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332" r:id="rId3"/>
    <p:sldId id="346" r:id="rId4"/>
    <p:sldId id="365" r:id="rId5"/>
    <p:sldId id="260" r:id="rId6"/>
    <p:sldId id="261" r:id="rId7"/>
    <p:sldId id="262" r:id="rId8"/>
    <p:sldId id="354" r:id="rId9"/>
    <p:sldId id="362" r:id="rId10"/>
    <p:sldId id="363" r:id="rId11"/>
    <p:sldId id="263" r:id="rId12"/>
    <p:sldId id="270" r:id="rId13"/>
    <p:sldId id="378" r:id="rId14"/>
    <p:sldId id="271" r:id="rId15"/>
    <p:sldId id="390" r:id="rId16"/>
    <p:sldId id="272" r:id="rId17"/>
    <p:sldId id="274" r:id="rId18"/>
    <p:sldId id="340" r:id="rId19"/>
    <p:sldId id="377" r:id="rId20"/>
    <p:sldId id="341" r:id="rId21"/>
    <p:sldId id="277" r:id="rId22"/>
    <p:sldId id="383" r:id="rId23"/>
    <p:sldId id="278" r:id="rId24"/>
    <p:sldId id="279" r:id="rId25"/>
    <p:sldId id="386" r:id="rId26"/>
    <p:sldId id="387" r:id="rId27"/>
    <p:sldId id="388"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43" r:id="rId43"/>
    <p:sldId id="342" r:id="rId44"/>
    <p:sldId id="297" r:id="rId45"/>
    <p:sldId id="298" r:id="rId46"/>
    <p:sldId id="299" r:id="rId47"/>
    <p:sldId id="300" r:id="rId48"/>
    <p:sldId id="391" r:id="rId49"/>
    <p:sldId id="392" r:id="rId50"/>
    <p:sldId id="393" r:id="rId51"/>
    <p:sldId id="301" r:id="rId52"/>
    <p:sldId id="302" r:id="rId53"/>
    <p:sldId id="303" r:id="rId54"/>
    <p:sldId id="366" r:id="rId55"/>
    <p:sldId id="370" r:id="rId56"/>
    <p:sldId id="369" r:id="rId57"/>
    <p:sldId id="372" r:id="rId58"/>
    <p:sldId id="371" r:id="rId59"/>
    <p:sldId id="373" r:id="rId60"/>
    <p:sldId id="374" r:id="rId61"/>
    <p:sldId id="375" r:id="rId62"/>
    <p:sldId id="376" r:id="rId63"/>
    <p:sldId id="304" r:id="rId64"/>
    <p:sldId id="389" r:id="rId65"/>
    <p:sldId id="305" r:id="rId66"/>
    <p:sldId id="306" r:id="rId67"/>
    <p:sldId id="307" r:id="rId68"/>
    <p:sldId id="308" r:id="rId69"/>
    <p:sldId id="309" r:id="rId70"/>
    <p:sldId id="310" r:id="rId71"/>
    <p:sldId id="394" r:id="rId72"/>
    <p:sldId id="314" r:id="rId73"/>
    <p:sldId id="315" r:id="rId74"/>
    <p:sldId id="311" r:id="rId75"/>
    <p:sldId id="312" r:id="rId76"/>
    <p:sldId id="313" r:id="rId77"/>
    <p:sldId id="316" r:id="rId78"/>
    <p:sldId id="317" r:id="rId79"/>
    <p:sldId id="318" r:id="rId80"/>
    <p:sldId id="319" r:id="rId81"/>
    <p:sldId id="320" r:id="rId82"/>
    <p:sldId id="321" r:id="rId83"/>
    <p:sldId id="322" r:id="rId84"/>
    <p:sldId id="324" r:id="rId85"/>
    <p:sldId id="379" r:id="rId86"/>
    <p:sldId id="395" r:id="rId87"/>
    <p:sldId id="396" r:id="rId88"/>
    <p:sldId id="397" r:id="rId89"/>
    <p:sldId id="380" r:id="rId90"/>
    <p:sldId id="381" r:id="rId91"/>
    <p:sldId id="382" r:id="rId92"/>
    <p:sldId id="327" r:id="rId93"/>
    <p:sldId id="328" r:id="rId94"/>
    <p:sldId id="329" r:id="rId95"/>
    <p:sldId id="330" r:id="rId96"/>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85" autoAdjust="0"/>
    <p:restoredTop sz="93972" autoAdjust="0"/>
  </p:normalViewPr>
  <p:slideViewPr>
    <p:cSldViewPr snapToGrid="0">
      <p:cViewPr varScale="1">
        <p:scale>
          <a:sx n="107" d="100"/>
          <a:sy n="107" d="100"/>
        </p:scale>
        <p:origin x="396" y="108"/>
      </p:cViewPr>
      <p:guideLst/>
    </p:cSldViewPr>
  </p:slideViewPr>
  <p:outlineViewPr>
    <p:cViewPr>
      <p:scale>
        <a:sx n="33" d="100"/>
        <a:sy n="33" d="100"/>
      </p:scale>
      <p:origin x="0" y="-14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3BDD5-B37C-4A80-8B03-81A53ECC4FBD}"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n-US"/>
        </a:p>
      </dgm:t>
    </dgm:pt>
    <dgm:pt modelId="{AFBAA805-8E5C-4ABD-B7C4-45AFFC1D90D8}">
      <dgm:prSet custT="1"/>
      <dgm:spPr>
        <a:solidFill>
          <a:schemeClr val="tx1">
            <a:lumMod val="75000"/>
          </a:schemeClr>
        </a:solidFill>
        <a:ln>
          <a:solidFill>
            <a:schemeClr val="tx1"/>
          </a:solidFill>
        </a:ln>
      </dgm:spPr>
      <dgm:t>
        <a:bodyPr/>
        <a:lstStyle/>
        <a:p>
          <a:r>
            <a:rPr lang="cs-CZ" sz="2400" b="1" dirty="0">
              <a:solidFill>
                <a:srgbClr val="002060"/>
              </a:solidFill>
            </a:rPr>
            <a:t>Skupina 60-70letých</a:t>
          </a:r>
          <a:endParaRPr lang="en-US" sz="2400" dirty="0">
            <a:solidFill>
              <a:srgbClr val="002060"/>
            </a:solidFill>
          </a:endParaRPr>
        </a:p>
      </dgm:t>
    </dgm:pt>
    <dgm:pt modelId="{C6EB80A8-52B9-4E76-9E2A-88A7FFD07994}" type="parTrans" cxnId="{C2A04DA0-98F1-490A-934E-327E61EFA000}">
      <dgm:prSet/>
      <dgm:spPr/>
      <dgm:t>
        <a:bodyPr/>
        <a:lstStyle/>
        <a:p>
          <a:endParaRPr lang="en-US"/>
        </a:p>
      </dgm:t>
    </dgm:pt>
    <dgm:pt modelId="{665633B3-2ACB-4695-8F83-8F8C71D59D27}" type="sibTrans" cxnId="{C2A04DA0-98F1-490A-934E-327E61EFA000}">
      <dgm:prSet/>
      <dgm:spPr/>
      <dgm:t>
        <a:bodyPr/>
        <a:lstStyle/>
        <a:p>
          <a:endParaRPr lang="en-US"/>
        </a:p>
      </dgm:t>
    </dgm:pt>
    <dgm:pt modelId="{1F89B786-5268-4B73-986D-1312C6F23E58}">
      <dgm:prSet custT="1"/>
      <dgm:spPr>
        <a:solidFill>
          <a:schemeClr val="tx1">
            <a:lumMod val="75000"/>
          </a:schemeClr>
        </a:solidFill>
        <a:ln>
          <a:solidFill>
            <a:schemeClr val="tx1"/>
          </a:solidFill>
        </a:ln>
      </dgm:spPr>
      <dgm:t>
        <a:bodyPr/>
        <a:lstStyle/>
        <a:p>
          <a:r>
            <a:rPr lang="cs-CZ" sz="2200" dirty="0">
              <a:solidFill>
                <a:srgbClr val="002060"/>
              </a:solidFill>
            </a:rPr>
            <a:t>relativně nízký výskyt výživových karencí, zvýšený výskyt nevhodných stravovacích návyků , </a:t>
          </a:r>
          <a:r>
            <a:rPr lang="cs-CZ" sz="2200" dirty="0">
              <a:solidFill>
                <a:srgbClr val="002060"/>
              </a:solidFill>
              <a:sym typeface="Wingdings 3" panose="05040102010807070707" pitchFamily="18" charset="2"/>
            </a:rPr>
            <a:t></a:t>
          </a:r>
          <a:r>
            <a:rPr lang="cs-CZ" sz="2200" dirty="0">
              <a:solidFill>
                <a:srgbClr val="002060"/>
              </a:solidFill>
            </a:rPr>
            <a:t> energie, </a:t>
          </a:r>
          <a:r>
            <a:rPr lang="cs-CZ" sz="2200" dirty="0">
              <a:solidFill>
                <a:srgbClr val="002060"/>
              </a:solidFill>
              <a:sym typeface="Wingdings 3" panose="05040102010807070707" pitchFamily="18" charset="2"/>
            </a:rPr>
            <a:t></a:t>
          </a:r>
          <a:r>
            <a:rPr lang="cs-CZ" sz="2200" dirty="0">
              <a:solidFill>
                <a:srgbClr val="002060"/>
              </a:solidFill>
            </a:rPr>
            <a:t> tuků, </a:t>
          </a:r>
          <a:r>
            <a:rPr lang="cs-CZ" sz="2200" dirty="0">
              <a:solidFill>
                <a:srgbClr val="002060"/>
              </a:solidFill>
              <a:sym typeface="Wingdings 3" panose="05040102010807070707" pitchFamily="18" charset="2"/>
            </a:rPr>
            <a:t></a:t>
          </a:r>
          <a:r>
            <a:rPr lang="cs-CZ" sz="2200" dirty="0">
              <a:solidFill>
                <a:srgbClr val="002060"/>
              </a:solidFill>
            </a:rPr>
            <a:t> jednoduchých sacharidů, vyšší prevalence nadváhy a obezity</a:t>
          </a:r>
          <a:endParaRPr lang="en-US" sz="2200" dirty="0">
            <a:solidFill>
              <a:srgbClr val="002060"/>
            </a:solidFill>
          </a:endParaRPr>
        </a:p>
      </dgm:t>
    </dgm:pt>
    <dgm:pt modelId="{B90D6AAE-DDF9-48C0-A79F-B9063262858E}" type="parTrans" cxnId="{F7EF5DCC-E1CC-4B98-868F-F051322FCAC3}">
      <dgm:prSet/>
      <dgm:spPr/>
      <dgm:t>
        <a:bodyPr/>
        <a:lstStyle/>
        <a:p>
          <a:endParaRPr lang="en-US"/>
        </a:p>
      </dgm:t>
    </dgm:pt>
    <dgm:pt modelId="{770D74F3-FF3E-4FD9-85C4-3950597FBC64}" type="sibTrans" cxnId="{F7EF5DCC-E1CC-4B98-868F-F051322FCAC3}">
      <dgm:prSet/>
      <dgm:spPr/>
      <dgm:t>
        <a:bodyPr/>
        <a:lstStyle/>
        <a:p>
          <a:endParaRPr lang="en-US"/>
        </a:p>
      </dgm:t>
    </dgm:pt>
    <dgm:pt modelId="{58D79E70-A32B-403A-94C5-D8F46BC543CE}">
      <dgm:prSet custT="1"/>
      <dgm:spPr/>
      <dgm:t>
        <a:bodyPr/>
        <a:lstStyle/>
        <a:p>
          <a:r>
            <a:rPr lang="cs-CZ" sz="2400" b="1" dirty="0"/>
            <a:t>Skupina 71-80letých</a:t>
          </a:r>
          <a:endParaRPr lang="en-US" sz="2400" dirty="0"/>
        </a:p>
      </dgm:t>
    </dgm:pt>
    <dgm:pt modelId="{A2AE3C25-6289-4FC7-B272-3C0938E895F9}" type="parTrans" cxnId="{5F7A9230-A45F-44E1-8749-31C02DBDB12A}">
      <dgm:prSet/>
      <dgm:spPr/>
      <dgm:t>
        <a:bodyPr/>
        <a:lstStyle/>
        <a:p>
          <a:endParaRPr lang="en-US"/>
        </a:p>
      </dgm:t>
    </dgm:pt>
    <dgm:pt modelId="{18E71D75-9903-4EC0-82CC-3302ADA27112}" type="sibTrans" cxnId="{5F7A9230-A45F-44E1-8749-31C02DBDB12A}">
      <dgm:prSet/>
      <dgm:spPr/>
      <dgm:t>
        <a:bodyPr/>
        <a:lstStyle/>
        <a:p>
          <a:endParaRPr lang="en-US"/>
        </a:p>
      </dgm:t>
    </dgm:pt>
    <dgm:pt modelId="{E6F9A320-8987-4729-A38C-ECE22B9B92FE}">
      <dgm:prSet custT="1"/>
      <dgm:spPr/>
      <dgm:t>
        <a:bodyPr/>
        <a:lstStyle/>
        <a:p>
          <a:r>
            <a:rPr lang="cs-CZ" sz="2200" dirty="0"/>
            <a:t>posun k nutričním deficitům a </a:t>
          </a:r>
          <a:r>
            <a:rPr lang="cs-CZ" sz="2200" dirty="0" err="1"/>
            <a:t>proteino</a:t>
          </a:r>
          <a:r>
            <a:rPr lang="cs-CZ" sz="2200" dirty="0"/>
            <a:t>-energetické malnutrici</a:t>
          </a:r>
          <a:endParaRPr lang="en-US" sz="2200" dirty="0"/>
        </a:p>
      </dgm:t>
    </dgm:pt>
    <dgm:pt modelId="{DE5BEA05-30C9-4B5C-923B-450E6B67AD3A}" type="parTrans" cxnId="{A9B826A4-41FC-4E96-AA9F-7D68E226D3CA}">
      <dgm:prSet/>
      <dgm:spPr/>
      <dgm:t>
        <a:bodyPr/>
        <a:lstStyle/>
        <a:p>
          <a:endParaRPr lang="en-US"/>
        </a:p>
      </dgm:t>
    </dgm:pt>
    <dgm:pt modelId="{13226105-4D2F-4ACD-B910-E07BE27672F4}" type="sibTrans" cxnId="{A9B826A4-41FC-4E96-AA9F-7D68E226D3CA}">
      <dgm:prSet/>
      <dgm:spPr/>
      <dgm:t>
        <a:bodyPr/>
        <a:lstStyle/>
        <a:p>
          <a:endParaRPr lang="en-US"/>
        </a:p>
      </dgm:t>
    </dgm:pt>
    <dgm:pt modelId="{22607597-EC37-439F-9D07-7DCBD3BDBEEE}">
      <dgm:prSet custT="1"/>
      <dgm:spPr/>
      <dgm:t>
        <a:bodyPr/>
        <a:lstStyle/>
        <a:p>
          <a:r>
            <a:rPr lang="cs-CZ" sz="2600" b="1" dirty="0"/>
            <a:t>Skupina </a:t>
          </a:r>
          <a:r>
            <a:rPr lang="en-US" sz="2600" b="1" dirty="0"/>
            <a:t>&gt;</a:t>
          </a:r>
          <a:r>
            <a:rPr lang="cs-CZ" sz="2600" b="1" dirty="0"/>
            <a:t>80 let</a:t>
          </a:r>
          <a:endParaRPr lang="en-US" sz="2600" dirty="0"/>
        </a:p>
      </dgm:t>
    </dgm:pt>
    <dgm:pt modelId="{D8E7F1BE-B584-4829-8C0E-8360A6284AC4}" type="parTrans" cxnId="{2CA826E9-62D4-458D-9578-D10D64842543}">
      <dgm:prSet/>
      <dgm:spPr/>
      <dgm:t>
        <a:bodyPr/>
        <a:lstStyle/>
        <a:p>
          <a:endParaRPr lang="en-US"/>
        </a:p>
      </dgm:t>
    </dgm:pt>
    <dgm:pt modelId="{D4A4FDEB-6F5E-40FF-8EB2-BB2477022FDC}" type="sibTrans" cxnId="{2CA826E9-62D4-458D-9578-D10D64842543}">
      <dgm:prSet/>
      <dgm:spPr/>
      <dgm:t>
        <a:bodyPr/>
        <a:lstStyle/>
        <a:p>
          <a:endParaRPr lang="en-US"/>
        </a:p>
      </dgm:t>
    </dgm:pt>
    <dgm:pt modelId="{EAC4DA0A-F70B-4871-A541-D425E774B305}">
      <dgm:prSet custT="1"/>
      <dgm:spPr/>
      <dgm:t>
        <a:bodyPr/>
        <a:lstStyle/>
        <a:p>
          <a:r>
            <a:rPr lang="cs-CZ" sz="2400" dirty="0"/>
            <a:t>nejméně příznivá výživová situace</a:t>
          </a:r>
          <a:endParaRPr lang="en-US" sz="2400" dirty="0"/>
        </a:p>
      </dgm:t>
    </dgm:pt>
    <dgm:pt modelId="{9CB32D0D-B70C-475D-A899-A8B7DDA98E62}" type="parTrans" cxnId="{9AA55188-7355-46B7-8544-F9054AFC8EAC}">
      <dgm:prSet/>
      <dgm:spPr/>
      <dgm:t>
        <a:bodyPr/>
        <a:lstStyle/>
        <a:p>
          <a:endParaRPr lang="en-US"/>
        </a:p>
      </dgm:t>
    </dgm:pt>
    <dgm:pt modelId="{4AA22F41-A605-48DE-9034-B2D3522A8E43}" type="sibTrans" cxnId="{9AA55188-7355-46B7-8544-F9054AFC8EAC}">
      <dgm:prSet/>
      <dgm:spPr/>
      <dgm:t>
        <a:bodyPr/>
        <a:lstStyle/>
        <a:p>
          <a:endParaRPr lang="en-US"/>
        </a:p>
      </dgm:t>
    </dgm:pt>
    <dgm:pt modelId="{39C5D317-835F-48CB-A456-F5207D1FEEB4}" type="pres">
      <dgm:prSet presAssocID="{5743BDD5-B37C-4A80-8B03-81A53ECC4FBD}" presName="outerComposite" presStyleCnt="0">
        <dgm:presLayoutVars>
          <dgm:chMax val="5"/>
          <dgm:dir/>
          <dgm:resizeHandles val="exact"/>
        </dgm:presLayoutVars>
      </dgm:prSet>
      <dgm:spPr/>
    </dgm:pt>
    <dgm:pt modelId="{CFF1E263-51F3-4395-815E-FE782E00C757}" type="pres">
      <dgm:prSet presAssocID="{5743BDD5-B37C-4A80-8B03-81A53ECC4FBD}" presName="dummyMaxCanvas" presStyleCnt="0">
        <dgm:presLayoutVars/>
      </dgm:prSet>
      <dgm:spPr/>
    </dgm:pt>
    <dgm:pt modelId="{96BBE637-F53D-4D73-9F3D-77348931001E}" type="pres">
      <dgm:prSet presAssocID="{5743BDD5-B37C-4A80-8B03-81A53ECC4FBD}" presName="ThreeNodes_1" presStyleLbl="node1" presStyleIdx="0" presStyleCnt="3" custScaleX="98872">
        <dgm:presLayoutVars>
          <dgm:bulletEnabled val="1"/>
        </dgm:presLayoutVars>
      </dgm:prSet>
      <dgm:spPr/>
    </dgm:pt>
    <dgm:pt modelId="{AF73FA6C-0C5A-42C8-860F-6177B1605C97}" type="pres">
      <dgm:prSet presAssocID="{5743BDD5-B37C-4A80-8B03-81A53ECC4FBD}" presName="ThreeNodes_2" presStyleLbl="node1" presStyleIdx="1" presStyleCnt="3">
        <dgm:presLayoutVars>
          <dgm:bulletEnabled val="1"/>
        </dgm:presLayoutVars>
      </dgm:prSet>
      <dgm:spPr/>
    </dgm:pt>
    <dgm:pt modelId="{45326715-7C1F-4D3D-A4A8-C4258AE0CAB3}" type="pres">
      <dgm:prSet presAssocID="{5743BDD5-B37C-4A80-8B03-81A53ECC4FBD}" presName="ThreeNodes_3" presStyleLbl="node1" presStyleIdx="2" presStyleCnt="3">
        <dgm:presLayoutVars>
          <dgm:bulletEnabled val="1"/>
        </dgm:presLayoutVars>
      </dgm:prSet>
      <dgm:spPr/>
    </dgm:pt>
    <dgm:pt modelId="{9232C3F5-8C2C-4CF6-87B6-53C09271B110}" type="pres">
      <dgm:prSet presAssocID="{5743BDD5-B37C-4A80-8B03-81A53ECC4FBD}" presName="ThreeConn_1-2" presStyleLbl="fgAccFollowNode1" presStyleIdx="0" presStyleCnt="2">
        <dgm:presLayoutVars>
          <dgm:bulletEnabled val="1"/>
        </dgm:presLayoutVars>
      </dgm:prSet>
      <dgm:spPr/>
    </dgm:pt>
    <dgm:pt modelId="{D8259B7D-63B1-4F6E-9C88-0FD6EBA14D95}" type="pres">
      <dgm:prSet presAssocID="{5743BDD5-B37C-4A80-8B03-81A53ECC4FBD}" presName="ThreeConn_2-3" presStyleLbl="fgAccFollowNode1" presStyleIdx="1" presStyleCnt="2">
        <dgm:presLayoutVars>
          <dgm:bulletEnabled val="1"/>
        </dgm:presLayoutVars>
      </dgm:prSet>
      <dgm:spPr/>
    </dgm:pt>
    <dgm:pt modelId="{0954E575-E25A-41D9-85BD-F4BC113D97DB}" type="pres">
      <dgm:prSet presAssocID="{5743BDD5-B37C-4A80-8B03-81A53ECC4FBD}" presName="ThreeNodes_1_text" presStyleLbl="node1" presStyleIdx="2" presStyleCnt="3">
        <dgm:presLayoutVars>
          <dgm:bulletEnabled val="1"/>
        </dgm:presLayoutVars>
      </dgm:prSet>
      <dgm:spPr/>
    </dgm:pt>
    <dgm:pt modelId="{D9B10BA9-2D6D-4ADA-B499-6CAF6FE62227}" type="pres">
      <dgm:prSet presAssocID="{5743BDD5-B37C-4A80-8B03-81A53ECC4FBD}" presName="ThreeNodes_2_text" presStyleLbl="node1" presStyleIdx="2" presStyleCnt="3">
        <dgm:presLayoutVars>
          <dgm:bulletEnabled val="1"/>
        </dgm:presLayoutVars>
      </dgm:prSet>
      <dgm:spPr/>
    </dgm:pt>
    <dgm:pt modelId="{B9E11185-2763-4A23-95FD-BD74BC438C1E}" type="pres">
      <dgm:prSet presAssocID="{5743BDD5-B37C-4A80-8B03-81A53ECC4FBD}" presName="ThreeNodes_3_text" presStyleLbl="node1" presStyleIdx="2" presStyleCnt="3">
        <dgm:presLayoutVars>
          <dgm:bulletEnabled val="1"/>
        </dgm:presLayoutVars>
      </dgm:prSet>
      <dgm:spPr/>
    </dgm:pt>
  </dgm:ptLst>
  <dgm:cxnLst>
    <dgm:cxn modelId="{0D571903-4424-4EFA-8475-BF56F0E9D494}" type="presOf" srcId="{AFBAA805-8E5C-4ABD-B7C4-45AFFC1D90D8}" destId="{0954E575-E25A-41D9-85BD-F4BC113D97DB}" srcOrd="1" destOrd="0" presId="urn:microsoft.com/office/officeart/2005/8/layout/vProcess5"/>
    <dgm:cxn modelId="{53A00616-8AA8-419E-A85F-5B75D86B9FE9}" type="presOf" srcId="{22607597-EC37-439F-9D07-7DCBD3BDBEEE}" destId="{45326715-7C1F-4D3D-A4A8-C4258AE0CAB3}" srcOrd="0" destOrd="0" presId="urn:microsoft.com/office/officeart/2005/8/layout/vProcess5"/>
    <dgm:cxn modelId="{5F7A9230-A45F-44E1-8749-31C02DBDB12A}" srcId="{5743BDD5-B37C-4A80-8B03-81A53ECC4FBD}" destId="{58D79E70-A32B-403A-94C5-D8F46BC543CE}" srcOrd="1" destOrd="0" parTransId="{A2AE3C25-6289-4FC7-B272-3C0938E895F9}" sibTransId="{18E71D75-9903-4EC0-82CC-3302ADA27112}"/>
    <dgm:cxn modelId="{B481E53E-5AE9-4FFB-8696-6612DD18AFB2}" type="presOf" srcId="{22607597-EC37-439F-9D07-7DCBD3BDBEEE}" destId="{B9E11185-2763-4A23-95FD-BD74BC438C1E}" srcOrd="1" destOrd="0" presId="urn:microsoft.com/office/officeart/2005/8/layout/vProcess5"/>
    <dgm:cxn modelId="{F8968E67-CB21-4E10-8AE2-68FC783743F4}" type="presOf" srcId="{EAC4DA0A-F70B-4871-A541-D425E774B305}" destId="{45326715-7C1F-4D3D-A4A8-C4258AE0CAB3}" srcOrd="0" destOrd="1" presId="urn:microsoft.com/office/officeart/2005/8/layout/vProcess5"/>
    <dgm:cxn modelId="{50564569-E7AD-4126-905D-4CFF0BF1AD43}" type="presOf" srcId="{665633B3-2ACB-4695-8F83-8F8C71D59D27}" destId="{9232C3F5-8C2C-4CF6-87B6-53C09271B110}" srcOrd="0" destOrd="0" presId="urn:microsoft.com/office/officeart/2005/8/layout/vProcess5"/>
    <dgm:cxn modelId="{A0A0C172-4EA0-498A-9BD4-CD078BBB849F}" type="presOf" srcId="{58D79E70-A32B-403A-94C5-D8F46BC543CE}" destId="{D9B10BA9-2D6D-4ADA-B499-6CAF6FE62227}" srcOrd="1" destOrd="0" presId="urn:microsoft.com/office/officeart/2005/8/layout/vProcess5"/>
    <dgm:cxn modelId="{D2F7B578-ABC8-4BC8-B07E-41A2A73FC848}" type="presOf" srcId="{1F89B786-5268-4B73-986D-1312C6F23E58}" destId="{0954E575-E25A-41D9-85BD-F4BC113D97DB}" srcOrd="1" destOrd="1" presId="urn:microsoft.com/office/officeart/2005/8/layout/vProcess5"/>
    <dgm:cxn modelId="{9AA55188-7355-46B7-8544-F9054AFC8EAC}" srcId="{22607597-EC37-439F-9D07-7DCBD3BDBEEE}" destId="{EAC4DA0A-F70B-4871-A541-D425E774B305}" srcOrd="0" destOrd="0" parTransId="{9CB32D0D-B70C-475D-A899-A8B7DDA98E62}" sibTransId="{4AA22F41-A605-48DE-9034-B2D3522A8E43}"/>
    <dgm:cxn modelId="{59815E8E-602B-47E1-83B2-D41B90B22164}" type="presOf" srcId="{1F89B786-5268-4B73-986D-1312C6F23E58}" destId="{96BBE637-F53D-4D73-9F3D-77348931001E}" srcOrd="0" destOrd="1" presId="urn:microsoft.com/office/officeart/2005/8/layout/vProcess5"/>
    <dgm:cxn modelId="{8CC9CA9A-E826-47BD-BEB1-9F028261A22E}" type="presOf" srcId="{EAC4DA0A-F70B-4871-A541-D425E774B305}" destId="{B9E11185-2763-4A23-95FD-BD74BC438C1E}" srcOrd="1" destOrd="1" presId="urn:microsoft.com/office/officeart/2005/8/layout/vProcess5"/>
    <dgm:cxn modelId="{C2A04DA0-98F1-490A-934E-327E61EFA000}" srcId="{5743BDD5-B37C-4A80-8B03-81A53ECC4FBD}" destId="{AFBAA805-8E5C-4ABD-B7C4-45AFFC1D90D8}" srcOrd="0" destOrd="0" parTransId="{C6EB80A8-52B9-4E76-9E2A-88A7FFD07994}" sibTransId="{665633B3-2ACB-4695-8F83-8F8C71D59D27}"/>
    <dgm:cxn modelId="{A9B826A4-41FC-4E96-AA9F-7D68E226D3CA}" srcId="{58D79E70-A32B-403A-94C5-D8F46BC543CE}" destId="{E6F9A320-8987-4729-A38C-ECE22B9B92FE}" srcOrd="0" destOrd="0" parTransId="{DE5BEA05-30C9-4B5C-923B-450E6B67AD3A}" sibTransId="{13226105-4D2F-4ACD-B910-E07BE27672F4}"/>
    <dgm:cxn modelId="{EF36E0B7-EDB0-4198-9EFE-C739E8D349F1}" type="presOf" srcId="{18E71D75-9903-4EC0-82CC-3302ADA27112}" destId="{D8259B7D-63B1-4F6E-9C88-0FD6EBA14D95}" srcOrd="0" destOrd="0" presId="urn:microsoft.com/office/officeart/2005/8/layout/vProcess5"/>
    <dgm:cxn modelId="{61A075C8-D0B7-4A6E-A092-A350EDE1F979}" type="presOf" srcId="{5743BDD5-B37C-4A80-8B03-81A53ECC4FBD}" destId="{39C5D317-835F-48CB-A456-F5207D1FEEB4}" srcOrd="0" destOrd="0" presId="urn:microsoft.com/office/officeart/2005/8/layout/vProcess5"/>
    <dgm:cxn modelId="{41E4C7CB-104B-4993-9F6A-A77B0968CA95}" type="presOf" srcId="{58D79E70-A32B-403A-94C5-D8F46BC543CE}" destId="{AF73FA6C-0C5A-42C8-860F-6177B1605C97}" srcOrd="0" destOrd="0" presId="urn:microsoft.com/office/officeart/2005/8/layout/vProcess5"/>
    <dgm:cxn modelId="{F7EF5DCC-E1CC-4B98-868F-F051322FCAC3}" srcId="{AFBAA805-8E5C-4ABD-B7C4-45AFFC1D90D8}" destId="{1F89B786-5268-4B73-986D-1312C6F23E58}" srcOrd="0" destOrd="0" parTransId="{B90D6AAE-DDF9-48C0-A79F-B9063262858E}" sibTransId="{770D74F3-FF3E-4FD9-85C4-3950597FBC64}"/>
    <dgm:cxn modelId="{C6F06CCD-A071-4BF8-9F84-B6E57AEBA67F}" type="presOf" srcId="{E6F9A320-8987-4729-A38C-ECE22B9B92FE}" destId="{D9B10BA9-2D6D-4ADA-B499-6CAF6FE62227}" srcOrd="1" destOrd="1" presId="urn:microsoft.com/office/officeart/2005/8/layout/vProcess5"/>
    <dgm:cxn modelId="{F362A1CD-E453-40CA-930E-FAEB7E3B96D4}" type="presOf" srcId="{AFBAA805-8E5C-4ABD-B7C4-45AFFC1D90D8}" destId="{96BBE637-F53D-4D73-9F3D-77348931001E}" srcOrd="0" destOrd="0" presId="urn:microsoft.com/office/officeart/2005/8/layout/vProcess5"/>
    <dgm:cxn modelId="{2CA826E9-62D4-458D-9578-D10D64842543}" srcId="{5743BDD5-B37C-4A80-8B03-81A53ECC4FBD}" destId="{22607597-EC37-439F-9D07-7DCBD3BDBEEE}" srcOrd="2" destOrd="0" parTransId="{D8E7F1BE-B584-4829-8C0E-8360A6284AC4}" sibTransId="{D4A4FDEB-6F5E-40FF-8EB2-BB2477022FDC}"/>
    <dgm:cxn modelId="{E0A4FFF8-8F31-4BD0-8283-8F2859E75CE4}" type="presOf" srcId="{E6F9A320-8987-4729-A38C-ECE22B9B92FE}" destId="{AF73FA6C-0C5A-42C8-860F-6177B1605C97}" srcOrd="0" destOrd="1" presId="urn:microsoft.com/office/officeart/2005/8/layout/vProcess5"/>
    <dgm:cxn modelId="{D7A2B4D9-6B68-4CB4-B4E5-0D243FB5947C}" type="presParOf" srcId="{39C5D317-835F-48CB-A456-F5207D1FEEB4}" destId="{CFF1E263-51F3-4395-815E-FE782E00C757}" srcOrd="0" destOrd="0" presId="urn:microsoft.com/office/officeart/2005/8/layout/vProcess5"/>
    <dgm:cxn modelId="{68BB77AB-F019-4260-80A6-DFECCFF349FF}" type="presParOf" srcId="{39C5D317-835F-48CB-A456-F5207D1FEEB4}" destId="{96BBE637-F53D-4D73-9F3D-77348931001E}" srcOrd="1" destOrd="0" presId="urn:microsoft.com/office/officeart/2005/8/layout/vProcess5"/>
    <dgm:cxn modelId="{A8A5B848-4D04-4718-B732-6A62261DE558}" type="presParOf" srcId="{39C5D317-835F-48CB-A456-F5207D1FEEB4}" destId="{AF73FA6C-0C5A-42C8-860F-6177B1605C97}" srcOrd="2" destOrd="0" presId="urn:microsoft.com/office/officeart/2005/8/layout/vProcess5"/>
    <dgm:cxn modelId="{A5A4154F-0ECA-4898-B6FD-4936F98F66E6}" type="presParOf" srcId="{39C5D317-835F-48CB-A456-F5207D1FEEB4}" destId="{45326715-7C1F-4D3D-A4A8-C4258AE0CAB3}" srcOrd="3" destOrd="0" presId="urn:microsoft.com/office/officeart/2005/8/layout/vProcess5"/>
    <dgm:cxn modelId="{2472F5CA-198F-42C8-8C39-7494F56DE616}" type="presParOf" srcId="{39C5D317-835F-48CB-A456-F5207D1FEEB4}" destId="{9232C3F5-8C2C-4CF6-87B6-53C09271B110}" srcOrd="4" destOrd="0" presId="urn:microsoft.com/office/officeart/2005/8/layout/vProcess5"/>
    <dgm:cxn modelId="{45CC703D-0F78-4CFC-B36D-0662CE202B57}" type="presParOf" srcId="{39C5D317-835F-48CB-A456-F5207D1FEEB4}" destId="{D8259B7D-63B1-4F6E-9C88-0FD6EBA14D95}" srcOrd="5" destOrd="0" presId="urn:microsoft.com/office/officeart/2005/8/layout/vProcess5"/>
    <dgm:cxn modelId="{0FCB30D1-9C97-45B0-B5C3-1046CE872EBB}" type="presParOf" srcId="{39C5D317-835F-48CB-A456-F5207D1FEEB4}" destId="{0954E575-E25A-41D9-85BD-F4BC113D97DB}" srcOrd="6" destOrd="0" presId="urn:microsoft.com/office/officeart/2005/8/layout/vProcess5"/>
    <dgm:cxn modelId="{DDA93AA2-5B1B-4228-B6F3-ADE5AC42B695}" type="presParOf" srcId="{39C5D317-835F-48CB-A456-F5207D1FEEB4}" destId="{D9B10BA9-2D6D-4ADA-B499-6CAF6FE62227}" srcOrd="7" destOrd="0" presId="urn:microsoft.com/office/officeart/2005/8/layout/vProcess5"/>
    <dgm:cxn modelId="{DCF3BD5F-B882-4919-9DC5-B7F36A00736C}" type="presParOf" srcId="{39C5D317-835F-48CB-A456-F5207D1FEEB4}" destId="{B9E11185-2763-4A23-95FD-BD74BC438C1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4F701-07DB-4E7E-92C8-4F15708325E4}" type="doc">
      <dgm:prSet loTypeId="urn:microsoft.com/office/officeart/2005/8/layout/list1" loCatId="list" qsTypeId="urn:microsoft.com/office/officeart/2005/8/quickstyle/simple3" qsCatId="simple" csTypeId="urn:microsoft.com/office/officeart/2005/8/colors/accent4_1" csCatId="accent4"/>
      <dgm:spPr/>
      <dgm:t>
        <a:bodyPr/>
        <a:lstStyle/>
        <a:p>
          <a:endParaRPr lang="en-US"/>
        </a:p>
      </dgm:t>
    </dgm:pt>
    <dgm:pt modelId="{9290F959-62B1-43C1-92CA-25E943D5D893}">
      <dgm:prSet custT="1"/>
      <dgm:spPr/>
      <dgm:t>
        <a:bodyPr/>
        <a:lstStyle/>
        <a:p>
          <a:r>
            <a:rPr lang="cs-CZ" sz="2000" b="1" dirty="0"/>
            <a:t>Nejpříznivější situace</a:t>
          </a:r>
          <a:r>
            <a:rPr lang="cs-CZ" sz="2000" dirty="0"/>
            <a:t> </a:t>
          </a:r>
          <a:endParaRPr lang="en-US" sz="2000" dirty="0"/>
        </a:p>
      </dgm:t>
    </dgm:pt>
    <dgm:pt modelId="{BB4723E2-9A0B-4FA3-9392-B60356B38A70}" type="parTrans" cxnId="{09F2DF0E-39AD-403B-9799-6DFDA161F20E}">
      <dgm:prSet/>
      <dgm:spPr/>
      <dgm:t>
        <a:bodyPr/>
        <a:lstStyle/>
        <a:p>
          <a:endParaRPr lang="en-US"/>
        </a:p>
      </dgm:t>
    </dgm:pt>
    <dgm:pt modelId="{728FED8F-316C-4E04-B50C-79E749B2C0C7}" type="sibTrans" cxnId="{09F2DF0E-39AD-403B-9799-6DFDA161F20E}">
      <dgm:prSet/>
      <dgm:spPr/>
      <dgm:t>
        <a:bodyPr/>
        <a:lstStyle/>
        <a:p>
          <a:endParaRPr lang="en-US"/>
        </a:p>
      </dgm:t>
    </dgm:pt>
    <dgm:pt modelId="{16C4E3CC-74C6-490D-984C-20ADDFF88D79}">
      <dgm:prSet custT="1"/>
      <dgm:spPr/>
      <dgm:t>
        <a:bodyPr/>
        <a:lstStyle/>
        <a:p>
          <a:r>
            <a:rPr lang="cs-CZ" sz="2000" dirty="0"/>
            <a:t>u soběstačných manželských párů žijících ve vlastní domácnosti </a:t>
          </a:r>
          <a:endParaRPr lang="en-US" sz="2000" dirty="0"/>
        </a:p>
      </dgm:t>
    </dgm:pt>
    <dgm:pt modelId="{C2739D55-299E-442E-A381-C7434A1430A8}" type="parTrans" cxnId="{A1EB6B6B-A8CD-4F21-A352-A549E3388A1E}">
      <dgm:prSet/>
      <dgm:spPr/>
      <dgm:t>
        <a:bodyPr/>
        <a:lstStyle/>
        <a:p>
          <a:endParaRPr lang="en-US"/>
        </a:p>
      </dgm:t>
    </dgm:pt>
    <dgm:pt modelId="{EA787688-D779-469E-A0B6-FF848F2C1116}" type="sibTrans" cxnId="{A1EB6B6B-A8CD-4F21-A352-A549E3388A1E}">
      <dgm:prSet/>
      <dgm:spPr/>
      <dgm:t>
        <a:bodyPr/>
        <a:lstStyle/>
        <a:p>
          <a:endParaRPr lang="en-US"/>
        </a:p>
      </dgm:t>
    </dgm:pt>
    <dgm:pt modelId="{2BCDDDB9-1E0F-41A8-963B-EDF06E65030C}">
      <dgm:prSet custT="1"/>
      <dgm:spPr/>
      <dgm:t>
        <a:bodyPr/>
        <a:lstStyle/>
        <a:p>
          <a:r>
            <a:rPr lang="cs-CZ" sz="2000" dirty="0"/>
            <a:t>u seniorů ve vícegeneračních rodinách</a:t>
          </a:r>
          <a:endParaRPr lang="en-US" sz="2000" dirty="0"/>
        </a:p>
      </dgm:t>
    </dgm:pt>
    <dgm:pt modelId="{968BEAD7-9753-44D7-A7CA-24BA8664AB0E}" type="parTrans" cxnId="{76342F52-5E26-4996-B20A-3D68569E39DD}">
      <dgm:prSet/>
      <dgm:spPr/>
      <dgm:t>
        <a:bodyPr/>
        <a:lstStyle/>
        <a:p>
          <a:endParaRPr lang="en-US"/>
        </a:p>
      </dgm:t>
    </dgm:pt>
    <dgm:pt modelId="{6C905267-BEDA-4A51-91E5-CD94901E1EEE}" type="sibTrans" cxnId="{76342F52-5E26-4996-B20A-3D68569E39DD}">
      <dgm:prSet/>
      <dgm:spPr/>
      <dgm:t>
        <a:bodyPr/>
        <a:lstStyle/>
        <a:p>
          <a:endParaRPr lang="en-US"/>
        </a:p>
      </dgm:t>
    </dgm:pt>
    <dgm:pt modelId="{1D9484E4-42C7-42DF-968D-E55309FA893B}">
      <dgm:prSet custT="1"/>
      <dgm:spPr/>
      <dgm:t>
        <a:bodyPr/>
        <a:lstStyle/>
        <a:p>
          <a:r>
            <a:rPr lang="cs-CZ" sz="2000" b="1" dirty="0"/>
            <a:t>Uspokojivá situace</a:t>
          </a:r>
          <a:endParaRPr lang="en-US" sz="2000" dirty="0"/>
        </a:p>
      </dgm:t>
    </dgm:pt>
    <dgm:pt modelId="{D4F294BD-62EF-49ED-90BE-ACF90891847B}" type="parTrans" cxnId="{9CB1463E-87DF-433A-B226-E620E5845612}">
      <dgm:prSet/>
      <dgm:spPr/>
      <dgm:t>
        <a:bodyPr/>
        <a:lstStyle/>
        <a:p>
          <a:endParaRPr lang="en-US"/>
        </a:p>
      </dgm:t>
    </dgm:pt>
    <dgm:pt modelId="{ED03BD28-E4F8-4EAD-9C05-E744FB14116D}" type="sibTrans" cxnId="{9CB1463E-87DF-433A-B226-E620E5845612}">
      <dgm:prSet/>
      <dgm:spPr/>
      <dgm:t>
        <a:bodyPr/>
        <a:lstStyle/>
        <a:p>
          <a:endParaRPr lang="en-US"/>
        </a:p>
      </dgm:t>
    </dgm:pt>
    <dgm:pt modelId="{1A497D23-682E-4834-993E-7D085B401B19}">
      <dgm:prSet custT="1"/>
      <dgm:spPr/>
      <dgm:t>
        <a:bodyPr/>
        <a:lstStyle/>
        <a:p>
          <a:r>
            <a:rPr lang="cs-CZ" sz="2000"/>
            <a:t>v sociálních zařízeních poskytujících zároveň pečovatelské služby</a:t>
          </a:r>
          <a:endParaRPr lang="en-US" sz="2000"/>
        </a:p>
      </dgm:t>
    </dgm:pt>
    <dgm:pt modelId="{31D08B18-C55F-4311-AF3E-744B5BB160B7}" type="parTrans" cxnId="{40B7C6FD-0BCE-412D-B033-762916025DD6}">
      <dgm:prSet/>
      <dgm:spPr/>
      <dgm:t>
        <a:bodyPr/>
        <a:lstStyle/>
        <a:p>
          <a:endParaRPr lang="en-US"/>
        </a:p>
      </dgm:t>
    </dgm:pt>
    <dgm:pt modelId="{D7D800B3-8ADA-413C-9990-0E27776D296D}" type="sibTrans" cxnId="{40B7C6FD-0BCE-412D-B033-762916025DD6}">
      <dgm:prSet/>
      <dgm:spPr/>
      <dgm:t>
        <a:bodyPr/>
        <a:lstStyle/>
        <a:p>
          <a:endParaRPr lang="en-US"/>
        </a:p>
      </dgm:t>
    </dgm:pt>
    <dgm:pt modelId="{2A248DC1-A846-4701-AAC6-7AD99CEE06B3}">
      <dgm:prSet custT="1"/>
      <dgm:spPr/>
      <dgm:t>
        <a:bodyPr/>
        <a:lstStyle/>
        <a:p>
          <a:r>
            <a:rPr lang="cs-CZ" sz="2000" dirty="0"/>
            <a:t>u manželských párů</a:t>
          </a:r>
          <a:endParaRPr lang="en-US" sz="2000" dirty="0"/>
        </a:p>
      </dgm:t>
    </dgm:pt>
    <dgm:pt modelId="{1843E65D-FA3E-47F9-AB02-ED9C8469C6B2}" type="parTrans" cxnId="{4FA39552-4427-40EF-9867-0EBACFCB0D64}">
      <dgm:prSet/>
      <dgm:spPr/>
      <dgm:t>
        <a:bodyPr/>
        <a:lstStyle/>
        <a:p>
          <a:endParaRPr lang="en-US"/>
        </a:p>
      </dgm:t>
    </dgm:pt>
    <dgm:pt modelId="{D8D65262-C67F-4F99-B2EA-6507697C31A4}" type="sibTrans" cxnId="{4FA39552-4427-40EF-9867-0EBACFCB0D64}">
      <dgm:prSet/>
      <dgm:spPr/>
      <dgm:t>
        <a:bodyPr/>
        <a:lstStyle/>
        <a:p>
          <a:endParaRPr lang="en-US"/>
        </a:p>
      </dgm:t>
    </dgm:pt>
    <dgm:pt modelId="{734FEB26-8AEC-4AF3-8CDC-973A9865F5BE}">
      <dgm:prSet custT="1"/>
      <dgm:spPr/>
      <dgm:t>
        <a:bodyPr/>
        <a:lstStyle/>
        <a:p>
          <a:r>
            <a:rPr lang="cs-CZ" sz="2000" dirty="0"/>
            <a:t>v kvalifikovaně vedených ústavech s odbornou péčí o stravování</a:t>
          </a:r>
          <a:endParaRPr lang="en-US" sz="2000" dirty="0"/>
        </a:p>
      </dgm:t>
    </dgm:pt>
    <dgm:pt modelId="{5B6FF4F6-45B4-409E-9117-D2425CDCD703}" type="parTrans" cxnId="{BC4CC1B2-2709-465E-ACA9-D9DDD2F8E280}">
      <dgm:prSet/>
      <dgm:spPr/>
      <dgm:t>
        <a:bodyPr/>
        <a:lstStyle/>
        <a:p>
          <a:endParaRPr lang="en-US"/>
        </a:p>
      </dgm:t>
    </dgm:pt>
    <dgm:pt modelId="{A054DF07-CB51-43E3-88F0-73818AF5CD24}" type="sibTrans" cxnId="{BC4CC1B2-2709-465E-ACA9-D9DDD2F8E280}">
      <dgm:prSet/>
      <dgm:spPr/>
      <dgm:t>
        <a:bodyPr/>
        <a:lstStyle/>
        <a:p>
          <a:endParaRPr lang="en-US"/>
        </a:p>
      </dgm:t>
    </dgm:pt>
    <dgm:pt modelId="{BCBB9702-BA00-473A-BAA8-8B4AD3F6C0AC}">
      <dgm:prSet custT="1"/>
      <dgm:spPr/>
      <dgm:t>
        <a:bodyPr/>
        <a:lstStyle/>
        <a:p>
          <a:r>
            <a:rPr lang="cs-CZ" sz="2000" b="1" dirty="0"/>
            <a:t>Nejhorší výživová situace</a:t>
          </a:r>
          <a:r>
            <a:rPr lang="cs-CZ" sz="2000" dirty="0"/>
            <a:t> </a:t>
          </a:r>
          <a:endParaRPr lang="en-US" sz="2000" dirty="0"/>
        </a:p>
      </dgm:t>
    </dgm:pt>
    <dgm:pt modelId="{8FC41594-FA7C-4A86-B926-FD57D0A99B75}" type="parTrans" cxnId="{407771A4-3DF6-477F-8246-61E85BA88B39}">
      <dgm:prSet/>
      <dgm:spPr/>
      <dgm:t>
        <a:bodyPr/>
        <a:lstStyle/>
        <a:p>
          <a:endParaRPr lang="en-US"/>
        </a:p>
      </dgm:t>
    </dgm:pt>
    <dgm:pt modelId="{3A37A2C0-67DD-43AB-B394-1BA9A2D268B4}" type="sibTrans" cxnId="{407771A4-3DF6-477F-8246-61E85BA88B39}">
      <dgm:prSet/>
      <dgm:spPr/>
      <dgm:t>
        <a:bodyPr/>
        <a:lstStyle/>
        <a:p>
          <a:endParaRPr lang="en-US"/>
        </a:p>
      </dgm:t>
    </dgm:pt>
    <dgm:pt modelId="{2FF27E80-1161-4CA5-9E7E-01D3D16BE8BA}">
      <dgm:prSet custT="1"/>
      <dgm:spPr/>
      <dgm:t>
        <a:bodyPr/>
        <a:lstStyle/>
        <a:p>
          <a:r>
            <a:rPr lang="cs-CZ" sz="2000" dirty="0"/>
            <a:t>v části domovů pro seniory a v lůžkových objektech pro dlouhodobě nemocné</a:t>
          </a:r>
          <a:endParaRPr lang="en-US" sz="2000" dirty="0"/>
        </a:p>
      </dgm:t>
    </dgm:pt>
    <dgm:pt modelId="{8C0C37D5-27B1-48D7-80CA-04454CEE79D4}" type="parTrans" cxnId="{08321663-7295-4999-BDBA-3E778731BC2C}">
      <dgm:prSet/>
      <dgm:spPr/>
      <dgm:t>
        <a:bodyPr/>
        <a:lstStyle/>
        <a:p>
          <a:endParaRPr lang="en-US"/>
        </a:p>
      </dgm:t>
    </dgm:pt>
    <dgm:pt modelId="{EE04001E-FA2A-4A97-B013-788239281079}" type="sibTrans" cxnId="{08321663-7295-4999-BDBA-3E778731BC2C}">
      <dgm:prSet/>
      <dgm:spPr/>
      <dgm:t>
        <a:bodyPr/>
        <a:lstStyle/>
        <a:p>
          <a:endParaRPr lang="en-US"/>
        </a:p>
      </dgm:t>
    </dgm:pt>
    <dgm:pt modelId="{7CB02778-DC17-48D2-AB94-DCA63C92025D}">
      <dgm:prSet custT="1"/>
      <dgm:spPr/>
      <dgm:t>
        <a:bodyPr/>
        <a:lstStyle/>
        <a:p>
          <a:r>
            <a:rPr lang="cs-CZ" sz="2000" dirty="0"/>
            <a:t>u osaměle žijících, sociálně izolovaných</a:t>
          </a:r>
          <a:endParaRPr lang="en-US" sz="2000" dirty="0"/>
        </a:p>
      </dgm:t>
    </dgm:pt>
    <dgm:pt modelId="{F4D063B3-6529-409B-B78B-4DD5CAFCB971}" type="parTrans" cxnId="{C9A21EFF-A85F-4048-8521-238515DBEB8A}">
      <dgm:prSet/>
      <dgm:spPr/>
      <dgm:t>
        <a:bodyPr/>
        <a:lstStyle/>
        <a:p>
          <a:endParaRPr lang="en-US"/>
        </a:p>
      </dgm:t>
    </dgm:pt>
    <dgm:pt modelId="{55056437-EE73-4982-82FF-C9FF8A192F10}" type="sibTrans" cxnId="{C9A21EFF-A85F-4048-8521-238515DBEB8A}">
      <dgm:prSet/>
      <dgm:spPr/>
      <dgm:t>
        <a:bodyPr/>
        <a:lstStyle/>
        <a:p>
          <a:endParaRPr lang="en-US"/>
        </a:p>
      </dgm:t>
    </dgm:pt>
    <dgm:pt modelId="{7709EC0C-2691-45C7-BB0B-A01F44D705D6}">
      <dgm:prSet custT="1"/>
      <dgm:spPr/>
      <dgm:t>
        <a:bodyPr/>
        <a:lstStyle/>
        <a:p>
          <a:r>
            <a:rPr lang="cs-CZ" sz="2000" b="1" dirty="0"/>
            <a:t>Nedostatečná, neadekvátní výživa</a:t>
          </a:r>
          <a:endParaRPr lang="en-US" sz="2000" dirty="0"/>
        </a:p>
      </dgm:t>
    </dgm:pt>
    <dgm:pt modelId="{1F1DD094-9C54-4959-806A-9B3E11041422}" type="parTrans" cxnId="{62174895-2B6D-45A1-8D70-19AFB740D6D2}">
      <dgm:prSet/>
      <dgm:spPr/>
      <dgm:t>
        <a:bodyPr/>
        <a:lstStyle/>
        <a:p>
          <a:endParaRPr lang="en-US"/>
        </a:p>
      </dgm:t>
    </dgm:pt>
    <dgm:pt modelId="{B54B802B-E59E-4EC4-B598-3B78699F9B09}" type="sibTrans" cxnId="{62174895-2B6D-45A1-8D70-19AFB740D6D2}">
      <dgm:prSet/>
      <dgm:spPr/>
      <dgm:t>
        <a:bodyPr/>
        <a:lstStyle/>
        <a:p>
          <a:endParaRPr lang="en-US"/>
        </a:p>
      </dgm:t>
    </dgm:pt>
    <dgm:pt modelId="{1E304D18-E9B8-44FC-AC9D-D680F73CAE9C}">
      <dgm:prSet custT="1"/>
      <dgm:spPr/>
      <dgm:t>
        <a:bodyPr/>
        <a:lstStyle/>
        <a:p>
          <a:r>
            <a:rPr lang="cs-CZ" sz="2000"/>
            <a:t>6-8 % seniorů žijících v domácím prostředí má klinické a laboratorní známky malnutrice</a:t>
          </a:r>
          <a:endParaRPr lang="en-US" sz="2000"/>
        </a:p>
      </dgm:t>
    </dgm:pt>
    <dgm:pt modelId="{3DFE920F-8221-4897-ADA4-26A1A63D6231}" type="parTrans" cxnId="{89E933FA-7BD2-4332-B9CC-254A83F4C24E}">
      <dgm:prSet/>
      <dgm:spPr/>
      <dgm:t>
        <a:bodyPr/>
        <a:lstStyle/>
        <a:p>
          <a:endParaRPr lang="en-US"/>
        </a:p>
      </dgm:t>
    </dgm:pt>
    <dgm:pt modelId="{3FE37B3A-0634-4E5B-A1D8-EE3232127B19}" type="sibTrans" cxnId="{89E933FA-7BD2-4332-B9CC-254A83F4C24E}">
      <dgm:prSet/>
      <dgm:spPr/>
      <dgm:t>
        <a:bodyPr/>
        <a:lstStyle/>
        <a:p>
          <a:endParaRPr lang="en-US"/>
        </a:p>
      </dgm:t>
    </dgm:pt>
    <dgm:pt modelId="{67EF916C-8F95-46FF-A134-C9D885D71EA3}">
      <dgm:prSet custT="1"/>
      <dgm:spPr/>
      <dgm:t>
        <a:bodyPr/>
        <a:lstStyle/>
        <a:p>
          <a:r>
            <a:rPr lang="cs-CZ" sz="2000" dirty="0"/>
            <a:t>výskyt malnutrice u hospitalizovaných seniorů a seniorů dlouhodobě žijících v ústavní péči dle epidemiologických studií dosahuje 25-60 %</a:t>
          </a:r>
          <a:endParaRPr lang="en-US" sz="2000" dirty="0"/>
        </a:p>
      </dgm:t>
    </dgm:pt>
    <dgm:pt modelId="{AA61A8CA-18F0-41E2-B3C6-0FFDA6C4E3F6}" type="parTrans" cxnId="{21E8F00E-701A-4619-8994-98AAF3533023}">
      <dgm:prSet/>
      <dgm:spPr/>
      <dgm:t>
        <a:bodyPr/>
        <a:lstStyle/>
        <a:p>
          <a:endParaRPr lang="en-US"/>
        </a:p>
      </dgm:t>
    </dgm:pt>
    <dgm:pt modelId="{2F827064-6E57-41AE-9A37-9506F593201F}" type="sibTrans" cxnId="{21E8F00E-701A-4619-8994-98AAF3533023}">
      <dgm:prSet/>
      <dgm:spPr/>
      <dgm:t>
        <a:bodyPr/>
        <a:lstStyle/>
        <a:p>
          <a:endParaRPr lang="en-US"/>
        </a:p>
      </dgm:t>
    </dgm:pt>
    <dgm:pt modelId="{0EC81D2F-E0AA-4103-8B45-F73093086226}" type="pres">
      <dgm:prSet presAssocID="{1934F701-07DB-4E7E-92C8-4F15708325E4}" presName="linear" presStyleCnt="0">
        <dgm:presLayoutVars>
          <dgm:dir/>
          <dgm:animLvl val="lvl"/>
          <dgm:resizeHandles val="exact"/>
        </dgm:presLayoutVars>
      </dgm:prSet>
      <dgm:spPr/>
    </dgm:pt>
    <dgm:pt modelId="{9ED73FDA-604A-473C-B626-267AAD503A4F}" type="pres">
      <dgm:prSet presAssocID="{9290F959-62B1-43C1-92CA-25E943D5D893}" presName="parentLin" presStyleCnt="0"/>
      <dgm:spPr/>
    </dgm:pt>
    <dgm:pt modelId="{FCC2CDB5-236E-4EE6-9C49-945325246E18}" type="pres">
      <dgm:prSet presAssocID="{9290F959-62B1-43C1-92CA-25E943D5D893}" presName="parentLeftMargin" presStyleLbl="node1" presStyleIdx="0" presStyleCnt="4"/>
      <dgm:spPr/>
    </dgm:pt>
    <dgm:pt modelId="{99485EAB-B2EC-473B-8A24-B6D65884A4CC}" type="pres">
      <dgm:prSet presAssocID="{9290F959-62B1-43C1-92CA-25E943D5D893}" presName="parentText" presStyleLbl="node1" presStyleIdx="0" presStyleCnt="4">
        <dgm:presLayoutVars>
          <dgm:chMax val="0"/>
          <dgm:bulletEnabled val="1"/>
        </dgm:presLayoutVars>
      </dgm:prSet>
      <dgm:spPr/>
    </dgm:pt>
    <dgm:pt modelId="{D5CBE820-0879-4E03-9C04-6967F9FC2575}" type="pres">
      <dgm:prSet presAssocID="{9290F959-62B1-43C1-92CA-25E943D5D893}" presName="negativeSpace" presStyleCnt="0"/>
      <dgm:spPr/>
    </dgm:pt>
    <dgm:pt modelId="{94CBA787-F801-4006-8952-A8FD26EECB38}" type="pres">
      <dgm:prSet presAssocID="{9290F959-62B1-43C1-92CA-25E943D5D893}" presName="childText" presStyleLbl="conFgAcc1" presStyleIdx="0" presStyleCnt="4">
        <dgm:presLayoutVars>
          <dgm:bulletEnabled val="1"/>
        </dgm:presLayoutVars>
      </dgm:prSet>
      <dgm:spPr/>
    </dgm:pt>
    <dgm:pt modelId="{C38FDB0B-E113-4D41-B55A-060A593CC0FE}" type="pres">
      <dgm:prSet presAssocID="{728FED8F-316C-4E04-B50C-79E749B2C0C7}" presName="spaceBetweenRectangles" presStyleCnt="0"/>
      <dgm:spPr/>
    </dgm:pt>
    <dgm:pt modelId="{B4A60AF8-BC4E-44C8-9E9B-69B64737577D}" type="pres">
      <dgm:prSet presAssocID="{1D9484E4-42C7-42DF-968D-E55309FA893B}" presName="parentLin" presStyleCnt="0"/>
      <dgm:spPr/>
    </dgm:pt>
    <dgm:pt modelId="{D6D4CA9B-AEF7-43F8-A4D5-D994431B2DBA}" type="pres">
      <dgm:prSet presAssocID="{1D9484E4-42C7-42DF-968D-E55309FA893B}" presName="parentLeftMargin" presStyleLbl="node1" presStyleIdx="0" presStyleCnt="4"/>
      <dgm:spPr/>
    </dgm:pt>
    <dgm:pt modelId="{64CCD67F-5FA6-4D62-B16A-DA936C90CC29}" type="pres">
      <dgm:prSet presAssocID="{1D9484E4-42C7-42DF-968D-E55309FA893B}" presName="parentText" presStyleLbl="node1" presStyleIdx="1" presStyleCnt="4">
        <dgm:presLayoutVars>
          <dgm:chMax val="0"/>
          <dgm:bulletEnabled val="1"/>
        </dgm:presLayoutVars>
      </dgm:prSet>
      <dgm:spPr/>
    </dgm:pt>
    <dgm:pt modelId="{09A869D0-E8D4-46A1-B4D9-8BFAF3CE9844}" type="pres">
      <dgm:prSet presAssocID="{1D9484E4-42C7-42DF-968D-E55309FA893B}" presName="negativeSpace" presStyleCnt="0"/>
      <dgm:spPr/>
    </dgm:pt>
    <dgm:pt modelId="{ECFF19E7-8FB3-4B20-830F-F99E9E5BF427}" type="pres">
      <dgm:prSet presAssocID="{1D9484E4-42C7-42DF-968D-E55309FA893B}" presName="childText" presStyleLbl="conFgAcc1" presStyleIdx="1" presStyleCnt="4">
        <dgm:presLayoutVars>
          <dgm:bulletEnabled val="1"/>
        </dgm:presLayoutVars>
      </dgm:prSet>
      <dgm:spPr/>
    </dgm:pt>
    <dgm:pt modelId="{C601E0FB-F0E8-4A16-B784-361ACC2160A0}" type="pres">
      <dgm:prSet presAssocID="{ED03BD28-E4F8-4EAD-9C05-E744FB14116D}" presName="spaceBetweenRectangles" presStyleCnt="0"/>
      <dgm:spPr/>
    </dgm:pt>
    <dgm:pt modelId="{DCFACB62-2354-4270-8175-55F5BB1B11C6}" type="pres">
      <dgm:prSet presAssocID="{BCBB9702-BA00-473A-BAA8-8B4AD3F6C0AC}" presName="parentLin" presStyleCnt="0"/>
      <dgm:spPr/>
    </dgm:pt>
    <dgm:pt modelId="{090FF9F6-F8AF-4A52-801D-2D57046315EC}" type="pres">
      <dgm:prSet presAssocID="{BCBB9702-BA00-473A-BAA8-8B4AD3F6C0AC}" presName="parentLeftMargin" presStyleLbl="node1" presStyleIdx="1" presStyleCnt="4"/>
      <dgm:spPr/>
    </dgm:pt>
    <dgm:pt modelId="{5E04B98E-96A8-4752-92BF-6A8A24A281A5}" type="pres">
      <dgm:prSet presAssocID="{BCBB9702-BA00-473A-BAA8-8B4AD3F6C0AC}" presName="parentText" presStyleLbl="node1" presStyleIdx="2" presStyleCnt="4">
        <dgm:presLayoutVars>
          <dgm:chMax val="0"/>
          <dgm:bulletEnabled val="1"/>
        </dgm:presLayoutVars>
      </dgm:prSet>
      <dgm:spPr/>
    </dgm:pt>
    <dgm:pt modelId="{8418ED69-B4E0-4AE2-B462-B0619F9E9BB4}" type="pres">
      <dgm:prSet presAssocID="{BCBB9702-BA00-473A-BAA8-8B4AD3F6C0AC}" presName="negativeSpace" presStyleCnt="0"/>
      <dgm:spPr/>
    </dgm:pt>
    <dgm:pt modelId="{1CCD6553-DE71-445D-8AFB-B5C5DBF82A45}" type="pres">
      <dgm:prSet presAssocID="{BCBB9702-BA00-473A-BAA8-8B4AD3F6C0AC}" presName="childText" presStyleLbl="conFgAcc1" presStyleIdx="2" presStyleCnt="4">
        <dgm:presLayoutVars>
          <dgm:bulletEnabled val="1"/>
        </dgm:presLayoutVars>
      </dgm:prSet>
      <dgm:spPr/>
    </dgm:pt>
    <dgm:pt modelId="{E7B434E4-C423-4DAC-8D13-ED9F4501D937}" type="pres">
      <dgm:prSet presAssocID="{3A37A2C0-67DD-43AB-B394-1BA9A2D268B4}" presName="spaceBetweenRectangles" presStyleCnt="0"/>
      <dgm:spPr/>
    </dgm:pt>
    <dgm:pt modelId="{6247C7F5-392B-49FC-824C-E4F7EEB5341C}" type="pres">
      <dgm:prSet presAssocID="{7709EC0C-2691-45C7-BB0B-A01F44D705D6}" presName="parentLin" presStyleCnt="0"/>
      <dgm:spPr/>
    </dgm:pt>
    <dgm:pt modelId="{4388C748-C089-4E46-9C09-52E7E5E2CF3B}" type="pres">
      <dgm:prSet presAssocID="{7709EC0C-2691-45C7-BB0B-A01F44D705D6}" presName="parentLeftMargin" presStyleLbl="node1" presStyleIdx="2" presStyleCnt="4"/>
      <dgm:spPr/>
    </dgm:pt>
    <dgm:pt modelId="{77BA6DB0-C9AF-49BB-98CD-2AAD3854800F}" type="pres">
      <dgm:prSet presAssocID="{7709EC0C-2691-45C7-BB0B-A01F44D705D6}" presName="parentText" presStyleLbl="node1" presStyleIdx="3" presStyleCnt="4">
        <dgm:presLayoutVars>
          <dgm:chMax val="0"/>
          <dgm:bulletEnabled val="1"/>
        </dgm:presLayoutVars>
      </dgm:prSet>
      <dgm:spPr/>
    </dgm:pt>
    <dgm:pt modelId="{C457AE75-8AF9-4BF8-86F4-96FAC5B61FAC}" type="pres">
      <dgm:prSet presAssocID="{7709EC0C-2691-45C7-BB0B-A01F44D705D6}" presName="negativeSpace" presStyleCnt="0"/>
      <dgm:spPr/>
    </dgm:pt>
    <dgm:pt modelId="{C42A1C1D-6A03-4A84-8421-2757074D7E2C}" type="pres">
      <dgm:prSet presAssocID="{7709EC0C-2691-45C7-BB0B-A01F44D705D6}" presName="childText" presStyleLbl="conFgAcc1" presStyleIdx="3" presStyleCnt="4">
        <dgm:presLayoutVars>
          <dgm:bulletEnabled val="1"/>
        </dgm:presLayoutVars>
      </dgm:prSet>
      <dgm:spPr/>
    </dgm:pt>
  </dgm:ptLst>
  <dgm:cxnLst>
    <dgm:cxn modelId="{54BA5B04-D748-41CF-9603-0154104445FD}" type="presOf" srcId="{7709EC0C-2691-45C7-BB0B-A01F44D705D6}" destId="{4388C748-C089-4E46-9C09-52E7E5E2CF3B}" srcOrd="0" destOrd="0" presId="urn:microsoft.com/office/officeart/2005/8/layout/list1"/>
    <dgm:cxn modelId="{340FE609-EB83-4253-9735-E4703B0C8F3F}" type="presOf" srcId="{2FF27E80-1161-4CA5-9E7E-01D3D16BE8BA}" destId="{1CCD6553-DE71-445D-8AFB-B5C5DBF82A45}" srcOrd="0" destOrd="0" presId="urn:microsoft.com/office/officeart/2005/8/layout/list1"/>
    <dgm:cxn modelId="{09F2DF0E-39AD-403B-9799-6DFDA161F20E}" srcId="{1934F701-07DB-4E7E-92C8-4F15708325E4}" destId="{9290F959-62B1-43C1-92CA-25E943D5D893}" srcOrd="0" destOrd="0" parTransId="{BB4723E2-9A0B-4FA3-9392-B60356B38A70}" sibTransId="{728FED8F-316C-4E04-B50C-79E749B2C0C7}"/>
    <dgm:cxn modelId="{21E8F00E-701A-4619-8994-98AAF3533023}" srcId="{7709EC0C-2691-45C7-BB0B-A01F44D705D6}" destId="{67EF916C-8F95-46FF-A134-C9D885D71EA3}" srcOrd="1" destOrd="0" parTransId="{AA61A8CA-18F0-41E2-B3C6-0FFDA6C4E3F6}" sibTransId="{2F827064-6E57-41AE-9A37-9506F593201F}"/>
    <dgm:cxn modelId="{7A1C9D0F-D3EB-413F-BE3A-23DECEA0DD27}" type="presOf" srcId="{1934F701-07DB-4E7E-92C8-4F15708325E4}" destId="{0EC81D2F-E0AA-4103-8B45-F73093086226}" srcOrd="0" destOrd="0" presId="urn:microsoft.com/office/officeart/2005/8/layout/list1"/>
    <dgm:cxn modelId="{84F34712-7BBB-4C9A-92E7-DBCB21801C5B}" type="presOf" srcId="{734FEB26-8AEC-4AF3-8CDC-973A9865F5BE}" destId="{ECFF19E7-8FB3-4B20-830F-F99E9E5BF427}" srcOrd="0" destOrd="2" presId="urn:microsoft.com/office/officeart/2005/8/layout/list1"/>
    <dgm:cxn modelId="{EF368530-20E7-45D2-84BC-D95DB9AF34D4}" type="presOf" srcId="{16C4E3CC-74C6-490D-984C-20ADDFF88D79}" destId="{94CBA787-F801-4006-8952-A8FD26EECB38}" srcOrd="0" destOrd="0" presId="urn:microsoft.com/office/officeart/2005/8/layout/list1"/>
    <dgm:cxn modelId="{07A79439-3333-437C-8E66-439B030368A2}" type="presOf" srcId="{1D9484E4-42C7-42DF-968D-E55309FA893B}" destId="{64CCD67F-5FA6-4D62-B16A-DA936C90CC29}" srcOrd="1" destOrd="0" presId="urn:microsoft.com/office/officeart/2005/8/layout/list1"/>
    <dgm:cxn modelId="{9CB1463E-87DF-433A-B226-E620E5845612}" srcId="{1934F701-07DB-4E7E-92C8-4F15708325E4}" destId="{1D9484E4-42C7-42DF-968D-E55309FA893B}" srcOrd="1" destOrd="0" parTransId="{D4F294BD-62EF-49ED-90BE-ACF90891847B}" sibTransId="{ED03BD28-E4F8-4EAD-9C05-E744FB14116D}"/>
    <dgm:cxn modelId="{08321663-7295-4999-BDBA-3E778731BC2C}" srcId="{BCBB9702-BA00-473A-BAA8-8B4AD3F6C0AC}" destId="{2FF27E80-1161-4CA5-9E7E-01D3D16BE8BA}" srcOrd="0" destOrd="0" parTransId="{8C0C37D5-27B1-48D7-80CA-04454CEE79D4}" sibTransId="{EE04001E-FA2A-4A97-B013-788239281079}"/>
    <dgm:cxn modelId="{A1EB6B6B-A8CD-4F21-A352-A549E3388A1E}" srcId="{9290F959-62B1-43C1-92CA-25E943D5D893}" destId="{16C4E3CC-74C6-490D-984C-20ADDFF88D79}" srcOrd="0" destOrd="0" parTransId="{C2739D55-299E-442E-A381-C7434A1430A8}" sibTransId="{EA787688-D779-469E-A0B6-FF848F2C1116}"/>
    <dgm:cxn modelId="{E42D484D-C819-4BF5-8B2F-BB0BB06C94D3}" type="presOf" srcId="{2BCDDDB9-1E0F-41A8-963B-EDF06E65030C}" destId="{94CBA787-F801-4006-8952-A8FD26EECB38}" srcOrd="0" destOrd="1" presId="urn:microsoft.com/office/officeart/2005/8/layout/list1"/>
    <dgm:cxn modelId="{76342F52-5E26-4996-B20A-3D68569E39DD}" srcId="{9290F959-62B1-43C1-92CA-25E943D5D893}" destId="{2BCDDDB9-1E0F-41A8-963B-EDF06E65030C}" srcOrd="1" destOrd="0" parTransId="{968BEAD7-9753-44D7-A7CA-24BA8664AB0E}" sibTransId="{6C905267-BEDA-4A51-91E5-CD94901E1EEE}"/>
    <dgm:cxn modelId="{4FA39552-4427-40EF-9867-0EBACFCB0D64}" srcId="{1D9484E4-42C7-42DF-968D-E55309FA893B}" destId="{2A248DC1-A846-4701-AAC6-7AD99CEE06B3}" srcOrd="1" destOrd="0" parTransId="{1843E65D-FA3E-47F9-AB02-ED9C8469C6B2}" sibTransId="{D8D65262-C67F-4F99-B2EA-6507697C31A4}"/>
    <dgm:cxn modelId="{737DC177-8BBD-4F60-965F-74C85D24C32E}" type="presOf" srcId="{67EF916C-8F95-46FF-A134-C9D885D71EA3}" destId="{C42A1C1D-6A03-4A84-8421-2757074D7E2C}" srcOrd="0" destOrd="1" presId="urn:microsoft.com/office/officeart/2005/8/layout/list1"/>
    <dgm:cxn modelId="{2411A281-90A7-41BC-92E0-9F6C0BEDE104}" type="presOf" srcId="{2A248DC1-A846-4701-AAC6-7AD99CEE06B3}" destId="{ECFF19E7-8FB3-4B20-830F-F99E9E5BF427}" srcOrd="0" destOrd="1" presId="urn:microsoft.com/office/officeart/2005/8/layout/list1"/>
    <dgm:cxn modelId="{5AC5AE81-2C25-43EA-BA85-BB2DC042EA63}" type="presOf" srcId="{7CB02778-DC17-48D2-AB94-DCA63C92025D}" destId="{1CCD6553-DE71-445D-8AFB-B5C5DBF82A45}" srcOrd="0" destOrd="1" presId="urn:microsoft.com/office/officeart/2005/8/layout/list1"/>
    <dgm:cxn modelId="{90D2778D-1740-4C42-99BA-1561F3DE12C0}" type="presOf" srcId="{1E304D18-E9B8-44FC-AC9D-D680F73CAE9C}" destId="{C42A1C1D-6A03-4A84-8421-2757074D7E2C}" srcOrd="0" destOrd="0" presId="urn:microsoft.com/office/officeart/2005/8/layout/list1"/>
    <dgm:cxn modelId="{62174895-2B6D-45A1-8D70-19AFB740D6D2}" srcId="{1934F701-07DB-4E7E-92C8-4F15708325E4}" destId="{7709EC0C-2691-45C7-BB0B-A01F44D705D6}" srcOrd="3" destOrd="0" parTransId="{1F1DD094-9C54-4959-806A-9B3E11041422}" sibTransId="{B54B802B-E59E-4EC4-B598-3B78699F9B09}"/>
    <dgm:cxn modelId="{631DC395-6366-4EC0-87F8-63EB13C68471}" type="presOf" srcId="{BCBB9702-BA00-473A-BAA8-8B4AD3F6C0AC}" destId="{090FF9F6-F8AF-4A52-801D-2D57046315EC}" srcOrd="0" destOrd="0" presId="urn:microsoft.com/office/officeart/2005/8/layout/list1"/>
    <dgm:cxn modelId="{9A144396-38C6-4C07-8DE9-45FC5374229B}" type="presOf" srcId="{1A497D23-682E-4834-993E-7D085B401B19}" destId="{ECFF19E7-8FB3-4B20-830F-F99E9E5BF427}" srcOrd="0" destOrd="0" presId="urn:microsoft.com/office/officeart/2005/8/layout/list1"/>
    <dgm:cxn modelId="{407771A4-3DF6-477F-8246-61E85BA88B39}" srcId="{1934F701-07DB-4E7E-92C8-4F15708325E4}" destId="{BCBB9702-BA00-473A-BAA8-8B4AD3F6C0AC}" srcOrd="2" destOrd="0" parTransId="{8FC41594-FA7C-4A86-B926-FD57D0A99B75}" sibTransId="{3A37A2C0-67DD-43AB-B394-1BA9A2D268B4}"/>
    <dgm:cxn modelId="{A37EE1AA-7AF8-4538-AB82-08025F23C25D}" type="presOf" srcId="{7709EC0C-2691-45C7-BB0B-A01F44D705D6}" destId="{77BA6DB0-C9AF-49BB-98CD-2AAD3854800F}" srcOrd="1" destOrd="0" presId="urn:microsoft.com/office/officeart/2005/8/layout/list1"/>
    <dgm:cxn modelId="{6A36DBAE-72F7-46C0-8DEF-ADB935A97426}" type="presOf" srcId="{1D9484E4-42C7-42DF-968D-E55309FA893B}" destId="{D6D4CA9B-AEF7-43F8-A4D5-D994431B2DBA}" srcOrd="0" destOrd="0" presId="urn:microsoft.com/office/officeart/2005/8/layout/list1"/>
    <dgm:cxn modelId="{BC4CC1B2-2709-465E-ACA9-D9DDD2F8E280}" srcId="{1D9484E4-42C7-42DF-968D-E55309FA893B}" destId="{734FEB26-8AEC-4AF3-8CDC-973A9865F5BE}" srcOrd="2" destOrd="0" parTransId="{5B6FF4F6-45B4-409E-9117-D2425CDCD703}" sibTransId="{A054DF07-CB51-43E3-88F0-73818AF5CD24}"/>
    <dgm:cxn modelId="{FCECD9CD-A52E-450E-8719-F22731C4608B}" type="presOf" srcId="{9290F959-62B1-43C1-92CA-25E943D5D893}" destId="{FCC2CDB5-236E-4EE6-9C49-945325246E18}" srcOrd="0" destOrd="0" presId="urn:microsoft.com/office/officeart/2005/8/layout/list1"/>
    <dgm:cxn modelId="{FE72EFE4-2CC0-4FCC-9B45-B98A7D256297}" type="presOf" srcId="{BCBB9702-BA00-473A-BAA8-8B4AD3F6C0AC}" destId="{5E04B98E-96A8-4752-92BF-6A8A24A281A5}" srcOrd="1" destOrd="0" presId="urn:microsoft.com/office/officeart/2005/8/layout/list1"/>
    <dgm:cxn modelId="{1356A8EA-A5B5-4B16-B863-540251AF8906}" type="presOf" srcId="{9290F959-62B1-43C1-92CA-25E943D5D893}" destId="{99485EAB-B2EC-473B-8A24-B6D65884A4CC}" srcOrd="1" destOrd="0" presId="urn:microsoft.com/office/officeart/2005/8/layout/list1"/>
    <dgm:cxn modelId="{89E933FA-7BD2-4332-B9CC-254A83F4C24E}" srcId="{7709EC0C-2691-45C7-BB0B-A01F44D705D6}" destId="{1E304D18-E9B8-44FC-AC9D-D680F73CAE9C}" srcOrd="0" destOrd="0" parTransId="{3DFE920F-8221-4897-ADA4-26A1A63D6231}" sibTransId="{3FE37B3A-0634-4E5B-A1D8-EE3232127B19}"/>
    <dgm:cxn modelId="{40B7C6FD-0BCE-412D-B033-762916025DD6}" srcId="{1D9484E4-42C7-42DF-968D-E55309FA893B}" destId="{1A497D23-682E-4834-993E-7D085B401B19}" srcOrd="0" destOrd="0" parTransId="{31D08B18-C55F-4311-AF3E-744B5BB160B7}" sibTransId="{D7D800B3-8ADA-413C-9990-0E27776D296D}"/>
    <dgm:cxn modelId="{C9A21EFF-A85F-4048-8521-238515DBEB8A}" srcId="{BCBB9702-BA00-473A-BAA8-8B4AD3F6C0AC}" destId="{7CB02778-DC17-48D2-AB94-DCA63C92025D}" srcOrd="1" destOrd="0" parTransId="{F4D063B3-6529-409B-B78B-4DD5CAFCB971}" sibTransId="{55056437-EE73-4982-82FF-C9FF8A192F10}"/>
    <dgm:cxn modelId="{EB1E81B6-1B17-480F-B24D-24E9F80D0E69}" type="presParOf" srcId="{0EC81D2F-E0AA-4103-8B45-F73093086226}" destId="{9ED73FDA-604A-473C-B626-267AAD503A4F}" srcOrd="0" destOrd="0" presId="urn:microsoft.com/office/officeart/2005/8/layout/list1"/>
    <dgm:cxn modelId="{634ABA6C-B654-40C4-B8A2-C4B23623028F}" type="presParOf" srcId="{9ED73FDA-604A-473C-B626-267AAD503A4F}" destId="{FCC2CDB5-236E-4EE6-9C49-945325246E18}" srcOrd="0" destOrd="0" presId="urn:microsoft.com/office/officeart/2005/8/layout/list1"/>
    <dgm:cxn modelId="{F30A64FF-53BC-4979-9C02-EEA486E750D4}" type="presParOf" srcId="{9ED73FDA-604A-473C-B626-267AAD503A4F}" destId="{99485EAB-B2EC-473B-8A24-B6D65884A4CC}" srcOrd="1" destOrd="0" presId="urn:microsoft.com/office/officeart/2005/8/layout/list1"/>
    <dgm:cxn modelId="{E0D392CD-EB98-4382-B239-240A48CE8BDC}" type="presParOf" srcId="{0EC81D2F-E0AA-4103-8B45-F73093086226}" destId="{D5CBE820-0879-4E03-9C04-6967F9FC2575}" srcOrd="1" destOrd="0" presId="urn:microsoft.com/office/officeart/2005/8/layout/list1"/>
    <dgm:cxn modelId="{C7B83D30-20D8-4E9A-BF4E-20668253CDB1}" type="presParOf" srcId="{0EC81D2F-E0AA-4103-8B45-F73093086226}" destId="{94CBA787-F801-4006-8952-A8FD26EECB38}" srcOrd="2" destOrd="0" presId="urn:microsoft.com/office/officeart/2005/8/layout/list1"/>
    <dgm:cxn modelId="{C84CC846-A79A-48EB-A922-F856CF305FC2}" type="presParOf" srcId="{0EC81D2F-E0AA-4103-8B45-F73093086226}" destId="{C38FDB0B-E113-4D41-B55A-060A593CC0FE}" srcOrd="3" destOrd="0" presId="urn:microsoft.com/office/officeart/2005/8/layout/list1"/>
    <dgm:cxn modelId="{7F939341-FC4B-41CB-A161-50A61064CDC1}" type="presParOf" srcId="{0EC81D2F-E0AA-4103-8B45-F73093086226}" destId="{B4A60AF8-BC4E-44C8-9E9B-69B64737577D}" srcOrd="4" destOrd="0" presId="urn:microsoft.com/office/officeart/2005/8/layout/list1"/>
    <dgm:cxn modelId="{C008DB60-B6BC-434F-B088-0FCA1160F17A}" type="presParOf" srcId="{B4A60AF8-BC4E-44C8-9E9B-69B64737577D}" destId="{D6D4CA9B-AEF7-43F8-A4D5-D994431B2DBA}" srcOrd="0" destOrd="0" presId="urn:microsoft.com/office/officeart/2005/8/layout/list1"/>
    <dgm:cxn modelId="{C67BA620-D901-410A-8EAA-EE05D8A57ECE}" type="presParOf" srcId="{B4A60AF8-BC4E-44C8-9E9B-69B64737577D}" destId="{64CCD67F-5FA6-4D62-B16A-DA936C90CC29}" srcOrd="1" destOrd="0" presId="urn:microsoft.com/office/officeart/2005/8/layout/list1"/>
    <dgm:cxn modelId="{CAD214AF-22CF-4FAD-B152-7E91A90B3821}" type="presParOf" srcId="{0EC81D2F-E0AA-4103-8B45-F73093086226}" destId="{09A869D0-E8D4-46A1-B4D9-8BFAF3CE9844}" srcOrd="5" destOrd="0" presId="urn:microsoft.com/office/officeart/2005/8/layout/list1"/>
    <dgm:cxn modelId="{0D454885-4688-43E5-BBDC-3582ECA3CDA9}" type="presParOf" srcId="{0EC81D2F-E0AA-4103-8B45-F73093086226}" destId="{ECFF19E7-8FB3-4B20-830F-F99E9E5BF427}" srcOrd="6" destOrd="0" presId="urn:microsoft.com/office/officeart/2005/8/layout/list1"/>
    <dgm:cxn modelId="{955D3CD4-7B06-4280-B210-DBEF7FECD7E8}" type="presParOf" srcId="{0EC81D2F-E0AA-4103-8B45-F73093086226}" destId="{C601E0FB-F0E8-4A16-B784-361ACC2160A0}" srcOrd="7" destOrd="0" presId="urn:microsoft.com/office/officeart/2005/8/layout/list1"/>
    <dgm:cxn modelId="{3BD8FD82-365E-4D63-84B7-2D283D0EC4F4}" type="presParOf" srcId="{0EC81D2F-E0AA-4103-8B45-F73093086226}" destId="{DCFACB62-2354-4270-8175-55F5BB1B11C6}" srcOrd="8" destOrd="0" presId="urn:microsoft.com/office/officeart/2005/8/layout/list1"/>
    <dgm:cxn modelId="{4DA16D28-5E7C-4CEC-88E4-68BC371A2579}" type="presParOf" srcId="{DCFACB62-2354-4270-8175-55F5BB1B11C6}" destId="{090FF9F6-F8AF-4A52-801D-2D57046315EC}" srcOrd="0" destOrd="0" presId="urn:microsoft.com/office/officeart/2005/8/layout/list1"/>
    <dgm:cxn modelId="{EC2081D7-DA58-4953-BF7D-176C7FD31848}" type="presParOf" srcId="{DCFACB62-2354-4270-8175-55F5BB1B11C6}" destId="{5E04B98E-96A8-4752-92BF-6A8A24A281A5}" srcOrd="1" destOrd="0" presId="urn:microsoft.com/office/officeart/2005/8/layout/list1"/>
    <dgm:cxn modelId="{4908AC69-3D96-42D9-A7AE-239C44E0A580}" type="presParOf" srcId="{0EC81D2F-E0AA-4103-8B45-F73093086226}" destId="{8418ED69-B4E0-4AE2-B462-B0619F9E9BB4}" srcOrd="9" destOrd="0" presId="urn:microsoft.com/office/officeart/2005/8/layout/list1"/>
    <dgm:cxn modelId="{3F5CE942-A982-4A3D-8C16-D242943D83AB}" type="presParOf" srcId="{0EC81D2F-E0AA-4103-8B45-F73093086226}" destId="{1CCD6553-DE71-445D-8AFB-B5C5DBF82A45}" srcOrd="10" destOrd="0" presId="urn:microsoft.com/office/officeart/2005/8/layout/list1"/>
    <dgm:cxn modelId="{225F0571-AC42-4D28-8249-E8C509D89D05}" type="presParOf" srcId="{0EC81D2F-E0AA-4103-8B45-F73093086226}" destId="{E7B434E4-C423-4DAC-8D13-ED9F4501D937}" srcOrd="11" destOrd="0" presId="urn:microsoft.com/office/officeart/2005/8/layout/list1"/>
    <dgm:cxn modelId="{00CA8CC9-71FA-4A9C-89AF-E067558A724B}" type="presParOf" srcId="{0EC81D2F-E0AA-4103-8B45-F73093086226}" destId="{6247C7F5-392B-49FC-824C-E4F7EEB5341C}" srcOrd="12" destOrd="0" presId="urn:microsoft.com/office/officeart/2005/8/layout/list1"/>
    <dgm:cxn modelId="{23BB6FBE-2909-4979-8A26-39B51B2DDC4E}" type="presParOf" srcId="{6247C7F5-392B-49FC-824C-E4F7EEB5341C}" destId="{4388C748-C089-4E46-9C09-52E7E5E2CF3B}" srcOrd="0" destOrd="0" presId="urn:microsoft.com/office/officeart/2005/8/layout/list1"/>
    <dgm:cxn modelId="{E193894A-9C6B-4EF6-8093-6620C338DF78}" type="presParOf" srcId="{6247C7F5-392B-49FC-824C-E4F7EEB5341C}" destId="{77BA6DB0-C9AF-49BB-98CD-2AAD3854800F}" srcOrd="1" destOrd="0" presId="urn:microsoft.com/office/officeart/2005/8/layout/list1"/>
    <dgm:cxn modelId="{9AA1D408-4CB3-4DC8-81AD-82BC3E788E3F}" type="presParOf" srcId="{0EC81D2F-E0AA-4103-8B45-F73093086226}" destId="{C457AE75-8AF9-4BF8-86F4-96FAC5B61FAC}" srcOrd="13" destOrd="0" presId="urn:microsoft.com/office/officeart/2005/8/layout/list1"/>
    <dgm:cxn modelId="{0875FB3C-DD70-4D6C-A0EF-F88E4E85E32E}" type="presParOf" srcId="{0EC81D2F-E0AA-4103-8B45-F73093086226}" destId="{C42A1C1D-6A03-4A84-8421-2757074D7E2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BE637-F53D-4D73-9F3D-77348931001E}">
      <dsp:nvSpPr>
        <dsp:cNvPr id="0" name=""/>
        <dsp:cNvSpPr/>
      </dsp:nvSpPr>
      <dsp:spPr>
        <a:xfrm>
          <a:off x="53580" y="0"/>
          <a:ext cx="9392941" cy="1400274"/>
        </a:xfrm>
        <a:prstGeom prst="roundRect">
          <a:avLst>
            <a:gd name="adj" fmla="val 10000"/>
          </a:avLst>
        </a:prstGeom>
        <a:solidFill>
          <a:schemeClr val="tx1">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solidFill>
                <a:srgbClr val="002060"/>
              </a:solidFill>
            </a:rPr>
            <a:t>Skupina 60-70letých</a:t>
          </a:r>
          <a:endParaRPr lang="en-US" sz="2400" kern="1200" dirty="0">
            <a:solidFill>
              <a:srgbClr val="002060"/>
            </a:solidFill>
          </a:endParaRPr>
        </a:p>
        <a:p>
          <a:pPr marL="228600" lvl="1" indent="-228600" algn="l" defTabSz="977900">
            <a:lnSpc>
              <a:spcPct val="90000"/>
            </a:lnSpc>
            <a:spcBef>
              <a:spcPct val="0"/>
            </a:spcBef>
            <a:spcAft>
              <a:spcPct val="15000"/>
            </a:spcAft>
            <a:buChar char="•"/>
          </a:pPr>
          <a:r>
            <a:rPr lang="cs-CZ" sz="2200" kern="1200" dirty="0">
              <a:solidFill>
                <a:srgbClr val="002060"/>
              </a:solidFill>
            </a:rPr>
            <a:t>relativně nízký výskyt výživových karencí, zvýšený výskyt nevhodných stravovacích návyků , </a:t>
          </a:r>
          <a:r>
            <a:rPr lang="cs-CZ" sz="2200" kern="1200" dirty="0">
              <a:solidFill>
                <a:srgbClr val="002060"/>
              </a:solidFill>
              <a:sym typeface="Wingdings 3" panose="05040102010807070707" pitchFamily="18" charset="2"/>
            </a:rPr>
            <a:t></a:t>
          </a:r>
          <a:r>
            <a:rPr lang="cs-CZ" sz="2200" kern="1200" dirty="0">
              <a:solidFill>
                <a:srgbClr val="002060"/>
              </a:solidFill>
            </a:rPr>
            <a:t> energie, </a:t>
          </a:r>
          <a:r>
            <a:rPr lang="cs-CZ" sz="2200" kern="1200" dirty="0">
              <a:solidFill>
                <a:srgbClr val="002060"/>
              </a:solidFill>
              <a:sym typeface="Wingdings 3" panose="05040102010807070707" pitchFamily="18" charset="2"/>
            </a:rPr>
            <a:t></a:t>
          </a:r>
          <a:r>
            <a:rPr lang="cs-CZ" sz="2200" kern="1200" dirty="0">
              <a:solidFill>
                <a:srgbClr val="002060"/>
              </a:solidFill>
            </a:rPr>
            <a:t> tuků, </a:t>
          </a:r>
          <a:r>
            <a:rPr lang="cs-CZ" sz="2200" kern="1200" dirty="0">
              <a:solidFill>
                <a:srgbClr val="002060"/>
              </a:solidFill>
              <a:sym typeface="Wingdings 3" panose="05040102010807070707" pitchFamily="18" charset="2"/>
            </a:rPr>
            <a:t></a:t>
          </a:r>
          <a:r>
            <a:rPr lang="cs-CZ" sz="2200" kern="1200" dirty="0">
              <a:solidFill>
                <a:srgbClr val="002060"/>
              </a:solidFill>
            </a:rPr>
            <a:t> jednoduchých sacharidů, vyšší prevalence nadváhy a obezity</a:t>
          </a:r>
          <a:endParaRPr lang="en-US" sz="2200" kern="1200" dirty="0">
            <a:solidFill>
              <a:srgbClr val="002060"/>
            </a:solidFill>
          </a:endParaRPr>
        </a:p>
      </dsp:txBody>
      <dsp:txXfrm>
        <a:off x="94593" y="41013"/>
        <a:ext cx="7898053" cy="1318248"/>
      </dsp:txXfrm>
    </dsp:sp>
    <dsp:sp modelId="{AF73FA6C-0C5A-42C8-860F-6177B1605C97}">
      <dsp:nvSpPr>
        <dsp:cNvPr id="0" name=""/>
        <dsp:cNvSpPr/>
      </dsp:nvSpPr>
      <dsp:spPr>
        <a:xfrm>
          <a:off x="838244" y="1633653"/>
          <a:ext cx="9500102" cy="1400274"/>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t>Skupina 71-80letých</a:t>
          </a:r>
          <a:endParaRPr lang="en-US" sz="2400" kern="1200" dirty="0"/>
        </a:p>
        <a:p>
          <a:pPr marL="228600" lvl="1" indent="-228600" algn="l" defTabSz="977900">
            <a:lnSpc>
              <a:spcPct val="90000"/>
            </a:lnSpc>
            <a:spcBef>
              <a:spcPct val="0"/>
            </a:spcBef>
            <a:spcAft>
              <a:spcPct val="15000"/>
            </a:spcAft>
            <a:buChar char="•"/>
          </a:pPr>
          <a:r>
            <a:rPr lang="cs-CZ" sz="2200" kern="1200" dirty="0"/>
            <a:t>posun k nutričním deficitům a </a:t>
          </a:r>
          <a:r>
            <a:rPr lang="cs-CZ" sz="2200" kern="1200" dirty="0" err="1"/>
            <a:t>proteino</a:t>
          </a:r>
          <a:r>
            <a:rPr lang="cs-CZ" sz="2200" kern="1200" dirty="0"/>
            <a:t>-energetické malnutrici</a:t>
          </a:r>
          <a:endParaRPr lang="en-US" sz="2200" kern="1200" dirty="0"/>
        </a:p>
      </dsp:txBody>
      <dsp:txXfrm>
        <a:off x="879257" y="1674666"/>
        <a:ext cx="7669653" cy="1318248"/>
      </dsp:txXfrm>
    </dsp:sp>
    <dsp:sp modelId="{45326715-7C1F-4D3D-A4A8-C4258AE0CAB3}">
      <dsp:nvSpPr>
        <dsp:cNvPr id="0" name=""/>
        <dsp:cNvSpPr/>
      </dsp:nvSpPr>
      <dsp:spPr>
        <a:xfrm>
          <a:off x="1676488" y="3267307"/>
          <a:ext cx="9500102" cy="1400274"/>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b="1" kern="1200" dirty="0"/>
            <a:t>Skupina </a:t>
          </a:r>
          <a:r>
            <a:rPr lang="en-US" sz="2600" b="1" kern="1200" dirty="0"/>
            <a:t>&gt;</a:t>
          </a:r>
          <a:r>
            <a:rPr lang="cs-CZ" sz="2600" b="1" kern="1200" dirty="0"/>
            <a:t>80 let</a:t>
          </a:r>
          <a:endParaRPr lang="en-US" sz="2600" kern="1200" dirty="0"/>
        </a:p>
        <a:p>
          <a:pPr marL="228600" lvl="1" indent="-228600" algn="l" defTabSz="1066800">
            <a:lnSpc>
              <a:spcPct val="90000"/>
            </a:lnSpc>
            <a:spcBef>
              <a:spcPct val="0"/>
            </a:spcBef>
            <a:spcAft>
              <a:spcPct val="15000"/>
            </a:spcAft>
            <a:buChar char="•"/>
          </a:pPr>
          <a:r>
            <a:rPr lang="cs-CZ" sz="2400" kern="1200" dirty="0"/>
            <a:t>nejméně příznivá výživová situace</a:t>
          </a:r>
          <a:endParaRPr lang="en-US" sz="2400" kern="1200" dirty="0"/>
        </a:p>
      </dsp:txBody>
      <dsp:txXfrm>
        <a:off x="1717501" y="3308320"/>
        <a:ext cx="7669653" cy="1318248"/>
      </dsp:txXfrm>
    </dsp:sp>
    <dsp:sp modelId="{9232C3F5-8C2C-4CF6-87B6-53C09271B110}">
      <dsp:nvSpPr>
        <dsp:cNvPr id="0" name=""/>
        <dsp:cNvSpPr/>
      </dsp:nvSpPr>
      <dsp:spPr>
        <a:xfrm>
          <a:off x="8589923" y="1061874"/>
          <a:ext cx="910178" cy="91017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94713" y="1061874"/>
        <a:ext cx="500598" cy="684909"/>
      </dsp:txXfrm>
    </dsp:sp>
    <dsp:sp modelId="{D8259B7D-63B1-4F6E-9C88-0FD6EBA14D95}">
      <dsp:nvSpPr>
        <dsp:cNvPr id="0" name=""/>
        <dsp:cNvSpPr/>
      </dsp:nvSpPr>
      <dsp:spPr>
        <a:xfrm>
          <a:off x="9428168" y="2686193"/>
          <a:ext cx="910178" cy="910178"/>
        </a:xfrm>
        <a:prstGeom prst="downArrow">
          <a:avLst>
            <a:gd name="adj1" fmla="val 55000"/>
            <a:gd name="adj2" fmla="val 45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632958" y="2686193"/>
        <a:ext cx="500598" cy="684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BA787-F801-4006-8952-A8FD26EECB38}">
      <dsp:nvSpPr>
        <dsp:cNvPr id="0" name=""/>
        <dsp:cNvSpPr/>
      </dsp:nvSpPr>
      <dsp:spPr>
        <a:xfrm>
          <a:off x="0" y="173563"/>
          <a:ext cx="10719391" cy="96075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dirty="0"/>
            <a:t>u soběstačných manželských párů žijících ve vlastní domácnosti </a:t>
          </a:r>
          <a:endParaRPr lang="en-US" sz="2000" kern="1200" dirty="0"/>
        </a:p>
        <a:p>
          <a:pPr marL="228600" lvl="1" indent="-228600" algn="l" defTabSz="889000">
            <a:lnSpc>
              <a:spcPct val="90000"/>
            </a:lnSpc>
            <a:spcBef>
              <a:spcPct val="0"/>
            </a:spcBef>
            <a:spcAft>
              <a:spcPct val="15000"/>
            </a:spcAft>
            <a:buChar char="•"/>
          </a:pPr>
          <a:r>
            <a:rPr lang="cs-CZ" sz="2000" kern="1200" dirty="0"/>
            <a:t>u seniorů ve vícegeneračních rodinách</a:t>
          </a:r>
          <a:endParaRPr lang="en-US" sz="2000" kern="1200" dirty="0"/>
        </a:p>
      </dsp:txBody>
      <dsp:txXfrm>
        <a:off x="0" y="173563"/>
        <a:ext cx="10719391" cy="960750"/>
      </dsp:txXfrm>
    </dsp:sp>
    <dsp:sp modelId="{99485EAB-B2EC-473B-8A24-B6D65884A4CC}">
      <dsp:nvSpPr>
        <dsp:cNvPr id="0" name=""/>
        <dsp:cNvSpPr/>
      </dsp:nvSpPr>
      <dsp:spPr>
        <a:xfrm>
          <a:off x="535969" y="25963"/>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Nejpříznivější situace</a:t>
          </a:r>
          <a:r>
            <a:rPr lang="cs-CZ" sz="2000" kern="1200" dirty="0"/>
            <a:t> </a:t>
          </a:r>
          <a:endParaRPr lang="en-US" sz="2000" kern="1200" dirty="0"/>
        </a:p>
      </dsp:txBody>
      <dsp:txXfrm>
        <a:off x="550379" y="40373"/>
        <a:ext cx="7474753" cy="266380"/>
      </dsp:txXfrm>
    </dsp:sp>
    <dsp:sp modelId="{ECFF19E7-8FB3-4B20-830F-F99E9E5BF427}">
      <dsp:nvSpPr>
        <dsp:cNvPr id="0" name=""/>
        <dsp:cNvSpPr/>
      </dsp:nvSpPr>
      <dsp:spPr>
        <a:xfrm>
          <a:off x="0" y="1335913"/>
          <a:ext cx="10719391" cy="129150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a:t>v sociálních zařízeních poskytujících zároveň pečovatelské služby</a:t>
          </a:r>
          <a:endParaRPr lang="en-US" sz="2000" kern="1200"/>
        </a:p>
        <a:p>
          <a:pPr marL="228600" lvl="1" indent="-228600" algn="l" defTabSz="889000">
            <a:lnSpc>
              <a:spcPct val="90000"/>
            </a:lnSpc>
            <a:spcBef>
              <a:spcPct val="0"/>
            </a:spcBef>
            <a:spcAft>
              <a:spcPct val="15000"/>
            </a:spcAft>
            <a:buChar char="•"/>
          </a:pPr>
          <a:r>
            <a:rPr lang="cs-CZ" sz="2000" kern="1200" dirty="0"/>
            <a:t>u manželských párů</a:t>
          </a:r>
          <a:endParaRPr lang="en-US" sz="2000" kern="1200" dirty="0"/>
        </a:p>
        <a:p>
          <a:pPr marL="228600" lvl="1" indent="-228600" algn="l" defTabSz="889000">
            <a:lnSpc>
              <a:spcPct val="90000"/>
            </a:lnSpc>
            <a:spcBef>
              <a:spcPct val="0"/>
            </a:spcBef>
            <a:spcAft>
              <a:spcPct val="15000"/>
            </a:spcAft>
            <a:buChar char="•"/>
          </a:pPr>
          <a:r>
            <a:rPr lang="cs-CZ" sz="2000" kern="1200" dirty="0"/>
            <a:t>v kvalifikovaně vedených ústavech s odbornou péčí o stravování</a:t>
          </a:r>
          <a:endParaRPr lang="en-US" sz="2000" kern="1200" dirty="0"/>
        </a:p>
      </dsp:txBody>
      <dsp:txXfrm>
        <a:off x="0" y="1335913"/>
        <a:ext cx="10719391" cy="1291500"/>
      </dsp:txXfrm>
    </dsp:sp>
    <dsp:sp modelId="{64CCD67F-5FA6-4D62-B16A-DA936C90CC29}">
      <dsp:nvSpPr>
        <dsp:cNvPr id="0" name=""/>
        <dsp:cNvSpPr/>
      </dsp:nvSpPr>
      <dsp:spPr>
        <a:xfrm>
          <a:off x="535969" y="1188313"/>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Uspokojivá situace</a:t>
          </a:r>
          <a:endParaRPr lang="en-US" sz="2000" kern="1200" dirty="0"/>
        </a:p>
      </dsp:txBody>
      <dsp:txXfrm>
        <a:off x="550379" y="1202723"/>
        <a:ext cx="7474753" cy="266380"/>
      </dsp:txXfrm>
    </dsp:sp>
    <dsp:sp modelId="{1CCD6553-DE71-445D-8AFB-B5C5DBF82A45}">
      <dsp:nvSpPr>
        <dsp:cNvPr id="0" name=""/>
        <dsp:cNvSpPr/>
      </dsp:nvSpPr>
      <dsp:spPr>
        <a:xfrm>
          <a:off x="0" y="2829014"/>
          <a:ext cx="10719391" cy="96075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dirty="0"/>
            <a:t>v části domovů pro seniory a v lůžkových objektech pro dlouhodobě nemocné</a:t>
          </a:r>
          <a:endParaRPr lang="en-US" sz="2000" kern="1200" dirty="0"/>
        </a:p>
        <a:p>
          <a:pPr marL="228600" lvl="1" indent="-228600" algn="l" defTabSz="889000">
            <a:lnSpc>
              <a:spcPct val="90000"/>
            </a:lnSpc>
            <a:spcBef>
              <a:spcPct val="0"/>
            </a:spcBef>
            <a:spcAft>
              <a:spcPct val="15000"/>
            </a:spcAft>
            <a:buChar char="•"/>
          </a:pPr>
          <a:r>
            <a:rPr lang="cs-CZ" sz="2000" kern="1200" dirty="0"/>
            <a:t>u osaměle žijících, sociálně izolovaných</a:t>
          </a:r>
          <a:endParaRPr lang="en-US" sz="2000" kern="1200" dirty="0"/>
        </a:p>
      </dsp:txBody>
      <dsp:txXfrm>
        <a:off x="0" y="2829014"/>
        <a:ext cx="10719391" cy="960750"/>
      </dsp:txXfrm>
    </dsp:sp>
    <dsp:sp modelId="{5E04B98E-96A8-4752-92BF-6A8A24A281A5}">
      <dsp:nvSpPr>
        <dsp:cNvPr id="0" name=""/>
        <dsp:cNvSpPr/>
      </dsp:nvSpPr>
      <dsp:spPr>
        <a:xfrm>
          <a:off x="535969" y="2681414"/>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Nejhorší výživová situace</a:t>
          </a:r>
          <a:r>
            <a:rPr lang="cs-CZ" sz="2000" kern="1200" dirty="0"/>
            <a:t> </a:t>
          </a:r>
          <a:endParaRPr lang="en-US" sz="2000" kern="1200" dirty="0"/>
        </a:p>
      </dsp:txBody>
      <dsp:txXfrm>
        <a:off x="550379" y="2695824"/>
        <a:ext cx="7474753" cy="266380"/>
      </dsp:txXfrm>
    </dsp:sp>
    <dsp:sp modelId="{C42A1C1D-6A03-4A84-8421-2757074D7E2C}">
      <dsp:nvSpPr>
        <dsp:cNvPr id="0" name=""/>
        <dsp:cNvSpPr/>
      </dsp:nvSpPr>
      <dsp:spPr>
        <a:xfrm>
          <a:off x="0" y="3991364"/>
          <a:ext cx="10719391" cy="154350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a:t>6-8 % seniorů žijících v domácím prostředí má klinické a laboratorní známky malnutrice</a:t>
          </a:r>
          <a:endParaRPr lang="en-US" sz="2000" kern="1200"/>
        </a:p>
        <a:p>
          <a:pPr marL="228600" lvl="1" indent="-228600" algn="l" defTabSz="889000">
            <a:lnSpc>
              <a:spcPct val="90000"/>
            </a:lnSpc>
            <a:spcBef>
              <a:spcPct val="0"/>
            </a:spcBef>
            <a:spcAft>
              <a:spcPct val="15000"/>
            </a:spcAft>
            <a:buChar char="•"/>
          </a:pPr>
          <a:r>
            <a:rPr lang="cs-CZ" sz="2000" kern="1200" dirty="0"/>
            <a:t>výskyt malnutrice u hospitalizovaných seniorů a seniorů dlouhodobě žijících v ústavní péči dle epidemiologických studií dosahuje 25-60 %</a:t>
          </a:r>
          <a:endParaRPr lang="en-US" sz="2000" kern="1200" dirty="0"/>
        </a:p>
      </dsp:txBody>
      <dsp:txXfrm>
        <a:off x="0" y="3991364"/>
        <a:ext cx="10719391" cy="1543500"/>
      </dsp:txXfrm>
    </dsp:sp>
    <dsp:sp modelId="{77BA6DB0-C9AF-49BB-98CD-2AAD3854800F}">
      <dsp:nvSpPr>
        <dsp:cNvPr id="0" name=""/>
        <dsp:cNvSpPr/>
      </dsp:nvSpPr>
      <dsp:spPr>
        <a:xfrm>
          <a:off x="535969" y="3843764"/>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Nedostatečná, neadekvátní výživa</a:t>
          </a:r>
          <a:endParaRPr lang="en-US" sz="2000" kern="1200" dirty="0"/>
        </a:p>
      </dsp:txBody>
      <dsp:txXfrm>
        <a:off x="550379" y="3858174"/>
        <a:ext cx="7474753"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2E196-ADA2-4440-8F47-BAB90D868C53}" type="datetimeFigureOut">
              <a:rPr lang="sk-SK" smtClean="0"/>
              <a:t>18. 3. 2024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9639F-8DEE-492D-B5FE-F5746B2E78C0}" type="slidenum">
              <a:rPr lang="sk-SK" smtClean="0"/>
              <a:t>‹#›</a:t>
            </a:fld>
            <a:endParaRPr lang="sk-SK"/>
          </a:p>
        </p:txBody>
      </p:sp>
    </p:spTree>
    <p:extLst>
      <p:ext uri="{BB962C8B-B14F-4D97-AF65-F5344CB8AC3E}">
        <p14:creationId xmlns:p14="http://schemas.microsoft.com/office/powerpoint/2010/main" val="182392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cs.wikipedia.org/wiki/1983" TargetMode="External"/><Relationship Id="rId13" Type="http://schemas.openxmlformats.org/officeDocument/2006/relationships/hyperlink" Target="https://cs.wikipedia.org/wiki/Fyzioterapie" TargetMode="External"/><Relationship Id="rId3" Type="http://schemas.openxmlformats.org/officeDocument/2006/relationships/hyperlink" Target="http://slovnik-cizich-slov.abz.cz/web.php/slovo/problem" TargetMode="External"/><Relationship Id="rId7" Type="http://schemas.openxmlformats.org/officeDocument/2006/relationships/hyperlink" Target="https://cs.wikipedia.org/wiki/%C4%8Cesko" TargetMode="External"/><Relationship Id="rId12" Type="http://schemas.openxmlformats.org/officeDocument/2006/relationships/hyperlink" Target="https://cs.wikipedia.org/wiki/Psychiatri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cs.wikipedia.org/wiki/Gerontologie" TargetMode="External"/><Relationship Id="rId11" Type="http://schemas.openxmlformats.org/officeDocument/2006/relationships/hyperlink" Target="https://cs.wikipedia.org/wiki/Neurologie" TargetMode="External"/><Relationship Id="rId5" Type="http://schemas.openxmlformats.org/officeDocument/2006/relationships/hyperlink" Target="http://slovnik-cizich-slov.abz.cz/web.php/slovo/stari" TargetMode="External"/><Relationship Id="rId15" Type="http://schemas.openxmlformats.org/officeDocument/2006/relationships/hyperlink" Target="https://cs.wikipedia.org/wiki/O%C5%A1et%C5%99ovatelstv%C3%AD" TargetMode="External"/><Relationship Id="rId10" Type="http://schemas.openxmlformats.org/officeDocument/2006/relationships/hyperlink" Target="https://cs.wikipedia.org/wiki/Choroba" TargetMode="External"/><Relationship Id="rId4" Type="http://schemas.openxmlformats.org/officeDocument/2006/relationships/hyperlink" Target="http://slovnik-cizich-slov.abz.cz/web.php/slovo/organizmus-organismus" TargetMode="External"/><Relationship Id="rId9" Type="http://schemas.openxmlformats.org/officeDocument/2006/relationships/hyperlink" Target="https://cs.wikipedia.org/wiki/St%C3%A1%C5%99%C3%AD" TargetMode="External"/><Relationship Id="rId14" Type="http://schemas.openxmlformats.org/officeDocument/2006/relationships/hyperlink" Target="https://cs.wikipedia.org/wiki/Ergoterapi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797A09DA-3ACB-49F7-80EF-CA4BDF1FE6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Zástupný symbol pro poznámky 2">
            <a:extLst>
              <a:ext uri="{FF2B5EF4-FFF2-40B4-BE49-F238E27FC236}">
                <a16:creationId xmlns:a16="http://schemas.microsoft.com/office/drawing/2014/main" id="{FA657DD7-A786-48DE-A779-1DF1B3562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b="1" dirty="0"/>
              <a:t>Gerontologie - </a:t>
            </a:r>
            <a:r>
              <a:rPr lang="cs-CZ" altLang="cs-CZ" dirty="0"/>
              <a:t>obor zabývající se </a:t>
            </a:r>
            <a:r>
              <a:rPr lang="cs-CZ" altLang="cs-CZ" dirty="0">
                <a:hlinkClick r:id="rId3"/>
              </a:rPr>
              <a:t>problémy</a:t>
            </a:r>
            <a:r>
              <a:rPr lang="cs-CZ" altLang="cs-CZ" dirty="0"/>
              <a:t> stárnutí </a:t>
            </a:r>
            <a:r>
              <a:rPr lang="cs-CZ" altLang="cs-CZ" dirty="0">
                <a:hlinkClick r:id="rId4"/>
              </a:rPr>
              <a:t>organizmů</a:t>
            </a:r>
            <a:r>
              <a:rPr lang="cs-CZ" altLang="cs-CZ" dirty="0"/>
              <a:t> a chorob </a:t>
            </a:r>
            <a:r>
              <a:rPr lang="cs-CZ" altLang="cs-CZ" dirty="0">
                <a:hlinkClick r:id="rId5"/>
              </a:rPr>
              <a:t>stáří</a:t>
            </a:r>
            <a:endParaRPr lang="cs-CZ" altLang="cs-CZ" dirty="0"/>
          </a:p>
          <a:p>
            <a:pPr eaLnBrk="1" hangingPunct="1"/>
            <a:r>
              <a:rPr lang="cs-CZ" altLang="cs-CZ" b="1" dirty="0"/>
              <a:t>Geriatrie</a:t>
            </a:r>
            <a:r>
              <a:rPr lang="cs-CZ" altLang="cs-CZ" dirty="0"/>
              <a:t> je jednak synonymum pojmu </a:t>
            </a:r>
            <a:r>
              <a:rPr lang="cs-CZ" altLang="cs-CZ" i="1" dirty="0"/>
              <a:t>klinická </a:t>
            </a:r>
            <a:r>
              <a:rPr lang="cs-CZ" altLang="cs-CZ" i="1" dirty="0">
                <a:hlinkClick r:id="rId6" tooltip="Gerontologie"/>
              </a:rPr>
              <a:t>gerontologie</a:t>
            </a:r>
            <a:r>
              <a:rPr lang="cs-CZ" altLang="cs-CZ" dirty="0"/>
              <a:t>, jednak označení specializačního lékařského oboru (v </a:t>
            </a:r>
            <a:r>
              <a:rPr lang="cs-CZ" altLang="cs-CZ" dirty="0">
                <a:hlinkClick r:id="rId7" tooltip="Česko"/>
              </a:rPr>
              <a:t>ČR</a:t>
            </a:r>
            <a:r>
              <a:rPr lang="cs-CZ" altLang="cs-CZ" dirty="0"/>
              <a:t> od r. </a:t>
            </a:r>
            <a:r>
              <a:rPr lang="cs-CZ" altLang="cs-CZ" dirty="0">
                <a:hlinkClick r:id="rId8" tooltip="1983"/>
              </a:rPr>
              <a:t>1983</a:t>
            </a:r>
            <a:r>
              <a:rPr lang="cs-CZ" altLang="cs-CZ" dirty="0"/>
              <a:t>). Etymologicky je pojem odvozen od řeckého </a:t>
            </a:r>
            <a:r>
              <a:rPr lang="cs-CZ" altLang="cs-CZ" i="1" dirty="0" err="1"/>
              <a:t>gerón</a:t>
            </a:r>
            <a:r>
              <a:rPr lang="cs-CZ" altLang="cs-CZ" dirty="0"/>
              <a:t> (starý člověk) a </a:t>
            </a:r>
            <a:r>
              <a:rPr lang="cs-CZ" altLang="cs-CZ" i="1" dirty="0" err="1"/>
              <a:t>iatró</a:t>
            </a:r>
            <a:r>
              <a:rPr lang="cs-CZ" altLang="cs-CZ" dirty="0"/>
              <a:t> (léčím), anglické označení: </a:t>
            </a:r>
            <a:r>
              <a:rPr lang="cs-CZ" altLang="cs-CZ" i="1" dirty="0" err="1"/>
              <a:t>geriatrics</a:t>
            </a:r>
            <a:r>
              <a:rPr lang="cs-CZ" altLang="cs-CZ" dirty="0"/>
              <a:t>.</a:t>
            </a:r>
          </a:p>
          <a:p>
            <a:pPr eaLnBrk="1" hangingPunct="1"/>
            <a:r>
              <a:rPr lang="cs-CZ" altLang="cs-CZ" dirty="0"/>
              <a:t>Obor se zabývá problematikou zdravotního a funkčního stavu ve </a:t>
            </a:r>
            <a:r>
              <a:rPr lang="cs-CZ" altLang="cs-CZ" dirty="0">
                <a:hlinkClick r:id="rId9" tooltip="Stáří"/>
              </a:rPr>
              <a:t>stáří</a:t>
            </a:r>
            <a:r>
              <a:rPr lang="cs-CZ" altLang="cs-CZ" dirty="0"/>
              <a:t>, zvláštnostmi </a:t>
            </a:r>
            <a:r>
              <a:rPr lang="cs-CZ" altLang="cs-CZ" dirty="0">
                <a:hlinkClick r:id="rId10" tooltip="Choroba"/>
              </a:rPr>
              <a:t>chorob</a:t>
            </a:r>
            <a:r>
              <a:rPr lang="cs-CZ" altLang="cs-CZ" dirty="0"/>
              <a:t>, jejich diagnostikování a léčení u starých lidí. Obor vychází z vnitřního lékařství, které obohacuje především poznatky </a:t>
            </a:r>
            <a:r>
              <a:rPr lang="cs-CZ" altLang="cs-CZ" dirty="0">
                <a:hlinkClick r:id="rId11" tooltip="Neurologie"/>
              </a:rPr>
              <a:t>neurologie</a:t>
            </a:r>
            <a:r>
              <a:rPr lang="cs-CZ" altLang="cs-CZ" dirty="0"/>
              <a:t>, </a:t>
            </a:r>
            <a:r>
              <a:rPr lang="cs-CZ" altLang="cs-CZ" dirty="0">
                <a:hlinkClick r:id="rId12" tooltip="Psychiatrie"/>
              </a:rPr>
              <a:t>psychiatrie</a:t>
            </a:r>
            <a:r>
              <a:rPr lang="cs-CZ" altLang="cs-CZ" dirty="0"/>
              <a:t>, </a:t>
            </a:r>
            <a:r>
              <a:rPr lang="cs-CZ" altLang="cs-CZ" dirty="0">
                <a:hlinkClick r:id="rId13" tooltip="Fyzioterapie"/>
              </a:rPr>
              <a:t>fyzioterapie</a:t>
            </a:r>
            <a:r>
              <a:rPr lang="cs-CZ" altLang="cs-CZ" dirty="0"/>
              <a:t>, </a:t>
            </a:r>
            <a:r>
              <a:rPr lang="cs-CZ" altLang="cs-CZ" dirty="0">
                <a:hlinkClick r:id="rId14" tooltip="Ergoterapie"/>
              </a:rPr>
              <a:t>ergoterapie</a:t>
            </a:r>
            <a:r>
              <a:rPr lang="cs-CZ" altLang="cs-CZ" dirty="0"/>
              <a:t> a </a:t>
            </a:r>
            <a:r>
              <a:rPr lang="cs-CZ" altLang="cs-CZ" dirty="0">
                <a:hlinkClick r:id="rId15" tooltip="Ošetřovatelství"/>
              </a:rPr>
              <a:t>ošetřovatelství</a:t>
            </a:r>
            <a:r>
              <a:rPr lang="cs-CZ" altLang="cs-CZ" dirty="0"/>
              <a:t>. Geriatrická práce je typicky týmová a vychází z komplexního geriatrického hodnocení pacienta (</a:t>
            </a:r>
            <a:r>
              <a:rPr lang="cs-CZ" altLang="cs-CZ" i="1" dirty="0" err="1"/>
              <a:t>comprehensive</a:t>
            </a:r>
            <a:r>
              <a:rPr lang="cs-CZ" altLang="cs-CZ" i="1" dirty="0"/>
              <a:t> </a:t>
            </a:r>
            <a:r>
              <a:rPr lang="cs-CZ" altLang="cs-CZ" i="1" dirty="0" err="1"/>
              <a:t>geriatric</a:t>
            </a:r>
            <a:r>
              <a:rPr lang="cs-CZ" altLang="cs-CZ" i="1" dirty="0"/>
              <a:t> </a:t>
            </a:r>
            <a:r>
              <a:rPr lang="cs-CZ" altLang="cs-CZ" i="1" dirty="0" err="1"/>
              <a:t>assessment</a:t>
            </a:r>
            <a:r>
              <a:rPr lang="cs-CZ" altLang="cs-CZ" i="1" dirty="0"/>
              <a:t>, CGA</a:t>
            </a:r>
            <a:r>
              <a:rPr lang="cs-CZ" altLang="cs-CZ" dirty="0"/>
              <a:t>).</a:t>
            </a:r>
          </a:p>
          <a:p>
            <a:pPr eaLnBrk="1" hangingPunct="1"/>
            <a:endParaRPr lang="cs-CZ" altLang="cs-CZ" b="1" dirty="0"/>
          </a:p>
          <a:p>
            <a:pPr eaLnBrk="1" hangingPunct="1"/>
            <a:endParaRPr lang="cs-CZ" altLang="cs-CZ" dirty="0"/>
          </a:p>
        </p:txBody>
      </p:sp>
      <p:sp>
        <p:nvSpPr>
          <p:cNvPr id="90116" name="Zástupný symbol pro číslo snímku 3">
            <a:extLst>
              <a:ext uri="{FF2B5EF4-FFF2-40B4-BE49-F238E27FC236}">
                <a16:creationId xmlns:a16="http://schemas.microsoft.com/office/drawing/2014/main" id="{ABC825B4-3FDA-46DA-A49F-CADB594345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02A9F90-DE76-4946-BE11-F84D51B037DC}" type="slidenum">
              <a:rPr lang="cs-CZ" altLang="cs-CZ"/>
              <a:pPr/>
              <a:t>2</a:t>
            </a:fld>
            <a:endParaRPr lang="cs-CZ" altLang="cs-CZ"/>
          </a:p>
        </p:txBody>
      </p:sp>
    </p:spTree>
    <p:extLst>
      <p:ext uri="{BB962C8B-B14F-4D97-AF65-F5344CB8AC3E}">
        <p14:creationId xmlns:p14="http://schemas.microsoft.com/office/powerpoint/2010/main" val="201994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obrázek snímku 1">
            <a:extLst>
              <a:ext uri="{FF2B5EF4-FFF2-40B4-BE49-F238E27FC236}">
                <a16:creationId xmlns:a16="http://schemas.microsoft.com/office/drawing/2014/main" id="{7B96A947-41BC-4DF6-955B-3FDE930AB2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Zástupný symbol pro poznámky 2">
            <a:extLst>
              <a:ext uri="{FF2B5EF4-FFF2-40B4-BE49-F238E27FC236}">
                <a16:creationId xmlns:a16="http://schemas.microsoft.com/office/drawing/2014/main" id="{BFDB9D6A-C730-447C-90C0-74AF6D85D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9332" name="Zástupný symbol pro číslo snímku 3">
            <a:extLst>
              <a:ext uri="{FF2B5EF4-FFF2-40B4-BE49-F238E27FC236}">
                <a16:creationId xmlns:a16="http://schemas.microsoft.com/office/drawing/2014/main" id="{7555EBC5-039D-40CD-AC76-491244C1AA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6D5B096-6E92-46AF-AFED-A6E8101A785E}" type="slidenum">
              <a:rPr lang="cs-CZ" altLang="sk-SK"/>
              <a:pPr/>
              <a:t>41</a:t>
            </a:fld>
            <a:endParaRPr lang="cs-CZ" altLang="sk-SK"/>
          </a:p>
        </p:txBody>
      </p:sp>
    </p:spTree>
    <p:extLst>
      <p:ext uri="{BB962C8B-B14F-4D97-AF65-F5344CB8AC3E}">
        <p14:creationId xmlns:p14="http://schemas.microsoft.com/office/powerpoint/2010/main" val="253389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a:extLst>
              <a:ext uri="{FF2B5EF4-FFF2-40B4-BE49-F238E27FC236}">
                <a16:creationId xmlns:a16="http://schemas.microsoft.com/office/drawing/2014/main" id="{B525E5C8-F83F-4627-9563-8C542BA9E1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Zástupný symbol pro poznámky 2">
            <a:extLst>
              <a:ext uri="{FF2B5EF4-FFF2-40B4-BE49-F238E27FC236}">
                <a16:creationId xmlns:a16="http://schemas.microsoft.com/office/drawing/2014/main" id="{8EC5BFDF-30FA-49EC-870A-289E88B853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100356" name="Zástupný symbol pro číslo snímku 3">
            <a:extLst>
              <a:ext uri="{FF2B5EF4-FFF2-40B4-BE49-F238E27FC236}">
                <a16:creationId xmlns:a16="http://schemas.microsoft.com/office/drawing/2014/main" id="{624704AE-526D-44E1-B44B-C37280BF5C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7555B92-84C3-42EF-AA6E-6E96A5FE6F61}" type="slidenum">
              <a:rPr lang="cs-CZ" altLang="sk-SK"/>
              <a:pPr/>
              <a:t>45</a:t>
            </a:fld>
            <a:endParaRPr lang="cs-CZ" altLang="sk-SK"/>
          </a:p>
        </p:txBody>
      </p:sp>
    </p:spTree>
    <p:extLst>
      <p:ext uri="{BB962C8B-B14F-4D97-AF65-F5344CB8AC3E}">
        <p14:creationId xmlns:p14="http://schemas.microsoft.com/office/powerpoint/2010/main" val="2276046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rázek snímku 1">
            <a:extLst>
              <a:ext uri="{FF2B5EF4-FFF2-40B4-BE49-F238E27FC236}">
                <a16:creationId xmlns:a16="http://schemas.microsoft.com/office/drawing/2014/main" id="{4B147D52-DFA1-4A9D-809B-2D3FF9ABFE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Zástupný symbol pro poznámky 2">
            <a:extLst>
              <a:ext uri="{FF2B5EF4-FFF2-40B4-BE49-F238E27FC236}">
                <a16:creationId xmlns:a16="http://schemas.microsoft.com/office/drawing/2014/main" id="{A12DD554-A0C6-4C6B-BAA6-88C1489B8E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101380" name="Zástupný symbol pro číslo snímku 3">
            <a:extLst>
              <a:ext uri="{FF2B5EF4-FFF2-40B4-BE49-F238E27FC236}">
                <a16:creationId xmlns:a16="http://schemas.microsoft.com/office/drawing/2014/main" id="{ED6683D4-9D49-4AA5-84ED-E46AF10DDD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F1D41B2-0E75-479F-BD69-E96B2BDBF31B}" type="slidenum">
              <a:rPr lang="cs-CZ" altLang="sk-SK"/>
              <a:pPr/>
              <a:t>47</a:t>
            </a:fld>
            <a:endParaRPr lang="cs-CZ" altLang="sk-SK"/>
          </a:p>
        </p:txBody>
      </p:sp>
    </p:spTree>
    <p:extLst>
      <p:ext uri="{BB962C8B-B14F-4D97-AF65-F5344CB8AC3E}">
        <p14:creationId xmlns:p14="http://schemas.microsoft.com/office/powerpoint/2010/main" val="2295778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a16="http://schemas.microsoft.com/office/drawing/2014/main" id="{CD85779C-E8F1-4AF3-8B91-CBDA896E79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Zástupný symbol pro poznámky 2">
            <a:extLst>
              <a:ext uri="{FF2B5EF4-FFF2-40B4-BE49-F238E27FC236}">
                <a16:creationId xmlns:a16="http://schemas.microsoft.com/office/drawing/2014/main" id="{60C3B9C0-84E5-49CA-87C6-1F3221321D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r>
              <a:rPr lang="cs-CZ" altLang="sk-SK"/>
              <a:t>Nařízení Komise (EU) č. 536/2013</a:t>
            </a:r>
          </a:p>
          <a:p>
            <a:endParaRPr lang="cs-CZ" altLang="sk-SK"/>
          </a:p>
          <a:p>
            <a:endParaRPr lang="cs-CZ" altLang="sk-SK"/>
          </a:p>
        </p:txBody>
      </p:sp>
      <p:sp>
        <p:nvSpPr>
          <p:cNvPr id="102404" name="Zástupný symbol pro číslo snímku 3">
            <a:extLst>
              <a:ext uri="{FF2B5EF4-FFF2-40B4-BE49-F238E27FC236}">
                <a16:creationId xmlns:a16="http://schemas.microsoft.com/office/drawing/2014/main" id="{E7E69268-CFD1-47C2-9E90-350FFDF51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BCACB5E-A43D-4D0A-8031-E88BA2DA99F4}" type="slidenum">
              <a:rPr lang="cs-CZ" altLang="sk-SK"/>
              <a:pPr/>
              <a:t>51</a:t>
            </a:fld>
            <a:endParaRPr lang="cs-CZ" altLang="sk-SK"/>
          </a:p>
        </p:txBody>
      </p:sp>
    </p:spTree>
    <p:extLst>
      <p:ext uri="{BB962C8B-B14F-4D97-AF65-F5344CB8AC3E}">
        <p14:creationId xmlns:p14="http://schemas.microsoft.com/office/powerpoint/2010/main" val="255766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53</a:t>
            </a:fld>
            <a:endParaRPr lang="sk-SK"/>
          </a:p>
        </p:txBody>
      </p:sp>
    </p:spTree>
    <p:extLst>
      <p:ext uri="{BB962C8B-B14F-4D97-AF65-F5344CB8AC3E}">
        <p14:creationId xmlns:p14="http://schemas.microsoft.com/office/powerpoint/2010/main" val="4241045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54</a:t>
            </a:fld>
            <a:endParaRPr lang="sk-SK"/>
          </a:p>
        </p:txBody>
      </p:sp>
    </p:spTree>
    <p:extLst>
      <p:ext uri="{BB962C8B-B14F-4D97-AF65-F5344CB8AC3E}">
        <p14:creationId xmlns:p14="http://schemas.microsoft.com/office/powerpoint/2010/main" val="219927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55</a:t>
            </a:fld>
            <a:endParaRPr lang="sk-SK"/>
          </a:p>
        </p:txBody>
      </p:sp>
    </p:spTree>
    <p:extLst>
      <p:ext uri="{BB962C8B-B14F-4D97-AF65-F5344CB8AC3E}">
        <p14:creationId xmlns:p14="http://schemas.microsoft.com/office/powerpoint/2010/main" val="3210363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56</a:t>
            </a:fld>
            <a:endParaRPr lang="sk-SK"/>
          </a:p>
        </p:txBody>
      </p:sp>
    </p:spTree>
    <p:extLst>
      <p:ext uri="{BB962C8B-B14F-4D97-AF65-F5344CB8AC3E}">
        <p14:creationId xmlns:p14="http://schemas.microsoft.com/office/powerpoint/2010/main" val="2978001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57</a:t>
            </a:fld>
            <a:endParaRPr lang="sk-SK"/>
          </a:p>
        </p:txBody>
      </p:sp>
    </p:spTree>
    <p:extLst>
      <p:ext uri="{BB962C8B-B14F-4D97-AF65-F5344CB8AC3E}">
        <p14:creationId xmlns:p14="http://schemas.microsoft.com/office/powerpoint/2010/main" val="2123900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58</a:t>
            </a:fld>
            <a:endParaRPr lang="sk-SK"/>
          </a:p>
        </p:txBody>
      </p:sp>
    </p:spTree>
    <p:extLst>
      <p:ext uri="{BB962C8B-B14F-4D97-AF65-F5344CB8AC3E}">
        <p14:creationId xmlns:p14="http://schemas.microsoft.com/office/powerpoint/2010/main" val="100390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BB4EAF35-BEBD-4BD5-968C-A515F71630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Zástupný symbol pro poznámky 2">
            <a:extLst>
              <a:ext uri="{FF2B5EF4-FFF2-40B4-BE49-F238E27FC236}">
                <a16:creationId xmlns:a16="http://schemas.microsoft.com/office/drawing/2014/main" id="{794F6C70-CF46-4E34-8D55-189F4A5D5E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sk-SK" dirty="0"/>
          </a:p>
        </p:txBody>
      </p:sp>
      <p:sp>
        <p:nvSpPr>
          <p:cNvPr id="91140" name="Zástupný symbol pro číslo snímku 3">
            <a:extLst>
              <a:ext uri="{FF2B5EF4-FFF2-40B4-BE49-F238E27FC236}">
                <a16:creationId xmlns:a16="http://schemas.microsoft.com/office/drawing/2014/main" id="{EA7201E1-0B1A-4D68-A2A1-2E26174508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24216A6-B924-4172-9BF8-1AAE8743EC14}" type="slidenum">
              <a:rPr lang="cs-CZ" altLang="sk-SK"/>
              <a:pPr/>
              <a:t>3</a:t>
            </a:fld>
            <a:endParaRPr lang="cs-CZ" altLang="sk-SK"/>
          </a:p>
        </p:txBody>
      </p:sp>
    </p:spTree>
    <p:extLst>
      <p:ext uri="{BB962C8B-B14F-4D97-AF65-F5344CB8AC3E}">
        <p14:creationId xmlns:p14="http://schemas.microsoft.com/office/powerpoint/2010/main" val="384821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59</a:t>
            </a:fld>
            <a:endParaRPr lang="sk-SK"/>
          </a:p>
        </p:txBody>
      </p:sp>
    </p:spTree>
    <p:extLst>
      <p:ext uri="{BB962C8B-B14F-4D97-AF65-F5344CB8AC3E}">
        <p14:creationId xmlns:p14="http://schemas.microsoft.com/office/powerpoint/2010/main" val="1048602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60</a:t>
            </a:fld>
            <a:endParaRPr lang="sk-SK"/>
          </a:p>
        </p:txBody>
      </p:sp>
    </p:spTree>
    <p:extLst>
      <p:ext uri="{BB962C8B-B14F-4D97-AF65-F5344CB8AC3E}">
        <p14:creationId xmlns:p14="http://schemas.microsoft.com/office/powerpoint/2010/main" val="2475965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61</a:t>
            </a:fld>
            <a:endParaRPr lang="sk-SK"/>
          </a:p>
        </p:txBody>
      </p:sp>
    </p:spTree>
    <p:extLst>
      <p:ext uri="{BB962C8B-B14F-4D97-AF65-F5344CB8AC3E}">
        <p14:creationId xmlns:p14="http://schemas.microsoft.com/office/powerpoint/2010/main" val="681054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62</a:t>
            </a:fld>
            <a:endParaRPr lang="sk-SK"/>
          </a:p>
        </p:txBody>
      </p:sp>
    </p:spTree>
    <p:extLst>
      <p:ext uri="{BB962C8B-B14F-4D97-AF65-F5344CB8AC3E}">
        <p14:creationId xmlns:p14="http://schemas.microsoft.com/office/powerpoint/2010/main" val="389143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a:extLst>
              <a:ext uri="{FF2B5EF4-FFF2-40B4-BE49-F238E27FC236}">
                <a16:creationId xmlns:a16="http://schemas.microsoft.com/office/drawing/2014/main" id="{A9DEA346-9E17-4939-94A1-DB7EFA6C9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Zástupný symbol pro poznámky 2">
            <a:extLst>
              <a:ext uri="{FF2B5EF4-FFF2-40B4-BE49-F238E27FC236}">
                <a16:creationId xmlns:a16="http://schemas.microsoft.com/office/drawing/2014/main" id="{4BDBCD56-05BA-4F4D-A81F-294F857E42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k-SK" altLang="sk-SK"/>
          </a:p>
        </p:txBody>
      </p:sp>
      <p:sp>
        <p:nvSpPr>
          <p:cNvPr id="92164" name="Zástupný symbol pro číslo snímku 3">
            <a:extLst>
              <a:ext uri="{FF2B5EF4-FFF2-40B4-BE49-F238E27FC236}">
                <a16:creationId xmlns:a16="http://schemas.microsoft.com/office/drawing/2014/main" id="{54AD79FE-D388-4253-82AB-3143112187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7A9CFA0-C09A-4276-91D5-FE11B1904BB9}" type="slidenum">
              <a:rPr lang="cs-CZ" altLang="sk-SK"/>
              <a:pPr/>
              <a:t>28</a:t>
            </a:fld>
            <a:endParaRPr lang="cs-CZ" altLang="sk-SK"/>
          </a:p>
        </p:txBody>
      </p:sp>
    </p:spTree>
    <p:extLst>
      <p:ext uri="{BB962C8B-B14F-4D97-AF65-F5344CB8AC3E}">
        <p14:creationId xmlns:p14="http://schemas.microsoft.com/office/powerpoint/2010/main" val="23590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a:extLst>
              <a:ext uri="{FF2B5EF4-FFF2-40B4-BE49-F238E27FC236}">
                <a16:creationId xmlns:a16="http://schemas.microsoft.com/office/drawing/2014/main" id="{525ED1AA-EFC3-4A07-A25D-19D736F22F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Zástupný symbol pro poznámky 2">
            <a:extLst>
              <a:ext uri="{FF2B5EF4-FFF2-40B4-BE49-F238E27FC236}">
                <a16:creationId xmlns:a16="http://schemas.microsoft.com/office/drawing/2014/main" id="{A87C663C-4312-4A54-B457-CF1906AE32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p:txBody>
      </p:sp>
      <p:sp>
        <p:nvSpPr>
          <p:cNvPr id="93188" name="Zástupný symbol pro číslo snímku 3">
            <a:extLst>
              <a:ext uri="{FF2B5EF4-FFF2-40B4-BE49-F238E27FC236}">
                <a16:creationId xmlns:a16="http://schemas.microsoft.com/office/drawing/2014/main" id="{E3D6E164-FD98-4408-907C-51B49760AC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3D4BD99-E993-4928-9E16-924F38DBB43B}" type="slidenum">
              <a:rPr lang="cs-CZ" altLang="sk-SK"/>
              <a:pPr/>
              <a:t>29</a:t>
            </a:fld>
            <a:endParaRPr lang="cs-CZ" altLang="sk-SK"/>
          </a:p>
        </p:txBody>
      </p:sp>
    </p:spTree>
    <p:extLst>
      <p:ext uri="{BB962C8B-B14F-4D97-AF65-F5344CB8AC3E}">
        <p14:creationId xmlns:p14="http://schemas.microsoft.com/office/powerpoint/2010/main" val="80388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a:extLst>
              <a:ext uri="{FF2B5EF4-FFF2-40B4-BE49-F238E27FC236}">
                <a16:creationId xmlns:a16="http://schemas.microsoft.com/office/drawing/2014/main" id="{19A8AA33-B769-45B5-8E70-39E0B7785C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Zástupný symbol pro poznámky 2">
            <a:extLst>
              <a:ext uri="{FF2B5EF4-FFF2-40B4-BE49-F238E27FC236}">
                <a16:creationId xmlns:a16="http://schemas.microsoft.com/office/drawing/2014/main" id="{841302B7-D789-408C-BA75-1845FEAF82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4212" name="Zástupný symbol pro číslo snímku 3">
            <a:extLst>
              <a:ext uri="{FF2B5EF4-FFF2-40B4-BE49-F238E27FC236}">
                <a16:creationId xmlns:a16="http://schemas.microsoft.com/office/drawing/2014/main" id="{6BDF2940-E39C-4F5A-93DF-17174A8864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E7D66A1-0F76-4816-AFE5-5EA9AB8FCF25}" type="slidenum">
              <a:rPr lang="cs-CZ" altLang="sk-SK"/>
              <a:pPr/>
              <a:t>31</a:t>
            </a:fld>
            <a:endParaRPr lang="cs-CZ" altLang="sk-SK"/>
          </a:p>
        </p:txBody>
      </p:sp>
    </p:spTree>
    <p:extLst>
      <p:ext uri="{BB962C8B-B14F-4D97-AF65-F5344CB8AC3E}">
        <p14:creationId xmlns:p14="http://schemas.microsoft.com/office/powerpoint/2010/main" val="2928773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a:extLst>
              <a:ext uri="{FF2B5EF4-FFF2-40B4-BE49-F238E27FC236}">
                <a16:creationId xmlns:a16="http://schemas.microsoft.com/office/drawing/2014/main" id="{E1BF01CD-DAAB-441D-80EB-F5A380331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Zástupný symbol pro poznámky 2">
            <a:extLst>
              <a:ext uri="{FF2B5EF4-FFF2-40B4-BE49-F238E27FC236}">
                <a16:creationId xmlns:a16="http://schemas.microsoft.com/office/drawing/2014/main" id="{A79A99EA-EA5E-47C9-9432-81BFFA477D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5236" name="Zástupný symbol pro číslo snímku 3">
            <a:extLst>
              <a:ext uri="{FF2B5EF4-FFF2-40B4-BE49-F238E27FC236}">
                <a16:creationId xmlns:a16="http://schemas.microsoft.com/office/drawing/2014/main" id="{5BBBF3C5-C5EF-4628-B1E7-1B5A1520FE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3B46CC1-B753-4910-B749-69E6B730D46B}" type="slidenum">
              <a:rPr lang="cs-CZ" altLang="sk-SK"/>
              <a:pPr/>
              <a:t>35</a:t>
            </a:fld>
            <a:endParaRPr lang="cs-CZ" altLang="sk-SK"/>
          </a:p>
        </p:txBody>
      </p:sp>
    </p:spTree>
    <p:extLst>
      <p:ext uri="{BB962C8B-B14F-4D97-AF65-F5344CB8AC3E}">
        <p14:creationId xmlns:p14="http://schemas.microsoft.com/office/powerpoint/2010/main" val="196740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a:extLst>
              <a:ext uri="{FF2B5EF4-FFF2-40B4-BE49-F238E27FC236}">
                <a16:creationId xmlns:a16="http://schemas.microsoft.com/office/drawing/2014/main" id="{D5ADE1FF-0C3F-4C01-98A5-2026DD57FD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Zástupný symbol pro poznámky 2">
            <a:extLst>
              <a:ext uri="{FF2B5EF4-FFF2-40B4-BE49-F238E27FC236}">
                <a16:creationId xmlns:a16="http://schemas.microsoft.com/office/drawing/2014/main" id="{A2A2B319-620A-4855-B800-76E04711E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Dle Kaspera nedostatek vitaminu B12 zjištěn u 40 % seniorů – následek neurologické a psychiatrické poruchy</a:t>
            </a:r>
          </a:p>
        </p:txBody>
      </p:sp>
      <p:sp>
        <p:nvSpPr>
          <p:cNvPr id="96260" name="Zástupný symbol pro číslo snímku 3">
            <a:extLst>
              <a:ext uri="{FF2B5EF4-FFF2-40B4-BE49-F238E27FC236}">
                <a16:creationId xmlns:a16="http://schemas.microsoft.com/office/drawing/2014/main" id="{6803DD80-2A8D-43F3-AA95-BCFB1375E4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0201BC1-1F33-4BA7-82AC-F45086E82E60}" type="slidenum">
              <a:rPr lang="cs-CZ" altLang="cs-CZ"/>
              <a:pPr/>
              <a:t>36</a:t>
            </a:fld>
            <a:endParaRPr lang="cs-CZ" altLang="cs-CZ"/>
          </a:p>
        </p:txBody>
      </p:sp>
    </p:spTree>
    <p:extLst>
      <p:ext uri="{BB962C8B-B14F-4D97-AF65-F5344CB8AC3E}">
        <p14:creationId xmlns:p14="http://schemas.microsoft.com/office/powerpoint/2010/main" val="162366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a:extLst>
              <a:ext uri="{FF2B5EF4-FFF2-40B4-BE49-F238E27FC236}">
                <a16:creationId xmlns:a16="http://schemas.microsoft.com/office/drawing/2014/main" id="{9C6E7ABD-F485-4A1C-8C3F-BB05559BA2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Zástupný symbol pro poznámky 2">
            <a:extLst>
              <a:ext uri="{FF2B5EF4-FFF2-40B4-BE49-F238E27FC236}">
                <a16:creationId xmlns:a16="http://schemas.microsoft.com/office/drawing/2014/main" id="{EA5D8367-A3A9-48CE-A414-CA519A6584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7284" name="Zástupný symbol pro číslo snímku 3">
            <a:extLst>
              <a:ext uri="{FF2B5EF4-FFF2-40B4-BE49-F238E27FC236}">
                <a16:creationId xmlns:a16="http://schemas.microsoft.com/office/drawing/2014/main" id="{0A0AE68B-FB2B-482A-951C-13A327E118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5EB639E-5975-46B5-AF23-19C728A0A9D6}" type="slidenum">
              <a:rPr lang="cs-CZ" altLang="sk-SK"/>
              <a:pPr/>
              <a:t>37</a:t>
            </a:fld>
            <a:endParaRPr lang="cs-CZ" altLang="sk-SK"/>
          </a:p>
        </p:txBody>
      </p:sp>
    </p:spTree>
    <p:extLst>
      <p:ext uri="{BB962C8B-B14F-4D97-AF65-F5344CB8AC3E}">
        <p14:creationId xmlns:p14="http://schemas.microsoft.com/office/powerpoint/2010/main" val="318016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a16="http://schemas.microsoft.com/office/drawing/2014/main" id="{8EA655BD-5E85-4BE2-86FC-A7EFF20797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Zástupný symbol pro poznámky 2">
            <a:extLst>
              <a:ext uri="{FF2B5EF4-FFF2-40B4-BE49-F238E27FC236}">
                <a16:creationId xmlns:a16="http://schemas.microsoft.com/office/drawing/2014/main" id="{C0B400F4-912E-4CE4-A0EC-D4E39188FF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8308" name="Zástupný symbol pro číslo snímku 3">
            <a:extLst>
              <a:ext uri="{FF2B5EF4-FFF2-40B4-BE49-F238E27FC236}">
                <a16:creationId xmlns:a16="http://schemas.microsoft.com/office/drawing/2014/main" id="{EE26C7C7-48FE-46CF-9439-6CF7266FC6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8BE7ABA-53F7-43CC-A438-835A8AF2F2D6}" type="slidenum">
              <a:rPr lang="cs-CZ" altLang="sk-SK"/>
              <a:pPr/>
              <a:t>39</a:t>
            </a:fld>
            <a:endParaRPr lang="cs-CZ" altLang="sk-SK"/>
          </a:p>
        </p:txBody>
      </p:sp>
    </p:spTree>
    <p:extLst>
      <p:ext uri="{BB962C8B-B14F-4D97-AF65-F5344CB8AC3E}">
        <p14:creationId xmlns:p14="http://schemas.microsoft.com/office/powerpoint/2010/main" val="418440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10CF40-AEF4-4F72-9EF0-8A0D411F25AE}"/>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208A2180-D13F-432F-A3C4-31EBFB1C3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AAD0A2AD-68A0-45F9-871C-BB974E134A8D}"/>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5" name="Zástupný objekt pre pätu 4">
            <a:extLst>
              <a:ext uri="{FF2B5EF4-FFF2-40B4-BE49-F238E27FC236}">
                <a16:creationId xmlns:a16="http://schemas.microsoft.com/office/drawing/2014/main" id="{B0E4901F-2C7E-44A3-9177-E9D486F1EAB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D37C416-30D7-4EFE-B584-EBC9CE30CBCE}"/>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252878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420A2-C80A-4134-A89C-67BC02B1B9CD}"/>
              </a:ext>
            </a:extLst>
          </p:cNvPr>
          <p:cNvSpPr>
            <a:spLocks noGrp="1"/>
          </p:cNvSpPr>
          <p:nvPr>
            <p:ph type="title"/>
          </p:nvPr>
        </p:nvSpPr>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96FE27FD-A9C3-4D4B-8B56-8B0150167AF8}"/>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36273ACF-C521-4919-9E1E-3DFBD06F3C2B}"/>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5" name="Zástupný objekt pre pätu 4">
            <a:extLst>
              <a:ext uri="{FF2B5EF4-FFF2-40B4-BE49-F238E27FC236}">
                <a16:creationId xmlns:a16="http://schemas.microsoft.com/office/drawing/2014/main" id="{36175491-FE6D-424D-B7E7-E5320731578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E24506A-F6FC-4C6B-BD15-B9762ACAD5CE}"/>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08087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13C0277A-0FF0-4D4D-A4A9-368509F6D383}"/>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6411E2FC-DFDF-4699-88C6-5D2D6F4606B1}"/>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30B8A5E7-46D3-4E36-88F5-AF67C48E41E9}"/>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5" name="Zástupný objekt pre pätu 4">
            <a:extLst>
              <a:ext uri="{FF2B5EF4-FFF2-40B4-BE49-F238E27FC236}">
                <a16:creationId xmlns:a16="http://schemas.microsoft.com/office/drawing/2014/main" id="{620BEB93-A533-4971-BEC4-AA9FE275A79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6D4BDA2-9D71-423D-B5E0-287400D3F23C}"/>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411394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03C7D-F431-40A2-8648-073D399033C0}"/>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F1318552-F4BE-452A-80AA-2390580A8E02}"/>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1B013DDA-CBE8-498A-BFA4-76AC38228B50}"/>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5" name="Zástupný objekt pre pätu 4">
            <a:extLst>
              <a:ext uri="{FF2B5EF4-FFF2-40B4-BE49-F238E27FC236}">
                <a16:creationId xmlns:a16="http://schemas.microsoft.com/office/drawing/2014/main" id="{83BADCC8-9186-4B10-A795-7B6DBE9E38C8}"/>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416805F6-437B-4801-B6BE-53F84E5AC45C}"/>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85177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5443F-62B4-446F-B2D7-93892ADA1E16}"/>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objekt pre text 2">
            <a:extLst>
              <a:ext uri="{FF2B5EF4-FFF2-40B4-BE49-F238E27FC236}">
                <a16:creationId xmlns:a16="http://schemas.microsoft.com/office/drawing/2014/main" id="{A0EB7EAF-35B8-413A-B77B-5318675702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46A6D176-6A70-4E73-9AE7-3052EBCE221D}"/>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5" name="Zástupný objekt pre pätu 4">
            <a:extLst>
              <a:ext uri="{FF2B5EF4-FFF2-40B4-BE49-F238E27FC236}">
                <a16:creationId xmlns:a16="http://schemas.microsoft.com/office/drawing/2014/main" id="{38B2BCCE-449C-4F80-8DD1-E7599E6A516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6CC4EA1-736F-4242-AF84-5BAC9F7EE371}"/>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01789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2B67FD-5571-45B3-A335-C2EE1FF499E3}"/>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00033ACB-9E6F-4E1B-8C02-B76EFDA2F7E5}"/>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A9E9DFA8-101A-48D0-B7A9-2BE19F654F64}"/>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A455D36-ABED-4E4B-8C1A-FE5BCCCF53B3}"/>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6" name="Zástupný objekt pre pätu 5">
            <a:extLst>
              <a:ext uri="{FF2B5EF4-FFF2-40B4-BE49-F238E27FC236}">
                <a16:creationId xmlns:a16="http://schemas.microsoft.com/office/drawing/2014/main" id="{A6093ED2-721A-437A-93FC-8AE84CA155C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FEF1BE84-D193-4397-9D04-7CA9A182A65D}"/>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294330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1422A8-F336-45C4-B703-DED91EF58C1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objekt pre text 2">
            <a:extLst>
              <a:ext uri="{FF2B5EF4-FFF2-40B4-BE49-F238E27FC236}">
                <a16:creationId xmlns:a16="http://schemas.microsoft.com/office/drawing/2014/main" id="{B3F51B0B-64CB-4350-8798-0C0B0F03C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47DECF7D-DB0E-4F69-8424-3FF87E2F4460}"/>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4798B166-0750-4703-8D5E-65C77D9316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A2AB6339-E286-4324-9BC9-4FC15545365A}"/>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9A1BA5FF-DA97-4B50-B12C-4CFFEFAE5EBB}"/>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8" name="Zástupný objekt pre pätu 7">
            <a:extLst>
              <a:ext uri="{FF2B5EF4-FFF2-40B4-BE49-F238E27FC236}">
                <a16:creationId xmlns:a16="http://schemas.microsoft.com/office/drawing/2014/main" id="{BAADA782-E5E5-4429-B288-388ECBEC03C7}"/>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C0383264-131A-4549-B3A9-745F90668EF4}"/>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410313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F8FC83-067C-4A5F-A9E9-B1DFCA8E1133}"/>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4DE1A562-F927-49B0-867C-094A5BA04CC5}"/>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4" name="Zástupný objekt pre pätu 3">
            <a:extLst>
              <a:ext uri="{FF2B5EF4-FFF2-40B4-BE49-F238E27FC236}">
                <a16:creationId xmlns:a16="http://schemas.microsoft.com/office/drawing/2014/main" id="{89A70BE5-E157-4204-A464-E916E685383E}"/>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E5390281-0908-4E96-B7EF-4DC9F3A2FA86}"/>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64254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4A9D9F05-CB3A-4AA1-87A8-83D4310471E9}"/>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3" name="Zástupný objekt pre pätu 2">
            <a:extLst>
              <a:ext uri="{FF2B5EF4-FFF2-40B4-BE49-F238E27FC236}">
                <a16:creationId xmlns:a16="http://schemas.microsoft.com/office/drawing/2014/main" id="{8801372F-7B24-4AAD-AA9B-029568CBFE56}"/>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21DC36B3-79F5-48DD-8342-8B8C22A11F15}"/>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122893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1F60AD-D81A-4C2E-87B4-D30CEDB60A22}"/>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7ECFD373-919D-4E28-97CC-616AF0D057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AF9AA08A-E0F2-4E7A-9797-A32EF0805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4DF5D8AC-C709-49BB-A3AE-0B579032FE51}"/>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6" name="Zástupný objekt pre pätu 5">
            <a:extLst>
              <a:ext uri="{FF2B5EF4-FFF2-40B4-BE49-F238E27FC236}">
                <a16:creationId xmlns:a16="http://schemas.microsoft.com/office/drawing/2014/main" id="{44230ED8-0464-4487-B697-47B09D27C6B8}"/>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2192DBC8-5D1C-47FF-BE8D-27EACDCC53C4}"/>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88379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7AB2B0-EED7-4E15-AE18-9D473D6448B3}"/>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2460F113-B6A8-4E9A-8971-4478C4E8CE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35CF132E-CF5F-4892-B95A-9D0A6AF69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EC379FE4-2F00-4C66-B29D-EE562444F9F5}"/>
              </a:ext>
            </a:extLst>
          </p:cNvPr>
          <p:cNvSpPr>
            <a:spLocks noGrp="1"/>
          </p:cNvSpPr>
          <p:nvPr>
            <p:ph type="dt" sz="half" idx="10"/>
          </p:nvPr>
        </p:nvSpPr>
        <p:spPr/>
        <p:txBody>
          <a:bodyPr/>
          <a:lstStyle/>
          <a:p>
            <a:fld id="{A8BCAD39-35C5-4517-B428-4C954ACE6E07}" type="datetimeFigureOut">
              <a:rPr lang="sk-SK" smtClean="0"/>
              <a:t>18. 3. 2024</a:t>
            </a:fld>
            <a:endParaRPr lang="sk-SK"/>
          </a:p>
        </p:txBody>
      </p:sp>
      <p:sp>
        <p:nvSpPr>
          <p:cNvPr id="6" name="Zástupný objekt pre pätu 5">
            <a:extLst>
              <a:ext uri="{FF2B5EF4-FFF2-40B4-BE49-F238E27FC236}">
                <a16:creationId xmlns:a16="http://schemas.microsoft.com/office/drawing/2014/main" id="{DC4EB4C5-3A38-4B04-BF53-803403E03057}"/>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DBD6BB8D-825B-4C38-AA27-7BD032ABA2EB}"/>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96775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D6A6EA03-6C6A-43EE-82E9-88335F69AF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objekt pre text 2">
            <a:extLst>
              <a:ext uri="{FF2B5EF4-FFF2-40B4-BE49-F238E27FC236}">
                <a16:creationId xmlns:a16="http://schemas.microsoft.com/office/drawing/2014/main" id="{9C03DEE7-CE3A-4429-B9C1-43207AB6F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BAC10412-09E7-49CA-9EA5-0C2CBC05E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CAD39-35C5-4517-B428-4C954ACE6E07}" type="datetimeFigureOut">
              <a:rPr lang="sk-SK" smtClean="0"/>
              <a:t>18. 3. 2024</a:t>
            </a:fld>
            <a:endParaRPr lang="sk-SK"/>
          </a:p>
        </p:txBody>
      </p:sp>
      <p:sp>
        <p:nvSpPr>
          <p:cNvPr id="5" name="Zástupný objekt pre pätu 4">
            <a:extLst>
              <a:ext uri="{FF2B5EF4-FFF2-40B4-BE49-F238E27FC236}">
                <a16:creationId xmlns:a16="http://schemas.microsoft.com/office/drawing/2014/main" id="{26B8D878-E169-472C-809A-760863832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A7B48894-CCA8-443D-A74A-A32C2952C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3FB03-68E4-4753-B99C-C0AD229E2FF4}" type="slidenum">
              <a:rPr lang="sk-SK" smtClean="0"/>
              <a:t>‹#›</a:t>
            </a:fld>
            <a:endParaRPr lang="sk-SK"/>
          </a:p>
        </p:txBody>
      </p:sp>
    </p:spTree>
    <p:extLst>
      <p:ext uri="{BB962C8B-B14F-4D97-AF65-F5344CB8AC3E}">
        <p14:creationId xmlns:p14="http://schemas.microsoft.com/office/powerpoint/2010/main" val="683600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6.m4a"/><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wmf"/><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2.gif"/><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jpe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szu.cz/wp-content/uploads/2023/08/Souhrn_mon_-2022.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mzcr.cz/wp-content/uploads/wepub/9420/20954/Zpr%C3%A1va%20o%20zdrav%C3%AD%20obyvatel%20%C4%8CR%202014.pdf"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notesSlide" Target="../notesSlides/notesSlide1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notesSlide" Target="../notesSlides/notesSlide1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54.jpeg"/><Relationship Id="rId4"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56.jpeg"/><Relationship Id="rId4"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57.jpe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58.jpe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image" Target="../media/image61.emf"/></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image" Target="../media/image62.wmf"/></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image" Target="../media/image63.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aDLI0o2doCo" TargetMode="External"/><Relationship Id="rId2" Type="http://schemas.openxmlformats.org/officeDocument/2006/relationships/hyperlink" Target="https://szu.cz/temata-zdravi-a-bezpecnosti/podpora-zdravi/zdrave-starnuti/" TargetMode="External"/><Relationship Id="rId1" Type="http://schemas.openxmlformats.org/officeDocument/2006/relationships/slideLayout" Target="../slideLayouts/slideLayout2.xml"/><Relationship Id="rId5" Type="http://schemas.openxmlformats.org/officeDocument/2006/relationships/hyperlink" Target="https://epoz.szu.cz/wp-content/uploads/2023/03/Zdrav&#233;_st&#225;rnut&#237;_Pracovn&#237;-listy_Trenink-mozku.pdf" TargetMode="External"/><Relationship Id="rId4" Type="http://schemas.openxmlformats.org/officeDocument/2006/relationships/hyperlink" Target="https://epoz.szu.cz/vyukove-materialy/graficke-podklady/dusevni-zdravi/"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JwMgSydabrQ" TargetMode="Externa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aDLI0o2doCo" TargetMode="Externa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WKIycEh_01c" TargetMode="Externa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www.szu.cz/"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Ã½sledok vyhÄ¾adÃ¡vania obrÃ¡zkov pre dopyt vÃ½Å¾iva senioru">
            <a:extLst>
              <a:ext uri="{FF2B5EF4-FFF2-40B4-BE49-F238E27FC236}">
                <a16:creationId xmlns:a16="http://schemas.microsoft.com/office/drawing/2014/main" id="{6FE0310C-68E3-47AE-A6E5-AF6278440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 r="27661" b="2"/>
          <a:stretch/>
        </p:blipFill>
        <p:spPr bwMode="auto">
          <a:xfrm>
            <a:off x="4818888" y="10161"/>
            <a:ext cx="7373112" cy="685799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ADA750D-62A8-4B64-80F2-20E8F346496C}"/>
              </a:ext>
            </a:extLst>
          </p:cNvPr>
          <p:cNvSpPr>
            <a:spLocks noGrp="1"/>
          </p:cNvSpPr>
          <p:nvPr>
            <p:ph type="ctrTitle"/>
          </p:nvPr>
        </p:nvSpPr>
        <p:spPr>
          <a:xfrm>
            <a:off x="239799" y="3195124"/>
            <a:ext cx="6914980" cy="3320973"/>
          </a:xfrm>
        </p:spPr>
        <p:txBody>
          <a:bodyPr anchor="t">
            <a:normAutofit/>
          </a:bodyPr>
          <a:lstStyle/>
          <a:p>
            <a:pPr algn="l"/>
            <a:r>
              <a:rPr lang="cs-CZ" sz="5400" b="1" dirty="0"/>
              <a:t>Výživa seniorů </a:t>
            </a:r>
            <a:br>
              <a:rPr lang="cs-CZ" sz="5400" b="1" dirty="0"/>
            </a:br>
            <a:r>
              <a:rPr lang="cs-CZ" sz="5400" b="1" dirty="0"/>
              <a:t>v rámci komunitní péče</a:t>
            </a:r>
          </a:p>
        </p:txBody>
      </p:sp>
      <p:sp>
        <p:nvSpPr>
          <p:cNvPr id="3" name="Podnadpis 2">
            <a:extLst>
              <a:ext uri="{FF2B5EF4-FFF2-40B4-BE49-F238E27FC236}">
                <a16:creationId xmlns:a16="http://schemas.microsoft.com/office/drawing/2014/main" id="{9EA8A15E-56F7-4633-AC81-1D9E91628C1F}"/>
              </a:ext>
            </a:extLst>
          </p:cNvPr>
          <p:cNvSpPr>
            <a:spLocks noGrp="1"/>
          </p:cNvSpPr>
          <p:nvPr>
            <p:ph type="subTitle" idx="1"/>
          </p:nvPr>
        </p:nvSpPr>
        <p:spPr>
          <a:xfrm>
            <a:off x="325331" y="4953761"/>
            <a:ext cx="4167376" cy="1488136"/>
          </a:xfrm>
        </p:spPr>
        <p:txBody>
          <a:bodyPr anchor="b">
            <a:normAutofit lnSpcReduction="10000"/>
          </a:bodyPr>
          <a:lstStyle/>
          <a:p>
            <a:pPr algn="l"/>
            <a:r>
              <a:rPr lang="cs-CZ" sz="2000" dirty="0"/>
              <a:t>Komunitní výživa 2024</a:t>
            </a:r>
          </a:p>
          <a:p>
            <a:pPr algn="l"/>
            <a:r>
              <a:rPr lang="cs-CZ" sz="2000" dirty="0"/>
              <a:t>Mgr. Jana Spáčilová</a:t>
            </a:r>
          </a:p>
          <a:p>
            <a:pPr algn="l"/>
            <a:r>
              <a:rPr lang="cs-CZ" sz="2000" dirty="0"/>
              <a:t>Mgr. Lenka </a:t>
            </a:r>
            <a:r>
              <a:rPr lang="cs-CZ" sz="2000" dirty="0" err="1"/>
              <a:t>Slobodníková</a:t>
            </a:r>
            <a:endParaRPr lang="cs-CZ" sz="2000" dirty="0"/>
          </a:p>
          <a:p>
            <a:pPr algn="l"/>
            <a:r>
              <a:rPr lang="cs-CZ" sz="2000" dirty="0"/>
              <a:t>Mgr. Veronika </a:t>
            </a:r>
            <a:r>
              <a:rPr lang="cs-CZ" sz="2000" dirty="0" err="1"/>
              <a:t>Suchodolová</a:t>
            </a:r>
            <a:endParaRPr lang="cs-CZ" sz="2000" dirty="0"/>
          </a:p>
        </p:txBody>
      </p:sp>
      <p:pic>
        <p:nvPicPr>
          <p:cNvPr id="8" name="Zvuk 7">
            <a:hlinkClick r:id="" action="ppaction://media"/>
            <a:extLst>
              <a:ext uri="{FF2B5EF4-FFF2-40B4-BE49-F238E27FC236}">
                <a16:creationId xmlns:a16="http://schemas.microsoft.com/office/drawing/2014/main" id="{17AC8DEA-E8A8-42DA-A8D8-A2E0D4D10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2978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635"/>
    </mc:Choice>
    <mc:Fallback xmlns="">
      <p:transition spd="slow" advTm="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8" name="Tabulka 3">
            <a:extLst>
              <a:ext uri="{FF2B5EF4-FFF2-40B4-BE49-F238E27FC236}">
                <a16:creationId xmlns:a16="http://schemas.microsoft.com/office/drawing/2014/main" id="{8DEE29A0-154C-4610-86E0-6B930821A3EB}"/>
              </a:ext>
            </a:extLst>
          </p:cNvPr>
          <p:cNvGraphicFramePr>
            <a:graphicFrameLocks/>
          </p:cNvGraphicFramePr>
          <p:nvPr/>
        </p:nvGraphicFramePr>
        <p:xfrm>
          <a:off x="1981200" y="1600201"/>
          <a:ext cx="8229600" cy="4530726"/>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00138">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Psychosociální faktory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FFFFFF"/>
                          </a:solidFill>
                          <a:effectLst/>
                          <a:latin typeface="Verdana" panose="020B0604030504040204" pitchFamily="34" charset="0"/>
                        </a:rPr>
                        <a:t>Možné důsledky na stav výživy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192338">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Sociální izolace,</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osamělost,</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chybějící podpora rodiny</a:t>
                      </a:r>
                      <a:endParaRPr kumimoji="0" lang="cs-CZ" altLang="cs-CZ" sz="1800" b="0" i="0" u="none" strike="noStrike" cap="none" normalizeH="0" baseline="0">
                        <a:ln>
                          <a:noFill/>
                        </a:ln>
                        <a:solidFill>
                          <a:srgbClr val="000000"/>
                        </a:solidFill>
                        <a:effectLst/>
                        <a:latin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rPr>
                        <a:t>Lhostejnost, nezájem o jídlo, </a:t>
                      </a:r>
                      <a:br>
                        <a:rPr kumimoji="0" lang="cs-CZ" altLang="cs-CZ" sz="1800" b="0" i="0" u="none" strike="noStrike" cap="none" normalizeH="0" baseline="0">
                          <a:ln>
                            <a:noFill/>
                          </a:ln>
                          <a:solidFill>
                            <a:srgbClr val="000000"/>
                          </a:solidFill>
                          <a:effectLst/>
                          <a:latin typeface="Verdana" panose="020B0604030504040204" pitchFamily="34" charset="0"/>
                        </a:rPr>
                      </a:br>
                      <a:r>
                        <a:rPr kumimoji="0" lang="cs-CZ" altLang="cs-CZ" sz="1800" b="0" i="0" u="none" strike="noStrike" cap="none" normalizeH="0" baseline="0">
                          <a:ln>
                            <a:noFill/>
                          </a:ln>
                          <a:solidFill>
                            <a:srgbClr val="000000"/>
                          </a:solidFill>
                          <a:effectLst/>
                          <a:latin typeface="Verdana" panose="020B0604030504040204" pitchFamily="34" charset="0"/>
                        </a:rPr>
                        <a:t>pokles příjmu stravy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1"/>
                  </a:ext>
                </a:extLst>
              </a:tr>
              <a:tr h="123825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Omezené finanční prostředky</a:t>
                      </a:r>
                      <a:endParaRPr kumimoji="0" lang="cs-CZ" altLang="cs-CZ" sz="1800" b="0" i="0" u="none" strike="noStrike" cap="none" normalizeH="0" baseline="0">
                        <a:ln>
                          <a:noFill/>
                        </a:ln>
                        <a:solidFill>
                          <a:srgbClr val="000000"/>
                        </a:solidFill>
                        <a:effectLst/>
                        <a:latin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Verdana" panose="020B0604030504040204" pitchFamily="34" charset="0"/>
                        </a:rPr>
                        <a:t>Kvalitativní i kvantitativní zhoršení výživy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2"/>
                  </a:ext>
                </a:extLst>
              </a:tr>
            </a:tbl>
          </a:graphicData>
        </a:graphic>
      </p:graphicFrame>
      <p:pic>
        <p:nvPicPr>
          <p:cNvPr id="4" name="Zvuk 3">
            <a:hlinkClick r:id="" action="ppaction://media"/>
            <a:extLst>
              <a:ext uri="{FF2B5EF4-FFF2-40B4-BE49-F238E27FC236}">
                <a16:creationId xmlns:a16="http://schemas.microsoft.com/office/drawing/2014/main" id="{DF692DC4-EBA6-4884-9756-031CDFD08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4798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259"/>
    </mc:Choice>
    <mc:Fallback xmlns="">
      <p:transition spd="slow" advTm="2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0" name="Freeform: Shape 199">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SÃºvisiaci obrÃ¡zok">
            <a:extLst>
              <a:ext uri="{FF2B5EF4-FFF2-40B4-BE49-F238E27FC236}">
                <a16:creationId xmlns:a16="http://schemas.microsoft.com/office/drawing/2014/main" id="{4441BD2A-65E1-4D78-A5DE-9CD794F27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65" r="-1"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13314" name="Rectangle 2">
            <a:extLst>
              <a:ext uri="{FF2B5EF4-FFF2-40B4-BE49-F238E27FC236}">
                <a16:creationId xmlns:a16="http://schemas.microsoft.com/office/drawing/2014/main" id="{A9D0657A-E5C1-4599-A430-5AFB442116DE}"/>
              </a:ext>
            </a:extLst>
          </p:cNvPr>
          <p:cNvSpPr>
            <a:spLocks noGrp="1" noChangeArrowheads="1"/>
          </p:cNvSpPr>
          <p:nvPr>
            <p:ph type="title"/>
          </p:nvPr>
        </p:nvSpPr>
        <p:spPr>
          <a:xfrm>
            <a:off x="538716" y="402594"/>
            <a:ext cx="6432698" cy="1325563"/>
          </a:xfrm>
        </p:spPr>
        <p:txBody>
          <a:bodyPr>
            <a:normAutofit/>
          </a:bodyPr>
          <a:lstStyle/>
          <a:p>
            <a:pPr eaLnBrk="1" hangingPunct="1"/>
            <a:r>
              <a:rPr lang="cs-CZ" altLang="cs-CZ" b="1" dirty="0"/>
              <a:t>Faktory ovlivňující výživu seniorů</a:t>
            </a:r>
          </a:p>
        </p:txBody>
      </p:sp>
      <p:sp>
        <p:nvSpPr>
          <p:cNvPr id="13315" name="Rectangle 3">
            <a:extLst>
              <a:ext uri="{FF2B5EF4-FFF2-40B4-BE49-F238E27FC236}">
                <a16:creationId xmlns:a16="http://schemas.microsoft.com/office/drawing/2014/main" id="{23BB90FC-0377-4046-A8B4-84019FAC5B64}"/>
              </a:ext>
            </a:extLst>
          </p:cNvPr>
          <p:cNvSpPr>
            <a:spLocks noGrp="1" noChangeArrowheads="1"/>
          </p:cNvSpPr>
          <p:nvPr>
            <p:ph type="body" idx="1"/>
          </p:nvPr>
        </p:nvSpPr>
        <p:spPr>
          <a:xfrm>
            <a:off x="538716" y="1911489"/>
            <a:ext cx="11536326" cy="5114260"/>
          </a:xfrm>
        </p:spPr>
        <p:txBody>
          <a:bodyPr anchor="t">
            <a:normAutofit fontScale="92500" lnSpcReduction="20000"/>
          </a:bodyPr>
          <a:lstStyle/>
          <a:p>
            <a:pPr eaLnBrk="1" hangingPunct="1">
              <a:buSzPct val="70000"/>
              <a:buFont typeface="Wingdings" panose="05000000000000000000" pitchFamily="2" charset="2"/>
              <a:buBlip>
                <a:blip r:embed="rId5"/>
              </a:buBlip>
            </a:pPr>
            <a:r>
              <a:rPr lang="cs-CZ" altLang="cs-CZ" sz="2400" dirty="0"/>
              <a:t>chronické nemoci </a:t>
            </a:r>
          </a:p>
          <a:p>
            <a:pPr eaLnBrk="1" hangingPunct="1">
              <a:buSzPct val="70000"/>
              <a:buFont typeface="Wingdings" panose="05000000000000000000" pitchFamily="2" charset="2"/>
              <a:buBlip>
                <a:blip r:embed="rId5"/>
              </a:buBlip>
            </a:pPr>
            <a:r>
              <a:rPr lang="cs-CZ" altLang="cs-CZ" sz="2400" dirty="0"/>
              <a:t>snížené chuťové a čichové vnímání (až u 80 %),</a:t>
            </a:r>
          </a:p>
          <a:p>
            <a:pPr marL="0" indent="0" eaLnBrk="1" hangingPunct="1">
              <a:buSzPct val="70000"/>
              <a:buNone/>
            </a:pPr>
            <a:r>
              <a:rPr lang="cs-CZ" altLang="cs-CZ" sz="2400" dirty="0"/>
              <a:t>   atrofie chuťových pohárků, stařecká anorexie, </a:t>
            </a:r>
          </a:p>
          <a:p>
            <a:pPr marL="0" indent="0" eaLnBrk="1" hangingPunct="1">
              <a:buSzPct val="70000"/>
              <a:buNone/>
            </a:pPr>
            <a:r>
              <a:rPr lang="cs-CZ" altLang="cs-CZ" sz="2400" dirty="0"/>
              <a:t>   vnímání sladké chuti zůstává uchována nejlépe</a:t>
            </a:r>
          </a:p>
          <a:p>
            <a:pPr eaLnBrk="1" hangingPunct="1">
              <a:buSzPct val="70000"/>
              <a:buFont typeface="Wingdings" panose="05000000000000000000" pitchFamily="2" charset="2"/>
              <a:buBlip>
                <a:blip r:embed="rId5"/>
              </a:buBlip>
            </a:pPr>
            <a:r>
              <a:rPr lang="cs-CZ" altLang="cs-CZ" sz="2400" dirty="0"/>
              <a:t>snížený pocit žízně a snížená potřeba pít</a:t>
            </a:r>
          </a:p>
          <a:p>
            <a:pPr eaLnBrk="1" hangingPunct="1">
              <a:buSzPct val="70000"/>
              <a:buFont typeface="Wingdings" panose="05000000000000000000" pitchFamily="2" charset="2"/>
              <a:buBlip>
                <a:blip r:embed="rId5"/>
              </a:buBlip>
            </a:pPr>
            <a:r>
              <a:rPr lang="cs-CZ" altLang="cs-CZ" sz="2400" dirty="0"/>
              <a:t>konzumace většího množství léčiv</a:t>
            </a:r>
          </a:p>
          <a:p>
            <a:pPr eaLnBrk="1" hangingPunct="1">
              <a:buSzPct val="70000"/>
              <a:buFont typeface="Wingdings" panose="05000000000000000000" pitchFamily="2" charset="2"/>
              <a:buBlip>
                <a:blip r:embed="rId5"/>
              </a:buBlip>
            </a:pPr>
            <a:r>
              <a:rPr lang="cs-CZ" altLang="cs-CZ" sz="2400" dirty="0"/>
              <a:t>problémy s chrupem, umělý chrup, snížená tvorba slin</a:t>
            </a:r>
          </a:p>
          <a:p>
            <a:pPr eaLnBrk="1" hangingPunct="1">
              <a:buSzPct val="70000"/>
              <a:buFont typeface="Wingdings" panose="05000000000000000000" pitchFamily="2" charset="2"/>
              <a:buBlip>
                <a:blip r:embed="rId5"/>
              </a:buBlip>
            </a:pPr>
            <a:r>
              <a:rPr lang="cs-CZ" altLang="cs-CZ" sz="2400" dirty="0"/>
              <a:t>suchost v ústech, choroby dásní, poruchy polykání</a:t>
            </a:r>
          </a:p>
          <a:p>
            <a:pPr eaLnBrk="1" hangingPunct="1">
              <a:buSzPct val="70000"/>
              <a:buFont typeface="Wingdings" panose="05000000000000000000" pitchFamily="2" charset="2"/>
              <a:buBlip>
                <a:blip r:embed="rId5"/>
              </a:buBlip>
            </a:pPr>
            <a:r>
              <a:rPr lang="cs-CZ" altLang="cs-CZ" sz="2400" dirty="0"/>
              <a:t>omezení pohyblivosti, zhoršený zrak</a:t>
            </a:r>
          </a:p>
          <a:p>
            <a:pPr eaLnBrk="1" hangingPunct="1">
              <a:buSzPct val="70000"/>
              <a:buFont typeface="Wingdings" panose="05000000000000000000" pitchFamily="2" charset="2"/>
              <a:buBlip>
                <a:blip r:embed="rId5"/>
              </a:buBlip>
            </a:pPr>
            <a:r>
              <a:rPr lang="cs-CZ" altLang="cs-CZ" sz="2400" dirty="0"/>
              <a:t>zhoršení duševních funkcí, například zapomnětlivost </a:t>
            </a:r>
          </a:p>
          <a:p>
            <a:pPr eaLnBrk="1" hangingPunct="1">
              <a:buSzPct val="70000"/>
              <a:buFont typeface="Wingdings" panose="05000000000000000000" pitchFamily="2" charset="2"/>
              <a:buBlip>
                <a:blip r:embed="rId5"/>
              </a:buBlip>
            </a:pPr>
            <a:r>
              <a:rPr lang="cs-CZ" altLang="cs-CZ" sz="2400" dirty="0"/>
              <a:t>snížené vstřebávání živin ze stravy, snížené využití </a:t>
            </a:r>
          </a:p>
          <a:p>
            <a:pPr eaLnBrk="1" hangingPunct="1">
              <a:buSzPct val="70000"/>
              <a:buFont typeface="Wingdings" panose="05000000000000000000" pitchFamily="2" charset="2"/>
              <a:buBlip>
                <a:blip r:embed="rId5"/>
              </a:buBlip>
            </a:pPr>
            <a:r>
              <a:rPr lang="cs-CZ" altLang="cs-CZ" sz="2400" dirty="0"/>
              <a:t>snižuje se sekrece trávicích šťáv, ochabuje činnost trávicího traktu, snižuje se funkčnost tenkého střeva</a:t>
            </a:r>
          </a:p>
          <a:p>
            <a:pPr eaLnBrk="1" hangingPunct="1">
              <a:buSzPct val="70000"/>
              <a:buFont typeface="Wingdings" panose="05000000000000000000" pitchFamily="2" charset="2"/>
              <a:buBlip>
                <a:blip r:embed="rId5"/>
              </a:buBlip>
            </a:pPr>
            <a:r>
              <a:rPr lang="cs-CZ" altLang="cs-CZ" sz="2400" dirty="0"/>
              <a:t>omezené finanční prostředky, osamělost, sociální izolace, nezájem, apatie, lhostejnost</a:t>
            </a:r>
          </a:p>
        </p:txBody>
      </p:sp>
      <p:pic>
        <p:nvPicPr>
          <p:cNvPr id="4" name="Zvuk 3">
            <a:hlinkClick r:id="" action="ppaction://media"/>
            <a:extLst>
              <a:ext uri="{FF2B5EF4-FFF2-40B4-BE49-F238E27FC236}">
                <a16:creationId xmlns:a16="http://schemas.microsoft.com/office/drawing/2014/main" id="{4BF0A18D-7F39-43FE-895F-AC5C78579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0996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375"/>
    </mc:Choice>
    <mc:Fallback xmlns="">
      <p:transition spd="slow" advTm="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VÃ½sledok vyhÄ¾adÃ¡vania obrÃ¡zkov pre dopyt antropometria">
            <a:extLst>
              <a:ext uri="{FF2B5EF4-FFF2-40B4-BE49-F238E27FC236}">
                <a16:creationId xmlns:a16="http://schemas.microsoft.com/office/drawing/2014/main" id="{E14E0964-EC06-47D8-B9A4-3175CB8DA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42" r="34479"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20482" name="Rectangle 2">
            <a:extLst>
              <a:ext uri="{FF2B5EF4-FFF2-40B4-BE49-F238E27FC236}">
                <a16:creationId xmlns:a16="http://schemas.microsoft.com/office/drawing/2014/main" id="{4A714CF7-1D1A-4E2A-8F70-8FCE00D08EFC}"/>
              </a:ext>
            </a:extLst>
          </p:cNvPr>
          <p:cNvSpPr>
            <a:spLocks noGrp="1" noChangeArrowheads="1"/>
          </p:cNvSpPr>
          <p:nvPr>
            <p:ph type="title"/>
          </p:nvPr>
        </p:nvSpPr>
        <p:spPr>
          <a:xfrm>
            <a:off x="414669" y="328889"/>
            <a:ext cx="5474030" cy="1325563"/>
          </a:xfrm>
        </p:spPr>
        <p:txBody>
          <a:bodyPr>
            <a:normAutofit/>
          </a:bodyPr>
          <a:lstStyle/>
          <a:p>
            <a:pPr eaLnBrk="1" hangingPunct="1"/>
            <a:r>
              <a:rPr lang="cs-CZ" altLang="cs-CZ" b="1" dirty="0"/>
              <a:t>Hodnocení výživového stavu seniorů</a:t>
            </a:r>
          </a:p>
        </p:txBody>
      </p:sp>
      <p:pic>
        <p:nvPicPr>
          <p:cNvPr id="9" name="Zvuk 8">
            <a:hlinkClick r:id="" action="ppaction://media"/>
            <a:extLst>
              <a:ext uri="{FF2B5EF4-FFF2-40B4-BE49-F238E27FC236}">
                <a16:creationId xmlns:a16="http://schemas.microsoft.com/office/drawing/2014/main" id="{2AA66EB1-B9E1-4B48-BCD3-349A73071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26" name="Picture 2" descr="Manažment malnutricie v ambulancii všeobecného lekára. MUDr. Eva JURGOVÁ,  PhD SSVLD SLS - PDF Stažení zdarma">
            <a:extLst>
              <a:ext uri="{FF2B5EF4-FFF2-40B4-BE49-F238E27FC236}">
                <a16:creationId xmlns:a16="http://schemas.microsoft.com/office/drawing/2014/main" id="{1EF6E50F-2125-43FC-A238-8C0C857BC88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45554" y="1887064"/>
            <a:ext cx="5850445" cy="456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035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3348"/>
    </mc:Choice>
    <mc:Fallback xmlns="">
      <p:transition spd="slow" advTm="8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VÃ½sledok vyhÄ¾adÃ¡vania obrÃ¡zkov pre dopyt antropometria">
            <a:extLst>
              <a:ext uri="{FF2B5EF4-FFF2-40B4-BE49-F238E27FC236}">
                <a16:creationId xmlns:a16="http://schemas.microsoft.com/office/drawing/2014/main" id="{E14E0964-EC06-47D8-B9A4-3175CB8DA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42" r="34479"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20482" name="Rectangle 2">
            <a:extLst>
              <a:ext uri="{FF2B5EF4-FFF2-40B4-BE49-F238E27FC236}">
                <a16:creationId xmlns:a16="http://schemas.microsoft.com/office/drawing/2014/main" id="{4A714CF7-1D1A-4E2A-8F70-8FCE00D08EFC}"/>
              </a:ext>
            </a:extLst>
          </p:cNvPr>
          <p:cNvSpPr>
            <a:spLocks noGrp="1" noChangeArrowheads="1"/>
          </p:cNvSpPr>
          <p:nvPr>
            <p:ph type="title"/>
          </p:nvPr>
        </p:nvSpPr>
        <p:spPr>
          <a:xfrm>
            <a:off x="414669" y="328889"/>
            <a:ext cx="5474030" cy="1325563"/>
          </a:xfrm>
        </p:spPr>
        <p:txBody>
          <a:bodyPr>
            <a:normAutofit/>
          </a:bodyPr>
          <a:lstStyle/>
          <a:p>
            <a:pPr eaLnBrk="1" hangingPunct="1"/>
            <a:r>
              <a:rPr lang="cs-CZ" altLang="cs-CZ" b="1" dirty="0"/>
              <a:t>Hodnocení výživového stavu seniorů</a:t>
            </a:r>
          </a:p>
        </p:txBody>
      </p:sp>
      <p:sp>
        <p:nvSpPr>
          <p:cNvPr id="21507" name="Rectangle 3">
            <a:extLst>
              <a:ext uri="{FF2B5EF4-FFF2-40B4-BE49-F238E27FC236}">
                <a16:creationId xmlns:a16="http://schemas.microsoft.com/office/drawing/2014/main" id="{EF7C08DE-4EDD-4C7A-8BC3-F6812F0A8488}"/>
              </a:ext>
            </a:extLst>
          </p:cNvPr>
          <p:cNvSpPr>
            <a:spLocks noGrp="1" noChangeArrowheads="1"/>
          </p:cNvSpPr>
          <p:nvPr>
            <p:ph type="body" idx="1"/>
          </p:nvPr>
        </p:nvSpPr>
        <p:spPr>
          <a:xfrm>
            <a:off x="414669" y="1654452"/>
            <a:ext cx="6826103" cy="4980265"/>
          </a:xfrm>
        </p:spPr>
        <p:txBody>
          <a:bodyPr anchor="t">
            <a:normAutofit fontScale="85000" lnSpcReduction="20000"/>
          </a:bodyPr>
          <a:lstStyle/>
          <a:p>
            <a:pPr eaLnBrk="1" hangingPunct="1">
              <a:buSzPct val="70000"/>
              <a:buFont typeface="Wingdings" panose="05000000000000000000" pitchFamily="2" charset="2"/>
              <a:buBlip>
                <a:blip r:embed="rId5"/>
              </a:buBlip>
              <a:defRPr/>
            </a:pPr>
            <a:r>
              <a:rPr lang="cs-CZ" altLang="cs-CZ" sz="2600" b="1" dirty="0"/>
              <a:t>Nutriční anamnéza!!!</a:t>
            </a:r>
          </a:p>
          <a:p>
            <a:pPr lvl="1" eaLnBrk="1" hangingPunct="1">
              <a:buClr>
                <a:srgbClr val="3A7214"/>
              </a:buClr>
              <a:buSzPct val="70000"/>
              <a:buFont typeface="Wingdings 2" panose="05020102010507070707" pitchFamily="18" charset="2"/>
              <a:buChar char="P"/>
              <a:defRPr/>
            </a:pPr>
            <a:endParaRPr lang="cs-CZ" altLang="cs-CZ" sz="2600" dirty="0"/>
          </a:p>
          <a:p>
            <a:pPr eaLnBrk="1" hangingPunct="1">
              <a:buSzPct val="70000"/>
              <a:buFont typeface="Wingdings" panose="05000000000000000000" pitchFamily="2" charset="2"/>
              <a:buBlip>
                <a:blip r:embed="rId5"/>
              </a:buBlip>
              <a:defRPr/>
            </a:pPr>
            <a:r>
              <a:rPr lang="cs-CZ" altLang="cs-CZ" sz="2600" b="1" dirty="0"/>
              <a:t>Fyzikální a antropometrická vyšetření</a:t>
            </a:r>
          </a:p>
          <a:p>
            <a:pPr lvl="1" eaLnBrk="1" hangingPunct="1">
              <a:buSzPct val="70000"/>
              <a:buFont typeface="Wingdings" panose="05000000000000000000" pitchFamily="2" charset="2"/>
              <a:buBlip>
                <a:blip r:embed="rId5"/>
              </a:buBlip>
              <a:defRPr/>
            </a:pPr>
            <a:r>
              <a:rPr lang="cs-CZ" altLang="cs-CZ" sz="2600" dirty="0"/>
              <a:t>výška, hmotnost (obvyklá/aktuální), </a:t>
            </a:r>
            <a:r>
              <a:rPr lang="cs-CZ" altLang="cs-CZ" sz="2600" b="1" dirty="0"/>
              <a:t>vývoj hmotnosti</a:t>
            </a:r>
            <a:r>
              <a:rPr lang="cs-CZ" altLang="cs-CZ" sz="2600" dirty="0"/>
              <a:t> </a:t>
            </a:r>
            <a:r>
              <a:rPr lang="cs-CZ" altLang="cs-CZ" sz="2600" b="1" dirty="0"/>
              <a:t>– zhubnutí (neúmyslné)</a:t>
            </a:r>
            <a:r>
              <a:rPr lang="cs-CZ" altLang="cs-CZ" sz="2600" dirty="0"/>
              <a:t>, BMI</a:t>
            </a:r>
          </a:p>
          <a:p>
            <a:pPr lvl="1" eaLnBrk="1" hangingPunct="1">
              <a:buSzPct val="70000"/>
              <a:buFont typeface="Wingdings" panose="05000000000000000000" pitchFamily="2" charset="2"/>
              <a:buBlip>
                <a:blip r:embed="rId5"/>
              </a:buBlip>
              <a:defRPr/>
            </a:pPr>
            <a:r>
              <a:rPr lang="cs-CZ" altLang="cs-CZ" sz="2600" dirty="0"/>
              <a:t>střední </a:t>
            </a:r>
            <a:r>
              <a:rPr lang="cs-CZ" altLang="cs-CZ" sz="2600" b="1" dirty="0"/>
              <a:t>obvod paže</a:t>
            </a:r>
            <a:r>
              <a:rPr lang="cs-CZ" altLang="cs-CZ" sz="2600" dirty="0"/>
              <a:t>, střední obvod svalstva paže, kožní řasy</a:t>
            </a:r>
          </a:p>
          <a:p>
            <a:pPr lvl="1" eaLnBrk="1" hangingPunct="1">
              <a:buSzPct val="70000"/>
              <a:buFont typeface="Wingdings" panose="05000000000000000000" pitchFamily="2" charset="2"/>
              <a:buBlip>
                <a:blip r:embed="rId5"/>
              </a:buBlip>
              <a:defRPr/>
            </a:pPr>
            <a:r>
              <a:rPr lang="cs-CZ" altLang="cs-CZ" sz="2600" dirty="0"/>
              <a:t>BIA</a:t>
            </a:r>
          </a:p>
          <a:p>
            <a:pPr lvl="1" eaLnBrk="1" hangingPunct="1">
              <a:buClr>
                <a:srgbClr val="3A7214"/>
              </a:buClr>
              <a:buSzPct val="70000"/>
              <a:buFont typeface="Wingdings 2" panose="05020102010507070707" pitchFamily="18" charset="2"/>
              <a:buChar char="P"/>
              <a:defRPr/>
            </a:pPr>
            <a:endParaRPr lang="cs-CZ" altLang="cs-CZ" sz="2600" b="1" dirty="0"/>
          </a:p>
          <a:p>
            <a:pPr eaLnBrk="1" hangingPunct="1">
              <a:buSzPct val="70000"/>
              <a:buFont typeface="Wingdings" panose="05000000000000000000" pitchFamily="2" charset="2"/>
              <a:buBlip>
                <a:blip r:embed="rId5"/>
              </a:buBlip>
              <a:defRPr/>
            </a:pPr>
            <a:r>
              <a:rPr lang="cs-CZ" altLang="cs-CZ" sz="2600" b="1" dirty="0"/>
              <a:t>Laboratorní vyšetření</a:t>
            </a:r>
          </a:p>
          <a:p>
            <a:pPr lvl="1" eaLnBrk="1" hangingPunct="1">
              <a:buSzPct val="70000"/>
              <a:buFont typeface="Wingdings" panose="05000000000000000000" pitchFamily="2" charset="2"/>
              <a:buBlip>
                <a:blip r:embed="rId5"/>
              </a:buBlip>
              <a:defRPr/>
            </a:pPr>
            <a:r>
              <a:rPr lang="cs-CZ" altLang="cs-CZ" sz="2600" dirty="0"/>
              <a:t>albumin, </a:t>
            </a:r>
            <a:r>
              <a:rPr lang="cs-CZ" altLang="cs-CZ" sz="2600" dirty="0" err="1"/>
              <a:t>prealbumin</a:t>
            </a:r>
            <a:r>
              <a:rPr lang="cs-CZ" altLang="cs-CZ" sz="2600" dirty="0"/>
              <a:t>, transferin, CRP, CB,…</a:t>
            </a:r>
          </a:p>
          <a:p>
            <a:pPr lvl="1" eaLnBrk="1" hangingPunct="1">
              <a:buClr>
                <a:srgbClr val="3A7214"/>
              </a:buClr>
              <a:buSzPct val="70000"/>
              <a:buFont typeface="Wingdings 2" panose="05020102010507070707" pitchFamily="18" charset="2"/>
              <a:buChar char="P"/>
              <a:defRPr/>
            </a:pPr>
            <a:endParaRPr lang="cs-CZ" altLang="cs-CZ" sz="2600" dirty="0"/>
          </a:p>
          <a:p>
            <a:pPr eaLnBrk="1" hangingPunct="1">
              <a:buSzPct val="70000"/>
              <a:buFont typeface="Wingdings" panose="05000000000000000000" pitchFamily="2" charset="2"/>
              <a:buBlip>
                <a:blip r:embed="rId5"/>
              </a:buBlip>
              <a:defRPr/>
            </a:pPr>
            <a:r>
              <a:rPr lang="cs-CZ" altLang="cs-CZ" sz="2600" b="1" dirty="0"/>
              <a:t>Standardizované dotazníky</a:t>
            </a:r>
          </a:p>
          <a:p>
            <a:pPr lvl="1" eaLnBrk="1" hangingPunct="1">
              <a:buSzPct val="70000"/>
              <a:buFont typeface="Wingdings" panose="05000000000000000000" pitchFamily="2" charset="2"/>
              <a:buBlip>
                <a:blip r:embed="rId5"/>
              </a:buBlip>
              <a:defRPr/>
            </a:pPr>
            <a:r>
              <a:rPr lang="cs-CZ" altLang="cs-CZ" sz="2600" b="1" dirty="0"/>
              <a:t>MNA – Mini </a:t>
            </a:r>
            <a:r>
              <a:rPr lang="cs-CZ" altLang="cs-CZ" sz="2600" b="1" dirty="0" err="1"/>
              <a:t>Nutritional</a:t>
            </a:r>
            <a:r>
              <a:rPr lang="cs-CZ" altLang="cs-CZ" sz="2600" b="1" dirty="0"/>
              <a:t> </a:t>
            </a:r>
            <a:r>
              <a:rPr lang="cs-CZ" altLang="cs-CZ" sz="2600" b="1" dirty="0" err="1"/>
              <a:t>Assessment</a:t>
            </a:r>
            <a:endParaRPr lang="cs-CZ" altLang="cs-CZ" sz="2600" b="1" dirty="0"/>
          </a:p>
          <a:p>
            <a:pPr lvl="1" eaLnBrk="1" hangingPunct="1">
              <a:buSzPct val="70000"/>
              <a:buFont typeface="Wingdings" panose="05000000000000000000" pitchFamily="2" charset="2"/>
              <a:buBlip>
                <a:blip r:embed="rId5"/>
              </a:buBlip>
              <a:defRPr/>
            </a:pPr>
            <a:r>
              <a:rPr lang="cs-CZ" altLang="cs-CZ" sz="2600" dirty="0"/>
              <a:t>NRS – Nutriční rizikový screening</a:t>
            </a:r>
          </a:p>
          <a:p>
            <a:pPr lvl="1" eaLnBrk="1" hangingPunct="1">
              <a:buSzPct val="70000"/>
              <a:buFont typeface="Wingdings" panose="05000000000000000000" pitchFamily="2" charset="2"/>
              <a:buNone/>
              <a:defRPr/>
            </a:pPr>
            <a:endParaRPr lang="cs-CZ" altLang="cs-CZ" sz="1100" dirty="0"/>
          </a:p>
          <a:p>
            <a:pPr eaLnBrk="1" hangingPunct="1">
              <a:defRPr/>
            </a:pPr>
            <a:endParaRPr lang="cs-CZ" altLang="cs-CZ" sz="1100" dirty="0"/>
          </a:p>
        </p:txBody>
      </p:sp>
      <p:pic>
        <p:nvPicPr>
          <p:cNvPr id="4" name="Zvuk 3">
            <a:hlinkClick r:id="" action="ppaction://media"/>
            <a:extLst>
              <a:ext uri="{FF2B5EF4-FFF2-40B4-BE49-F238E27FC236}">
                <a16:creationId xmlns:a16="http://schemas.microsoft.com/office/drawing/2014/main" id="{73D69B6A-7DEA-4694-A7B4-62531005C9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27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4768"/>
    </mc:Choice>
    <mc:Fallback xmlns="">
      <p:transition spd="slow" advTm="15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A67B5B4-3A24-436E-B663-1B2EBFF8A0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13">
            <a:extLst>
              <a:ext uri="{FF2B5EF4-FFF2-40B4-BE49-F238E27FC236}">
                <a16:creationId xmlns:a16="http://schemas.microsoft.com/office/drawing/2014/main" id="{987FDF89-C993-41F4-A1B8-DBAFF16008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11">
            <a:extLst>
              <a:ext uri="{FF2B5EF4-FFF2-40B4-BE49-F238E27FC236}">
                <a16:creationId xmlns:a16="http://schemas.microsoft.com/office/drawing/2014/main" id="{64E585EA-75FD-4025-8270-F66A58A15C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06" name="Rectangle 2">
            <a:extLst>
              <a:ext uri="{FF2B5EF4-FFF2-40B4-BE49-F238E27FC236}">
                <a16:creationId xmlns:a16="http://schemas.microsoft.com/office/drawing/2014/main" id="{C023ADD5-9993-4817-BE77-55031E989EA4}"/>
              </a:ext>
            </a:extLst>
          </p:cNvPr>
          <p:cNvSpPr>
            <a:spLocks noGrp="1" noChangeArrowheads="1"/>
          </p:cNvSpPr>
          <p:nvPr>
            <p:ph type="title"/>
          </p:nvPr>
        </p:nvSpPr>
        <p:spPr>
          <a:xfrm>
            <a:off x="833097" y="288123"/>
            <a:ext cx="10520702" cy="1325563"/>
          </a:xfrm>
        </p:spPr>
        <p:txBody>
          <a:bodyPr>
            <a:normAutofit/>
          </a:bodyPr>
          <a:lstStyle/>
          <a:p>
            <a:pPr eaLnBrk="1" hangingPunct="1"/>
            <a:r>
              <a:rPr lang="cs-CZ" altLang="cs-CZ" b="1" dirty="0">
                <a:solidFill>
                  <a:srgbClr val="FFFFFF"/>
                </a:solidFill>
              </a:rPr>
              <a:t>MNA – Mini </a:t>
            </a:r>
            <a:r>
              <a:rPr lang="cs-CZ" altLang="cs-CZ" b="1" dirty="0" err="1">
                <a:solidFill>
                  <a:srgbClr val="FFFFFF"/>
                </a:solidFill>
              </a:rPr>
              <a:t>Nutritional</a:t>
            </a:r>
            <a:r>
              <a:rPr lang="cs-CZ" altLang="cs-CZ" b="1" dirty="0">
                <a:solidFill>
                  <a:srgbClr val="FFFFFF"/>
                </a:solidFill>
              </a:rPr>
              <a:t> </a:t>
            </a:r>
            <a:r>
              <a:rPr lang="cs-CZ" altLang="cs-CZ" b="1" dirty="0" err="1">
                <a:solidFill>
                  <a:srgbClr val="FFFFFF"/>
                </a:solidFill>
              </a:rPr>
              <a:t>Assessment</a:t>
            </a:r>
            <a:endParaRPr lang="cs-CZ" altLang="cs-CZ" b="1" dirty="0">
              <a:solidFill>
                <a:srgbClr val="FFFFFF"/>
              </a:solidFill>
            </a:endParaRPr>
          </a:p>
        </p:txBody>
      </p:sp>
      <p:sp>
        <p:nvSpPr>
          <p:cNvPr id="21507" name="Rectangle 3">
            <a:extLst>
              <a:ext uri="{FF2B5EF4-FFF2-40B4-BE49-F238E27FC236}">
                <a16:creationId xmlns:a16="http://schemas.microsoft.com/office/drawing/2014/main" id="{76D5B96E-0CD3-4D98-B01D-B664B25AC461}"/>
              </a:ext>
            </a:extLst>
          </p:cNvPr>
          <p:cNvSpPr>
            <a:spLocks noGrp="1" noChangeArrowheads="1"/>
          </p:cNvSpPr>
          <p:nvPr>
            <p:ph type="body" idx="1"/>
          </p:nvPr>
        </p:nvSpPr>
        <p:spPr>
          <a:xfrm>
            <a:off x="838201" y="1386039"/>
            <a:ext cx="10515598" cy="4790924"/>
          </a:xfrm>
        </p:spPr>
        <p:txBody>
          <a:bodyPr>
            <a:noAutofit/>
          </a:bodyPr>
          <a:lstStyle/>
          <a:p>
            <a:pPr eaLnBrk="1" hangingPunct="1"/>
            <a:r>
              <a:rPr lang="cs-CZ" altLang="cs-CZ" sz="2200" dirty="0">
                <a:solidFill>
                  <a:srgbClr val="FFFFFF"/>
                </a:solidFill>
              </a:rPr>
              <a:t>Komplexní a jednoduchý prostředek k posouzení nutričního stavu seniorů</a:t>
            </a:r>
            <a:r>
              <a:rPr lang="en-US" altLang="cs-CZ" sz="2200" dirty="0">
                <a:solidFill>
                  <a:srgbClr val="FFFFFF"/>
                </a:solidFill>
              </a:rPr>
              <a:t>;</a:t>
            </a:r>
            <a:r>
              <a:rPr lang="cs-CZ" altLang="cs-CZ" sz="2200" dirty="0">
                <a:solidFill>
                  <a:srgbClr val="FFFFFF"/>
                </a:solidFill>
              </a:rPr>
              <a:t> mezinárodně uznávaný</a:t>
            </a:r>
          </a:p>
          <a:p>
            <a:pPr eaLnBrk="1" hangingPunct="1"/>
            <a:r>
              <a:rPr lang="cs-CZ" altLang="cs-CZ" sz="2200" b="1" dirty="0">
                <a:solidFill>
                  <a:srgbClr val="FFFFFF"/>
                </a:solidFill>
              </a:rPr>
              <a:t>Cíl</a:t>
            </a:r>
          </a:p>
          <a:p>
            <a:pPr lvl="1" eaLnBrk="1" hangingPunct="1"/>
            <a:r>
              <a:rPr lang="cs-CZ" altLang="cs-CZ" sz="2200" dirty="0">
                <a:solidFill>
                  <a:srgbClr val="FFFFFF"/>
                </a:solidFill>
              </a:rPr>
              <a:t>Identifikace osob s rizikem vzniku malnutrice nebo s její přítomností</a:t>
            </a:r>
          </a:p>
          <a:p>
            <a:pPr eaLnBrk="1" hangingPunct="1"/>
            <a:r>
              <a:rPr lang="cs-CZ" altLang="cs-CZ" sz="2200" dirty="0">
                <a:solidFill>
                  <a:srgbClr val="FFFFFF"/>
                </a:solidFill>
              </a:rPr>
              <a:t>Jednoduchost a vhodnost použití jak pro seniory ve zdravotnických/sociálních službách, tak i v domácím prostředí</a:t>
            </a:r>
          </a:p>
          <a:p>
            <a:pPr eaLnBrk="1" hangingPunct="1"/>
            <a:r>
              <a:rPr lang="cs-CZ" altLang="cs-CZ" sz="2200" b="1" dirty="0">
                <a:solidFill>
                  <a:srgbClr val="FFFFFF"/>
                </a:solidFill>
              </a:rPr>
              <a:t>4 oblasti</a:t>
            </a:r>
          </a:p>
          <a:p>
            <a:pPr lvl="1" eaLnBrk="1" hangingPunct="1"/>
            <a:r>
              <a:rPr lang="cs-CZ" altLang="cs-CZ" sz="2200" dirty="0">
                <a:solidFill>
                  <a:srgbClr val="FFFFFF"/>
                </a:solidFill>
              </a:rPr>
              <a:t>Antropometrie</a:t>
            </a:r>
          </a:p>
          <a:p>
            <a:pPr lvl="1" eaLnBrk="1" hangingPunct="1"/>
            <a:r>
              <a:rPr lang="cs-CZ" altLang="cs-CZ" sz="2200" dirty="0">
                <a:solidFill>
                  <a:srgbClr val="FFFFFF"/>
                </a:solidFill>
              </a:rPr>
              <a:t>Celkové hodnocení</a:t>
            </a:r>
          </a:p>
          <a:p>
            <a:pPr lvl="1" eaLnBrk="1" hangingPunct="1"/>
            <a:r>
              <a:rPr lang="cs-CZ" altLang="cs-CZ" sz="2200" dirty="0">
                <a:solidFill>
                  <a:srgbClr val="FFFFFF"/>
                </a:solidFill>
              </a:rPr>
              <a:t>Nutriční dotazník</a:t>
            </a:r>
          </a:p>
          <a:p>
            <a:pPr lvl="1" eaLnBrk="1" hangingPunct="1"/>
            <a:r>
              <a:rPr lang="cs-CZ" altLang="cs-CZ" sz="2200" dirty="0">
                <a:solidFill>
                  <a:srgbClr val="FFFFFF"/>
                </a:solidFill>
              </a:rPr>
              <a:t>Subjektivní posouzení zdraví a stavu výživy</a:t>
            </a:r>
          </a:p>
          <a:p>
            <a:pPr eaLnBrk="1" hangingPunct="1"/>
            <a:r>
              <a:rPr lang="cs-CZ" altLang="cs-CZ" sz="2200" dirty="0">
                <a:solidFill>
                  <a:srgbClr val="FFFFFF"/>
                </a:solidFill>
              </a:rPr>
              <a:t>Možno využít i zkrácenou verzi SF – MNA</a:t>
            </a:r>
          </a:p>
          <a:p>
            <a:pPr eaLnBrk="1" hangingPunct="1">
              <a:buFont typeface="Wingdings" panose="05000000000000000000" pitchFamily="2" charset="2"/>
              <a:buNone/>
            </a:pPr>
            <a:r>
              <a:rPr lang="cs-CZ" altLang="cs-CZ" sz="2200" dirty="0">
                <a:solidFill>
                  <a:srgbClr val="FFFFFF"/>
                </a:solidFill>
              </a:rPr>
              <a:t>	http://www.mna-elderly.org/mna_forms.html</a:t>
            </a:r>
          </a:p>
        </p:txBody>
      </p:sp>
      <p:pic>
        <p:nvPicPr>
          <p:cNvPr id="8" name="Zvuk 7">
            <a:hlinkClick r:id="" action="ppaction://media"/>
            <a:extLst>
              <a:ext uri="{FF2B5EF4-FFF2-40B4-BE49-F238E27FC236}">
                <a16:creationId xmlns:a16="http://schemas.microsoft.com/office/drawing/2014/main" id="{D810CCFF-15C2-4FCC-9A56-9D3B36982C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5550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2329"/>
    </mc:Choice>
    <mc:Fallback xmlns="">
      <p:transition spd="slow" advTm="112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C372EF7-4678-4350-8A8C-E3F884CC1445}"/>
              </a:ext>
            </a:extLst>
          </p:cNvPr>
          <p:cNvPicPr>
            <a:picLocks noChangeAspect="1"/>
          </p:cNvPicPr>
          <p:nvPr/>
        </p:nvPicPr>
        <p:blipFill>
          <a:blip r:embed="rId2"/>
          <a:stretch>
            <a:fillRect/>
          </a:stretch>
        </p:blipFill>
        <p:spPr>
          <a:xfrm>
            <a:off x="-532823" y="0"/>
            <a:ext cx="6377009" cy="6858000"/>
          </a:xfrm>
          <a:prstGeom prst="rect">
            <a:avLst/>
          </a:prstGeom>
        </p:spPr>
      </p:pic>
    </p:spTree>
    <p:extLst>
      <p:ext uri="{BB962C8B-B14F-4D97-AF65-F5344CB8AC3E}">
        <p14:creationId xmlns:p14="http://schemas.microsoft.com/office/powerpoint/2010/main" val="91266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6" name="Freeform: Shape 135">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32" name="Picture 4" descr="koš ovoce">
            <a:extLst>
              <a:ext uri="{FF2B5EF4-FFF2-40B4-BE49-F238E27FC236}">
                <a16:creationId xmlns:a16="http://schemas.microsoft.com/office/drawing/2014/main" id="{BCC10DA7-3D2A-4A99-A9E3-BD4853D7E6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00" r="20071"/>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A654E710-F373-4931-9A6B-56E0F48E3A2F}"/>
              </a:ext>
            </a:extLst>
          </p:cNvPr>
          <p:cNvSpPr>
            <a:spLocks noGrp="1" noChangeArrowheads="1"/>
          </p:cNvSpPr>
          <p:nvPr>
            <p:ph type="title"/>
          </p:nvPr>
        </p:nvSpPr>
        <p:spPr>
          <a:xfrm>
            <a:off x="204333" y="289383"/>
            <a:ext cx="5541949" cy="1404663"/>
          </a:xfrm>
        </p:spPr>
        <p:txBody>
          <a:bodyPr>
            <a:normAutofit/>
          </a:bodyPr>
          <a:lstStyle/>
          <a:p>
            <a:pPr eaLnBrk="1" hangingPunct="1"/>
            <a:r>
              <a:rPr lang="cs-CZ" altLang="cs-CZ" sz="4000" b="1" dirty="0"/>
              <a:t>STRAVOVÁNÍ SENIORŮ</a:t>
            </a:r>
            <a:br>
              <a:rPr lang="cs-CZ" altLang="cs-CZ" sz="4000" b="1" dirty="0"/>
            </a:br>
            <a:r>
              <a:rPr lang="cs-CZ" altLang="cs-CZ" sz="4000" b="1" dirty="0"/>
              <a:t>obecné zásady</a:t>
            </a:r>
          </a:p>
        </p:txBody>
      </p:sp>
      <p:sp>
        <p:nvSpPr>
          <p:cNvPr id="26627" name="Rectangle 3">
            <a:extLst>
              <a:ext uri="{FF2B5EF4-FFF2-40B4-BE49-F238E27FC236}">
                <a16:creationId xmlns:a16="http://schemas.microsoft.com/office/drawing/2014/main" id="{C6A69864-082E-4D75-9FDD-136116602E47}"/>
              </a:ext>
            </a:extLst>
          </p:cNvPr>
          <p:cNvSpPr>
            <a:spLocks noGrp="1" noChangeArrowheads="1"/>
          </p:cNvSpPr>
          <p:nvPr>
            <p:ph type="body" idx="1"/>
          </p:nvPr>
        </p:nvSpPr>
        <p:spPr>
          <a:xfrm>
            <a:off x="204333" y="1665618"/>
            <a:ext cx="6237171" cy="5064343"/>
          </a:xfrm>
        </p:spPr>
        <p:txBody>
          <a:bodyPr anchor="t">
            <a:normAutofit fontScale="85000" lnSpcReduction="20000"/>
          </a:bodyPr>
          <a:lstStyle/>
          <a:p>
            <a:pPr eaLnBrk="1" hangingPunct="1">
              <a:buSzPct val="70000"/>
              <a:buFont typeface="Wingdings" panose="05000000000000000000" pitchFamily="2" charset="2"/>
              <a:buBlip>
                <a:blip r:embed="rId5"/>
              </a:buBlip>
              <a:defRPr/>
            </a:pPr>
            <a:r>
              <a:rPr lang="cs-CZ" altLang="cs-CZ" sz="2600" b="1" u="sng" dirty="0"/>
              <a:t>Pravidelnost</a:t>
            </a:r>
          </a:p>
          <a:p>
            <a:pPr lvl="1" eaLnBrk="1" hangingPunct="1">
              <a:buSzPct val="70000"/>
              <a:buFont typeface="Wingdings" panose="05000000000000000000" pitchFamily="2" charset="2"/>
              <a:buBlip>
                <a:blip r:embed="rId5"/>
              </a:buBlip>
              <a:defRPr/>
            </a:pPr>
            <a:r>
              <a:rPr lang="cs-CZ" altLang="cs-CZ" sz="2600" dirty="0"/>
              <a:t>rozložit stravu do více menších denních dávek</a:t>
            </a:r>
          </a:p>
          <a:p>
            <a:pPr marL="457200" lvl="1" indent="0" eaLnBrk="1" hangingPunct="1">
              <a:buSzPct val="70000"/>
              <a:buNone/>
              <a:defRPr/>
            </a:pPr>
            <a:r>
              <a:rPr lang="cs-CZ" altLang="cs-CZ" sz="2600" dirty="0"/>
              <a:t>   5-6x denně</a:t>
            </a:r>
          </a:p>
          <a:p>
            <a:pPr eaLnBrk="1" hangingPunct="1">
              <a:buSzPct val="70000"/>
              <a:buFont typeface="Wingdings" panose="05000000000000000000" pitchFamily="2" charset="2"/>
              <a:buBlip>
                <a:blip r:embed="rId5"/>
              </a:buBlip>
              <a:defRPr/>
            </a:pPr>
            <a:r>
              <a:rPr lang="cs-CZ" altLang="cs-CZ" sz="2600" b="1" u="sng" dirty="0"/>
              <a:t>Pestrost</a:t>
            </a:r>
          </a:p>
          <a:p>
            <a:pPr lvl="1" eaLnBrk="1" hangingPunct="1">
              <a:buSzPct val="70000"/>
              <a:buFont typeface="Wingdings" panose="05000000000000000000" pitchFamily="2" charset="2"/>
              <a:buBlip>
                <a:blip r:embed="rId5"/>
              </a:buBlip>
              <a:defRPr/>
            </a:pPr>
            <a:r>
              <a:rPr lang="cs-CZ" altLang="cs-CZ" sz="2600" dirty="0"/>
              <a:t>u velmi starého člověka je prioritou prevence podvýživy</a:t>
            </a:r>
          </a:p>
          <a:p>
            <a:pPr lvl="1" eaLnBrk="1" hangingPunct="1">
              <a:buSzPct val="70000"/>
              <a:buFont typeface="Wingdings" panose="05000000000000000000" pitchFamily="2" charset="2"/>
              <a:buBlip>
                <a:blip r:embed="rId5"/>
              </a:buBlip>
              <a:defRPr/>
            </a:pPr>
            <a:r>
              <a:rPr lang="cs-CZ" altLang="cs-CZ" sz="2600" dirty="0"/>
              <a:t>pokud to není nezbytně nutné ze zdravotních důvodů, zvážit význam dietního omezení a zbytečně neredukovat výběr potravin a pokrmů</a:t>
            </a:r>
          </a:p>
          <a:p>
            <a:pPr eaLnBrk="1" hangingPunct="1">
              <a:buSzPct val="70000"/>
              <a:buFont typeface="Wingdings" panose="05000000000000000000" pitchFamily="2" charset="2"/>
              <a:buBlip>
                <a:blip r:embed="rId5"/>
              </a:buBlip>
              <a:defRPr/>
            </a:pPr>
            <a:r>
              <a:rPr lang="cs-CZ" altLang="cs-CZ" sz="2600" dirty="0"/>
              <a:t>Vhodná technologická úprava stravy, úprava konzistence</a:t>
            </a:r>
          </a:p>
          <a:p>
            <a:pPr eaLnBrk="1" hangingPunct="1">
              <a:buSzPct val="70000"/>
              <a:buFont typeface="Wingdings" panose="05000000000000000000" pitchFamily="2" charset="2"/>
              <a:buBlip>
                <a:blip r:embed="rId5"/>
              </a:buBlip>
              <a:defRPr/>
            </a:pPr>
            <a:r>
              <a:rPr lang="cs-CZ" altLang="cs-CZ" sz="2600" b="1" u="sng" dirty="0"/>
              <a:t>Podpora chuti k jídlu</a:t>
            </a:r>
          </a:p>
          <a:p>
            <a:pPr lvl="1" eaLnBrk="1" hangingPunct="1">
              <a:buSzPct val="70000"/>
              <a:buFont typeface="Wingdings" panose="05000000000000000000" pitchFamily="2" charset="2"/>
              <a:buBlip>
                <a:blip r:embed="rId5"/>
              </a:buBlip>
              <a:defRPr/>
            </a:pPr>
            <a:r>
              <a:rPr lang="cs-CZ" altLang="cs-CZ" sz="2600" dirty="0"/>
              <a:t>kultura stolování</a:t>
            </a:r>
          </a:p>
          <a:p>
            <a:pPr lvl="1" eaLnBrk="1" hangingPunct="1">
              <a:buSzPct val="70000"/>
              <a:buFont typeface="Wingdings" panose="05000000000000000000" pitchFamily="2" charset="2"/>
              <a:buBlip>
                <a:blip r:embed="rId5"/>
              </a:buBlip>
              <a:defRPr/>
            </a:pPr>
            <a:r>
              <a:rPr lang="cs-CZ" altLang="cs-CZ" sz="2600" dirty="0"/>
              <a:t>strava lákavá na pohled</a:t>
            </a:r>
          </a:p>
          <a:p>
            <a:pPr lvl="1" eaLnBrk="1" hangingPunct="1">
              <a:buSzPct val="70000"/>
              <a:buFont typeface="Wingdings" panose="05000000000000000000" pitchFamily="2" charset="2"/>
              <a:buBlip>
                <a:blip r:embed="rId5"/>
              </a:buBlip>
              <a:defRPr/>
            </a:pPr>
            <a:r>
              <a:rPr lang="cs-CZ" altLang="cs-CZ" sz="2600" dirty="0"/>
              <a:t>výraznější koření</a:t>
            </a:r>
          </a:p>
          <a:p>
            <a:pPr lvl="1" eaLnBrk="1" hangingPunct="1">
              <a:buSzPct val="70000"/>
              <a:buFont typeface="Wingdings" panose="05000000000000000000" pitchFamily="2" charset="2"/>
              <a:buBlip>
                <a:blip r:embed="rId5"/>
              </a:buBlip>
              <a:defRPr/>
            </a:pPr>
            <a:r>
              <a:rPr lang="cs-CZ" altLang="cs-CZ" sz="2600" dirty="0"/>
              <a:t>oblíbené pokrmy</a:t>
            </a:r>
          </a:p>
          <a:p>
            <a:pPr eaLnBrk="1" hangingPunct="1">
              <a:defRPr/>
            </a:pPr>
            <a:endParaRPr lang="cs-CZ" altLang="cs-CZ" sz="500" dirty="0"/>
          </a:p>
        </p:txBody>
      </p:sp>
      <p:pic>
        <p:nvPicPr>
          <p:cNvPr id="5" name="Zvuk 4">
            <a:hlinkClick r:id="" action="ppaction://media"/>
            <a:extLst>
              <a:ext uri="{FF2B5EF4-FFF2-40B4-BE49-F238E27FC236}">
                <a16:creationId xmlns:a16="http://schemas.microsoft.com/office/drawing/2014/main" id="{7EF2ED3C-796B-4BA3-96FF-79909569C3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62107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9582"/>
    </mc:Choice>
    <mc:Fallback xmlns="">
      <p:transition spd="slow" advTm="4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1" name="Rectangle 255">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Rectangle 256">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3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VÃ½sledok vyhÄ¾adÃ¡vania obrÃ¡zkov pre dopyt spoloÄnÃ© jedenie seniori">
            <a:extLst>
              <a:ext uri="{FF2B5EF4-FFF2-40B4-BE49-F238E27FC236}">
                <a16:creationId xmlns:a16="http://schemas.microsoft.com/office/drawing/2014/main" id="{78F328A5-59AD-4B4B-944D-9A6E34F7F2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19"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a:extLst>
              <a:ext uri="{FF2B5EF4-FFF2-40B4-BE49-F238E27FC236}">
                <a16:creationId xmlns:a16="http://schemas.microsoft.com/office/drawing/2014/main" id="{9CE35E2C-0335-4B56-A7DE-3395525C2CD7}"/>
              </a:ext>
            </a:extLst>
          </p:cNvPr>
          <p:cNvSpPr>
            <a:spLocks noGrp="1" noChangeArrowheads="1"/>
          </p:cNvSpPr>
          <p:nvPr>
            <p:ph type="title"/>
          </p:nvPr>
        </p:nvSpPr>
        <p:spPr>
          <a:xfrm>
            <a:off x="524256" y="4767072"/>
            <a:ext cx="6594189" cy="1625210"/>
          </a:xfrm>
        </p:spPr>
        <p:txBody>
          <a:bodyPr>
            <a:normAutofit/>
          </a:bodyPr>
          <a:lstStyle/>
          <a:p>
            <a:pPr algn="r" eaLnBrk="1" hangingPunct="1"/>
            <a:r>
              <a:rPr lang="cs-CZ" altLang="cs-CZ" b="1" dirty="0">
                <a:solidFill>
                  <a:srgbClr val="FFFFFF"/>
                </a:solidFill>
              </a:rPr>
              <a:t>Strategie ke zvýšení příjmu stravy</a:t>
            </a:r>
          </a:p>
        </p:txBody>
      </p:sp>
      <p:sp>
        <p:nvSpPr>
          <p:cNvPr id="24579" name="Rectangle 3">
            <a:extLst>
              <a:ext uri="{FF2B5EF4-FFF2-40B4-BE49-F238E27FC236}">
                <a16:creationId xmlns:a16="http://schemas.microsoft.com/office/drawing/2014/main" id="{7B15C92C-F8AC-4F7E-8F3E-688E7528229F}"/>
              </a:ext>
            </a:extLst>
          </p:cNvPr>
          <p:cNvSpPr>
            <a:spLocks noGrp="1" noChangeArrowheads="1"/>
          </p:cNvSpPr>
          <p:nvPr>
            <p:ph type="body" idx="1"/>
          </p:nvPr>
        </p:nvSpPr>
        <p:spPr>
          <a:xfrm>
            <a:off x="7534655" y="717876"/>
            <a:ext cx="4335613" cy="5984777"/>
          </a:xfrm>
        </p:spPr>
        <p:txBody>
          <a:bodyPr anchor="ctr">
            <a:normAutofit/>
          </a:bodyPr>
          <a:lstStyle/>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Strava bez zbytečných zákazů a omezení</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Stravování společně s ostatními, kolektivní stravování</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Strava doručovaná domů</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Zajištění asistence</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Svačiny</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Příjemné prostředí s minimálním rozptylováním, rušením</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Pochvala, povzbuzení</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Stimulace apetitu </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Obohacení pokrmů, sipping, </a:t>
            </a:r>
            <a:r>
              <a:rPr lang="cs-CZ" altLang="cs-CZ" sz="2400" dirty="0" err="1">
                <a:solidFill>
                  <a:srgbClr val="FFFFFF"/>
                </a:solidFill>
              </a:rPr>
              <a:t>eventuelně</a:t>
            </a:r>
            <a:r>
              <a:rPr lang="cs-CZ" altLang="cs-CZ" sz="2400" dirty="0">
                <a:solidFill>
                  <a:srgbClr val="FFFFFF"/>
                </a:solidFill>
              </a:rPr>
              <a:t> </a:t>
            </a:r>
            <a:r>
              <a:rPr lang="cs-CZ" altLang="cs-CZ" sz="2400" dirty="0" err="1">
                <a:solidFill>
                  <a:srgbClr val="FFFFFF"/>
                </a:solidFill>
              </a:rPr>
              <a:t>suplementa</a:t>
            </a:r>
            <a:endParaRPr lang="cs-CZ" altLang="cs-CZ" sz="2400" dirty="0">
              <a:solidFill>
                <a:srgbClr val="FFFFFF"/>
              </a:solidFill>
            </a:endParaRPr>
          </a:p>
          <a:p>
            <a:pPr eaLnBrk="1" hangingPunct="1">
              <a:spcBef>
                <a:spcPct val="0"/>
              </a:spcBef>
              <a:buSzPct val="70000"/>
              <a:buFont typeface="Wingdings" panose="05000000000000000000" pitchFamily="2" charset="2"/>
              <a:buBlip>
                <a:blip r:embed="rId3"/>
              </a:buBlip>
            </a:pPr>
            <a:r>
              <a:rPr lang="cs-CZ" altLang="cs-CZ" sz="2400" b="1" dirty="0">
                <a:solidFill>
                  <a:srgbClr val="FFFFFF"/>
                </a:solidFill>
              </a:rPr>
              <a:t>Důsledně sledovat množství zkonzumované stravy</a:t>
            </a:r>
          </a:p>
          <a:p>
            <a:pPr marL="0" indent="0" eaLnBrk="1" hangingPunct="1">
              <a:spcBef>
                <a:spcPct val="0"/>
              </a:spcBef>
              <a:buSzPct val="70000"/>
              <a:buNone/>
            </a:pPr>
            <a:endParaRPr lang="cs-CZ" altLang="cs-CZ" sz="2000" dirty="0">
              <a:solidFill>
                <a:srgbClr val="FFFFFF"/>
              </a:solidFill>
            </a:endParaRPr>
          </a:p>
          <a:p>
            <a:pPr eaLnBrk="1" hangingPunct="1"/>
            <a:endParaRPr lang="cs-CZ" altLang="cs-CZ" sz="2000" dirty="0">
              <a:solidFill>
                <a:srgbClr val="FFFFFF"/>
              </a:solidFill>
            </a:endParaRPr>
          </a:p>
        </p:txBody>
      </p:sp>
    </p:spTree>
    <p:extLst>
      <p:ext uri="{BB962C8B-B14F-4D97-AF65-F5344CB8AC3E}">
        <p14:creationId xmlns:p14="http://schemas.microsoft.com/office/powerpoint/2010/main" val="1066653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419413A4-7890-474A-838B-2D0F4BB2545B}"/>
              </a:ext>
            </a:extLst>
          </p:cNvPr>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a:r>
              <a:rPr lang="en-US" altLang="cs-CZ" sz="3300" b="1" dirty="0">
                <a:solidFill>
                  <a:srgbClr val="FFFFFF"/>
                </a:solidFill>
              </a:rPr>
              <a:t>VÝŽIVOVÁ</a:t>
            </a:r>
            <a:r>
              <a:rPr lang="en-US" altLang="cs-CZ" sz="3300" b="1" kern="1200" dirty="0">
                <a:solidFill>
                  <a:srgbClr val="FFFFFF"/>
                </a:solidFill>
                <a:latin typeface="+mj-lt"/>
                <a:ea typeface="+mj-ea"/>
                <a:cs typeface="+mj-cs"/>
              </a:rPr>
              <a:t> PYRAMIDA </a:t>
            </a:r>
            <a:br>
              <a:rPr lang="en-US" altLang="cs-CZ" sz="3300" b="1" kern="1200" dirty="0">
                <a:solidFill>
                  <a:srgbClr val="FFFFFF"/>
                </a:solidFill>
                <a:latin typeface="+mj-lt"/>
                <a:ea typeface="+mj-ea"/>
                <a:cs typeface="+mj-cs"/>
              </a:rPr>
            </a:br>
            <a:r>
              <a:rPr lang="en-US" altLang="cs-CZ" sz="3300" b="1" kern="1200" dirty="0">
                <a:solidFill>
                  <a:srgbClr val="FFFFFF"/>
                </a:solidFill>
                <a:latin typeface="+mj-lt"/>
                <a:ea typeface="+mj-ea"/>
                <a:cs typeface="+mj-cs"/>
              </a:rPr>
              <a:t>pro </a:t>
            </a:r>
            <a:r>
              <a:rPr lang="en-US" altLang="cs-CZ" sz="3300" b="1" kern="1200" dirty="0" err="1">
                <a:solidFill>
                  <a:srgbClr val="FFFFFF"/>
                </a:solidFill>
                <a:latin typeface="+mj-lt"/>
                <a:ea typeface="+mj-ea"/>
                <a:cs typeface="+mj-cs"/>
              </a:rPr>
              <a:t>seniory</a:t>
            </a:r>
            <a:endParaRPr lang="en-US" altLang="cs-CZ" sz="3300" b="1" kern="1200" dirty="0">
              <a:solidFill>
                <a:srgbClr val="FFFFFF"/>
              </a:solidFill>
              <a:latin typeface="+mj-lt"/>
              <a:ea typeface="+mj-ea"/>
              <a:cs typeface="+mj-cs"/>
            </a:endParaRPr>
          </a:p>
        </p:txBody>
      </p:sp>
      <p:pic>
        <p:nvPicPr>
          <p:cNvPr id="9" name="Obrázok 8" descr="Potravinová pyramida, která poradí, jak často které druhy potravin konzumovat. Na spodní nejširší základně sedmi kostiček jsou nápoje (hodně vody, mléko, čaj, šťávy, džus). Nad nimi jsou na šesti kostičkách obiloviny (pečivo, vločky, těstoviny, rýže, kukuřice, jáhly, pohanka atd.). O něco méně, pět kostiček, mají být ve stravě zastoupeny ovoce a zelenina, ještě méně, čtyři kostičky, bílkoviny (mléčné výrobky, maso, ryby, luštěniny) a nejméně potraviny sloužící k ochucení (tuky, cukr, med apod.), ty tvoří jen špičku pyramidy.">
            <a:extLst>
              <a:ext uri="{FF2B5EF4-FFF2-40B4-BE49-F238E27FC236}">
                <a16:creationId xmlns:a16="http://schemas.microsoft.com/office/drawing/2014/main" id="{BD783075-ACE6-4024-A938-CA9AED5D1652}"/>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4777316" y="1164777"/>
            <a:ext cx="6780700" cy="4526117"/>
          </a:xfrm>
          <a:prstGeom prst="rect">
            <a:avLst/>
          </a:prstGeom>
          <a:noFill/>
        </p:spPr>
      </p:pic>
      <p:pic>
        <p:nvPicPr>
          <p:cNvPr id="6" name="Zvuk 5">
            <a:hlinkClick r:id="" action="ppaction://media"/>
            <a:extLst>
              <a:ext uri="{FF2B5EF4-FFF2-40B4-BE49-F238E27FC236}">
                <a16:creationId xmlns:a16="http://schemas.microsoft.com/office/drawing/2014/main" id="{000BC59A-6CFD-4EA7-889C-05B4C2308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3664036"/>
      </p:ext>
    </p:extLst>
  </p:cSld>
  <p:clrMapOvr>
    <a:masterClrMapping/>
  </p:clrMapOvr>
  <mc:AlternateContent xmlns:mc="http://schemas.openxmlformats.org/markup-compatibility/2006" xmlns:p14="http://schemas.microsoft.com/office/powerpoint/2010/main">
    <mc:Choice Requires="p14">
      <p:transition spd="slow" p14:dur="2000" advTm="21054"/>
    </mc:Choice>
    <mc:Fallback xmlns="">
      <p:transition spd="slow" advTm="2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a:extLst>
              <a:ext uri="{FF2B5EF4-FFF2-40B4-BE49-F238E27FC236}">
                <a16:creationId xmlns:a16="http://schemas.microsoft.com/office/drawing/2014/main" id="{B7EB9C13-01A6-4B0B-9D01-B1F73CFF5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18" t="21223" r="30803" b="34999"/>
          <a:stretch>
            <a:fillRect/>
          </a:stretch>
        </p:blipFill>
        <p:spPr>
          <a:xfrm>
            <a:off x="1542732" y="396178"/>
            <a:ext cx="9106535" cy="5454888"/>
          </a:xfrm>
          <a:prstGeom prst="rect">
            <a:avLst/>
          </a:prstGeom>
          <a:noFill/>
        </p:spPr>
      </p:pic>
      <p:sp>
        <p:nvSpPr>
          <p:cNvPr id="7" name="Rectangle 2">
            <a:extLst>
              <a:ext uri="{FF2B5EF4-FFF2-40B4-BE49-F238E27FC236}">
                <a16:creationId xmlns:a16="http://schemas.microsoft.com/office/drawing/2014/main" id="{419413A4-7890-474A-838B-2D0F4BB2545B}"/>
              </a:ext>
            </a:extLst>
          </p:cNvPr>
          <p:cNvSpPr>
            <a:spLocks noGrp="1" noChangeArrowheads="1"/>
          </p:cNvSpPr>
          <p:nvPr>
            <p:ph type="title"/>
          </p:nvPr>
        </p:nvSpPr>
        <p:spPr>
          <a:xfrm>
            <a:off x="838200" y="158751"/>
            <a:ext cx="10515600" cy="1325563"/>
          </a:xfrm>
        </p:spPr>
        <p:txBody>
          <a:bodyPr/>
          <a:lstStyle/>
          <a:p>
            <a:pPr algn="ctr" eaLnBrk="1" hangingPunct="1"/>
            <a:endParaRPr lang="cs-CZ" altLang="cs-CZ" sz="4000" b="1" dirty="0"/>
          </a:p>
        </p:txBody>
      </p:sp>
    </p:spTree>
    <p:extLst>
      <p:ext uri="{BB962C8B-B14F-4D97-AF65-F5344CB8AC3E}">
        <p14:creationId xmlns:p14="http://schemas.microsoft.com/office/powerpoint/2010/main" val="52232465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00" name="Freeform: Shape 71">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VÃ½sledok vyhÄ¾adÃ¡vania obrÃ¡zkov pre dopyt geriatrie">
            <a:extLst>
              <a:ext uri="{FF2B5EF4-FFF2-40B4-BE49-F238E27FC236}">
                <a16:creationId xmlns:a16="http://schemas.microsoft.com/office/drawing/2014/main" id="{3B8B3F9C-BB36-44D6-987B-93BF364360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80"/>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098" name="Nadpis 1">
            <a:extLst>
              <a:ext uri="{FF2B5EF4-FFF2-40B4-BE49-F238E27FC236}">
                <a16:creationId xmlns:a16="http://schemas.microsoft.com/office/drawing/2014/main" id="{CEE81A4B-E536-4F96-AC91-4934F554A7D2}"/>
              </a:ext>
            </a:extLst>
          </p:cNvPr>
          <p:cNvSpPr>
            <a:spLocks noGrp="1"/>
          </p:cNvSpPr>
          <p:nvPr>
            <p:ph type="title"/>
          </p:nvPr>
        </p:nvSpPr>
        <p:spPr>
          <a:xfrm>
            <a:off x="586597" y="654088"/>
            <a:ext cx="5314536" cy="1325563"/>
          </a:xfrm>
        </p:spPr>
        <p:txBody>
          <a:bodyPr>
            <a:normAutofit fontScale="90000"/>
          </a:bodyPr>
          <a:lstStyle/>
          <a:p>
            <a:r>
              <a:rPr lang="cs-CZ" sz="4900" b="1" dirty="0"/>
              <a:t>Gerontologie</a:t>
            </a:r>
            <a:br>
              <a:rPr lang="cs-CZ" dirty="0"/>
            </a:br>
            <a:br>
              <a:rPr lang="cs-CZ" dirty="0"/>
            </a:br>
            <a:endParaRPr lang="cs-CZ" altLang="cs-CZ" dirty="0"/>
          </a:p>
        </p:txBody>
      </p:sp>
      <p:sp>
        <p:nvSpPr>
          <p:cNvPr id="3" name="Zástupný symbol pro obsah 2">
            <a:extLst>
              <a:ext uri="{FF2B5EF4-FFF2-40B4-BE49-F238E27FC236}">
                <a16:creationId xmlns:a16="http://schemas.microsoft.com/office/drawing/2014/main" id="{F231D910-C47F-4520-B51D-1B7D704E8E89}"/>
              </a:ext>
            </a:extLst>
          </p:cNvPr>
          <p:cNvSpPr>
            <a:spLocks noGrp="1"/>
          </p:cNvSpPr>
          <p:nvPr>
            <p:ph idx="1"/>
          </p:nvPr>
        </p:nvSpPr>
        <p:spPr>
          <a:xfrm>
            <a:off x="753951" y="1250830"/>
            <a:ext cx="5314543" cy="1061048"/>
          </a:xfrm>
        </p:spPr>
        <p:txBody>
          <a:bodyPr anchor="t">
            <a:normAutofit/>
          </a:bodyPr>
          <a:lstStyle/>
          <a:p>
            <a:pPr>
              <a:defRPr/>
            </a:pPr>
            <a:r>
              <a:rPr lang="cs-CZ" altLang="cs-CZ" sz="2200" dirty="0"/>
              <a:t>obor zabývající se problémy stárnutí organizmů a chorob stáří</a:t>
            </a:r>
          </a:p>
          <a:p>
            <a:pPr>
              <a:defRPr/>
            </a:pPr>
            <a:endParaRPr lang="cs-CZ" sz="1800" dirty="0"/>
          </a:p>
        </p:txBody>
      </p:sp>
      <p:sp>
        <p:nvSpPr>
          <p:cNvPr id="10" name="Nadpis 1">
            <a:extLst>
              <a:ext uri="{FF2B5EF4-FFF2-40B4-BE49-F238E27FC236}">
                <a16:creationId xmlns:a16="http://schemas.microsoft.com/office/drawing/2014/main" id="{EDF52806-924F-43C2-93BD-EDFE927476CB}"/>
              </a:ext>
            </a:extLst>
          </p:cNvPr>
          <p:cNvSpPr txBox="1">
            <a:spLocks/>
          </p:cNvSpPr>
          <p:nvPr/>
        </p:nvSpPr>
        <p:spPr>
          <a:xfrm>
            <a:off x="586597" y="2577492"/>
            <a:ext cx="5314536"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500" b="1" dirty="0"/>
              <a:t>Geriatrie</a:t>
            </a:r>
            <a:br>
              <a:rPr lang="cs-CZ" dirty="0"/>
            </a:br>
            <a:endParaRPr lang="cs-CZ" altLang="cs-CZ" dirty="0"/>
          </a:p>
        </p:txBody>
      </p:sp>
      <p:sp>
        <p:nvSpPr>
          <p:cNvPr id="11" name="Zástupný symbol pro obsah 2">
            <a:extLst>
              <a:ext uri="{FF2B5EF4-FFF2-40B4-BE49-F238E27FC236}">
                <a16:creationId xmlns:a16="http://schemas.microsoft.com/office/drawing/2014/main" id="{470B1BEA-47DF-49AA-89A5-70DAE7FF8164}"/>
              </a:ext>
            </a:extLst>
          </p:cNvPr>
          <p:cNvSpPr txBox="1">
            <a:spLocks/>
          </p:cNvSpPr>
          <p:nvPr/>
        </p:nvSpPr>
        <p:spPr>
          <a:xfrm>
            <a:off x="753951" y="3157268"/>
            <a:ext cx="6388721" cy="29502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cs-CZ" sz="1800" dirty="0"/>
          </a:p>
          <a:p>
            <a:r>
              <a:rPr lang="cs-CZ" altLang="cs-CZ" sz="2400" dirty="0"/>
              <a:t>synonymum pojmu </a:t>
            </a:r>
            <a:r>
              <a:rPr lang="cs-CZ" altLang="cs-CZ" sz="2400" i="1" dirty="0"/>
              <a:t>klinická gerontologie</a:t>
            </a:r>
          </a:p>
          <a:p>
            <a:r>
              <a:rPr lang="cs-CZ" altLang="cs-CZ" sz="2400" dirty="0"/>
              <a:t>označení specializačního lékařského oboru (v ČR od r. 1983) </a:t>
            </a:r>
          </a:p>
          <a:p>
            <a:r>
              <a:rPr lang="cs-CZ" altLang="cs-CZ" sz="2400" dirty="0"/>
              <a:t>etymologicky je pojem odvozen od řeckého </a:t>
            </a:r>
            <a:r>
              <a:rPr lang="cs-CZ" altLang="cs-CZ" sz="2400" i="1" dirty="0" err="1"/>
              <a:t>gerón</a:t>
            </a:r>
            <a:r>
              <a:rPr lang="cs-CZ" altLang="cs-CZ" sz="2400" dirty="0"/>
              <a:t> (starý člověk) a </a:t>
            </a:r>
            <a:r>
              <a:rPr lang="cs-CZ" altLang="cs-CZ" sz="2400" i="1" dirty="0" err="1"/>
              <a:t>iatró</a:t>
            </a:r>
            <a:r>
              <a:rPr lang="cs-CZ" altLang="cs-CZ" sz="2400" dirty="0"/>
              <a:t> (léčím), anglické označení: </a:t>
            </a:r>
            <a:r>
              <a:rPr lang="cs-CZ" altLang="cs-CZ" sz="2400" i="1" dirty="0" err="1"/>
              <a:t>geriatrics</a:t>
            </a:r>
            <a:endParaRPr lang="cs-CZ" altLang="cs-CZ" sz="2400" dirty="0"/>
          </a:p>
          <a:p>
            <a:r>
              <a:rPr lang="cs-CZ" altLang="cs-CZ" sz="2400" dirty="0"/>
              <a:t>Obor se zabývá problematikou zdravotního a funkčního stavu ve stáří, zvláštnostmi chorob, jejich diagnostikování a léčení u starých lidí</a:t>
            </a:r>
          </a:p>
          <a:p>
            <a:pPr>
              <a:defRPr/>
            </a:pPr>
            <a:endParaRPr lang="cs-CZ" sz="1800" dirty="0"/>
          </a:p>
        </p:txBody>
      </p:sp>
      <p:pic>
        <p:nvPicPr>
          <p:cNvPr id="12" name="Zvuk 11">
            <a:hlinkClick r:id="" action="ppaction://media"/>
            <a:extLst>
              <a:ext uri="{FF2B5EF4-FFF2-40B4-BE49-F238E27FC236}">
                <a16:creationId xmlns:a16="http://schemas.microsoft.com/office/drawing/2014/main" id="{F007576C-FD23-427D-B655-DBB1208D6D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7062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3200"/>
    </mc:Choice>
    <mc:Fallback xmlns="">
      <p:transition spd="slow" advTm="9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2" descr="http://www.elderlynursing.com/images/pyramid.jpg">
            <a:extLst>
              <a:ext uri="{FF2B5EF4-FFF2-40B4-BE49-F238E27FC236}">
                <a16:creationId xmlns:a16="http://schemas.microsoft.com/office/drawing/2014/main" id="{853C5CCA-07D1-4604-85DD-EBFE9035F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740"/>
          <a:stretch>
            <a:fillRect/>
          </a:stretch>
        </p:blipFill>
        <p:spPr>
          <a:xfrm>
            <a:off x="2855914" y="1484314"/>
            <a:ext cx="6264275" cy="5373687"/>
          </a:xfrm>
          <a:prstGeom prst="rect">
            <a:avLst/>
          </a:prstGeom>
          <a:noFill/>
        </p:spPr>
      </p:pic>
      <p:sp>
        <p:nvSpPr>
          <p:cNvPr id="3" name="Nadpis 2">
            <a:extLst>
              <a:ext uri="{FF2B5EF4-FFF2-40B4-BE49-F238E27FC236}">
                <a16:creationId xmlns:a16="http://schemas.microsoft.com/office/drawing/2014/main" id="{0E254A18-BEA7-4B77-8F97-5CE39B287232}"/>
              </a:ext>
            </a:extLst>
          </p:cNvPr>
          <p:cNvSpPr>
            <a:spLocks noGrp="1"/>
          </p:cNvSpPr>
          <p:nvPr>
            <p:ph type="title"/>
          </p:nvPr>
        </p:nvSpPr>
        <p:spPr>
          <a:xfrm>
            <a:off x="2112940" y="157089"/>
            <a:ext cx="10515600" cy="1325563"/>
          </a:xfrm>
        </p:spPr>
        <p:txBody>
          <a:bodyPr>
            <a:normAutofit/>
          </a:bodyPr>
          <a:lstStyle/>
          <a:p>
            <a:r>
              <a:rPr lang="sk-SK" b="1" dirty="0" err="1"/>
              <a:t>Food</a:t>
            </a:r>
            <a:r>
              <a:rPr lang="sk-SK" b="1" dirty="0"/>
              <a:t> </a:t>
            </a:r>
            <a:r>
              <a:rPr lang="sk-SK" b="1" dirty="0" err="1"/>
              <a:t>Guide</a:t>
            </a:r>
            <a:r>
              <a:rPr lang="sk-SK" b="1" dirty="0"/>
              <a:t> </a:t>
            </a:r>
            <a:r>
              <a:rPr lang="sk-SK" b="1" dirty="0" err="1"/>
              <a:t>Pyramid</a:t>
            </a:r>
            <a:r>
              <a:rPr lang="sk-SK" b="1" dirty="0"/>
              <a:t> </a:t>
            </a:r>
            <a:r>
              <a:rPr lang="sk-SK" b="1" dirty="0" err="1"/>
              <a:t>for</a:t>
            </a:r>
            <a:r>
              <a:rPr lang="sk-SK" b="1" dirty="0"/>
              <a:t> </a:t>
            </a:r>
            <a:r>
              <a:rPr lang="sk-SK" b="1" dirty="0" err="1"/>
              <a:t>Older</a:t>
            </a:r>
            <a:r>
              <a:rPr lang="sk-SK" b="1" dirty="0"/>
              <a:t> </a:t>
            </a:r>
            <a:r>
              <a:rPr lang="sk-SK" b="1" dirty="0" err="1"/>
              <a:t>Adult</a:t>
            </a:r>
            <a:endParaRPr lang="sk-SK" b="1" dirty="0"/>
          </a:p>
        </p:txBody>
      </p:sp>
      <p:sp>
        <p:nvSpPr>
          <p:cNvPr id="11" name="Rectangle 6">
            <a:extLst>
              <a:ext uri="{FF2B5EF4-FFF2-40B4-BE49-F238E27FC236}">
                <a16:creationId xmlns:a16="http://schemas.microsoft.com/office/drawing/2014/main" id="{F4A18F1C-5C60-4338-8E85-5496028EC27F}"/>
              </a:ext>
            </a:extLst>
          </p:cNvPr>
          <p:cNvSpPr>
            <a:spLocks noChangeArrowheads="1"/>
          </p:cNvSpPr>
          <p:nvPr/>
        </p:nvSpPr>
        <p:spPr bwMode="auto">
          <a:xfrm>
            <a:off x="2937381" y="1115939"/>
            <a:ext cx="6237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cs-CZ" altLang="cs-CZ" dirty="0"/>
              <a:t>http://www.elderlynursing.com/elderlypyramid.htm </a:t>
            </a:r>
          </a:p>
        </p:txBody>
      </p:sp>
      <p:pic>
        <p:nvPicPr>
          <p:cNvPr id="20" name="Zvuk 19">
            <a:hlinkClick r:id="" action="ppaction://media"/>
            <a:extLst>
              <a:ext uri="{FF2B5EF4-FFF2-40B4-BE49-F238E27FC236}">
                <a16:creationId xmlns:a16="http://schemas.microsoft.com/office/drawing/2014/main" id="{67A76461-9703-4DE7-981C-A33F1AC0BF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4478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976"/>
    </mc:Choice>
    <mc:Fallback xmlns="">
      <p:transition spd="slow" advTm="9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700" name="Picture 4">
            <a:extLst>
              <a:ext uri="{FF2B5EF4-FFF2-40B4-BE49-F238E27FC236}">
                <a16:creationId xmlns:a16="http://schemas.microsoft.com/office/drawing/2014/main" id="{B0771E38-A4B9-4DD6-B5E9-B0C3A4AE3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1930" y="4295184"/>
            <a:ext cx="7113669" cy="2016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8C5D256-D785-47F5-9421-9903D8332177}"/>
              </a:ext>
            </a:extLst>
          </p:cNvPr>
          <p:cNvSpPr>
            <a:spLocks noGrp="1" noChangeArrowheads="1"/>
          </p:cNvSpPr>
          <p:nvPr>
            <p:ph type="title"/>
          </p:nvPr>
        </p:nvSpPr>
        <p:spPr>
          <a:xfrm>
            <a:off x="833002" y="448253"/>
            <a:ext cx="10520702" cy="770947"/>
          </a:xfrm>
        </p:spPr>
        <p:txBody>
          <a:bodyPr>
            <a:normAutofit/>
          </a:bodyPr>
          <a:lstStyle/>
          <a:p>
            <a:pPr eaLnBrk="1" hangingPunct="1"/>
            <a:r>
              <a:rPr lang="cs-CZ" altLang="cs-CZ" b="1" dirty="0"/>
              <a:t>POTŘEBA ENERGIE</a:t>
            </a:r>
            <a:r>
              <a:rPr lang="cs-CZ" altLang="cs-CZ" dirty="0"/>
              <a:t> 	…individuální!</a:t>
            </a:r>
          </a:p>
        </p:txBody>
      </p:sp>
      <p:sp>
        <p:nvSpPr>
          <p:cNvPr id="29699" name="Rectangle 3">
            <a:extLst>
              <a:ext uri="{FF2B5EF4-FFF2-40B4-BE49-F238E27FC236}">
                <a16:creationId xmlns:a16="http://schemas.microsoft.com/office/drawing/2014/main" id="{9D4C3261-8EF2-47EA-B396-F9506845E9DE}"/>
              </a:ext>
            </a:extLst>
          </p:cNvPr>
          <p:cNvSpPr>
            <a:spLocks noGrp="1" noChangeArrowheads="1"/>
          </p:cNvSpPr>
          <p:nvPr>
            <p:ph type="body" idx="1"/>
          </p:nvPr>
        </p:nvSpPr>
        <p:spPr>
          <a:xfrm>
            <a:off x="838200" y="1513841"/>
            <a:ext cx="9149080" cy="4663122"/>
          </a:xfrm>
        </p:spPr>
        <p:txBody>
          <a:bodyPr>
            <a:normAutofit/>
          </a:bodyPr>
          <a:lstStyle/>
          <a:p>
            <a:pPr eaLnBrk="1" hangingPunct="1">
              <a:buSzPct val="70000"/>
              <a:buFont typeface="Wingdings" panose="05000000000000000000" pitchFamily="2" charset="2"/>
              <a:buBlip>
                <a:blip r:embed="rId7"/>
              </a:buBlip>
            </a:pPr>
            <a:r>
              <a:rPr lang="cs-CZ" altLang="cs-CZ" sz="2400" dirty="0"/>
              <a:t>s věkem se snižuje</a:t>
            </a:r>
          </a:p>
          <a:p>
            <a:pPr lvl="1" eaLnBrk="1" hangingPunct="1">
              <a:buSzPct val="70000"/>
              <a:buFont typeface="Wingdings" panose="05000000000000000000" pitchFamily="2" charset="2"/>
              <a:buBlip>
                <a:blip r:embed="rId7"/>
              </a:buBlip>
            </a:pPr>
            <a:r>
              <a:rPr lang="cs-CZ" altLang="cs-CZ" dirty="0"/>
              <a:t>pokles bazálního metabolizmu</a:t>
            </a:r>
          </a:p>
          <a:p>
            <a:pPr lvl="1" eaLnBrk="1" hangingPunct="1">
              <a:buSzPct val="70000"/>
              <a:buFont typeface="Wingdings" panose="05000000000000000000" pitchFamily="2" charset="2"/>
              <a:buBlip>
                <a:blip r:embed="rId7"/>
              </a:buBlip>
            </a:pPr>
            <a:r>
              <a:rPr lang="cs-CZ" altLang="cs-CZ" dirty="0"/>
              <a:t>pokles aktivní tělesné hmoty (</a:t>
            </a:r>
            <a:r>
              <a:rPr lang="cs-CZ" altLang="cs-CZ" dirty="0" err="1"/>
              <a:t>sarkopenie</a:t>
            </a:r>
            <a:r>
              <a:rPr lang="cs-CZ" altLang="cs-CZ" dirty="0"/>
              <a:t>), nárůst tukové tkáně</a:t>
            </a:r>
          </a:p>
          <a:p>
            <a:pPr lvl="1" eaLnBrk="1" hangingPunct="1">
              <a:buSzPct val="70000"/>
              <a:buFont typeface="Wingdings" panose="05000000000000000000" pitchFamily="2" charset="2"/>
              <a:buBlip>
                <a:blip r:embed="rId7"/>
              </a:buBlip>
            </a:pPr>
            <a:r>
              <a:rPr lang="cs-CZ" altLang="cs-CZ" dirty="0"/>
              <a:t>pokles energetického výdeje z fyzické aktivity</a:t>
            </a:r>
          </a:p>
          <a:p>
            <a:pPr eaLnBrk="1" hangingPunct="1">
              <a:buSzPct val="70000"/>
              <a:buFont typeface="Wingdings" panose="05000000000000000000" pitchFamily="2" charset="2"/>
              <a:buBlip>
                <a:blip r:embed="rId7"/>
              </a:buBlip>
            </a:pPr>
            <a:r>
              <a:rPr lang="cs-CZ" altLang="cs-CZ" sz="2400" dirty="0"/>
              <a:t>ovlivněna aktuálním zdravotním stavem</a:t>
            </a:r>
          </a:p>
          <a:p>
            <a:pPr eaLnBrk="1" hangingPunct="1">
              <a:buSzPct val="70000"/>
              <a:buFont typeface="Wingdings" panose="05000000000000000000" pitchFamily="2" charset="2"/>
              <a:buBlip>
                <a:blip r:embed="rId7"/>
              </a:buBlip>
            </a:pPr>
            <a:r>
              <a:rPr lang="cs-CZ" altLang="cs-CZ" sz="2400" dirty="0"/>
              <a:t>BMI – pozor na extrémy!, lehká nadváha ve středním věku</a:t>
            </a:r>
          </a:p>
          <a:p>
            <a:pPr eaLnBrk="1" hangingPunct="1">
              <a:buSzPct val="70000"/>
              <a:buFont typeface="Wingdings" panose="05000000000000000000" pitchFamily="2" charset="2"/>
              <a:buBlip>
                <a:blip r:embed="rId7"/>
              </a:buBlip>
            </a:pPr>
            <a:endParaRPr lang="cs-CZ" altLang="cs-CZ" sz="2000" dirty="0"/>
          </a:p>
          <a:p>
            <a:pPr eaLnBrk="1" hangingPunct="1"/>
            <a:endParaRPr lang="cs-CZ" altLang="cs-CZ" sz="2000" dirty="0"/>
          </a:p>
        </p:txBody>
      </p:sp>
      <p:pic>
        <p:nvPicPr>
          <p:cNvPr id="8" name="Zvuk 7">
            <a:hlinkClick r:id="" action="ppaction://media"/>
            <a:extLst>
              <a:ext uri="{FF2B5EF4-FFF2-40B4-BE49-F238E27FC236}">
                <a16:creationId xmlns:a16="http://schemas.microsoft.com/office/drawing/2014/main" id="{709E068A-D571-4DC6-BCE1-D9266A2B9A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4" name="Zvuk 3">
            <a:hlinkClick r:id="" action="ppaction://media"/>
            <a:extLst>
              <a:ext uri="{FF2B5EF4-FFF2-40B4-BE49-F238E27FC236}">
                <a16:creationId xmlns:a16="http://schemas.microsoft.com/office/drawing/2014/main" id="{5681A46A-DBB5-4536-9DB7-D1DA350759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93585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9603"/>
    </mc:Choice>
    <mc:Fallback xmlns="">
      <p:transition spd="slow" advTm="4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mute="1" showWhenStopped="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01" objId="8"/>
        <p14:stopEvt time="49603" objId="8"/>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sah 3">
            <a:extLst>
              <a:ext uri="{FF2B5EF4-FFF2-40B4-BE49-F238E27FC236}">
                <a16:creationId xmlns:a16="http://schemas.microsoft.com/office/drawing/2014/main" id="{4661A663-A618-F6E6-23BE-ACF39F9FA177}"/>
              </a:ext>
            </a:extLst>
          </p:cNvPr>
          <p:cNvGraphicFramePr>
            <a:graphicFrameLocks noGrp="1"/>
          </p:cNvGraphicFramePr>
          <p:nvPr>
            <p:ph idx="4294967295"/>
            <p:extLst>
              <p:ext uri="{D42A27DB-BD31-4B8C-83A1-F6EECF244321}">
                <p14:modId xmlns:p14="http://schemas.microsoft.com/office/powerpoint/2010/main" val="1669105962"/>
              </p:ext>
            </p:extLst>
          </p:nvPr>
        </p:nvGraphicFramePr>
        <p:xfrm>
          <a:off x="0" y="0"/>
          <a:ext cx="8534405" cy="6857989"/>
        </p:xfrm>
        <a:graphic>
          <a:graphicData uri="http://schemas.openxmlformats.org/drawingml/2006/table">
            <a:tbl>
              <a:tblPr firstRow="1" firstCol="1" bandRow="1">
                <a:tableStyleId>{5C22544A-7EE6-4342-B048-85BDC9FD1C3A}</a:tableStyleId>
              </a:tblPr>
              <a:tblGrid>
                <a:gridCol w="775855">
                  <a:extLst>
                    <a:ext uri="{9D8B030D-6E8A-4147-A177-3AD203B41FA5}">
                      <a16:colId xmlns:a16="http://schemas.microsoft.com/office/drawing/2014/main" val="455658133"/>
                    </a:ext>
                  </a:extLst>
                </a:gridCol>
                <a:gridCol w="775855">
                  <a:extLst>
                    <a:ext uri="{9D8B030D-6E8A-4147-A177-3AD203B41FA5}">
                      <a16:colId xmlns:a16="http://schemas.microsoft.com/office/drawing/2014/main" val="1422892279"/>
                    </a:ext>
                  </a:extLst>
                </a:gridCol>
                <a:gridCol w="775855">
                  <a:extLst>
                    <a:ext uri="{9D8B030D-6E8A-4147-A177-3AD203B41FA5}">
                      <a16:colId xmlns:a16="http://schemas.microsoft.com/office/drawing/2014/main" val="2357334411"/>
                    </a:ext>
                  </a:extLst>
                </a:gridCol>
                <a:gridCol w="775855">
                  <a:extLst>
                    <a:ext uri="{9D8B030D-6E8A-4147-A177-3AD203B41FA5}">
                      <a16:colId xmlns:a16="http://schemas.microsoft.com/office/drawing/2014/main" val="955165776"/>
                    </a:ext>
                  </a:extLst>
                </a:gridCol>
                <a:gridCol w="775855">
                  <a:extLst>
                    <a:ext uri="{9D8B030D-6E8A-4147-A177-3AD203B41FA5}">
                      <a16:colId xmlns:a16="http://schemas.microsoft.com/office/drawing/2014/main" val="662085110"/>
                    </a:ext>
                  </a:extLst>
                </a:gridCol>
                <a:gridCol w="775855">
                  <a:extLst>
                    <a:ext uri="{9D8B030D-6E8A-4147-A177-3AD203B41FA5}">
                      <a16:colId xmlns:a16="http://schemas.microsoft.com/office/drawing/2014/main" val="1687090596"/>
                    </a:ext>
                  </a:extLst>
                </a:gridCol>
                <a:gridCol w="775855">
                  <a:extLst>
                    <a:ext uri="{9D8B030D-6E8A-4147-A177-3AD203B41FA5}">
                      <a16:colId xmlns:a16="http://schemas.microsoft.com/office/drawing/2014/main" val="474017792"/>
                    </a:ext>
                  </a:extLst>
                </a:gridCol>
                <a:gridCol w="775855">
                  <a:extLst>
                    <a:ext uri="{9D8B030D-6E8A-4147-A177-3AD203B41FA5}">
                      <a16:colId xmlns:a16="http://schemas.microsoft.com/office/drawing/2014/main" val="1613382539"/>
                    </a:ext>
                  </a:extLst>
                </a:gridCol>
                <a:gridCol w="775855">
                  <a:extLst>
                    <a:ext uri="{9D8B030D-6E8A-4147-A177-3AD203B41FA5}">
                      <a16:colId xmlns:a16="http://schemas.microsoft.com/office/drawing/2014/main" val="434901130"/>
                    </a:ext>
                  </a:extLst>
                </a:gridCol>
                <a:gridCol w="775855">
                  <a:extLst>
                    <a:ext uri="{9D8B030D-6E8A-4147-A177-3AD203B41FA5}">
                      <a16:colId xmlns:a16="http://schemas.microsoft.com/office/drawing/2014/main" val="3724048483"/>
                    </a:ext>
                  </a:extLst>
                </a:gridCol>
                <a:gridCol w="775855">
                  <a:extLst>
                    <a:ext uri="{9D8B030D-6E8A-4147-A177-3AD203B41FA5}">
                      <a16:colId xmlns:a16="http://schemas.microsoft.com/office/drawing/2014/main" val="1706409503"/>
                    </a:ext>
                  </a:extLst>
                </a:gridCol>
              </a:tblGrid>
              <a:tr h="185351">
                <a:tc rowSpan="3">
                  <a:txBody>
                    <a:bodyPr/>
                    <a:lstStyle/>
                    <a:p>
                      <a:r>
                        <a:rPr lang="cs-CZ" sz="1200">
                          <a:effectLst/>
                        </a:rPr>
                        <a:t>Věk</a:t>
                      </a:r>
                      <a:r>
                        <a:rPr lang="cs-CZ" sz="1200" baseline="30000">
                          <a:effectLst/>
                        </a:rPr>
                        <a:t>(a)</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gridSpan="10">
                  <a:txBody>
                    <a:bodyPr/>
                    <a:lstStyle/>
                    <a:p>
                      <a:r>
                        <a:rPr lang="cs-CZ" sz="1200">
                          <a:effectLst/>
                        </a:rPr>
                        <a:t>Průměrná potřeba energie v MJ</a:t>
                      </a:r>
                      <a:r>
                        <a:rPr lang="cs-CZ" sz="1200" baseline="30000">
                          <a:effectLst/>
                        </a:rPr>
                        <a:t>(b)</a:t>
                      </a:r>
                      <a:r>
                        <a:rPr lang="cs-CZ" sz="1200">
                          <a:effectLst/>
                        </a:rPr>
                        <a:t>/den při různých ÚFA</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584311177"/>
                  </a:ext>
                </a:extLst>
              </a:tr>
              <a:tr h="185351">
                <a:tc vMerge="1">
                  <a:txBody>
                    <a:bodyPr/>
                    <a:lstStyle/>
                    <a:p>
                      <a:endParaRPr lang="cs-CZ"/>
                    </a:p>
                  </a:txBody>
                  <a:tcPr/>
                </a:tc>
                <a:tc gridSpan="2">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tc gridSpan="2">
                  <a:txBody>
                    <a:bodyPr/>
                    <a:lstStyle/>
                    <a:p>
                      <a:r>
                        <a:rPr lang="cs-CZ" sz="1200">
                          <a:effectLst/>
                        </a:rPr>
                        <a:t>ÚFA=1,4</a:t>
                      </a:r>
                      <a:r>
                        <a:rPr lang="cs-CZ" sz="1200" baseline="30000">
                          <a:effectLst/>
                        </a:rPr>
                        <a:t>(c)</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tc gridSpan="2">
                  <a:txBody>
                    <a:bodyPr/>
                    <a:lstStyle/>
                    <a:p>
                      <a:r>
                        <a:rPr lang="cs-CZ" sz="1200">
                          <a:effectLst/>
                        </a:rPr>
                        <a:t>ÚFA=1,6</a:t>
                      </a:r>
                      <a:r>
                        <a:rPr lang="cs-CZ" sz="1200" baseline="30000">
                          <a:effectLst/>
                        </a:rPr>
                        <a:t>(c)</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tc gridSpan="2">
                  <a:txBody>
                    <a:bodyPr/>
                    <a:lstStyle/>
                    <a:p>
                      <a:r>
                        <a:rPr lang="cs-CZ" sz="1200">
                          <a:effectLst/>
                        </a:rPr>
                        <a:t>ÚFA=1,8</a:t>
                      </a:r>
                      <a:r>
                        <a:rPr lang="cs-CZ" sz="1200" baseline="30000">
                          <a:effectLst/>
                        </a:rPr>
                        <a:t>(c)</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tc gridSpan="2">
                  <a:txBody>
                    <a:bodyPr/>
                    <a:lstStyle/>
                    <a:p>
                      <a:r>
                        <a:rPr lang="cs-CZ" sz="1200">
                          <a:effectLst/>
                        </a:rPr>
                        <a:t>ÚFA=2</a:t>
                      </a:r>
                      <a:r>
                        <a:rPr lang="cs-CZ" sz="1200" baseline="30000">
                          <a:effectLst/>
                        </a:rPr>
                        <a:t>(c)</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extLst>
                  <a:ext uri="{0D108BD9-81ED-4DB2-BD59-A6C34878D82A}">
                    <a16:rowId xmlns:a16="http://schemas.microsoft.com/office/drawing/2014/main" val="1146381694"/>
                  </a:ext>
                </a:extLst>
              </a:tr>
              <a:tr h="185351">
                <a:tc vMerge="1">
                  <a:txBody>
                    <a:bodyPr/>
                    <a:lstStyle/>
                    <a:p>
                      <a:endParaRPr lang="cs-CZ"/>
                    </a:p>
                  </a:txBody>
                  <a:tcPr/>
                </a:tc>
                <a:tc>
                  <a:txBody>
                    <a:bodyPr/>
                    <a:lstStyle/>
                    <a:p>
                      <a:r>
                        <a:rPr lang="cs-CZ" sz="1200">
                          <a:effectLst/>
                        </a:rPr>
                        <a:t>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Ž</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Ž</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Ž</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Ž</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Ž</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2630470722"/>
                  </a:ext>
                </a:extLst>
              </a:tr>
              <a:tr h="185351">
                <a:tc>
                  <a:txBody>
                    <a:bodyPr/>
                    <a:lstStyle/>
                    <a:p>
                      <a:r>
                        <a:rPr lang="cs-CZ" sz="1200">
                          <a:effectLst/>
                        </a:rPr>
                        <a:t>7 měs.</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370845590"/>
                  </a:ext>
                </a:extLst>
              </a:tr>
              <a:tr h="185351">
                <a:tc>
                  <a:txBody>
                    <a:bodyPr/>
                    <a:lstStyle/>
                    <a:p>
                      <a:r>
                        <a:rPr lang="cs-CZ" sz="1200">
                          <a:effectLst/>
                        </a:rPr>
                        <a:t>8 měs.</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781091006"/>
                  </a:ext>
                </a:extLst>
              </a:tr>
              <a:tr h="185351">
                <a:tc>
                  <a:txBody>
                    <a:bodyPr/>
                    <a:lstStyle/>
                    <a:p>
                      <a:r>
                        <a:rPr lang="cs-CZ" sz="1200">
                          <a:effectLst/>
                        </a:rPr>
                        <a:t>9 měs.</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974068693"/>
                  </a:ext>
                </a:extLst>
              </a:tr>
              <a:tr h="185351">
                <a:tc>
                  <a:txBody>
                    <a:bodyPr/>
                    <a:lstStyle/>
                    <a:p>
                      <a:r>
                        <a:rPr lang="cs-CZ" sz="1200">
                          <a:effectLst/>
                        </a:rPr>
                        <a:t>10 měs.</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3,0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634921132"/>
                  </a:ext>
                </a:extLst>
              </a:tr>
              <a:tr h="185351">
                <a:tc>
                  <a:txBody>
                    <a:bodyPr/>
                    <a:lstStyle/>
                    <a:p>
                      <a:r>
                        <a:rPr lang="cs-CZ" sz="1200">
                          <a:effectLst/>
                        </a:rPr>
                        <a:t>11 měs.</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3,1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2,8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454585403"/>
                  </a:ext>
                </a:extLst>
              </a:tr>
              <a:tr h="185351">
                <a:tc>
                  <a:txBody>
                    <a:bodyPr/>
                    <a:lstStyle/>
                    <a:p>
                      <a:r>
                        <a:rPr lang="cs-CZ" sz="1200">
                          <a:effectLst/>
                        </a:rPr>
                        <a:t>1 rok</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3,3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3,0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070266099"/>
                  </a:ext>
                </a:extLst>
              </a:tr>
              <a:tr h="185351">
                <a:tc>
                  <a:txBody>
                    <a:bodyPr/>
                    <a:lstStyle/>
                    <a:p>
                      <a:r>
                        <a:rPr lang="cs-CZ" sz="1200">
                          <a:effectLst/>
                        </a:rPr>
                        <a:t>2 roky</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4,3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4,0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725937755"/>
                  </a:ext>
                </a:extLst>
              </a:tr>
              <a:tr h="185351">
                <a:tc>
                  <a:txBody>
                    <a:bodyPr/>
                    <a:lstStyle/>
                    <a:p>
                      <a:r>
                        <a:rPr lang="cs-CZ" sz="1200">
                          <a:effectLst/>
                        </a:rPr>
                        <a:t>3 roky</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4,9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dirty="0">
                          <a:effectLst/>
                        </a:rPr>
                        <a:t>4,6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4007396864"/>
                  </a:ext>
                </a:extLst>
              </a:tr>
              <a:tr h="185351">
                <a:tc>
                  <a:txBody>
                    <a:bodyPr/>
                    <a:lstStyle/>
                    <a:p>
                      <a:r>
                        <a:rPr lang="cs-CZ" sz="1200">
                          <a:effectLst/>
                        </a:rPr>
                        <a:t>4 roky</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4,9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750371443"/>
                  </a:ext>
                </a:extLst>
              </a:tr>
              <a:tr h="185351">
                <a:tc>
                  <a:txBody>
                    <a:bodyPr/>
                    <a:lstStyle/>
                    <a:p>
                      <a:r>
                        <a:rPr lang="cs-CZ" sz="1200">
                          <a:effectLst/>
                        </a:rPr>
                        <a:t>5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75295588"/>
                  </a:ext>
                </a:extLst>
              </a:tr>
              <a:tr h="185351">
                <a:tc>
                  <a:txBody>
                    <a:bodyPr/>
                    <a:lstStyle/>
                    <a:p>
                      <a:r>
                        <a:rPr lang="cs-CZ" sz="1200">
                          <a:effectLst/>
                        </a:rPr>
                        <a:t>6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3862966180"/>
                  </a:ext>
                </a:extLst>
              </a:tr>
              <a:tr h="185351">
                <a:tc>
                  <a:txBody>
                    <a:bodyPr/>
                    <a:lstStyle/>
                    <a:p>
                      <a:r>
                        <a:rPr lang="cs-CZ" sz="1200">
                          <a:effectLst/>
                        </a:rPr>
                        <a:t>7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5,8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777995848"/>
                  </a:ext>
                </a:extLst>
              </a:tr>
              <a:tr h="185351">
                <a:tc>
                  <a:txBody>
                    <a:bodyPr/>
                    <a:lstStyle/>
                    <a:p>
                      <a:r>
                        <a:rPr lang="cs-CZ" sz="1200">
                          <a:effectLst/>
                        </a:rPr>
                        <a:t>8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dirty="0">
                          <a:effectLst/>
                        </a:rPr>
                        <a:t> </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063089955"/>
                  </a:ext>
                </a:extLst>
              </a:tr>
              <a:tr h="185351">
                <a:tc>
                  <a:txBody>
                    <a:bodyPr/>
                    <a:lstStyle/>
                    <a:p>
                      <a:r>
                        <a:rPr lang="cs-CZ" sz="1200">
                          <a:effectLst/>
                        </a:rPr>
                        <a:t>9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918637614"/>
                  </a:ext>
                </a:extLst>
              </a:tr>
              <a:tr h="185351">
                <a:tc>
                  <a:txBody>
                    <a:bodyPr/>
                    <a:lstStyle/>
                    <a:p>
                      <a:r>
                        <a:rPr lang="cs-CZ" sz="1200">
                          <a:effectLst/>
                        </a:rPr>
                        <a:t>10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2053030987"/>
                  </a:ext>
                </a:extLst>
              </a:tr>
              <a:tr h="185351">
                <a:tc>
                  <a:txBody>
                    <a:bodyPr/>
                    <a:lstStyle/>
                    <a:p>
                      <a:r>
                        <a:rPr lang="cs-CZ" sz="1200">
                          <a:effectLst/>
                        </a:rPr>
                        <a:t>11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3632232017"/>
                  </a:ext>
                </a:extLst>
              </a:tr>
              <a:tr h="185351">
                <a:tc>
                  <a:txBody>
                    <a:bodyPr/>
                    <a:lstStyle/>
                    <a:p>
                      <a:r>
                        <a:rPr lang="cs-CZ" sz="1200">
                          <a:effectLst/>
                        </a:rPr>
                        <a:t>12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3526238528"/>
                  </a:ext>
                </a:extLst>
              </a:tr>
              <a:tr h="185351">
                <a:tc>
                  <a:txBody>
                    <a:bodyPr/>
                    <a:lstStyle/>
                    <a:p>
                      <a:r>
                        <a:rPr lang="cs-CZ" sz="1200">
                          <a:effectLst/>
                        </a:rPr>
                        <a:t>13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12,2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501450588"/>
                  </a:ext>
                </a:extLst>
              </a:tr>
              <a:tr h="185351">
                <a:tc>
                  <a:txBody>
                    <a:bodyPr/>
                    <a:lstStyle/>
                    <a:p>
                      <a:r>
                        <a:rPr lang="cs-CZ" sz="1200">
                          <a:effectLst/>
                        </a:rPr>
                        <a:t>14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13,1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932138546"/>
                  </a:ext>
                </a:extLst>
              </a:tr>
              <a:tr h="185351">
                <a:tc>
                  <a:txBody>
                    <a:bodyPr/>
                    <a:lstStyle/>
                    <a:p>
                      <a:r>
                        <a:rPr lang="cs-CZ" sz="1200">
                          <a:effectLst/>
                        </a:rPr>
                        <a:t>15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12,7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14,1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4251205543"/>
                  </a:ext>
                </a:extLst>
              </a:tr>
              <a:tr h="185351">
                <a:tc>
                  <a:txBody>
                    <a:bodyPr/>
                    <a:lstStyle/>
                    <a:p>
                      <a:r>
                        <a:rPr lang="cs-CZ" sz="1200">
                          <a:effectLst/>
                        </a:rPr>
                        <a:t>16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13,4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14,9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552200084"/>
                  </a:ext>
                </a:extLst>
              </a:tr>
              <a:tr h="185351">
                <a:tc>
                  <a:txBody>
                    <a:bodyPr/>
                    <a:lstStyle/>
                    <a:p>
                      <a:r>
                        <a:rPr lang="cs-CZ" sz="1200">
                          <a:effectLst/>
                        </a:rPr>
                        <a:t>17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12,3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13,8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15,4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2497949138"/>
                  </a:ext>
                </a:extLst>
              </a:tr>
              <a:tr h="185351">
                <a:tc>
                  <a:txBody>
                    <a:bodyPr/>
                    <a:lstStyle/>
                    <a:p>
                      <a:r>
                        <a:rPr lang="cs-CZ" sz="1200">
                          <a:effectLst/>
                        </a:rPr>
                        <a:t>18-29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12,6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dirty="0">
                          <a:effectLst/>
                        </a:rPr>
                        <a:t>10,1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14,0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439948331"/>
                  </a:ext>
                </a:extLst>
              </a:tr>
              <a:tr h="185351">
                <a:tc>
                  <a:txBody>
                    <a:bodyPr/>
                    <a:lstStyle/>
                    <a:p>
                      <a:r>
                        <a:rPr lang="cs-CZ" sz="1200">
                          <a:effectLst/>
                        </a:rPr>
                        <a:t>30-39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12,2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13,5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266736175"/>
                  </a:ext>
                </a:extLst>
              </a:tr>
              <a:tr h="185351">
                <a:tc>
                  <a:txBody>
                    <a:bodyPr/>
                    <a:lstStyle/>
                    <a:p>
                      <a:r>
                        <a:rPr lang="cs-CZ" sz="1200">
                          <a:effectLst/>
                        </a:rPr>
                        <a:t>40-49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12,0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13,4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2760762898"/>
                  </a:ext>
                </a:extLst>
              </a:tr>
              <a:tr h="185351">
                <a:tc>
                  <a:txBody>
                    <a:bodyPr/>
                    <a:lstStyle/>
                    <a:p>
                      <a:r>
                        <a:rPr lang="cs-CZ" sz="1200">
                          <a:effectLst/>
                        </a:rPr>
                        <a:t>50-59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13,2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1690624431"/>
                  </a:ext>
                </a:extLst>
              </a:tr>
              <a:tr h="185351">
                <a:tc>
                  <a:txBody>
                    <a:bodyPr/>
                    <a:lstStyle/>
                    <a:p>
                      <a:r>
                        <a:rPr lang="cs-CZ" sz="1200">
                          <a:effectLst/>
                        </a:rPr>
                        <a:t>60-69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12,1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848470054"/>
                  </a:ext>
                </a:extLst>
              </a:tr>
              <a:tr h="185351">
                <a:tc>
                  <a:txBody>
                    <a:bodyPr/>
                    <a:lstStyle/>
                    <a:p>
                      <a:r>
                        <a:rPr lang="cs-CZ" sz="1200">
                          <a:effectLst/>
                        </a:rPr>
                        <a:t>70-79 let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6,8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7,7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10,7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8,7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11,9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a:txBody>
                    <a:bodyPr/>
                    <a:lstStyle/>
                    <a:p>
                      <a:r>
                        <a:rPr lang="cs-CZ" sz="1200">
                          <a:effectLst/>
                        </a:rPr>
                        <a:t>9,6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extLst>
                  <a:ext uri="{0D108BD9-81ED-4DB2-BD59-A6C34878D82A}">
                    <a16:rowId xmlns:a16="http://schemas.microsoft.com/office/drawing/2014/main" val="521144359"/>
                  </a:ext>
                </a:extLst>
              </a:tr>
              <a:tr h="741405">
                <a:tc gridSpan="11">
                  <a:txBody>
                    <a:bodyPr/>
                    <a:lstStyle/>
                    <a:p>
                      <a:r>
                        <a:rPr lang="cs-CZ" sz="1200" dirty="0">
                          <a:effectLst/>
                        </a:rPr>
                        <a:t>Těhotenství:</a:t>
                      </a:r>
                    </a:p>
                    <a:p>
                      <a:pPr marL="342900" lvl="0" indent="-342900">
                        <a:buFont typeface="+mj-lt"/>
                        <a:buAutoNum type="arabicPeriod"/>
                      </a:pPr>
                      <a:r>
                        <a:rPr lang="cs-CZ" sz="1200" dirty="0">
                          <a:effectLst/>
                        </a:rPr>
                        <a:t>trimestr: +0,29</a:t>
                      </a:r>
                      <a:r>
                        <a:rPr lang="cs-CZ" sz="1200" baseline="30000" dirty="0">
                          <a:effectLst/>
                        </a:rPr>
                        <a:t>(d)</a:t>
                      </a:r>
                      <a:endParaRPr lang="cs-CZ" sz="1200" dirty="0">
                        <a:effectLst/>
                      </a:endParaRPr>
                    </a:p>
                    <a:p>
                      <a:pPr marL="342900" lvl="0" indent="-342900">
                        <a:buFont typeface="+mj-lt"/>
                        <a:buAutoNum type="arabicPeriod"/>
                      </a:pPr>
                      <a:r>
                        <a:rPr lang="cs-CZ" sz="1200" dirty="0">
                          <a:effectLst/>
                        </a:rPr>
                        <a:t>trimestr: +1,1</a:t>
                      </a:r>
                      <a:r>
                        <a:rPr lang="cs-CZ" sz="1200" baseline="30000" dirty="0">
                          <a:effectLst/>
                        </a:rPr>
                        <a:t>(d)</a:t>
                      </a:r>
                      <a:endParaRPr lang="cs-CZ" sz="1200" dirty="0">
                        <a:effectLst/>
                      </a:endParaRPr>
                    </a:p>
                    <a:p>
                      <a:pPr marL="342900" lvl="0" indent="-342900">
                        <a:buFont typeface="+mj-lt"/>
                        <a:buAutoNum type="arabicPeriod"/>
                      </a:pPr>
                      <a:r>
                        <a:rPr lang="cs-CZ" sz="1200" dirty="0">
                          <a:effectLst/>
                        </a:rPr>
                        <a:t>trimestr: +2,1</a:t>
                      </a:r>
                      <a:r>
                        <a:rPr lang="cs-CZ" sz="1200" baseline="30000" dirty="0">
                          <a:effectLst/>
                        </a:rPr>
                        <a:t>(d)</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964932054"/>
                  </a:ext>
                </a:extLst>
              </a:tr>
              <a:tr h="370703">
                <a:tc gridSpan="11">
                  <a:txBody>
                    <a:bodyPr/>
                    <a:lstStyle/>
                    <a:p>
                      <a:r>
                        <a:rPr lang="cs-CZ" sz="1200" dirty="0">
                          <a:effectLst/>
                        </a:rPr>
                        <a:t>Kojení</a:t>
                      </a:r>
                    </a:p>
                    <a:p>
                      <a:r>
                        <a:rPr lang="cs-CZ" sz="1200" dirty="0">
                          <a:effectLst/>
                        </a:rPr>
                        <a:t>0-6 měsíců po porodu: +2,1</a:t>
                      </a:r>
                      <a:r>
                        <a:rPr lang="cs-CZ" sz="1200" baseline="30000" dirty="0">
                          <a:effectLst/>
                        </a:rPr>
                        <a:t>(d)</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101" marR="44101"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037855424"/>
                  </a:ext>
                </a:extLst>
              </a:tr>
            </a:tbl>
          </a:graphicData>
        </a:graphic>
      </p:graphicFrame>
      <p:sp>
        <p:nvSpPr>
          <p:cNvPr id="5" name="TextovéPole 4">
            <a:extLst>
              <a:ext uri="{FF2B5EF4-FFF2-40B4-BE49-F238E27FC236}">
                <a16:creationId xmlns:a16="http://schemas.microsoft.com/office/drawing/2014/main" id="{6749B892-F97C-7AD6-475F-BB778244F31A}"/>
              </a:ext>
            </a:extLst>
          </p:cNvPr>
          <p:cNvSpPr txBox="1"/>
          <p:nvPr/>
        </p:nvSpPr>
        <p:spPr>
          <a:xfrm>
            <a:off x="8997696" y="365760"/>
            <a:ext cx="2560320" cy="923330"/>
          </a:xfrm>
          <a:prstGeom prst="rect">
            <a:avLst/>
          </a:prstGeom>
          <a:noFill/>
        </p:spPr>
        <p:txBody>
          <a:bodyPr wrap="square" rtlCol="0">
            <a:spAutoFit/>
          </a:bodyPr>
          <a:lstStyle/>
          <a:p>
            <a:r>
              <a:rPr lang="cs-CZ" sz="1800" b="1" dirty="0">
                <a:effectLst/>
                <a:ea typeface="Calibri" panose="020F0502020204030204" pitchFamily="34" charset="0"/>
                <a:cs typeface="Times New Roman" panose="02020603050405020304" pitchFamily="18" charset="0"/>
              </a:rPr>
              <a:t>Průměrná potřeba energie, dle doporučení EFSA z roku 2013</a:t>
            </a:r>
            <a:r>
              <a:rPr lang="cs-CZ" dirty="0">
                <a:effectLst/>
              </a:rPr>
              <a:t> </a:t>
            </a:r>
            <a:endParaRPr lang="cs-CZ" dirty="0"/>
          </a:p>
        </p:txBody>
      </p:sp>
      <p:sp>
        <p:nvSpPr>
          <p:cNvPr id="6" name="TextovéPole 5">
            <a:extLst>
              <a:ext uri="{FF2B5EF4-FFF2-40B4-BE49-F238E27FC236}">
                <a16:creationId xmlns:a16="http://schemas.microsoft.com/office/drawing/2014/main" id="{D2AE84FF-E227-0188-F12C-BC9E8A1AC1D7}"/>
              </a:ext>
            </a:extLst>
          </p:cNvPr>
          <p:cNvSpPr txBox="1"/>
          <p:nvPr/>
        </p:nvSpPr>
        <p:spPr>
          <a:xfrm>
            <a:off x="9119616" y="1926336"/>
            <a:ext cx="2682240" cy="4070345"/>
          </a:xfrm>
          <a:prstGeom prst="rect">
            <a:avLst/>
          </a:prstGeom>
          <a:noFill/>
        </p:spPr>
        <p:txBody>
          <a:bodyPr wrap="square" rtlCol="0">
            <a:spAutoFit/>
          </a:bodyPr>
          <a:lstStyle/>
          <a:p>
            <a:pPr>
              <a:lnSpc>
                <a:spcPct val="150000"/>
              </a:lnSpc>
            </a:pPr>
            <a:r>
              <a:rPr lang="cs-CZ" sz="1100" dirty="0">
                <a:effectLst/>
                <a:ea typeface="Calibri" panose="020F0502020204030204" pitchFamily="34" charset="0"/>
                <a:cs typeface="Times New Roman" panose="02020603050405020304" pitchFamily="18" charset="0"/>
              </a:rPr>
              <a:t>M - muži, </a:t>
            </a:r>
            <a:r>
              <a:rPr lang="cs-CZ" sz="1100" dirty="0" err="1">
                <a:effectLst/>
                <a:ea typeface="Calibri" panose="020F0502020204030204" pitchFamily="34" charset="0"/>
                <a:cs typeface="Times New Roman" panose="02020603050405020304" pitchFamily="18" charset="0"/>
              </a:rPr>
              <a:t>Ž</a:t>
            </a:r>
            <a:r>
              <a:rPr lang="cs-CZ" sz="1100" dirty="0">
                <a:effectLst/>
                <a:ea typeface="Calibri" panose="020F0502020204030204" pitchFamily="34" charset="0"/>
                <a:cs typeface="Times New Roman" panose="02020603050405020304" pitchFamily="18" charset="0"/>
              </a:rPr>
              <a:t> - ženy, ÚFA - úroveň fyzické aktivity</a:t>
            </a:r>
          </a:p>
          <a:p>
            <a:pPr marL="342900" lvl="0" indent="-342900">
              <a:lnSpc>
                <a:spcPct val="150000"/>
              </a:lnSpc>
              <a:buFont typeface="+mj-lt"/>
              <a:buAutoNum type="alphaLcParenBoth"/>
            </a:pPr>
            <a:r>
              <a:rPr lang="cs-CZ" sz="1100" dirty="0">
                <a:effectLst/>
                <a:ea typeface="Calibri" panose="020F0502020204030204" pitchFamily="34" charset="0"/>
                <a:cs typeface="Times New Roman" panose="02020603050405020304" pitchFamily="18" charset="0"/>
              </a:rPr>
              <a:t>Hodnoty průměrné potřeby energie byly vypočítány vynásobením odhadů klidového výdeje energie (KVE) hodnotami úrovně ÚFA. Pro odhad KVE byla použita data z národních reprezentativních studií států EU.</a:t>
            </a:r>
          </a:p>
          <a:p>
            <a:pPr marL="342900" lvl="0" indent="-342900">
              <a:lnSpc>
                <a:spcPct val="150000"/>
              </a:lnSpc>
              <a:buFont typeface="+mj-lt"/>
              <a:buAutoNum type="alphaLcParenBoth"/>
            </a:pPr>
            <a:r>
              <a:rPr lang="cs-CZ" sz="1100" dirty="0">
                <a:effectLst/>
                <a:ea typeface="Calibri" panose="020F0502020204030204" pitchFamily="34" charset="0"/>
                <a:cs typeface="Times New Roman" panose="02020603050405020304" pitchFamily="18" charset="0"/>
              </a:rPr>
              <a:t>1 MJ = 238,83 kcal</a:t>
            </a:r>
          </a:p>
          <a:p>
            <a:pPr marL="342900" lvl="0" indent="-342900">
              <a:lnSpc>
                <a:spcPct val="150000"/>
              </a:lnSpc>
              <a:buFont typeface="+mj-lt"/>
              <a:buAutoNum type="alphaLcParenBoth"/>
            </a:pPr>
            <a:r>
              <a:rPr lang="cs-CZ" sz="1100" dirty="0">
                <a:effectLst/>
                <a:ea typeface="Calibri" panose="020F0502020204030204" pitchFamily="34" charset="0"/>
                <a:cs typeface="Times New Roman" panose="02020603050405020304" pitchFamily="18" charset="0"/>
              </a:rPr>
              <a:t>Hodnoty ÚFA: nízká - tzv. sedavý způsob života (1,4), mírně aktivní (1,6), aktivní (1,8) a vysoce aktivní životní styl (2,0).</a:t>
            </a:r>
          </a:p>
          <a:p>
            <a:pPr marL="342900" indent="-342900">
              <a:lnSpc>
                <a:spcPct val="150000"/>
              </a:lnSpc>
              <a:buFont typeface="+mj-lt"/>
              <a:buAutoNum type="alphaLcParenBoth"/>
            </a:pPr>
            <a:r>
              <a:rPr lang="cs-CZ" sz="1100" dirty="0">
                <a:effectLst/>
                <a:ea typeface="Calibri" panose="020F0502020204030204" pitchFamily="34" charset="0"/>
                <a:cs typeface="Times New Roman" panose="02020603050405020304" pitchFamily="18" charset="0"/>
              </a:rPr>
              <a:t>Navíc k průměrné potřebě energie žen, které nejsou těhotné a nekojí.</a:t>
            </a:r>
          </a:p>
          <a:p>
            <a:endParaRPr lang="cs-CZ" sz="1100" dirty="0"/>
          </a:p>
        </p:txBody>
      </p:sp>
    </p:spTree>
    <p:extLst>
      <p:ext uri="{BB962C8B-B14F-4D97-AF65-F5344CB8AC3E}">
        <p14:creationId xmlns:p14="http://schemas.microsoft.com/office/powerpoint/2010/main" val="3721513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8A4132F-DEC6-4332-A00C-A11AD4519B6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4" name="Picture 3">
            <a:extLst>
              <a:ext uri="{FF2B5EF4-FFF2-40B4-BE49-F238E27FC236}">
                <a16:creationId xmlns:a16="http://schemas.microsoft.com/office/drawing/2014/main" id="{CA6EC83C-D8D4-4E3E-97FC-DA2D0C7CC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385" y="1934528"/>
            <a:ext cx="4994054" cy="3745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Shape 74">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22" name="Rectangle 2">
            <a:extLst>
              <a:ext uri="{FF2B5EF4-FFF2-40B4-BE49-F238E27FC236}">
                <a16:creationId xmlns:a16="http://schemas.microsoft.com/office/drawing/2014/main" id="{06DF0633-72FA-4ED7-A195-096E0C6280AB}"/>
              </a:ext>
            </a:extLst>
          </p:cNvPr>
          <p:cNvSpPr>
            <a:spLocks noGrp="1" noChangeArrowheads="1"/>
          </p:cNvSpPr>
          <p:nvPr>
            <p:ph type="title"/>
          </p:nvPr>
        </p:nvSpPr>
        <p:spPr>
          <a:xfrm>
            <a:off x="594359" y="250031"/>
            <a:ext cx="5529943" cy="1325563"/>
          </a:xfrm>
        </p:spPr>
        <p:txBody>
          <a:bodyPr>
            <a:noAutofit/>
          </a:bodyPr>
          <a:lstStyle/>
          <a:p>
            <a:pPr eaLnBrk="1" hangingPunct="1"/>
            <a:r>
              <a:rPr lang="cs-CZ" altLang="cs-CZ" sz="4000" b="1" dirty="0"/>
              <a:t>RIZIKOVÉ ŽIVINY		</a:t>
            </a:r>
            <a:br>
              <a:rPr lang="cs-CZ" altLang="cs-CZ" sz="4000" b="1" dirty="0"/>
            </a:br>
            <a:r>
              <a:rPr lang="cs-CZ" altLang="cs-CZ" sz="4000" b="1" dirty="0"/>
              <a:t>ve výživě seniorů</a:t>
            </a:r>
          </a:p>
        </p:txBody>
      </p:sp>
      <p:sp>
        <p:nvSpPr>
          <p:cNvPr id="30723" name="Rectangle 3">
            <a:extLst>
              <a:ext uri="{FF2B5EF4-FFF2-40B4-BE49-F238E27FC236}">
                <a16:creationId xmlns:a16="http://schemas.microsoft.com/office/drawing/2014/main" id="{4D2DCD8B-3D9A-44AA-8B04-7A445D2AE7BF}"/>
              </a:ext>
            </a:extLst>
          </p:cNvPr>
          <p:cNvSpPr>
            <a:spLocks noGrp="1" noChangeArrowheads="1"/>
          </p:cNvSpPr>
          <p:nvPr>
            <p:ph type="body" idx="1"/>
          </p:nvPr>
        </p:nvSpPr>
        <p:spPr>
          <a:xfrm>
            <a:off x="594359" y="1825625"/>
            <a:ext cx="4465321" cy="3854443"/>
          </a:xfrm>
        </p:spPr>
        <p:txBody>
          <a:bodyPr>
            <a:normAutofit/>
          </a:bodyPr>
          <a:lstStyle/>
          <a:p>
            <a:pPr eaLnBrk="1" hangingPunct="1">
              <a:buSzPct val="70000"/>
              <a:buFont typeface="Wingdings" panose="05000000000000000000" pitchFamily="2" charset="2"/>
              <a:buBlip>
                <a:blip r:embed="rId5"/>
              </a:buBlip>
            </a:pPr>
            <a:r>
              <a:rPr lang="cs-CZ" altLang="cs-CZ" sz="2400" dirty="0"/>
              <a:t>Bílkoviny</a:t>
            </a:r>
          </a:p>
          <a:p>
            <a:pPr eaLnBrk="1" hangingPunct="1">
              <a:buSzPct val="70000"/>
              <a:buFont typeface="Wingdings" panose="05000000000000000000" pitchFamily="2" charset="2"/>
              <a:buBlip>
                <a:blip r:embed="rId5"/>
              </a:buBlip>
            </a:pPr>
            <a:r>
              <a:rPr lang="cs-CZ" altLang="cs-CZ" sz="2400" dirty="0"/>
              <a:t>Polynenasycené mastné kyseliny</a:t>
            </a:r>
          </a:p>
          <a:p>
            <a:pPr eaLnBrk="1" hangingPunct="1">
              <a:buSzPct val="70000"/>
              <a:buFont typeface="Wingdings" panose="05000000000000000000" pitchFamily="2" charset="2"/>
              <a:buBlip>
                <a:blip r:embed="rId5"/>
              </a:buBlip>
            </a:pPr>
            <a:r>
              <a:rPr lang="cs-CZ" altLang="cs-CZ" sz="2400" dirty="0"/>
              <a:t>Vitaminy - D, C, B</a:t>
            </a:r>
            <a:r>
              <a:rPr lang="cs-CZ" altLang="cs-CZ" sz="2400" baseline="-14000" dirty="0"/>
              <a:t>12</a:t>
            </a:r>
            <a:r>
              <a:rPr lang="cs-CZ" altLang="cs-CZ" sz="2400" dirty="0"/>
              <a:t>, kyselina listová</a:t>
            </a:r>
          </a:p>
          <a:p>
            <a:pPr eaLnBrk="1" hangingPunct="1">
              <a:buSzPct val="70000"/>
              <a:buFont typeface="Wingdings" panose="05000000000000000000" pitchFamily="2" charset="2"/>
              <a:buBlip>
                <a:blip r:embed="rId5"/>
              </a:buBlip>
            </a:pPr>
            <a:r>
              <a:rPr lang="cs-CZ" altLang="cs-CZ" sz="2400" dirty="0"/>
              <a:t>Minerální látky - vápník, železo</a:t>
            </a:r>
            <a:r>
              <a:rPr lang="en-US" altLang="cs-CZ" sz="2400" dirty="0"/>
              <a:t>, </a:t>
            </a:r>
            <a:r>
              <a:rPr lang="cs-CZ" altLang="cs-CZ" sz="2400" dirty="0"/>
              <a:t>zinek</a:t>
            </a:r>
          </a:p>
          <a:p>
            <a:pPr eaLnBrk="1" hangingPunct="1">
              <a:buSzPct val="70000"/>
              <a:buFont typeface="Wingdings" panose="05000000000000000000" pitchFamily="2" charset="2"/>
              <a:buBlip>
                <a:blip r:embed="rId5"/>
              </a:buBlip>
            </a:pPr>
            <a:r>
              <a:rPr lang="cs-CZ" altLang="cs-CZ" sz="2400" dirty="0"/>
              <a:t>Vláknina</a:t>
            </a:r>
          </a:p>
          <a:p>
            <a:pPr eaLnBrk="1" hangingPunct="1">
              <a:buSzPct val="70000"/>
              <a:buFont typeface="Wingdings" panose="05000000000000000000" pitchFamily="2" charset="2"/>
              <a:buBlip>
                <a:blip r:embed="rId5"/>
              </a:buBlip>
            </a:pPr>
            <a:r>
              <a:rPr lang="cs-CZ" altLang="cs-CZ" sz="2400" dirty="0"/>
              <a:t>+ pitný režim</a:t>
            </a:r>
          </a:p>
        </p:txBody>
      </p:sp>
      <p:pic>
        <p:nvPicPr>
          <p:cNvPr id="9" name="Zvuk 8">
            <a:hlinkClick r:id="" action="ppaction://media"/>
            <a:extLst>
              <a:ext uri="{FF2B5EF4-FFF2-40B4-BE49-F238E27FC236}">
                <a16:creationId xmlns:a16="http://schemas.microsoft.com/office/drawing/2014/main" id="{E69C314F-0EF0-49BF-8694-29BACD49E5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574391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246"/>
    </mc:Choice>
    <mc:Fallback xmlns="">
      <p:transition spd="slow" advTm="2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2B1CF60-7C39-47C8-96B1-3313CBF92E18}"/>
              </a:ext>
            </a:extLst>
          </p:cNvPr>
          <p:cNvSpPr>
            <a:spLocks noGrp="1" noChangeArrowheads="1"/>
          </p:cNvSpPr>
          <p:nvPr>
            <p:ph type="title"/>
          </p:nvPr>
        </p:nvSpPr>
        <p:spPr/>
        <p:txBody>
          <a:bodyPr/>
          <a:lstStyle/>
          <a:p>
            <a:pPr eaLnBrk="1" hangingPunct="1"/>
            <a:r>
              <a:rPr lang="cs-CZ" altLang="cs-CZ" b="1"/>
              <a:t>BÍLKOVINY</a:t>
            </a:r>
          </a:p>
        </p:txBody>
      </p:sp>
      <p:sp>
        <p:nvSpPr>
          <p:cNvPr id="33795" name="Rectangle 3">
            <a:extLst>
              <a:ext uri="{FF2B5EF4-FFF2-40B4-BE49-F238E27FC236}">
                <a16:creationId xmlns:a16="http://schemas.microsoft.com/office/drawing/2014/main" id="{FC83D153-F4C3-4898-B761-C056CBB3E8E9}"/>
              </a:ext>
            </a:extLst>
          </p:cNvPr>
          <p:cNvSpPr>
            <a:spLocks noGrp="1" noChangeArrowheads="1"/>
          </p:cNvSpPr>
          <p:nvPr>
            <p:ph type="body" idx="1"/>
          </p:nvPr>
        </p:nvSpPr>
        <p:spPr>
          <a:xfrm>
            <a:off x="838200" y="1690688"/>
            <a:ext cx="10515600" cy="4808855"/>
          </a:xfrm>
        </p:spPr>
        <p:txBody>
          <a:bodyPr>
            <a:normAutofit lnSpcReduction="10000"/>
          </a:bodyPr>
          <a:lstStyle/>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Zvýšené nároky na příjem bílkovin v </a:t>
            </a:r>
            <a:r>
              <a:rPr lang="cs-CZ" altLang="cs-CZ" sz="2400" dirty="0" err="1">
                <a:solidFill>
                  <a:srgbClr val="1B1810"/>
                </a:solidFill>
              </a:rPr>
              <a:t>seniu</a:t>
            </a:r>
            <a:endParaRPr lang="cs-CZ" altLang="cs-CZ" sz="2400" dirty="0">
              <a:solidFill>
                <a:srgbClr val="1B1810"/>
              </a:solidFill>
            </a:endParaRPr>
          </a:p>
          <a:p>
            <a:pPr lvl="1" eaLnBrk="1" hangingPunct="1">
              <a:lnSpc>
                <a:spcPct val="90000"/>
              </a:lnSpc>
              <a:buSzPct val="70000"/>
              <a:buFont typeface="Wingdings" panose="05000000000000000000" pitchFamily="2" charset="2"/>
              <a:buBlip>
                <a:blip r:embed="rId4"/>
              </a:buBlip>
              <a:defRPr/>
            </a:pPr>
            <a:r>
              <a:rPr lang="cs-CZ" altLang="cs-CZ" sz="2000" dirty="0">
                <a:solidFill>
                  <a:srgbClr val="1B1810"/>
                </a:solidFill>
              </a:rPr>
              <a:t>zvýšená nemocnost, rány</a:t>
            </a:r>
          </a:p>
          <a:p>
            <a:pPr lvl="1" eaLnBrk="1" hangingPunct="1">
              <a:lnSpc>
                <a:spcPct val="90000"/>
              </a:lnSpc>
              <a:buSzPct val="70000"/>
              <a:buFont typeface="Wingdings" panose="05000000000000000000" pitchFamily="2" charset="2"/>
              <a:buBlip>
                <a:blip r:embed="rId4"/>
              </a:buBlip>
              <a:defRPr/>
            </a:pPr>
            <a:r>
              <a:rPr lang="cs-CZ" altLang="cs-CZ" sz="2000" dirty="0">
                <a:solidFill>
                  <a:srgbClr val="1B1810"/>
                </a:solidFill>
              </a:rPr>
              <a:t>úbytek svalové hmoty</a:t>
            </a:r>
          </a:p>
          <a:p>
            <a:pPr marL="457200" lvl="1" indent="0">
              <a:buSzPct val="70000"/>
              <a:buNone/>
              <a:defRPr/>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Nedostatek způsobuje zhoršené hojení ran, poruchy imunity, úbytek svalové hmoty, tvorbu otoků</a:t>
            </a:r>
          </a:p>
          <a:p>
            <a:pPr eaLnBrk="1" hangingPunct="1">
              <a:lnSpc>
                <a:spcPct val="90000"/>
              </a:lnSpc>
              <a:buSzPct val="70000"/>
              <a:buFont typeface="Wingdings" panose="05000000000000000000" pitchFamily="2" charset="2"/>
              <a:buBlip>
                <a:blip r:embed="rId4"/>
              </a:buBlip>
              <a:defRPr/>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dirty="0">
                <a:solidFill>
                  <a:srgbClr val="1B1810"/>
                </a:solidFill>
              </a:rPr>
              <a:t>Doporučený příjem </a:t>
            </a:r>
            <a:r>
              <a:rPr lang="cs-CZ" altLang="cs-CZ" b="1" dirty="0">
                <a:solidFill>
                  <a:srgbClr val="1B1810"/>
                </a:solidFill>
              </a:rPr>
              <a:t>0,8 g/kg/den</a:t>
            </a:r>
            <a:r>
              <a:rPr lang="cs-CZ" altLang="cs-CZ" dirty="0">
                <a:solidFill>
                  <a:srgbClr val="1B1810"/>
                </a:solidFill>
              </a:rPr>
              <a:t> </a:t>
            </a:r>
            <a:r>
              <a:rPr lang="cs-CZ" altLang="cs-CZ" sz="2400" dirty="0">
                <a:solidFill>
                  <a:srgbClr val="1B1810"/>
                </a:solidFill>
              </a:rPr>
              <a:t>(DACH, 2011)</a:t>
            </a:r>
          </a:p>
          <a:p>
            <a:pPr lvl="1" eaLnBrk="1" hangingPunct="1">
              <a:lnSpc>
                <a:spcPct val="90000"/>
              </a:lnSpc>
              <a:buSzPct val="70000"/>
              <a:buFont typeface="Wingdings" panose="05000000000000000000" pitchFamily="2" charset="2"/>
              <a:buBlip>
                <a:blip r:embed="rId4"/>
              </a:buBlip>
              <a:defRPr/>
            </a:pPr>
            <a:r>
              <a:rPr lang="cs-CZ" altLang="cs-CZ" dirty="0">
                <a:solidFill>
                  <a:srgbClr val="1B1810"/>
                </a:solidFill>
              </a:rPr>
              <a:t>denně 54 g / 44 g (m/ž) </a:t>
            </a:r>
            <a:r>
              <a:rPr lang="cs-CZ" altLang="cs-CZ" sz="1600" dirty="0">
                <a:solidFill>
                  <a:srgbClr val="1B1810"/>
                </a:solidFill>
              </a:rPr>
              <a:t>– vztaženo na referenční tělesnou hmotnost</a:t>
            </a:r>
            <a:endParaRPr lang="cs-CZ" altLang="cs-CZ" sz="1600" b="1" dirty="0">
              <a:solidFill>
                <a:srgbClr val="1B1810"/>
              </a:solidFill>
            </a:endParaRPr>
          </a:p>
          <a:p>
            <a:pPr eaLnBrk="1" hangingPunct="1">
              <a:lnSpc>
                <a:spcPct val="90000"/>
              </a:lnSpc>
              <a:buSzPct val="70000"/>
              <a:buFont typeface="Wingdings" panose="05000000000000000000" pitchFamily="2" charset="2"/>
              <a:buBlip>
                <a:blip r:embed="rId4"/>
              </a:buBlip>
              <a:defRPr/>
            </a:pPr>
            <a:endParaRPr lang="cs-CZ" altLang="cs-CZ" sz="1200" b="1"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Nutno dbát nejen na dostatečné množství bílkovin, ale i na jejich kvalitu</a:t>
            </a:r>
          </a:p>
          <a:p>
            <a:pPr eaLnBrk="1" hangingPunct="1">
              <a:lnSpc>
                <a:spcPct val="90000"/>
              </a:lnSpc>
              <a:buSzPct val="70000"/>
              <a:buFont typeface="Wingdings" panose="05000000000000000000" pitchFamily="2" charset="2"/>
              <a:buBlip>
                <a:blip r:embed="rId4"/>
              </a:buBlip>
              <a:defRPr/>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Zdroje bílkovin</a:t>
            </a:r>
          </a:p>
          <a:p>
            <a:pPr lvl="1" eaLnBrk="1" hangingPunct="1">
              <a:lnSpc>
                <a:spcPct val="90000"/>
              </a:lnSpc>
              <a:buSzPct val="70000"/>
              <a:buFont typeface="Wingdings" panose="05000000000000000000" pitchFamily="2" charset="2"/>
              <a:buBlip>
                <a:blip r:embed="rId4"/>
              </a:buBlip>
              <a:defRPr/>
            </a:pPr>
            <a:r>
              <a:rPr lang="cs-CZ" altLang="cs-CZ" dirty="0">
                <a:solidFill>
                  <a:srgbClr val="1B1810"/>
                </a:solidFill>
              </a:rPr>
              <a:t>živočišné x rostlinné</a:t>
            </a:r>
          </a:p>
          <a:p>
            <a:pPr eaLnBrk="1" hangingPunct="1">
              <a:lnSpc>
                <a:spcPct val="90000"/>
              </a:lnSpc>
              <a:buSzPct val="70000"/>
              <a:buFont typeface="Wingdings" panose="05000000000000000000" pitchFamily="2" charset="2"/>
              <a:buBlip>
                <a:blip r:embed="rId4"/>
              </a:buBlip>
              <a:defRPr/>
            </a:pPr>
            <a:endParaRPr lang="cs-CZ" altLang="cs-CZ" sz="1800" dirty="0">
              <a:solidFill>
                <a:srgbClr val="674D26"/>
              </a:solidFill>
            </a:endParaRPr>
          </a:p>
          <a:p>
            <a:pPr eaLnBrk="1" hangingPunct="1">
              <a:lnSpc>
                <a:spcPct val="90000"/>
              </a:lnSpc>
              <a:defRPr/>
            </a:pPr>
            <a:endParaRPr lang="cs-CZ" altLang="cs-CZ" sz="2400" dirty="0"/>
          </a:p>
        </p:txBody>
      </p:sp>
      <p:pic>
        <p:nvPicPr>
          <p:cNvPr id="1030" name="Picture 6" descr="SÃºvisiaci obrÃ¡zok">
            <a:extLst>
              <a:ext uri="{FF2B5EF4-FFF2-40B4-BE49-F238E27FC236}">
                <a16:creationId xmlns:a16="http://schemas.microsoft.com/office/drawing/2014/main" id="{7634D99A-2532-43C8-8392-0B49B1524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480" y="180340"/>
            <a:ext cx="4958080" cy="2091690"/>
          </a:xfrm>
          <a:prstGeom prst="rect">
            <a:avLst/>
          </a:prstGeom>
          <a:noFill/>
          <a:extLst>
            <a:ext uri="{909E8E84-426E-40DD-AFC4-6F175D3DCCD1}">
              <a14:hiddenFill xmlns:a14="http://schemas.microsoft.com/office/drawing/2010/main">
                <a:solidFill>
                  <a:srgbClr val="FFFFFF"/>
                </a:solidFill>
              </a14:hiddenFill>
            </a:ext>
          </a:extLst>
        </p:spPr>
      </p:pic>
      <p:pic>
        <p:nvPicPr>
          <p:cNvPr id="4" name="Zvuk 3">
            <a:hlinkClick r:id="" action="ppaction://media"/>
            <a:extLst>
              <a:ext uri="{FF2B5EF4-FFF2-40B4-BE49-F238E27FC236}">
                <a16:creationId xmlns:a16="http://schemas.microsoft.com/office/drawing/2014/main" id="{46FC0CDA-B13D-4385-BC9C-3580524EB8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07943507"/>
      </p:ext>
    </p:extLst>
  </p:cSld>
  <p:clrMapOvr>
    <a:masterClrMapping/>
  </p:clrMapOvr>
  <mc:AlternateContent xmlns:mc="http://schemas.openxmlformats.org/markup-compatibility/2006" xmlns:p14="http://schemas.microsoft.com/office/powerpoint/2010/main">
    <mc:Choice Requires="p14">
      <p:transition spd="slow" p14:dur="2000" advTm="52711"/>
    </mc:Choice>
    <mc:Fallback xmlns="">
      <p:transition spd="slow" advTm="5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sah 3">
            <a:extLst>
              <a:ext uri="{FF2B5EF4-FFF2-40B4-BE49-F238E27FC236}">
                <a16:creationId xmlns:a16="http://schemas.microsoft.com/office/drawing/2014/main" id="{5111AF9D-B23E-9867-3245-8750C914CF5B}"/>
              </a:ext>
            </a:extLst>
          </p:cNvPr>
          <p:cNvGraphicFramePr>
            <a:graphicFrameLocks noGrp="1"/>
          </p:cNvGraphicFramePr>
          <p:nvPr>
            <p:ph idx="4294967295"/>
            <p:extLst>
              <p:ext uri="{D42A27DB-BD31-4B8C-83A1-F6EECF244321}">
                <p14:modId xmlns:p14="http://schemas.microsoft.com/office/powerpoint/2010/main" val="1970110704"/>
              </p:ext>
            </p:extLst>
          </p:nvPr>
        </p:nvGraphicFramePr>
        <p:xfrm>
          <a:off x="0" y="0"/>
          <a:ext cx="9838944" cy="6858006"/>
        </p:xfrm>
        <a:graphic>
          <a:graphicData uri="http://schemas.openxmlformats.org/drawingml/2006/table">
            <a:tbl>
              <a:tblPr firstRow="1" firstCol="1" bandRow="1">
                <a:tableStyleId>{5C22544A-7EE6-4342-B048-85BDC9FD1C3A}</a:tableStyleId>
              </a:tblPr>
              <a:tblGrid>
                <a:gridCol w="2459736">
                  <a:extLst>
                    <a:ext uri="{9D8B030D-6E8A-4147-A177-3AD203B41FA5}">
                      <a16:colId xmlns:a16="http://schemas.microsoft.com/office/drawing/2014/main" val="1241008192"/>
                    </a:ext>
                  </a:extLst>
                </a:gridCol>
                <a:gridCol w="2459736">
                  <a:extLst>
                    <a:ext uri="{9D8B030D-6E8A-4147-A177-3AD203B41FA5}">
                      <a16:colId xmlns:a16="http://schemas.microsoft.com/office/drawing/2014/main" val="2192540328"/>
                    </a:ext>
                  </a:extLst>
                </a:gridCol>
                <a:gridCol w="2459736">
                  <a:extLst>
                    <a:ext uri="{9D8B030D-6E8A-4147-A177-3AD203B41FA5}">
                      <a16:colId xmlns:a16="http://schemas.microsoft.com/office/drawing/2014/main" val="3936407944"/>
                    </a:ext>
                  </a:extLst>
                </a:gridCol>
                <a:gridCol w="2459736">
                  <a:extLst>
                    <a:ext uri="{9D8B030D-6E8A-4147-A177-3AD203B41FA5}">
                      <a16:colId xmlns:a16="http://schemas.microsoft.com/office/drawing/2014/main" val="1760893416"/>
                    </a:ext>
                  </a:extLst>
                </a:gridCol>
              </a:tblGrid>
              <a:tr h="221226">
                <a:tc rowSpan="3">
                  <a:txBody>
                    <a:bodyPr/>
                    <a:lstStyle/>
                    <a:p>
                      <a:r>
                        <a:rPr lang="cs-CZ" sz="1400">
                          <a:effectLst/>
                        </a:rPr>
                        <a:t>Věk</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gridSpan="3">
                  <a:txBody>
                    <a:bodyPr/>
                    <a:lstStyle/>
                    <a:p>
                      <a:r>
                        <a:rPr lang="cs-CZ" sz="1400">
                          <a:effectLst/>
                        </a:rPr>
                        <a:t>Referenční příjem populace pro bílkoviny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37668891"/>
                  </a:ext>
                </a:extLst>
              </a:tr>
              <a:tr h="221226">
                <a:tc vMerge="1">
                  <a:txBody>
                    <a:bodyPr/>
                    <a:lstStyle/>
                    <a:p>
                      <a:endParaRPr lang="cs-CZ"/>
                    </a:p>
                  </a:txBody>
                  <a:tcPr/>
                </a:tc>
                <a:tc>
                  <a:txBody>
                    <a:bodyPr/>
                    <a:lstStyle/>
                    <a:p>
                      <a:r>
                        <a:rPr lang="cs-CZ" sz="1400">
                          <a:effectLst/>
                        </a:rPr>
                        <a:t>g/kg tělesné hmotnosti na den</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gridSpan="2">
                  <a:txBody>
                    <a:bodyPr/>
                    <a:lstStyle/>
                    <a:p>
                      <a:r>
                        <a:rPr lang="cs-CZ" sz="1400">
                          <a:effectLst/>
                        </a:rPr>
                        <a:t>g/den</a:t>
                      </a:r>
                      <a:r>
                        <a:rPr lang="cs-CZ" sz="1400" baseline="30000">
                          <a:effectLst/>
                        </a:rPr>
                        <a:t>(a)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extLst>
                  <a:ext uri="{0D108BD9-81ED-4DB2-BD59-A6C34878D82A}">
                    <a16:rowId xmlns:a16="http://schemas.microsoft.com/office/drawing/2014/main" val="2364119040"/>
                  </a:ext>
                </a:extLst>
              </a:tr>
              <a:tr h="221226">
                <a:tc vMerge="1">
                  <a:txBody>
                    <a:bodyPr/>
                    <a:lstStyle/>
                    <a:p>
                      <a:endParaRPr lang="cs-CZ"/>
                    </a:p>
                  </a:txBody>
                  <a:tcPr/>
                </a:tc>
                <a:tc>
                  <a:txBody>
                    <a:bodyPr/>
                    <a:lstStyle/>
                    <a:p>
                      <a:r>
                        <a:rPr lang="cs-CZ" sz="1400">
                          <a:effectLst/>
                        </a:rPr>
                        <a:t>Muži/Ženy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Muži</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Ženy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361200458"/>
                  </a:ext>
                </a:extLst>
              </a:tr>
              <a:tr h="221226">
                <a:tc>
                  <a:txBody>
                    <a:bodyPr/>
                    <a:lstStyle/>
                    <a:p>
                      <a:r>
                        <a:rPr lang="cs-CZ" sz="1400">
                          <a:effectLst/>
                        </a:rPr>
                        <a:t>0,5 roku</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1,31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10</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869613833"/>
                  </a:ext>
                </a:extLst>
              </a:tr>
              <a:tr h="221226">
                <a:tc>
                  <a:txBody>
                    <a:bodyPr/>
                    <a:lstStyle/>
                    <a:p>
                      <a:r>
                        <a:rPr lang="cs-CZ" sz="1400">
                          <a:effectLst/>
                        </a:rPr>
                        <a:t>1 rok</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1,14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583250145"/>
                  </a:ext>
                </a:extLst>
              </a:tr>
              <a:tr h="221226">
                <a:tc>
                  <a:txBody>
                    <a:bodyPr/>
                    <a:lstStyle/>
                    <a:p>
                      <a:r>
                        <a:rPr lang="cs-CZ" sz="1400">
                          <a:effectLst/>
                        </a:rPr>
                        <a:t>1,5 roku</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1,03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293156627"/>
                  </a:ext>
                </a:extLst>
              </a:tr>
              <a:tr h="221226">
                <a:tc>
                  <a:txBody>
                    <a:bodyPr/>
                    <a:lstStyle/>
                    <a:p>
                      <a:r>
                        <a:rPr lang="cs-CZ" sz="1400">
                          <a:effectLst/>
                        </a:rPr>
                        <a:t>2 roky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0,97</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279033412"/>
                  </a:ext>
                </a:extLst>
              </a:tr>
              <a:tr h="221226">
                <a:tc>
                  <a:txBody>
                    <a:bodyPr/>
                    <a:lstStyle/>
                    <a:p>
                      <a:r>
                        <a:rPr lang="cs-CZ" sz="1400">
                          <a:effectLst/>
                        </a:rPr>
                        <a:t>3 roky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0,90</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820667907"/>
                  </a:ext>
                </a:extLst>
              </a:tr>
              <a:tr h="221226">
                <a:tc>
                  <a:txBody>
                    <a:bodyPr/>
                    <a:lstStyle/>
                    <a:p>
                      <a:r>
                        <a:rPr lang="cs-CZ" sz="1400">
                          <a:effectLst/>
                        </a:rPr>
                        <a:t>4 roky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0,86</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532534822"/>
                  </a:ext>
                </a:extLst>
              </a:tr>
              <a:tr h="221226">
                <a:tc>
                  <a:txBody>
                    <a:bodyPr/>
                    <a:lstStyle/>
                    <a:p>
                      <a:r>
                        <a:rPr lang="cs-CZ" sz="1400">
                          <a:effectLst/>
                        </a:rPr>
                        <a:t>5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16</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16</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59675994"/>
                  </a:ext>
                </a:extLst>
              </a:tr>
              <a:tr h="221226">
                <a:tc>
                  <a:txBody>
                    <a:bodyPr/>
                    <a:lstStyle/>
                    <a:p>
                      <a:r>
                        <a:rPr lang="cs-CZ" sz="1400">
                          <a:effectLst/>
                        </a:rPr>
                        <a:t>6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19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627569562"/>
                  </a:ext>
                </a:extLst>
              </a:tr>
              <a:tr h="221226">
                <a:tc>
                  <a:txBody>
                    <a:bodyPr/>
                    <a:lstStyle/>
                    <a:p>
                      <a:r>
                        <a:rPr lang="cs-CZ" sz="1400">
                          <a:effectLst/>
                        </a:rPr>
                        <a:t>7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22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22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350038646"/>
                  </a:ext>
                </a:extLst>
              </a:tr>
              <a:tr h="221226">
                <a:tc>
                  <a:txBody>
                    <a:bodyPr/>
                    <a:lstStyle/>
                    <a:p>
                      <a:r>
                        <a:rPr lang="cs-CZ" sz="1400">
                          <a:effectLst/>
                        </a:rPr>
                        <a:t>8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25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25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07285363"/>
                  </a:ext>
                </a:extLst>
              </a:tr>
              <a:tr h="221226">
                <a:tc>
                  <a:txBody>
                    <a:bodyPr/>
                    <a:lstStyle/>
                    <a:p>
                      <a:r>
                        <a:rPr lang="cs-CZ" sz="1400">
                          <a:effectLst/>
                        </a:rPr>
                        <a:t>9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28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28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193543609"/>
                  </a:ext>
                </a:extLst>
              </a:tr>
              <a:tr h="221226">
                <a:tc>
                  <a:txBody>
                    <a:bodyPr/>
                    <a:lstStyle/>
                    <a:p>
                      <a:r>
                        <a:rPr lang="cs-CZ" sz="1400">
                          <a:effectLst/>
                        </a:rPr>
                        <a:t>10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31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31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524914560"/>
                  </a:ext>
                </a:extLst>
              </a:tr>
              <a:tr h="221226">
                <a:tc>
                  <a:txBody>
                    <a:bodyPr/>
                    <a:lstStyle/>
                    <a:p>
                      <a:r>
                        <a:rPr lang="cs-CZ" sz="1400">
                          <a:effectLst/>
                        </a:rPr>
                        <a:t>11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0,91/0,90</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34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34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166445666"/>
                  </a:ext>
                </a:extLst>
              </a:tr>
              <a:tr h="221226">
                <a:tc>
                  <a:txBody>
                    <a:bodyPr/>
                    <a:lstStyle/>
                    <a:p>
                      <a:r>
                        <a:rPr lang="cs-CZ" sz="1400">
                          <a:effectLst/>
                        </a:rPr>
                        <a:t>12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0,90/0,89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37</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38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911397713"/>
                  </a:ext>
                </a:extLst>
              </a:tr>
              <a:tr h="221226">
                <a:tc>
                  <a:txBody>
                    <a:bodyPr/>
                    <a:lstStyle/>
                    <a:p>
                      <a:r>
                        <a:rPr lang="cs-CZ" sz="1400">
                          <a:effectLst/>
                        </a:rPr>
                        <a:t>13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0,90/0,88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42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42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112369422"/>
                  </a:ext>
                </a:extLst>
              </a:tr>
              <a:tr h="221226">
                <a:tc>
                  <a:txBody>
                    <a:bodyPr/>
                    <a:lstStyle/>
                    <a:p>
                      <a:r>
                        <a:rPr lang="cs-CZ" sz="1400">
                          <a:effectLst/>
                        </a:rPr>
                        <a:t>14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0,89/0,87</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47</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45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177527202"/>
                  </a:ext>
                </a:extLst>
              </a:tr>
              <a:tr h="221226">
                <a:tc>
                  <a:txBody>
                    <a:bodyPr/>
                    <a:lstStyle/>
                    <a:p>
                      <a:r>
                        <a:rPr lang="cs-CZ" sz="1400">
                          <a:effectLst/>
                        </a:rPr>
                        <a:t>15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0,88/0,85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52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46</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603858445"/>
                  </a:ext>
                </a:extLst>
              </a:tr>
              <a:tr h="221226">
                <a:tc>
                  <a:txBody>
                    <a:bodyPr/>
                    <a:lstStyle/>
                    <a:p>
                      <a:r>
                        <a:rPr lang="cs-CZ" sz="1400">
                          <a:effectLst/>
                        </a:rPr>
                        <a:t>16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0,87/0,84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56</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47</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407919938"/>
                  </a:ext>
                </a:extLst>
              </a:tr>
              <a:tr h="221226">
                <a:tc>
                  <a:txBody>
                    <a:bodyPr/>
                    <a:lstStyle/>
                    <a:p>
                      <a:r>
                        <a:rPr lang="cs-CZ" sz="1400">
                          <a:effectLst/>
                        </a:rPr>
                        <a:t>17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0,86/0,83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58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48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977773993"/>
                  </a:ext>
                </a:extLst>
              </a:tr>
              <a:tr h="221226">
                <a:tc>
                  <a:txBody>
                    <a:bodyPr/>
                    <a:lstStyle/>
                    <a:p>
                      <a:r>
                        <a:rPr lang="cs-CZ" sz="1400">
                          <a:effectLst/>
                        </a:rPr>
                        <a:t>18-59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62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52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952579789"/>
                  </a:ext>
                </a:extLst>
              </a:tr>
              <a:tr h="221226">
                <a:tc>
                  <a:txBody>
                    <a:bodyPr/>
                    <a:lstStyle/>
                    <a:p>
                      <a:r>
                        <a:rPr lang="cs-CZ" sz="1400">
                          <a:effectLst/>
                          <a:sym typeface="Symbol" pitchFamily="2" charset="2"/>
                        </a:rPr>
                        <a:t></a:t>
                      </a:r>
                      <a:r>
                        <a:rPr lang="cs-CZ" sz="1400">
                          <a:effectLst/>
                        </a:rPr>
                        <a:t>60 let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0,83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61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a:txBody>
                    <a:bodyPr/>
                    <a:lstStyle/>
                    <a:p>
                      <a:r>
                        <a:rPr lang="cs-CZ" sz="1400">
                          <a:effectLst/>
                        </a:rPr>
                        <a:t>55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834488469"/>
                  </a:ext>
                </a:extLst>
              </a:tr>
              <a:tr h="221226">
                <a:tc gridSpan="4">
                  <a:txBody>
                    <a:bodyPr/>
                    <a:lstStyle/>
                    <a:p>
                      <a:r>
                        <a:rPr lang="cs-CZ" sz="1400">
                          <a:effectLst/>
                        </a:rPr>
                        <a:t>Těhotné</a:t>
                      </a:r>
                      <a:r>
                        <a:rPr lang="cs-CZ" sz="1400" baseline="30000">
                          <a:effectLst/>
                        </a:rPr>
                        <a:t>(b)</a:t>
                      </a:r>
                      <a:r>
                        <a:rPr lang="cs-CZ" sz="1400">
                          <a:effectLst/>
                        </a:rPr>
                        <a:t>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165576233"/>
                  </a:ext>
                </a:extLst>
              </a:tr>
              <a:tr h="221226">
                <a:tc gridSpan="3">
                  <a:txBody>
                    <a:bodyPr/>
                    <a:lstStyle/>
                    <a:p>
                      <a:pPr marL="342900" lvl="0" indent="-342900">
                        <a:buFont typeface="+mj-lt"/>
                        <a:buAutoNum type="arabicPeriod"/>
                      </a:pPr>
                      <a:r>
                        <a:rPr lang="cs-CZ" sz="1400" dirty="0">
                          <a:effectLst/>
                        </a:rPr>
                        <a:t>trimestr</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tc>
                  <a:txBody>
                    <a:bodyPr/>
                    <a:lstStyle/>
                    <a:p>
                      <a:r>
                        <a:rPr lang="cs-CZ" sz="1400">
                          <a:effectLst/>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48860420"/>
                  </a:ext>
                </a:extLst>
              </a:tr>
              <a:tr h="221226">
                <a:tc gridSpan="3">
                  <a:txBody>
                    <a:bodyPr/>
                    <a:lstStyle/>
                    <a:p>
                      <a:pPr marL="342900" lvl="0" indent="-342900">
                        <a:buFont typeface="+mj-lt"/>
                        <a:buAutoNum type="arabicPeriod"/>
                      </a:pPr>
                      <a:r>
                        <a:rPr lang="cs-CZ" sz="1400">
                          <a:effectLst/>
                        </a:rPr>
                        <a:t>trimestr</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tc>
                  <a:txBody>
                    <a:bodyPr/>
                    <a:lstStyle/>
                    <a:p>
                      <a:r>
                        <a:rPr lang="cs-CZ" sz="1400">
                          <a:effectLst/>
                        </a:rPr>
                        <a:t>+9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195694299"/>
                  </a:ext>
                </a:extLst>
              </a:tr>
              <a:tr h="221226">
                <a:tc gridSpan="3">
                  <a:txBody>
                    <a:bodyPr/>
                    <a:lstStyle/>
                    <a:p>
                      <a:pPr marL="342900" lvl="0" indent="-342900">
                        <a:buFont typeface="+mj-lt"/>
                        <a:buAutoNum type="arabicPeriod"/>
                      </a:pPr>
                      <a:r>
                        <a:rPr lang="cs-CZ" sz="1400">
                          <a:effectLst/>
                        </a:rPr>
                        <a:t>trimestr</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tc>
                  <a:txBody>
                    <a:bodyPr/>
                    <a:lstStyle/>
                    <a:p>
                      <a:r>
                        <a:rPr lang="cs-CZ" sz="1400">
                          <a:effectLst/>
                        </a:rPr>
                        <a:t>+28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522298101"/>
                  </a:ext>
                </a:extLst>
              </a:tr>
              <a:tr h="221226">
                <a:tc gridSpan="4">
                  <a:txBody>
                    <a:bodyPr/>
                    <a:lstStyle/>
                    <a:p>
                      <a:r>
                        <a:rPr lang="cs-CZ" sz="1400">
                          <a:effectLst/>
                        </a:rPr>
                        <a:t>Kojící</a:t>
                      </a:r>
                      <a:r>
                        <a:rPr lang="cs-CZ" sz="1400" baseline="30000">
                          <a:effectLst/>
                        </a:rPr>
                        <a:t>(b)</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757037250"/>
                  </a:ext>
                </a:extLst>
              </a:tr>
              <a:tr h="221226">
                <a:tc gridSpan="3">
                  <a:txBody>
                    <a:bodyPr/>
                    <a:lstStyle/>
                    <a:p>
                      <a:r>
                        <a:rPr lang="cs-CZ" sz="1400">
                          <a:effectLst/>
                        </a:rPr>
                        <a:t>0-6 měsíců</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tc>
                  <a:txBody>
                    <a:bodyPr/>
                    <a:lstStyle/>
                    <a:p>
                      <a:r>
                        <a:rPr lang="cs-CZ" sz="1400">
                          <a:effectLst/>
                        </a:rPr>
                        <a:t>19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448511770"/>
                  </a:ext>
                </a:extLst>
              </a:tr>
              <a:tr h="221226">
                <a:tc gridSpan="3">
                  <a:txBody>
                    <a:bodyPr/>
                    <a:lstStyle/>
                    <a:p>
                      <a:r>
                        <a:rPr lang="cs-CZ" sz="1400">
                          <a:effectLst/>
                        </a:rPr>
                        <a:t>&gt;6 měsíců</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tc hMerge="1">
                  <a:txBody>
                    <a:bodyPr/>
                    <a:lstStyle/>
                    <a:p>
                      <a:endParaRPr lang="cs-CZ"/>
                    </a:p>
                  </a:txBody>
                  <a:tcPr/>
                </a:tc>
                <a:tc hMerge="1">
                  <a:txBody>
                    <a:bodyPr/>
                    <a:lstStyle/>
                    <a:p>
                      <a:endParaRPr lang="cs-CZ"/>
                    </a:p>
                  </a:txBody>
                  <a:tcPr/>
                </a:tc>
                <a:tc>
                  <a:txBody>
                    <a:bodyPr/>
                    <a:lstStyle/>
                    <a:p>
                      <a:r>
                        <a:rPr lang="cs-CZ" sz="1400" dirty="0">
                          <a:effectLst/>
                        </a:rPr>
                        <a:t>13</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162198352"/>
                  </a:ext>
                </a:extLst>
              </a:tr>
            </a:tbl>
          </a:graphicData>
        </a:graphic>
      </p:graphicFrame>
      <p:sp>
        <p:nvSpPr>
          <p:cNvPr id="7" name="TextovéPole 6">
            <a:extLst>
              <a:ext uri="{FF2B5EF4-FFF2-40B4-BE49-F238E27FC236}">
                <a16:creationId xmlns:a16="http://schemas.microsoft.com/office/drawing/2014/main" id="{446917F0-B8E1-9D7F-42C6-D2792DEC6D40}"/>
              </a:ext>
            </a:extLst>
          </p:cNvPr>
          <p:cNvSpPr txBox="1"/>
          <p:nvPr/>
        </p:nvSpPr>
        <p:spPr>
          <a:xfrm>
            <a:off x="10120393" y="526942"/>
            <a:ext cx="1673817" cy="2031325"/>
          </a:xfrm>
          <a:prstGeom prst="rect">
            <a:avLst/>
          </a:prstGeom>
          <a:noFill/>
        </p:spPr>
        <p:txBody>
          <a:bodyPr wrap="square" rtlCol="0">
            <a:spAutoFit/>
          </a:bodyPr>
          <a:lstStyle/>
          <a:p>
            <a:r>
              <a:rPr lang="cs-CZ" sz="1800" b="1" dirty="0">
                <a:solidFill>
                  <a:srgbClr val="44546A"/>
                </a:solidFill>
                <a:effectLst/>
                <a:ea typeface="Calibri" panose="020F0502020204030204" pitchFamily="34" charset="0"/>
                <a:cs typeface="Times New Roman" panose="02020603050405020304" pitchFamily="18" charset="0"/>
              </a:rPr>
              <a:t>Referenční příjem populace pro bílkoviny, dle doporučení EFSA z roku 2012</a:t>
            </a:r>
            <a:endParaRPr lang="cs-CZ" sz="1800" dirty="0">
              <a:solidFill>
                <a:srgbClr val="44546A"/>
              </a:solidFill>
              <a:effectLst/>
              <a:ea typeface="Calibri" panose="020F0502020204030204" pitchFamily="34" charset="0"/>
              <a:cs typeface="Times New Roman" panose="02020603050405020304" pitchFamily="18" charset="0"/>
            </a:endParaRPr>
          </a:p>
        </p:txBody>
      </p:sp>
      <p:sp>
        <p:nvSpPr>
          <p:cNvPr id="8" name="TextovéPole 7">
            <a:extLst>
              <a:ext uri="{FF2B5EF4-FFF2-40B4-BE49-F238E27FC236}">
                <a16:creationId xmlns:a16="http://schemas.microsoft.com/office/drawing/2014/main" id="{79391BBB-4273-1F3E-A664-FF0EED467225}"/>
              </a:ext>
            </a:extLst>
          </p:cNvPr>
          <p:cNvSpPr txBox="1"/>
          <p:nvPr/>
        </p:nvSpPr>
        <p:spPr>
          <a:xfrm>
            <a:off x="10184866" y="2962656"/>
            <a:ext cx="1609344" cy="3170099"/>
          </a:xfrm>
          <a:prstGeom prst="rect">
            <a:avLst/>
          </a:prstGeom>
          <a:noFill/>
        </p:spPr>
        <p:txBody>
          <a:bodyPr wrap="square" rtlCol="0">
            <a:spAutoFit/>
          </a:bodyPr>
          <a:lstStyle/>
          <a:p>
            <a:pPr marL="342900" lvl="0" indent="-342900">
              <a:lnSpc>
                <a:spcPct val="150000"/>
              </a:lnSpc>
              <a:buFont typeface="+mj-lt"/>
              <a:buAutoNum type="alphaLcParenBoth"/>
            </a:pPr>
            <a:r>
              <a:rPr lang="cs-CZ" sz="800" dirty="0">
                <a:effectLst/>
                <a:ea typeface="Calibri" panose="020F0502020204030204" pitchFamily="34" charset="0"/>
                <a:cs typeface="Times New Roman" panose="02020603050405020304" pitchFamily="18" charset="0"/>
              </a:rPr>
              <a:t>Hodnoty referenčního příjmu populace v g/kg tělesné hmotnosti na den vynásobeny referenční hmotností pro příslušnou věkovou skupinu. Pro kojence a děti jsou založeny na 50. percentilu referenční hmotnosti pro evropské děti, pro dospělé na mediánu tělesné hmotnosti evropských žen a mužů.</a:t>
            </a:r>
          </a:p>
          <a:p>
            <a:pPr marL="342900" lvl="0" indent="-342900">
              <a:lnSpc>
                <a:spcPct val="150000"/>
              </a:lnSpc>
              <a:buFont typeface="+mj-lt"/>
              <a:buAutoNum type="alphaLcParenBoth"/>
            </a:pPr>
            <a:r>
              <a:rPr lang="cs-CZ" sz="800" dirty="0">
                <a:effectLst/>
                <a:ea typeface="Calibri" panose="020F0502020204030204" pitchFamily="34" charset="0"/>
                <a:cs typeface="Times New Roman" panose="02020603050405020304" pitchFamily="18" charset="0"/>
              </a:rPr>
              <a:t>Navíc k referenčnímu příjmu bílkovin žen, které nejsou těhotné a nekojí.</a:t>
            </a:r>
          </a:p>
          <a:p>
            <a:endParaRPr lang="cs-CZ" sz="800" dirty="0"/>
          </a:p>
        </p:txBody>
      </p:sp>
    </p:spTree>
    <p:extLst>
      <p:ext uri="{BB962C8B-B14F-4D97-AF65-F5344CB8AC3E}">
        <p14:creationId xmlns:p14="http://schemas.microsoft.com/office/powerpoint/2010/main" val="3451724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269BD974-EB5C-08DA-55DA-D406814C0D72}"/>
              </a:ext>
            </a:extLst>
          </p:cNvPr>
          <p:cNvGraphicFramePr>
            <a:graphicFrameLocks noGrp="1"/>
          </p:cNvGraphicFramePr>
          <p:nvPr>
            <p:extLst>
              <p:ext uri="{D42A27DB-BD31-4B8C-83A1-F6EECF244321}">
                <p14:modId xmlns:p14="http://schemas.microsoft.com/office/powerpoint/2010/main" val="2578881638"/>
              </p:ext>
            </p:extLst>
          </p:nvPr>
        </p:nvGraphicFramePr>
        <p:xfrm>
          <a:off x="445854" y="1159566"/>
          <a:ext cx="10753345" cy="4538868"/>
        </p:xfrm>
        <a:graphic>
          <a:graphicData uri="http://schemas.openxmlformats.org/drawingml/2006/table">
            <a:tbl>
              <a:tblPr firstRow="1" firstCol="1" bandRow="1">
                <a:tableStyleId>{5C22544A-7EE6-4342-B048-85BDC9FD1C3A}</a:tableStyleId>
              </a:tblPr>
              <a:tblGrid>
                <a:gridCol w="895108">
                  <a:extLst>
                    <a:ext uri="{9D8B030D-6E8A-4147-A177-3AD203B41FA5}">
                      <a16:colId xmlns:a16="http://schemas.microsoft.com/office/drawing/2014/main" val="2102098954"/>
                    </a:ext>
                  </a:extLst>
                </a:gridCol>
                <a:gridCol w="895108">
                  <a:extLst>
                    <a:ext uri="{9D8B030D-6E8A-4147-A177-3AD203B41FA5}">
                      <a16:colId xmlns:a16="http://schemas.microsoft.com/office/drawing/2014/main" val="1718714270"/>
                    </a:ext>
                  </a:extLst>
                </a:gridCol>
                <a:gridCol w="895108">
                  <a:extLst>
                    <a:ext uri="{9D8B030D-6E8A-4147-A177-3AD203B41FA5}">
                      <a16:colId xmlns:a16="http://schemas.microsoft.com/office/drawing/2014/main" val="530805851"/>
                    </a:ext>
                  </a:extLst>
                </a:gridCol>
                <a:gridCol w="1305877">
                  <a:extLst>
                    <a:ext uri="{9D8B030D-6E8A-4147-A177-3AD203B41FA5}">
                      <a16:colId xmlns:a16="http://schemas.microsoft.com/office/drawing/2014/main" val="2539093492"/>
                    </a:ext>
                  </a:extLst>
                </a:gridCol>
                <a:gridCol w="1425445">
                  <a:extLst>
                    <a:ext uri="{9D8B030D-6E8A-4147-A177-3AD203B41FA5}">
                      <a16:colId xmlns:a16="http://schemas.microsoft.com/office/drawing/2014/main" val="439302468"/>
                    </a:ext>
                  </a:extLst>
                </a:gridCol>
                <a:gridCol w="2192582">
                  <a:extLst>
                    <a:ext uri="{9D8B030D-6E8A-4147-A177-3AD203B41FA5}">
                      <a16:colId xmlns:a16="http://schemas.microsoft.com/office/drawing/2014/main" val="396637489"/>
                    </a:ext>
                  </a:extLst>
                </a:gridCol>
                <a:gridCol w="2249009">
                  <a:extLst>
                    <a:ext uri="{9D8B030D-6E8A-4147-A177-3AD203B41FA5}">
                      <a16:colId xmlns:a16="http://schemas.microsoft.com/office/drawing/2014/main" val="3660788497"/>
                    </a:ext>
                  </a:extLst>
                </a:gridCol>
                <a:gridCol w="895108">
                  <a:extLst>
                    <a:ext uri="{9D8B030D-6E8A-4147-A177-3AD203B41FA5}">
                      <a16:colId xmlns:a16="http://schemas.microsoft.com/office/drawing/2014/main" val="185628488"/>
                    </a:ext>
                  </a:extLst>
                </a:gridCol>
              </a:tblGrid>
              <a:tr h="954759">
                <a:tc>
                  <a:txBody>
                    <a:bodyPr/>
                    <a:lstStyle/>
                    <a:p>
                      <a:r>
                        <a:rPr lang="cs-CZ" sz="2000">
                          <a:effectLst/>
                        </a:rPr>
                        <a:t>Věk</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Tuk celkem (E%)</a:t>
                      </a:r>
                      <a:r>
                        <a:rPr lang="cs-CZ" sz="2000" baseline="30000">
                          <a:effectLst/>
                        </a:rPr>
                        <a:t>(a)</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dirty="0">
                          <a:effectLst/>
                        </a:rPr>
                        <a:t>SFA</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LA (E%)</a:t>
                      </a:r>
                      <a:r>
                        <a:rPr lang="cs-CZ" sz="2000" baseline="30000">
                          <a:effectLst/>
                        </a:rPr>
                        <a:t>(b)</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dirty="0">
                          <a:effectLst/>
                        </a:rPr>
                        <a:t>ALA (E%)</a:t>
                      </a:r>
                      <a:r>
                        <a:rPr lang="cs-CZ" sz="2000" baseline="30000" dirty="0">
                          <a:effectLst/>
                        </a:rPr>
                        <a:t>(b)</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EPA+DHA (mg/den)</a:t>
                      </a:r>
                      <a:r>
                        <a:rPr lang="cs-CZ" sz="2000" baseline="30000">
                          <a:effectLst/>
                        </a:rPr>
                        <a:t>(b)</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DHA (mg/den)</a:t>
                      </a:r>
                      <a:r>
                        <a:rPr lang="cs-CZ" sz="2000" baseline="30000">
                          <a:effectLst/>
                        </a:rPr>
                        <a:t> (b)</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dirty="0">
                          <a:effectLst/>
                        </a:rPr>
                        <a:t>TFA</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3533238"/>
                  </a:ext>
                </a:extLst>
              </a:tr>
              <a:tr h="572856">
                <a:tc>
                  <a:txBody>
                    <a:bodyPr/>
                    <a:lstStyle/>
                    <a:p>
                      <a:r>
                        <a:rPr lang="cs-CZ" sz="2000">
                          <a:effectLst/>
                        </a:rPr>
                        <a:t>7-11 měs.</a:t>
                      </a:r>
                      <a:r>
                        <a:rPr lang="cs-CZ" sz="2000" baseline="30000">
                          <a:effectLst/>
                        </a:rPr>
                        <a:t>(c)</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40</a:t>
                      </a:r>
                      <a:r>
                        <a:rPr lang="cs-CZ" sz="2000" baseline="30000">
                          <a:effectLst/>
                        </a:rPr>
                        <a:t>(b)</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7">
                  <a:txBody>
                    <a:bodyPr/>
                    <a:lstStyle/>
                    <a:p>
                      <a:pPr marL="71755" marR="71755">
                        <a:spcAft>
                          <a:spcPts val="0"/>
                        </a:spcAft>
                      </a:pPr>
                      <a:r>
                        <a:rPr lang="cs-CZ" sz="2000" dirty="0">
                          <a:effectLst/>
                        </a:rPr>
                        <a:t>Co nejméně</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rowSpan="7">
                  <a:txBody>
                    <a:bodyPr/>
                    <a:lstStyle/>
                    <a:p>
                      <a:r>
                        <a:rPr lang="cs-CZ" sz="2000">
                          <a:effectLst/>
                        </a:rPr>
                        <a:t>4</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7">
                  <a:txBody>
                    <a:bodyPr/>
                    <a:lstStyle/>
                    <a:p>
                      <a:r>
                        <a:rPr lang="cs-CZ" sz="2000" dirty="0">
                          <a:effectLst/>
                        </a:rPr>
                        <a:t>0,5</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r>
                        <a:rPr lang="cs-CZ" sz="2000">
                          <a:effectLst/>
                        </a:rPr>
                        <a:t>100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7">
                  <a:txBody>
                    <a:bodyPr/>
                    <a:lstStyle/>
                    <a:p>
                      <a:pPr marL="71755" marR="71755">
                        <a:spcAft>
                          <a:spcPts val="0"/>
                        </a:spcAft>
                      </a:pPr>
                      <a:r>
                        <a:rPr lang="cs-CZ" sz="2000" dirty="0">
                          <a:effectLst/>
                        </a:rPr>
                        <a:t>Co nejméně</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1104417648"/>
                  </a:ext>
                </a:extLst>
              </a:tr>
              <a:tr h="381903">
                <a:tc>
                  <a:txBody>
                    <a:bodyPr/>
                    <a:lstStyle/>
                    <a:p>
                      <a:r>
                        <a:rPr lang="cs-CZ" sz="2000">
                          <a:effectLst/>
                        </a:rPr>
                        <a:t>1 rok</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35–40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2000">
                          <a:effectLst/>
                        </a:rPr>
                        <a: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94408494"/>
                  </a:ext>
                </a:extLst>
              </a:tr>
              <a:tr h="381903">
                <a:tc>
                  <a:txBody>
                    <a:bodyPr/>
                    <a:lstStyle/>
                    <a:p>
                      <a:r>
                        <a:rPr lang="cs-CZ" sz="2000">
                          <a:effectLst/>
                        </a:rPr>
                        <a:t>2-3 roky</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35–40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vMerge="1">
                  <a:txBody>
                    <a:bodyPr/>
                    <a:lstStyle/>
                    <a:p>
                      <a:endParaRPr lang="cs-CZ"/>
                    </a:p>
                  </a:txBody>
                  <a:tcPr/>
                </a:tc>
                <a:tc vMerge="1">
                  <a:txBody>
                    <a:bodyPr/>
                    <a:lstStyle/>
                    <a:p>
                      <a:endParaRPr lang="cs-CZ"/>
                    </a:p>
                  </a:txBody>
                  <a:tcPr/>
                </a:tc>
                <a:tc rowSpan="5">
                  <a:txBody>
                    <a:bodyPr/>
                    <a:lstStyle/>
                    <a:p>
                      <a:r>
                        <a:rPr lang="cs-CZ" sz="2000" dirty="0">
                          <a:effectLst/>
                        </a:rPr>
                        <a:t>250</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230575385"/>
                  </a:ext>
                </a:extLst>
              </a:tr>
              <a:tr h="381903">
                <a:tc>
                  <a:txBody>
                    <a:bodyPr/>
                    <a:lstStyle/>
                    <a:p>
                      <a:r>
                        <a:rPr lang="cs-CZ" sz="2000">
                          <a:effectLst/>
                        </a:rPr>
                        <a:t>4-17 let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20–35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2000">
                          <a:effectLst/>
                        </a:rPr>
                        <a: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742279358"/>
                  </a:ext>
                </a:extLst>
              </a:tr>
              <a:tr h="381903">
                <a:tc>
                  <a:txBody>
                    <a:bodyPr/>
                    <a:lstStyle/>
                    <a:p>
                      <a:r>
                        <a:rPr lang="cs-CZ" sz="2000">
                          <a:effectLst/>
                          <a:sym typeface="Symbol" pitchFamily="2" charset="2"/>
                        </a:rPr>
                        <a:t></a:t>
                      </a:r>
                      <a:r>
                        <a:rPr lang="cs-CZ" sz="2000">
                          <a:effectLst/>
                        </a:rPr>
                        <a:t>18 let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20–35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2000">
                          <a:effectLst/>
                        </a:rPr>
                        <a: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1617242506"/>
                  </a:ext>
                </a:extLst>
              </a:tr>
              <a:tr h="572856">
                <a:tc>
                  <a:txBody>
                    <a:bodyPr/>
                    <a:lstStyle/>
                    <a:p>
                      <a:r>
                        <a:rPr lang="cs-CZ" sz="2000" dirty="0">
                          <a:effectLst/>
                        </a:rPr>
                        <a:t>Těhotné</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dirty="0">
                          <a:effectLst/>
                        </a:rPr>
                        <a:t>20-35</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2000" dirty="0">
                          <a:effectLst/>
                        </a:rPr>
                        <a:t>+100-200</a:t>
                      </a:r>
                      <a:r>
                        <a:rPr lang="cs-CZ" sz="2000" baseline="30000" dirty="0">
                          <a:effectLst/>
                        </a:rPr>
                        <a:t>(d)</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433896240"/>
                  </a:ext>
                </a:extLst>
              </a:tr>
              <a:tr h="381903">
                <a:tc>
                  <a:txBody>
                    <a:bodyPr/>
                    <a:lstStyle/>
                    <a:p>
                      <a:r>
                        <a:rPr lang="cs-CZ" sz="2000">
                          <a:effectLst/>
                        </a:rPr>
                        <a:t>Kojící </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20-35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2000" dirty="0">
                          <a:effectLst/>
                        </a:rPr>
                        <a:t>+100-200</a:t>
                      </a:r>
                      <a:r>
                        <a:rPr lang="cs-CZ" sz="2000" baseline="30000" dirty="0">
                          <a:effectLst/>
                        </a:rPr>
                        <a:t>(d)</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933686998"/>
                  </a:ext>
                </a:extLst>
              </a:tr>
            </a:tbl>
          </a:graphicData>
        </a:graphic>
      </p:graphicFrame>
      <p:sp>
        <p:nvSpPr>
          <p:cNvPr id="3" name="TextovéPole 2">
            <a:extLst>
              <a:ext uri="{FF2B5EF4-FFF2-40B4-BE49-F238E27FC236}">
                <a16:creationId xmlns:a16="http://schemas.microsoft.com/office/drawing/2014/main" id="{95381799-9947-D0D5-DBD8-A0DDE166D5A4}"/>
              </a:ext>
            </a:extLst>
          </p:cNvPr>
          <p:cNvSpPr txBox="1"/>
          <p:nvPr/>
        </p:nvSpPr>
        <p:spPr>
          <a:xfrm>
            <a:off x="378184" y="219456"/>
            <a:ext cx="10888686" cy="830997"/>
          </a:xfrm>
          <a:prstGeom prst="rect">
            <a:avLst/>
          </a:prstGeom>
          <a:noFill/>
        </p:spPr>
        <p:txBody>
          <a:bodyPr wrap="none" rtlCol="0">
            <a:spAutoFit/>
          </a:bodyPr>
          <a:lstStyle/>
          <a:p>
            <a:r>
              <a:rPr lang="cs-CZ" sz="2400" b="1" dirty="0">
                <a:solidFill>
                  <a:srgbClr val="44546A"/>
                </a:solidFill>
                <a:effectLst/>
                <a:ea typeface="Calibri" panose="020F0502020204030204" pitchFamily="34" charset="0"/>
                <a:cs typeface="Times New Roman" panose="02020603050405020304" pitchFamily="18" charset="0"/>
              </a:rPr>
              <a:t>Referenční rozmezí příjmu pro celkové tuky a adekvátní příjem pro mastné kyseliny, </a:t>
            </a:r>
          </a:p>
          <a:p>
            <a:r>
              <a:rPr lang="cs-CZ" sz="2400" b="1" dirty="0">
                <a:solidFill>
                  <a:srgbClr val="44546A"/>
                </a:solidFill>
                <a:effectLst/>
                <a:ea typeface="Calibri" panose="020F0502020204030204" pitchFamily="34" charset="0"/>
                <a:cs typeface="Times New Roman" panose="02020603050405020304" pitchFamily="18" charset="0"/>
              </a:rPr>
              <a:t>dle doporučení EFSA z roku 2010</a:t>
            </a:r>
            <a:endParaRPr lang="cs-CZ" sz="2400" dirty="0">
              <a:solidFill>
                <a:srgbClr val="44546A"/>
              </a:solidFill>
              <a:effectLst/>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3C9FC2F4-F98E-8696-7A4B-DC74585A2D69}"/>
              </a:ext>
            </a:extLst>
          </p:cNvPr>
          <p:cNvSpPr txBox="1"/>
          <p:nvPr/>
        </p:nvSpPr>
        <p:spPr>
          <a:xfrm>
            <a:off x="445854" y="5807547"/>
            <a:ext cx="10613983" cy="1007968"/>
          </a:xfrm>
          <a:prstGeom prst="rect">
            <a:avLst/>
          </a:prstGeom>
          <a:noFill/>
        </p:spPr>
        <p:txBody>
          <a:bodyPr wrap="square" rtlCol="0">
            <a:spAutoFit/>
          </a:bodyPr>
          <a:lstStyle/>
          <a:p>
            <a:pPr>
              <a:lnSpc>
                <a:spcPct val="150000"/>
              </a:lnSpc>
            </a:pPr>
            <a:r>
              <a:rPr lang="cs-CZ" sz="700" dirty="0">
                <a:effectLst/>
                <a:ea typeface="Calibri" panose="020F0502020204030204" pitchFamily="34" charset="0"/>
                <a:cs typeface="Times New Roman" panose="02020603050405020304" pitchFamily="18" charset="0"/>
              </a:rPr>
              <a:t>E% - procento příjmu energie, SFA - nasycené mastné kyseliny, LA - linolová kyselina, ALA - alfa linolenová kyselina, EPA - </a:t>
            </a:r>
            <a:r>
              <a:rPr lang="cs-CZ" sz="700" dirty="0" err="1">
                <a:effectLst/>
                <a:ea typeface="Calibri" panose="020F0502020204030204" pitchFamily="34" charset="0"/>
                <a:cs typeface="Times New Roman" panose="02020603050405020304" pitchFamily="18" charset="0"/>
              </a:rPr>
              <a:t>eikosapentaenová</a:t>
            </a:r>
            <a:r>
              <a:rPr lang="cs-CZ" sz="700" dirty="0">
                <a:effectLst/>
                <a:ea typeface="Calibri" panose="020F0502020204030204" pitchFamily="34" charset="0"/>
                <a:cs typeface="Times New Roman" panose="02020603050405020304" pitchFamily="18" charset="0"/>
              </a:rPr>
              <a:t> kyselina, DHA </a:t>
            </a:r>
            <a:r>
              <a:rPr lang="cs-CZ" sz="700" dirty="0" err="1">
                <a:effectLst/>
                <a:ea typeface="Calibri" panose="020F0502020204030204" pitchFamily="34" charset="0"/>
                <a:cs typeface="Times New Roman" panose="02020603050405020304" pitchFamily="18" charset="0"/>
              </a:rPr>
              <a:t>dokosahexaenová</a:t>
            </a:r>
            <a:r>
              <a:rPr lang="cs-CZ" sz="700" dirty="0">
                <a:effectLst/>
                <a:ea typeface="Calibri" panose="020F0502020204030204" pitchFamily="34" charset="0"/>
                <a:cs typeface="Times New Roman" panose="02020603050405020304" pitchFamily="18" charset="0"/>
              </a:rPr>
              <a:t> kyselina, TFA - trans-mastné kyseliny</a:t>
            </a:r>
          </a:p>
          <a:p>
            <a:pPr marL="342900" lvl="0" indent="-342900">
              <a:lnSpc>
                <a:spcPct val="150000"/>
              </a:lnSpc>
              <a:buFont typeface="+mj-lt"/>
              <a:buAutoNum type="alphaLcParenBoth"/>
            </a:pPr>
            <a:r>
              <a:rPr lang="cs-CZ" sz="700" dirty="0">
                <a:effectLst/>
                <a:ea typeface="Calibri" panose="020F0502020204030204" pitchFamily="34" charset="0"/>
                <a:cs typeface="Times New Roman" panose="02020603050405020304" pitchFamily="18" charset="0"/>
              </a:rPr>
              <a:t>Referenční rozmezí příjmu</a:t>
            </a:r>
          </a:p>
          <a:p>
            <a:pPr marL="342900" lvl="0" indent="-342900">
              <a:lnSpc>
                <a:spcPct val="150000"/>
              </a:lnSpc>
              <a:buFont typeface="+mj-lt"/>
              <a:buAutoNum type="alphaLcParenBoth"/>
            </a:pPr>
            <a:r>
              <a:rPr lang="cs-CZ" sz="700" dirty="0">
                <a:effectLst/>
                <a:ea typeface="Calibri" panose="020F0502020204030204" pitchFamily="34" charset="0"/>
                <a:cs typeface="Times New Roman" panose="02020603050405020304" pitchFamily="18" charset="0"/>
              </a:rPr>
              <a:t>Adekvátní příjem</a:t>
            </a:r>
          </a:p>
          <a:p>
            <a:pPr marL="342900" lvl="0" indent="-342900">
              <a:lnSpc>
                <a:spcPct val="150000"/>
              </a:lnSpc>
              <a:buFont typeface="+mj-lt"/>
              <a:buAutoNum type="alphaLcParenBoth"/>
            </a:pPr>
            <a:r>
              <a:rPr lang="cs-CZ" sz="700" dirty="0">
                <a:effectLst/>
                <a:ea typeface="Calibri" panose="020F0502020204030204" pitchFamily="34" charset="0"/>
                <a:cs typeface="Times New Roman" panose="02020603050405020304" pitchFamily="18" charset="0"/>
              </a:rPr>
              <a:t>V druhé polovině prvního roku života, tj. od počátku 7. měsíce do 1. narozenin.</a:t>
            </a:r>
          </a:p>
          <a:p>
            <a:pPr marL="342900" lvl="0" indent="-342900">
              <a:lnSpc>
                <a:spcPct val="150000"/>
              </a:lnSpc>
              <a:buFont typeface="+mj-lt"/>
              <a:buAutoNum type="alphaLcParenBoth"/>
            </a:pPr>
            <a:r>
              <a:rPr lang="cs-CZ" sz="700" dirty="0">
                <a:effectLst/>
                <a:ea typeface="Calibri" panose="020F0502020204030204" pitchFamily="34" charset="0"/>
                <a:cs typeface="Times New Roman" panose="02020603050405020304" pitchFamily="18" charset="0"/>
              </a:rPr>
              <a:t>Navíc k adekvátnímu příjmu žen, které nejsou těhotné a nekojí.</a:t>
            </a:r>
          </a:p>
          <a:p>
            <a:endParaRPr lang="cs-CZ" sz="700" dirty="0"/>
          </a:p>
        </p:txBody>
      </p:sp>
    </p:spTree>
    <p:extLst>
      <p:ext uri="{BB962C8B-B14F-4D97-AF65-F5344CB8AC3E}">
        <p14:creationId xmlns:p14="http://schemas.microsoft.com/office/powerpoint/2010/main" val="722560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A265406D-B063-D219-196F-B26F0AA3CE6A}"/>
              </a:ext>
            </a:extLst>
          </p:cNvPr>
          <p:cNvGraphicFramePr>
            <a:graphicFrameLocks noGrp="1"/>
          </p:cNvGraphicFramePr>
          <p:nvPr>
            <p:extLst>
              <p:ext uri="{D42A27DB-BD31-4B8C-83A1-F6EECF244321}">
                <p14:modId xmlns:p14="http://schemas.microsoft.com/office/powerpoint/2010/main" val="3134088535"/>
              </p:ext>
            </p:extLst>
          </p:nvPr>
        </p:nvGraphicFramePr>
        <p:xfrm>
          <a:off x="740664" y="1593374"/>
          <a:ext cx="10515600" cy="2560320"/>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2949181629"/>
                    </a:ext>
                  </a:extLst>
                </a:gridCol>
                <a:gridCol w="3505200">
                  <a:extLst>
                    <a:ext uri="{9D8B030D-6E8A-4147-A177-3AD203B41FA5}">
                      <a16:colId xmlns:a16="http://schemas.microsoft.com/office/drawing/2014/main" val="1050672639"/>
                    </a:ext>
                  </a:extLst>
                </a:gridCol>
                <a:gridCol w="3505200">
                  <a:extLst>
                    <a:ext uri="{9D8B030D-6E8A-4147-A177-3AD203B41FA5}">
                      <a16:colId xmlns:a16="http://schemas.microsoft.com/office/drawing/2014/main" val="605962579"/>
                    </a:ext>
                  </a:extLst>
                </a:gridCol>
              </a:tblGrid>
              <a:tr h="0">
                <a:tc>
                  <a:txBody>
                    <a:bodyPr/>
                    <a:lstStyle/>
                    <a:p>
                      <a:r>
                        <a:rPr lang="cs-CZ" sz="2400">
                          <a:effectLst/>
                        </a:rPr>
                        <a:t>Věk</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400">
                          <a:effectLst/>
                        </a:rPr>
                        <a:t>Sacharidy celkem (E%)</a:t>
                      </a:r>
                      <a:r>
                        <a:rPr lang="cs-CZ" sz="2400" baseline="30000">
                          <a:effectLst/>
                        </a:rPr>
                        <a:t>(a)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400">
                          <a:effectLst/>
                        </a:rPr>
                        <a:t>Vláknina stravy (g/den)</a:t>
                      </a:r>
                      <a:r>
                        <a:rPr lang="cs-CZ" sz="2400" baseline="30000">
                          <a:effectLst/>
                        </a:rPr>
                        <a:t>(b)</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4921488"/>
                  </a:ext>
                </a:extLst>
              </a:tr>
              <a:tr h="0">
                <a:tc>
                  <a:txBody>
                    <a:bodyPr/>
                    <a:lstStyle/>
                    <a:p>
                      <a:r>
                        <a:rPr lang="cs-CZ" sz="2400">
                          <a:effectLst/>
                        </a:rPr>
                        <a:t>1-3 roky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6">
                  <a:txBody>
                    <a:bodyPr/>
                    <a:lstStyle/>
                    <a:p>
                      <a:r>
                        <a:rPr lang="cs-CZ" sz="2400" dirty="0">
                          <a:effectLst/>
                        </a:rPr>
                        <a:t>45-60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400">
                          <a:effectLst/>
                        </a:rPr>
                        <a:t>10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5586862"/>
                  </a:ext>
                </a:extLst>
              </a:tr>
              <a:tr h="0">
                <a:tc>
                  <a:txBody>
                    <a:bodyPr/>
                    <a:lstStyle/>
                    <a:p>
                      <a:r>
                        <a:rPr lang="cs-CZ" sz="2400">
                          <a:effectLst/>
                        </a:rPr>
                        <a:t>4-6 let</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a:txBody>
                    <a:bodyPr/>
                    <a:lstStyle/>
                    <a:p>
                      <a:r>
                        <a:rPr lang="cs-CZ" sz="2400">
                          <a:effectLst/>
                        </a:rPr>
                        <a:t>14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7077242"/>
                  </a:ext>
                </a:extLst>
              </a:tr>
              <a:tr h="0">
                <a:tc>
                  <a:txBody>
                    <a:bodyPr/>
                    <a:lstStyle/>
                    <a:p>
                      <a:r>
                        <a:rPr lang="cs-CZ" sz="2400">
                          <a:effectLst/>
                        </a:rPr>
                        <a:t>7-10 let</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a:txBody>
                    <a:bodyPr/>
                    <a:lstStyle/>
                    <a:p>
                      <a:r>
                        <a:rPr lang="cs-CZ" sz="2400">
                          <a:effectLst/>
                        </a:rPr>
                        <a:t>16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510509"/>
                  </a:ext>
                </a:extLst>
              </a:tr>
              <a:tr h="0">
                <a:tc>
                  <a:txBody>
                    <a:bodyPr/>
                    <a:lstStyle/>
                    <a:p>
                      <a:r>
                        <a:rPr lang="cs-CZ" sz="2400">
                          <a:effectLst/>
                        </a:rPr>
                        <a:t>11-14 let</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a:txBody>
                    <a:bodyPr/>
                    <a:lstStyle/>
                    <a:p>
                      <a:r>
                        <a:rPr lang="cs-CZ" sz="2400">
                          <a:effectLst/>
                        </a:rPr>
                        <a:t>19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819460"/>
                  </a:ext>
                </a:extLst>
              </a:tr>
              <a:tr h="0">
                <a:tc>
                  <a:txBody>
                    <a:bodyPr/>
                    <a:lstStyle/>
                    <a:p>
                      <a:r>
                        <a:rPr lang="cs-CZ" sz="2400">
                          <a:effectLst/>
                        </a:rPr>
                        <a:t>15-17 let</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a:txBody>
                    <a:bodyPr/>
                    <a:lstStyle/>
                    <a:p>
                      <a:r>
                        <a:rPr lang="cs-CZ" sz="2400" dirty="0">
                          <a:effectLst/>
                        </a:rPr>
                        <a:t>21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2673308"/>
                  </a:ext>
                </a:extLst>
              </a:tr>
              <a:tr h="0">
                <a:tc>
                  <a:txBody>
                    <a:bodyPr/>
                    <a:lstStyle/>
                    <a:p>
                      <a:r>
                        <a:rPr lang="cs-CZ" sz="2400">
                          <a:effectLst/>
                          <a:sym typeface="Symbol" pitchFamily="2" charset="2"/>
                        </a:rPr>
                        <a:t></a:t>
                      </a:r>
                      <a:r>
                        <a:rPr lang="cs-CZ" sz="2400">
                          <a:effectLst/>
                        </a:rPr>
                        <a:t>18 let</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tc>
                  <a:txBody>
                    <a:bodyPr/>
                    <a:lstStyle/>
                    <a:p>
                      <a:r>
                        <a:rPr lang="cs-CZ" sz="2400" dirty="0">
                          <a:effectLst/>
                        </a:rPr>
                        <a:t>25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7479385"/>
                  </a:ext>
                </a:extLst>
              </a:tr>
            </a:tbl>
          </a:graphicData>
        </a:graphic>
      </p:graphicFrame>
      <p:sp>
        <p:nvSpPr>
          <p:cNvPr id="3" name="TextovéPole 2">
            <a:extLst>
              <a:ext uri="{FF2B5EF4-FFF2-40B4-BE49-F238E27FC236}">
                <a16:creationId xmlns:a16="http://schemas.microsoft.com/office/drawing/2014/main" id="{02D2B6B8-9BCE-2972-D6BC-7972B9FC0838}"/>
              </a:ext>
            </a:extLst>
          </p:cNvPr>
          <p:cNvSpPr txBox="1"/>
          <p:nvPr/>
        </p:nvSpPr>
        <p:spPr>
          <a:xfrm>
            <a:off x="646176" y="524256"/>
            <a:ext cx="11159850" cy="1384995"/>
          </a:xfrm>
          <a:prstGeom prst="rect">
            <a:avLst/>
          </a:prstGeom>
          <a:noFill/>
        </p:spPr>
        <p:txBody>
          <a:bodyPr wrap="none" rtlCol="0">
            <a:spAutoFit/>
          </a:bodyPr>
          <a:lstStyle/>
          <a:p>
            <a:r>
              <a:rPr lang="cs-CZ" sz="2800" b="1" dirty="0">
                <a:solidFill>
                  <a:srgbClr val="44546A"/>
                </a:solidFill>
                <a:effectLst/>
                <a:ea typeface="Calibri" panose="020F0502020204030204" pitchFamily="34" charset="0"/>
                <a:cs typeface="Times New Roman" panose="02020603050405020304" pitchFamily="18" charset="0"/>
              </a:rPr>
              <a:t>Referenční rozmezí příjmu pro sacharidy a adekvátní příjem pro vlákninu, </a:t>
            </a:r>
          </a:p>
          <a:p>
            <a:r>
              <a:rPr lang="cs-CZ" sz="2800" b="1" dirty="0">
                <a:solidFill>
                  <a:srgbClr val="44546A"/>
                </a:solidFill>
                <a:effectLst/>
                <a:ea typeface="Calibri" panose="020F0502020204030204" pitchFamily="34" charset="0"/>
                <a:cs typeface="Times New Roman" panose="02020603050405020304" pitchFamily="18" charset="0"/>
              </a:rPr>
              <a:t>dle doporučení EFSA z roku 2010</a:t>
            </a:r>
            <a:endParaRPr lang="cs-CZ" sz="2800" dirty="0">
              <a:solidFill>
                <a:srgbClr val="44546A"/>
              </a:solidFill>
              <a:effectLst/>
              <a:ea typeface="Calibri" panose="020F0502020204030204" pitchFamily="34" charset="0"/>
              <a:cs typeface="Times New Roman" panose="02020603050405020304" pitchFamily="18" charset="0"/>
            </a:endParaRPr>
          </a:p>
          <a:p>
            <a:endParaRPr lang="cs-CZ" sz="2800" dirty="0"/>
          </a:p>
        </p:txBody>
      </p:sp>
      <p:sp>
        <p:nvSpPr>
          <p:cNvPr id="4" name="TextovéPole 3">
            <a:extLst>
              <a:ext uri="{FF2B5EF4-FFF2-40B4-BE49-F238E27FC236}">
                <a16:creationId xmlns:a16="http://schemas.microsoft.com/office/drawing/2014/main" id="{BF0FD7F3-CF0C-DDD2-262E-6485D3924D21}"/>
              </a:ext>
            </a:extLst>
          </p:cNvPr>
          <p:cNvSpPr txBox="1"/>
          <p:nvPr/>
        </p:nvSpPr>
        <p:spPr>
          <a:xfrm>
            <a:off x="740664" y="4391815"/>
            <a:ext cx="2161233" cy="830997"/>
          </a:xfrm>
          <a:prstGeom prst="rect">
            <a:avLst/>
          </a:prstGeom>
          <a:noFill/>
        </p:spPr>
        <p:txBody>
          <a:bodyPr wrap="none" rtlCol="0">
            <a:spAutoFit/>
          </a:bodyPr>
          <a:lstStyle/>
          <a:p>
            <a:pPr marL="342900" lvl="0" indent="-342900">
              <a:lnSpc>
                <a:spcPct val="150000"/>
              </a:lnSpc>
              <a:buFont typeface="+mj-lt"/>
              <a:buAutoNum type="alphaLcParenBoth"/>
            </a:pPr>
            <a:r>
              <a:rPr lang="cs-CZ" sz="1200" dirty="0">
                <a:effectLst/>
                <a:ea typeface="Calibri" panose="020F0502020204030204" pitchFamily="34" charset="0"/>
                <a:cs typeface="Times New Roman" panose="02020603050405020304" pitchFamily="18" charset="0"/>
              </a:rPr>
              <a:t>Referenční rozmezí příjmu</a:t>
            </a:r>
          </a:p>
          <a:p>
            <a:pPr marL="342900" lvl="0" indent="-342900">
              <a:lnSpc>
                <a:spcPct val="150000"/>
              </a:lnSpc>
              <a:buFont typeface="+mj-lt"/>
              <a:buAutoNum type="alphaLcParenBoth"/>
            </a:pPr>
            <a:r>
              <a:rPr lang="cs-CZ" sz="1200" dirty="0">
                <a:effectLst/>
                <a:ea typeface="Calibri" panose="020F0502020204030204" pitchFamily="34" charset="0"/>
                <a:cs typeface="Times New Roman" panose="02020603050405020304" pitchFamily="18" charset="0"/>
              </a:rPr>
              <a:t>Adekvátní příjem</a:t>
            </a:r>
          </a:p>
          <a:p>
            <a:endParaRPr lang="cs-CZ" sz="1200" dirty="0"/>
          </a:p>
        </p:txBody>
      </p:sp>
    </p:spTree>
    <p:extLst>
      <p:ext uri="{BB962C8B-B14F-4D97-AF65-F5344CB8AC3E}">
        <p14:creationId xmlns:p14="http://schemas.microsoft.com/office/powerpoint/2010/main" val="607087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05034CA-F87A-45DF-A44D-3F20AAB4634F}"/>
              </a:ext>
            </a:extLst>
          </p:cNvPr>
          <p:cNvSpPr>
            <a:spLocks noGrp="1" noChangeArrowheads="1"/>
          </p:cNvSpPr>
          <p:nvPr>
            <p:ph type="title"/>
          </p:nvPr>
        </p:nvSpPr>
        <p:spPr/>
        <p:txBody>
          <a:bodyPr/>
          <a:lstStyle/>
          <a:p>
            <a:pPr eaLnBrk="1" hangingPunct="1"/>
            <a:r>
              <a:rPr lang="cs-CZ" altLang="cs-CZ" b="1" dirty="0"/>
              <a:t>VITAMIN A</a:t>
            </a:r>
          </a:p>
        </p:txBody>
      </p:sp>
      <p:sp>
        <p:nvSpPr>
          <p:cNvPr id="40963" name="Rectangle 3">
            <a:extLst>
              <a:ext uri="{FF2B5EF4-FFF2-40B4-BE49-F238E27FC236}">
                <a16:creationId xmlns:a16="http://schemas.microsoft.com/office/drawing/2014/main" id="{605C78FA-3AA9-4ACE-8AC0-1B3C6563D7BE}"/>
              </a:ext>
            </a:extLst>
          </p:cNvPr>
          <p:cNvSpPr>
            <a:spLocks noGrp="1" noChangeArrowheads="1"/>
          </p:cNvSpPr>
          <p:nvPr>
            <p:ph type="body" idx="1"/>
          </p:nvPr>
        </p:nvSpPr>
        <p:spPr/>
        <p:txBody>
          <a:bodyPr>
            <a:normAutofit/>
          </a:bodyPr>
          <a:lstStyle/>
          <a:p>
            <a:pPr eaLnBrk="1" hangingPunct="1">
              <a:lnSpc>
                <a:spcPct val="150000"/>
              </a:lnSpc>
              <a:buSzPct val="70000"/>
              <a:buFont typeface="Wingdings" panose="05000000000000000000" pitchFamily="2" charset="2"/>
              <a:buBlip>
                <a:blip r:embed="rId5"/>
              </a:buBlip>
              <a:defRPr/>
            </a:pPr>
            <a:r>
              <a:rPr lang="cs-CZ" altLang="cs-CZ" sz="2400" dirty="0">
                <a:solidFill>
                  <a:srgbClr val="1B1810"/>
                </a:solidFill>
              </a:rPr>
              <a:t>Potřeba vitaminu A se s věkem nemění</a:t>
            </a:r>
          </a:p>
          <a:p>
            <a:pPr eaLnBrk="1" hangingPunct="1">
              <a:lnSpc>
                <a:spcPct val="150000"/>
              </a:lnSpc>
              <a:buSzPct val="70000"/>
              <a:buFont typeface="Wingdings" panose="05000000000000000000" pitchFamily="2" charset="2"/>
              <a:buBlip>
                <a:blip r:embed="rId5"/>
              </a:buBlip>
              <a:defRPr/>
            </a:pPr>
            <a:r>
              <a:rPr lang="cs-CZ" altLang="cs-CZ" sz="2400" dirty="0">
                <a:solidFill>
                  <a:srgbClr val="1B1810"/>
                </a:solidFill>
              </a:rPr>
              <a:t>Může se zvyšovat retence vitaminu v těle</a:t>
            </a:r>
          </a:p>
          <a:p>
            <a:pPr lvl="1" eaLnBrk="1" hangingPunct="1">
              <a:lnSpc>
                <a:spcPct val="150000"/>
              </a:lnSpc>
              <a:buSzPct val="70000"/>
              <a:buFont typeface="Wingdings" panose="05000000000000000000" pitchFamily="2" charset="2"/>
              <a:buBlip>
                <a:blip r:embed="rId5"/>
              </a:buBlip>
              <a:defRPr/>
            </a:pPr>
            <a:r>
              <a:rPr lang="cs-CZ" altLang="cs-CZ" sz="2000" dirty="0">
                <a:solidFill>
                  <a:srgbClr val="1B1810"/>
                </a:solidFill>
              </a:rPr>
              <a:t>pravděpodobně díky poklesu odstraňování z periferie</a:t>
            </a:r>
          </a:p>
          <a:p>
            <a:pPr lvl="1" eaLnBrk="1" hangingPunct="1">
              <a:lnSpc>
                <a:spcPct val="150000"/>
              </a:lnSpc>
              <a:buSzPct val="70000"/>
              <a:buFont typeface="Wingdings" panose="05000000000000000000" pitchFamily="2" charset="2"/>
              <a:buBlip>
                <a:blip r:embed="rId5"/>
              </a:buBlip>
              <a:defRPr/>
            </a:pPr>
            <a:r>
              <a:rPr lang="cs-CZ" altLang="cs-CZ" sz="2000" dirty="0">
                <a:solidFill>
                  <a:srgbClr val="1B1810"/>
                </a:solidFill>
              </a:rPr>
              <a:t>u osob konzumujících nadbytek vitaminu A ze suplement a fortifikovaných potravin</a:t>
            </a:r>
          </a:p>
          <a:p>
            <a:pPr>
              <a:buClr>
                <a:schemeClr val="accent4"/>
              </a:buClr>
              <a:buFont typeface="Wingdings" panose="05000000000000000000" pitchFamily="2" charset="2"/>
              <a:buChar char="§"/>
              <a:defRPr/>
            </a:pPr>
            <a:r>
              <a:rPr lang="cs-CZ" altLang="cs-CZ" sz="2400" dirty="0"/>
              <a:t>Zvýšené </a:t>
            </a:r>
            <a:r>
              <a:rPr lang="cs-CZ" altLang="cs-CZ" sz="2400" dirty="0">
                <a:solidFill>
                  <a:srgbClr val="1B1810"/>
                </a:solidFill>
              </a:rPr>
              <a:t>hodnoty vitaminu A jsou spojovány se zvýšeným rizikem </a:t>
            </a:r>
            <a:r>
              <a:rPr lang="cs-CZ" altLang="cs-CZ" sz="2400" dirty="0" err="1">
                <a:solidFill>
                  <a:srgbClr val="1B1810"/>
                </a:solidFill>
              </a:rPr>
              <a:t>osteoporotických</a:t>
            </a:r>
            <a:r>
              <a:rPr lang="cs-CZ" altLang="cs-CZ" sz="2400" dirty="0">
                <a:solidFill>
                  <a:srgbClr val="1B1810"/>
                </a:solidFill>
              </a:rPr>
              <a:t> zlomenin u žen i mužů + </a:t>
            </a:r>
            <a:r>
              <a:rPr lang="cs-CZ" altLang="cs-CZ" sz="2400" dirty="0" err="1">
                <a:solidFill>
                  <a:srgbClr val="1B1810"/>
                </a:solidFill>
              </a:rPr>
              <a:t>hepatotoxicita</a:t>
            </a:r>
            <a:r>
              <a:rPr lang="cs-CZ" altLang="cs-CZ" sz="2400" dirty="0">
                <a:solidFill>
                  <a:srgbClr val="1B1810"/>
                </a:solidFill>
              </a:rPr>
              <a:t>  a </a:t>
            </a:r>
            <a:r>
              <a:rPr lang="cs-CZ" altLang="cs-CZ" sz="2400" dirty="0" err="1">
                <a:solidFill>
                  <a:srgbClr val="1B1810"/>
                </a:solidFill>
              </a:rPr>
              <a:t>neurotoxicita</a:t>
            </a:r>
            <a:endParaRPr lang="cs-CZ" altLang="cs-CZ" sz="2400" dirty="0">
              <a:solidFill>
                <a:srgbClr val="1B1810"/>
              </a:solidFill>
            </a:endParaRPr>
          </a:p>
          <a:p>
            <a:pPr>
              <a:buClr>
                <a:schemeClr val="accent4"/>
              </a:buClr>
              <a:buFont typeface="Wingdings" panose="05000000000000000000" pitchFamily="2" charset="2"/>
              <a:buChar char="§"/>
              <a:defRPr/>
            </a:pPr>
            <a:r>
              <a:rPr lang="cs-CZ" altLang="cs-CZ" sz="2400" dirty="0">
                <a:solidFill>
                  <a:srgbClr val="1B1810"/>
                </a:solidFill>
              </a:rPr>
              <a:t>DDD ≥ 65 let 1 mg ekvivalentu RE (m), </a:t>
            </a:r>
          </a:p>
          <a:p>
            <a:pPr marL="0" indent="0">
              <a:buNone/>
              <a:defRPr/>
            </a:pPr>
            <a:r>
              <a:rPr lang="cs-CZ" altLang="cs-CZ" sz="2400" dirty="0">
                <a:solidFill>
                  <a:srgbClr val="1B1810"/>
                </a:solidFill>
              </a:rPr>
              <a:t>                        0,8 mg ekvivalentu RE (ž)</a:t>
            </a:r>
          </a:p>
        </p:txBody>
      </p:sp>
      <p:pic>
        <p:nvPicPr>
          <p:cNvPr id="27650" name="Picture 2" descr="http://t2.gstatic.com/images?q=tbn:ANd9GcTmZxxZ2MmJuoLRuOT4NglRRunNrjmNQ1N41RRKVnklg_uG5EHN6w">
            <a:extLst>
              <a:ext uri="{FF2B5EF4-FFF2-40B4-BE49-F238E27FC236}">
                <a16:creationId xmlns:a16="http://schemas.microsoft.com/office/drawing/2014/main" id="{A463AFF3-6375-4BC1-AD2A-B4F788ABE211}"/>
              </a:ext>
            </a:extLst>
          </p:cNvPr>
          <p:cNvPicPr>
            <a:picLocks noChangeAspect="1" noChangeArrowheads="1"/>
          </p:cNvPicPr>
          <p:nvPr/>
        </p:nvPicPr>
        <p:blipFill>
          <a:blip r:embed="rId6" cstate="print"/>
          <a:srcRect/>
          <a:stretch>
            <a:fillRect/>
          </a:stretch>
        </p:blipFill>
        <p:spPr bwMode="auto">
          <a:xfrm>
            <a:off x="8234977" y="365125"/>
            <a:ext cx="2540428" cy="23449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Zvuk 8">
            <a:hlinkClick r:id="" action="ppaction://media"/>
            <a:extLst>
              <a:ext uri="{FF2B5EF4-FFF2-40B4-BE49-F238E27FC236}">
                <a16:creationId xmlns:a16="http://schemas.microsoft.com/office/drawing/2014/main" id="{32F4A8B5-5ADE-4E9E-89F6-A1B74D0930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ACEB7A0A-9C3A-D564-F762-BAC5383B61F5}"/>
              </a:ext>
            </a:extLst>
          </p:cNvPr>
          <p:cNvSpPr txBox="1"/>
          <p:nvPr/>
        </p:nvSpPr>
        <p:spPr>
          <a:xfrm>
            <a:off x="6304355" y="5254752"/>
            <a:ext cx="5671745" cy="523220"/>
          </a:xfrm>
          <a:prstGeom prst="rect">
            <a:avLst/>
          </a:prstGeom>
          <a:solidFill>
            <a:schemeClr val="accent2"/>
          </a:solidFill>
        </p:spPr>
        <p:txBody>
          <a:bodyPr wrap="none" rtlCol="0">
            <a:spAutoFit/>
          </a:bodyPr>
          <a:lstStyle/>
          <a:p>
            <a:r>
              <a:rPr lang="cs-CZ" sz="2800" dirty="0"/>
              <a:t>EFSA: muži 750 </a:t>
            </a:r>
            <a:r>
              <a:rPr lang="cs-CZ" sz="2800" dirty="0">
                <a:effectLst/>
                <a:ea typeface="Calibri" panose="020F0502020204030204" pitchFamily="34" charset="0"/>
                <a:cs typeface="Times New Roman" panose="02020603050405020304" pitchFamily="18" charset="0"/>
                <a:sym typeface="Symbol" pitchFamily="2" charset="2"/>
              </a:rPr>
              <a:t></a:t>
            </a:r>
            <a:r>
              <a:rPr lang="cs-CZ" sz="2800" dirty="0">
                <a:effectLst/>
                <a:ea typeface="Calibri" panose="020F0502020204030204" pitchFamily="34" charset="0"/>
              </a:rPr>
              <a:t>g RE</a:t>
            </a:r>
            <a:r>
              <a:rPr lang="cs-CZ" sz="2800" dirty="0"/>
              <a:t>, ženy 650 </a:t>
            </a:r>
            <a:r>
              <a:rPr lang="cs-CZ" sz="2800" dirty="0">
                <a:effectLst/>
                <a:ea typeface="Calibri" panose="020F0502020204030204" pitchFamily="34" charset="0"/>
                <a:cs typeface="Times New Roman" panose="02020603050405020304" pitchFamily="18" charset="0"/>
                <a:sym typeface="Symbol" pitchFamily="2" charset="2"/>
              </a:rPr>
              <a:t></a:t>
            </a:r>
            <a:r>
              <a:rPr lang="cs-CZ" sz="2800" dirty="0">
                <a:effectLst/>
                <a:ea typeface="Calibri" panose="020F0502020204030204" pitchFamily="34" charset="0"/>
              </a:rPr>
              <a:t>g RE</a:t>
            </a:r>
            <a:endParaRPr lang="cs-CZ" sz="2800" dirty="0"/>
          </a:p>
        </p:txBody>
      </p:sp>
    </p:spTree>
    <p:extLst>
      <p:ext uri="{BB962C8B-B14F-4D97-AF65-F5344CB8AC3E}">
        <p14:creationId xmlns:p14="http://schemas.microsoft.com/office/powerpoint/2010/main" val="345717158"/>
      </p:ext>
    </p:extLst>
  </p:cSld>
  <p:clrMapOvr>
    <a:masterClrMapping/>
  </p:clrMapOvr>
  <mc:AlternateContent xmlns:mc="http://schemas.openxmlformats.org/markup-compatibility/2006" xmlns:p14="http://schemas.microsoft.com/office/powerpoint/2010/main">
    <mc:Choice Requires="p14">
      <p:transition spd="slow" p14:dur="2000" advTm="41773"/>
    </mc:Choice>
    <mc:Fallback xmlns="">
      <p:transition spd="slow" advTm="4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a:extLst>
              <a:ext uri="{FF2B5EF4-FFF2-40B4-BE49-F238E27FC236}">
                <a16:creationId xmlns:a16="http://schemas.microsoft.com/office/drawing/2014/main" id="{6A0811D7-440D-4DEA-B731-44F2750360FB}"/>
              </a:ext>
            </a:extLst>
          </p:cNvPr>
          <p:cNvSpPr>
            <a:spLocks noGrp="1"/>
          </p:cNvSpPr>
          <p:nvPr>
            <p:ph type="title"/>
          </p:nvPr>
        </p:nvSpPr>
        <p:spPr/>
        <p:txBody>
          <a:bodyPr/>
          <a:lstStyle/>
          <a:p>
            <a:r>
              <a:rPr lang="cs-CZ" altLang="sk-SK" b="1"/>
              <a:t>Vitamin A </a:t>
            </a:r>
            <a:r>
              <a:rPr lang="cs-CZ" altLang="sk-SK"/>
              <a:t>- </a:t>
            </a:r>
            <a:r>
              <a:rPr lang="cs-CZ" altLang="sk-SK" sz="3600"/>
              <a:t>schválená zdravotní tvrzení </a:t>
            </a:r>
          </a:p>
        </p:txBody>
      </p:sp>
      <p:sp>
        <p:nvSpPr>
          <p:cNvPr id="37891" name="Zástupný symbol pro obsah 2">
            <a:extLst>
              <a:ext uri="{FF2B5EF4-FFF2-40B4-BE49-F238E27FC236}">
                <a16:creationId xmlns:a16="http://schemas.microsoft.com/office/drawing/2014/main" id="{09943F47-DFF3-4C57-B096-FBAA04800DF0}"/>
              </a:ext>
            </a:extLst>
          </p:cNvPr>
          <p:cNvSpPr>
            <a:spLocks noGrp="1"/>
          </p:cNvSpPr>
          <p:nvPr>
            <p:ph idx="1"/>
          </p:nvPr>
        </p:nvSpPr>
        <p:spPr/>
        <p:txBody>
          <a:bodyPr/>
          <a:lstStyle/>
          <a:p>
            <a:pPr>
              <a:buClr>
                <a:schemeClr val="accent4"/>
              </a:buClr>
              <a:buFont typeface="Wingdings" panose="05000000000000000000" pitchFamily="2" charset="2"/>
              <a:buChar char="§"/>
            </a:pPr>
            <a:r>
              <a:rPr lang="cs-CZ" altLang="sk-SK" dirty="0"/>
              <a:t>přispívá k normálnímu metabolismu železa</a:t>
            </a:r>
          </a:p>
          <a:p>
            <a:pPr>
              <a:buClr>
                <a:schemeClr val="accent4"/>
              </a:buClr>
              <a:buFont typeface="Wingdings" panose="05000000000000000000" pitchFamily="2" charset="2"/>
              <a:buChar char="§"/>
            </a:pPr>
            <a:r>
              <a:rPr lang="cs-CZ" altLang="sk-SK" dirty="0"/>
              <a:t>přispívá k udržení normálního stavu sliznic</a:t>
            </a:r>
          </a:p>
          <a:p>
            <a:pPr>
              <a:buClr>
                <a:schemeClr val="accent4"/>
              </a:buClr>
              <a:buFont typeface="Wingdings" panose="05000000000000000000" pitchFamily="2" charset="2"/>
              <a:buChar char="§"/>
            </a:pPr>
            <a:r>
              <a:rPr lang="cs-CZ" altLang="sk-SK" dirty="0"/>
              <a:t>přispívá k udržení normálního stavu pokožky</a:t>
            </a:r>
          </a:p>
          <a:p>
            <a:pPr>
              <a:buClr>
                <a:schemeClr val="accent4"/>
              </a:buClr>
              <a:buFont typeface="Wingdings" panose="05000000000000000000" pitchFamily="2" charset="2"/>
              <a:buChar char="§"/>
            </a:pPr>
            <a:r>
              <a:rPr lang="cs-CZ" altLang="sk-SK" dirty="0"/>
              <a:t>přispívá k udržení normálního stavu zraku</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se podílí na procesu specializace buněk </a:t>
            </a:r>
          </a:p>
          <a:p>
            <a:pPr>
              <a:buFontTx/>
              <a:buChar char="-"/>
            </a:pPr>
            <a:endParaRPr lang="cs-CZ" altLang="sk-SK" dirty="0"/>
          </a:p>
        </p:txBody>
      </p:sp>
    </p:spTree>
    <p:extLst>
      <p:ext uri="{BB962C8B-B14F-4D97-AF65-F5344CB8AC3E}">
        <p14:creationId xmlns:p14="http://schemas.microsoft.com/office/powerpoint/2010/main" val="857542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2C6A2225-94AF-4BC4-98F4-77746E7B10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648F5915-2CE1-4F74-88C5-D4366893D2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VÃ½sledok vyhÄ¾adÃ¡vania obrÃ¡zkov pre dopyt vÃ½Å¾iva seniorov">
            <a:extLst>
              <a:ext uri="{FF2B5EF4-FFF2-40B4-BE49-F238E27FC236}">
                <a16:creationId xmlns:a16="http://schemas.microsoft.com/office/drawing/2014/main" id="{F096121A-1E6D-46A8-BF89-B75084F64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75" r="15020"/>
          <a:stretch/>
        </p:blipFill>
        <p:spPr bwMode="auto">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4C32C40-A1F6-4544-B77A-8E3D4858A245}"/>
              </a:ext>
            </a:extLst>
          </p:cNvPr>
          <p:cNvPicPr/>
          <p:nvPr/>
        </p:nvPicPr>
        <p:blipFill rotWithShape="1">
          <a:blip r:embed="rId6" cstate="print"/>
          <a:srcRect r="731" b="4"/>
          <a:stretch/>
        </p:blipFill>
        <p:spPr bwMode="auto">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sp>
        <p:nvSpPr>
          <p:cNvPr id="7170" name="Rectangle 2">
            <a:extLst>
              <a:ext uri="{FF2B5EF4-FFF2-40B4-BE49-F238E27FC236}">
                <a16:creationId xmlns:a16="http://schemas.microsoft.com/office/drawing/2014/main" id="{72282DB5-6CD8-4770-BB67-EEA9F4DA6B98}"/>
              </a:ext>
            </a:extLst>
          </p:cNvPr>
          <p:cNvSpPr>
            <a:spLocks noGrp="1" noChangeArrowheads="1"/>
          </p:cNvSpPr>
          <p:nvPr>
            <p:ph type="title"/>
          </p:nvPr>
        </p:nvSpPr>
        <p:spPr>
          <a:xfrm>
            <a:off x="805542" y="535395"/>
            <a:ext cx="6387102" cy="1188719"/>
          </a:xfrm>
        </p:spPr>
        <p:txBody>
          <a:bodyPr>
            <a:normAutofit/>
          </a:bodyPr>
          <a:lstStyle/>
          <a:p>
            <a:pPr eaLnBrk="1" hangingPunct="1"/>
            <a:r>
              <a:rPr lang="cs-CZ" altLang="cs-CZ" b="1" dirty="0"/>
              <a:t>VÝŽIVA SENIORŮ - úvod</a:t>
            </a:r>
          </a:p>
        </p:txBody>
      </p:sp>
      <p:sp>
        <p:nvSpPr>
          <p:cNvPr id="7171" name="Rectangle 3">
            <a:extLst>
              <a:ext uri="{FF2B5EF4-FFF2-40B4-BE49-F238E27FC236}">
                <a16:creationId xmlns:a16="http://schemas.microsoft.com/office/drawing/2014/main" id="{2C704E7F-0601-4A4B-B789-54EDAEDF70FB}"/>
              </a:ext>
            </a:extLst>
          </p:cNvPr>
          <p:cNvSpPr>
            <a:spLocks noGrp="1" noChangeArrowheads="1"/>
          </p:cNvSpPr>
          <p:nvPr>
            <p:ph type="body" idx="1"/>
          </p:nvPr>
        </p:nvSpPr>
        <p:spPr>
          <a:xfrm>
            <a:off x="805542" y="1591056"/>
            <a:ext cx="7606938" cy="4572000"/>
          </a:xfrm>
        </p:spPr>
        <p:txBody>
          <a:bodyPr anchor="t">
            <a:normAutofit fontScale="92500"/>
          </a:bodyPr>
          <a:lstStyle/>
          <a:p>
            <a:pPr eaLnBrk="1" hangingPunct="1">
              <a:buSzPct val="70000"/>
              <a:buFont typeface="Wingdings" panose="05000000000000000000" pitchFamily="2" charset="2"/>
              <a:buBlip>
                <a:blip r:embed="rId7"/>
              </a:buBlip>
            </a:pPr>
            <a:r>
              <a:rPr lang="cs-CZ" altLang="cs-CZ" sz="2400" dirty="0"/>
              <a:t>Stáří dle WHO</a:t>
            </a:r>
          </a:p>
          <a:p>
            <a:pPr lvl="1" eaLnBrk="1" hangingPunct="1">
              <a:buSzPct val="70000"/>
              <a:buFont typeface="Wingdings" panose="05000000000000000000" pitchFamily="2" charset="2"/>
              <a:buBlip>
                <a:blip r:embed="rId7"/>
              </a:buBlip>
            </a:pPr>
            <a:r>
              <a:rPr lang="cs-CZ" altLang="cs-CZ" dirty="0"/>
              <a:t>60-74 let časné stáří (senescence)</a:t>
            </a:r>
          </a:p>
          <a:p>
            <a:pPr lvl="1" eaLnBrk="1" hangingPunct="1">
              <a:buSzPct val="70000"/>
              <a:buFont typeface="Wingdings" panose="05000000000000000000" pitchFamily="2" charset="2"/>
              <a:buBlip>
                <a:blip r:embed="rId7"/>
              </a:buBlip>
            </a:pPr>
            <a:r>
              <a:rPr lang="cs-CZ" altLang="cs-CZ" dirty="0"/>
              <a:t>75-89 vlastní stáří (</a:t>
            </a:r>
            <a:r>
              <a:rPr lang="cs-CZ" altLang="cs-CZ" dirty="0" err="1"/>
              <a:t>senium</a:t>
            </a:r>
            <a:r>
              <a:rPr lang="cs-CZ" altLang="cs-CZ" dirty="0"/>
              <a:t>)</a:t>
            </a:r>
          </a:p>
          <a:p>
            <a:pPr lvl="1" eaLnBrk="1" hangingPunct="1">
              <a:buSzPct val="70000"/>
              <a:buFont typeface="Wingdings" panose="05000000000000000000" pitchFamily="2" charset="2"/>
              <a:buBlip>
                <a:blip r:embed="rId7"/>
              </a:buBlip>
            </a:pPr>
            <a:r>
              <a:rPr lang="en-US" altLang="cs-CZ" dirty="0"/>
              <a:t>&gt;</a:t>
            </a:r>
            <a:r>
              <a:rPr lang="cs-CZ" altLang="cs-CZ" dirty="0"/>
              <a:t>90 let dlouhověkost (</a:t>
            </a:r>
            <a:r>
              <a:rPr lang="cs-CZ" altLang="cs-CZ" dirty="0" err="1"/>
              <a:t>patriarchum</a:t>
            </a:r>
            <a:r>
              <a:rPr lang="cs-CZ" altLang="cs-CZ" dirty="0"/>
              <a:t>)</a:t>
            </a:r>
          </a:p>
          <a:p>
            <a:pPr lvl="1" eaLnBrk="1" hangingPunct="1">
              <a:buClr>
                <a:srgbClr val="3A7214"/>
              </a:buClr>
              <a:buSzPct val="70000"/>
              <a:buFont typeface="Wingdings 2" panose="05020102010507070707" pitchFamily="18" charset="2"/>
              <a:buChar char=""/>
            </a:pPr>
            <a:endParaRPr lang="cs-CZ" altLang="cs-CZ" dirty="0"/>
          </a:p>
          <a:p>
            <a:pPr eaLnBrk="1" hangingPunct="1">
              <a:buSzPct val="70000"/>
              <a:buFont typeface="Wingdings" panose="05000000000000000000" pitchFamily="2" charset="2"/>
              <a:buBlip>
                <a:blip r:embed="rId7"/>
              </a:buBlip>
            </a:pPr>
            <a:r>
              <a:rPr lang="cs-CZ" altLang="cs-CZ" sz="2400" b="1" i="1" dirty="0"/>
              <a:t>„Jsem starý, už toho tolik nepotřebuji“ </a:t>
            </a:r>
            <a:r>
              <a:rPr lang="cs-CZ" altLang="cs-CZ" sz="2400" dirty="0">
                <a:cs typeface="Times New Roman" panose="02020603050405020304" pitchFamily="18" charset="0"/>
              </a:rPr>
              <a:t>→</a:t>
            </a:r>
            <a:r>
              <a:rPr lang="cs-CZ" altLang="cs-CZ" sz="2400" dirty="0"/>
              <a:t> mylná představa                  </a:t>
            </a:r>
          </a:p>
          <a:p>
            <a:pPr eaLnBrk="1" hangingPunct="1">
              <a:buSzPct val="70000"/>
              <a:buFont typeface="Wingdings" panose="05000000000000000000" pitchFamily="2" charset="2"/>
              <a:buBlip>
                <a:blip r:embed="rId7"/>
              </a:buBlip>
            </a:pPr>
            <a:endParaRPr lang="cs-CZ" altLang="cs-CZ" sz="2400" dirty="0"/>
          </a:p>
          <a:p>
            <a:pPr eaLnBrk="1" hangingPunct="1">
              <a:buSzPct val="70000"/>
              <a:buFont typeface="Wingdings" panose="05000000000000000000" pitchFamily="2" charset="2"/>
              <a:buBlip>
                <a:blip r:embed="rId7"/>
              </a:buBlip>
            </a:pPr>
            <a:r>
              <a:rPr lang="cs-CZ" altLang="cs-CZ" sz="2400" dirty="0"/>
              <a:t>Ve vyšším věku má adekvátní výživa </a:t>
            </a:r>
            <a:r>
              <a:rPr lang="cs-CZ" altLang="cs-CZ" sz="2400" b="1" dirty="0"/>
              <a:t>zásadní význam</a:t>
            </a:r>
            <a:r>
              <a:rPr lang="cs-CZ" altLang="cs-CZ" sz="2400" dirty="0"/>
              <a:t> </a:t>
            </a:r>
            <a:br>
              <a:rPr lang="cs-CZ" altLang="cs-CZ" sz="2400" dirty="0"/>
            </a:br>
            <a:r>
              <a:rPr lang="cs-CZ" altLang="cs-CZ" sz="2400" dirty="0"/>
              <a:t>pro udržení dobrého zdraví a pro podporu kvalitního života!</a:t>
            </a:r>
          </a:p>
          <a:p>
            <a:pPr eaLnBrk="1" hangingPunct="1">
              <a:buSzPct val="70000"/>
              <a:buFont typeface="Wingdings" panose="05000000000000000000" pitchFamily="2" charset="2"/>
              <a:buBlip>
                <a:blip r:embed="rId7"/>
              </a:buBlip>
            </a:pPr>
            <a:r>
              <a:rPr lang="cs-CZ" altLang="cs-CZ" sz="2400" dirty="0"/>
              <a:t>U seniorů - častější výskyt poruch výživy, především </a:t>
            </a:r>
            <a:r>
              <a:rPr lang="cs-CZ" altLang="cs-CZ" sz="2400" b="1" dirty="0"/>
              <a:t>malnutrice</a:t>
            </a:r>
            <a:r>
              <a:rPr lang="cs-CZ" altLang="cs-CZ" sz="2400" dirty="0"/>
              <a:t>, která ohrožuje jedince závažnými zdravotními komplikacemi, zvýšenou nemocností i úmrtností</a:t>
            </a:r>
          </a:p>
          <a:p>
            <a:pPr eaLnBrk="1" hangingPunct="1"/>
            <a:endParaRPr lang="cs-CZ" altLang="cs-CZ" sz="1300" dirty="0"/>
          </a:p>
        </p:txBody>
      </p:sp>
      <p:pic>
        <p:nvPicPr>
          <p:cNvPr id="6" name="Zvuk 5">
            <a:hlinkClick r:id="" action="ppaction://media"/>
            <a:extLst>
              <a:ext uri="{FF2B5EF4-FFF2-40B4-BE49-F238E27FC236}">
                <a16:creationId xmlns:a16="http://schemas.microsoft.com/office/drawing/2014/main" id="{A5F5EBBF-397D-4E71-B0F6-710FB65381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0206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7539"/>
    </mc:Choice>
    <mc:Fallback xmlns="">
      <p:transition spd="slow" advTm="87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A92A42B-F661-4E42-A13F-16F0E21C80C6}"/>
              </a:ext>
            </a:extLst>
          </p:cNvPr>
          <p:cNvSpPr>
            <a:spLocks noGrp="1" noChangeArrowheads="1"/>
          </p:cNvSpPr>
          <p:nvPr>
            <p:ph type="title"/>
          </p:nvPr>
        </p:nvSpPr>
        <p:spPr/>
        <p:txBody>
          <a:bodyPr/>
          <a:lstStyle/>
          <a:p>
            <a:pPr eaLnBrk="1" hangingPunct="1"/>
            <a:r>
              <a:rPr lang="cs-CZ" altLang="cs-CZ" b="1"/>
              <a:t>VITAMIN D</a:t>
            </a:r>
          </a:p>
        </p:txBody>
      </p:sp>
      <p:sp>
        <p:nvSpPr>
          <p:cNvPr id="38915" name="Rectangle 3">
            <a:extLst>
              <a:ext uri="{FF2B5EF4-FFF2-40B4-BE49-F238E27FC236}">
                <a16:creationId xmlns:a16="http://schemas.microsoft.com/office/drawing/2014/main" id="{650583C9-8463-47C5-AC1F-DEB9291A9E3D}"/>
              </a:ext>
            </a:extLst>
          </p:cNvPr>
          <p:cNvSpPr>
            <a:spLocks noGrp="1" noChangeArrowheads="1"/>
          </p:cNvSpPr>
          <p:nvPr>
            <p:ph type="body" idx="1"/>
          </p:nvPr>
        </p:nvSpPr>
        <p:spPr>
          <a:xfrm>
            <a:off x="758687" y="1339573"/>
            <a:ext cx="10886440" cy="5518427"/>
          </a:xfrm>
        </p:spPr>
        <p:txBody>
          <a:bodyPr>
            <a:normAutofit fontScale="92500" lnSpcReduction="10000"/>
          </a:bodyPr>
          <a:lstStyle/>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Reguluje metabolizmus Ca a P</a:t>
            </a: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Vysoce rizikový u seniorů </a:t>
            </a:r>
            <a:r>
              <a:rPr lang="cs-CZ" altLang="cs-CZ" sz="2400" dirty="0">
                <a:solidFill>
                  <a:srgbClr val="1B1810"/>
                </a:solidFill>
                <a:sym typeface="Wingdings 3" panose="05040102010807070707" pitchFamily="18" charset="2"/>
              </a:rPr>
              <a:t> </a:t>
            </a:r>
            <a:r>
              <a:rPr lang="cs-CZ" altLang="cs-CZ" sz="2400" dirty="0">
                <a:solidFill>
                  <a:srgbClr val="1B1810"/>
                </a:solidFill>
              </a:rPr>
              <a:t>zvýšená potřeba vitaminu D</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významný pokles endogenní syntézy v kůži</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snížená resorpce podmíněná postupujícím věkem</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omezený pohyb venku na slunci </a:t>
            </a:r>
            <a:r>
              <a:rPr lang="cs-CZ" altLang="cs-CZ" sz="2200" dirty="0">
                <a:solidFill>
                  <a:srgbClr val="1B1810"/>
                </a:solidFill>
                <a:sym typeface="Wingdings 3" panose="05040102010807070707" pitchFamily="18" charset="2"/>
              </a:rPr>
              <a:t> snížená expozice UV záření</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snížená přeměna cholekalciferolu na účinné metabolity může být při těžkých onemocněních jater a renální insuficienci</a:t>
            </a:r>
          </a:p>
          <a:p>
            <a:pPr lvl="2" eaLnBrk="1" hangingPunct="1">
              <a:lnSpc>
                <a:spcPct val="80000"/>
              </a:lnSpc>
              <a:buClr>
                <a:srgbClr val="3A7214"/>
              </a:buClr>
              <a:buSzPct val="70000"/>
              <a:buFont typeface="Wingdings 2" panose="05020102010507070707" pitchFamily="18" charset="2"/>
              <a:buChar char="P"/>
            </a:pPr>
            <a:endParaRPr lang="cs-CZ" altLang="cs-CZ" sz="800" dirty="0">
              <a:solidFill>
                <a:srgbClr val="1B1810"/>
              </a:solidFill>
            </a:endParaRP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Při nedostatku se objevuje</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svalová slabost a funkční poškození</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zvýšené riziko pádů a zlomenin</a:t>
            </a:r>
            <a:endParaRPr lang="cs-CZ" altLang="cs-CZ" sz="800" dirty="0">
              <a:solidFill>
                <a:srgbClr val="1B1810"/>
              </a:solidFill>
            </a:endParaRP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Doporučený příjem ≥ 65 let 10 </a:t>
            </a:r>
            <a:r>
              <a:rPr lang="el-GR" altLang="cs-CZ" sz="2400" dirty="0">
                <a:solidFill>
                  <a:srgbClr val="1B1810"/>
                </a:solidFill>
                <a:latin typeface="Calibri" panose="020F0502020204030204" pitchFamily="34" charset="0"/>
              </a:rPr>
              <a:t>μ</a:t>
            </a:r>
            <a:r>
              <a:rPr lang="cs-CZ" altLang="cs-CZ" sz="2400" dirty="0">
                <a:solidFill>
                  <a:srgbClr val="1B1810"/>
                </a:solidFill>
              </a:rPr>
              <a:t>g/den </a:t>
            </a:r>
            <a:br>
              <a:rPr lang="cs-CZ" altLang="cs-CZ" sz="2400" dirty="0">
                <a:solidFill>
                  <a:srgbClr val="1B1810"/>
                </a:solidFill>
              </a:rPr>
            </a:br>
            <a:r>
              <a:rPr lang="cs-CZ" altLang="cs-CZ" sz="2400" dirty="0">
                <a:solidFill>
                  <a:srgbClr val="1B1810"/>
                </a:solidFill>
              </a:rPr>
              <a:t>		         ≥ 70 let 15 </a:t>
            </a:r>
            <a:r>
              <a:rPr lang="el-GR" altLang="cs-CZ" sz="2400" dirty="0">
                <a:solidFill>
                  <a:srgbClr val="1B1810"/>
                </a:solidFill>
                <a:latin typeface="Calibri" panose="020F0502020204030204" pitchFamily="34" charset="0"/>
              </a:rPr>
              <a:t>μ</a:t>
            </a:r>
            <a:r>
              <a:rPr lang="cs-CZ" altLang="cs-CZ" sz="2400" dirty="0">
                <a:solidFill>
                  <a:srgbClr val="1B1810"/>
                </a:solidFill>
              </a:rPr>
              <a:t>g/den </a:t>
            </a:r>
            <a:br>
              <a:rPr lang="cs-CZ" altLang="cs-CZ" sz="2400" dirty="0">
                <a:solidFill>
                  <a:srgbClr val="1B1810"/>
                </a:solidFill>
              </a:rPr>
            </a:br>
            <a:r>
              <a:rPr lang="cs-CZ" altLang="cs-CZ" sz="2400" dirty="0">
                <a:solidFill>
                  <a:srgbClr val="1B1810"/>
                </a:solidFill>
              </a:rPr>
              <a:t>		        (x dospělá populace 5 </a:t>
            </a:r>
            <a:r>
              <a:rPr lang="el-GR" altLang="cs-CZ" sz="2400" dirty="0">
                <a:solidFill>
                  <a:srgbClr val="1B1810"/>
                </a:solidFill>
                <a:latin typeface="Calibri" panose="020F0502020204030204" pitchFamily="34" charset="0"/>
              </a:rPr>
              <a:t>μ</a:t>
            </a:r>
            <a:r>
              <a:rPr lang="cs-CZ" altLang="cs-CZ" sz="2400" dirty="0">
                <a:solidFill>
                  <a:srgbClr val="1B1810"/>
                </a:solidFill>
              </a:rPr>
              <a:t>g/den)  - </a:t>
            </a:r>
            <a:r>
              <a:rPr lang="cs-CZ" altLang="cs-CZ" sz="2400" dirty="0">
                <a:solidFill>
                  <a:srgbClr val="0033CC"/>
                </a:solidFill>
              </a:rPr>
              <a:t>Dříve</a:t>
            </a:r>
          </a:p>
          <a:p>
            <a:pPr eaLnBrk="1" hangingPunct="1">
              <a:lnSpc>
                <a:spcPct val="80000"/>
              </a:lnSpc>
              <a:buSzPct val="70000"/>
              <a:buFont typeface="Wingdings" panose="05000000000000000000" pitchFamily="2" charset="2"/>
              <a:buBlip>
                <a:blip r:embed="rId4"/>
              </a:buBlip>
            </a:pPr>
            <a:r>
              <a:rPr lang="cs-CZ" altLang="cs-CZ" sz="2400" b="1" u="sng" dirty="0">
                <a:solidFill>
                  <a:srgbClr val="0033CC"/>
                </a:solidFill>
              </a:rPr>
              <a:t>Dnes</a:t>
            </a:r>
            <a:r>
              <a:rPr lang="cs-CZ" altLang="cs-CZ" sz="2400" dirty="0">
                <a:solidFill>
                  <a:srgbClr val="1B1810"/>
                </a:solidFill>
              </a:rPr>
              <a:t> 20 </a:t>
            </a:r>
            <a:r>
              <a:rPr lang="el-GR" altLang="cs-CZ" sz="2400" dirty="0">
                <a:solidFill>
                  <a:srgbClr val="1B1810"/>
                </a:solidFill>
                <a:latin typeface="Calibri" panose="020F0502020204030204" pitchFamily="34" charset="0"/>
              </a:rPr>
              <a:t>μ</a:t>
            </a:r>
            <a:r>
              <a:rPr lang="cs-CZ" altLang="cs-CZ" sz="2400" dirty="0">
                <a:solidFill>
                  <a:srgbClr val="1B1810"/>
                </a:solidFill>
              </a:rPr>
              <a:t>g/den - pro dospělé i seniory stejně</a:t>
            </a: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Zdroje vitaminu D:</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sluneční záření</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rybí tuk, tučné ryby, játra, vaječný žloutek, margaríny (obohacené vitaminem D), další fortifikované potraviny</a:t>
            </a:r>
          </a:p>
          <a:p>
            <a:pPr eaLnBrk="1" hangingPunct="1">
              <a:lnSpc>
                <a:spcPct val="80000"/>
              </a:lnSpc>
            </a:pPr>
            <a:endParaRPr lang="cs-CZ" altLang="cs-CZ" dirty="0"/>
          </a:p>
        </p:txBody>
      </p:sp>
      <p:pic>
        <p:nvPicPr>
          <p:cNvPr id="2050" name="Picture 2" descr="VÃ½sledok vyhÄ¾adÃ¡vania obrÃ¡zkov pre dopyt vitamin d">
            <a:extLst>
              <a:ext uri="{FF2B5EF4-FFF2-40B4-BE49-F238E27FC236}">
                <a16:creationId xmlns:a16="http://schemas.microsoft.com/office/drawing/2014/main" id="{954C6EDE-F579-4954-8B6D-2EBA8D047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458" y="136208"/>
            <a:ext cx="2514683" cy="2312352"/>
          </a:xfrm>
          <a:prstGeom prst="rect">
            <a:avLst/>
          </a:prstGeom>
          <a:noFill/>
          <a:extLst>
            <a:ext uri="{909E8E84-426E-40DD-AFC4-6F175D3DCCD1}">
              <a14:hiddenFill xmlns:a14="http://schemas.microsoft.com/office/drawing/2010/main">
                <a:solidFill>
                  <a:srgbClr val="FFFFFF"/>
                </a:solidFill>
              </a14:hiddenFill>
            </a:ext>
          </a:extLst>
        </p:spPr>
      </p:pic>
      <p:pic>
        <p:nvPicPr>
          <p:cNvPr id="12" name="Zvuk 11">
            <a:hlinkClick r:id="" action="ppaction://media"/>
            <a:extLst>
              <a:ext uri="{FF2B5EF4-FFF2-40B4-BE49-F238E27FC236}">
                <a16:creationId xmlns:a16="http://schemas.microsoft.com/office/drawing/2014/main" id="{827B189A-3962-4946-B515-F735005C15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807422EE-3383-0702-DB3A-771C17056A0E}"/>
              </a:ext>
            </a:extLst>
          </p:cNvPr>
          <p:cNvSpPr txBox="1"/>
          <p:nvPr/>
        </p:nvSpPr>
        <p:spPr>
          <a:xfrm>
            <a:off x="5798070" y="3455334"/>
            <a:ext cx="6012543" cy="954107"/>
          </a:xfrm>
          <a:prstGeom prst="rect">
            <a:avLst/>
          </a:prstGeom>
          <a:solidFill>
            <a:schemeClr val="accent2"/>
          </a:solidFill>
        </p:spPr>
        <p:txBody>
          <a:bodyPr wrap="none" rtlCol="0">
            <a:spAutoFit/>
          </a:bodyPr>
          <a:lstStyle/>
          <a:p>
            <a:r>
              <a:rPr lang="cs-CZ" sz="2800" dirty="0"/>
              <a:t>EFSA: 15 </a:t>
            </a:r>
            <a:r>
              <a:rPr lang="cs-CZ" sz="2800" dirty="0">
                <a:effectLst/>
                <a:ea typeface="Calibri" panose="020F0502020204030204" pitchFamily="34" charset="0"/>
                <a:cs typeface="Times New Roman" panose="02020603050405020304" pitchFamily="18" charset="0"/>
                <a:sym typeface="Symbol" pitchFamily="2" charset="2"/>
              </a:rPr>
              <a:t></a:t>
            </a:r>
            <a:r>
              <a:rPr lang="cs-CZ" sz="2800" dirty="0">
                <a:effectLst/>
                <a:ea typeface="Calibri" panose="020F0502020204030204" pitchFamily="34" charset="0"/>
              </a:rPr>
              <a:t>g</a:t>
            </a:r>
          </a:p>
          <a:p>
            <a:r>
              <a:rPr lang="cs-CZ" sz="2800" dirty="0"/>
              <a:t>Tolerovaná horní hranice příjmu: 100 </a:t>
            </a:r>
            <a:r>
              <a:rPr lang="cs-CZ" sz="2800" dirty="0">
                <a:effectLst/>
                <a:ea typeface="Calibri" panose="020F0502020204030204" pitchFamily="34" charset="0"/>
                <a:cs typeface="Times New Roman" panose="02020603050405020304" pitchFamily="18" charset="0"/>
                <a:sym typeface="Symbol" pitchFamily="2" charset="2"/>
              </a:rPr>
              <a:t></a:t>
            </a:r>
            <a:r>
              <a:rPr lang="cs-CZ" sz="2800" dirty="0">
                <a:effectLst/>
                <a:ea typeface="Calibri" panose="020F0502020204030204" pitchFamily="34" charset="0"/>
              </a:rPr>
              <a:t>g</a:t>
            </a:r>
            <a:endParaRPr lang="cs-CZ" sz="2800" dirty="0"/>
          </a:p>
        </p:txBody>
      </p:sp>
    </p:spTree>
    <p:extLst>
      <p:ext uri="{BB962C8B-B14F-4D97-AF65-F5344CB8AC3E}">
        <p14:creationId xmlns:p14="http://schemas.microsoft.com/office/powerpoint/2010/main" val="3352457491"/>
      </p:ext>
    </p:extLst>
  </p:cSld>
  <p:clrMapOvr>
    <a:masterClrMapping/>
  </p:clrMapOvr>
  <mc:AlternateContent xmlns:mc="http://schemas.openxmlformats.org/markup-compatibility/2006" xmlns:p14="http://schemas.microsoft.com/office/powerpoint/2010/main">
    <mc:Choice Requires="p14">
      <p:transition spd="slow" p14:dur="2000" advTm="61535"/>
    </mc:Choice>
    <mc:Fallback xmlns="">
      <p:transition spd="slow" advTm="6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a:extLst>
              <a:ext uri="{FF2B5EF4-FFF2-40B4-BE49-F238E27FC236}">
                <a16:creationId xmlns:a16="http://schemas.microsoft.com/office/drawing/2014/main" id="{4EDFCA40-5BAA-442B-878E-C86D6125C01E}"/>
              </a:ext>
            </a:extLst>
          </p:cNvPr>
          <p:cNvSpPr>
            <a:spLocks noGrp="1"/>
          </p:cNvSpPr>
          <p:nvPr>
            <p:ph type="title"/>
          </p:nvPr>
        </p:nvSpPr>
        <p:spPr/>
        <p:txBody>
          <a:bodyPr/>
          <a:lstStyle/>
          <a:p>
            <a:r>
              <a:rPr lang="cs-CZ" altLang="sk-SK" b="1"/>
              <a:t>Vitamin D </a:t>
            </a:r>
            <a:r>
              <a:rPr lang="cs-CZ" altLang="sk-SK" sz="3600"/>
              <a:t>– schválená zdravotní tvrzení</a:t>
            </a:r>
          </a:p>
        </p:txBody>
      </p:sp>
      <p:sp>
        <p:nvSpPr>
          <p:cNvPr id="39939" name="Zástupný symbol pro obsah 2">
            <a:extLst>
              <a:ext uri="{FF2B5EF4-FFF2-40B4-BE49-F238E27FC236}">
                <a16:creationId xmlns:a16="http://schemas.microsoft.com/office/drawing/2014/main" id="{C51E31EE-EEB4-499F-BFFE-B7C02F5A6F07}"/>
              </a:ext>
            </a:extLst>
          </p:cNvPr>
          <p:cNvSpPr>
            <a:spLocks noGrp="1"/>
          </p:cNvSpPr>
          <p:nvPr>
            <p:ph idx="1"/>
          </p:nvPr>
        </p:nvSpPr>
        <p:spPr/>
        <p:txBody>
          <a:bodyPr/>
          <a:lstStyle/>
          <a:p>
            <a:pPr>
              <a:buClr>
                <a:schemeClr val="accent4"/>
              </a:buClr>
              <a:buFont typeface="Wingdings" panose="05000000000000000000" pitchFamily="2" charset="2"/>
              <a:buChar char="§"/>
            </a:pPr>
            <a:r>
              <a:rPr lang="cs-CZ" altLang="sk-SK" dirty="0"/>
              <a:t>přispívá k normálnímu vstřebávání/využití vápníku a fosforu</a:t>
            </a:r>
          </a:p>
          <a:p>
            <a:pPr>
              <a:buClr>
                <a:schemeClr val="accent4"/>
              </a:buClr>
              <a:buFont typeface="Wingdings" panose="05000000000000000000" pitchFamily="2" charset="2"/>
              <a:buChar char="§"/>
            </a:pPr>
            <a:r>
              <a:rPr lang="cs-CZ" altLang="sk-SK" dirty="0"/>
              <a:t>přispívá k normální hladině vápníku v krvi</a:t>
            </a:r>
          </a:p>
          <a:p>
            <a:pPr>
              <a:buClr>
                <a:schemeClr val="accent4"/>
              </a:buClr>
              <a:buFont typeface="Wingdings" panose="05000000000000000000" pitchFamily="2" charset="2"/>
              <a:buChar char="§"/>
            </a:pPr>
            <a:r>
              <a:rPr lang="cs-CZ" altLang="sk-SK" dirty="0"/>
              <a:t>přispívá k udržení normálního stavu kostí</a:t>
            </a:r>
          </a:p>
          <a:p>
            <a:pPr>
              <a:buClr>
                <a:schemeClr val="accent4"/>
              </a:buClr>
              <a:buFont typeface="Wingdings" panose="05000000000000000000" pitchFamily="2" charset="2"/>
              <a:buChar char="§"/>
            </a:pPr>
            <a:r>
              <a:rPr lang="cs-CZ" altLang="sk-SK" dirty="0"/>
              <a:t>přispívá k udržení normální činnosti svalů</a:t>
            </a:r>
          </a:p>
          <a:p>
            <a:pPr>
              <a:buClr>
                <a:schemeClr val="accent4"/>
              </a:buClr>
              <a:buFont typeface="Wingdings" panose="05000000000000000000" pitchFamily="2" charset="2"/>
              <a:buChar char="§"/>
            </a:pPr>
            <a:r>
              <a:rPr lang="cs-CZ" altLang="sk-SK" dirty="0"/>
              <a:t>přispívá k udržení normálního stavu zubů</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se podílí na procesu dělení buněk</a:t>
            </a:r>
          </a:p>
        </p:txBody>
      </p:sp>
    </p:spTree>
    <p:extLst>
      <p:ext uri="{BB962C8B-B14F-4D97-AF65-F5344CB8AC3E}">
        <p14:creationId xmlns:p14="http://schemas.microsoft.com/office/powerpoint/2010/main" val="1381472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D8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Ã½sledok vyhÄ¾adÃ¡vania obrÃ¡zkov pre dopyt metabolizmus vitaminu d">
            <a:extLst>
              <a:ext uri="{FF2B5EF4-FFF2-40B4-BE49-F238E27FC236}">
                <a16:creationId xmlns:a16="http://schemas.microsoft.com/office/drawing/2014/main" id="{1081C96F-5F48-48E3-8091-ED2E69396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0" t="1781" r="640" b="3117"/>
          <a:stretch/>
        </p:blipFill>
        <p:spPr bwMode="auto">
          <a:xfrm>
            <a:off x="3471892" y="174120"/>
            <a:ext cx="8222268" cy="6509760"/>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a:extLst>
              <a:ext uri="{FF2B5EF4-FFF2-40B4-BE49-F238E27FC236}">
                <a16:creationId xmlns:a16="http://schemas.microsoft.com/office/drawing/2014/main" id="{A46AE9EA-6330-4F3B-96C1-033165B82F06}"/>
              </a:ext>
            </a:extLst>
          </p:cNvPr>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cs-CZ" sz="2400" b="1" kern="1200">
                <a:solidFill>
                  <a:srgbClr val="FFFFFF"/>
                </a:solidFill>
                <a:latin typeface="+mj-lt"/>
                <a:ea typeface="+mj-ea"/>
                <a:cs typeface="+mj-cs"/>
              </a:rPr>
              <a:t>Vitamin D - metabolismus</a:t>
            </a:r>
          </a:p>
        </p:txBody>
      </p:sp>
    </p:spTree>
    <p:extLst>
      <p:ext uri="{BB962C8B-B14F-4D97-AF65-F5344CB8AC3E}">
        <p14:creationId xmlns:p14="http://schemas.microsoft.com/office/powerpoint/2010/main" val="95631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94ED5A3B-5303-4EFB-94C1-647BDF1D9ECA}"/>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846263" y="0"/>
            <a:ext cx="4249738" cy="3398838"/>
          </a:xfrm>
          <a:noFill/>
        </p:spPr>
      </p:pic>
      <p:pic>
        <p:nvPicPr>
          <p:cNvPr id="41987" name="Picture 5">
            <a:extLst>
              <a:ext uri="{FF2B5EF4-FFF2-40B4-BE49-F238E27FC236}">
                <a16:creationId xmlns:a16="http://schemas.microsoft.com/office/drawing/2014/main" id="{A619E5E8-928B-44DC-B44E-61568118F14F}"/>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74826" y="3400426"/>
            <a:ext cx="4321175" cy="3457575"/>
          </a:xfrm>
          <a:noFill/>
        </p:spPr>
      </p:pic>
      <p:pic>
        <p:nvPicPr>
          <p:cNvPr id="41988" name="Picture 6">
            <a:extLst>
              <a:ext uri="{FF2B5EF4-FFF2-40B4-BE49-F238E27FC236}">
                <a16:creationId xmlns:a16="http://schemas.microsoft.com/office/drawing/2014/main" id="{642196FE-5740-4E8C-92FB-950A9BF31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1"/>
            <a:ext cx="36083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89" name="Picture 7">
            <a:extLst>
              <a:ext uri="{FF2B5EF4-FFF2-40B4-BE49-F238E27FC236}">
                <a16:creationId xmlns:a16="http://schemas.microsoft.com/office/drawing/2014/main" id="{5B24ED90-7BB0-4DBC-8A32-B6CDFD3C5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3949700"/>
            <a:ext cx="36353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65448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DE4BE2B-6E06-4CE7-AC5E-B3697211680F}"/>
              </a:ext>
            </a:extLst>
          </p:cNvPr>
          <p:cNvSpPr>
            <a:spLocks noGrp="1" noChangeArrowheads="1"/>
          </p:cNvSpPr>
          <p:nvPr>
            <p:ph type="title"/>
          </p:nvPr>
        </p:nvSpPr>
        <p:spPr>
          <a:xfrm>
            <a:off x="624840" y="164781"/>
            <a:ext cx="10515600" cy="1325563"/>
          </a:xfrm>
        </p:spPr>
        <p:txBody>
          <a:bodyPr/>
          <a:lstStyle/>
          <a:p>
            <a:pPr eaLnBrk="1" hangingPunct="1"/>
            <a:r>
              <a:rPr lang="cs-CZ" altLang="cs-CZ" b="1" dirty="0"/>
              <a:t>VITAMIN C</a:t>
            </a:r>
          </a:p>
        </p:txBody>
      </p:sp>
      <p:sp>
        <p:nvSpPr>
          <p:cNvPr id="43011" name="Rectangle 3">
            <a:extLst>
              <a:ext uri="{FF2B5EF4-FFF2-40B4-BE49-F238E27FC236}">
                <a16:creationId xmlns:a16="http://schemas.microsoft.com/office/drawing/2014/main" id="{47834787-EA4E-4DC0-8396-98690CEEF8D2}"/>
              </a:ext>
            </a:extLst>
          </p:cNvPr>
          <p:cNvSpPr>
            <a:spLocks noGrp="1" noChangeArrowheads="1"/>
          </p:cNvSpPr>
          <p:nvPr>
            <p:ph type="body" idx="1"/>
          </p:nvPr>
        </p:nvSpPr>
        <p:spPr>
          <a:xfrm>
            <a:off x="624840" y="1490344"/>
            <a:ext cx="10515600" cy="4890136"/>
          </a:xfrm>
        </p:spPr>
        <p:txBody>
          <a:bodyPr>
            <a:normAutofit lnSpcReduction="10000"/>
          </a:bodyPr>
          <a:lstStyle/>
          <a:p>
            <a:pPr eaLnBrk="1" hangingPunct="1">
              <a:buSzPct val="70000"/>
              <a:buFont typeface="Wingdings" panose="05000000000000000000" pitchFamily="2" charset="2"/>
              <a:buBlip>
                <a:blip r:embed="rId4"/>
              </a:buBlip>
            </a:pPr>
            <a:r>
              <a:rPr lang="cs-CZ" altLang="cs-CZ" sz="2400" dirty="0">
                <a:solidFill>
                  <a:srgbClr val="1B1810"/>
                </a:solidFill>
              </a:rPr>
              <a:t>u seniorů je častý nízký příjem syrové zeleniny a ovoce</a:t>
            </a:r>
          </a:p>
          <a:p>
            <a:pPr marL="0" indent="0" eaLnBrk="1" hangingPunct="1">
              <a:buSzPct val="70000"/>
              <a:buNone/>
            </a:pPr>
            <a:r>
              <a:rPr lang="cs-CZ" altLang="cs-CZ" sz="2400" dirty="0">
                <a:solidFill>
                  <a:srgbClr val="1B1810"/>
                </a:solidFill>
              </a:rPr>
              <a:t>  (problémy s kousáním)</a:t>
            </a:r>
          </a:p>
          <a:p>
            <a:pPr eaLnBrk="1" hangingPunct="1">
              <a:buSzPct val="70000"/>
              <a:buFont typeface="Wingdings" panose="05000000000000000000" pitchFamily="2" charset="2"/>
              <a:buBlip>
                <a:blip r:embed="rId4"/>
              </a:buBlip>
            </a:pPr>
            <a:endParaRPr lang="cs-CZ" altLang="cs-CZ" sz="90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vyšší potřeba díky zvýšené nemocnosti</a:t>
            </a:r>
          </a:p>
          <a:p>
            <a:pPr eaLnBrk="1" hangingPunct="1">
              <a:buSzPct val="70000"/>
              <a:buFont typeface="Wingdings" panose="05000000000000000000" pitchFamily="2" charset="2"/>
              <a:buBlip>
                <a:blip r:embed="rId4"/>
              </a:buBlip>
            </a:pPr>
            <a:endParaRPr lang="cs-CZ" altLang="cs-CZ" sz="90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doporučená denní dávka ≥ 65 let 100 mg</a:t>
            </a:r>
          </a:p>
          <a:p>
            <a:pPr eaLnBrk="1" hangingPunct="1">
              <a:buSzPct val="70000"/>
              <a:buFont typeface="Wingdings" panose="05000000000000000000" pitchFamily="2" charset="2"/>
              <a:buBlip>
                <a:blip r:embed="rId4"/>
              </a:buBlip>
            </a:pPr>
            <a:endParaRPr lang="cs-CZ" altLang="cs-CZ" sz="90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důsledek nedostatku</a:t>
            </a:r>
          </a:p>
          <a:p>
            <a:pPr lvl="1" eaLnBrk="1" hangingPunct="1">
              <a:buSzPct val="70000"/>
              <a:buFont typeface="Wingdings" panose="05000000000000000000" pitchFamily="2" charset="2"/>
              <a:buBlip>
                <a:blip r:embed="rId4"/>
              </a:buBlip>
            </a:pPr>
            <a:r>
              <a:rPr lang="cs-CZ" altLang="cs-CZ" sz="2000" dirty="0">
                <a:solidFill>
                  <a:srgbClr val="1B1810"/>
                </a:solidFill>
              </a:rPr>
              <a:t>zhoršená obranyschopnost organizmu, zvýšená náchylnost k infekcím</a:t>
            </a:r>
          </a:p>
          <a:p>
            <a:pPr lvl="1" eaLnBrk="1" hangingPunct="1">
              <a:buSzPct val="70000"/>
              <a:buFont typeface="Wingdings" panose="05000000000000000000" pitchFamily="2" charset="2"/>
              <a:buBlip>
                <a:blip r:embed="rId4"/>
              </a:buBlip>
            </a:pPr>
            <a:r>
              <a:rPr lang="cs-CZ" altLang="cs-CZ" sz="2000" dirty="0">
                <a:solidFill>
                  <a:srgbClr val="1B1810"/>
                </a:solidFill>
              </a:rPr>
              <a:t>zpomalené hojení ran, bolest v kostech, kloubech a svalech </a:t>
            </a:r>
          </a:p>
          <a:p>
            <a:pPr lvl="1" eaLnBrk="1" hangingPunct="1">
              <a:buSzPct val="70000"/>
              <a:buFont typeface="Wingdings" panose="05000000000000000000" pitchFamily="2" charset="2"/>
              <a:buBlip>
                <a:blip r:embed="rId4"/>
              </a:buBlip>
            </a:pPr>
            <a:r>
              <a:rPr lang="cs-CZ" altLang="cs-CZ" sz="2000" dirty="0">
                <a:solidFill>
                  <a:srgbClr val="1B1810"/>
                </a:solidFill>
              </a:rPr>
              <a:t>únava, slabost</a:t>
            </a:r>
          </a:p>
          <a:p>
            <a:pPr lvl="1" eaLnBrk="1" hangingPunct="1">
              <a:buSzPct val="70000"/>
              <a:buFont typeface="Wingdings" panose="05000000000000000000" pitchFamily="2" charset="2"/>
              <a:buBlip>
                <a:blip r:embed="rId4"/>
              </a:buBlip>
            </a:pPr>
            <a:r>
              <a:rPr lang="cs-CZ" altLang="cs-CZ" sz="2000" dirty="0">
                <a:solidFill>
                  <a:srgbClr val="1B1810"/>
                </a:solidFill>
              </a:rPr>
              <a:t>krvácivé projevy</a:t>
            </a:r>
          </a:p>
          <a:p>
            <a:pPr marL="457200" lvl="1" indent="0" eaLnBrk="1" hangingPunct="1">
              <a:buSzPct val="70000"/>
              <a:buNone/>
            </a:pPr>
            <a:endParaRPr lang="cs-CZ" altLang="cs-CZ" sz="2000" dirty="0">
              <a:solidFill>
                <a:srgbClr val="1B1810"/>
              </a:solidFill>
            </a:endParaRPr>
          </a:p>
          <a:p>
            <a:pPr eaLnBrk="1" hangingPunct="1"/>
            <a:r>
              <a:rPr lang="cs-CZ" altLang="cs-CZ" sz="2400" dirty="0">
                <a:solidFill>
                  <a:srgbClr val="0070C0"/>
                </a:solidFill>
              </a:rPr>
              <a:t>Jak navýšit konzumaci ovoce a zeleniny?</a:t>
            </a:r>
          </a:p>
        </p:txBody>
      </p:sp>
      <p:pic>
        <p:nvPicPr>
          <p:cNvPr id="4100" name="Picture 4" descr="VÃ½sledok vyhÄ¾adÃ¡vania obrÃ¡zkov pre dopyt vitamin c">
            <a:extLst>
              <a:ext uri="{FF2B5EF4-FFF2-40B4-BE49-F238E27FC236}">
                <a16:creationId xmlns:a16="http://schemas.microsoft.com/office/drawing/2014/main" id="{58FD6D5F-89E2-43C3-BB0D-F256E885F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508" y="389255"/>
            <a:ext cx="2439902" cy="2343785"/>
          </a:xfrm>
          <a:prstGeom prst="rect">
            <a:avLst/>
          </a:prstGeom>
          <a:noFill/>
          <a:extLst>
            <a:ext uri="{909E8E84-426E-40DD-AFC4-6F175D3DCCD1}">
              <a14:hiddenFill xmlns:a14="http://schemas.microsoft.com/office/drawing/2010/main">
                <a:solidFill>
                  <a:srgbClr val="FFFFFF"/>
                </a:solidFill>
              </a14:hiddenFill>
            </a:ext>
          </a:extLst>
        </p:spPr>
      </p:pic>
      <p:pic>
        <p:nvPicPr>
          <p:cNvPr id="15" name="Zvuk 14">
            <a:hlinkClick r:id="" action="ppaction://media"/>
            <a:extLst>
              <a:ext uri="{FF2B5EF4-FFF2-40B4-BE49-F238E27FC236}">
                <a16:creationId xmlns:a16="http://schemas.microsoft.com/office/drawing/2014/main" id="{7EF59FA8-B7DE-4E41-89AE-392A51592E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342AA494-9AA9-5416-E0D4-85AD8477047F}"/>
              </a:ext>
            </a:extLst>
          </p:cNvPr>
          <p:cNvSpPr txBox="1"/>
          <p:nvPr/>
        </p:nvSpPr>
        <p:spPr>
          <a:xfrm>
            <a:off x="6817911" y="3150582"/>
            <a:ext cx="4749249" cy="523220"/>
          </a:xfrm>
          <a:prstGeom prst="rect">
            <a:avLst/>
          </a:prstGeom>
          <a:solidFill>
            <a:schemeClr val="accent2"/>
          </a:solidFill>
        </p:spPr>
        <p:txBody>
          <a:bodyPr wrap="none" rtlCol="0">
            <a:spAutoFit/>
          </a:bodyPr>
          <a:lstStyle/>
          <a:p>
            <a:r>
              <a:rPr lang="cs-CZ" sz="2800" dirty="0"/>
              <a:t>EFSA: muži 110 mg, ženy 95 mg</a:t>
            </a:r>
          </a:p>
        </p:txBody>
      </p:sp>
    </p:spTree>
    <p:extLst>
      <p:ext uri="{BB962C8B-B14F-4D97-AF65-F5344CB8AC3E}">
        <p14:creationId xmlns:p14="http://schemas.microsoft.com/office/powerpoint/2010/main" val="1650447507"/>
      </p:ext>
    </p:extLst>
  </p:cSld>
  <p:clrMapOvr>
    <a:masterClrMapping/>
  </p:clrMapOvr>
  <mc:AlternateContent xmlns:mc="http://schemas.openxmlformats.org/markup-compatibility/2006" xmlns:p14="http://schemas.microsoft.com/office/powerpoint/2010/main">
    <mc:Choice Requires="p14">
      <p:transition spd="slow" p14:dur="2000" advTm="66956"/>
    </mc:Choice>
    <mc:Fallback xmlns="">
      <p:transition spd="slow" advTm="6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a:extLst>
              <a:ext uri="{FF2B5EF4-FFF2-40B4-BE49-F238E27FC236}">
                <a16:creationId xmlns:a16="http://schemas.microsoft.com/office/drawing/2014/main" id="{58BE134B-13AD-4854-BB92-F81F29E211E7}"/>
              </a:ext>
            </a:extLst>
          </p:cNvPr>
          <p:cNvSpPr>
            <a:spLocks noGrp="1"/>
          </p:cNvSpPr>
          <p:nvPr>
            <p:ph type="title"/>
          </p:nvPr>
        </p:nvSpPr>
        <p:spPr/>
        <p:txBody>
          <a:bodyPr/>
          <a:lstStyle/>
          <a:p>
            <a:r>
              <a:rPr lang="cs-CZ" altLang="sk-SK" b="1" dirty="0"/>
              <a:t>Vitamin C </a:t>
            </a:r>
            <a:r>
              <a:rPr lang="cs-CZ" altLang="sk-SK" sz="3200" dirty="0"/>
              <a:t>– schválená zdravotní tvrzení</a:t>
            </a:r>
          </a:p>
        </p:txBody>
      </p:sp>
      <p:sp>
        <p:nvSpPr>
          <p:cNvPr id="44035" name="Zástupný symbol pro obsah 2">
            <a:extLst>
              <a:ext uri="{FF2B5EF4-FFF2-40B4-BE49-F238E27FC236}">
                <a16:creationId xmlns:a16="http://schemas.microsoft.com/office/drawing/2014/main" id="{DD481F02-33D5-4EE2-BC40-2416A3DA911F}"/>
              </a:ext>
            </a:extLst>
          </p:cNvPr>
          <p:cNvSpPr>
            <a:spLocks noGrp="1"/>
          </p:cNvSpPr>
          <p:nvPr>
            <p:ph idx="1"/>
          </p:nvPr>
        </p:nvSpPr>
        <p:spPr/>
        <p:txBody>
          <a:bodyPr>
            <a:normAutofit lnSpcReduction="10000"/>
          </a:bodyPr>
          <a:lstStyle/>
          <a:p>
            <a:pPr>
              <a:buClr>
                <a:schemeClr val="accent4"/>
              </a:buClr>
              <a:buFont typeface="Wingdings" panose="05000000000000000000" pitchFamily="2" charset="2"/>
              <a:buChar char="§"/>
            </a:pPr>
            <a:r>
              <a:rPr lang="cs-CZ" altLang="sk-SK" dirty="0"/>
              <a:t>přispívá k normální tvorbě kolagenu</a:t>
            </a:r>
          </a:p>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činnosti nervové soustavy</a:t>
            </a:r>
          </a:p>
          <a:p>
            <a:pPr>
              <a:buClr>
                <a:schemeClr val="accent4"/>
              </a:buClr>
              <a:buFont typeface="Wingdings" panose="05000000000000000000" pitchFamily="2" charset="2"/>
              <a:buChar char="§"/>
            </a:pPr>
            <a:r>
              <a:rPr lang="cs-CZ" altLang="sk-SK" dirty="0"/>
              <a:t>přispívá k normální psychické činnosti</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přispívá k ochraně buněk před oxidativním stresem</a:t>
            </a:r>
          </a:p>
          <a:p>
            <a:pPr>
              <a:buClr>
                <a:schemeClr val="accent4"/>
              </a:buClr>
              <a:buFont typeface="Wingdings" panose="05000000000000000000" pitchFamily="2" charset="2"/>
              <a:buChar char="§"/>
            </a:pPr>
            <a:r>
              <a:rPr lang="cs-CZ" altLang="sk-SK" dirty="0"/>
              <a:t>přispívá ke snížení míry únavy a vyčerpání</a:t>
            </a:r>
          </a:p>
          <a:p>
            <a:pPr>
              <a:buClr>
                <a:schemeClr val="accent4"/>
              </a:buClr>
              <a:buFont typeface="Wingdings" panose="05000000000000000000" pitchFamily="2" charset="2"/>
              <a:buChar char="§"/>
            </a:pPr>
            <a:r>
              <a:rPr lang="cs-CZ" altLang="sk-SK" dirty="0"/>
              <a:t>zvyšuje vstřebávání železa</a:t>
            </a:r>
          </a:p>
          <a:p>
            <a:pPr>
              <a:buClr>
                <a:schemeClr val="accent4"/>
              </a:buClr>
              <a:buFont typeface="Wingdings" panose="05000000000000000000" pitchFamily="2" charset="2"/>
              <a:buChar char="§"/>
            </a:pPr>
            <a:r>
              <a:rPr lang="cs-CZ" altLang="sk-SK" dirty="0"/>
              <a:t>…</a:t>
            </a:r>
          </a:p>
        </p:txBody>
      </p:sp>
    </p:spTree>
    <p:extLst>
      <p:ext uri="{BB962C8B-B14F-4D97-AF65-F5344CB8AC3E}">
        <p14:creationId xmlns:p14="http://schemas.microsoft.com/office/powerpoint/2010/main" val="2736360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8BAEAAB-0911-4E4D-BEAB-3F64AAD2064F}"/>
              </a:ext>
            </a:extLst>
          </p:cNvPr>
          <p:cNvSpPr>
            <a:spLocks noGrp="1" noChangeArrowheads="1"/>
          </p:cNvSpPr>
          <p:nvPr>
            <p:ph type="title"/>
          </p:nvPr>
        </p:nvSpPr>
        <p:spPr/>
        <p:txBody>
          <a:bodyPr/>
          <a:lstStyle/>
          <a:p>
            <a:pPr eaLnBrk="1" hangingPunct="1"/>
            <a:r>
              <a:rPr lang="cs-CZ" altLang="cs-CZ" b="1" dirty="0"/>
              <a:t>VITAMIN B</a:t>
            </a:r>
            <a:r>
              <a:rPr lang="cs-CZ" altLang="cs-CZ" b="1" baseline="-10000" dirty="0"/>
              <a:t>12</a:t>
            </a:r>
          </a:p>
        </p:txBody>
      </p:sp>
      <p:sp>
        <p:nvSpPr>
          <p:cNvPr id="45059" name="Rectangle 3">
            <a:extLst>
              <a:ext uri="{FF2B5EF4-FFF2-40B4-BE49-F238E27FC236}">
                <a16:creationId xmlns:a16="http://schemas.microsoft.com/office/drawing/2014/main" id="{D2E13829-B23A-492C-A7BB-E8578E46D6C2}"/>
              </a:ext>
            </a:extLst>
          </p:cNvPr>
          <p:cNvSpPr>
            <a:spLocks noGrp="1" noChangeArrowheads="1"/>
          </p:cNvSpPr>
          <p:nvPr>
            <p:ph type="body" idx="1"/>
          </p:nvPr>
        </p:nvSpPr>
        <p:spPr>
          <a:xfrm>
            <a:off x="838200" y="1506378"/>
            <a:ext cx="10916920" cy="5242291"/>
          </a:xfrm>
        </p:spPr>
        <p:txBody>
          <a:bodyPr>
            <a:normAutofit fontScale="92500" lnSpcReduction="10000"/>
          </a:bodyPr>
          <a:lstStyle/>
          <a:p>
            <a:pPr eaLnBrk="1" hangingPunct="1">
              <a:lnSpc>
                <a:spcPct val="90000"/>
              </a:lnSpc>
              <a:buSzPct val="60000"/>
              <a:buFont typeface="Wingdings" panose="05000000000000000000" pitchFamily="2" charset="2"/>
              <a:buBlip>
                <a:blip r:embed="rId5"/>
              </a:buBlip>
            </a:pPr>
            <a:r>
              <a:rPr lang="cs-CZ" altLang="cs-CZ" dirty="0">
                <a:solidFill>
                  <a:srgbClr val="1B1810"/>
                </a:solidFill>
              </a:rPr>
              <a:t>Riziko nedostatku - </a:t>
            </a:r>
            <a:r>
              <a:rPr lang="cs-CZ" altLang="cs-CZ" sz="2400" dirty="0">
                <a:solidFill>
                  <a:srgbClr val="1B1810"/>
                </a:solidFill>
              </a:rPr>
              <a:t>zhoršená absorpce</a:t>
            </a:r>
            <a:r>
              <a:rPr lang="cs-CZ" altLang="cs-CZ" dirty="0">
                <a:solidFill>
                  <a:srgbClr val="1B1810"/>
                </a:solidFill>
              </a:rPr>
              <a:t> </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vliv léčiv </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atrofická gastritida</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klesá tvorba vnitřního faktoru </a:t>
            </a:r>
          </a:p>
          <a:p>
            <a:pPr eaLnBrk="1" hangingPunct="1">
              <a:lnSpc>
                <a:spcPct val="90000"/>
              </a:lnSpc>
              <a:buSzPct val="60000"/>
              <a:buFont typeface="Wingdings" panose="05000000000000000000" pitchFamily="2" charset="2"/>
              <a:buBlip>
                <a:blip r:embed="rId5"/>
              </a:buBlip>
            </a:pPr>
            <a:endParaRPr lang="cs-CZ" altLang="cs-CZ" sz="1000" dirty="0">
              <a:solidFill>
                <a:srgbClr val="1B1810"/>
              </a:solidFill>
            </a:endParaRPr>
          </a:p>
          <a:p>
            <a:pPr eaLnBrk="1" hangingPunct="1">
              <a:lnSpc>
                <a:spcPct val="90000"/>
              </a:lnSpc>
              <a:buSzPct val="60000"/>
              <a:buFont typeface="Wingdings" panose="05000000000000000000" pitchFamily="2" charset="2"/>
              <a:buBlip>
                <a:blip r:embed="rId5"/>
              </a:buBlip>
            </a:pPr>
            <a:r>
              <a:rPr lang="cs-CZ" altLang="cs-CZ" dirty="0">
                <a:solidFill>
                  <a:srgbClr val="1B1810"/>
                </a:solidFill>
              </a:rPr>
              <a:t>Funkce a zdravotní význam</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vliv na vývoj mozkových funkcí, ovlivnění kognitivních funkcí</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snížení rizika vzniku Alzheimery choroby a demence</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tvorba červených krvinek (megaloblastická anémie)</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snížení hladiny </a:t>
            </a:r>
            <a:r>
              <a:rPr lang="cs-CZ" altLang="cs-CZ" dirty="0" err="1">
                <a:solidFill>
                  <a:srgbClr val="1B1810"/>
                </a:solidFill>
              </a:rPr>
              <a:t>homocysteinu</a:t>
            </a:r>
            <a:r>
              <a:rPr lang="cs-CZ" altLang="cs-CZ" dirty="0">
                <a:solidFill>
                  <a:srgbClr val="1B1810"/>
                </a:solidFill>
              </a:rPr>
              <a:t> </a:t>
            </a:r>
            <a:r>
              <a:rPr lang="cs-CZ" altLang="cs-CZ" dirty="0">
                <a:solidFill>
                  <a:srgbClr val="1B1810"/>
                </a:solidFill>
                <a:sym typeface="Wingdings 3" panose="05040102010807070707" pitchFamily="18" charset="2"/>
              </a:rPr>
              <a:t> </a:t>
            </a:r>
            <a:r>
              <a:rPr lang="cs-CZ" altLang="cs-CZ" dirty="0">
                <a:solidFill>
                  <a:srgbClr val="1B1810"/>
                </a:solidFill>
              </a:rPr>
              <a:t>rizikový faktor KVO</a:t>
            </a:r>
          </a:p>
          <a:p>
            <a:pPr eaLnBrk="1" hangingPunct="1">
              <a:lnSpc>
                <a:spcPct val="90000"/>
              </a:lnSpc>
              <a:buSzPct val="60000"/>
              <a:buFont typeface="Wingdings" panose="05000000000000000000" pitchFamily="2" charset="2"/>
              <a:buBlip>
                <a:blip r:embed="rId5"/>
              </a:buBlip>
            </a:pPr>
            <a:endParaRPr lang="cs-CZ" altLang="cs-CZ" sz="1000" dirty="0">
              <a:solidFill>
                <a:srgbClr val="1B1810"/>
              </a:solidFill>
            </a:endParaRPr>
          </a:p>
          <a:p>
            <a:pPr eaLnBrk="1" hangingPunct="1">
              <a:lnSpc>
                <a:spcPct val="90000"/>
              </a:lnSpc>
              <a:buSzPct val="60000"/>
              <a:buFont typeface="Wingdings" panose="05000000000000000000" pitchFamily="2" charset="2"/>
              <a:buBlip>
                <a:blip r:embed="rId5"/>
              </a:buBlip>
            </a:pPr>
            <a:r>
              <a:rPr lang="cs-CZ" altLang="cs-CZ" dirty="0">
                <a:solidFill>
                  <a:srgbClr val="1B1810"/>
                </a:solidFill>
              </a:rPr>
              <a:t>Doporučená denní dávka ≥ 65 let 3</a:t>
            </a:r>
            <a:r>
              <a:rPr lang="el-GR" altLang="cs-CZ" dirty="0">
                <a:solidFill>
                  <a:srgbClr val="1B1810"/>
                </a:solidFill>
                <a:latin typeface="Calibri" panose="020F0502020204030204" pitchFamily="34" charset="0"/>
              </a:rPr>
              <a:t>μ</a:t>
            </a:r>
            <a:r>
              <a:rPr lang="cs-CZ" altLang="cs-CZ" dirty="0">
                <a:solidFill>
                  <a:srgbClr val="1B1810"/>
                </a:solidFill>
              </a:rPr>
              <a:t>g</a:t>
            </a:r>
          </a:p>
          <a:p>
            <a:pPr eaLnBrk="1" hangingPunct="1">
              <a:lnSpc>
                <a:spcPct val="90000"/>
              </a:lnSpc>
              <a:buSzPct val="60000"/>
              <a:buFont typeface="Wingdings" panose="05000000000000000000" pitchFamily="2" charset="2"/>
              <a:buBlip>
                <a:blip r:embed="rId5"/>
              </a:buBlip>
            </a:pPr>
            <a:r>
              <a:rPr lang="cs-CZ" altLang="cs-CZ" dirty="0">
                <a:solidFill>
                  <a:srgbClr val="1B1810"/>
                </a:solidFill>
              </a:rPr>
              <a:t>Zdroje v potravinách</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živočišné produkty – játra, maso, ryby, mléko, mléčné výrobky, vejce</a:t>
            </a:r>
          </a:p>
        </p:txBody>
      </p:sp>
      <p:pic>
        <p:nvPicPr>
          <p:cNvPr id="5124" name="Picture 4" descr="SÃºvisiaci obrÃ¡zok">
            <a:extLst>
              <a:ext uri="{FF2B5EF4-FFF2-40B4-BE49-F238E27FC236}">
                <a16:creationId xmlns:a16="http://schemas.microsoft.com/office/drawing/2014/main" id="{52E8CD30-0FD9-4B42-AC97-DBE8C5806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6469" y="365125"/>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D5275687-4B55-4BB3-809E-B28199AD7A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3" name="TextovéPole 2">
            <a:extLst>
              <a:ext uri="{FF2B5EF4-FFF2-40B4-BE49-F238E27FC236}">
                <a16:creationId xmlns:a16="http://schemas.microsoft.com/office/drawing/2014/main" id="{B3B013D1-5C87-FEF8-18A7-3CC9E1FC063E}"/>
              </a:ext>
            </a:extLst>
          </p:cNvPr>
          <p:cNvSpPr txBox="1"/>
          <p:nvPr/>
        </p:nvSpPr>
        <p:spPr>
          <a:xfrm>
            <a:off x="7156704" y="5166956"/>
            <a:ext cx="1707840" cy="523220"/>
          </a:xfrm>
          <a:prstGeom prst="rect">
            <a:avLst/>
          </a:prstGeom>
          <a:solidFill>
            <a:schemeClr val="accent2"/>
          </a:solidFill>
        </p:spPr>
        <p:txBody>
          <a:bodyPr wrap="none" rtlCol="0">
            <a:spAutoFit/>
          </a:bodyPr>
          <a:lstStyle/>
          <a:p>
            <a:r>
              <a:rPr lang="cs-CZ" sz="2800" dirty="0"/>
              <a:t>EFSA: 4 </a:t>
            </a:r>
            <a:r>
              <a:rPr lang="cs-CZ" sz="2800" dirty="0">
                <a:effectLst/>
                <a:ea typeface="Calibri" panose="020F0502020204030204" pitchFamily="34" charset="0"/>
                <a:cs typeface="Times New Roman" panose="02020603050405020304" pitchFamily="18" charset="0"/>
                <a:sym typeface="Symbol" pitchFamily="2" charset="2"/>
              </a:rPr>
              <a:t></a:t>
            </a:r>
            <a:r>
              <a:rPr lang="cs-CZ" sz="2800" dirty="0">
                <a:effectLst/>
                <a:ea typeface="Calibri" panose="020F0502020204030204" pitchFamily="34" charset="0"/>
              </a:rPr>
              <a:t>g</a:t>
            </a:r>
            <a:endParaRPr lang="cs-CZ" sz="2800" dirty="0"/>
          </a:p>
        </p:txBody>
      </p:sp>
    </p:spTree>
    <p:extLst>
      <p:ext uri="{BB962C8B-B14F-4D97-AF65-F5344CB8AC3E}">
        <p14:creationId xmlns:p14="http://schemas.microsoft.com/office/powerpoint/2010/main" val="4105463403"/>
      </p:ext>
    </p:extLst>
  </p:cSld>
  <p:clrMapOvr>
    <a:masterClrMapping/>
  </p:clrMapOvr>
  <mc:AlternateContent xmlns:mc="http://schemas.openxmlformats.org/markup-compatibility/2006" xmlns:p14="http://schemas.microsoft.com/office/powerpoint/2010/main">
    <mc:Choice Requires="p14">
      <p:transition spd="slow" p14:dur="2000" advTm="69876"/>
    </mc:Choice>
    <mc:Fallback xmlns="">
      <p:transition spd="slow" advTm="6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a:extLst>
              <a:ext uri="{FF2B5EF4-FFF2-40B4-BE49-F238E27FC236}">
                <a16:creationId xmlns:a16="http://schemas.microsoft.com/office/drawing/2014/main" id="{CE91168E-9994-430B-A2D3-8ABD95569216}"/>
              </a:ext>
            </a:extLst>
          </p:cNvPr>
          <p:cNvSpPr>
            <a:spLocks noGrp="1"/>
          </p:cNvSpPr>
          <p:nvPr>
            <p:ph type="title"/>
          </p:nvPr>
        </p:nvSpPr>
        <p:spPr/>
        <p:txBody>
          <a:bodyPr/>
          <a:lstStyle/>
          <a:p>
            <a:r>
              <a:rPr lang="cs-CZ" altLang="sk-SK" b="1"/>
              <a:t>Vitamin B12 </a:t>
            </a:r>
            <a:r>
              <a:rPr lang="cs-CZ" altLang="sk-SK" sz="3200"/>
              <a:t>– schválená zdravotní tvrzení</a:t>
            </a:r>
          </a:p>
        </p:txBody>
      </p:sp>
      <p:sp>
        <p:nvSpPr>
          <p:cNvPr id="46083" name="Zástupný symbol pro obsah 2">
            <a:extLst>
              <a:ext uri="{FF2B5EF4-FFF2-40B4-BE49-F238E27FC236}">
                <a16:creationId xmlns:a16="http://schemas.microsoft.com/office/drawing/2014/main" id="{531A0017-960E-46E6-8CA5-0E9ECC65FEEA}"/>
              </a:ext>
            </a:extLst>
          </p:cNvPr>
          <p:cNvSpPr>
            <a:spLocks noGrp="1"/>
          </p:cNvSpPr>
          <p:nvPr>
            <p:ph idx="1"/>
          </p:nvPr>
        </p:nvSpPr>
        <p:spPr/>
        <p:txBody>
          <a:bodyPr/>
          <a:lstStyle/>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činnosti nervové soustavy</a:t>
            </a:r>
          </a:p>
          <a:p>
            <a:pPr>
              <a:buClr>
                <a:schemeClr val="accent4"/>
              </a:buClr>
              <a:buFont typeface="Wingdings" panose="05000000000000000000" pitchFamily="2" charset="2"/>
              <a:buChar char="§"/>
            </a:pPr>
            <a:r>
              <a:rPr lang="cs-CZ" altLang="sk-SK" dirty="0"/>
              <a:t>přispívá k normálnímu metabolismu </a:t>
            </a:r>
            <a:r>
              <a:rPr lang="cs-CZ" altLang="sk-SK" dirty="0" err="1"/>
              <a:t>homocysteinu</a:t>
            </a:r>
            <a:endParaRPr lang="cs-CZ" altLang="sk-SK" dirty="0"/>
          </a:p>
          <a:p>
            <a:pPr>
              <a:buClr>
                <a:schemeClr val="accent4"/>
              </a:buClr>
              <a:buFont typeface="Wingdings" panose="05000000000000000000" pitchFamily="2" charset="2"/>
              <a:buChar char="§"/>
            </a:pPr>
            <a:r>
              <a:rPr lang="cs-CZ" altLang="sk-SK" dirty="0"/>
              <a:t>přispívá k normální psychické činnosti</a:t>
            </a:r>
          </a:p>
          <a:p>
            <a:pPr>
              <a:buClr>
                <a:schemeClr val="accent4"/>
              </a:buClr>
              <a:buFont typeface="Wingdings" panose="05000000000000000000" pitchFamily="2" charset="2"/>
              <a:buChar char="§"/>
            </a:pPr>
            <a:r>
              <a:rPr lang="cs-CZ" altLang="sk-SK" dirty="0"/>
              <a:t>přispívá k normální tvorbě červených krvinek</a:t>
            </a:r>
          </a:p>
          <a:p>
            <a:pPr>
              <a:buClr>
                <a:schemeClr val="accent4"/>
              </a:buClr>
              <a:buFont typeface="Wingdings" panose="05000000000000000000" pitchFamily="2" charset="2"/>
              <a:buChar char="§"/>
            </a:pPr>
            <a:r>
              <a:rPr lang="cs-CZ" altLang="sk-SK" dirty="0"/>
              <a:t>přispívá k normální činnosti imunitního systému</a:t>
            </a:r>
          </a:p>
          <a:p>
            <a:pPr>
              <a:buClr>
                <a:schemeClr val="accent4"/>
              </a:buClr>
              <a:buFont typeface="Wingdings" panose="05000000000000000000" pitchFamily="2" charset="2"/>
              <a:buChar char="§"/>
            </a:pPr>
            <a:r>
              <a:rPr lang="cs-CZ" altLang="sk-SK" dirty="0"/>
              <a:t>přispívá ke snížení míry únavy a vyčerpání</a:t>
            </a:r>
          </a:p>
          <a:p>
            <a:pPr>
              <a:buClr>
                <a:schemeClr val="accent4"/>
              </a:buClr>
              <a:buFont typeface="Wingdings" panose="05000000000000000000" pitchFamily="2" charset="2"/>
              <a:buChar char="§"/>
            </a:pPr>
            <a:r>
              <a:rPr lang="cs-CZ" altLang="sk-SK" dirty="0"/>
              <a:t>se podílí na procesu dělení buněk</a:t>
            </a:r>
          </a:p>
          <a:p>
            <a:endParaRPr lang="cs-CZ" altLang="sk-SK" sz="2400" dirty="0"/>
          </a:p>
          <a:p>
            <a:endParaRPr lang="cs-CZ" altLang="sk-SK" dirty="0"/>
          </a:p>
          <a:p>
            <a:endParaRPr lang="cs-CZ" altLang="sk-SK" dirty="0"/>
          </a:p>
        </p:txBody>
      </p:sp>
    </p:spTree>
    <p:extLst>
      <p:ext uri="{BB962C8B-B14F-4D97-AF65-F5344CB8AC3E}">
        <p14:creationId xmlns:p14="http://schemas.microsoft.com/office/powerpoint/2010/main" val="1080877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F703BE2-551B-42F4-9787-C776B534772C}"/>
              </a:ext>
            </a:extLst>
          </p:cNvPr>
          <p:cNvSpPr>
            <a:spLocks noGrp="1" noChangeArrowheads="1"/>
          </p:cNvSpPr>
          <p:nvPr>
            <p:ph type="title"/>
          </p:nvPr>
        </p:nvSpPr>
        <p:spPr/>
        <p:txBody>
          <a:bodyPr/>
          <a:lstStyle/>
          <a:p>
            <a:pPr eaLnBrk="1" hangingPunct="1"/>
            <a:r>
              <a:rPr lang="cs-CZ" altLang="cs-CZ" b="1"/>
              <a:t>KYSELINA LISTOVÁ</a:t>
            </a:r>
          </a:p>
        </p:txBody>
      </p:sp>
      <p:sp>
        <p:nvSpPr>
          <p:cNvPr id="47107" name="Rectangle 3">
            <a:extLst>
              <a:ext uri="{FF2B5EF4-FFF2-40B4-BE49-F238E27FC236}">
                <a16:creationId xmlns:a16="http://schemas.microsoft.com/office/drawing/2014/main" id="{3279C16F-030D-40F8-9CDD-941172361219}"/>
              </a:ext>
            </a:extLst>
          </p:cNvPr>
          <p:cNvSpPr>
            <a:spLocks noGrp="1" noChangeArrowheads="1"/>
          </p:cNvSpPr>
          <p:nvPr>
            <p:ph type="body" idx="1"/>
          </p:nvPr>
        </p:nvSpPr>
        <p:spPr>
          <a:xfrm>
            <a:off x="838200" y="1825625"/>
            <a:ext cx="10515600" cy="4351338"/>
          </a:xfrm>
        </p:spPr>
        <p:txBody>
          <a:bodyPr/>
          <a:lstStyle/>
          <a:p>
            <a:pPr eaLnBrk="1" hangingPunct="1">
              <a:lnSpc>
                <a:spcPct val="90000"/>
              </a:lnSpc>
              <a:buSzPct val="70000"/>
              <a:buFont typeface="Wingdings" panose="05000000000000000000" pitchFamily="2" charset="2"/>
              <a:buBlip>
                <a:blip r:embed="rId4"/>
              </a:buBlip>
            </a:pPr>
            <a:r>
              <a:rPr lang="cs-CZ" altLang="cs-CZ" dirty="0">
                <a:solidFill>
                  <a:srgbClr val="1B1810"/>
                </a:solidFill>
              </a:rPr>
              <a:t>Projevy nedostatku</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poruchy krvetvorby, poruchy sliznice GIT, záněty v dutině ústní, slabost, únava, nechutenství, podrážděnost, </a:t>
            </a:r>
            <a:r>
              <a:rPr lang="cs-CZ" altLang="cs-CZ" dirty="0" err="1">
                <a:solidFill>
                  <a:srgbClr val="1B1810"/>
                </a:solidFill>
              </a:rPr>
              <a:t>hyperhomocysteinemie</a:t>
            </a:r>
            <a:r>
              <a:rPr lang="cs-CZ" altLang="cs-CZ" dirty="0">
                <a:solidFill>
                  <a:srgbClr val="1B1810"/>
                </a:solidFill>
              </a:rPr>
              <a:t> </a:t>
            </a:r>
            <a:r>
              <a:rPr lang="cs-CZ" altLang="cs-CZ" b="1" dirty="0">
                <a:solidFill>
                  <a:srgbClr val="1B1810"/>
                </a:solidFill>
                <a:latin typeface="Times New Roman" panose="02020603050405020304" pitchFamily="18" charset="0"/>
                <a:cs typeface="Times New Roman" panose="02020603050405020304" pitchFamily="18" charset="0"/>
              </a:rPr>
              <a:t>→</a:t>
            </a:r>
            <a:r>
              <a:rPr lang="cs-CZ" altLang="cs-CZ" dirty="0">
                <a:solidFill>
                  <a:srgbClr val="1B1810"/>
                </a:solidFill>
              </a:rPr>
              <a:t> zvýšení rizika kardiálních a ischemických komplikací, poruchy kognitivních funkcí</a:t>
            </a:r>
          </a:p>
          <a:p>
            <a:pPr lvl="1" eaLnBrk="1" hangingPunct="1">
              <a:lnSpc>
                <a:spcPct val="90000"/>
              </a:lnSpc>
            </a:pPr>
            <a:endParaRPr lang="cs-CZ" altLang="cs-CZ"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Doporučená denní dávka ≥ 65 let 400 </a:t>
            </a:r>
            <a:r>
              <a:rPr lang="el-GR" altLang="cs-CZ" dirty="0">
                <a:solidFill>
                  <a:srgbClr val="1B1810"/>
                </a:solidFill>
                <a:latin typeface="Calibri" panose="020F0502020204030204" pitchFamily="34" charset="0"/>
              </a:rPr>
              <a:t>μ</a:t>
            </a:r>
            <a:r>
              <a:rPr lang="cs-CZ" altLang="cs-CZ" dirty="0">
                <a:solidFill>
                  <a:srgbClr val="1B1810"/>
                </a:solidFill>
              </a:rPr>
              <a:t>g</a:t>
            </a:r>
          </a:p>
          <a:p>
            <a:pPr eaLnBrk="1" hangingPunct="1">
              <a:lnSpc>
                <a:spcPct val="90000"/>
              </a:lnSpc>
              <a:buSzPct val="70000"/>
              <a:buFont typeface="Wingdings" panose="05000000000000000000" pitchFamily="2" charset="2"/>
              <a:buBlip>
                <a:blip r:embed="rId4"/>
              </a:buBlip>
            </a:pPr>
            <a:endParaRPr lang="cs-CZ" altLang="cs-CZ" sz="12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Zdroje v potravinách</a:t>
            </a:r>
          </a:p>
          <a:p>
            <a:pPr lvl="1" eaLnBrk="1" hangingPunct="1">
              <a:lnSpc>
                <a:spcPct val="90000"/>
              </a:lnSpc>
              <a:buSzPct val="70000"/>
              <a:buFont typeface="Wingdings" panose="05000000000000000000" pitchFamily="2" charset="2"/>
              <a:buBlip>
                <a:blip r:embed="rId4"/>
              </a:buBlip>
            </a:pPr>
            <a:r>
              <a:rPr lang="cs-CZ" altLang="cs-CZ" sz="2800" dirty="0">
                <a:solidFill>
                  <a:srgbClr val="1B1810"/>
                </a:solidFill>
              </a:rPr>
              <a:t>listová zelenina, rajčata, okurky, maso, játra, kvasnice, vejce, luštěniny, celozrnné obiloviny</a:t>
            </a:r>
          </a:p>
          <a:p>
            <a:pPr eaLnBrk="1" hangingPunct="1">
              <a:lnSpc>
                <a:spcPct val="90000"/>
              </a:lnSpc>
            </a:pPr>
            <a:endParaRPr lang="cs-CZ" altLang="cs-CZ" dirty="0"/>
          </a:p>
        </p:txBody>
      </p:sp>
      <p:pic>
        <p:nvPicPr>
          <p:cNvPr id="22532" name="Picture 4" descr="http://www.rodicum.cz/Files/articles/68afc4d3-42a0-4957-bb4d-ee6da3e6508a_big.jpg">
            <a:extLst>
              <a:ext uri="{FF2B5EF4-FFF2-40B4-BE49-F238E27FC236}">
                <a16:creationId xmlns:a16="http://schemas.microsoft.com/office/drawing/2014/main" id="{7F9A0DA5-9086-4F58-B9DC-1AEF39A36839}"/>
              </a:ext>
            </a:extLst>
          </p:cNvPr>
          <p:cNvPicPr>
            <a:picLocks noChangeAspect="1" noChangeArrowheads="1"/>
          </p:cNvPicPr>
          <p:nvPr/>
        </p:nvPicPr>
        <p:blipFill>
          <a:blip r:embed="rId5" cstate="print"/>
          <a:srcRect/>
          <a:stretch>
            <a:fillRect/>
          </a:stretch>
        </p:blipFill>
        <p:spPr bwMode="auto">
          <a:xfrm>
            <a:off x="8202496" y="260498"/>
            <a:ext cx="2188076" cy="16408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Zvuk 19">
            <a:hlinkClick r:id="" action="ppaction://media"/>
            <a:extLst>
              <a:ext uri="{FF2B5EF4-FFF2-40B4-BE49-F238E27FC236}">
                <a16:creationId xmlns:a16="http://schemas.microsoft.com/office/drawing/2014/main" id="{02478BB6-2904-4B1B-A606-8061C42EFC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DF6BB646-A553-1E8D-309C-B69D74F615CE}"/>
              </a:ext>
            </a:extLst>
          </p:cNvPr>
          <p:cNvSpPr txBox="1"/>
          <p:nvPr/>
        </p:nvSpPr>
        <p:spPr>
          <a:xfrm>
            <a:off x="7734477" y="3739684"/>
            <a:ext cx="2073324" cy="523220"/>
          </a:xfrm>
          <a:prstGeom prst="rect">
            <a:avLst/>
          </a:prstGeom>
          <a:solidFill>
            <a:schemeClr val="accent2"/>
          </a:solidFill>
        </p:spPr>
        <p:txBody>
          <a:bodyPr wrap="none" rtlCol="0">
            <a:spAutoFit/>
          </a:bodyPr>
          <a:lstStyle/>
          <a:p>
            <a:r>
              <a:rPr lang="cs-CZ" sz="2800" dirty="0"/>
              <a:t>EFSA: 330 </a:t>
            </a:r>
            <a:r>
              <a:rPr lang="cs-CZ" sz="2800" dirty="0">
                <a:effectLst/>
                <a:ea typeface="Calibri" panose="020F0502020204030204" pitchFamily="34" charset="0"/>
                <a:cs typeface="Times New Roman" panose="02020603050405020304" pitchFamily="18" charset="0"/>
                <a:sym typeface="Symbol" pitchFamily="2" charset="2"/>
              </a:rPr>
              <a:t></a:t>
            </a:r>
            <a:r>
              <a:rPr lang="cs-CZ" sz="2800" dirty="0">
                <a:effectLst/>
                <a:ea typeface="Calibri" panose="020F0502020204030204" pitchFamily="34" charset="0"/>
              </a:rPr>
              <a:t>g</a:t>
            </a:r>
            <a:endParaRPr lang="cs-CZ" sz="2800" dirty="0"/>
          </a:p>
        </p:txBody>
      </p:sp>
    </p:spTree>
    <p:extLst>
      <p:ext uri="{BB962C8B-B14F-4D97-AF65-F5344CB8AC3E}">
        <p14:creationId xmlns:p14="http://schemas.microsoft.com/office/powerpoint/2010/main" val="920267520"/>
      </p:ext>
    </p:extLst>
  </p:cSld>
  <p:clrMapOvr>
    <a:masterClrMapping/>
  </p:clrMapOvr>
  <mc:AlternateContent xmlns:mc="http://schemas.openxmlformats.org/markup-compatibility/2006" xmlns:p14="http://schemas.microsoft.com/office/powerpoint/2010/main">
    <mc:Choice Requires="p14">
      <p:transition spd="slow" p14:dur="2000" advTm="28975"/>
    </mc:Choice>
    <mc:Fallback xmlns="">
      <p:transition spd="slow" advTm="2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a:extLst>
              <a:ext uri="{FF2B5EF4-FFF2-40B4-BE49-F238E27FC236}">
                <a16:creationId xmlns:a16="http://schemas.microsoft.com/office/drawing/2014/main" id="{8952AB63-2F52-4C52-9C44-99581CF12725}"/>
              </a:ext>
            </a:extLst>
          </p:cNvPr>
          <p:cNvSpPr>
            <a:spLocks noGrp="1"/>
          </p:cNvSpPr>
          <p:nvPr>
            <p:ph type="title"/>
          </p:nvPr>
        </p:nvSpPr>
        <p:spPr/>
        <p:txBody>
          <a:bodyPr/>
          <a:lstStyle/>
          <a:p>
            <a:r>
              <a:rPr lang="cs-CZ" altLang="sk-SK" b="1"/>
              <a:t>Folát</a:t>
            </a:r>
            <a:r>
              <a:rPr lang="cs-CZ" altLang="sk-SK"/>
              <a:t> - schválená zdravotní tvrzení</a:t>
            </a:r>
          </a:p>
        </p:txBody>
      </p:sp>
      <p:sp>
        <p:nvSpPr>
          <p:cNvPr id="48131" name="Zástupný symbol pro obsah 2">
            <a:extLst>
              <a:ext uri="{FF2B5EF4-FFF2-40B4-BE49-F238E27FC236}">
                <a16:creationId xmlns:a16="http://schemas.microsoft.com/office/drawing/2014/main" id="{9ED543D6-4311-4012-8408-1F6D2ED7AE17}"/>
              </a:ext>
            </a:extLst>
          </p:cNvPr>
          <p:cNvSpPr>
            <a:spLocks noGrp="1"/>
          </p:cNvSpPr>
          <p:nvPr>
            <p:ph idx="1"/>
          </p:nvPr>
        </p:nvSpPr>
        <p:spPr/>
        <p:txBody>
          <a:bodyPr>
            <a:normAutofit/>
          </a:bodyPr>
          <a:lstStyle/>
          <a:p>
            <a:pPr>
              <a:buClr>
                <a:schemeClr val="accent4"/>
              </a:buClr>
              <a:buFont typeface="Wingdings" panose="05000000000000000000" pitchFamily="2" charset="2"/>
              <a:buChar char="§"/>
            </a:pPr>
            <a:r>
              <a:rPr lang="cs-CZ" altLang="sk-SK" dirty="0"/>
              <a:t>přispívá k normální syntéze aminokyselin</a:t>
            </a:r>
          </a:p>
          <a:p>
            <a:pPr>
              <a:buClr>
                <a:schemeClr val="accent4"/>
              </a:buClr>
              <a:buFont typeface="Wingdings" panose="05000000000000000000" pitchFamily="2" charset="2"/>
              <a:buChar char="§"/>
            </a:pPr>
            <a:r>
              <a:rPr lang="cs-CZ" altLang="sk-SK" dirty="0"/>
              <a:t>přispívá k normální krvetvorbě</a:t>
            </a:r>
          </a:p>
          <a:p>
            <a:pPr>
              <a:buClr>
                <a:schemeClr val="accent4"/>
              </a:buClr>
              <a:buFont typeface="Wingdings" panose="05000000000000000000" pitchFamily="2" charset="2"/>
              <a:buChar char="§"/>
            </a:pPr>
            <a:r>
              <a:rPr lang="cs-CZ" altLang="sk-SK" dirty="0"/>
              <a:t>přispívá k normálnímu metabolismu </a:t>
            </a:r>
            <a:r>
              <a:rPr lang="cs-CZ" altLang="sk-SK" dirty="0" err="1"/>
              <a:t>homocysteinu</a:t>
            </a:r>
            <a:endParaRPr lang="cs-CZ" altLang="sk-SK" dirty="0"/>
          </a:p>
          <a:p>
            <a:pPr>
              <a:buClr>
                <a:schemeClr val="accent4"/>
              </a:buClr>
              <a:buFont typeface="Wingdings" panose="05000000000000000000" pitchFamily="2" charset="2"/>
              <a:buChar char="§"/>
            </a:pPr>
            <a:r>
              <a:rPr lang="cs-CZ" altLang="sk-SK" dirty="0"/>
              <a:t>přispívá k normální psychické činnosti</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přispívá ke snížení míry únavy a vyčerpanosti</a:t>
            </a:r>
          </a:p>
          <a:p>
            <a:pPr>
              <a:buClr>
                <a:schemeClr val="accent4"/>
              </a:buClr>
              <a:buFont typeface="Wingdings" panose="05000000000000000000" pitchFamily="2" charset="2"/>
              <a:buChar char="§"/>
            </a:pPr>
            <a:r>
              <a:rPr lang="cs-CZ" altLang="sk-SK" dirty="0"/>
              <a:t>se podílí na procesu dělení buněk </a:t>
            </a:r>
          </a:p>
          <a:p>
            <a:pPr>
              <a:buClr>
                <a:schemeClr val="accent4"/>
              </a:buClr>
              <a:buFont typeface="Wingdings" panose="05000000000000000000" pitchFamily="2" charset="2"/>
              <a:buChar char="§"/>
            </a:pPr>
            <a:r>
              <a:rPr lang="cs-CZ" altLang="sk-SK" dirty="0"/>
              <a:t>přispívá k růstu zárodečných tkání během těhotenství</a:t>
            </a:r>
          </a:p>
        </p:txBody>
      </p:sp>
    </p:spTree>
    <p:extLst>
      <p:ext uri="{BB962C8B-B14F-4D97-AF65-F5344CB8AC3E}">
        <p14:creationId xmlns:p14="http://schemas.microsoft.com/office/powerpoint/2010/main" val="950989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4">
            <a:extLst>
              <a:ext uri="{FF2B5EF4-FFF2-40B4-BE49-F238E27FC236}">
                <a16:creationId xmlns:a16="http://schemas.microsoft.com/office/drawing/2014/main" id="{30CBC53C-1897-416D-B8A0-D3700D79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102593" y="1675227"/>
            <a:ext cx="9986814" cy="4394199"/>
          </a:xfrm>
          <a:prstGeom prst="rect">
            <a:avLst/>
          </a:prstGeom>
          <a:noFill/>
        </p:spPr>
      </p:pic>
      <p:sp>
        <p:nvSpPr>
          <p:cNvPr id="8" name="Rectangle 2">
            <a:extLst>
              <a:ext uri="{FF2B5EF4-FFF2-40B4-BE49-F238E27FC236}">
                <a16:creationId xmlns:a16="http://schemas.microsoft.com/office/drawing/2014/main" id="{4E1D9F9F-D7AC-44BC-83F4-72BAD9C3AAFE}"/>
              </a:ext>
            </a:extLst>
          </p:cNvPr>
          <p:cNvSpPr>
            <a:spLocks noGrp="1" noChangeArrowheads="1"/>
          </p:cNvSpPr>
          <p:nvPr>
            <p:ph type="title"/>
          </p:nvPr>
        </p:nvSpPr>
        <p:spPr>
          <a:xfrm>
            <a:off x="833002" y="365125"/>
            <a:ext cx="10520702" cy="1325563"/>
          </a:xfrm>
        </p:spPr>
        <p:txBody>
          <a:bodyPr>
            <a:normAutofit/>
          </a:bodyPr>
          <a:lstStyle/>
          <a:p>
            <a:pPr algn="ctr"/>
            <a:r>
              <a:rPr lang="en-US" altLang="cs-CZ" b="1" dirty="0" err="1"/>
              <a:t>Věková</a:t>
            </a:r>
            <a:r>
              <a:rPr lang="en-US" altLang="cs-CZ" b="1" dirty="0"/>
              <a:t> </a:t>
            </a:r>
            <a:r>
              <a:rPr lang="en-US" altLang="cs-CZ" b="1" dirty="0" err="1"/>
              <a:t>struktura</a:t>
            </a:r>
            <a:r>
              <a:rPr lang="en-US" altLang="cs-CZ" b="1" dirty="0"/>
              <a:t> </a:t>
            </a:r>
            <a:r>
              <a:rPr lang="en-US" altLang="cs-CZ" b="1" dirty="0" err="1"/>
              <a:t>obyvatelstva</a:t>
            </a:r>
            <a:r>
              <a:rPr lang="en-US" altLang="cs-CZ" b="1" dirty="0"/>
              <a:t> ČR</a:t>
            </a:r>
            <a:br>
              <a:rPr lang="en-US" altLang="cs-CZ" b="1" dirty="0"/>
            </a:br>
            <a:r>
              <a:rPr lang="en-US" altLang="cs-CZ" b="1" dirty="0"/>
              <a:t>v </a:t>
            </a:r>
            <a:r>
              <a:rPr lang="en-US" altLang="cs-CZ" b="1" dirty="0" err="1"/>
              <a:t>letech</a:t>
            </a:r>
            <a:r>
              <a:rPr lang="en-US" altLang="cs-CZ" b="1" dirty="0"/>
              <a:t> 1989 – 2011 – (2050)</a:t>
            </a:r>
            <a:endParaRPr lang="cs-CZ" altLang="cs-CZ" b="1" dirty="0"/>
          </a:p>
        </p:txBody>
      </p:sp>
      <p:pic>
        <p:nvPicPr>
          <p:cNvPr id="5" name="Zvuk 4">
            <a:hlinkClick r:id="" action="ppaction://media"/>
            <a:extLst>
              <a:ext uri="{FF2B5EF4-FFF2-40B4-BE49-F238E27FC236}">
                <a16:creationId xmlns:a16="http://schemas.microsoft.com/office/drawing/2014/main" id="{476AEF3D-94DB-4A51-BD37-FE3CE136D0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62999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6550"/>
    </mc:Choice>
    <mc:Fallback xmlns="">
      <p:transition spd="slow" advTm="7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142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46E9CD7-FBBA-4874-986E-2B6576EEC506}"/>
              </a:ext>
            </a:extLst>
          </p:cNvPr>
          <p:cNvSpPr>
            <a:spLocks noGrp="1" noChangeArrowheads="1"/>
          </p:cNvSpPr>
          <p:nvPr>
            <p:ph type="title"/>
          </p:nvPr>
        </p:nvSpPr>
        <p:spPr/>
        <p:txBody>
          <a:bodyPr/>
          <a:lstStyle/>
          <a:p>
            <a:pPr eaLnBrk="1" hangingPunct="1"/>
            <a:r>
              <a:rPr lang="cs-CZ" altLang="cs-CZ" b="1" dirty="0"/>
              <a:t>VÁPNÍK</a:t>
            </a:r>
          </a:p>
        </p:txBody>
      </p:sp>
      <p:sp>
        <p:nvSpPr>
          <p:cNvPr id="49155" name="Rectangle 3">
            <a:extLst>
              <a:ext uri="{FF2B5EF4-FFF2-40B4-BE49-F238E27FC236}">
                <a16:creationId xmlns:a16="http://schemas.microsoft.com/office/drawing/2014/main" id="{7732F119-3739-4EFC-9B58-DC4B7FD4237C}"/>
              </a:ext>
            </a:extLst>
          </p:cNvPr>
          <p:cNvSpPr>
            <a:spLocks noGrp="1" noChangeArrowheads="1"/>
          </p:cNvSpPr>
          <p:nvPr>
            <p:ph type="body" idx="1"/>
          </p:nvPr>
        </p:nvSpPr>
        <p:spPr>
          <a:xfrm>
            <a:off x="838200" y="1690688"/>
            <a:ext cx="9372600" cy="4762500"/>
          </a:xfrm>
        </p:spPr>
        <p:txBody>
          <a:bodyPr>
            <a:normAutofit/>
          </a:bodyPr>
          <a:lstStyle/>
          <a:p>
            <a:pPr eaLnBrk="1" hangingPunct="1">
              <a:lnSpc>
                <a:spcPct val="90000"/>
              </a:lnSpc>
              <a:buClr>
                <a:schemeClr val="accent4"/>
              </a:buClr>
              <a:buFont typeface="Wingdings" panose="05000000000000000000" pitchFamily="2" charset="2"/>
              <a:buChar char="§"/>
            </a:pPr>
            <a:r>
              <a:rPr lang="cs-CZ" altLang="cs-CZ" dirty="0"/>
              <a:t>Ve stáří dochází ke snižování kostní </a:t>
            </a:r>
            <a:r>
              <a:rPr lang="cs-CZ" altLang="cs-CZ" dirty="0" err="1"/>
              <a:t>denzity</a:t>
            </a:r>
            <a:r>
              <a:rPr lang="cs-CZ" altLang="cs-CZ" dirty="0"/>
              <a:t>, </a:t>
            </a:r>
          </a:p>
          <a:p>
            <a:pPr marL="0" indent="0" eaLnBrk="1" hangingPunct="1">
              <a:lnSpc>
                <a:spcPct val="90000"/>
              </a:lnSpc>
              <a:buClr>
                <a:schemeClr val="accent4"/>
              </a:buClr>
              <a:buNone/>
            </a:pPr>
            <a:r>
              <a:rPr lang="cs-CZ" altLang="cs-CZ" dirty="0"/>
              <a:t>  zvyšuje se riziko osteoporózy</a:t>
            </a:r>
          </a:p>
          <a:p>
            <a:pPr eaLnBrk="1" hangingPunct="1">
              <a:lnSpc>
                <a:spcPct val="90000"/>
              </a:lnSpc>
              <a:buClr>
                <a:schemeClr val="accent4"/>
              </a:buClr>
              <a:buFont typeface="Wingdings" panose="05000000000000000000" pitchFamily="2" charset="2"/>
              <a:buChar char="§"/>
            </a:pPr>
            <a:r>
              <a:rPr lang="cs-CZ" altLang="cs-CZ" dirty="0"/>
              <a:t>DDD</a:t>
            </a:r>
            <a:r>
              <a:rPr lang="en-US" altLang="cs-CZ" dirty="0"/>
              <a:t>&gt;</a:t>
            </a:r>
            <a:r>
              <a:rPr lang="cs-CZ" altLang="cs-CZ" dirty="0"/>
              <a:t>65 let 1000 mg/den</a:t>
            </a:r>
          </a:p>
          <a:p>
            <a:pPr eaLnBrk="1" hangingPunct="1">
              <a:lnSpc>
                <a:spcPct val="90000"/>
              </a:lnSpc>
              <a:buClr>
                <a:schemeClr val="accent4"/>
              </a:buClr>
              <a:buFont typeface="Wingdings" panose="05000000000000000000" pitchFamily="2" charset="2"/>
              <a:buChar char="§"/>
            </a:pPr>
            <a:r>
              <a:rPr lang="cs-CZ" altLang="cs-CZ" dirty="0"/>
              <a:t>Zdroje v potravinách</a:t>
            </a:r>
          </a:p>
          <a:p>
            <a:pPr lvl="1" eaLnBrk="1" hangingPunct="1">
              <a:lnSpc>
                <a:spcPct val="90000"/>
              </a:lnSpc>
              <a:buClr>
                <a:schemeClr val="accent4"/>
              </a:buClr>
              <a:buFont typeface="Wingdings" panose="05000000000000000000" pitchFamily="2" charset="2"/>
              <a:buChar char="§"/>
            </a:pPr>
            <a:r>
              <a:rPr lang="cs-CZ" altLang="cs-CZ" dirty="0"/>
              <a:t>Mléko a mléčné výrobky</a:t>
            </a:r>
          </a:p>
          <a:p>
            <a:pPr lvl="2" eaLnBrk="1" hangingPunct="1">
              <a:lnSpc>
                <a:spcPct val="90000"/>
              </a:lnSpc>
              <a:buClr>
                <a:schemeClr val="accent4"/>
              </a:buClr>
              <a:buFont typeface="Wingdings" panose="05000000000000000000" pitchFamily="2" charset="2"/>
              <a:buChar char="§"/>
            </a:pPr>
            <a:r>
              <a:rPr lang="cs-CZ" altLang="cs-CZ" dirty="0"/>
              <a:t>Zakysané ml. výrobky, sýry, tvaroh, sušené mléko</a:t>
            </a:r>
          </a:p>
          <a:p>
            <a:pPr lvl="1" eaLnBrk="1" hangingPunct="1">
              <a:lnSpc>
                <a:spcPct val="90000"/>
              </a:lnSpc>
              <a:buClr>
                <a:schemeClr val="accent4"/>
              </a:buClr>
              <a:buFont typeface="Wingdings" panose="05000000000000000000" pitchFamily="2" charset="2"/>
              <a:buChar char="§"/>
            </a:pPr>
            <a:r>
              <a:rPr lang="cs-CZ" altLang="cs-CZ" dirty="0"/>
              <a:t>Zelenina s nízkým obsahem šťavelanů</a:t>
            </a:r>
          </a:p>
          <a:p>
            <a:pPr lvl="2" eaLnBrk="1" hangingPunct="1">
              <a:lnSpc>
                <a:spcPct val="90000"/>
              </a:lnSpc>
              <a:buClr>
                <a:schemeClr val="accent4"/>
              </a:buClr>
              <a:buFont typeface="Wingdings" panose="05000000000000000000" pitchFamily="2" charset="2"/>
              <a:buChar char="§"/>
            </a:pPr>
            <a:r>
              <a:rPr lang="cs-CZ" altLang="cs-CZ" dirty="0"/>
              <a:t>Brokolice, hlávkový salát, čínské zelí, kapusta, kedlubna, petržel</a:t>
            </a:r>
          </a:p>
          <a:p>
            <a:pPr lvl="1" eaLnBrk="1" hangingPunct="1">
              <a:lnSpc>
                <a:spcPct val="90000"/>
              </a:lnSpc>
              <a:buClr>
                <a:schemeClr val="accent4"/>
              </a:buClr>
              <a:buFont typeface="Wingdings" panose="05000000000000000000" pitchFamily="2" charset="2"/>
              <a:buChar char="§"/>
            </a:pPr>
            <a:r>
              <a:rPr lang="cs-CZ" altLang="cs-CZ" dirty="0"/>
              <a:t>Sardinky (s kostmi)</a:t>
            </a:r>
          </a:p>
          <a:p>
            <a:pPr lvl="1" eaLnBrk="1" hangingPunct="1">
              <a:lnSpc>
                <a:spcPct val="90000"/>
              </a:lnSpc>
              <a:buClr>
                <a:schemeClr val="accent4"/>
              </a:buClr>
              <a:buFont typeface="Wingdings" panose="05000000000000000000" pitchFamily="2" charset="2"/>
              <a:buChar char="§"/>
            </a:pPr>
            <a:r>
              <a:rPr lang="cs-CZ" altLang="cs-CZ" dirty="0"/>
              <a:t>Skořápkové ovoce, mák</a:t>
            </a:r>
          </a:p>
          <a:p>
            <a:pPr lvl="1" eaLnBrk="1" hangingPunct="1">
              <a:lnSpc>
                <a:spcPct val="90000"/>
              </a:lnSpc>
              <a:buClr>
                <a:schemeClr val="accent4"/>
              </a:buClr>
              <a:buFont typeface="Wingdings" panose="05000000000000000000" pitchFamily="2" charset="2"/>
              <a:buChar char="§"/>
            </a:pPr>
            <a:r>
              <a:rPr lang="cs-CZ" altLang="cs-CZ" dirty="0"/>
              <a:t>Tvrdá pitná voda</a:t>
            </a:r>
          </a:p>
        </p:txBody>
      </p:sp>
      <p:pic>
        <p:nvPicPr>
          <p:cNvPr id="6148" name="Picture 4" descr="http://www.sportuj.com/userfiles/image/vyziva/vapnik-mleko.jpg">
            <a:extLst>
              <a:ext uri="{FF2B5EF4-FFF2-40B4-BE49-F238E27FC236}">
                <a16:creationId xmlns:a16="http://schemas.microsoft.com/office/drawing/2014/main" id="{AFD7AD29-E7EE-4788-90CF-6F356E10CE44}"/>
              </a:ext>
            </a:extLst>
          </p:cNvPr>
          <p:cNvPicPr>
            <a:picLocks noChangeAspect="1" noChangeArrowheads="1"/>
          </p:cNvPicPr>
          <p:nvPr/>
        </p:nvPicPr>
        <p:blipFill>
          <a:blip r:embed="rId4" cstate="print"/>
          <a:srcRect/>
          <a:stretch>
            <a:fillRect/>
          </a:stretch>
        </p:blipFill>
        <p:spPr bwMode="auto">
          <a:xfrm>
            <a:off x="8678413" y="444638"/>
            <a:ext cx="2403326" cy="19308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Zvuk 9">
            <a:hlinkClick r:id="" action="ppaction://media"/>
            <a:extLst>
              <a:ext uri="{FF2B5EF4-FFF2-40B4-BE49-F238E27FC236}">
                <a16:creationId xmlns:a16="http://schemas.microsoft.com/office/drawing/2014/main" id="{0FFF70CB-1A68-488E-B6FF-345DA2D367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5074C739-CC96-AAA1-6128-80B86FFF1A54}"/>
              </a:ext>
            </a:extLst>
          </p:cNvPr>
          <p:cNvSpPr txBox="1"/>
          <p:nvPr/>
        </p:nvSpPr>
        <p:spPr>
          <a:xfrm>
            <a:off x="7734477" y="3739684"/>
            <a:ext cx="2153475" cy="523220"/>
          </a:xfrm>
          <a:prstGeom prst="rect">
            <a:avLst/>
          </a:prstGeom>
          <a:solidFill>
            <a:schemeClr val="accent2"/>
          </a:solidFill>
        </p:spPr>
        <p:txBody>
          <a:bodyPr wrap="none" rtlCol="0">
            <a:spAutoFit/>
          </a:bodyPr>
          <a:lstStyle/>
          <a:p>
            <a:r>
              <a:rPr lang="cs-CZ" sz="2800" dirty="0"/>
              <a:t>EFSA: 950 mg</a:t>
            </a:r>
          </a:p>
        </p:txBody>
      </p:sp>
    </p:spTree>
    <p:extLst>
      <p:ext uri="{BB962C8B-B14F-4D97-AF65-F5344CB8AC3E}">
        <p14:creationId xmlns:p14="http://schemas.microsoft.com/office/powerpoint/2010/main" val="2839352668"/>
      </p:ext>
    </p:extLst>
  </p:cSld>
  <p:clrMapOvr>
    <a:masterClrMapping/>
  </p:clrMapOvr>
  <mc:AlternateContent xmlns:mc="http://schemas.openxmlformats.org/markup-compatibility/2006" xmlns:p14="http://schemas.microsoft.com/office/powerpoint/2010/main">
    <mc:Choice Requires="p14">
      <p:transition spd="slow" p14:dur="2000" advTm="50185"/>
    </mc:Choice>
    <mc:Fallback xmlns="">
      <p:transition spd="slow" advTm="5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a:extLst>
              <a:ext uri="{FF2B5EF4-FFF2-40B4-BE49-F238E27FC236}">
                <a16:creationId xmlns:a16="http://schemas.microsoft.com/office/drawing/2014/main" id="{FF2696F5-E40F-43C7-96D7-CC6963D0A74F}"/>
              </a:ext>
            </a:extLst>
          </p:cNvPr>
          <p:cNvSpPr>
            <a:spLocks noGrp="1"/>
          </p:cNvSpPr>
          <p:nvPr>
            <p:ph type="title"/>
          </p:nvPr>
        </p:nvSpPr>
        <p:spPr/>
        <p:txBody>
          <a:bodyPr/>
          <a:lstStyle/>
          <a:p>
            <a:r>
              <a:rPr lang="cs-CZ" altLang="sk-SK" b="1" dirty="0"/>
              <a:t>Vápník</a:t>
            </a:r>
            <a:r>
              <a:rPr lang="cs-CZ" altLang="sk-SK" dirty="0"/>
              <a:t> </a:t>
            </a:r>
            <a:r>
              <a:rPr lang="cs-CZ" altLang="sk-SK" sz="4000" dirty="0"/>
              <a:t>– schválená zdravotní tvrzení</a:t>
            </a:r>
          </a:p>
        </p:txBody>
      </p:sp>
      <p:sp>
        <p:nvSpPr>
          <p:cNvPr id="50179" name="Zástupný symbol pro obsah 2">
            <a:extLst>
              <a:ext uri="{FF2B5EF4-FFF2-40B4-BE49-F238E27FC236}">
                <a16:creationId xmlns:a16="http://schemas.microsoft.com/office/drawing/2014/main" id="{1D77E58D-9011-4876-B68D-9B6B020A37F1}"/>
              </a:ext>
            </a:extLst>
          </p:cNvPr>
          <p:cNvSpPr>
            <a:spLocks noGrp="1"/>
          </p:cNvSpPr>
          <p:nvPr>
            <p:ph idx="1"/>
          </p:nvPr>
        </p:nvSpPr>
        <p:spPr/>
        <p:txBody>
          <a:bodyPr>
            <a:normAutofit/>
          </a:bodyPr>
          <a:lstStyle/>
          <a:p>
            <a:pPr>
              <a:buClr>
                <a:schemeClr val="accent4"/>
              </a:buClr>
              <a:buFont typeface="Wingdings" panose="05000000000000000000" pitchFamily="2" charset="2"/>
              <a:buChar char="§"/>
            </a:pPr>
            <a:r>
              <a:rPr lang="cs-CZ" altLang="sk-SK" dirty="0"/>
              <a:t>přispívá k normální srážlivosti krve</a:t>
            </a:r>
          </a:p>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činnosti svalů</a:t>
            </a:r>
          </a:p>
          <a:p>
            <a:pPr>
              <a:buClr>
                <a:schemeClr val="accent4"/>
              </a:buClr>
              <a:buFont typeface="Wingdings" panose="05000000000000000000" pitchFamily="2" charset="2"/>
              <a:buChar char="§"/>
            </a:pPr>
            <a:r>
              <a:rPr lang="cs-CZ" altLang="sk-SK" dirty="0"/>
              <a:t>přispívá k normální funkci nervových přenosů</a:t>
            </a:r>
          </a:p>
          <a:p>
            <a:pPr>
              <a:buClr>
                <a:schemeClr val="accent4"/>
              </a:buClr>
              <a:buFont typeface="Wingdings" panose="05000000000000000000" pitchFamily="2" charset="2"/>
              <a:buChar char="§"/>
            </a:pPr>
            <a:r>
              <a:rPr lang="cs-CZ" altLang="sk-SK" dirty="0"/>
              <a:t>přispívá k normální funkci trávicích enzymů</a:t>
            </a:r>
          </a:p>
          <a:p>
            <a:pPr>
              <a:buClr>
                <a:schemeClr val="accent4"/>
              </a:buClr>
              <a:buFont typeface="Wingdings" panose="05000000000000000000" pitchFamily="2" charset="2"/>
              <a:buChar char="§"/>
            </a:pPr>
            <a:r>
              <a:rPr lang="cs-CZ" altLang="sk-SK" dirty="0"/>
              <a:t>se podílí na procesu dělení a specializace buněk</a:t>
            </a:r>
          </a:p>
          <a:p>
            <a:pPr>
              <a:buClr>
                <a:schemeClr val="accent4"/>
              </a:buClr>
              <a:buFont typeface="Wingdings" panose="05000000000000000000" pitchFamily="2" charset="2"/>
              <a:buChar char="§"/>
            </a:pPr>
            <a:r>
              <a:rPr lang="cs-CZ" altLang="sk-SK" dirty="0"/>
              <a:t>je potřebný pro udržení normálního stavu kostí a zubů </a:t>
            </a:r>
          </a:p>
        </p:txBody>
      </p:sp>
    </p:spTree>
    <p:extLst>
      <p:ext uri="{BB962C8B-B14F-4D97-AF65-F5344CB8AC3E}">
        <p14:creationId xmlns:p14="http://schemas.microsoft.com/office/powerpoint/2010/main" val="3743382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F856CE4C-66AC-4B0D-A40D-B66B751D842F}"/>
              </a:ext>
            </a:extLst>
          </p:cNvPr>
          <p:cNvSpPr>
            <a:spLocks noGrp="1" noChangeArrowheads="1"/>
          </p:cNvSpPr>
          <p:nvPr>
            <p:ph type="title"/>
          </p:nvPr>
        </p:nvSpPr>
        <p:spPr>
          <a:xfrm>
            <a:off x="838200" y="385003"/>
            <a:ext cx="10515600" cy="1325563"/>
          </a:xfrm>
        </p:spPr>
        <p:txBody>
          <a:bodyPr/>
          <a:lstStyle/>
          <a:p>
            <a:pPr eaLnBrk="1" hangingPunct="1"/>
            <a:r>
              <a:rPr lang="cs-CZ" altLang="cs-CZ" b="1" dirty="0"/>
              <a:t>Vápník ve stravě</a:t>
            </a:r>
          </a:p>
        </p:txBody>
      </p:sp>
      <p:pic>
        <p:nvPicPr>
          <p:cNvPr id="7170" name="Picture 2" descr="VÃ½sledok vyhÄ¾adÃ¡vania obrÃ¡zkov pre dopyt mÃ¤kkÃ½ tvaroh">
            <a:extLst>
              <a:ext uri="{FF2B5EF4-FFF2-40B4-BE49-F238E27FC236}">
                <a16:creationId xmlns:a16="http://schemas.microsoft.com/office/drawing/2014/main" id="{A20CF9D9-B6EA-44D3-B779-FE5620123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49" y="1462201"/>
            <a:ext cx="2200910" cy="22009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Ã½sledok vyhÄ¾adÃ¡vania obrÃ¡zkov pre dopyt tvarÃ´Å¾ky">
            <a:extLst>
              <a:ext uri="{FF2B5EF4-FFF2-40B4-BE49-F238E27FC236}">
                <a16:creationId xmlns:a16="http://schemas.microsoft.com/office/drawing/2014/main" id="{27E30ABF-18E3-4716-A60E-6BEECCA57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612" y="1654923"/>
            <a:ext cx="1769605" cy="176960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VÃ½sledok vyhÄ¾adÃ¡vania obrÃ¡zkov pre dopyt tuÄnÃ½ tvaroh">
            <a:extLst>
              <a:ext uri="{FF2B5EF4-FFF2-40B4-BE49-F238E27FC236}">
                <a16:creationId xmlns:a16="http://schemas.microsoft.com/office/drawing/2014/main" id="{BA8C67ED-DE2B-4B5D-8AE1-7F84093D0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9207" y="1654923"/>
            <a:ext cx="2178558" cy="181546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Ã½sledok vyhÄ¾adÃ¡vania obrÃ¡zkov pre dopyt hermelin syr">
            <a:extLst>
              <a:ext uri="{FF2B5EF4-FFF2-40B4-BE49-F238E27FC236}">
                <a16:creationId xmlns:a16="http://schemas.microsoft.com/office/drawing/2014/main" id="{27CBDD23-604F-48D3-B9C5-204A1DA305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0684" y="1897380"/>
            <a:ext cx="1960880" cy="190320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VÃ½sledok vyhÄ¾adÃ¡vania obrÃ¡zkov pre dopyt eidam 30">
            <a:extLst>
              <a:ext uri="{FF2B5EF4-FFF2-40B4-BE49-F238E27FC236}">
                <a16:creationId xmlns:a16="http://schemas.microsoft.com/office/drawing/2014/main" id="{60682ED7-1183-417B-9FF2-AD18D767F5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5410" y="1897380"/>
            <a:ext cx="1831340" cy="183134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VÃ½sledok vyhÄ¾adÃ¡vania obrÃ¡zkov pre dopyt eidam 45">
            <a:extLst>
              <a:ext uri="{FF2B5EF4-FFF2-40B4-BE49-F238E27FC236}">
                <a16:creationId xmlns:a16="http://schemas.microsoft.com/office/drawing/2014/main" id="{0EEB0DBA-A634-4832-8C9D-DF6082E597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08" y="3947714"/>
            <a:ext cx="1861820" cy="186182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VÃ½sledok vyhÄ¾adÃ¡vania obrÃ¡zkov pre dopyt Äedar 50 %">
            <a:extLst>
              <a:ext uri="{FF2B5EF4-FFF2-40B4-BE49-F238E27FC236}">
                <a16:creationId xmlns:a16="http://schemas.microsoft.com/office/drawing/2014/main" id="{24BB8BA2-DCD0-4424-9F3C-4F84FC71DC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1442" y="3750854"/>
            <a:ext cx="2229227" cy="2255541"/>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VÃ½sledok vyhÄ¾adÃ¡vania obrÃ¡zkov pre dopyt ementÃ¡l">
            <a:extLst>
              <a:ext uri="{FF2B5EF4-FFF2-40B4-BE49-F238E27FC236}">
                <a16:creationId xmlns:a16="http://schemas.microsoft.com/office/drawing/2014/main" id="{176F4292-BD43-4330-8811-ED3511997B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6051" y="3789159"/>
            <a:ext cx="1619250" cy="2486025"/>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VÃ½sledok vyhÄ¾adÃ¡vania obrÃ¡zkov pre dopyt tavenÃ½ sÃ½r 70">
            <a:extLst>
              <a:ext uri="{FF2B5EF4-FFF2-40B4-BE49-F238E27FC236}">
                <a16:creationId xmlns:a16="http://schemas.microsoft.com/office/drawing/2014/main" id="{78248DCF-DAC1-49E6-9E0B-D8AE7102775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6012" b="27105"/>
          <a:stretch/>
        </p:blipFill>
        <p:spPr bwMode="auto">
          <a:xfrm rot="21304805">
            <a:off x="7480988" y="4133555"/>
            <a:ext cx="2361040" cy="1343011"/>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Kiri z tvarohu a smetany 6 porcÃ­ 100g">
            <a:extLst>
              <a:ext uri="{FF2B5EF4-FFF2-40B4-BE49-F238E27FC236}">
                <a16:creationId xmlns:a16="http://schemas.microsoft.com/office/drawing/2014/main" id="{4706DAEC-A889-4A0F-9C72-661305D3D4B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807"/>
          <a:stretch/>
        </p:blipFill>
        <p:spPr bwMode="auto">
          <a:xfrm rot="1390043">
            <a:off x="10010686" y="4131876"/>
            <a:ext cx="2006461" cy="1849825"/>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B9C638F1-B5DA-4897-9F27-A6811132619F}"/>
              </a:ext>
            </a:extLst>
          </p:cNvPr>
          <p:cNvSpPr txBox="1"/>
          <p:nvPr/>
        </p:nvSpPr>
        <p:spPr>
          <a:xfrm>
            <a:off x="7742023" y="5642145"/>
            <a:ext cx="1436371" cy="369332"/>
          </a:xfrm>
          <a:prstGeom prst="rect">
            <a:avLst/>
          </a:prstGeom>
          <a:noFill/>
        </p:spPr>
        <p:txBody>
          <a:bodyPr wrap="square" rtlCol="0">
            <a:spAutoFit/>
          </a:bodyPr>
          <a:lstStyle/>
          <a:p>
            <a:r>
              <a:rPr lang="sk-SK" dirty="0"/>
              <a:t>30 % t. v s.</a:t>
            </a:r>
          </a:p>
        </p:txBody>
      </p:sp>
      <p:sp>
        <p:nvSpPr>
          <p:cNvPr id="18" name="BlokTextu 17">
            <a:extLst>
              <a:ext uri="{FF2B5EF4-FFF2-40B4-BE49-F238E27FC236}">
                <a16:creationId xmlns:a16="http://schemas.microsoft.com/office/drawing/2014/main" id="{284BF1D4-F34A-47FC-B7CA-C6AEF9B11285}"/>
              </a:ext>
            </a:extLst>
          </p:cNvPr>
          <p:cNvSpPr txBox="1"/>
          <p:nvPr/>
        </p:nvSpPr>
        <p:spPr>
          <a:xfrm>
            <a:off x="10122894" y="5642145"/>
            <a:ext cx="1436371" cy="369332"/>
          </a:xfrm>
          <a:prstGeom prst="rect">
            <a:avLst/>
          </a:prstGeom>
          <a:noFill/>
        </p:spPr>
        <p:txBody>
          <a:bodyPr wrap="square" rtlCol="0">
            <a:spAutoFit/>
          </a:bodyPr>
          <a:lstStyle/>
          <a:p>
            <a:r>
              <a:rPr lang="sk-SK" dirty="0"/>
              <a:t>70 % t. v s.</a:t>
            </a:r>
          </a:p>
        </p:txBody>
      </p:sp>
      <p:sp>
        <p:nvSpPr>
          <p:cNvPr id="19" name="BlokTextu 18">
            <a:extLst>
              <a:ext uri="{FF2B5EF4-FFF2-40B4-BE49-F238E27FC236}">
                <a16:creationId xmlns:a16="http://schemas.microsoft.com/office/drawing/2014/main" id="{8105C38A-F82B-4144-80D3-020476A94323}"/>
              </a:ext>
            </a:extLst>
          </p:cNvPr>
          <p:cNvSpPr txBox="1"/>
          <p:nvPr/>
        </p:nvSpPr>
        <p:spPr>
          <a:xfrm>
            <a:off x="242432" y="1897380"/>
            <a:ext cx="395399" cy="369332"/>
          </a:xfrm>
          <a:prstGeom prst="rect">
            <a:avLst/>
          </a:prstGeom>
          <a:noFill/>
        </p:spPr>
        <p:txBody>
          <a:bodyPr wrap="square" rtlCol="0">
            <a:spAutoFit/>
          </a:bodyPr>
          <a:lstStyle/>
          <a:p>
            <a:r>
              <a:rPr lang="sk-SK" dirty="0"/>
              <a:t>1)</a:t>
            </a:r>
          </a:p>
        </p:txBody>
      </p:sp>
      <p:sp>
        <p:nvSpPr>
          <p:cNvPr id="20" name="BlokTextu 19">
            <a:extLst>
              <a:ext uri="{FF2B5EF4-FFF2-40B4-BE49-F238E27FC236}">
                <a16:creationId xmlns:a16="http://schemas.microsoft.com/office/drawing/2014/main" id="{BE04E0E5-3CC4-4921-ABA1-95E224D5AEF4}"/>
              </a:ext>
            </a:extLst>
          </p:cNvPr>
          <p:cNvSpPr txBox="1"/>
          <p:nvPr/>
        </p:nvSpPr>
        <p:spPr>
          <a:xfrm>
            <a:off x="2573808" y="1897380"/>
            <a:ext cx="395399" cy="369332"/>
          </a:xfrm>
          <a:prstGeom prst="rect">
            <a:avLst/>
          </a:prstGeom>
          <a:noFill/>
        </p:spPr>
        <p:txBody>
          <a:bodyPr wrap="square" rtlCol="0">
            <a:spAutoFit/>
          </a:bodyPr>
          <a:lstStyle/>
          <a:p>
            <a:r>
              <a:rPr lang="sk-SK" dirty="0"/>
              <a:t>2)</a:t>
            </a:r>
          </a:p>
        </p:txBody>
      </p:sp>
      <p:sp>
        <p:nvSpPr>
          <p:cNvPr id="21" name="BlokTextu 20">
            <a:extLst>
              <a:ext uri="{FF2B5EF4-FFF2-40B4-BE49-F238E27FC236}">
                <a16:creationId xmlns:a16="http://schemas.microsoft.com/office/drawing/2014/main" id="{0C722CB0-CE27-47DC-9A8A-FBD7AF664D91}"/>
              </a:ext>
            </a:extLst>
          </p:cNvPr>
          <p:cNvSpPr txBox="1"/>
          <p:nvPr/>
        </p:nvSpPr>
        <p:spPr>
          <a:xfrm>
            <a:off x="9530011" y="1902582"/>
            <a:ext cx="395399" cy="369332"/>
          </a:xfrm>
          <a:prstGeom prst="rect">
            <a:avLst/>
          </a:prstGeom>
          <a:noFill/>
        </p:spPr>
        <p:txBody>
          <a:bodyPr wrap="square" rtlCol="0">
            <a:spAutoFit/>
          </a:bodyPr>
          <a:lstStyle/>
          <a:p>
            <a:r>
              <a:rPr lang="sk-SK" dirty="0"/>
              <a:t>5)</a:t>
            </a:r>
          </a:p>
        </p:txBody>
      </p:sp>
      <p:sp>
        <p:nvSpPr>
          <p:cNvPr id="22" name="BlokTextu 21">
            <a:extLst>
              <a:ext uri="{FF2B5EF4-FFF2-40B4-BE49-F238E27FC236}">
                <a16:creationId xmlns:a16="http://schemas.microsoft.com/office/drawing/2014/main" id="{19669DE1-1EB8-4185-B9B8-7673ECF38B43}"/>
              </a:ext>
            </a:extLst>
          </p:cNvPr>
          <p:cNvSpPr txBox="1"/>
          <p:nvPr/>
        </p:nvSpPr>
        <p:spPr>
          <a:xfrm>
            <a:off x="7250325" y="1902582"/>
            <a:ext cx="395399" cy="369332"/>
          </a:xfrm>
          <a:prstGeom prst="rect">
            <a:avLst/>
          </a:prstGeom>
          <a:noFill/>
        </p:spPr>
        <p:txBody>
          <a:bodyPr wrap="square" rtlCol="0">
            <a:spAutoFit/>
          </a:bodyPr>
          <a:lstStyle/>
          <a:p>
            <a:r>
              <a:rPr lang="sk-SK" dirty="0"/>
              <a:t>4)</a:t>
            </a:r>
          </a:p>
        </p:txBody>
      </p:sp>
      <p:sp>
        <p:nvSpPr>
          <p:cNvPr id="23" name="BlokTextu 22">
            <a:extLst>
              <a:ext uri="{FF2B5EF4-FFF2-40B4-BE49-F238E27FC236}">
                <a16:creationId xmlns:a16="http://schemas.microsoft.com/office/drawing/2014/main" id="{8EDE1BB4-047C-4A68-8C0B-1514887CB363}"/>
              </a:ext>
            </a:extLst>
          </p:cNvPr>
          <p:cNvSpPr txBox="1"/>
          <p:nvPr/>
        </p:nvSpPr>
        <p:spPr>
          <a:xfrm>
            <a:off x="198435" y="4098290"/>
            <a:ext cx="395399" cy="369332"/>
          </a:xfrm>
          <a:prstGeom prst="rect">
            <a:avLst/>
          </a:prstGeom>
          <a:noFill/>
        </p:spPr>
        <p:txBody>
          <a:bodyPr wrap="square" rtlCol="0">
            <a:spAutoFit/>
          </a:bodyPr>
          <a:lstStyle/>
          <a:p>
            <a:r>
              <a:rPr lang="sk-SK" dirty="0"/>
              <a:t>6)</a:t>
            </a:r>
          </a:p>
        </p:txBody>
      </p:sp>
      <p:sp>
        <p:nvSpPr>
          <p:cNvPr id="24" name="BlokTextu 23">
            <a:extLst>
              <a:ext uri="{FF2B5EF4-FFF2-40B4-BE49-F238E27FC236}">
                <a16:creationId xmlns:a16="http://schemas.microsoft.com/office/drawing/2014/main" id="{7414F51F-7DFE-47B9-A17C-01089B5D8C14}"/>
              </a:ext>
            </a:extLst>
          </p:cNvPr>
          <p:cNvSpPr txBox="1"/>
          <p:nvPr/>
        </p:nvSpPr>
        <p:spPr>
          <a:xfrm>
            <a:off x="5206212" y="1897380"/>
            <a:ext cx="395399" cy="369332"/>
          </a:xfrm>
          <a:prstGeom prst="rect">
            <a:avLst/>
          </a:prstGeom>
          <a:noFill/>
        </p:spPr>
        <p:txBody>
          <a:bodyPr wrap="square" rtlCol="0">
            <a:spAutoFit/>
          </a:bodyPr>
          <a:lstStyle/>
          <a:p>
            <a:r>
              <a:rPr lang="sk-SK" dirty="0"/>
              <a:t>3)</a:t>
            </a:r>
          </a:p>
        </p:txBody>
      </p:sp>
      <p:sp>
        <p:nvSpPr>
          <p:cNvPr id="25" name="BlokTextu 24">
            <a:extLst>
              <a:ext uri="{FF2B5EF4-FFF2-40B4-BE49-F238E27FC236}">
                <a16:creationId xmlns:a16="http://schemas.microsoft.com/office/drawing/2014/main" id="{311DE3AC-8060-4D7C-A01F-25886FCF4B0B}"/>
              </a:ext>
            </a:extLst>
          </p:cNvPr>
          <p:cNvSpPr txBox="1"/>
          <p:nvPr/>
        </p:nvSpPr>
        <p:spPr>
          <a:xfrm>
            <a:off x="2377863" y="4098290"/>
            <a:ext cx="395399" cy="369332"/>
          </a:xfrm>
          <a:prstGeom prst="rect">
            <a:avLst/>
          </a:prstGeom>
          <a:noFill/>
        </p:spPr>
        <p:txBody>
          <a:bodyPr wrap="square" rtlCol="0">
            <a:spAutoFit/>
          </a:bodyPr>
          <a:lstStyle/>
          <a:p>
            <a:r>
              <a:rPr lang="sk-SK" dirty="0"/>
              <a:t>7)</a:t>
            </a:r>
          </a:p>
        </p:txBody>
      </p:sp>
      <p:sp>
        <p:nvSpPr>
          <p:cNvPr id="26" name="BlokTextu 25">
            <a:extLst>
              <a:ext uri="{FF2B5EF4-FFF2-40B4-BE49-F238E27FC236}">
                <a16:creationId xmlns:a16="http://schemas.microsoft.com/office/drawing/2014/main" id="{24361038-195E-4DF6-80DB-A26A615429E2}"/>
              </a:ext>
            </a:extLst>
          </p:cNvPr>
          <p:cNvSpPr txBox="1"/>
          <p:nvPr/>
        </p:nvSpPr>
        <p:spPr>
          <a:xfrm>
            <a:off x="4982868" y="4098290"/>
            <a:ext cx="395399" cy="369332"/>
          </a:xfrm>
          <a:prstGeom prst="rect">
            <a:avLst/>
          </a:prstGeom>
          <a:noFill/>
        </p:spPr>
        <p:txBody>
          <a:bodyPr wrap="square" rtlCol="0">
            <a:spAutoFit/>
          </a:bodyPr>
          <a:lstStyle/>
          <a:p>
            <a:r>
              <a:rPr lang="sk-SK" dirty="0"/>
              <a:t>8)</a:t>
            </a:r>
          </a:p>
        </p:txBody>
      </p:sp>
      <p:sp>
        <p:nvSpPr>
          <p:cNvPr id="28" name="BlokTextu 27">
            <a:extLst>
              <a:ext uri="{FF2B5EF4-FFF2-40B4-BE49-F238E27FC236}">
                <a16:creationId xmlns:a16="http://schemas.microsoft.com/office/drawing/2014/main" id="{5C75C74C-2C85-4E9F-B78F-4E9D9070C250}"/>
              </a:ext>
            </a:extLst>
          </p:cNvPr>
          <p:cNvSpPr txBox="1"/>
          <p:nvPr/>
        </p:nvSpPr>
        <p:spPr>
          <a:xfrm>
            <a:off x="7179217" y="4098290"/>
            <a:ext cx="395399" cy="369332"/>
          </a:xfrm>
          <a:prstGeom prst="rect">
            <a:avLst/>
          </a:prstGeom>
          <a:noFill/>
        </p:spPr>
        <p:txBody>
          <a:bodyPr wrap="square" rtlCol="0">
            <a:spAutoFit/>
          </a:bodyPr>
          <a:lstStyle/>
          <a:p>
            <a:r>
              <a:rPr lang="sk-SK" dirty="0"/>
              <a:t>9)</a:t>
            </a:r>
          </a:p>
        </p:txBody>
      </p:sp>
      <p:sp>
        <p:nvSpPr>
          <p:cNvPr id="29" name="BlokTextu 28">
            <a:extLst>
              <a:ext uri="{FF2B5EF4-FFF2-40B4-BE49-F238E27FC236}">
                <a16:creationId xmlns:a16="http://schemas.microsoft.com/office/drawing/2014/main" id="{52997A46-1FA7-4940-93A8-EE167B1C1676}"/>
              </a:ext>
            </a:extLst>
          </p:cNvPr>
          <p:cNvSpPr txBox="1"/>
          <p:nvPr/>
        </p:nvSpPr>
        <p:spPr>
          <a:xfrm>
            <a:off x="9715473" y="4096507"/>
            <a:ext cx="545201" cy="369332"/>
          </a:xfrm>
          <a:prstGeom prst="rect">
            <a:avLst/>
          </a:prstGeom>
          <a:noFill/>
        </p:spPr>
        <p:txBody>
          <a:bodyPr wrap="square" rtlCol="0">
            <a:spAutoFit/>
          </a:bodyPr>
          <a:lstStyle/>
          <a:p>
            <a:r>
              <a:rPr lang="sk-SK" dirty="0"/>
              <a:t>10)</a:t>
            </a:r>
          </a:p>
        </p:txBody>
      </p:sp>
      <p:pic>
        <p:nvPicPr>
          <p:cNvPr id="10" name="Zvuk 9">
            <a:hlinkClick r:id="" action="ppaction://media"/>
            <a:extLst>
              <a:ext uri="{FF2B5EF4-FFF2-40B4-BE49-F238E27FC236}">
                <a16:creationId xmlns:a16="http://schemas.microsoft.com/office/drawing/2014/main" id="{B009699C-6644-46A1-8E0D-1FCD224952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7364939"/>
      </p:ext>
    </p:extLst>
  </p:cSld>
  <p:clrMapOvr>
    <a:masterClrMapping/>
  </p:clrMapOvr>
  <p:transition spd="slow" advTm="192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F856CE4C-66AC-4B0D-A40D-B66B751D842F}"/>
              </a:ext>
            </a:extLst>
          </p:cNvPr>
          <p:cNvSpPr>
            <a:spLocks noGrp="1" noChangeArrowheads="1"/>
          </p:cNvSpPr>
          <p:nvPr>
            <p:ph type="title"/>
          </p:nvPr>
        </p:nvSpPr>
        <p:spPr/>
        <p:txBody>
          <a:bodyPr/>
          <a:lstStyle/>
          <a:p>
            <a:pPr eaLnBrk="1" hangingPunct="1"/>
            <a:r>
              <a:rPr lang="cs-CZ" altLang="cs-CZ" b="1"/>
              <a:t>Vápník ve stravě</a:t>
            </a:r>
          </a:p>
        </p:txBody>
      </p:sp>
      <p:graphicFrame>
        <p:nvGraphicFramePr>
          <p:cNvPr id="93192" name="Group 8">
            <a:extLst>
              <a:ext uri="{FF2B5EF4-FFF2-40B4-BE49-F238E27FC236}">
                <a16:creationId xmlns:a16="http://schemas.microsoft.com/office/drawing/2014/main" id="{F52B959F-51B8-4F01-A8F9-DB3B49F34B17}"/>
              </a:ext>
            </a:extLst>
          </p:cNvPr>
          <p:cNvGraphicFramePr>
            <a:graphicFrameLocks noGrp="1"/>
          </p:cNvGraphicFramePr>
          <p:nvPr>
            <p:ph idx="1"/>
            <p:extLst>
              <p:ext uri="{D42A27DB-BD31-4B8C-83A1-F6EECF244321}">
                <p14:modId xmlns:p14="http://schemas.microsoft.com/office/powerpoint/2010/main" val="2548203820"/>
              </p:ext>
            </p:extLst>
          </p:nvPr>
        </p:nvGraphicFramePr>
        <p:xfrm>
          <a:off x="699052" y="1451114"/>
          <a:ext cx="11009244" cy="4999381"/>
        </p:xfrm>
        <a:graphic>
          <a:graphicData uri="http://schemas.openxmlformats.org/drawingml/2006/table">
            <a:tbl>
              <a:tblPr/>
              <a:tblGrid>
                <a:gridCol w="4514979">
                  <a:extLst>
                    <a:ext uri="{9D8B030D-6E8A-4147-A177-3AD203B41FA5}">
                      <a16:colId xmlns:a16="http://schemas.microsoft.com/office/drawing/2014/main" val="20000"/>
                    </a:ext>
                  </a:extLst>
                </a:gridCol>
                <a:gridCol w="2229882">
                  <a:extLst>
                    <a:ext uri="{9D8B030D-6E8A-4147-A177-3AD203B41FA5}">
                      <a16:colId xmlns:a16="http://schemas.microsoft.com/office/drawing/2014/main" val="20001"/>
                    </a:ext>
                  </a:extLst>
                </a:gridCol>
                <a:gridCol w="2026007">
                  <a:extLst>
                    <a:ext uri="{9D8B030D-6E8A-4147-A177-3AD203B41FA5}">
                      <a16:colId xmlns:a16="http://schemas.microsoft.com/office/drawing/2014/main" val="20002"/>
                    </a:ext>
                  </a:extLst>
                </a:gridCol>
                <a:gridCol w="2238376">
                  <a:extLst>
                    <a:ext uri="{9D8B030D-6E8A-4147-A177-3AD203B41FA5}">
                      <a16:colId xmlns:a16="http://schemas.microsoft.com/office/drawing/2014/main" val="20003"/>
                    </a:ext>
                  </a:extLst>
                </a:gridCol>
              </a:tblGrid>
              <a:tr h="702435">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Typ sýra</a:t>
                      </a: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 (mg/100g)</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 (mg/100g)</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Na (mg/100g)</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430921">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 Měkký tvaroh</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2) Tučný tvaroh</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3) Tvarůžky</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270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1900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 Hermelín</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0921">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5) Eidam 30 % tuku v sušině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620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850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6) Eidam 45 %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570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780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 Čedar 50 %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530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490</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 Ementál</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650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229</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30921">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9) Tavený sýr 30 %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180 -1200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920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10) Tavený sýr 70 %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prům. 700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750</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9" name="Zvuk 8">
            <a:hlinkClick r:id="" action="ppaction://media"/>
            <a:extLst>
              <a:ext uri="{FF2B5EF4-FFF2-40B4-BE49-F238E27FC236}">
                <a16:creationId xmlns:a16="http://schemas.microsoft.com/office/drawing/2014/main" id="{45CCFE16-2ADE-4A63-865F-99FD529A5B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591546"/>
      </p:ext>
    </p:extLst>
  </p:cSld>
  <p:clrMapOvr>
    <a:masterClrMapping/>
  </p:clrMapOvr>
  <p:transition spd="slow" advTm="67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811678B3-2DFC-4A3B-8C38-53749F193CC5}"/>
              </a:ext>
            </a:extLst>
          </p:cNvPr>
          <p:cNvSpPr>
            <a:spLocks noGrp="1" noChangeArrowheads="1"/>
          </p:cNvSpPr>
          <p:nvPr>
            <p:ph type="title"/>
          </p:nvPr>
        </p:nvSpPr>
        <p:spPr/>
        <p:txBody>
          <a:bodyPr/>
          <a:lstStyle/>
          <a:p>
            <a:pPr eaLnBrk="1" hangingPunct="1"/>
            <a:r>
              <a:rPr lang="cs-CZ" altLang="cs-CZ" b="1"/>
              <a:t>ŽELEZO</a:t>
            </a:r>
          </a:p>
        </p:txBody>
      </p:sp>
      <p:sp>
        <p:nvSpPr>
          <p:cNvPr id="54275" name="Rectangle 3">
            <a:extLst>
              <a:ext uri="{FF2B5EF4-FFF2-40B4-BE49-F238E27FC236}">
                <a16:creationId xmlns:a16="http://schemas.microsoft.com/office/drawing/2014/main" id="{D941354C-BAA6-4B17-ADB1-090F9A42C65A}"/>
              </a:ext>
            </a:extLst>
          </p:cNvPr>
          <p:cNvSpPr>
            <a:spLocks noGrp="1" noChangeArrowheads="1"/>
          </p:cNvSpPr>
          <p:nvPr>
            <p:ph type="body" idx="1"/>
          </p:nvPr>
        </p:nvSpPr>
        <p:spPr>
          <a:xfrm>
            <a:off x="838200" y="1825625"/>
            <a:ext cx="10515600" cy="4614932"/>
          </a:xfrm>
        </p:spPr>
        <p:txBody>
          <a:bodyPr>
            <a:normAutofit lnSpcReduction="10000"/>
          </a:bodyPr>
          <a:lstStyle/>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často nedostatečný přívod potravou, drobné krevní ztráty, zhoršení absorpce při </a:t>
            </a:r>
            <a:r>
              <a:rPr lang="cs-CZ" altLang="cs-CZ" sz="2400" dirty="0" err="1">
                <a:solidFill>
                  <a:srgbClr val="1B1810"/>
                </a:solidFill>
              </a:rPr>
              <a:t>hypo</a:t>
            </a:r>
            <a:r>
              <a:rPr lang="cs-CZ" altLang="cs-CZ" sz="2400" dirty="0">
                <a:solidFill>
                  <a:srgbClr val="1B1810"/>
                </a:solidFill>
              </a:rPr>
              <a:t>- a achlorhydrii při atrofické gastritidě</a:t>
            </a:r>
          </a:p>
          <a:p>
            <a:pPr eaLnBrk="1" hangingPunct="1">
              <a:lnSpc>
                <a:spcPct val="90000"/>
              </a:lnSpc>
              <a:buSzPct val="70000"/>
              <a:buFont typeface="Wingdings" panose="05000000000000000000" pitchFamily="2" charset="2"/>
              <a:buBlip>
                <a:blip r:embed="rId4"/>
              </a:buBli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nedostatek železa negativně ovlivňuje krvetvorbu, u starších nemocných se podílí na vzniku syndromu neklidných nohou </a:t>
            </a:r>
          </a:p>
          <a:p>
            <a:pPr eaLnBrk="1" hangingPunct="1">
              <a:lnSpc>
                <a:spcPct val="90000"/>
              </a:lnSpc>
              <a:buSzPct val="70000"/>
              <a:buFont typeface="Wingdings" panose="05000000000000000000" pitchFamily="2" charset="2"/>
              <a:buBlip>
                <a:blip r:embed="rId4"/>
              </a:buBli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doporučená denní dávka ≥ 65 let 10 mg</a:t>
            </a:r>
          </a:p>
          <a:p>
            <a:pPr eaLnBrk="1" hangingPunct="1">
              <a:lnSpc>
                <a:spcPct val="90000"/>
              </a:lnSpc>
              <a:buSzPct val="70000"/>
              <a:buFont typeface="Wingdings" panose="05000000000000000000" pitchFamily="2" charset="2"/>
              <a:buBlip>
                <a:blip r:embed="rId4"/>
              </a:buBli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zdroje v potravě </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maso, vnitřnosti, živočišné výrobky – hemové železo</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rostlinné zdroje – </a:t>
            </a:r>
            <a:r>
              <a:rPr lang="cs-CZ" altLang="cs-CZ" sz="2200" dirty="0" err="1">
                <a:solidFill>
                  <a:srgbClr val="1B1810"/>
                </a:solidFill>
              </a:rPr>
              <a:t>nehemové</a:t>
            </a:r>
            <a:r>
              <a:rPr lang="cs-CZ" altLang="cs-CZ" sz="2200" dirty="0">
                <a:solidFill>
                  <a:srgbClr val="1B1810"/>
                </a:solidFill>
              </a:rPr>
              <a:t> železo – obilné klíčky, celozrnné potraviny, luštěniny, zelenina, ovoce</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využitelnost zlepšuje …</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využitelnost zhoršuje …</a:t>
            </a:r>
          </a:p>
          <a:p>
            <a:pPr eaLnBrk="1" hangingPunct="1">
              <a:lnSpc>
                <a:spcPct val="90000"/>
              </a:lnSpc>
            </a:pPr>
            <a:endParaRPr lang="cs-CZ" altLang="cs-CZ" sz="3200" dirty="0"/>
          </a:p>
        </p:txBody>
      </p:sp>
      <p:pic>
        <p:nvPicPr>
          <p:cNvPr id="16386" name="Picture 2" descr="http://www.medicues.com/wp-content/uploads/2009/01/redbloodcellbg.jpg">
            <a:extLst>
              <a:ext uri="{FF2B5EF4-FFF2-40B4-BE49-F238E27FC236}">
                <a16:creationId xmlns:a16="http://schemas.microsoft.com/office/drawing/2014/main" id="{D0B47F54-E764-419B-B165-31CBF55C06F2}"/>
              </a:ext>
            </a:extLst>
          </p:cNvPr>
          <p:cNvPicPr>
            <a:picLocks noChangeAspect="1" noChangeArrowheads="1"/>
          </p:cNvPicPr>
          <p:nvPr/>
        </p:nvPicPr>
        <p:blipFill>
          <a:blip r:embed="rId5" cstate="print"/>
          <a:srcRect/>
          <a:stretch>
            <a:fillRect/>
          </a:stretch>
        </p:blipFill>
        <p:spPr bwMode="auto">
          <a:xfrm>
            <a:off x="8614757" y="170188"/>
            <a:ext cx="1830158" cy="13730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Zvuk 10">
            <a:hlinkClick r:id="" action="ppaction://media"/>
            <a:extLst>
              <a:ext uri="{FF2B5EF4-FFF2-40B4-BE49-F238E27FC236}">
                <a16:creationId xmlns:a16="http://schemas.microsoft.com/office/drawing/2014/main" id="{C75CA2C2-FDA8-41F4-9A96-28C3CD2371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2C0DF0BE-DFF3-B29A-2546-F6A724612944}"/>
              </a:ext>
            </a:extLst>
          </p:cNvPr>
          <p:cNvSpPr txBox="1"/>
          <p:nvPr/>
        </p:nvSpPr>
        <p:spPr>
          <a:xfrm>
            <a:off x="7742170" y="3258312"/>
            <a:ext cx="3327834" cy="1323439"/>
          </a:xfrm>
          <a:prstGeom prst="rect">
            <a:avLst/>
          </a:prstGeom>
          <a:solidFill>
            <a:schemeClr val="accent2"/>
          </a:solidFill>
        </p:spPr>
        <p:txBody>
          <a:bodyPr wrap="none" rtlCol="0">
            <a:spAutoFit/>
          </a:bodyPr>
          <a:lstStyle/>
          <a:p>
            <a:r>
              <a:rPr lang="cs-CZ" sz="2000" dirty="0"/>
              <a:t>EFSA: </a:t>
            </a:r>
          </a:p>
          <a:p>
            <a:r>
              <a:rPr lang="cs-CZ" sz="2000" dirty="0"/>
              <a:t>Muži 11 mg</a:t>
            </a:r>
          </a:p>
          <a:p>
            <a:r>
              <a:rPr lang="cs-CZ" sz="2000" dirty="0"/>
              <a:t>Premenopauzální ženy 16 mg</a:t>
            </a:r>
          </a:p>
          <a:p>
            <a:r>
              <a:rPr lang="cs-CZ" sz="2000" dirty="0"/>
              <a:t>Postmenopauzální ženy 11 mg</a:t>
            </a:r>
          </a:p>
        </p:txBody>
      </p:sp>
    </p:spTree>
    <p:extLst>
      <p:ext uri="{BB962C8B-B14F-4D97-AF65-F5344CB8AC3E}">
        <p14:creationId xmlns:p14="http://schemas.microsoft.com/office/powerpoint/2010/main" val="1449172152"/>
      </p:ext>
    </p:extLst>
  </p:cSld>
  <p:clrMapOvr>
    <a:masterClrMapping/>
  </p:clrMapOvr>
  <mc:AlternateContent xmlns:mc="http://schemas.openxmlformats.org/markup-compatibility/2006" xmlns:p14="http://schemas.microsoft.com/office/powerpoint/2010/main">
    <mc:Choice Requires="p14">
      <p:transition spd="slow" p14:dur="2000" advTm="66132"/>
    </mc:Choice>
    <mc:Fallback xmlns="">
      <p:transition spd="slow" advTm="6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a:extLst>
              <a:ext uri="{FF2B5EF4-FFF2-40B4-BE49-F238E27FC236}">
                <a16:creationId xmlns:a16="http://schemas.microsoft.com/office/drawing/2014/main" id="{AD954ED0-BB72-4A39-831A-1BECAF950334}"/>
              </a:ext>
            </a:extLst>
          </p:cNvPr>
          <p:cNvSpPr>
            <a:spLocks noGrp="1"/>
          </p:cNvSpPr>
          <p:nvPr>
            <p:ph type="title"/>
          </p:nvPr>
        </p:nvSpPr>
        <p:spPr/>
        <p:txBody>
          <a:bodyPr/>
          <a:lstStyle/>
          <a:p>
            <a:r>
              <a:rPr lang="cs-CZ" altLang="sk-SK" b="1"/>
              <a:t>Železo</a:t>
            </a:r>
            <a:r>
              <a:rPr lang="cs-CZ" altLang="sk-SK"/>
              <a:t> – schválená zdravotní tvrzení</a:t>
            </a:r>
          </a:p>
        </p:txBody>
      </p:sp>
      <p:sp>
        <p:nvSpPr>
          <p:cNvPr id="55299" name="Zástupný symbol pro obsah 2">
            <a:extLst>
              <a:ext uri="{FF2B5EF4-FFF2-40B4-BE49-F238E27FC236}">
                <a16:creationId xmlns:a16="http://schemas.microsoft.com/office/drawing/2014/main" id="{B286D0A1-CB6B-4042-B38D-BD130B63F8AF}"/>
              </a:ext>
            </a:extLst>
          </p:cNvPr>
          <p:cNvSpPr>
            <a:spLocks noGrp="1"/>
          </p:cNvSpPr>
          <p:nvPr>
            <p:ph idx="1"/>
          </p:nvPr>
        </p:nvSpPr>
        <p:spPr/>
        <p:txBody>
          <a:bodyPr>
            <a:normAutofit/>
          </a:bodyPr>
          <a:lstStyle/>
          <a:p>
            <a:pPr>
              <a:buClr>
                <a:schemeClr val="accent4"/>
              </a:buClr>
              <a:buFont typeface="Wingdings" panose="05000000000000000000" pitchFamily="2" charset="2"/>
              <a:buChar char="§"/>
            </a:pPr>
            <a:r>
              <a:rPr lang="cs-CZ" altLang="sk-SK" dirty="0"/>
              <a:t>přispívá k normálním rozpoznávacím funkcím</a:t>
            </a:r>
          </a:p>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tvorbě červených krvinek a hemoglobinu</a:t>
            </a:r>
          </a:p>
          <a:p>
            <a:pPr>
              <a:buClr>
                <a:schemeClr val="accent4"/>
              </a:buClr>
              <a:buFont typeface="Wingdings" panose="05000000000000000000" pitchFamily="2" charset="2"/>
              <a:buChar char="§"/>
            </a:pPr>
            <a:r>
              <a:rPr lang="cs-CZ" altLang="sk-SK" dirty="0"/>
              <a:t>přispívá k normálnímu přenosu kyslíku v těle</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přispívá ke snížení míry únavy a vyčerpání</a:t>
            </a:r>
          </a:p>
          <a:p>
            <a:pPr>
              <a:buClr>
                <a:schemeClr val="accent4"/>
              </a:buClr>
              <a:buFont typeface="Wingdings" panose="05000000000000000000" pitchFamily="2" charset="2"/>
              <a:buChar char="§"/>
            </a:pPr>
            <a:r>
              <a:rPr lang="cs-CZ" altLang="sk-SK" dirty="0"/>
              <a:t>se podílí na procesu dělení buněk</a:t>
            </a:r>
          </a:p>
        </p:txBody>
      </p:sp>
      <p:pic>
        <p:nvPicPr>
          <p:cNvPr id="2" name="Zvuk 1">
            <a:hlinkClick r:id="" action="ppaction://media"/>
            <a:extLst>
              <a:ext uri="{FF2B5EF4-FFF2-40B4-BE49-F238E27FC236}">
                <a16:creationId xmlns:a16="http://schemas.microsoft.com/office/drawing/2014/main" id="{1073E8F2-A6F8-4CC0-B192-D3AFAF41E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2228749"/>
      </p:ext>
    </p:extLst>
  </p:cSld>
  <p:clrMapOvr>
    <a:masterClrMapping/>
  </p:clrMapOvr>
  <mc:AlternateContent xmlns:mc="http://schemas.openxmlformats.org/markup-compatibility/2006" xmlns:p14="http://schemas.microsoft.com/office/powerpoint/2010/main">
    <mc:Choice Requires="p14">
      <p:transition spd="slow" p14:dur="2000" advTm="5222"/>
    </mc:Choice>
    <mc:Fallback xmlns="">
      <p:transition spd="slow" advTm="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A399E3A8-2643-441A-8343-3A41698B493A}"/>
              </a:ext>
            </a:extLst>
          </p:cNvPr>
          <p:cNvSpPr>
            <a:spLocks noGrp="1" noChangeArrowheads="1"/>
          </p:cNvSpPr>
          <p:nvPr>
            <p:ph type="title"/>
          </p:nvPr>
        </p:nvSpPr>
        <p:spPr/>
        <p:txBody>
          <a:bodyPr/>
          <a:lstStyle/>
          <a:p>
            <a:pPr eaLnBrk="1" hangingPunct="1"/>
            <a:r>
              <a:rPr lang="cs-CZ" altLang="cs-CZ" b="1"/>
              <a:t>ZINEK</a:t>
            </a:r>
          </a:p>
        </p:txBody>
      </p:sp>
      <p:sp>
        <p:nvSpPr>
          <p:cNvPr id="56323" name="Rectangle 3">
            <a:extLst>
              <a:ext uri="{FF2B5EF4-FFF2-40B4-BE49-F238E27FC236}">
                <a16:creationId xmlns:a16="http://schemas.microsoft.com/office/drawing/2014/main" id="{B76E5878-01FA-44EA-B677-6261F9D6C495}"/>
              </a:ext>
            </a:extLst>
          </p:cNvPr>
          <p:cNvSpPr>
            <a:spLocks noGrp="1" noChangeArrowheads="1"/>
          </p:cNvSpPr>
          <p:nvPr>
            <p:ph type="body" idx="1"/>
          </p:nvPr>
        </p:nvSpPr>
        <p:spPr>
          <a:xfrm>
            <a:off x="838200" y="1500809"/>
            <a:ext cx="10515600" cy="5138530"/>
          </a:xfrm>
        </p:spPr>
        <p:txBody>
          <a:bodyPr>
            <a:normAutofit lnSpcReduction="10000"/>
          </a:bodyPr>
          <a:lstStyle/>
          <a:p>
            <a:pPr eaLnBrk="1" hangingPunct="1">
              <a:lnSpc>
                <a:spcPct val="120000"/>
              </a:lnSpc>
              <a:spcBef>
                <a:spcPct val="0"/>
              </a:spcBef>
              <a:buSzPct val="70000"/>
              <a:buFont typeface="Wingdings" panose="05000000000000000000" pitchFamily="2" charset="2"/>
              <a:buBlip>
                <a:blip r:embed="rId4"/>
              </a:buBlip>
            </a:pPr>
            <a:r>
              <a:rPr lang="cs-CZ" altLang="cs-CZ" sz="2400" dirty="0">
                <a:solidFill>
                  <a:srgbClr val="1B1810"/>
                </a:solidFill>
              </a:rPr>
              <a:t>absorpce zinku s věkem klesá</a:t>
            </a:r>
          </a:p>
          <a:p>
            <a:pPr eaLnBrk="1" hangingPunct="1">
              <a:lnSpc>
                <a:spcPct val="120000"/>
              </a:lnSpc>
              <a:spcBef>
                <a:spcPct val="0"/>
              </a:spcBef>
              <a:buSzPct val="70000"/>
              <a:buFont typeface="Wingdings" panose="05000000000000000000" pitchFamily="2" charset="2"/>
              <a:buBlip>
                <a:blip r:embed="rId4"/>
              </a:buBlip>
            </a:pPr>
            <a:r>
              <a:rPr lang="cs-CZ" altLang="cs-CZ" sz="2400" dirty="0">
                <a:solidFill>
                  <a:srgbClr val="1B1810"/>
                </a:solidFill>
              </a:rPr>
              <a:t>projevy nedostatku</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nechutenství, průjem</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kožní změny - ekzém v obličeji, v kožních záhybech, alopecie</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psychické změny, podrážděnost, deprese</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snížení imunity, špatné hojení ran</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šeroslepost</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glukózová intolerance</a:t>
            </a:r>
          </a:p>
          <a:p>
            <a:pPr lvl="1" eaLnBrk="1" hangingPunct="1">
              <a:lnSpc>
                <a:spcPct val="120000"/>
              </a:lnSpc>
              <a:spcBef>
                <a:spcPct val="0"/>
              </a:spcBef>
              <a:buClr>
                <a:srgbClr val="3A7214"/>
              </a:buClr>
              <a:buFont typeface="Wingdings 2" panose="05020102010507070707" pitchFamily="18" charset="2"/>
              <a:buChar char="P"/>
            </a:pPr>
            <a:endParaRPr lang="cs-CZ" altLang="cs-CZ" sz="105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doporučená denní dávka je 10 mg pro muže a 7 mg pro ženy</a:t>
            </a:r>
          </a:p>
          <a:p>
            <a:pPr eaLnBrk="1" hangingPunct="1">
              <a:buSzPct val="70000"/>
              <a:buFont typeface="Wingdings" panose="05000000000000000000" pitchFamily="2" charset="2"/>
              <a:buBlip>
                <a:blip r:embed="rId4"/>
              </a:buBlip>
            </a:pPr>
            <a:endParaRPr lang="cs-CZ" altLang="cs-CZ" sz="105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zdroje v potravinách </a:t>
            </a:r>
          </a:p>
          <a:p>
            <a:pPr lvl="1" eaLnBrk="1" hangingPunct="1">
              <a:buSzPct val="70000"/>
              <a:buFont typeface="Wingdings" panose="05000000000000000000" pitchFamily="2" charset="2"/>
              <a:buBlip>
                <a:blip r:embed="rId4"/>
              </a:buBlip>
            </a:pPr>
            <a:r>
              <a:rPr lang="cs-CZ" altLang="cs-CZ" sz="2200" dirty="0">
                <a:solidFill>
                  <a:srgbClr val="1B1810"/>
                </a:solidFill>
              </a:rPr>
              <a:t>játra, červené maso, ryby, mléčné výrobky, vejce (žloutek), celozrnné výrobky, pšeničné klíčky, otruby, ořechy a semena (dýňová semena), luštěniny</a:t>
            </a:r>
          </a:p>
          <a:p>
            <a:pPr eaLnBrk="1" hangingPunct="1"/>
            <a:endParaRPr lang="cs-CZ" altLang="cs-CZ" sz="2400" dirty="0"/>
          </a:p>
        </p:txBody>
      </p:sp>
      <p:pic>
        <p:nvPicPr>
          <p:cNvPr id="56324" name="Picture 4" descr="Pyramida">
            <a:extLst>
              <a:ext uri="{FF2B5EF4-FFF2-40B4-BE49-F238E27FC236}">
                <a16:creationId xmlns:a16="http://schemas.microsoft.com/office/drawing/2014/main" id="{3EEAF41F-F319-49D3-ADEE-D06EDA50E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6" y="188914"/>
            <a:ext cx="2435225"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4ECACF9B-43FE-4533-AEF3-52297891A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3EC1F999-9B4B-EE31-1F38-AE1CDC7B3F75}"/>
              </a:ext>
            </a:extLst>
          </p:cNvPr>
          <p:cNvSpPr txBox="1"/>
          <p:nvPr/>
        </p:nvSpPr>
        <p:spPr>
          <a:xfrm>
            <a:off x="7026857" y="3737630"/>
            <a:ext cx="4746043" cy="523220"/>
          </a:xfrm>
          <a:prstGeom prst="rect">
            <a:avLst/>
          </a:prstGeom>
          <a:solidFill>
            <a:schemeClr val="accent2"/>
          </a:solidFill>
        </p:spPr>
        <p:txBody>
          <a:bodyPr wrap="none" rtlCol="0">
            <a:spAutoFit/>
          </a:bodyPr>
          <a:lstStyle/>
          <a:p>
            <a:r>
              <a:rPr lang="cs-CZ" sz="2800" dirty="0"/>
              <a:t>EFSA: muži 9,4 mg, ženy 7,5 mg</a:t>
            </a:r>
          </a:p>
        </p:txBody>
      </p:sp>
    </p:spTree>
    <p:extLst>
      <p:ext uri="{BB962C8B-B14F-4D97-AF65-F5344CB8AC3E}">
        <p14:creationId xmlns:p14="http://schemas.microsoft.com/office/powerpoint/2010/main" val="3739778325"/>
      </p:ext>
    </p:extLst>
  </p:cSld>
  <p:clrMapOvr>
    <a:masterClrMapping/>
  </p:clrMapOvr>
  <mc:AlternateContent xmlns:mc="http://schemas.openxmlformats.org/markup-compatibility/2006" xmlns:p14="http://schemas.microsoft.com/office/powerpoint/2010/main">
    <mc:Choice Requires="p14">
      <p:transition spd="slow" p14:dur="2000" advTm="69014"/>
    </mc:Choice>
    <mc:Fallback xmlns="">
      <p:transition spd="slow" advTm="6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a:extLst>
              <a:ext uri="{FF2B5EF4-FFF2-40B4-BE49-F238E27FC236}">
                <a16:creationId xmlns:a16="http://schemas.microsoft.com/office/drawing/2014/main" id="{C8B3721F-9D38-4560-BFFC-72F7C54EF8DE}"/>
              </a:ext>
            </a:extLst>
          </p:cNvPr>
          <p:cNvSpPr>
            <a:spLocks noGrp="1"/>
          </p:cNvSpPr>
          <p:nvPr>
            <p:ph type="title"/>
          </p:nvPr>
        </p:nvSpPr>
        <p:spPr/>
        <p:txBody>
          <a:bodyPr/>
          <a:lstStyle/>
          <a:p>
            <a:r>
              <a:rPr lang="cs-CZ" altLang="sk-SK" b="1"/>
              <a:t>Zinek</a:t>
            </a:r>
            <a:r>
              <a:rPr lang="cs-CZ" altLang="sk-SK"/>
              <a:t> – schválená zdravotní tvrzení</a:t>
            </a:r>
          </a:p>
        </p:txBody>
      </p:sp>
      <p:sp>
        <p:nvSpPr>
          <p:cNvPr id="57347" name="Zástupný symbol pro obsah 2">
            <a:extLst>
              <a:ext uri="{FF2B5EF4-FFF2-40B4-BE49-F238E27FC236}">
                <a16:creationId xmlns:a16="http://schemas.microsoft.com/office/drawing/2014/main" id="{30A9E4FB-1DE6-48D9-BCA9-BCF944DC1927}"/>
              </a:ext>
            </a:extLst>
          </p:cNvPr>
          <p:cNvSpPr>
            <a:spLocks noGrp="1"/>
          </p:cNvSpPr>
          <p:nvPr>
            <p:ph idx="1"/>
          </p:nvPr>
        </p:nvSpPr>
        <p:spPr/>
        <p:txBody>
          <a:bodyPr>
            <a:normAutofit fontScale="92500" lnSpcReduction="10000"/>
          </a:bodyPr>
          <a:lstStyle/>
          <a:p>
            <a:pPr>
              <a:buClr>
                <a:schemeClr val="accent4"/>
              </a:buClr>
              <a:buFont typeface="Wingdings" panose="05000000000000000000" pitchFamily="2" charset="2"/>
              <a:buChar char="§"/>
            </a:pPr>
            <a:r>
              <a:rPr lang="cs-CZ" altLang="sk-SK" sz="3000" dirty="0"/>
              <a:t>přispívá k normálnímu metabolismu makroživin, mastných kyselin, vitaminu A</a:t>
            </a:r>
          </a:p>
          <a:p>
            <a:pPr>
              <a:buClr>
                <a:schemeClr val="accent4"/>
              </a:buClr>
              <a:buFont typeface="Wingdings" panose="05000000000000000000" pitchFamily="2" charset="2"/>
              <a:buChar char="§"/>
            </a:pPr>
            <a:r>
              <a:rPr lang="cs-CZ" altLang="sk-SK" sz="3000" dirty="0"/>
              <a:t>přispívá k normální syntéze bílkovin</a:t>
            </a:r>
          </a:p>
          <a:p>
            <a:pPr>
              <a:buClr>
                <a:schemeClr val="accent4"/>
              </a:buClr>
              <a:buFont typeface="Wingdings" panose="05000000000000000000" pitchFamily="2" charset="2"/>
              <a:buChar char="§"/>
            </a:pPr>
            <a:r>
              <a:rPr lang="cs-CZ" altLang="sk-SK" sz="3000" dirty="0"/>
              <a:t>přispívá k udržení normálního stavu kostí, vlasů, nehtů, pokožky, zraku</a:t>
            </a:r>
          </a:p>
          <a:p>
            <a:pPr>
              <a:buClr>
                <a:schemeClr val="accent4"/>
              </a:buClr>
              <a:buFont typeface="Wingdings" panose="05000000000000000000" pitchFamily="2" charset="2"/>
              <a:buChar char="§"/>
            </a:pPr>
            <a:r>
              <a:rPr lang="cs-CZ" altLang="sk-SK" sz="3000" dirty="0"/>
              <a:t>přispívá k normální funkci imunitního systému</a:t>
            </a:r>
          </a:p>
          <a:p>
            <a:pPr>
              <a:buClr>
                <a:schemeClr val="accent4"/>
              </a:buClr>
              <a:buFont typeface="Wingdings" panose="05000000000000000000" pitchFamily="2" charset="2"/>
              <a:buChar char="§"/>
            </a:pPr>
            <a:r>
              <a:rPr lang="cs-CZ" altLang="sk-SK" sz="3000" dirty="0"/>
              <a:t>přispívá k ochraně buněk před oxidativním stresem</a:t>
            </a:r>
          </a:p>
          <a:p>
            <a:pPr>
              <a:buClr>
                <a:schemeClr val="accent4"/>
              </a:buClr>
              <a:buFont typeface="Wingdings" panose="05000000000000000000" pitchFamily="2" charset="2"/>
              <a:buChar char="§"/>
            </a:pPr>
            <a:r>
              <a:rPr lang="cs-CZ" altLang="sk-SK" sz="3000" dirty="0"/>
              <a:t>se podílí na procesu dělení buněk</a:t>
            </a:r>
          </a:p>
          <a:p>
            <a:pPr>
              <a:buClr>
                <a:schemeClr val="accent4"/>
              </a:buClr>
              <a:buFont typeface="Wingdings" panose="05000000000000000000" pitchFamily="2" charset="2"/>
              <a:buChar char="§"/>
            </a:pPr>
            <a:r>
              <a:rPr lang="cs-CZ" altLang="sk-SK" sz="3000" dirty="0"/>
              <a:t>přispívá k udržení normální hladiny testosteronu v krvi</a:t>
            </a:r>
          </a:p>
          <a:p>
            <a:pPr>
              <a:buClr>
                <a:schemeClr val="accent4"/>
              </a:buClr>
              <a:buFont typeface="Wingdings" panose="05000000000000000000" pitchFamily="2" charset="2"/>
              <a:buChar char="§"/>
            </a:pPr>
            <a:r>
              <a:rPr lang="cs-CZ" altLang="sk-SK" sz="3000" dirty="0"/>
              <a:t>přispívá k normální plodnosti a reprodukci</a:t>
            </a:r>
          </a:p>
          <a:p>
            <a:endParaRPr lang="cs-CZ" altLang="sk-SK" dirty="0"/>
          </a:p>
          <a:p>
            <a:endParaRPr lang="cs-CZ" altLang="sk-SK" dirty="0"/>
          </a:p>
        </p:txBody>
      </p:sp>
    </p:spTree>
    <p:extLst>
      <p:ext uri="{BB962C8B-B14F-4D97-AF65-F5344CB8AC3E}">
        <p14:creationId xmlns:p14="http://schemas.microsoft.com/office/powerpoint/2010/main" val="3914836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00C36B-0F09-4B69-8FE4-310069ED286E}"/>
              </a:ext>
            </a:extLst>
          </p:cNvPr>
          <p:cNvSpPr>
            <a:spLocks noGrp="1"/>
          </p:cNvSpPr>
          <p:nvPr>
            <p:ph type="title"/>
          </p:nvPr>
        </p:nvSpPr>
        <p:spPr/>
        <p:txBody>
          <a:bodyPr/>
          <a:lstStyle/>
          <a:p>
            <a:r>
              <a:rPr lang="cs-CZ" dirty="0"/>
              <a:t>Dietární expozice, </a:t>
            </a:r>
            <a:r>
              <a:rPr lang="cs-CZ" dirty="0">
                <a:hlinkClick r:id="rId2"/>
              </a:rPr>
              <a:t>SZÚ 2023</a:t>
            </a:r>
            <a:endParaRPr lang="cs-CZ" dirty="0"/>
          </a:p>
        </p:txBody>
      </p:sp>
      <p:graphicFrame>
        <p:nvGraphicFramePr>
          <p:cNvPr id="4" name="Tabulka 4">
            <a:extLst>
              <a:ext uri="{FF2B5EF4-FFF2-40B4-BE49-F238E27FC236}">
                <a16:creationId xmlns:a16="http://schemas.microsoft.com/office/drawing/2014/main" id="{729C15BF-B238-4FED-B71A-59B191FE47C6}"/>
              </a:ext>
            </a:extLst>
          </p:cNvPr>
          <p:cNvGraphicFramePr>
            <a:graphicFrameLocks noGrp="1"/>
          </p:cNvGraphicFramePr>
          <p:nvPr>
            <p:ph idx="1"/>
            <p:extLst>
              <p:ext uri="{D42A27DB-BD31-4B8C-83A1-F6EECF244321}">
                <p14:modId xmlns:p14="http://schemas.microsoft.com/office/powerpoint/2010/main" val="3767402337"/>
              </p:ext>
            </p:extLst>
          </p:nvPr>
        </p:nvGraphicFramePr>
        <p:xfrm>
          <a:off x="765772" y="1367073"/>
          <a:ext cx="10515600" cy="5352951"/>
        </p:xfrm>
        <a:graphic>
          <a:graphicData uri="http://schemas.openxmlformats.org/drawingml/2006/table">
            <a:tbl>
              <a:tblPr firstRow="1" bandRow="1">
                <a:tableStyleId>{5C22544A-7EE6-4342-B048-85BDC9FD1C3A}</a:tableStyleId>
              </a:tblPr>
              <a:tblGrid>
                <a:gridCol w="1416113">
                  <a:extLst>
                    <a:ext uri="{9D8B030D-6E8A-4147-A177-3AD203B41FA5}">
                      <a16:colId xmlns:a16="http://schemas.microsoft.com/office/drawing/2014/main" val="381274566"/>
                    </a:ext>
                  </a:extLst>
                </a:gridCol>
                <a:gridCol w="9099487">
                  <a:extLst>
                    <a:ext uri="{9D8B030D-6E8A-4147-A177-3AD203B41FA5}">
                      <a16:colId xmlns:a16="http://schemas.microsoft.com/office/drawing/2014/main" val="3526280135"/>
                    </a:ext>
                  </a:extLst>
                </a:gridCol>
              </a:tblGrid>
              <a:tr h="371907">
                <a:tc>
                  <a:txBody>
                    <a:bodyPr/>
                    <a:lstStyle/>
                    <a:p>
                      <a:endParaRPr lang="cs-CZ" sz="1400" dirty="0"/>
                    </a:p>
                  </a:txBody>
                  <a:tcPr/>
                </a:tc>
                <a:tc>
                  <a:txBody>
                    <a:bodyPr/>
                    <a:lstStyle/>
                    <a:p>
                      <a:endParaRPr lang="cs-CZ" sz="1400"/>
                    </a:p>
                  </a:txBody>
                  <a:tcPr/>
                </a:tc>
                <a:extLst>
                  <a:ext uri="{0D108BD9-81ED-4DB2-BD59-A6C34878D82A}">
                    <a16:rowId xmlns:a16="http://schemas.microsoft.com/office/drawing/2014/main" val="2784883352"/>
                  </a:ext>
                </a:extLst>
              </a:tr>
              <a:tr h="371907">
                <a:tc>
                  <a:txBody>
                    <a:bodyPr/>
                    <a:lstStyle/>
                    <a:p>
                      <a:r>
                        <a:rPr lang="cs-CZ" sz="1400" dirty="0"/>
                        <a:t>vápník</a:t>
                      </a:r>
                    </a:p>
                  </a:txBody>
                  <a:tcPr/>
                </a:tc>
                <a:tc>
                  <a:txBody>
                    <a:bodyPr/>
                    <a:lstStyle/>
                    <a:p>
                      <a:r>
                        <a:rPr lang="cs-CZ" sz="1400" dirty="0"/>
                        <a:t>Nízký přívod ve všech skupinách, nejnižší hodnoty u osob starších 60 let (91 % žen, 81 % mužů)</a:t>
                      </a:r>
                    </a:p>
                  </a:txBody>
                  <a:tcPr/>
                </a:tc>
                <a:extLst>
                  <a:ext uri="{0D108BD9-81ED-4DB2-BD59-A6C34878D82A}">
                    <a16:rowId xmlns:a16="http://schemas.microsoft.com/office/drawing/2014/main" val="4012783921"/>
                  </a:ext>
                </a:extLst>
              </a:tr>
              <a:tr h="371907">
                <a:tc>
                  <a:txBody>
                    <a:bodyPr/>
                    <a:lstStyle/>
                    <a:p>
                      <a:r>
                        <a:rPr lang="cs-CZ" sz="1400" dirty="0"/>
                        <a:t>hořčík</a:t>
                      </a:r>
                    </a:p>
                  </a:txBody>
                  <a:tcPr/>
                </a:tc>
                <a:tc>
                  <a:txBody>
                    <a:bodyPr/>
                    <a:lstStyle/>
                    <a:p>
                      <a:r>
                        <a:rPr lang="cs-CZ" sz="1400" dirty="0"/>
                        <a:t>Nedostatečný přívod napříč celou populací (výjimka věk 4-6 let), dívky 15-17 let 92 %, starší ženy 88 %</a:t>
                      </a:r>
                    </a:p>
                  </a:txBody>
                  <a:tcPr/>
                </a:tc>
                <a:extLst>
                  <a:ext uri="{0D108BD9-81ED-4DB2-BD59-A6C34878D82A}">
                    <a16:rowId xmlns:a16="http://schemas.microsoft.com/office/drawing/2014/main" val="1227690787"/>
                  </a:ext>
                </a:extLst>
              </a:tr>
              <a:tr h="371907">
                <a:tc>
                  <a:txBody>
                    <a:bodyPr/>
                    <a:lstStyle/>
                    <a:p>
                      <a:r>
                        <a:rPr lang="cs-CZ" sz="1400" dirty="0"/>
                        <a:t>fosfor</a:t>
                      </a:r>
                    </a:p>
                  </a:txBody>
                  <a:tcPr/>
                </a:tc>
                <a:tc>
                  <a:txBody>
                    <a:bodyPr/>
                    <a:lstStyle/>
                    <a:p>
                      <a:r>
                        <a:rPr lang="cs-CZ" sz="1400" dirty="0"/>
                        <a:t>Riziko nedostatečného přívodu nízké ve všech skupinách</a:t>
                      </a:r>
                    </a:p>
                  </a:txBody>
                  <a:tcPr/>
                </a:tc>
                <a:extLst>
                  <a:ext uri="{0D108BD9-81ED-4DB2-BD59-A6C34878D82A}">
                    <a16:rowId xmlns:a16="http://schemas.microsoft.com/office/drawing/2014/main" val="905106261"/>
                  </a:ext>
                </a:extLst>
              </a:tr>
              <a:tr h="371907">
                <a:tc>
                  <a:txBody>
                    <a:bodyPr/>
                    <a:lstStyle/>
                    <a:p>
                      <a:r>
                        <a:rPr lang="cs-CZ" sz="1400" dirty="0"/>
                        <a:t>železo</a:t>
                      </a:r>
                    </a:p>
                  </a:txBody>
                  <a:tcPr/>
                </a:tc>
                <a:tc>
                  <a:txBody>
                    <a:bodyPr/>
                    <a:lstStyle/>
                    <a:p>
                      <a:r>
                        <a:rPr lang="cs-CZ" sz="1400" dirty="0"/>
                        <a:t>Nižší přívod u žen ve fertilním věku (dívky 15-17 let 58 %, ženy 18-59 let 44-65 %  a děti 7-10 let 54 %)</a:t>
                      </a:r>
                    </a:p>
                  </a:txBody>
                  <a:tcPr/>
                </a:tc>
                <a:extLst>
                  <a:ext uri="{0D108BD9-81ED-4DB2-BD59-A6C34878D82A}">
                    <a16:rowId xmlns:a16="http://schemas.microsoft.com/office/drawing/2014/main" val="3625936316"/>
                  </a:ext>
                </a:extLst>
              </a:tr>
              <a:tr h="371907">
                <a:tc>
                  <a:txBody>
                    <a:bodyPr/>
                    <a:lstStyle/>
                    <a:p>
                      <a:r>
                        <a:rPr lang="cs-CZ" sz="1400" dirty="0"/>
                        <a:t>zinek</a:t>
                      </a:r>
                    </a:p>
                  </a:txBody>
                  <a:tcPr/>
                </a:tc>
                <a:tc>
                  <a:txBody>
                    <a:bodyPr/>
                    <a:lstStyle/>
                    <a:p>
                      <a:r>
                        <a:rPr lang="cs-CZ" sz="1400" dirty="0"/>
                        <a:t>Nižší přívod (cca 55 %) u žen (od 15 let, ženy 15-17 let 94 %) a mužů (starších 60 let)</a:t>
                      </a:r>
                    </a:p>
                  </a:txBody>
                  <a:tcPr/>
                </a:tc>
                <a:extLst>
                  <a:ext uri="{0D108BD9-81ED-4DB2-BD59-A6C34878D82A}">
                    <a16:rowId xmlns:a16="http://schemas.microsoft.com/office/drawing/2014/main" val="1968885950"/>
                  </a:ext>
                </a:extLst>
              </a:tr>
              <a:tr h="371907">
                <a:tc>
                  <a:txBody>
                    <a:bodyPr/>
                    <a:lstStyle/>
                    <a:p>
                      <a:r>
                        <a:rPr lang="cs-CZ" sz="1400" dirty="0"/>
                        <a:t>sodík</a:t>
                      </a:r>
                    </a:p>
                  </a:txBody>
                  <a:tcPr/>
                </a:tc>
                <a:tc>
                  <a:txBody>
                    <a:bodyPr/>
                    <a:lstStyle/>
                    <a:p>
                      <a:r>
                        <a:rPr lang="cs-CZ" sz="1400" dirty="0"/>
                        <a:t>Nadměrný přívod, muži (15-59 let 91 % nad doporučením, nad 60 let 74 % nad doporučením) POZOR: není zahrnuta sůl pro dosolování a pro přípravu pokrmů</a:t>
                      </a:r>
                    </a:p>
                  </a:txBody>
                  <a:tcPr/>
                </a:tc>
                <a:extLst>
                  <a:ext uri="{0D108BD9-81ED-4DB2-BD59-A6C34878D82A}">
                    <a16:rowId xmlns:a16="http://schemas.microsoft.com/office/drawing/2014/main" val="3713319071"/>
                  </a:ext>
                </a:extLst>
              </a:tr>
              <a:tr h="371907">
                <a:tc>
                  <a:txBody>
                    <a:bodyPr/>
                    <a:lstStyle/>
                    <a:p>
                      <a:r>
                        <a:rPr lang="cs-CZ" sz="1400" dirty="0"/>
                        <a:t>draslík</a:t>
                      </a:r>
                    </a:p>
                  </a:txBody>
                  <a:tcPr/>
                </a:tc>
                <a:tc>
                  <a:txBody>
                    <a:bodyPr/>
                    <a:lstStyle/>
                    <a:p>
                      <a:r>
                        <a:rPr lang="cs-CZ" sz="1400" dirty="0"/>
                        <a:t>Nižší přívod ve všech skupinách (výjimka 4-10 let, 11-14 let)</a:t>
                      </a:r>
                    </a:p>
                  </a:txBody>
                  <a:tcPr/>
                </a:tc>
                <a:extLst>
                  <a:ext uri="{0D108BD9-81ED-4DB2-BD59-A6C34878D82A}">
                    <a16:rowId xmlns:a16="http://schemas.microsoft.com/office/drawing/2014/main" val="2141960095"/>
                  </a:ext>
                </a:extLst>
              </a:tr>
              <a:tr h="371907">
                <a:tc>
                  <a:txBody>
                    <a:bodyPr/>
                    <a:lstStyle/>
                    <a:p>
                      <a:r>
                        <a:rPr lang="cs-CZ" sz="1400" dirty="0"/>
                        <a:t>selen</a:t>
                      </a:r>
                    </a:p>
                  </a:txBody>
                  <a:tcPr/>
                </a:tc>
                <a:tc>
                  <a:txBody>
                    <a:bodyPr/>
                    <a:lstStyle/>
                    <a:p>
                      <a:r>
                        <a:rPr lang="cs-CZ" sz="1400" dirty="0"/>
                        <a:t>Nízký přívod u 56 % dospívajících, 64 % dospělých, 68 % starších žen</a:t>
                      </a:r>
                    </a:p>
                  </a:txBody>
                  <a:tcPr/>
                </a:tc>
                <a:extLst>
                  <a:ext uri="{0D108BD9-81ED-4DB2-BD59-A6C34878D82A}">
                    <a16:rowId xmlns:a16="http://schemas.microsoft.com/office/drawing/2014/main" val="3430178175"/>
                  </a:ext>
                </a:extLst>
              </a:tr>
              <a:tr h="371907">
                <a:tc>
                  <a:txBody>
                    <a:bodyPr/>
                    <a:lstStyle/>
                    <a:p>
                      <a:r>
                        <a:rPr lang="cs-CZ" sz="1400" dirty="0"/>
                        <a:t>jód</a:t>
                      </a:r>
                    </a:p>
                  </a:txBody>
                  <a:tcPr/>
                </a:tc>
                <a:tc>
                  <a:txBody>
                    <a:bodyPr/>
                    <a:lstStyle/>
                    <a:p>
                      <a:r>
                        <a:rPr lang="cs-CZ" sz="1400" dirty="0"/>
                        <a:t>Možný nedostatek u dospělých žen (24-34 %) POZOR: nezapočítána sůl s jódem na dosolování a přípravu pokrmů</a:t>
                      </a:r>
                    </a:p>
                  </a:txBody>
                  <a:tcPr/>
                </a:tc>
                <a:extLst>
                  <a:ext uri="{0D108BD9-81ED-4DB2-BD59-A6C34878D82A}">
                    <a16:rowId xmlns:a16="http://schemas.microsoft.com/office/drawing/2014/main" val="391917748"/>
                  </a:ext>
                </a:extLst>
              </a:tr>
              <a:tr h="371907">
                <a:tc>
                  <a:txBody>
                    <a:bodyPr/>
                    <a:lstStyle/>
                    <a:p>
                      <a:r>
                        <a:rPr lang="cs-CZ" sz="1400" dirty="0"/>
                        <a:t>měď</a:t>
                      </a:r>
                    </a:p>
                  </a:txBody>
                  <a:tcPr/>
                </a:tc>
                <a:tc>
                  <a:txBody>
                    <a:bodyPr/>
                    <a:lstStyle/>
                    <a:p>
                      <a:r>
                        <a:rPr lang="cs-CZ" sz="1400" dirty="0"/>
                        <a:t>Nižší přívod u starších žen 15 let (30-44 %)</a:t>
                      </a:r>
                    </a:p>
                  </a:txBody>
                  <a:tcPr/>
                </a:tc>
                <a:extLst>
                  <a:ext uri="{0D108BD9-81ED-4DB2-BD59-A6C34878D82A}">
                    <a16:rowId xmlns:a16="http://schemas.microsoft.com/office/drawing/2014/main" val="968316300"/>
                  </a:ext>
                </a:extLst>
              </a:tr>
              <a:tr h="371907">
                <a:tc>
                  <a:txBody>
                    <a:bodyPr/>
                    <a:lstStyle/>
                    <a:p>
                      <a:r>
                        <a:rPr lang="cs-CZ" sz="1400" dirty="0"/>
                        <a:t>chrom</a:t>
                      </a:r>
                    </a:p>
                  </a:txBody>
                  <a:tcPr/>
                </a:tc>
                <a:tc>
                  <a:txBody>
                    <a:bodyPr/>
                    <a:lstStyle/>
                    <a:p>
                      <a:r>
                        <a:rPr lang="cs-CZ" sz="1400" dirty="0"/>
                        <a:t>Ve všech skupinách přívod dostatečný</a:t>
                      </a:r>
                    </a:p>
                  </a:txBody>
                  <a:tcPr/>
                </a:tc>
                <a:extLst>
                  <a:ext uri="{0D108BD9-81ED-4DB2-BD59-A6C34878D82A}">
                    <a16:rowId xmlns:a16="http://schemas.microsoft.com/office/drawing/2014/main" val="3987058486"/>
                  </a:ext>
                </a:extLst>
              </a:tr>
              <a:tr h="371907">
                <a:tc>
                  <a:txBody>
                    <a:bodyPr/>
                    <a:lstStyle/>
                    <a:p>
                      <a:r>
                        <a:rPr lang="cs-CZ" sz="1400" dirty="0"/>
                        <a:t>mangan</a:t>
                      </a:r>
                    </a:p>
                  </a:txBody>
                  <a:tcPr/>
                </a:tc>
                <a:tc>
                  <a:txBody>
                    <a:bodyPr/>
                    <a:lstStyle/>
                    <a:p>
                      <a:r>
                        <a:rPr lang="cs-CZ" sz="1400" dirty="0"/>
                        <a:t>Pod limitem AI střední hodnoty u žen starších 15 let</a:t>
                      </a:r>
                    </a:p>
                  </a:txBody>
                  <a:tcPr/>
                </a:tc>
                <a:extLst>
                  <a:ext uri="{0D108BD9-81ED-4DB2-BD59-A6C34878D82A}">
                    <a16:rowId xmlns:a16="http://schemas.microsoft.com/office/drawing/2014/main" val="908327594"/>
                  </a:ext>
                </a:extLst>
              </a:tr>
              <a:tr h="371907">
                <a:tc>
                  <a:txBody>
                    <a:bodyPr/>
                    <a:lstStyle/>
                    <a:p>
                      <a:r>
                        <a:rPr lang="cs-CZ" sz="1400" dirty="0"/>
                        <a:t>molybden</a:t>
                      </a:r>
                    </a:p>
                  </a:txBody>
                  <a:tcPr/>
                </a:tc>
                <a:tc>
                  <a:txBody>
                    <a:bodyPr/>
                    <a:lstStyle/>
                    <a:p>
                      <a:r>
                        <a:rPr lang="cs-CZ" sz="1400" dirty="0"/>
                        <a:t>Přívod dostatečný</a:t>
                      </a:r>
                    </a:p>
                  </a:txBody>
                  <a:tcPr/>
                </a:tc>
                <a:extLst>
                  <a:ext uri="{0D108BD9-81ED-4DB2-BD59-A6C34878D82A}">
                    <a16:rowId xmlns:a16="http://schemas.microsoft.com/office/drawing/2014/main" val="2377874939"/>
                  </a:ext>
                </a:extLst>
              </a:tr>
            </a:tbl>
          </a:graphicData>
        </a:graphic>
      </p:graphicFrame>
    </p:spTree>
    <p:extLst>
      <p:ext uri="{BB962C8B-B14F-4D97-AF65-F5344CB8AC3E}">
        <p14:creationId xmlns:p14="http://schemas.microsoft.com/office/powerpoint/2010/main" val="3494244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1004A8-2E68-4AE1-BDA3-D30C44BEBE3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AC0E9DC-F191-467C-BB29-4B9099528CA3}"/>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8BA29A7A-2B00-43AC-A0A5-675F72A6600A}"/>
              </a:ext>
            </a:extLst>
          </p:cNvPr>
          <p:cNvPicPr>
            <a:picLocks noChangeAspect="1"/>
          </p:cNvPicPr>
          <p:nvPr/>
        </p:nvPicPr>
        <p:blipFill>
          <a:blip r:embed="rId2"/>
          <a:stretch>
            <a:fillRect/>
          </a:stretch>
        </p:blipFill>
        <p:spPr>
          <a:xfrm>
            <a:off x="-162140" y="1027906"/>
            <a:ext cx="8478433" cy="5696745"/>
          </a:xfrm>
          <a:prstGeom prst="rect">
            <a:avLst/>
          </a:prstGeom>
        </p:spPr>
      </p:pic>
    </p:spTree>
    <p:extLst>
      <p:ext uri="{BB962C8B-B14F-4D97-AF65-F5344CB8AC3E}">
        <p14:creationId xmlns:p14="http://schemas.microsoft.com/office/powerpoint/2010/main" val="133103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42" name="Rectangle 2">
            <a:extLst>
              <a:ext uri="{FF2B5EF4-FFF2-40B4-BE49-F238E27FC236}">
                <a16:creationId xmlns:a16="http://schemas.microsoft.com/office/drawing/2014/main" id="{972310FC-EA0E-4C44-A036-BB38E297A88F}"/>
              </a:ext>
            </a:extLst>
          </p:cNvPr>
          <p:cNvSpPr>
            <a:spLocks noGrp="1" noChangeArrowheads="1"/>
          </p:cNvSpPr>
          <p:nvPr>
            <p:ph type="title"/>
          </p:nvPr>
        </p:nvSpPr>
        <p:spPr>
          <a:xfrm>
            <a:off x="833002" y="365125"/>
            <a:ext cx="10520702" cy="1325563"/>
          </a:xfrm>
        </p:spPr>
        <p:txBody>
          <a:bodyPr>
            <a:normAutofit/>
          </a:bodyPr>
          <a:lstStyle/>
          <a:p>
            <a:pPr eaLnBrk="1" hangingPunct="1"/>
            <a:r>
              <a:rPr lang="cs-CZ" altLang="cs-CZ" b="1" dirty="0"/>
              <a:t>Výživový stav seniorů dle věku</a:t>
            </a:r>
          </a:p>
        </p:txBody>
      </p:sp>
      <p:graphicFrame>
        <p:nvGraphicFramePr>
          <p:cNvPr id="10245" name="Rectangle 3">
            <a:extLst>
              <a:ext uri="{FF2B5EF4-FFF2-40B4-BE49-F238E27FC236}">
                <a16:creationId xmlns:a16="http://schemas.microsoft.com/office/drawing/2014/main" id="{E3AF0A8B-5D38-42E1-9C3C-1F20C536C5C9}"/>
              </a:ext>
            </a:extLst>
          </p:cNvPr>
          <p:cNvGraphicFramePr/>
          <p:nvPr>
            <p:extLst>
              <p:ext uri="{D42A27DB-BD31-4B8C-83A1-F6EECF244321}">
                <p14:modId xmlns:p14="http://schemas.microsoft.com/office/powerpoint/2010/main" val="2545752047"/>
              </p:ext>
            </p:extLst>
          </p:nvPr>
        </p:nvGraphicFramePr>
        <p:xfrm>
          <a:off x="624458" y="1690688"/>
          <a:ext cx="11176591" cy="46675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Zvuk 8">
            <a:hlinkClick r:id="" action="ppaction://media"/>
            <a:extLst>
              <a:ext uri="{FF2B5EF4-FFF2-40B4-BE49-F238E27FC236}">
                <a16:creationId xmlns:a16="http://schemas.microsoft.com/office/drawing/2014/main" id="{00A7F949-41FF-4E67-A226-10FBF83361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43044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1287"/>
    </mc:Choice>
    <mc:Fallback xmlns="">
      <p:transition spd="slow" advTm="4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A3CEB7-8EE9-4C48-ACBF-DE11D7EAC621}"/>
              </a:ext>
            </a:extLst>
          </p:cNvPr>
          <p:cNvSpPr>
            <a:spLocks noGrp="1"/>
          </p:cNvSpPr>
          <p:nvPr>
            <p:ph type="title"/>
          </p:nvPr>
        </p:nvSpPr>
        <p:spPr/>
        <p:txBody>
          <a:bodyPr/>
          <a:lstStyle/>
          <a:p>
            <a:r>
              <a:rPr lang="cs-CZ" dirty="0">
                <a:hlinkClick r:id="rId2"/>
              </a:rPr>
              <a:t>odkaz</a:t>
            </a:r>
            <a:endParaRPr lang="cs-CZ" dirty="0"/>
          </a:p>
        </p:txBody>
      </p:sp>
      <p:sp>
        <p:nvSpPr>
          <p:cNvPr id="3" name="Zástupný obsah 2">
            <a:extLst>
              <a:ext uri="{FF2B5EF4-FFF2-40B4-BE49-F238E27FC236}">
                <a16:creationId xmlns:a16="http://schemas.microsoft.com/office/drawing/2014/main" id="{39A69660-70CB-43C0-A05D-7C500AC5EB74}"/>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6B6608F5-ADFA-4316-90E6-B0F787528062}"/>
              </a:ext>
            </a:extLst>
          </p:cNvPr>
          <p:cNvPicPr>
            <a:picLocks noChangeAspect="1"/>
          </p:cNvPicPr>
          <p:nvPr/>
        </p:nvPicPr>
        <p:blipFill>
          <a:blip r:embed="rId3"/>
          <a:stretch>
            <a:fillRect/>
          </a:stretch>
        </p:blipFill>
        <p:spPr>
          <a:xfrm>
            <a:off x="-1779838" y="2016195"/>
            <a:ext cx="8545118" cy="5182323"/>
          </a:xfrm>
          <a:prstGeom prst="rect">
            <a:avLst/>
          </a:prstGeom>
        </p:spPr>
      </p:pic>
      <p:pic>
        <p:nvPicPr>
          <p:cNvPr id="7" name="Obrázek 6">
            <a:extLst>
              <a:ext uri="{FF2B5EF4-FFF2-40B4-BE49-F238E27FC236}">
                <a16:creationId xmlns:a16="http://schemas.microsoft.com/office/drawing/2014/main" id="{17E60A28-D37E-4640-8826-C90AEF5879DE}"/>
              </a:ext>
            </a:extLst>
          </p:cNvPr>
          <p:cNvPicPr>
            <a:picLocks noChangeAspect="1"/>
          </p:cNvPicPr>
          <p:nvPr/>
        </p:nvPicPr>
        <p:blipFill>
          <a:blip r:embed="rId4"/>
          <a:stretch>
            <a:fillRect/>
          </a:stretch>
        </p:blipFill>
        <p:spPr>
          <a:xfrm>
            <a:off x="2837984" y="127146"/>
            <a:ext cx="8621921" cy="6858000"/>
          </a:xfrm>
          <a:prstGeom prst="rect">
            <a:avLst/>
          </a:prstGeom>
        </p:spPr>
      </p:pic>
    </p:spTree>
    <p:extLst>
      <p:ext uri="{BB962C8B-B14F-4D97-AF65-F5344CB8AC3E}">
        <p14:creationId xmlns:p14="http://schemas.microsoft.com/office/powerpoint/2010/main" val="3251528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a:extLst>
              <a:ext uri="{FF2B5EF4-FFF2-40B4-BE49-F238E27FC236}">
                <a16:creationId xmlns:a16="http://schemas.microsoft.com/office/drawing/2014/main" id="{97F4F468-92D4-4C5C-918C-DDD52B70C7D3}"/>
              </a:ext>
            </a:extLst>
          </p:cNvPr>
          <p:cNvSpPr>
            <a:spLocks noGrp="1"/>
          </p:cNvSpPr>
          <p:nvPr>
            <p:ph type="title"/>
          </p:nvPr>
        </p:nvSpPr>
        <p:spPr/>
        <p:txBody>
          <a:bodyPr/>
          <a:lstStyle/>
          <a:p>
            <a:r>
              <a:rPr lang="cs-CZ" altLang="sk-SK" b="1"/>
              <a:t>POLYNENASYCENÉ MK</a:t>
            </a:r>
          </a:p>
        </p:txBody>
      </p:sp>
      <p:sp>
        <p:nvSpPr>
          <p:cNvPr id="58371" name="Zástupný symbol pro obsah 2">
            <a:extLst>
              <a:ext uri="{FF2B5EF4-FFF2-40B4-BE49-F238E27FC236}">
                <a16:creationId xmlns:a16="http://schemas.microsoft.com/office/drawing/2014/main" id="{D1B038E0-BECB-46AF-AC9C-CD72A85858AF}"/>
              </a:ext>
            </a:extLst>
          </p:cNvPr>
          <p:cNvSpPr>
            <a:spLocks noGrp="1"/>
          </p:cNvSpPr>
          <p:nvPr>
            <p:ph idx="1"/>
          </p:nvPr>
        </p:nvSpPr>
        <p:spPr>
          <a:xfrm>
            <a:off x="838200" y="1632089"/>
            <a:ext cx="10979426" cy="5141705"/>
          </a:xfrm>
        </p:spPr>
        <p:txBody>
          <a:bodyPr/>
          <a:lstStyle/>
          <a:p>
            <a:pPr>
              <a:buClr>
                <a:schemeClr val="accent4"/>
              </a:buClr>
              <a:buFont typeface="Wingdings" panose="05000000000000000000" pitchFamily="2" charset="2"/>
              <a:buChar char="§"/>
            </a:pPr>
            <a:r>
              <a:rPr lang="cs-CZ" altLang="sk-SK" sz="2400" b="1" dirty="0"/>
              <a:t>Kyselina linolová </a:t>
            </a:r>
            <a:r>
              <a:rPr lang="cs-CZ" altLang="sk-SK" sz="2400" dirty="0"/>
              <a:t>přispívá k udržení normální hladiny cholesterolu v krvi</a:t>
            </a:r>
          </a:p>
          <a:p>
            <a:pPr>
              <a:buClr>
                <a:schemeClr val="accent4"/>
              </a:buClr>
              <a:buFont typeface="Wingdings" panose="05000000000000000000" pitchFamily="2" charset="2"/>
              <a:buChar char="§"/>
            </a:pPr>
            <a:r>
              <a:rPr lang="cs-CZ" altLang="sk-SK" sz="2400" b="1" dirty="0"/>
              <a:t>Kyselina </a:t>
            </a:r>
            <a:r>
              <a:rPr lang="el-GR" altLang="sk-SK" sz="2400" b="1" dirty="0"/>
              <a:t>α</a:t>
            </a:r>
            <a:r>
              <a:rPr lang="cs-CZ" altLang="sk-SK" sz="2400" b="1" dirty="0"/>
              <a:t>-linolenová </a:t>
            </a:r>
            <a:r>
              <a:rPr lang="cs-CZ" altLang="sk-SK" sz="2400" dirty="0"/>
              <a:t>přispívá k udržení normální hladiny cholesterolu v krvi</a:t>
            </a:r>
          </a:p>
          <a:p>
            <a:pPr>
              <a:buClr>
                <a:schemeClr val="accent4"/>
              </a:buClr>
              <a:buFont typeface="Wingdings" panose="05000000000000000000" pitchFamily="2" charset="2"/>
              <a:buChar char="§"/>
            </a:pPr>
            <a:r>
              <a:rPr lang="cs-CZ" altLang="sk-SK" sz="2400" b="1" dirty="0"/>
              <a:t>DHA</a:t>
            </a:r>
            <a:r>
              <a:rPr lang="cs-CZ" altLang="sk-SK" sz="2400" dirty="0"/>
              <a:t> přispívá k udržení normální činnosti mozku a normálního stavu zraku, k udržení normální hladiny triglyceridů v krvi</a:t>
            </a:r>
          </a:p>
          <a:p>
            <a:pPr>
              <a:buClr>
                <a:schemeClr val="accent4"/>
              </a:buClr>
              <a:buFont typeface="Wingdings" panose="05000000000000000000" pitchFamily="2" charset="2"/>
              <a:buChar char="§"/>
            </a:pPr>
            <a:r>
              <a:rPr lang="cs-CZ" altLang="sk-SK" sz="2400" b="1" dirty="0"/>
              <a:t>EPA/DHA</a:t>
            </a:r>
            <a:r>
              <a:rPr lang="cs-CZ" altLang="sk-SK" sz="2400" i="1" dirty="0"/>
              <a:t> </a:t>
            </a:r>
            <a:r>
              <a:rPr lang="cs-CZ" altLang="sk-SK" sz="2400" dirty="0"/>
              <a:t>přispívají k normální činnosti srdce, přispívají k udržení normálního krevního tlaku, k udržení normální </a:t>
            </a:r>
            <a:r>
              <a:rPr lang="cs-CZ" altLang="sk-SK" sz="2000" dirty="0"/>
              <a:t>hladiny triglyceridů v krvi</a:t>
            </a:r>
          </a:p>
          <a:p>
            <a:endParaRPr lang="cs-CZ" altLang="sk-SK" dirty="0"/>
          </a:p>
        </p:txBody>
      </p:sp>
      <p:pic>
        <p:nvPicPr>
          <p:cNvPr id="58372" name="obrázek 6">
            <a:extLst>
              <a:ext uri="{FF2B5EF4-FFF2-40B4-BE49-F238E27FC236}">
                <a16:creationId xmlns:a16="http://schemas.microsoft.com/office/drawing/2014/main" id="{6E8EB4FE-239C-4CC7-88CD-D7E001F69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2" y="3905538"/>
            <a:ext cx="3213859" cy="27127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04504C0D-0E4A-58A1-4171-58831FF01A6D}"/>
              </a:ext>
            </a:extLst>
          </p:cNvPr>
          <p:cNvSpPr txBox="1"/>
          <p:nvPr/>
        </p:nvSpPr>
        <p:spPr>
          <a:xfrm>
            <a:off x="1175181" y="4446820"/>
            <a:ext cx="3910622" cy="1815882"/>
          </a:xfrm>
          <a:prstGeom prst="rect">
            <a:avLst/>
          </a:prstGeom>
          <a:solidFill>
            <a:schemeClr val="accent2"/>
          </a:solidFill>
        </p:spPr>
        <p:txBody>
          <a:bodyPr wrap="none" rtlCol="0">
            <a:spAutoFit/>
          </a:bodyPr>
          <a:lstStyle/>
          <a:p>
            <a:r>
              <a:rPr lang="cs-CZ" sz="2800" dirty="0"/>
              <a:t>EFSA: </a:t>
            </a:r>
          </a:p>
          <a:p>
            <a:r>
              <a:rPr lang="cs-CZ" sz="2800" dirty="0"/>
              <a:t>Kyselina linolová: 4 % CEP</a:t>
            </a:r>
          </a:p>
          <a:p>
            <a:r>
              <a:rPr lang="cs-CZ" sz="2800" dirty="0"/>
              <a:t>alfa linolenová: 0,5 % CEP</a:t>
            </a:r>
          </a:p>
          <a:p>
            <a:r>
              <a:rPr lang="cs-CZ" sz="2800" dirty="0"/>
              <a:t>EPA a DHA: 250 mg</a:t>
            </a:r>
          </a:p>
        </p:txBody>
      </p:sp>
    </p:spTree>
    <p:extLst>
      <p:ext uri="{BB962C8B-B14F-4D97-AF65-F5344CB8AC3E}">
        <p14:creationId xmlns:p14="http://schemas.microsoft.com/office/powerpoint/2010/main" val="1961721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6880DE6-4362-4559-91E0-8B07D4454704}"/>
              </a:ext>
            </a:extLst>
          </p:cNvPr>
          <p:cNvSpPr>
            <a:spLocks noGrp="1" noChangeArrowheads="1"/>
          </p:cNvSpPr>
          <p:nvPr>
            <p:ph type="title"/>
          </p:nvPr>
        </p:nvSpPr>
        <p:spPr/>
        <p:txBody>
          <a:bodyPr/>
          <a:lstStyle/>
          <a:p>
            <a:pPr eaLnBrk="1" hangingPunct="1"/>
            <a:r>
              <a:rPr lang="cs-CZ" altLang="cs-CZ" b="1"/>
              <a:t>VLÁKNINA</a:t>
            </a:r>
          </a:p>
        </p:txBody>
      </p:sp>
      <p:sp>
        <p:nvSpPr>
          <p:cNvPr id="59395" name="Rectangle 3">
            <a:extLst>
              <a:ext uri="{FF2B5EF4-FFF2-40B4-BE49-F238E27FC236}">
                <a16:creationId xmlns:a16="http://schemas.microsoft.com/office/drawing/2014/main" id="{A410C27C-D653-4175-A390-ECC329C58AFA}"/>
              </a:ext>
            </a:extLst>
          </p:cNvPr>
          <p:cNvSpPr>
            <a:spLocks noGrp="1" noChangeArrowheads="1"/>
          </p:cNvSpPr>
          <p:nvPr>
            <p:ph type="body" idx="1"/>
          </p:nvPr>
        </p:nvSpPr>
        <p:spPr>
          <a:xfrm>
            <a:off x="838200" y="1461052"/>
            <a:ext cx="10515600" cy="5227983"/>
          </a:xfrm>
        </p:spPr>
        <p:txBody>
          <a:bodyPr>
            <a:normAutofit lnSpcReduction="10000"/>
          </a:bodyPr>
          <a:lstStyle/>
          <a:p>
            <a:pPr eaLnBrk="1" hangingPunct="1">
              <a:lnSpc>
                <a:spcPct val="90000"/>
              </a:lnSpc>
              <a:buSzPct val="70000"/>
              <a:buFont typeface="Wingdings" panose="05000000000000000000" pitchFamily="2" charset="2"/>
              <a:buBlip>
                <a:blip r:embed="rId4"/>
              </a:buBlip>
            </a:pPr>
            <a:r>
              <a:rPr lang="cs-CZ" altLang="cs-CZ" dirty="0">
                <a:solidFill>
                  <a:srgbClr val="1B1810"/>
                </a:solidFill>
              </a:rPr>
              <a:t>Prevence zácpy, divertikulózy, DM 2. typu, KVO…</a:t>
            </a:r>
          </a:p>
          <a:p>
            <a:pPr eaLnBrk="1" hangingPunct="1">
              <a:lnSpc>
                <a:spcPct val="90000"/>
              </a:lnSpc>
              <a:buSzPct val="70000"/>
              <a:buFont typeface="Wingdings" panose="05000000000000000000" pitchFamily="2" charset="2"/>
              <a:buBlip>
                <a:blip r:embed="rId4"/>
              </a:buBlip>
            </a:pPr>
            <a:endParaRPr lang="cs-CZ" altLang="cs-CZ" sz="14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DDD 25-30 g</a:t>
            </a:r>
          </a:p>
          <a:p>
            <a:pPr eaLnBrk="1" hangingPunct="1">
              <a:lnSpc>
                <a:spcPct val="90000"/>
              </a:lnSpc>
              <a:buSzPct val="70000"/>
              <a:buFont typeface="Wingdings" panose="05000000000000000000" pitchFamily="2" charset="2"/>
              <a:buBlip>
                <a:blip r:embed="rId4"/>
              </a:buBlip>
            </a:pPr>
            <a:endParaRPr lang="cs-CZ" altLang="cs-CZ" sz="14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Zdroje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obiloviny a výrobky z obilovin (celozrnné)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zelenina a ovoce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luštěniny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ořechy a olejnatá semena</a:t>
            </a:r>
          </a:p>
          <a:p>
            <a:pPr eaLnBrk="1" hangingPunct="1">
              <a:lnSpc>
                <a:spcPct val="90000"/>
              </a:lnSpc>
              <a:buSzPct val="70000"/>
              <a:buFont typeface="Wingdings" panose="05000000000000000000" pitchFamily="2" charset="2"/>
              <a:buBlip>
                <a:blip r:embed="rId4"/>
              </a:buBlip>
            </a:pPr>
            <a:endParaRPr lang="cs-CZ" altLang="cs-CZ" sz="14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U seniorů –  často potíže s konzumací potravin </a:t>
            </a:r>
            <a:br>
              <a:rPr lang="cs-CZ" altLang="cs-CZ" dirty="0">
                <a:solidFill>
                  <a:srgbClr val="1B1810"/>
                </a:solidFill>
              </a:rPr>
            </a:br>
            <a:r>
              <a:rPr lang="cs-CZ" altLang="cs-CZ" dirty="0">
                <a:solidFill>
                  <a:srgbClr val="1B1810"/>
                </a:solidFill>
              </a:rPr>
              <a:t>s vysokým obsahem vlákniny, nesnášenlivost </a:t>
            </a:r>
            <a:r>
              <a:rPr lang="cs-CZ" altLang="cs-CZ" dirty="0">
                <a:solidFill>
                  <a:srgbClr val="1B1810"/>
                </a:solidFill>
                <a:sym typeface="Wingdings 3" panose="05040102010807070707" pitchFamily="18" charset="2"/>
              </a:rPr>
              <a:t> vyhýbání se těmto potravinám, vyřazování z jídelníčku</a:t>
            </a:r>
            <a:endParaRPr lang="cs-CZ" altLang="cs-CZ" dirty="0">
              <a:solidFill>
                <a:srgbClr val="1B1810"/>
              </a:solidFill>
            </a:endParaRPr>
          </a:p>
          <a:p>
            <a:pPr eaLnBrk="1" hangingPunct="1">
              <a:lnSpc>
                <a:spcPct val="90000"/>
              </a:lnSpc>
              <a:buSzPct val="70000"/>
              <a:buFont typeface="Wingdings" panose="05000000000000000000" pitchFamily="2" charset="2"/>
              <a:buBlip>
                <a:blip r:embed="rId4"/>
              </a:buBlip>
            </a:pPr>
            <a:endParaRPr lang="cs-CZ" altLang="cs-CZ" sz="2200" dirty="0">
              <a:solidFill>
                <a:srgbClr val="1B1810"/>
              </a:solidFill>
            </a:endParaRPr>
          </a:p>
          <a:p>
            <a:pPr eaLnBrk="1" hangingPunct="1">
              <a:lnSpc>
                <a:spcPct val="90000"/>
              </a:lnSpc>
            </a:pPr>
            <a:endParaRPr lang="cs-CZ" altLang="cs-CZ" dirty="0"/>
          </a:p>
        </p:txBody>
      </p:sp>
      <p:pic>
        <p:nvPicPr>
          <p:cNvPr id="12290" name="Picture 2" descr="http://www.komplexnizdravi.cz/res/data/003/000630_04_002992.jpg?seek=1277632730">
            <a:extLst>
              <a:ext uri="{FF2B5EF4-FFF2-40B4-BE49-F238E27FC236}">
                <a16:creationId xmlns:a16="http://schemas.microsoft.com/office/drawing/2014/main" id="{7E85953C-EC0B-4906-B253-53EE64C70FB8}"/>
              </a:ext>
            </a:extLst>
          </p:cNvPr>
          <p:cNvPicPr>
            <a:picLocks noChangeAspect="1" noChangeArrowheads="1"/>
          </p:cNvPicPr>
          <p:nvPr/>
        </p:nvPicPr>
        <p:blipFill>
          <a:blip r:embed="rId5" cstate="print"/>
          <a:srcRect/>
          <a:stretch>
            <a:fillRect/>
          </a:stretch>
        </p:blipFill>
        <p:spPr bwMode="auto">
          <a:xfrm>
            <a:off x="7907517" y="2352268"/>
            <a:ext cx="2606609" cy="22553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Zvuk 3">
            <a:hlinkClick r:id="" action="ppaction://media"/>
            <a:extLst>
              <a:ext uri="{FF2B5EF4-FFF2-40B4-BE49-F238E27FC236}">
                <a16:creationId xmlns:a16="http://schemas.microsoft.com/office/drawing/2014/main" id="{94722846-0ABC-4B66-9771-ABA7F5A8DB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TextovéPole 1">
            <a:extLst>
              <a:ext uri="{FF2B5EF4-FFF2-40B4-BE49-F238E27FC236}">
                <a16:creationId xmlns:a16="http://schemas.microsoft.com/office/drawing/2014/main" id="{0B838A37-DB6D-CB47-2F67-D16037BD442B}"/>
              </a:ext>
            </a:extLst>
          </p:cNvPr>
          <p:cNvSpPr txBox="1"/>
          <p:nvPr/>
        </p:nvSpPr>
        <p:spPr>
          <a:xfrm>
            <a:off x="4467021" y="2263395"/>
            <a:ext cx="1683794" cy="523220"/>
          </a:xfrm>
          <a:prstGeom prst="rect">
            <a:avLst/>
          </a:prstGeom>
          <a:solidFill>
            <a:schemeClr val="accent2"/>
          </a:solidFill>
        </p:spPr>
        <p:txBody>
          <a:bodyPr wrap="none" rtlCol="0">
            <a:spAutoFit/>
          </a:bodyPr>
          <a:lstStyle/>
          <a:p>
            <a:r>
              <a:rPr lang="cs-CZ" sz="2800" dirty="0"/>
              <a:t>EFSA: 25 </a:t>
            </a:r>
            <a:r>
              <a:rPr lang="cs-CZ" sz="2800" dirty="0">
                <a:effectLst/>
                <a:ea typeface="Calibri" panose="020F0502020204030204" pitchFamily="34" charset="0"/>
              </a:rPr>
              <a:t>g</a:t>
            </a:r>
            <a:endParaRPr lang="cs-CZ" sz="2800" dirty="0"/>
          </a:p>
        </p:txBody>
      </p:sp>
    </p:spTree>
    <p:extLst>
      <p:ext uri="{BB962C8B-B14F-4D97-AF65-F5344CB8AC3E}">
        <p14:creationId xmlns:p14="http://schemas.microsoft.com/office/powerpoint/2010/main" val="811222968"/>
      </p:ext>
    </p:extLst>
  </p:cSld>
  <p:clrMapOvr>
    <a:masterClrMapping/>
  </p:clrMapOvr>
  <mc:AlternateContent xmlns:mc="http://schemas.openxmlformats.org/markup-compatibility/2006" xmlns:p14="http://schemas.microsoft.com/office/powerpoint/2010/main">
    <mc:Choice Requires="p14">
      <p:transition spd="slow" p14:dur="2000" advTm="57067"/>
    </mc:Choice>
    <mc:Fallback xmlns="">
      <p:transition spd="slow" advTm="5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C15357F-17FA-4F07-9EA5-55140E922802}"/>
              </a:ext>
            </a:extLst>
          </p:cNvPr>
          <p:cNvSpPr>
            <a:spLocks noGrp="1" noChangeArrowheads="1"/>
          </p:cNvSpPr>
          <p:nvPr>
            <p:ph type="title"/>
          </p:nvPr>
        </p:nvSpPr>
        <p:spPr>
          <a:xfrm>
            <a:off x="838200" y="365125"/>
            <a:ext cx="10515600" cy="1325563"/>
          </a:xfrm>
        </p:spPr>
        <p:txBody>
          <a:bodyPr/>
          <a:lstStyle/>
          <a:p>
            <a:pPr eaLnBrk="1" hangingPunct="1"/>
            <a:r>
              <a:rPr lang="cs-CZ" altLang="cs-CZ" b="1"/>
              <a:t>Vláknina v jídelníčku seniorů</a:t>
            </a:r>
            <a:endParaRPr lang="cs-CZ" altLang="cs-CZ" b="1" dirty="0"/>
          </a:p>
        </p:txBody>
      </p:sp>
      <p:sp>
        <p:nvSpPr>
          <p:cNvPr id="60419" name="Rectangle 3">
            <a:extLst>
              <a:ext uri="{FF2B5EF4-FFF2-40B4-BE49-F238E27FC236}">
                <a16:creationId xmlns:a16="http://schemas.microsoft.com/office/drawing/2014/main" id="{839100C7-BD1A-41A7-9B5E-7CA16EF3C57D}"/>
              </a:ext>
            </a:extLst>
          </p:cNvPr>
          <p:cNvSpPr>
            <a:spLocks noGrp="1" noChangeArrowheads="1"/>
          </p:cNvSpPr>
          <p:nvPr>
            <p:ph type="body" idx="1"/>
          </p:nvPr>
        </p:nvSpPr>
        <p:spPr>
          <a:xfrm>
            <a:off x="838200" y="1490871"/>
            <a:ext cx="10939670" cy="5277677"/>
          </a:xfrm>
        </p:spPr>
        <p:txBody>
          <a:bodyPr>
            <a:normAutofit fontScale="92500" lnSpcReduction="10000"/>
          </a:bodyPr>
          <a:lstStyle/>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rPr>
              <a:t>Obiloviny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pečivo  - zařadit i pečivo s obsahem celozrnné mouky, žitné mouky, grahamové mouky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vložky do polévek – ovesné vločky, kroupy, krupky, krupice, pohanka, jáhly, kuskus</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kaše, nákypy</a:t>
            </a:r>
          </a:p>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rPr>
              <a:t>Zelenina a ovoce</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syrová zelenina – tvrdé druhy upravit strouháním, oblohy, saláty </a:t>
            </a:r>
            <a:br>
              <a:rPr lang="cs-CZ" altLang="cs-CZ" sz="2200" dirty="0">
                <a:solidFill>
                  <a:srgbClr val="1B1810"/>
                </a:solidFill>
              </a:rPr>
            </a:br>
            <a:r>
              <a:rPr lang="cs-CZ" altLang="cs-CZ" sz="2200" dirty="0">
                <a:solidFill>
                  <a:srgbClr val="1B1810"/>
                </a:solidFill>
              </a:rPr>
              <a:t>(i v kombinaci s ovocem), součást pomazánek </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vařená a dušená zelenina – polévky, nákypy, součást hlavních pokrmů, přídavek v příloze</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syrové ovoce – měkké kusové ovoce, nastrouhané, mixované, saláty, součást pokrmů</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tepelně upravené ovoce – kompoty, pyré, džusy s obsahem vlákniny, součást hlavních pokrmů slaných i sladkých</a:t>
            </a:r>
          </a:p>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rPr>
              <a:t>Luštěniny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úprava lisováním, mixováním, odstranění slupek</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používání v menším množství do polévek, pokrmů, luštěninové mouky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luštěninové pomazánky, pyré, kaše, polévkové krémy</a:t>
            </a:r>
            <a:endParaRPr lang="cs-CZ" altLang="cs-CZ" sz="2200" dirty="0">
              <a:solidFill>
                <a:srgbClr val="1B1810"/>
              </a:solidFill>
              <a:sym typeface="Wingdings 3" panose="05040102010807070707" pitchFamily="18" charset="2"/>
            </a:endParaRPr>
          </a:p>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sym typeface="Wingdings 3" panose="05040102010807070707" pitchFamily="18" charset="2"/>
              </a:rPr>
              <a:t>Ořechy a semena</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sym typeface="Wingdings 3" panose="05040102010807070707" pitchFamily="18" charset="2"/>
              </a:rPr>
              <a:t>úprava mletím, drcením, nádivky</a:t>
            </a:r>
            <a:endParaRPr lang="cs-CZ" altLang="cs-CZ" sz="2200" dirty="0">
              <a:solidFill>
                <a:srgbClr val="674D26"/>
              </a:solidFill>
            </a:endParaRPr>
          </a:p>
          <a:p>
            <a:pPr eaLnBrk="1" hangingPunct="1"/>
            <a:endParaRPr lang="cs-CZ" altLang="cs-CZ" sz="1600" dirty="0"/>
          </a:p>
        </p:txBody>
      </p:sp>
      <p:pic>
        <p:nvPicPr>
          <p:cNvPr id="4" name="Zvuk 3">
            <a:hlinkClick r:id="" action="ppaction://media"/>
            <a:extLst>
              <a:ext uri="{FF2B5EF4-FFF2-40B4-BE49-F238E27FC236}">
                <a16:creationId xmlns:a16="http://schemas.microsoft.com/office/drawing/2014/main" id="{BB721E42-88BB-4479-AED0-29003E2FF9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97763619"/>
      </p:ext>
    </p:extLst>
  </p:cSld>
  <p:clrMapOvr>
    <a:masterClrMapping/>
  </p:clrMapOvr>
  <mc:AlternateContent xmlns:mc="http://schemas.openxmlformats.org/markup-compatibility/2006" xmlns:p14="http://schemas.microsoft.com/office/powerpoint/2010/main">
    <mc:Choice Requires="p14">
      <p:transition spd="slow" p14:dur="2000" advTm="37554"/>
    </mc:Choice>
    <mc:Fallback xmlns="">
      <p:transition spd="slow" advTm="3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r>
              <a:rPr lang="cs-CZ" sz="4800" b="1" dirty="0"/>
              <a:t>Funkční potraviny pro seniory </a:t>
            </a:r>
          </a:p>
        </p:txBody>
      </p:sp>
      <p:sp>
        <p:nvSpPr>
          <p:cNvPr id="1029" name="Rectangle 19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9" y="2296160"/>
            <a:ext cx="5255276" cy="3942799"/>
          </a:xfrm>
        </p:spPr>
        <p:txBody>
          <a:bodyPr anchor="ctr">
            <a:normAutofit lnSpcReduction="10000"/>
          </a:bodyPr>
          <a:lstStyle/>
          <a:p>
            <a:r>
              <a:rPr lang="cs-CZ" sz="2400" dirty="0"/>
              <a:t>Potraviny, u nichž bylo prokázáno, že příznivě ovlivňují jednu nebo více cílových funkcí těla, kromě přiměřených nutričních účinků, způsobem, který je relevantní buď pro zlepšení zdravotního stavu a pohody nebo snížení rizika nemocí </a:t>
            </a:r>
          </a:p>
          <a:p>
            <a:r>
              <a:rPr lang="cs-CZ" sz="2400" dirty="0"/>
              <a:t>Zlepšují metabolické funkce a biochemické parametry v lidském těle</a:t>
            </a:r>
          </a:p>
          <a:p>
            <a:r>
              <a:rPr lang="cs-CZ" sz="2400" dirty="0"/>
              <a:t>Prevence DM2T, KVO, osteoporózy a nádorových onemocnění</a:t>
            </a:r>
          </a:p>
        </p:txBody>
      </p:sp>
      <p:pic>
        <p:nvPicPr>
          <p:cNvPr id="1026" name="Picture 2" descr="Potraviny posilující imunitní systém s příkladem jídelníčku | Vím ...">
            <a:extLst>
              <a:ext uri="{FF2B5EF4-FFF2-40B4-BE49-F238E27FC236}">
                <a16:creationId xmlns:a16="http://schemas.microsoft.com/office/drawing/2014/main" id="{65D9F177-D194-407D-856C-0A87F3B8F5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36" r="-1"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Zvuk 8">
            <a:hlinkClick r:id="" action="ppaction://media"/>
            <a:extLst>
              <a:ext uri="{FF2B5EF4-FFF2-40B4-BE49-F238E27FC236}">
                <a16:creationId xmlns:a16="http://schemas.microsoft.com/office/drawing/2014/main" id="{2760D9D2-4085-4F5F-9026-819B40D93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58285366"/>
      </p:ext>
    </p:extLst>
  </p:cSld>
  <p:clrMapOvr>
    <a:masterClrMapping/>
  </p:clrMapOvr>
  <mc:AlternateContent xmlns:mc="http://schemas.openxmlformats.org/markup-compatibility/2006" xmlns:p14="http://schemas.microsoft.com/office/powerpoint/2010/main">
    <mc:Choice Requires="p14">
      <p:transition spd="slow" p14:dur="2000" advTm="46978"/>
    </mc:Choice>
    <mc:Fallback xmlns="">
      <p:transition spd="slow" advTm="4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r>
              <a:rPr lang="cs-CZ" sz="4800" b="1" dirty="0"/>
              <a:t>Funkční potraviny pro seniory</a:t>
            </a:r>
          </a:p>
        </p:txBody>
      </p:sp>
      <p:sp>
        <p:nvSpPr>
          <p:cNvPr id="1029" name="Rectangle 19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9" y="2296160"/>
            <a:ext cx="5255276" cy="3942799"/>
          </a:xfrm>
        </p:spPr>
        <p:txBody>
          <a:bodyPr anchor="ctr">
            <a:normAutofit/>
          </a:bodyPr>
          <a:lstStyle/>
          <a:p>
            <a:r>
              <a:rPr lang="cs-CZ" sz="2400" dirty="0"/>
              <a:t>Japonci jako první přišli s koncepcí vývoje potravin, které pomohou upevnit zdraví dospělých seniorů</a:t>
            </a:r>
          </a:p>
          <a:p>
            <a:r>
              <a:rPr lang="cs-CZ" sz="2400" dirty="0"/>
              <a:t>FP zaměřené na starší populaci často obohacené o </a:t>
            </a:r>
            <a:r>
              <a:rPr lang="cs-CZ" sz="2400" b="1" dirty="0"/>
              <a:t>bioaktivní látky</a:t>
            </a:r>
            <a:r>
              <a:rPr lang="cs-CZ" sz="2400" dirty="0"/>
              <a:t> </a:t>
            </a:r>
          </a:p>
          <a:p>
            <a:pPr lvl="1"/>
            <a:r>
              <a:rPr lang="cs-CZ" sz="2000" dirty="0"/>
              <a:t>vláknina, omega-3 MK, </a:t>
            </a:r>
            <a:r>
              <a:rPr lang="cs-CZ" sz="2000" dirty="0" err="1"/>
              <a:t>fytoestrogeny</a:t>
            </a:r>
            <a:r>
              <a:rPr lang="cs-CZ" sz="2000" dirty="0"/>
              <a:t>, polyfenoly, lykopen, alfa- a beta-karoten, lutein, </a:t>
            </a:r>
            <a:r>
              <a:rPr lang="cs-CZ" sz="2000" dirty="0" err="1"/>
              <a:t>zeaxanthin</a:t>
            </a:r>
            <a:r>
              <a:rPr lang="cs-CZ" sz="2000" dirty="0"/>
              <a:t>, </a:t>
            </a:r>
            <a:r>
              <a:rPr lang="cs-CZ" sz="2000" dirty="0" err="1"/>
              <a:t>pre</a:t>
            </a:r>
            <a:r>
              <a:rPr lang="cs-CZ" sz="2000" dirty="0"/>
              <a:t>-, pro- a </a:t>
            </a:r>
            <a:r>
              <a:rPr lang="cs-CZ" sz="2000" dirty="0" err="1"/>
              <a:t>synbiotika</a:t>
            </a:r>
            <a:r>
              <a:rPr lang="cs-CZ" sz="2000" dirty="0"/>
              <a:t>, rostlinné steroly a </a:t>
            </a:r>
            <a:r>
              <a:rPr lang="cs-CZ" sz="2000" dirty="0" err="1"/>
              <a:t>stanoly</a:t>
            </a:r>
            <a:r>
              <a:rPr lang="cs-CZ" sz="2000" dirty="0"/>
              <a:t>…</a:t>
            </a:r>
          </a:p>
        </p:txBody>
      </p:sp>
      <p:pic>
        <p:nvPicPr>
          <p:cNvPr id="1026" name="Picture 2" descr="Potraviny posilující imunitní systém s příkladem jídelníčku | Vím ...">
            <a:extLst>
              <a:ext uri="{FF2B5EF4-FFF2-40B4-BE49-F238E27FC236}">
                <a16:creationId xmlns:a16="http://schemas.microsoft.com/office/drawing/2014/main" id="{65D9F177-D194-407D-856C-0A87F3B8F5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36" r="-1"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vuk 4">
            <a:hlinkClick r:id="" action="ppaction://media"/>
            <a:extLst>
              <a:ext uri="{FF2B5EF4-FFF2-40B4-BE49-F238E27FC236}">
                <a16:creationId xmlns:a16="http://schemas.microsoft.com/office/drawing/2014/main" id="{3E1515FA-DF52-4205-A55A-D8E8474DE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5330298"/>
      </p:ext>
    </p:extLst>
  </p:cSld>
  <p:clrMapOvr>
    <a:masterClrMapping/>
  </p:clrMapOvr>
  <mc:AlternateContent xmlns:mc="http://schemas.openxmlformats.org/markup-compatibility/2006" xmlns:p14="http://schemas.microsoft.com/office/powerpoint/2010/main">
    <mc:Choice Requires="p14">
      <p:transition spd="slow" p14:dur="2000" advTm="38016"/>
    </mc:Choice>
    <mc:Fallback xmlns="">
      <p:transition spd="slow" advTm="3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pPr fontAlgn="t"/>
            <a:r>
              <a:rPr lang="cs-CZ" sz="4800" b="1"/>
              <a:t>Potraviny obohacené o vlákninu</a:t>
            </a:r>
          </a:p>
        </p:txBody>
      </p:sp>
      <p:sp>
        <p:nvSpPr>
          <p:cNvPr id="77" name="Rectangle 7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102191" y="2484255"/>
            <a:ext cx="5993809" cy="3639450"/>
          </a:xfrm>
        </p:spPr>
        <p:txBody>
          <a:bodyPr anchor="ctr">
            <a:normAutofit/>
          </a:bodyPr>
          <a:lstStyle/>
          <a:p>
            <a:r>
              <a:rPr lang="cs-CZ" sz="2400" dirty="0"/>
              <a:t>Snižují koncentraci glukózy v krvi (4 g/den   𝛽-</a:t>
            </a:r>
            <a:r>
              <a:rPr lang="cs-CZ" sz="2400" dirty="0" err="1"/>
              <a:t>glukanů</a:t>
            </a:r>
            <a:r>
              <a:rPr lang="cs-CZ" sz="2400" dirty="0"/>
              <a:t> z obilovin) a cholesterolu (3 g rozpustné vlákniny z ovsa)</a:t>
            </a:r>
          </a:p>
          <a:p>
            <a:r>
              <a:rPr lang="cs-CZ" sz="2400" dirty="0"/>
              <a:t>Snižuje příznaky zácpy (například produkt obsahující 8,3 g </a:t>
            </a:r>
            <a:r>
              <a:rPr lang="cs-CZ" sz="2400" dirty="0" err="1"/>
              <a:t>fermentovatelné</a:t>
            </a:r>
            <a:r>
              <a:rPr lang="cs-CZ" sz="2400" dirty="0"/>
              <a:t> vlákniny a 9,7 g </a:t>
            </a:r>
            <a:r>
              <a:rPr lang="cs-CZ" sz="2400" dirty="0" err="1"/>
              <a:t>nefermentovatelné</a:t>
            </a:r>
            <a:r>
              <a:rPr lang="cs-CZ" sz="2400" dirty="0"/>
              <a:t> vlákniny na 100 g)</a:t>
            </a:r>
          </a:p>
          <a:p>
            <a:r>
              <a:rPr lang="cs-CZ" sz="2400" dirty="0"/>
              <a:t>Ovesné vločky, otruby, krupice, mouka, chléb, celozrnný oves, ovocné nápoje obohacené o ovesné 𝛽-glukany…</a:t>
            </a:r>
          </a:p>
          <a:p>
            <a:endParaRPr lang="cs-CZ" sz="2400" dirty="0"/>
          </a:p>
        </p:txBody>
      </p:sp>
      <p:pic>
        <p:nvPicPr>
          <p:cNvPr id="7170" name="Picture 2" descr="i0.wp.com/images-prod.healthline.com/hlcmsresou...">
            <a:extLst>
              <a:ext uri="{FF2B5EF4-FFF2-40B4-BE49-F238E27FC236}">
                <a16:creationId xmlns:a16="http://schemas.microsoft.com/office/drawing/2014/main" id="{AEEA0B06-1A25-4079-ADB2-6B5FA64D3D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4" r="21059" b="2"/>
          <a:stretch/>
        </p:blipFill>
        <p:spPr bwMode="auto">
          <a:xfrm>
            <a:off x="599281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Zvuk 14">
            <a:hlinkClick r:id="" action="ppaction://media"/>
            <a:extLst>
              <a:ext uri="{FF2B5EF4-FFF2-40B4-BE49-F238E27FC236}">
                <a16:creationId xmlns:a16="http://schemas.microsoft.com/office/drawing/2014/main" id="{E585A0E2-CCCF-475A-B635-5B3BECE993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28437088"/>
      </p:ext>
    </p:extLst>
  </p:cSld>
  <p:clrMapOvr>
    <a:masterClrMapping/>
  </p:clrMapOvr>
  <mc:AlternateContent xmlns:mc="http://schemas.openxmlformats.org/markup-compatibility/2006" xmlns:p14="http://schemas.microsoft.com/office/powerpoint/2010/main">
    <mc:Choice Requires="p14">
      <p:transition spd="slow" p14:dur="2000" advTm="42539"/>
    </mc:Choice>
    <mc:Fallback xmlns="">
      <p:transition spd="slow" advTm="4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pPr fontAlgn="t"/>
            <a:r>
              <a:rPr lang="cs-CZ" sz="4800" b="1" dirty="0"/>
              <a:t>Potraviny obohacené o omega-3 MK</a:t>
            </a:r>
          </a:p>
        </p:txBody>
      </p:sp>
      <p:sp>
        <p:nvSpPr>
          <p:cNvPr id="77" name="Rectangle 7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341997" y="2305048"/>
            <a:ext cx="5569536" cy="4166021"/>
          </a:xfrm>
        </p:spPr>
        <p:txBody>
          <a:bodyPr anchor="ctr">
            <a:normAutofit/>
          </a:bodyPr>
          <a:lstStyle/>
          <a:p>
            <a:r>
              <a:rPr lang="cs-CZ" sz="2400" dirty="0"/>
              <a:t>Snižují koncentraci </a:t>
            </a:r>
            <a:r>
              <a:rPr lang="sk-SK" sz="2400" dirty="0"/>
              <a:t>TAG v krvi (&gt; 2 g </a:t>
            </a:r>
            <a:r>
              <a:rPr lang="cs-CZ" sz="2400" dirty="0"/>
              <a:t>omega-3 MK</a:t>
            </a:r>
            <a:r>
              <a:rPr lang="sk-SK" sz="2400" dirty="0"/>
              <a:t>/</a:t>
            </a:r>
            <a:r>
              <a:rPr lang="sk-SK" sz="2400" dirty="0" err="1"/>
              <a:t>den</a:t>
            </a:r>
            <a:r>
              <a:rPr lang="sk-SK" sz="2400" dirty="0"/>
              <a:t>) </a:t>
            </a:r>
          </a:p>
          <a:p>
            <a:r>
              <a:rPr lang="cs-CZ" sz="2400" dirty="0"/>
              <a:t>Vykazují malý antiarytmický a hypotenzní účinek</a:t>
            </a:r>
          </a:p>
          <a:p>
            <a:r>
              <a:rPr lang="cs-CZ" sz="2400" dirty="0"/>
              <a:t>U starších osob s mírnou poruchou paměti nebo Alzheimerovou demencí doplnění </a:t>
            </a:r>
            <a:r>
              <a:rPr lang="sk-SK" sz="2400" dirty="0"/>
              <a:t>stravy DHA a EPA </a:t>
            </a:r>
            <a:r>
              <a:rPr lang="cs-CZ" sz="2400" dirty="0"/>
              <a:t>může</a:t>
            </a:r>
            <a:r>
              <a:rPr lang="sk-SK" sz="2400" dirty="0"/>
              <a:t> </a:t>
            </a:r>
            <a:r>
              <a:rPr lang="cs-CZ" sz="2400" dirty="0"/>
              <a:t>zlepšit zdraví a regeneraci membrán nervových buněk a zpomalení stárnutí mozku</a:t>
            </a:r>
          </a:p>
          <a:p>
            <a:r>
              <a:rPr lang="cs-CZ" sz="2400" dirty="0"/>
              <a:t>Oleje, margaríny, pomazánky, mléčné nápoje obohacené o DHA a EPA… </a:t>
            </a:r>
          </a:p>
        </p:txBody>
      </p:sp>
      <p:pic>
        <p:nvPicPr>
          <p:cNvPr id="4098" name="Picture 2" descr="Margarin - najčešća pitanja i odgovori - Zvijezda">
            <a:extLst>
              <a:ext uri="{FF2B5EF4-FFF2-40B4-BE49-F238E27FC236}">
                <a16:creationId xmlns:a16="http://schemas.microsoft.com/office/drawing/2014/main" id="{54F6C846-AD9B-44B0-B1CA-14D4BB7940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52" r="9814"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vuk 5">
            <a:hlinkClick r:id="" action="ppaction://media"/>
            <a:extLst>
              <a:ext uri="{FF2B5EF4-FFF2-40B4-BE49-F238E27FC236}">
                <a16:creationId xmlns:a16="http://schemas.microsoft.com/office/drawing/2014/main" id="{47BF29EF-EF08-45E4-914A-DA4109DEF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0826125"/>
      </p:ext>
    </p:extLst>
  </p:cSld>
  <p:clrMapOvr>
    <a:masterClrMapping/>
  </p:clrMapOvr>
  <mc:AlternateContent xmlns:mc="http://schemas.openxmlformats.org/markup-compatibility/2006" xmlns:p14="http://schemas.microsoft.com/office/powerpoint/2010/main">
    <mc:Choice Requires="p14">
      <p:transition spd="slow" p14:dur="2000" advTm="56421"/>
    </mc:Choice>
    <mc:Fallback xmlns="">
      <p:transition spd="slow" advTm="5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25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pPr fontAlgn="t"/>
            <a:r>
              <a:rPr lang="cs-CZ" sz="4800" b="1" dirty="0"/>
              <a:t>Potraviny obohacené o </a:t>
            </a:r>
            <a:r>
              <a:rPr lang="cs-CZ" sz="4800" b="1" dirty="0" err="1"/>
              <a:t>fytoestrogeny</a:t>
            </a:r>
            <a:endParaRPr lang="cs-CZ" sz="4800" b="1" dirty="0"/>
          </a:p>
        </p:txBody>
      </p:sp>
      <p:sp>
        <p:nvSpPr>
          <p:cNvPr id="5125" name="Rectangle 2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808638" y="2275840"/>
            <a:ext cx="4530898" cy="3851359"/>
          </a:xfrm>
        </p:spPr>
        <p:txBody>
          <a:bodyPr anchor="ctr">
            <a:normAutofit/>
          </a:bodyPr>
          <a:lstStyle/>
          <a:p>
            <a:r>
              <a:rPr lang="cs-CZ" sz="2400" dirty="0"/>
              <a:t>Působí jako slabé estrogeny a zmírňují menopauzální návaly horka a nespavost</a:t>
            </a:r>
          </a:p>
          <a:p>
            <a:r>
              <a:rPr lang="cs-CZ" sz="2400" dirty="0"/>
              <a:t>Zlepšují glukózovou toleranci</a:t>
            </a:r>
          </a:p>
          <a:p>
            <a:r>
              <a:rPr lang="cs-CZ" sz="2400" dirty="0"/>
              <a:t>Tofu, </a:t>
            </a:r>
            <a:r>
              <a:rPr lang="cs-CZ" sz="2400" dirty="0" err="1"/>
              <a:t>tempeh</a:t>
            </a:r>
            <a:r>
              <a:rPr lang="cs-CZ" sz="2400" dirty="0"/>
              <a:t>, sójová mouka, sójové nápoje, celozrnné obilné výrobky (zejména žito)…</a:t>
            </a:r>
          </a:p>
        </p:txBody>
      </p:sp>
      <p:pic>
        <p:nvPicPr>
          <p:cNvPr id="5122" name="Picture 2" descr="PROTEINAS VEGETALES: tofu, tempeh, soja texturizada y seitán (con ...">
            <a:extLst>
              <a:ext uri="{FF2B5EF4-FFF2-40B4-BE49-F238E27FC236}">
                <a16:creationId xmlns:a16="http://schemas.microsoft.com/office/drawing/2014/main" id="{E2A973FA-654E-4CEF-8622-084F88FF67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87"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259" name="Rectangle 25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Zvuk 10">
            <a:hlinkClick r:id="" action="ppaction://media"/>
            <a:extLst>
              <a:ext uri="{FF2B5EF4-FFF2-40B4-BE49-F238E27FC236}">
                <a16:creationId xmlns:a16="http://schemas.microsoft.com/office/drawing/2014/main" id="{D394C122-62D7-4110-BB1F-848E38765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7601739"/>
      </p:ext>
    </p:extLst>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694234" y="649502"/>
            <a:ext cx="10066122" cy="1298448"/>
          </a:xfrm>
        </p:spPr>
        <p:txBody>
          <a:bodyPr anchor="b">
            <a:normAutofit fontScale="90000"/>
          </a:bodyPr>
          <a:lstStyle/>
          <a:p>
            <a:pPr fontAlgn="t"/>
            <a:r>
              <a:rPr lang="cs-CZ" sz="4800" b="1" dirty="0"/>
              <a:t>Potraviny obohacené o antioxidanty </a:t>
            </a:r>
            <a:br>
              <a:rPr lang="cs-CZ" sz="4100" b="1" dirty="0"/>
            </a:br>
            <a:r>
              <a:rPr lang="cs-CZ" b="1" dirty="0"/>
              <a:t>- vit. A, C, E a </a:t>
            </a:r>
            <a:r>
              <a:rPr lang="cs-CZ" b="1" dirty="0" err="1"/>
              <a:t>flavonoidy</a:t>
            </a:r>
            <a:endParaRPr lang="cs-CZ" b="1" dirty="0"/>
          </a:p>
        </p:txBody>
      </p:sp>
      <p:sp>
        <p:nvSpPr>
          <p:cNvPr id="78" name="Rectangle 7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9" y="2304869"/>
            <a:ext cx="5029765" cy="3714244"/>
          </a:xfrm>
        </p:spPr>
        <p:txBody>
          <a:bodyPr anchor="ctr">
            <a:normAutofit/>
          </a:bodyPr>
          <a:lstStyle/>
          <a:p>
            <a:r>
              <a:rPr lang="cs-CZ" sz="2400" dirty="0"/>
              <a:t>Oddálení nemocí kardiovaskulárního a neurologického systému, některých druhů rakoviny a katarakty </a:t>
            </a:r>
          </a:p>
          <a:p>
            <a:r>
              <a:rPr lang="cs-CZ" sz="2400" dirty="0"/>
              <a:t>Ovocné a zeleninové šťávy, margaríny, snídaňové cereálie obohacené o </a:t>
            </a:r>
            <a:r>
              <a:rPr lang="cs-CZ" sz="2400" dirty="0" err="1"/>
              <a:t>flavonoidy</a:t>
            </a:r>
            <a:r>
              <a:rPr lang="cs-CZ" sz="2400" dirty="0"/>
              <a:t>, obohacené mléčné nápoje…</a:t>
            </a:r>
          </a:p>
        </p:txBody>
      </p:sp>
      <p:pic>
        <p:nvPicPr>
          <p:cNvPr id="1026" name="Picture 2" descr="Fruit Juice and Diabetes - What Juice Can Diabetics Drink">
            <a:extLst>
              <a:ext uri="{FF2B5EF4-FFF2-40B4-BE49-F238E27FC236}">
                <a16:creationId xmlns:a16="http://schemas.microsoft.com/office/drawing/2014/main" id="{93E85134-2874-4176-98AB-64E2EA55E1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94" r="3151"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vuk 4">
            <a:hlinkClick r:id="" action="ppaction://media"/>
            <a:extLst>
              <a:ext uri="{FF2B5EF4-FFF2-40B4-BE49-F238E27FC236}">
                <a16:creationId xmlns:a16="http://schemas.microsoft.com/office/drawing/2014/main" id="{03F104C0-FEA1-4A99-8B8B-08917A2127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0569825"/>
      </p:ext>
    </p:extLst>
  </p:cSld>
  <p:clrMapOvr>
    <a:masterClrMapping/>
  </p:clrMapOvr>
  <mc:AlternateContent xmlns:mc="http://schemas.openxmlformats.org/markup-compatibility/2006" xmlns:p14="http://schemas.microsoft.com/office/powerpoint/2010/main">
    <mc:Choice Requires="p14">
      <p:transition spd="slow" p14:dur="2000" advTm="36414"/>
    </mc:Choice>
    <mc:Fallback xmlns="">
      <p:transition spd="slow" advTm="3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6" name="Rectangle 2">
            <a:extLst>
              <a:ext uri="{FF2B5EF4-FFF2-40B4-BE49-F238E27FC236}">
                <a16:creationId xmlns:a16="http://schemas.microsoft.com/office/drawing/2014/main" id="{B4459FD4-F0F7-4D90-AF95-EFBC28FA768A}"/>
              </a:ext>
            </a:extLst>
          </p:cNvPr>
          <p:cNvSpPr>
            <a:spLocks noGrp="1" noChangeArrowheads="1"/>
          </p:cNvSpPr>
          <p:nvPr>
            <p:ph type="title"/>
          </p:nvPr>
        </p:nvSpPr>
        <p:spPr>
          <a:xfrm>
            <a:off x="838199" y="258800"/>
            <a:ext cx="10520702" cy="995842"/>
          </a:xfrm>
        </p:spPr>
        <p:txBody>
          <a:bodyPr>
            <a:normAutofit/>
          </a:bodyPr>
          <a:lstStyle/>
          <a:p>
            <a:pPr eaLnBrk="1" hangingPunct="1"/>
            <a:r>
              <a:rPr lang="cs-CZ" altLang="cs-CZ" b="1" dirty="0"/>
              <a:t>Poruchy výživy u seniorů</a:t>
            </a:r>
          </a:p>
        </p:txBody>
      </p:sp>
      <p:graphicFrame>
        <p:nvGraphicFramePr>
          <p:cNvPr id="12293" name="Rectangle 3">
            <a:extLst>
              <a:ext uri="{FF2B5EF4-FFF2-40B4-BE49-F238E27FC236}">
                <a16:creationId xmlns:a16="http://schemas.microsoft.com/office/drawing/2014/main" id="{9AF9BD17-028C-4291-8F57-FF64ED76459B}"/>
              </a:ext>
            </a:extLst>
          </p:cNvPr>
          <p:cNvGraphicFramePr/>
          <p:nvPr>
            <p:extLst>
              <p:ext uri="{D42A27DB-BD31-4B8C-83A1-F6EECF244321}">
                <p14:modId xmlns:p14="http://schemas.microsoft.com/office/powerpoint/2010/main" val="219119266"/>
              </p:ext>
            </p:extLst>
          </p:nvPr>
        </p:nvGraphicFramePr>
        <p:xfrm>
          <a:off x="838199" y="1158949"/>
          <a:ext cx="10719391" cy="5560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232055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 name="Rectangle 25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694234" y="559809"/>
            <a:ext cx="10066122" cy="1298448"/>
          </a:xfrm>
        </p:spPr>
        <p:txBody>
          <a:bodyPr anchor="b">
            <a:normAutofit/>
          </a:bodyPr>
          <a:lstStyle/>
          <a:p>
            <a:r>
              <a:rPr lang="cs-CZ" b="1" dirty="0"/>
              <a:t>Potraviny obohacené o karotenoidy</a:t>
            </a:r>
            <a:br>
              <a:rPr lang="cs-CZ" b="1" dirty="0"/>
            </a:br>
            <a:r>
              <a:rPr lang="cs-CZ" sz="4000" b="1" dirty="0"/>
              <a:t>- </a:t>
            </a:r>
            <a:r>
              <a:rPr lang="sk-SK" sz="4000" b="1" dirty="0" err="1"/>
              <a:t>lutein</a:t>
            </a:r>
            <a:r>
              <a:rPr lang="sk-SK" sz="4000" b="1" dirty="0"/>
              <a:t> a </a:t>
            </a:r>
            <a:r>
              <a:rPr lang="sk-SK" sz="4000" b="1" dirty="0" err="1"/>
              <a:t>zeaxantin</a:t>
            </a:r>
            <a:endParaRPr lang="cs-CZ" sz="4000" b="1" dirty="0"/>
          </a:p>
        </p:txBody>
      </p:sp>
      <p:sp>
        <p:nvSpPr>
          <p:cNvPr id="257" name="Rectangle 2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372365" y="2283990"/>
            <a:ext cx="5451061" cy="4106168"/>
          </a:xfrm>
        </p:spPr>
        <p:txBody>
          <a:bodyPr anchor="ctr">
            <a:noAutofit/>
          </a:bodyPr>
          <a:lstStyle/>
          <a:p>
            <a:r>
              <a:rPr lang="cs-CZ" sz="2400" dirty="0"/>
              <a:t>Lutein může reagovat s volnými radikály a chránit LDL cholesterol proti oxidačním procesům, které jsou spojené s rizikem rozvoje aterosklerózy a ICHS</a:t>
            </a:r>
          </a:p>
          <a:p>
            <a:r>
              <a:rPr lang="cs-CZ" sz="2400" dirty="0"/>
              <a:t>Karotenoidy, zejména lutein (≥4 mg/den), jsou zásadní pro profylaxi zhoršení zraku související s věkem, jako je katarakta a makulární degenerace </a:t>
            </a:r>
          </a:p>
          <a:p>
            <a:r>
              <a:rPr lang="cs-CZ" sz="2400" dirty="0"/>
              <a:t>Vejce a vaječné výrobky, konzervovaná kukuřice, kukuřičná mouka, vločky…</a:t>
            </a:r>
          </a:p>
        </p:txBody>
      </p:sp>
      <p:pic>
        <p:nvPicPr>
          <p:cNvPr id="2050" name="Picture 2" descr="Sydney Markets - 10 top food sources of lutein for eye health">
            <a:extLst>
              <a:ext uri="{FF2B5EF4-FFF2-40B4-BE49-F238E27FC236}">
                <a16:creationId xmlns:a16="http://schemas.microsoft.com/office/drawing/2014/main" id="{3E9C3394-6C78-48D5-8954-424FCBEA6D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5" r="7223"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259" name="Rectangle 25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Zvuk 12">
            <a:hlinkClick r:id="" action="ppaction://media"/>
            <a:extLst>
              <a:ext uri="{FF2B5EF4-FFF2-40B4-BE49-F238E27FC236}">
                <a16:creationId xmlns:a16="http://schemas.microsoft.com/office/drawing/2014/main" id="{BFB12DB3-AD89-47E2-8C33-09F6B8871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2935385"/>
      </p:ext>
    </p:extLst>
  </p:cSld>
  <p:clrMapOvr>
    <a:masterClrMapping/>
  </p:clrMapOvr>
  <mc:AlternateContent xmlns:mc="http://schemas.openxmlformats.org/markup-compatibility/2006" xmlns:p14="http://schemas.microsoft.com/office/powerpoint/2010/main">
    <mc:Choice Requires="p14">
      <p:transition spd="slow" p14:dur="2000" advTm="36521"/>
    </mc:Choice>
    <mc:Fallback xmlns="">
      <p:transition spd="slow" advTm="3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694234" y="468286"/>
            <a:ext cx="10066122" cy="1298448"/>
          </a:xfrm>
        </p:spPr>
        <p:txBody>
          <a:bodyPr anchor="b">
            <a:normAutofit/>
          </a:bodyPr>
          <a:lstStyle/>
          <a:p>
            <a:r>
              <a:rPr lang="cs-CZ" sz="4300" b="1" dirty="0"/>
              <a:t>Potraviny obohacené o probiotika</a:t>
            </a:r>
            <a:r>
              <a:rPr lang="sk-SK" sz="4300" b="1" dirty="0"/>
              <a:t> a </a:t>
            </a:r>
            <a:r>
              <a:rPr lang="cs-CZ" sz="4300" b="1" dirty="0" err="1"/>
              <a:t>prebiotika</a:t>
            </a:r>
            <a:r>
              <a:rPr lang="sk-SK" sz="4300" b="1" dirty="0"/>
              <a:t> </a:t>
            </a:r>
            <a:br>
              <a:rPr lang="sk-SK" sz="4100" b="1" dirty="0"/>
            </a:br>
            <a:r>
              <a:rPr lang="sk-SK" sz="4000" b="1" dirty="0"/>
              <a:t>- </a:t>
            </a:r>
            <a:r>
              <a:rPr lang="cs-CZ" sz="4000" b="1" dirty="0" err="1"/>
              <a:t>fruktany</a:t>
            </a:r>
            <a:r>
              <a:rPr lang="sk-SK" sz="4000" b="1" dirty="0"/>
              <a:t>, </a:t>
            </a:r>
            <a:r>
              <a:rPr lang="cs-CZ" sz="4000" b="1" dirty="0"/>
              <a:t>inulin</a:t>
            </a:r>
            <a:r>
              <a:rPr lang="sk-SK" sz="4000" b="1" dirty="0"/>
              <a:t> a rezistentní škrob</a:t>
            </a:r>
            <a:endParaRPr lang="cs-CZ" sz="4100" b="1" dirty="0"/>
          </a:p>
        </p:txBody>
      </p:sp>
      <p:sp>
        <p:nvSpPr>
          <p:cNvPr id="137" name="Rectangle 13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8" y="2203079"/>
            <a:ext cx="5127604" cy="4035880"/>
          </a:xfrm>
        </p:spPr>
        <p:txBody>
          <a:bodyPr anchor="ctr">
            <a:normAutofit fontScale="92500"/>
          </a:bodyPr>
          <a:lstStyle/>
          <a:p>
            <a:r>
              <a:rPr lang="cs-CZ" sz="2400" dirty="0"/>
              <a:t>Probiotika modulují imunitní systém a zlepšují imunitní funkce, používají se při léčbě zácpy, průjmu a zvládání syndromu dráždivého střeva (IBS) a divertikulózy</a:t>
            </a:r>
          </a:p>
          <a:p>
            <a:r>
              <a:rPr lang="cs-CZ" sz="2400" dirty="0" err="1"/>
              <a:t>Prebiotika</a:t>
            </a:r>
            <a:r>
              <a:rPr lang="cs-CZ" sz="2400" dirty="0"/>
              <a:t>, jako jsou </a:t>
            </a:r>
            <a:r>
              <a:rPr lang="cs-CZ" sz="2400" dirty="0" err="1"/>
              <a:t>fruktany</a:t>
            </a:r>
            <a:r>
              <a:rPr lang="cs-CZ" sz="2400" dirty="0"/>
              <a:t> (4-8 g/den), usnadňují vstřebávání vápníku, hořčíku, železa, zinku, mědi a fosforu</a:t>
            </a:r>
          </a:p>
          <a:p>
            <a:r>
              <a:rPr lang="cs-CZ" sz="2400" dirty="0"/>
              <a:t>Fermentované mléčné výrobky (jogurt, kefír a podmáslí), fermentované ovoce, zeleninové šťávy, fermentované maso      s probiotickými bakteriemi…</a:t>
            </a:r>
          </a:p>
        </p:txBody>
      </p:sp>
      <p:pic>
        <p:nvPicPr>
          <p:cNvPr id="3074" name="Picture 2" descr="Prebiotics and Probiotics: What's the Difference?">
            <a:extLst>
              <a:ext uri="{FF2B5EF4-FFF2-40B4-BE49-F238E27FC236}">
                <a16:creationId xmlns:a16="http://schemas.microsoft.com/office/drawing/2014/main" id="{61005580-9FE4-4902-B44E-B592EE5972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6" r="1113"/>
          <a:stretch/>
        </p:blipFill>
        <p:spPr bwMode="auto">
          <a:xfrm>
            <a:off x="5624522" y="2524715"/>
            <a:ext cx="5548930" cy="3714244"/>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Zvuk 9">
            <a:hlinkClick r:id="" action="ppaction://media"/>
            <a:extLst>
              <a:ext uri="{FF2B5EF4-FFF2-40B4-BE49-F238E27FC236}">
                <a16:creationId xmlns:a16="http://schemas.microsoft.com/office/drawing/2014/main" id="{883AB253-6472-4FEF-8FA8-6598F6033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7565422"/>
      </p:ext>
    </p:extLst>
  </p:cSld>
  <p:clrMapOvr>
    <a:masterClrMapping/>
  </p:clrMapOvr>
  <mc:AlternateContent xmlns:mc="http://schemas.openxmlformats.org/markup-compatibility/2006" xmlns:p14="http://schemas.microsoft.com/office/powerpoint/2010/main">
    <mc:Choice Requires="p14">
      <p:transition spd="slow" p14:dur="2000" advTm="40385"/>
    </mc:Choice>
    <mc:Fallback xmlns="">
      <p:transition spd="slow" advTm="4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r>
              <a:rPr lang="cs-CZ" b="1" dirty="0"/>
              <a:t>Potraviny obohacené o </a:t>
            </a:r>
            <a:r>
              <a:rPr lang="sk-SK" b="1" dirty="0" err="1"/>
              <a:t>rostlinné</a:t>
            </a:r>
            <a:r>
              <a:rPr lang="sk-SK" b="1" dirty="0"/>
              <a:t> steroly </a:t>
            </a:r>
            <a:br>
              <a:rPr lang="sk-SK" b="1" dirty="0"/>
            </a:br>
            <a:r>
              <a:rPr lang="sk-SK" b="1" dirty="0"/>
              <a:t>a </a:t>
            </a:r>
            <a:r>
              <a:rPr lang="sk-SK" b="1" dirty="0" err="1"/>
              <a:t>stanoly</a:t>
            </a:r>
            <a:endParaRPr lang="cs-CZ" b="1" dirty="0"/>
          </a:p>
        </p:txBody>
      </p:sp>
      <p:sp>
        <p:nvSpPr>
          <p:cNvPr id="77" name="Rectangle 7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247285" y="2319134"/>
            <a:ext cx="5576141" cy="4035880"/>
          </a:xfrm>
        </p:spPr>
        <p:txBody>
          <a:bodyPr anchor="ctr">
            <a:noAutofit/>
          </a:bodyPr>
          <a:lstStyle/>
          <a:p>
            <a:r>
              <a:rPr lang="cs-CZ" sz="2300" dirty="0"/>
              <a:t>Rostlinné steroly (0,8 g/den) nebo </a:t>
            </a:r>
            <a:r>
              <a:rPr lang="cs-CZ" sz="2300" dirty="0" err="1"/>
              <a:t>stanoly</a:t>
            </a:r>
            <a:r>
              <a:rPr lang="cs-CZ" sz="2300" dirty="0"/>
              <a:t> (1–3 g/den) snižují celkový cholesterol v krvi o 5 % až 11 % a LDL cholesterol o 16 %</a:t>
            </a:r>
          </a:p>
          <a:p>
            <a:r>
              <a:rPr lang="cs-CZ" sz="2300" dirty="0"/>
              <a:t>Rostlinné </a:t>
            </a:r>
            <a:r>
              <a:rPr lang="cs-CZ" sz="2300" dirty="0" err="1"/>
              <a:t>stanoly</a:t>
            </a:r>
            <a:r>
              <a:rPr lang="cs-CZ" sz="2300" dirty="0"/>
              <a:t> mohou snižovat agregaci trombocytů spojenou se snížením celkového a LDL cholesterolu v krvi</a:t>
            </a:r>
          </a:p>
          <a:p>
            <a:r>
              <a:rPr lang="cs-CZ" sz="2300" dirty="0"/>
              <a:t>Margarínové pomazánky, smetanové sýry, jogurty a jogurtové nápoje, zrající sýry, mléčné nápoje, sójové nebo rýžové nápoje, salátové a bylinné omáčky, čokoláda, žitný chléb…</a:t>
            </a:r>
          </a:p>
        </p:txBody>
      </p:sp>
      <p:pic>
        <p:nvPicPr>
          <p:cNvPr id="4098" name="Picture 2" descr="Online-only article: Plant stanols and sterols: a suitable adjunct ...">
            <a:extLst>
              <a:ext uri="{FF2B5EF4-FFF2-40B4-BE49-F238E27FC236}">
                <a16:creationId xmlns:a16="http://schemas.microsoft.com/office/drawing/2014/main" id="{045D489F-93AE-4F50-92EC-786547843C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9" r="7827"/>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Zvuk 10">
            <a:hlinkClick r:id="" action="ppaction://media"/>
            <a:extLst>
              <a:ext uri="{FF2B5EF4-FFF2-40B4-BE49-F238E27FC236}">
                <a16:creationId xmlns:a16="http://schemas.microsoft.com/office/drawing/2014/main" id="{BD5F8DD6-E132-40D2-8E81-271DF8FC37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0264683"/>
      </p:ext>
    </p:extLst>
  </p:cSld>
  <p:clrMapOvr>
    <a:masterClrMapping/>
  </p:clrMapOvr>
  <mc:AlternateContent xmlns:mc="http://schemas.openxmlformats.org/markup-compatibility/2006" xmlns:p14="http://schemas.microsoft.com/office/powerpoint/2010/main">
    <mc:Choice Requires="p14">
      <p:transition spd="slow" p14:dur="2000" advTm="39261"/>
    </mc:Choice>
    <mc:Fallback xmlns="">
      <p:transition spd="slow" advTm="3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5FD8C485-265D-4F27-8DD3-6B2BA8AC8D2F}"/>
              </a:ext>
            </a:extLst>
          </p:cNvPr>
          <p:cNvSpPr>
            <a:spLocks noGrp="1" noChangeArrowheads="1"/>
          </p:cNvSpPr>
          <p:nvPr>
            <p:ph type="title"/>
          </p:nvPr>
        </p:nvSpPr>
        <p:spPr/>
        <p:txBody>
          <a:bodyPr/>
          <a:lstStyle/>
          <a:p>
            <a:pPr eaLnBrk="1" hangingPunct="1"/>
            <a:r>
              <a:rPr lang="cs-CZ" altLang="cs-CZ" b="1"/>
              <a:t>TEKUTINY</a:t>
            </a:r>
          </a:p>
        </p:txBody>
      </p:sp>
      <p:sp>
        <p:nvSpPr>
          <p:cNvPr id="61443" name="Rectangle 3">
            <a:extLst>
              <a:ext uri="{FF2B5EF4-FFF2-40B4-BE49-F238E27FC236}">
                <a16:creationId xmlns:a16="http://schemas.microsoft.com/office/drawing/2014/main" id="{D157D0A8-3128-460B-944B-3113CFDFB630}"/>
              </a:ext>
            </a:extLst>
          </p:cNvPr>
          <p:cNvSpPr>
            <a:spLocks noGrp="1" noChangeArrowheads="1"/>
          </p:cNvSpPr>
          <p:nvPr>
            <p:ph type="body" idx="1"/>
          </p:nvPr>
        </p:nvSpPr>
        <p:spPr>
          <a:xfrm>
            <a:off x="838200" y="1600200"/>
            <a:ext cx="11168270" cy="5068888"/>
          </a:xfrm>
        </p:spPr>
        <p:txBody>
          <a:bodyPr>
            <a:normAutofit fontScale="92500" lnSpcReduction="10000"/>
          </a:bodyPr>
          <a:lstStyle/>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Dehydratace je problémem více než 10 % seniorů</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Snížení pocitu žízně</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Optimální příjem: 30 ml/kg/den (v nápojích i ve stravě) 		         </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1500 – 2000 ml </a:t>
            </a:r>
            <a:r>
              <a:rPr lang="cs-CZ" altLang="cs-CZ" sz="2600" dirty="0">
                <a:solidFill>
                  <a:srgbClr val="1B1810"/>
                </a:solidFill>
                <a:sym typeface="Wingdings 3" panose="05040102010807070707" pitchFamily="18" charset="2"/>
              </a:rPr>
              <a:t></a:t>
            </a:r>
            <a:r>
              <a:rPr lang="cs-CZ" altLang="cs-CZ" sz="2600" dirty="0">
                <a:solidFill>
                  <a:srgbClr val="1B1810"/>
                </a:solidFill>
              </a:rPr>
              <a:t> </a:t>
            </a:r>
            <a:r>
              <a:rPr lang="cs-CZ" altLang="cs-CZ" sz="2600" b="1" dirty="0">
                <a:solidFill>
                  <a:srgbClr val="0033CC"/>
                </a:solidFill>
              </a:rPr>
              <a:t>cca 8 sklenic</a:t>
            </a:r>
            <a:r>
              <a:rPr lang="cs-CZ" altLang="cs-CZ" sz="2600" dirty="0">
                <a:solidFill>
                  <a:srgbClr val="1B1810"/>
                </a:solidFill>
              </a:rPr>
              <a:t> </a:t>
            </a:r>
          </a:p>
          <a:p>
            <a:pPr lvl="1" eaLnBrk="1" hangingPunct="1">
              <a:lnSpc>
                <a:spcPct val="80000"/>
              </a:lnSpc>
              <a:buSzPct val="70000"/>
              <a:buFont typeface="Wingdings" panose="05000000000000000000" pitchFamily="2" charset="2"/>
              <a:buBlip>
                <a:blip r:embed="rId4"/>
              </a:buBlip>
            </a:pPr>
            <a:r>
              <a:rPr lang="cs-CZ" altLang="cs-CZ" dirty="0">
                <a:solidFill>
                  <a:srgbClr val="1B1810"/>
                </a:solidFill>
              </a:rPr>
              <a:t>kromě stavů, kdy dochází ke zvýšeným ztrátám tekutin </a:t>
            </a:r>
          </a:p>
          <a:p>
            <a:pPr eaLnBrk="1" hangingPunct="1">
              <a:lnSpc>
                <a:spcPct val="80000"/>
              </a:lnSpc>
              <a:buSzPct val="70000"/>
              <a:buFont typeface="Wingdings" panose="05000000000000000000" pitchFamily="2" charset="2"/>
              <a:buBlip>
                <a:blip r:embed="rId4"/>
              </a:buBlip>
            </a:pPr>
            <a:endParaRPr lang="cs-CZ" altLang="cs-CZ" sz="2600" dirty="0">
              <a:solidFill>
                <a:srgbClr val="1B1810"/>
              </a:solidFill>
            </a:endParaRP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Střídat různé druhy nápojů</a:t>
            </a:r>
          </a:p>
          <a:p>
            <a:pPr lvl="1" eaLnBrk="1" hangingPunct="1">
              <a:lnSpc>
                <a:spcPct val="80000"/>
              </a:lnSpc>
              <a:buSzPct val="70000"/>
              <a:buFont typeface="Wingdings" panose="05000000000000000000" pitchFamily="2" charset="2"/>
              <a:buBlip>
                <a:blip r:embed="rId4"/>
              </a:buBlip>
            </a:pPr>
            <a:r>
              <a:rPr lang="cs-CZ" altLang="cs-CZ" dirty="0">
                <a:solidFill>
                  <a:srgbClr val="1B1810"/>
                </a:solidFill>
              </a:rPr>
              <a:t>voda, voda s citrónem, čaje, ovocné a zeleninové šťávy, ředěné džusy, minerální vody a perlivé nápoje – omezený příjem</a:t>
            </a:r>
          </a:p>
          <a:p>
            <a:pPr lvl="1" eaLnBrk="1" hangingPunct="1">
              <a:lnSpc>
                <a:spcPct val="80000"/>
              </a:lnSpc>
              <a:buSzPct val="70000"/>
              <a:buFont typeface="Wingdings" panose="05000000000000000000" pitchFamily="2" charset="2"/>
              <a:buBlip>
                <a:blip r:embed="rId4"/>
              </a:buBlip>
            </a:pPr>
            <a:r>
              <a:rPr lang="cs-CZ" altLang="cs-CZ" dirty="0">
                <a:solidFill>
                  <a:srgbClr val="1B1810"/>
                </a:solidFill>
              </a:rPr>
              <a:t>mléko, mléčné nápoje, bílá káva, melta, čaj</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Tekutiny v polévkách</a:t>
            </a:r>
          </a:p>
          <a:p>
            <a:pPr eaLnBrk="1" hangingPunct="1">
              <a:lnSpc>
                <a:spcPct val="80000"/>
              </a:lnSpc>
              <a:buSzPct val="70000"/>
              <a:buFont typeface="Wingdings" panose="05000000000000000000" pitchFamily="2" charset="2"/>
              <a:buBlip>
                <a:blip r:embed="rId4"/>
              </a:buBlip>
            </a:pPr>
            <a:r>
              <a:rPr lang="cs-CZ" altLang="cs-CZ" sz="2600" strike="sngStrike" dirty="0">
                <a:solidFill>
                  <a:srgbClr val="1B1810"/>
                </a:solidFill>
              </a:rPr>
              <a:t>Do pitného režimu nezapočítáváme nápoje s obsahem kofeinu, alkoholické nápoje</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Sledování příjmu tekutin, tekutiny ve sklence po ruce na viditelném místě</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Při potížích s pitím může pomoci použití brčka</a:t>
            </a:r>
          </a:p>
          <a:p>
            <a:pPr eaLnBrk="1" hangingPunct="1">
              <a:lnSpc>
                <a:spcPct val="80000"/>
              </a:lnSpc>
            </a:pPr>
            <a:endParaRPr lang="cs-CZ" altLang="cs-CZ" dirty="0"/>
          </a:p>
        </p:txBody>
      </p:sp>
      <p:pic>
        <p:nvPicPr>
          <p:cNvPr id="8194" name="Picture 2" descr="VÃ½sledok vyhÄ¾adÃ¡vania obrÃ¡zkov pre dopyt tekutiny">
            <a:extLst>
              <a:ext uri="{FF2B5EF4-FFF2-40B4-BE49-F238E27FC236}">
                <a16:creationId xmlns:a16="http://schemas.microsoft.com/office/drawing/2014/main" id="{ED05AC96-DF42-4DE4-B53E-FCF59D46D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8625" y="118893"/>
            <a:ext cx="3473808" cy="2177046"/>
          </a:xfrm>
          <a:prstGeom prst="rect">
            <a:avLst/>
          </a:prstGeom>
          <a:noFill/>
          <a:extLst>
            <a:ext uri="{909E8E84-426E-40DD-AFC4-6F175D3DCCD1}">
              <a14:hiddenFill xmlns:a14="http://schemas.microsoft.com/office/drawing/2010/main">
                <a:solidFill>
                  <a:srgbClr val="FFFFFF"/>
                </a:solidFill>
              </a14:hiddenFill>
            </a:ext>
          </a:extLst>
        </p:spPr>
      </p:pic>
      <p:pic>
        <p:nvPicPr>
          <p:cNvPr id="8" name="Zvuk 7">
            <a:hlinkClick r:id="" action="ppaction://media"/>
            <a:extLst>
              <a:ext uri="{FF2B5EF4-FFF2-40B4-BE49-F238E27FC236}">
                <a16:creationId xmlns:a16="http://schemas.microsoft.com/office/drawing/2014/main" id="{DEFC9452-D1AB-44EC-91C2-90A25BEA7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08704887"/>
      </p:ext>
    </p:extLst>
  </p:cSld>
  <p:clrMapOvr>
    <a:masterClrMapping/>
  </p:clrMapOvr>
  <mc:AlternateContent xmlns:mc="http://schemas.openxmlformats.org/markup-compatibility/2006" xmlns:p14="http://schemas.microsoft.com/office/powerpoint/2010/main">
    <mc:Choice Requires="p14">
      <p:transition spd="slow" p14:dur="2000" advTm="91674"/>
    </mc:Choice>
    <mc:Fallback xmlns="">
      <p:transition spd="slow" advTm="9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4A7E7856-F665-8A75-A222-421FD0796011}"/>
              </a:ext>
            </a:extLst>
          </p:cNvPr>
          <p:cNvGraphicFramePr>
            <a:graphicFrameLocks noGrp="1"/>
          </p:cNvGraphicFramePr>
          <p:nvPr/>
        </p:nvGraphicFramePr>
        <p:xfrm>
          <a:off x="765048" y="1514126"/>
          <a:ext cx="6050280" cy="3352800"/>
        </p:xfrm>
        <a:graphic>
          <a:graphicData uri="http://schemas.openxmlformats.org/drawingml/2006/table">
            <a:tbl>
              <a:tblPr firstRow="1" firstCol="1" bandRow="1">
                <a:tableStyleId>{5C22544A-7EE6-4342-B048-85BDC9FD1C3A}</a:tableStyleId>
              </a:tblPr>
              <a:tblGrid>
                <a:gridCol w="1145169">
                  <a:extLst>
                    <a:ext uri="{9D8B030D-6E8A-4147-A177-3AD203B41FA5}">
                      <a16:colId xmlns:a16="http://schemas.microsoft.com/office/drawing/2014/main" val="3152858711"/>
                    </a:ext>
                  </a:extLst>
                </a:gridCol>
                <a:gridCol w="4905111">
                  <a:extLst>
                    <a:ext uri="{9D8B030D-6E8A-4147-A177-3AD203B41FA5}">
                      <a16:colId xmlns:a16="http://schemas.microsoft.com/office/drawing/2014/main" val="2183088080"/>
                    </a:ext>
                  </a:extLst>
                </a:gridCol>
              </a:tblGrid>
              <a:tr h="0">
                <a:tc>
                  <a:txBody>
                    <a:bodyPr/>
                    <a:lstStyle/>
                    <a:p>
                      <a:r>
                        <a:rPr lang="cs-CZ" sz="2000" dirty="0">
                          <a:effectLst/>
                        </a:rPr>
                        <a:t>Věk</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Voda (l/den) </a:t>
                      </a:r>
                      <a:r>
                        <a:rPr lang="cs-CZ" sz="2000" baseline="30000">
                          <a:effectLst/>
                        </a:rPr>
                        <a:t>(a,b)</a:t>
                      </a:r>
                      <a:endParaRPr lang="cs-CZ" sz="2000">
                        <a:effectLst/>
                      </a:endParaRPr>
                    </a:p>
                    <a:p>
                      <a:r>
                        <a:rPr lang="cs-CZ" sz="2000">
                          <a:effectLst/>
                        </a:rPr>
                        <a:t>muži/ženy</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8972024"/>
                  </a:ext>
                </a:extLst>
              </a:tr>
              <a:tr h="0">
                <a:tc>
                  <a:txBody>
                    <a:bodyPr/>
                    <a:lstStyle/>
                    <a:p>
                      <a:r>
                        <a:rPr lang="cs-CZ" sz="2000">
                          <a:effectLst/>
                        </a:rPr>
                        <a:t>6-12 měs.</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0,8-1,0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739976"/>
                  </a:ext>
                </a:extLst>
              </a:tr>
              <a:tr h="0">
                <a:tc>
                  <a:txBody>
                    <a:bodyPr/>
                    <a:lstStyle/>
                    <a:p>
                      <a:r>
                        <a:rPr lang="cs-CZ" sz="2000">
                          <a:effectLst/>
                        </a:rPr>
                        <a:t>1 rok</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1,1-1,2</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5328185"/>
                  </a:ext>
                </a:extLst>
              </a:tr>
              <a:tr h="0">
                <a:tc>
                  <a:txBody>
                    <a:bodyPr/>
                    <a:lstStyle/>
                    <a:p>
                      <a:r>
                        <a:rPr lang="cs-CZ" sz="2000">
                          <a:effectLst/>
                        </a:rPr>
                        <a:t>2-3 roky</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1,3</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5268073"/>
                  </a:ext>
                </a:extLst>
              </a:tr>
              <a:tr h="0">
                <a:tc>
                  <a:txBody>
                    <a:bodyPr/>
                    <a:lstStyle/>
                    <a:p>
                      <a:r>
                        <a:rPr lang="cs-CZ" sz="2000">
                          <a:effectLst/>
                        </a:rPr>
                        <a:t>4-8 let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1,6</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5577801"/>
                  </a:ext>
                </a:extLst>
              </a:tr>
              <a:tr h="0">
                <a:tc>
                  <a:txBody>
                    <a:bodyPr/>
                    <a:lstStyle/>
                    <a:p>
                      <a:r>
                        <a:rPr lang="cs-CZ" sz="2000" dirty="0">
                          <a:effectLst/>
                        </a:rPr>
                        <a:t>9-13 let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2,1/1,9</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64198"/>
                  </a:ext>
                </a:extLst>
              </a:tr>
              <a:tr h="0">
                <a:tc>
                  <a:txBody>
                    <a:bodyPr/>
                    <a:lstStyle/>
                    <a:p>
                      <a:r>
                        <a:rPr lang="cs-CZ" sz="2000">
                          <a:effectLst/>
                          <a:sym typeface="Symbol" pitchFamily="2" charset="2"/>
                        </a:rPr>
                        <a:t></a:t>
                      </a:r>
                      <a:r>
                        <a:rPr lang="cs-CZ" sz="2000">
                          <a:effectLst/>
                        </a:rPr>
                        <a:t>14 let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2,5/2,0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8265459"/>
                  </a:ext>
                </a:extLst>
              </a:tr>
              <a:tr h="0">
                <a:tc>
                  <a:txBody>
                    <a:bodyPr/>
                    <a:lstStyle/>
                    <a:p>
                      <a:r>
                        <a:rPr lang="cs-CZ" sz="2000">
                          <a:effectLst/>
                        </a:rPr>
                        <a:t>Těhotné</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a:effectLst/>
                        </a:rPr>
                        <a:t>2,3</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0920973"/>
                  </a:ext>
                </a:extLst>
              </a:tr>
              <a:tr h="0">
                <a:tc>
                  <a:txBody>
                    <a:bodyPr/>
                    <a:lstStyle/>
                    <a:p>
                      <a:r>
                        <a:rPr lang="cs-CZ" sz="2000">
                          <a:effectLst/>
                        </a:rPr>
                        <a:t>Kojící</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cs-CZ" sz="2000" dirty="0">
                          <a:effectLst/>
                        </a:rPr>
                        <a:t>2,7</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708092"/>
                  </a:ext>
                </a:extLst>
              </a:tr>
            </a:tbl>
          </a:graphicData>
        </a:graphic>
      </p:graphicFrame>
      <p:sp>
        <p:nvSpPr>
          <p:cNvPr id="3" name="TextovéPole 2">
            <a:extLst>
              <a:ext uri="{FF2B5EF4-FFF2-40B4-BE49-F238E27FC236}">
                <a16:creationId xmlns:a16="http://schemas.microsoft.com/office/drawing/2014/main" id="{0C265E1A-77E9-25C5-37FA-C768D54AE080}"/>
              </a:ext>
            </a:extLst>
          </p:cNvPr>
          <p:cNvSpPr txBox="1"/>
          <p:nvPr/>
        </p:nvSpPr>
        <p:spPr>
          <a:xfrm>
            <a:off x="670560" y="743712"/>
            <a:ext cx="9181873" cy="954107"/>
          </a:xfrm>
          <a:prstGeom prst="rect">
            <a:avLst/>
          </a:prstGeom>
          <a:noFill/>
        </p:spPr>
        <p:txBody>
          <a:bodyPr wrap="none" rtlCol="0">
            <a:spAutoFit/>
          </a:bodyPr>
          <a:lstStyle/>
          <a:p>
            <a:r>
              <a:rPr lang="cs-CZ" sz="2800" b="1" dirty="0">
                <a:solidFill>
                  <a:srgbClr val="44546A"/>
                </a:solidFill>
                <a:effectLst/>
                <a:ea typeface="Calibri" panose="020F0502020204030204" pitchFamily="34" charset="0"/>
                <a:cs typeface="Times New Roman" panose="02020603050405020304" pitchFamily="18" charset="0"/>
              </a:rPr>
              <a:t>Adekvátní příjem pro vodu, dle doporučení EFSA z roku 2010</a:t>
            </a:r>
            <a:endParaRPr lang="cs-CZ" sz="2800" dirty="0">
              <a:solidFill>
                <a:srgbClr val="44546A"/>
              </a:solidFill>
              <a:effectLst/>
              <a:ea typeface="Calibri" panose="020F0502020204030204" pitchFamily="34" charset="0"/>
              <a:cs typeface="Times New Roman" panose="02020603050405020304" pitchFamily="18" charset="0"/>
            </a:endParaRPr>
          </a:p>
          <a:p>
            <a:endParaRPr lang="cs-CZ" sz="2800" dirty="0"/>
          </a:p>
        </p:txBody>
      </p:sp>
      <p:sp>
        <p:nvSpPr>
          <p:cNvPr id="4" name="TextovéPole 3">
            <a:extLst>
              <a:ext uri="{FF2B5EF4-FFF2-40B4-BE49-F238E27FC236}">
                <a16:creationId xmlns:a16="http://schemas.microsoft.com/office/drawing/2014/main" id="{D2C632C8-67F3-A1C4-D40A-0E2C1012D4B7}"/>
              </a:ext>
            </a:extLst>
          </p:cNvPr>
          <p:cNvSpPr txBox="1"/>
          <p:nvPr/>
        </p:nvSpPr>
        <p:spPr>
          <a:xfrm>
            <a:off x="765048" y="5108448"/>
            <a:ext cx="3033203" cy="769441"/>
          </a:xfrm>
          <a:prstGeom prst="rect">
            <a:avLst/>
          </a:prstGeom>
          <a:noFill/>
        </p:spPr>
        <p:txBody>
          <a:bodyPr wrap="none" rtlCol="0">
            <a:spAutoFit/>
          </a:bodyPr>
          <a:lstStyle/>
          <a:p>
            <a:pPr marL="342900" lvl="0" indent="-342900">
              <a:lnSpc>
                <a:spcPct val="150000"/>
              </a:lnSpc>
              <a:buFont typeface="+mj-lt"/>
              <a:buAutoNum type="alphaLcParenBoth"/>
            </a:pPr>
            <a:r>
              <a:rPr lang="cs-CZ" sz="1100" dirty="0">
                <a:effectLst/>
                <a:ea typeface="Calibri" panose="020F0502020204030204" pitchFamily="34" charset="0"/>
                <a:cs typeface="Times New Roman" panose="02020603050405020304" pitchFamily="18" charset="0"/>
              </a:rPr>
              <a:t>Adekvátní příjem</a:t>
            </a:r>
          </a:p>
          <a:p>
            <a:pPr marL="342900" lvl="0" indent="-342900">
              <a:lnSpc>
                <a:spcPct val="150000"/>
              </a:lnSpc>
              <a:buFont typeface="+mj-lt"/>
              <a:buAutoNum type="alphaLcParenBoth"/>
            </a:pPr>
            <a:r>
              <a:rPr lang="cs-CZ" sz="1100" dirty="0">
                <a:effectLst/>
                <a:ea typeface="Calibri" panose="020F0502020204030204" pitchFamily="34" charset="0"/>
                <a:cs typeface="Times New Roman" panose="02020603050405020304" pitchFamily="18" charset="0"/>
              </a:rPr>
              <a:t>Zahrnuje vodu ze všech nápojů a z potravin.</a:t>
            </a:r>
          </a:p>
          <a:p>
            <a:endParaRPr lang="cs-CZ" sz="1100" dirty="0"/>
          </a:p>
        </p:txBody>
      </p:sp>
    </p:spTree>
    <p:extLst>
      <p:ext uri="{BB962C8B-B14F-4D97-AF65-F5344CB8AC3E}">
        <p14:creationId xmlns:p14="http://schemas.microsoft.com/office/powerpoint/2010/main" val="1253132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E8B68C6-E365-4B72-8393-1C553C6258C8}"/>
              </a:ext>
            </a:extLst>
          </p:cNvPr>
          <p:cNvSpPr>
            <a:spLocks noGrp="1" noChangeArrowheads="1"/>
          </p:cNvSpPr>
          <p:nvPr>
            <p:ph type="title"/>
          </p:nvPr>
        </p:nvSpPr>
        <p:spPr/>
        <p:txBody>
          <a:bodyPr/>
          <a:lstStyle/>
          <a:p>
            <a:pPr eaLnBrk="1" hangingPunct="1"/>
            <a:r>
              <a:rPr lang="cs-CZ" altLang="cs-CZ" sz="4000" b="1" dirty="0"/>
              <a:t>Technologická úprava, konzistence</a:t>
            </a:r>
          </a:p>
        </p:txBody>
      </p:sp>
      <p:sp>
        <p:nvSpPr>
          <p:cNvPr id="62467" name="Rectangle 3">
            <a:extLst>
              <a:ext uri="{FF2B5EF4-FFF2-40B4-BE49-F238E27FC236}">
                <a16:creationId xmlns:a16="http://schemas.microsoft.com/office/drawing/2014/main" id="{83A83126-3C8D-48D9-A27A-0EECC73F82C5}"/>
              </a:ext>
            </a:extLst>
          </p:cNvPr>
          <p:cNvSpPr>
            <a:spLocks noGrp="1" noChangeArrowheads="1"/>
          </p:cNvSpPr>
          <p:nvPr>
            <p:ph type="body" idx="1"/>
          </p:nvPr>
        </p:nvSpPr>
        <p:spPr/>
        <p:txBody>
          <a:bodyPr>
            <a:normAutofit lnSpcReduction="10000"/>
          </a:bodyPr>
          <a:lstStyle/>
          <a:p>
            <a:pPr eaLnBrk="1" hangingPunct="1">
              <a:lnSpc>
                <a:spcPct val="90000"/>
              </a:lnSpc>
              <a:buSzPct val="70000"/>
              <a:buFont typeface="Wingdings" panose="05000000000000000000" pitchFamily="2" charset="2"/>
              <a:buBlip>
                <a:blip r:embed="rId4"/>
              </a:buBlip>
            </a:pPr>
            <a:r>
              <a:rPr lang="cs-CZ" altLang="cs-CZ" b="1" dirty="0">
                <a:solidFill>
                  <a:srgbClr val="1B1810"/>
                </a:solidFill>
              </a:rPr>
              <a:t>Úprava konzistence</a:t>
            </a:r>
            <a:r>
              <a:rPr lang="cs-CZ" altLang="cs-CZ" dirty="0">
                <a:solidFill>
                  <a:srgbClr val="1B1810"/>
                </a:solidFill>
              </a:rPr>
              <a:t> – běžné úpravy</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uvaření doměkka</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rozmačkání vidličkou</a:t>
            </a:r>
          </a:p>
          <a:p>
            <a:pPr lvl="1" eaLnBrk="1" hangingPunct="1">
              <a:lnSpc>
                <a:spcPct val="90000"/>
              </a:lnSpc>
              <a:buSzPct val="70000"/>
              <a:buFont typeface="Wingdings" panose="05000000000000000000" pitchFamily="2" charset="2"/>
              <a:buBlip>
                <a:blip r:embed="rId4"/>
              </a:buBlip>
            </a:pPr>
            <a:r>
              <a:rPr lang="cs-CZ" altLang="cs-CZ" dirty="0" err="1">
                <a:solidFill>
                  <a:srgbClr val="1B1810"/>
                </a:solidFill>
              </a:rPr>
              <a:t>šťouchání</a:t>
            </a:r>
            <a:endParaRPr lang="cs-CZ" altLang="cs-CZ" dirty="0">
              <a:solidFill>
                <a:srgbClr val="1B1810"/>
              </a:solidFill>
            </a:endParaRP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mletí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mixování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pasírování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vhodné formy – kaše, pudinky, nákypy</a:t>
            </a:r>
          </a:p>
          <a:p>
            <a:pPr lvl="1" eaLnBrk="1" hangingPunct="1">
              <a:lnSpc>
                <a:spcPct val="90000"/>
              </a:lnSpc>
              <a:buClr>
                <a:srgbClr val="3A7214"/>
              </a:buClr>
              <a:buSzPct val="70000"/>
              <a:buFont typeface="Wingdings 2" panose="05020102010507070707" pitchFamily="18" charset="2"/>
              <a:buChar char="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b="1" dirty="0">
                <a:solidFill>
                  <a:srgbClr val="1B1810"/>
                </a:solidFill>
              </a:rPr>
              <a:t>Potíže při polykání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kašovitá úprava stravy</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přípravky měnící hustotu tekutin (</a:t>
            </a:r>
            <a:r>
              <a:rPr lang="cs-CZ" altLang="cs-CZ" dirty="0" err="1">
                <a:solidFill>
                  <a:srgbClr val="1B1810"/>
                </a:solidFill>
              </a:rPr>
              <a:t>Nutilis</a:t>
            </a:r>
            <a:r>
              <a:rPr lang="cs-CZ" altLang="cs-CZ" dirty="0">
                <a:solidFill>
                  <a:srgbClr val="1B1810"/>
                </a:solidFill>
              </a:rPr>
              <a:t>)</a:t>
            </a:r>
          </a:p>
          <a:p>
            <a:pPr eaLnBrk="1" hangingPunct="1">
              <a:lnSpc>
                <a:spcPct val="90000"/>
              </a:lnSpc>
            </a:pPr>
            <a:endParaRPr lang="cs-CZ" altLang="cs-CZ" dirty="0"/>
          </a:p>
        </p:txBody>
      </p:sp>
      <p:pic>
        <p:nvPicPr>
          <p:cNvPr id="62468" name="Picture 5" descr="NUTILIS POWDER  1X300GM Prášek">
            <a:extLst>
              <a:ext uri="{FF2B5EF4-FFF2-40B4-BE49-F238E27FC236}">
                <a16:creationId xmlns:a16="http://schemas.microsoft.com/office/drawing/2014/main" id="{F4185C88-03A0-4156-BF39-94ED3BF4D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0451" y="3040062"/>
            <a:ext cx="3136901" cy="313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Zvuk 5">
            <a:hlinkClick r:id="" action="ppaction://media"/>
            <a:extLst>
              <a:ext uri="{FF2B5EF4-FFF2-40B4-BE49-F238E27FC236}">
                <a16:creationId xmlns:a16="http://schemas.microsoft.com/office/drawing/2014/main" id="{2188C64E-737F-433A-A07B-5BAEB1FDDD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8452755"/>
      </p:ext>
    </p:extLst>
  </p:cSld>
  <p:clrMapOvr>
    <a:masterClrMapping/>
  </p:clrMapOvr>
  <mc:AlternateContent xmlns:mc="http://schemas.openxmlformats.org/markup-compatibility/2006" xmlns:p14="http://schemas.microsoft.com/office/powerpoint/2010/main">
    <mc:Choice Requires="p14">
      <p:transition spd="slow" p14:dur="2000" advTm="33863"/>
    </mc:Choice>
    <mc:Fallback xmlns="">
      <p:transition spd="slow" advTm="3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CF1FB1D-3359-43D3-919B-ACC43569871D}"/>
              </a:ext>
            </a:extLst>
          </p:cNvPr>
          <p:cNvSpPr>
            <a:spLocks noGrp="1" noChangeArrowheads="1"/>
          </p:cNvSpPr>
          <p:nvPr>
            <p:ph type="title"/>
          </p:nvPr>
        </p:nvSpPr>
        <p:spPr/>
        <p:txBody>
          <a:bodyPr/>
          <a:lstStyle/>
          <a:p>
            <a:pPr eaLnBrk="1" hangingPunct="1"/>
            <a:r>
              <a:rPr lang="cs-CZ" altLang="cs-CZ" b="1"/>
              <a:t>Suchost v ústech?</a:t>
            </a:r>
            <a:r>
              <a:rPr lang="cs-CZ" altLang="cs-CZ"/>
              <a:t> </a:t>
            </a:r>
          </a:p>
        </p:txBody>
      </p:sp>
      <p:sp>
        <p:nvSpPr>
          <p:cNvPr id="63491" name="Rectangle 3">
            <a:extLst>
              <a:ext uri="{FF2B5EF4-FFF2-40B4-BE49-F238E27FC236}">
                <a16:creationId xmlns:a16="http://schemas.microsoft.com/office/drawing/2014/main" id="{5199EBEA-6C55-4B9C-AD59-4CCBAC408999}"/>
              </a:ext>
            </a:extLst>
          </p:cNvPr>
          <p:cNvSpPr>
            <a:spLocks noGrp="1" noChangeArrowheads="1"/>
          </p:cNvSpPr>
          <p:nvPr>
            <p:ph type="body" idx="1"/>
          </p:nvPr>
        </p:nvSpPr>
        <p:spPr>
          <a:xfrm>
            <a:off x="838200" y="1500810"/>
            <a:ext cx="10515600" cy="5357190"/>
          </a:xfrm>
        </p:spPr>
        <p:txBody>
          <a:bodyPr>
            <a:normAutofit fontScale="92500" lnSpcReduction="10000"/>
          </a:bodyPr>
          <a:lstStyle/>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Nekonzumovat suchá, příliš slaná a kořeněná jídla - </a:t>
            </a:r>
            <a:r>
              <a:rPr lang="cs-CZ" altLang="cs-CZ" sz="2000" dirty="0">
                <a:solidFill>
                  <a:srgbClr val="1B1810"/>
                </a:solidFill>
              </a:rPr>
              <a:t>vysušují sliznici</a:t>
            </a:r>
          </a:p>
          <a:p>
            <a:pPr lvl="1" eaLnBrk="1" hangingPunct="1">
              <a:lnSpc>
                <a:spcPct val="90000"/>
              </a:lnSpc>
              <a:buClr>
                <a:srgbClr val="3A7214"/>
              </a:buClr>
              <a:buSzPct val="70000"/>
              <a:buFont typeface="Wingdings 2" panose="05020102010507070707" pitchFamily="18" charset="2"/>
              <a:buChar char="P"/>
            </a:pPr>
            <a:endParaRPr lang="cs-CZ" altLang="cs-CZ" sz="6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Konzumovat pokrmy s masovými šťávami, omáčkami, dresinky </a:t>
            </a:r>
            <a:br>
              <a:rPr lang="cs-CZ" altLang="cs-CZ" sz="2400" dirty="0">
                <a:solidFill>
                  <a:srgbClr val="1B1810"/>
                </a:solidFill>
              </a:rPr>
            </a:br>
            <a:r>
              <a:rPr lang="cs-CZ" altLang="cs-CZ" sz="2400" dirty="0">
                <a:solidFill>
                  <a:srgbClr val="1B1810"/>
                </a:solidFill>
              </a:rPr>
              <a:t>k usnadnění polykání. </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Měkké jídlo – kaše, pudinky, tvarohy, jogurty, kompoty, zmrzlina, banány apod. se lépe polykají, ale nezvyšují tvorbu slin</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Tvorbu slin zvyšují kyselá jídla, ale nejsou vhodná u jedinců s bolestmi v dutině ústní</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Dutinu ústní zvlhčovat častým popíjením malého množství vody</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Ke zvýšení množství slin cucat tvrdé kyselé bonbóny nebo kostky ledu. Doporučení není vhodné při zvýšené citlivosti sliznice v dutině ústní.</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Žvýkat žvýkačky bez cukru – zvyšují vylučování slin a pomáhají udržovat dobrou hygienu dutiny ústní.</a:t>
            </a:r>
          </a:p>
          <a:p>
            <a:pPr eaLnBrk="1" hangingPunct="1"/>
            <a:endParaRPr lang="cs-CZ" altLang="cs-CZ" sz="2400" dirty="0"/>
          </a:p>
        </p:txBody>
      </p:sp>
      <p:pic>
        <p:nvPicPr>
          <p:cNvPr id="11" name="Zvuk 10">
            <a:hlinkClick r:id="" action="ppaction://media"/>
            <a:extLst>
              <a:ext uri="{FF2B5EF4-FFF2-40B4-BE49-F238E27FC236}">
                <a16:creationId xmlns:a16="http://schemas.microsoft.com/office/drawing/2014/main" id="{26A7E441-41CE-4DA4-81EA-C90D3B6F71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1534307"/>
      </p:ext>
    </p:extLst>
  </p:cSld>
  <p:clrMapOvr>
    <a:masterClrMapping/>
  </p:clrMapOvr>
  <mc:AlternateContent xmlns:mc="http://schemas.openxmlformats.org/markup-compatibility/2006" xmlns:p14="http://schemas.microsoft.com/office/powerpoint/2010/main">
    <mc:Choice Requires="p14">
      <p:transition spd="slow" p14:dur="2000" advTm="72691"/>
    </mc:Choice>
    <mc:Fallback xmlns="">
      <p:transition spd="slow" advTm="7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dpis 1">
            <a:extLst>
              <a:ext uri="{FF2B5EF4-FFF2-40B4-BE49-F238E27FC236}">
                <a16:creationId xmlns:a16="http://schemas.microsoft.com/office/drawing/2014/main" id="{833A9973-CD4D-4381-8B00-8FE2BE1058A9}"/>
              </a:ext>
            </a:extLst>
          </p:cNvPr>
          <p:cNvSpPr>
            <a:spLocks noGrp="1"/>
          </p:cNvSpPr>
          <p:nvPr>
            <p:ph type="title"/>
          </p:nvPr>
        </p:nvSpPr>
        <p:spPr/>
        <p:txBody>
          <a:bodyPr/>
          <a:lstStyle/>
          <a:p>
            <a:r>
              <a:rPr lang="cs-CZ" altLang="cs-CZ" b="1"/>
              <a:t>Stárnutí a nemoci očí</a:t>
            </a:r>
          </a:p>
        </p:txBody>
      </p:sp>
      <p:sp>
        <p:nvSpPr>
          <p:cNvPr id="64515" name="Zástupný symbol pro obsah 2">
            <a:extLst>
              <a:ext uri="{FF2B5EF4-FFF2-40B4-BE49-F238E27FC236}">
                <a16:creationId xmlns:a16="http://schemas.microsoft.com/office/drawing/2014/main" id="{47E82E82-749E-4CE6-99F2-E5A2931EC81B}"/>
              </a:ext>
            </a:extLst>
          </p:cNvPr>
          <p:cNvSpPr>
            <a:spLocks noGrp="1"/>
          </p:cNvSpPr>
          <p:nvPr>
            <p:ph idx="1"/>
          </p:nvPr>
        </p:nvSpPr>
        <p:spPr/>
        <p:txBody>
          <a:bodyPr/>
          <a:lstStyle/>
          <a:p>
            <a:r>
              <a:rPr lang="cs-CZ" altLang="cs-CZ" b="1" dirty="0"/>
              <a:t>Věkem podmíněná makulární degenerace (VPMD)</a:t>
            </a:r>
          </a:p>
          <a:p>
            <a:pPr lvl="1"/>
            <a:r>
              <a:rPr lang="cs-CZ" altLang="cs-CZ" dirty="0" err="1"/>
              <a:t>makula</a:t>
            </a:r>
            <a:r>
              <a:rPr lang="cs-CZ" altLang="cs-CZ" dirty="0"/>
              <a:t> (žlutá skvrna sítnice oka, centrální vidění) - lutein a </a:t>
            </a:r>
            <a:r>
              <a:rPr lang="cs-CZ" altLang="cs-CZ" dirty="0" err="1"/>
              <a:t>zeaxanthin</a:t>
            </a:r>
            <a:r>
              <a:rPr lang="cs-CZ" altLang="cs-CZ" dirty="0"/>
              <a:t> </a:t>
            </a:r>
          </a:p>
          <a:p>
            <a:pPr lvl="1"/>
            <a:r>
              <a:rPr lang="cs-CZ" altLang="cs-CZ" dirty="0"/>
              <a:t>Vit. A, C, E, karotenoidy lutein, </a:t>
            </a:r>
            <a:r>
              <a:rPr lang="cs-CZ" altLang="cs-CZ" dirty="0" err="1"/>
              <a:t>zeaxanthin</a:t>
            </a:r>
            <a:endParaRPr lang="cs-CZ" altLang="cs-CZ" dirty="0"/>
          </a:p>
          <a:p>
            <a:pPr lvl="1"/>
            <a:r>
              <a:rPr lang="cs-CZ" altLang="cs-CZ" dirty="0"/>
              <a:t>Lutein (z latinského </a:t>
            </a:r>
            <a:r>
              <a:rPr lang="cs-CZ" altLang="cs-CZ" i="1" dirty="0" err="1"/>
              <a:t>Luteus</a:t>
            </a:r>
            <a:r>
              <a:rPr lang="cs-CZ" altLang="cs-CZ" dirty="0"/>
              <a:t> – žlutý) je žlutooranžové barvivo vyskytující se ve větším množství v sytě žluté a zelené zelenině jako je špenát, kapusta nebo brokolice, významným zdrojem je i vaječný žloutek. </a:t>
            </a:r>
            <a:r>
              <a:rPr lang="cs-CZ" altLang="cs-CZ" dirty="0" err="1"/>
              <a:t>Zeaxanthin</a:t>
            </a:r>
            <a:r>
              <a:rPr lang="cs-CZ" altLang="cs-CZ" dirty="0"/>
              <a:t> se vyskytuje například v obilovinách, ovoci, zelenině a ve vaječném žloutku.</a:t>
            </a:r>
          </a:p>
          <a:p>
            <a:r>
              <a:rPr lang="cs-CZ" altLang="cs-CZ" b="1" dirty="0"/>
              <a:t>Glaukom</a:t>
            </a:r>
          </a:p>
          <a:p>
            <a:r>
              <a:rPr lang="cs-CZ" altLang="cs-CZ" b="1" dirty="0"/>
              <a:t>Katarakta</a:t>
            </a:r>
          </a:p>
          <a:p>
            <a:endParaRPr lang="cs-CZ" altLang="cs-CZ" dirty="0"/>
          </a:p>
        </p:txBody>
      </p:sp>
    </p:spTree>
    <p:extLst>
      <p:ext uri="{BB962C8B-B14F-4D97-AF65-F5344CB8AC3E}">
        <p14:creationId xmlns:p14="http://schemas.microsoft.com/office/powerpoint/2010/main" val="4114108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a:extLst>
              <a:ext uri="{FF2B5EF4-FFF2-40B4-BE49-F238E27FC236}">
                <a16:creationId xmlns:a16="http://schemas.microsoft.com/office/drawing/2014/main" id="{F3C482B9-84ED-463A-955E-1C5A46EB6DA1}"/>
              </a:ext>
            </a:extLst>
          </p:cNvPr>
          <p:cNvSpPr>
            <a:spLocks noGrp="1"/>
          </p:cNvSpPr>
          <p:nvPr>
            <p:ph type="title"/>
          </p:nvPr>
        </p:nvSpPr>
        <p:spPr/>
        <p:txBody>
          <a:bodyPr>
            <a:normAutofit/>
          </a:bodyPr>
          <a:lstStyle/>
          <a:p>
            <a:pPr eaLnBrk="1" hangingPunct="1"/>
            <a:r>
              <a:rPr lang="cs-CZ" altLang="cs-CZ" sz="4000" b="1" dirty="0"/>
              <a:t>Další doporučení ke zlepšení stravovacích návyků </a:t>
            </a:r>
          </a:p>
        </p:txBody>
      </p:sp>
      <p:sp>
        <p:nvSpPr>
          <p:cNvPr id="65539" name="Zástupný symbol pro obsah 2">
            <a:extLst>
              <a:ext uri="{FF2B5EF4-FFF2-40B4-BE49-F238E27FC236}">
                <a16:creationId xmlns:a16="http://schemas.microsoft.com/office/drawing/2014/main" id="{0260DC15-1F2C-4C60-BBEA-D8FD7C52CA37}"/>
              </a:ext>
            </a:extLst>
          </p:cNvPr>
          <p:cNvSpPr>
            <a:spLocks noGrp="1"/>
          </p:cNvSpPr>
          <p:nvPr>
            <p:ph idx="1"/>
          </p:nvPr>
        </p:nvSpPr>
        <p:spPr>
          <a:xfrm>
            <a:off x="838200" y="1490870"/>
            <a:ext cx="10515600" cy="5138530"/>
          </a:xfrm>
        </p:spPr>
        <p:txBody>
          <a:bodyPr>
            <a:normAutofit/>
          </a:bodyPr>
          <a:lstStyle/>
          <a:p>
            <a:pPr eaLnBrk="1" hangingPunct="1">
              <a:buClr>
                <a:schemeClr val="accent4"/>
              </a:buClr>
              <a:buFont typeface="Wingdings" panose="05000000000000000000" pitchFamily="2" charset="2"/>
              <a:buChar char="§"/>
            </a:pPr>
            <a:r>
              <a:rPr lang="cs-CZ" altLang="cs-CZ" sz="2400" dirty="0"/>
              <a:t>Klást důraz na </a:t>
            </a:r>
            <a:r>
              <a:rPr lang="cs-CZ" altLang="cs-CZ" sz="2400" dirty="0">
                <a:solidFill>
                  <a:srgbClr val="0070C0"/>
                </a:solidFill>
              </a:rPr>
              <a:t>pravidelné stravování </a:t>
            </a:r>
            <a:r>
              <a:rPr lang="cs-CZ" altLang="cs-CZ" sz="2400" dirty="0"/>
              <a:t>v malých dávkách a častěji</a:t>
            </a:r>
          </a:p>
          <a:p>
            <a:pPr eaLnBrk="1" hangingPunct="1">
              <a:buClr>
                <a:schemeClr val="accent4"/>
              </a:buClr>
              <a:buFont typeface="Wingdings" panose="05000000000000000000" pitchFamily="2" charset="2"/>
              <a:buChar char="§"/>
            </a:pPr>
            <a:r>
              <a:rPr lang="cs-CZ" altLang="cs-CZ" sz="2400" dirty="0"/>
              <a:t>Věnovat pozornost </a:t>
            </a:r>
            <a:r>
              <a:rPr lang="cs-CZ" altLang="cs-CZ" sz="2400" dirty="0">
                <a:solidFill>
                  <a:srgbClr val="0070C0"/>
                </a:solidFill>
              </a:rPr>
              <a:t>stolování</a:t>
            </a:r>
          </a:p>
          <a:p>
            <a:pPr eaLnBrk="1" hangingPunct="1">
              <a:buClr>
                <a:schemeClr val="accent4"/>
              </a:buClr>
              <a:buFont typeface="Wingdings" panose="05000000000000000000" pitchFamily="2" charset="2"/>
              <a:buChar char="§"/>
            </a:pPr>
            <a:r>
              <a:rPr lang="cs-CZ" altLang="cs-CZ" sz="2400" dirty="0"/>
              <a:t>Nezapomenout na </a:t>
            </a:r>
            <a:r>
              <a:rPr lang="cs-CZ" altLang="cs-CZ" sz="2400" dirty="0">
                <a:solidFill>
                  <a:srgbClr val="0070C0"/>
                </a:solidFill>
              </a:rPr>
              <a:t>estetickou úpravu pokrmů i prostředí</a:t>
            </a:r>
          </a:p>
          <a:p>
            <a:pPr eaLnBrk="1" hangingPunct="1">
              <a:buClr>
                <a:schemeClr val="accent4"/>
              </a:buClr>
              <a:buFont typeface="Wingdings" panose="05000000000000000000" pitchFamily="2" charset="2"/>
              <a:buChar char="§"/>
            </a:pPr>
            <a:r>
              <a:rPr lang="cs-CZ" altLang="cs-CZ" sz="2400" dirty="0"/>
              <a:t>Informovat seniora, jak lze energeticky obohatit polévky</a:t>
            </a:r>
          </a:p>
          <a:p>
            <a:pPr eaLnBrk="1" hangingPunct="1">
              <a:buClr>
                <a:schemeClr val="accent4"/>
              </a:buClr>
              <a:buFont typeface="Wingdings" panose="05000000000000000000" pitchFamily="2" charset="2"/>
              <a:buChar char="§"/>
            </a:pPr>
            <a:r>
              <a:rPr lang="cs-CZ" altLang="cs-CZ" sz="2400" dirty="0">
                <a:solidFill>
                  <a:srgbClr val="0070C0"/>
                </a:solidFill>
              </a:rPr>
              <a:t>Ovoce a zeleninu </a:t>
            </a:r>
            <a:r>
              <a:rPr lang="cs-CZ" altLang="cs-CZ" sz="2400" dirty="0"/>
              <a:t>chápat jako zdroj vitaminů, minerálních látek, vody a vlákniny</a:t>
            </a:r>
          </a:p>
          <a:p>
            <a:pPr eaLnBrk="1" hangingPunct="1">
              <a:buClr>
                <a:schemeClr val="accent4"/>
              </a:buClr>
              <a:buFont typeface="Wingdings" panose="05000000000000000000" pitchFamily="2" charset="2"/>
              <a:buChar char="§"/>
            </a:pPr>
            <a:r>
              <a:rPr lang="cs-CZ" altLang="cs-CZ" sz="2400" dirty="0"/>
              <a:t>Dodržovat </a:t>
            </a:r>
            <a:r>
              <a:rPr lang="cs-CZ" altLang="cs-CZ" sz="2400" dirty="0">
                <a:solidFill>
                  <a:srgbClr val="0070C0"/>
                </a:solidFill>
              </a:rPr>
              <a:t>pitný režim</a:t>
            </a:r>
            <a:r>
              <a:rPr lang="cs-CZ" altLang="cs-CZ" sz="2400" dirty="0"/>
              <a:t>, plánovat pití tekutin mezi jídly, vybírat vhodné nápoje. Možnost využít záznam pitného režimu.</a:t>
            </a:r>
          </a:p>
          <a:p>
            <a:pPr eaLnBrk="1" hangingPunct="1">
              <a:buClr>
                <a:schemeClr val="accent4"/>
              </a:buClr>
              <a:buFont typeface="Wingdings" panose="05000000000000000000" pitchFamily="2" charset="2"/>
              <a:buChar char="§"/>
            </a:pPr>
            <a:r>
              <a:rPr lang="cs-CZ" altLang="cs-CZ" sz="2400" dirty="0"/>
              <a:t>Při nechutenství zvýšit příjem energeticky bohatých tekutých přídavků a neomezovat příjem tuků</a:t>
            </a:r>
          </a:p>
          <a:p>
            <a:pPr eaLnBrk="1" hangingPunct="1">
              <a:buClr>
                <a:schemeClr val="accent4"/>
              </a:buClr>
              <a:buFont typeface="Wingdings" panose="05000000000000000000" pitchFamily="2" charset="2"/>
              <a:buChar char="§"/>
            </a:pPr>
            <a:r>
              <a:rPr lang="cs-CZ" altLang="cs-CZ" sz="2400" dirty="0"/>
              <a:t>Sdělit </a:t>
            </a:r>
            <a:r>
              <a:rPr lang="cs-CZ" altLang="cs-CZ" sz="2400" dirty="0">
                <a:solidFill>
                  <a:srgbClr val="0070C0"/>
                </a:solidFill>
              </a:rPr>
              <a:t>význam nutriční podpory</a:t>
            </a:r>
            <a:r>
              <a:rPr lang="cs-CZ" altLang="cs-CZ" sz="2400" dirty="0"/>
              <a:t>. Na trhu je celá škála přípravků. Výhodou je vysoký obsah energie v malém množství přípravku s možností výrazného ochucení</a:t>
            </a:r>
          </a:p>
          <a:p>
            <a:pPr eaLnBrk="1" hangingPunct="1">
              <a:buClr>
                <a:schemeClr val="accent4"/>
              </a:buClr>
              <a:buFont typeface="Wingdings" panose="05000000000000000000" pitchFamily="2" charset="2"/>
              <a:buChar char="§"/>
            </a:pPr>
            <a:r>
              <a:rPr lang="cs-CZ" altLang="cs-CZ" sz="2400" dirty="0">
                <a:solidFill>
                  <a:srgbClr val="0070C0"/>
                </a:solidFill>
              </a:rPr>
              <a:t>Sledovat příjem </a:t>
            </a:r>
            <a:r>
              <a:rPr lang="cs-CZ" altLang="cs-CZ" sz="2400" dirty="0"/>
              <a:t>stravy a tekutin</a:t>
            </a:r>
            <a:endParaRPr lang="cs-CZ" altLang="cs-CZ" dirty="0"/>
          </a:p>
        </p:txBody>
      </p:sp>
      <p:pic>
        <p:nvPicPr>
          <p:cNvPr id="2" name="Zvuk 1">
            <a:hlinkClick r:id="" action="ppaction://media"/>
            <a:extLst>
              <a:ext uri="{FF2B5EF4-FFF2-40B4-BE49-F238E27FC236}">
                <a16:creationId xmlns:a16="http://schemas.microsoft.com/office/drawing/2014/main" id="{06166F2C-FE32-4392-B001-6B4B5D02EC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8134606"/>
      </p:ext>
    </p:extLst>
  </p:cSld>
  <p:clrMapOvr>
    <a:masterClrMapping/>
  </p:clrMapOvr>
  <mc:AlternateContent xmlns:mc="http://schemas.openxmlformats.org/markup-compatibility/2006" xmlns:p14="http://schemas.microsoft.com/office/powerpoint/2010/main">
    <mc:Choice Requires="p14">
      <p:transition spd="slow" p14:dur="2000" advTm="10129"/>
    </mc:Choice>
    <mc:Fallback xmlns="">
      <p:transition spd="slow" advTm="10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2C6334C2-F73F-4B3B-A626-DD5F69DF6E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52" name="Picture 12" descr="http://farm1.static.flickr.com/70/207335658_e92d379c2c.jpg">
            <a:extLst>
              <a:ext uri="{FF2B5EF4-FFF2-40B4-BE49-F238E27FC236}">
                <a16:creationId xmlns:a16="http://schemas.microsoft.com/office/drawing/2014/main" id="{13F0EC6D-2A36-4B85-B1AB-D06982D23E65}"/>
              </a:ext>
            </a:extLst>
          </p:cNvPr>
          <p:cNvPicPr>
            <a:picLocks noChangeAspect="1" noChangeArrowheads="1"/>
          </p:cNvPicPr>
          <p:nvPr/>
        </p:nvPicPr>
        <p:blipFill rotWithShape="1">
          <a:blip r:embed="rId2" cstate="print"/>
          <a:srcRect t="3086" r="-1" b="24835"/>
          <a:stretch/>
        </p:blipFill>
        <p:spPr bwMode="auto">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sp>
        <p:nvSpPr>
          <p:cNvPr id="66562" name="Rectangle 2">
            <a:extLst>
              <a:ext uri="{FF2B5EF4-FFF2-40B4-BE49-F238E27FC236}">
                <a16:creationId xmlns:a16="http://schemas.microsoft.com/office/drawing/2014/main" id="{BEBFCB61-E5EA-4A9A-A866-DA782502BE68}"/>
              </a:ext>
            </a:extLst>
          </p:cNvPr>
          <p:cNvSpPr>
            <a:spLocks noGrp="1" noChangeArrowheads="1"/>
          </p:cNvSpPr>
          <p:nvPr>
            <p:ph type="title"/>
          </p:nvPr>
        </p:nvSpPr>
        <p:spPr>
          <a:xfrm>
            <a:off x="5684819" y="4514898"/>
            <a:ext cx="5924085" cy="2076333"/>
          </a:xfrm>
        </p:spPr>
        <p:txBody>
          <a:bodyPr vert="horz" lIns="91440" tIns="45720" rIns="91440" bIns="45720" rtlCol="0" anchor="t">
            <a:normAutofit/>
          </a:bodyPr>
          <a:lstStyle/>
          <a:p>
            <a:r>
              <a:rPr lang="en-US" altLang="cs-CZ" sz="4800" b="1" dirty="0"/>
              <a:t>NUTRIČNÍ PROGRAMY </a:t>
            </a:r>
            <a:br>
              <a:rPr lang="en-US" altLang="cs-CZ" sz="4800" b="1" dirty="0"/>
            </a:br>
            <a:r>
              <a:rPr lang="en-US" altLang="cs-CZ" sz="4800" b="1" dirty="0"/>
              <a:t>PRO SENIORY</a:t>
            </a:r>
          </a:p>
        </p:txBody>
      </p:sp>
    </p:spTree>
    <p:extLst>
      <p:ext uri="{BB962C8B-B14F-4D97-AF65-F5344CB8AC3E}">
        <p14:creationId xmlns:p14="http://schemas.microsoft.com/office/powerpoint/2010/main" val="19357909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298" name="Freeform: Shape 136">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2" name="Picture 5" descr="otaznik">
            <a:extLst>
              <a:ext uri="{FF2B5EF4-FFF2-40B4-BE49-F238E27FC236}">
                <a16:creationId xmlns:a16="http://schemas.microsoft.com/office/drawing/2014/main" id="{E72877A1-C2FA-4A51-9FFA-3FCB07D874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6" r="463"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FC8BFC46-05A0-4B54-A93D-0D6C406ACE15}"/>
              </a:ext>
            </a:extLst>
          </p:cNvPr>
          <p:cNvSpPr>
            <a:spLocks noGrp="1" noChangeArrowheads="1"/>
          </p:cNvSpPr>
          <p:nvPr>
            <p:ph type="title"/>
          </p:nvPr>
        </p:nvSpPr>
        <p:spPr>
          <a:xfrm>
            <a:off x="762001" y="803325"/>
            <a:ext cx="6372446" cy="1325563"/>
          </a:xfrm>
        </p:spPr>
        <p:txBody>
          <a:bodyPr>
            <a:normAutofit/>
          </a:bodyPr>
          <a:lstStyle/>
          <a:p>
            <a:pPr eaLnBrk="1" hangingPunct="1"/>
            <a:r>
              <a:rPr lang="cs-CZ" altLang="cs-CZ" b="1" dirty="0"/>
              <a:t>Faktory ovlivňující výživu seniorů</a:t>
            </a:r>
          </a:p>
        </p:txBody>
      </p:sp>
      <p:sp>
        <p:nvSpPr>
          <p:cNvPr id="12291" name="Rectangle 3">
            <a:extLst>
              <a:ext uri="{FF2B5EF4-FFF2-40B4-BE49-F238E27FC236}">
                <a16:creationId xmlns:a16="http://schemas.microsoft.com/office/drawing/2014/main" id="{B053ED17-3C64-49D4-AE75-7513247D67A8}"/>
              </a:ext>
            </a:extLst>
          </p:cNvPr>
          <p:cNvSpPr>
            <a:spLocks noGrp="1" noChangeArrowheads="1"/>
          </p:cNvSpPr>
          <p:nvPr>
            <p:ph type="body" idx="1"/>
          </p:nvPr>
        </p:nvSpPr>
        <p:spPr>
          <a:xfrm>
            <a:off x="762000" y="2279018"/>
            <a:ext cx="5314543" cy="3375920"/>
          </a:xfrm>
        </p:spPr>
        <p:txBody>
          <a:bodyPr anchor="t">
            <a:normAutofit/>
          </a:bodyPr>
          <a:lstStyle/>
          <a:p>
            <a:pPr eaLnBrk="1" hangingPunct="1"/>
            <a:r>
              <a:rPr lang="cs-CZ" altLang="cs-CZ" sz="2400" dirty="0"/>
              <a:t>Příjem stravy a její využití ovlivňují ve vyšším věku různé, na první pohled mnohdy nesouvisející faktory</a:t>
            </a:r>
          </a:p>
          <a:p>
            <a:pPr eaLnBrk="1" hangingPunct="1">
              <a:buFont typeface="Wingdings" panose="05000000000000000000" pitchFamily="2" charset="2"/>
              <a:buNone/>
            </a:pPr>
            <a:endParaRPr lang="cs-CZ" altLang="cs-CZ" sz="3200" dirty="0"/>
          </a:p>
          <a:p>
            <a:pPr lvl="1" eaLnBrk="1" hangingPunct="1"/>
            <a:r>
              <a:rPr lang="cs-CZ" altLang="cs-CZ" sz="3200" b="1" dirty="0"/>
              <a:t>Fyziologické</a:t>
            </a:r>
          </a:p>
          <a:p>
            <a:pPr lvl="1" eaLnBrk="1" hangingPunct="1"/>
            <a:r>
              <a:rPr lang="cs-CZ" altLang="cs-CZ" sz="3200" b="1" dirty="0"/>
              <a:t>Psychosociální</a:t>
            </a:r>
          </a:p>
        </p:txBody>
      </p:sp>
    </p:spTree>
    <p:extLst>
      <p:ext uri="{BB962C8B-B14F-4D97-AF65-F5344CB8AC3E}">
        <p14:creationId xmlns:p14="http://schemas.microsoft.com/office/powerpoint/2010/main" val="2343393157"/>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89387F7-2604-4F64-A36B-D0F7CF37E866}"/>
              </a:ext>
            </a:extLst>
          </p:cNvPr>
          <p:cNvSpPr>
            <a:spLocks noGrp="1" noChangeArrowheads="1"/>
          </p:cNvSpPr>
          <p:nvPr>
            <p:ph type="title"/>
          </p:nvPr>
        </p:nvSpPr>
        <p:spPr/>
        <p:txBody>
          <a:bodyPr>
            <a:normAutofit/>
          </a:bodyPr>
          <a:lstStyle/>
          <a:p>
            <a:pPr algn="ctr" eaLnBrk="1" hangingPunct="1"/>
            <a:r>
              <a:rPr lang="cs-CZ" altLang="cs-CZ" sz="4000" b="1" dirty="0"/>
              <a:t>1. VÝŽIVOVÁ DOPORUČENÍ PRO OBYVATELSTVO ČR</a:t>
            </a:r>
            <a:br>
              <a:rPr lang="cs-CZ" altLang="cs-CZ" sz="4800" dirty="0"/>
            </a:br>
            <a:r>
              <a:rPr lang="cs-CZ" altLang="cs-CZ" sz="4000" dirty="0"/>
              <a:t>Společnost pro výživu 2012</a:t>
            </a:r>
          </a:p>
        </p:txBody>
      </p:sp>
      <p:sp>
        <p:nvSpPr>
          <p:cNvPr id="67587" name="Rectangle 3">
            <a:extLst>
              <a:ext uri="{FF2B5EF4-FFF2-40B4-BE49-F238E27FC236}">
                <a16:creationId xmlns:a16="http://schemas.microsoft.com/office/drawing/2014/main" id="{81D87FAD-D7E4-414B-A8AD-C7525F159686}"/>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cs-CZ" altLang="cs-CZ" sz="2400" b="1" u="sng" dirty="0"/>
              <a:t>u starších lidí</a:t>
            </a:r>
          </a:p>
          <a:p>
            <a:pPr eaLnBrk="1" hangingPunct="1">
              <a:lnSpc>
                <a:spcPct val="90000"/>
              </a:lnSpc>
              <a:buClr>
                <a:schemeClr val="accent4"/>
              </a:buClr>
              <a:buFont typeface="Wingdings" panose="05000000000000000000" pitchFamily="2" charset="2"/>
              <a:buChar char="§"/>
            </a:pPr>
            <a:r>
              <a:rPr lang="cs-CZ" altLang="cs-CZ" sz="2400" dirty="0"/>
              <a:t>je nutné věnovat pozornost dostatečnému příjmu </a:t>
            </a:r>
            <a:r>
              <a:rPr lang="cs-CZ" altLang="cs-CZ" sz="2400" dirty="0">
                <a:solidFill>
                  <a:srgbClr val="0033CC"/>
                </a:solidFill>
              </a:rPr>
              <a:t>tekutin</a:t>
            </a:r>
            <a:r>
              <a:rPr lang="cs-CZ" altLang="cs-CZ" sz="2400" dirty="0"/>
              <a:t> a méně energeticky bohaté, ale nutričně kvalitní výživě </a:t>
            </a:r>
          </a:p>
          <a:p>
            <a:pPr eaLnBrk="1" hangingPunct="1">
              <a:lnSpc>
                <a:spcPct val="90000"/>
              </a:lnSpc>
              <a:buClr>
                <a:schemeClr val="accent4"/>
              </a:buClr>
              <a:buFont typeface="Wingdings" panose="05000000000000000000" pitchFamily="2" charset="2"/>
              <a:buChar char="§"/>
            </a:pPr>
            <a:r>
              <a:rPr lang="cs-CZ" altLang="cs-CZ" sz="2400" dirty="0"/>
              <a:t>potřeba </a:t>
            </a:r>
            <a:r>
              <a:rPr lang="cs-CZ" altLang="cs-CZ" sz="2400" dirty="0">
                <a:solidFill>
                  <a:srgbClr val="0033CC"/>
                </a:solidFill>
              </a:rPr>
              <a:t>bílkovin</a:t>
            </a:r>
            <a:r>
              <a:rPr lang="cs-CZ" altLang="cs-CZ" sz="2400" dirty="0"/>
              <a:t> je u starších lidí vyšší, doporučuje se však snižovat příjem tuků </a:t>
            </a:r>
          </a:p>
          <a:p>
            <a:pPr eaLnBrk="1" hangingPunct="1">
              <a:lnSpc>
                <a:spcPct val="90000"/>
              </a:lnSpc>
              <a:buClr>
                <a:schemeClr val="accent4"/>
              </a:buClr>
              <a:buFont typeface="Wingdings" panose="05000000000000000000" pitchFamily="2" charset="2"/>
              <a:buChar char="§"/>
            </a:pPr>
            <a:r>
              <a:rPr lang="cs-CZ" altLang="cs-CZ" sz="2400" dirty="0"/>
              <a:t>mezi nedostatkové složky patří především </a:t>
            </a:r>
            <a:r>
              <a:rPr lang="cs-CZ" altLang="cs-CZ" sz="2400" dirty="0">
                <a:solidFill>
                  <a:srgbClr val="0033CC"/>
                </a:solidFill>
              </a:rPr>
              <a:t>zinek a vápník</a:t>
            </a:r>
            <a:r>
              <a:rPr lang="cs-CZ" altLang="cs-CZ" sz="2400" dirty="0"/>
              <a:t>, z vitaminů jsou to </a:t>
            </a:r>
            <a:r>
              <a:rPr lang="cs-CZ" altLang="cs-CZ" sz="2400" dirty="0">
                <a:solidFill>
                  <a:srgbClr val="0033CC"/>
                </a:solidFill>
              </a:rPr>
              <a:t>vitamin D, vitamin C i některé z vitaminů skupiny B</a:t>
            </a:r>
            <a:r>
              <a:rPr lang="cs-CZ" altLang="cs-CZ" sz="2400" dirty="0"/>
              <a:t> </a:t>
            </a:r>
            <a:r>
              <a:rPr lang="cs-CZ" altLang="cs-CZ" sz="2400" dirty="0">
                <a:solidFill>
                  <a:srgbClr val="0033CC"/>
                </a:solidFill>
              </a:rPr>
              <a:t>(zvláště kyselina listová, pyridoxin a vitamin B</a:t>
            </a:r>
            <a:r>
              <a:rPr lang="cs-CZ" altLang="cs-CZ" sz="2400" baseline="-25000" dirty="0">
                <a:solidFill>
                  <a:srgbClr val="0033CC"/>
                </a:solidFill>
              </a:rPr>
              <a:t>12</a:t>
            </a:r>
            <a:r>
              <a:rPr lang="cs-CZ" altLang="cs-CZ" sz="2400" dirty="0">
                <a:solidFill>
                  <a:srgbClr val="0033CC"/>
                </a:solidFill>
              </a:rPr>
              <a:t>). </a:t>
            </a:r>
            <a:r>
              <a:rPr lang="cs-CZ" altLang="cs-CZ" sz="2400" dirty="0"/>
              <a:t>Z hlediska výživy se doporučuje dostatečně využívat </a:t>
            </a:r>
            <a:r>
              <a:rPr lang="cs-CZ" altLang="cs-CZ" sz="2400" dirty="0">
                <a:solidFill>
                  <a:srgbClr val="0033CC"/>
                </a:solidFill>
              </a:rPr>
              <a:t>přirozených zdrojů</a:t>
            </a:r>
            <a:r>
              <a:rPr lang="cs-CZ" altLang="cs-CZ" sz="2400" dirty="0"/>
              <a:t> těchto složek výživy.</a:t>
            </a:r>
          </a:p>
          <a:p>
            <a:pPr eaLnBrk="1" hangingPunct="1">
              <a:lnSpc>
                <a:spcPct val="90000"/>
              </a:lnSpc>
            </a:pPr>
            <a:endParaRPr lang="cs-CZ" altLang="cs-CZ" sz="2400" dirty="0"/>
          </a:p>
        </p:txBody>
      </p:sp>
      <p:pic>
        <p:nvPicPr>
          <p:cNvPr id="24" name="Zvuk 23">
            <a:hlinkClick r:id="" action="ppaction://media"/>
            <a:extLst>
              <a:ext uri="{FF2B5EF4-FFF2-40B4-BE49-F238E27FC236}">
                <a16:creationId xmlns:a16="http://schemas.microsoft.com/office/drawing/2014/main" id="{5A1E5C60-1906-4F5B-B617-855EBEE59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52300385"/>
      </p:ext>
    </p:extLst>
  </p:cSld>
  <p:clrMapOvr>
    <a:masterClrMapping/>
  </p:clrMapOvr>
  <mc:AlternateContent xmlns:mc="http://schemas.openxmlformats.org/markup-compatibility/2006" xmlns:p14="http://schemas.microsoft.com/office/powerpoint/2010/main">
    <mc:Choice Requires="p14">
      <p:transition spd="slow" p14:dur="2000" advTm="131650"/>
    </mc:Choice>
    <mc:Fallback xmlns="">
      <p:transition spd="slow" advTm="13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E86AE-5734-41B5-9833-1A3D00AF238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D27FAC8-BB7E-4F05-B0C0-71C573B5BC8C}"/>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41B4CDA0-3712-4EB4-A9BF-BCDAB025AA0C}"/>
              </a:ext>
            </a:extLst>
          </p:cNvPr>
          <p:cNvPicPr>
            <a:picLocks noChangeAspect="1"/>
          </p:cNvPicPr>
          <p:nvPr/>
        </p:nvPicPr>
        <p:blipFill>
          <a:blip r:embed="rId2"/>
          <a:stretch>
            <a:fillRect/>
          </a:stretch>
        </p:blipFill>
        <p:spPr>
          <a:xfrm>
            <a:off x="-1142228" y="81481"/>
            <a:ext cx="10945605" cy="6858000"/>
          </a:xfrm>
          <a:prstGeom prst="rect">
            <a:avLst/>
          </a:prstGeom>
        </p:spPr>
      </p:pic>
      <p:sp>
        <p:nvSpPr>
          <p:cNvPr id="6" name="TextovéPole 5">
            <a:extLst>
              <a:ext uri="{FF2B5EF4-FFF2-40B4-BE49-F238E27FC236}">
                <a16:creationId xmlns:a16="http://schemas.microsoft.com/office/drawing/2014/main" id="{853DC71C-CA0C-40FA-AA5C-621F92558001}"/>
              </a:ext>
            </a:extLst>
          </p:cNvPr>
          <p:cNvSpPr txBox="1"/>
          <p:nvPr/>
        </p:nvSpPr>
        <p:spPr>
          <a:xfrm>
            <a:off x="10393378" y="2581923"/>
            <a:ext cx="1638677" cy="830997"/>
          </a:xfrm>
          <a:prstGeom prst="rect">
            <a:avLst/>
          </a:prstGeom>
          <a:noFill/>
        </p:spPr>
        <p:txBody>
          <a:bodyPr wrap="square" rtlCol="0">
            <a:spAutoFit/>
          </a:bodyPr>
          <a:lstStyle/>
          <a:p>
            <a:r>
              <a:rPr lang="cs-CZ" sz="4800" dirty="0"/>
              <a:t>2022</a:t>
            </a:r>
          </a:p>
        </p:txBody>
      </p:sp>
    </p:spTree>
    <p:extLst>
      <p:ext uri="{BB962C8B-B14F-4D97-AF65-F5344CB8AC3E}">
        <p14:creationId xmlns:p14="http://schemas.microsoft.com/office/powerpoint/2010/main" val="1634108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a:extLst>
              <a:ext uri="{FF2B5EF4-FFF2-40B4-BE49-F238E27FC236}">
                <a16:creationId xmlns:a16="http://schemas.microsoft.com/office/drawing/2014/main" id="{6AA37F8C-C8A6-497B-AD5E-B90916CD1253}"/>
              </a:ext>
            </a:extLst>
          </p:cNvPr>
          <p:cNvSpPr>
            <a:spLocks noGrp="1"/>
          </p:cNvSpPr>
          <p:nvPr>
            <p:ph type="title"/>
          </p:nvPr>
        </p:nvSpPr>
        <p:spPr/>
        <p:txBody>
          <a:bodyPr>
            <a:normAutofit/>
          </a:bodyPr>
          <a:lstStyle/>
          <a:p>
            <a:pPr algn="ctr" eaLnBrk="1" hangingPunct="1"/>
            <a:r>
              <a:rPr lang="cs-CZ" altLang="cs-CZ" sz="4000" b="1" dirty="0"/>
              <a:t>2. NÁRODNÍ AKČNÍ PLÁN PODPORUJÍCÍ POZITIVNÍ STÁRNUTÍ PRO OBDOBÍ LET 2013 až 2017</a:t>
            </a:r>
          </a:p>
        </p:txBody>
      </p:sp>
      <p:sp>
        <p:nvSpPr>
          <p:cNvPr id="3" name="Zástupný symbol pro obsah 2">
            <a:extLst>
              <a:ext uri="{FF2B5EF4-FFF2-40B4-BE49-F238E27FC236}">
                <a16:creationId xmlns:a16="http://schemas.microsoft.com/office/drawing/2014/main" id="{FFF0CB1D-7C25-4C4A-A201-A9F7EC8D9744}"/>
              </a:ext>
            </a:extLst>
          </p:cNvPr>
          <p:cNvSpPr>
            <a:spLocks noGrp="1"/>
          </p:cNvSpPr>
          <p:nvPr>
            <p:ph idx="1"/>
          </p:nvPr>
        </p:nvSpPr>
        <p:spPr>
          <a:xfrm>
            <a:off x="1003854" y="1690688"/>
            <a:ext cx="10774016" cy="5236886"/>
          </a:xfrm>
        </p:spPr>
        <p:txBody>
          <a:bodyPr>
            <a:normAutofit fontScale="92500" lnSpcReduction="10000"/>
          </a:bodyPr>
          <a:lstStyle/>
          <a:p>
            <a:pPr eaLnBrk="1" hangingPunct="1">
              <a:buClr>
                <a:schemeClr val="accent4"/>
              </a:buClr>
              <a:buFont typeface="Wingdings" panose="05000000000000000000" pitchFamily="2" charset="2"/>
              <a:buChar char="§"/>
              <a:defRPr/>
            </a:pPr>
            <a:r>
              <a:rPr lang="cs-CZ" sz="2400" dirty="0"/>
              <a:t>Strategický dokument, který nahradil Národní program přípravy na stárnutí 2008 až 2012 (schválen usnesením vlády č. 108 ze dne 13. února 2013)</a:t>
            </a:r>
          </a:p>
          <a:p>
            <a:pPr eaLnBrk="1" hangingPunct="1">
              <a:buClr>
                <a:schemeClr val="accent4"/>
              </a:buClr>
              <a:buFont typeface="Wingdings" panose="05000000000000000000" pitchFamily="2" charset="2"/>
              <a:buChar char="§"/>
              <a:defRPr/>
            </a:pPr>
            <a:r>
              <a:rPr lang="cs-CZ" sz="2400" dirty="0"/>
              <a:t>Nedílnou součástí Národního akčního plánu je </a:t>
            </a:r>
            <a:r>
              <a:rPr lang="cs-CZ" sz="2400" b="1" dirty="0"/>
              <a:t>Podkladová studie</a:t>
            </a:r>
            <a:r>
              <a:rPr lang="cs-CZ" sz="2400" dirty="0"/>
              <a:t>, která dokládá důležitost navržených opatření na základě statistických dat, mezinárodních výzkumů a trendů, aktuální situace v České republice a odborné literatury.</a:t>
            </a:r>
          </a:p>
          <a:p>
            <a:pPr eaLnBrk="1" hangingPunct="1">
              <a:buClr>
                <a:schemeClr val="accent4"/>
              </a:buClr>
              <a:buFont typeface="Wingdings" panose="05000000000000000000" pitchFamily="2" charset="2"/>
              <a:buChar char="§"/>
              <a:defRPr/>
            </a:pPr>
            <a:r>
              <a:rPr lang="cs-CZ" sz="2400" b="1" dirty="0"/>
              <a:t>Oblasti:</a:t>
            </a:r>
          </a:p>
          <a:p>
            <a:pPr lvl="1" eaLnBrk="1" hangingPunct="1">
              <a:buClr>
                <a:schemeClr val="accent4"/>
              </a:buClr>
              <a:buFont typeface="Wingdings" panose="05000000000000000000" pitchFamily="2" charset="2"/>
              <a:buChar char="§"/>
              <a:defRPr/>
            </a:pPr>
            <a:r>
              <a:rPr lang="cs-CZ" dirty="0"/>
              <a:t>Zajištění a ochrana lidských práv starších osob</a:t>
            </a:r>
          </a:p>
          <a:p>
            <a:pPr lvl="1" eaLnBrk="1" hangingPunct="1">
              <a:buClr>
                <a:schemeClr val="accent4"/>
              </a:buClr>
              <a:buFont typeface="Wingdings" panose="05000000000000000000" pitchFamily="2" charset="2"/>
              <a:buChar char="§"/>
              <a:defRPr/>
            </a:pPr>
            <a:r>
              <a:rPr lang="cs-CZ" dirty="0"/>
              <a:t>Celoživotní učení</a:t>
            </a:r>
          </a:p>
          <a:p>
            <a:pPr lvl="1" eaLnBrk="1" hangingPunct="1">
              <a:buClr>
                <a:schemeClr val="accent4"/>
              </a:buClr>
              <a:buFont typeface="Wingdings" panose="05000000000000000000" pitchFamily="2" charset="2"/>
              <a:buChar char="§"/>
              <a:defRPr/>
            </a:pPr>
            <a:r>
              <a:rPr lang="cs-CZ" dirty="0"/>
              <a:t>Zaměstnávání starších pracovníků a seniorů ve vazbě na systém důchodového pojištění</a:t>
            </a:r>
          </a:p>
          <a:p>
            <a:pPr lvl="1" eaLnBrk="1" hangingPunct="1">
              <a:buClr>
                <a:schemeClr val="accent4"/>
              </a:buClr>
              <a:buFont typeface="Wingdings" panose="05000000000000000000" pitchFamily="2" charset="2"/>
              <a:buChar char="§"/>
              <a:defRPr/>
            </a:pPr>
            <a:r>
              <a:rPr lang="cs-CZ" dirty="0"/>
              <a:t>Dobrovolnictví a mezigenerační spolupráce</a:t>
            </a:r>
          </a:p>
          <a:p>
            <a:pPr lvl="1" eaLnBrk="1" hangingPunct="1">
              <a:buClr>
                <a:schemeClr val="accent4"/>
              </a:buClr>
              <a:buFont typeface="Wingdings" panose="05000000000000000000" pitchFamily="2" charset="2"/>
              <a:buChar char="§"/>
              <a:defRPr/>
            </a:pPr>
            <a:r>
              <a:rPr lang="cs-CZ" dirty="0"/>
              <a:t>Kvalitní prostředí pro život seniorů</a:t>
            </a:r>
          </a:p>
          <a:p>
            <a:pPr lvl="1" eaLnBrk="1" hangingPunct="1">
              <a:buClr>
                <a:schemeClr val="accent4"/>
              </a:buClr>
              <a:buFont typeface="Wingdings" panose="05000000000000000000" pitchFamily="2" charset="2"/>
              <a:buChar char="§"/>
              <a:defRPr/>
            </a:pPr>
            <a:r>
              <a:rPr lang="cs-CZ" b="1" dirty="0">
                <a:solidFill>
                  <a:srgbClr val="00B050"/>
                </a:solidFill>
              </a:rPr>
              <a:t>Zdravé stárnutí</a:t>
            </a:r>
          </a:p>
          <a:p>
            <a:pPr lvl="1" eaLnBrk="1" hangingPunct="1">
              <a:buClr>
                <a:schemeClr val="accent4"/>
              </a:buClr>
              <a:buFont typeface="Wingdings" panose="05000000000000000000" pitchFamily="2" charset="2"/>
              <a:buChar char="§"/>
              <a:defRPr/>
            </a:pPr>
            <a:r>
              <a:rPr lang="cs-CZ" dirty="0"/>
              <a:t>Péče o nejkřehčí seniory s omezenou soběstačností</a:t>
            </a:r>
          </a:p>
          <a:p>
            <a:pPr lvl="1" eaLnBrk="1" hangingPunct="1">
              <a:buClr>
                <a:schemeClr val="accent4"/>
              </a:buClr>
              <a:buFont typeface="Wingdings" panose="05000000000000000000" pitchFamily="2" charset="2"/>
              <a:buChar char="§"/>
              <a:defRPr/>
            </a:pPr>
            <a:endParaRPr lang="cs-CZ" dirty="0"/>
          </a:p>
          <a:p>
            <a:pPr lvl="1">
              <a:buClr>
                <a:schemeClr val="accent4"/>
              </a:buClr>
              <a:buFont typeface="Wingdings" panose="05000000000000000000" pitchFamily="2" charset="2"/>
              <a:buChar char="§"/>
              <a:defRPr/>
            </a:pPr>
            <a:r>
              <a:rPr lang="cs-CZ" dirty="0"/>
              <a:t>https://www.mpsv.cz/narodni-akcni-plan-podporujici-pozitivni-starnuti</a:t>
            </a:r>
          </a:p>
        </p:txBody>
      </p:sp>
      <p:pic>
        <p:nvPicPr>
          <p:cNvPr id="6" name="Zvuk 5">
            <a:hlinkClick r:id="" action="ppaction://media"/>
            <a:extLst>
              <a:ext uri="{FF2B5EF4-FFF2-40B4-BE49-F238E27FC236}">
                <a16:creationId xmlns:a16="http://schemas.microsoft.com/office/drawing/2014/main" id="{B8DAD813-7F74-4863-A0F3-0C6E2A7BB0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6200561"/>
      </p:ext>
    </p:extLst>
  </p:cSld>
  <p:clrMapOvr>
    <a:masterClrMapping/>
  </p:clrMapOvr>
  <mc:AlternateContent xmlns:mc="http://schemas.openxmlformats.org/markup-compatibility/2006" xmlns:p14="http://schemas.microsoft.com/office/powerpoint/2010/main">
    <mc:Choice Requires="p14">
      <p:transition spd="slow" p14:dur="2000" advTm="53165"/>
    </mc:Choice>
    <mc:Fallback xmlns="">
      <p:transition spd="slow" advTm="5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a:extLst>
              <a:ext uri="{FF2B5EF4-FFF2-40B4-BE49-F238E27FC236}">
                <a16:creationId xmlns:a16="http://schemas.microsoft.com/office/drawing/2014/main" id="{28331095-0090-4FD1-9147-049A61C8358C}"/>
              </a:ext>
            </a:extLst>
          </p:cNvPr>
          <p:cNvSpPr>
            <a:spLocks noGrp="1"/>
          </p:cNvSpPr>
          <p:nvPr>
            <p:ph type="title"/>
          </p:nvPr>
        </p:nvSpPr>
        <p:spPr/>
        <p:txBody>
          <a:bodyPr>
            <a:normAutofit/>
          </a:bodyPr>
          <a:lstStyle/>
          <a:p>
            <a:pPr algn="ctr"/>
            <a:r>
              <a:rPr lang="cs-CZ" altLang="cs-CZ" sz="4000" b="1" dirty="0"/>
              <a:t>2. NÁRODNÍ AKČNÍ PLÁN PODPORUJÚCÍ POZITIVNÍ STÁRNUTÍ PRO OBDOBÍ LET 2013 až 2017</a:t>
            </a:r>
            <a:endParaRPr lang="cs-CZ" altLang="cs-CZ" sz="4800" dirty="0"/>
          </a:p>
        </p:txBody>
      </p:sp>
      <p:pic>
        <p:nvPicPr>
          <p:cNvPr id="72707" name="Zástupný symbol pro obsah 3">
            <a:extLst>
              <a:ext uri="{FF2B5EF4-FFF2-40B4-BE49-F238E27FC236}">
                <a16:creationId xmlns:a16="http://schemas.microsoft.com/office/drawing/2014/main" id="{D1112DB0-ABEF-469C-850B-20AF3254AB4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639958" y="1997765"/>
            <a:ext cx="8716616" cy="4715436"/>
          </a:xfrm>
        </p:spPr>
      </p:pic>
      <p:pic>
        <p:nvPicPr>
          <p:cNvPr id="9" name="Zvuk 8">
            <a:hlinkClick r:id="" action="ppaction://media"/>
            <a:extLst>
              <a:ext uri="{FF2B5EF4-FFF2-40B4-BE49-F238E27FC236}">
                <a16:creationId xmlns:a16="http://schemas.microsoft.com/office/drawing/2014/main" id="{9561D80C-40DC-4A9B-94C1-4B0FE4E14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85280780"/>
      </p:ext>
    </p:extLst>
  </p:cSld>
  <p:clrMapOvr>
    <a:masterClrMapping/>
  </p:clrMapOvr>
  <mc:AlternateContent xmlns:mc="http://schemas.openxmlformats.org/markup-compatibility/2006" xmlns:p14="http://schemas.microsoft.com/office/powerpoint/2010/main">
    <mc:Choice Requires="p14">
      <p:transition spd="slow" p14:dur="2000" advTm="67820"/>
    </mc:Choice>
    <mc:Fallback xmlns="">
      <p:transition spd="slow" advTm="6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A31A152-443E-4081-9C8A-A84CFEDE8A6C}"/>
              </a:ext>
            </a:extLst>
          </p:cNvPr>
          <p:cNvSpPr>
            <a:spLocks noGrp="1" noChangeArrowheads="1"/>
          </p:cNvSpPr>
          <p:nvPr>
            <p:ph type="title"/>
          </p:nvPr>
        </p:nvSpPr>
        <p:spPr/>
        <p:txBody>
          <a:bodyPr/>
          <a:lstStyle/>
          <a:p>
            <a:pPr algn="ctr" eaLnBrk="1" hangingPunct="1"/>
            <a:r>
              <a:rPr lang="cs-CZ" altLang="cs-CZ" sz="4000" b="1" dirty="0"/>
              <a:t>3. ZDRAVÍ PRO VŠECHNY </a:t>
            </a:r>
            <a:br>
              <a:rPr lang="cs-CZ" altLang="cs-CZ" sz="4000" b="1" dirty="0"/>
            </a:br>
            <a:r>
              <a:rPr lang="cs-CZ" altLang="cs-CZ" sz="4000" b="1" dirty="0"/>
              <a:t>V 21. STOLETÍ</a:t>
            </a:r>
          </a:p>
        </p:txBody>
      </p:sp>
      <p:sp>
        <p:nvSpPr>
          <p:cNvPr id="68611" name="Rectangle 3">
            <a:extLst>
              <a:ext uri="{FF2B5EF4-FFF2-40B4-BE49-F238E27FC236}">
                <a16:creationId xmlns:a16="http://schemas.microsoft.com/office/drawing/2014/main" id="{DA29B988-FD2D-44BC-AE31-02AD88880138}"/>
              </a:ext>
            </a:extLst>
          </p:cNvPr>
          <p:cNvSpPr>
            <a:spLocks noGrp="1" noChangeArrowheads="1"/>
          </p:cNvSpPr>
          <p:nvPr>
            <p:ph type="body" idx="1"/>
          </p:nvPr>
        </p:nvSpPr>
        <p:spPr>
          <a:xfrm>
            <a:off x="838200" y="1908315"/>
            <a:ext cx="10830339" cy="5141913"/>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400" dirty="0"/>
              <a:t>V </a:t>
            </a:r>
            <a:r>
              <a:rPr lang="cs-CZ" altLang="cs-CZ" sz="2400" b="1" dirty="0"/>
              <a:t>programu WHO</a:t>
            </a:r>
            <a:r>
              <a:rPr lang="cs-CZ" altLang="cs-CZ" sz="2400" dirty="0"/>
              <a:t> "Zdraví pro všechny v 21. století", ke kterému se Česká republika přihlásila a rozpracovala do národní varianty "Zdraví 21"  jsou hlavními cíli ochrana </a:t>
            </a:r>
            <a:br>
              <a:rPr lang="cs-CZ" altLang="cs-CZ" sz="2400" dirty="0"/>
            </a:br>
            <a:r>
              <a:rPr lang="cs-CZ" altLang="cs-CZ" sz="2400" dirty="0"/>
              <a:t>a rozvoj zdraví lidí po jejich celý život. Jedná se o komplexní péči společnosti o zdraví a jeho rozvoj, celospolečenské aktivity s velkým aktivním podílem seniorů.</a:t>
            </a:r>
          </a:p>
          <a:p>
            <a:pPr eaLnBrk="1" hangingPunct="1">
              <a:lnSpc>
                <a:spcPct val="80000"/>
              </a:lnSpc>
              <a:buClr>
                <a:schemeClr val="accent4"/>
              </a:buClr>
              <a:buFont typeface="Wingdings" panose="05000000000000000000" pitchFamily="2" charset="2"/>
              <a:buChar char="§"/>
            </a:pPr>
            <a:r>
              <a:rPr lang="cs-CZ" altLang="cs-CZ" sz="2400" b="1" dirty="0"/>
              <a:t>Cíl 5: Zdravé stárnutí</a:t>
            </a:r>
          </a:p>
          <a:p>
            <a:pPr lvl="1" eaLnBrk="1" hangingPunct="1">
              <a:lnSpc>
                <a:spcPct val="80000"/>
              </a:lnSpc>
              <a:buClr>
                <a:schemeClr val="accent4"/>
              </a:buClr>
              <a:buFont typeface="Wingdings" panose="05000000000000000000" pitchFamily="2" charset="2"/>
              <a:buChar char="§"/>
            </a:pPr>
            <a:r>
              <a:rPr lang="cs-CZ" altLang="cs-CZ" dirty="0"/>
              <a:t>Do roku 2020 by měli mít lidé nad 65 let možnost plně využívat svůj zdravotní potenciál a aktivně se podílet na životě společnosti.</a:t>
            </a:r>
          </a:p>
          <a:p>
            <a:pPr eaLnBrk="1" hangingPunct="1">
              <a:lnSpc>
                <a:spcPct val="80000"/>
              </a:lnSpc>
              <a:buClr>
                <a:schemeClr val="accent4"/>
              </a:buClr>
              <a:buFont typeface="Wingdings" panose="05000000000000000000" pitchFamily="2" charset="2"/>
              <a:buChar char="§"/>
            </a:pPr>
            <a:r>
              <a:rPr lang="cs-CZ" altLang="cs-CZ" sz="2400" dirty="0"/>
              <a:t>Koncept úspěšného stárnutí vychází z představy, že na funkčním stavu ve stáří se kromě neovlivnitelné biologické involuce podílejí významně </a:t>
            </a:r>
            <a:r>
              <a:rPr lang="cs-CZ" altLang="cs-CZ" sz="2400" dirty="0">
                <a:solidFill>
                  <a:srgbClr val="0033CC"/>
                </a:solidFill>
              </a:rPr>
              <a:t>i choroby</a:t>
            </a:r>
            <a:r>
              <a:rPr lang="cs-CZ" altLang="cs-CZ" sz="2400" dirty="0"/>
              <a:t> (ovlivnitelné prevencí i účelnou intervencí), </a:t>
            </a:r>
            <a:r>
              <a:rPr lang="cs-CZ" altLang="cs-CZ" sz="2400" dirty="0">
                <a:solidFill>
                  <a:srgbClr val="0033CC"/>
                </a:solidFill>
              </a:rPr>
              <a:t>kondice</a:t>
            </a:r>
            <a:r>
              <a:rPr lang="cs-CZ" altLang="cs-CZ" sz="2400" dirty="0"/>
              <a:t> (ovlivnitelná životním způsobem, intervenčními programy) a </a:t>
            </a:r>
            <a:r>
              <a:rPr lang="cs-CZ" altLang="cs-CZ" sz="2400" dirty="0">
                <a:solidFill>
                  <a:srgbClr val="0033CC"/>
                </a:solidFill>
              </a:rPr>
              <a:t>vlivy prostředí</a:t>
            </a:r>
            <a:r>
              <a:rPr lang="cs-CZ" altLang="cs-CZ" sz="2400" dirty="0"/>
              <a:t>, včetně jeho náročnosti (rizika úrazů, hendikepující situace, bariéry). </a:t>
            </a:r>
          </a:p>
          <a:p>
            <a:pPr>
              <a:lnSpc>
                <a:spcPct val="80000"/>
              </a:lnSpc>
              <a:buClr>
                <a:schemeClr val="accent4"/>
              </a:buClr>
              <a:buFont typeface="Wingdings" panose="05000000000000000000" pitchFamily="2" charset="2"/>
              <a:buChar char="§"/>
            </a:pPr>
            <a:r>
              <a:rPr lang="cs-CZ" altLang="cs-CZ" sz="2400" dirty="0"/>
              <a:t>https://www.mzcr.cz/zdravi-pro-vsechny-v-21-stoleti/</a:t>
            </a:r>
          </a:p>
        </p:txBody>
      </p:sp>
      <p:pic>
        <p:nvPicPr>
          <p:cNvPr id="14" name="Zvuk 13">
            <a:hlinkClick r:id="" action="ppaction://media"/>
            <a:extLst>
              <a:ext uri="{FF2B5EF4-FFF2-40B4-BE49-F238E27FC236}">
                <a16:creationId xmlns:a16="http://schemas.microsoft.com/office/drawing/2014/main" id="{AE50E0EB-D5AC-43B8-B7A9-E2244DA0B9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6263809"/>
      </p:ext>
    </p:extLst>
  </p:cSld>
  <p:clrMapOvr>
    <a:masterClrMapping/>
  </p:clrMapOvr>
  <mc:AlternateContent xmlns:mc="http://schemas.openxmlformats.org/markup-compatibility/2006" xmlns:p14="http://schemas.microsoft.com/office/powerpoint/2010/main">
    <mc:Choice Requires="p14">
      <p:transition spd="slow" p14:dur="2000" advTm="81005"/>
    </mc:Choice>
    <mc:Fallback xmlns="">
      <p:transition spd="slow" advTm="8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EBCCCBFC-3776-4597-9AD5-A510A4B6BBED}"/>
              </a:ext>
            </a:extLst>
          </p:cNvPr>
          <p:cNvSpPr>
            <a:spLocks noGrp="1"/>
          </p:cNvSpPr>
          <p:nvPr>
            <p:ph type="title"/>
          </p:nvPr>
        </p:nvSpPr>
        <p:spPr/>
        <p:txBody>
          <a:bodyPr/>
          <a:lstStyle/>
          <a:p>
            <a:pPr eaLnBrk="1" hangingPunct="1"/>
            <a:r>
              <a:rPr lang="cs-CZ" altLang="cs-CZ" b="1" dirty="0"/>
              <a:t>Podílející se organizace</a:t>
            </a:r>
          </a:p>
        </p:txBody>
      </p:sp>
      <p:sp>
        <p:nvSpPr>
          <p:cNvPr id="69635" name="Zástupný symbol pro obsah 2">
            <a:extLst>
              <a:ext uri="{FF2B5EF4-FFF2-40B4-BE49-F238E27FC236}">
                <a16:creationId xmlns:a16="http://schemas.microsoft.com/office/drawing/2014/main" id="{B4E60C22-2196-4B55-BA54-3B621142AE46}"/>
              </a:ext>
            </a:extLst>
          </p:cNvPr>
          <p:cNvSpPr>
            <a:spLocks noGrp="1"/>
          </p:cNvSpPr>
          <p:nvPr>
            <p:ph idx="1"/>
          </p:nvPr>
        </p:nvSpPr>
        <p:spPr/>
        <p:txBody>
          <a:bodyPr/>
          <a:lstStyle/>
          <a:p>
            <a:pPr eaLnBrk="1" hangingPunct="1">
              <a:buClr>
                <a:schemeClr val="accent4"/>
              </a:buClr>
              <a:buFont typeface="Wingdings" panose="05000000000000000000" pitchFamily="2" charset="2"/>
              <a:buChar char="§"/>
            </a:pPr>
            <a:r>
              <a:rPr lang="cs-CZ" altLang="cs-CZ" dirty="0"/>
              <a:t>MZ ČR a jiná ministerstva</a:t>
            </a:r>
          </a:p>
          <a:p>
            <a:pPr eaLnBrk="1" hangingPunct="1">
              <a:buClr>
                <a:schemeClr val="accent4"/>
              </a:buClr>
              <a:buFont typeface="Wingdings" panose="05000000000000000000" pitchFamily="2" charset="2"/>
              <a:buChar char="§"/>
            </a:pPr>
            <a:r>
              <a:rPr lang="cs-CZ" altLang="cs-CZ" dirty="0"/>
              <a:t>SZÚ</a:t>
            </a:r>
          </a:p>
          <a:p>
            <a:pPr eaLnBrk="1" hangingPunct="1">
              <a:buClr>
                <a:schemeClr val="accent4"/>
              </a:buClr>
              <a:buFont typeface="Wingdings" panose="05000000000000000000" pitchFamily="2" charset="2"/>
              <a:buChar char="§"/>
            </a:pPr>
            <a:r>
              <a:rPr lang="cs-CZ" altLang="cs-CZ" dirty="0"/>
              <a:t>ÚZIS</a:t>
            </a:r>
          </a:p>
          <a:p>
            <a:pPr eaLnBrk="1" hangingPunct="1">
              <a:buClr>
                <a:schemeClr val="accent4"/>
              </a:buClr>
              <a:buFont typeface="Wingdings" panose="05000000000000000000" pitchFamily="2" charset="2"/>
              <a:buChar char="§"/>
            </a:pPr>
            <a:r>
              <a:rPr lang="cs-CZ" altLang="cs-CZ" dirty="0"/>
              <a:t>Odborné a jiné společnosti </a:t>
            </a:r>
          </a:p>
          <a:p>
            <a:pPr lvl="1" eaLnBrk="1" hangingPunct="1">
              <a:buClr>
                <a:schemeClr val="accent4"/>
              </a:buClr>
              <a:buFont typeface="Wingdings" panose="05000000000000000000" pitchFamily="2" charset="2"/>
              <a:buChar char="§"/>
            </a:pPr>
            <a:r>
              <a:rPr lang="cs-CZ" altLang="cs-CZ" dirty="0"/>
              <a:t>ČLS (Česká lékařská společnost), ADP (Asociace domácí péče), NCDP (Národní centrum domácí péče), Zdravotní pojišťovny, Univerzity, Agentury domácí péče, Nemocnice, seniorské organizace, občanská sdružení seniorů, města, místní organizace,…</a:t>
            </a:r>
          </a:p>
        </p:txBody>
      </p:sp>
    </p:spTree>
    <p:extLst>
      <p:ext uri="{BB962C8B-B14F-4D97-AF65-F5344CB8AC3E}">
        <p14:creationId xmlns:p14="http://schemas.microsoft.com/office/powerpoint/2010/main" val="28214322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D9850E3E-70E1-4118-959E-EA4A3F617487}"/>
              </a:ext>
            </a:extLst>
          </p:cNvPr>
          <p:cNvSpPr>
            <a:spLocks noGrp="1"/>
          </p:cNvSpPr>
          <p:nvPr>
            <p:ph type="title"/>
          </p:nvPr>
        </p:nvSpPr>
        <p:spPr/>
        <p:txBody>
          <a:bodyPr>
            <a:normAutofit/>
          </a:bodyPr>
          <a:lstStyle/>
          <a:p>
            <a:pPr algn="ctr"/>
            <a:r>
              <a:rPr lang="cs-CZ" altLang="sk-SK" sz="4000" b="1" dirty="0"/>
              <a:t>4. ZDRAVÍ 2020 – Národní strategie ochrany </a:t>
            </a:r>
            <a:br>
              <a:rPr lang="cs-CZ" altLang="sk-SK" sz="4000" b="1" dirty="0"/>
            </a:br>
            <a:r>
              <a:rPr lang="cs-CZ" altLang="sk-SK" sz="4000" b="1" dirty="0"/>
              <a:t>a podpory zdraví a prevence nemocí</a:t>
            </a:r>
          </a:p>
        </p:txBody>
      </p:sp>
      <p:sp>
        <p:nvSpPr>
          <p:cNvPr id="70659" name="Zástupný symbol pro obsah 2">
            <a:extLst>
              <a:ext uri="{FF2B5EF4-FFF2-40B4-BE49-F238E27FC236}">
                <a16:creationId xmlns:a16="http://schemas.microsoft.com/office/drawing/2014/main" id="{644DE8EF-FD49-45C9-8F98-2E4F3F1A1FE3}"/>
              </a:ext>
            </a:extLst>
          </p:cNvPr>
          <p:cNvSpPr>
            <a:spLocks noGrp="1"/>
          </p:cNvSpPr>
          <p:nvPr>
            <p:ph idx="1"/>
          </p:nvPr>
        </p:nvSpPr>
        <p:spPr/>
        <p:txBody>
          <a:bodyPr>
            <a:normAutofit lnSpcReduction="10000"/>
          </a:bodyPr>
          <a:lstStyle/>
          <a:p>
            <a:pPr>
              <a:buClr>
                <a:schemeClr val="accent4"/>
              </a:buClr>
              <a:buFont typeface="Wingdings" panose="05000000000000000000" pitchFamily="2" charset="2"/>
              <a:buChar char="§"/>
            </a:pPr>
            <a:r>
              <a:rPr lang="cs-CZ" altLang="sk-SK" sz="2400" b="1" dirty="0"/>
              <a:t>rámcový souhrn opatření pro rozvoj veřejného zdraví v ČR</a:t>
            </a:r>
            <a:r>
              <a:rPr lang="cs-CZ" altLang="sk-SK" sz="2400" dirty="0"/>
              <a:t>. Je rovněž nástrojem pro implementaci programu WHO Zdraví 2020, který byl schválen 62. zasedáním Regionálního výboru Světové zdravotnické organizace pro Evropu v září 2012.</a:t>
            </a:r>
          </a:p>
          <a:p>
            <a:pPr>
              <a:buClr>
                <a:schemeClr val="accent4"/>
              </a:buClr>
              <a:buFont typeface="Wingdings" panose="05000000000000000000" pitchFamily="2" charset="2"/>
              <a:buChar char="§"/>
            </a:pPr>
            <a:r>
              <a:rPr lang="cs-CZ" altLang="sk-SK" sz="2400" dirty="0"/>
              <a:t>Účelem Národní strategie je především stabilizace systému prevence nemocí a ochrany a podpory zdraví a nastartování účinných a dlouhodobě udržitelných mechanismů ke zlepšení zdravotního stavu populace. Rozpracovává vizi systému veřejného zdraví jako dynamické sítě zainteresovaných subjektů na všech úrovních společnosti a je tedy určena nejen institucím veřejné správy, ale také všem ostatním složkám – jedincům, komunitám, neziskovému a soukromému sektoru, vzdělávacím, vědeckým a dalším institucím.</a:t>
            </a:r>
          </a:p>
          <a:p>
            <a:pPr>
              <a:buClr>
                <a:schemeClr val="accent4"/>
              </a:buClr>
              <a:buFont typeface="Wingdings" panose="05000000000000000000" pitchFamily="2" charset="2"/>
              <a:buChar char="§"/>
            </a:pPr>
            <a:endParaRPr lang="cs-CZ" altLang="sk-SK" sz="2400" dirty="0"/>
          </a:p>
          <a:p>
            <a:pPr>
              <a:buClr>
                <a:schemeClr val="accent4"/>
              </a:buClr>
              <a:buFont typeface="Wingdings" panose="05000000000000000000" pitchFamily="2" charset="2"/>
              <a:buChar char="§"/>
            </a:pPr>
            <a:r>
              <a:rPr lang="cs-CZ" altLang="sk-SK" sz="2400" dirty="0"/>
              <a:t>http://www.mzcr.cz/verejne/dokumenty/zdravi-2020-narodni-strategie-ochrany-a-podpory-zdravi-a-prevence-nemoci_8690_3016_5.html</a:t>
            </a:r>
          </a:p>
          <a:p>
            <a:endParaRPr lang="cs-CZ" altLang="sk-SK" dirty="0"/>
          </a:p>
        </p:txBody>
      </p:sp>
      <p:pic>
        <p:nvPicPr>
          <p:cNvPr id="3" name="Zvuk 2">
            <a:hlinkClick r:id="" action="ppaction://media"/>
            <a:extLst>
              <a:ext uri="{FF2B5EF4-FFF2-40B4-BE49-F238E27FC236}">
                <a16:creationId xmlns:a16="http://schemas.microsoft.com/office/drawing/2014/main" id="{5D40B00C-2524-4B12-AA9B-51A0ED190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4584862"/>
      </p:ext>
    </p:extLst>
  </p:cSld>
  <p:clrMapOvr>
    <a:masterClrMapping/>
  </p:clrMapOvr>
  <mc:AlternateContent xmlns:mc="http://schemas.openxmlformats.org/markup-compatibility/2006" xmlns:p14="http://schemas.microsoft.com/office/powerpoint/2010/main">
    <mc:Choice Requires="p14">
      <p:transition spd="slow" p14:dur="2000" advTm="68144"/>
    </mc:Choice>
    <mc:Fallback xmlns="">
      <p:transition spd="slow" advTm="6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F971871-B845-4732-96A7-4678DA1AE6E1}"/>
              </a:ext>
            </a:extLst>
          </p:cNvPr>
          <p:cNvSpPr>
            <a:spLocks noGrp="1" noChangeArrowheads="1"/>
          </p:cNvSpPr>
          <p:nvPr>
            <p:ph type="title"/>
          </p:nvPr>
        </p:nvSpPr>
        <p:spPr/>
        <p:txBody>
          <a:bodyPr/>
          <a:lstStyle/>
          <a:p>
            <a:pPr algn="ctr" eaLnBrk="1" hangingPunct="1"/>
            <a:r>
              <a:rPr lang="cs-CZ" altLang="cs-CZ" sz="4000" b="1" dirty="0"/>
              <a:t>5. LÉKÁRNA NA TALÍŘI</a:t>
            </a:r>
          </a:p>
        </p:txBody>
      </p:sp>
      <p:sp>
        <p:nvSpPr>
          <p:cNvPr id="73731" name="Rectangle 3">
            <a:extLst>
              <a:ext uri="{FF2B5EF4-FFF2-40B4-BE49-F238E27FC236}">
                <a16:creationId xmlns:a16="http://schemas.microsoft.com/office/drawing/2014/main" id="{FCF9ED4F-3AC6-49F7-A6B7-A6AC2AB7A9EF}"/>
              </a:ext>
            </a:extLst>
          </p:cNvPr>
          <p:cNvSpPr>
            <a:spLocks noGrp="1" noChangeArrowheads="1"/>
          </p:cNvSpPr>
          <p:nvPr>
            <p:ph type="body" idx="1"/>
          </p:nvPr>
        </p:nvSpPr>
        <p:spPr>
          <a:xfrm>
            <a:off x="1073426" y="1421296"/>
            <a:ext cx="9137374" cy="5247792"/>
          </a:xfrm>
        </p:spPr>
        <p:txBody>
          <a:bodyPr/>
          <a:lstStyle/>
          <a:p>
            <a:pPr eaLnBrk="1" hangingPunct="1">
              <a:buClr>
                <a:schemeClr val="accent4"/>
              </a:buClr>
              <a:buFont typeface="Wingdings" panose="05000000000000000000" pitchFamily="2" charset="2"/>
              <a:buChar char="§"/>
            </a:pPr>
            <a:r>
              <a:rPr lang="cs-CZ" altLang="cs-CZ" sz="2400" dirty="0"/>
              <a:t>Projekt SZÚ</a:t>
            </a:r>
          </a:p>
          <a:p>
            <a:pPr eaLnBrk="1" hangingPunct="1">
              <a:buClr>
                <a:schemeClr val="accent4"/>
              </a:buClr>
              <a:buFont typeface="Wingdings" panose="05000000000000000000" pitchFamily="2" charset="2"/>
              <a:buChar char="§"/>
            </a:pPr>
            <a:r>
              <a:rPr lang="cs-CZ" altLang="cs-CZ" sz="2400" dirty="0"/>
              <a:t>Podstatnou součástí je zajištění správného stravování a vhodné pohybové aktivity seniorů jako základních potřeby, které jsou neoddělitelné.</a:t>
            </a:r>
          </a:p>
          <a:p>
            <a:pPr eaLnBrk="1" hangingPunct="1">
              <a:buClr>
                <a:schemeClr val="accent4"/>
              </a:buClr>
              <a:buFont typeface="Wingdings" panose="05000000000000000000" pitchFamily="2" charset="2"/>
              <a:buChar char="§"/>
            </a:pPr>
            <a:r>
              <a:rPr lang="cs-CZ" altLang="cs-CZ" sz="2400" b="1" dirty="0"/>
              <a:t>Cíl</a:t>
            </a:r>
          </a:p>
          <a:p>
            <a:pPr lvl="1" eaLnBrk="1" hangingPunct="1">
              <a:buClr>
                <a:schemeClr val="accent4"/>
              </a:buClr>
              <a:buFont typeface="Wingdings" panose="05000000000000000000" pitchFamily="2" charset="2"/>
              <a:buChar char="§"/>
            </a:pPr>
            <a:r>
              <a:rPr lang="cs-CZ" altLang="cs-CZ" sz="2000" dirty="0"/>
              <a:t>Zlepšování vědomostí a dovedností pracovníků sociální péče a seniorů v oblasti výživových zvyklostí, výběru </a:t>
            </a:r>
            <a:br>
              <a:rPr lang="cs-CZ" altLang="cs-CZ" sz="2000" dirty="0"/>
            </a:br>
            <a:r>
              <a:rPr lang="cs-CZ" altLang="cs-CZ" sz="2000" dirty="0"/>
              <a:t>a přípravě pokrmů podporujících zdraví </a:t>
            </a:r>
            <a:br>
              <a:rPr lang="cs-CZ" altLang="cs-CZ" sz="2000" dirty="0"/>
            </a:br>
            <a:r>
              <a:rPr lang="cs-CZ" altLang="cs-CZ" sz="2000" dirty="0"/>
              <a:t>a napomáhajících odstraňování zdravotních obtíží typických pro seniorský věk </a:t>
            </a:r>
          </a:p>
          <a:p>
            <a:pPr lvl="1" eaLnBrk="1" hangingPunct="1">
              <a:buClr>
                <a:schemeClr val="accent4"/>
              </a:buClr>
              <a:buFont typeface="Wingdings" panose="05000000000000000000" pitchFamily="2" charset="2"/>
              <a:buChar char="§"/>
            </a:pPr>
            <a:endParaRPr lang="cs-CZ" altLang="cs-CZ" sz="2000" dirty="0"/>
          </a:p>
          <a:p>
            <a:pPr eaLnBrk="1" hangingPunct="1">
              <a:buClr>
                <a:schemeClr val="accent4"/>
              </a:buClr>
              <a:buFont typeface="Wingdings" panose="05000000000000000000" pitchFamily="2" charset="2"/>
              <a:buChar char="§"/>
            </a:pPr>
            <a:r>
              <a:rPr lang="cs-CZ" altLang="cs-CZ" sz="2000" dirty="0"/>
              <a:t>http://www.szu.cz/czzp/lekarna/</a:t>
            </a:r>
          </a:p>
        </p:txBody>
      </p:sp>
      <p:pic>
        <p:nvPicPr>
          <p:cNvPr id="73732" name="Picture 4">
            <a:extLst>
              <a:ext uri="{FF2B5EF4-FFF2-40B4-BE49-F238E27FC236}">
                <a16:creationId xmlns:a16="http://schemas.microsoft.com/office/drawing/2014/main" id="{F33792C9-3770-400F-8C66-B3CFC433E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1443" y="4589032"/>
            <a:ext cx="2630557" cy="22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7A5BF155-5260-4514-A0AE-FF2935646C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1142437"/>
      </p:ext>
    </p:extLst>
  </p:cSld>
  <p:clrMapOvr>
    <a:masterClrMapping/>
  </p:clrMapOvr>
  <mc:AlternateContent xmlns:mc="http://schemas.openxmlformats.org/markup-compatibility/2006" xmlns:p14="http://schemas.microsoft.com/office/powerpoint/2010/main">
    <mc:Choice Requires="p14">
      <p:transition spd="slow" p14:dur="2000" advTm="35664"/>
    </mc:Choice>
    <mc:Fallback xmlns="">
      <p:transition spd="slow" advTm="3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F602769-639D-4D23-9FD8-76C9AD1A9F29}"/>
              </a:ext>
            </a:extLst>
          </p:cNvPr>
          <p:cNvSpPr>
            <a:spLocks noGrp="1" noChangeArrowheads="1"/>
          </p:cNvSpPr>
          <p:nvPr>
            <p:ph type="title"/>
          </p:nvPr>
        </p:nvSpPr>
        <p:spPr>
          <a:xfrm>
            <a:off x="838200" y="156403"/>
            <a:ext cx="10515600" cy="1325563"/>
          </a:xfrm>
        </p:spPr>
        <p:txBody>
          <a:bodyPr>
            <a:normAutofit/>
          </a:bodyPr>
          <a:lstStyle/>
          <a:p>
            <a:pPr algn="ctr"/>
            <a:r>
              <a:rPr lang="cs-CZ" altLang="cs-CZ" sz="4000" b="1" dirty="0"/>
              <a:t>5. LÉKÁRNA NA TALÍŘI</a:t>
            </a:r>
            <a:br>
              <a:rPr lang="cs-CZ" altLang="cs-CZ" sz="4000" b="1" dirty="0"/>
            </a:br>
            <a:r>
              <a:rPr lang="cs-CZ" altLang="cs-CZ" sz="3600" b="1" dirty="0"/>
              <a:t>Doporučení pro správnou výživu ve vyšším věku</a:t>
            </a:r>
          </a:p>
        </p:txBody>
      </p:sp>
      <p:sp>
        <p:nvSpPr>
          <p:cNvPr id="74755" name="Rectangle 3">
            <a:extLst>
              <a:ext uri="{FF2B5EF4-FFF2-40B4-BE49-F238E27FC236}">
                <a16:creationId xmlns:a16="http://schemas.microsoft.com/office/drawing/2014/main" id="{E64CF1ED-ACDC-49EA-A17D-E75888555B39}"/>
              </a:ext>
            </a:extLst>
          </p:cNvPr>
          <p:cNvSpPr>
            <a:spLocks noGrp="1" noChangeArrowheads="1"/>
          </p:cNvSpPr>
          <p:nvPr>
            <p:ph type="body" idx="1"/>
          </p:nvPr>
        </p:nvSpPr>
        <p:spPr>
          <a:xfrm>
            <a:off x="838200" y="1561479"/>
            <a:ext cx="10515600" cy="5445607"/>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100" dirty="0"/>
              <a:t>Jídlo má být </a:t>
            </a:r>
            <a:r>
              <a:rPr lang="cs-CZ" altLang="cs-CZ" sz="2100" b="1" dirty="0"/>
              <a:t>chutné, pestré</a:t>
            </a:r>
            <a:r>
              <a:rPr lang="cs-CZ" altLang="cs-CZ" sz="2100" dirty="0"/>
              <a:t>, přiměřeně okořeněné a </a:t>
            </a:r>
            <a:r>
              <a:rPr lang="cs-CZ" altLang="cs-CZ" sz="2100" b="1" dirty="0"/>
              <a:t>dobře upravené</a:t>
            </a:r>
            <a:r>
              <a:rPr lang="cs-CZ" altLang="cs-CZ" sz="2100" dirty="0"/>
              <a:t>.</a:t>
            </a:r>
          </a:p>
          <a:p>
            <a:pPr eaLnBrk="1" hangingPunct="1">
              <a:lnSpc>
                <a:spcPct val="80000"/>
              </a:lnSpc>
              <a:buClr>
                <a:schemeClr val="accent4"/>
              </a:buClr>
              <a:buFont typeface="Wingdings" panose="05000000000000000000" pitchFamily="2" charset="2"/>
              <a:buChar char="§"/>
            </a:pPr>
            <a:r>
              <a:rPr lang="cs-CZ" altLang="cs-CZ" sz="2100" dirty="0"/>
              <a:t>Nezapomínat na </a:t>
            </a:r>
            <a:r>
              <a:rPr lang="cs-CZ" altLang="cs-CZ" sz="2100" b="1" dirty="0"/>
              <a:t>ovoce a zeleninu</a:t>
            </a:r>
            <a:r>
              <a:rPr lang="cs-CZ" altLang="cs-CZ" sz="2100" dirty="0"/>
              <a:t>.</a:t>
            </a:r>
          </a:p>
          <a:p>
            <a:pPr eaLnBrk="1" hangingPunct="1">
              <a:lnSpc>
                <a:spcPct val="80000"/>
              </a:lnSpc>
              <a:buClr>
                <a:schemeClr val="accent4"/>
              </a:buClr>
              <a:buFont typeface="Wingdings" panose="05000000000000000000" pitchFamily="2" charset="2"/>
              <a:buChar char="§"/>
            </a:pPr>
            <a:r>
              <a:rPr lang="cs-CZ" altLang="cs-CZ" sz="2100" dirty="0"/>
              <a:t>Denně do jídelníčku zařazovat </a:t>
            </a:r>
            <a:r>
              <a:rPr lang="cs-CZ" altLang="cs-CZ" sz="2100" b="1" dirty="0"/>
              <a:t>mléko, zakysané výrobky, sýry, tvaroh a jogurty</a:t>
            </a:r>
            <a:r>
              <a:rPr lang="cs-CZ" altLang="cs-CZ" sz="2100" dirty="0"/>
              <a:t>.</a:t>
            </a:r>
          </a:p>
          <a:p>
            <a:pPr eaLnBrk="1" hangingPunct="1">
              <a:lnSpc>
                <a:spcPct val="80000"/>
              </a:lnSpc>
              <a:buClr>
                <a:schemeClr val="accent4"/>
              </a:buClr>
              <a:buFont typeface="Wingdings" panose="05000000000000000000" pitchFamily="2" charset="2"/>
              <a:buChar char="§"/>
            </a:pPr>
            <a:r>
              <a:rPr lang="cs-CZ" altLang="cs-CZ" sz="2100" b="1" dirty="0"/>
              <a:t>Maso</a:t>
            </a:r>
            <a:r>
              <a:rPr lang="cs-CZ" altLang="cs-CZ" sz="2100" dirty="0"/>
              <a:t>, přednostně </a:t>
            </a:r>
            <a:r>
              <a:rPr lang="cs-CZ" altLang="cs-CZ" sz="2100" b="1" dirty="0"/>
              <a:t>libové</a:t>
            </a:r>
            <a:r>
              <a:rPr lang="cs-CZ" altLang="cs-CZ" sz="2100" dirty="0"/>
              <a:t>, má být na talíři alespoň 1x denně, uzeniny si lze dopřát 1 - 2x týdně.</a:t>
            </a:r>
          </a:p>
          <a:p>
            <a:pPr eaLnBrk="1" hangingPunct="1">
              <a:lnSpc>
                <a:spcPct val="80000"/>
              </a:lnSpc>
              <a:buClr>
                <a:schemeClr val="accent4"/>
              </a:buClr>
              <a:buFont typeface="Wingdings" panose="05000000000000000000" pitchFamily="2" charset="2"/>
              <a:buChar char="§"/>
            </a:pPr>
            <a:r>
              <a:rPr lang="cs-CZ" altLang="cs-CZ" sz="2100" dirty="0"/>
              <a:t>Ke každému hlavnímu jídlu zařadit </a:t>
            </a:r>
            <a:r>
              <a:rPr lang="cs-CZ" altLang="cs-CZ" sz="2100" b="1" dirty="0"/>
              <a:t>chléb, obiloviny, brambory, rýži či luštěniny</a:t>
            </a:r>
            <a:r>
              <a:rPr lang="cs-CZ" altLang="cs-CZ" sz="2100" dirty="0"/>
              <a:t>. Při výběru pečiva dát přednost žitné mouce před pšeničnou.</a:t>
            </a:r>
          </a:p>
          <a:p>
            <a:pPr eaLnBrk="1" hangingPunct="1">
              <a:lnSpc>
                <a:spcPct val="80000"/>
              </a:lnSpc>
              <a:buClr>
                <a:schemeClr val="accent4"/>
              </a:buClr>
              <a:buFont typeface="Wingdings" panose="05000000000000000000" pitchFamily="2" charset="2"/>
              <a:buChar char="§"/>
            </a:pPr>
            <a:r>
              <a:rPr lang="cs-CZ" altLang="cs-CZ" sz="2100" b="1" dirty="0"/>
              <a:t>Vejce</a:t>
            </a:r>
            <a:r>
              <a:rPr lang="cs-CZ" altLang="cs-CZ" sz="2100" dirty="0"/>
              <a:t>, jako zdroj lehce stravitelných bílkovin, zařadit v množství 3 - 4 týdně.</a:t>
            </a:r>
          </a:p>
          <a:p>
            <a:pPr eaLnBrk="1" hangingPunct="1">
              <a:lnSpc>
                <a:spcPct val="80000"/>
              </a:lnSpc>
              <a:buClr>
                <a:schemeClr val="accent4"/>
              </a:buClr>
              <a:buFont typeface="Wingdings" panose="05000000000000000000" pitchFamily="2" charset="2"/>
              <a:buChar char="§"/>
            </a:pPr>
            <a:r>
              <a:rPr lang="cs-CZ" altLang="cs-CZ" sz="2100" b="1" dirty="0"/>
              <a:t>Ne příliš často</a:t>
            </a:r>
            <a:r>
              <a:rPr lang="cs-CZ" altLang="cs-CZ" sz="2100" dirty="0"/>
              <a:t> si lze dopřát </a:t>
            </a:r>
            <a:r>
              <a:rPr lang="cs-CZ" altLang="cs-CZ" sz="2100" b="1" dirty="0"/>
              <a:t>zákusky, sladkosti, sladká jídla, zmrzlinu</a:t>
            </a:r>
            <a:r>
              <a:rPr lang="cs-CZ" altLang="cs-CZ" sz="2100" dirty="0"/>
              <a:t>. Cukr je zbytečně bohatý zdroj energie.</a:t>
            </a:r>
          </a:p>
          <a:p>
            <a:pPr eaLnBrk="1" hangingPunct="1">
              <a:lnSpc>
                <a:spcPct val="80000"/>
              </a:lnSpc>
              <a:buClr>
                <a:schemeClr val="accent4"/>
              </a:buClr>
              <a:buFont typeface="Wingdings" panose="05000000000000000000" pitchFamily="2" charset="2"/>
              <a:buChar char="§"/>
            </a:pPr>
            <a:r>
              <a:rPr lang="cs-CZ" altLang="cs-CZ" sz="2100" dirty="0"/>
              <a:t>Dbát na </a:t>
            </a:r>
            <a:r>
              <a:rPr lang="cs-CZ" altLang="cs-CZ" sz="2100" b="1" dirty="0"/>
              <a:t>dostatečný a pravidelný pitný režim</a:t>
            </a:r>
            <a:r>
              <a:rPr lang="cs-CZ" altLang="cs-CZ" sz="2100" dirty="0"/>
              <a:t>, nejméně </a:t>
            </a:r>
            <a:br>
              <a:rPr lang="cs-CZ" altLang="cs-CZ" sz="2100" dirty="0"/>
            </a:br>
            <a:r>
              <a:rPr lang="cs-CZ" altLang="cs-CZ" sz="2100" dirty="0"/>
              <a:t>1,5 litru denně. Nejvhodnější je pitná voda, dále ovocné a bylinné čaje, čerstvé zeleninové a ovocné šťávy, málo slazené džusy. Minerální vody se mají střídat, perlivé nápoje nejsou vhodné. </a:t>
            </a:r>
            <a:br>
              <a:rPr lang="cs-CZ" altLang="cs-CZ" sz="2100" dirty="0"/>
            </a:br>
            <a:r>
              <a:rPr lang="cs-CZ" altLang="cs-CZ" sz="2100" dirty="0"/>
              <a:t>Pro zvýšení chuti lze doporučit 1 pivo (0,5 l), 2 dcl vína nebo 5 cl tvrdého alkoholu denně, ovšem pokud není příjem alkoholu zakázán kvůli zdravotnímu stavu.</a:t>
            </a:r>
          </a:p>
        </p:txBody>
      </p:sp>
      <p:pic>
        <p:nvPicPr>
          <p:cNvPr id="5" name="Zvuk 4">
            <a:hlinkClick r:id="" action="ppaction://media"/>
            <a:extLst>
              <a:ext uri="{FF2B5EF4-FFF2-40B4-BE49-F238E27FC236}">
                <a16:creationId xmlns:a16="http://schemas.microsoft.com/office/drawing/2014/main" id="{8D8D61DE-76B4-446F-BC33-4E8167BC38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7589246"/>
      </p:ext>
    </p:extLst>
  </p:cSld>
  <p:clrMapOvr>
    <a:masterClrMapping/>
  </p:clrMapOvr>
  <mc:AlternateContent xmlns:mc="http://schemas.openxmlformats.org/markup-compatibility/2006" xmlns:p14="http://schemas.microsoft.com/office/powerpoint/2010/main">
    <mc:Choice Requires="p14">
      <p:transition spd="slow" p14:dur="2000" advTm="63143"/>
    </mc:Choice>
    <mc:Fallback xmlns="">
      <p:transition spd="slow" advTm="6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381BC5B-8C8E-4C73-BC2B-973C15E6F4A3}"/>
              </a:ext>
            </a:extLst>
          </p:cNvPr>
          <p:cNvSpPr>
            <a:spLocks noGrp="1" noChangeArrowheads="1"/>
          </p:cNvSpPr>
          <p:nvPr>
            <p:ph type="title"/>
          </p:nvPr>
        </p:nvSpPr>
        <p:spPr/>
        <p:txBody>
          <a:bodyPr/>
          <a:lstStyle/>
          <a:p>
            <a:pPr algn="ctr" eaLnBrk="1" hangingPunct="1"/>
            <a:r>
              <a:rPr lang="cs-CZ" altLang="cs-CZ" sz="4000" b="1" dirty="0"/>
              <a:t>5. LÉKÁRNA NA TALÍŘI</a:t>
            </a:r>
            <a:br>
              <a:rPr lang="cs-CZ" altLang="cs-CZ" sz="3200" b="1" dirty="0"/>
            </a:br>
            <a:r>
              <a:rPr lang="cs-CZ" altLang="cs-CZ" sz="3600" b="1" dirty="0"/>
              <a:t>Výživová doporučení pro osoby s nadváhou a obezitou</a:t>
            </a:r>
            <a:endParaRPr lang="cs-CZ" altLang="cs-CZ" sz="2400" b="1" dirty="0"/>
          </a:p>
        </p:txBody>
      </p:sp>
      <p:sp>
        <p:nvSpPr>
          <p:cNvPr id="75779" name="Rectangle 3">
            <a:extLst>
              <a:ext uri="{FF2B5EF4-FFF2-40B4-BE49-F238E27FC236}">
                <a16:creationId xmlns:a16="http://schemas.microsoft.com/office/drawing/2014/main" id="{4FE19010-D710-411C-8C91-AE88D09594B1}"/>
              </a:ext>
            </a:extLst>
          </p:cNvPr>
          <p:cNvSpPr>
            <a:spLocks noGrp="1" noChangeArrowheads="1"/>
          </p:cNvSpPr>
          <p:nvPr>
            <p:ph type="body" idx="1"/>
          </p:nvPr>
        </p:nvSpPr>
        <p:spPr>
          <a:xfrm>
            <a:off x="735496" y="1690688"/>
            <a:ext cx="11042374" cy="5167312"/>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200" dirty="0"/>
              <a:t>Ve vyšším věku </a:t>
            </a:r>
            <a:r>
              <a:rPr lang="cs-CZ" altLang="cs-CZ" sz="2200" b="1" dirty="0"/>
              <a:t>nejsou doporučovány přísné redukční režimy</a:t>
            </a:r>
            <a:r>
              <a:rPr lang="cs-CZ" altLang="cs-CZ" sz="2200" dirty="0"/>
              <a:t>. Důležitou součástí životosprávy je </a:t>
            </a:r>
            <a:r>
              <a:rPr lang="cs-CZ" altLang="cs-CZ" sz="2200" b="1" dirty="0"/>
              <a:t>pravidelná pohybová aktivita</a:t>
            </a:r>
            <a:r>
              <a:rPr lang="cs-CZ" altLang="cs-CZ" sz="2200" dirty="0"/>
              <a:t>.</a:t>
            </a:r>
          </a:p>
          <a:p>
            <a:pPr eaLnBrk="1" hangingPunct="1">
              <a:lnSpc>
                <a:spcPct val="80000"/>
              </a:lnSpc>
              <a:buClr>
                <a:schemeClr val="accent4"/>
              </a:buClr>
              <a:buFont typeface="Wingdings" panose="05000000000000000000" pitchFamily="2" charset="2"/>
              <a:buChar char="§"/>
            </a:pPr>
            <a:r>
              <a:rPr lang="cs-CZ" altLang="cs-CZ" sz="2200" dirty="0"/>
              <a:t>Vyhledáváme potraviny s </a:t>
            </a:r>
            <a:r>
              <a:rPr lang="cs-CZ" altLang="cs-CZ" sz="2200" b="1" dirty="0"/>
              <a:t>vysokým obsahem vlákniny</a:t>
            </a:r>
            <a:r>
              <a:rPr lang="cs-CZ" altLang="cs-CZ" sz="2200" dirty="0"/>
              <a:t> (neloupaná rýže, ořechy, semena, zelenina, těstoviny, celozrnné výrobky, luštěniny, obiloviny). Vláknina zasytí </a:t>
            </a:r>
            <a:br>
              <a:rPr lang="cs-CZ" altLang="cs-CZ" sz="2200" dirty="0"/>
            </a:br>
            <a:r>
              <a:rPr lang="cs-CZ" altLang="cs-CZ" sz="2200" dirty="0"/>
              <a:t>a zabrání vysokým výkyvům hladiny krevního cukru.</a:t>
            </a:r>
          </a:p>
          <a:p>
            <a:pPr eaLnBrk="1" hangingPunct="1">
              <a:lnSpc>
                <a:spcPct val="80000"/>
              </a:lnSpc>
              <a:buClr>
                <a:schemeClr val="accent4"/>
              </a:buClr>
              <a:buFont typeface="Wingdings" panose="05000000000000000000" pitchFamily="2" charset="2"/>
              <a:buChar char="§"/>
            </a:pPr>
            <a:r>
              <a:rPr lang="cs-CZ" altLang="cs-CZ" sz="2200" dirty="0"/>
              <a:t>Při snižování hmotnosti není vhodné pociťovat hlad, proto </a:t>
            </a:r>
            <a:r>
              <a:rPr lang="cs-CZ" altLang="cs-CZ" sz="2200" b="1" dirty="0"/>
              <a:t>jídlo rozdělíme do 5-6 menších dávek</a:t>
            </a:r>
            <a:r>
              <a:rPr lang="cs-CZ" altLang="cs-CZ" sz="2200" dirty="0"/>
              <a:t>.</a:t>
            </a:r>
          </a:p>
          <a:p>
            <a:pPr eaLnBrk="1" hangingPunct="1">
              <a:lnSpc>
                <a:spcPct val="80000"/>
              </a:lnSpc>
              <a:buClr>
                <a:schemeClr val="accent4"/>
              </a:buClr>
              <a:buFont typeface="Wingdings" panose="05000000000000000000" pitchFamily="2" charset="2"/>
              <a:buChar char="§"/>
            </a:pPr>
            <a:r>
              <a:rPr lang="cs-CZ" altLang="cs-CZ" sz="2200" dirty="0"/>
              <a:t>Jídlo připravujeme </a:t>
            </a:r>
            <a:r>
              <a:rPr lang="cs-CZ" altLang="cs-CZ" sz="2200" b="1" dirty="0"/>
              <a:t>z čerstvých netučných potravin</a:t>
            </a:r>
            <a:r>
              <a:rPr lang="cs-CZ" altLang="cs-CZ" sz="2200" dirty="0"/>
              <a:t>.</a:t>
            </a:r>
          </a:p>
          <a:p>
            <a:pPr eaLnBrk="1" hangingPunct="1">
              <a:lnSpc>
                <a:spcPct val="80000"/>
              </a:lnSpc>
              <a:buClr>
                <a:schemeClr val="accent4"/>
              </a:buClr>
              <a:buFont typeface="Wingdings" panose="05000000000000000000" pitchFamily="2" charset="2"/>
              <a:buChar char="§"/>
            </a:pPr>
            <a:r>
              <a:rPr lang="cs-CZ" altLang="cs-CZ" sz="2200" b="1" dirty="0"/>
              <a:t>Na minimum snížíme příjem mastných a tučných jídel</a:t>
            </a:r>
            <a:endParaRPr lang="cs-CZ" altLang="cs-CZ" sz="2200" dirty="0"/>
          </a:p>
          <a:p>
            <a:pPr lvl="1" eaLnBrk="1" hangingPunct="1">
              <a:lnSpc>
                <a:spcPct val="80000"/>
              </a:lnSpc>
              <a:buClr>
                <a:schemeClr val="accent4"/>
              </a:buClr>
              <a:buFont typeface="Wingdings" panose="05000000000000000000" pitchFamily="2" charset="2"/>
              <a:buChar char="§"/>
            </a:pPr>
            <a:r>
              <a:rPr lang="cs-CZ" altLang="cs-CZ" sz="2000" dirty="0"/>
              <a:t>máslo, oleje, margaríny, plnotučná mléka, tučné sýry a sýry </a:t>
            </a:r>
            <a:br>
              <a:rPr lang="cs-CZ" altLang="cs-CZ" sz="2000" dirty="0"/>
            </a:br>
            <a:r>
              <a:rPr lang="cs-CZ" altLang="cs-CZ" sz="2000" dirty="0"/>
              <a:t>s plísněmi, smetana, šlehačka, smetanové jogurty, tučná masa, uzeniny, paštiky, hranolky, smažené brambůrky, konzervy</a:t>
            </a:r>
          </a:p>
          <a:p>
            <a:pPr eaLnBrk="1" hangingPunct="1">
              <a:lnSpc>
                <a:spcPct val="80000"/>
              </a:lnSpc>
              <a:buClr>
                <a:schemeClr val="accent4"/>
              </a:buClr>
              <a:buFont typeface="Wingdings" panose="05000000000000000000" pitchFamily="2" charset="2"/>
              <a:buChar char="§"/>
            </a:pPr>
            <a:r>
              <a:rPr lang="cs-CZ" altLang="cs-CZ" sz="2200" b="1" dirty="0"/>
              <a:t>Vybíráme potraviny s nižším obsahem tuků</a:t>
            </a:r>
            <a:r>
              <a:rPr lang="cs-CZ" altLang="cs-CZ" sz="2200" dirty="0"/>
              <a:t> </a:t>
            </a:r>
          </a:p>
          <a:p>
            <a:pPr lvl="1" eaLnBrk="1" hangingPunct="1">
              <a:lnSpc>
                <a:spcPct val="80000"/>
              </a:lnSpc>
              <a:buClr>
                <a:schemeClr val="accent4"/>
              </a:buClr>
              <a:buFont typeface="Wingdings" panose="05000000000000000000" pitchFamily="2" charset="2"/>
              <a:buChar char="§"/>
            </a:pPr>
            <a:r>
              <a:rPr lang="cs-CZ" altLang="cs-CZ" sz="2000" dirty="0"/>
              <a:t>sýry max. do 30 %, jogurty 2-3 % tuku, mléko do 2 % tuku, libová masa, ryby</a:t>
            </a:r>
          </a:p>
          <a:p>
            <a:pPr lvl="1" eaLnBrk="1" hangingPunct="1">
              <a:lnSpc>
                <a:spcPct val="80000"/>
              </a:lnSpc>
            </a:pPr>
            <a:endParaRPr lang="cs-CZ" altLang="cs-CZ" sz="1800" dirty="0"/>
          </a:p>
        </p:txBody>
      </p:sp>
      <p:pic>
        <p:nvPicPr>
          <p:cNvPr id="5" name="Zvuk 4">
            <a:hlinkClick r:id="" action="ppaction://media"/>
            <a:extLst>
              <a:ext uri="{FF2B5EF4-FFF2-40B4-BE49-F238E27FC236}">
                <a16:creationId xmlns:a16="http://schemas.microsoft.com/office/drawing/2014/main" id="{1220731A-30A2-421C-9663-24606D7CBB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3861164"/>
      </p:ext>
    </p:extLst>
  </p:cSld>
  <p:clrMapOvr>
    <a:masterClrMapping/>
  </p:clrMapOvr>
  <mc:AlternateContent xmlns:mc="http://schemas.openxmlformats.org/markup-compatibility/2006" xmlns:p14="http://schemas.microsoft.com/office/powerpoint/2010/main">
    <mc:Choice Requires="p14">
      <p:transition spd="slow" p14:dur="2000" advTm="58777"/>
    </mc:Choice>
    <mc:Fallback xmlns="">
      <p:transition spd="slow" advTm="58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Group 41">
            <a:extLst>
              <a:ext uri="{FF2B5EF4-FFF2-40B4-BE49-F238E27FC236}">
                <a16:creationId xmlns:a16="http://schemas.microsoft.com/office/drawing/2014/main" id="{42CD1EAD-EA00-4C5C-82FF-EB91D353EE99}"/>
              </a:ext>
            </a:extLst>
          </p:cNvPr>
          <p:cNvGraphicFramePr>
            <a:graphicFrameLocks/>
          </p:cNvGraphicFramePr>
          <p:nvPr/>
        </p:nvGraphicFramePr>
        <p:xfrm>
          <a:off x="1265274" y="372139"/>
          <a:ext cx="9867014" cy="6274467"/>
        </p:xfrm>
        <a:graphic>
          <a:graphicData uri="http://schemas.openxmlformats.org/drawingml/2006/table">
            <a:tbl>
              <a:tblPr/>
              <a:tblGrid>
                <a:gridCol w="5053278">
                  <a:extLst>
                    <a:ext uri="{9D8B030D-6E8A-4147-A177-3AD203B41FA5}">
                      <a16:colId xmlns:a16="http://schemas.microsoft.com/office/drawing/2014/main" val="20000"/>
                    </a:ext>
                  </a:extLst>
                </a:gridCol>
                <a:gridCol w="4813736">
                  <a:extLst>
                    <a:ext uri="{9D8B030D-6E8A-4147-A177-3AD203B41FA5}">
                      <a16:colId xmlns:a16="http://schemas.microsoft.com/office/drawing/2014/main" val="20001"/>
                    </a:ext>
                  </a:extLst>
                </a:gridCol>
              </a:tblGrid>
              <a:tr h="431859">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Fyziologické faktory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Možné důsledky na stav výživy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7168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látkové přeměny, </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fyzické aktivity</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svalové hmoty, celkové tělesné vody, </a:t>
                      </a:r>
                      <a:br>
                        <a:rPr kumimoji="0" lang="cs-CZ" altLang="cs-CZ" sz="1600" b="0" i="0" u="none" strike="noStrike" cap="none" normalizeH="0" baseline="0" dirty="0">
                          <a:ln>
                            <a:noFill/>
                          </a:ln>
                          <a:solidFill>
                            <a:srgbClr val="000000"/>
                          </a:solidFill>
                          <a:effectLst/>
                          <a:latin typeface="Verdana" panose="020B0604030504040204" pitchFamily="34" charset="0"/>
                        </a:rPr>
                      </a:b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tukové hmoty</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Tendence  k obezitě</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1"/>
                  </a:ext>
                </a:extLst>
              </a:tr>
              <a:tr h="39587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sekrece slin</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Suchost v ústech </a:t>
                      </a:r>
                      <a:r>
                        <a:rPr kumimoji="0" lang="cs-CZ" altLang="cs-CZ" sz="1400" b="0" i="0" u="none" strike="noStrike" cap="none" normalizeH="0" baseline="0" dirty="0">
                          <a:ln>
                            <a:noFill/>
                          </a:ln>
                          <a:solidFill>
                            <a:srgbClr val="000000"/>
                          </a:solidFill>
                          <a:effectLst/>
                          <a:latin typeface="Verdana" panose="020B0604030504040204" pitchFamily="34" charset="0"/>
                        </a:rPr>
                        <a:t>(omezení příjmu stravy)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2"/>
                  </a:ext>
                </a:extLst>
              </a:tr>
              <a:tr h="683776">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Char char="$"/>
                        <a:tabLst/>
                      </a:pPr>
                      <a:r>
                        <a:rPr kumimoji="0" lang="cs-CZ" altLang="cs-CZ" sz="1600" b="0" i="0" u="none" strike="noStrike" cap="none" normalizeH="0" baseline="0" dirty="0">
                          <a:ln>
                            <a:noFill/>
                          </a:ln>
                          <a:solidFill>
                            <a:srgbClr val="000000"/>
                          </a:solidFill>
                          <a:effectLst/>
                          <a:latin typeface="Verdana" panose="020B0604030504040204" pitchFamily="34" charset="0"/>
                        </a:rPr>
                        <a:t> chuti, čichové ostrosti</a:t>
                      </a:r>
                    </a:p>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slábnoucí zrak</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Nezájem o jídlo, snížený příjem potravy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3"/>
                  </a:ext>
                </a:extLst>
              </a:tr>
              <a:tr h="683776">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None/>
                        <a:tabLst/>
                      </a:pPr>
                      <a:r>
                        <a:rPr kumimoji="0" lang="cs-CZ" altLang="cs-CZ" sz="1600" b="0" i="0" u="none" strike="noStrike" cap="none" normalizeH="0" baseline="0">
                          <a:ln>
                            <a:noFill/>
                          </a:ln>
                          <a:solidFill>
                            <a:srgbClr val="000000"/>
                          </a:solidFill>
                          <a:effectLst/>
                          <a:latin typeface="Verdana" panose="020B0604030504040204" pitchFamily="34" charset="0"/>
                        </a:rPr>
                        <a:t>Poruchy hybnosti, imobilita</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1B1810"/>
                          </a:solidFill>
                          <a:effectLst/>
                          <a:latin typeface="Verdana" panose="020B0604030504040204" pitchFamily="34" charset="0"/>
                        </a:rPr>
                        <a:t>Snížení schopnosti nákupu a přípravy pokrmů</a:t>
                      </a:r>
                      <a:endParaRPr kumimoji="0" lang="cs-CZ" altLang="cs-CZ" sz="1600" b="0" i="0" u="none" strike="noStrike" cap="none" normalizeH="0" baseline="0">
                        <a:ln>
                          <a:noFill/>
                        </a:ln>
                        <a:solidFill>
                          <a:srgbClr val="000000"/>
                        </a:solidFill>
                        <a:effectLst/>
                        <a:latin typeface="Verdana" panose="020B0604030504040204" pitchFamily="34"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4"/>
                  </a:ext>
                </a:extLst>
              </a:tr>
              <a:tr h="97168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Ztráta dentice, problémy s protézou, záněty v dutině ústní</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Jednostranná výživa, preference některých pokrmů, často převaha sacharidů s nedostatkem vlákniny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5"/>
                  </a:ext>
                </a:extLst>
              </a:tr>
              <a:tr h="432984">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Zhoršení duševních funkcí</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1B1810"/>
                          </a:solidFill>
                          <a:effectLst/>
                          <a:latin typeface="Verdana" panose="020B0604030504040204" pitchFamily="34" charset="0"/>
                        </a:rPr>
                        <a:t>Vynechávání denních jídel</a:t>
                      </a:r>
                      <a:endParaRPr kumimoji="0" lang="cs-CZ" altLang="cs-CZ" sz="1600" b="0" i="0" u="none" strike="noStrike" cap="none" normalizeH="0" baseline="0">
                        <a:ln>
                          <a:noFill/>
                        </a:ln>
                        <a:solidFill>
                          <a:srgbClr val="000000"/>
                        </a:solidFill>
                        <a:effectLst/>
                        <a:latin typeface="Verdana" panose="020B0604030504040204" pitchFamily="34"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6"/>
                  </a:ext>
                </a:extLst>
              </a:tr>
              <a:tr h="97168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sekrece žaludečních a ostatních trávicích šťáv</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Zhoršené trávení a vstřebávání živin</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7"/>
                  </a:ext>
                </a:extLst>
              </a:tr>
              <a:tr h="39587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a:ln>
                            <a:noFill/>
                          </a:ln>
                          <a:solidFill>
                            <a:srgbClr val="000000"/>
                          </a:solidFill>
                          <a:effectLst/>
                          <a:latin typeface="Verdana" panose="020B0604030504040204" pitchFamily="34" charset="0"/>
                        </a:rPr>
                        <a:t> gastrointestinální peristaltiky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Zácpa, hemeroidy, divertikulóza</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8"/>
                  </a:ext>
                </a:extLst>
              </a:tr>
              <a:tr h="121378">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Char char="$"/>
                        <a:tabLst/>
                      </a:pPr>
                      <a:r>
                        <a:rPr kumimoji="0" lang="cs-CZ" altLang="cs-CZ" sz="1600" b="0" i="0" u="none" strike="noStrike" cap="none" normalizeH="0" baseline="0">
                          <a:ln>
                            <a:noFill/>
                          </a:ln>
                          <a:solidFill>
                            <a:srgbClr val="000000"/>
                          </a:solidFill>
                          <a:effectLst/>
                          <a:latin typeface="Verdana" panose="020B0604030504040204" pitchFamily="34" charset="0"/>
                        </a:rPr>
                        <a:t> koncentrační schopnosti ledvin</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Dehydratace, snížený příjem stravy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9"/>
                  </a:ext>
                </a:extLst>
              </a:tr>
            </a:tbl>
          </a:graphicData>
        </a:graphic>
      </p:graphicFrame>
      <p:pic>
        <p:nvPicPr>
          <p:cNvPr id="13" name="Zvuk 7">
            <a:hlinkClick r:id="" action="ppaction://media"/>
            <a:extLst>
              <a:ext uri="{FF2B5EF4-FFF2-40B4-BE49-F238E27FC236}">
                <a16:creationId xmlns:a16="http://schemas.microsoft.com/office/drawing/2014/main" id="{973BF579-5468-43AD-8581-547C85A557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913885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AE13331-C003-416D-9DE1-9E1B5A19FD61}"/>
              </a:ext>
            </a:extLst>
          </p:cNvPr>
          <p:cNvSpPr>
            <a:spLocks noGrp="1" noChangeArrowheads="1"/>
          </p:cNvSpPr>
          <p:nvPr>
            <p:ph type="title"/>
          </p:nvPr>
        </p:nvSpPr>
        <p:spPr/>
        <p:txBody>
          <a:bodyPr/>
          <a:lstStyle/>
          <a:p>
            <a:pPr algn="ctr" eaLnBrk="1" hangingPunct="1"/>
            <a:r>
              <a:rPr lang="cs-CZ" altLang="cs-CZ" sz="4000" b="1" dirty="0"/>
              <a:t>5. LÉKÁRNA NA TALÍŘI</a:t>
            </a:r>
            <a:br>
              <a:rPr lang="cs-CZ" altLang="cs-CZ" sz="3200" b="1" dirty="0"/>
            </a:br>
            <a:r>
              <a:rPr lang="cs-CZ" altLang="cs-CZ" sz="3600" b="1" dirty="0"/>
              <a:t>Výživová doporučení pro osoby s nadváhou a obezitou</a:t>
            </a:r>
            <a:endParaRPr lang="cs-CZ" altLang="cs-CZ" sz="2400" b="1" dirty="0"/>
          </a:p>
        </p:txBody>
      </p:sp>
      <p:sp>
        <p:nvSpPr>
          <p:cNvPr id="76803" name="Rectangle 3">
            <a:extLst>
              <a:ext uri="{FF2B5EF4-FFF2-40B4-BE49-F238E27FC236}">
                <a16:creationId xmlns:a16="http://schemas.microsoft.com/office/drawing/2014/main" id="{F27DB5E0-4EDF-4DA7-AD4B-4FA48C67E3F0}"/>
              </a:ext>
            </a:extLst>
          </p:cNvPr>
          <p:cNvSpPr>
            <a:spLocks noGrp="1" noChangeArrowheads="1"/>
          </p:cNvSpPr>
          <p:nvPr>
            <p:ph type="body" idx="1"/>
          </p:nvPr>
        </p:nvSpPr>
        <p:spPr>
          <a:xfrm>
            <a:off x="838200" y="2077277"/>
            <a:ext cx="10515600" cy="4099685"/>
          </a:xfrm>
        </p:spPr>
        <p:txBody>
          <a:bodyPr/>
          <a:lstStyle/>
          <a:p>
            <a:pPr eaLnBrk="1" hangingPunct="1">
              <a:lnSpc>
                <a:spcPct val="80000"/>
              </a:lnSpc>
            </a:pPr>
            <a:r>
              <a:rPr lang="cs-CZ" altLang="cs-CZ" sz="2200" b="1" dirty="0"/>
              <a:t>Vyhýbáme se sladkým potravinám, pokrmům </a:t>
            </a:r>
            <a:br>
              <a:rPr lang="cs-CZ" altLang="cs-CZ" sz="2200" b="1" dirty="0"/>
            </a:br>
            <a:r>
              <a:rPr lang="cs-CZ" altLang="cs-CZ" sz="2200" b="1" dirty="0"/>
              <a:t>a nápojům</a:t>
            </a:r>
            <a:r>
              <a:rPr lang="cs-CZ" altLang="cs-CZ" sz="2200" dirty="0"/>
              <a:t>.</a:t>
            </a:r>
          </a:p>
          <a:p>
            <a:pPr eaLnBrk="1" hangingPunct="1">
              <a:lnSpc>
                <a:spcPct val="80000"/>
              </a:lnSpc>
            </a:pPr>
            <a:r>
              <a:rPr lang="cs-CZ" altLang="cs-CZ" sz="2200" dirty="0"/>
              <a:t>Zvýšíme </a:t>
            </a:r>
            <a:r>
              <a:rPr lang="cs-CZ" altLang="cs-CZ" sz="2200" b="1" dirty="0"/>
              <a:t>příjem tekutin nejméně na 2 litry denně</a:t>
            </a:r>
            <a:r>
              <a:rPr lang="cs-CZ" altLang="cs-CZ" sz="2200" dirty="0"/>
              <a:t> (pitná voda, ovocné a bylinné čaje, zelený čaj, neslazené stolní a minerální vody, zeleninové a ovocné šťávy)</a:t>
            </a:r>
          </a:p>
          <a:p>
            <a:pPr eaLnBrk="1" hangingPunct="1">
              <a:lnSpc>
                <a:spcPct val="80000"/>
              </a:lnSpc>
            </a:pPr>
            <a:r>
              <a:rPr lang="cs-CZ" altLang="cs-CZ" sz="2200" dirty="0"/>
              <a:t>Alkohol se nedoporučuje, </a:t>
            </a:r>
            <a:r>
              <a:rPr lang="cs-CZ" altLang="cs-CZ" sz="2200" b="1" dirty="0"/>
              <a:t>výjimečně vinný střik</a:t>
            </a:r>
            <a:r>
              <a:rPr lang="cs-CZ" altLang="cs-CZ" sz="2200" dirty="0"/>
              <a:t>.</a:t>
            </a:r>
          </a:p>
          <a:p>
            <a:pPr eaLnBrk="1" hangingPunct="1">
              <a:lnSpc>
                <a:spcPct val="80000"/>
              </a:lnSpc>
            </a:pPr>
            <a:r>
              <a:rPr lang="cs-CZ" altLang="cs-CZ" sz="2200" dirty="0"/>
              <a:t>K zahušťování pokrmů je vhodné </a:t>
            </a:r>
            <a:r>
              <a:rPr lang="cs-CZ" altLang="cs-CZ" sz="2200" b="1" dirty="0"/>
              <a:t>používat pasírovanou zeleninu</a:t>
            </a:r>
            <a:r>
              <a:rPr lang="cs-CZ" altLang="cs-CZ" sz="2200" dirty="0"/>
              <a:t>.</a:t>
            </a:r>
          </a:p>
          <a:p>
            <a:pPr eaLnBrk="1" hangingPunct="1">
              <a:lnSpc>
                <a:spcPct val="80000"/>
              </a:lnSpc>
            </a:pPr>
            <a:r>
              <a:rPr lang="cs-CZ" altLang="cs-CZ" sz="2200" dirty="0"/>
              <a:t>Každá porce jídla by měla obsahovat </a:t>
            </a:r>
            <a:r>
              <a:rPr lang="cs-CZ" altLang="cs-CZ" sz="2200" b="1" dirty="0"/>
              <a:t>co největší množství zeleniny</a:t>
            </a:r>
            <a:r>
              <a:rPr lang="cs-CZ" altLang="cs-CZ" sz="2200" dirty="0"/>
              <a:t>.</a:t>
            </a:r>
          </a:p>
          <a:p>
            <a:pPr eaLnBrk="1" hangingPunct="1">
              <a:lnSpc>
                <a:spcPct val="80000"/>
              </a:lnSpc>
            </a:pPr>
            <a:r>
              <a:rPr lang="cs-CZ" altLang="cs-CZ" sz="2200" dirty="0"/>
              <a:t>Používáním koření při přípravě jídel dochází ke zvyšování chuti k jídlu, vhodnější je k </a:t>
            </a:r>
            <a:r>
              <a:rPr lang="cs-CZ" altLang="cs-CZ" sz="2200" b="1" dirty="0"/>
              <a:t>ochucení používat zelenou nať</a:t>
            </a:r>
            <a:r>
              <a:rPr lang="cs-CZ" altLang="cs-CZ" sz="2200" dirty="0"/>
              <a:t>.</a:t>
            </a:r>
          </a:p>
          <a:p>
            <a:pPr eaLnBrk="1" hangingPunct="1">
              <a:lnSpc>
                <a:spcPct val="80000"/>
              </a:lnSpc>
            </a:pPr>
            <a:r>
              <a:rPr lang="cs-CZ" altLang="cs-CZ" sz="2200" dirty="0"/>
              <a:t>Doporučený </a:t>
            </a:r>
            <a:r>
              <a:rPr lang="cs-CZ" altLang="cs-CZ" sz="2200" b="1" dirty="0"/>
              <a:t>úbytek hmotnosti</a:t>
            </a:r>
            <a:r>
              <a:rPr lang="cs-CZ" altLang="cs-CZ" sz="2200" dirty="0"/>
              <a:t> </a:t>
            </a:r>
            <a:r>
              <a:rPr lang="cs-CZ" altLang="cs-CZ" sz="2200" b="1" dirty="0"/>
              <a:t>za týden je 0,5 kg</a:t>
            </a:r>
            <a:r>
              <a:rPr lang="cs-CZ" altLang="cs-CZ" sz="2200" dirty="0"/>
              <a:t>.</a:t>
            </a:r>
          </a:p>
          <a:p>
            <a:pPr eaLnBrk="1" hangingPunct="1">
              <a:lnSpc>
                <a:spcPct val="80000"/>
              </a:lnSpc>
            </a:pPr>
            <a:endParaRPr lang="cs-CZ" altLang="cs-CZ" sz="1800" dirty="0"/>
          </a:p>
        </p:txBody>
      </p:sp>
      <p:pic>
        <p:nvPicPr>
          <p:cNvPr id="4" name="Zvuk 3">
            <a:hlinkClick r:id="" action="ppaction://media"/>
            <a:extLst>
              <a:ext uri="{FF2B5EF4-FFF2-40B4-BE49-F238E27FC236}">
                <a16:creationId xmlns:a16="http://schemas.microsoft.com/office/drawing/2014/main" id="{BDA3BC3E-2DD9-4648-93E2-BDAE53059B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9045859"/>
      </p:ext>
    </p:extLst>
  </p:cSld>
  <p:clrMapOvr>
    <a:masterClrMapping/>
  </p:clrMapOvr>
  <mc:AlternateContent xmlns:mc="http://schemas.openxmlformats.org/markup-compatibility/2006" xmlns:p14="http://schemas.microsoft.com/office/powerpoint/2010/main">
    <mc:Choice Requires="p14">
      <p:transition spd="slow" p14:dur="2000" advTm="36625"/>
    </mc:Choice>
    <mc:Fallback xmlns="">
      <p:transition spd="slow" advTm="3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44ECACA-803D-4FE3-9B93-935BD6815BC0}"/>
              </a:ext>
            </a:extLst>
          </p:cNvPr>
          <p:cNvSpPr>
            <a:spLocks noGrp="1" noChangeArrowheads="1"/>
          </p:cNvSpPr>
          <p:nvPr>
            <p:ph type="title"/>
          </p:nvPr>
        </p:nvSpPr>
        <p:spPr/>
        <p:txBody>
          <a:bodyPr/>
          <a:lstStyle/>
          <a:p>
            <a:pPr algn="ctr" eaLnBrk="1" hangingPunct="1"/>
            <a:r>
              <a:rPr lang="cs-CZ" altLang="cs-CZ" sz="4000" b="1" dirty="0"/>
              <a:t>5. LÉKÁRNA NA TALÍŘI</a:t>
            </a:r>
            <a:br>
              <a:rPr lang="cs-CZ" altLang="cs-CZ" sz="3200" b="1" dirty="0"/>
            </a:br>
            <a:r>
              <a:rPr lang="cs-CZ" altLang="cs-CZ" sz="3600" b="1" dirty="0"/>
              <a:t>Jiná doporučení</a:t>
            </a:r>
            <a:endParaRPr lang="cs-CZ" altLang="cs-CZ" sz="3200" b="1" dirty="0"/>
          </a:p>
        </p:txBody>
      </p:sp>
      <p:sp>
        <p:nvSpPr>
          <p:cNvPr id="77827" name="Rectangle 3">
            <a:extLst>
              <a:ext uri="{FF2B5EF4-FFF2-40B4-BE49-F238E27FC236}">
                <a16:creationId xmlns:a16="http://schemas.microsoft.com/office/drawing/2014/main" id="{F1173F30-E780-427E-96AA-A71D1184DC46}"/>
              </a:ext>
            </a:extLst>
          </p:cNvPr>
          <p:cNvSpPr>
            <a:spLocks noGrp="1" noChangeArrowheads="1"/>
          </p:cNvSpPr>
          <p:nvPr>
            <p:ph type="body" idx="1"/>
          </p:nvPr>
        </p:nvSpPr>
        <p:spPr>
          <a:xfrm>
            <a:off x="838200" y="1818861"/>
            <a:ext cx="10515600" cy="4358102"/>
          </a:xfrm>
        </p:spPr>
        <p:txBody>
          <a:bodyPr/>
          <a:lstStyle/>
          <a:p>
            <a:pPr eaLnBrk="1" hangingPunct="1"/>
            <a:r>
              <a:rPr lang="cs-CZ" altLang="cs-CZ" dirty="0"/>
              <a:t>Výživová doporučení pro osoby s poruchou glukózové tolerance, ohrožené onemocněním cukrovkou</a:t>
            </a:r>
          </a:p>
          <a:p>
            <a:pPr eaLnBrk="1" hangingPunct="1"/>
            <a:r>
              <a:rPr lang="cs-CZ" altLang="cs-CZ" dirty="0"/>
              <a:t>Výživová doporučení pro osoby s vysokým krevním tlakem</a:t>
            </a:r>
          </a:p>
          <a:p>
            <a:pPr eaLnBrk="1" hangingPunct="1"/>
            <a:r>
              <a:rPr lang="cs-CZ" altLang="cs-CZ" dirty="0"/>
              <a:t>Výživová doporučení pro osoby </a:t>
            </a:r>
            <a:br>
              <a:rPr lang="cs-CZ" altLang="cs-CZ" dirty="0"/>
            </a:br>
            <a:r>
              <a:rPr lang="cs-CZ" altLang="cs-CZ" dirty="0"/>
              <a:t>se zažívacími obtížemi</a:t>
            </a:r>
          </a:p>
          <a:p>
            <a:pPr eaLnBrk="1" hangingPunct="1"/>
            <a:endParaRPr lang="cs-CZ" altLang="cs-CZ" dirty="0"/>
          </a:p>
          <a:p>
            <a:pPr eaLnBrk="1" hangingPunct="1"/>
            <a:r>
              <a:rPr lang="cs-CZ" altLang="cs-CZ" sz="2000" dirty="0"/>
              <a:t>Ke stažení na http://www.szu.cz/czzp/lekarna/</a:t>
            </a:r>
          </a:p>
          <a:p>
            <a:pPr eaLnBrk="1" hangingPunct="1"/>
            <a:endParaRPr lang="cs-CZ" altLang="cs-CZ" dirty="0"/>
          </a:p>
        </p:txBody>
      </p:sp>
    </p:spTree>
    <p:extLst>
      <p:ext uri="{BB962C8B-B14F-4D97-AF65-F5344CB8AC3E}">
        <p14:creationId xmlns:p14="http://schemas.microsoft.com/office/powerpoint/2010/main" val="41959163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74BE604-3987-4095-A604-1A630B58E60F}"/>
              </a:ext>
            </a:extLst>
          </p:cNvPr>
          <p:cNvSpPr>
            <a:spLocks noGrp="1" noChangeArrowheads="1"/>
          </p:cNvSpPr>
          <p:nvPr>
            <p:ph type="title"/>
          </p:nvPr>
        </p:nvSpPr>
        <p:spPr/>
        <p:txBody>
          <a:bodyPr/>
          <a:lstStyle/>
          <a:p>
            <a:pPr algn="ctr" eaLnBrk="1" hangingPunct="1"/>
            <a:r>
              <a:rPr lang="cs-CZ" altLang="cs-CZ" sz="4000" b="1" dirty="0"/>
              <a:t>6. CHUTNÝ ŽIVOT</a:t>
            </a:r>
            <a:br>
              <a:rPr lang="cs-CZ" altLang="cs-CZ" b="1" dirty="0"/>
            </a:br>
            <a:r>
              <a:rPr lang="cs-CZ" altLang="cs-CZ" sz="2400" b="1" dirty="0"/>
              <a:t>- </a:t>
            </a:r>
            <a:r>
              <a:rPr lang="cs-CZ" altLang="cs-CZ" sz="2000" b="1" dirty="0"/>
              <a:t>předpoklad a prostředek zdravého stárnutí</a:t>
            </a:r>
          </a:p>
        </p:txBody>
      </p:sp>
      <p:sp>
        <p:nvSpPr>
          <p:cNvPr id="78851" name="Rectangle 3">
            <a:extLst>
              <a:ext uri="{FF2B5EF4-FFF2-40B4-BE49-F238E27FC236}">
                <a16:creationId xmlns:a16="http://schemas.microsoft.com/office/drawing/2014/main" id="{D44AD453-4748-4F88-AD8F-F232F9C455A2}"/>
              </a:ext>
            </a:extLst>
          </p:cNvPr>
          <p:cNvSpPr>
            <a:spLocks noGrp="1" noChangeArrowheads="1"/>
          </p:cNvSpPr>
          <p:nvPr>
            <p:ph type="body" idx="1"/>
          </p:nvPr>
        </p:nvSpPr>
        <p:spPr>
          <a:xfrm>
            <a:off x="838200" y="1562101"/>
            <a:ext cx="11264970" cy="4530725"/>
          </a:xfrm>
        </p:spPr>
        <p:txBody>
          <a:bodyPr>
            <a:normAutofit/>
          </a:bodyPr>
          <a:lstStyle/>
          <a:p>
            <a:pPr eaLnBrk="1" hangingPunct="1">
              <a:lnSpc>
                <a:spcPct val="90000"/>
              </a:lnSpc>
              <a:buClr>
                <a:schemeClr val="accent4"/>
              </a:buClr>
              <a:buFont typeface="Wingdings" panose="05000000000000000000" pitchFamily="2" charset="2"/>
              <a:buChar char="§"/>
            </a:pPr>
            <a:r>
              <a:rPr lang="cs-CZ" altLang="cs-CZ" sz="2400" dirty="0"/>
              <a:t>Program SZÚ</a:t>
            </a:r>
          </a:p>
          <a:p>
            <a:pPr eaLnBrk="1" hangingPunct="1">
              <a:lnSpc>
                <a:spcPct val="90000"/>
              </a:lnSpc>
              <a:buClr>
                <a:schemeClr val="accent4"/>
              </a:buClr>
              <a:buFont typeface="Wingdings" panose="05000000000000000000" pitchFamily="2" charset="2"/>
              <a:buChar char="§"/>
            </a:pPr>
            <a:r>
              <a:rPr lang="cs-CZ" altLang="cs-CZ" sz="2400" dirty="0"/>
              <a:t>Projekt podpory zdraví určený seniorům, realizovaný v roce 2003, 2004</a:t>
            </a:r>
          </a:p>
          <a:p>
            <a:pPr eaLnBrk="1" hangingPunct="1">
              <a:lnSpc>
                <a:spcPct val="90000"/>
              </a:lnSpc>
              <a:buClr>
                <a:schemeClr val="accent4"/>
              </a:buClr>
              <a:buFont typeface="Wingdings" panose="05000000000000000000" pitchFamily="2" charset="2"/>
              <a:buChar char="§"/>
            </a:pPr>
            <a:r>
              <a:rPr lang="cs-CZ" altLang="cs-CZ" sz="2400" dirty="0"/>
              <a:t>Cílová skupina</a:t>
            </a:r>
          </a:p>
          <a:p>
            <a:pPr lvl="1" eaLnBrk="1" hangingPunct="1">
              <a:lnSpc>
                <a:spcPct val="90000"/>
              </a:lnSpc>
              <a:buClr>
                <a:schemeClr val="accent4"/>
              </a:buClr>
              <a:buFont typeface="Wingdings" panose="05000000000000000000" pitchFamily="2" charset="2"/>
              <a:buChar char="§"/>
            </a:pPr>
            <a:r>
              <a:rPr lang="cs-CZ" altLang="cs-CZ" sz="2000" dirty="0"/>
              <a:t>senioři a jejich pečovatelé</a:t>
            </a:r>
          </a:p>
          <a:p>
            <a:pPr eaLnBrk="1" hangingPunct="1">
              <a:lnSpc>
                <a:spcPct val="90000"/>
              </a:lnSpc>
              <a:buClr>
                <a:schemeClr val="accent4"/>
              </a:buClr>
              <a:buFont typeface="Wingdings" panose="05000000000000000000" pitchFamily="2" charset="2"/>
              <a:buChar char="§"/>
            </a:pPr>
            <a:r>
              <a:rPr lang="cs-CZ" altLang="cs-CZ" sz="2400" dirty="0"/>
              <a:t>Cíl</a:t>
            </a:r>
          </a:p>
          <a:p>
            <a:pPr lvl="1" eaLnBrk="1" hangingPunct="1">
              <a:lnSpc>
                <a:spcPct val="90000"/>
              </a:lnSpc>
              <a:buClr>
                <a:schemeClr val="accent4"/>
              </a:buClr>
              <a:buFont typeface="Wingdings" panose="05000000000000000000" pitchFamily="2" charset="2"/>
              <a:buChar char="§"/>
            </a:pPr>
            <a:r>
              <a:rPr lang="cs-CZ" altLang="cs-CZ" sz="2000" dirty="0"/>
              <a:t>Zlepšení znalostí a dovedností seniorů ve způsobu správného stravování, motivace k pozitivním změnám, aktivizace a tím i zvýšení jejich zdravotního potenciálu </a:t>
            </a:r>
            <a:br>
              <a:rPr lang="cs-CZ" altLang="cs-CZ" sz="2000" dirty="0"/>
            </a:br>
            <a:r>
              <a:rPr lang="cs-CZ" altLang="cs-CZ" sz="2000" dirty="0"/>
              <a:t>a kvality života</a:t>
            </a:r>
          </a:p>
          <a:p>
            <a:pPr lvl="1" eaLnBrk="1" hangingPunct="1">
              <a:lnSpc>
                <a:spcPct val="90000"/>
              </a:lnSpc>
              <a:buClr>
                <a:schemeClr val="accent4"/>
              </a:buClr>
              <a:buFont typeface="Wingdings" panose="05000000000000000000" pitchFamily="2" charset="2"/>
              <a:buChar char="§"/>
            </a:pPr>
            <a:r>
              <a:rPr lang="cs-CZ" altLang="cs-CZ" sz="2000" dirty="0"/>
              <a:t>povzbuzení fantazie seniorů při tvorbě jídelníčku </a:t>
            </a:r>
          </a:p>
          <a:p>
            <a:pPr eaLnBrk="1" hangingPunct="1">
              <a:lnSpc>
                <a:spcPct val="90000"/>
              </a:lnSpc>
              <a:buFont typeface="Wingdings" panose="05000000000000000000" pitchFamily="2" charset="2"/>
              <a:buNone/>
            </a:pPr>
            <a:endParaRPr lang="cs-CZ" altLang="cs-CZ" sz="2400" dirty="0"/>
          </a:p>
          <a:p>
            <a:pPr eaLnBrk="1" hangingPunct="1">
              <a:lnSpc>
                <a:spcPct val="90000"/>
              </a:lnSpc>
              <a:buFont typeface="Wingdings" panose="05000000000000000000" pitchFamily="2" charset="2"/>
              <a:buNone/>
            </a:pPr>
            <a:r>
              <a:rPr lang="cs-CZ" altLang="cs-CZ" sz="2000" dirty="0"/>
              <a:t>http://www.szu.cz/czzp/projekty/chutny%20zivot/index.htm</a:t>
            </a:r>
          </a:p>
        </p:txBody>
      </p:sp>
      <p:pic>
        <p:nvPicPr>
          <p:cNvPr id="78852" name="Picture 4" descr="logo Chutný život">
            <a:extLst>
              <a:ext uri="{FF2B5EF4-FFF2-40B4-BE49-F238E27FC236}">
                <a16:creationId xmlns:a16="http://schemas.microsoft.com/office/drawing/2014/main" id="{AF7A238C-B358-4D2E-8915-267294472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957" y="4991377"/>
            <a:ext cx="284321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2DB88DA1-2A05-4A28-B600-C6AEEA44B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5563838"/>
      </p:ext>
    </p:extLst>
  </p:cSld>
  <p:clrMapOvr>
    <a:masterClrMapping/>
  </p:clrMapOvr>
  <mc:AlternateContent xmlns:mc="http://schemas.openxmlformats.org/markup-compatibility/2006" xmlns:p14="http://schemas.microsoft.com/office/powerpoint/2010/main">
    <mc:Choice Requires="p14">
      <p:transition spd="slow" p14:dur="2000" advTm="27429"/>
    </mc:Choice>
    <mc:Fallback xmlns="">
      <p:transition spd="slow" advTm="2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9759EF44-D1D6-4876-B7D3-F323E3DBD951}"/>
              </a:ext>
            </a:extLst>
          </p:cNvPr>
          <p:cNvSpPr>
            <a:spLocks noGrp="1" noChangeArrowheads="1"/>
          </p:cNvSpPr>
          <p:nvPr>
            <p:ph type="title"/>
          </p:nvPr>
        </p:nvSpPr>
        <p:spPr/>
        <p:txBody>
          <a:bodyPr/>
          <a:lstStyle/>
          <a:p>
            <a:pPr algn="ctr" eaLnBrk="1" hangingPunct="1"/>
            <a:r>
              <a:rPr lang="cs-CZ" altLang="cs-CZ" sz="4000" b="1" dirty="0"/>
              <a:t>6. CHUTNÝ ŽIVOT</a:t>
            </a:r>
            <a:br>
              <a:rPr lang="cs-CZ" altLang="cs-CZ" b="1" dirty="0"/>
            </a:br>
            <a:r>
              <a:rPr lang="cs-CZ" altLang="cs-CZ" sz="2400" b="1" dirty="0"/>
              <a:t>- </a:t>
            </a:r>
            <a:r>
              <a:rPr lang="cs-CZ" altLang="cs-CZ" sz="2000" b="1" dirty="0"/>
              <a:t>předpoklad a prostředek zdravého stárnutí</a:t>
            </a:r>
          </a:p>
        </p:txBody>
      </p:sp>
      <p:sp>
        <p:nvSpPr>
          <p:cNvPr id="79875" name="Rectangle 3">
            <a:extLst>
              <a:ext uri="{FF2B5EF4-FFF2-40B4-BE49-F238E27FC236}">
                <a16:creationId xmlns:a16="http://schemas.microsoft.com/office/drawing/2014/main" id="{98B93156-B787-40C1-B728-408CB6582CCA}"/>
              </a:ext>
            </a:extLst>
          </p:cNvPr>
          <p:cNvSpPr>
            <a:spLocks noGrp="1" noChangeArrowheads="1"/>
          </p:cNvSpPr>
          <p:nvPr>
            <p:ph type="body" idx="1"/>
          </p:nvPr>
        </p:nvSpPr>
        <p:spPr>
          <a:xfrm>
            <a:off x="838200" y="1580322"/>
            <a:ext cx="11076091" cy="4997450"/>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000" dirty="0"/>
              <a:t>Stravování má pro seniora nejen nutriční, ale i významně sociální efekt. Změnit stravovací návyky v této věkové skupině je obtížné. Na modelových pracovištích byly organizovány pravidelné </a:t>
            </a:r>
            <a:br>
              <a:rPr lang="cs-CZ" altLang="cs-CZ" sz="2000" dirty="0"/>
            </a:br>
            <a:r>
              <a:rPr lang="cs-CZ" altLang="cs-CZ" sz="2000" b="1" dirty="0"/>
              <a:t>tzv. chutné středy,</a:t>
            </a:r>
            <a:r>
              <a:rPr lang="cs-CZ" altLang="cs-CZ" sz="2000" dirty="0"/>
              <a:t> jejichž cílem bylo seznamovat seniory atraktivním způsobem s lákavými a chutnými možnostmi ozdravit jídelníček formou praktické prezentace osvědčených jídel naší </a:t>
            </a:r>
            <a:br>
              <a:rPr lang="cs-CZ" altLang="cs-CZ" sz="2000" dirty="0"/>
            </a:br>
            <a:r>
              <a:rPr lang="cs-CZ" altLang="cs-CZ" sz="2000" dirty="0"/>
              <a:t>a zahraniční kuchyně. Zkušenosti byly využity v přípravě Receptáře správné výživy seniorů, vydání obrázkového diáře </a:t>
            </a:r>
            <a:br>
              <a:rPr lang="cs-CZ" altLang="cs-CZ" sz="2000" dirty="0"/>
            </a:br>
            <a:r>
              <a:rPr lang="cs-CZ" altLang="cs-CZ" sz="2000" dirty="0"/>
              <a:t>a při přípravě dokumentárně edukačního videoprogramu, který je motivační pro seniory a pomůckou pro všechny, kteří chtějí využít metodiky projektu.</a:t>
            </a:r>
          </a:p>
          <a:p>
            <a:pPr eaLnBrk="1" hangingPunct="1">
              <a:lnSpc>
                <a:spcPct val="80000"/>
              </a:lnSpc>
              <a:buClr>
                <a:schemeClr val="accent4"/>
              </a:buClr>
              <a:buFont typeface="Wingdings" panose="05000000000000000000" pitchFamily="2" charset="2"/>
              <a:buChar char="§"/>
            </a:pPr>
            <a:r>
              <a:rPr lang="cs-CZ" altLang="cs-CZ" sz="2000" b="1" dirty="0"/>
              <a:t>METODIKA A VÝSTUPY</a:t>
            </a:r>
          </a:p>
          <a:p>
            <a:pPr eaLnBrk="1" hangingPunct="1">
              <a:lnSpc>
                <a:spcPct val="80000"/>
              </a:lnSpc>
              <a:buClr>
                <a:schemeClr val="accent4"/>
              </a:buClr>
              <a:buFont typeface="Wingdings" panose="05000000000000000000" pitchFamily="2" charset="2"/>
              <a:buChar char="§"/>
            </a:pPr>
            <a:r>
              <a:rPr lang="cs-CZ" altLang="cs-CZ" sz="2000" dirty="0"/>
              <a:t>Edukační a interaktivní </a:t>
            </a:r>
            <a:r>
              <a:rPr lang="cs-CZ" altLang="cs-CZ" sz="2000" b="1" dirty="0"/>
              <a:t>akce Chutné středy</a:t>
            </a:r>
            <a:r>
              <a:rPr lang="cs-CZ" altLang="cs-CZ" sz="2000" dirty="0"/>
              <a:t> - ukázky vaření chutných jídel, ochutnávka, </a:t>
            </a:r>
            <a:r>
              <a:rPr lang="cs-CZ" altLang="cs-CZ" sz="2000" dirty="0" err="1"/>
              <a:t>gastroterapie</a:t>
            </a:r>
            <a:r>
              <a:rPr lang="cs-CZ" altLang="cs-CZ" sz="2000" dirty="0"/>
              <a:t>, sbírání receptů chutných jídel, nápoje, odborná přednáška, diskuze, doporučení </a:t>
            </a:r>
          </a:p>
          <a:p>
            <a:pPr eaLnBrk="1" hangingPunct="1">
              <a:lnSpc>
                <a:spcPct val="80000"/>
              </a:lnSpc>
              <a:buClr>
                <a:schemeClr val="accent4"/>
              </a:buClr>
              <a:buFont typeface="Wingdings" panose="05000000000000000000" pitchFamily="2" charset="2"/>
              <a:buChar char="§"/>
            </a:pPr>
            <a:r>
              <a:rPr lang="cs-CZ" altLang="cs-CZ" sz="2000" b="1" dirty="0"/>
              <a:t>Receptář správné výživy seniorů</a:t>
            </a:r>
            <a:r>
              <a:rPr lang="cs-CZ" altLang="cs-CZ" sz="2000" dirty="0"/>
              <a:t> (Chuť naplněných let) </a:t>
            </a:r>
          </a:p>
          <a:p>
            <a:pPr eaLnBrk="1" hangingPunct="1">
              <a:lnSpc>
                <a:spcPct val="80000"/>
              </a:lnSpc>
              <a:buClr>
                <a:schemeClr val="accent4"/>
              </a:buClr>
              <a:buFont typeface="Wingdings" panose="05000000000000000000" pitchFamily="2" charset="2"/>
              <a:buChar char="§"/>
            </a:pPr>
            <a:r>
              <a:rPr lang="cs-CZ" altLang="cs-CZ" sz="2000" b="1" dirty="0"/>
              <a:t>Týdeník chutného života</a:t>
            </a:r>
            <a:r>
              <a:rPr lang="cs-CZ" altLang="cs-CZ" sz="2000" dirty="0"/>
              <a:t> - obrazový diář s kalendáriem, recepty na chutná jídla a důležitá telefonní čísla a adresy </a:t>
            </a:r>
          </a:p>
          <a:p>
            <a:pPr eaLnBrk="1" hangingPunct="1">
              <a:lnSpc>
                <a:spcPct val="80000"/>
              </a:lnSpc>
              <a:buClr>
                <a:schemeClr val="accent4"/>
              </a:buClr>
              <a:buFont typeface="Wingdings" panose="05000000000000000000" pitchFamily="2" charset="2"/>
              <a:buChar char="§"/>
            </a:pPr>
            <a:r>
              <a:rPr lang="cs-CZ" altLang="cs-CZ" sz="2000" b="1" dirty="0"/>
              <a:t>Videofilm „S jídlem roste věk“</a:t>
            </a:r>
            <a:r>
              <a:rPr lang="cs-CZ" altLang="cs-CZ" sz="2000" dirty="0"/>
              <a:t> zaměřený na otázky výživy </a:t>
            </a:r>
            <a:br>
              <a:rPr lang="cs-CZ" altLang="cs-CZ" sz="2000" dirty="0"/>
            </a:br>
            <a:r>
              <a:rPr lang="cs-CZ" altLang="cs-CZ" sz="2000" dirty="0"/>
              <a:t>a pohybové aktivity </a:t>
            </a:r>
          </a:p>
          <a:p>
            <a:pPr eaLnBrk="1" hangingPunct="1">
              <a:lnSpc>
                <a:spcPct val="80000"/>
              </a:lnSpc>
            </a:pPr>
            <a:endParaRPr lang="cs-CZ" altLang="cs-CZ" sz="1800" dirty="0"/>
          </a:p>
          <a:p>
            <a:pPr eaLnBrk="1" hangingPunct="1">
              <a:lnSpc>
                <a:spcPct val="80000"/>
              </a:lnSpc>
              <a:buFont typeface="Wingdings" panose="05000000000000000000" pitchFamily="2" charset="2"/>
              <a:buNone/>
            </a:pPr>
            <a:endParaRPr lang="cs-CZ" altLang="cs-CZ" sz="1800" dirty="0"/>
          </a:p>
          <a:p>
            <a:pPr eaLnBrk="1" hangingPunct="1">
              <a:lnSpc>
                <a:spcPct val="80000"/>
              </a:lnSpc>
              <a:buFont typeface="Wingdings" panose="05000000000000000000" pitchFamily="2" charset="2"/>
              <a:buChar char="•"/>
            </a:pPr>
            <a:endParaRPr lang="cs-CZ" altLang="cs-CZ" sz="1200" dirty="0"/>
          </a:p>
        </p:txBody>
      </p:sp>
      <p:pic>
        <p:nvPicPr>
          <p:cNvPr id="79876" name="Picture 4" descr="logo Chutný život">
            <a:extLst>
              <a:ext uri="{FF2B5EF4-FFF2-40B4-BE49-F238E27FC236}">
                <a16:creationId xmlns:a16="http://schemas.microsoft.com/office/drawing/2014/main" id="{6F2AF9D4-00CE-4C45-9476-0AEDE047B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735" y="5430838"/>
            <a:ext cx="2449513"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DA5112DA-1619-49C3-BC18-B4FA2AB9E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7461232"/>
      </p:ext>
    </p:extLst>
  </p:cSld>
  <p:clrMapOvr>
    <a:masterClrMapping/>
  </p:clrMapOvr>
  <mc:AlternateContent xmlns:mc="http://schemas.openxmlformats.org/markup-compatibility/2006" xmlns:p14="http://schemas.microsoft.com/office/powerpoint/2010/main">
    <mc:Choice Requires="p14">
      <p:transition spd="slow" p14:dur="2000" advTm="58052"/>
    </mc:Choice>
    <mc:Fallback xmlns="">
      <p:transition spd="slow" advTm="5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a:extLst>
              <a:ext uri="{FF2B5EF4-FFF2-40B4-BE49-F238E27FC236}">
                <a16:creationId xmlns:a16="http://schemas.microsoft.com/office/drawing/2014/main" id="{7D42F472-6070-445B-B6CA-17E2248AE077}"/>
              </a:ext>
            </a:extLst>
          </p:cNvPr>
          <p:cNvSpPr>
            <a:spLocks noGrp="1"/>
          </p:cNvSpPr>
          <p:nvPr>
            <p:ph type="title"/>
          </p:nvPr>
        </p:nvSpPr>
        <p:spPr/>
        <p:txBody>
          <a:bodyPr>
            <a:normAutofit/>
          </a:bodyPr>
          <a:lstStyle/>
          <a:p>
            <a:pPr algn="ctr"/>
            <a:r>
              <a:rPr lang="cs-CZ" altLang="cs-CZ" sz="4000" b="1" dirty="0"/>
              <a:t>7. ROTOPEDTOURS A PĚŠKOTOURS</a:t>
            </a:r>
          </a:p>
        </p:txBody>
      </p:sp>
      <p:sp>
        <p:nvSpPr>
          <p:cNvPr id="81923" name="Zástupný symbol pro obsah 2">
            <a:extLst>
              <a:ext uri="{FF2B5EF4-FFF2-40B4-BE49-F238E27FC236}">
                <a16:creationId xmlns:a16="http://schemas.microsoft.com/office/drawing/2014/main" id="{253DE8E6-BCCE-4AB6-BC8B-C332DEA7E983}"/>
              </a:ext>
            </a:extLst>
          </p:cNvPr>
          <p:cNvSpPr>
            <a:spLocks noGrp="1"/>
          </p:cNvSpPr>
          <p:nvPr>
            <p:ph idx="1"/>
          </p:nvPr>
        </p:nvSpPr>
        <p:spPr/>
        <p:txBody>
          <a:bodyPr>
            <a:normAutofit/>
          </a:bodyPr>
          <a:lstStyle/>
          <a:p>
            <a:r>
              <a:rPr lang="cs-CZ" altLang="cs-CZ" sz="2400" dirty="0"/>
              <a:t>Národní síť podpory zdraví</a:t>
            </a:r>
          </a:p>
          <a:p>
            <a:r>
              <a:rPr lang="cs-CZ" altLang="cs-CZ" sz="2400" dirty="0" err="1"/>
              <a:t>Rotopedtours</a:t>
            </a:r>
            <a:r>
              <a:rPr lang="cs-CZ" altLang="cs-CZ" sz="2400" dirty="0"/>
              <a:t> a </a:t>
            </a:r>
            <a:r>
              <a:rPr lang="cs-CZ" altLang="cs-CZ" sz="2400" dirty="0" err="1"/>
              <a:t>Pěškotours</a:t>
            </a:r>
            <a:r>
              <a:rPr lang="cs-CZ" altLang="cs-CZ" sz="2400" dirty="0"/>
              <a:t> 2015 - spolufinancován ze státního rozpočtu České republiky. Finančně podpořen z Národního programu zdraví-Projekty podpory zdraví Ministerstva zdravotnictví, projekt č. 10540 „</a:t>
            </a:r>
            <a:r>
              <a:rPr lang="cs-CZ" altLang="cs-CZ" sz="2400" dirty="0" err="1"/>
              <a:t>Rotopedtours</a:t>
            </a:r>
            <a:r>
              <a:rPr lang="cs-CZ" altLang="cs-CZ" sz="2400" dirty="0"/>
              <a:t> a </a:t>
            </a:r>
            <a:r>
              <a:rPr lang="cs-CZ" altLang="cs-CZ" sz="2400" dirty="0" err="1"/>
              <a:t>Pěškotours</a:t>
            </a:r>
            <a:r>
              <a:rPr lang="cs-CZ" altLang="cs-CZ" sz="2400" dirty="0"/>
              <a:t> 2015“ a z dotačního programu Ministerstva práce a sociálních věcí „Podpora veřejně účelných aktivit seniorských a </a:t>
            </a:r>
            <a:r>
              <a:rPr lang="cs-CZ" altLang="cs-CZ" sz="2400" dirty="0" err="1"/>
              <a:t>proseniorských</a:t>
            </a:r>
            <a:r>
              <a:rPr lang="cs-CZ" altLang="cs-CZ" sz="2400" dirty="0"/>
              <a:t> organizací s celostátní působností pro rok 2015“. Dále finančně podpořen příspěvkem Nadace Taťány Kuchařové Krása pomoci. </a:t>
            </a:r>
          </a:p>
          <a:p>
            <a:endParaRPr lang="cs-CZ" altLang="cs-CZ" sz="2400" dirty="0"/>
          </a:p>
          <a:p>
            <a:r>
              <a:rPr lang="cs-CZ" altLang="cs-CZ" sz="2400" dirty="0"/>
              <a:t>http://nspz.cz/rotopedtours-a-peskotours-2015/</a:t>
            </a:r>
          </a:p>
        </p:txBody>
      </p:sp>
      <p:pic>
        <p:nvPicPr>
          <p:cNvPr id="5" name="Zvuk 4">
            <a:hlinkClick r:id="" action="ppaction://media"/>
            <a:extLst>
              <a:ext uri="{FF2B5EF4-FFF2-40B4-BE49-F238E27FC236}">
                <a16:creationId xmlns:a16="http://schemas.microsoft.com/office/drawing/2014/main" id="{48DC6918-7F76-45E9-851A-629467BA03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6935288"/>
      </p:ext>
    </p:extLst>
  </p:cSld>
  <p:clrMapOvr>
    <a:masterClrMapping/>
  </p:clrMapOvr>
  <mc:AlternateContent xmlns:mc="http://schemas.openxmlformats.org/markup-compatibility/2006" xmlns:p14="http://schemas.microsoft.com/office/powerpoint/2010/main">
    <mc:Choice Requires="p14">
      <p:transition spd="slow" p14:dur="2000" advTm="15269"/>
    </mc:Choice>
    <mc:Fallback xmlns="">
      <p:transition spd="slow" advTm="1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94A2C1-1F5C-1853-1A53-EDD29B0E8DC9}"/>
              </a:ext>
            </a:extLst>
          </p:cNvPr>
          <p:cNvSpPr>
            <a:spLocks noGrp="1"/>
          </p:cNvSpPr>
          <p:nvPr>
            <p:ph type="title"/>
          </p:nvPr>
        </p:nvSpPr>
        <p:spPr/>
        <p:txBody>
          <a:bodyPr/>
          <a:lstStyle/>
          <a:p>
            <a:r>
              <a:rPr lang="cs-CZ" dirty="0"/>
              <a:t>SZÚ</a:t>
            </a:r>
          </a:p>
        </p:txBody>
      </p:sp>
      <p:sp>
        <p:nvSpPr>
          <p:cNvPr id="3" name="Zástupný obsah 2">
            <a:extLst>
              <a:ext uri="{FF2B5EF4-FFF2-40B4-BE49-F238E27FC236}">
                <a16:creationId xmlns:a16="http://schemas.microsoft.com/office/drawing/2014/main" id="{DE7D5167-3130-8966-BA5C-16C481E2D5EB}"/>
              </a:ext>
            </a:extLst>
          </p:cNvPr>
          <p:cNvSpPr>
            <a:spLocks noGrp="1"/>
          </p:cNvSpPr>
          <p:nvPr>
            <p:ph idx="1"/>
          </p:nvPr>
        </p:nvSpPr>
        <p:spPr/>
        <p:txBody>
          <a:bodyPr>
            <a:normAutofit fontScale="85000" lnSpcReduction="10000"/>
          </a:bodyPr>
          <a:lstStyle/>
          <a:p>
            <a:r>
              <a:rPr lang="cs-CZ" dirty="0"/>
              <a:t>ZDRAVÉ STÁRNUTÍ (2023)</a:t>
            </a:r>
          </a:p>
          <a:p>
            <a:r>
              <a:rPr lang="cs-CZ" dirty="0">
                <a:hlinkClick r:id="rId2"/>
              </a:rPr>
              <a:t>https://szu.cz/temata-zdravi-a-bezpecnosti/podpora-zdravi/zdrave-starnuti/</a:t>
            </a:r>
            <a:endParaRPr lang="cs-CZ" dirty="0"/>
          </a:p>
          <a:p>
            <a:r>
              <a:rPr lang="cs-CZ" dirty="0"/>
              <a:t>PREVENCE ALZHEIMEROVY CHOROBY (2023)</a:t>
            </a:r>
          </a:p>
          <a:p>
            <a:r>
              <a:rPr lang="cs-CZ" dirty="0">
                <a:hlinkClick r:id="rId3"/>
              </a:rPr>
              <a:t>https://www.youtube.com/watch?v=aDLI0o2doCo</a:t>
            </a:r>
            <a:endParaRPr lang="cs-CZ" dirty="0"/>
          </a:p>
          <a:p>
            <a:r>
              <a:rPr lang="cs-CZ" dirty="0"/>
              <a:t>DESET KROKŮ KE ZDRAVÍ: https://</a:t>
            </a:r>
            <a:r>
              <a:rPr lang="cs-CZ" dirty="0" err="1"/>
              <a:t>archiv.szu.cz</a:t>
            </a:r>
            <a:r>
              <a:rPr lang="cs-CZ" dirty="0"/>
              <a:t>/</a:t>
            </a:r>
            <a:r>
              <a:rPr lang="cs-CZ" dirty="0" err="1"/>
              <a:t>uploads</a:t>
            </a:r>
            <a:r>
              <a:rPr lang="cs-CZ" dirty="0"/>
              <a:t>/CZVP/10kroku.pdf</a:t>
            </a:r>
          </a:p>
          <a:p>
            <a:r>
              <a:rPr lang="cs-CZ" dirty="0"/>
              <a:t>GRAFICKÉ PODKLADY (DUŠEVNÍ ZDRAVÍ): </a:t>
            </a:r>
            <a:r>
              <a:rPr lang="cs-CZ" dirty="0">
                <a:hlinkClick r:id="rId4"/>
              </a:rPr>
              <a:t>https://epoz.szu.cz/vyukove-materialy/graficke-podklady/dusevni-zdravi/</a:t>
            </a:r>
            <a:endParaRPr lang="cs-CZ" dirty="0"/>
          </a:p>
          <a:p>
            <a:r>
              <a:rPr lang="cs-CZ" dirty="0">
                <a:hlinkClick r:id="rId5"/>
              </a:rPr>
              <a:t>https://epoz.szu.cz/wp-content/uploads/2023/03/Zdravé_stárnutí_Pracovní-listy_Trenink-mozku.pdf</a:t>
            </a:r>
            <a:endParaRPr lang="cs-CZ" dirty="0"/>
          </a:p>
          <a:p>
            <a:r>
              <a:rPr lang="cs-CZ" dirty="0"/>
              <a:t>STUDIE HAPIEE: https://</a:t>
            </a:r>
            <a:r>
              <a:rPr lang="cs-CZ" dirty="0" err="1"/>
              <a:t>szu.cz</a:t>
            </a:r>
            <a:r>
              <a:rPr lang="cs-CZ" dirty="0"/>
              <a:t>/</a:t>
            </a:r>
            <a:r>
              <a:rPr lang="cs-CZ" dirty="0" err="1"/>
              <a:t>temata</a:t>
            </a:r>
            <a:r>
              <a:rPr lang="cs-CZ" dirty="0"/>
              <a:t>-</a:t>
            </a:r>
            <a:r>
              <a:rPr lang="cs-CZ" dirty="0" err="1"/>
              <a:t>zdravi</a:t>
            </a:r>
            <a:r>
              <a:rPr lang="cs-CZ" dirty="0"/>
              <a:t>-a-</a:t>
            </a:r>
            <a:r>
              <a:rPr lang="cs-CZ" dirty="0" err="1"/>
              <a:t>bezpecnosti</a:t>
            </a:r>
            <a:r>
              <a:rPr lang="cs-CZ" dirty="0"/>
              <a:t>/studie-</a:t>
            </a:r>
            <a:r>
              <a:rPr lang="cs-CZ" dirty="0" err="1"/>
              <a:t>zdravotniho</a:t>
            </a:r>
            <a:r>
              <a:rPr lang="cs-CZ" dirty="0"/>
              <a:t>-stavu-obyvatelstva/</a:t>
            </a:r>
            <a:r>
              <a:rPr lang="cs-CZ" dirty="0" err="1"/>
              <a:t>dospeli</a:t>
            </a:r>
            <a:r>
              <a:rPr lang="cs-CZ" dirty="0"/>
              <a:t>/</a:t>
            </a:r>
            <a:r>
              <a:rPr lang="cs-CZ" dirty="0" err="1"/>
              <a:t>hapiee</a:t>
            </a:r>
            <a:r>
              <a:rPr lang="cs-CZ" dirty="0"/>
              <a:t>/</a:t>
            </a:r>
          </a:p>
        </p:txBody>
      </p:sp>
    </p:spTree>
    <p:extLst>
      <p:ext uri="{BB962C8B-B14F-4D97-AF65-F5344CB8AC3E}">
        <p14:creationId xmlns:p14="http://schemas.microsoft.com/office/powerpoint/2010/main" val="2246107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B266B4-DD2C-40D2-BB79-FE184D160869}"/>
              </a:ext>
            </a:extLst>
          </p:cNvPr>
          <p:cNvSpPr>
            <a:spLocks noGrp="1"/>
          </p:cNvSpPr>
          <p:nvPr>
            <p:ph type="title"/>
          </p:nvPr>
        </p:nvSpPr>
        <p:spPr/>
        <p:txBody>
          <a:bodyPr>
            <a:normAutofit/>
          </a:bodyPr>
          <a:lstStyle/>
          <a:p>
            <a:r>
              <a:rPr lang="cs-CZ" sz="4000" dirty="0"/>
              <a:t>Prevence je zábavnější než demence (SZÚ, 2021)</a:t>
            </a:r>
          </a:p>
        </p:txBody>
      </p:sp>
      <p:pic>
        <p:nvPicPr>
          <p:cNvPr id="4" name="Obrázek 3">
            <a:hlinkClick r:id="rId2"/>
            <a:extLst>
              <a:ext uri="{FF2B5EF4-FFF2-40B4-BE49-F238E27FC236}">
                <a16:creationId xmlns:a16="http://schemas.microsoft.com/office/drawing/2014/main" id="{C94A37B9-0E29-4F35-93AC-E46FE59BD504}"/>
              </a:ext>
            </a:extLst>
          </p:cNvPr>
          <p:cNvPicPr>
            <a:picLocks noChangeAspect="1"/>
          </p:cNvPicPr>
          <p:nvPr/>
        </p:nvPicPr>
        <p:blipFill>
          <a:blip r:embed="rId3"/>
          <a:stretch>
            <a:fillRect/>
          </a:stretch>
        </p:blipFill>
        <p:spPr>
          <a:xfrm>
            <a:off x="995880" y="2356051"/>
            <a:ext cx="7266621" cy="4136824"/>
          </a:xfrm>
          <a:prstGeom prst="rect">
            <a:avLst/>
          </a:prstGeom>
        </p:spPr>
      </p:pic>
    </p:spTree>
    <p:extLst>
      <p:ext uri="{BB962C8B-B14F-4D97-AF65-F5344CB8AC3E}">
        <p14:creationId xmlns:p14="http://schemas.microsoft.com/office/powerpoint/2010/main" val="2935236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DE7A9-70E9-484D-AB24-9A66CFDBF56C}"/>
              </a:ext>
            </a:extLst>
          </p:cNvPr>
          <p:cNvSpPr>
            <a:spLocks noGrp="1"/>
          </p:cNvSpPr>
          <p:nvPr>
            <p:ph type="title"/>
          </p:nvPr>
        </p:nvSpPr>
        <p:spPr/>
        <p:txBody>
          <a:bodyPr/>
          <a:lstStyle/>
          <a:p>
            <a:r>
              <a:rPr lang="cs-CZ" dirty="0"/>
              <a:t>Prevence Alzheimerovy choroby (SZÚ, 2023)</a:t>
            </a:r>
          </a:p>
        </p:txBody>
      </p:sp>
      <p:pic>
        <p:nvPicPr>
          <p:cNvPr id="5" name="Obrázek 4">
            <a:hlinkClick r:id="rId2"/>
            <a:extLst>
              <a:ext uri="{FF2B5EF4-FFF2-40B4-BE49-F238E27FC236}">
                <a16:creationId xmlns:a16="http://schemas.microsoft.com/office/drawing/2014/main" id="{9F53F647-BC60-40EC-9DF1-FF25154186E2}"/>
              </a:ext>
            </a:extLst>
          </p:cNvPr>
          <p:cNvPicPr>
            <a:picLocks noChangeAspect="1"/>
          </p:cNvPicPr>
          <p:nvPr/>
        </p:nvPicPr>
        <p:blipFill>
          <a:blip r:embed="rId3"/>
          <a:stretch>
            <a:fillRect/>
          </a:stretch>
        </p:blipFill>
        <p:spPr>
          <a:xfrm>
            <a:off x="838200" y="1511928"/>
            <a:ext cx="8644091" cy="4809085"/>
          </a:xfrm>
          <a:prstGeom prst="rect">
            <a:avLst/>
          </a:prstGeom>
        </p:spPr>
      </p:pic>
    </p:spTree>
    <p:extLst>
      <p:ext uri="{BB962C8B-B14F-4D97-AF65-F5344CB8AC3E}">
        <p14:creationId xmlns:p14="http://schemas.microsoft.com/office/powerpoint/2010/main" val="36636672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9110E1-84C7-41E9-B9D0-E22F4A872305}"/>
              </a:ext>
            </a:extLst>
          </p:cNvPr>
          <p:cNvSpPr>
            <a:spLocks noGrp="1"/>
          </p:cNvSpPr>
          <p:nvPr>
            <p:ph type="title"/>
          </p:nvPr>
        </p:nvSpPr>
        <p:spPr/>
        <p:txBody>
          <a:bodyPr/>
          <a:lstStyle/>
          <a:p>
            <a:r>
              <a:rPr lang="cs-CZ" dirty="0"/>
              <a:t>Prevence kardiovaskulárních chorob, 2024</a:t>
            </a:r>
          </a:p>
        </p:txBody>
      </p:sp>
      <p:pic>
        <p:nvPicPr>
          <p:cNvPr id="5" name="Obrázek 4">
            <a:hlinkClick r:id="rId2"/>
            <a:extLst>
              <a:ext uri="{FF2B5EF4-FFF2-40B4-BE49-F238E27FC236}">
                <a16:creationId xmlns:a16="http://schemas.microsoft.com/office/drawing/2014/main" id="{D613EC88-1A31-479A-B692-9D5D0A7B2495}"/>
              </a:ext>
            </a:extLst>
          </p:cNvPr>
          <p:cNvPicPr>
            <a:picLocks noChangeAspect="1"/>
          </p:cNvPicPr>
          <p:nvPr/>
        </p:nvPicPr>
        <p:blipFill>
          <a:blip r:embed="rId3"/>
          <a:stretch>
            <a:fillRect/>
          </a:stretch>
        </p:blipFill>
        <p:spPr>
          <a:xfrm>
            <a:off x="968721" y="1684781"/>
            <a:ext cx="8198359" cy="4633026"/>
          </a:xfrm>
          <a:prstGeom prst="rect">
            <a:avLst/>
          </a:prstGeom>
        </p:spPr>
      </p:pic>
    </p:spTree>
    <p:extLst>
      <p:ext uri="{BB962C8B-B14F-4D97-AF65-F5344CB8AC3E}">
        <p14:creationId xmlns:p14="http://schemas.microsoft.com/office/powerpoint/2010/main" val="8291549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DD4E13-F6DE-5D71-C327-5E348DE842A5}"/>
              </a:ext>
            </a:extLst>
          </p:cNvPr>
          <p:cNvSpPr>
            <a:spLocks noGrp="1"/>
          </p:cNvSpPr>
          <p:nvPr>
            <p:ph type="title"/>
          </p:nvPr>
        </p:nvSpPr>
        <p:spPr/>
        <p:txBody>
          <a:bodyPr/>
          <a:lstStyle/>
          <a:p>
            <a:r>
              <a:rPr lang="cs-CZ" dirty="0"/>
              <a:t>MPSV</a:t>
            </a:r>
          </a:p>
        </p:txBody>
      </p:sp>
      <p:sp>
        <p:nvSpPr>
          <p:cNvPr id="3" name="Zástupný obsah 2">
            <a:extLst>
              <a:ext uri="{FF2B5EF4-FFF2-40B4-BE49-F238E27FC236}">
                <a16:creationId xmlns:a16="http://schemas.microsoft.com/office/drawing/2014/main" id="{10CBFC09-D039-9883-E423-C547A85A4FC8}"/>
              </a:ext>
            </a:extLst>
          </p:cNvPr>
          <p:cNvSpPr>
            <a:spLocks noGrp="1"/>
          </p:cNvSpPr>
          <p:nvPr>
            <p:ph idx="1"/>
          </p:nvPr>
        </p:nvSpPr>
        <p:spPr/>
        <p:txBody>
          <a:bodyPr/>
          <a:lstStyle/>
          <a:p>
            <a:r>
              <a:rPr lang="cs-CZ" dirty="0"/>
              <a:t>https://</a:t>
            </a:r>
            <a:r>
              <a:rPr lang="cs-CZ" dirty="0" err="1"/>
              <a:t>www.mpsv.cz</a:t>
            </a:r>
            <a:r>
              <a:rPr lang="cs-CZ" dirty="0"/>
              <a:t>/</a:t>
            </a:r>
            <a:r>
              <a:rPr lang="cs-CZ" dirty="0" err="1"/>
              <a:t>documents</a:t>
            </a:r>
            <a:r>
              <a:rPr lang="cs-CZ" dirty="0"/>
              <a:t>/20142/372809/</a:t>
            </a:r>
            <a:r>
              <a:rPr lang="cs-CZ" dirty="0" err="1"/>
              <a:t>Vicezdrojova_analyza.pdf</a:t>
            </a:r>
            <a:r>
              <a:rPr lang="cs-CZ" dirty="0"/>
              <a:t>/3b78c203-9738-2c68-6ada-b6c5ae704d2f</a:t>
            </a:r>
          </a:p>
        </p:txBody>
      </p:sp>
    </p:spTree>
    <p:extLst>
      <p:ext uri="{BB962C8B-B14F-4D97-AF65-F5344CB8AC3E}">
        <p14:creationId xmlns:p14="http://schemas.microsoft.com/office/powerpoint/2010/main" val="229753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36">
            <a:extLst>
              <a:ext uri="{FF2B5EF4-FFF2-40B4-BE49-F238E27FC236}">
                <a16:creationId xmlns:a16="http://schemas.microsoft.com/office/drawing/2014/main" id="{B581CF82-3203-43E4-986E-0B06A7786E19}"/>
              </a:ext>
            </a:extLst>
          </p:cNvPr>
          <p:cNvSpPr>
            <a:spLocks noGrp="1" noChangeArrowheads="1"/>
          </p:cNvSpPr>
          <p:nvPr>
            <p:ph type="title"/>
          </p:nvPr>
        </p:nvSpPr>
        <p:spPr>
          <a:xfrm>
            <a:off x="796631" y="138907"/>
            <a:ext cx="10678633" cy="1139825"/>
          </a:xfrm>
        </p:spPr>
        <p:txBody>
          <a:bodyPr/>
          <a:lstStyle/>
          <a:p>
            <a:pPr algn="ctr" eaLnBrk="1" hangingPunct="1"/>
            <a:r>
              <a:rPr lang="cs-CZ" altLang="cs-CZ" sz="4000" b="1" dirty="0"/>
              <a:t>Fyziologické a metabolické faktory, </a:t>
            </a:r>
            <a:br>
              <a:rPr lang="cs-CZ" altLang="cs-CZ" sz="4000" b="1" dirty="0"/>
            </a:br>
            <a:r>
              <a:rPr lang="cs-CZ" altLang="cs-CZ" sz="3600" b="1" dirty="0"/>
              <a:t>které mohou měnit potřeby nutrientů ve stáří</a:t>
            </a:r>
          </a:p>
        </p:txBody>
      </p:sp>
      <p:graphicFrame>
        <p:nvGraphicFramePr>
          <p:cNvPr id="10" name="Group 42">
            <a:extLst>
              <a:ext uri="{FF2B5EF4-FFF2-40B4-BE49-F238E27FC236}">
                <a16:creationId xmlns:a16="http://schemas.microsoft.com/office/drawing/2014/main" id="{BC499304-8DE8-4474-8B99-15D86FC0C4C2}"/>
              </a:ext>
            </a:extLst>
          </p:cNvPr>
          <p:cNvGraphicFramePr>
            <a:graphicFrameLocks/>
          </p:cNvGraphicFramePr>
          <p:nvPr>
            <p:extLst>
              <p:ext uri="{D42A27DB-BD31-4B8C-83A1-F6EECF244321}">
                <p14:modId xmlns:p14="http://schemas.microsoft.com/office/powerpoint/2010/main" val="2825492184"/>
              </p:ext>
            </p:extLst>
          </p:nvPr>
        </p:nvGraphicFramePr>
        <p:xfrm>
          <a:off x="1785459" y="1417639"/>
          <a:ext cx="8893175" cy="5260974"/>
        </p:xfrm>
        <a:graphic>
          <a:graphicData uri="http://schemas.openxmlformats.org/drawingml/2006/table">
            <a:tbl>
              <a:tblPr/>
              <a:tblGrid>
                <a:gridCol w="4446588">
                  <a:extLst>
                    <a:ext uri="{9D8B030D-6E8A-4147-A177-3AD203B41FA5}">
                      <a16:colId xmlns:a16="http://schemas.microsoft.com/office/drawing/2014/main" val="20000"/>
                    </a:ext>
                  </a:extLst>
                </a:gridCol>
                <a:gridCol w="4446587">
                  <a:extLst>
                    <a:ext uri="{9D8B030D-6E8A-4147-A177-3AD203B41FA5}">
                      <a16:colId xmlns:a16="http://schemas.microsoft.com/office/drawing/2014/main" val="20001"/>
                    </a:ext>
                  </a:extLst>
                </a:gridCol>
              </a:tblGrid>
              <a:tr h="365804">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Faktor nebo stav</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FFFFFF"/>
                          </a:solidFill>
                          <a:effectLst/>
                          <a:latin typeface="Verdana" panose="020B0604030504040204" pitchFamily="34" charset="0"/>
                        </a:rPr>
                        <a:t>Vliv na potřebu nutrientů</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697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Atrofická gastritida</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díky snížené absorpci  potřeba </a:t>
                      </a:r>
                      <a:r>
                        <a:rPr kumimoji="0" lang="cs-CZ" altLang="cs-CZ" sz="1600" b="0" i="0" u="none" strike="noStrike" cap="none" normalizeH="0" baseline="0" dirty="0" err="1">
                          <a:ln>
                            <a:noFill/>
                          </a:ln>
                          <a:solidFill>
                            <a:srgbClr val="000000"/>
                          </a:solidFill>
                          <a:effectLst/>
                          <a:latin typeface="Verdana" panose="020B0604030504040204" pitchFamily="34" charset="0"/>
                          <a:sym typeface="Wingdings 3" panose="05040102010807070707" pitchFamily="18" charset="2"/>
                        </a:rPr>
                        <a:t>folátů</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Ca, vitaminu K, vitaminu B12, </a:t>
                      </a:r>
                      <a:r>
                        <a:rPr kumimoji="0" lang="cs-CZ" altLang="cs-CZ" sz="1600" b="0" i="0" u="none" strike="noStrike" cap="none" normalizeH="0" baseline="0" dirty="0" err="1">
                          <a:ln>
                            <a:noFill/>
                          </a:ln>
                          <a:solidFill>
                            <a:srgbClr val="000000"/>
                          </a:solidFill>
                          <a:effectLst/>
                          <a:latin typeface="Verdana" panose="020B0604030504040204" pitchFamily="34" charset="0"/>
                          <a:sym typeface="Wingdings 3" panose="05040102010807070707" pitchFamily="18" charset="2"/>
                        </a:rPr>
                        <a:t>Fe</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1"/>
                  </a:ext>
                </a:extLst>
              </a:tr>
              <a:tr h="823059">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Omezená syntéza vitaminu D v kůži, zhoršená renální aktivace</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potřeba vitaminu D</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2"/>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Retence vitaminu A, změna jaterního metabolizmu</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 </a:t>
                      </a:r>
                      <a:r>
                        <a:rPr kumimoji="0" lang="cs-CZ" altLang="cs-CZ" sz="1600" b="0" i="0" u="none" strike="noStrike" cap="none" normalizeH="0" baseline="0">
                          <a:ln>
                            <a:noFill/>
                          </a:ln>
                          <a:solidFill>
                            <a:srgbClr val="000000"/>
                          </a:solidFill>
                          <a:effectLst/>
                          <a:latin typeface="Verdana" panose="020B0604030504040204" pitchFamily="34" charset="0"/>
                        </a:rPr>
                        <a:t>potřeba vitaminu A</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3"/>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Zvýšení </a:t>
                      </a:r>
                      <a:r>
                        <a:rPr kumimoji="0" lang="cs-CZ" altLang="cs-CZ" sz="1600" b="0" i="0" u="none" strike="noStrike" cap="none" normalizeH="0" baseline="0" dirty="0" err="1">
                          <a:ln>
                            <a:noFill/>
                          </a:ln>
                          <a:solidFill>
                            <a:srgbClr val="000000"/>
                          </a:solidFill>
                          <a:effectLst/>
                          <a:latin typeface="Verdana" panose="020B0604030504040204" pitchFamily="34" charset="0"/>
                        </a:rPr>
                        <a:t>homocysteinu</a:t>
                      </a:r>
                      <a:r>
                        <a:rPr kumimoji="0" lang="cs-CZ" altLang="cs-CZ" sz="1600" b="0" i="0" u="none" strike="noStrike" cap="none" normalizeH="0" baseline="0" dirty="0">
                          <a:ln>
                            <a:noFill/>
                          </a:ln>
                          <a:solidFill>
                            <a:srgbClr val="000000"/>
                          </a:solidFill>
                          <a:effectLst/>
                          <a:latin typeface="Verdana" panose="020B0604030504040204" pitchFamily="34" charset="0"/>
                        </a:rPr>
                        <a:t> související </a:t>
                      </a:r>
                      <a:br>
                        <a:rPr kumimoji="0" lang="cs-CZ" altLang="cs-CZ" sz="1600" b="0" i="0" u="none" strike="noStrike" cap="none" normalizeH="0" baseline="0" dirty="0">
                          <a:ln>
                            <a:noFill/>
                          </a:ln>
                          <a:solidFill>
                            <a:srgbClr val="000000"/>
                          </a:solidFill>
                          <a:effectLst/>
                          <a:latin typeface="Verdana" panose="020B0604030504040204" pitchFamily="34" charset="0"/>
                        </a:rPr>
                      </a:br>
                      <a:r>
                        <a:rPr kumimoji="0" lang="cs-CZ" altLang="cs-CZ" sz="1600" b="0" i="0" u="none" strike="noStrike" cap="none" normalizeH="0" baseline="0" dirty="0">
                          <a:ln>
                            <a:noFill/>
                          </a:ln>
                          <a:solidFill>
                            <a:srgbClr val="000000"/>
                          </a:solidFill>
                          <a:effectLst/>
                          <a:latin typeface="Verdana" panose="020B0604030504040204" pitchFamily="34" charset="0"/>
                        </a:rPr>
                        <a:t>s věkem</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Možná </a:t>
                      </a: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a:ln>
                            <a:noFill/>
                          </a:ln>
                          <a:solidFill>
                            <a:srgbClr val="000000"/>
                          </a:solidFill>
                          <a:effectLst/>
                          <a:latin typeface="Verdana" panose="020B0604030504040204" pitchFamily="34" charset="0"/>
                        </a:rPr>
                        <a:t> potřeba folátů a vitaminu B12</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4"/>
                  </a:ext>
                </a:extLst>
              </a:tr>
              <a:tr h="33532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Menopauza, ukončení menstruace</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 </a:t>
                      </a:r>
                      <a:r>
                        <a:rPr kumimoji="0" lang="cs-CZ" altLang="cs-CZ" sz="1600" b="0" i="0" u="none" strike="noStrike" cap="none" normalizeH="0" baseline="0">
                          <a:ln>
                            <a:noFill/>
                          </a:ln>
                          <a:solidFill>
                            <a:srgbClr val="000000"/>
                          </a:solidFill>
                          <a:effectLst/>
                          <a:latin typeface="Verdana" panose="020B0604030504040204" pitchFamily="34" charset="0"/>
                        </a:rPr>
                        <a:t>potřeba Fe pro ženy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5"/>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Špatná regulace bilance tekutin</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Potřeba může být </a:t>
                      </a: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 nebo , potřeba sledovat </a:t>
                      </a:r>
                      <a:endParaRPr kumimoji="0" lang="cs-CZ" altLang="cs-CZ" sz="1600" b="0" i="0" u="none" strike="noStrike" cap="none" normalizeH="0" baseline="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6"/>
                  </a:ext>
                </a:extLst>
              </a:tr>
              <a:tr h="823059">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Snížení celkového energetického výdeje, snížení tělesné svalové hmoty, snížení aktivity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a:t>
                      </a:r>
                      <a:r>
                        <a:rPr kumimoji="0" lang="cs-CZ" altLang="cs-CZ" sz="1600" b="0" i="0" u="none" strike="noStrike" cap="none" normalizeH="0" baseline="0" dirty="0">
                          <a:ln>
                            <a:noFill/>
                          </a:ln>
                          <a:solidFill>
                            <a:srgbClr val="000000"/>
                          </a:solidFill>
                          <a:effectLst/>
                          <a:latin typeface="Verdana" panose="020B0604030504040204" pitchFamily="34" charset="0"/>
                        </a:rPr>
                        <a:t>potřeba energie, </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potřeba nutriční </a:t>
                      </a:r>
                      <a:r>
                        <a:rPr kumimoji="0" lang="cs-CZ" altLang="cs-CZ" sz="1600" b="0" i="0" u="none" strike="noStrike" cap="none" normalizeH="0" baseline="0" dirty="0" err="1">
                          <a:ln>
                            <a:noFill/>
                          </a:ln>
                          <a:solidFill>
                            <a:srgbClr val="000000"/>
                          </a:solidFill>
                          <a:effectLst/>
                          <a:latin typeface="Verdana" panose="020B0604030504040204" pitchFamily="34" charset="0"/>
                        </a:rPr>
                        <a:t>denzity</a:t>
                      </a:r>
                      <a:r>
                        <a:rPr kumimoji="0" lang="cs-CZ" altLang="cs-CZ" sz="1600" b="0" i="0" u="none" strike="noStrike" cap="none" normalizeH="0" baseline="0" dirty="0">
                          <a:ln>
                            <a:noFill/>
                          </a:ln>
                          <a:solidFill>
                            <a:srgbClr val="000000"/>
                          </a:solidFill>
                          <a:effectLst/>
                          <a:latin typeface="Verdana" panose="020B0604030504040204" pitchFamily="34" charset="0"/>
                        </a:rPr>
                        <a:t> stravy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7"/>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Snížená imunita vlivem věku</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Možná </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potřeba </a:t>
                      </a:r>
                      <a:r>
                        <a:rPr kumimoji="0" lang="cs-CZ" altLang="cs-CZ" sz="1600" b="0" i="0" u="none" strike="noStrike" cap="none" normalizeH="0" baseline="0" dirty="0" err="1">
                          <a:ln>
                            <a:noFill/>
                          </a:ln>
                          <a:solidFill>
                            <a:srgbClr val="000000"/>
                          </a:solidFill>
                          <a:effectLst/>
                          <a:latin typeface="Verdana" panose="020B0604030504040204" pitchFamily="34" charset="0"/>
                        </a:rPr>
                        <a:t>Zn</a:t>
                      </a:r>
                      <a:r>
                        <a:rPr kumimoji="0" lang="cs-CZ" altLang="cs-CZ" sz="1600" b="0" i="0" u="none" strike="noStrike" cap="none" normalizeH="0" baseline="0" dirty="0">
                          <a:ln>
                            <a:noFill/>
                          </a:ln>
                          <a:solidFill>
                            <a:srgbClr val="000000"/>
                          </a:solidFill>
                          <a:effectLst/>
                          <a:latin typeface="Verdana" panose="020B0604030504040204" pitchFamily="34" charset="0"/>
                        </a:rPr>
                        <a:t>, Se, </a:t>
                      </a:r>
                      <a:r>
                        <a:rPr kumimoji="0" lang="cs-CZ" altLang="cs-CZ" sz="1600" b="0" i="0" u="none" strike="noStrike" cap="none" normalizeH="0" baseline="0" dirty="0" err="1">
                          <a:ln>
                            <a:noFill/>
                          </a:ln>
                          <a:solidFill>
                            <a:srgbClr val="000000"/>
                          </a:solidFill>
                          <a:effectLst/>
                          <a:latin typeface="Verdana" panose="020B0604030504040204" pitchFamily="34" charset="0"/>
                        </a:rPr>
                        <a:t>Fe</a:t>
                      </a:r>
                      <a:r>
                        <a:rPr kumimoji="0" lang="cs-CZ" altLang="cs-CZ" sz="1600" b="0" i="0" u="none" strike="noStrike" cap="none" normalizeH="0" baseline="0" dirty="0">
                          <a:ln>
                            <a:noFill/>
                          </a:ln>
                          <a:solidFill>
                            <a:srgbClr val="000000"/>
                          </a:solidFill>
                          <a:effectLst/>
                          <a:latin typeface="Verdana" panose="020B0604030504040204" pitchFamily="34" charset="0"/>
                        </a:rPr>
                        <a:t> a ostatních </a:t>
                      </a:r>
                      <a:r>
                        <a:rPr kumimoji="0" lang="cs-CZ" altLang="cs-CZ" sz="1600" b="0" i="0" u="none" strike="noStrike" cap="none" normalizeH="0" baseline="0" dirty="0" err="1">
                          <a:ln>
                            <a:noFill/>
                          </a:ln>
                          <a:solidFill>
                            <a:srgbClr val="000000"/>
                          </a:solidFill>
                          <a:effectLst/>
                          <a:latin typeface="Verdana" panose="020B0604030504040204" pitchFamily="34" charset="0"/>
                        </a:rPr>
                        <a:t>nutrientů</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8"/>
                  </a:ext>
                </a:extLst>
              </a:tr>
            </a:tbl>
          </a:graphicData>
        </a:graphic>
      </p:graphicFrame>
      <p:pic>
        <p:nvPicPr>
          <p:cNvPr id="13" name="Zvuk 12">
            <a:hlinkClick r:id="" action="ppaction://media"/>
            <a:extLst>
              <a:ext uri="{FF2B5EF4-FFF2-40B4-BE49-F238E27FC236}">
                <a16:creationId xmlns:a16="http://schemas.microsoft.com/office/drawing/2014/main" id="{CE047159-EAF2-4E56-8FBD-40F4CADF3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8464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8533"/>
    </mc:Choice>
    <mc:Fallback xmlns="">
      <p:transition spd="slow" advTm="5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FC0A7F-DFE7-6A76-C385-A6B8327BC94B}"/>
              </a:ext>
            </a:extLst>
          </p:cNvPr>
          <p:cNvSpPr>
            <a:spLocks noGrp="1"/>
          </p:cNvSpPr>
          <p:nvPr>
            <p:ph type="title"/>
          </p:nvPr>
        </p:nvSpPr>
        <p:spPr/>
        <p:txBody>
          <a:bodyPr/>
          <a:lstStyle/>
          <a:p>
            <a:r>
              <a:rPr lang="cs-CZ" dirty="0"/>
              <a:t>WHO</a:t>
            </a:r>
          </a:p>
        </p:txBody>
      </p:sp>
      <p:sp>
        <p:nvSpPr>
          <p:cNvPr id="3" name="Zástupný obsah 2">
            <a:extLst>
              <a:ext uri="{FF2B5EF4-FFF2-40B4-BE49-F238E27FC236}">
                <a16:creationId xmlns:a16="http://schemas.microsoft.com/office/drawing/2014/main" id="{89872F68-68CF-6522-59BB-A93E0780D037}"/>
              </a:ext>
            </a:extLst>
          </p:cNvPr>
          <p:cNvSpPr>
            <a:spLocks noGrp="1"/>
          </p:cNvSpPr>
          <p:nvPr>
            <p:ph idx="1"/>
          </p:nvPr>
        </p:nvSpPr>
        <p:spPr/>
        <p:txBody>
          <a:bodyPr/>
          <a:lstStyle/>
          <a:p>
            <a:r>
              <a:rPr lang="cs-CZ" dirty="0"/>
              <a:t>https://</a:t>
            </a:r>
            <a:r>
              <a:rPr lang="cs-CZ" dirty="0" err="1"/>
              <a:t>www.who.int</a:t>
            </a:r>
            <a:r>
              <a:rPr lang="cs-CZ" dirty="0"/>
              <a:t>/</a:t>
            </a:r>
            <a:r>
              <a:rPr lang="cs-CZ" dirty="0" err="1"/>
              <a:t>news-room</a:t>
            </a:r>
            <a:r>
              <a:rPr lang="cs-CZ" dirty="0"/>
              <a:t>/</a:t>
            </a:r>
            <a:r>
              <a:rPr lang="cs-CZ" dirty="0" err="1"/>
              <a:t>fact-sheets</a:t>
            </a:r>
            <a:r>
              <a:rPr lang="cs-CZ" dirty="0"/>
              <a:t>/detail/</a:t>
            </a:r>
            <a:r>
              <a:rPr lang="cs-CZ" dirty="0" err="1"/>
              <a:t>ageing</a:t>
            </a:r>
            <a:r>
              <a:rPr lang="cs-CZ" dirty="0"/>
              <a:t>-and-</a:t>
            </a:r>
            <a:r>
              <a:rPr lang="cs-CZ" dirty="0" err="1"/>
              <a:t>health</a:t>
            </a:r>
            <a:endParaRPr lang="cs-CZ" dirty="0"/>
          </a:p>
        </p:txBody>
      </p:sp>
    </p:spTree>
    <p:extLst>
      <p:ext uri="{BB962C8B-B14F-4D97-AF65-F5344CB8AC3E}">
        <p14:creationId xmlns:p14="http://schemas.microsoft.com/office/powerpoint/2010/main" val="29287283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17CFAE-4235-B12C-2968-ECC7F0F80134}"/>
              </a:ext>
            </a:extLst>
          </p:cNvPr>
          <p:cNvSpPr>
            <a:spLocks noGrp="1"/>
          </p:cNvSpPr>
          <p:nvPr>
            <p:ph type="title"/>
          </p:nvPr>
        </p:nvSpPr>
        <p:spPr/>
        <p:txBody>
          <a:bodyPr/>
          <a:lstStyle/>
          <a:p>
            <a:r>
              <a:rPr lang="cs-CZ" dirty="0"/>
              <a:t>MZ: Zpráva o zdraví obyvatel České republiky (2014)</a:t>
            </a:r>
          </a:p>
        </p:txBody>
      </p:sp>
      <p:sp>
        <p:nvSpPr>
          <p:cNvPr id="3" name="Zástupný obsah 2">
            <a:extLst>
              <a:ext uri="{FF2B5EF4-FFF2-40B4-BE49-F238E27FC236}">
                <a16:creationId xmlns:a16="http://schemas.microsoft.com/office/drawing/2014/main" id="{1CF1F691-03E6-425B-827E-411BEA3E005F}"/>
              </a:ext>
            </a:extLst>
          </p:cNvPr>
          <p:cNvSpPr>
            <a:spLocks noGrp="1"/>
          </p:cNvSpPr>
          <p:nvPr>
            <p:ph idx="1"/>
          </p:nvPr>
        </p:nvSpPr>
        <p:spPr/>
        <p:txBody>
          <a:bodyPr/>
          <a:lstStyle/>
          <a:p>
            <a:r>
              <a:rPr lang="cs-CZ" dirty="0"/>
              <a:t>https://</a:t>
            </a:r>
            <a:r>
              <a:rPr lang="cs-CZ" dirty="0" err="1"/>
              <a:t>www.mzcr.cz</a:t>
            </a:r>
            <a:r>
              <a:rPr lang="cs-CZ" dirty="0"/>
              <a:t>/</a:t>
            </a:r>
            <a:r>
              <a:rPr lang="cs-CZ" dirty="0" err="1"/>
              <a:t>wp-content</a:t>
            </a:r>
            <a:r>
              <a:rPr lang="cs-CZ" dirty="0"/>
              <a:t>/</a:t>
            </a:r>
            <a:r>
              <a:rPr lang="cs-CZ" dirty="0" err="1"/>
              <a:t>uploads</a:t>
            </a:r>
            <a:r>
              <a:rPr lang="cs-CZ" dirty="0"/>
              <a:t>/</a:t>
            </a:r>
            <a:r>
              <a:rPr lang="cs-CZ" dirty="0" err="1"/>
              <a:t>wepub</a:t>
            </a:r>
            <a:r>
              <a:rPr lang="cs-CZ" dirty="0"/>
              <a:t>/9420/20954/Zpráva%20o%20zdraví%20obyvatel%20ČR%202014.pdf</a:t>
            </a:r>
          </a:p>
        </p:txBody>
      </p:sp>
    </p:spTree>
    <p:extLst>
      <p:ext uri="{BB962C8B-B14F-4D97-AF65-F5344CB8AC3E}">
        <p14:creationId xmlns:p14="http://schemas.microsoft.com/office/powerpoint/2010/main" val="4924671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a:extLst>
              <a:ext uri="{FF2B5EF4-FFF2-40B4-BE49-F238E27FC236}">
                <a16:creationId xmlns:a16="http://schemas.microsoft.com/office/drawing/2014/main" id="{FB7F9A99-6890-4BFF-B9E6-878492010763}"/>
              </a:ext>
            </a:extLst>
          </p:cNvPr>
          <p:cNvSpPr>
            <a:spLocks noGrp="1"/>
          </p:cNvSpPr>
          <p:nvPr>
            <p:ph type="title"/>
          </p:nvPr>
        </p:nvSpPr>
        <p:spPr/>
        <p:txBody>
          <a:bodyPr/>
          <a:lstStyle/>
          <a:p>
            <a:pPr algn="ctr"/>
            <a:r>
              <a:rPr lang="cs-CZ" altLang="cs-CZ" sz="4000" dirty="0"/>
              <a:t>Váš vlastní program/projekt pro seniory</a:t>
            </a:r>
          </a:p>
        </p:txBody>
      </p:sp>
      <p:sp>
        <p:nvSpPr>
          <p:cNvPr id="84995" name="Zástupný symbol pro obsah 1">
            <a:extLst>
              <a:ext uri="{FF2B5EF4-FFF2-40B4-BE49-F238E27FC236}">
                <a16:creationId xmlns:a16="http://schemas.microsoft.com/office/drawing/2014/main" id="{D406910D-9265-49C4-9D6B-580802ABC2FA}"/>
              </a:ext>
            </a:extLst>
          </p:cNvPr>
          <p:cNvSpPr>
            <a:spLocks noGrp="1"/>
          </p:cNvSpPr>
          <p:nvPr>
            <p:ph idx="1"/>
          </p:nvPr>
        </p:nvSpPr>
        <p:spPr/>
        <p:txBody>
          <a:bodyPr/>
          <a:lstStyle/>
          <a:p>
            <a:r>
              <a:rPr lang="cs-CZ" altLang="cs-CZ" dirty="0"/>
              <a:t>Hlavní cíl</a:t>
            </a:r>
          </a:p>
          <a:p>
            <a:r>
              <a:rPr lang="cs-CZ" altLang="cs-CZ" dirty="0"/>
              <a:t>Charakteristika a velikost cílové skupiny</a:t>
            </a:r>
          </a:p>
          <a:p>
            <a:r>
              <a:rPr lang="cs-CZ" altLang="cs-CZ" dirty="0"/>
              <a:t>Metody a způsoby realizace</a:t>
            </a:r>
          </a:p>
          <a:p>
            <a:r>
              <a:rPr lang="cs-CZ" altLang="cs-CZ" dirty="0"/>
              <a:t>Časový harmonogram</a:t>
            </a:r>
          </a:p>
          <a:p>
            <a:r>
              <a:rPr lang="cs-CZ" altLang="cs-CZ" dirty="0"/>
              <a:t>Hodnocení efektivity projektu</a:t>
            </a:r>
          </a:p>
          <a:p>
            <a:endParaRPr lang="cs-CZ" altLang="cs-CZ" dirty="0"/>
          </a:p>
        </p:txBody>
      </p:sp>
      <p:pic>
        <p:nvPicPr>
          <p:cNvPr id="4" name="Zvuk 3">
            <a:hlinkClick r:id="" action="ppaction://media"/>
            <a:extLst>
              <a:ext uri="{FF2B5EF4-FFF2-40B4-BE49-F238E27FC236}">
                <a16:creationId xmlns:a16="http://schemas.microsoft.com/office/drawing/2014/main" id="{77147857-4B36-42F1-AA1E-75B2AEAA9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5125687"/>
      </p:ext>
    </p:extLst>
  </p:cSld>
  <p:clrMapOvr>
    <a:masterClrMapping/>
  </p:clrMapOvr>
  <mc:AlternateContent xmlns:mc="http://schemas.openxmlformats.org/markup-compatibility/2006" xmlns:p14="http://schemas.microsoft.com/office/powerpoint/2010/main">
    <mc:Choice Requires="p14">
      <p:transition spd="slow" p14:dur="2000" advTm="33646"/>
    </mc:Choice>
    <mc:Fallback xmlns="">
      <p:transition spd="slow" advTm="3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EC2ECE36-E3B2-4B40-960F-F89E1FD84DCB}"/>
              </a:ext>
            </a:extLst>
          </p:cNvPr>
          <p:cNvSpPr>
            <a:spLocks noGrp="1" noChangeArrowheads="1"/>
          </p:cNvSpPr>
          <p:nvPr>
            <p:ph type="body" idx="1"/>
          </p:nvPr>
        </p:nvSpPr>
        <p:spPr>
          <a:xfrm>
            <a:off x="1981200" y="333375"/>
            <a:ext cx="8229600" cy="5797550"/>
          </a:xfrm>
        </p:spPr>
        <p:txBody>
          <a:bodyPr/>
          <a:lstStyle/>
          <a:p>
            <a:pPr algn="ctr" eaLnBrk="1" hangingPunct="1">
              <a:buFont typeface="Wingdings" panose="05000000000000000000" pitchFamily="2" charset="2"/>
              <a:buNone/>
            </a:pPr>
            <a:endParaRPr lang="cs-CZ" altLang="cs-CZ" sz="2000"/>
          </a:p>
          <a:p>
            <a:pPr algn="ctr" eaLnBrk="1" hangingPunct="1">
              <a:buFont typeface="Wingdings" panose="05000000000000000000" pitchFamily="2" charset="2"/>
              <a:buNone/>
            </a:pPr>
            <a:r>
              <a:rPr lang="cs-CZ" altLang="cs-CZ" sz="2000"/>
              <a:t>Při výživě seniorů je vhodné brát v úvahu nejen dietetické aspekty stravování, ale také sociální dimenzi jídla a jeho symbolický a citový význam.</a:t>
            </a:r>
          </a:p>
          <a:p>
            <a:pPr algn="ctr" eaLnBrk="1" hangingPunct="1"/>
            <a:endParaRPr lang="cs-CZ" altLang="cs-CZ" sz="2000"/>
          </a:p>
          <a:p>
            <a:pPr algn="ctr" eaLnBrk="1" hangingPunct="1">
              <a:buFont typeface="Wingdings" panose="05000000000000000000" pitchFamily="2" charset="2"/>
              <a:buNone/>
            </a:pPr>
            <a:r>
              <a:rPr lang="cs-CZ" altLang="cs-CZ" sz="2000"/>
              <a:t>Pomozme starým lidem uchovat si chuť…</a:t>
            </a:r>
          </a:p>
          <a:p>
            <a:pPr algn="ctr" eaLnBrk="1" hangingPunct="1">
              <a:buFont typeface="Wingdings" panose="05000000000000000000" pitchFamily="2" charset="2"/>
              <a:buNone/>
            </a:pPr>
            <a:r>
              <a:rPr lang="cs-CZ" altLang="cs-CZ" sz="2000"/>
              <a:t>…chuť k životu</a:t>
            </a:r>
          </a:p>
        </p:txBody>
      </p:sp>
      <p:pic>
        <p:nvPicPr>
          <p:cNvPr id="86020" name="Picture 4" descr="pecovatelka-f450_250">
            <a:extLst>
              <a:ext uri="{FF2B5EF4-FFF2-40B4-BE49-F238E27FC236}">
                <a16:creationId xmlns:a16="http://schemas.microsoft.com/office/drawing/2014/main" id="{765BE8B8-76EC-41E5-809F-BB272BFF5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2924176"/>
            <a:ext cx="648017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4891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519C23B-9198-4832-A064-5DF160343C0D}"/>
              </a:ext>
            </a:extLst>
          </p:cNvPr>
          <p:cNvSpPr>
            <a:spLocks noGrp="1" noChangeArrowheads="1"/>
          </p:cNvSpPr>
          <p:nvPr>
            <p:ph type="title"/>
          </p:nvPr>
        </p:nvSpPr>
        <p:spPr/>
        <p:txBody>
          <a:bodyPr/>
          <a:lstStyle/>
          <a:p>
            <a:pPr eaLnBrk="1" hangingPunct="1"/>
            <a:r>
              <a:rPr lang="cs-CZ" altLang="cs-CZ" b="1"/>
              <a:t>DOPORUČENÁ LITERATURA</a:t>
            </a:r>
          </a:p>
        </p:txBody>
      </p:sp>
      <p:sp>
        <p:nvSpPr>
          <p:cNvPr id="87043" name="Rectangle 3">
            <a:extLst>
              <a:ext uri="{FF2B5EF4-FFF2-40B4-BE49-F238E27FC236}">
                <a16:creationId xmlns:a16="http://schemas.microsoft.com/office/drawing/2014/main" id="{799EA98F-AB10-4938-B80C-5F48A11D8614}"/>
              </a:ext>
            </a:extLst>
          </p:cNvPr>
          <p:cNvSpPr>
            <a:spLocks noGrp="1" noChangeArrowheads="1"/>
          </p:cNvSpPr>
          <p:nvPr>
            <p:ph type="body" idx="1"/>
          </p:nvPr>
        </p:nvSpPr>
        <p:spPr/>
        <p:txBody>
          <a:bodyPr>
            <a:normAutofit fontScale="92500" lnSpcReduction="20000"/>
          </a:bodyPr>
          <a:lstStyle/>
          <a:p>
            <a:pPr marL="533400" indent="-533400"/>
            <a:r>
              <a:rPr lang="cs-CZ" altLang="cs-CZ" sz="1800"/>
              <a:t>BOYLE, M. A., HOLBEN, D.H. </a:t>
            </a:r>
            <a:r>
              <a:rPr lang="cs-CZ" altLang="cs-CZ" sz="1800" i="1"/>
              <a:t>Community Nutrition in Action. </a:t>
            </a:r>
            <a:br>
              <a:rPr lang="cs-CZ" altLang="cs-CZ" sz="1800" i="1"/>
            </a:br>
            <a:r>
              <a:rPr lang="cs-CZ" altLang="cs-CZ" sz="1800" i="1"/>
              <a:t>An entrepreneurial approach</a:t>
            </a:r>
            <a:r>
              <a:rPr lang="cs-CZ" altLang="cs-CZ" sz="1800"/>
              <a:t>. Thomson Wadsworth, 2006.</a:t>
            </a:r>
          </a:p>
          <a:p>
            <a:pPr marL="533400" indent="-533400"/>
            <a:r>
              <a:rPr lang="cs-CZ" altLang="cs-CZ" sz="1800"/>
              <a:t>EDELSTEIN, S., SHARLIN, J. </a:t>
            </a:r>
            <a:r>
              <a:rPr lang="cs-CZ" altLang="cs-CZ" sz="1800" i="1"/>
              <a:t>Life Cycle Nutrition: an evidence-based approach</a:t>
            </a:r>
            <a:r>
              <a:rPr lang="cs-CZ" altLang="cs-CZ" sz="1800"/>
              <a:t>. Sudbury, Mass: Jones and Bartlett Publishers, 2009. 532 p. </a:t>
            </a:r>
          </a:p>
          <a:p>
            <a:pPr marL="533400" indent="-533400"/>
            <a:r>
              <a:rPr lang="cs-CZ" altLang="cs-CZ" sz="1800" i="1"/>
              <a:t>Referenční hodnoty pro příjem živin</a:t>
            </a:r>
            <a:r>
              <a:rPr lang="cs-CZ" altLang="cs-CZ" sz="1800"/>
              <a:t>. Praha: Společnost pro</a:t>
            </a:r>
            <a:br>
              <a:rPr lang="cs-CZ" altLang="cs-CZ" sz="1800"/>
            </a:br>
            <a:r>
              <a:rPr lang="cs-CZ" altLang="cs-CZ" sz="1800"/>
              <a:t>výživu, 2011. 192 s.</a:t>
            </a:r>
          </a:p>
          <a:p>
            <a:pPr marL="533400" indent="-533400"/>
            <a:r>
              <a:rPr lang="cs-CZ" altLang="cs-CZ" sz="1800"/>
              <a:t>STÁVKOVÁ, J. </a:t>
            </a:r>
            <a:r>
              <a:rPr lang="cs-CZ" altLang="cs-CZ" sz="1800" i="1"/>
              <a:t>Výživa ve stáří</a:t>
            </a:r>
            <a:r>
              <a:rPr lang="cs-CZ" altLang="cs-CZ" sz="1800"/>
              <a:t>. Brno: 2012. Diplomová práce. Masarykova univerzita Brno, Fakulta lékařská.</a:t>
            </a:r>
          </a:p>
          <a:p>
            <a:pPr marL="533400" indent="-533400"/>
            <a:r>
              <a:rPr lang="cs-CZ" altLang="cs-CZ" sz="1800"/>
              <a:t>TOPINKOVÁ, E. </a:t>
            </a:r>
            <a:r>
              <a:rPr lang="cs-CZ" altLang="cs-CZ" sz="1800" i="1"/>
              <a:t>Geriatrie pro praxi</a:t>
            </a:r>
            <a:r>
              <a:rPr lang="cs-CZ" altLang="cs-CZ" sz="1800"/>
              <a:t>. Praha: Galén, 2005. 270 s.</a:t>
            </a:r>
          </a:p>
          <a:p>
            <a:pPr marL="533400" indent="-533400"/>
            <a:r>
              <a:rPr lang="cs-CZ" altLang="cs-CZ" sz="1800">
                <a:hlinkClick r:id="rId2"/>
              </a:rPr>
              <a:t>www.szu.cz</a:t>
            </a:r>
            <a:endParaRPr lang="cs-CZ" altLang="cs-CZ" sz="1800"/>
          </a:p>
          <a:p>
            <a:pPr marL="533400" indent="-533400"/>
            <a:r>
              <a:rPr lang="cs-CZ" altLang="cs-CZ" sz="1800"/>
              <a:t>Národní akční plán podporující pozitivní stárnutí pro období let 2013 až 2017.</a:t>
            </a:r>
          </a:p>
          <a:p>
            <a:pPr marL="533400" indent="-533400"/>
            <a:r>
              <a:rPr lang="cs-CZ" altLang="cs-CZ" sz="1800"/>
              <a:t>Zdraví pro všechny v 21. století.</a:t>
            </a:r>
          </a:p>
          <a:p>
            <a:pPr marL="533400" indent="-533400"/>
            <a:r>
              <a:rPr lang="cs-CZ" altLang="sk-SK" sz="1800"/>
              <a:t>Zdraví 2020 – Národní strategie ochrany a podpory zdraví a prevence nemocí.</a:t>
            </a:r>
          </a:p>
          <a:p>
            <a:pPr marL="533400" indent="-533400"/>
            <a:endParaRPr lang="cs-CZ" altLang="cs-CZ" sz="1800"/>
          </a:p>
          <a:p>
            <a:pPr marL="533400" indent="-533400"/>
            <a:endParaRPr lang="cs-CZ" altLang="cs-CZ" sz="1800"/>
          </a:p>
          <a:p>
            <a:pPr marL="533400" indent="-533400">
              <a:buNone/>
            </a:pPr>
            <a:r>
              <a:rPr lang="cs-CZ" altLang="cs-CZ"/>
              <a:t> </a:t>
            </a:r>
          </a:p>
        </p:txBody>
      </p:sp>
    </p:spTree>
    <p:extLst>
      <p:ext uri="{BB962C8B-B14F-4D97-AF65-F5344CB8AC3E}">
        <p14:creationId xmlns:p14="http://schemas.microsoft.com/office/powerpoint/2010/main" val="29434969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8" name="Picture 4" descr="senior vaří">
            <a:extLst>
              <a:ext uri="{FF2B5EF4-FFF2-40B4-BE49-F238E27FC236}">
                <a16:creationId xmlns:a16="http://schemas.microsoft.com/office/drawing/2014/main" id="{1BF13FD9-A5A8-4BBB-8B5C-2E6467132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56" b="10444"/>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5" name="Straight Connector 74">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8066" name="Rectangle 2">
            <a:extLst>
              <a:ext uri="{FF2B5EF4-FFF2-40B4-BE49-F238E27FC236}">
                <a16:creationId xmlns:a16="http://schemas.microsoft.com/office/drawing/2014/main" id="{B329A5B4-2CC9-4F1E-9ADC-25BB7EB29ED7}"/>
              </a:ext>
            </a:extLst>
          </p:cNvPr>
          <p:cNvSpPr>
            <a:spLocks noGrp="1" noChangeArrowheads="1"/>
          </p:cNvSpPr>
          <p:nvPr>
            <p:ph type="title"/>
          </p:nvPr>
        </p:nvSpPr>
        <p:spPr>
          <a:xfrm>
            <a:off x="8022021" y="3231931"/>
            <a:ext cx="3852041" cy="1834056"/>
          </a:xfrm>
        </p:spPr>
        <p:txBody>
          <a:bodyPr vert="horz" lIns="91440" tIns="45720" rIns="91440" bIns="45720" rtlCol="0" anchor="b">
            <a:normAutofit/>
          </a:bodyPr>
          <a:lstStyle/>
          <a:p>
            <a:pPr algn="ctr"/>
            <a:r>
              <a:rPr lang="en-US" altLang="cs-CZ" sz="4000" b="1"/>
              <a:t>DĚKUJI ZA POZORNOST</a:t>
            </a:r>
          </a:p>
        </p:txBody>
      </p:sp>
    </p:spTree>
    <p:extLst>
      <p:ext uri="{BB962C8B-B14F-4D97-AF65-F5344CB8AC3E}">
        <p14:creationId xmlns:p14="http://schemas.microsoft.com/office/powerpoint/2010/main" val="930103109"/>
      </p:ext>
    </p:extLst>
  </p:cSld>
  <p:clrMapOvr>
    <a:masterClrMapping/>
  </p:clrMapOvr>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3469</TotalTime>
  <Words>8113</Words>
  <Application>Microsoft Office PowerPoint</Application>
  <PresentationFormat>Širokoúhlá obrazovka</PresentationFormat>
  <Paragraphs>1301</Paragraphs>
  <Slides>95</Slides>
  <Notes>23</Notes>
  <HiddenSlides>0</HiddenSlides>
  <MMClips>58</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95</vt:i4>
      </vt:variant>
    </vt:vector>
  </HeadingPairs>
  <TitlesOfParts>
    <vt:vector size="105" baseType="lpstr">
      <vt:lpstr>Arial</vt:lpstr>
      <vt:lpstr>Calibri</vt:lpstr>
      <vt:lpstr>Calibri Light</vt:lpstr>
      <vt:lpstr>Symbol</vt:lpstr>
      <vt:lpstr>Times New Roman</vt:lpstr>
      <vt:lpstr>Verdana</vt:lpstr>
      <vt:lpstr>Wingdings</vt:lpstr>
      <vt:lpstr>Wingdings 2</vt:lpstr>
      <vt:lpstr>Wingdings 3</vt:lpstr>
      <vt:lpstr>Motív balíka Office</vt:lpstr>
      <vt:lpstr>Výživa seniorů  v rámci komunitní péče</vt:lpstr>
      <vt:lpstr>Gerontologie  </vt:lpstr>
      <vt:lpstr>VÝŽIVA SENIORŮ - úvod</vt:lpstr>
      <vt:lpstr>Věková struktura obyvatelstva ČR v letech 1989 – 2011 – (2050)</vt:lpstr>
      <vt:lpstr>Výživový stav seniorů dle věku</vt:lpstr>
      <vt:lpstr>Poruchy výživy u seniorů</vt:lpstr>
      <vt:lpstr>Faktory ovlivňující výživu seniorů</vt:lpstr>
      <vt:lpstr>Prezentace aplikace PowerPoint</vt:lpstr>
      <vt:lpstr>Fyziologické a metabolické faktory,  které mohou měnit potřeby nutrientů ve stáří</vt:lpstr>
      <vt:lpstr>Prezentace aplikace PowerPoint</vt:lpstr>
      <vt:lpstr>Faktory ovlivňující výživu seniorů</vt:lpstr>
      <vt:lpstr>Hodnocení výživového stavu seniorů</vt:lpstr>
      <vt:lpstr>Hodnocení výživového stavu seniorů</vt:lpstr>
      <vt:lpstr>MNA – Mini Nutritional Assessment</vt:lpstr>
      <vt:lpstr>Prezentace aplikace PowerPoint</vt:lpstr>
      <vt:lpstr>STRAVOVÁNÍ SENIORŮ obecné zásady</vt:lpstr>
      <vt:lpstr>Strategie ke zvýšení příjmu stravy</vt:lpstr>
      <vt:lpstr>VÝŽIVOVÁ PYRAMIDA  pro seniory</vt:lpstr>
      <vt:lpstr>Prezentace aplikace PowerPoint</vt:lpstr>
      <vt:lpstr>Food Guide Pyramid for Older Adult</vt:lpstr>
      <vt:lpstr>POTŘEBA ENERGIE  …individuální!</vt:lpstr>
      <vt:lpstr>Prezentace aplikace PowerPoint</vt:lpstr>
      <vt:lpstr>RIZIKOVÉ ŽIVINY   ve výživě seniorů</vt:lpstr>
      <vt:lpstr>BÍLKOVINY</vt:lpstr>
      <vt:lpstr>Prezentace aplikace PowerPoint</vt:lpstr>
      <vt:lpstr>Prezentace aplikace PowerPoint</vt:lpstr>
      <vt:lpstr>Prezentace aplikace PowerPoint</vt:lpstr>
      <vt:lpstr>VITAMIN A</vt:lpstr>
      <vt:lpstr>Vitamin A - schválená zdravotní tvrzení </vt:lpstr>
      <vt:lpstr>VITAMIN D</vt:lpstr>
      <vt:lpstr>Vitamin D – schválená zdravotní tvrzení</vt:lpstr>
      <vt:lpstr>Vitamin D - metabolismus</vt:lpstr>
      <vt:lpstr>Prezentace aplikace PowerPoint</vt:lpstr>
      <vt:lpstr>VITAMIN C</vt:lpstr>
      <vt:lpstr>Vitamin C – schválená zdravotní tvrzení</vt:lpstr>
      <vt:lpstr>VITAMIN B12</vt:lpstr>
      <vt:lpstr>Vitamin B12 – schválená zdravotní tvrzení</vt:lpstr>
      <vt:lpstr>KYSELINA LISTOVÁ</vt:lpstr>
      <vt:lpstr>Folát - schválená zdravotní tvrzení</vt:lpstr>
      <vt:lpstr>VÁPNÍK</vt:lpstr>
      <vt:lpstr>Vápník – schválená zdravotní tvrzení</vt:lpstr>
      <vt:lpstr>Vápník ve stravě</vt:lpstr>
      <vt:lpstr>Vápník ve stravě</vt:lpstr>
      <vt:lpstr>ŽELEZO</vt:lpstr>
      <vt:lpstr>Železo – schválená zdravotní tvrzení</vt:lpstr>
      <vt:lpstr>ZINEK</vt:lpstr>
      <vt:lpstr>Zinek – schválená zdravotní tvrzení</vt:lpstr>
      <vt:lpstr>Dietární expozice, SZÚ 2023</vt:lpstr>
      <vt:lpstr>Prezentace aplikace PowerPoint</vt:lpstr>
      <vt:lpstr>odkaz</vt:lpstr>
      <vt:lpstr>POLYNENASYCENÉ MK</vt:lpstr>
      <vt:lpstr>VLÁKNINA</vt:lpstr>
      <vt:lpstr>Vláknina v jídelníčku seniorů</vt:lpstr>
      <vt:lpstr>Funkční potraviny pro seniory </vt:lpstr>
      <vt:lpstr>Funkční potraviny pro seniory</vt:lpstr>
      <vt:lpstr>Potraviny obohacené o vlákninu</vt:lpstr>
      <vt:lpstr>Potraviny obohacené o omega-3 MK</vt:lpstr>
      <vt:lpstr>Potraviny obohacené o fytoestrogeny</vt:lpstr>
      <vt:lpstr>Potraviny obohacené o antioxidanty  - vit. A, C, E a flavonoidy</vt:lpstr>
      <vt:lpstr>Potraviny obohacené o karotenoidy - lutein a zeaxantin</vt:lpstr>
      <vt:lpstr>Potraviny obohacené o probiotika a prebiotika  - fruktany, inulin a rezistentní škrob</vt:lpstr>
      <vt:lpstr>Potraviny obohacené o rostlinné steroly  a stanoly</vt:lpstr>
      <vt:lpstr>TEKUTINY</vt:lpstr>
      <vt:lpstr>Prezentace aplikace PowerPoint</vt:lpstr>
      <vt:lpstr>Technologická úprava, konzistence</vt:lpstr>
      <vt:lpstr>Suchost v ústech? </vt:lpstr>
      <vt:lpstr>Stárnutí a nemoci očí</vt:lpstr>
      <vt:lpstr>Další doporučení ke zlepšení stravovacích návyků </vt:lpstr>
      <vt:lpstr>NUTRIČNÍ PROGRAMY  PRO SENIORY</vt:lpstr>
      <vt:lpstr>1. VÝŽIVOVÁ DOPORUČENÍ PRO OBYVATELSTVO ČR Společnost pro výživu 2012</vt:lpstr>
      <vt:lpstr>Prezentace aplikace PowerPoint</vt:lpstr>
      <vt:lpstr>2. NÁRODNÍ AKČNÍ PLÁN PODPORUJÍCÍ POZITIVNÍ STÁRNUTÍ PRO OBDOBÍ LET 2013 až 2017</vt:lpstr>
      <vt:lpstr>2. NÁRODNÍ AKČNÍ PLÁN PODPORUJÚCÍ POZITIVNÍ STÁRNUTÍ PRO OBDOBÍ LET 2013 až 2017</vt:lpstr>
      <vt:lpstr>3. ZDRAVÍ PRO VŠECHNY  V 21. STOLETÍ</vt:lpstr>
      <vt:lpstr>Podílející se organizace</vt:lpstr>
      <vt:lpstr>4. ZDRAVÍ 2020 – Národní strategie ochrany  a podpory zdraví a prevence nemocí</vt:lpstr>
      <vt:lpstr>5. LÉKÁRNA NA TALÍŘI</vt:lpstr>
      <vt:lpstr>5. LÉKÁRNA NA TALÍŘI Doporučení pro správnou výživu ve vyšším věku</vt:lpstr>
      <vt:lpstr>5. LÉKÁRNA NA TALÍŘI Výživová doporučení pro osoby s nadváhou a obezitou</vt:lpstr>
      <vt:lpstr>5. LÉKÁRNA NA TALÍŘI Výživová doporučení pro osoby s nadváhou a obezitou</vt:lpstr>
      <vt:lpstr>5. LÉKÁRNA NA TALÍŘI Jiná doporučení</vt:lpstr>
      <vt:lpstr>6. CHUTNÝ ŽIVOT - předpoklad a prostředek zdravého stárnutí</vt:lpstr>
      <vt:lpstr>6. CHUTNÝ ŽIVOT - předpoklad a prostředek zdravého stárnutí</vt:lpstr>
      <vt:lpstr>7. ROTOPEDTOURS A PĚŠKOTOURS</vt:lpstr>
      <vt:lpstr>SZÚ</vt:lpstr>
      <vt:lpstr>Prevence je zábavnější než demence (SZÚ, 2021)</vt:lpstr>
      <vt:lpstr>Prevence Alzheimerovy choroby (SZÚ, 2023)</vt:lpstr>
      <vt:lpstr>Prevence kardiovaskulárních chorob, 2024</vt:lpstr>
      <vt:lpstr>MPSV</vt:lpstr>
      <vt:lpstr>WHO</vt:lpstr>
      <vt:lpstr>MZ: Zpráva o zdraví obyvatel České republiky (2014)</vt:lpstr>
      <vt:lpstr>Váš vlastní program/projekt pro seniory</vt:lpstr>
      <vt:lpstr>Prezentace aplikace PowerPoint</vt:lpstr>
      <vt:lpstr>DOPORUČENÁ LITERATURA</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seniorů  v rámci komunitní péče</dc:title>
  <dc:creator>Lenka Slobodníková</dc:creator>
  <cp:lastModifiedBy>Veronika Suchodolová</cp:lastModifiedBy>
  <cp:revision>55</cp:revision>
  <dcterms:created xsi:type="dcterms:W3CDTF">2020-04-19T12:40:22Z</dcterms:created>
  <dcterms:modified xsi:type="dcterms:W3CDTF">2024-03-18T10:41:37Z</dcterms:modified>
</cp:coreProperties>
</file>