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2" r:id="rId4"/>
    <p:sldId id="264" r:id="rId5"/>
    <p:sldId id="266" r:id="rId6"/>
    <p:sldId id="270" r:id="rId7"/>
    <p:sldId id="283" r:id="rId8"/>
    <p:sldId id="267" r:id="rId9"/>
    <p:sldId id="263" r:id="rId10"/>
    <p:sldId id="269" r:id="rId11"/>
    <p:sldId id="288" r:id="rId12"/>
    <p:sldId id="293" r:id="rId13"/>
    <p:sldId id="275" r:id="rId14"/>
    <p:sldId id="276" r:id="rId15"/>
    <p:sldId id="272" r:id="rId16"/>
    <p:sldId id="271" r:id="rId17"/>
    <p:sldId id="268" r:id="rId18"/>
    <p:sldId id="273" r:id="rId19"/>
    <p:sldId id="277" r:id="rId20"/>
    <p:sldId id="278" r:id="rId21"/>
    <p:sldId id="279" r:id="rId22"/>
    <p:sldId id="280" r:id="rId23"/>
    <p:sldId id="281" r:id="rId24"/>
    <p:sldId id="284" r:id="rId25"/>
    <p:sldId id="285" r:id="rId26"/>
    <p:sldId id="286" r:id="rId27"/>
    <p:sldId id="287" r:id="rId28"/>
    <p:sldId id="289" r:id="rId29"/>
    <p:sldId id="290" r:id="rId30"/>
    <p:sldId id="291" r:id="rId31"/>
    <p:sldId id="274" r:id="rId32"/>
    <p:sldId id="29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65B"/>
    <a:srgbClr val="6DABA8"/>
    <a:srgbClr val="F276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22" d="100"/>
          <a:sy n="122" d="100"/>
        </p:scale>
        <p:origin x="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VÝVOJ</a:t>
            </a:r>
            <a:r>
              <a:rPr lang="cs-CZ" baseline="0"/>
              <a:t> HMOTNOSTI</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scatterChart>
        <c:scatterStyle val="lineMarker"/>
        <c:varyColors val="0"/>
        <c:ser>
          <c:idx val="0"/>
          <c:order val="0"/>
          <c:tx>
            <c:strRef>
              <c:f>List1!$B$1</c:f>
              <c:strCache>
                <c:ptCount val="1"/>
                <c:pt idx="0">
                  <c:v>hmotnost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List1!$A$2:$A$19</c:f>
              <c:numCache>
                <c:formatCode>mmm\-yy</c:formatCode>
                <c:ptCount val="18"/>
                <c:pt idx="0">
                  <c:v>38808</c:v>
                </c:pt>
                <c:pt idx="1">
                  <c:v>38991</c:v>
                </c:pt>
                <c:pt idx="2">
                  <c:v>39356</c:v>
                </c:pt>
                <c:pt idx="3">
                  <c:v>40118</c:v>
                </c:pt>
                <c:pt idx="4">
                  <c:v>40299</c:v>
                </c:pt>
                <c:pt idx="5">
                  <c:v>41000</c:v>
                </c:pt>
                <c:pt idx="6">
                  <c:v>41456</c:v>
                </c:pt>
                <c:pt idx="7">
                  <c:v>42156</c:v>
                </c:pt>
                <c:pt idx="8">
                  <c:v>42675</c:v>
                </c:pt>
                <c:pt idx="9">
                  <c:v>43525</c:v>
                </c:pt>
                <c:pt idx="10">
                  <c:v>44409</c:v>
                </c:pt>
                <c:pt idx="11">
                  <c:v>44593</c:v>
                </c:pt>
                <c:pt idx="12">
                  <c:v>44958</c:v>
                </c:pt>
                <c:pt idx="13">
                  <c:v>45170</c:v>
                </c:pt>
                <c:pt idx="14">
                  <c:v>45200</c:v>
                </c:pt>
                <c:pt idx="15">
                  <c:v>45292</c:v>
                </c:pt>
                <c:pt idx="16">
                  <c:v>45352</c:v>
                </c:pt>
                <c:pt idx="17">
                  <c:v>45383</c:v>
                </c:pt>
              </c:numCache>
            </c:numRef>
          </c:xVal>
          <c:yVal>
            <c:numRef>
              <c:f>List1!$B$2:$B$19</c:f>
              <c:numCache>
                <c:formatCode>General</c:formatCode>
                <c:ptCount val="18"/>
                <c:pt idx="0">
                  <c:v>65</c:v>
                </c:pt>
                <c:pt idx="1">
                  <c:v>63</c:v>
                </c:pt>
                <c:pt idx="2">
                  <c:v>65</c:v>
                </c:pt>
                <c:pt idx="3">
                  <c:v>69</c:v>
                </c:pt>
                <c:pt idx="4">
                  <c:v>70</c:v>
                </c:pt>
                <c:pt idx="5">
                  <c:v>63</c:v>
                </c:pt>
                <c:pt idx="6">
                  <c:v>67</c:v>
                </c:pt>
                <c:pt idx="7">
                  <c:v>71</c:v>
                </c:pt>
                <c:pt idx="8">
                  <c:v>53</c:v>
                </c:pt>
                <c:pt idx="9">
                  <c:v>57</c:v>
                </c:pt>
                <c:pt idx="10">
                  <c:v>65</c:v>
                </c:pt>
                <c:pt idx="11">
                  <c:v>64</c:v>
                </c:pt>
                <c:pt idx="12">
                  <c:v>66</c:v>
                </c:pt>
                <c:pt idx="13">
                  <c:v>60</c:v>
                </c:pt>
                <c:pt idx="14">
                  <c:v>63</c:v>
                </c:pt>
                <c:pt idx="15">
                  <c:v>66</c:v>
                </c:pt>
                <c:pt idx="16">
                  <c:v>55</c:v>
                </c:pt>
                <c:pt idx="17">
                  <c:v>52</c:v>
                </c:pt>
              </c:numCache>
            </c:numRef>
          </c:yVal>
          <c:smooth val="0"/>
          <c:extLst>
            <c:ext xmlns:c16="http://schemas.microsoft.com/office/drawing/2014/chart" uri="{C3380CC4-5D6E-409C-BE32-E72D297353CC}">
              <c16:uniqueId val="{00000000-E9DA-4D29-B520-9F6B8E5C2B9C}"/>
            </c:ext>
          </c:extLst>
        </c:ser>
        <c:dLbls>
          <c:showLegendKey val="0"/>
          <c:showVal val="0"/>
          <c:showCatName val="0"/>
          <c:showSerName val="0"/>
          <c:showPercent val="0"/>
          <c:showBubbleSize val="0"/>
        </c:dLbls>
        <c:axId val="1586415823"/>
        <c:axId val="1627115647"/>
      </c:scatterChart>
      <c:valAx>
        <c:axId val="15864158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rok </a:t>
                </a:r>
                <a:r>
                  <a:rPr lang="en-US"/>
                  <a:t>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627115647"/>
        <c:crosses val="autoZero"/>
        <c:crossBetween val="midCat"/>
      </c:valAx>
      <c:valAx>
        <c:axId val="1627115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hmotnost (kg)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86415823"/>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B8087-381A-4FE9-9D7A-A82EE1A182C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cs-CZ"/>
        </a:p>
      </dgm:t>
    </dgm:pt>
    <dgm:pt modelId="{64D097E1-F2CD-4576-9609-DF3027A71EC1}">
      <dgm:prSet phldrT="[Text]" custT="1"/>
      <dgm:spPr/>
      <dgm:t>
        <a:bodyPr/>
        <a:lstStyle/>
        <a:p>
          <a:r>
            <a:rPr lang="cs-CZ" sz="1100" b="1" dirty="0"/>
            <a:t>STEROIDNÍ DIABETES, ZHORŠENÍ STÁVAJÍCÍHO DIABETU</a:t>
          </a:r>
        </a:p>
      </dgm:t>
    </dgm:pt>
    <dgm:pt modelId="{B8DB87D2-0832-4921-BC46-ACC4A2DAF639}" type="parTrans" cxnId="{1E0C3FC9-E391-4299-9790-166C7AC138D1}">
      <dgm:prSet/>
      <dgm:spPr/>
      <dgm:t>
        <a:bodyPr/>
        <a:lstStyle/>
        <a:p>
          <a:endParaRPr lang="cs-CZ"/>
        </a:p>
      </dgm:t>
    </dgm:pt>
    <dgm:pt modelId="{7451767E-21BE-47BE-A27E-5140431D1BEB}" type="sibTrans" cxnId="{1E0C3FC9-E391-4299-9790-166C7AC138D1}">
      <dgm:prSet/>
      <dgm:spPr/>
      <dgm:t>
        <a:bodyPr/>
        <a:lstStyle/>
        <a:p>
          <a:endParaRPr lang="cs-CZ"/>
        </a:p>
      </dgm:t>
    </dgm:pt>
    <dgm:pt modelId="{255D960E-7B29-4093-BEBB-B26A99B036D3}">
      <dgm:prSet phldrT="[Text]" custT="1"/>
      <dgm:spPr>
        <a:solidFill>
          <a:schemeClr val="bg1">
            <a:lumMod val="75000"/>
          </a:schemeClr>
        </a:solidFill>
      </dgm:spPr>
      <dgm:t>
        <a:bodyPr/>
        <a:lstStyle/>
        <a:p>
          <a:r>
            <a:rPr lang="cs-CZ" sz="1100" b="1" dirty="0"/>
            <a:t>ARTERIÁLNÍ HYPERTENZE, ROZVOJ ATEROSKLERÓZY</a:t>
          </a:r>
        </a:p>
      </dgm:t>
    </dgm:pt>
    <dgm:pt modelId="{12EEE17F-4BCF-4D9F-8C1C-BF68BED4134D}" type="parTrans" cxnId="{F4F95080-9454-4A98-824D-5C0D0050A276}">
      <dgm:prSet/>
      <dgm:spPr/>
      <dgm:t>
        <a:bodyPr/>
        <a:lstStyle/>
        <a:p>
          <a:endParaRPr lang="cs-CZ"/>
        </a:p>
      </dgm:t>
    </dgm:pt>
    <dgm:pt modelId="{195EFB4D-53BB-46B5-91F6-32EC1D1BC624}" type="sibTrans" cxnId="{F4F95080-9454-4A98-824D-5C0D0050A276}">
      <dgm:prSet/>
      <dgm:spPr/>
      <dgm:t>
        <a:bodyPr/>
        <a:lstStyle/>
        <a:p>
          <a:endParaRPr lang="cs-CZ"/>
        </a:p>
      </dgm:t>
    </dgm:pt>
    <dgm:pt modelId="{5430E3EA-78BD-4B14-857E-F1D308AB0AB3}">
      <dgm:prSet phldrT="[Text]" custT="1"/>
      <dgm:spPr>
        <a:solidFill>
          <a:schemeClr val="accent2">
            <a:lumMod val="60000"/>
            <a:lumOff val="40000"/>
          </a:schemeClr>
        </a:solidFill>
      </dgm:spPr>
      <dgm:t>
        <a:bodyPr/>
        <a:lstStyle/>
        <a:p>
          <a:r>
            <a:rPr lang="cs-CZ" sz="1100" b="1" dirty="0"/>
            <a:t>OSTEOPORÓZA, STEROIDNÍ MYOPATIE </a:t>
          </a:r>
        </a:p>
      </dgm:t>
    </dgm:pt>
    <dgm:pt modelId="{E9E2D472-FDE9-4067-B495-3584CFCD6BB5}" type="parTrans" cxnId="{676B69AC-FAA9-42D2-9B0A-74A5AB429DC9}">
      <dgm:prSet/>
      <dgm:spPr/>
      <dgm:t>
        <a:bodyPr/>
        <a:lstStyle/>
        <a:p>
          <a:endParaRPr lang="cs-CZ"/>
        </a:p>
      </dgm:t>
    </dgm:pt>
    <dgm:pt modelId="{9AA41D0D-4224-4B21-8CEB-1D929F467C73}" type="sibTrans" cxnId="{676B69AC-FAA9-42D2-9B0A-74A5AB429DC9}">
      <dgm:prSet/>
      <dgm:spPr/>
      <dgm:t>
        <a:bodyPr/>
        <a:lstStyle/>
        <a:p>
          <a:endParaRPr lang="cs-CZ"/>
        </a:p>
      </dgm:t>
    </dgm:pt>
    <dgm:pt modelId="{BEBCE822-3E47-4476-8C57-0ABB8570937D}">
      <dgm:prSet phldrT="[Text]" custT="1"/>
      <dgm:spPr>
        <a:solidFill>
          <a:schemeClr val="accent4">
            <a:lumMod val="60000"/>
            <a:lumOff val="40000"/>
          </a:schemeClr>
        </a:solidFill>
      </dgm:spPr>
      <dgm:t>
        <a:bodyPr/>
        <a:lstStyle/>
        <a:p>
          <a:r>
            <a:rPr lang="cs-CZ" sz="1100" b="1" dirty="0"/>
            <a:t>RETENCE SODÍKU A VODY               S OTOKY</a:t>
          </a:r>
        </a:p>
      </dgm:t>
    </dgm:pt>
    <dgm:pt modelId="{A9594D93-2FEE-4F5D-B662-B47D2D32BA28}" type="parTrans" cxnId="{BDD652A6-62B6-4890-BBE0-FD99C6434F46}">
      <dgm:prSet/>
      <dgm:spPr/>
      <dgm:t>
        <a:bodyPr/>
        <a:lstStyle/>
        <a:p>
          <a:endParaRPr lang="cs-CZ"/>
        </a:p>
      </dgm:t>
    </dgm:pt>
    <dgm:pt modelId="{A49C857B-F494-46B6-96F2-9DE1B76E8AF5}" type="sibTrans" cxnId="{BDD652A6-62B6-4890-BBE0-FD99C6434F46}">
      <dgm:prSet/>
      <dgm:spPr/>
      <dgm:t>
        <a:bodyPr/>
        <a:lstStyle/>
        <a:p>
          <a:endParaRPr lang="cs-CZ"/>
        </a:p>
      </dgm:t>
    </dgm:pt>
    <dgm:pt modelId="{D15DB159-A20E-45E4-A79F-49D65968FF01}">
      <dgm:prSet phldrT="[Text]" custT="1"/>
      <dgm:spPr>
        <a:solidFill>
          <a:srgbClr val="6DABA8"/>
        </a:solidFill>
      </dgm:spPr>
      <dgm:t>
        <a:bodyPr/>
        <a:lstStyle/>
        <a:p>
          <a:r>
            <a:rPr lang="cs-CZ" sz="1100" b="1" dirty="0"/>
            <a:t>HYPERLIPIDÉMIE </a:t>
          </a:r>
        </a:p>
      </dgm:t>
    </dgm:pt>
    <dgm:pt modelId="{5F30C3DA-857A-4FA3-A05C-1ABBFB1789CE}" type="parTrans" cxnId="{C9ECCA89-2B9D-418E-86AD-A7EE670D0223}">
      <dgm:prSet/>
      <dgm:spPr/>
      <dgm:t>
        <a:bodyPr/>
        <a:lstStyle/>
        <a:p>
          <a:endParaRPr lang="cs-CZ"/>
        </a:p>
      </dgm:t>
    </dgm:pt>
    <dgm:pt modelId="{80E7D9D3-F1C9-4E53-9497-D3EACE5BD5AD}" type="sibTrans" cxnId="{C9ECCA89-2B9D-418E-86AD-A7EE670D0223}">
      <dgm:prSet/>
      <dgm:spPr/>
      <dgm:t>
        <a:bodyPr/>
        <a:lstStyle/>
        <a:p>
          <a:endParaRPr lang="cs-CZ"/>
        </a:p>
      </dgm:t>
    </dgm:pt>
    <dgm:pt modelId="{1A470E7F-A591-43F2-A57E-07844260C703}">
      <dgm:prSet phldrT="[Text]" custT="1"/>
      <dgm:spPr>
        <a:solidFill>
          <a:srgbClr val="F7D65B"/>
        </a:solidFill>
      </dgm:spPr>
      <dgm:t>
        <a:bodyPr/>
        <a:lstStyle/>
        <a:p>
          <a:r>
            <a:rPr lang="cs-CZ" sz="1100" b="1" dirty="0"/>
            <a:t>SNÍŽENÁ REZISTENCE          K INFEKCÍM, ORGÁNOVÁ POŠKOZENÍ </a:t>
          </a:r>
        </a:p>
      </dgm:t>
    </dgm:pt>
    <dgm:pt modelId="{308569E9-8947-4FF1-A8EA-D7C81C6791C2}" type="parTrans" cxnId="{485DE4FF-E6C3-45D8-878D-EE2B98E270B9}">
      <dgm:prSet/>
      <dgm:spPr/>
      <dgm:t>
        <a:bodyPr/>
        <a:lstStyle/>
        <a:p>
          <a:endParaRPr lang="cs-CZ"/>
        </a:p>
      </dgm:t>
    </dgm:pt>
    <dgm:pt modelId="{C99D228E-6DD0-4A31-A533-72E11D5C5436}" type="sibTrans" cxnId="{485DE4FF-E6C3-45D8-878D-EE2B98E270B9}">
      <dgm:prSet/>
      <dgm:spPr/>
      <dgm:t>
        <a:bodyPr/>
        <a:lstStyle/>
        <a:p>
          <a:endParaRPr lang="cs-CZ"/>
        </a:p>
      </dgm:t>
    </dgm:pt>
    <dgm:pt modelId="{33F1BF62-49C0-4FF9-AA0A-1C2875CB99D9}">
      <dgm:prSet phldrT="[Text]" custT="1"/>
      <dgm:spPr>
        <a:solidFill>
          <a:schemeClr val="bg2">
            <a:lumMod val="75000"/>
          </a:schemeClr>
        </a:solidFill>
      </dgm:spPr>
      <dgm:t>
        <a:bodyPr/>
        <a:lstStyle/>
        <a:p>
          <a:r>
            <a:rPr lang="cs-CZ" sz="1100" b="1" dirty="0"/>
            <a:t> NESPAVOST, CEFALEA, PSYCHOTICKÉ STAVY </a:t>
          </a:r>
        </a:p>
      </dgm:t>
    </dgm:pt>
    <dgm:pt modelId="{5C7F68B5-C4DF-4BDF-A7AE-94F261C0F06D}" type="parTrans" cxnId="{F39A25D6-979E-49A4-A04F-755400574AF2}">
      <dgm:prSet/>
      <dgm:spPr/>
      <dgm:t>
        <a:bodyPr/>
        <a:lstStyle/>
        <a:p>
          <a:endParaRPr lang="cs-CZ"/>
        </a:p>
      </dgm:t>
    </dgm:pt>
    <dgm:pt modelId="{29D92C3E-0702-4DDC-8251-3C73506DE583}" type="sibTrans" cxnId="{F39A25D6-979E-49A4-A04F-755400574AF2}">
      <dgm:prSet/>
      <dgm:spPr/>
      <dgm:t>
        <a:bodyPr/>
        <a:lstStyle/>
        <a:p>
          <a:endParaRPr lang="cs-CZ"/>
        </a:p>
      </dgm:t>
    </dgm:pt>
    <dgm:pt modelId="{DD136782-492F-430C-9EBC-9784025340F5}">
      <dgm:prSet phldrT="[Text]" custT="1"/>
      <dgm:spPr>
        <a:solidFill>
          <a:srgbClr val="F276AE"/>
        </a:solidFill>
      </dgm:spPr>
      <dgm:t>
        <a:bodyPr/>
        <a:lstStyle/>
        <a:p>
          <a:r>
            <a:rPr lang="cs-CZ" sz="1100" b="1" dirty="0"/>
            <a:t>EXACERBACE VCHGD, AKUTNÍ PANKREATITIDA</a:t>
          </a:r>
        </a:p>
      </dgm:t>
    </dgm:pt>
    <dgm:pt modelId="{FD43BB2D-5410-443B-82E4-D39DDBC1EA67}" type="parTrans" cxnId="{A8BF2B19-7C53-4112-80BE-EF4F370E096C}">
      <dgm:prSet/>
      <dgm:spPr/>
      <dgm:t>
        <a:bodyPr/>
        <a:lstStyle/>
        <a:p>
          <a:endParaRPr lang="cs-CZ"/>
        </a:p>
      </dgm:t>
    </dgm:pt>
    <dgm:pt modelId="{F8A768E8-4FDB-4499-AEB0-473B3938DAB3}" type="sibTrans" cxnId="{A8BF2B19-7C53-4112-80BE-EF4F370E096C}">
      <dgm:prSet/>
      <dgm:spPr/>
      <dgm:t>
        <a:bodyPr/>
        <a:lstStyle/>
        <a:p>
          <a:endParaRPr lang="cs-CZ"/>
        </a:p>
      </dgm:t>
    </dgm:pt>
    <dgm:pt modelId="{0F65635D-8FC3-43AF-B885-DF85634643DA}" type="pres">
      <dgm:prSet presAssocID="{140B8087-381A-4FE9-9D7A-A82EE1A182C5}" presName="Name0" presStyleCnt="0">
        <dgm:presLayoutVars>
          <dgm:chPref val="1"/>
          <dgm:dir/>
          <dgm:animOne val="branch"/>
          <dgm:animLvl val="lvl"/>
          <dgm:resizeHandles/>
        </dgm:presLayoutVars>
      </dgm:prSet>
      <dgm:spPr/>
    </dgm:pt>
    <dgm:pt modelId="{652C2888-F039-4882-A7FF-D62DAA4E8D2B}" type="pres">
      <dgm:prSet presAssocID="{64D097E1-F2CD-4576-9609-DF3027A71EC1}" presName="vertOne" presStyleCnt="0"/>
      <dgm:spPr/>
    </dgm:pt>
    <dgm:pt modelId="{A4F8C9C6-0710-4925-8FFC-3B8F508B195E}" type="pres">
      <dgm:prSet presAssocID="{64D097E1-F2CD-4576-9609-DF3027A71EC1}" presName="txOne" presStyleLbl="node0" presStyleIdx="0" presStyleCnt="8">
        <dgm:presLayoutVars>
          <dgm:chPref val="3"/>
        </dgm:presLayoutVars>
      </dgm:prSet>
      <dgm:spPr/>
    </dgm:pt>
    <dgm:pt modelId="{A606EF3C-FD54-47B9-B833-A4A5B7606CA3}" type="pres">
      <dgm:prSet presAssocID="{64D097E1-F2CD-4576-9609-DF3027A71EC1}" presName="horzOne" presStyleCnt="0"/>
      <dgm:spPr/>
    </dgm:pt>
    <dgm:pt modelId="{3BFB3BCB-DCE9-4A32-B7D0-FA5BBD82258D}" type="pres">
      <dgm:prSet presAssocID="{7451767E-21BE-47BE-A27E-5140431D1BEB}" presName="sibSpaceOne" presStyleCnt="0"/>
      <dgm:spPr/>
    </dgm:pt>
    <dgm:pt modelId="{538E426D-68A3-4CB9-88FE-15F8D77C088F}" type="pres">
      <dgm:prSet presAssocID="{33F1BF62-49C0-4FF9-AA0A-1C2875CB99D9}" presName="vertOne" presStyleCnt="0"/>
      <dgm:spPr/>
    </dgm:pt>
    <dgm:pt modelId="{F9DE100A-E404-4B9F-AE60-5A963BD20760}" type="pres">
      <dgm:prSet presAssocID="{33F1BF62-49C0-4FF9-AA0A-1C2875CB99D9}" presName="txOne" presStyleLbl="node0" presStyleIdx="1" presStyleCnt="8">
        <dgm:presLayoutVars>
          <dgm:chPref val="3"/>
        </dgm:presLayoutVars>
      </dgm:prSet>
      <dgm:spPr/>
    </dgm:pt>
    <dgm:pt modelId="{E3BBBB55-F81E-46AA-A433-1AF66DB2A4AD}" type="pres">
      <dgm:prSet presAssocID="{33F1BF62-49C0-4FF9-AA0A-1C2875CB99D9}" presName="horzOne" presStyleCnt="0"/>
      <dgm:spPr/>
    </dgm:pt>
    <dgm:pt modelId="{AF0FD0E8-5762-4B9F-8D4C-056FDF5EAA0C}" type="pres">
      <dgm:prSet presAssocID="{29D92C3E-0702-4DDC-8251-3C73506DE583}" presName="sibSpaceOne" presStyleCnt="0"/>
      <dgm:spPr/>
    </dgm:pt>
    <dgm:pt modelId="{E8F51F47-01CD-40A3-90DD-665EA15C4A60}" type="pres">
      <dgm:prSet presAssocID="{255D960E-7B29-4093-BEBB-B26A99B036D3}" presName="vertOne" presStyleCnt="0"/>
      <dgm:spPr/>
    </dgm:pt>
    <dgm:pt modelId="{E0135E97-D117-42F0-80EE-D1C2BFD36D6C}" type="pres">
      <dgm:prSet presAssocID="{255D960E-7B29-4093-BEBB-B26A99B036D3}" presName="txOne" presStyleLbl="node0" presStyleIdx="2" presStyleCnt="8">
        <dgm:presLayoutVars>
          <dgm:chPref val="3"/>
        </dgm:presLayoutVars>
      </dgm:prSet>
      <dgm:spPr/>
    </dgm:pt>
    <dgm:pt modelId="{98D89D7B-0629-4436-BD43-2ABD035A8477}" type="pres">
      <dgm:prSet presAssocID="{255D960E-7B29-4093-BEBB-B26A99B036D3}" presName="horzOne" presStyleCnt="0"/>
      <dgm:spPr/>
    </dgm:pt>
    <dgm:pt modelId="{AE849227-45F9-41C0-9888-33A8684F45B8}" type="pres">
      <dgm:prSet presAssocID="{195EFB4D-53BB-46B5-91F6-32EC1D1BC624}" presName="sibSpaceOne" presStyleCnt="0"/>
      <dgm:spPr/>
    </dgm:pt>
    <dgm:pt modelId="{C943F02B-565A-4F48-A292-6D24888CF1B8}" type="pres">
      <dgm:prSet presAssocID="{5430E3EA-78BD-4B14-857E-F1D308AB0AB3}" presName="vertOne" presStyleCnt="0"/>
      <dgm:spPr/>
    </dgm:pt>
    <dgm:pt modelId="{D7EEF4D2-CFE8-40F2-8AB8-8D5A248C3A6E}" type="pres">
      <dgm:prSet presAssocID="{5430E3EA-78BD-4B14-857E-F1D308AB0AB3}" presName="txOne" presStyleLbl="node0" presStyleIdx="3" presStyleCnt="8">
        <dgm:presLayoutVars>
          <dgm:chPref val="3"/>
        </dgm:presLayoutVars>
      </dgm:prSet>
      <dgm:spPr/>
    </dgm:pt>
    <dgm:pt modelId="{8009F5A8-6893-45DA-909F-9E233B104110}" type="pres">
      <dgm:prSet presAssocID="{5430E3EA-78BD-4B14-857E-F1D308AB0AB3}" presName="horzOne" presStyleCnt="0"/>
      <dgm:spPr/>
    </dgm:pt>
    <dgm:pt modelId="{BC9FAD23-F464-42D3-B435-E961A16F469F}" type="pres">
      <dgm:prSet presAssocID="{9AA41D0D-4224-4B21-8CEB-1D929F467C73}" presName="sibSpaceOne" presStyleCnt="0"/>
      <dgm:spPr/>
    </dgm:pt>
    <dgm:pt modelId="{5935A4B2-8C9F-46BB-A639-E4E4EE4517C7}" type="pres">
      <dgm:prSet presAssocID="{BEBCE822-3E47-4476-8C57-0ABB8570937D}" presName="vertOne" presStyleCnt="0"/>
      <dgm:spPr/>
    </dgm:pt>
    <dgm:pt modelId="{B9600103-FDD6-4F4B-A9CE-D11F024BD9A3}" type="pres">
      <dgm:prSet presAssocID="{BEBCE822-3E47-4476-8C57-0ABB8570937D}" presName="txOne" presStyleLbl="node0" presStyleIdx="4" presStyleCnt="8">
        <dgm:presLayoutVars>
          <dgm:chPref val="3"/>
        </dgm:presLayoutVars>
      </dgm:prSet>
      <dgm:spPr/>
    </dgm:pt>
    <dgm:pt modelId="{55C8DC7F-3EEF-49C1-B7DA-B9D5F9E4BE11}" type="pres">
      <dgm:prSet presAssocID="{BEBCE822-3E47-4476-8C57-0ABB8570937D}" presName="horzOne" presStyleCnt="0"/>
      <dgm:spPr/>
    </dgm:pt>
    <dgm:pt modelId="{B757D6DE-9084-43B4-98D3-5A7DD53C3FD8}" type="pres">
      <dgm:prSet presAssocID="{A49C857B-F494-46B6-96F2-9DE1B76E8AF5}" presName="sibSpaceOne" presStyleCnt="0"/>
      <dgm:spPr/>
    </dgm:pt>
    <dgm:pt modelId="{C4DBA5A3-6E2C-4279-920F-F7DF21C5472B}" type="pres">
      <dgm:prSet presAssocID="{D15DB159-A20E-45E4-A79F-49D65968FF01}" presName="vertOne" presStyleCnt="0"/>
      <dgm:spPr/>
    </dgm:pt>
    <dgm:pt modelId="{3FAE64CD-512F-48BC-B4CB-BE01CC24FE2C}" type="pres">
      <dgm:prSet presAssocID="{D15DB159-A20E-45E4-A79F-49D65968FF01}" presName="txOne" presStyleLbl="node0" presStyleIdx="5" presStyleCnt="8">
        <dgm:presLayoutVars>
          <dgm:chPref val="3"/>
        </dgm:presLayoutVars>
      </dgm:prSet>
      <dgm:spPr/>
    </dgm:pt>
    <dgm:pt modelId="{6A3D765F-0B54-474D-A3D3-36BD9AA44CF2}" type="pres">
      <dgm:prSet presAssocID="{D15DB159-A20E-45E4-A79F-49D65968FF01}" presName="horzOne" presStyleCnt="0"/>
      <dgm:spPr/>
    </dgm:pt>
    <dgm:pt modelId="{B8D3F03B-B9E1-4A49-8497-F3FD390669AF}" type="pres">
      <dgm:prSet presAssocID="{80E7D9D3-F1C9-4E53-9497-D3EACE5BD5AD}" presName="sibSpaceOne" presStyleCnt="0"/>
      <dgm:spPr/>
    </dgm:pt>
    <dgm:pt modelId="{3C6B7600-2A3F-4793-8408-A1B0A4445D6B}" type="pres">
      <dgm:prSet presAssocID="{1A470E7F-A591-43F2-A57E-07844260C703}" presName="vertOne" presStyleCnt="0"/>
      <dgm:spPr/>
    </dgm:pt>
    <dgm:pt modelId="{446A871A-C8D3-48F7-B185-632632990395}" type="pres">
      <dgm:prSet presAssocID="{1A470E7F-A591-43F2-A57E-07844260C703}" presName="txOne" presStyleLbl="node0" presStyleIdx="6" presStyleCnt="8">
        <dgm:presLayoutVars>
          <dgm:chPref val="3"/>
        </dgm:presLayoutVars>
      </dgm:prSet>
      <dgm:spPr/>
    </dgm:pt>
    <dgm:pt modelId="{F6835FA9-58F6-4CDD-8883-D0E78C9FA81A}" type="pres">
      <dgm:prSet presAssocID="{1A470E7F-A591-43F2-A57E-07844260C703}" presName="horzOne" presStyleCnt="0"/>
      <dgm:spPr/>
    </dgm:pt>
    <dgm:pt modelId="{235A8B68-82CC-4ABD-A9FA-0467966E6A99}" type="pres">
      <dgm:prSet presAssocID="{C99D228E-6DD0-4A31-A533-72E11D5C5436}" presName="sibSpaceOne" presStyleCnt="0"/>
      <dgm:spPr/>
    </dgm:pt>
    <dgm:pt modelId="{982FA774-506A-484D-A978-DA1F08DC707F}" type="pres">
      <dgm:prSet presAssocID="{DD136782-492F-430C-9EBC-9784025340F5}" presName="vertOne" presStyleCnt="0"/>
      <dgm:spPr/>
    </dgm:pt>
    <dgm:pt modelId="{8C973342-60E9-46E5-B228-7123EA281BB9}" type="pres">
      <dgm:prSet presAssocID="{DD136782-492F-430C-9EBC-9784025340F5}" presName="txOne" presStyleLbl="node0" presStyleIdx="7" presStyleCnt="8">
        <dgm:presLayoutVars>
          <dgm:chPref val="3"/>
        </dgm:presLayoutVars>
      </dgm:prSet>
      <dgm:spPr/>
    </dgm:pt>
    <dgm:pt modelId="{C754DA68-7555-45B0-B317-22F094A5D3EA}" type="pres">
      <dgm:prSet presAssocID="{DD136782-492F-430C-9EBC-9784025340F5}" presName="horzOne" presStyleCnt="0"/>
      <dgm:spPr/>
    </dgm:pt>
  </dgm:ptLst>
  <dgm:cxnLst>
    <dgm:cxn modelId="{6DC2590D-9F0F-47AF-9ECB-9E56F4DDA91F}" type="presOf" srcId="{BEBCE822-3E47-4476-8C57-0ABB8570937D}" destId="{B9600103-FDD6-4F4B-A9CE-D11F024BD9A3}" srcOrd="0" destOrd="0" presId="urn:microsoft.com/office/officeart/2005/8/layout/hierarchy4"/>
    <dgm:cxn modelId="{A8BF2B19-7C53-4112-80BE-EF4F370E096C}" srcId="{140B8087-381A-4FE9-9D7A-A82EE1A182C5}" destId="{DD136782-492F-430C-9EBC-9784025340F5}" srcOrd="7" destOrd="0" parTransId="{FD43BB2D-5410-443B-82E4-D39DDBC1EA67}" sibTransId="{F8A768E8-4FDB-4499-AEB0-473B3938DAB3}"/>
    <dgm:cxn modelId="{61D4033F-9B58-480C-BD41-B8CBB50BA68D}" type="presOf" srcId="{64D097E1-F2CD-4576-9609-DF3027A71EC1}" destId="{A4F8C9C6-0710-4925-8FFC-3B8F508B195E}" srcOrd="0" destOrd="0" presId="urn:microsoft.com/office/officeart/2005/8/layout/hierarchy4"/>
    <dgm:cxn modelId="{F4F95080-9454-4A98-824D-5C0D0050A276}" srcId="{140B8087-381A-4FE9-9D7A-A82EE1A182C5}" destId="{255D960E-7B29-4093-BEBB-B26A99B036D3}" srcOrd="2" destOrd="0" parTransId="{12EEE17F-4BCF-4D9F-8C1C-BF68BED4134D}" sibTransId="{195EFB4D-53BB-46B5-91F6-32EC1D1BC624}"/>
    <dgm:cxn modelId="{A5034389-5AD8-45E6-8A0A-70FAFE6E5592}" type="presOf" srcId="{DD136782-492F-430C-9EBC-9784025340F5}" destId="{8C973342-60E9-46E5-B228-7123EA281BB9}" srcOrd="0" destOrd="0" presId="urn:microsoft.com/office/officeart/2005/8/layout/hierarchy4"/>
    <dgm:cxn modelId="{C9ECCA89-2B9D-418E-86AD-A7EE670D0223}" srcId="{140B8087-381A-4FE9-9D7A-A82EE1A182C5}" destId="{D15DB159-A20E-45E4-A79F-49D65968FF01}" srcOrd="5" destOrd="0" parTransId="{5F30C3DA-857A-4FA3-A05C-1ABBFB1789CE}" sibTransId="{80E7D9D3-F1C9-4E53-9497-D3EACE5BD5AD}"/>
    <dgm:cxn modelId="{B47A6E91-C04F-4FA6-8EF5-2D1F5074F35F}" type="presOf" srcId="{5430E3EA-78BD-4B14-857E-F1D308AB0AB3}" destId="{D7EEF4D2-CFE8-40F2-8AB8-8D5A248C3A6E}" srcOrd="0" destOrd="0" presId="urn:microsoft.com/office/officeart/2005/8/layout/hierarchy4"/>
    <dgm:cxn modelId="{BDD652A6-62B6-4890-BBE0-FD99C6434F46}" srcId="{140B8087-381A-4FE9-9D7A-A82EE1A182C5}" destId="{BEBCE822-3E47-4476-8C57-0ABB8570937D}" srcOrd="4" destOrd="0" parTransId="{A9594D93-2FEE-4F5D-B662-B47D2D32BA28}" sibTransId="{A49C857B-F494-46B6-96F2-9DE1B76E8AF5}"/>
    <dgm:cxn modelId="{BB066FA8-6911-4C6C-8A7A-2896C1253DEC}" type="presOf" srcId="{255D960E-7B29-4093-BEBB-B26A99B036D3}" destId="{E0135E97-D117-42F0-80EE-D1C2BFD36D6C}" srcOrd="0" destOrd="0" presId="urn:microsoft.com/office/officeart/2005/8/layout/hierarchy4"/>
    <dgm:cxn modelId="{613631A9-13FB-4508-AFCF-B0939B5AFFA1}" type="presOf" srcId="{1A470E7F-A591-43F2-A57E-07844260C703}" destId="{446A871A-C8D3-48F7-B185-632632990395}" srcOrd="0" destOrd="0" presId="urn:microsoft.com/office/officeart/2005/8/layout/hierarchy4"/>
    <dgm:cxn modelId="{C1A68AAB-6392-461F-8C10-5CC2FEA8E757}" type="presOf" srcId="{D15DB159-A20E-45E4-A79F-49D65968FF01}" destId="{3FAE64CD-512F-48BC-B4CB-BE01CC24FE2C}" srcOrd="0" destOrd="0" presId="urn:microsoft.com/office/officeart/2005/8/layout/hierarchy4"/>
    <dgm:cxn modelId="{676B69AC-FAA9-42D2-9B0A-74A5AB429DC9}" srcId="{140B8087-381A-4FE9-9D7A-A82EE1A182C5}" destId="{5430E3EA-78BD-4B14-857E-F1D308AB0AB3}" srcOrd="3" destOrd="0" parTransId="{E9E2D472-FDE9-4067-B495-3584CFCD6BB5}" sibTransId="{9AA41D0D-4224-4B21-8CEB-1D929F467C73}"/>
    <dgm:cxn modelId="{A17C69B3-6735-49FE-B70A-DF6FCD88301C}" type="presOf" srcId="{140B8087-381A-4FE9-9D7A-A82EE1A182C5}" destId="{0F65635D-8FC3-43AF-B885-DF85634643DA}" srcOrd="0" destOrd="0" presId="urn:microsoft.com/office/officeart/2005/8/layout/hierarchy4"/>
    <dgm:cxn modelId="{1E0C3FC9-E391-4299-9790-166C7AC138D1}" srcId="{140B8087-381A-4FE9-9D7A-A82EE1A182C5}" destId="{64D097E1-F2CD-4576-9609-DF3027A71EC1}" srcOrd="0" destOrd="0" parTransId="{B8DB87D2-0832-4921-BC46-ACC4A2DAF639}" sibTransId="{7451767E-21BE-47BE-A27E-5140431D1BEB}"/>
    <dgm:cxn modelId="{D53F9BC9-333A-4B39-B6A1-68D95204CB75}" type="presOf" srcId="{33F1BF62-49C0-4FF9-AA0A-1C2875CB99D9}" destId="{F9DE100A-E404-4B9F-AE60-5A963BD20760}" srcOrd="0" destOrd="0" presId="urn:microsoft.com/office/officeart/2005/8/layout/hierarchy4"/>
    <dgm:cxn modelId="{F39A25D6-979E-49A4-A04F-755400574AF2}" srcId="{140B8087-381A-4FE9-9D7A-A82EE1A182C5}" destId="{33F1BF62-49C0-4FF9-AA0A-1C2875CB99D9}" srcOrd="1" destOrd="0" parTransId="{5C7F68B5-C4DF-4BDF-A7AE-94F261C0F06D}" sibTransId="{29D92C3E-0702-4DDC-8251-3C73506DE583}"/>
    <dgm:cxn modelId="{485DE4FF-E6C3-45D8-878D-EE2B98E270B9}" srcId="{140B8087-381A-4FE9-9D7A-A82EE1A182C5}" destId="{1A470E7F-A591-43F2-A57E-07844260C703}" srcOrd="6" destOrd="0" parTransId="{308569E9-8947-4FF1-A8EA-D7C81C6791C2}" sibTransId="{C99D228E-6DD0-4A31-A533-72E11D5C5436}"/>
    <dgm:cxn modelId="{4D743661-CF45-4BE6-8D0D-2A08600D6C1A}" type="presParOf" srcId="{0F65635D-8FC3-43AF-B885-DF85634643DA}" destId="{652C2888-F039-4882-A7FF-D62DAA4E8D2B}" srcOrd="0" destOrd="0" presId="urn:microsoft.com/office/officeart/2005/8/layout/hierarchy4"/>
    <dgm:cxn modelId="{E2A7AB0A-E7A2-4637-8B33-8779C18ECF5A}" type="presParOf" srcId="{652C2888-F039-4882-A7FF-D62DAA4E8D2B}" destId="{A4F8C9C6-0710-4925-8FFC-3B8F508B195E}" srcOrd="0" destOrd="0" presId="urn:microsoft.com/office/officeart/2005/8/layout/hierarchy4"/>
    <dgm:cxn modelId="{6A74BDDB-94FE-4842-9BC4-F890A97E1927}" type="presParOf" srcId="{652C2888-F039-4882-A7FF-D62DAA4E8D2B}" destId="{A606EF3C-FD54-47B9-B833-A4A5B7606CA3}" srcOrd="1" destOrd="0" presId="urn:microsoft.com/office/officeart/2005/8/layout/hierarchy4"/>
    <dgm:cxn modelId="{037AF5A9-F2E4-4FD8-A6A1-679CF01C7E18}" type="presParOf" srcId="{0F65635D-8FC3-43AF-B885-DF85634643DA}" destId="{3BFB3BCB-DCE9-4A32-B7D0-FA5BBD82258D}" srcOrd="1" destOrd="0" presId="urn:microsoft.com/office/officeart/2005/8/layout/hierarchy4"/>
    <dgm:cxn modelId="{2CDFE4D4-73A8-4A62-B39F-5C278CF45C04}" type="presParOf" srcId="{0F65635D-8FC3-43AF-B885-DF85634643DA}" destId="{538E426D-68A3-4CB9-88FE-15F8D77C088F}" srcOrd="2" destOrd="0" presId="urn:microsoft.com/office/officeart/2005/8/layout/hierarchy4"/>
    <dgm:cxn modelId="{ADE6BC0B-6AB4-4621-BAD6-90B5FBF5864F}" type="presParOf" srcId="{538E426D-68A3-4CB9-88FE-15F8D77C088F}" destId="{F9DE100A-E404-4B9F-AE60-5A963BD20760}" srcOrd="0" destOrd="0" presId="urn:microsoft.com/office/officeart/2005/8/layout/hierarchy4"/>
    <dgm:cxn modelId="{E56958F8-6DDC-44A3-9DCF-5FA36EFA36E9}" type="presParOf" srcId="{538E426D-68A3-4CB9-88FE-15F8D77C088F}" destId="{E3BBBB55-F81E-46AA-A433-1AF66DB2A4AD}" srcOrd="1" destOrd="0" presId="urn:microsoft.com/office/officeart/2005/8/layout/hierarchy4"/>
    <dgm:cxn modelId="{A36AC139-8B10-485B-8C3A-E46A3E54AD1E}" type="presParOf" srcId="{0F65635D-8FC3-43AF-B885-DF85634643DA}" destId="{AF0FD0E8-5762-4B9F-8D4C-056FDF5EAA0C}" srcOrd="3" destOrd="0" presId="urn:microsoft.com/office/officeart/2005/8/layout/hierarchy4"/>
    <dgm:cxn modelId="{AB184AE9-8933-4FB7-9E56-239DAD9FF6AA}" type="presParOf" srcId="{0F65635D-8FC3-43AF-B885-DF85634643DA}" destId="{E8F51F47-01CD-40A3-90DD-665EA15C4A60}" srcOrd="4" destOrd="0" presId="urn:microsoft.com/office/officeart/2005/8/layout/hierarchy4"/>
    <dgm:cxn modelId="{EE83D114-2917-4AB0-85B8-20C5FCC2F38A}" type="presParOf" srcId="{E8F51F47-01CD-40A3-90DD-665EA15C4A60}" destId="{E0135E97-D117-42F0-80EE-D1C2BFD36D6C}" srcOrd="0" destOrd="0" presId="urn:microsoft.com/office/officeart/2005/8/layout/hierarchy4"/>
    <dgm:cxn modelId="{45520714-88A3-48FC-800C-EEA734EA2203}" type="presParOf" srcId="{E8F51F47-01CD-40A3-90DD-665EA15C4A60}" destId="{98D89D7B-0629-4436-BD43-2ABD035A8477}" srcOrd="1" destOrd="0" presId="urn:microsoft.com/office/officeart/2005/8/layout/hierarchy4"/>
    <dgm:cxn modelId="{986210BF-504F-4AA3-BCAF-C2C943E6A3B8}" type="presParOf" srcId="{0F65635D-8FC3-43AF-B885-DF85634643DA}" destId="{AE849227-45F9-41C0-9888-33A8684F45B8}" srcOrd="5" destOrd="0" presId="urn:microsoft.com/office/officeart/2005/8/layout/hierarchy4"/>
    <dgm:cxn modelId="{BD205AC8-4B50-4BA7-8982-0D425FDB8A0E}" type="presParOf" srcId="{0F65635D-8FC3-43AF-B885-DF85634643DA}" destId="{C943F02B-565A-4F48-A292-6D24888CF1B8}" srcOrd="6" destOrd="0" presId="urn:microsoft.com/office/officeart/2005/8/layout/hierarchy4"/>
    <dgm:cxn modelId="{D711DC8A-0F85-4606-BA4A-8C79BC5094A6}" type="presParOf" srcId="{C943F02B-565A-4F48-A292-6D24888CF1B8}" destId="{D7EEF4D2-CFE8-40F2-8AB8-8D5A248C3A6E}" srcOrd="0" destOrd="0" presId="urn:microsoft.com/office/officeart/2005/8/layout/hierarchy4"/>
    <dgm:cxn modelId="{D7ACB795-34E0-48AF-9174-9EDF2F73D833}" type="presParOf" srcId="{C943F02B-565A-4F48-A292-6D24888CF1B8}" destId="{8009F5A8-6893-45DA-909F-9E233B104110}" srcOrd="1" destOrd="0" presId="urn:microsoft.com/office/officeart/2005/8/layout/hierarchy4"/>
    <dgm:cxn modelId="{6ED34606-1615-4747-A2EF-F204D67F5632}" type="presParOf" srcId="{0F65635D-8FC3-43AF-B885-DF85634643DA}" destId="{BC9FAD23-F464-42D3-B435-E961A16F469F}" srcOrd="7" destOrd="0" presId="urn:microsoft.com/office/officeart/2005/8/layout/hierarchy4"/>
    <dgm:cxn modelId="{0E7B7DBB-B715-48BC-A3C0-13E95C6FF57C}" type="presParOf" srcId="{0F65635D-8FC3-43AF-B885-DF85634643DA}" destId="{5935A4B2-8C9F-46BB-A639-E4E4EE4517C7}" srcOrd="8" destOrd="0" presId="urn:microsoft.com/office/officeart/2005/8/layout/hierarchy4"/>
    <dgm:cxn modelId="{A5753217-6D3A-47B7-AD44-D3F60268966C}" type="presParOf" srcId="{5935A4B2-8C9F-46BB-A639-E4E4EE4517C7}" destId="{B9600103-FDD6-4F4B-A9CE-D11F024BD9A3}" srcOrd="0" destOrd="0" presId="urn:microsoft.com/office/officeart/2005/8/layout/hierarchy4"/>
    <dgm:cxn modelId="{1C9BC830-8DB6-4357-A657-F0961184ECCE}" type="presParOf" srcId="{5935A4B2-8C9F-46BB-A639-E4E4EE4517C7}" destId="{55C8DC7F-3EEF-49C1-B7DA-B9D5F9E4BE11}" srcOrd="1" destOrd="0" presId="urn:microsoft.com/office/officeart/2005/8/layout/hierarchy4"/>
    <dgm:cxn modelId="{03F1620C-EEC6-4885-BD43-8384E7B117BB}" type="presParOf" srcId="{0F65635D-8FC3-43AF-B885-DF85634643DA}" destId="{B757D6DE-9084-43B4-98D3-5A7DD53C3FD8}" srcOrd="9" destOrd="0" presId="urn:microsoft.com/office/officeart/2005/8/layout/hierarchy4"/>
    <dgm:cxn modelId="{C01E4179-2AA2-4539-B1D2-39887D46E877}" type="presParOf" srcId="{0F65635D-8FC3-43AF-B885-DF85634643DA}" destId="{C4DBA5A3-6E2C-4279-920F-F7DF21C5472B}" srcOrd="10" destOrd="0" presId="urn:microsoft.com/office/officeart/2005/8/layout/hierarchy4"/>
    <dgm:cxn modelId="{CBBAF40F-67D9-43E1-9432-7EE8EA9E9617}" type="presParOf" srcId="{C4DBA5A3-6E2C-4279-920F-F7DF21C5472B}" destId="{3FAE64CD-512F-48BC-B4CB-BE01CC24FE2C}" srcOrd="0" destOrd="0" presId="urn:microsoft.com/office/officeart/2005/8/layout/hierarchy4"/>
    <dgm:cxn modelId="{EE9B1789-101E-49E6-8450-16A0A5B4C701}" type="presParOf" srcId="{C4DBA5A3-6E2C-4279-920F-F7DF21C5472B}" destId="{6A3D765F-0B54-474D-A3D3-36BD9AA44CF2}" srcOrd="1" destOrd="0" presId="urn:microsoft.com/office/officeart/2005/8/layout/hierarchy4"/>
    <dgm:cxn modelId="{C1E9BDB4-2CB0-412D-878D-2C9F3E338EE0}" type="presParOf" srcId="{0F65635D-8FC3-43AF-B885-DF85634643DA}" destId="{B8D3F03B-B9E1-4A49-8497-F3FD390669AF}" srcOrd="11" destOrd="0" presId="urn:microsoft.com/office/officeart/2005/8/layout/hierarchy4"/>
    <dgm:cxn modelId="{073805BF-2401-4739-9D5D-611E8E862B93}" type="presParOf" srcId="{0F65635D-8FC3-43AF-B885-DF85634643DA}" destId="{3C6B7600-2A3F-4793-8408-A1B0A4445D6B}" srcOrd="12" destOrd="0" presId="urn:microsoft.com/office/officeart/2005/8/layout/hierarchy4"/>
    <dgm:cxn modelId="{3CD10620-0974-4B39-9BD6-7AEC04EC20B7}" type="presParOf" srcId="{3C6B7600-2A3F-4793-8408-A1B0A4445D6B}" destId="{446A871A-C8D3-48F7-B185-632632990395}" srcOrd="0" destOrd="0" presId="urn:microsoft.com/office/officeart/2005/8/layout/hierarchy4"/>
    <dgm:cxn modelId="{F7881BE5-C74F-47BA-8593-BF909DF528E4}" type="presParOf" srcId="{3C6B7600-2A3F-4793-8408-A1B0A4445D6B}" destId="{F6835FA9-58F6-4CDD-8883-D0E78C9FA81A}" srcOrd="1" destOrd="0" presId="urn:microsoft.com/office/officeart/2005/8/layout/hierarchy4"/>
    <dgm:cxn modelId="{48AB1044-86C4-4D67-80D6-B94CBBBF0582}" type="presParOf" srcId="{0F65635D-8FC3-43AF-B885-DF85634643DA}" destId="{235A8B68-82CC-4ABD-A9FA-0467966E6A99}" srcOrd="13" destOrd="0" presId="urn:microsoft.com/office/officeart/2005/8/layout/hierarchy4"/>
    <dgm:cxn modelId="{F205E130-B1B6-4095-BC5E-46B0AA82D0D8}" type="presParOf" srcId="{0F65635D-8FC3-43AF-B885-DF85634643DA}" destId="{982FA774-506A-484D-A978-DA1F08DC707F}" srcOrd="14" destOrd="0" presId="urn:microsoft.com/office/officeart/2005/8/layout/hierarchy4"/>
    <dgm:cxn modelId="{60E5D513-4506-401B-8F53-7500197082A1}" type="presParOf" srcId="{982FA774-506A-484D-A978-DA1F08DC707F}" destId="{8C973342-60E9-46E5-B228-7123EA281BB9}" srcOrd="0" destOrd="0" presId="urn:microsoft.com/office/officeart/2005/8/layout/hierarchy4"/>
    <dgm:cxn modelId="{D766E85B-9CE4-4575-BB66-EA4C457C6CB4}" type="presParOf" srcId="{982FA774-506A-484D-A978-DA1F08DC707F}" destId="{C754DA68-7555-45B0-B317-22F094A5D3E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D9010-31F5-4D84-BB66-DC5BB6202E2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80AAE102-6A8F-4B7E-8A26-B070FB394A52}">
      <dgm:prSet phldrT="[Text]" custT="1"/>
      <dgm:spPr>
        <a:solidFill>
          <a:schemeClr val="bg2">
            <a:lumMod val="75000"/>
          </a:schemeClr>
        </a:solidFill>
      </dgm:spPr>
      <dgm:t>
        <a:bodyPr/>
        <a:lstStyle/>
        <a:p>
          <a:r>
            <a:rPr lang="cs-CZ" sz="2000" dirty="0"/>
            <a:t>Energie: 30-35 kcal/kg/d</a:t>
          </a:r>
        </a:p>
      </dgm:t>
    </dgm:pt>
    <dgm:pt modelId="{8236F034-9817-4D0E-BDA2-CDA4F88B9DB5}" type="parTrans" cxnId="{B9AE2519-4899-433A-AE87-10AD69DFF8BD}">
      <dgm:prSet/>
      <dgm:spPr/>
      <dgm:t>
        <a:bodyPr/>
        <a:lstStyle/>
        <a:p>
          <a:endParaRPr lang="cs-CZ"/>
        </a:p>
      </dgm:t>
    </dgm:pt>
    <dgm:pt modelId="{AD611BF6-28AF-4488-9B80-2DF0B3306A6C}" type="sibTrans" cxnId="{B9AE2519-4899-433A-AE87-10AD69DFF8BD}">
      <dgm:prSet/>
      <dgm:spPr/>
      <dgm:t>
        <a:bodyPr/>
        <a:lstStyle/>
        <a:p>
          <a:endParaRPr lang="cs-CZ"/>
        </a:p>
      </dgm:t>
    </dgm:pt>
    <dgm:pt modelId="{2D806EF9-1316-4C91-9819-04611220C2F8}">
      <dgm:prSet phldrT="[Text]" custT="1"/>
      <dgm:spPr/>
      <dgm:t>
        <a:bodyPr/>
        <a:lstStyle/>
        <a:p>
          <a:r>
            <a:rPr lang="cs-CZ" sz="1600" dirty="0"/>
            <a:t>Bílkoviny: </a:t>
          </a:r>
        </a:p>
        <a:p>
          <a:r>
            <a:rPr lang="cs-CZ" sz="1600" dirty="0">
              <a:sym typeface="Wingdings" panose="05000000000000000000" pitchFamily="2" charset="2"/>
            </a:rPr>
            <a:t> </a:t>
          </a:r>
          <a:r>
            <a:rPr lang="cs-CZ" sz="1600" dirty="0"/>
            <a:t>první 1-3 měsíce 1,3-2 g/kg/d</a:t>
          </a:r>
        </a:p>
        <a:p>
          <a:r>
            <a:rPr lang="cs-CZ" sz="1600" dirty="0">
              <a:sym typeface="Wingdings" panose="05000000000000000000" pitchFamily="2" charset="2"/>
            </a:rPr>
            <a:t> p</a:t>
          </a:r>
          <a:r>
            <a:rPr lang="cs-CZ" sz="1600" dirty="0"/>
            <a:t>o 3 měsících 0,8-1 g/kg/d </a:t>
          </a:r>
        </a:p>
      </dgm:t>
    </dgm:pt>
    <dgm:pt modelId="{8707FEB0-66D6-4165-8474-33BC89A88F85}" type="parTrans" cxnId="{EE927FD9-7DE8-4D2F-89F8-DFCBE9731F30}">
      <dgm:prSet/>
      <dgm:spPr/>
      <dgm:t>
        <a:bodyPr/>
        <a:lstStyle/>
        <a:p>
          <a:endParaRPr lang="cs-CZ"/>
        </a:p>
      </dgm:t>
    </dgm:pt>
    <dgm:pt modelId="{9E1E176D-8CCF-4A71-A3C3-211EC5EF44E0}" type="sibTrans" cxnId="{EE927FD9-7DE8-4D2F-89F8-DFCBE9731F30}">
      <dgm:prSet/>
      <dgm:spPr/>
      <dgm:t>
        <a:bodyPr/>
        <a:lstStyle/>
        <a:p>
          <a:endParaRPr lang="cs-CZ"/>
        </a:p>
      </dgm:t>
    </dgm:pt>
    <dgm:pt modelId="{E97B7E45-3665-47E1-A21C-401A7BFFE9BD}">
      <dgm:prSet phldrT="[Text]" custT="1"/>
      <dgm:spPr>
        <a:solidFill>
          <a:schemeClr val="accent3">
            <a:lumMod val="60000"/>
            <a:lumOff val="40000"/>
          </a:schemeClr>
        </a:solidFill>
      </dgm:spPr>
      <dgm:t>
        <a:bodyPr/>
        <a:lstStyle/>
        <a:p>
          <a:r>
            <a:rPr lang="cs-CZ" sz="2000" dirty="0"/>
            <a:t>Sacharidy: 50-60 % z CEP </a:t>
          </a:r>
        </a:p>
      </dgm:t>
    </dgm:pt>
    <dgm:pt modelId="{5A2D867C-2552-4DD8-89C8-479E7D0288B1}" type="parTrans" cxnId="{62F96B70-B36F-4453-B82E-C09A127789ED}">
      <dgm:prSet/>
      <dgm:spPr/>
      <dgm:t>
        <a:bodyPr/>
        <a:lstStyle/>
        <a:p>
          <a:endParaRPr lang="cs-CZ"/>
        </a:p>
      </dgm:t>
    </dgm:pt>
    <dgm:pt modelId="{215BD385-5199-48EE-A7D7-57D50512F6A2}" type="sibTrans" cxnId="{62F96B70-B36F-4453-B82E-C09A127789ED}">
      <dgm:prSet/>
      <dgm:spPr/>
      <dgm:t>
        <a:bodyPr/>
        <a:lstStyle/>
        <a:p>
          <a:endParaRPr lang="cs-CZ"/>
        </a:p>
      </dgm:t>
    </dgm:pt>
    <dgm:pt modelId="{F5654192-B2C9-4396-B8BD-1708B2F516AC}">
      <dgm:prSet phldrT="[Text]" custT="1"/>
      <dgm:spPr>
        <a:solidFill>
          <a:srgbClr val="6DABA8"/>
        </a:solidFill>
      </dgm:spPr>
      <dgm:t>
        <a:bodyPr/>
        <a:lstStyle/>
        <a:p>
          <a:r>
            <a:rPr lang="cs-CZ" sz="2000" dirty="0"/>
            <a:t>Tuky: &lt;30 % z CEP</a:t>
          </a:r>
        </a:p>
      </dgm:t>
    </dgm:pt>
    <dgm:pt modelId="{EC29B538-4959-4229-830B-870E08E4293E}" type="parTrans" cxnId="{8853C7BD-2D26-4DE8-9DBC-5C75E30D3E81}">
      <dgm:prSet/>
      <dgm:spPr/>
      <dgm:t>
        <a:bodyPr/>
        <a:lstStyle/>
        <a:p>
          <a:endParaRPr lang="cs-CZ"/>
        </a:p>
      </dgm:t>
    </dgm:pt>
    <dgm:pt modelId="{CE61A428-F4B7-49B2-839B-62AEFC3C2C87}" type="sibTrans" cxnId="{8853C7BD-2D26-4DE8-9DBC-5C75E30D3E81}">
      <dgm:prSet/>
      <dgm:spPr/>
      <dgm:t>
        <a:bodyPr/>
        <a:lstStyle/>
        <a:p>
          <a:endParaRPr lang="cs-CZ"/>
        </a:p>
      </dgm:t>
    </dgm:pt>
    <dgm:pt modelId="{C7C53800-CA63-4CB5-814E-4329F353C60D}">
      <dgm:prSet phldrT="[Text]"/>
      <dgm:spPr>
        <a:solidFill>
          <a:srgbClr val="F7D65B"/>
        </a:solidFill>
      </dgm:spPr>
      <dgm:t>
        <a:bodyPr/>
        <a:lstStyle/>
        <a:p>
          <a:r>
            <a:rPr lang="cs-CZ" dirty="0"/>
            <a:t>Sodík: 2-3 g/d</a:t>
          </a:r>
        </a:p>
        <a:p>
          <a:r>
            <a:rPr lang="cs-CZ" dirty="0"/>
            <a:t>Draslík: 2-4 g/d</a:t>
          </a:r>
        </a:p>
        <a:p>
          <a:r>
            <a:rPr lang="cs-CZ" dirty="0"/>
            <a:t>Hořčík: udržovat v séru &gt; 1,8 mg/</a:t>
          </a:r>
          <a:r>
            <a:rPr lang="cs-CZ" dirty="0" err="1"/>
            <a:t>dL</a:t>
          </a:r>
          <a:endParaRPr lang="cs-CZ" dirty="0"/>
        </a:p>
        <a:p>
          <a:r>
            <a:rPr lang="cs-CZ" dirty="0"/>
            <a:t>Vápník: individualizované, minimum 1000-1500 mg</a:t>
          </a:r>
        </a:p>
        <a:p>
          <a:r>
            <a:rPr lang="cs-CZ" dirty="0"/>
            <a:t>Vitamin D: 25-OH &gt; 30 mg</a:t>
          </a:r>
        </a:p>
      </dgm:t>
    </dgm:pt>
    <dgm:pt modelId="{035E9A17-7EE5-4414-82F7-BD5AEC6D2C2B}" type="parTrans" cxnId="{94A7B659-0916-4FD5-AD22-6B27777DCE3F}">
      <dgm:prSet/>
      <dgm:spPr/>
      <dgm:t>
        <a:bodyPr/>
        <a:lstStyle/>
        <a:p>
          <a:endParaRPr lang="cs-CZ"/>
        </a:p>
      </dgm:t>
    </dgm:pt>
    <dgm:pt modelId="{85BAAB4B-B951-482A-BEF6-B43716C71A66}" type="sibTrans" cxnId="{94A7B659-0916-4FD5-AD22-6B27777DCE3F}">
      <dgm:prSet/>
      <dgm:spPr/>
      <dgm:t>
        <a:bodyPr/>
        <a:lstStyle/>
        <a:p>
          <a:endParaRPr lang="cs-CZ"/>
        </a:p>
      </dgm:t>
    </dgm:pt>
    <dgm:pt modelId="{B13EF1C4-5D8E-4635-830B-BC859A09753F}" type="pres">
      <dgm:prSet presAssocID="{49BD9010-31F5-4D84-BB66-DC5BB6202E23}" presName="diagram" presStyleCnt="0">
        <dgm:presLayoutVars>
          <dgm:dir/>
          <dgm:resizeHandles val="exact"/>
        </dgm:presLayoutVars>
      </dgm:prSet>
      <dgm:spPr/>
    </dgm:pt>
    <dgm:pt modelId="{319D3579-8283-4813-BDEA-CB0CA0618DFD}" type="pres">
      <dgm:prSet presAssocID="{80AAE102-6A8F-4B7E-8A26-B070FB394A52}" presName="node" presStyleLbl="node1" presStyleIdx="0" presStyleCnt="5">
        <dgm:presLayoutVars>
          <dgm:bulletEnabled val="1"/>
        </dgm:presLayoutVars>
      </dgm:prSet>
      <dgm:spPr/>
    </dgm:pt>
    <dgm:pt modelId="{9D538201-E79C-4625-9A91-576A2C77FBF5}" type="pres">
      <dgm:prSet presAssocID="{AD611BF6-28AF-4488-9B80-2DF0B3306A6C}" presName="sibTrans" presStyleCnt="0"/>
      <dgm:spPr/>
    </dgm:pt>
    <dgm:pt modelId="{93AA667E-E223-40AF-9A57-E7DDE58D1E18}" type="pres">
      <dgm:prSet presAssocID="{2D806EF9-1316-4C91-9819-04611220C2F8}" presName="node" presStyleLbl="node1" presStyleIdx="1" presStyleCnt="5">
        <dgm:presLayoutVars>
          <dgm:bulletEnabled val="1"/>
        </dgm:presLayoutVars>
      </dgm:prSet>
      <dgm:spPr/>
    </dgm:pt>
    <dgm:pt modelId="{348830CE-E54B-487A-ADD1-75BDD92ACCDF}" type="pres">
      <dgm:prSet presAssocID="{9E1E176D-8CCF-4A71-A3C3-211EC5EF44E0}" presName="sibTrans" presStyleCnt="0"/>
      <dgm:spPr/>
    </dgm:pt>
    <dgm:pt modelId="{20878B75-84C1-4553-AB7F-B3033C317F81}" type="pres">
      <dgm:prSet presAssocID="{E97B7E45-3665-47E1-A21C-401A7BFFE9BD}" presName="node" presStyleLbl="node1" presStyleIdx="2" presStyleCnt="5">
        <dgm:presLayoutVars>
          <dgm:bulletEnabled val="1"/>
        </dgm:presLayoutVars>
      </dgm:prSet>
      <dgm:spPr/>
    </dgm:pt>
    <dgm:pt modelId="{812D57EF-A006-40A6-A23A-DEA32D27CF03}" type="pres">
      <dgm:prSet presAssocID="{215BD385-5199-48EE-A7D7-57D50512F6A2}" presName="sibTrans" presStyleCnt="0"/>
      <dgm:spPr/>
    </dgm:pt>
    <dgm:pt modelId="{27BEE3D2-7166-462D-9234-DEF6E76BF168}" type="pres">
      <dgm:prSet presAssocID="{F5654192-B2C9-4396-B8BD-1708B2F516AC}" presName="node" presStyleLbl="node1" presStyleIdx="3" presStyleCnt="5">
        <dgm:presLayoutVars>
          <dgm:bulletEnabled val="1"/>
        </dgm:presLayoutVars>
      </dgm:prSet>
      <dgm:spPr/>
    </dgm:pt>
    <dgm:pt modelId="{CAA914EC-362A-44A1-95CA-812453193376}" type="pres">
      <dgm:prSet presAssocID="{CE61A428-F4B7-49B2-839B-62AEFC3C2C87}" presName="sibTrans" presStyleCnt="0"/>
      <dgm:spPr/>
    </dgm:pt>
    <dgm:pt modelId="{7E0FB31F-BFDF-46EF-AACE-11F349A48EC4}" type="pres">
      <dgm:prSet presAssocID="{C7C53800-CA63-4CB5-814E-4329F353C60D}" presName="node" presStyleLbl="node1" presStyleIdx="4" presStyleCnt="5">
        <dgm:presLayoutVars>
          <dgm:bulletEnabled val="1"/>
        </dgm:presLayoutVars>
      </dgm:prSet>
      <dgm:spPr/>
    </dgm:pt>
  </dgm:ptLst>
  <dgm:cxnLst>
    <dgm:cxn modelId="{B9AE2519-4899-433A-AE87-10AD69DFF8BD}" srcId="{49BD9010-31F5-4D84-BB66-DC5BB6202E23}" destId="{80AAE102-6A8F-4B7E-8A26-B070FB394A52}" srcOrd="0" destOrd="0" parTransId="{8236F034-9817-4D0E-BDA2-CDA4F88B9DB5}" sibTransId="{AD611BF6-28AF-4488-9B80-2DF0B3306A6C}"/>
    <dgm:cxn modelId="{9D7A741B-1C2B-496E-8B34-130DC2F89E8F}" type="presOf" srcId="{E97B7E45-3665-47E1-A21C-401A7BFFE9BD}" destId="{20878B75-84C1-4553-AB7F-B3033C317F81}" srcOrd="0" destOrd="0" presId="urn:microsoft.com/office/officeart/2005/8/layout/default"/>
    <dgm:cxn modelId="{D32AB542-8368-4D95-86CF-3CC88BA36AD6}" type="presOf" srcId="{F5654192-B2C9-4396-B8BD-1708B2F516AC}" destId="{27BEE3D2-7166-462D-9234-DEF6E76BF168}" srcOrd="0" destOrd="0" presId="urn:microsoft.com/office/officeart/2005/8/layout/default"/>
    <dgm:cxn modelId="{62F96B70-B36F-4453-B82E-C09A127789ED}" srcId="{49BD9010-31F5-4D84-BB66-DC5BB6202E23}" destId="{E97B7E45-3665-47E1-A21C-401A7BFFE9BD}" srcOrd="2" destOrd="0" parTransId="{5A2D867C-2552-4DD8-89C8-479E7D0288B1}" sibTransId="{215BD385-5199-48EE-A7D7-57D50512F6A2}"/>
    <dgm:cxn modelId="{94A7B659-0916-4FD5-AD22-6B27777DCE3F}" srcId="{49BD9010-31F5-4D84-BB66-DC5BB6202E23}" destId="{C7C53800-CA63-4CB5-814E-4329F353C60D}" srcOrd="4" destOrd="0" parTransId="{035E9A17-7EE5-4414-82F7-BD5AEC6D2C2B}" sibTransId="{85BAAB4B-B951-482A-BEF6-B43716C71A66}"/>
    <dgm:cxn modelId="{ACAD278C-082C-45C8-9F84-9223BA82BB52}" type="presOf" srcId="{2D806EF9-1316-4C91-9819-04611220C2F8}" destId="{93AA667E-E223-40AF-9A57-E7DDE58D1E18}" srcOrd="0" destOrd="0" presId="urn:microsoft.com/office/officeart/2005/8/layout/default"/>
    <dgm:cxn modelId="{0BF8279C-F8E0-4B94-BE97-A8B954287FB9}" type="presOf" srcId="{80AAE102-6A8F-4B7E-8A26-B070FB394A52}" destId="{319D3579-8283-4813-BDEA-CB0CA0618DFD}" srcOrd="0" destOrd="0" presId="urn:microsoft.com/office/officeart/2005/8/layout/default"/>
    <dgm:cxn modelId="{7E95CBB9-3AB0-4043-A641-82551030C674}" type="presOf" srcId="{49BD9010-31F5-4D84-BB66-DC5BB6202E23}" destId="{B13EF1C4-5D8E-4635-830B-BC859A09753F}" srcOrd="0" destOrd="0" presId="urn:microsoft.com/office/officeart/2005/8/layout/default"/>
    <dgm:cxn modelId="{8853C7BD-2D26-4DE8-9DBC-5C75E30D3E81}" srcId="{49BD9010-31F5-4D84-BB66-DC5BB6202E23}" destId="{F5654192-B2C9-4396-B8BD-1708B2F516AC}" srcOrd="3" destOrd="0" parTransId="{EC29B538-4959-4229-830B-870E08E4293E}" sibTransId="{CE61A428-F4B7-49B2-839B-62AEFC3C2C87}"/>
    <dgm:cxn modelId="{277A56CD-AFE9-41FD-AFF3-47AD0EF67695}" type="presOf" srcId="{C7C53800-CA63-4CB5-814E-4329F353C60D}" destId="{7E0FB31F-BFDF-46EF-AACE-11F349A48EC4}" srcOrd="0" destOrd="0" presId="urn:microsoft.com/office/officeart/2005/8/layout/default"/>
    <dgm:cxn modelId="{EE927FD9-7DE8-4D2F-89F8-DFCBE9731F30}" srcId="{49BD9010-31F5-4D84-BB66-DC5BB6202E23}" destId="{2D806EF9-1316-4C91-9819-04611220C2F8}" srcOrd="1" destOrd="0" parTransId="{8707FEB0-66D6-4165-8474-33BC89A88F85}" sibTransId="{9E1E176D-8CCF-4A71-A3C3-211EC5EF44E0}"/>
    <dgm:cxn modelId="{52260506-C178-49FC-B50F-0F005E7AC2BB}" type="presParOf" srcId="{B13EF1C4-5D8E-4635-830B-BC859A09753F}" destId="{319D3579-8283-4813-BDEA-CB0CA0618DFD}" srcOrd="0" destOrd="0" presId="urn:microsoft.com/office/officeart/2005/8/layout/default"/>
    <dgm:cxn modelId="{60CBEAE0-7533-44E3-A2BC-31C81016E7E9}" type="presParOf" srcId="{B13EF1C4-5D8E-4635-830B-BC859A09753F}" destId="{9D538201-E79C-4625-9A91-576A2C77FBF5}" srcOrd="1" destOrd="0" presId="urn:microsoft.com/office/officeart/2005/8/layout/default"/>
    <dgm:cxn modelId="{22C334CD-29A3-482C-9FBC-6A2B4C07DB40}" type="presParOf" srcId="{B13EF1C4-5D8E-4635-830B-BC859A09753F}" destId="{93AA667E-E223-40AF-9A57-E7DDE58D1E18}" srcOrd="2" destOrd="0" presId="urn:microsoft.com/office/officeart/2005/8/layout/default"/>
    <dgm:cxn modelId="{EDA0B3E8-3275-48FB-ACCC-627F2627B740}" type="presParOf" srcId="{B13EF1C4-5D8E-4635-830B-BC859A09753F}" destId="{348830CE-E54B-487A-ADD1-75BDD92ACCDF}" srcOrd="3" destOrd="0" presId="urn:microsoft.com/office/officeart/2005/8/layout/default"/>
    <dgm:cxn modelId="{ABA3127C-B4A8-493E-A14A-D77EF302DE5E}" type="presParOf" srcId="{B13EF1C4-5D8E-4635-830B-BC859A09753F}" destId="{20878B75-84C1-4553-AB7F-B3033C317F81}" srcOrd="4" destOrd="0" presId="urn:microsoft.com/office/officeart/2005/8/layout/default"/>
    <dgm:cxn modelId="{03BCFD73-E540-4B79-88DD-568862B1BB6E}" type="presParOf" srcId="{B13EF1C4-5D8E-4635-830B-BC859A09753F}" destId="{812D57EF-A006-40A6-A23A-DEA32D27CF03}" srcOrd="5" destOrd="0" presId="urn:microsoft.com/office/officeart/2005/8/layout/default"/>
    <dgm:cxn modelId="{F7C24890-3938-4300-89CE-7F4E9573576E}" type="presParOf" srcId="{B13EF1C4-5D8E-4635-830B-BC859A09753F}" destId="{27BEE3D2-7166-462D-9234-DEF6E76BF168}" srcOrd="6" destOrd="0" presId="urn:microsoft.com/office/officeart/2005/8/layout/default"/>
    <dgm:cxn modelId="{CBB795B5-A8E3-464F-A7DE-FDDCAC30CBDF}" type="presParOf" srcId="{B13EF1C4-5D8E-4635-830B-BC859A09753F}" destId="{CAA914EC-362A-44A1-95CA-812453193376}" srcOrd="7" destOrd="0" presId="urn:microsoft.com/office/officeart/2005/8/layout/default"/>
    <dgm:cxn modelId="{2A49E7D8-EA7C-469E-88E7-0C56D5599494}" type="presParOf" srcId="{B13EF1C4-5D8E-4635-830B-BC859A09753F}" destId="{7E0FB31F-BFDF-46EF-AACE-11F349A48EC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8C9C6-0710-4925-8FFC-3B8F508B195E}">
      <dsp:nvSpPr>
        <dsp:cNvPr id="0" name=""/>
        <dsp:cNvSpPr/>
      </dsp:nvSpPr>
      <dsp:spPr>
        <a:xfrm>
          <a:off x="4956" y="0"/>
          <a:ext cx="1261772" cy="25104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b="1" kern="1200" dirty="0"/>
            <a:t>STEROIDNÍ DIABETES, ZHORŠENÍ STÁVAJÍCÍHO DIABETU</a:t>
          </a:r>
        </a:p>
      </dsp:txBody>
      <dsp:txXfrm>
        <a:off x="41912" y="36956"/>
        <a:ext cx="1187860" cy="2436532"/>
      </dsp:txXfrm>
    </dsp:sp>
    <dsp:sp modelId="{F9DE100A-E404-4B9F-AE60-5A963BD20760}">
      <dsp:nvSpPr>
        <dsp:cNvPr id="0" name=""/>
        <dsp:cNvSpPr/>
      </dsp:nvSpPr>
      <dsp:spPr>
        <a:xfrm>
          <a:off x="1478707" y="0"/>
          <a:ext cx="1261772" cy="2510444"/>
        </a:xfrm>
        <a:prstGeom prst="roundRect">
          <a:avLst>
            <a:gd name="adj" fmla="val 10000"/>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b="1" kern="1200" dirty="0"/>
            <a:t> NESPAVOST, CEFALEA, PSYCHOTICKÉ STAVY </a:t>
          </a:r>
        </a:p>
      </dsp:txBody>
      <dsp:txXfrm>
        <a:off x="1515663" y="36956"/>
        <a:ext cx="1187860" cy="2436532"/>
      </dsp:txXfrm>
    </dsp:sp>
    <dsp:sp modelId="{E0135E97-D117-42F0-80EE-D1C2BFD36D6C}">
      <dsp:nvSpPr>
        <dsp:cNvPr id="0" name=""/>
        <dsp:cNvSpPr/>
      </dsp:nvSpPr>
      <dsp:spPr>
        <a:xfrm>
          <a:off x="2952458" y="0"/>
          <a:ext cx="1261772" cy="2510444"/>
        </a:xfrm>
        <a:prstGeom prst="roundRect">
          <a:avLst>
            <a:gd name="adj" fmla="val 10000"/>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b="1" kern="1200" dirty="0"/>
            <a:t>ARTERIÁLNÍ HYPERTENZE, ROZVOJ ATEROSKLERÓZY</a:t>
          </a:r>
        </a:p>
      </dsp:txBody>
      <dsp:txXfrm>
        <a:off x="2989414" y="36956"/>
        <a:ext cx="1187860" cy="2436532"/>
      </dsp:txXfrm>
    </dsp:sp>
    <dsp:sp modelId="{D7EEF4D2-CFE8-40F2-8AB8-8D5A248C3A6E}">
      <dsp:nvSpPr>
        <dsp:cNvPr id="0" name=""/>
        <dsp:cNvSpPr/>
      </dsp:nvSpPr>
      <dsp:spPr>
        <a:xfrm>
          <a:off x="4426209" y="0"/>
          <a:ext cx="1261772" cy="2510444"/>
        </a:xfrm>
        <a:prstGeom prst="roundRect">
          <a:avLst>
            <a:gd name="adj" fmla="val 1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b="1" kern="1200" dirty="0"/>
            <a:t>OSTEOPORÓZA, STEROIDNÍ MYOPATIE </a:t>
          </a:r>
        </a:p>
      </dsp:txBody>
      <dsp:txXfrm>
        <a:off x="4463165" y="36956"/>
        <a:ext cx="1187860" cy="2436532"/>
      </dsp:txXfrm>
    </dsp:sp>
    <dsp:sp modelId="{B9600103-FDD6-4F4B-A9CE-D11F024BD9A3}">
      <dsp:nvSpPr>
        <dsp:cNvPr id="0" name=""/>
        <dsp:cNvSpPr/>
      </dsp:nvSpPr>
      <dsp:spPr>
        <a:xfrm>
          <a:off x="5899959" y="0"/>
          <a:ext cx="1261772" cy="2510444"/>
        </a:xfrm>
        <a:prstGeom prst="roundRect">
          <a:avLst>
            <a:gd name="adj" fmla="val 10000"/>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b="1" kern="1200" dirty="0"/>
            <a:t>RETENCE SODÍKU A VODY               S OTOKY</a:t>
          </a:r>
        </a:p>
      </dsp:txBody>
      <dsp:txXfrm>
        <a:off x="5936915" y="36956"/>
        <a:ext cx="1187860" cy="2436532"/>
      </dsp:txXfrm>
    </dsp:sp>
    <dsp:sp modelId="{3FAE64CD-512F-48BC-B4CB-BE01CC24FE2C}">
      <dsp:nvSpPr>
        <dsp:cNvPr id="0" name=""/>
        <dsp:cNvSpPr/>
      </dsp:nvSpPr>
      <dsp:spPr>
        <a:xfrm>
          <a:off x="7373710" y="0"/>
          <a:ext cx="1261772" cy="2510444"/>
        </a:xfrm>
        <a:prstGeom prst="roundRect">
          <a:avLst>
            <a:gd name="adj" fmla="val 10000"/>
          </a:avLst>
        </a:prstGeom>
        <a:solidFill>
          <a:srgbClr val="6DABA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b="1" kern="1200" dirty="0"/>
            <a:t>HYPERLIPIDÉMIE </a:t>
          </a:r>
        </a:p>
      </dsp:txBody>
      <dsp:txXfrm>
        <a:off x="7410666" y="36956"/>
        <a:ext cx="1187860" cy="2436532"/>
      </dsp:txXfrm>
    </dsp:sp>
    <dsp:sp modelId="{446A871A-C8D3-48F7-B185-632632990395}">
      <dsp:nvSpPr>
        <dsp:cNvPr id="0" name=""/>
        <dsp:cNvSpPr/>
      </dsp:nvSpPr>
      <dsp:spPr>
        <a:xfrm>
          <a:off x="8847461" y="0"/>
          <a:ext cx="1261772" cy="2510444"/>
        </a:xfrm>
        <a:prstGeom prst="roundRect">
          <a:avLst>
            <a:gd name="adj" fmla="val 10000"/>
          </a:avLst>
        </a:prstGeom>
        <a:solidFill>
          <a:srgbClr val="F7D65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b="1" kern="1200" dirty="0"/>
            <a:t>SNÍŽENÁ REZISTENCE          K INFEKCÍM, ORGÁNOVÁ POŠKOZENÍ </a:t>
          </a:r>
        </a:p>
      </dsp:txBody>
      <dsp:txXfrm>
        <a:off x="8884417" y="36956"/>
        <a:ext cx="1187860" cy="2436532"/>
      </dsp:txXfrm>
    </dsp:sp>
    <dsp:sp modelId="{8C973342-60E9-46E5-B228-7123EA281BB9}">
      <dsp:nvSpPr>
        <dsp:cNvPr id="0" name=""/>
        <dsp:cNvSpPr/>
      </dsp:nvSpPr>
      <dsp:spPr>
        <a:xfrm>
          <a:off x="10321212" y="0"/>
          <a:ext cx="1261772" cy="2510444"/>
        </a:xfrm>
        <a:prstGeom prst="roundRect">
          <a:avLst>
            <a:gd name="adj" fmla="val 10000"/>
          </a:avLst>
        </a:prstGeom>
        <a:solidFill>
          <a:srgbClr val="F276A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b="1" kern="1200" dirty="0"/>
            <a:t>EXACERBACE VCHGD, AKUTNÍ PANKREATITIDA</a:t>
          </a:r>
        </a:p>
      </dsp:txBody>
      <dsp:txXfrm>
        <a:off x="10358168" y="36956"/>
        <a:ext cx="1187860" cy="2436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D3579-8283-4813-BDEA-CB0CA0618DFD}">
      <dsp:nvSpPr>
        <dsp:cNvPr id="0" name=""/>
        <dsp:cNvSpPr/>
      </dsp:nvSpPr>
      <dsp:spPr>
        <a:xfrm>
          <a:off x="0" y="36934"/>
          <a:ext cx="3037581" cy="1822549"/>
        </a:xfrm>
        <a:prstGeom prst="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Energie: 30-35 kcal/kg/d</a:t>
          </a:r>
        </a:p>
      </dsp:txBody>
      <dsp:txXfrm>
        <a:off x="0" y="36934"/>
        <a:ext cx="3037581" cy="1822549"/>
      </dsp:txXfrm>
    </dsp:sp>
    <dsp:sp modelId="{93AA667E-E223-40AF-9A57-E7DDE58D1E18}">
      <dsp:nvSpPr>
        <dsp:cNvPr id="0" name=""/>
        <dsp:cNvSpPr/>
      </dsp:nvSpPr>
      <dsp:spPr>
        <a:xfrm>
          <a:off x="3341340" y="36934"/>
          <a:ext cx="3037581" cy="1822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Bílkoviny: </a:t>
          </a:r>
        </a:p>
        <a:p>
          <a:pPr marL="0" lvl="0" indent="0" algn="ctr" defTabSz="711200">
            <a:lnSpc>
              <a:spcPct val="90000"/>
            </a:lnSpc>
            <a:spcBef>
              <a:spcPct val="0"/>
            </a:spcBef>
            <a:spcAft>
              <a:spcPct val="35000"/>
            </a:spcAft>
            <a:buNone/>
          </a:pPr>
          <a:r>
            <a:rPr lang="cs-CZ" sz="1600" kern="1200" dirty="0">
              <a:sym typeface="Wingdings" panose="05000000000000000000" pitchFamily="2" charset="2"/>
            </a:rPr>
            <a:t> </a:t>
          </a:r>
          <a:r>
            <a:rPr lang="cs-CZ" sz="1600" kern="1200" dirty="0"/>
            <a:t>první 1-3 měsíce 1,3-2 g/kg/d</a:t>
          </a:r>
        </a:p>
        <a:p>
          <a:pPr marL="0" lvl="0" indent="0" algn="ctr" defTabSz="711200">
            <a:lnSpc>
              <a:spcPct val="90000"/>
            </a:lnSpc>
            <a:spcBef>
              <a:spcPct val="0"/>
            </a:spcBef>
            <a:spcAft>
              <a:spcPct val="35000"/>
            </a:spcAft>
            <a:buNone/>
          </a:pPr>
          <a:r>
            <a:rPr lang="cs-CZ" sz="1600" kern="1200" dirty="0">
              <a:sym typeface="Wingdings" panose="05000000000000000000" pitchFamily="2" charset="2"/>
            </a:rPr>
            <a:t> p</a:t>
          </a:r>
          <a:r>
            <a:rPr lang="cs-CZ" sz="1600" kern="1200" dirty="0"/>
            <a:t>o 3 měsících 0,8-1 g/kg/d </a:t>
          </a:r>
        </a:p>
      </dsp:txBody>
      <dsp:txXfrm>
        <a:off x="3341340" y="36934"/>
        <a:ext cx="3037581" cy="1822549"/>
      </dsp:txXfrm>
    </dsp:sp>
    <dsp:sp modelId="{20878B75-84C1-4553-AB7F-B3033C317F81}">
      <dsp:nvSpPr>
        <dsp:cNvPr id="0" name=""/>
        <dsp:cNvSpPr/>
      </dsp:nvSpPr>
      <dsp:spPr>
        <a:xfrm>
          <a:off x="6682680" y="36934"/>
          <a:ext cx="3037581" cy="1822549"/>
        </a:xfrm>
        <a:prstGeom prst="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Sacharidy: 50-60 % z CEP </a:t>
          </a:r>
        </a:p>
      </dsp:txBody>
      <dsp:txXfrm>
        <a:off x="6682680" y="36934"/>
        <a:ext cx="3037581" cy="1822549"/>
      </dsp:txXfrm>
    </dsp:sp>
    <dsp:sp modelId="{27BEE3D2-7166-462D-9234-DEF6E76BF168}">
      <dsp:nvSpPr>
        <dsp:cNvPr id="0" name=""/>
        <dsp:cNvSpPr/>
      </dsp:nvSpPr>
      <dsp:spPr>
        <a:xfrm>
          <a:off x="1670670" y="2163241"/>
          <a:ext cx="3037581" cy="1822549"/>
        </a:xfrm>
        <a:prstGeom prst="rect">
          <a:avLst/>
        </a:prstGeom>
        <a:solidFill>
          <a:srgbClr val="6DABA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Tuky: &lt;30 % z CEP</a:t>
          </a:r>
        </a:p>
      </dsp:txBody>
      <dsp:txXfrm>
        <a:off x="1670670" y="2163241"/>
        <a:ext cx="3037581" cy="1822549"/>
      </dsp:txXfrm>
    </dsp:sp>
    <dsp:sp modelId="{7E0FB31F-BFDF-46EF-AACE-11F349A48EC4}">
      <dsp:nvSpPr>
        <dsp:cNvPr id="0" name=""/>
        <dsp:cNvSpPr/>
      </dsp:nvSpPr>
      <dsp:spPr>
        <a:xfrm>
          <a:off x="5012010" y="2163241"/>
          <a:ext cx="3037581" cy="1822549"/>
        </a:xfrm>
        <a:prstGeom prst="rect">
          <a:avLst/>
        </a:prstGeom>
        <a:solidFill>
          <a:srgbClr val="F7D65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Sodík: 2-3 g/d</a:t>
          </a:r>
        </a:p>
        <a:p>
          <a:pPr marL="0" lvl="0" indent="0" algn="ctr" defTabSz="666750">
            <a:lnSpc>
              <a:spcPct val="90000"/>
            </a:lnSpc>
            <a:spcBef>
              <a:spcPct val="0"/>
            </a:spcBef>
            <a:spcAft>
              <a:spcPct val="35000"/>
            </a:spcAft>
            <a:buNone/>
          </a:pPr>
          <a:r>
            <a:rPr lang="cs-CZ" sz="1500" kern="1200" dirty="0"/>
            <a:t>Draslík: 2-4 g/d</a:t>
          </a:r>
        </a:p>
        <a:p>
          <a:pPr marL="0" lvl="0" indent="0" algn="ctr" defTabSz="666750">
            <a:lnSpc>
              <a:spcPct val="90000"/>
            </a:lnSpc>
            <a:spcBef>
              <a:spcPct val="0"/>
            </a:spcBef>
            <a:spcAft>
              <a:spcPct val="35000"/>
            </a:spcAft>
            <a:buNone/>
          </a:pPr>
          <a:r>
            <a:rPr lang="cs-CZ" sz="1500" kern="1200" dirty="0"/>
            <a:t>Hořčík: udržovat v séru &gt; 1,8 mg/</a:t>
          </a:r>
          <a:r>
            <a:rPr lang="cs-CZ" sz="1500" kern="1200" dirty="0" err="1"/>
            <a:t>dL</a:t>
          </a:r>
          <a:endParaRPr lang="cs-CZ" sz="1500" kern="1200" dirty="0"/>
        </a:p>
        <a:p>
          <a:pPr marL="0" lvl="0" indent="0" algn="ctr" defTabSz="666750">
            <a:lnSpc>
              <a:spcPct val="90000"/>
            </a:lnSpc>
            <a:spcBef>
              <a:spcPct val="0"/>
            </a:spcBef>
            <a:spcAft>
              <a:spcPct val="35000"/>
            </a:spcAft>
            <a:buNone/>
          </a:pPr>
          <a:r>
            <a:rPr lang="cs-CZ" sz="1500" kern="1200" dirty="0"/>
            <a:t>Vápník: individualizované, minimum 1000-1500 mg</a:t>
          </a:r>
        </a:p>
        <a:p>
          <a:pPr marL="0" lvl="0" indent="0" algn="ctr" defTabSz="666750">
            <a:lnSpc>
              <a:spcPct val="90000"/>
            </a:lnSpc>
            <a:spcBef>
              <a:spcPct val="0"/>
            </a:spcBef>
            <a:spcAft>
              <a:spcPct val="35000"/>
            </a:spcAft>
            <a:buNone/>
          </a:pPr>
          <a:r>
            <a:rPr lang="cs-CZ" sz="1500" kern="1200" dirty="0"/>
            <a:t>Vitamin D: 25-OH &gt; 30 mg</a:t>
          </a:r>
        </a:p>
      </dsp:txBody>
      <dsp:txXfrm>
        <a:off x="5012010" y="2163241"/>
        <a:ext cx="3037581" cy="18225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81CF6BE8-FA57-4E89-9C9B-81FF7AE855D5}" type="datetimeFigureOut">
              <a:rPr lang="cs-CZ" smtClean="0"/>
              <a:t>24.04.2024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14D5C70-74B1-466C-8ED0-502E46A721B6}" type="slidenum">
              <a:rPr lang="cs-CZ" smtClean="0"/>
              <a:t>‹#›</a:t>
            </a:fld>
            <a:endParaRPr lang="cs-CZ"/>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61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1CF6BE8-FA57-4E89-9C9B-81FF7AE855D5}" type="datetimeFigureOut">
              <a:rPr lang="cs-CZ" smtClean="0"/>
              <a:t>24.04.2024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14D5C70-74B1-466C-8ED0-502E46A721B6}" type="slidenum">
              <a:rPr lang="cs-CZ" smtClean="0"/>
              <a:t>‹#›</a:t>
            </a:fld>
            <a:endParaRPr lang="cs-CZ"/>
          </a:p>
        </p:txBody>
      </p:sp>
    </p:spTree>
    <p:extLst>
      <p:ext uri="{BB962C8B-B14F-4D97-AF65-F5344CB8AC3E}">
        <p14:creationId xmlns:p14="http://schemas.microsoft.com/office/powerpoint/2010/main" val="396392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1CF6BE8-FA57-4E89-9C9B-81FF7AE855D5}" type="datetimeFigureOut">
              <a:rPr lang="cs-CZ" smtClean="0"/>
              <a:t>24.04.2024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14D5C70-74B1-466C-8ED0-502E46A721B6}" type="slidenum">
              <a:rPr lang="cs-CZ" smtClean="0"/>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41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1CF6BE8-FA57-4E89-9C9B-81FF7AE855D5}" type="datetimeFigureOut">
              <a:rPr lang="cs-CZ" smtClean="0"/>
              <a:t>24.04.2024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14D5C70-74B1-466C-8ED0-502E46A721B6}" type="slidenum">
              <a:rPr lang="cs-CZ" smtClean="0"/>
              <a:t>‹#›</a:t>
            </a:fld>
            <a:endParaRPr lang="cs-CZ"/>
          </a:p>
        </p:txBody>
      </p:sp>
    </p:spTree>
    <p:extLst>
      <p:ext uri="{BB962C8B-B14F-4D97-AF65-F5344CB8AC3E}">
        <p14:creationId xmlns:p14="http://schemas.microsoft.com/office/powerpoint/2010/main" val="219585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1CF6BE8-FA57-4E89-9C9B-81FF7AE855D5}" type="datetimeFigureOut">
              <a:rPr lang="cs-CZ" smtClean="0"/>
              <a:t>24.04.2024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14D5C70-74B1-466C-8ED0-502E46A721B6}" type="slidenum">
              <a:rPr lang="cs-CZ" smtClean="0"/>
              <a:t>‹#›</a:t>
            </a:fld>
            <a:endParaRPr lang="cs-CZ"/>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59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1CF6BE8-FA57-4E89-9C9B-81FF7AE855D5}" type="datetimeFigureOut">
              <a:rPr lang="cs-CZ" smtClean="0"/>
              <a:t>24.04.2024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14D5C70-74B1-466C-8ED0-502E46A721B6}" type="slidenum">
              <a:rPr lang="cs-CZ" smtClean="0"/>
              <a:t>‹#›</a:t>
            </a:fld>
            <a:endParaRPr lang="cs-CZ"/>
          </a:p>
        </p:txBody>
      </p:sp>
    </p:spTree>
    <p:extLst>
      <p:ext uri="{BB962C8B-B14F-4D97-AF65-F5344CB8AC3E}">
        <p14:creationId xmlns:p14="http://schemas.microsoft.com/office/powerpoint/2010/main" val="158583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Upravte styly předlohy textu.</a:t>
            </a:r>
          </a:p>
        </p:txBody>
      </p:sp>
      <p:sp>
        <p:nvSpPr>
          <p:cNvPr id="6" name="Content Placeholder 5"/>
          <p:cNvSpPr>
            <a:spLocks noGrp="1"/>
          </p:cNvSpPr>
          <p:nvPr>
            <p:ph sz="quarter" idx="4"/>
          </p:nvPr>
        </p:nvSpPr>
        <p:spPr>
          <a:xfrm>
            <a:off x="5989320"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1CF6BE8-FA57-4E89-9C9B-81FF7AE855D5}" type="datetimeFigureOut">
              <a:rPr lang="cs-CZ" smtClean="0"/>
              <a:t>24.04.2024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14D5C70-74B1-466C-8ED0-502E46A721B6}" type="slidenum">
              <a:rPr lang="cs-CZ" smtClean="0"/>
              <a:t>‹#›</a:t>
            </a:fld>
            <a:endParaRPr lang="cs-CZ"/>
          </a:p>
        </p:txBody>
      </p:sp>
    </p:spTree>
    <p:extLst>
      <p:ext uri="{BB962C8B-B14F-4D97-AF65-F5344CB8AC3E}">
        <p14:creationId xmlns:p14="http://schemas.microsoft.com/office/powerpoint/2010/main" val="44480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1CF6BE8-FA57-4E89-9C9B-81FF7AE855D5}" type="datetimeFigureOut">
              <a:rPr lang="cs-CZ" smtClean="0"/>
              <a:t>24.04.2024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14D5C70-74B1-466C-8ED0-502E46A721B6}" type="slidenum">
              <a:rPr lang="cs-CZ" smtClean="0"/>
              <a:t>‹#›</a:t>
            </a:fld>
            <a:endParaRPr lang="cs-CZ"/>
          </a:p>
        </p:txBody>
      </p:sp>
    </p:spTree>
    <p:extLst>
      <p:ext uri="{BB962C8B-B14F-4D97-AF65-F5344CB8AC3E}">
        <p14:creationId xmlns:p14="http://schemas.microsoft.com/office/powerpoint/2010/main" val="142629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F6BE8-FA57-4E89-9C9B-81FF7AE855D5}" type="datetimeFigureOut">
              <a:rPr lang="cs-CZ" smtClean="0"/>
              <a:t>24.04.2024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14D5C70-74B1-466C-8ED0-502E46A721B6}" type="slidenum">
              <a:rPr lang="cs-CZ" smtClean="0"/>
              <a:t>‹#›</a:t>
            </a:fld>
            <a:endParaRPr lang="cs-CZ"/>
          </a:p>
        </p:txBody>
      </p:sp>
    </p:spTree>
    <p:extLst>
      <p:ext uri="{BB962C8B-B14F-4D97-AF65-F5344CB8AC3E}">
        <p14:creationId xmlns:p14="http://schemas.microsoft.com/office/powerpoint/2010/main" val="52711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1CF6BE8-FA57-4E89-9C9B-81FF7AE855D5}" type="datetimeFigureOut">
              <a:rPr lang="cs-CZ" smtClean="0"/>
              <a:t>24.04.2024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14D5C70-74B1-466C-8ED0-502E46A721B6}" type="slidenum">
              <a:rPr lang="cs-CZ" smtClean="0"/>
              <a:t>‹#›</a:t>
            </a:fld>
            <a:endParaRPr lang="cs-CZ"/>
          </a:p>
        </p:txBody>
      </p:sp>
    </p:spTree>
    <p:extLst>
      <p:ext uri="{BB962C8B-B14F-4D97-AF65-F5344CB8AC3E}">
        <p14:creationId xmlns:p14="http://schemas.microsoft.com/office/powerpoint/2010/main" val="264853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81CF6BE8-FA57-4E89-9C9B-81FF7AE855D5}" type="datetimeFigureOut">
              <a:rPr lang="cs-CZ" smtClean="0"/>
              <a:t>24.04.2024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14D5C70-74B1-466C-8ED0-502E46A721B6}"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86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1CF6BE8-FA57-4E89-9C9B-81FF7AE855D5}" type="datetimeFigureOut">
              <a:rPr lang="cs-CZ" smtClean="0"/>
              <a:t>24.04.2024</a:t>
            </a:fld>
            <a:endParaRPr lang="cs-CZ"/>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14D5C70-74B1-466C-8ED0-502E46A721B6}" type="slidenum">
              <a:rPr lang="cs-CZ" smtClean="0"/>
              <a:t>‹#›</a:t>
            </a:fld>
            <a:endParaRPr lang="cs-CZ"/>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4606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olen.cz/pdfs/uro/2018/01/06.pdf" TargetMode="External"/><Relationship Id="rId2" Type="http://schemas.openxmlformats.org/officeDocument/2006/relationships/hyperlink" Target="https://clinicalnutritionespen.com/article/S2405-4577(16)30191-7/fulltex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3004" y="4960137"/>
            <a:ext cx="8096596" cy="1463040"/>
          </a:xfrm>
        </p:spPr>
        <p:txBody>
          <a:bodyPr>
            <a:noAutofit/>
          </a:bodyPr>
          <a:lstStyle/>
          <a:p>
            <a:pPr algn="ctr"/>
            <a:r>
              <a:rPr lang="cs-CZ" sz="3600" dirty="0"/>
              <a:t>Výživová opatření po transplantaci ledvin </a:t>
            </a:r>
            <a:br>
              <a:rPr lang="cs-CZ" sz="3600" dirty="0"/>
            </a:br>
            <a:r>
              <a:rPr lang="cs-CZ" sz="3600" dirty="0"/>
              <a:t>a příklady z praxe </a:t>
            </a:r>
          </a:p>
        </p:txBody>
      </p:sp>
      <p:sp>
        <p:nvSpPr>
          <p:cNvPr id="3" name="Podnadpis 2"/>
          <p:cNvSpPr>
            <a:spLocks noGrp="1"/>
          </p:cNvSpPr>
          <p:nvPr>
            <p:ph type="subTitle" idx="1"/>
          </p:nvPr>
        </p:nvSpPr>
        <p:spPr/>
        <p:txBody>
          <a:bodyPr/>
          <a:lstStyle/>
          <a:p>
            <a:r>
              <a:rPr lang="cs-CZ" dirty="0"/>
              <a:t>Mgr. Veronika Volavá </a:t>
            </a:r>
          </a:p>
          <a:p>
            <a:r>
              <a:rPr lang="cs-CZ" dirty="0"/>
              <a:t>Nutriční terapeut </a:t>
            </a:r>
          </a:p>
          <a:p>
            <a:endParaRPr lang="cs-CZ" dirty="0"/>
          </a:p>
        </p:txBody>
      </p:sp>
    </p:spTree>
    <p:extLst>
      <p:ext uri="{BB962C8B-B14F-4D97-AF65-F5344CB8AC3E}">
        <p14:creationId xmlns:p14="http://schemas.microsoft.com/office/powerpoint/2010/main" val="314588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Transplantace ledvin – pooperační péče </a:t>
            </a:r>
          </a:p>
        </p:txBody>
      </p:sp>
      <p:sp>
        <p:nvSpPr>
          <p:cNvPr id="3" name="Zástupný symbol pro obsah 2"/>
          <p:cNvSpPr>
            <a:spLocks noGrp="1"/>
          </p:cNvSpPr>
          <p:nvPr>
            <p:ph idx="1"/>
          </p:nvPr>
        </p:nvSpPr>
        <p:spPr/>
        <p:txBody>
          <a:bodyPr>
            <a:normAutofit fontScale="92500" lnSpcReduction="20000"/>
          </a:bodyPr>
          <a:lstStyle/>
          <a:p>
            <a:pPr>
              <a:buFont typeface="Wingdings" panose="05000000000000000000" pitchFamily="2" charset="2"/>
              <a:buChar char="v"/>
            </a:pPr>
            <a:r>
              <a:rPr lang="cs-CZ" dirty="0"/>
              <a:t> snaha o brzký přechod na per os příjem (do 24 h po operaci)</a:t>
            </a:r>
          </a:p>
          <a:p>
            <a:pPr>
              <a:buFont typeface="Wingdings" panose="05000000000000000000" pitchFamily="2" charset="2"/>
              <a:buChar char="v"/>
            </a:pPr>
            <a:r>
              <a:rPr lang="cs-CZ" dirty="0"/>
              <a:t> z počátku dieta č. 1, následně dieta č. 2 (9ML</a:t>
            </a:r>
            <a:r>
              <a:rPr lang="cs-CZ" dirty="0">
                <a:sym typeface="Wingdings" panose="05000000000000000000" pitchFamily="2" charset="2"/>
              </a:rPr>
              <a:t> 9S)</a:t>
            </a:r>
          </a:p>
          <a:p>
            <a:pPr>
              <a:buFont typeface="Wingdings" panose="05000000000000000000" pitchFamily="2" charset="2"/>
              <a:buChar char="v"/>
            </a:pPr>
            <a:r>
              <a:rPr lang="cs-CZ" dirty="0">
                <a:sym typeface="Wingdings" panose="05000000000000000000" pitchFamily="2" charset="2"/>
              </a:rPr>
              <a:t> v indikovaných případech využití ONS (proteinové druhy, popřípadě moduly)</a:t>
            </a:r>
          </a:p>
          <a:p>
            <a:pPr>
              <a:buFont typeface="Wingdings" panose="05000000000000000000" pitchFamily="2" charset="2"/>
              <a:buChar char="v"/>
            </a:pPr>
            <a:r>
              <a:rPr lang="cs-CZ" dirty="0">
                <a:sym typeface="Wingdings" panose="05000000000000000000" pitchFamily="2" charset="2"/>
              </a:rPr>
              <a:t> příjem tekutin individualizovaný (nejméně 2-2,5l za den) </a:t>
            </a:r>
            <a:r>
              <a:rPr lang="cs-CZ" dirty="0"/>
              <a:t> </a:t>
            </a:r>
          </a:p>
          <a:p>
            <a:pPr>
              <a:buFont typeface="Wingdings" panose="05000000000000000000" pitchFamily="2" charset="2"/>
              <a:buChar char="v"/>
            </a:pPr>
            <a:r>
              <a:rPr lang="cs-CZ" dirty="0"/>
              <a:t> během hospitalizace edukace o výživě po TL</a:t>
            </a:r>
          </a:p>
          <a:p>
            <a:pPr>
              <a:buFont typeface="Wingdings" panose="05000000000000000000" pitchFamily="2" charset="2"/>
              <a:buChar char="v"/>
            </a:pPr>
            <a:r>
              <a:rPr lang="cs-CZ" dirty="0"/>
              <a:t> celková délka hospitalizace při nekomplikovaném průběhu je 14 dní</a:t>
            </a:r>
          </a:p>
          <a:p>
            <a:pPr>
              <a:buFont typeface="Wingdings" panose="05000000000000000000" pitchFamily="2" charset="2"/>
              <a:buChar char="v"/>
            </a:pPr>
            <a:r>
              <a:rPr lang="cs-CZ" dirty="0"/>
              <a:t> akutní </a:t>
            </a:r>
            <a:r>
              <a:rPr lang="cs-CZ" dirty="0" err="1"/>
              <a:t>posttransplantační</a:t>
            </a:r>
            <a:r>
              <a:rPr lang="cs-CZ" dirty="0"/>
              <a:t> fáze trvá 2 měsíce od TL, poté přechod do chronické fáze  </a:t>
            </a:r>
          </a:p>
          <a:p>
            <a:pPr>
              <a:buFont typeface="Wingdings" panose="05000000000000000000" pitchFamily="2" charset="2"/>
              <a:buChar char="v"/>
            </a:pPr>
            <a:r>
              <a:rPr lang="cs-CZ" dirty="0"/>
              <a:t> individualizace </a:t>
            </a:r>
            <a:r>
              <a:rPr lang="cs-CZ" dirty="0" err="1"/>
              <a:t>suplementace</a:t>
            </a:r>
            <a:r>
              <a:rPr lang="cs-CZ" dirty="0"/>
              <a:t> vitaminů a minerálních látek: Ca, Mg, Vit. D</a:t>
            </a:r>
          </a:p>
          <a:p>
            <a:pPr>
              <a:buFont typeface="Wingdings" panose="05000000000000000000" pitchFamily="2" charset="2"/>
              <a:buChar char="v"/>
            </a:pPr>
            <a:r>
              <a:rPr lang="cs-CZ" dirty="0"/>
              <a:t> při zvýšeném </a:t>
            </a:r>
            <a:r>
              <a:rPr lang="cs-CZ" dirty="0" err="1"/>
              <a:t>homocysteinu</a:t>
            </a:r>
            <a:r>
              <a:rPr lang="cs-CZ" dirty="0"/>
              <a:t>: </a:t>
            </a:r>
            <a:r>
              <a:rPr lang="cs-CZ" dirty="0" err="1"/>
              <a:t>kys</a:t>
            </a:r>
            <a:r>
              <a:rPr lang="cs-CZ" dirty="0"/>
              <a:t>. listová, vit. B6 a B12, popřípadě B1 </a:t>
            </a:r>
          </a:p>
          <a:p>
            <a:pPr>
              <a:buFont typeface="Wingdings" panose="05000000000000000000" pitchFamily="2" charset="2"/>
              <a:buChar char="v"/>
            </a:pPr>
            <a:r>
              <a:rPr lang="cs-CZ" dirty="0"/>
              <a:t> v následujícím období po TL sledování vývoje hmotnosti a snaha o normalizaci </a:t>
            </a:r>
          </a:p>
        </p:txBody>
      </p:sp>
    </p:spTree>
    <p:extLst>
      <p:ext uri="{BB962C8B-B14F-4D97-AF65-F5344CB8AC3E}">
        <p14:creationId xmlns:p14="http://schemas.microsoft.com/office/powerpoint/2010/main" val="65894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Transplantace ledvin – pooperační péče </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6485552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05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Transplantace ledvin - vitaminy a minerální látky </a:t>
            </a:r>
          </a:p>
        </p:txBody>
      </p:sp>
      <p:sp>
        <p:nvSpPr>
          <p:cNvPr id="3" name="Zástupný symbol pro obsah 2"/>
          <p:cNvSpPr>
            <a:spLocks noGrp="1"/>
          </p:cNvSpPr>
          <p:nvPr>
            <p:ph idx="1"/>
          </p:nvPr>
        </p:nvSpPr>
        <p:spPr/>
        <p:txBody>
          <a:bodyPr/>
          <a:lstStyle/>
          <a:p>
            <a:pPr>
              <a:buFont typeface="Wingdings" panose="05000000000000000000" pitchFamily="2" charset="2"/>
              <a:buChar char="v"/>
            </a:pPr>
            <a:r>
              <a:rPr lang="cs-CZ" dirty="0"/>
              <a:t> vápník: 1000-1300 mg/d</a:t>
            </a:r>
          </a:p>
          <a:p>
            <a:pPr>
              <a:buFont typeface="Wingdings" panose="05000000000000000000" pitchFamily="2" charset="2"/>
              <a:buChar char="v"/>
            </a:pPr>
            <a:r>
              <a:rPr lang="cs-CZ" dirty="0"/>
              <a:t> fosfor: 1000-1300 mg/d</a:t>
            </a:r>
          </a:p>
          <a:p>
            <a:pPr>
              <a:buFont typeface="Wingdings" panose="05000000000000000000" pitchFamily="2" charset="2"/>
              <a:buChar char="v"/>
            </a:pPr>
            <a:r>
              <a:rPr lang="cs-CZ" dirty="0"/>
              <a:t> sodík: 80-100 </a:t>
            </a:r>
            <a:r>
              <a:rPr lang="cs-CZ" dirty="0" err="1"/>
              <a:t>mmol</a:t>
            </a:r>
            <a:r>
              <a:rPr lang="cs-CZ" dirty="0"/>
              <a:t>/d</a:t>
            </a:r>
          </a:p>
          <a:p>
            <a:pPr>
              <a:buFont typeface="Wingdings" panose="05000000000000000000" pitchFamily="2" charset="2"/>
              <a:buChar char="v"/>
            </a:pPr>
            <a:r>
              <a:rPr lang="cs-CZ" dirty="0"/>
              <a:t> omezení draslíku při </a:t>
            </a:r>
            <a:r>
              <a:rPr lang="cs-CZ" dirty="0" err="1"/>
              <a:t>hyperkalemii</a:t>
            </a:r>
            <a:endParaRPr lang="cs-CZ" dirty="0"/>
          </a:p>
          <a:p>
            <a:pPr>
              <a:buFont typeface="Wingdings" panose="05000000000000000000" pitchFamily="2" charset="2"/>
              <a:buChar char="v"/>
            </a:pPr>
            <a:r>
              <a:rPr lang="cs-CZ" dirty="0"/>
              <a:t> železo: 10-15 mg/d</a:t>
            </a:r>
          </a:p>
          <a:p>
            <a:pPr>
              <a:buFont typeface="Wingdings" panose="05000000000000000000" pitchFamily="2" charset="2"/>
              <a:buChar char="v"/>
            </a:pPr>
            <a:r>
              <a:rPr lang="cs-CZ" dirty="0"/>
              <a:t> vitamin D: 5-15 </a:t>
            </a:r>
            <a:r>
              <a:rPr lang="cs-CZ" dirty="0" err="1"/>
              <a:t>ug</a:t>
            </a:r>
            <a:r>
              <a:rPr lang="cs-CZ" dirty="0"/>
              <a:t>/d</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2070" y="2761551"/>
            <a:ext cx="2926080" cy="1950720"/>
          </a:xfrm>
          <a:prstGeom prst="rect">
            <a:avLst/>
          </a:prstGeom>
        </p:spPr>
      </p:pic>
    </p:spTree>
    <p:extLst>
      <p:ext uri="{BB962C8B-B14F-4D97-AF65-F5344CB8AC3E}">
        <p14:creationId xmlns:p14="http://schemas.microsoft.com/office/powerpoint/2010/main" val="149736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4400" dirty="0"/>
              <a:t>ESPEN Doporučené postupy pro enterální výživu: Chirurgie včetně transplantací orgánů</a:t>
            </a:r>
          </a:p>
        </p:txBody>
      </p:sp>
      <p:pic>
        <p:nvPicPr>
          <p:cNvPr id="5" name="Obrázek 4"/>
          <p:cNvPicPr>
            <a:picLocks noChangeAspect="1"/>
          </p:cNvPicPr>
          <p:nvPr/>
        </p:nvPicPr>
        <p:blipFill>
          <a:blip r:embed="rId2"/>
          <a:stretch>
            <a:fillRect/>
          </a:stretch>
        </p:blipFill>
        <p:spPr>
          <a:xfrm>
            <a:off x="1932363" y="2251364"/>
            <a:ext cx="7429500" cy="4267200"/>
          </a:xfrm>
          <a:prstGeom prst="rect">
            <a:avLst/>
          </a:prstGeom>
        </p:spPr>
      </p:pic>
    </p:spTree>
    <p:extLst>
      <p:ext uri="{BB962C8B-B14F-4D97-AF65-F5344CB8AC3E}">
        <p14:creationId xmlns:p14="http://schemas.microsoft.com/office/powerpoint/2010/main" val="216238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5400" dirty="0"/>
              <a:t>ESPEN Doporučené postupy pro enterální výživu: Chirurgie včetně transplantací orgánů</a:t>
            </a:r>
            <a:endParaRPr lang="cs-CZ" dirty="0"/>
          </a:p>
        </p:txBody>
      </p:sp>
      <p:pic>
        <p:nvPicPr>
          <p:cNvPr id="4" name="Obrázek 3"/>
          <p:cNvPicPr>
            <a:picLocks noChangeAspect="1"/>
          </p:cNvPicPr>
          <p:nvPr/>
        </p:nvPicPr>
        <p:blipFill>
          <a:blip r:embed="rId2"/>
          <a:stretch>
            <a:fillRect/>
          </a:stretch>
        </p:blipFill>
        <p:spPr>
          <a:xfrm>
            <a:off x="1203268" y="2531572"/>
            <a:ext cx="3733800" cy="3390900"/>
          </a:xfrm>
          <a:prstGeom prst="rect">
            <a:avLst/>
          </a:prstGeom>
        </p:spPr>
      </p:pic>
      <p:pic>
        <p:nvPicPr>
          <p:cNvPr id="5" name="Obrázek 4"/>
          <p:cNvPicPr>
            <a:picLocks noChangeAspect="1"/>
          </p:cNvPicPr>
          <p:nvPr/>
        </p:nvPicPr>
        <p:blipFill>
          <a:blip r:embed="rId3"/>
          <a:stretch>
            <a:fillRect/>
          </a:stretch>
        </p:blipFill>
        <p:spPr>
          <a:xfrm>
            <a:off x="6306156" y="2522047"/>
            <a:ext cx="3686175" cy="3400425"/>
          </a:xfrm>
          <a:prstGeom prst="rect">
            <a:avLst/>
          </a:prstGeom>
        </p:spPr>
      </p:pic>
    </p:spTree>
    <p:extLst>
      <p:ext uri="{BB962C8B-B14F-4D97-AF65-F5344CB8AC3E}">
        <p14:creationId xmlns:p14="http://schemas.microsoft.com/office/powerpoint/2010/main" val="3094391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Výživová doporučení po </a:t>
            </a:r>
            <a:r>
              <a:rPr lang="cs-CZ" dirty="0" err="1"/>
              <a:t>tl</a:t>
            </a:r>
            <a:endParaRPr lang="cs-CZ" dirty="0"/>
          </a:p>
        </p:txBody>
      </p:sp>
      <p:sp>
        <p:nvSpPr>
          <p:cNvPr id="3" name="Zástupný symbol pro obsah 2"/>
          <p:cNvSpPr>
            <a:spLocks noGrp="1"/>
          </p:cNvSpPr>
          <p:nvPr>
            <p:ph idx="1"/>
          </p:nvPr>
        </p:nvSpPr>
        <p:spPr/>
        <p:txBody>
          <a:bodyPr>
            <a:normAutofit/>
          </a:bodyPr>
          <a:lstStyle/>
          <a:p>
            <a:pPr lvl="0" algn="just">
              <a:buFont typeface="Wingdings" panose="05000000000000000000" pitchFamily="2" charset="2"/>
              <a:buChar char="Ø"/>
            </a:pPr>
            <a:r>
              <a:rPr lang="cs-CZ" dirty="0"/>
              <a:t> správné stravování má důležitou roli při zotavování organismu po operaci a            v následujícím období dobrý stav výživy zlepšuje celkovou kvalitu života</a:t>
            </a:r>
          </a:p>
          <a:p>
            <a:pPr lvl="0" algn="just">
              <a:buFont typeface="Wingdings" panose="05000000000000000000" pitchFamily="2" charset="2"/>
              <a:buChar char="Ø"/>
            </a:pPr>
            <a:r>
              <a:rPr lang="cs-CZ" dirty="0"/>
              <a:t> racionální stravování přispívá k tomu, aby ledviny zůstaly co nejdéle zdravé a dobře fungovaly i do budoucna  </a:t>
            </a:r>
          </a:p>
          <a:p>
            <a:pPr lvl="0" algn="just">
              <a:buFont typeface="Wingdings" panose="05000000000000000000" pitchFamily="2" charset="2"/>
              <a:buChar char="Ø"/>
            </a:pPr>
            <a:r>
              <a:rPr lang="cs-CZ" dirty="0"/>
              <a:t> některé léky mohou zvýšit chuť k jídlu, zadržovat sodík a vodu v těle, zvýšit hladinu lipidů v krvi, dále také zvyšovat hladinu cukru v krvi, krevního tlaku a ovlivňovat hladiny některých minerálních látek</a:t>
            </a:r>
          </a:p>
          <a:p>
            <a:pPr lvl="0" algn="just">
              <a:buFont typeface="Wingdings" panose="05000000000000000000" pitchFamily="2" charset="2"/>
              <a:buChar char="Ø"/>
            </a:pPr>
            <a:r>
              <a:rPr lang="cs-CZ" dirty="0"/>
              <a:t> v některých případech je potřeba omezit příjem draslíku (o tom vždy informuje pacienta ošetřující lékař)</a:t>
            </a:r>
          </a:p>
        </p:txBody>
      </p:sp>
      <p:pic>
        <p:nvPicPr>
          <p:cNvPr id="4"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6864" y="653317"/>
            <a:ext cx="16192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496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Výživová doporučení po </a:t>
            </a:r>
            <a:r>
              <a:rPr lang="cs-CZ" dirty="0" err="1"/>
              <a:t>tl</a:t>
            </a:r>
            <a:endParaRPr lang="cs-CZ" dirty="0"/>
          </a:p>
        </p:txBody>
      </p:sp>
      <p:sp>
        <p:nvSpPr>
          <p:cNvPr id="3" name="Zástupný symbol pro obsah 2"/>
          <p:cNvSpPr>
            <a:spLocks noGrp="1"/>
          </p:cNvSpPr>
          <p:nvPr>
            <p:ph idx="1"/>
          </p:nvPr>
        </p:nvSpPr>
        <p:spPr/>
        <p:txBody>
          <a:bodyPr>
            <a:normAutofit fontScale="92500" lnSpcReduction="10000"/>
          </a:bodyPr>
          <a:lstStyle/>
          <a:p>
            <a:pPr lvl="0" algn="just">
              <a:buFont typeface="Wingdings" panose="05000000000000000000" pitchFamily="2" charset="2"/>
              <a:buChar char="Ø"/>
            </a:pPr>
            <a:r>
              <a:rPr lang="cs-CZ" dirty="0"/>
              <a:t> strava by měla být vyvážená, pestrá, bezpečná a s dostatečným množstvím kvalitních bílkovin a vlákniny</a:t>
            </a:r>
          </a:p>
          <a:p>
            <a:pPr lvl="0" algn="just">
              <a:buFont typeface="Wingdings" panose="05000000000000000000" pitchFamily="2" charset="2"/>
              <a:buChar char="Ø"/>
            </a:pPr>
            <a:r>
              <a:rPr lang="cs-CZ" dirty="0"/>
              <a:t> strava by měla být pravidelná, přiměřená, bez přejídání se a hladovění </a:t>
            </a:r>
          </a:p>
          <a:p>
            <a:pPr lvl="0" algn="just">
              <a:buFont typeface="Wingdings" panose="05000000000000000000" pitchFamily="2" charset="2"/>
              <a:buChar char="Ø"/>
            </a:pPr>
            <a:r>
              <a:rPr lang="cs-CZ" dirty="0"/>
              <a:t> ve stravě se omezuje příjem tuků (hlavně živočišných), jednoduchých cukrů (sladkosti, bílé pečivo, slazené limonády, aj.) a soli</a:t>
            </a:r>
          </a:p>
          <a:p>
            <a:pPr lvl="0" algn="just">
              <a:buFont typeface="Wingdings" panose="05000000000000000000" pitchFamily="2" charset="2"/>
              <a:buChar char="Ø"/>
            </a:pPr>
            <a:r>
              <a:rPr lang="cs-CZ" dirty="0"/>
              <a:t> snaha o udržení optimální tělesné hmotnosti, neexperimentovat s restriktivními dietami  </a:t>
            </a:r>
          </a:p>
          <a:p>
            <a:pPr lvl="0" algn="just">
              <a:buFont typeface="Wingdings" panose="05000000000000000000" pitchFamily="2" charset="2"/>
              <a:buChar char="Ø"/>
            </a:pPr>
            <a:r>
              <a:rPr lang="cs-CZ" dirty="0"/>
              <a:t> dbát na dostatečný pitný režim (2-3 l/d)</a:t>
            </a:r>
          </a:p>
          <a:p>
            <a:pPr lvl="0" algn="just">
              <a:buFont typeface="Wingdings" panose="05000000000000000000" pitchFamily="2" charset="2"/>
              <a:buChar char="Ø"/>
            </a:pPr>
            <a:r>
              <a:rPr lang="cs-CZ" dirty="0"/>
              <a:t> neužívat bez vědomí lékaře žádné doplňky stravy a bylinky </a:t>
            </a:r>
          </a:p>
          <a:p>
            <a:pPr lvl="0" algn="just">
              <a:buFont typeface="Wingdings" panose="05000000000000000000" pitchFamily="2" charset="2"/>
              <a:buChar char="Ø"/>
            </a:pPr>
            <a:r>
              <a:rPr lang="cs-CZ" dirty="0"/>
              <a:t> zakázané jsou potraviny, které mohou ovlivnit hladinu imunosupresivních léků a pozor i        na potraviny a pokrmy, které mohou být potencionálně zdrojem alimentárních nákaz (infekce a otravy z potravin)</a:t>
            </a:r>
          </a:p>
          <a:p>
            <a:endParaRPr lang="cs-CZ" dirty="0"/>
          </a:p>
        </p:txBody>
      </p:sp>
    </p:spTree>
    <p:extLst>
      <p:ext uri="{BB962C8B-B14F-4D97-AF65-F5344CB8AC3E}">
        <p14:creationId xmlns:p14="http://schemas.microsoft.com/office/powerpoint/2010/main" val="282124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Výživová doporučení po </a:t>
            </a:r>
            <a:r>
              <a:rPr lang="cs-CZ" dirty="0" err="1"/>
              <a:t>tl</a:t>
            </a:r>
            <a:r>
              <a:rPr lang="cs-CZ" dirty="0"/>
              <a:t> </a:t>
            </a:r>
          </a:p>
        </p:txBody>
      </p:sp>
      <p:sp>
        <p:nvSpPr>
          <p:cNvPr id="3" name="Zástupný symbol pro obsah 2"/>
          <p:cNvSpPr>
            <a:spLocks noGrp="1"/>
          </p:cNvSpPr>
          <p:nvPr>
            <p:ph idx="1"/>
          </p:nvPr>
        </p:nvSpPr>
        <p:spPr/>
        <p:txBody>
          <a:bodyPr/>
          <a:lstStyle/>
          <a:p>
            <a:pPr algn="just">
              <a:buFont typeface="Wingdings" panose="05000000000000000000" pitchFamily="2" charset="2"/>
              <a:buChar char="Ø"/>
            </a:pPr>
            <a:r>
              <a:rPr lang="cs-CZ" dirty="0"/>
              <a:t> zcela zakázaná je konzumace </a:t>
            </a:r>
            <a:r>
              <a:rPr lang="cs-CZ" dirty="0">
                <a:solidFill>
                  <a:schemeClr val="accent1"/>
                </a:solidFill>
              </a:rPr>
              <a:t>grepů, </a:t>
            </a:r>
            <a:r>
              <a:rPr lang="cs-CZ" dirty="0" err="1">
                <a:solidFill>
                  <a:schemeClr val="accent1"/>
                </a:solidFill>
              </a:rPr>
              <a:t>pomela</a:t>
            </a:r>
            <a:r>
              <a:rPr lang="cs-CZ" dirty="0">
                <a:solidFill>
                  <a:schemeClr val="accent1"/>
                </a:solidFill>
              </a:rPr>
              <a:t>, granátového jablka, sevillského pomeranče, karamboly </a:t>
            </a:r>
            <a:r>
              <a:rPr lang="cs-CZ" dirty="0"/>
              <a:t>(a to včetně šťáv a džusů, které jsou z těchto druhů vyrobeny), </a:t>
            </a:r>
            <a:r>
              <a:rPr lang="cs-CZ" dirty="0">
                <a:solidFill>
                  <a:schemeClr val="accent1"/>
                </a:solidFill>
              </a:rPr>
              <a:t>třezalky</a:t>
            </a:r>
            <a:r>
              <a:rPr lang="cs-CZ" dirty="0"/>
              <a:t> (pozor i na směsi různých druhů čajů) a výrobků, kde jsou tyto druhy obsaženy</a:t>
            </a:r>
          </a:p>
          <a:p>
            <a:pPr algn="just">
              <a:buFont typeface="Wingdings" panose="05000000000000000000" pitchFamily="2" charset="2"/>
              <a:buChar char="Ø"/>
            </a:pPr>
            <a:r>
              <a:rPr lang="cs-CZ" dirty="0"/>
              <a:t> konzumace těchto potravin může negativně ovlivnit koncentraci některých imunosupresivních léků v krvi</a:t>
            </a:r>
          </a:p>
          <a:p>
            <a:endParaRPr lang="cs-CZ" dirty="0"/>
          </a:p>
        </p:txBody>
      </p:sp>
      <p:sp>
        <p:nvSpPr>
          <p:cNvPr id="5" name="Zaoblený obdélník 4"/>
          <p:cNvSpPr/>
          <p:nvPr/>
        </p:nvSpPr>
        <p:spPr>
          <a:xfrm>
            <a:off x="5336771" y="4588625"/>
            <a:ext cx="6134793" cy="1986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dirty="0"/>
              <a:t>Významné interakce byly zaznamenány u grapefruitového džusu a extraktu třezalky. Mechanizmus účinku u obou látek je rozdílný, protože u složek grapefruitového džusu se jedná o snížení hladin CYP3A4, zatímco u extraktu třezalky o indukci, tedy o významné zvýšení obsahu tohoto enzymu. Proto podávání grapefruitového džusu vede k nárůstu hladin </a:t>
            </a:r>
            <a:r>
              <a:rPr lang="cs-CZ" sz="1200" dirty="0" err="1"/>
              <a:t>imunosupresiv</a:t>
            </a:r>
            <a:r>
              <a:rPr lang="cs-CZ" sz="1200" dirty="0"/>
              <a:t> a tím ke zvýšení jejich toxicity, zatímco současné podání třezalkového extraktu se projeví v poklesu hladin obou </a:t>
            </a:r>
            <a:r>
              <a:rPr lang="cs-CZ" sz="1200" dirty="0" err="1"/>
              <a:t>imunosupresiv</a:t>
            </a:r>
            <a:r>
              <a:rPr lang="cs-CZ" sz="1200" dirty="0"/>
              <a:t> (cyklosporin A, </a:t>
            </a:r>
            <a:r>
              <a:rPr lang="cs-CZ" sz="1200" dirty="0" err="1"/>
              <a:t>tacrolimus</a:t>
            </a:r>
            <a:r>
              <a:rPr lang="cs-CZ" sz="1200" dirty="0"/>
              <a:t>) vedoucím až k odmítnutí transplantátu v důsledku selhání léčby.</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4356221"/>
            <a:ext cx="2437280" cy="2501779"/>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4899" y="480477"/>
            <a:ext cx="1585554" cy="1604355"/>
          </a:xfrm>
          <a:prstGeom prst="rect">
            <a:avLst/>
          </a:prstGeom>
        </p:spPr>
      </p:pic>
    </p:spTree>
    <p:extLst>
      <p:ext uri="{BB962C8B-B14F-4D97-AF65-F5344CB8AC3E}">
        <p14:creationId xmlns:p14="http://schemas.microsoft.com/office/powerpoint/2010/main" val="3469819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Výživová doporučení po </a:t>
            </a:r>
            <a:r>
              <a:rPr lang="cs-CZ" dirty="0" err="1"/>
              <a:t>tl</a:t>
            </a:r>
            <a:r>
              <a:rPr lang="cs-CZ" dirty="0"/>
              <a:t> </a:t>
            </a:r>
          </a:p>
        </p:txBody>
      </p:sp>
      <p:sp>
        <p:nvSpPr>
          <p:cNvPr id="3" name="Zástupný symbol pro obsah 2"/>
          <p:cNvSpPr>
            <a:spLocks noGrp="1"/>
          </p:cNvSpPr>
          <p:nvPr>
            <p:ph idx="1"/>
          </p:nvPr>
        </p:nvSpPr>
        <p:spPr/>
        <p:txBody>
          <a:bodyPr>
            <a:normAutofit fontScale="92500"/>
          </a:bodyPr>
          <a:lstStyle/>
          <a:p>
            <a:pPr algn="just"/>
            <a:r>
              <a:rPr lang="cs-CZ" dirty="0"/>
              <a:t>Dále se nedoporučuje konzumace:  </a:t>
            </a:r>
          </a:p>
          <a:p>
            <a:pPr algn="just">
              <a:buFont typeface="Wingdings" panose="05000000000000000000" pitchFamily="2" charset="2"/>
              <a:buChar char="Ø"/>
            </a:pPr>
            <a:r>
              <a:rPr lang="cs-CZ" dirty="0"/>
              <a:t> pokrmů z rychlého občerstvení (fast food) a nedůvěryhodných prodejců potravin a pokrmů</a:t>
            </a:r>
          </a:p>
          <a:p>
            <a:pPr algn="just">
              <a:buFont typeface="Wingdings" panose="05000000000000000000" pitchFamily="2" charset="2"/>
              <a:buChar char="Ø"/>
            </a:pPr>
            <a:r>
              <a:rPr lang="cs-CZ" dirty="0"/>
              <a:t> plísňových sýrů a uzenin (hermelín, niva, uherský salám aj.), nepasterovaného mléka a výrobků z něj</a:t>
            </a:r>
          </a:p>
          <a:p>
            <a:pPr algn="just">
              <a:buFont typeface="Wingdings" panose="05000000000000000000" pitchFamily="2" charset="2"/>
              <a:buChar char="Ø"/>
            </a:pPr>
            <a:r>
              <a:rPr lang="cs-CZ" dirty="0"/>
              <a:t> nedostatečně tepelně upravených mas, ryb a vajec (tatarský biftek, </a:t>
            </a:r>
            <a:r>
              <a:rPr lang="cs-CZ" dirty="0" err="1"/>
              <a:t>sushi</a:t>
            </a:r>
            <a:r>
              <a:rPr lang="cs-CZ" dirty="0"/>
              <a:t>, carpaccio, ústřice, zavináče aj.)</a:t>
            </a:r>
          </a:p>
          <a:p>
            <a:pPr algn="just">
              <a:buFont typeface="Wingdings" panose="05000000000000000000" pitchFamily="2" charset="2"/>
              <a:buChar char="Ø"/>
            </a:pPr>
            <a:r>
              <a:rPr lang="cs-CZ" dirty="0"/>
              <a:t> lahůdkových a majonézových salátů z pultového prodeje v obchodech (např. vlašský salát, pařížský salát, Caesar salát, vajíčková pomazánka aj.)</a:t>
            </a:r>
          </a:p>
          <a:p>
            <a:pPr algn="just">
              <a:buFont typeface="Wingdings" panose="05000000000000000000" pitchFamily="2" charset="2"/>
              <a:buChar char="Ø"/>
            </a:pPr>
            <a:r>
              <a:rPr lang="cs-CZ" dirty="0"/>
              <a:t> nepasterovaných ovocných šťáv, </a:t>
            </a:r>
            <a:r>
              <a:rPr lang="cs-CZ" dirty="0" err="1"/>
              <a:t>ciderů</a:t>
            </a:r>
            <a:r>
              <a:rPr lang="cs-CZ" dirty="0"/>
              <a:t>, </a:t>
            </a:r>
            <a:r>
              <a:rPr lang="cs-CZ" dirty="0" err="1"/>
              <a:t>kombuchy</a:t>
            </a:r>
            <a:r>
              <a:rPr lang="cs-CZ" dirty="0"/>
              <a:t>,  dále točené zmrzliny, naklíčených semínek, hub, dlouho a nesprávně skladovaných ořechů, semínek a sušeného ovoce </a:t>
            </a: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7940" y="555290"/>
            <a:ext cx="1529542" cy="3059084"/>
          </a:xfrm>
          <a:prstGeom prst="rect">
            <a:avLst/>
          </a:prstGeom>
        </p:spPr>
      </p:pic>
    </p:spTree>
    <p:extLst>
      <p:ext uri="{BB962C8B-B14F-4D97-AF65-F5344CB8AC3E}">
        <p14:creationId xmlns:p14="http://schemas.microsoft.com/office/powerpoint/2010/main" val="2728432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800" dirty="0"/>
              <a:t>Výživová doporučení po </a:t>
            </a:r>
            <a:r>
              <a:rPr lang="cs-CZ" sz="4800" dirty="0" err="1"/>
              <a:t>tl</a:t>
            </a:r>
            <a:r>
              <a:rPr lang="cs-CZ" sz="4800" dirty="0"/>
              <a:t> – výběr potravin</a:t>
            </a:r>
          </a:p>
        </p:txBody>
      </p:sp>
      <p:sp>
        <p:nvSpPr>
          <p:cNvPr id="3" name="Zástupný symbol pro obsah 2"/>
          <p:cNvSpPr>
            <a:spLocks noGrp="1"/>
          </p:cNvSpPr>
          <p:nvPr>
            <p:ph idx="1"/>
          </p:nvPr>
        </p:nvSpPr>
        <p:spPr/>
        <p:txBody>
          <a:bodyPr>
            <a:normAutofit fontScale="92500" lnSpcReduction="10000"/>
          </a:bodyPr>
          <a:lstStyle/>
          <a:p>
            <a:pPr lvl="0"/>
            <a:r>
              <a:rPr lang="cs-CZ" b="1" dirty="0">
                <a:solidFill>
                  <a:srgbClr val="C00000"/>
                </a:solidFill>
              </a:rPr>
              <a:t>Maso:</a:t>
            </a:r>
            <a:r>
              <a:rPr lang="cs-CZ" dirty="0">
                <a:solidFill>
                  <a:srgbClr val="C00000"/>
                </a:solidFill>
              </a:rPr>
              <a:t> </a:t>
            </a:r>
            <a:r>
              <a:rPr lang="cs-CZ" dirty="0"/>
              <a:t>Volit zejména libové druhy masa – hovězí zadní, telecí, jehněčí, kuřecí a krůtí bez kůže, králík. Uzeniny pouze výjimečně a preferovat druhy s vysokým obsahem masa (šunky s obsahem masa nad 90 %) a bez viditelného tuku.</a:t>
            </a:r>
          </a:p>
          <a:p>
            <a:pPr lvl="0"/>
            <a:r>
              <a:rPr lang="cs-CZ" b="1" dirty="0">
                <a:solidFill>
                  <a:srgbClr val="C00000"/>
                </a:solidFill>
              </a:rPr>
              <a:t>Ryby: </a:t>
            </a:r>
            <a:r>
              <a:rPr lang="cs-CZ" dirty="0"/>
              <a:t>Zařazení sladkovodních i mořských druhů ryb a to 1-2 porce za týden. Např. treska, kapr, pstruh, štika, cejn. Rybičky v konzervě vybírat ty ve vlastní šťávě (např. tuňák ve vlastní šťávě). </a:t>
            </a:r>
          </a:p>
          <a:p>
            <a:pPr lvl="0"/>
            <a:r>
              <a:rPr lang="cs-CZ" b="1" dirty="0">
                <a:solidFill>
                  <a:srgbClr val="C00000"/>
                </a:solidFill>
              </a:rPr>
              <a:t>Mléko: </a:t>
            </a:r>
            <a:r>
              <a:rPr lang="cs-CZ" dirty="0"/>
              <a:t>Preference odstředěných, nízkotučných, nebo polotučných druhů mlék. </a:t>
            </a:r>
          </a:p>
          <a:p>
            <a:pPr lvl="0"/>
            <a:r>
              <a:rPr lang="cs-CZ" b="1" dirty="0">
                <a:solidFill>
                  <a:srgbClr val="C00000"/>
                </a:solidFill>
              </a:rPr>
              <a:t>Mléčné výrobky:  </a:t>
            </a:r>
            <a:r>
              <a:rPr lang="cs-CZ" dirty="0"/>
              <a:t>Preference zakysaných mléčných výrobků bez příchutě (bílé jogurty, podmáslí, acidofilní mléko aj.). Dále měkké i tvrdé tvarohy a to nízkotučné nebo polotučné. </a:t>
            </a:r>
          </a:p>
          <a:p>
            <a:pPr lvl="0"/>
            <a:r>
              <a:rPr lang="cs-CZ" b="1" dirty="0">
                <a:solidFill>
                  <a:srgbClr val="C00000"/>
                </a:solidFill>
              </a:rPr>
              <a:t>Sýry: </a:t>
            </a:r>
            <a:r>
              <a:rPr lang="cs-CZ" dirty="0"/>
              <a:t>Sýry do 30 % tuku v sušině. Zařazení přírodních čerstvých sýrů (žervé),  tvrdé sýry (eidam, gouda), mozzarella, </a:t>
            </a:r>
            <a:r>
              <a:rPr lang="cs-CZ" dirty="0" err="1"/>
              <a:t>ricotta</a:t>
            </a:r>
            <a:r>
              <a:rPr lang="cs-CZ" dirty="0"/>
              <a:t>, Cottage sýr aj.</a:t>
            </a:r>
          </a:p>
          <a:p>
            <a:pPr lvl="0"/>
            <a:r>
              <a:rPr lang="cs-CZ" b="1" dirty="0">
                <a:solidFill>
                  <a:srgbClr val="C00000"/>
                </a:solidFill>
              </a:rPr>
              <a:t>Vejce: </a:t>
            </a:r>
            <a:r>
              <a:rPr lang="cs-CZ" dirty="0"/>
              <a:t>Vaječný bílek bez omezení, žloutek </a:t>
            </a:r>
            <a:r>
              <a:rPr lang="cs-CZ" dirty="0" err="1"/>
              <a:t>max</a:t>
            </a:r>
            <a:r>
              <a:rPr lang="cs-CZ" dirty="0"/>
              <a:t> 2x/d. Dbát na dostatečnou tepelnou úpravu.</a:t>
            </a: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9237" y="3685711"/>
            <a:ext cx="1574836" cy="1617809"/>
          </a:xfrm>
          <a:prstGeom prst="rect">
            <a:avLst/>
          </a:prstGeom>
        </p:spPr>
      </p:pic>
    </p:spTree>
    <p:extLst>
      <p:ext uri="{BB962C8B-B14F-4D97-AF65-F5344CB8AC3E}">
        <p14:creationId xmlns:p14="http://schemas.microsoft.com/office/powerpoint/2010/main" val="307631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Transplantace ledvin </a:t>
            </a:r>
          </a:p>
        </p:txBody>
      </p:sp>
      <p:sp>
        <p:nvSpPr>
          <p:cNvPr id="3" name="Zástupný symbol pro obsah 2"/>
          <p:cNvSpPr>
            <a:spLocks noGrp="1"/>
          </p:cNvSpPr>
          <p:nvPr>
            <p:ph idx="1"/>
          </p:nvPr>
        </p:nvSpPr>
        <p:spPr>
          <a:xfrm>
            <a:off x="1024128" y="1895302"/>
            <a:ext cx="9957464" cy="4414058"/>
          </a:xfrm>
        </p:spPr>
        <p:txBody>
          <a:bodyPr>
            <a:normAutofit/>
          </a:bodyPr>
          <a:lstStyle/>
          <a:p>
            <a:pPr algn="just">
              <a:buFont typeface="Wingdings" panose="05000000000000000000" pitchFamily="2" charset="2"/>
              <a:buChar char="v"/>
            </a:pPr>
            <a:r>
              <a:rPr lang="cs-CZ" sz="2000" dirty="0"/>
              <a:t> v současné době je</a:t>
            </a:r>
            <a:r>
              <a:rPr lang="en-US" sz="2000" dirty="0"/>
              <a:t> </a:t>
            </a:r>
            <a:r>
              <a:rPr lang="en-US" sz="2000" dirty="0" err="1"/>
              <a:t>transplantace</a:t>
            </a:r>
            <a:r>
              <a:rPr lang="en-US" sz="2000" dirty="0"/>
              <a:t> </a:t>
            </a:r>
            <a:r>
              <a:rPr lang="en-US" sz="2000" dirty="0" err="1"/>
              <a:t>ledviny</a:t>
            </a:r>
            <a:r>
              <a:rPr lang="cs-CZ" sz="2000" dirty="0"/>
              <a:t> (TL)</a:t>
            </a:r>
            <a:r>
              <a:rPr lang="en-US" sz="2000" dirty="0"/>
              <a:t> </a:t>
            </a:r>
            <a:r>
              <a:rPr lang="en-US" sz="2000" dirty="0" err="1"/>
              <a:t>metodou</a:t>
            </a:r>
            <a:r>
              <a:rPr lang="en-US" sz="2000" dirty="0"/>
              <a:t> </a:t>
            </a:r>
            <a:r>
              <a:rPr lang="en-US" sz="2000" dirty="0" err="1"/>
              <a:t>volby</a:t>
            </a:r>
            <a:r>
              <a:rPr lang="en-US" sz="2000" dirty="0"/>
              <a:t> </a:t>
            </a:r>
            <a:r>
              <a:rPr lang="en-US" sz="2000" dirty="0" err="1"/>
              <a:t>léčby</a:t>
            </a:r>
            <a:r>
              <a:rPr lang="en-US" sz="2000" dirty="0"/>
              <a:t> </a:t>
            </a:r>
            <a:r>
              <a:rPr lang="en-US" sz="2000" dirty="0" err="1"/>
              <a:t>nezvratného</a:t>
            </a:r>
            <a:r>
              <a:rPr lang="en-US" sz="2000" dirty="0"/>
              <a:t> </a:t>
            </a:r>
            <a:r>
              <a:rPr lang="en-US" sz="2000" dirty="0" err="1"/>
              <a:t>selhání</a:t>
            </a:r>
            <a:r>
              <a:rPr lang="en-US" sz="2000" dirty="0"/>
              <a:t> </a:t>
            </a:r>
            <a:r>
              <a:rPr lang="en-US" sz="2000" dirty="0" err="1"/>
              <a:t>ledvin</a:t>
            </a:r>
            <a:r>
              <a:rPr lang="en-US" sz="2000" dirty="0"/>
              <a:t> (end-stage-renal disease – ESRD)</a:t>
            </a:r>
            <a:endParaRPr lang="cs-CZ" sz="2000" dirty="0"/>
          </a:p>
          <a:p>
            <a:pPr algn="just">
              <a:buFont typeface="Wingdings" panose="05000000000000000000" pitchFamily="2" charset="2"/>
              <a:buChar char="v"/>
            </a:pPr>
            <a:r>
              <a:rPr lang="cs-CZ" sz="2000" dirty="0"/>
              <a:t>TL, bez ohledu na věk, jednoznačně prodlužuje život, zlepšuje jeho kvalitu, snižuje morbiditu a mortalitu nemocných v porovnání s nemocnými léčenými pravidelnou dialýzou (PDL)</a:t>
            </a:r>
          </a:p>
          <a:p>
            <a:pPr algn="just">
              <a:buFont typeface="Wingdings" panose="05000000000000000000" pitchFamily="2" charset="2"/>
              <a:buChar char="v"/>
            </a:pPr>
            <a:r>
              <a:rPr lang="cs-CZ" sz="2000" dirty="0"/>
              <a:t> předtransplantační vyšetření představuje základní krok pro zařazení pacienta do čekací listiny (</a:t>
            </a:r>
            <a:r>
              <a:rPr lang="cs-CZ" sz="2000" dirty="0" err="1"/>
              <a:t>waiting</a:t>
            </a:r>
            <a:r>
              <a:rPr lang="cs-CZ" sz="2000" dirty="0"/>
              <a:t> list) k transplantaci ledviny</a:t>
            </a:r>
          </a:p>
          <a:p>
            <a:pPr algn="just">
              <a:buFont typeface="Wingdings" panose="05000000000000000000" pitchFamily="2" charset="2"/>
              <a:buChar char="v"/>
            </a:pPr>
            <a:r>
              <a:rPr lang="cs-CZ" sz="2000" dirty="0"/>
              <a:t> smyslem předtransplantačního vyšetření je detekce a korekce </a:t>
            </a:r>
            <a:r>
              <a:rPr lang="cs-CZ" sz="2000" dirty="0" err="1"/>
              <a:t>preexistujících</a:t>
            </a:r>
            <a:r>
              <a:rPr lang="cs-CZ" sz="2000" dirty="0"/>
              <a:t> onemocnění           s cílem zařadit pacienta na WL v optimalizovaném stavu, který by měl maximálně zaručit úspěšný výsledek transplantace</a:t>
            </a:r>
          </a:p>
          <a:p>
            <a:pPr algn="just">
              <a:buFont typeface="Wingdings" panose="05000000000000000000" pitchFamily="2" charset="2"/>
              <a:buChar char="v"/>
            </a:pPr>
            <a:r>
              <a:rPr lang="cs-CZ" sz="2000" dirty="0"/>
              <a:t> součástí předtransplantačního vyšetření je dále posouzení rizik dlouhodobé imunosupresivní léčby a posouzení technické stránky transplantace </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582" y="241939"/>
            <a:ext cx="2131983" cy="1510710"/>
          </a:xfrm>
          <a:prstGeom prst="rect">
            <a:avLst/>
          </a:prstGeom>
        </p:spPr>
      </p:pic>
    </p:spTree>
    <p:extLst>
      <p:ext uri="{BB962C8B-B14F-4D97-AF65-F5344CB8AC3E}">
        <p14:creationId xmlns:p14="http://schemas.microsoft.com/office/powerpoint/2010/main" val="2303283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800" dirty="0"/>
              <a:t>Výživová doporučení po </a:t>
            </a:r>
            <a:r>
              <a:rPr lang="cs-CZ" sz="4800" dirty="0" err="1"/>
              <a:t>tl</a:t>
            </a:r>
            <a:r>
              <a:rPr lang="cs-CZ" sz="4800" dirty="0"/>
              <a:t> – výběr potravin</a:t>
            </a:r>
          </a:p>
        </p:txBody>
      </p:sp>
      <p:sp>
        <p:nvSpPr>
          <p:cNvPr id="3" name="Zástupný symbol pro obsah 2"/>
          <p:cNvSpPr>
            <a:spLocks noGrp="1"/>
          </p:cNvSpPr>
          <p:nvPr>
            <p:ph idx="1"/>
          </p:nvPr>
        </p:nvSpPr>
        <p:spPr>
          <a:xfrm>
            <a:off x="1024128" y="2286000"/>
            <a:ext cx="9720072" cy="4023360"/>
          </a:xfrm>
        </p:spPr>
        <p:txBody>
          <a:bodyPr/>
          <a:lstStyle/>
          <a:p>
            <a:pPr lvl="0" algn="just"/>
            <a:r>
              <a:rPr lang="cs-CZ" b="1" dirty="0">
                <a:solidFill>
                  <a:srgbClr val="C00000"/>
                </a:solidFill>
              </a:rPr>
              <a:t>Tuky: </a:t>
            </a:r>
            <a:r>
              <a:rPr lang="cs-CZ" dirty="0"/>
              <a:t>Preferovat rostlinné oleje a margaríny. Na tepelnou úpravu doporučujeme používat řepkový olej, na studenou můžeme využít olivový olej. Oleje střídat, vhodné jsou také lněné, konopné, oleje z vlašských ořechů apod. Vyhýbat se živočišným tuků, tedy sádlo, máslo, lůj, slanina, škvarky, zabíjačkové produkty, tučná masa, šlehačky, smetany. Pozor na přepalování tuků. </a:t>
            </a:r>
          </a:p>
          <a:p>
            <a:pPr lvl="0" algn="just"/>
            <a:r>
              <a:rPr lang="cs-CZ" b="1" dirty="0">
                <a:solidFill>
                  <a:srgbClr val="C00000"/>
                </a:solidFill>
              </a:rPr>
              <a:t>Sacharidové potraviny a příkrmy: </a:t>
            </a:r>
            <a:r>
              <a:rPr lang="cs-CZ" dirty="0"/>
              <a:t>V rámci racionálního stravování se doporučuje omezit příjem jednoduchých cukrů (moučníky, cukrovinky, bílé pečivo, instantní ochucené cereální kaše, sladké limonády).  Pečivo spíše celozrnné, žitné či grahamové. Cereální kaše volte ty neochucené bez přidaného cukru (např. jáhlová, pohanková, ovesná, špaldová, apod.). Z příloh lze zařadit brambory, rýži, těstoviny, </a:t>
            </a:r>
            <a:r>
              <a:rPr lang="cs-CZ" dirty="0" err="1"/>
              <a:t>bulgur</a:t>
            </a:r>
            <a:r>
              <a:rPr lang="cs-CZ" dirty="0"/>
              <a:t>, kuskus, pohanku aj., ale vždy v přiměřeně velké porci.</a:t>
            </a:r>
          </a:p>
          <a:p>
            <a:endParaRPr lang="cs-CZ" dirty="0"/>
          </a:p>
        </p:txBody>
      </p:sp>
    </p:spTree>
    <p:extLst>
      <p:ext uri="{BB962C8B-B14F-4D97-AF65-F5344CB8AC3E}">
        <p14:creationId xmlns:p14="http://schemas.microsoft.com/office/powerpoint/2010/main" val="734307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800" dirty="0"/>
              <a:t>Výživová doporučení po </a:t>
            </a:r>
            <a:r>
              <a:rPr lang="cs-CZ" sz="4800" dirty="0" err="1"/>
              <a:t>tl</a:t>
            </a:r>
            <a:r>
              <a:rPr lang="cs-CZ" sz="4800" dirty="0"/>
              <a:t> – výběr potravin</a:t>
            </a:r>
          </a:p>
        </p:txBody>
      </p:sp>
      <p:sp>
        <p:nvSpPr>
          <p:cNvPr id="3" name="Zástupný symbol pro obsah 2"/>
          <p:cNvSpPr>
            <a:spLocks noGrp="1"/>
          </p:cNvSpPr>
          <p:nvPr>
            <p:ph idx="1"/>
          </p:nvPr>
        </p:nvSpPr>
        <p:spPr/>
        <p:txBody>
          <a:bodyPr>
            <a:normAutofit fontScale="92500" lnSpcReduction="20000"/>
          </a:bodyPr>
          <a:lstStyle/>
          <a:p>
            <a:pPr lvl="0" algn="just"/>
            <a:r>
              <a:rPr lang="cs-CZ" b="1" dirty="0">
                <a:solidFill>
                  <a:srgbClr val="C00000"/>
                </a:solidFill>
              </a:rPr>
              <a:t>Ovoce: </a:t>
            </a:r>
            <a:r>
              <a:rPr lang="cs-CZ" dirty="0"/>
              <a:t>Do jídelníčku zařazujeme různé druhy ovoce a to alespoň 2 porce za den. Méně častěji příliš sladké druhy a přezrále ovoce (banány, švestky, hrozny, hrušky), dále méně  kompotované, kandované a sušené (proslazované) ovoce. </a:t>
            </a:r>
          </a:p>
          <a:p>
            <a:pPr lvl="0" algn="just"/>
            <a:r>
              <a:rPr lang="cs-CZ" b="1" dirty="0">
                <a:solidFill>
                  <a:srgbClr val="C00000"/>
                </a:solidFill>
              </a:rPr>
              <a:t>Zelenina: </a:t>
            </a:r>
            <a:r>
              <a:rPr lang="cs-CZ" dirty="0"/>
              <a:t>Každý den alespoň 3 porce. Střídání různých druhů zeleniny, preference sezónních druhů. </a:t>
            </a:r>
          </a:p>
          <a:p>
            <a:pPr lvl="0" algn="just"/>
            <a:r>
              <a:rPr lang="cs-CZ" b="1" dirty="0">
                <a:solidFill>
                  <a:srgbClr val="C00000"/>
                </a:solidFill>
              </a:rPr>
              <a:t>Luštěniny: </a:t>
            </a:r>
            <a:r>
              <a:rPr lang="cs-CZ" dirty="0"/>
              <a:t>Alespoň 1x/t do jídelníčku. Vyzkoušet různé druhy fazolí, červenou/černou čočku, hrách, cizrnu, sóju. Lze vyzkoušet luštěninové polévky, luštěniny jako přílohu k hlavnímu jídlu, luštěninové saláty se zeleninou, luštěninové pomazánky apod. </a:t>
            </a:r>
          </a:p>
          <a:p>
            <a:pPr lvl="0" algn="just"/>
            <a:r>
              <a:rPr lang="cs-CZ" b="1" dirty="0">
                <a:solidFill>
                  <a:srgbClr val="C00000"/>
                </a:solidFill>
              </a:rPr>
              <a:t>Ořechy a semínka: </a:t>
            </a:r>
            <a:r>
              <a:rPr lang="cs-CZ" dirty="0"/>
              <a:t>Ořechy v raném období po operaci raději vynechat. Později lze ořechy (vlašské, lískové, para, kešu, mandle aj.) a semínka (mák, slunečnice, sezam, tykev, len, </a:t>
            </a:r>
            <a:r>
              <a:rPr lang="cs-CZ" dirty="0" err="1"/>
              <a:t>chia</a:t>
            </a:r>
            <a:r>
              <a:rPr lang="cs-CZ" dirty="0"/>
              <a:t> aj.) do jídelníčku zařadit, avšak je potřeba dbát vždy zvýšené opatrnosti při skladování a používat ořechy co nejvíce čerstvé, jinak mohou být zdrojem nežádoucích plísní. Preference neslazených, nesolených a neobalovaných (v různých polevách a směsích) druhů.  Preferovat natural nebo přírodní druhy. </a:t>
            </a:r>
          </a:p>
        </p:txBody>
      </p:sp>
    </p:spTree>
    <p:extLst>
      <p:ext uri="{BB962C8B-B14F-4D97-AF65-F5344CB8AC3E}">
        <p14:creationId xmlns:p14="http://schemas.microsoft.com/office/powerpoint/2010/main" val="318756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800" dirty="0"/>
              <a:t>Výživová doporučení po </a:t>
            </a:r>
            <a:r>
              <a:rPr lang="cs-CZ" sz="4800" dirty="0" err="1"/>
              <a:t>tl</a:t>
            </a:r>
            <a:r>
              <a:rPr lang="cs-CZ" sz="4800" dirty="0"/>
              <a:t> – výběr potravin</a:t>
            </a:r>
          </a:p>
        </p:txBody>
      </p:sp>
      <p:sp>
        <p:nvSpPr>
          <p:cNvPr id="3" name="Zástupný symbol pro obsah 2"/>
          <p:cNvSpPr>
            <a:spLocks noGrp="1"/>
          </p:cNvSpPr>
          <p:nvPr>
            <p:ph idx="1"/>
          </p:nvPr>
        </p:nvSpPr>
        <p:spPr/>
        <p:txBody>
          <a:bodyPr>
            <a:normAutofit fontScale="92500" lnSpcReduction="20000"/>
          </a:bodyPr>
          <a:lstStyle/>
          <a:p>
            <a:pPr lvl="0" algn="just"/>
            <a:r>
              <a:rPr lang="cs-CZ" b="1" dirty="0">
                <a:solidFill>
                  <a:srgbClr val="C00000"/>
                </a:solidFill>
              </a:rPr>
              <a:t>Nápoje: </a:t>
            </a:r>
            <a:r>
              <a:rPr lang="cs-CZ" dirty="0"/>
              <a:t>Základem pitného režimu by měla být voda. Dále je možné zařadit čaje, vodu s citrónem, příležitostně minerální vody. Kávu v omezené míře. Džusy jen výjimečně a nejlépe ředěné s vodou. Omezení slazených limonád, energetických nápojů. Alkoholické nápoje se nedoporučují, ovlivňují účinek imunosupresivních léků. </a:t>
            </a:r>
          </a:p>
          <a:p>
            <a:pPr lvl="0" algn="just"/>
            <a:r>
              <a:rPr lang="cs-CZ" b="1" dirty="0">
                <a:solidFill>
                  <a:srgbClr val="C00000"/>
                </a:solidFill>
              </a:rPr>
              <a:t>Další: </a:t>
            </a:r>
            <a:r>
              <a:rPr lang="cs-CZ" dirty="0"/>
              <a:t>Pozor dát na příjem soli. Pokrmy nepřesolovat a omezení konzumaci potravin s vysokým obsahem soli (marinády a kořenící směsi, uzeniny, slané sýry, solené ořechy, </a:t>
            </a:r>
            <a:r>
              <a:rPr lang="cs-CZ" dirty="0" err="1"/>
              <a:t>chipsy</a:t>
            </a:r>
            <a:r>
              <a:rPr lang="cs-CZ" dirty="0"/>
              <a:t>, instantní pokrmy, některé minerální vody atd.). Na ochucení pokrmů používat bylinky, citrón, kořenící směsi bez glutamátu a přidané soli. Nevhodná je konzumace cukrářských a pekařských výrobků, zejména těch s tukovou polevou či náplní. Omezení na minimum příjem vysoce průmyslově zpracovaných potravin (balené trvanlivé pečivo, mražená pizza, hotová balená jídla, polévky ze sáčku, sladkosti atd.).</a:t>
            </a:r>
          </a:p>
          <a:p>
            <a:pPr lvl="0" algn="just"/>
            <a:r>
              <a:rPr lang="cs-CZ" b="1" dirty="0">
                <a:solidFill>
                  <a:srgbClr val="C00000"/>
                </a:solidFill>
              </a:rPr>
              <a:t>Technologická příprava stravy: </a:t>
            </a:r>
            <a:r>
              <a:rPr lang="cs-CZ" dirty="0"/>
              <a:t>Z technologické úpravy preferovat vaření (ve vodní lázni, v páře), pečení (na pečícím papíru), dušení. Omezeně fritování, smažení, grilování na ohni (vhodnější je grilování na lávovém kameni či v kontaktním grilu). K přípravě pokrmů používat nepřilnavé a kvalitní nádobí.</a:t>
            </a:r>
          </a:p>
          <a:p>
            <a:endParaRPr lang="cs-CZ" dirty="0"/>
          </a:p>
        </p:txBody>
      </p:sp>
    </p:spTree>
    <p:extLst>
      <p:ext uri="{BB962C8B-B14F-4D97-AF65-F5344CB8AC3E}">
        <p14:creationId xmlns:p14="http://schemas.microsoft.com/office/powerpoint/2010/main" val="3245147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800" dirty="0"/>
              <a:t>Výživová doporučení po </a:t>
            </a:r>
            <a:r>
              <a:rPr lang="cs-CZ" sz="4800" dirty="0" err="1"/>
              <a:t>tl</a:t>
            </a:r>
            <a:r>
              <a:rPr lang="cs-CZ" sz="4800" dirty="0"/>
              <a:t> – výběr potravin</a:t>
            </a:r>
          </a:p>
        </p:txBody>
      </p:sp>
      <p:sp>
        <p:nvSpPr>
          <p:cNvPr id="3" name="Zástupný symbol pro obsah 2"/>
          <p:cNvSpPr>
            <a:spLocks noGrp="1"/>
          </p:cNvSpPr>
          <p:nvPr>
            <p:ph idx="1"/>
          </p:nvPr>
        </p:nvSpPr>
        <p:spPr/>
        <p:txBody>
          <a:bodyPr/>
          <a:lstStyle/>
          <a:p>
            <a:pPr>
              <a:buFont typeface="Wingdings" panose="05000000000000000000" pitchFamily="2" charset="2"/>
              <a:buChar char="Ø"/>
            </a:pPr>
            <a:r>
              <a:rPr lang="cs-CZ" dirty="0"/>
              <a:t> zásady hygieny a bezpečnosti při zacházení s potravinami a pokrmy </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0659" y="2821012"/>
            <a:ext cx="4487008" cy="3365256"/>
          </a:xfrm>
          <a:prstGeom prst="rect">
            <a:avLst/>
          </a:prstGeom>
        </p:spPr>
      </p:pic>
    </p:spTree>
    <p:extLst>
      <p:ext uri="{BB962C8B-B14F-4D97-AF65-F5344CB8AC3E}">
        <p14:creationId xmlns:p14="http://schemas.microsoft.com/office/powerpoint/2010/main" val="372590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Kazuistika </a:t>
            </a:r>
          </a:p>
        </p:txBody>
      </p:sp>
      <p:sp>
        <p:nvSpPr>
          <p:cNvPr id="3" name="Zástupný symbol pro obsah 2"/>
          <p:cNvSpPr>
            <a:spLocks noGrp="1"/>
          </p:cNvSpPr>
          <p:nvPr>
            <p:ph idx="1"/>
          </p:nvPr>
        </p:nvSpPr>
        <p:spPr/>
        <p:txBody>
          <a:bodyPr/>
          <a:lstStyle/>
          <a:p>
            <a:pPr>
              <a:buFont typeface="Arial" panose="020B0604020202020204" pitchFamily="34" charset="0"/>
              <a:buChar char="•"/>
            </a:pPr>
            <a:r>
              <a:rPr lang="cs-CZ" dirty="0"/>
              <a:t> muž, rok narození 1966</a:t>
            </a:r>
          </a:p>
          <a:p>
            <a:pPr>
              <a:buFont typeface="Arial" panose="020B0604020202020204" pitchFamily="34" charset="0"/>
              <a:buChar char="•"/>
            </a:pPr>
            <a:r>
              <a:rPr lang="cs-CZ" dirty="0"/>
              <a:t> antropometrie: hmotnost 65 kg, výška 172 cm , BMI 22</a:t>
            </a:r>
          </a:p>
          <a:p>
            <a:pPr>
              <a:buFont typeface="Arial" panose="020B0604020202020204" pitchFamily="34" charset="0"/>
              <a:buChar char="•"/>
            </a:pPr>
            <a:r>
              <a:rPr lang="cs-CZ" dirty="0"/>
              <a:t> RA: bratr </a:t>
            </a:r>
            <a:r>
              <a:rPr lang="cs-CZ" dirty="0" err="1"/>
              <a:t>dvojč</a:t>
            </a:r>
            <a:r>
              <a:rPr lang="en-US" dirty="0"/>
              <a:t>e,  </a:t>
            </a:r>
            <a:r>
              <a:rPr lang="cs-CZ" dirty="0"/>
              <a:t>úmrtí</a:t>
            </a:r>
            <a:r>
              <a:rPr lang="en-US" dirty="0"/>
              <a:t> </a:t>
            </a:r>
            <a:r>
              <a:rPr lang="en-US" dirty="0" err="1"/>
              <a:t>na</a:t>
            </a:r>
            <a:r>
              <a:rPr lang="en-US" dirty="0"/>
              <a:t> </a:t>
            </a:r>
            <a:r>
              <a:rPr lang="en-US" dirty="0" err="1"/>
              <a:t>krvác</a:t>
            </a:r>
            <a:r>
              <a:rPr lang="cs-CZ" dirty="0" err="1"/>
              <a:t>ení</a:t>
            </a:r>
            <a:r>
              <a:rPr lang="en-US" dirty="0"/>
              <a:t> do </a:t>
            </a:r>
            <a:r>
              <a:rPr lang="en-US" dirty="0" err="1"/>
              <a:t>mozku</a:t>
            </a:r>
            <a:r>
              <a:rPr lang="en-US" dirty="0"/>
              <a:t>  </a:t>
            </a:r>
            <a:r>
              <a:rPr lang="en-US" dirty="0" err="1"/>
              <a:t>při</a:t>
            </a:r>
            <a:r>
              <a:rPr lang="en-US" dirty="0"/>
              <a:t> </a:t>
            </a:r>
            <a:r>
              <a:rPr lang="en-US" dirty="0" err="1"/>
              <a:t>hypertenzi</a:t>
            </a:r>
            <a:r>
              <a:rPr lang="en-US" dirty="0"/>
              <a:t> , </a:t>
            </a:r>
            <a:r>
              <a:rPr lang="cs-CZ" dirty="0"/>
              <a:t>také CHRI </a:t>
            </a:r>
            <a:r>
              <a:rPr lang="en-US" dirty="0"/>
              <a:t>a </a:t>
            </a:r>
            <a:r>
              <a:rPr lang="cs-CZ" dirty="0"/>
              <a:t>TL </a:t>
            </a:r>
          </a:p>
          <a:p>
            <a:pPr marL="0" indent="0">
              <a:buNone/>
            </a:pPr>
            <a:endParaRPr lang="cs-CZ" dirty="0"/>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t="29413" b="29410"/>
          <a:stretch/>
        </p:blipFill>
        <p:spPr>
          <a:xfrm>
            <a:off x="1603422" y="4553114"/>
            <a:ext cx="8280598" cy="1369385"/>
          </a:xfrm>
          <a:prstGeom prst="rect">
            <a:avLst/>
          </a:prstGeom>
          <a:ln>
            <a:noFill/>
          </a:ln>
          <a:effectLst>
            <a:softEdge rad="112500"/>
          </a:effectLst>
        </p:spPr>
      </p:pic>
    </p:spTree>
    <p:extLst>
      <p:ext uri="{BB962C8B-B14F-4D97-AF65-F5344CB8AC3E}">
        <p14:creationId xmlns:p14="http://schemas.microsoft.com/office/powerpoint/2010/main" val="3423327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4128" y="576424"/>
            <a:ext cx="9720072" cy="1499616"/>
          </a:xfrm>
        </p:spPr>
        <p:txBody>
          <a:bodyPr/>
          <a:lstStyle/>
          <a:p>
            <a:r>
              <a:rPr lang="cs-CZ" dirty="0"/>
              <a:t>Kazuistika – anamnéza </a:t>
            </a:r>
          </a:p>
        </p:txBody>
      </p:sp>
      <p:sp>
        <p:nvSpPr>
          <p:cNvPr id="3" name="Zástupný symbol pro obsah 2"/>
          <p:cNvSpPr>
            <a:spLocks noGrp="1"/>
          </p:cNvSpPr>
          <p:nvPr>
            <p:ph idx="1"/>
          </p:nvPr>
        </p:nvSpPr>
        <p:spPr>
          <a:xfrm>
            <a:off x="1024128" y="2286000"/>
            <a:ext cx="9720071" cy="4343400"/>
          </a:xfrm>
        </p:spPr>
        <p:txBody>
          <a:bodyPr/>
          <a:lstStyle/>
          <a:p>
            <a:pPr>
              <a:buFont typeface="Wingdings" panose="05000000000000000000" pitchFamily="2" charset="2"/>
              <a:buChar char="Ø"/>
            </a:pPr>
            <a:r>
              <a:rPr lang="cs-CZ" dirty="0"/>
              <a:t> CHRI na bázi chronické glomerulonefritidy v pravidelném HD od 2000,´AV </a:t>
            </a:r>
            <a:r>
              <a:rPr lang="cs-CZ" dirty="0" err="1"/>
              <a:t>shunt</a:t>
            </a:r>
            <a:r>
              <a:rPr lang="cs-CZ" dirty="0"/>
              <a:t>   na LHK</a:t>
            </a:r>
          </a:p>
          <a:p>
            <a:pPr>
              <a:buFont typeface="Wingdings" panose="05000000000000000000" pitchFamily="2" charset="2"/>
              <a:buChar char="Ø"/>
            </a:pPr>
            <a:r>
              <a:rPr lang="cs-CZ" dirty="0"/>
              <a:t> sekundární anémie, hypertenze, opak. hypertenzní encefalopatie, sekundární </a:t>
            </a:r>
            <a:r>
              <a:rPr lang="cs-CZ" dirty="0" err="1"/>
              <a:t>hyperparatyreóza</a:t>
            </a:r>
            <a:endParaRPr lang="cs-CZ" dirty="0"/>
          </a:p>
          <a:p>
            <a:pPr>
              <a:buFont typeface="Wingdings" panose="05000000000000000000" pitchFamily="2" charset="2"/>
              <a:buChar char="Ø"/>
            </a:pPr>
            <a:r>
              <a:rPr lang="cs-CZ" dirty="0"/>
              <a:t> 3/2004 1. transplantace kadaverózní ledviny doleva</a:t>
            </a:r>
          </a:p>
          <a:p>
            <a:pPr>
              <a:buFont typeface="Wingdings" panose="05000000000000000000" pitchFamily="2" charset="2"/>
              <a:buChar char="Ø"/>
            </a:pPr>
            <a:r>
              <a:rPr lang="cs-CZ" dirty="0"/>
              <a:t> od 2006 mírné snížení funkce štěpu, progrese od 2010</a:t>
            </a:r>
          </a:p>
          <a:p>
            <a:pPr>
              <a:buFont typeface="Wingdings" panose="05000000000000000000" pitchFamily="2" charset="2"/>
              <a:buChar char="Ø"/>
            </a:pPr>
            <a:r>
              <a:rPr lang="cs-CZ" dirty="0"/>
              <a:t> 2/2012 resekce a reimplantace ureteru štěpu pro strikturu </a:t>
            </a:r>
            <a:r>
              <a:rPr lang="cs-CZ" dirty="0" err="1"/>
              <a:t>vesikoureterálního</a:t>
            </a:r>
            <a:r>
              <a:rPr lang="cs-CZ" dirty="0"/>
              <a:t> ústí, 1-2/2012 </a:t>
            </a:r>
            <a:r>
              <a:rPr lang="cs-CZ" dirty="0" err="1"/>
              <a:t>nefrostomie</a:t>
            </a:r>
            <a:r>
              <a:rPr lang="cs-CZ" dirty="0"/>
              <a:t> pro </a:t>
            </a:r>
            <a:r>
              <a:rPr lang="cs-CZ" dirty="0" err="1"/>
              <a:t>hydronefrosu</a:t>
            </a:r>
            <a:endParaRPr lang="cs-CZ" dirty="0"/>
          </a:p>
          <a:p>
            <a:pPr>
              <a:buFont typeface="Wingdings" panose="05000000000000000000" pitchFamily="2" charset="2"/>
              <a:buChar char="Ø"/>
            </a:pPr>
            <a:r>
              <a:rPr lang="cs-CZ" dirty="0"/>
              <a:t> 12/2015 rychlé terminální selhání funkce štěpu při dlouhodobé  středně omezené funkci, zaveden peritoneální katetr, přechod na intermitentní HD</a:t>
            </a:r>
          </a:p>
          <a:p>
            <a:pPr>
              <a:buFont typeface="Wingdings" panose="05000000000000000000" pitchFamily="2" charset="2"/>
              <a:buChar char="Ø"/>
            </a:pPr>
            <a:endParaRPr lang="cs-CZ" dirty="0"/>
          </a:p>
          <a:p>
            <a:pPr>
              <a:buFont typeface="Wingdings" panose="05000000000000000000" pitchFamily="2" charset="2"/>
              <a:buChar char="Ø"/>
            </a:pPr>
            <a:endParaRPr lang="cs-CZ" b="1" dirty="0"/>
          </a:p>
        </p:txBody>
      </p:sp>
    </p:spTree>
    <p:extLst>
      <p:ext uri="{BB962C8B-B14F-4D97-AF65-F5344CB8AC3E}">
        <p14:creationId xmlns:p14="http://schemas.microsoft.com/office/powerpoint/2010/main" val="367464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Kazuistika – anamnéza </a:t>
            </a:r>
          </a:p>
        </p:txBody>
      </p:sp>
      <p:sp>
        <p:nvSpPr>
          <p:cNvPr id="3" name="Zástupný symbol pro obsah 2"/>
          <p:cNvSpPr>
            <a:spLocks noGrp="1"/>
          </p:cNvSpPr>
          <p:nvPr>
            <p:ph idx="1"/>
          </p:nvPr>
        </p:nvSpPr>
        <p:spPr/>
        <p:txBody>
          <a:bodyPr>
            <a:normAutofit fontScale="92500" lnSpcReduction="10000"/>
          </a:bodyPr>
          <a:lstStyle/>
          <a:p>
            <a:pPr>
              <a:buFont typeface="Wingdings" panose="05000000000000000000" pitchFamily="2" charset="2"/>
              <a:buChar char="Ø"/>
            </a:pPr>
            <a:r>
              <a:rPr lang="cs-CZ" dirty="0"/>
              <a:t> 7/2016 explantace </a:t>
            </a:r>
            <a:r>
              <a:rPr lang="cs-CZ" dirty="0" err="1"/>
              <a:t>perit</a:t>
            </a:r>
            <a:r>
              <a:rPr lang="cs-CZ" dirty="0"/>
              <a:t>. katetru a  našití </a:t>
            </a:r>
            <a:r>
              <a:rPr lang="cs-CZ" dirty="0" err="1"/>
              <a:t>av</a:t>
            </a:r>
            <a:r>
              <a:rPr lang="cs-CZ" dirty="0"/>
              <a:t> </a:t>
            </a:r>
            <a:r>
              <a:rPr lang="cs-CZ" dirty="0" err="1"/>
              <a:t>shuntu</a:t>
            </a:r>
            <a:r>
              <a:rPr lang="cs-CZ" dirty="0"/>
              <a:t> na LHK, asymptomatické změny na EKG  </a:t>
            </a:r>
          </a:p>
          <a:p>
            <a:pPr>
              <a:buFont typeface="Wingdings" panose="05000000000000000000" pitchFamily="2" charset="2"/>
              <a:buChar char="Ø"/>
            </a:pPr>
            <a:r>
              <a:rPr lang="cs-CZ" dirty="0"/>
              <a:t>10/2016 </a:t>
            </a:r>
            <a:r>
              <a:rPr lang="cs-CZ" dirty="0" err="1"/>
              <a:t>graftektomie</a:t>
            </a:r>
            <a:r>
              <a:rPr lang="cs-CZ" dirty="0"/>
              <a:t> chronicky symptomatického štěpu</a:t>
            </a:r>
          </a:p>
          <a:p>
            <a:pPr>
              <a:buFont typeface="Wingdings" panose="05000000000000000000" pitchFamily="2" charset="2"/>
              <a:buChar char="Ø"/>
            </a:pPr>
            <a:r>
              <a:rPr lang="cs-CZ" dirty="0"/>
              <a:t> 5/2017 WL k retransplantaci ledviny</a:t>
            </a:r>
          </a:p>
          <a:p>
            <a:pPr>
              <a:buFont typeface="Wingdings" panose="05000000000000000000" pitchFamily="2" charset="2"/>
              <a:buChar char="Ø"/>
            </a:pPr>
            <a:r>
              <a:rPr lang="cs-CZ" dirty="0"/>
              <a:t> 12/2017 </a:t>
            </a:r>
            <a:r>
              <a:rPr lang="cs-CZ" dirty="0" err="1"/>
              <a:t>Permcath</a:t>
            </a:r>
            <a:r>
              <a:rPr lang="cs-CZ" dirty="0"/>
              <a:t> </a:t>
            </a:r>
          </a:p>
          <a:p>
            <a:pPr>
              <a:buFont typeface="Wingdings" panose="05000000000000000000" pitchFamily="2" charset="2"/>
              <a:buChar char="Ø"/>
            </a:pPr>
            <a:r>
              <a:rPr lang="pt-BR" b="1" dirty="0"/>
              <a:t> </a:t>
            </a:r>
            <a:r>
              <a:rPr lang="pt-BR" dirty="0"/>
              <a:t>5/2020  intracerebr</a:t>
            </a:r>
            <a:r>
              <a:rPr lang="cs-CZ" dirty="0" err="1"/>
              <a:t>ální</a:t>
            </a:r>
            <a:r>
              <a:rPr lang="pt-BR" dirty="0"/>
              <a:t> krvácení s  prolongov</a:t>
            </a:r>
            <a:r>
              <a:rPr lang="cs-CZ" dirty="0" err="1"/>
              <a:t>aným</a:t>
            </a:r>
            <a:r>
              <a:rPr lang="pt-BR" dirty="0"/>
              <a:t> průběhem, parox. </a:t>
            </a:r>
            <a:r>
              <a:rPr lang="cs-CZ" dirty="0"/>
              <a:t>F</a:t>
            </a:r>
            <a:r>
              <a:rPr lang="pt-BR" dirty="0"/>
              <a:t>i</a:t>
            </a:r>
            <a:r>
              <a:rPr lang="cs-CZ" dirty="0"/>
              <a:t>S</a:t>
            </a:r>
            <a:r>
              <a:rPr lang="pt-BR" dirty="0"/>
              <a:t>i,  sek</a:t>
            </a:r>
            <a:r>
              <a:rPr lang="cs-CZ" dirty="0" err="1"/>
              <a:t>undární</a:t>
            </a:r>
            <a:r>
              <a:rPr lang="cs-CZ" dirty="0"/>
              <a:t> epilepsie, vyřazení z WL</a:t>
            </a:r>
          </a:p>
          <a:p>
            <a:pPr>
              <a:buFont typeface="Wingdings" panose="05000000000000000000" pitchFamily="2" charset="2"/>
              <a:buChar char="Ø"/>
            </a:pPr>
            <a:r>
              <a:rPr lang="cs-CZ" dirty="0"/>
              <a:t> 2/2022 po sérií vyšetření znovuzařazení na WL</a:t>
            </a:r>
          </a:p>
          <a:p>
            <a:pPr>
              <a:buFont typeface="Wingdings" panose="05000000000000000000" pitchFamily="2" charset="2"/>
              <a:buChar char="Ø"/>
            </a:pPr>
            <a:r>
              <a:rPr lang="cs-CZ" dirty="0"/>
              <a:t> 3/2022 nabídka, TL  neuskutečněna  pro </a:t>
            </a:r>
            <a:r>
              <a:rPr lang="cs-CZ" dirty="0" err="1"/>
              <a:t>pozit</a:t>
            </a:r>
            <a:r>
              <a:rPr lang="cs-CZ" dirty="0"/>
              <a:t>.  CDC</a:t>
            </a:r>
          </a:p>
          <a:p>
            <a:pPr>
              <a:buFont typeface="Wingdings" panose="05000000000000000000" pitchFamily="2" charset="2"/>
              <a:buChar char="Ø"/>
            </a:pPr>
            <a:r>
              <a:rPr lang="cs-CZ" dirty="0"/>
              <a:t> 6/2022 provedena 2. transplantace ledviny doleva, časně po zákroku ruptura pouzdra, </a:t>
            </a:r>
            <a:r>
              <a:rPr lang="cs-CZ" dirty="0" err="1"/>
              <a:t>graftektomie</a:t>
            </a:r>
            <a:r>
              <a:rPr lang="cs-CZ" dirty="0"/>
              <a:t> </a:t>
            </a:r>
          </a:p>
        </p:txBody>
      </p:sp>
    </p:spTree>
    <p:extLst>
      <p:ext uri="{BB962C8B-B14F-4D97-AF65-F5344CB8AC3E}">
        <p14:creationId xmlns:p14="http://schemas.microsoft.com/office/powerpoint/2010/main" val="2213133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Kazuistika – anamnéza </a:t>
            </a:r>
          </a:p>
        </p:txBody>
      </p:sp>
      <p:sp>
        <p:nvSpPr>
          <p:cNvPr id="3" name="Zástupný symbol pro obsah 2"/>
          <p:cNvSpPr>
            <a:spLocks noGrp="1"/>
          </p:cNvSpPr>
          <p:nvPr>
            <p:ph idx="1"/>
          </p:nvPr>
        </p:nvSpPr>
        <p:spPr/>
        <p:txBody>
          <a:bodyPr/>
          <a:lstStyle/>
          <a:p>
            <a:pPr>
              <a:buFont typeface="Wingdings" panose="05000000000000000000" pitchFamily="2" charset="2"/>
              <a:buChar char="Ø"/>
            </a:pPr>
            <a:r>
              <a:rPr lang="cs-CZ" dirty="0"/>
              <a:t> 11/2022 znovuzařazení na WL </a:t>
            </a:r>
          </a:p>
          <a:p>
            <a:pPr>
              <a:buFont typeface="Wingdings" panose="05000000000000000000" pitchFamily="2" charset="2"/>
              <a:buChar char="Ø"/>
            </a:pPr>
            <a:r>
              <a:rPr lang="cs-CZ" dirty="0"/>
              <a:t> 6/2023 provedena 3. transplantace kadaverózní ledviny </a:t>
            </a:r>
          </a:p>
          <a:p>
            <a:pPr>
              <a:buFont typeface="Wingdings" panose="05000000000000000000" pitchFamily="2" charset="2"/>
              <a:buChar char="Ø"/>
            </a:pPr>
            <a:r>
              <a:rPr lang="cs-CZ" dirty="0"/>
              <a:t> 7/2023 revize rány po TL, plastika kýly </a:t>
            </a:r>
          </a:p>
          <a:p>
            <a:pPr>
              <a:buFont typeface="Wingdings" panose="05000000000000000000" pitchFamily="2" charset="2"/>
              <a:buChar char="Ø"/>
            </a:pPr>
            <a:r>
              <a:rPr lang="cs-CZ" dirty="0"/>
              <a:t> 10/2023 zhoršení funkce štěpu</a:t>
            </a:r>
          </a:p>
          <a:p>
            <a:pPr>
              <a:buFont typeface="Wingdings" panose="05000000000000000000" pitchFamily="2" charset="2"/>
              <a:buChar char="Ø"/>
            </a:pPr>
            <a:r>
              <a:rPr lang="cs-CZ" dirty="0"/>
              <a:t> 12/2023 hospitalizace pro zhoršení funkce štěpu, proteinurie, otoky DKK, </a:t>
            </a:r>
            <a:r>
              <a:rPr lang="cs-CZ" dirty="0" err="1"/>
              <a:t>anemizace</a:t>
            </a:r>
            <a:r>
              <a:rPr lang="cs-CZ" dirty="0"/>
              <a:t> </a:t>
            </a:r>
          </a:p>
          <a:p>
            <a:pPr>
              <a:buFont typeface="Wingdings" panose="05000000000000000000" pitchFamily="2" charset="2"/>
              <a:buChar char="Ø"/>
            </a:pPr>
            <a:r>
              <a:rPr lang="cs-CZ" dirty="0"/>
              <a:t> 1/2024 znovu PDL</a:t>
            </a:r>
          </a:p>
          <a:p>
            <a:pPr>
              <a:buFont typeface="Wingdings" panose="05000000000000000000" pitchFamily="2" charset="2"/>
              <a:buChar char="Ø"/>
            </a:pPr>
            <a:r>
              <a:rPr lang="cs-CZ" dirty="0"/>
              <a:t> 4/2024 </a:t>
            </a:r>
            <a:r>
              <a:rPr lang="cs-CZ" dirty="0" err="1"/>
              <a:t>graftektomie</a:t>
            </a:r>
            <a:endParaRPr lang="cs-CZ" dirty="0"/>
          </a:p>
        </p:txBody>
      </p:sp>
    </p:spTree>
    <p:extLst>
      <p:ext uri="{BB962C8B-B14F-4D97-AF65-F5344CB8AC3E}">
        <p14:creationId xmlns:p14="http://schemas.microsoft.com/office/powerpoint/2010/main" val="3382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Kazuistika – vývoj hmotnosti </a:t>
            </a:r>
          </a:p>
        </p:txBody>
      </p:sp>
      <p:graphicFrame>
        <p:nvGraphicFramePr>
          <p:cNvPr id="4" name="Graf 3"/>
          <p:cNvGraphicFramePr>
            <a:graphicFrameLocks/>
          </p:cNvGraphicFramePr>
          <p:nvPr>
            <p:extLst>
              <p:ext uri="{D42A27DB-BD31-4B8C-83A1-F6EECF244321}">
                <p14:modId xmlns:p14="http://schemas.microsoft.com/office/powerpoint/2010/main" val="1310541233"/>
              </p:ext>
            </p:extLst>
          </p:nvPr>
        </p:nvGraphicFramePr>
        <p:xfrm>
          <a:off x="1134208" y="2254127"/>
          <a:ext cx="9513277" cy="3457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0484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KAZUISTIKA</a:t>
            </a:r>
          </a:p>
        </p:txBody>
      </p:sp>
      <p:sp>
        <p:nvSpPr>
          <p:cNvPr id="3" name="Zástupný symbol pro obsah 2"/>
          <p:cNvSpPr>
            <a:spLocks noGrp="1"/>
          </p:cNvSpPr>
          <p:nvPr>
            <p:ph idx="1"/>
          </p:nvPr>
        </p:nvSpPr>
        <p:spPr/>
        <p:txBody>
          <a:bodyPr/>
          <a:lstStyle/>
          <a:p>
            <a:pPr>
              <a:buFont typeface="Wingdings" panose="05000000000000000000" pitchFamily="2" charset="2"/>
              <a:buChar char="Ø"/>
            </a:pPr>
            <a:r>
              <a:rPr lang="cs-CZ" dirty="0"/>
              <a:t> pacient po opakovaných hospitalizacích</a:t>
            </a:r>
          </a:p>
          <a:p>
            <a:pPr>
              <a:buFont typeface="Wingdings" panose="05000000000000000000" pitchFamily="2" charset="2"/>
              <a:buChar char="Ø"/>
            </a:pPr>
            <a:r>
              <a:rPr lang="cs-CZ" dirty="0"/>
              <a:t> střídání období funkční ledviny, období snížené funkce ledviny a období nutnosti pravidelné hemodialýzy </a:t>
            </a:r>
          </a:p>
          <a:p>
            <a:pPr>
              <a:buFont typeface="Wingdings" panose="05000000000000000000" pitchFamily="2" charset="2"/>
              <a:buChar char="Ø"/>
            </a:pPr>
            <a:r>
              <a:rPr lang="cs-CZ" dirty="0"/>
              <a:t> individualizované nutriční intervence v závislosti na funkci ledviny a přidružených onemocnění </a:t>
            </a:r>
          </a:p>
          <a:p>
            <a:pPr>
              <a:buFont typeface="Wingdings" panose="05000000000000000000" pitchFamily="2" charset="2"/>
              <a:buChar char="Ø"/>
            </a:pPr>
            <a:r>
              <a:rPr lang="cs-CZ" dirty="0"/>
              <a:t> pacient sledován ve specializované ambulanci: pravidelné laboratorní odběry, edukace, úprava medikace, vážení</a:t>
            </a:r>
          </a:p>
        </p:txBody>
      </p:sp>
    </p:spTree>
    <p:extLst>
      <p:ext uri="{BB962C8B-B14F-4D97-AF65-F5344CB8AC3E}">
        <p14:creationId xmlns:p14="http://schemas.microsoft.com/office/powerpoint/2010/main" val="107962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Transplantace ledvin </a:t>
            </a:r>
          </a:p>
        </p:txBody>
      </p:sp>
      <p:sp>
        <p:nvSpPr>
          <p:cNvPr id="3" name="Zástupný symbol pro obsah 2"/>
          <p:cNvSpPr>
            <a:spLocks noGrp="1"/>
          </p:cNvSpPr>
          <p:nvPr>
            <p:ph idx="1"/>
          </p:nvPr>
        </p:nvSpPr>
        <p:spPr>
          <a:xfrm>
            <a:off x="1024128" y="2084832"/>
            <a:ext cx="9720071" cy="4224528"/>
          </a:xfrm>
        </p:spPr>
        <p:txBody>
          <a:bodyPr>
            <a:normAutofit lnSpcReduction="10000"/>
          </a:bodyPr>
          <a:lstStyle/>
          <a:p>
            <a:pPr algn="just">
              <a:buFont typeface="Wingdings" panose="05000000000000000000" pitchFamily="2" charset="2"/>
              <a:buChar char="v"/>
            </a:pPr>
            <a:r>
              <a:rPr lang="cs-CZ" dirty="0"/>
              <a:t> </a:t>
            </a:r>
            <a:r>
              <a:rPr lang="cs-CZ" sz="1900" dirty="0"/>
              <a:t>informace o možnostech řešení ESRD by měla proběhnout u každého nemocného s chronickým onemocněním ledvin (</a:t>
            </a:r>
            <a:r>
              <a:rPr lang="cs-CZ" sz="1900" dirty="0" err="1"/>
              <a:t>chronic</a:t>
            </a:r>
            <a:r>
              <a:rPr lang="cs-CZ" sz="1900" dirty="0"/>
              <a:t> </a:t>
            </a:r>
            <a:r>
              <a:rPr lang="cs-CZ" sz="1900" dirty="0" err="1"/>
              <a:t>kidney</a:t>
            </a:r>
            <a:r>
              <a:rPr lang="cs-CZ" sz="1900" dirty="0"/>
              <a:t> </a:t>
            </a:r>
            <a:r>
              <a:rPr lang="cs-CZ" sz="1900" dirty="0" err="1"/>
              <a:t>disease</a:t>
            </a:r>
            <a:r>
              <a:rPr lang="cs-CZ" sz="1900" dirty="0"/>
              <a:t> – CKD) ve stadiu G5 (CKD-EPI &lt; 0,25,                   GFR &lt; 15ml/min/1,73m2 ), nejlépe 6–12 měsíců před plánovaným zahájením pravidelné dialyzační léčby, ideálně však již ve stadiu CKD 4 (GFR 15–29 ml/min)</a:t>
            </a:r>
          </a:p>
          <a:p>
            <a:pPr algn="just">
              <a:buFont typeface="Wingdings" panose="05000000000000000000" pitchFamily="2" charset="2"/>
              <a:buChar char="v"/>
            </a:pPr>
            <a:r>
              <a:rPr lang="cs-CZ" sz="1900" dirty="0"/>
              <a:t> před transplantací se posuzují kardiovaskulární onemocnění, cerebrovaskulární onemocnění, onemocnění </a:t>
            </a:r>
            <a:r>
              <a:rPr lang="cs-CZ" sz="1900" dirty="0" err="1"/>
              <a:t>periférních</a:t>
            </a:r>
            <a:r>
              <a:rPr lang="cs-CZ" sz="1900" dirty="0"/>
              <a:t> tepen, nádorová onemocnění, infekce, urologická onemocnění, věk a obezita</a:t>
            </a:r>
          </a:p>
          <a:p>
            <a:pPr algn="just">
              <a:buFont typeface="Wingdings" panose="05000000000000000000" pitchFamily="2" charset="2"/>
              <a:buChar char="v"/>
            </a:pPr>
            <a:r>
              <a:rPr lang="cs-CZ" sz="1900" dirty="0"/>
              <a:t> prevalence </a:t>
            </a:r>
            <a:r>
              <a:rPr lang="cs-CZ" sz="1900" dirty="0">
                <a:solidFill>
                  <a:schemeClr val="accent1"/>
                </a:solidFill>
              </a:rPr>
              <a:t>obezity</a:t>
            </a:r>
            <a:r>
              <a:rPr lang="cs-CZ" sz="1900" dirty="0"/>
              <a:t>, definované jako BMI ≥ 30 kg/m2 , je u pacientů s ESRD vysoká, pohybuje se mezi 10–20 % (nutnost cílené redukce hmotnosti před případnou TL)</a:t>
            </a:r>
          </a:p>
          <a:p>
            <a:pPr algn="just">
              <a:buFont typeface="Wingdings" panose="05000000000000000000" pitchFamily="2" charset="2"/>
              <a:buChar char="v"/>
            </a:pPr>
            <a:r>
              <a:rPr lang="cs-CZ" sz="1900" dirty="0"/>
              <a:t> přestože BMI není optimálním ukazatelem, zůstává nedílnou součástí předtransplantačního vyšetření jako jeden z parametrů perioperačního rizika</a:t>
            </a:r>
          </a:p>
          <a:p>
            <a:pPr algn="just">
              <a:buFont typeface="Wingdings" panose="05000000000000000000" pitchFamily="2" charset="2"/>
              <a:buChar char="v"/>
            </a:pPr>
            <a:r>
              <a:rPr lang="cs-CZ" sz="1900" dirty="0"/>
              <a:t>„bezpečná“ hranice BMI není pevně zakotvena, obvykle však pacienti s BMI &gt; 35–40 kg/m2 jsou k transplantaci </a:t>
            </a:r>
            <a:r>
              <a:rPr lang="cs-CZ" sz="1900" dirty="0">
                <a:solidFill>
                  <a:schemeClr val="accent1"/>
                </a:solidFill>
              </a:rPr>
              <a:t>kontraindikováni</a:t>
            </a:r>
            <a:r>
              <a:rPr lang="cs-CZ" sz="1900" dirty="0"/>
              <a:t>, záleží však i na typu obezity, proto je každý kandidát transplantace posuzován individuálně transplantačním chirurgem</a:t>
            </a:r>
          </a:p>
          <a:p>
            <a:pPr>
              <a:buFont typeface="Wingdings" panose="05000000000000000000" pitchFamily="2" charset="2"/>
              <a:buChar char="v"/>
            </a:pPr>
            <a:endParaRPr lang="cs-CZ" dirty="0"/>
          </a:p>
        </p:txBody>
      </p:sp>
    </p:spTree>
    <p:extLst>
      <p:ext uri="{BB962C8B-B14F-4D97-AF65-F5344CB8AC3E}">
        <p14:creationId xmlns:p14="http://schemas.microsoft.com/office/powerpoint/2010/main" val="94730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kazuistika</a:t>
            </a:r>
          </a:p>
        </p:txBody>
      </p:sp>
      <p:sp>
        <p:nvSpPr>
          <p:cNvPr id="3" name="Zástupný symbol pro obsah 2"/>
          <p:cNvSpPr>
            <a:spLocks noGrp="1"/>
          </p:cNvSpPr>
          <p:nvPr>
            <p:ph idx="1"/>
          </p:nvPr>
        </p:nvSpPr>
        <p:spPr/>
        <p:txBody>
          <a:bodyPr/>
          <a:lstStyle/>
          <a:p>
            <a:pPr>
              <a:buFont typeface="Wingdings" panose="05000000000000000000" pitchFamily="2" charset="2"/>
              <a:buChar char="Ø"/>
            </a:pPr>
            <a:r>
              <a:rPr lang="cs-CZ" dirty="0"/>
              <a:t> během hospitalizací dieta šetřící v kombinaci s </a:t>
            </a:r>
            <a:r>
              <a:rPr lang="cs-CZ" dirty="0" err="1"/>
              <a:t>vysokoproteinovým</a:t>
            </a:r>
            <a:r>
              <a:rPr lang="cs-CZ" dirty="0"/>
              <a:t> </a:t>
            </a:r>
            <a:r>
              <a:rPr lang="cs-CZ" dirty="0" err="1"/>
              <a:t>sippingem</a:t>
            </a:r>
            <a:endParaRPr lang="cs-CZ" dirty="0"/>
          </a:p>
          <a:p>
            <a:pPr>
              <a:buFont typeface="Wingdings" panose="05000000000000000000" pitchFamily="2" charset="2"/>
              <a:buChar char="Ø"/>
            </a:pPr>
            <a:r>
              <a:rPr lang="cs-CZ" dirty="0"/>
              <a:t> pravidelné vážení pacienta, monitorace příjmu stravy</a:t>
            </a:r>
          </a:p>
          <a:p>
            <a:pPr>
              <a:buFont typeface="Wingdings" panose="05000000000000000000" pitchFamily="2" charset="2"/>
              <a:buChar char="Ø"/>
            </a:pPr>
            <a:r>
              <a:rPr lang="cs-CZ" dirty="0"/>
              <a:t> po 3. TL indikována dieta č. 14 (individuální), omezeně toleruje mléčné výrobky </a:t>
            </a:r>
          </a:p>
          <a:p>
            <a:pPr>
              <a:buFont typeface="Wingdings" panose="05000000000000000000" pitchFamily="2" charset="2"/>
              <a:buChar char="Ø"/>
            </a:pPr>
            <a:r>
              <a:rPr lang="cs-CZ" dirty="0"/>
              <a:t> nyní pacient po </a:t>
            </a:r>
            <a:r>
              <a:rPr lang="cs-CZ" dirty="0" err="1"/>
              <a:t>graftektomii</a:t>
            </a:r>
            <a:r>
              <a:rPr lang="cs-CZ" dirty="0"/>
              <a:t>, nadále pravidelná hemodialýza </a:t>
            </a:r>
          </a:p>
          <a:p>
            <a:pPr marL="0" indent="0">
              <a:buNone/>
            </a:pPr>
            <a:endParaRPr lang="cs-CZ" dirty="0"/>
          </a:p>
        </p:txBody>
      </p:sp>
    </p:spTree>
    <p:extLst>
      <p:ext uri="{BB962C8B-B14F-4D97-AF65-F5344CB8AC3E}">
        <p14:creationId xmlns:p14="http://schemas.microsoft.com/office/powerpoint/2010/main" val="553375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Použité zdroje</a:t>
            </a:r>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MLINŠEK, Gregor. </a:t>
            </a:r>
            <a:r>
              <a:rPr lang="cs-CZ" dirty="0" err="1"/>
              <a:t>Nutrition</a:t>
            </a:r>
            <a:r>
              <a:rPr lang="cs-CZ" dirty="0"/>
              <a:t> </a:t>
            </a:r>
            <a:r>
              <a:rPr lang="cs-CZ" dirty="0" err="1"/>
              <a:t>after</a:t>
            </a:r>
            <a:r>
              <a:rPr lang="cs-CZ" dirty="0"/>
              <a:t> </a:t>
            </a:r>
            <a:r>
              <a:rPr lang="cs-CZ" dirty="0" err="1"/>
              <a:t>kidney</a:t>
            </a:r>
            <a:r>
              <a:rPr lang="cs-CZ" dirty="0"/>
              <a:t> </a:t>
            </a:r>
            <a:r>
              <a:rPr lang="cs-CZ" dirty="0" err="1"/>
              <a:t>transplantation</a:t>
            </a:r>
            <a:r>
              <a:rPr lang="cs-CZ" dirty="0"/>
              <a:t>. Online. </a:t>
            </a:r>
            <a:r>
              <a:rPr lang="cs-CZ" i="1" dirty="0" err="1"/>
              <a:t>Clinical</a:t>
            </a:r>
            <a:r>
              <a:rPr lang="cs-CZ" i="1" dirty="0"/>
              <a:t> </a:t>
            </a:r>
            <a:r>
              <a:rPr lang="cs-CZ" i="1" dirty="0" err="1"/>
              <a:t>nutrition</a:t>
            </a:r>
            <a:r>
              <a:rPr lang="cs-CZ" i="1" dirty="0"/>
              <a:t> ESPEN</a:t>
            </a:r>
            <a:r>
              <a:rPr lang="cs-CZ" dirty="0"/>
              <a:t>. 2016, roč. 14, s. 47-48. Dostupné z: </a:t>
            </a:r>
            <a:r>
              <a:rPr lang="cs-CZ" dirty="0">
                <a:hlinkClick r:id="rId2"/>
              </a:rPr>
              <a:t>https://clinicalnutritionespen.com/</a:t>
            </a:r>
            <a:r>
              <a:rPr lang="cs-CZ" dirty="0" err="1">
                <a:hlinkClick r:id="rId2"/>
              </a:rPr>
              <a:t>article</a:t>
            </a:r>
            <a:r>
              <a:rPr lang="cs-CZ" dirty="0">
                <a:hlinkClick r:id="rId2"/>
              </a:rPr>
              <a:t>/S2405-4577(16)30191-7/fulltext</a:t>
            </a:r>
            <a:r>
              <a:rPr lang="cs-CZ" dirty="0"/>
              <a:t>. [cit. 2024-04-24].</a:t>
            </a:r>
          </a:p>
          <a:p>
            <a:pPr marL="0" indent="0">
              <a:buNone/>
            </a:pPr>
            <a:r>
              <a:rPr lang="cs-CZ" dirty="0"/>
              <a:t>RAJNOCHOVÁ BLOUDÍČKOVÁ, Silvie. Transplantace ledviny – kritéria k zařazení na čekací listinu. </a:t>
            </a:r>
            <a:r>
              <a:rPr lang="cs-CZ" i="1" dirty="0"/>
              <a:t>Urologie pro praxi</a:t>
            </a:r>
            <a:r>
              <a:rPr lang="cs-CZ" dirty="0"/>
              <a:t> [online]. 2018, </a:t>
            </a:r>
            <a:r>
              <a:rPr lang="cs-CZ" b="1" dirty="0"/>
              <a:t>19</a:t>
            </a:r>
            <a:r>
              <a:rPr lang="cs-CZ" dirty="0"/>
              <a:t>(23-26) [cit. 2024-04-24]. Dostupné z: </a:t>
            </a:r>
            <a:r>
              <a:rPr lang="cs-CZ" dirty="0">
                <a:hlinkClick r:id="rId3"/>
              </a:rPr>
              <a:t>https://www.solen.cz/pdfs/uro/2018/01/06.pdf</a:t>
            </a:r>
            <a:endParaRPr lang="cs-CZ" dirty="0"/>
          </a:p>
          <a:p>
            <a:pPr marL="0" indent="0">
              <a:buNone/>
            </a:pPr>
            <a:r>
              <a:rPr lang="cs-CZ" dirty="0"/>
              <a:t>RUDOLF, Kamil a Josef MALÝ. Kortikosteroidy a </a:t>
            </a:r>
            <a:r>
              <a:rPr lang="cs-CZ" dirty="0" err="1"/>
              <a:t>imunosupresiva</a:t>
            </a:r>
            <a:r>
              <a:rPr lang="cs-CZ" dirty="0"/>
              <a:t> v chronické léčbě. </a:t>
            </a:r>
            <a:r>
              <a:rPr lang="cs-CZ" i="1" dirty="0"/>
              <a:t>Farmacie pro praxi</a:t>
            </a:r>
            <a:r>
              <a:rPr lang="cs-CZ" dirty="0"/>
              <a:t> [online]. 2011, (7), 228-231 [cit. 2024-04-24]. Dostupné z: https://farmaciepropraxi.cz/pdfs/lek/2011/05/01.pdf</a:t>
            </a:r>
          </a:p>
          <a:p>
            <a:pPr marL="0" indent="0">
              <a:buNone/>
            </a:pPr>
            <a:r>
              <a:rPr lang="cs-CZ" i="1" dirty="0"/>
              <a:t>Transplantace ledvin</a:t>
            </a:r>
            <a:r>
              <a:rPr lang="cs-CZ" dirty="0"/>
              <a:t> [online]. [cit. 2024-04-24]. Dostupné z: https://www.bbraun.cz/cs/spolecnost/b-braun-avitum/svetovy-den-ledvin/transplantace-ledvin.html</a:t>
            </a:r>
          </a:p>
          <a:p>
            <a:pPr marL="0" indent="0">
              <a:buNone/>
            </a:pPr>
            <a:r>
              <a:rPr lang="cs-CZ" dirty="0" err="1"/>
              <a:t>Weimann</a:t>
            </a:r>
            <a:r>
              <a:rPr lang="cs-CZ" dirty="0"/>
              <a:t> A, </a:t>
            </a:r>
            <a:r>
              <a:rPr lang="cs-CZ" dirty="0" err="1"/>
              <a:t>Braga</a:t>
            </a:r>
            <a:r>
              <a:rPr lang="cs-CZ" dirty="0"/>
              <a:t> M, </a:t>
            </a:r>
            <a:r>
              <a:rPr lang="cs-CZ" dirty="0" err="1"/>
              <a:t>Harsanyi</a:t>
            </a:r>
            <a:r>
              <a:rPr lang="cs-CZ" dirty="0"/>
              <a:t> L, </a:t>
            </a:r>
            <a:r>
              <a:rPr lang="cs-CZ" dirty="0" err="1"/>
              <a:t>Laviano</a:t>
            </a:r>
            <a:r>
              <a:rPr lang="cs-CZ" dirty="0"/>
              <a:t> A, </a:t>
            </a:r>
            <a:r>
              <a:rPr lang="cs-CZ" dirty="0" err="1"/>
              <a:t>Ljungqvist</a:t>
            </a:r>
            <a:r>
              <a:rPr lang="cs-CZ" dirty="0"/>
              <a:t> O, </a:t>
            </a:r>
            <a:r>
              <a:rPr lang="cs-CZ" dirty="0" err="1"/>
              <a:t>Soeters</a:t>
            </a:r>
            <a:r>
              <a:rPr lang="cs-CZ" dirty="0"/>
              <a:t> P; DGEM (</a:t>
            </a:r>
            <a:r>
              <a:rPr lang="cs-CZ" dirty="0" err="1"/>
              <a:t>German</a:t>
            </a:r>
            <a:r>
              <a:rPr lang="cs-CZ" dirty="0"/>
              <a:t> Society </a:t>
            </a:r>
            <a:r>
              <a:rPr lang="cs-CZ" dirty="0" err="1"/>
              <a:t>for</a:t>
            </a:r>
            <a:r>
              <a:rPr lang="cs-CZ" dirty="0"/>
              <a:t> </a:t>
            </a:r>
            <a:r>
              <a:rPr lang="cs-CZ" dirty="0" err="1"/>
              <a:t>Nutritional</a:t>
            </a:r>
            <a:r>
              <a:rPr lang="cs-CZ" dirty="0"/>
              <a:t> </a:t>
            </a:r>
            <a:r>
              <a:rPr lang="cs-CZ" dirty="0" err="1"/>
              <a:t>Medicine</a:t>
            </a:r>
            <a:r>
              <a:rPr lang="cs-CZ" dirty="0"/>
              <a:t>); </a:t>
            </a:r>
            <a:r>
              <a:rPr lang="cs-CZ" dirty="0" err="1"/>
              <a:t>Jauch</a:t>
            </a:r>
            <a:r>
              <a:rPr lang="cs-CZ" dirty="0"/>
              <a:t> KW, </a:t>
            </a:r>
            <a:r>
              <a:rPr lang="cs-CZ" dirty="0" err="1"/>
              <a:t>Kemen</a:t>
            </a:r>
            <a:r>
              <a:rPr lang="cs-CZ" dirty="0"/>
              <a:t> M, </a:t>
            </a:r>
            <a:r>
              <a:rPr lang="cs-CZ" dirty="0" err="1"/>
              <a:t>Hiesmayr</a:t>
            </a:r>
            <a:r>
              <a:rPr lang="cs-CZ" dirty="0"/>
              <a:t> JM, </a:t>
            </a:r>
            <a:r>
              <a:rPr lang="cs-CZ" dirty="0" err="1"/>
              <a:t>Horbach</a:t>
            </a:r>
            <a:r>
              <a:rPr lang="cs-CZ" dirty="0"/>
              <a:t> T, Kuse ER, </a:t>
            </a:r>
            <a:r>
              <a:rPr lang="cs-CZ" dirty="0" err="1"/>
              <a:t>Vestweber</a:t>
            </a:r>
            <a:r>
              <a:rPr lang="cs-CZ" dirty="0"/>
              <a:t> KH; ESPEN (</a:t>
            </a:r>
            <a:r>
              <a:rPr lang="cs-CZ" dirty="0" err="1"/>
              <a:t>European</a:t>
            </a:r>
            <a:r>
              <a:rPr lang="cs-CZ" dirty="0"/>
              <a:t> Society </a:t>
            </a:r>
            <a:r>
              <a:rPr lang="cs-CZ" dirty="0" err="1"/>
              <a:t>for</a:t>
            </a:r>
            <a:r>
              <a:rPr lang="cs-CZ" dirty="0"/>
              <a:t> </a:t>
            </a:r>
            <a:r>
              <a:rPr lang="cs-CZ" dirty="0" err="1"/>
              <a:t>Parenteral</a:t>
            </a:r>
            <a:r>
              <a:rPr lang="cs-CZ" dirty="0"/>
              <a:t> and </a:t>
            </a:r>
            <a:r>
              <a:rPr lang="cs-CZ" dirty="0" err="1"/>
              <a:t>Enteral</a:t>
            </a:r>
            <a:r>
              <a:rPr lang="cs-CZ" dirty="0"/>
              <a:t> </a:t>
            </a:r>
            <a:r>
              <a:rPr lang="cs-CZ" dirty="0" err="1"/>
              <a:t>Nutrition</a:t>
            </a:r>
            <a:r>
              <a:rPr lang="cs-CZ" dirty="0"/>
              <a:t>). ESPEN </a:t>
            </a:r>
            <a:r>
              <a:rPr lang="cs-CZ" dirty="0" err="1"/>
              <a:t>Guidelines</a:t>
            </a:r>
            <a:r>
              <a:rPr lang="cs-CZ" dirty="0"/>
              <a:t> on </a:t>
            </a:r>
            <a:r>
              <a:rPr lang="cs-CZ" dirty="0" err="1"/>
              <a:t>Enteral</a:t>
            </a:r>
            <a:r>
              <a:rPr lang="cs-CZ" dirty="0"/>
              <a:t> </a:t>
            </a:r>
            <a:r>
              <a:rPr lang="cs-CZ" dirty="0" err="1"/>
              <a:t>Nutrition</a:t>
            </a:r>
            <a:r>
              <a:rPr lang="cs-CZ" dirty="0"/>
              <a:t>: </a:t>
            </a:r>
            <a:r>
              <a:rPr lang="cs-CZ" dirty="0" err="1"/>
              <a:t>Surgery</a:t>
            </a:r>
            <a:r>
              <a:rPr lang="cs-CZ" dirty="0"/>
              <a:t> </a:t>
            </a:r>
            <a:r>
              <a:rPr lang="cs-CZ" dirty="0" err="1"/>
              <a:t>including</a:t>
            </a:r>
            <a:r>
              <a:rPr lang="cs-CZ" dirty="0"/>
              <a:t> organ </a:t>
            </a:r>
            <a:r>
              <a:rPr lang="cs-CZ" dirty="0" err="1"/>
              <a:t>transplantation</a:t>
            </a:r>
            <a:r>
              <a:rPr lang="cs-CZ" dirty="0"/>
              <a:t>. </a:t>
            </a:r>
            <a:r>
              <a:rPr lang="cs-CZ" dirty="0" err="1"/>
              <a:t>Clin</a:t>
            </a:r>
            <a:r>
              <a:rPr lang="cs-CZ" dirty="0"/>
              <a:t> </a:t>
            </a:r>
            <a:r>
              <a:rPr lang="cs-CZ" dirty="0" err="1"/>
              <a:t>Nutr</a:t>
            </a:r>
            <a:r>
              <a:rPr lang="cs-CZ" dirty="0"/>
              <a:t>. 2006 Apr;25(2):224-44. </a:t>
            </a:r>
            <a:r>
              <a:rPr lang="cs-CZ" dirty="0" err="1"/>
              <a:t>doi</a:t>
            </a:r>
            <a:r>
              <a:rPr lang="cs-CZ" dirty="0"/>
              <a:t>: 10.1016/j.clnu.2006.01.015. </a:t>
            </a:r>
            <a:r>
              <a:rPr lang="cs-CZ" dirty="0" err="1"/>
              <a:t>Epub</a:t>
            </a:r>
            <a:r>
              <a:rPr lang="cs-CZ" dirty="0"/>
              <a:t> 2006 May 15. PMID: 16698152.</a:t>
            </a:r>
          </a:p>
        </p:txBody>
      </p:sp>
    </p:spTree>
    <p:extLst>
      <p:ext uri="{BB962C8B-B14F-4D97-AF65-F5344CB8AC3E}">
        <p14:creationId xmlns:p14="http://schemas.microsoft.com/office/powerpoint/2010/main" val="1157118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24128" y="791308"/>
            <a:ext cx="9720071" cy="5518052"/>
          </a:xfrm>
        </p:spPr>
        <p:txBody>
          <a:bodyPr>
            <a:normAutofit fontScale="92500" lnSpcReduction="10000"/>
          </a:bodyPr>
          <a:lstStyle/>
          <a:p>
            <a:pPr algn="ctr"/>
            <a:r>
              <a:rPr lang="cs-CZ" sz="5800" dirty="0">
                <a:solidFill>
                  <a:srgbClr val="C00000"/>
                </a:solidFill>
              </a:rPr>
              <a:t>DĚKUJI ZA POZORNOST</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pPr algn="r"/>
            <a:r>
              <a:rPr lang="cs-CZ" dirty="0"/>
              <a:t>VERONIKA.VOLAVA@FNUSA.CZ</a:t>
            </a:r>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644" y="2045634"/>
            <a:ext cx="2535698" cy="3009400"/>
          </a:xfrm>
          <a:prstGeom prst="rect">
            <a:avLst/>
          </a:prstGeom>
        </p:spPr>
      </p:pic>
    </p:spTree>
    <p:extLst>
      <p:ext uri="{BB962C8B-B14F-4D97-AF65-F5344CB8AC3E}">
        <p14:creationId xmlns:p14="http://schemas.microsoft.com/office/powerpoint/2010/main" val="300060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Transplantace ledvin </a:t>
            </a:r>
          </a:p>
        </p:txBody>
      </p:sp>
      <p:sp>
        <p:nvSpPr>
          <p:cNvPr id="3" name="Zástupný symbol pro obsah 2"/>
          <p:cNvSpPr>
            <a:spLocks noGrp="1"/>
          </p:cNvSpPr>
          <p:nvPr>
            <p:ph idx="1"/>
          </p:nvPr>
        </p:nvSpPr>
        <p:spPr/>
        <p:txBody>
          <a:bodyPr>
            <a:normAutofit lnSpcReduction="10000"/>
          </a:bodyPr>
          <a:lstStyle/>
          <a:p>
            <a:pPr algn="just">
              <a:buFont typeface="Wingdings" panose="05000000000000000000" pitchFamily="2" charset="2"/>
              <a:buChar char="v"/>
            </a:pPr>
            <a:r>
              <a:rPr lang="cs-CZ" dirty="0"/>
              <a:t> nová ledvina se neukládá na místo původních ledvin, ale do levé nebo pravé jámy kyčelní, mezi břicho a břišní dutinu</a:t>
            </a:r>
          </a:p>
          <a:p>
            <a:pPr algn="just">
              <a:buFont typeface="Wingdings" panose="05000000000000000000" pitchFamily="2" charset="2"/>
              <a:buChar char="v"/>
            </a:pPr>
            <a:r>
              <a:rPr lang="cs-CZ" dirty="0"/>
              <a:t> chirurg poté propojí tepnu a žílu nové ledviny s cévním systémem pacienta   </a:t>
            </a:r>
          </a:p>
          <a:p>
            <a:pPr algn="just">
              <a:buFont typeface="Wingdings" panose="05000000000000000000" pitchFamily="2" charset="2"/>
              <a:buChar char="v"/>
            </a:pPr>
            <a:r>
              <a:rPr lang="cs-CZ" dirty="0"/>
              <a:t> v momentě, kdy krev proudí novou ledvinou, může se začít, stejně jako ve zdravých ledvinách, vytvářet moč, ta je do močového měchýře odváděna močovodem, který je součástí transplantované ledviny a jejž je nutné volným zakončením napojit na močový měchýř příjemce</a:t>
            </a:r>
          </a:p>
          <a:p>
            <a:pPr algn="just">
              <a:buFont typeface="Wingdings" panose="05000000000000000000" pitchFamily="2" charset="2"/>
              <a:buChar char="v"/>
            </a:pPr>
            <a:r>
              <a:rPr lang="cs-CZ" dirty="0"/>
              <a:t> nová ledvina je připravená pracovat </a:t>
            </a:r>
            <a:r>
              <a:rPr lang="cs-CZ" dirty="0">
                <a:solidFill>
                  <a:schemeClr val="accent1"/>
                </a:solidFill>
              </a:rPr>
              <a:t>ihned</a:t>
            </a:r>
            <a:r>
              <a:rPr lang="cs-CZ" dirty="0"/>
              <a:t> po transplantaci, ale může trvat i </a:t>
            </a:r>
            <a:r>
              <a:rPr lang="cs-CZ" dirty="0">
                <a:solidFill>
                  <a:schemeClr val="accent1"/>
                </a:solidFill>
              </a:rPr>
              <a:t>několik týdnů</a:t>
            </a:r>
            <a:r>
              <a:rPr lang="cs-CZ" dirty="0"/>
              <a:t>, než začne tvořit moč </a:t>
            </a:r>
          </a:p>
          <a:p>
            <a:pPr algn="just">
              <a:buFont typeface="Wingdings" panose="05000000000000000000" pitchFamily="2" charset="2"/>
              <a:buChar char="v"/>
            </a:pPr>
            <a:r>
              <a:rPr lang="cs-CZ" dirty="0"/>
              <a:t> pokud nejsou příčinou infekcí nebo vysokého krevního tlaku, jsou původní ledviny ponechány na svém místě </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4199" y="4946073"/>
            <a:ext cx="1259183" cy="1911927"/>
          </a:xfrm>
          <a:prstGeom prst="rect">
            <a:avLst/>
          </a:prstGeom>
        </p:spPr>
      </p:pic>
    </p:spTree>
    <p:extLst>
      <p:ext uri="{BB962C8B-B14F-4D97-AF65-F5344CB8AC3E}">
        <p14:creationId xmlns:p14="http://schemas.microsoft.com/office/powerpoint/2010/main" val="347207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9891" y="5062451"/>
            <a:ext cx="2262109" cy="1795549"/>
          </a:xfrm>
          <a:prstGeom prst="rect">
            <a:avLst/>
          </a:prstGeom>
        </p:spPr>
      </p:pic>
      <p:sp>
        <p:nvSpPr>
          <p:cNvPr id="2" name="Nadpis 1"/>
          <p:cNvSpPr>
            <a:spLocks noGrp="1"/>
          </p:cNvSpPr>
          <p:nvPr>
            <p:ph type="title"/>
          </p:nvPr>
        </p:nvSpPr>
        <p:spPr/>
        <p:txBody>
          <a:bodyPr/>
          <a:lstStyle/>
          <a:p>
            <a:r>
              <a:rPr lang="cs-CZ" dirty="0"/>
              <a:t>Transplantace ledvin </a:t>
            </a:r>
          </a:p>
        </p:txBody>
      </p:sp>
      <p:sp>
        <p:nvSpPr>
          <p:cNvPr id="3" name="Zástupný symbol pro obsah 2"/>
          <p:cNvSpPr>
            <a:spLocks noGrp="1"/>
          </p:cNvSpPr>
          <p:nvPr>
            <p:ph idx="1"/>
          </p:nvPr>
        </p:nvSpPr>
        <p:spPr>
          <a:xfrm>
            <a:off x="1024129" y="2286000"/>
            <a:ext cx="9242090" cy="4023360"/>
          </a:xfrm>
        </p:spPr>
        <p:txBody>
          <a:bodyPr>
            <a:normAutofit/>
          </a:bodyPr>
          <a:lstStyle/>
          <a:p>
            <a:pPr algn="just">
              <a:buFont typeface="Wingdings" panose="05000000000000000000" pitchFamily="2" charset="2"/>
              <a:buChar char="Ø"/>
            </a:pPr>
            <a:r>
              <a:rPr lang="cs-CZ" sz="1900" dirty="0"/>
              <a:t> </a:t>
            </a:r>
            <a:r>
              <a:rPr lang="cs-CZ" sz="1900" dirty="0">
                <a:solidFill>
                  <a:schemeClr val="accent1"/>
                </a:solidFill>
              </a:rPr>
              <a:t>od živého dárce </a:t>
            </a:r>
            <a:r>
              <a:rPr lang="cs-CZ" sz="1900" dirty="0"/>
              <a:t>(příbuzenská transplantace): je nezbytné, aby se dárcova krev a tkáně co nejvíce shodovaly s krví a tkáněmi příjemce</a:t>
            </a:r>
          </a:p>
          <a:p>
            <a:pPr algn="just">
              <a:buFont typeface="Wingdings" panose="05000000000000000000" pitchFamily="2" charset="2"/>
              <a:buChar char="Ø"/>
            </a:pPr>
            <a:r>
              <a:rPr lang="cs-CZ" sz="1900" dirty="0"/>
              <a:t> </a:t>
            </a:r>
            <a:r>
              <a:rPr lang="cs-CZ" sz="1900" dirty="0">
                <a:solidFill>
                  <a:schemeClr val="accent1"/>
                </a:solidFill>
              </a:rPr>
              <a:t>od zemřelého dárce </a:t>
            </a:r>
            <a:r>
              <a:rPr lang="cs-CZ" sz="1900" dirty="0"/>
              <a:t>(kadaverózní transplantace): umožňuje orgán transplantovat dvěma pacientům </a:t>
            </a:r>
          </a:p>
          <a:p>
            <a:pPr marL="0" indent="0" algn="just">
              <a:buNone/>
            </a:pPr>
            <a:endParaRPr lang="cs-CZ" sz="1900" dirty="0"/>
          </a:p>
          <a:p>
            <a:pPr algn="just">
              <a:buFont typeface="Wingdings" panose="05000000000000000000" pitchFamily="2" charset="2"/>
              <a:buChar char="Ø"/>
            </a:pPr>
            <a:r>
              <a:rPr lang="cs-CZ" sz="1900" dirty="0"/>
              <a:t> průměrná doba na WL je 1-2 roky (Koordinační středisko transplantací)</a:t>
            </a:r>
          </a:p>
          <a:p>
            <a:pPr algn="just">
              <a:buFont typeface="Wingdings" panose="05000000000000000000" pitchFamily="2" charset="2"/>
              <a:buChar char="Ø"/>
            </a:pPr>
            <a:r>
              <a:rPr lang="cs-CZ" sz="1900" dirty="0"/>
              <a:t> kritéria: shoda v krevní skupině, maximální počet shod v HLA systému (tkáňové charakteristiky podobné krevním skupinám, avšak s větším počtem kombinací – maximální počet shod je šest), spádové transplantační centrum, procento protilátek v krvi</a:t>
            </a:r>
          </a:p>
          <a:p>
            <a:pPr algn="just">
              <a:buFont typeface="Wingdings" panose="05000000000000000000" pitchFamily="2" charset="2"/>
              <a:buChar char="Ø"/>
            </a:pPr>
            <a:r>
              <a:rPr lang="cs-CZ" sz="1900" dirty="0"/>
              <a:t> neshoda v krevní skupině ale nevylučuje možnost transplantace od žijícího dárce, řešením            je tzv. </a:t>
            </a:r>
            <a:r>
              <a:rPr lang="cs-CZ" sz="1900" dirty="0">
                <a:solidFill>
                  <a:schemeClr val="accent1"/>
                </a:solidFill>
              </a:rPr>
              <a:t>párová transplantace</a:t>
            </a:r>
            <a:r>
              <a:rPr lang="cs-CZ" sz="1900" dirty="0"/>
              <a:t>, kdy dochází k výměně ledvin mezi dvěma dvojicemi</a:t>
            </a:r>
          </a:p>
          <a:p>
            <a:pPr>
              <a:buFont typeface="Wingdings" panose="05000000000000000000" pitchFamily="2" charset="2"/>
              <a:buChar char="Ø"/>
            </a:pPr>
            <a:endParaRPr lang="cs-CZ" dirty="0"/>
          </a:p>
        </p:txBody>
      </p:sp>
    </p:spTree>
    <p:extLst>
      <p:ext uri="{BB962C8B-B14F-4D97-AF65-F5344CB8AC3E}">
        <p14:creationId xmlns:p14="http://schemas.microsoft.com/office/powerpoint/2010/main" val="48818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Možná rizika a komplikace po TL</a:t>
            </a:r>
          </a:p>
        </p:txBody>
      </p:sp>
      <p:sp>
        <p:nvSpPr>
          <p:cNvPr id="3" name="Zástupný symbol pro obsah 2"/>
          <p:cNvSpPr>
            <a:spLocks noGrp="1"/>
          </p:cNvSpPr>
          <p:nvPr>
            <p:ph idx="1"/>
          </p:nvPr>
        </p:nvSpPr>
        <p:spPr/>
        <p:txBody>
          <a:bodyPr/>
          <a:lstStyle/>
          <a:p>
            <a:pPr>
              <a:buFont typeface="Arial" panose="020B0604020202020204" pitchFamily="34" charset="0"/>
              <a:buChar char="•"/>
            </a:pPr>
            <a:r>
              <a:rPr lang="cs-CZ" dirty="0"/>
              <a:t> krvácení</a:t>
            </a:r>
          </a:p>
          <a:p>
            <a:pPr>
              <a:buFont typeface="Arial" panose="020B0604020202020204" pitchFamily="34" charset="0"/>
              <a:buChar char="•"/>
            </a:pPr>
            <a:r>
              <a:rPr lang="cs-CZ" dirty="0"/>
              <a:t> poruchy hojení močových cest</a:t>
            </a:r>
          </a:p>
          <a:p>
            <a:pPr>
              <a:buFont typeface="Arial" panose="020B0604020202020204" pitchFamily="34" charset="0"/>
              <a:buChar char="•"/>
            </a:pPr>
            <a:r>
              <a:rPr lang="cs-CZ" dirty="0"/>
              <a:t> snížená funkce štěpu ledviny a pozdní nástup funkce</a:t>
            </a:r>
          </a:p>
          <a:p>
            <a:pPr>
              <a:buFont typeface="Arial" panose="020B0604020202020204" pitchFamily="34" charset="0"/>
              <a:buChar char="•"/>
            </a:pPr>
            <a:r>
              <a:rPr lang="cs-CZ" dirty="0"/>
              <a:t> </a:t>
            </a:r>
            <a:r>
              <a:rPr lang="cs-CZ" dirty="0" err="1"/>
              <a:t>rejekce</a:t>
            </a:r>
            <a:r>
              <a:rPr lang="cs-CZ" dirty="0"/>
              <a:t> (odmítnutí) ledvinného transplantátu</a:t>
            </a:r>
          </a:p>
          <a:p>
            <a:pPr>
              <a:buFont typeface="Arial" panose="020B0604020202020204" pitchFamily="34" charset="0"/>
              <a:buChar char="•"/>
            </a:pPr>
            <a:r>
              <a:rPr lang="cs-CZ" dirty="0"/>
              <a:t> komplikace po podávání léčiv </a:t>
            </a:r>
          </a:p>
          <a:p>
            <a:pPr>
              <a:buFont typeface="Arial" panose="020B0604020202020204" pitchFamily="34" charset="0"/>
              <a:buChar char="•"/>
            </a:pPr>
            <a:r>
              <a:rPr lang="cs-CZ" dirty="0"/>
              <a:t> úmrtí pacienta (2 %) je velmi vzácné, nižší než u pacientů na dialyzační terapii</a:t>
            </a: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973" y="1828800"/>
            <a:ext cx="3904351" cy="2601884"/>
          </a:xfrm>
          <a:prstGeom prst="rect">
            <a:avLst/>
          </a:prstGeom>
        </p:spPr>
      </p:pic>
    </p:spTree>
    <p:extLst>
      <p:ext uri="{BB962C8B-B14F-4D97-AF65-F5344CB8AC3E}">
        <p14:creationId xmlns:p14="http://schemas.microsoft.com/office/powerpoint/2010/main" val="73508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komplikace plynoucí z podávání IMUNOSUPRESIV A kortikosteroidů </a:t>
            </a:r>
          </a:p>
        </p:txBody>
      </p:sp>
      <p:graphicFrame>
        <p:nvGraphicFramePr>
          <p:cNvPr id="4" name="Diagram 3"/>
          <p:cNvGraphicFramePr/>
          <p:nvPr>
            <p:extLst>
              <p:ext uri="{D42A27DB-BD31-4B8C-83A1-F6EECF244321}">
                <p14:modId xmlns:p14="http://schemas.microsoft.com/office/powerpoint/2010/main" val="680092465"/>
              </p:ext>
            </p:extLst>
          </p:nvPr>
        </p:nvGraphicFramePr>
        <p:xfrm>
          <a:off x="182880" y="2826327"/>
          <a:ext cx="11587942" cy="2510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95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Transplantace ledvin – perioperační péče  </a:t>
            </a:r>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v"/>
            </a:pPr>
            <a:r>
              <a:rPr lang="cs-CZ" dirty="0"/>
              <a:t> </a:t>
            </a:r>
            <a:r>
              <a:rPr lang="cs-CZ" sz="2000" dirty="0"/>
              <a:t>nabídka orgánu (pacient hospitalizovaný, nebo z domácího prostředí), </a:t>
            </a:r>
            <a:r>
              <a:rPr lang="cs-CZ" sz="2000" dirty="0" err="1"/>
              <a:t>timing</a:t>
            </a:r>
            <a:r>
              <a:rPr lang="cs-CZ" sz="2000" dirty="0"/>
              <a:t> operace, pouze </a:t>
            </a:r>
            <a:r>
              <a:rPr lang="cs-CZ" sz="2000" dirty="0" err="1"/>
              <a:t>sipping</a:t>
            </a:r>
            <a:r>
              <a:rPr lang="cs-CZ" sz="2000" dirty="0"/>
              <a:t> a tekutiny před operací </a:t>
            </a:r>
          </a:p>
          <a:p>
            <a:pPr>
              <a:buFont typeface="Wingdings" panose="05000000000000000000" pitchFamily="2" charset="2"/>
              <a:buChar char="v"/>
            </a:pPr>
            <a:r>
              <a:rPr lang="cs-CZ" sz="2000" dirty="0"/>
              <a:t> po operaci infuze AMK + Glukosa dle protokolu (0. a 1. den)</a:t>
            </a:r>
          </a:p>
          <a:p>
            <a:pPr>
              <a:buFont typeface="Wingdings" panose="05000000000000000000" pitchFamily="2" charset="2"/>
              <a:buChar char="v"/>
            </a:pPr>
            <a:r>
              <a:rPr lang="cs-CZ" sz="2000" dirty="0"/>
              <a:t> realimentace per os dle </a:t>
            </a:r>
            <a:r>
              <a:rPr lang="cs-CZ" sz="2000" dirty="0" err="1"/>
              <a:t>extubace</a:t>
            </a:r>
            <a:r>
              <a:rPr lang="cs-CZ" sz="2000" dirty="0"/>
              <a:t> a celkového stavu pacienta (snaha co nejdříve), pokud nelze per os zahajujeme EV v bazálních dávkách v kombinaci s PV </a:t>
            </a:r>
          </a:p>
          <a:p>
            <a:pPr>
              <a:buFont typeface="Wingdings" panose="05000000000000000000" pitchFamily="2" charset="2"/>
              <a:buChar char="v"/>
            </a:pPr>
            <a:r>
              <a:rPr lang="cs-CZ" sz="2000" dirty="0"/>
              <a:t> obezita s BMI nad 30, podobně jako malnutrice a BMI nižší než 18, je spojena s vyšším výskytem perioperačních komplikací jako opožděný rozvoj funkce štěpu (tj. potřeba dialýzy po transplantaci), chirurgické komplikace (včetně komplikovaného hojení rány), infekce a manifestace de novo DM,…</a:t>
            </a:r>
          </a:p>
          <a:p>
            <a:pPr>
              <a:buFont typeface="Wingdings" panose="05000000000000000000" pitchFamily="2" charset="2"/>
              <a:buChar char="v"/>
            </a:pPr>
            <a:endParaRPr lang="cs-CZ" sz="2400" dirty="0"/>
          </a:p>
          <a:p>
            <a:pPr>
              <a:buFont typeface="Wingdings" panose="05000000000000000000" pitchFamily="2" charset="2"/>
              <a:buChar char="v"/>
            </a:pPr>
            <a:endParaRPr lang="cs-CZ" dirty="0"/>
          </a:p>
        </p:txBody>
      </p:sp>
    </p:spTree>
    <p:extLst>
      <p:ext uri="{BB962C8B-B14F-4D97-AF65-F5344CB8AC3E}">
        <p14:creationId xmlns:p14="http://schemas.microsoft.com/office/powerpoint/2010/main" val="300726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Transplantace ledvin – perioperační péče </a:t>
            </a:r>
          </a:p>
        </p:txBody>
      </p:sp>
      <p:sp>
        <p:nvSpPr>
          <p:cNvPr id="3" name="Zástupný symbol pro obsah 2"/>
          <p:cNvSpPr>
            <a:spLocks noGrp="1"/>
          </p:cNvSpPr>
          <p:nvPr>
            <p:ph idx="1"/>
          </p:nvPr>
        </p:nvSpPr>
        <p:spPr>
          <a:xfrm>
            <a:off x="1094466" y="2259623"/>
            <a:ext cx="9720071" cy="4023360"/>
          </a:xfrm>
        </p:spPr>
        <p:txBody>
          <a:bodyPr/>
          <a:lstStyle/>
          <a:p>
            <a:pPr>
              <a:buFont typeface="Wingdings" panose="05000000000000000000" pitchFamily="2" charset="2"/>
              <a:buChar char="v"/>
            </a:pPr>
            <a:r>
              <a:rPr lang="cs-CZ" altLang="cs-CZ" sz="2000" dirty="0"/>
              <a:t> po odtlumení pacienta může nastat silné nechutenství, omezený příjem tekutin, nauzea, vomitus, nedostatečná síla pro příjem per os, dysfagie po UPV</a:t>
            </a:r>
          </a:p>
          <a:p>
            <a:pPr>
              <a:buFont typeface="Wingdings" panose="05000000000000000000" pitchFamily="2" charset="2"/>
              <a:buChar char="v"/>
            </a:pPr>
            <a:r>
              <a:rPr lang="cs-CZ" altLang="cs-CZ" sz="2000" dirty="0"/>
              <a:t> po transplantacích rozkolísané glykémie (DM de novo)</a:t>
            </a:r>
          </a:p>
          <a:p>
            <a:pPr>
              <a:buFont typeface="Wingdings" panose="05000000000000000000" pitchFamily="2" charset="2"/>
              <a:buChar char="v"/>
            </a:pPr>
            <a:r>
              <a:rPr lang="cs-CZ" altLang="cs-CZ" sz="2000" dirty="0"/>
              <a:t> při poruchách hojení ran se využívá VAC systém, převazy v CA každé 2-3 dny</a:t>
            </a:r>
          </a:p>
          <a:p>
            <a:pPr marL="0" indent="0">
              <a:buNone/>
            </a:pPr>
            <a:endParaRPr lang="cs-CZ" altLang="cs-CZ" sz="2000" dirty="0"/>
          </a:p>
          <a:p>
            <a:endParaRPr lang="cs-CZ" dirty="0"/>
          </a:p>
        </p:txBody>
      </p:sp>
      <p:pic>
        <p:nvPicPr>
          <p:cNvPr id="5" name="Obrázek 4"/>
          <p:cNvPicPr>
            <a:picLocks noChangeAspect="1"/>
          </p:cNvPicPr>
          <p:nvPr/>
        </p:nvPicPr>
        <p:blipFill>
          <a:blip r:embed="rId2"/>
          <a:stretch>
            <a:fillRect/>
          </a:stretch>
        </p:blipFill>
        <p:spPr>
          <a:xfrm>
            <a:off x="4296052" y="4377295"/>
            <a:ext cx="3316898" cy="1808459"/>
          </a:xfrm>
          <a:prstGeom prst="rect">
            <a:avLst/>
          </a:prstGeom>
        </p:spPr>
      </p:pic>
    </p:spTree>
    <p:extLst>
      <p:ext uri="{BB962C8B-B14F-4D97-AF65-F5344CB8AC3E}">
        <p14:creationId xmlns:p14="http://schemas.microsoft.com/office/powerpoint/2010/main" val="3293050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2125</TotalTime>
  <Words>3087</Words>
  <Application>Microsoft Office PowerPoint</Application>
  <PresentationFormat>Širokoúhlá obrazovka</PresentationFormat>
  <Paragraphs>190</Paragraphs>
  <Slides>32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Tw Cen MT</vt:lpstr>
      <vt:lpstr>Tw Cen MT Condensed</vt:lpstr>
      <vt:lpstr>Wingdings</vt:lpstr>
      <vt:lpstr>Wingdings 3</vt:lpstr>
      <vt:lpstr>Integrál</vt:lpstr>
      <vt:lpstr>Výživová opatření po transplantaci ledvin  a příklady z praxe </vt:lpstr>
      <vt:lpstr>Transplantace ledvin </vt:lpstr>
      <vt:lpstr>Transplantace ledvin </vt:lpstr>
      <vt:lpstr>Transplantace ledvin </vt:lpstr>
      <vt:lpstr>Transplantace ledvin </vt:lpstr>
      <vt:lpstr>Možná rizika a komplikace po TL</vt:lpstr>
      <vt:lpstr>komplikace plynoucí z podávání IMUNOSUPRESIV A kortikosteroidů </vt:lpstr>
      <vt:lpstr>Transplantace ledvin – perioperační péče  </vt:lpstr>
      <vt:lpstr>Transplantace ledvin – perioperační péče </vt:lpstr>
      <vt:lpstr>Transplantace ledvin – pooperační péče </vt:lpstr>
      <vt:lpstr>Transplantace ledvin – pooperační péče </vt:lpstr>
      <vt:lpstr>Transplantace ledvin - vitaminy a minerální látky </vt:lpstr>
      <vt:lpstr>ESPEN Doporučené postupy pro enterální výživu: Chirurgie včetně transplantací orgánů</vt:lpstr>
      <vt:lpstr>ESPEN Doporučené postupy pro enterální výživu: Chirurgie včetně transplantací orgánů</vt:lpstr>
      <vt:lpstr>Výživová doporučení po tl</vt:lpstr>
      <vt:lpstr>Výživová doporučení po tl</vt:lpstr>
      <vt:lpstr>Výživová doporučení po tl </vt:lpstr>
      <vt:lpstr>Výživová doporučení po tl </vt:lpstr>
      <vt:lpstr>Výživová doporučení po tl – výběr potravin</vt:lpstr>
      <vt:lpstr>Výživová doporučení po tl – výběr potravin</vt:lpstr>
      <vt:lpstr>Výživová doporučení po tl – výběr potravin</vt:lpstr>
      <vt:lpstr>Výživová doporučení po tl – výběr potravin</vt:lpstr>
      <vt:lpstr>Výživová doporučení po tl – výběr potravin</vt:lpstr>
      <vt:lpstr>Kazuistika </vt:lpstr>
      <vt:lpstr>Kazuistika – anamnéza </vt:lpstr>
      <vt:lpstr>Kazuistika – anamnéza </vt:lpstr>
      <vt:lpstr>Kazuistika – anamnéza </vt:lpstr>
      <vt:lpstr>Kazuistika – vývoj hmotnosti </vt:lpstr>
      <vt:lpstr>KAZUISTIKA</vt:lpstr>
      <vt:lpstr>kazuistika</vt:lpstr>
      <vt:lpstr>Použité zdroje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Výživová opatření po transplantaci ledvin  a příklady z praxe</dc:title>
  <dc:creator>Admin</dc:creator>
  <cp:lastModifiedBy>Halina Matějová</cp:lastModifiedBy>
  <cp:revision>67</cp:revision>
  <dcterms:created xsi:type="dcterms:W3CDTF">2024-04-16T10:22:19Z</dcterms:created>
  <dcterms:modified xsi:type="dcterms:W3CDTF">2024-04-24T16:45:04Z</dcterms:modified>
</cp:coreProperties>
</file>