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Lst>
  <p:sldSz cy="6858000" cx="12192000"/>
  <p:notesSz cx="6858000" cy="9144000"/>
  <p:embeddedFontLst>
    <p:embeddedFont>
      <p:font typeface="Candara"/>
      <p:regular r:id="rId62"/>
      <p:bold r:id="rId63"/>
      <p:italic r:id="rId64"/>
      <p:boldItalic r:id="rId6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6" roundtripDataSignature="AMtx7mi53WPe1NJA5hsPUevc/1KnlxbA1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7572041-5C2E-455E-8032-3AAEB9A694A7}">
  <a:tblStyle styleId="{B7572041-5C2E-455E-8032-3AAEB9A694A7}"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Candara-regular.fntdata"/><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font" Target="fonts/Candara-italic.fntdata"/><Relationship Id="rId63" Type="http://schemas.openxmlformats.org/officeDocument/2006/relationships/font" Target="fonts/Candara-bold.fntdata"/><Relationship Id="rId22" Type="http://schemas.openxmlformats.org/officeDocument/2006/relationships/slide" Target="slides/slide16.xml"/><Relationship Id="rId66" Type="http://customschemas.google.com/relationships/presentationmetadata" Target="metadata"/><Relationship Id="rId21" Type="http://schemas.openxmlformats.org/officeDocument/2006/relationships/slide" Target="slides/slide15.xml"/><Relationship Id="rId65" Type="http://schemas.openxmlformats.org/officeDocument/2006/relationships/font" Target="fonts/Candara-boldItalic.fntdata"/><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9pPr>
          </a:lstStyle>
          <a:p/>
        </p:txBody>
      </p:sp>
      <p:sp>
        <p:nvSpPr>
          <p:cNvPr id="4" name="Google Shape;4;n"/>
          <p:cNvSpPr txBox="1"/>
          <p:nvPr>
            <p:ph idx="10" type="dt"/>
          </p:nvPr>
        </p:nvSpPr>
        <p:spPr>
          <a:xfrm>
            <a:off x="3884612" y="0"/>
            <a:ext cx="2971800" cy="458787"/>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SzPts val="1400"/>
              <a:buNone/>
              <a:defRPr b="0" i="0" sz="12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9pPr>
          </a:lstStyle>
          <a:p/>
        </p:txBody>
      </p:sp>
      <p:sp>
        <p:nvSpPr>
          <p:cNvPr id="8" name="Google Shape;8;n"/>
          <p:cNvSpPr txBox="1"/>
          <p:nvPr>
            <p:ph idx="12" type="sldNum"/>
          </p:nvPr>
        </p:nvSpPr>
        <p:spPr>
          <a:xfrm>
            <a:off x="3884612" y="8685212"/>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0:notes"/>
          <p:cNvSpPr/>
          <p:nvPr>
            <p:ph idx="2" type="sldImg"/>
          </p:nvPr>
        </p:nvSpPr>
        <p:spPr>
          <a:xfrm>
            <a:off x="381000" y="695325"/>
            <a:ext cx="6096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157" name="Google Shape;157;p10:notes"/>
          <p:cNvSpPr txBox="1"/>
          <p:nvPr>
            <p:ph idx="1" type="body"/>
          </p:nvPr>
        </p:nvSpPr>
        <p:spPr>
          <a:xfrm>
            <a:off x="685800" y="4343400"/>
            <a:ext cx="5486400" cy="411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1d126ac17be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1d126ac17be_0_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g1d126ac17be_0_2:notes"/>
          <p:cNvSpPr txBox="1"/>
          <p:nvPr>
            <p:ph idx="12" type="sldNum"/>
          </p:nvPr>
        </p:nvSpPr>
        <p:spPr>
          <a:xfrm>
            <a:off x="3884612" y="8685212"/>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Calibri"/>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 name="Google Shape;283;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 name="Google Shape;301;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 name="Google Shape;307;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0" name="Google Shape;320;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3" name="Google Shape;333;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 name="Google Shape;339;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5" name="Google Shape;345;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 name="Google Shape;351;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3" name="Google Shape;363;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9" name="Google Shape;369;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5" name="Google Shape;375;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1" name="Google Shape;381;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8" name="Google Shape;388;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47:notes"/>
          <p:cNvSpPr/>
          <p:nvPr>
            <p:ph idx="2" type="sldImg"/>
          </p:nvPr>
        </p:nvSpPr>
        <p:spPr>
          <a:xfrm>
            <a:off x="381000" y="695325"/>
            <a:ext cx="6096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394" name="Google Shape;394;p47:notes"/>
          <p:cNvSpPr txBox="1"/>
          <p:nvPr>
            <p:ph idx="1" type="body"/>
          </p:nvPr>
        </p:nvSpPr>
        <p:spPr>
          <a:xfrm>
            <a:off x="685800" y="4343400"/>
            <a:ext cx="5486400" cy="4114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1" name="Google Shape;401;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8" name="Google Shape;408;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6" name="Google Shape;416;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3" name="Google Shape;423;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5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9" name="Google Shape;429;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5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7" name="Google Shape;437;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5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3" name="Google Shape;443;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5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0" name="Google Shape;450;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5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7" name="Google Shape;457;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5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4" name="Google Shape;464;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5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0" name="Google Shape;470;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vodní snímek" type="title">
  <p:cSld name="TITLE">
    <p:spTree>
      <p:nvGrpSpPr>
        <p:cNvPr id="15" name="Shape 15"/>
        <p:cNvGrpSpPr/>
        <p:nvPr/>
      </p:nvGrpSpPr>
      <p:grpSpPr>
        <a:xfrm>
          <a:off x="0" y="0"/>
          <a:ext cx="0" cy="0"/>
          <a:chOff x="0" y="0"/>
          <a:chExt cx="0" cy="0"/>
        </a:xfrm>
      </p:grpSpPr>
      <p:sp>
        <p:nvSpPr>
          <p:cNvPr id="16" name="Google Shape;16;p6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7" name="Google Shape;17;p6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va obsahy" type="twoObj">
  <p:cSld name="TWO_OBJECTS">
    <p:spTree>
      <p:nvGrpSpPr>
        <p:cNvPr id="71" name="Shape 71"/>
        <p:cNvGrpSpPr/>
        <p:nvPr/>
      </p:nvGrpSpPr>
      <p:grpSpPr>
        <a:xfrm>
          <a:off x="0" y="0"/>
          <a:ext cx="0" cy="0"/>
          <a:chOff x="0" y="0"/>
          <a:chExt cx="0" cy="0"/>
        </a:xfrm>
      </p:grpSpPr>
      <p:sp>
        <p:nvSpPr>
          <p:cNvPr id="72" name="Google Shape;72;p71"/>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73" name="Google Shape;73;p7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7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7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7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7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áhlaví části" type="secHead">
  <p:cSld name="SECTION_HEADER">
    <p:spTree>
      <p:nvGrpSpPr>
        <p:cNvPr id="78" name="Shape 78"/>
        <p:cNvGrpSpPr/>
        <p:nvPr/>
      </p:nvGrpSpPr>
      <p:grpSpPr>
        <a:xfrm>
          <a:off x="0" y="0"/>
          <a:ext cx="0" cy="0"/>
          <a:chOff x="0" y="0"/>
          <a:chExt cx="0" cy="0"/>
        </a:xfrm>
      </p:grpSpPr>
      <p:sp>
        <p:nvSpPr>
          <p:cNvPr id="79" name="Google Shape;79;p7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80" name="Google Shape;80;p7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81" name="Google Shape;81;p7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7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7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Nadpis a obsah" type="obj">
  <p:cSld name="OBJECT">
    <p:spTree>
      <p:nvGrpSpPr>
        <p:cNvPr id="90" name="Shape 90"/>
        <p:cNvGrpSpPr/>
        <p:nvPr/>
      </p:nvGrpSpPr>
      <p:grpSpPr>
        <a:xfrm>
          <a:off x="0" y="0"/>
          <a:ext cx="0" cy="0"/>
          <a:chOff x="0" y="0"/>
          <a:chExt cx="0" cy="0"/>
        </a:xfrm>
      </p:grpSpPr>
      <p:sp>
        <p:nvSpPr>
          <p:cNvPr id="91" name="Google Shape;91;p63"/>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92" name="Google Shape;92;p63"/>
          <p:cNvSpPr txBox="1"/>
          <p:nvPr>
            <p:ph idx="2" type="title"/>
          </p:nvPr>
        </p:nvSpPr>
        <p:spPr>
          <a:xfrm>
            <a:off x="838084" y="1825563"/>
            <a:ext cx="10515600" cy="4351318"/>
          </a:xfrm>
          <a:prstGeom prst="rect">
            <a:avLst/>
          </a:prstGeom>
          <a:noFill/>
          <a:ln>
            <a:noFill/>
          </a:ln>
        </p:spPr>
        <p:txBody>
          <a:bodyPr anchorCtr="0" anchor="t" bIns="45700" lIns="91425" spcFirstLastPara="1" rIns="91425" wrap="square" tIns="45700">
            <a:noAutofit/>
          </a:bodyPr>
          <a:lstStyle>
            <a:lvl1pPr lvl="0" algn="l">
              <a:lnSpc>
                <a:spcPct val="90000"/>
              </a:lnSpc>
              <a:spcBef>
                <a:spcPts val="1000"/>
              </a:spcBef>
              <a:spcAft>
                <a:spcPts val="0"/>
              </a:spcAft>
              <a:buClr>
                <a:schemeClr val="dk1"/>
              </a:buClr>
              <a:buSzPts val="2800"/>
              <a:buFont typeface="Arial"/>
              <a:buChar char="•"/>
              <a:defRPr sz="2800">
                <a:latin typeface="Calibri"/>
                <a:ea typeface="Calibri"/>
                <a:cs typeface="Calibri"/>
                <a:sym typeface="Calibri"/>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93" name="Google Shape;93;p63"/>
          <p:cNvSpPr txBox="1"/>
          <p:nvPr>
            <p:ph idx="1" type="body"/>
          </p:nvPr>
        </p:nvSpPr>
        <p:spPr>
          <a:xfrm>
            <a:off x="609484" y="1604515"/>
            <a:ext cx="10972443" cy="4525923"/>
          </a:xfrm>
          <a:prstGeom prst="rect">
            <a:avLst/>
          </a:prstGeom>
          <a:noFill/>
          <a:ln>
            <a:noFill/>
          </a:ln>
        </p:spPr>
        <p:txBody>
          <a:bodyPr anchorCtr="0" anchor="t" bIns="0" lIns="0" spcFirstLastPara="1" rIns="0" wrap="square" tIns="0">
            <a:noAutofit/>
          </a:bodyPr>
          <a:lstStyle>
            <a:lvl1pPr indent="-431800" lvl="0" marL="457200" algn="l">
              <a:lnSpc>
                <a:spcPct val="90000"/>
              </a:lnSpc>
              <a:spcBef>
                <a:spcPts val="0"/>
              </a:spcBef>
              <a:spcAft>
                <a:spcPts val="0"/>
              </a:spcAft>
              <a:buClr>
                <a:schemeClr val="dk1"/>
              </a:buClr>
              <a:buSzPts val="3200"/>
              <a:buChar char="•"/>
              <a:defRPr sz="3200">
                <a:latin typeface="Arial"/>
                <a:ea typeface="Arial"/>
                <a:cs typeface="Arial"/>
                <a:sym typeface="Arial"/>
              </a:defRPr>
            </a:lvl1pPr>
            <a:lvl2pPr indent="-342900" lvl="1" marL="914400" algn="l">
              <a:lnSpc>
                <a:spcPct val="90000"/>
              </a:lnSpc>
              <a:spcBef>
                <a:spcPts val="1415"/>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obsah" type="obj">
  <p:cSld name="OBJECT">
    <p:spTree>
      <p:nvGrpSpPr>
        <p:cNvPr id="21" name="Shape 21"/>
        <p:cNvGrpSpPr/>
        <p:nvPr/>
      </p:nvGrpSpPr>
      <p:grpSpPr>
        <a:xfrm>
          <a:off x="0" y="0"/>
          <a:ext cx="0" cy="0"/>
          <a:chOff x="0" y="0"/>
          <a:chExt cx="0" cy="0"/>
        </a:xfrm>
      </p:grpSpPr>
      <p:sp>
        <p:nvSpPr>
          <p:cNvPr id="22" name="Google Shape;22;p61"/>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3" name="Google Shape;23;p61"/>
          <p:cNvSpPr txBox="1"/>
          <p:nvPr>
            <p:ph idx="1" type="body"/>
          </p:nvPr>
        </p:nvSpPr>
        <p:spPr>
          <a:xfrm>
            <a:off x="838200" y="1825625"/>
            <a:ext cx="10515600" cy="4351337"/>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ázdný" type="blank">
  <p:cSld name="BLANK">
    <p:spTree>
      <p:nvGrpSpPr>
        <p:cNvPr id="27" name="Shape 27"/>
        <p:cNvGrpSpPr/>
        <p:nvPr/>
      </p:nvGrpSpPr>
      <p:grpSpPr>
        <a:xfrm>
          <a:off x="0" y="0"/>
          <a:ext cx="0" cy="0"/>
          <a:chOff x="0" y="0"/>
          <a:chExt cx="0" cy="0"/>
        </a:xfrm>
      </p:grpSpPr>
      <p:sp>
        <p:nvSpPr>
          <p:cNvPr id="28" name="Google Shape;28;p6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6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6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vislý nadpis a text" type="vertTitleAndTx">
  <p:cSld name="VERTICAL_TITLE_AND_VERTICAL_TEXT">
    <p:spTree>
      <p:nvGrpSpPr>
        <p:cNvPr id="31" name="Shape 31"/>
        <p:cNvGrpSpPr/>
        <p:nvPr/>
      </p:nvGrpSpPr>
      <p:grpSpPr>
        <a:xfrm>
          <a:off x="0" y="0"/>
          <a:ext cx="0" cy="0"/>
          <a:chOff x="0" y="0"/>
          <a:chExt cx="0" cy="0"/>
        </a:xfrm>
      </p:grpSpPr>
      <p:sp>
        <p:nvSpPr>
          <p:cNvPr id="32" name="Google Shape;32;p6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3" name="Google Shape;33;p6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6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6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svislý text" type="vertTx">
  <p:cSld name="VERTICAL_TEXT">
    <p:spTree>
      <p:nvGrpSpPr>
        <p:cNvPr id="37" name="Shape 37"/>
        <p:cNvGrpSpPr/>
        <p:nvPr/>
      </p:nvGrpSpPr>
      <p:grpSpPr>
        <a:xfrm>
          <a:off x="0" y="0"/>
          <a:ext cx="0" cy="0"/>
          <a:chOff x="0" y="0"/>
          <a:chExt cx="0" cy="0"/>
        </a:xfrm>
      </p:grpSpPr>
      <p:sp>
        <p:nvSpPr>
          <p:cNvPr id="38" name="Google Shape;38;p66"/>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9" name="Google Shape;39;p66"/>
          <p:cNvSpPr txBox="1"/>
          <p:nvPr>
            <p:ph idx="1" type="body"/>
          </p:nvPr>
        </p:nvSpPr>
        <p:spPr>
          <a:xfrm rot="5400000">
            <a:off x="3920332" y="-1256507"/>
            <a:ext cx="4351337"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6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6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ázek s titulkem" type="picTx">
  <p:cSld name="PICTURE_WITH_CAPTION_TEXT">
    <p:spTree>
      <p:nvGrpSpPr>
        <p:cNvPr id="43" name="Shape 43"/>
        <p:cNvGrpSpPr/>
        <p:nvPr/>
      </p:nvGrpSpPr>
      <p:grpSpPr>
        <a:xfrm>
          <a:off x="0" y="0"/>
          <a:ext cx="0" cy="0"/>
          <a:chOff x="0" y="0"/>
          <a:chExt cx="0" cy="0"/>
        </a:xfrm>
      </p:grpSpPr>
      <p:sp>
        <p:nvSpPr>
          <p:cNvPr id="44" name="Google Shape;44;p6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45" name="Google Shape;45;p67"/>
          <p:cNvSpPr/>
          <p:nvPr>
            <p:ph idx="2" type="pic"/>
          </p:nvPr>
        </p:nvSpPr>
        <p:spPr>
          <a:xfrm>
            <a:off x="5183188" y="987425"/>
            <a:ext cx="6172200" cy="4873625"/>
          </a:xfrm>
          <a:prstGeom prst="rect">
            <a:avLst/>
          </a:prstGeom>
          <a:noFill/>
          <a:ln>
            <a:noFill/>
          </a:ln>
        </p:spPr>
      </p:sp>
      <p:sp>
        <p:nvSpPr>
          <p:cNvPr id="46" name="Google Shape;46;p6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7" name="Google Shape;47;p6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6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6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sah s titulkem" type="objTx">
  <p:cSld name="OBJECT_WITH_CAPTION_TEXT">
    <p:spTree>
      <p:nvGrpSpPr>
        <p:cNvPr id="50" name="Shape 50"/>
        <p:cNvGrpSpPr/>
        <p:nvPr/>
      </p:nvGrpSpPr>
      <p:grpSpPr>
        <a:xfrm>
          <a:off x="0" y="0"/>
          <a:ext cx="0" cy="0"/>
          <a:chOff x="0" y="0"/>
          <a:chExt cx="0" cy="0"/>
        </a:xfrm>
      </p:grpSpPr>
      <p:sp>
        <p:nvSpPr>
          <p:cNvPr id="51" name="Google Shape;51;p6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2" name="Google Shape;52;p6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3" name="Google Shape;53;p6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4" name="Google Shape;54;p6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6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6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enom nadpis" type="titleOnly">
  <p:cSld name="TITLE_ONLY">
    <p:spTree>
      <p:nvGrpSpPr>
        <p:cNvPr id="57" name="Shape 57"/>
        <p:cNvGrpSpPr/>
        <p:nvPr/>
      </p:nvGrpSpPr>
      <p:grpSpPr>
        <a:xfrm>
          <a:off x="0" y="0"/>
          <a:ext cx="0" cy="0"/>
          <a:chOff x="0" y="0"/>
          <a:chExt cx="0" cy="0"/>
        </a:xfrm>
      </p:grpSpPr>
      <p:sp>
        <p:nvSpPr>
          <p:cNvPr id="58" name="Google Shape;58;p69"/>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9" name="Google Shape;59;p6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6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6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ovnání" type="twoTxTwoObj">
  <p:cSld name="TWO_OBJECTS_WITH_TEXT">
    <p:spTree>
      <p:nvGrpSpPr>
        <p:cNvPr id="62" name="Shape 62"/>
        <p:cNvGrpSpPr/>
        <p:nvPr/>
      </p:nvGrpSpPr>
      <p:grpSpPr>
        <a:xfrm>
          <a:off x="0" y="0"/>
          <a:ext cx="0" cy="0"/>
          <a:chOff x="0" y="0"/>
          <a:chExt cx="0" cy="0"/>
        </a:xfrm>
      </p:grpSpPr>
      <p:sp>
        <p:nvSpPr>
          <p:cNvPr id="63" name="Google Shape;63;p7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4" name="Google Shape;64;p7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5" name="Google Shape;65;p7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 name="Google Shape;66;p7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7" name="Google Shape;67;p7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7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7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7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9"/>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1" name="Google Shape;11;p59"/>
          <p:cNvSpPr txBox="1"/>
          <p:nvPr>
            <p:ph idx="1" type="body"/>
          </p:nvPr>
        </p:nvSpPr>
        <p:spPr>
          <a:xfrm>
            <a:off x="838200" y="1825625"/>
            <a:ext cx="10515600" cy="435133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62"/>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86" name="Google Shape;86;p62"/>
          <p:cNvSpPr txBox="1"/>
          <p:nvPr>
            <p:ph idx="1" type="body"/>
          </p:nvPr>
        </p:nvSpPr>
        <p:spPr>
          <a:xfrm>
            <a:off x="838200" y="1825625"/>
            <a:ext cx="10515600" cy="435133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p6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8" name="Google Shape;88;p6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 name="Google Shape;89;p6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4.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s://www.ncbi.nlm.nih.gov/pubmed/26404065"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hyperlink" Target="https://docs.google.com/document/d/1XVpvI-ReOW786_OgkH5Xrpw4n7nahzoLaqAs2vEiYdI/edit"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8.png"/><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hyperlink" Target="https://www.researchgate.net/publication/51208261_Nutrition_guidelines_for_strength_sports_Sprinting_weightlifting_throwing_events_and_bodybuilding" TargetMode="External"/><Relationship Id="rId4" Type="http://schemas.openxmlformats.org/officeDocument/2006/relationships/hyperlink" Target="https://www.researchgate.net/publication/51208261_Nutrition_guidelines_for_strength_sports_Sprinting_weightlifting_throwing_events_and_bodybuilding" TargetMode="External"/><Relationship Id="rId5" Type="http://schemas.openxmlformats.org/officeDocument/2006/relationships/hyperlink" Target="https://www.researchgate.net/publication/51208261_Nutrition_guidelines_for_strength_sports_Sprinting_weightlifting_throwing_events_and_bodybuilding"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16.png"/><Relationship Id="rId4" Type="http://schemas.openxmlformats.org/officeDocument/2006/relationships/image" Target="../media/image5.png"/><Relationship Id="rId5" Type="http://schemas.openxmlformats.org/officeDocument/2006/relationships/image" Target="../media/image1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hyperlink" Target="http://pdf-link" TargetMode="External"/><Relationship Id="rId4" Type="http://schemas.openxmlformats.org/officeDocument/2006/relationships/hyperlink" Target="http://pdf-link"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hyperlink" Target="https://journals.lww.com/nsca-jscr/Abstract/1991/11000/Effects_of_Carbohydrate_Feeding_on_Multiple_bout.4" TargetMode="External"/><Relationship Id="rId4" Type="http://schemas.openxmlformats.org/officeDocument/2006/relationships/hyperlink" Target="https://journals.lww.com/nsca-jscr/Abstract/1991/11000/Effects_of_Carbohydrate_Feeding_on_Multiple_bout.4"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
          <p:cNvSpPr txBox="1"/>
          <p:nvPr>
            <p:ph type="ctrTitle"/>
          </p:nvPr>
        </p:nvSpPr>
        <p:spPr>
          <a:xfrm>
            <a:off x="1524000" y="1122362"/>
            <a:ext cx="9144000" cy="2387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ndara"/>
              <a:buNone/>
            </a:pPr>
            <a:r>
              <a:rPr b="0" i="0" lang="en-US" sz="4000" u="none">
                <a:solidFill>
                  <a:schemeClr val="dk1"/>
                </a:solidFill>
                <a:latin typeface="Candara"/>
                <a:ea typeface="Candara"/>
                <a:cs typeface="Candara"/>
                <a:sym typeface="Candara"/>
              </a:rPr>
              <a:t>Příjem tuků a sacharidů v silovém sportu</a:t>
            </a:r>
            <a:endParaRPr/>
          </a:p>
        </p:txBody>
      </p:sp>
      <p:sp>
        <p:nvSpPr>
          <p:cNvPr id="102" name="Google Shape;102;p1"/>
          <p:cNvSpPr txBox="1"/>
          <p:nvPr>
            <p:ph idx="1" type="subTitle"/>
          </p:nvPr>
        </p:nvSpPr>
        <p:spPr>
          <a:xfrm>
            <a:off x="1524000" y="3602037"/>
            <a:ext cx="9144000" cy="165576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None/>
            </a:pPr>
            <a:r>
              <a:rPr b="0" i="0" lang="en-US" sz="2400" u="none">
                <a:solidFill>
                  <a:schemeClr val="dk1"/>
                </a:solidFill>
                <a:latin typeface="Candara"/>
                <a:ea typeface="Candara"/>
                <a:cs typeface="Candara"/>
                <a:sym typeface="Candara"/>
              </a:rPr>
              <a:t>Mgr. Petr Loskot</a:t>
            </a:r>
            <a:endParaRPr/>
          </a:p>
          <a:p>
            <a:pPr indent="0" lvl="0" marL="0" rtl="0" algn="ctr">
              <a:lnSpc>
                <a:spcPct val="90000"/>
              </a:lnSpc>
              <a:spcBef>
                <a:spcPts val="1000"/>
              </a:spcBef>
              <a:spcAft>
                <a:spcPts val="0"/>
              </a:spcAft>
              <a:buClr>
                <a:schemeClr val="dk1"/>
              </a:buClr>
              <a:buSzPts val="2400"/>
              <a:buNone/>
            </a:pPr>
            <a:r>
              <a:rPr b="0" i="0" lang="en-US" sz="2400" u="none">
                <a:solidFill>
                  <a:schemeClr val="dk1"/>
                </a:solidFill>
                <a:latin typeface="Candara"/>
                <a:ea typeface="Candara"/>
                <a:cs typeface="Candara"/>
                <a:sym typeface="Candara"/>
              </a:rPr>
              <a:t>Ústav ochrany a podpory zdraví, LF MUNI</a:t>
            </a:r>
            <a:endParaRPr/>
          </a:p>
          <a:p>
            <a:pPr indent="0" lvl="0" marL="0" rtl="0" algn="ctr">
              <a:lnSpc>
                <a:spcPct val="90000"/>
              </a:lnSpc>
              <a:spcBef>
                <a:spcPts val="1000"/>
              </a:spcBef>
              <a:spcAft>
                <a:spcPts val="0"/>
              </a:spcAft>
              <a:buClr>
                <a:schemeClr val="dk1"/>
              </a:buClr>
              <a:buSzPts val="2400"/>
              <a:buNone/>
            </a:pPr>
            <a:r>
              <a:rPr lang="en-US">
                <a:latin typeface="Candara"/>
                <a:ea typeface="Candara"/>
                <a:cs typeface="Candara"/>
                <a:sym typeface="Candara"/>
              </a:rPr>
              <a:t>6</a:t>
            </a:r>
            <a:r>
              <a:rPr b="0" i="0" lang="en-US" sz="2400" u="none">
                <a:solidFill>
                  <a:schemeClr val="dk1"/>
                </a:solidFill>
                <a:latin typeface="Candara"/>
                <a:ea typeface="Candara"/>
                <a:cs typeface="Candara"/>
                <a:sym typeface="Candara"/>
              </a:rPr>
              <a:t>.3.202</a:t>
            </a:r>
            <a:r>
              <a:rPr lang="en-US">
                <a:latin typeface="Candara"/>
                <a:ea typeface="Candara"/>
                <a:cs typeface="Candara"/>
                <a:sym typeface="Candara"/>
              </a:rPr>
              <a:t>4</a:t>
            </a:r>
            <a:endParaRPr/>
          </a:p>
          <a:p>
            <a:pPr indent="0" lvl="0" marL="0" rtl="0" algn="ctr">
              <a:lnSpc>
                <a:spcPct val="90000"/>
              </a:lnSpc>
              <a:spcBef>
                <a:spcPts val="1000"/>
              </a:spcBef>
              <a:spcAft>
                <a:spcPts val="0"/>
              </a:spcAft>
              <a:buClr>
                <a:schemeClr val="dk1"/>
              </a:buClr>
              <a:buSzPts val="2400"/>
              <a:buNone/>
            </a:pPr>
            <a:r>
              <a:t/>
            </a:r>
            <a:endParaRPr b="0" i="0" sz="2400" u="none">
              <a:solidFill>
                <a:schemeClr val="dk1"/>
              </a:solidFill>
              <a:latin typeface="Candara"/>
              <a:ea typeface="Candara"/>
              <a:cs typeface="Candara"/>
              <a:sym typeface="Candar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0"/>
          <p:cNvSpPr txBox="1"/>
          <p:nvPr/>
        </p:nvSpPr>
        <p:spPr>
          <a:xfrm>
            <a:off x="838200" y="365125"/>
            <a:ext cx="10514012" cy="132556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pic>
        <p:nvPicPr>
          <p:cNvPr id="160" name="Google Shape;160;p10"/>
          <p:cNvPicPr preferRelativeResize="0"/>
          <p:nvPr/>
        </p:nvPicPr>
        <p:blipFill rotWithShape="1">
          <a:blip r:embed="rId3">
            <a:alphaModFix/>
          </a:blip>
          <a:srcRect b="0" l="0" r="0" t="0"/>
          <a:stretch/>
        </p:blipFill>
        <p:spPr>
          <a:xfrm>
            <a:off x="2290762" y="0"/>
            <a:ext cx="6761162" cy="3617912"/>
          </a:xfrm>
          <a:prstGeom prst="rect">
            <a:avLst/>
          </a:prstGeom>
          <a:noFill/>
          <a:ln>
            <a:noFill/>
          </a:ln>
        </p:spPr>
      </p:pic>
      <p:pic>
        <p:nvPicPr>
          <p:cNvPr id="161" name="Google Shape;161;p10"/>
          <p:cNvPicPr preferRelativeResize="0"/>
          <p:nvPr/>
        </p:nvPicPr>
        <p:blipFill rotWithShape="1">
          <a:blip r:embed="rId4">
            <a:alphaModFix/>
          </a:blip>
          <a:srcRect b="0" l="0" r="0" t="0"/>
          <a:stretch/>
        </p:blipFill>
        <p:spPr>
          <a:xfrm>
            <a:off x="2290762" y="3617912"/>
            <a:ext cx="6761162" cy="302418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1"/>
          <p:cNvSpPr txBox="1"/>
          <p:nvPr>
            <p:ph type="title"/>
          </p:nvPr>
        </p:nvSpPr>
        <p:spPr>
          <a:xfrm>
            <a:off x="706437" y="298450"/>
            <a:ext cx="105156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ndara"/>
              <a:buNone/>
            </a:pPr>
            <a:r>
              <a:rPr b="0" i="0" lang="en-US" sz="4000" u="none">
                <a:solidFill>
                  <a:schemeClr val="dk1"/>
                </a:solidFill>
                <a:latin typeface="Candara"/>
                <a:ea typeface="Candara"/>
                <a:cs typeface="Candara"/>
                <a:sym typeface="Candara"/>
              </a:rPr>
              <a:t>Důležitost příjmu tuk</a:t>
            </a:r>
            <a:r>
              <a:rPr lang="en-US" sz="4000">
                <a:latin typeface="Candara"/>
                <a:ea typeface="Candara"/>
                <a:cs typeface="Candara"/>
                <a:sym typeface="Candara"/>
              </a:rPr>
              <a:t>ů</a:t>
            </a:r>
            <a:endParaRPr/>
          </a:p>
        </p:txBody>
      </p:sp>
      <p:sp>
        <p:nvSpPr>
          <p:cNvPr id="167" name="Google Shape;167;p11"/>
          <p:cNvSpPr txBox="1"/>
          <p:nvPr>
            <p:ph idx="1" type="body"/>
          </p:nvPr>
        </p:nvSpPr>
        <p:spPr>
          <a:xfrm>
            <a:off x="131762" y="1825625"/>
            <a:ext cx="12060237" cy="4351337"/>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Tuk je nedílnou součástí racionálně nastaveného jídelníčku</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Součástí buněčných membrán</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Tvorba eikosanoidů (imunita, zánět)</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Vydatný zdroj energie (během odporového tréninku minoritní důležitost)</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Jeho využívání během FA šetří glykogenové zásoby (záležitost zejména vytrvalostních FA)</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Vstřebávání vitaminů rozpustných v tucích</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Příjem tuku a vztah k riziku kardiovaskulárních a dalších chorob</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Příjem esenciálních mastných kyselin</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Příjem tuk</a:t>
            </a:r>
            <a:r>
              <a:rPr lang="en-US" sz="2400">
                <a:latin typeface="Candara"/>
                <a:ea typeface="Candara"/>
                <a:cs typeface="Candara"/>
                <a:sym typeface="Candara"/>
              </a:rPr>
              <a:t>ů</a:t>
            </a:r>
            <a:r>
              <a:rPr b="0" i="0" lang="en-US" sz="2400" u="none">
                <a:solidFill>
                  <a:schemeClr val="dk1"/>
                </a:solidFill>
                <a:latin typeface="Candara"/>
                <a:ea typeface="Candara"/>
                <a:cs typeface="Candara"/>
                <a:sym typeface="Candara"/>
              </a:rPr>
              <a:t> a cholesterolu souvisí s tvorbou některých hormonů</a:t>
            </a:r>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a:solidFill>
                <a:schemeClr val="dk1"/>
              </a:solidFill>
              <a:latin typeface="Candara"/>
              <a:ea typeface="Candara"/>
              <a:cs typeface="Candara"/>
              <a:sym typeface="Candar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2"/>
          <p:cNvSpPr txBox="1"/>
          <p:nvPr>
            <p:ph type="title"/>
          </p:nvPr>
        </p:nvSpPr>
        <p:spPr>
          <a:xfrm>
            <a:off x="838200" y="365125"/>
            <a:ext cx="10996612" cy="13255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ndara"/>
              <a:buNone/>
            </a:pPr>
            <a:r>
              <a:rPr b="0" i="0" lang="en-US" sz="3600" u="none">
                <a:solidFill>
                  <a:schemeClr val="dk1"/>
                </a:solidFill>
                <a:latin typeface="Candara"/>
                <a:ea typeface="Candara"/>
                <a:cs typeface="Candara"/>
                <a:sym typeface="Candara"/>
              </a:rPr>
              <a:t>Obecná doporučení pro příjem tuku v silových sportech</a:t>
            </a:r>
            <a:br>
              <a:rPr b="0" i="0" lang="en-US" sz="3600" u="none">
                <a:solidFill>
                  <a:schemeClr val="dk1"/>
                </a:solidFill>
                <a:latin typeface="Candara"/>
                <a:ea typeface="Candara"/>
                <a:cs typeface="Candara"/>
                <a:sym typeface="Candara"/>
              </a:rPr>
            </a:br>
            <a:endParaRPr/>
          </a:p>
        </p:txBody>
      </p:sp>
      <p:sp>
        <p:nvSpPr>
          <p:cNvPr id="173" name="Google Shape;173;p12"/>
          <p:cNvSpPr txBox="1"/>
          <p:nvPr>
            <p:ph idx="1" type="body"/>
          </p:nvPr>
        </p:nvSpPr>
        <p:spPr>
          <a:xfrm>
            <a:off x="185737" y="1227137"/>
            <a:ext cx="11833225" cy="5438775"/>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dk1"/>
              </a:buClr>
              <a:buSzPts val="2400"/>
              <a:buFont typeface="Arial"/>
              <a:buChar char="•"/>
            </a:pPr>
            <a:r>
              <a:rPr b="1" i="0" lang="en-US" sz="2400" u="none">
                <a:solidFill>
                  <a:schemeClr val="dk1"/>
                </a:solidFill>
                <a:latin typeface="Candara"/>
                <a:ea typeface="Candara"/>
                <a:cs typeface="Candara"/>
                <a:sym typeface="Candara"/>
              </a:rPr>
              <a:t>Příjem tuků co do kvality a kvantity by měl být v souladu s oficiálními doporučeními národních/mezinárodních autorit pro běžnou lidskou výživu</a:t>
            </a:r>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a:solidFill>
                <a:srgbClr val="000000"/>
              </a:solidFill>
              <a:latin typeface="Candara"/>
              <a:ea typeface="Candara"/>
              <a:cs typeface="Candara"/>
              <a:sym typeface="Candara"/>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a:solidFill>
                <a:srgbClr val="000000"/>
              </a:solidFill>
              <a:latin typeface="Candara"/>
              <a:ea typeface="Candara"/>
              <a:cs typeface="Candara"/>
              <a:sym typeface="Candara"/>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a:solidFill>
                <a:srgbClr val="000000"/>
              </a:solidFill>
              <a:latin typeface="Candara"/>
              <a:ea typeface="Candara"/>
              <a:cs typeface="Candara"/>
              <a:sym typeface="Candara"/>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a:solidFill>
                <a:srgbClr val="000000"/>
              </a:solidFill>
              <a:latin typeface="Candara"/>
              <a:ea typeface="Candara"/>
              <a:cs typeface="Candara"/>
              <a:sym typeface="Candara"/>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a:solidFill>
                <a:srgbClr val="000000"/>
              </a:solidFill>
              <a:latin typeface="Candara"/>
              <a:ea typeface="Candara"/>
              <a:cs typeface="Candara"/>
              <a:sym typeface="Candara"/>
            </a:endParaRPr>
          </a:p>
          <a:p>
            <a:pPr indent="-228600" lvl="0" marL="228600" marR="0" rtl="0" algn="l">
              <a:lnSpc>
                <a:spcPct val="90000"/>
              </a:lnSpc>
              <a:spcBef>
                <a:spcPts val="1000"/>
              </a:spcBef>
              <a:spcAft>
                <a:spcPts val="0"/>
              </a:spcAft>
              <a:buClr>
                <a:schemeClr val="dk1"/>
              </a:buClr>
              <a:buSzPts val="2400"/>
              <a:buFont typeface="Arial"/>
              <a:buNone/>
            </a:pPr>
            <a:r>
              <a:t/>
            </a:r>
            <a:endParaRPr b="1" i="0" sz="2400" u="none">
              <a:solidFill>
                <a:srgbClr val="FF0000"/>
              </a:solidFill>
              <a:latin typeface="Candara"/>
              <a:ea typeface="Candara"/>
              <a:cs typeface="Candara"/>
              <a:sym typeface="Candara"/>
            </a:endParaRPr>
          </a:p>
          <a:p>
            <a:pPr indent="-76200" lvl="0" marL="228600" marR="0" rtl="0" algn="l">
              <a:lnSpc>
                <a:spcPct val="90000"/>
              </a:lnSpc>
              <a:spcBef>
                <a:spcPts val="1000"/>
              </a:spcBef>
              <a:spcAft>
                <a:spcPts val="0"/>
              </a:spcAft>
              <a:buClr>
                <a:schemeClr val="dk1"/>
              </a:buClr>
              <a:buSzPts val="2400"/>
              <a:buFont typeface="Arial"/>
              <a:buNone/>
            </a:pPr>
            <a:r>
              <a:t/>
            </a:r>
            <a:endParaRPr b="1" i="0" sz="2400" u="none">
              <a:solidFill>
                <a:srgbClr val="FF0000"/>
              </a:solidFill>
              <a:latin typeface="Candara"/>
              <a:ea typeface="Candara"/>
              <a:cs typeface="Candara"/>
              <a:sym typeface="Candara"/>
            </a:endParaRPr>
          </a:p>
          <a:p>
            <a:pPr indent="-228600" lvl="0" marL="228600" marR="0" rtl="0" algn="l">
              <a:lnSpc>
                <a:spcPct val="90000"/>
              </a:lnSpc>
              <a:spcBef>
                <a:spcPts val="1000"/>
              </a:spcBef>
              <a:spcAft>
                <a:spcPts val="0"/>
              </a:spcAft>
              <a:buClr>
                <a:srgbClr val="FF0000"/>
              </a:buClr>
              <a:buSzPts val="2400"/>
              <a:buFont typeface="Arial"/>
              <a:buChar char="•"/>
            </a:pPr>
            <a:r>
              <a:rPr b="1" i="0" lang="en-US" sz="2400" u="none">
                <a:solidFill>
                  <a:srgbClr val="FF0000"/>
                </a:solidFill>
                <a:latin typeface="Candara"/>
                <a:ea typeface="Candara"/>
                <a:cs typeface="Candara"/>
                <a:sym typeface="Candara"/>
              </a:rPr>
              <a:t>ACSM (American College of Sports Medicine), 2016 </a:t>
            </a:r>
            <a:r>
              <a:rPr b="0" i="0" lang="en-US" sz="2400" u="none">
                <a:solidFill>
                  <a:srgbClr val="FF0000"/>
                </a:solidFill>
                <a:latin typeface="Candara"/>
                <a:ea typeface="Candara"/>
                <a:cs typeface="Candara"/>
                <a:sym typeface="Candara"/>
              </a:rPr>
              <a:t>(</a:t>
            </a:r>
            <a:r>
              <a:rPr b="1" i="0" lang="en-US" sz="2400" u="none">
                <a:solidFill>
                  <a:srgbClr val="FF0000"/>
                </a:solidFill>
                <a:latin typeface="Candara"/>
                <a:ea typeface="Candara"/>
                <a:cs typeface="Candara"/>
                <a:sym typeface="Candara"/>
              </a:rPr>
              <a:t>Position Statement: Nutrition and Athletic Performance):</a:t>
            </a:r>
            <a:endParaRPr/>
          </a:p>
          <a:p>
            <a:pPr indent="-228600" lvl="0" marL="228600" marR="0" rtl="0" algn="l">
              <a:lnSpc>
                <a:spcPct val="90000"/>
              </a:lnSpc>
              <a:spcBef>
                <a:spcPts val="1000"/>
              </a:spcBef>
              <a:spcAft>
                <a:spcPts val="0"/>
              </a:spcAft>
              <a:buClr>
                <a:schemeClr val="dk1"/>
              </a:buClr>
              <a:buSzPts val="2400"/>
              <a:buFont typeface="Arial"/>
              <a:buChar char="•"/>
            </a:pPr>
            <a:r>
              <a:rPr b="1" i="0" lang="en-US" sz="2400" u="none">
                <a:solidFill>
                  <a:schemeClr val="dk1"/>
                </a:solidFill>
                <a:latin typeface="Candara"/>
                <a:ea typeface="Candara"/>
                <a:cs typeface="Candara"/>
                <a:sym typeface="Candara"/>
              </a:rPr>
              <a:t>Příjem tuků u sportovců by dlouhodobě neměl klesnout pod 20 % CEP</a:t>
            </a:r>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a:solidFill>
                <a:srgbClr val="000000"/>
              </a:solidFill>
              <a:latin typeface="Candara"/>
              <a:ea typeface="Candara"/>
              <a:cs typeface="Candara"/>
              <a:sym typeface="Candara"/>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a:solidFill>
                <a:srgbClr val="000000"/>
              </a:solidFill>
              <a:latin typeface="Candara"/>
              <a:ea typeface="Candara"/>
              <a:cs typeface="Candara"/>
              <a:sym typeface="Candara"/>
            </a:endParaRPr>
          </a:p>
        </p:txBody>
      </p:sp>
      <p:graphicFrame>
        <p:nvGraphicFramePr>
          <p:cNvPr id="174" name="Google Shape;174;p12"/>
          <p:cNvGraphicFramePr/>
          <p:nvPr/>
        </p:nvGraphicFramePr>
        <p:xfrm>
          <a:off x="292100" y="2057400"/>
          <a:ext cx="3000000" cy="3000000"/>
        </p:xfrm>
        <a:graphic>
          <a:graphicData uri="http://schemas.openxmlformats.org/drawingml/2006/table">
            <a:tbl>
              <a:tblPr>
                <a:noFill/>
                <a:tableStyleId>{B7572041-5C2E-455E-8032-3AAEB9A694A7}</a:tableStyleId>
              </a:tblPr>
              <a:tblGrid>
                <a:gridCol w="11542700"/>
              </a:tblGrid>
              <a:tr h="457200">
                <a:tc>
                  <a:txBody>
                    <a:bodyPr/>
                    <a:lstStyle/>
                    <a:p>
                      <a:pPr indent="0" lvl="0" marL="0" marR="0" rtl="0" algn="l">
                        <a:lnSpc>
                          <a:spcPct val="100000"/>
                        </a:lnSpc>
                        <a:spcBef>
                          <a:spcPts val="0"/>
                        </a:spcBef>
                        <a:spcAft>
                          <a:spcPts val="0"/>
                        </a:spcAft>
                        <a:buClr>
                          <a:srgbClr val="FF0000"/>
                        </a:buClr>
                        <a:buSzPts val="2400"/>
                        <a:buFont typeface="Candara"/>
                        <a:buNone/>
                      </a:pPr>
                      <a:r>
                        <a:rPr b="1" i="0" lang="en-US" sz="2400" u="none" cap="none" strike="noStrike">
                          <a:solidFill>
                            <a:srgbClr val="FF0000"/>
                          </a:solidFill>
                          <a:latin typeface="Candara"/>
                          <a:ea typeface="Candara"/>
                          <a:cs typeface="Candara"/>
                          <a:sym typeface="Candara"/>
                        </a:rPr>
                        <a:t>AMDR</a:t>
                      </a:r>
                      <a:r>
                        <a:rPr b="1" i="0" lang="en-US" sz="2400" u="none" cap="none" strike="noStrike">
                          <a:solidFill>
                            <a:srgbClr val="FFFFFF"/>
                          </a:solidFill>
                          <a:latin typeface="Candara"/>
                          <a:ea typeface="Candara"/>
                          <a:cs typeface="Candara"/>
                          <a:sym typeface="Candara"/>
                        </a:rPr>
                        <a:t> (Acceptable macronutrient distribution range, USA), WHO (2010): </a:t>
                      </a:r>
                      <a:r>
                        <a:rPr b="1" i="0" lang="en-US" sz="2400" u="none" cap="none" strike="noStrike">
                          <a:solidFill>
                            <a:srgbClr val="FF0000"/>
                          </a:solidFill>
                          <a:latin typeface="Candara"/>
                          <a:ea typeface="Candara"/>
                          <a:cs typeface="Candara"/>
                          <a:sym typeface="Candara"/>
                        </a:rPr>
                        <a:t>20–35 % CEP</a:t>
                      </a:r>
                      <a:endParaRPr/>
                    </a:p>
                  </a:txBody>
                  <a:tcPr marT="45725" marB="45725" marR="91425" marL="9142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r>
              <a:tr h="457200">
                <a:tc>
                  <a:txBody>
                    <a:bodyPr/>
                    <a:lstStyle/>
                    <a:p>
                      <a:pPr indent="0" lvl="0" marL="0" marR="0" rtl="0" algn="l">
                        <a:lnSpc>
                          <a:spcPct val="100000"/>
                        </a:lnSpc>
                        <a:spcBef>
                          <a:spcPts val="0"/>
                        </a:spcBef>
                        <a:spcAft>
                          <a:spcPts val="0"/>
                        </a:spcAft>
                        <a:buClr>
                          <a:srgbClr val="FF0000"/>
                        </a:buClr>
                        <a:buSzPts val="2400"/>
                        <a:buFont typeface="Candara"/>
                        <a:buNone/>
                      </a:pPr>
                      <a:r>
                        <a:rPr b="1" i="0" lang="en-US" sz="2400" u="sng" cap="none" strike="noStrike">
                          <a:solidFill>
                            <a:srgbClr val="FF0000"/>
                          </a:solidFill>
                          <a:latin typeface="Candara"/>
                          <a:ea typeface="Candara"/>
                          <a:cs typeface="Candara"/>
                          <a:sym typeface="Candara"/>
                        </a:rPr>
                        <a:t>Společnost pro výživu (2012) (víceméně ve shodě s doporučením WHO):</a:t>
                      </a:r>
                      <a:endParaRPr/>
                    </a:p>
                  </a:txBody>
                  <a:tcPr marT="45725" marB="45725" marR="91425" marL="9142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r>
              <a:tr h="457200">
                <a:tc>
                  <a:txBody>
                    <a:bodyPr/>
                    <a:lstStyle/>
                    <a:p>
                      <a:pPr indent="0" lvl="0" marL="0" marR="0" rtl="0" algn="l">
                        <a:lnSpc>
                          <a:spcPct val="100000"/>
                        </a:lnSpc>
                        <a:spcBef>
                          <a:spcPts val="0"/>
                        </a:spcBef>
                        <a:spcAft>
                          <a:spcPts val="0"/>
                        </a:spcAft>
                        <a:buClr>
                          <a:srgbClr val="000000"/>
                        </a:buClr>
                        <a:buSzPts val="2400"/>
                        <a:buFont typeface="Candara"/>
                        <a:buNone/>
                      </a:pPr>
                      <a:r>
                        <a:rPr b="0" i="0" lang="en-US" sz="2400" u="none" cap="none" strike="noStrike">
                          <a:solidFill>
                            <a:srgbClr val="000000"/>
                          </a:solidFill>
                          <a:latin typeface="Candara"/>
                          <a:ea typeface="Candara"/>
                          <a:cs typeface="Candara"/>
                          <a:sym typeface="Candara"/>
                        </a:rPr>
                        <a:t>1) Příjem energie z tuků do 30 % CEP (cca 0,5–</a:t>
                      </a:r>
                      <a:r>
                        <a:rPr b="1" i="0" lang="en-US" sz="2400" u="none" cap="none" strike="noStrike">
                          <a:solidFill>
                            <a:srgbClr val="0070C0"/>
                          </a:solidFill>
                          <a:latin typeface="Candara"/>
                          <a:ea typeface="Candara"/>
                          <a:cs typeface="Candara"/>
                          <a:sym typeface="Candara"/>
                        </a:rPr>
                        <a:t>1,0</a:t>
                      </a:r>
                      <a:r>
                        <a:rPr b="0" i="0" lang="en-US" sz="2400" u="none" cap="none" strike="noStrike">
                          <a:solidFill>
                            <a:srgbClr val="000000"/>
                          </a:solidFill>
                          <a:latin typeface="Candara"/>
                          <a:ea typeface="Candara"/>
                          <a:cs typeface="Candara"/>
                          <a:sym typeface="Candara"/>
                        </a:rPr>
                        <a:t>–1,5 g/kg TH)</a:t>
                      </a:r>
                      <a:endParaRPr/>
                    </a:p>
                  </a:txBody>
                  <a:tcPr marT="45725" marB="45725" marR="91425" marL="9142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r>
              <a:tr h="457200">
                <a:tc>
                  <a:txBody>
                    <a:bodyPr/>
                    <a:lstStyle/>
                    <a:p>
                      <a:pPr indent="0" lvl="0" marL="0" marR="0" rtl="0" algn="l">
                        <a:lnSpc>
                          <a:spcPct val="100000"/>
                        </a:lnSpc>
                        <a:spcBef>
                          <a:spcPts val="0"/>
                        </a:spcBef>
                        <a:spcAft>
                          <a:spcPts val="0"/>
                        </a:spcAft>
                        <a:buClr>
                          <a:srgbClr val="000000"/>
                        </a:buClr>
                        <a:buSzPts val="2400"/>
                        <a:buFont typeface="Candara"/>
                        <a:buNone/>
                      </a:pPr>
                      <a:r>
                        <a:rPr b="0" i="0" lang="en-US" sz="2400" u="none" cap="none" strike="noStrike">
                          <a:solidFill>
                            <a:srgbClr val="000000"/>
                          </a:solidFill>
                          <a:latin typeface="Candara"/>
                          <a:ea typeface="Candara"/>
                          <a:cs typeface="Candara"/>
                          <a:sym typeface="Candara"/>
                        </a:rPr>
                        <a:t>2) Příjem energie ze SAFA do 10 % CEP</a:t>
                      </a:r>
                      <a:endParaRPr/>
                    </a:p>
                  </a:txBody>
                  <a:tcPr marT="45725" marB="45725" marR="91425" marL="9142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r>
              <a:tr h="457200">
                <a:tc>
                  <a:txBody>
                    <a:bodyPr/>
                    <a:lstStyle/>
                    <a:p>
                      <a:pPr indent="0" lvl="0" marL="0" marR="0" rtl="0" algn="l">
                        <a:lnSpc>
                          <a:spcPct val="100000"/>
                        </a:lnSpc>
                        <a:spcBef>
                          <a:spcPts val="0"/>
                        </a:spcBef>
                        <a:spcAft>
                          <a:spcPts val="0"/>
                        </a:spcAft>
                        <a:buClr>
                          <a:srgbClr val="000000"/>
                        </a:buClr>
                        <a:buSzPts val="2400"/>
                        <a:buFont typeface="Candara"/>
                        <a:buNone/>
                      </a:pPr>
                      <a:r>
                        <a:rPr b="0" i="0" lang="en-US" sz="2400" u="none" cap="none" strike="noStrike">
                          <a:solidFill>
                            <a:srgbClr val="000000"/>
                          </a:solidFill>
                          <a:latin typeface="Candara"/>
                          <a:ea typeface="Candara"/>
                          <a:cs typeface="Candara"/>
                          <a:sym typeface="Candara"/>
                        </a:rPr>
                        <a:t>3) Poměr n-6:n-3 PUFA do 5:1</a:t>
                      </a:r>
                      <a:endParaRPr/>
                    </a:p>
                  </a:txBody>
                  <a:tcPr marT="45725" marB="45725" marR="91425" marL="9142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r>
              <a:tr h="457200">
                <a:tc>
                  <a:txBody>
                    <a:bodyPr/>
                    <a:lstStyle/>
                    <a:p>
                      <a:pPr indent="0" lvl="0" marL="0" marR="0" rtl="0" algn="l">
                        <a:lnSpc>
                          <a:spcPct val="100000"/>
                        </a:lnSpc>
                        <a:spcBef>
                          <a:spcPts val="0"/>
                        </a:spcBef>
                        <a:spcAft>
                          <a:spcPts val="0"/>
                        </a:spcAft>
                        <a:buClr>
                          <a:srgbClr val="000000"/>
                        </a:buClr>
                        <a:buSzPts val="2400"/>
                        <a:buFont typeface="Candara"/>
                        <a:buNone/>
                      </a:pPr>
                      <a:r>
                        <a:rPr b="0" i="0" lang="en-US" sz="2400" u="none" cap="none" strike="noStrike">
                          <a:solidFill>
                            <a:srgbClr val="000000"/>
                          </a:solidFill>
                          <a:latin typeface="Candara"/>
                          <a:ea typeface="Candara"/>
                          <a:cs typeface="Candara"/>
                          <a:sym typeface="Candara"/>
                        </a:rPr>
                        <a:t>4) Příjem trans-nenasycených MK do 1 % CEP</a:t>
                      </a:r>
                      <a:endParaRPr/>
                    </a:p>
                  </a:txBody>
                  <a:tcPr marT="45725" marB="45725" marR="91425" marL="9142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3"/>
          <p:cNvSpPr txBox="1"/>
          <p:nvPr>
            <p:ph type="title"/>
          </p:nvPr>
        </p:nvSpPr>
        <p:spPr>
          <a:xfrm>
            <a:off x="396875" y="93662"/>
            <a:ext cx="11795125"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Candara"/>
              <a:buNone/>
            </a:pPr>
            <a:r>
              <a:rPr b="0" i="0" lang="en-US" sz="3600" u="none">
                <a:solidFill>
                  <a:schemeClr val="dk1"/>
                </a:solidFill>
                <a:latin typeface="Candara"/>
                <a:ea typeface="Candara"/>
                <a:cs typeface="Candara"/>
                <a:sym typeface="Candara"/>
              </a:rPr>
              <a:t>Příjem tuků a vliv na hladinu testosteronu</a:t>
            </a:r>
            <a:endParaRPr/>
          </a:p>
        </p:txBody>
      </p:sp>
      <p:sp>
        <p:nvSpPr>
          <p:cNvPr id="180" name="Google Shape;180;p13"/>
          <p:cNvSpPr txBox="1"/>
          <p:nvPr>
            <p:ph idx="1" type="body"/>
          </p:nvPr>
        </p:nvSpPr>
        <p:spPr>
          <a:xfrm>
            <a:off x="214312" y="1150937"/>
            <a:ext cx="10515600" cy="435133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1000"/>
              </a:spcBef>
              <a:spcAft>
                <a:spcPts val="0"/>
              </a:spcAft>
              <a:buNone/>
            </a:pPr>
            <a:r>
              <a:t/>
            </a:r>
            <a:endParaRPr/>
          </a:p>
        </p:txBody>
      </p:sp>
      <p:sp>
        <p:nvSpPr>
          <p:cNvPr id="181" name="Google Shape;181;p13"/>
          <p:cNvSpPr txBox="1"/>
          <p:nvPr/>
        </p:nvSpPr>
        <p:spPr>
          <a:xfrm>
            <a:off x="396875" y="5791200"/>
            <a:ext cx="62025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Candara"/>
              <a:buNone/>
            </a:pPr>
            <a:r>
              <a:t/>
            </a:r>
            <a:endParaRPr/>
          </a:p>
        </p:txBody>
      </p:sp>
      <p:pic>
        <p:nvPicPr>
          <p:cNvPr id="182" name="Google Shape;182;p13"/>
          <p:cNvPicPr preferRelativeResize="0"/>
          <p:nvPr/>
        </p:nvPicPr>
        <p:blipFill>
          <a:blip r:embed="rId3">
            <a:alphaModFix/>
          </a:blip>
          <a:stretch>
            <a:fillRect/>
          </a:stretch>
        </p:blipFill>
        <p:spPr>
          <a:xfrm>
            <a:off x="153325" y="1150926"/>
            <a:ext cx="10138325" cy="4103150"/>
          </a:xfrm>
          <a:prstGeom prst="rect">
            <a:avLst/>
          </a:prstGeom>
          <a:noFill/>
          <a:ln>
            <a:noFill/>
          </a:ln>
        </p:spPr>
      </p:pic>
      <p:sp>
        <p:nvSpPr>
          <p:cNvPr id="183" name="Google Shape;183;p13"/>
          <p:cNvSpPr txBox="1"/>
          <p:nvPr/>
        </p:nvSpPr>
        <p:spPr>
          <a:xfrm>
            <a:off x="83650" y="5565000"/>
            <a:ext cx="11583300" cy="12930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None/>
            </a:pPr>
            <a:r>
              <a:rPr lang="en-US" sz="2400">
                <a:latin typeface="Candara"/>
                <a:ea typeface="Candara"/>
                <a:cs typeface="Candara"/>
                <a:sym typeface="Candara"/>
              </a:rPr>
              <a:t>Příliš nízký příjem tuků může mít negativní vliv na hladinu cholesterolu. Nicméně není jasné, jaký mechanismus je za to přímo zodpovědný [s příjmem tuků se totiž často může měnit i příjem vlákniny, stopových prvků (Zn), poměry mastných kyselin (SFA, MUFA)]</a:t>
            </a:r>
            <a:endParaRPr sz="2400">
              <a:latin typeface="Candara"/>
              <a:ea typeface="Candara"/>
              <a:cs typeface="Candara"/>
              <a:sym typeface="Candar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4"/>
          <p:cNvSpPr txBox="1"/>
          <p:nvPr>
            <p:ph type="title"/>
          </p:nvPr>
        </p:nvSpPr>
        <p:spPr>
          <a:xfrm>
            <a:off x="838200" y="365125"/>
            <a:ext cx="10917237"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ndara"/>
              <a:buNone/>
            </a:pPr>
            <a:r>
              <a:rPr b="0" i="0" lang="en-US" sz="4000" u="none">
                <a:solidFill>
                  <a:schemeClr val="dk1"/>
                </a:solidFill>
                <a:latin typeface="Candara"/>
                <a:ea typeface="Candara"/>
                <a:cs typeface="Candara"/>
                <a:sym typeface="Candara"/>
              </a:rPr>
              <a:t>Příjem tuku v okolí tréninku: Předtréninkové jídlo</a:t>
            </a:r>
            <a:endParaRPr/>
          </a:p>
        </p:txBody>
      </p:sp>
      <p:sp>
        <p:nvSpPr>
          <p:cNvPr id="189" name="Google Shape;189;p14"/>
          <p:cNvSpPr txBox="1"/>
          <p:nvPr>
            <p:ph idx="1" type="body"/>
          </p:nvPr>
        </p:nvSpPr>
        <p:spPr>
          <a:xfrm>
            <a:off x="436562" y="1825625"/>
            <a:ext cx="11423650" cy="4351337"/>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Tuky jsou ze základních živin </a:t>
            </a:r>
            <a:r>
              <a:rPr b="1" i="0" lang="en-US" sz="2400" u="none">
                <a:solidFill>
                  <a:srgbClr val="FF0000"/>
                </a:solidFill>
                <a:latin typeface="Candara"/>
                <a:ea typeface="Candara"/>
                <a:cs typeface="Candara"/>
                <a:sym typeface="Candara"/>
              </a:rPr>
              <a:t>tráveny nejdéle</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Vysoký příjem tuků před tréninkem může celkově zpomalit vstřebávání i ostatních živin </a:t>
            </a:r>
            <a:r>
              <a:rPr lang="en-US" sz="2400">
                <a:latin typeface="Candara"/>
                <a:ea typeface="Candara"/>
                <a:cs typeface="Candara"/>
                <a:sym typeface="Candara"/>
              </a:rPr>
              <a:t>→</a:t>
            </a:r>
            <a:r>
              <a:rPr b="0" i="0" lang="en-US" sz="2400" u="none">
                <a:solidFill>
                  <a:schemeClr val="dk1"/>
                </a:solidFill>
                <a:latin typeface="Candara"/>
                <a:ea typeface="Candara"/>
                <a:cs typeface="Candara"/>
                <a:sym typeface="Candara"/>
              </a:rPr>
              <a:t> </a:t>
            </a:r>
            <a:r>
              <a:rPr lang="en-US" sz="2400">
                <a:latin typeface="Candara"/>
                <a:ea typeface="Candara"/>
                <a:cs typeface="Candara"/>
                <a:sym typeface="Candara"/>
              </a:rPr>
              <a:t>nepříjemné pocity v GIT</a:t>
            </a:r>
            <a:r>
              <a:rPr b="0" i="0" lang="en-US" sz="2400" u="none">
                <a:solidFill>
                  <a:schemeClr val="dk1"/>
                </a:solidFill>
                <a:latin typeface="Candara"/>
                <a:ea typeface="Candara"/>
                <a:cs typeface="Candara"/>
                <a:sym typeface="Candara"/>
              </a:rPr>
              <a:t> během aktivity</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Z toho důvodu </a:t>
            </a:r>
            <a:r>
              <a:rPr b="1" i="0" lang="en-US" sz="2400" u="none">
                <a:solidFill>
                  <a:srgbClr val="FF0000"/>
                </a:solidFill>
                <a:latin typeface="Candara"/>
                <a:ea typeface="Candara"/>
                <a:cs typeface="Candara"/>
                <a:sym typeface="Candara"/>
              </a:rPr>
              <a:t>vysoký příjem tuků před tréninkem není ideální</a:t>
            </a:r>
            <a:endParaRPr/>
          </a:p>
          <a:p>
            <a:pPr indent="-76200" lvl="0" marL="228600" marR="0" rtl="0" algn="l">
              <a:lnSpc>
                <a:spcPct val="90000"/>
              </a:lnSpc>
              <a:spcBef>
                <a:spcPts val="1000"/>
              </a:spcBef>
              <a:spcAft>
                <a:spcPts val="0"/>
              </a:spcAft>
              <a:buClr>
                <a:schemeClr val="dk1"/>
              </a:buClr>
              <a:buSzPts val="2400"/>
              <a:buFont typeface="Arial"/>
              <a:buNone/>
            </a:pPr>
            <a:r>
              <a:t/>
            </a:r>
            <a:endParaRPr b="1" i="0" sz="2400" u="none">
              <a:solidFill>
                <a:srgbClr val="FF0000"/>
              </a:solidFill>
              <a:latin typeface="Candara"/>
              <a:ea typeface="Candara"/>
              <a:cs typeface="Candara"/>
              <a:sym typeface="Candara"/>
            </a:endParaRPr>
          </a:p>
        </p:txBody>
      </p:sp>
      <p:graphicFrame>
        <p:nvGraphicFramePr>
          <p:cNvPr id="190" name="Google Shape;190;p14"/>
          <p:cNvGraphicFramePr/>
          <p:nvPr/>
        </p:nvGraphicFramePr>
        <p:xfrm>
          <a:off x="1511300" y="4151312"/>
          <a:ext cx="3000000" cy="3000000"/>
        </p:xfrm>
        <a:graphic>
          <a:graphicData uri="http://schemas.openxmlformats.org/drawingml/2006/table">
            <a:tbl>
              <a:tblPr>
                <a:noFill/>
                <a:tableStyleId>{B7572041-5C2E-455E-8032-3AAEB9A694A7}</a:tableStyleId>
              </a:tblPr>
              <a:tblGrid>
                <a:gridCol w="9329725"/>
              </a:tblGrid>
              <a:tr h="1555750">
                <a:tc>
                  <a:txBody>
                    <a:bodyPr/>
                    <a:lstStyle/>
                    <a:p>
                      <a:pPr indent="0" lvl="0" marL="0" marR="0" rtl="0" algn="ctr">
                        <a:lnSpc>
                          <a:spcPct val="100000"/>
                        </a:lnSpc>
                        <a:spcBef>
                          <a:spcPts val="0"/>
                        </a:spcBef>
                        <a:spcAft>
                          <a:spcPts val="0"/>
                        </a:spcAft>
                        <a:buClr>
                          <a:srgbClr val="FFFFFF"/>
                        </a:buClr>
                        <a:buSzPts val="2400"/>
                        <a:buFont typeface="Candara"/>
                        <a:buNone/>
                      </a:pPr>
                      <a:r>
                        <a:rPr b="1" i="0" lang="en-US" sz="2400" u="none" cap="none" strike="noStrike">
                          <a:solidFill>
                            <a:srgbClr val="FFFFFF"/>
                          </a:solidFill>
                          <a:latin typeface="Candara"/>
                          <a:ea typeface="Candara"/>
                          <a:cs typeface="Candara"/>
                          <a:sym typeface="Candara"/>
                        </a:rPr>
                        <a:t>Přijaté LCFA v předtréninkovém jídle organismus při tréninku reálně nevyužije - příliš dlouhý transport přes lymfatický systém, </a:t>
                      </a:r>
                      <a:br>
                        <a:rPr b="1" i="0" lang="en-US" sz="2400" u="none" cap="none" strike="noStrike">
                          <a:solidFill>
                            <a:srgbClr val="FFFFFF"/>
                          </a:solidFill>
                          <a:latin typeface="Candara"/>
                          <a:ea typeface="Candara"/>
                          <a:cs typeface="Candara"/>
                          <a:sym typeface="Candara"/>
                        </a:rPr>
                      </a:br>
                      <a:r>
                        <a:rPr b="1" i="0" lang="en-US" sz="2400" u="none" cap="none" strike="noStrike">
                          <a:solidFill>
                            <a:srgbClr val="FFFFFF"/>
                          </a:solidFill>
                          <a:latin typeface="Candara"/>
                          <a:ea typeface="Candara"/>
                          <a:cs typeface="Candara"/>
                          <a:sym typeface="Candara"/>
                        </a:rPr>
                        <a:t>za fyziologických okolností je vrchol koncentrace </a:t>
                      </a:r>
                      <a:br>
                        <a:rPr b="1" i="0" lang="en-US" sz="2400" u="none" cap="none" strike="noStrike">
                          <a:solidFill>
                            <a:srgbClr val="FFFFFF"/>
                          </a:solidFill>
                          <a:latin typeface="Candara"/>
                          <a:ea typeface="Candara"/>
                          <a:cs typeface="Candara"/>
                          <a:sym typeface="Candara"/>
                        </a:rPr>
                      </a:br>
                      <a:r>
                        <a:rPr b="1" i="0" lang="en-US" sz="2400" u="none" cap="none" strike="noStrike">
                          <a:solidFill>
                            <a:srgbClr val="FFFFFF"/>
                          </a:solidFill>
                          <a:latin typeface="Candara"/>
                          <a:ea typeface="Candara"/>
                          <a:cs typeface="Candara"/>
                          <a:sym typeface="Candara"/>
                        </a:rPr>
                        <a:t>chylomiker v plazmě až za 3–6 hodin po jídle.</a:t>
                      </a:r>
                      <a:endParaRPr/>
                    </a:p>
                  </a:txBody>
                  <a:tcPr marT="45750" marB="4575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5"/>
          <p:cNvSpPr txBox="1"/>
          <p:nvPr>
            <p:ph type="title"/>
          </p:nvPr>
        </p:nvSpPr>
        <p:spPr>
          <a:xfrm>
            <a:off x="838200" y="365125"/>
            <a:ext cx="11075987"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ndara"/>
              <a:buNone/>
            </a:pPr>
            <a:r>
              <a:rPr b="0" i="0" lang="en-US" sz="4000" u="none">
                <a:solidFill>
                  <a:schemeClr val="dk1"/>
                </a:solidFill>
                <a:latin typeface="Candara"/>
                <a:ea typeface="Candara"/>
                <a:cs typeface="Candara"/>
                <a:sym typeface="Candara"/>
              </a:rPr>
              <a:t>Příjem tuku v okolí tréninku: Potréninkové jídlo</a:t>
            </a:r>
            <a:endParaRPr/>
          </a:p>
        </p:txBody>
      </p:sp>
      <p:sp>
        <p:nvSpPr>
          <p:cNvPr id="196" name="Google Shape;196;p15"/>
          <p:cNvSpPr txBox="1"/>
          <p:nvPr>
            <p:ph idx="1" type="body"/>
          </p:nvPr>
        </p:nvSpPr>
        <p:spPr>
          <a:xfrm>
            <a:off x="450850" y="1825625"/>
            <a:ext cx="11463337" cy="4351337"/>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rgbClr val="FF0000"/>
              </a:buClr>
              <a:buSzPts val="2400"/>
              <a:buFont typeface="Arial"/>
              <a:buChar char="•"/>
            </a:pPr>
            <a:r>
              <a:rPr b="1" i="0" lang="en-US" sz="2400" u="sng">
                <a:solidFill>
                  <a:srgbClr val="FF0000"/>
                </a:solidFill>
                <a:latin typeface="Candara"/>
                <a:ea typeface="Candara"/>
                <a:cs typeface="Candara"/>
                <a:sym typeface="Candara"/>
              </a:rPr>
              <a:t>Na příjem tuků v potréninkovém jídle jsou různé názory</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1) Tuk zpomalí trávení ostatních živin </a:t>
            </a:r>
            <a:r>
              <a:rPr lang="en-US" sz="2400">
                <a:latin typeface="Candara"/>
                <a:ea typeface="Candara"/>
                <a:cs typeface="Candara"/>
                <a:sym typeface="Candara"/>
              </a:rPr>
              <a:t>→</a:t>
            </a:r>
            <a:r>
              <a:rPr b="0" i="0" lang="en-US" sz="2400" u="none">
                <a:solidFill>
                  <a:schemeClr val="dk1"/>
                </a:solidFill>
                <a:latin typeface="Candara"/>
                <a:ea typeface="Candara"/>
                <a:cs typeface="Candara"/>
                <a:sym typeface="Candara"/>
              </a:rPr>
              <a:t> pomalejší dodávka živin ke svalům po výkonu</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2) Tuk zpomalí trávení ostatních živin  </a:t>
            </a:r>
            <a:r>
              <a:rPr lang="en-US" sz="2400">
                <a:latin typeface="Candara"/>
                <a:ea typeface="Candara"/>
                <a:cs typeface="Candara"/>
                <a:sym typeface="Candara"/>
              </a:rPr>
              <a:t>→</a:t>
            </a:r>
            <a:r>
              <a:rPr b="0" i="0" lang="en-US" sz="2400" u="none">
                <a:solidFill>
                  <a:schemeClr val="dk1"/>
                </a:solidFill>
                <a:latin typeface="Candara"/>
                <a:ea typeface="Candara"/>
                <a:cs typeface="Candara"/>
                <a:sym typeface="Candara"/>
              </a:rPr>
              <a:t> menší podíl zoxidovaných aminokyselin jako zdroje energie</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3) Tuk navýší energetický příjem a navýší anabolický potenciál jídla </a:t>
            </a:r>
            <a:br>
              <a:rPr b="0" i="0" lang="en-US" sz="2400" u="none">
                <a:solidFill>
                  <a:schemeClr val="dk1"/>
                </a:solidFill>
                <a:latin typeface="Candara"/>
                <a:ea typeface="Candara"/>
                <a:cs typeface="Candara"/>
                <a:sym typeface="Candara"/>
              </a:rPr>
            </a:br>
            <a:r>
              <a:rPr lang="en-US" sz="2400">
                <a:latin typeface="Candara"/>
                <a:ea typeface="Candara"/>
                <a:cs typeface="Candara"/>
                <a:sym typeface="Candara"/>
              </a:rPr>
              <a:t>→</a:t>
            </a:r>
            <a:r>
              <a:rPr b="0" i="0" lang="en-US" sz="2400" u="none">
                <a:solidFill>
                  <a:schemeClr val="dk1"/>
                </a:solidFill>
                <a:latin typeface="Candara"/>
                <a:ea typeface="Candara"/>
                <a:cs typeface="Candara"/>
                <a:sym typeface="Candara"/>
              </a:rPr>
              <a:t> potenciální pozitivní dopad na svalový růst</a:t>
            </a:r>
            <a:endParaRPr/>
          </a:p>
          <a:p>
            <a:pPr indent="-228600" lvl="0" marL="228600" marR="0" rtl="0" algn="l">
              <a:lnSpc>
                <a:spcPct val="90000"/>
              </a:lnSpc>
              <a:spcBef>
                <a:spcPts val="1000"/>
              </a:spcBef>
              <a:spcAft>
                <a:spcPts val="0"/>
              </a:spcAft>
              <a:buClr>
                <a:schemeClr val="dk1"/>
              </a:buClr>
              <a:buSzPts val="2400"/>
              <a:buFont typeface="Arial"/>
              <a:buNone/>
            </a:pPr>
            <a:r>
              <a:t/>
            </a:r>
            <a:endParaRPr b="0" i="0" sz="2400" u="none">
              <a:solidFill>
                <a:schemeClr val="dk1"/>
              </a:solidFill>
              <a:latin typeface="Candara"/>
              <a:ea typeface="Candara"/>
              <a:cs typeface="Candara"/>
              <a:sym typeface="Candara"/>
            </a:endParaRPr>
          </a:p>
          <a:p>
            <a:pPr indent="-228600" lvl="0" marL="228600" marR="0" rtl="0" algn="l">
              <a:lnSpc>
                <a:spcPct val="90000"/>
              </a:lnSpc>
              <a:spcBef>
                <a:spcPts val="1000"/>
              </a:spcBef>
              <a:spcAft>
                <a:spcPts val="0"/>
              </a:spcAft>
              <a:buClr>
                <a:schemeClr val="dk1"/>
              </a:buClr>
              <a:buSzPts val="2400"/>
              <a:buFont typeface="Arial"/>
              <a:buChar char="•"/>
            </a:pPr>
            <a:r>
              <a:rPr b="1" i="0" lang="en-US" sz="2400" u="sng">
                <a:solidFill>
                  <a:schemeClr val="dk1"/>
                </a:solidFill>
                <a:latin typeface="Candara"/>
                <a:ea typeface="Candara"/>
                <a:cs typeface="Candara"/>
                <a:sym typeface="Candara"/>
              </a:rPr>
              <a:t>Ideální postup:</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Po silovém tréninku v 1. fázi dodat proteiny (případně i sacharidy v poměru 2</a:t>
            </a:r>
            <a:r>
              <a:rPr b="0" i="0" lang="en-US" sz="2400" u="none">
                <a:solidFill>
                  <a:srgbClr val="000000"/>
                </a:solidFill>
                <a:latin typeface="Candara"/>
                <a:ea typeface="Candara"/>
                <a:cs typeface="Candara"/>
                <a:sym typeface="Candara"/>
              </a:rPr>
              <a:t>–3:1)</a:t>
            </a:r>
            <a:endParaRPr/>
          </a:p>
          <a:p>
            <a:pPr indent="-228600" lvl="0" marL="228600" marR="0" rtl="0" algn="l">
              <a:lnSpc>
                <a:spcPct val="90000"/>
              </a:lnSpc>
              <a:spcBef>
                <a:spcPts val="1000"/>
              </a:spcBef>
              <a:spcAft>
                <a:spcPts val="0"/>
              </a:spcAft>
              <a:buClr>
                <a:srgbClr val="000000"/>
              </a:buClr>
              <a:buSzPts val="2400"/>
              <a:buFont typeface="Arial"/>
              <a:buChar char="•"/>
            </a:pPr>
            <a:r>
              <a:rPr b="0" i="0" lang="en-US" sz="2400" u="none">
                <a:solidFill>
                  <a:srgbClr val="000000"/>
                </a:solidFill>
                <a:latin typeface="Candara"/>
                <a:ea typeface="Candara"/>
                <a:cs typeface="Candara"/>
                <a:sym typeface="Candara"/>
              </a:rPr>
              <a:t>V 2. fázi (90–120 minut po tréninku) do potréninkového jídla </a:t>
            </a:r>
            <a:r>
              <a:rPr lang="en-US" sz="2400">
                <a:solidFill>
                  <a:srgbClr val="000000"/>
                </a:solidFill>
                <a:latin typeface="Candara"/>
                <a:ea typeface="Candara"/>
                <a:cs typeface="Candara"/>
                <a:sym typeface="Candara"/>
              </a:rPr>
              <a:t>v pohodě</a:t>
            </a:r>
            <a:r>
              <a:rPr b="0" i="0" lang="en-US" sz="2400" u="none">
                <a:solidFill>
                  <a:srgbClr val="000000"/>
                </a:solidFill>
                <a:latin typeface="Candara"/>
                <a:ea typeface="Candara"/>
                <a:cs typeface="Candara"/>
                <a:sym typeface="Candara"/>
              </a:rPr>
              <a:t> zařadit i tuk  </a:t>
            </a:r>
            <a:br>
              <a:rPr b="0" i="0" lang="en-US" sz="2400" u="none">
                <a:solidFill>
                  <a:srgbClr val="000000"/>
                </a:solidFill>
                <a:latin typeface="Candara"/>
                <a:ea typeface="Candara"/>
                <a:cs typeface="Candara"/>
                <a:sym typeface="Candara"/>
              </a:rPr>
            </a:br>
            <a:r>
              <a:rPr b="0" i="0" lang="en-US" sz="2400" u="none">
                <a:solidFill>
                  <a:srgbClr val="000000"/>
                </a:solidFill>
                <a:latin typeface="Candara"/>
                <a:ea typeface="Candara"/>
                <a:cs typeface="Candara"/>
                <a:sym typeface="Candara"/>
              </a:rPr>
              <a:t>(např. lžíce olivového/řepkového oleje, porce tučné ryby, vejce)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6"/>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ndara"/>
              <a:buNone/>
            </a:pPr>
            <a:r>
              <a:rPr b="0" i="0" lang="en-US" sz="4000" u="none">
                <a:solidFill>
                  <a:schemeClr val="dk1"/>
                </a:solidFill>
                <a:latin typeface="Candara"/>
                <a:ea typeface="Candara"/>
                <a:cs typeface="Candara"/>
                <a:sym typeface="Candara"/>
              </a:rPr>
              <a:t>Příjem tuku po tréninku: Potréninkové jídlo</a:t>
            </a:r>
            <a:endParaRPr/>
          </a:p>
        </p:txBody>
      </p:sp>
      <p:sp>
        <p:nvSpPr>
          <p:cNvPr id="202" name="Google Shape;202;p16"/>
          <p:cNvSpPr txBox="1"/>
          <p:nvPr>
            <p:ph idx="1" type="body"/>
          </p:nvPr>
        </p:nvSpPr>
        <p:spPr>
          <a:xfrm>
            <a:off x="185737" y="1825625"/>
            <a:ext cx="11741150" cy="4351337"/>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400"/>
              <a:buFont typeface="Arial"/>
              <a:buChar char="•"/>
            </a:pPr>
            <a:r>
              <a:rPr b="1" i="0" lang="en-US" sz="2400" u="none">
                <a:solidFill>
                  <a:schemeClr val="dk1"/>
                </a:solidFill>
                <a:latin typeface="Candara"/>
                <a:ea typeface="Candara"/>
                <a:cs typeface="Candara"/>
                <a:sym typeface="Candara"/>
              </a:rPr>
              <a:t>Adding fat calories to meals after exercise does not alter glucose tolerance (Fox, 2004) </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Despite adding ∼165 g of fat to meals after exercise and a resultant elevation in IMTG concentration, glucose tolerance was identical in High-Fat and Low-Fat.</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In summary, as long as meals ingested in the hours after exercise contain the same carbohydrate content, </a:t>
            </a:r>
            <a:r>
              <a:rPr b="1" i="0" lang="en-US" sz="2400" u="none">
                <a:solidFill>
                  <a:srgbClr val="FF0000"/>
                </a:solidFill>
                <a:latin typeface="Candara"/>
                <a:ea typeface="Candara"/>
                <a:cs typeface="Candara"/>
                <a:sym typeface="Candara"/>
              </a:rPr>
              <a:t>the addition high amount of fat to these meals did not alter muscle glycogen resynthesis or glucose tolerance the next day.</a:t>
            </a:r>
            <a:endParaRPr/>
          </a:p>
        </p:txBody>
      </p:sp>
      <p:graphicFrame>
        <p:nvGraphicFramePr>
          <p:cNvPr id="203" name="Google Shape;203;p16"/>
          <p:cNvGraphicFramePr/>
          <p:nvPr/>
        </p:nvGraphicFramePr>
        <p:xfrm>
          <a:off x="493412" y="4519087"/>
          <a:ext cx="3000000" cy="3000000"/>
        </p:xfrm>
        <a:graphic>
          <a:graphicData uri="http://schemas.openxmlformats.org/drawingml/2006/table">
            <a:tbl>
              <a:tblPr>
                <a:noFill/>
                <a:tableStyleId>{B7572041-5C2E-455E-8032-3AAEB9A694A7}</a:tableStyleId>
              </a:tblPr>
              <a:tblGrid>
                <a:gridCol w="8918575"/>
              </a:tblGrid>
              <a:tr h="823900">
                <a:tc>
                  <a:txBody>
                    <a:bodyPr/>
                    <a:lstStyle/>
                    <a:p>
                      <a:pPr indent="0" lvl="0" marL="0" marR="0" rtl="0" algn="ctr">
                        <a:lnSpc>
                          <a:spcPct val="100000"/>
                        </a:lnSpc>
                        <a:spcBef>
                          <a:spcPts val="0"/>
                        </a:spcBef>
                        <a:spcAft>
                          <a:spcPts val="0"/>
                        </a:spcAft>
                        <a:buClr>
                          <a:srgbClr val="FFFFFF"/>
                        </a:buClr>
                        <a:buSzPts val="2400"/>
                        <a:buFont typeface="Candara"/>
                        <a:buNone/>
                      </a:pPr>
                      <a:r>
                        <a:rPr b="1" i="0" lang="en-US" sz="2400" u="none" cap="none" strike="noStrike">
                          <a:solidFill>
                            <a:srgbClr val="FFFFFF"/>
                          </a:solidFill>
                          <a:latin typeface="Candara"/>
                          <a:ea typeface="Candara"/>
                          <a:cs typeface="Candara"/>
                          <a:sym typeface="Candara"/>
                        </a:rPr>
                        <a:t>Do praxe to znamená, že by ani vyšší obsah tuku v jídle po tréninku snad neměl vadit a neovlivní rychlost vstřebávání dalších živin.</a:t>
                      </a:r>
                      <a:endParaRPr/>
                    </a:p>
                  </a:txBody>
                  <a:tcPr marT="45775" marB="4577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7"/>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Candara"/>
              <a:buNone/>
            </a:pPr>
            <a:r>
              <a:rPr b="0" i="0" lang="en-US" sz="4000" u="none">
                <a:solidFill>
                  <a:schemeClr val="dk1"/>
                </a:solidFill>
                <a:latin typeface="Candara"/>
                <a:ea typeface="Candara"/>
                <a:cs typeface="Candara"/>
                <a:sym typeface="Candara"/>
              </a:rPr>
              <a:t>„Alternativní přístupy k příjmu tuku“, </a:t>
            </a:r>
            <a:br>
              <a:rPr b="0" i="0" lang="en-US" sz="4000" u="none">
                <a:solidFill>
                  <a:schemeClr val="dk1"/>
                </a:solidFill>
                <a:latin typeface="Candara"/>
                <a:ea typeface="Candara"/>
                <a:cs typeface="Candara"/>
                <a:sym typeface="Candara"/>
              </a:rPr>
            </a:br>
            <a:r>
              <a:rPr b="0" i="0" lang="en-US" sz="4000" u="none">
                <a:solidFill>
                  <a:schemeClr val="dk1"/>
                </a:solidFill>
                <a:latin typeface="Candara"/>
                <a:ea typeface="Candara"/>
                <a:cs typeface="Candara"/>
                <a:sym typeface="Candara"/>
              </a:rPr>
              <a:t>aneb low-carb, high-fat, keto v silovém sportu?</a:t>
            </a:r>
            <a:endParaRPr/>
          </a:p>
        </p:txBody>
      </p:sp>
      <p:sp>
        <p:nvSpPr>
          <p:cNvPr id="209" name="Google Shape;209;p17"/>
          <p:cNvSpPr txBox="1"/>
          <p:nvPr>
            <p:ph idx="1" type="body"/>
          </p:nvPr>
        </p:nvSpPr>
        <p:spPr>
          <a:xfrm>
            <a:off x="838200" y="1825625"/>
            <a:ext cx="10917237" cy="4351337"/>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Někteří sportovci preferují jako hlavní zdroj energie pro výkon tuky</a:t>
            </a:r>
            <a:endParaRPr/>
          </a:p>
          <a:p>
            <a:pPr indent="-228600" lvl="0" marL="228600" marR="0" rtl="0" algn="l">
              <a:lnSpc>
                <a:spcPct val="90000"/>
              </a:lnSpc>
              <a:spcBef>
                <a:spcPts val="1000"/>
              </a:spcBef>
              <a:spcAft>
                <a:spcPts val="0"/>
              </a:spcAft>
              <a:buClr>
                <a:srgbClr val="00B0F0"/>
              </a:buClr>
              <a:buSzPts val="2400"/>
              <a:buFont typeface="Arial"/>
              <a:buChar char="•"/>
            </a:pPr>
            <a:r>
              <a:rPr b="1" i="0" lang="en-US" sz="2400" u="none">
                <a:solidFill>
                  <a:srgbClr val="00B0F0"/>
                </a:solidFill>
                <a:latin typeface="Candara"/>
                <a:ea typeface="Candara"/>
                <a:cs typeface="Candara"/>
                <a:sym typeface="Candara"/>
              </a:rPr>
              <a:t>Low-carb a keto </a:t>
            </a:r>
            <a:r>
              <a:rPr b="0" i="0" lang="en-US" sz="2400" u="none">
                <a:solidFill>
                  <a:schemeClr val="dk1"/>
                </a:solidFill>
                <a:latin typeface="Candara"/>
                <a:ea typeface="Candara"/>
                <a:cs typeface="Candara"/>
                <a:sym typeface="Candara"/>
              </a:rPr>
              <a:t>stravování</a:t>
            </a:r>
            <a:r>
              <a:rPr b="1" i="0" lang="en-US" sz="2400" u="none">
                <a:solidFill>
                  <a:srgbClr val="00B0F0"/>
                </a:solidFill>
                <a:latin typeface="Candara"/>
                <a:ea typeface="Candara"/>
                <a:cs typeface="Candara"/>
                <a:sym typeface="Candara"/>
              </a:rPr>
              <a:t> </a:t>
            </a:r>
            <a:r>
              <a:rPr b="0" i="0" lang="en-US" sz="2400" u="none">
                <a:solidFill>
                  <a:schemeClr val="dk1"/>
                </a:solidFill>
                <a:latin typeface="Candara"/>
                <a:ea typeface="Candara"/>
                <a:cs typeface="Candara"/>
                <a:sym typeface="Candara"/>
              </a:rPr>
              <a:t>a jejich vliv na výkon </a:t>
            </a:r>
            <a:r>
              <a:rPr b="1" i="0" lang="en-US" sz="2400" u="none">
                <a:solidFill>
                  <a:srgbClr val="00B0F0"/>
                </a:solidFill>
                <a:latin typeface="Candara"/>
                <a:ea typeface="Candara"/>
                <a:cs typeface="Candara"/>
                <a:sym typeface="Candara"/>
              </a:rPr>
              <a:t>se studuje spíše u vytrvalostních sportovců s různými výsledky</a:t>
            </a:r>
            <a:endParaRPr/>
          </a:p>
          <a:p>
            <a:pPr indent="-228600" lvl="0" marL="228600" marR="0" rtl="0" algn="l">
              <a:lnSpc>
                <a:spcPct val="90000"/>
              </a:lnSpc>
              <a:spcBef>
                <a:spcPts val="1000"/>
              </a:spcBef>
              <a:spcAft>
                <a:spcPts val="0"/>
              </a:spcAft>
              <a:buClr>
                <a:schemeClr val="dk1"/>
              </a:buClr>
              <a:buSzPts val="2400"/>
              <a:buFont typeface="Arial"/>
              <a:buChar char="•"/>
            </a:pPr>
            <a:r>
              <a:rPr b="1" i="0" lang="en-US" sz="2400" u="none">
                <a:solidFill>
                  <a:schemeClr val="dk1"/>
                </a:solidFill>
                <a:latin typeface="Calibri"/>
                <a:ea typeface="Calibri"/>
                <a:cs typeface="Calibri"/>
                <a:sym typeface="Calibri"/>
              </a:rPr>
              <a:t>Chang, 2017 (Low-Carbohydrate-High-Fat Diet: Can it Help Exercise Performance?)</a:t>
            </a:r>
            <a:endParaRPr/>
          </a:p>
          <a:p>
            <a:pPr indent="-76200" lvl="0" marL="228600" marR="0" rtl="0" algn="l">
              <a:lnSpc>
                <a:spcPct val="90000"/>
              </a:lnSpc>
              <a:spcBef>
                <a:spcPts val="1000"/>
              </a:spcBef>
              <a:spcAft>
                <a:spcPts val="0"/>
              </a:spcAft>
              <a:buClr>
                <a:schemeClr val="dk1"/>
              </a:buClr>
              <a:buSzPts val="2400"/>
              <a:buFont typeface="Arial"/>
              <a:buNone/>
            </a:pPr>
            <a:r>
              <a:t/>
            </a:r>
            <a:endParaRPr b="1" i="0" sz="2400" u="none">
              <a:solidFill>
                <a:srgbClr val="00B0F0"/>
              </a:solidFill>
              <a:latin typeface="Candara"/>
              <a:ea typeface="Candara"/>
              <a:cs typeface="Candara"/>
              <a:sym typeface="Candara"/>
            </a:endParaRPr>
          </a:p>
          <a:p>
            <a:pPr indent="-228600" lvl="0" marL="228600" marR="0" rtl="0" algn="l">
              <a:lnSpc>
                <a:spcPct val="90000"/>
              </a:lnSpc>
              <a:spcBef>
                <a:spcPts val="1000"/>
              </a:spcBef>
              <a:spcAft>
                <a:spcPts val="0"/>
              </a:spcAft>
              <a:buClr>
                <a:srgbClr val="00B0F0"/>
              </a:buClr>
              <a:buSzPts val="2400"/>
              <a:buFont typeface="Arial"/>
              <a:buChar char="•"/>
            </a:pPr>
            <a:r>
              <a:rPr b="1" i="0" lang="en-US" sz="2400" u="none">
                <a:solidFill>
                  <a:srgbClr val="00B0F0"/>
                </a:solidFill>
                <a:latin typeface="Candara"/>
                <a:ea typeface="Candara"/>
                <a:cs typeface="Candara"/>
                <a:sym typeface="Candara"/>
              </a:rPr>
              <a:t>Dlouhodobé low-carb/keto </a:t>
            </a:r>
            <a:r>
              <a:rPr b="0" i="0" lang="en-US" sz="2400" u="none">
                <a:solidFill>
                  <a:schemeClr val="dk1"/>
                </a:solidFill>
                <a:latin typeface="Candara"/>
                <a:ea typeface="Candara"/>
                <a:cs typeface="Candara"/>
                <a:sym typeface="Candara"/>
              </a:rPr>
              <a:t>stravování a jejich vliv na </a:t>
            </a:r>
            <a:r>
              <a:rPr b="1" i="0" lang="en-US" sz="2400" u="none">
                <a:solidFill>
                  <a:srgbClr val="00B0F0"/>
                </a:solidFill>
                <a:latin typeface="Candara"/>
                <a:ea typeface="Candara"/>
                <a:cs typeface="Candara"/>
                <a:sym typeface="Candara"/>
              </a:rPr>
              <a:t>silový výkon málo studií</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V literatuře navíc </a:t>
            </a:r>
            <a:r>
              <a:rPr b="1" i="0" lang="en-US" sz="2400" u="none">
                <a:solidFill>
                  <a:srgbClr val="FF0000"/>
                </a:solidFill>
                <a:latin typeface="Candara"/>
                <a:ea typeface="Candara"/>
                <a:cs typeface="Candara"/>
                <a:sym typeface="Candara"/>
              </a:rPr>
              <a:t>neexistuje jednotný konsenzus, jak definovat low-carb stravování</a:t>
            </a:r>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a:solidFill>
                <a:schemeClr val="dk1"/>
              </a:solidFill>
              <a:latin typeface="Candara"/>
              <a:ea typeface="Candara"/>
              <a:cs typeface="Candara"/>
              <a:sym typeface="Candara"/>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a:solidFill>
                <a:schemeClr val="dk1"/>
              </a:solidFill>
              <a:latin typeface="Candara"/>
              <a:ea typeface="Candara"/>
              <a:cs typeface="Candara"/>
              <a:sym typeface="Candara"/>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a:solidFill>
                <a:schemeClr val="dk1"/>
              </a:solidFill>
              <a:latin typeface="Candara"/>
              <a:ea typeface="Candara"/>
              <a:cs typeface="Candara"/>
              <a:sym typeface="Candar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8"/>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ndara"/>
              <a:buNone/>
            </a:pPr>
            <a:r>
              <a:rPr b="0" i="0" lang="en-US" sz="4000" u="none">
                <a:solidFill>
                  <a:schemeClr val="dk1"/>
                </a:solidFill>
                <a:latin typeface="Candara"/>
                <a:ea typeface="Candara"/>
                <a:cs typeface="Candara"/>
                <a:sym typeface="Candara"/>
              </a:rPr>
              <a:t>Příklady a definice low-fat (high-carb) diety?</a:t>
            </a:r>
            <a:endParaRPr/>
          </a:p>
        </p:txBody>
      </p:sp>
      <p:graphicFrame>
        <p:nvGraphicFramePr>
          <p:cNvPr id="215" name="Google Shape;215;p18"/>
          <p:cNvGraphicFramePr/>
          <p:nvPr/>
        </p:nvGraphicFramePr>
        <p:xfrm>
          <a:off x="85725" y="1358900"/>
          <a:ext cx="3000000" cy="3000000"/>
        </p:xfrm>
        <a:graphic>
          <a:graphicData uri="http://schemas.openxmlformats.org/drawingml/2006/table">
            <a:tbl>
              <a:tblPr>
                <a:noFill/>
                <a:tableStyleId>{B7572041-5C2E-455E-8032-3AAEB9A694A7}</a:tableStyleId>
              </a:tblPr>
              <a:tblGrid>
                <a:gridCol w="8018450"/>
                <a:gridCol w="2438400"/>
                <a:gridCol w="1563675"/>
              </a:tblGrid>
              <a:tr h="688975">
                <a:tc>
                  <a:txBody>
                    <a:bodyPr/>
                    <a:lstStyle/>
                    <a:p>
                      <a:pPr indent="0" lvl="0" marL="0" marR="0" rtl="0" algn="ctr">
                        <a:lnSpc>
                          <a:spcPct val="100000"/>
                        </a:lnSpc>
                        <a:spcBef>
                          <a:spcPts val="0"/>
                        </a:spcBef>
                        <a:spcAft>
                          <a:spcPts val="0"/>
                        </a:spcAft>
                        <a:buClr>
                          <a:srgbClr val="FFFFFF"/>
                        </a:buClr>
                        <a:buSzPts val="2400"/>
                        <a:buFont typeface="Candara"/>
                        <a:buNone/>
                      </a:pPr>
                      <a:r>
                        <a:rPr b="1" i="0" lang="en-US" sz="2400" u="none" cap="none" strike="noStrike">
                          <a:solidFill>
                            <a:srgbClr val="FFFFFF"/>
                          </a:solidFill>
                          <a:latin typeface="Candara"/>
                          <a:ea typeface="Candara"/>
                          <a:cs typeface="Candara"/>
                          <a:sym typeface="Candara"/>
                        </a:rPr>
                        <a:t>Studie, publikace</a:t>
                      </a:r>
                      <a:endParaRPr/>
                    </a:p>
                  </a:txBody>
                  <a:tcPr marT="45700" marB="4570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FFFFFF"/>
                        </a:buClr>
                        <a:buSzPts val="2400"/>
                        <a:buFont typeface="Candara"/>
                        <a:buNone/>
                      </a:pPr>
                      <a:r>
                        <a:rPr b="1" i="0" lang="en-US" sz="2400" u="none" cap="none" strike="noStrike">
                          <a:solidFill>
                            <a:srgbClr val="FFFFFF"/>
                          </a:solidFill>
                          <a:latin typeface="Candara"/>
                          <a:ea typeface="Candara"/>
                          <a:cs typeface="Candara"/>
                          <a:sym typeface="Candara"/>
                        </a:rPr>
                        <a:t>Sacharidy</a:t>
                      </a:r>
                      <a:endParaRPr/>
                    </a:p>
                  </a:txBody>
                  <a:tcPr marT="45700" marB="4570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FFFFFF"/>
                        </a:buClr>
                        <a:buSzPts val="2400"/>
                        <a:buFont typeface="Candara"/>
                        <a:buNone/>
                      </a:pPr>
                      <a:r>
                        <a:rPr b="1" i="0" lang="en-US" sz="2400" u="none" cap="none" strike="noStrike">
                          <a:solidFill>
                            <a:srgbClr val="FFFFFF"/>
                          </a:solidFill>
                          <a:latin typeface="Candara"/>
                          <a:ea typeface="Candara"/>
                          <a:cs typeface="Candara"/>
                          <a:sym typeface="Candara"/>
                        </a:rPr>
                        <a:t>Tuky</a:t>
                      </a:r>
                      <a:endParaRPr/>
                    </a:p>
                  </a:txBody>
                  <a:tcPr marT="45700" marB="4570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r>
              <a:tr h="701675">
                <a:tc>
                  <a:txBody>
                    <a:bodyPr/>
                    <a:lstStyle/>
                    <a:p>
                      <a:pPr indent="0" lvl="0" marL="0" marR="0" rtl="0" algn="ctr">
                        <a:lnSpc>
                          <a:spcPct val="100000"/>
                        </a:lnSpc>
                        <a:spcBef>
                          <a:spcPts val="0"/>
                        </a:spcBef>
                        <a:spcAft>
                          <a:spcPts val="0"/>
                        </a:spcAft>
                        <a:buClr>
                          <a:srgbClr val="000000"/>
                        </a:buClr>
                        <a:buSzPts val="2000"/>
                        <a:buFont typeface="Candara"/>
                        <a:buNone/>
                      </a:pPr>
                      <a:r>
                        <a:rPr b="0" i="0" lang="en-US" sz="2000" u="none" cap="none" strike="noStrike">
                          <a:solidFill>
                            <a:srgbClr val="000000"/>
                          </a:solidFill>
                          <a:latin typeface="Candara"/>
                          <a:ea typeface="Candara"/>
                          <a:cs typeface="Candara"/>
                          <a:sym typeface="Candara"/>
                        </a:rPr>
                        <a:t>Weight and metabolic outcomes after 2 years on a low-carbohydrate versus low-fat diet, Foster (2010)</a:t>
                      </a:r>
                      <a:endParaRPr/>
                    </a:p>
                  </a:txBody>
                  <a:tcPr marT="45700" marB="4570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c>
                  <a:txBody>
                    <a:bodyPr/>
                    <a:lstStyle/>
                    <a:p>
                      <a:pPr indent="0" lvl="0" marL="0" marR="0" rtl="0" algn="ctr">
                        <a:lnSpc>
                          <a:spcPct val="100000"/>
                        </a:lnSpc>
                        <a:spcBef>
                          <a:spcPts val="0"/>
                        </a:spcBef>
                        <a:spcAft>
                          <a:spcPts val="0"/>
                        </a:spcAft>
                        <a:buClr>
                          <a:schemeClr val="dk1"/>
                        </a:buClr>
                        <a:buSzPts val="2400"/>
                        <a:buFont typeface="Candara"/>
                        <a:buNone/>
                      </a:pPr>
                      <a:r>
                        <a:rPr b="1" i="0" lang="en-US" sz="2400" u="none" cap="none" strike="noStrike">
                          <a:solidFill>
                            <a:schemeClr val="dk1"/>
                          </a:solidFill>
                          <a:latin typeface="Candara"/>
                          <a:ea typeface="Candara"/>
                          <a:cs typeface="Candara"/>
                          <a:sym typeface="Candara"/>
                        </a:rPr>
                        <a:t>55 %</a:t>
                      </a:r>
                      <a:endParaRPr/>
                    </a:p>
                  </a:txBody>
                  <a:tcPr marT="45700" marB="4570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c>
                  <a:txBody>
                    <a:bodyPr/>
                    <a:lstStyle/>
                    <a:p>
                      <a:pPr indent="0" lvl="0" marL="0" marR="0" rtl="0" algn="ctr">
                        <a:lnSpc>
                          <a:spcPct val="100000"/>
                        </a:lnSpc>
                        <a:spcBef>
                          <a:spcPts val="0"/>
                        </a:spcBef>
                        <a:spcAft>
                          <a:spcPts val="0"/>
                        </a:spcAft>
                        <a:buClr>
                          <a:schemeClr val="dk1"/>
                        </a:buClr>
                        <a:buSzPts val="2400"/>
                        <a:buFont typeface="Candara"/>
                        <a:buNone/>
                      </a:pPr>
                      <a:r>
                        <a:rPr b="1" i="0" lang="en-US" sz="2400" u="none" cap="none" strike="noStrike">
                          <a:solidFill>
                            <a:schemeClr val="dk1"/>
                          </a:solidFill>
                          <a:latin typeface="Candara"/>
                          <a:ea typeface="Candara"/>
                          <a:cs typeface="Candara"/>
                          <a:sym typeface="Candara"/>
                        </a:rPr>
                        <a:t>30 %</a:t>
                      </a:r>
                      <a:endParaRPr/>
                    </a:p>
                  </a:txBody>
                  <a:tcPr marT="45700" marB="4570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r>
              <a:tr h="1311275">
                <a:tc>
                  <a:txBody>
                    <a:bodyPr/>
                    <a:lstStyle/>
                    <a:p>
                      <a:pPr indent="0" lvl="0" marL="0" marR="0" rtl="0" algn="ctr">
                        <a:lnSpc>
                          <a:spcPct val="100000"/>
                        </a:lnSpc>
                        <a:spcBef>
                          <a:spcPts val="0"/>
                        </a:spcBef>
                        <a:spcAft>
                          <a:spcPts val="0"/>
                        </a:spcAft>
                        <a:buClr>
                          <a:srgbClr val="000000"/>
                        </a:buClr>
                        <a:buSzPts val="2000"/>
                        <a:buFont typeface="Candara"/>
                        <a:buNone/>
                      </a:pPr>
                      <a:r>
                        <a:rPr b="0" i="0" lang="en-US" sz="2000" u="none" cap="none" strike="noStrike">
                          <a:solidFill>
                            <a:srgbClr val="000000"/>
                          </a:solidFill>
                          <a:latin typeface="Candara"/>
                          <a:ea typeface="Candara"/>
                          <a:cs typeface="Candara"/>
                          <a:sym typeface="Candara"/>
                        </a:rPr>
                        <a:t>Low carbohydrate, high fat diet impairs exercise economy and negates the performance benefit from intensified training in elite race walkers, Burke (2017)</a:t>
                      </a:r>
                      <a:endParaRPr/>
                    </a:p>
                  </a:txBody>
                  <a:tcPr marT="45700" marB="4570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c>
                  <a:txBody>
                    <a:bodyPr/>
                    <a:lstStyle/>
                    <a:p>
                      <a:pPr indent="0" lvl="0" marL="0" marR="0" rtl="0" algn="ctr">
                        <a:lnSpc>
                          <a:spcPct val="100000"/>
                        </a:lnSpc>
                        <a:spcBef>
                          <a:spcPts val="0"/>
                        </a:spcBef>
                        <a:spcAft>
                          <a:spcPts val="0"/>
                        </a:spcAft>
                        <a:buClr>
                          <a:schemeClr val="dk1"/>
                        </a:buClr>
                        <a:buSzPts val="2400"/>
                        <a:buFont typeface="Candara"/>
                        <a:buNone/>
                      </a:pPr>
                      <a:r>
                        <a:rPr b="1" i="0" lang="en-US" sz="2400" u="none" cap="none" strike="noStrike">
                          <a:solidFill>
                            <a:schemeClr val="dk1"/>
                          </a:solidFill>
                          <a:latin typeface="Candara"/>
                          <a:ea typeface="Candara"/>
                          <a:cs typeface="Candara"/>
                          <a:sym typeface="Candara"/>
                        </a:rPr>
                        <a:t>65 % (8 g/kg TH)</a:t>
                      </a:r>
                      <a:endParaRPr/>
                    </a:p>
                  </a:txBody>
                  <a:tcPr marT="45700" marB="4570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c>
                  <a:txBody>
                    <a:bodyPr/>
                    <a:lstStyle/>
                    <a:p>
                      <a:pPr indent="0" lvl="0" marL="0" marR="0" rtl="0" algn="ctr">
                        <a:lnSpc>
                          <a:spcPct val="100000"/>
                        </a:lnSpc>
                        <a:spcBef>
                          <a:spcPts val="0"/>
                        </a:spcBef>
                        <a:spcAft>
                          <a:spcPts val="0"/>
                        </a:spcAft>
                        <a:buClr>
                          <a:schemeClr val="dk1"/>
                        </a:buClr>
                        <a:buSzPts val="2400"/>
                        <a:buFont typeface="Candara"/>
                        <a:buNone/>
                      </a:pPr>
                      <a:r>
                        <a:rPr b="1" i="0" lang="en-US" sz="2400" u="none" cap="none" strike="noStrike">
                          <a:solidFill>
                            <a:schemeClr val="dk1"/>
                          </a:solidFill>
                          <a:latin typeface="Candara"/>
                          <a:ea typeface="Candara"/>
                          <a:cs typeface="Candara"/>
                          <a:sym typeface="Candara"/>
                        </a:rPr>
                        <a:t>20 %</a:t>
                      </a:r>
                      <a:endParaRPr/>
                    </a:p>
                  </a:txBody>
                  <a:tcPr marT="45700" marB="4570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r>
              <a:tr h="1309675">
                <a:tc>
                  <a:txBody>
                    <a:bodyPr/>
                    <a:lstStyle/>
                    <a:p>
                      <a:pPr indent="0" lvl="0" marL="0" marR="0" rtl="0" algn="ctr">
                        <a:lnSpc>
                          <a:spcPct val="100000"/>
                        </a:lnSpc>
                        <a:spcBef>
                          <a:spcPts val="0"/>
                        </a:spcBef>
                        <a:spcAft>
                          <a:spcPts val="0"/>
                        </a:spcAft>
                        <a:buClr>
                          <a:srgbClr val="000000"/>
                        </a:buClr>
                        <a:buSzPts val="2000"/>
                        <a:buFont typeface="Candara"/>
                        <a:buNone/>
                      </a:pPr>
                      <a:r>
                        <a:rPr b="0" i="0" lang="en-US" sz="2000" u="none" cap="none" strike="noStrike">
                          <a:solidFill>
                            <a:srgbClr val="000000"/>
                          </a:solidFill>
                          <a:latin typeface="Candara"/>
                          <a:ea typeface="Candara"/>
                          <a:cs typeface="Candara"/>
                          <a:sym typeface="Candara"/>
                        </a:rPr>
                        <a:t>Effect of Low-Fat vs Low-Carbohydrate Diet on 12-Month Weight Loss in Overweight Adults and the Association With Genotype Pattern or Insulin Secretion: The DIETFITS Randomized Clinical Trial., Gardner (2018)</a:t>
                      </a:r>
                      <a:endParaRPr/>
                    </a:p>
                  </a:txBody>
                  <a:tcPr marT="45700" marB="4570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c>
                  <a:txBody>
                    <a:bodyPr/>
                    <a:lstStyle/>
                    <a:p>
                      <a:pPr indent="0" lvl="0" marL="0" marR="0" rtl="0" algn="ctr">
                        <a:lnSpc>
                          <a:spcPct val="100000"/>
                        </a:lnSpc>
                        <a:spcBef>
                          <a:spcPts val="0"/>
                        </a:spcBef>
                        <a:spcAft>
                          <a:spcPts val="0"/>
                        </a:spcAft>
                        <a:buClr>
                          <a:schemeClr val="dk1"/>
                        </a:buClr>
                        <a:buSzPts val="2400"/>
                        <a:buFont typeface="Candara"/>
                        <a:buNone/>
                      </a:pPr>
                      <a:r>
                        <a:rPr b="1" i="0" lang="en-US" sz="2400" u="none" cap="none" strike="noStrike">
                          <a:solidFill>
                            <a:schemeClr val="dk1"/>
                          </a:solidFill>
                          <a:latin typeface="Candara"/>
                          <a:ea typeface="Candara"/>
                          <a:cs typeface="Candara"/>
                          <a:sym typeface="Candara"/>
                        </a:rPr>
                        <a:t>48 %</a:t>
                      </a:r>
                      <a:endParaRPr/>
                    </a:p>
                  </a:txBody>
                  <a:tcPr marT="45700" marB="4570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c>
                  <a:txBody>
                    <a:bodyPr/>
                    <a:lstStyle/>
                    <a:p>
                      <a:pPr indent="0" lvl="0" marL="0" marR="0" rtl="0" algn="ctr">
                        <a:lnSpc>
                          <a:spcPct val="100000"/>
                        </a:lnSpc>
                        <a:spcBef>
                          <a:spcPts val="0"/>
                        </a:spcBef>
                        <a:spcAft>
                          <a:spcPts val="0"/>
                        </a:spcAft>
                        <a:buClr>
                          <a:schemeClr val="dk1"/>
                        </a:buClr>
                        <a:buSzPts val="2400"/>
                        <a:buFont typeface="Candara"/>
                        <a:buNone/>
                      </a:pPr>
                      <a:r>
                        <a:rPr b="1" i="0" lang="en-US" sz="2400" u="none" cap="none" strike="noStrike">
                          <a:solidFill>
                            <a:schemeClr val="dk1"/>
                          </a:solidFill>
                          <a:latin typeface="Candara"/>
                          <a:ea typeface="Candara"/>
                          <a:cs typeface="Candara"/>
                          <a:sym typeface="Candara"/>
                        </a:rPr>
                        <a:t>29 %</a:t>
                      </a:r>
                      <a:endParaRPr/>
                    </a:p>
                  </a:txBody>
                  <a:tcPr marT="45700" marB="4570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r>
              <a:tr h="1006475">
                <a:tc>
                  <a:txBody>
                    <a:bodyPr/>
                    <a:lstStyle/>
                    <a:p>
                      <a:pPr indent="0" lvl="0" marL="0" marR="0" rtl="0" algn="ctr">
                        <a:lnSpc>
                          <a:spcPct val="100000"/>
                        </a:lnSpc>
                        <a:spcBef>
                          <a:spcPts val="0"/>
                        </a:spcBef>
                        <a:spcAft>
                          <a:spcPts val="0"/>
                        </a:spcAft>
                        <a:buClr>
                          <a:srgbClr val="000000"/>
                        </a:buClr>
                        <a:buSzPts val="2000"/>
                        <a:buFont typeface="Candara"/>
                        <a:buNone/>
                      </a:pPr>
                      <a:r>
                        <a:rPr b="0" i="0" lang="en-US" sz="2000" u="none" cap="none" strike="noStrike">
                          <a:solidFill>
                            <a:srgbClr val="000000"/>
                          </a:solidFill>
                          <a:latin typeface="Candara"/>
                          <a:ea typeface="Candara"/>
                          <a:cs typeface="Candara"/>
                          <a:sym typeface="Candara"/>
                        </a:rPr>
                        <a:t>Effects of low-carbohydrate dietsv. low-fat diets on body weight andcardiovascular risk factors: a meta-analysis of randomised controlled trials, Mansoor (2016)</a:t>
                      </a:r>
                      <a:endParaRPr/>
                    </a:p>
                  </a:txBody>
                  <a:tcPr marT="45700" marB="4570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c>
                  <a:txBody>
                    <a:bodyPr/>
                    <a:lstStyle/>
                    <a:p>
                      <a:pPr indent="0" lvl="0" marL="0" marR="0" rtl="0" algn="ctr">
                        <a:lnSpc>
                          <a:spcPct val="100000"/>
                        </a:lnSpc>
                        <a:spcBef>
                          <a:spcPts val="0"/>
                        </a:spcBef>
                        <a:spcAft>
                          <a:spcPts val="0"/>
                        </a:spcAft>
                        <a:buClr>
                          <a:schemeClr val="dk1"/>
                        </a:buClr>
                        <a:buSzPts val="2400"/>
                        <a:buFont typeface="Candara"/>
                        <a:buNone/>
                      </a:pPr>
                      <a:r>
                        <a:rPr b="1" i="0" lang="en-US" sz="2400" u="none" cap="none" strike="noStrike">
                          <a:solidFill>
                            <a:schemeClr val="dk1"/>
                          </a:solidFill>
                          <a:latin typeface="Candara"/>
                          <a:ea typeface="Candara"/>
                          <a:cs typeface="Candara"/>
                          <a:sym typeface="Candara"/>
                        </a:rPr>
                        <a:t>Bez přesné definice</a:t>
                      </a:r>
                      <a:endParaRPr/>
                    </a:p>
                  </a:txBody>
                  <a:tcPr marT="45700" marB="4570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c>
                  <a:txBody>
                    <a:bodyPr/>
                    <a:lstStyle/>
                    <a:p>
                      <a:pPr indent="0" lvl="0" marL="0" marR="0" rtl="0" algn="ctr">
                        <a:lnSpc>
                          <a:spcPct val="100000"/>
                        </a:lnSpc>
                        <a:spcBef>
                          <a:spcPts val="0"/>
                        </a:spcBef>
                        <a:spcAft>
                          <a:spcPts val="0"/>
                        </a:spcAft>
                        <a:buClr>
                          <a:schemeClr val="dk1"/>
                        </a:buClr>
                        <a:buSzPts val="2400"/>
                        <a:buFont typeface="Candara"/>
                        <a:buNone/>
                      </a:pPr>
                      <a:r>
                        <a:rPr b="1" i="0" lang="en-US" sz="2400" u="none" cap="none" strike="noStrike">
                          <a:solidFill>
                            <a:schemeClr val="dk1"/>
                          </a:solidFill>
                          <a:latin typeface="Candara"/>
                          <a:ea typeface="Candara"/>
                          <a:cs typeface="Candara"/>
                          <a:sym typeface="Candara"/>
                        </a:rPr>
                        <a:t>Pod 30 %</a:t>
                      </a:r>
                      <a:endParaRPr/>
                    </a:p>
                  </a:txBody>
                  <a:tcPr marT="45700" marB="4570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9"/>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ndara"/>
              <a:buNone/>
            </a:pPr>
            <a:r>
              <a:rPr b="0" i="0" lang="en-US" sz="4000" u="none">
                <a:solidFill>
                  <a:schemeClr val="dk1"/>
                </a:solidFill>
                <a:latin typeface="Candara"/>
                <a:ea typeface="Candara"/>
                <a:cs typeface="Candara"/>
                <a:sym typeface="Candara"/>
              </a:rPr>
              <a:t>Příklady a definice low-carb, high-fat diety?</a:t>
            </a:r>
            <a:endParaRPr/>
          </a:p>
        </p:txBody>
      </p:sp>
      <p:sp>
        <p:nvSpPr>
          <p:cNvPr id="221" name="Google Shape;221;p19"/>
          <p:cNvSpPr txBox="1"/>
          <p:nvPr>
            <p:ph idx="1" type="body"/>
          </p:nvPr>
        </p:nvSpPr>
        <p:spPr>
          <a:xfrm>
            <a:off x="838200" y="1825625"/>
            <a:ext cx="10515600" cy="4351337"/>
          </a:xfrm>
          <a:prstGeom prst="rect">
            <a:avLst/>
          </a:prstGeom>
          <a:noFill/>
          <a:ln>
            <a:noFill/>
          </a:ln>
        </p:spPr>
        <p:txBody>
          <a:bodyPr anchorCtr="0" anchor="t" bIns="45700" lIns="91425" spcFirstLastPara="1" rIns="91425" wrap="square" tIns="45700">
            <a:noAutofit/>
          </a:bodyPr>
          <a:lstStyle/>
          <a:p>
            <a:pPr indent="-50800" lvl="0" marL="228600" marR="0" rtl="0" algn="l">
              <a:lnSpc>
                <a:spcPct val="90000"/>
              </a:lnSpc>
              <a:spcBef>
                <a:spcPts val="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p:txBody>
      </p:sp>
      <p:graphicFrame>
        <p:nvGraphicFramePr>
          <p:cNvPr id="222" name="Google Shape;222;p19"/>
          <p:cNvGraphicFramePr/>
          <p:nvPr/>
        </p:nvGraphicFramePr>
        <p:xfrm>
          <a:off x="469900" y="1338262"/>
          <a:ext cx="3000000" cy="3000000"/>
        </p:xfrm>
        <a:graphic>
          <a:graphicData uri="http://schemas.openxmlformats.org/drawingml/2006/table">
            <a:tbl>
              <a:tblPr>
                <a:noFill/>
                <a:tableStyleId>{B7572041-5C2E-455E-8032-3AAEB9A694A7}</a:tableStyleId>
              </a:tblPr>
              <a:tblGrid>
                <a:gridCol w="7535850"/>
                <a:gridCol w="4013200"/>
              </a:tblGrid>
              <a:tr h="698500">
                <a:tc>
                  <a:txBody>
                    <a:bodyPr/>
                    <a:lstStyle/>
                    <a:p>
                      <a:pPr indent="0" lvl="0" marL="0" marR="0" rtl="0" algn="ctr">
                        <a:lnSpc>
                          <a:spcPct val="100000"/>
                        </a:lnSpc>
                        <a:spcBef>
                          <a:spcPts val="0"/>
                        </a:spcBef>
                        <a:spcAft>
                          <a:spcPts val="0"/>
                        </a:spcAft>
                        <a:buClr>
                          <a:srgbClr val="FFFFFF"/>
                        </a:buClr>
                        <a:buSzPts val="2400"/>
                        <a:buFont typeface="Candara"/>
                        <a:buNone/>
                      </a:pPr>
                      <a:r>
                        <a:rPr b="1" i="0" lang="en-US" sz="2400" u="none" cap="none" strike="noStrike">
                          <a:solidFill>
                            <a:srgbClr val="FFFFFF"/>
                          </a:solidFill>
                          <a:latin typeface="Candara"/>
                          <a:ea typeface="Candara"/>
                          <a:cs typeface="Candara"/>
                          <a:sym typeface="Candara"/>
                        </a:rPr>
                        <a:t>Publikace</a:t>
                      </a:r>
                      <a:endParaRPr/>
                    </a:p>
                  </a:txBody>
                  <a:tcPr marT="45700" marB="4570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FFFFFF"/>
                        </a:buClr>
                        <a:buSzPts val="2400"/>
                        <a:buFont typeface="Candara"/>
                        <a:buNone/>
                      </a:pPr>
                      <a:r>
                        <a:rPr b="1" i="0" lang="en-US" sz="2400" u="none" cap="none" strike="noStrike">
                          <a:solidFill>
                            <a:srgbClr val="FFFFFF"/>
                          </a:solidFill>
                          <a:latin typeface="Candara"/>
                          <a:ea typeface="Candara"/>
                          <a:cs typeface="Candara"/>
                          <a:sym typeface="Candara"/>
                        </a:rPr>
                        <a:t>Příjem energie ze sacharidů</a:t>
                      </a:r>
                      <a:endParaRPr/>
                    </a:p>
                  </a:txBody>
                  <a:tcPr marT="45700" marB="4570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r>
              <a:tr h="1328725">
                <a:tc>
                  <a:txBody>
                    <a:bodyPr/>
                    <a:lstStyle/>
                    <a:p>
                      <a:pPr indent="0" lvl="0" marL="0" marR="0" rtl="0" algn="ctr">
                        <a:lnSpc>
                          <a:spcPct val="100000"/>
                        </a:lnSpc>
                        <a:spcBef>
                          <a:spcPts val="0"/>
                        </a:spcBef>
                        <a:spcAft>
                          <a:spcPts val="0"/>
                        </a:spcAft>
                        <a:buClr>
                          <a:srgbClr val="000000"/>
                        </a:buClr>
                        <a:buSzPts val="2000"/>
                        <a:buFont typeface="Candara"/>
                        <a:buNone/>
                      </a:pPr>
                      <a:r>
                        <a:rPr b="0" i="0" lang="en-US" sz="2000" u="none" cap="none" strike="noStrike">
                          <a:solidFill>
                            <a:srgbClr val="000000"/>
                          </a:solidFill>
                          <a:latin typeface="Candara"/>
                          <a:ea typeface="Candara"/>
                          <a:cs typeface="Candara"/>
                          <a:sym typeface="Candara"/>
                        </a:rPr>
                        <a:t>Effects of low-carbohydrate diets versus low-fat diets on metabolic risk factors: a meta-analysis of randomized controlled clinical trials.</a:t>
                      </a:r>
                      <a:endParaRPr/>
                    </a:p>
                    <a:p>
                      <a:pPr indent="0" lvl="0" marL="0" marR="0" rtl="0" algn="ctr">
                        <a:lnSpc>
                          <a:spcPct val="100000"/>
                        </a:lnSpc>
                        <a:spcBef>
                          <a:spcPts val="0"/>
                        </a:spcBef>
                        <a:spcAft>
                          <a:spcPts val="0"/>
                        </a:spcAft>
                        <a:buClr>
                          <a:srgbClr val="000000"/>
                        </a:buClr>
                        <a:buSzPts val="2000"/>
                        <a:buFont typeface="Candara"/>
                        <a:buNone/>
                      </a:pPr>
                      <a:r>
                        <a:rPr b="0" i="0" lang="en-US" sz="2000" u="none" cap="none" strike="noStrike">
                          <a:solidFill>
                            <a:srgbClr val="000000"/>
                          </a:solidFill>
                          <a:latin typeface="Candara"/>
                          <a:ea typeface="Candara"/>
                          <a:cs typeface="Candara"/>
                          <a:sym typeface="Candara"/>
                        </a:rPr>
                        <a:t>Hu (2012)</a:t>
                      </a:r>
                      <a:endParaRPr/>
                    </a:p>
                  </a:txBody>
                  <a:tcPr marT="45700" marB="4570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c>
                  <a:txBody>
                    <a:bodyPr/>
                    <a:lstStyle/>
                    <a:p>
                      <a:pPr indent="0" lvl="0" marL="0" marR="0" rtl="0" algn="ctr">
                        <a:lnSpc>
                          <a:spcPct val="100000"/>
                        </a:lnSpc>
                        <a:spcBef>
                          <a:spcPts val="0"/>
                        </a:spcBef>
                        <a:spcAft>
                          <a:spcPts val="0"/>
                        </a:spcAft>
                        <a:buClr>
                          <a:schemeClr val="dk1"/>
                        </a:buClr>
                        <a:buSzPts val="2400"/>
                        <a:buFont typeface="Candara"/>
                        <a:buNone/>
                      </a:pPr>
                      <a:r>
                        <a:rPr b="1" i="0" lang="en-US" sz="2400" u="none" cap="none" strike="noStrike">
                          <a:solidFill>
                            <a:schemeClr val="dk1"/>
                          </a:solidFill>
                          <a:latin typeface="Candara"/>
                          <a:ea typeface="Candara"/>
                          <a:cs typeface="Candara"/>
                          <a:sym typeface="Candara"/>
                        </a:rPr>
                        <a:t>Pod 45 %</a:t>
                      </a:r>
                      <a:endParaRPr/>
                    </a:p>
                  </a:txBody>
                  <a:tcPr marT="45700" marB="4570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r>
              <a:tr h="835025">
                <a:tc>
                  <a:txBody>
                    <a:bodyPr/>
                    <a:lstStyle/>
                    <a:p>
                      <a:pPr indent="0" lvl="0" marL="0" marR="0" rtl="0" algn="ctr">
                        <a:lnSpc>
                          <a:spcPct val="100000"/>
                        </a:lnSpc>
                        <a:spcBef>
                          <a:spcPts val="0"/>
                        </a:spcBef>
                        <a:spcAft>
                          <a:spcPts val="0"/>
                        </a:spcAft>
                        <a:buClr>
                          <a:srgbClr val="000000"/>
                        </a:buClr>
                        <a:buSzPts val="2000"/>
                        <a:buFont typeface="Candara"/>
                        <a:buNone/>
                      </a:pPr>
                      <a:r>
                        <a:rPr b="0" i="0" lang="en-US" sz="2000" u="none" cap="none" strike="noStrike">
                          <a:solidFill>
                            <a:srgbClr val="000000"/>
                          </a:solidFill>
                          <a:latin typeface="Candara"/>
                          <a:ea typeface="Candara"/>
                          <a:cs typeface="Candara"/>
                          <a:sym typeface="Candara"/>
                        </a:rPr>
                        <a:t>Low-Carbohydrate Diets: A Matter of Love or Hate, Frigolet (2011)</a:t>
                      </a:r>
                      <a:endParaRPr/>
                    </a:p>
                  </a:txBody>
                  <a:tcPr marT="45700" marB="4570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c>
                  <a:txBody>
                    <a:bodyPr/>
                    <a:lstStyle/>
                    <a:p>
                      <a:pPr indent="0" lvl="0" marL="0" marR="0" rtl="0" algn="ctr">
                        <a:lnSpc>
                          <a:spcPct val="100000"/>
                        </a:lnSpc>
                        <a:spcBef>
                          <a:spcPts val="0"/>
                        </a:spcBef>
                        <a:spcAft>
                          <a:spcPts val="0"/>
                        </a:spcAft>
                        <a:buClr>
                          <a:schemeClr val="dk1"/>
                        </a:buClr>
                        <a:buSzPts val="2400"/>
                        <a:buFont typeface="Candara"/>
                        <a:buNone/>
                      </a:pPr>
                      <a:r>
                        <a:rPr b="1" i="0" lang="en-US" sz="2400" u="none" cap="none" strike="noStrike">
                          <a:solidFill>
                            <a:schemeClr val="dk1"/>
                          </a:solidFill>
                          <a:latin typeface="Candara"/>
                          <a:ea typeface="Candara"/>
                          <a:cs typeface="Candara"/>
                          <a:sym typeface="Candara"/>
                        </a:rPr>
                        <a:t>20–40 %</a:t>
                      </a:r>
                      <a:endParaRPr/>
                    </a:p>
                  </a:txBody>
                  <a:tcPr marT="45700" marB="4570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r>
              <a:tr h="709600">
                <a:tc>
                  <a:txBody>
                    <a:bodyPr/>
                    <a:lstStyle/>
                    <a:p>
                      <a:pPr indent="0" lvl="0" marL="0" marR="0" rtl="0" algn="ctr">
                        <a:lnSpc>
                          <a:spcPct val="100000"/>
                        </a:lnSpc>
                        <a:spcBef>
                          <a:spcPts val="0"/>
                        </a:spcBef>
                        <a:spcAft>
                          <a:spcPts val="0"/>
                        </a:spcAft>
                        <a:buClr>
                          <a:srgbClr val="000000"/>
                        </a:buClr>
                        <a:buSzPts val="2000"/>
                        <a:buFont typeface="Candara"/>
                        <a:buNone/>
                      </a:pPr>
                      <a:r>
                        <a:rPr b="0" i="0" lang="en-US" sz="2000" u="none" cap="none" strike="noStrike">
                          <a:solidFill>
                            <a:srgbClr val="000000"/>
                          </a:solidFill>
                          <a:latin typeface="Candara"/>
                          <a:ea typeface="Candara"/>
                          <a:cs typeface="Candara"/>
                          <a:sym typeface="Candara"/>
                        </a:rPr>
                        <a:t>Low-carbohydrate nutrition and metabolism, Westmann (2007)</a:t>
                      </a:r>
                      <a:endParaRPr/>
                    </a:p>
                  </a:txBody>
                  <a:tcPr marT="45700" marB="4570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c>
                  <a:txBody>
                    <a:bodyPr/>
                    <a:lstStyle/>
                    <a:p>
                      <a:pPr indent="0" lvl="0" marL="0" marR="0" rtl="0" algn="ctr">
                        <a:lnSpc>
                          <a:spcPct val="100000"/>
                        </a:lnSpc>
                        <a:spcBef>
                          <a:spcPts val="0"/>
                        </a:spcBef>
                        <a:spcAft>
                          <a:spcPts val="0"/>
                        </a:spcAft>
                        <a:buClr>
                          <a:schemeClr val="dk1"/>
                        </a:buClr>
                        <a:buSzPts val="2400"/>
                        <a:buFont typeface="Candara"/>
                        <a:buNone/>
                      </a:pPr>
                      <a:r>
                        <a:rPr b="1" i="0" lang="en-US" sz="2400" u="none" cap="none" strike="noStrike">
                          <a:solidFill>
                            <a:schemeClr val="dk1"/>
                          </a:solidFill>
                          <a:latin typeface="Candara"/>
                          <a:ea typeface="Candara"/>
                          <a:cs typeface="Candara"/>
                          <a:sym typeface="Candara"/>
                        </a:rPr>
                        <a:t>50–150 g/den</a:t>
                      </a:r>
                      <a:endParaRPr/>
                    </a:p>
                  </a:txBody>
                  <a:tcPr marT="45700" marB="4570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r>
              <a:tr h="1019175">
                <a:tc>
                  <a:txBody>
                    <a:bodyPr/>
                    <a:lstStyle/>
                    <a:p>
                      <a:pPr indent="0" lvl="0" marL="0" marR="0" rtl="0" algn="ctr">
                        <a:lnSpc>
                          <a:spcPct val="100000"/>
                        </a:lnSpc>
                        <a:spcBef>
                          <a:spcPts val="0"/>
                        </a:spcBef>
                        <a:spcAft>
                          <a:spcPts val="0"/>
                        </a:spcAft>
                        <a:buClr>
                          <a:srgbClr val="000000"/>
                        </a:buClr>
                        <a:buSzPts val="2000"/>
                        <a:buFont typeface="Candara"/>
                        <a:buNone/>
                      </a:pPr>
                      <a:r>
                        <a:rPr b="0" i="0" lang="en-US" sz="2000" u="none" cap="none" strike="noStrike">
                          <a:solidFill>
                            <a:srgbClr val="000000"/>
                          </a:solidFill>
                          <a:latin typeface="Candara"/>
                          <a:ea typeface="Candara"/>
                          <a:cs typeface="Candara"/>
                          <a:sym typeface="Candara"/>
                        </a:rPr>
                        <a:t>Effects of low-carbohydrate diets v. low-fat diets on body weight and cardiovascular risk factors: a meta-analysis of randomised controlled trials., Mansoor (2016)</a:t>
                      </a:r>
                      <a:endParaRPr/>
                    </a:p>
                  </a:txBody>
                  <a:tcPr marT="45700" marB="4570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c>
                  <a:txBody>
                    <a:bodyPr/>
                    <a:lstStyle/>
                    <a:p>
                      <a:pPr indent="0" lvl="0" marL="0" marR="0" rtl="0" algn="ctr">
                        <a:lnSpc>
                          <a:spcPct val="100000"/>
                        </a:lnSpc>
                        <a:spcBef>
                          <a:spcPts val="0"/>
                        </a:spcBef>
                        <a:spcAft>
                          <a:spcPts val="0"/>
                        </a:spcAft>
                        <a:buClr>
                          <a:schemeClr val="dk1"/>
                        </a:buClr>
                        <a:buSzPts val="2400"/>
                        <a:buFont typeface="Candara"/>
                        <a:buNone/>
                      </a:pPr>
                      <a:r>
                        <a:rPr b="1" i="0" lang="en-US" sz="2400" u="none" cap="none" strike="noStrike">
                          <a:solidFill>
                            <a:schemeClr val="dk1"/>
                          </a:solidFill>
                          <a:latin typeface="Candara"/>
                          <a:ea typeface="Candara"/>
                          <a:cs typeface="Candara"/>
                          <a:sym typeface="Candara"/>
                        </a:rPr>
                        <a:t>Pod 20 % CEP</a:t>
                      </a:r>
                      <a:endParaRPr/>
                    </a:p>
                  </a:txBody>
                  <a:tcPr marT="45700" marB="4570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r>
              <a:tr h="711200">
                <a:tc>
                  <a:txBody>
                    <a:bodyPr/>
                    <a:lstStyle/>
                    <a:p>
                      <a:pPr indent="0" lvl="0" marL="0" marR="0" rtl="0" algn="ctr">
                        <a:lnSpc>
                          <a:spcPct val="100000"/>
                        </a:lnSpc>
                        <a:spcBef>
                          <a:spcPts val="0"/>
                        </a:spcBef>
                        <a:spcAft>
                          <a:spcPts val="0"/>
                        </a:spcAft>
                        <a:buClr>
                          <a:srgbClr val="000000"/>
                        </a:buClr>
                        <a:buSzPts val="2000"/>
                        <a:buFont typeface="Candara"/>
                        <a:buNone/>
                      </a:pPr>
                      <a:r>
                        <a:rPr b="0" i="0" lang="en-US" sz="2000" u="none" cap="none" strike="noStrike">
                          <a:solidFill>
                            <a:srgbClr val="000000"/>
                          </a:solidFill>
                          <a:latin typeface="Candara"/>
                          <a:ea typeface="Candara"/>
                          <a:cs typeface="Candara"/>
                          <a:sym typeface="Candara"/>
                        </a:rPr>
                        <a:t>Evidence that supports the prescription of low-carbohydrate high-fat diets: a narrative review, Noakes (2017)</a:t>
                      </a:r>
                      <a:endParaRPr/>
                    </a:p>
                  </a:txBody>
                  <a:tcPr marT="45700" marB="4570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c>
                  <a:txBody>
                    <a:bodyPr/>
                    <a:lstStyle/>
                    <a:p>
                      <a:pPr indent="0" lvl="0" marL="0" marR="0" rtl="0" algn="ctr">
                        <a:lnSpc>
                          <a:spcPct val="100000"/>
                        </a:lnSpc>
                        <a:spcBef>
                          <a:spcPts val="0"/>
                        </a:spcBef>
                        <a:spcAft>
                          <a:spcPts val="0"/>
                        </a:spcAft>
                        <a:buClr>
                          <a:schemeClr val="dk1"/>
                        </a:buClr>
                        <a:buSzPts val="2400"/>
                        <a:buFont typeface="Candara"/>
                        <a:buNone/>
                      </a:pPr>
                      <a:r>
                        <a:rPr b="1" i="0" lang="en-US" sz="2400" u="none" cap="none" strike="noStrike">
                          <a:solidFill>
                            <a:schemeClr val="dk1"/>
                          </a:solidFill>
                          <a:latin typeface="Candara"/>
                          <a:ea typeface="Candara"/>
                          <a:cs typeface="Candara"/>
                          <a:sym typeface="Candara"/>
                        </a:rPr>
                        <a:t>Pod 2</a:t>
                      </a:r>
                      <a:r>
                        <a:rPr b="1" lang="en-US" sz="2400">
                          <a:solidFill>
                            <a:schemeClr val="dk1"/>
                          </a:solidFill>
                          <a:latin typeface="Candara"/>
                          <a:ea typeface="Candara"/>
                          <a:cs typeface="Candara"/>
                          <a:sym typeface="Candara"/>
                        </a:rPr>
                        <a:t>5</a:t>
                      </a:r>
                      <a:r>
                        <a:rPr b="1" i="0" lang="en-US" sz="2400" u="none" cap="none" strike="noStrike">
                          <a:solidFill>
                            <a:schemeClr val="dk1"/>
                          </a:solidFill>
                          <a:latin typeface="Candara"/>
                          <a:ea typeface="Candara"/>
                          <a:cs typeface="Candara"/>
                          <a:sym typeface="Candara"/>
                        </a:rPr>
                        <a:t> % CEP, do 130 g/den</a:t>
                      </a:r>
                      <a:endParaRPr/>
                    </a:p>
                  </a:txBody>
                  <a:tcPr marT="45700" marB="4570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Candara"/>
              <a:buNone/>
            </a:pPr>
            <a:r>
              <a:rPr b="0" i="0" lang="en-US" sz="4000" u="none">
                <a:solidFill>
                  <a:schemeClr val="dk1"/>
                </a:solidFill>
                <a:latin typeface="Candara"/>
                <a:ea typeface="Candara"/>
                <a:cs typeface="Candara"/>
                <a:sym typeface="Candara"/>
              </a:rPr>
              <a:t>Obsah prezentace</a:t>
            </a:r>
            <a:endParaRPr/>
          </a:p>
        </p:txBody>
      </p:sp>
      <p:sp>
        <p:nvSpPr>
          <p:cNvPr id="108" name="Google Shape;108;p2"/>
          <p:cNvSpPr txBox="1"/>
          <p:nvPr>
            <p:ph idx="1" type="body"/>
          </p:nvPr>
        </p:nvSpPr>
        <p:spPr>
          <a:xfrm>
            <a:off x="838200" y="1825625"/>
            <a:ext cx="10515600" cy="4351337"/>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400"/>
              <a:buFont typeface="Arial"/>
              <a:buChar char="•"/>
            </a:pPr>
            <a:r>
              <a:rPr b="0" i="0" lang="en-US" sz="2400" u="none" cap="none" strike="noStrike">
                <a:solidFill>
                  <a:schemeClr val="dk1"/>
                </a:solidFill>
                <a:latin typeface="Candara"/>
                <a:ea typeface="Candara"/>
                <a:cs typeface="Candara"/>
                <a:sym typeface="Candara"/>
              </a:rPr>
              <a:t>Rekapitulace metabolismu tuků</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cap="none" strike="noStrike">
                <a:solidFill>
                  <a:schemeClr val="dk1"/>
                </a:solidFill>
                <a:latin typeface="Candara"/>
                <a:ea typeface="Candara"/>
                <a:cs typeface="Candara"/>
                <a:sym typeface="Candara"/>
              </a:rPr>
              <a:t>Důležitost příjmu tuku</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cap="none" strike="noStrike">
                <a:solidFill>
                  <a:schemeClr val="dk1"/>
                </a:solidFill>
                <a:latin typeface="Candara"/>
                <a:ea typeface="Candara"/>
                <a:cs typeface="Candara"/>
                <a:sym typeface="Candara"/>
              </a:rPr>
              <a:t>Obecná doporučení pro příjem tuku v silových sportech</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cap="none" strike="noStrike">
                <a:solidFill>
                  <a:schemeClr val="dk1"/>
                </a:solidFill>
                <a:latin typeface="Candara"/>
                <a:ea typeface="Candara"/>
                <a:cs typeface="Candara"/>
                <a:sym typeface="Candara"/>
              </a:rPr>
              <a:t>Diety s vysokým obsahem tuku a jejich vliv na silový výkon, využití tuku jako zdroje energie při aktivitách s vysokou intenzitou?</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cap="none" strike="noStrike">
                <a:solidFill>
                  <a:schemeClr val="dk1"/>
                </a:solidFill>
                <a:latin typeface="Candara"/>
                <a:ea typeface="Candara"/>
                <a:cs typeface="Candara"/>
                <a:sym typeface="Candara"/>
              </a:rPr>
              <a:t>Rybí olej a omega 3, MCT tuky</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cap="none" strike="noStrike">
                <a:solidFill>
                  <a:schemeClr val="dk1"/>
                </a:solidFill>
                <a:latin typeface="Candara"/>
                <a:ea typeface="Candara"/>
                <a:cs typeface="Candara"/>
                <a:sym typeface="Candara"/>
              </a:rPr>
              <a:t>Rekapitulace metabolismu sacharidů</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cap="none" strike="noStrike">
                <a:solidFill>
                  <a:schemeClr val="dk1"/>
                </a:solidFill>
                <a:latin typeface="Candara"/>
                <a:ea typeface="Candara"/>
                <a:cs typeface="Candara"/>
                <a:sym typeface="Candara"/>
              </a:rPr>
              <a:t>Důležitost příjmu sacharidů</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cap="none" strike="noStrike">
                <a:solidFill>
                  <a:schemeClr val="dk1"/>
                </a:solidFill>
                <a:latin typeface="Candara"/>
                <a:ea typeface="Candara"/>
                <a:cs typeface="Candara"/>
                <a:sym typeface="Candara"/>
              </a:rPr>
              <a:t>Obecná doporučen</a:t>
            </a:r>
            <a:r>
              <a:rPr lang="en-US" sz="2400">
                <a:latin typeface="Candara"/>
                <a:ea typeface="Candara"/>
                <a:cs typeface="Candara"/>
                <a:sym typeface="Candara"/>
              </a:rPr>
              <a:t>í</a:t>
            </a:r>
            <a:r>
              <a:rPr b="0" i="0" lang="en-US" sz="2400" u="none" cap="none" strike="noStrike">
                <a:solidFill>
                  <a:schemeClr val="dk1"/>
                </a:solidFill>
                <a:latin typeface="Candara"/>
                <a:ea typeface="Candara"/>
                <a:cs typeface="Candara"/>
                <a:sym typeface="Candara"/>
              </a:rPr>
              <a:t> pro příjem sacharidů</a:t>
            </a:r>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a:solidFill>
                <a:schemeClr val="dk1"/>
              </a:solidFill>
              <a:latin typeface="Candara"/>
              <a:ea typeface="Candara"/>
              <a:cs typeface="Candara"/>
              <a:sym typeface="Candar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0"/>
          <p:cNvSpPr txBox="1"/>
          <p:nvPr>
            <p:ph type="title"/>
          </p:nvPr>
        </p:nvSpPr>
        <p:spPr>
          <a:xfrm>
            <a:off x="58737" y="2840037"/>
            <a:ext cx="12072937" cy="197961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ndara"/>
              <a:buNone/>
            </a:pPr>
            <a:r>
              <a:rPr b="1" i="0" lang="en-US" sz="4000" u="none">
                <a:solidFill>
                  <a:schemeClr val="dk1"/>
                </a:solidFill>
                <a:latin typeface="Candara"/>
                <a:ea typeface="Candara"/>
                <a:cs typeface="Candara"/>
                <a:sym typeface="Candara"/>
              </a:rPr>
              <a:t>Jednotný pohled na definici </a:t>
            </a:r>
            <a:br>
              <a:rPr b="1" i="0" lang="en-US" sz="4000" u="none">
                <a:solidFill>
                  <a:schemeClr val="dk1"/>
                </a:solidFill>
                <a:latin typeface="Candara"/>
                <a:ea typeface="Candara"/>
                <a:cs typeface="Candara"/>
                <a:sym typeface="Candara"/>
              </a:rPr>
            </a:br>
            <a:r>
              <a:rPr b="1" i="0" lang="en-US" sz="4000" u="none">
                <a:solidFill>
                  <a:schemeClr val="dk1"/>
                </a:solidFill>
                <a:latin typeface="Candara"/>
                <a:ea typeface="Candara"/>
                <a:cs typeface="Candara"/>
                <a:sym typeface="Candara"/>
              </a:rPr>
              <a:t>obou typů stravování neexistuje</a:t>
            </a:r>
            <a:br>
              <a:rPr b="1" i="0" lang="en-US" sz="4000" u="none">
                <a:solidFill>
                  <a:schemeClr val="dk1"/>
                </a:solidFill>
                <a:latin typeface="Candara"/>
                <a:ea typeface="Candara"/>
                <a:cs typeface="Candara"/>
                <a:sym typeface="Candara"/>
              </a:rPr>
            </a:br>
            <a:br>
              <a:rPr b="0" i="0" lang="en-US" sz="4000" u="none">
                <a:solidFill>
                  <a:schemeClr val="dk1"/>
                </a:solidFill>
                <a:latin typeface="Candara"/>
                <a:ea typeface="Candara"/>
                <a:cs typeface="Candara"/>
                <a:sym typeface="Candara"/>
              </a:rPr>
            </a:br>
            <a:br>
              <a:rPr b="0" i="0" lang="en-US" sz="4000" u="none">
                <a:solidFill>
                  <a:schemeClr val="dk1"/>
                </a:solidFill>
                <a:latin typeface="Candara"/>
                <a:ea typeface="Candara"/>
                <a:cs typeface="Candara"/>
                <a:sym typeface="Candara"/>
              </a:rPr>
            </a:br>
            <a:r>
              <a:rPr b="0" i="0" lang="en-US" sz="4000" u="none">
                <a:solidFill>
                  <a:schemeClr val="dk1"/>
                </a:solidFill>
                <a:latin typeface="Candara"/>
                <a:ea typeface="Candara"/>
                <a:cs typeface="Candara"/>
                <a:sym typeface="Candara"/>
              </a:rPr>
              <a:t>Definice se odvíjí od pohledu </a:t>
            </a:r>
            <a:br>
              <a:rPr b="0" i="0" lang="en-US" sz="4000" u="none">
                <a:solidFill>
                  <a:schemeClr val="dk1"/>
                </a:solidFill>
                <a:latin typeface="Candara"/>
                <a:ea typeface="Candara"/>
                <a:cs typeface="Candara"/>
                <a:sym typeface="Candara"/>
              </a:rPr>
            </a:br>
            <a:r>
              <a:rPr b="0" i="0" lang="en-US" sz="4000" u="none">
                <a:solidFill>
                  <a:schemeClr val="dk1"/>
                </a:solidFill>
                <a:latin typeface="Candara"/>
                <a:ea typeface="Candara"/>
                <a:cs typeface="Candara"/>
                <a:sym typeface="Candara"/>
              </a:rPr>
              <a:t>daného odborníka </a:t>
            </a:r>
            <a:r>
              <a:rPr lang="en-US" sz="4000">
                <a:latin typeface="Candara"/>
                <a:ea typeface="Candara"/>
                <a:cs typeface="Candara"/>
                <a:sym typeface="Candara"/>
              </a:rPr>
              <a:t>nebo</a:t>
            </a:r>
            <a:r>
              <a:rPr b="0" i="0" lang="en-US" sz="4000" u="none">
                <a:solidFill>
                  <a:schemeClr val="dk1"/>
                </a:solidFill>
                <a:latin typeface="Candara"/>
                <a:ea typeface="Candara"/>
                <a:cs typeface="Candara"/>
                <a:sym typeface="Candara"/>
              </a:rPr>
              <a:t> společnosti</a:t>
            </a:r>
            <a:br>
              <a:rPr b="0" i="0" lang="en-US" sz="4000" u="none">
                <a:solidFill>
                  <a:schemeClr val="dk1"/>
                </a:solidFill>
                <a:latin typeface="Candara"/>
                <a:ea typeface="Candara"/>
                <a:cs typeface="Candara"/>
                <a:sym typeface="Candara"/>
              </a:rPr>
            </a:br>
            <a:br>
              <a:rPr b="0" i="0" lang="en-US" sz="4000" u="none">
                <a:solidFill>
                  <a:schemeClr val="dk1"/>
                </a:solidFill>
                <a:latin typeface="Candara"/>
                <a:ea typeface="Candara"/>
                <a:cs typeface="Candara"/>
                <a:sym typeface="Candara"/>
              </a:rPr>
            </a:br>
            <a:r>
              <a:rPr b="1" i="0" lang="en-US" sz="4000" u="none">
                <a:solidFill>
                  <a:srgbClr val="FF0000"/>
                </a:solidFill>
                <a:latin typeface="Candara"/>
                <a:ea typeface="Candara"/>
                <a:cs typeface="Candara"/>
                <a:sym typeface="Candara"/>
              </a:rPr>
              <a:t>Low-fat (high-carb) nejčastěji 20–30 % CEP z tuků</a:t>
            </a:r>
            <a:br>
              <a:rPr b="1" i="0" lang="en-US" sz="4000" u="none">
                <a:solidFill>
                  <a:srgbClr val="FF0000"/>
                </a:solidFill>
                <a:latin typeface="Candara"/>
                <a:ea typeface="Candara"/>
                <a:cs typeface="Candara"/>
                <a:sym typeface="Candara"/>
              </a:rPr>
            </a:br>
            <a:br>
              <a:rPr b="1" i="0" lang="en-US" sz="4000" u="none">
                <a:solidFill>
                  <a:srgbClr val="FF0000"/>
                </a:solidFill>
                <a:latin typeface="Candara"/>
                <a:ea typeface="Candara"/>
                <a:cs typeface="Candara"/>
                <a:sym typeface="Candara"/>
              </a:rPr>
            </a:br>
            <a:r>
              <a:rPr b="1" i="0" lang="en-US" sz="4000" u="none">
                <a:solidFill>
                  <a:srgbClr val="FF0000"/>
                </a:solidFill>
                <a:latin typeface="Candara"/>
                <a:ea typeface="Candara"/>
                <a:cs typeface="Candara"/>
                <a:sym typeface="Candara"/>
              </a:rPr>
              <a:t>Low-carb nejčastěji do 130</a:t>
            </a:r>
            <a:r>
              <a:rPr b="1" lang="en-US" sz="4000">
                <a:solidFill>
                  <a:srgbClr val="FF0000"/>
                </a:solidFill>
                <a:latin typeface="Candara"/>
                <a:ea typeface="Candara"/>
                <a:cs typeface="Candara"/>
                <a:sym typeface="Candara"/>
              </a:rPr>
              <a:t>–</a:t>
            </a:r>
            <a:r>
              <a:rPr b="1" i="0" lang="en-US" sz="4000" u="none">
                <a:solidFill>
                  <a:srgbClr val="FF0000"/>
                </a:solidFill>
                <a:latin typeface="Candara"/>
                <a:ea typeface="Candara"/>
                <a:cs typeface="Candara"/>
                <a:sym typeface="Candara"/>
              </a:rPr>
              <a:t>150 g S za den nebo do 20–25 % CEP</a:t>
            </a:r>
            <a:br>
              <a:rPr b="1" i="0" lang="en-US" sz="4000" u="none">
                <a:solidFill>
                  <a:srgbClr val="FF0000"/>
                </a:solidFill>
                <a:latin typeface="Candara"/>
                <a:ea typeface="Candara"/>
                <a:cs typeface="Candara"/>
                <a:sym typeface="Candara"/>
              </a:rPr>
            </a:br>
            <a:br>
              <a:rPr b="0" i="0" lang="en-US" sz="4000" u="none">
                <a:solidFill>
                  <a:schemeClr val="dk1"/>
                </a:solidFill>
                <a:latin typeface="Candara"/>
                <a:ea typeface="Candara"/>
                <a:cs typeface="Candara"/>
                <a:sym typeface="Candara"/>
              </a:rPr>
            </a:b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1"/>
          <p:cNvSpPr txBox="1"/>
          <p:nvPr>
            <p:ph type="title"/>
          </p:nvPr>
        </p:nvSpPr>
        <p:spPr>
          <a:xfrm>
            <a:off x="838200" y="0"/>
            <a:ext cx="105156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ndara"/>
              <a:buNone/>
            </a:pPr>
            <a:r>
              <a:rPr b="0" i="0" lang="en-US" sz="4000" u="none">
                <a:solidFill>
                  <a:schemeClr val="dk1"/>
                </a:solidFill>
                <a:latin typeface="Candara"/>
                <a:ea typeface="Candara"/>
                <a:cs typeface="Candara"/>
                <a:sym typeface="Candara"/>
              </a:rPr>
              <a:t>Ketogenní dieta</a:t>
            </a:r>
            <a:endParaRPr/>
          </a:p>
        </p:txBody>
      </p:sp>
      <p:sp>
        <p:nvSpPr>
          <p:cNvPr id="233" name="Google Shape;233;p21"/>
          <p:cNvSpPr txBox="1"/>
          <p:nvPr>
            <p:ph idx="1" type="body"/>
          </p:nvPr>
        </p:nvSpPr>
        <p:spPr>
          <a:xfrm>
            <a:off x="177800" y="1252537"/>
            <a:ext cx="12192000" cy="4351337"/>
          </a:xfrm>
          <a:prstGeom prst="rect">
            <a:avLst/>
          </a:prstGeom>
          <a:noFill/>
          <a:ln>
            <a:noFill/>
          </a:ln>
        </p:spPr>
        <p:txBody>
          <a:bodyPr anchorCtr="0" anchor="t" bIns="45700" lIns="91425" spcFirstLastPara="1" rIns="91425" wrap="square" tIns="45700">
            <a:noAutofit/>
          </a:bodyPr>
          <a:lstStyle/>
          <a:p>
            <a:pPr indent="-228600" lvl="0" marL="228600" marR="0" rtl="0" algn="ctr">
              <a:lnSpc>
                <a:spcPct val="80000"/>
              </a:lnSpc>
              <a:spcBef>
                <a:spcPts val="0"/>
              </a:spcBef>
              <a:spcAft>
                <a:spcPts val="0"/>
              </a:spcAft>
              <a:buClr>
                <a:schemeClr val="dk1"/>
              </a:buClr>
              <a:buSzPts val="2800"/>
              <a:buFont typeface="Arial"/>
              <a:buChar char="•"/>
            </a:pPr>
            <a:r>
              <a:rPr b="1" i="0" lang="en-US" sz="2800" u="none">
                <a:solidFill>
                  <a:schemeClr val="dk1"/>
                </a:solidFill>
                <a:latin typeface="Candara"/>
                <a:ea typeface="Candara"/>
                <a:cs typeface="Candara"/>
                <a:sym typeface="Candara"/>
              </a:rPr>
              <a:t>Potřeba snížit příjem sacharidů pod cca 50 g za den, </a:t>
            </a:r>
            <a:br>
              <a:rPr b="1" i="0" lang="en-US" sz="2800" u="none">
                <a:solidFill>
                  <a:schemeClr val="dk1"/>
                </a:solidFill>
                <a:latin typeface="Candara"/>
                <a:ea typeface="Candara"/>
                <a:cs typeface="Candara"/>
                <a:sym typeface="Candara"/>
              </a:rPr>
            </a:br>
            <a:r>
              <a:rPr b="1" i="0" lang="en-US" sz="2800" u="none">
                <a:solidFill>
                  <a:schemeClr val="dk1"/>
                </a:solidFill>
                <a:latin typeface="Candara"/>
                <a:ea typeface="Candara"/>
                <a:cs typeface="Candara"/>
                <a:sym typeface="Candara"/>
              </a:rPr>
              <a:t>aby organismus začal tvořit tzv. ketolátky z mastných kyselin</a:t>
            </a:r>
            <a:endParaRPr/>
          </a:p>
          <a:p>
            <a:pPr indent="-228600" lvl="0" marL="228600" marR="0" rtl="0" algn="ctr">
              <a:lnSpc>
                <a:spcPct val="80000"/>
              </a:lnSpc>
              <a:spcBef>
                <a:spcPts val="1000"/>
              </a:spcBef>
              <a:spcAft>
                <a:spcPts val="0"/>
              </a:spcAft>
              <a:buClr>
                <a:schemeClr val="dk1"/>
              </a:buClr>
              <a:buSzPts val="2800"/>
              <a:buFont typeface="Arial"/>
              <a:buNone/>
            </a:pPr>
            <a:r>
              <a:t/>
            </a:r>
            <a:endParaRPr b="0" i="0" sz="2800" u="none">
              <a:solidFill>
                <a:schemeClr val="dk1"/>
              </a:solidFill>
              <a:latin typeface="Candara"/>
              <a:ea typeface="Candara"/>
              <a:cs typeface="Candara"/>
              <a:sym typeface="Candara"/>
            </a:endParaRPr>
          </a:p>
          <a:p>
            <a:pPr indent="-228600" lvl="0" marL="228600" marR="0" rtl="0" algn="l">
              <a:lnSpc>
                <a:spcPct val="80000"/>
              </a:lnSpc>
              <a:spcBef>
                <a:spcPts val="100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Nastává i při hladovění nebo při dlouhotrvající sportovní aktivitě</a:t>
            </a:r>
            <a:endParaRPr/>
          </a:p>
          <a:p>
            <a:pPr indent="-76200" lvl="0" marL="228600" marR="0" rtl="0" algn="l">
              <a:lnSpc>
                <a:spcPct val="80000"/>
              </a:lnSpc>
              <a:spcBef>
                <a:spcPts val="1000"/>
              </a:spcBef>
              <a:spcAft>
                <a:spcPts val="0"/>
              </a:spcAft>
              <a:buClr>
                <a:schemeClr val="dk1"/>
              </a:buClr>
              <a:buSzPts val="2400"/>
              <a:buFont typeface="Arial"/>
              <a:buNone/>
            </a:pPr>
            <a:r>
              <a:t/>
            </a:r>
            <a:endParaRPr b="0" i="0" sz="2400" u="sng">
              <a:solidFill>
                <a:schemeClr val="dk1"/>
              </a:solidFill>
              <a:latin typeface="Candara"/>
              <a:ea typeface="Candara"/>
              <a:cs typeface="Candara"/>
              <a:sym typeface="Candara"/>
            </a:endParaRPr>
          </a:p>
          <a:p>
            <a:pPr indent="-228600" lvl="0" marL="228600" marR="0" rtl="0" algn="l">
              <a:lnSpc>
                <a:spcPct val="80000"/>
              </a:lnSpc>
              <a:spcBef>
                <a:spcPts val="1000"/>
              </a:spcBef>
              <a:spcAft>
                <a:spcPts val="0"/>
              </a:spcAft>
              <a:buClr>
                <a:schemeClr val="dk1"/>
              </a:buClr>
              <a:buSzPts val="2400"/>
              <a:buFont typeface="Arial"/>
              <a:buChar char="•"/>
            </a:pPr>
            <a:r>
              <a:rPr b="0" i="0" lang="en-US" sz="2400" u="sng">
                <a:solidFill>
                  <a:schemeClr val="dk1"/>
                </a:solidFill>
                <a:latin typeface="Candara"/>
                <a:ea typeface="Candara"/>
                <a:cs typeface="Candara"/>
                <a:sym typeface="Candara"/>
              </a:rPr>
              <a:t>Poměr živin při ketogenní dietě:</a:t>
            </a:r>
            <a:r>
              <a:rPr b="0" i="0" lang="en-US" sz="2400" u="none">
                <a:solidFill>
                  <a:schemeClr val="dk1"/>
                </a:solidFill>
                <a:latin typeface="Candara"/>
                <a:ea typeface="Candara"/>
                <a:cs typeface="Candara"/>
                <a:sym typeface="Candara"/>
              </a:rPr>
              <a:t> </a:t>
            </a:r>
            <a:r>
              <a:rPr b="1" i="0" lang="en-US" sz="2400" u="none">
                <a:solidFill>
                  <a:schemeClr val="dk1"/>
                </a:solidFill>
                <a:latin typeface="Candara"/>
                <a:ea typeface="Candara"/>
                <a:cs typeface="Candara"/>
                <a:sym typeface="Candara"/>
              </a:rPr>
              <a:t>5–10 % S (do cca 50 g), 75–80 % T, 15–20 % B</a:t>
            </a:r>
            <a:endParaRPr/>
          </a:p>
          <a:p>
            <a:pPr indent="-228600" lvl="0" marL="228600" marR="0" rtl="0" algn="ctr">
              <a:lnSpc>
                <a:spcPct val="80000"/>
              </a:lnSpc>
              <a:spcBef>
                <a:spcPts val="1000"/>
              </a:spcBef>
              <a:spcAft>
                <a:spcPts val="0"/>
              </a:spcAft>
              <a:buClr>
                <a:schemeClr val="dk1"/>
              </a:buClr>
              <a:buSzPts val="2800"/>
              <a:buFont typeface="Arial"/>
              <a:buNone/>
            </a:pPr>
            <a:r>
              <a:t/>
            </a:r>
            <a:endParaRPr b="1" i="0" sz="2800" u="none">
              <a:solidFill>
                <a:schemeClr val="dk1"/>
              </a:solidFill>
              <a:latin typeface="Calibri"/>
              <a:ea typeface="Calibri"/>
              <a:cs typeface="Calibri"/>
              <a:sym typeface="Calibri"/>
            </a:endParaRPr>
          </a:p>
          <a:p>
            <a:pPr indent="-228600" lvl="0" marL="228600" marR="0" rtl="0" algn="ctr">
              <a:lnSpc>
                <a:spcPct val="80000"/>
              </a:lnSpc>
              <a:spcBef>
                <a:spcPts val="1000"/>
              </a:spcBef>
              <a:spcAft>
                <a:spcPts val="0"/>
              </a:spcAft>
              <a:buClr>
                <a:schemeClr val="dk1"/>
              </a:buClr>
              <a:buSzPts val="2800"/>
              <a:buFont typeface="Arial"/>
              <a:buNone/>
            </a:pPr>
            <a:r>
              <a:rPr b="1" i="0" lang="en-US" sz="2800" u="none">
                <a:solidFill>
                  <a:schemeClr val="dk1"/>
                </a:solidFill>
                <a:latin typeface="Calibri"/>
                <a:ea typeface="Calibri"/>
                <a:cs typeface="Calibri"/>
                <a:sym typeface="Calibri"/>
              </a:rPr>
              <a:t>Rozlišujme!</a:t>
            </a:r>
            <a:endParaRPr/>
          </a:p>
        </p:txBody>
      </p:sp>
      <p:graphicFrame>
        <p:nvGraphicFramePr>
          <p:cNvPr id="234" name="Google Shape;234;p21"/>
          <p:cNvGraphicFramePr/>
          <p:nvPr/>
        </p:nvGraphicFramePr>
        <p:xfrm>
          <a:off x="177800" y="4654550"/>
          <a:ext cx="3000000" cy="3000000"/>
        </p:xfrm>
        <a:graphic>
          <a:graphicData uri="http://schemas.openxmlformats.org/drawingml/2006/table">
            <a:tbl>
              <a:tblPr>
                <a:noFill/>
                <a:tableStyleId>{B7572041-5C2E-455E-8032-3AAEB9A694A7}</a:tableStyleId>
              </a:tblPr>
              <a:tblGrid>
                <a:gridCol w="5899150"/>
                <a:gridCol w="5937250"/>
              </a:tblGrid>
              <a:tr h="2103425">
                <a:tc>
                  <a:txBody>
                    <a:bodyPr/>
                    <a:lstStyle/>
                    <a:p>
                      <a:pPr indent="0" lvl="0" marL="0" marR="0" rtl="0" algn="ctr">
                        <a:lnSpc>
                          <a:spcPct val="100000"/>
                        </a:lnSpc>
                        <a:spcBef>
                          <a:spcPts val="0"/>
                        </a:spcBef>
                        <a:spcAft>
                          <a:spcPts val="0"/>
                        </a:spcAft>
                        <a:buClr>
                          <a:srgbClr val="FF0000"/>
                        </a:buClr>
                        <a:buSzPts val="2800"/>
                        <a:buFont typeface="Candara"/>
                        <a:buNone/>
                      </a:pPr>
                      <a:r>
                        <a:rPr b="1" i="0" lang="en-US" sz="2800" u="sng" cap="none" strike="noStrike">
                          <a:solidFill>
                            <a:srgbClr val="FF0000"/>
                          </a:solidFill>
                          <a:latin typeface="Candara"/>
                          <a:ea typeface="Candara"/>
                          <a:cs typeface="Candara"/>
                          <a:sym typeface="Candara"/>
                        </a:rPr>
                        <a:t>Nutriční ketóza:</a:t>
                      </a:r>
                      <a:r>
                        <a:rPr b="1" i="0" lang="en-US" sz="2800" u="none" cap="none" strike="noStrike">
                          <a:solidFill>
                            <a:srgbClr val="FF0000"/>
                          </a:solidFill>
                          <a:latin typeface="Candara"/>
                          <a:ea typeface="Candara"/>
                          <a:cs typeface="Candara"/>
                          <a:sym typeface="Candara"/>
                        </a:rPr>
                        <a:t> </a:t>
                      </a:r>
                      <a:r>
                        <a:rPr b="1" i="0" lang="en-US" sz="2400" u="none" cap="none" strike="noStrike">
                          <a:solidFill>
                            <a:srgbClr val="FFFFFF"/>
                          </a:solidFill>
                          <a:latin typeface="Candara"/>
                          <a:ea typeface="Candara"/>
                          <a:cs typeface="Candara"/>
                          <a:sym typeface="Candara"/>
                        </a:rPr>
                        <a:t>fyziologický stav – hladovění nebo velmi snížený příjem sacharidů </a:t>
                      </a:r>
                      <a:endParaRPr/>
                    </a:p>
                    <a:p>
                      <a:pPr indent="0" lvl="0" marL="0" marR="0" rtl="0" algn="ctr">
                        <a:lnSpc>
                          <a:spcPct val="100000"/>
                        </a:lnSpc>
                        <a:spcBef>
                          <a:spcPts val="0"/>
                        </a:spcBef>
                        <a:spcAft>
                          <a:spcPts val="0"/>
                        </a:spcAft>
                        <a:buClr>
                          <a:srgbClr val="FF0000"/>
                        </a:buClr>
                        <a:buSzPts val="2400"/>
                        <a:buFont typeface="Candara"/>
                        <a:buNone/>
                      </a:pPr>
                      <a:r>
                        <a:rPr b="1" i="0" lang="en-US" sz="2400" u="none" cap="none" strike="noStrike">
                          <a:solidFill>
                            <a:srgbClr val="FF0000"/>
                          </a:solidFill>
                          <a:latin typeface="Candara"/>
                          <a:ea typeface="Candara"/>
                          <a:cs typeface="Candara"/>
                          <a:sym typeface="Candara"/>
                        </a:rPr>
                        <a:t>Hladina ketonů: cca 0,5–10,0 mmol/l</a:t>
                      </a:r>
                      <a:endParaRPr/>
                    </a:p>
                    <a:p>
                      <a:pPr indent="0" lvl="0" marL="0" marR="0" rtl="0" algn="l">
                        <a:spcBef>
                          <a:spcPts val="0"/>
                        </a:spcBef>
                        <a:spcAft>
                          <a:spcPts val="0"/>
                        </a:spcAft>
                        <a:buNone/>
                      </a:pPr>
                      <a:r>
                        <a:t/>
                      </a:r>
                      <a:endParaRPr b="1" i="0" sz="2400" u="none">
                        <a:solidFill>
                          <a:srgbClr val="FF0000"/>
                        </a:solidFill>
                        <a:latin typeface="Candara"/>
                        <a:ea typeface="Candara"/>
                        <a:cs typeface="Candara"/>
                        <a:sym typeface="Candara"/>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FF0000"/>
                        </a:buClr>
                        <a:buSzPts val="2800"/>
                        <a:buFont typeface="Candara"/>
                        <a:buNone/>
                      </a:pPr>
                      <a:r>
                        <a:rPr b="1" i="0" lang="en-US" sz="2800" u="sng">
                          <a:solidFill>
                            <a:srgbClr val="FF0000"/>
                          </a:solidFill>
                          <a:latin typeface="Candara"/>
                          <a:ea typeface="Candara"/>
                          <a:cs typeface="Candara"/>
                          <a:sym typeface="Candara"/>
                        </a:rPr>
                        <a:t>Ketoacidóza:</a:t>
                      </a:r>
                      <a:r>
                        <a:rPr b="1" i="0" lang="en-US" sz="2800" u="none">
                          <a:solidFill>
                            <a:srgbClr val="FF0000"/>
                          </a:solidFill>
                          <a:latin typeface="Candara"/>
                          <a:ea typeface="Candara"/>
                          <a:cs typeface="Candara"/>
                          <a:sym typeface="Candara"/>
                        </a:rPr>
                        <a:t> </a:t>
                      </a:r>
                      <a:r>
                        <a:rPr b="1" i="0" lang="en-US" sz="2400" u="none">
                          <a:solidFill>
                            <a:srgbClr val="FFFFFF"/>
                          </a:solidFill>
                          <a:latin typeface="Candara"/>
                          <a:ea typeface="Candara"/>
                          <a:cs typeface="Candara"/>
                          <a:sym typeface="Candara"/>
                        </a:rPr>
                        <a:t>– stav u dekompenzovaných diabetiků, nadměrné vystupňování lipolýzy </a:t>
                      </a:r>
                      <a:br>
                        <a:rPr b="1" i="0" lang="en-US" sz="2400" u="none">
                          <a:solidFill>
                            <a:srgbClr val="FFFFFF"/>
                          </a:solidFill>
                          <a:latin typeface="Candara"/>
                          <a:ea typeface="Candara"/>
                          <a:cs typeface="Candara"/>
                          <a:sym typeface="Candara"/>
                        </a:rPr>
                      </a:br>
                      <a:r>
                        <a:rPr b="1" i="0" lang="en-US" sz="2400" u="none">
                          <a:solidFill>
                            <a:srgbClr val="FFFFFF"/>
                          </a:solidFill>
                          <a:latin typeface="Candara"/>
                          <a:ea typeface="Candara"/>
                          <a:cs typeface="Candara"/>
                          <a:sym typeface="Candara"/>
                        </a:rPr>
                        <a:t>a koncentrace ketonů v krvi </a:t>
                      </a:r>
                      <a:r>
                        <a:rPr b="1" lang="en-US" sz="2400">
                          <a:solidFill>
                            <a:srgbClr val="FFFFFF"/>
                          </a:solidFill>
                          <a:latin typeface="Calibri"/>
                          <a:ea typeface="Calibri"/>
                          <a:cs typeface="Calibri"/>
                          <a:sym typeface="Calibri"/>
                        </a:rPr>
                        <a:t>→</a:t>
                      </a:r>
                      <a:r>
                        <a:rPr b="1" i="0" lang="en-US" sz="2400" u="none">
                          <a:solidFill>
                            <a:srgbClr val="FFFFFF"/>
                          </a:solidFill>
                          <a:latin typeface="Candara"/>
                          <a:ea typeface="Candara"/>
                          <a:cs typeface="Candara"/>
                          <a:sym typeface="Candara"/>
                        </a:rPr>
                        <a:t> acidóza, ohrožení života</a:t>
                      </a:r>
                      <a:endParaRPr/>
                    </a:p>
                    <a:p>
                      <a:pPr indent="0" lvl="0" marL="0" marR="0" rtl="0" algn="ctr">
                        <a:lnSpc>
                          <a:spcPct val="100000"/>
                        </a:lnSpc>
                        <a:spcBef>
                          <a:spcPts val="0"/>
                        </a:spcBef>
                        <a:spcAft>
                          <a:spcPts val="0"/>
                        </a:spcAft>
                        <a:buClr>
                          <a:srgbClr val="FF0000"/>
                        </a:buClr>
                        <a:buSzPts val="2400"/>
                        <a:buFont typeface="Candara"/>
                        <a:buNone/>
                      </a:pPr>
                      <a:r>
                        <a:rPr b="1" i="0" lang="en-US" sz="2400" u="none">
                          <a:solidFill>
                            <a:srgbClr val="FF0000"/>
                          </a:solidFill>
                          <a:latin typeface="Candara"/>
                          <a:ea typeface="Candara"/>
                          <a:cs typeface="Candara"/>
                          <a:sym typeface="Candara"/>
                        </a:rPr>
                        <a:t>Hladina ketonů: cca 15 mmol/l a více</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2"/>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t/>
            </a:r>
            <a:endParaRPr sz="4400">
              <a:solidFill>
                <a:schemeClr val="dk1"/>
              </a:solidFill>
              <a:latin typeface="Calibri"/>
              <a:ea typeface="Calibri"/>
              <a:cs typeface="Calibri"/>
              <a:sym typeface="Calibri"/>
            </a:endParaRPr>
          </a:p>
        </p:txBody>
      </p:sp>
      <p:pic>
        <p:nvPicPr>
          <p:cNvPr id="240" name="Google Shape;240;p22"/>
          <p:cNvPicPr preferRelativeResize="0"/>
          <p:nvPr>
            <p:ph idx="1" type="body"/>
          </p:nvPr>
        </p:nvPicPr>
        <p:blipFill rotWithShape="1">
          <a:blip r:embed="rId3">
            <a:alphaModFix/>
          </a:blip>
          <a:srcRect b="0" l="0" r="0" t="0"/>
          <a:stretch/>
        </p:blipFill>
        <p:spPr>
          <a:xfrm>
            <a:off x="1184275" y="254000"/>
            <a:ext cx="9823450" cy="6604000"/>
          </a:xfrm>
          <a:prstGeom prst="rect">
            <a:avLst/>
          </a:prstGeom>
          <a:noFill/>
          <a:ln>
            <a:noFill/>
          </a:ln>
        </p:spPr>
      </p:pic>
      <p:sp>
        <p:nvSpPr>
          <p:cNvPr id="241" name="Google Shape;241;p22"/>
          <p:cNvSpPr txBox="1"/>
          <p:nvPr/>
        </p:nvSpPr>
        <p:spPr>
          <a:xfrm rot="-2640000">
            <a:off x="8043862" y="5594350"/>
            <a:ext cx="2557462" cy="450850"/>
          </a:xfrm>
          <a:prstGeom prst="rect">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cxnSp>
        <p:nvCxnSpPr>
          <p:cNvPr id="242" name="Google Shape;242;p22"/>
          <p:cNvCxnSpPr/>
          <p:nvPr/>
        </p:nvCxnSpPr>
        <p:spPr>
          <a:xfrm flipH="1" rot="10800000">
            <a:off x="2292350" y="6692900"/>
            <a:ext cx="6097587" cy="12700"/>
          </a:xfrm>
          <a:prstGeom prst="straightConnector1">
            <a:avLst/>
          </a:prstGeom>
          <a:noFill/>
          <a:ln cap="flat" cmpd="sng" w="76200">
            <a:solidFill>
              <a:srgbClr val="00B050"/>
            </a:solidFill>
            <a:prstDash val="solid"/>
            <a:miter lim="800000"/>
            <a:headEnd len="med" w="med" type="none"/>
            <a:tailEnd len="med" w="med" type="non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g1d126ac17be_0_2"/>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g1d126ac17be_0_2"/>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pic>
        <p:nvPicPr>
          <p:cNvPr id="250" name="Google Shape;250;g1d126ac17be_0_2"/>
          <p:cNvPicPr preferRelativeResize="0"/>
          <p:nvPr/>
        </p:nvPicPr>
        <p:blipFill>
          <a:blip r:embed="rId3">
            <a:alphaModFix/>
          </a:blip>
          <a:stretch>
            <a:fillRect/>
          </a:stretch>
        </p:blipFill>
        <p:spPr>
          <a:xfrm>
            <a:off x="0" y="107450"/>
            <a:ext cx="10217301" cy="1583375"/>
          </a:xfrm>
          <a:prstGeom prst="rect">
            <a:avLst/>
          </a:prstGeom>
          <a:noFill/>
          <a:ln>
            <a:noFill/>
          </a:ln>
        </p:spPr>
      </p:pic>
      <p:graphicFrame>
        <p:nvGraphicFramePr>
          <p:cNvPr id="251" name="Google Shape;251;g1d126ac17be_0_2"/>
          <p:cNvGraphicFramePr/>
          <p:nvPr/>
        </p:nvGraphicFramePr>
        <p:xfrm>
          <a:off x="76012" y="1825625"/>
          <a:ext cx="3000000" cy="3000000"/>
        </p:xfrm>
        <a:graphic>
          <a:graphicData uri="http://schemas.openxmlformats.org/drawingml/2006/table">
            <a:tbl>
              <a:tblPr>
                <a:noFill/>
                <a:tableStyleId>{B7572041-5C2E-455E-8032-3AAEB9A694A7}</a:tableStyleId>
              </a:tblPr>
              <a:tblGrid>
                <a:gridCol w="11914175"/>
              </a:tblGrid>
              <a:tr h="822325">
                <a:tc>
                  <a:txBody>
                    <a:bodyPr/>
                    <a:lstStyle/>
                    <a:p>
                      <a:pPr indent="0" lvl="0" marL="0" marR="0" rtl="0" algn="ctr">
                        <a:lnSpc>
                          <a:spcPct val="100000"/>
                        </a:lnSpc>
                        <a:spcBef>
                          <a:spcPts val="0"/>
                        </a:spcBef>
                        <a:spcAft>
                          <a:spcPts val="0"/>
                        </a:spcAft>
                        <a:buClr>
                          <a:srgbClr val="FFFFFF"/>
                        </a:buClr>
                        <a:buSzPts val="2400"/>
                        <a:buFont typeface="Candara"/>
                        <a:buNone/>
                      </a:pPr>
                      <a:r>
                        <a:rPr lang="en-US" sz="2200">
                          <a:latin typeface="Candara"/>
                          <a:ea typeface="Candara"/>
                          <a:cs typeface="Candara"/>
                          <a:sym typeface="Candara"/>
                        </a:rPr>
                        <a:t>Pouze 5 relevantních studií v meta-analýze - málo dat celkově</a:t>
                      </a:r>
                      <a:endParaRPr sz="2200">
                        <a:latin typeface="Candara"/>
                        <a:ea typeface="Candara"/>
                        <a:cs typeface="Candara"/>
                        <a:sym typeface="Candara"/>
                      </a:endParaRPr>
                    </a:p>
                    <a:p>
                      <a:pPr indent="0" lvl="0" marL="0" marR="0" rtl="0" algn="ctr">
                        <a:lnSpc>
                          <a:spcPct val="100000"/>
                        </a:lnSpc>
                        <a:spcBef>
                          <a:spcPts val="0"/>
                        </a:spcBef>
                        <a:spcAft>
                          <a:spcPts val="0"/>
                        </a:spcAft>
                        <a:buClr>
                          <a:srgbClr val="FFFFFF"/>
                        </a:buClr>
                        <a:buSzPts val="2400"/>
                        <a:buFont typeface="Candara"/>
                        <a:buNone/>
                      </a:pPr>
                      <a:r>
                        <a:rPr lang="en-US" sz="2200">
                          <a:latin typeface="Candara"/>
                          <a:ea typeface="Candara"/>
                          <a:cs typeface="Candara"/>
                          <a:sym typeface="Candara"/>
                        </a:rPr>
                        <a:t>Celkově pouze 48 účastníků v KETO a 53 v kontrolní dietě</a:t>
                      </a:r>
                      <a:endParaRPr sz="2200">
                        <a:latin typeface="Candara"/>
                        <a:ea typeface="Candara"/>
                        <a:cs typeface="Candara"/>
                        <a:sym typeface="Candara"/>
                      </a:endParaRPr>
                    </a:p>
                  </a:txBody>
                  <a:tcPr marT="45700" marB="457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r>
              <a:tr h="458775">
                <a:tc>
                  <a:txBody>
                    <a:bodyPr/>
                    <a:lstStyle/>
                    <a:p>
                      <a:pPr indent="0" lvl="0" marL="0" marR="0" rtl="0" algn="just">
                        <a:lnSpc>
                          <a:spcPct val="100000"/>
                        </a:lnSpc>
                        <a:spcBef>
                          <a:spcPts val="0"/>
                        </a:spcBef>
                        <a:spcAft>
                          <a:spcPts val="0"/>
                        </a:spcAft>
                        <a:buClr>
                          <a:srgbClr val="000000"/>
                        </a:buClr>
                        <a:buSzPts val="2400"/>
                        <a:buFont typeface="Candara"/>
                        <a:buNone/>
                      </a:pPr>
                      <a:r>
                        <a:rPr lang="en-US" sz="2200">
                          <a:latin typeface="Candara"/>
                          <a:ea typeface="Candara"/>
                          <a:cs typeface="Candara"/>
                          <a:sym typeface="Candara"/>
                        </a:rPr>
                        <a:t>We conclude that by applying a KD diet without energy restriction, significant increases in FFM can be achieved, since the total energy prevails for this objective. However, due to the satiating effect and the consequent lack of adherence that a KD generates, it does not seem to be an optimal nutritional strategy, especially if it is maintained continuously for eight weeks or more.</a:t>
                      </a:r>
                      <a:endParaRPr sz="2200">
                        <a:latin typeface="Candara"/>
                        <a:ea typeface="Candara"/>
                        <a:cs typeface="Candara"/>
                        <a:sym typeface="Candara"/>
                      </a:endParaRPr>
                    </a:p>
                  </a:txBody>
                  <a:tcPr marT="45700" marB="457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r>
            </a:tbl>
          </a:graphicData>
        </a:graphic>
      </p:graphicFrame>
      <p:pic>
        <p:nvPicPr>
          <p:cNvPr id="252" name="Google Shape;252;g1d126ac17be_0_2"/>
          <p:cNvPicPr preferRelativeResize="0"/>
          <p:nvPr/>
        </p:nvPicPr>
        <p:blipFill>
          <a:blip r:embed="rId4">
            <a:alphaModFix/>
          </a:blip>
          <a:stretch>
            <a:fillRect/>
          </a:stretch>
        </p:blipFill>
        <p:spPr>
          <a:xfrm>
            <a:off x="76000" y="4215275"/>
            <a:ext cx="8014434" cy="26246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27"/>
          <p:cNvSpPr txBox="1"/>
          <p:nvPr>
            <p:ph type="title"/>
          </p:nvPr>
        </p:nvSpPr>
        <p:spPr>
          <a:xfrm>
            <a:off x="0" y="365125"/>
            <a:ext cx="121920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Candara"/>
              <a:buNone/>
            </a:pPr>
            <a:r>
              <a:rPr b="0" i="0" lang="en-US" sz="3600" u="none">
                <a:solidFill>
                  <a:schemeClr val="dk1"/>
                </a:solidFill>
                <a:latin typeface="Candara"/>
                <a:ea typeface="Candara"/>
                <a:cs typeface="Candara"/>
                <a:sym typeface="Candara"/>
              </a:rPr>
              <a:t>Efficacy of ketogenic diet on body composition during resistance training in trained men: </a:t>
            </a:r>
            <a:br>
              <a:rPr b="0" i="0" lang="en-US" sz="3600" u="none">
                <a:solidFill>
                  <a:schemeClr val="dk1"/>
                </a:solidFill>
                <a:latin typeface="Candara"/>
                <a:ea typeface="Candara"/>
                <a:cs typeface="Candara"/>
                <a:sym typeface="Candara"/>
              </a:rPr>
            </a:br>
            <a:r>
              <a:rPr b="0" i="0" lang="en-US" sz="3600" u="none">
                <a:solidFill>
                  <a:schemeClr val="dk1"/>
                </a:solidFill>
                <a:latin typeface="Candara"/>
                <a:ea typeface="Candara"/>
                <a:cs typeface="Candara"/>
                <a:sym typeface="Candara"/>
              </a:rPr>
              <a:t>a randomized controlled trial (2018)</a:t>
            </a:r>
            <a:br>
              <a:rPr b="1" i="0" lang="en-US" sz="4000" u="none">
                <a:solidFill>
                  <a:schemeClr val="dk1"/>
                </a:solidFill>
                <a:latin typeface="Calibri"/>
                <a:ea typeface="Calibri"/>
                <a:cs typeface="Calibri"/>
                <a:sym typeface="Calibri"/>
              </a:rPr>
            </a:br>
            <a:endParaRPr/>
          </a:p>
        </p:txBody>
      </p:sp>
      <p:sp>
        <p:nvSpPr>
          <p:cNvPr id="258" name="Google Shape;258;p27"/>
          <p:cNvSpPr txBox="1"/>
          <p:nvPr>
            <p:ph idx="1" type="body"/>
          </p:nvPr>
        </p:nvSpPr>
        <p:spPr>
          <a:xfrm>
            <a:off x="520700" y="1825625"/>
            <a:ext cx="10833100" cy="4351337"/>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8týdenní studie, trénovaní mladí muži</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4x týdně silový trénink</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Zkoumán vliv na tělesné složení</a:t>
            </a:r>
            <a:endParaRPr/>
          </a:p>
        </p:txBody>
      </p:sp>
      <p:pic>
        <p:nvPicPr>
          <p:cNvPr id="259" name="Google Shape;259;p27"/>
          <p:cNvPicPr preferRelativeResize="0"/>
          <p:nvPr/>
        </p:nvPicPr>
        <p:blipFill rotWithShape="1">
          <a:blip r:embed="rId3">
            <a:alphaModFix/>
          </a:blip>
          <a:srcRect b="0" l="0" r="0" t="0"/>
          <a:stretch/>
        </p:blipFill>
        <p:spPr>
          <a:xfrm>
            <a:off x="5964237" y="1460500"/>
            <a:ext cx="6010275" cy="5397500"/>
          </a:xfrm>
          <a:prstGeom prst="rect">
            <a:avLst/>
          </a:prstGeom>
          <a:noFill/>
          <a:ln>
            <a:noFill/>
          </a:ln>
        </p:spPr>
      </p:pic>
      <p:graphicFrame>
        <p:nvGraphicFramePr>
          <p:cNvPr id="260" name="Google Shape;260;p27"/>
          <p:cNvGraphicFramePr/>
          <p:nvPr/>
        </p:nvGraphicFramePr>
        <p:xfrm>
          <a:off x="217487" y="3538537"/>
          <a:ext cx="3000000" cy="3000000"/>
        </p:xfrm>
        <a:graphic>
          <a:graphicData uri="http://schemas.openxmlformats.org/drawingml/2006/table">
            <a:tbl>
              <a:tblPr>
                <a:noFill/>
                <a:tableStyleId>{B7572041-5C2E-455E-8032-3AAEB9A694A7}</a:tableStyleId>
              </a:tblPr>
              <a:tblGrid>
                <a:gridCol w="2817800"/>
                <a:gridCol w="2817800"/>
              </a:tblGrid>
              <a:tr h="457200">
                <a:tc>
                  <a:txBody>
                    <a:bodyPr/>
                    <a:lstStyle/>
                    <a:p>
                      <a:pPr indent="0" lvl="0" marL="0" marR="0" rtl="0" algn="ctr">
                        <a:lnSpc>
                          <a:spcPct val="100000"/>
                        </a:lnSpc>
                        <a:spcBef>
                          <a:spcPts val="0"/>
                        </a:spcBef>
                        <a:spcAft>
                          <a:spcPts val="0"/>
                        </a:spcAft>
                        <a:buClr>
                          <a:srgbClr val="FFFFFF"/>
                        </a:buClr>
                        <a:buSzPts val="2400"/>
                        <a:buFont typeface="Candara"/>
                        <a:buNone/>
                      </a:pPr>
                      <a:r>
                        <a:rPr b="1" i="0" lang="en-US" sz="2400" u="none">
                          <a:solidFill>
                            <a:srgbClr val="FFFFFF"/>
                          </a:solidFill>
                          <a:latin typeface="Candara"/>
                          <a:ea typeface="Candara"/>
                          <a:cs typeface="Candara"/>
                          <a:sym typeface="Candara"/>
                        </a:rPr>
                        <a:t>Kontrolní dieta</a:t>
                      </a:r>
                      <a:endParaRPr/>
                    </a:p>
                  </a:txBody>
                  <a:tcPr marT="45725" marB="45725" marR="91425" marL="9142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FFFFFF"/>
                        </a:buClr>
                        <a:buSzPts val="2400"/>
                        <a:buFont typeface="Candara"/>
                        <a:buNone/>
                      </a:pPr>
                      <a:r>
                        <a:rPr b="1" i="0" lang="en-US" sz="2400" u="none">
                          <a:solidFill>
                            <a:srgbClr val="FFFFFF"/>
                          </a:solidFill>
                          <a:latin typeface="Candara"/>
                          <a:ea typeface="Candara"/>
                          <a:cs typeface="Candara"/>
                          <a:sym typeface="Candara"/>
                        </a:rPr>
                        <a:t>Ketogenní dieta</a:t>
                      </a:r>
                      <a:endParaRPr/>
                    </a:p>
                  </a:txBody>
                  <a:tcPr marT="45725" marB="45725" marR="91425" marL="9142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r>
              <a:tr h="457200">
                <a:tc>
                  <a:txBody>
                    <a:bodyPr/>
                    <a:lstStyle/>
                    <a:p>
                      <a:pPr indent="0" lvl="0" marL="0" marR="0" rtl="0" algn="ctr">
                        <a:lnSpc>
                          <a:spcPct val="100000"/>
                        </a:lnSpc>
                        <a:spcBef>
                          <a:spcPts val="0"/>
                        </a:spcBef>
                        <a:spcAft>
                          <a:spcPts val="0"/>
                        </a:spcAft>
                        <a:buClr>
                          <a:srgbClr val="000000"/>
                        </a:buClr>
                        <a:buSzPts val="2400"/>
                        <a:buFont typeface="Candara"/>
                        <a:buNone/>
                      </a:pPr>
                      <a:r>
                        <a:rPr b="0" i="0" lang="en-US" sz="2400" u="none">
                          <a:solidFill>
                            <a:srgbClr val="000000"/>
                          </a:solidFill>
                          <a:latin typeface="Candara"/>
                          <a:ea typeface="Candara"/>
                          <a:cs typeface="Candara"/>
                          <a:sym typeface="Candara"/>
                        </a:rPr>
                        <a:t>39 kcal/kg TH</a:t>
                      </a:r>
                      <a:endParaRPr/>
                    </a:p>
                  </a:txBody>
                  <a:tcPr marT="45725" marB="45725" marR="91425" marL="9142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c>
                  <a:txBody>
                    <a:bodyPr/>
                    <a:lstStyle/>
                    <a:p>
                      <a:pPr indent="0" lvl="0" marL="0" marR="0" rtl="0" algn="ctr">
                        <a:lnSpc>
                          <a:spcPct val="100000"/>
                        </a:lnSpc>
                        <a:spcBef>
                          <a:spcPts val="0"/>
                        </a:spcBef>
                        <a:spcAft>
                          <a:spcPts val="0"/>
                        </a:spcAft>
                        <a:buClr>
                          <a:srgbClr val="000000"/>
                        </a:buClr>
                        <a:buSzPts val="2400"/>
                        <a:buFont typeface="Candara"/>
                        <a:buNone/>
                      </a:pPr>
                      <a:r>
                        <a:rPr b="0" i="0" lang="en-US" sz="2400" u="none">
                          <a:solidFill>
                            <a:srgbClr val="000000"/>
                          </a:solidFill>
                          <a:latin typeface="Candara"/>
                          <a:ea typeface="Candara"/>
                          <a:cs typeface="Candara"/>
                          <a:sym typeface="Candara"/>
                        </a:rPr>
                        <a:t>39 kcal/kg TH</a:t>
                      </a:r>
                      <a:endParaRPr/>
                    </a:p>
                  </a:txBody>
                  <a:tcPr marT="45725" marB="45725" marR="91425" marL="9142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r>
              <a:tr h="457200">
                <a:tc>
                  <a:txBody>
                    <a:bodyPr/>
                    <a:lstStyle/>
                    <a:p>
                      <a:pPr indent="0" lvl="0" marL="0" marR="0" rtl="0" algn="ctr">
                        <a:lnSpc>
                          <a:spcPct val="100000"/>
                        </a:lnSpc>
                        <a:spcBef>
                          <a:spcPts val="0"/>
                        </a:spcBef>
                        <a:spcAft>
                          <a:spcPts val="0"/>
                        </a:spcAft>
                        <a:buClr>
                          <a:srgbClr val="000000"/>
                        </a:buClr>
                        <a:buSzPts val="2400"/>
                        <a:buFont typeface="Candara"/>
                        <a:buNone/>
                      </a:pPr>
                      <a:r>
                        <a:rPr b="0" i="0" lang="en-US" sz="2400" u="none">
                          <a:solidFill>
                            <a:srgbClr val="000000"/>
                          </a:solidFill>
                          <a:latin typeface="Candara"/>
                          <a:ea typeface="Candara"/>
                          <a:cs typeface="Candara"/>
                          <a:sym typeface="Candara"/>
                        </a:rPr>
                        <a:t>2 g/ kg TH proteinů</a:t>
                      </a:r>
                      <a:endParaRPr/>
                    </a:p>
                  </a:txBody>
                  <a:tcPr marT="45725" marB="45725" marR="91425" marL="9142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c>
                  <a:txBody>
                    <a:bodyPr/>
                    <a:lstStyle/>
                    <a:p>
                      <a:pPr indent="0" lvl="0" marL="0" marR="0" rtl="0" algn="ctr">
                        <a:lnSpc>
                          <a:spcPct val="100000"/>
                        </a:lnSpc>
                        <a:spcBef>
                          <a:spcPts val="0"/>
                        </a:spcBef>
                        <a:spcAft>
                          <a:spcPts val="0"/>
                        </a:spcAft>
                        <a:buClr>
                          <a:srgbClr val="000000"/>
                        </a:buClr>
                        <a:buSzPts val="2400"/>
                        <a:buFont typeface="Candara"/>
                        <a:buNone/>
                      </a:pPr>
                      <a:r>
                        <a:rPr b="0" i="0" lang="en-US" sz="2400" u="none">
                          <a:solidFill>
                            <a:srgbClr val="000000"/>
                          </a:solidFill>
                          <a:latin typeface="Candara"/>
                          <a:ea typeface="Candara"/>
                          <a:cs typeface="Candara"/>
                          <a:sym typeface="Candara"/>
                        </a:rPr>
                        <a:t>2 g/ kg TH proteinů</a:t>
                      </a:r>
                      <a:endParaRPr/>
                    </a:p>
                  </a:txBody>
                  <a:tcPr marT="45725" marB="45725" marR="91425" marL="9142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r>
              <a:tr h="457200">
                <a:tc>
                  <a:txBody>
                    <a:bodyPr/>
                    <a:lstStyle/>
                    <a:p>
                      <a:pPr indent="0" lvl="0" marL="0" marR="0" rtl="0" algn="ctr">
                        <a:lnSpc>
                          <a:spcPct val="100000"/>
                        </a:lnSpc>
                        <a:spcBef>
                          <a:spcPts val="0"/>
                        </a:spcBef>
                        <a:spcAft>
                          <a:spcPts val="0"/>
                        </a:spcAft>
                        <a:buClr>
                          <a:srgbClr val="000000"/>
                        </a:buClr>
                        <a:buSzPts val="2400"/>
                        <a:buFont typeface="Candara"/>
                        <a:buNone/>
                      </a:pPr>
                      <a:r>
                        <a:rPr b="0" i="0" lang="en-US" sz="2400" u="none">
                          <a:solidFill>
                            <a:srgbClr val="000000"/>
                          </a:solidFill>
                          <a:latin typeface="Candara"/>
                          <a:ea typeface="Candara"/>
                          <a:cs typeface="Candara"/>
                          <a:sym typeface="Candara"/>
                        </a:rPr>
                        <a:t>55 % energie S</a:t>
                      </a:r>
                      <a:endParaRPr/>
                    </a:p>
                  </a:txBody>
                  <a:tcPr marT="45725" marB="45725" marR="91425" marL="9142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c>
                  <a:txBody>
                    <a:bodyPr/>
                    <a:lstStyle/>
                    <a:p>
                      <a:pPr indent="0" lvl="0" marL="0" marR="0" rtl="0" algn="ctr">
                        <a:lnSpc>
                          <a:spcPct val="100000"/>
                        </a:lnSpc>
                        <a:spcBef>
                          <a:spcPts val="0"/>
                        </a:spcBef>
                        <a:spcAft>
                          <a:spcPts val="0"/>
                        </a:spcAft>
                        <a:buClr>
                          <a:srgbClr val="000000"/>
                        </a:buClr>
                        <a:buSzPts val="2400"/>
                        <a:buFont typeface="Candara"/>
                        <a:buNone/>
                      </a:pPr>
                      <a:r>
                        <a:rPr b="0" i="0" lang="en-US" sz="2400" u="none">
                          <a:solidFill>
                            <a:srgbClr val="000000"/>
                          </a:solidFill>
                          <a:latin typeface="Candara"/>
                          <a:ea typeface="Candara"/>
                          <a:cs typeface="Candara"/>
                          <a:sym typeface="Candara"/>
                        </a:rPr>
                        <a:t>&lt;10% % energie S</a:t>
                      </a:r>
                      <a:endParaRPr/>
                    </a:p>
                  </a:txBody>
                  <a:tcPr marT="45725" marB="45725" marR="91425" marL="9142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r>
              <a:tr h="457200">
                <a:tc>
                  <a:txBody>
                    <a:bodyPr/>
                    <a:lstStyle/>
                    <a:p>
                      <a:pPr indent="0" lvl="0" marL="0" marR="0" rtl="0" algn="ctr">
                        <a:lnSpc>
                          <a:spcPct val="100000"/>
                        </a:lnSpc>
                        <a:spcBef>
                          <a:spcPts val="0"/>
                        </a:spcBef>
                        <a:spcAft>
                          <a:spcPts val="0"/>
                        </a:spcAft>
                        <a:buClr>
                          <a:srgbClr val="000000"/>
                        </a:buClr>
                        <a:buSzPts val="2400"/>
                        <a:buFont typeface="Candara"/>
                        <a:buNone/>
                      </a:pPr>
                      <a:r>
                        <a:rPr b="0" i="0" lang="en-US" sz="2400" u="none">
                          <a:solidFill>
                            <a:srgbClr val="000000"/>
                          </a:solidFill>
                          <a:latin typeface="Candara"/>
                          <a:ea typeface="Candara"/>
                          <a:cs typeface="Candara"/>
                          <a:sym typeface="Candara"/>
                        </a:rPr>
                        <a:t>25 % energie T</a:t>
                      </a:r>
                      <a:endParaRPr/>
                    </a:p>
                  </a:txBody>
                  <a:tcPr marT="45725" marB="45725" marR="91425" marL="9142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c>
                  <a:txBody>
                    <a:bodyPr/>
                    <a:lstStyle/>
                    <a:p>
                      <a:pPr indent="0" lvl="0" marL="0" marR="0" rtl="0" algn="ctr">
                        <a:lnSpc>
                          <a:spcPct val="100000"/>
                        </a:lnSpc>
                        <a:spcBef>
                          <a:spcPts val="0"/>
                        </a:spcBef>
                        <a:spcAft>
                          <a:spcPts val="0"/>
                        </a:spcAft>
                        <a:buClr>
                          <a:srgbClr val="000000"/>
                        </a:buClr>
                        <a:buSzPts val="2400"/>
                        <a:buFont typeface="Candara"/>
                        <a:buNone/>
                      </a:pPr>
                      <a:r>
                        <a:rPr b="0" i="0" lang="en-US" sz="2400" u="none">
                          <a:solidFill>
                            <a:srgbClr val="000000"/>
                          </a:solidFill>
                          <a:latin typeface="Candara"/>
                          <a:ea typeface="Candara"/>
                          <a:cs typeface="Candara"/>
                          <a:sym typeface="Candara"/>
                        </a:rPr>
                        <a:t>70 % energie T</a:t>
                      </a:r>
                      <a:endParaRPr/>
                    </a:p>
                  </a:txBody>
                  <a:tcPr marT="45725" marB="45725" marR="91425" marL="9142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28"/>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Candara"/>
              <a:buNone/>
            </a:pPr>
            <a:r>
              <a:rPr b="0" i="0" lang="en-US" sz="3600" u="none">
                <a:solidFill>
                  <a:schemeClr val="dk1"/>
                </a:solidFill>
                <a:latin typeface="Candara"/>
                <a:ea typeface="Candara"/>
                <a:cs typeface="Candara"/>
                <a:sym typeface="Candara"/>
              </a:rPr>
              <a:t>Výsledky studie po 8 týdnech a závěr</a:t>
            </a:r>
            <a:endParaRPr/>
          </a:p>
        </p:txBody>
      </p:sp>
      <p:graphicFrame>
        <p:nvGraphicFramePr>
          <p:cNvPr id="266" name="Google Shape;266;p28"/>
          <p:cNvGraphicFramePr/>
          <p:nvPr/>
        </p:nvGraphicFramePr>
        <p:xfrm>
          <a:off x="503237" y="1530350"/>
          <a:ext cx="3000000" cy="3000000"/>
        </p:xfrm>
        <a:graphic>
          <a:graphicData uri="http://schemas.openxmlformats.org/drawingml/2006/table">
            <a:tbl>
              <a:tblPr>
                <a:noFill/>
                <a:tableStyleId>{B7572041-5C2E-455E-8032-3AAEB9A694A7}</a:tableStyleId>
              </a:tblPr>
              <a:tblGrid>
                <a:gridCol w="4319575"/>
                <a:gridCol w="3136900"/>
                <a:gridCol w="3729025"/>
              </a:tblGrid>
              <a:tr h="457200">
                <a:tc>
                  <a:txBody>
                    <a:bodyPr/>
                    <a:lstStyle/>
                    <a:p>
                      <a:pPr indent="0" lvl="0" marL="0" marR="0" rtl="0" algn="ctr">
                        <a:lnSpc>
                          <a:spcPct val="100000"/>
                        </a:lnSpc>
                        <a:spcBef>
                          <a:spcPts val="0"/>
                        </a:spcBef>
                        <a:spcAft>
                          <a:spcPts val="0"/>
                        </a:spcAft>
                        <a:buClr>
                          <a:srgbClr val="FFFFFF"/>
                        </a:buClr>
                        <a:buSzPts val="2400"/>
                        <a:buFont typeface="Candara"/>
                        <a:buNone/>
                      </a:pPr>
                      <a:r>
                        <a:rPr b="1" i="0" lang="en-US" sz="2400" u="none">
                          <a:solidFill>
                            <a:srgbClr val="FFFFFF"/>
                          </a:solidFill>
                          <a:latin typeface="Candara"/>
                          <a:ea typeface="Candara"/>
                          <a:cs typeface="Candara"/>
                          <a:sym typeface="Candara"/>
                        </a:rPr>
                        <a:t>Parametr</a:t>
                      </a:r>
                      <a:endParaRPr/>
                    </a:p>
                  </a:txBody>
                  <a:tcPr marT="45650" marB="4565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FFFFFF"/>
                        </a:buClr>
                        <a:buSzPts val="2400"/>
                        <a:buFont typeface="Candara"/>
                        <a:buNone/>
                      </a:pPr>
                      <a:r>
                        <a:rPr b="1" i="0" lang="en-US" sz="2400" u="none">
                          <a:solidFill>
                            <a:srgbClr val="FFFFFF"/>
                          </a:solidFill>
                          <a:latin typeface="Candara"/>
                          <a:ea typeface="Candara"/>
                          <a:cs typeface="Candara"/>
                          <a:sym typeface="Candara"/>
                        </a:rPr>
                        <a:t>Ketogenní dieta</a:t>
                      </a:r>
                      <a:endParaRPr/>
                    </a:p>
                  </a:txBody>
                  <a:tcPr marT="45650" marB="4565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FFFFFF"/>
                        </a:buClr>
                        <a:buSzPts val="2400"/>
                        <a:buFont typeface="Candara"/>
                        <a:buNone/>
                      </a:pPr>
                      <a:r>
                        <a:rPr b="1" i="0" lang="en-US" sz="2400" u="none">
                          <a:solidFill>
                            <a:srgbClr val="FFFFFF"/>
                          </a:solidFill>
                          <a:latin typeface="Candara"/>
                          <a:ea typeface="Candara"/>
                          <a:cs typeface="Candara"/>
                          <a:sym typeface="Candara"/>
                        </a:rPr>
                        <a:t>Kontrolní dieta</a:t>
                      </a:r>
                      <a:endParaRPr/>
                    </a:p>
                  </a:txBody>
                  <a:tcPr marT="45650" marB="4565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r>
              <a:tr h="457200">
                <a:tc>
                  <a:txBody>
                    <a:bodyPr/>
                    <a:lstStyle/>
                    <a:p>
                      <a:pPr indent="0" lvl="0" marL="0" marR="0" rtl="0" algn="ctr">
                        <a:lnSpc>
                          <a:spcPct val="100000"/>
                        </a:lnSpc>
                        <a:spcBef>
                          <a:spcPts val="0"/>
                        </a:spcBef>
                        <a:spcAft>
                          <a:spcPts val="0"/>
                        </a:spcAft>
                        <a:buClr>
                          <a:srgbClr val="000000"/>
                        </a:buClr>
                        <a:buSzPts val="2400"/>
                        <a:buFont typeface="Candara"/>
                        <a:buNone/>
                      </a:pPr>
                      <a:r>
                        <a:rPr b="1" i="0" lang="en-US" sz="2400" u="none">
                          <a:solidFill>
                            <a:srgbClr val="000000"/>
                          </a:solidFill>
                          <a:latin typeface="Candara"/>
                          <a:ea typeface="Candara"/>
                          <a:cs typeface="Candara"/>
                          <a:sym typeface="Candara"/>
                        </a:rPr>
                        <a:t>Hmotnost</a:t>
                      </a:r>
                      <a:endParaRPr/>
                    </a:p>
                  </a:txBody>
                  <a:tcPr marT="45650" marB="4565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c>
                  <a:txBody>
                    <a:bodyPr/>
                    <a:lstStyle/>
                    <a:p>
                      <a:pPr indent="0" lvl="0" marL="0" marR="0" rtl="0" algn="ctr">
                        <a:lnSpc>
                          <a:spcPct val="100000"/>
                        </a:lnSpc>
                        <a:spcBef>
                          <a:spcPts val="0"/>
                        </a:spcBef>
                        <a:spcAft>
                          <a:spcPts val="0"/>
                        </a:spcAft>
                        <a:buClr>
                          <a:srgbClr val="000000"/>
                        </a:buClr>
                        <a:buSzPts val="2400"/>
                        <a:buFont typeface="Candara"/>
                        <a:buNone/>
                      </a:pPr>
                      <a:r>
                        <a:rPr b="1" i="0" lang="en-US" sz="2400" u="none">
                          <a:solidFill>
                            <a:srgbClr val="000000"/>
                          </a:solidFill>
                          <a:latin typeface="Candara"/>
                          <a:ea typeface="Candara"/>
                          <a:cs typeface="Candara"/>
                          <a:sym typeface="Candara"/>
                        </a:rPr>
                        <a:t>-1,4 kg</a:t>
                      </a:r>
                      <a:endParaRPr/>
                    </a:p>
                  </a:txBody>
                  <a:tcPr marT="45650" marB="4565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c>
                  <a:txBody>
                    <a:bodyPr/>
                    <a:lstStyle/>
                    <a:p>
                      <a:pPr indent="0" lvl="0" marL="0" marR="0" rtl="0" algn="ctr">
                        <a:lnSpc>
                          <a:spcPct val="100000"/>
                        </a:lnSpc>
                        <a:spcBef>
                          <a:spcPts val="0"/>
                        </a:spcBef>
                        <a:spcAft>
                          <a:spcPts val="0"/>
                        </a:spcAft>
                        <a:buClr>
                          <a:srgbClr val="000000"/>
                        </a:buClr>
                        <a:buSzPts val="2400"/>
                        <a:buFont typeface="Candara"/>
                        <a:buNone/>
                      </a:pPr>
                      <a:r>
                        <a:rPr b="1" i="0" lang="en-US" sz="2400" u="none">
                          <a:solidFill>
                            <a:srgbClr val="000000"/>
                          </a:solidFill>
                          <a:latin typeface="Candara"/>
                          <a:ea typeface="Candara"/>
                          <a:cs typeface="Candara"/>
                          <a:sym typeface="Candara"/>
                        </a:rPr>
                        <a:t>+0,9 kg</a:t>
                      </a:r>
                      <a:endParaRPr/>
                    </a:p>
                  </a:txBody>
                  <a:tcPr marT="45650" marB="4565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r>
              <a:tr h="457200">
                <a:tc>
                  <a:txBody>
                    <a:bodyPr/>
                    <a:lstStyle/>
                    <a:p>
                      <a:pPr indent="0" lvl="0" marL="0" marR="0" rtl="0" algn="ctr">
                        <a:lnSpc>
                          <a:spcPct val="100000"/>
                        </a:lnSpc>
                        <a:spcBef>
                          <a:spcPts val="0"/>
                        </a:spcBef>
                        <a:spcAft>
                          <a:spcPts val="0"/>
                        </a:spcAft>
                        <a:buClr>
                          <a:srgbClr val="000000"/>
                        </a:buClr>
                        <a:buSzPts val="2400"/>
                        <a:buFont typeface="Candara"/>
                        <a:buNone/>
                      </a:pPr>
                      <a:r>
                        <a:rPr b="1" i="0" lang="en-US" sz="2400" u="none">
                          <a:solidFill>
                            <a:srgbClr val="000000"/>
                          </a:solidFill>
                          <a:latin typeface="Candara"/>
                          <a:ea typeface="Candara"/>
                          <a:cs typeface="Candara"/>
                          <a:sym typeface="Candara"/>
                        </a:rPr>
                        <a:t>Tělesný tuk</a:t>
                      </a:r>
                      <a:endParaRPr/>
                    </a:p>
                  </a:txBody>
                  <a:tcPr marT="45650" marB="4565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c>
                  <a:txBody>
                    <a:bodyPr/>
                    <a:lstStyle/>
                    <a:p>
                      <a:pPr indent="0" lvl="0" marL="0" marR="0" rtl="0" algn="ctr">
                        <a:lnSpc>
                          <a:spcPct val="100000"/>
                        </a:lnSpc>
                        <a:spcBef>
                          <a:spcPts val="0"/>
                        </a:spcBef>
                        <a:spcAft>
                          <a:spcPts val="0"/>
                        </a:spcAft>
                        <a:buClr>
                          <a:srgbClr val="000000"/>
                        </a:buClr>
                        <a:buSzPts val="2400"/>
                        <a:buFont typeface="Candara"/>
                        <a:buNone/>
                      </a:pPr>
                      <a:r>
                        <a:rPr b="1" i="0" lang="en-US" sz="2400" u="none">
                          <a:solidFill>
                            <a:srgbClr val="000000"/>
                          </a:solidFill>
                          <a:latin typeface="Candara"/>
                          <a:ea typeface="Candara"/>
                          <a:cs typeface="Candara"/>
                          <a:sym typeface="Candara"/>
                        </a:rPr>
                        <a:t>-1,1 kg</a:t>
                      </a:r>
                      <a:endParaRPr/>
                    </a:p>
                  </a:txBody>
                  <a:tcPr marT="45650" marB="4565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c>
                  <a:txBody>
                    <a:bodyPr/>
                    <a:lstStyle/>
                    <a:p>
                      <a:pPr indent="0" lvl="0" marL="0" marR="0" rtl="0" algn="ctr">
                        <a:lnSpc>
                          <a:spcPct val="100000"/>
                        </a:lnSpc>
                        <a:spcBef>
                          <a:spcPts val="0"/>
                        </a:spcBef>
                        <a:spcAft>
                          <a:spcPts val="0"/>
                        </a:spcAft>
                        <a:buClr>
                          <a:srgbClr val="000000"/>
                        </a:buClr>
                        <a:buSzPts val="2400"/>
                        <a:buFont typeface="Candara"/>
                        <a:buNone/>
                      </a:pPr>
                      <a:r>
                        <a:rPr b="1" i="0" lang="en-US" sz="2400" u="none">
                          <a:solidFill>
                            <a:srgbClr val="000000"/>
                          </a:solidFill>
                          <a:latin typeface="Candara"/>
                          <a:ea typeface="Candara"/>
                          <a:cs typeface="Candara"/>
                          <a:sym typeface="Candara"/>
                        </a:rPr>
                        <a:t>-0,4 kg</a:t>
                      </a:r>
                      <a:endParaRPr/>
                    </a:p>
                  </a:txBody>
                  <a:tcPr marT="45650" marB="4565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r>
              <a:tr h="822325">
                <a:tc>
                  <a:txBody>
                    <a:bodyPr/>
                    <a:lstStyle/>
                    <a:p>
                      <a:pPr indent="0" lvl="0" marL="0" marR="0" rtl="0" algn="ctr">
                        <a:lnSpc>
                          <a:spcPct val="100000"/>
                        </a:lnSpc>
                        <a:spcBef>
                          <a:spcPts val="0"/>
                        </a:spcBef>
                        <a:spcAft>
                          <a:spcPts val="0"/>
                        </a:spcAft>
                        <a:buClr>
                          <a:srgbClr val="000000"/>
                        </a:buClr>
                        <a:buSzPts val="2400"/>
                        <a:buFont typeface="Candara"/>
                        <a:buNone/>
                      </a:pPr>
                      <a:r>
                        <a:rPr b="1" i="0" lang="en-US" sz="2400" u="none">
                          <a:solidFill>
                            <a:srgbClr val="000000"/>
                          </a:solidFill>
                          <a:latin typeface="Candara"/>
                          <a:ea typeface="Candara"/>
                          <a:cs typeface="Candara"/>
                          <a:sym typeface="Candara"/>
                        </a:rPr>
                        <a:t>Beztuková tělesná hmotnost</a:t>
                      </a:r>
                      <a:br>
                        <a:rPr b="1" i="0" lang="en-US" sz="2400" u="none">
                          <a:solidFill>
                            <a:srgbClr val="000000"/>
                          </a:solidFill>
                          <a:latin typeface="Candara"/>
                          <a:ea typeface="Candara"/>
                          <a:cs typeface="Candara"/>
                          <a:sym typeface="Candara"/>
                        </a:rPr>
                      </a:br>
                      <a:r>
                        <a:rPr b="1" i="0" lang="en-US" sz="2400" u="none">
                          <a:solidFill>
                            <a:srgbClr val="000000"/>
                          </a:solidFill>
                          <a:latin typeface="Candara"/>
                          <a:ea typeface="Candara"/>
                          <a:cs typeface="Candara"/>
                          <a:sym typeface="Candara"/>
                        </a:rPr>
                        <a:t>(zahrnující svaly)</a:t>
                      </a:r>
                      <a:endParaRPr/>
                    </a:p>
                  </a:txBody>
                  <a:tcPr marT="45650" marB="4565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c>
                  <a:txBody>
                    <a:bodyPr/>
                    <a:lstStyle/>
                    <a:p>
                      <a:pPr indent="0" lvl="0" marL="0" marR="0" rtl="0" algn="ctr">
                        <a:lnSpc>
                          <a:spcPct val="100000"/>
                        </a:lnSpc>
                        <a:spcBef>
                          <a:spcPts val="0"/>
                        </a:spcBef>
                        <a:spcAft>
                          <a:spcPts val="0"/>
                        </a:spcAft>
                        <a:buClr>
                          <a:srgbClr val="FF0000"/>
                        </a:buClr>
                        <a:buSzPts val="2400"/>
                        <a:buFont typeface="Candara"/>
                        <a:buNone/>
                      </a:pPr>
                      <a:r>
                        <a:rPr b="1" i="0" lang="en-US" sz="2400" u="none">
                          <a:solidFill>
                            <a:srgbClr val="FF0000"/>
                          </a:solidFill>
                          <a:latin typeface="Candara"/>
                          <a:ea typeface="Candara"/>
                          <a:cs typeface="Candara"/>
                          <a:sym typeface="Candara"/>
                        </a:rPr>
                        <a:t>-0,3 kg</a:t>
                      </a:r>
                      <a:endParaRPr/>
                    </a:p>
                  </a:txBody>
                  <a:tcPr marT="45650" marB="4565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c>
                  <a:txBody>
                    <a:bodyPr/>
                    <a:lstStyle/>
                    <a:p>
                      <a:pPr indent="0" lvl="0" marL="0" marR="0" rtl="0" algn="ctr">
                        <a:lnSpc>
                          <a:spcPct val="100000"/>
                        </a:lnSpc>
                        <a:spcBef>
                          <a:spcPts val="0"/>
                        </a:spcBef>
                        <a:spcAft>
                          <a:spcPts val="0"/>
                        </a:spcAft>
                        <a:buClr>
                          <a:srgbClr val="FF0000"/>
                        </a:buClr>
                        <a:buSzPts val="2400"/>
                        <a:buFont typeface="Candara"/>
                        <a:buNone/>
                      </a:pPr>
                      <a:r>
                        <a:rPr b="1" i="0" lang="en-US" sz="2400" u="none">
                          <a:solidFill>
                            <a:srgbClr val="FF0000"/>
                          </a:solidFill>
                          <a:latin typeface="Candara"/>
                          <a:ea typeface="Candara"/>
                          <a:cs typeface="Candara"/>
                          <a:sym typeface="Candara"/>
                        </a:rPr>
                        <a:t>+1,4 kg</a:t>
                      </a:r>
                      <a:endParaRPr/>
                    </a:p>
                  </a:txBody>
                  <a:tcPr marT="45650" marB="4565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r>
            </a:tbl>
          </a:graphicData>
        </a:graphic>
      </p:graphicFrame>
      <p:graphicFrame>
        <p:nvGraphicFramePr>
          <p:cNvPr id="267" name="Google Shape;267;p28"/>
          <p:cNvGraphicFramePr/>
          <p:nvPr/>
        </p:nvGraphicFramePr>
        <p:xfrm>
          <a:off x="131762" y="4276725"/>
          <a:ext cx="3000000" cy="3000000"/>
        </p:xfrm>
        <a:graphic>
          <a:graphicData uri="http://schemas.openxmlformats.org/drawingml/2006/table">
            <a:tbl>
              <a:tblPr>
                <a:noFill/>
                <a:tableStyleId>{B7572041-5C2E-455E-8032-3AAEB9A694A7}</a:tableStyleId>
              </a:tblPr>
              <a:tblGrid>
                <a:gridCol w="11914175"/>
              </a:tblGrid>
              <a:tr h="822325">
                <a:tc>
                  <a:txBody>
                    <a:bodyPr/>
                    <a:lstStyle/>
                    <a:p>
                      <a:pPr indent="0" lvl="0" marL="0" marR="0" rtl="0" algn="ctr">
                        <a:lnSpc>
                          <a:spcPct val="100000"/>
                        </a:lnSpc>
                        <a:spcBef>
                          <a:spcPts val="0"/>
                        </a:spcBef>
                        <a:spcAft>
                          <a:spcPts val="0"/>
                        </a:spcAft>
                        <a:buClr>
                          <a:srgbClr val="FFFFFF"/>
                        </a:buClr>
                        <a:buSzPts val="2400"/>
                        <a:buFont typeface="Candara"/>
                        <a:buNone/>
                      </a:pPr>
                      <a:r>
                        <a:rPr b="1" i="0" lang="en-US" sz="2400" u="none">
                          <a:solidFill>
                            <a:srgbClr val="FFFFFF"/>
                          </a:solidFill>
                          <a:latin typeface="Candara"/>
                          <a:ea typeface="Candara"/>
                          <a:cs typeface="Candara"/>
                          <a:sym typeface="Candara"/>
                        </a:rPr>
                        <a:t>KD může být způsob, jak redukovat tuk a neztratit svalovou hmotu, </a:t>
                      </a:r>
                      <a:br>
                        <a:rPr b="1" i="0" lang="en-US" sz="2400" u="none">
                          <a:solidFill>
                            <a:srgbClr val="FFFFFF"/>
                          </a:solidFill>
                          <a:latin typeface="Candara"/>
                          <a:ea typeface="Candara"/>
                          <a:cs typeface="Candara"/>
                          <a:sym typeface="Candara"/>
                        </a:rPr>
                      </a:br>
                      <a:r>
                        <a:rPr b="1" i="0" lang="en-US" sz="2400" u="none">
                          <a:solidFill>
                            <a:srgbClr val="FFFFFF"/>
                          </a:solidFill>
                          <a:latin typeface="Candara"/>
                          <a:ea typeface="Candara"/>
                          <a:cs typeface="Candara"/>
                          <a:sym typeface="Candara"/>
                        </a:rPr>
                        <a:t>nicméně zřejmě není optimální pro nárůst svalové hmoty během kalorického nadbytku</a:t>
                      </a:r>
                      <a:endParaRPr/>
                    </a:p>
                  </a:txBody>
                  <a:tcPr marT="45700" marB="457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r>
              <a:tr h="458775">
                <a:tc>
                  <a:txBody>
                    <a:bodyPr/>
                    <a:lstStyle/>
                    <a:p>
                      <a:pPr indent="0" lvl="0" marL="0" marR="0" rtl="0" algn="ctr">
                        <a:lnSpc>
                          <a:spcPct val="100000"/>
                        </a:lnSpc>
                        <a:spcBef>
                          <a:spcPts val="0"/>
                        </a:spcBef>
                        <a:spcAft>
                          <a:spcPts val="0"/>
                        </a:spcAft>
                        <a:buClr>
                          <a:srgbClr val="000000"/>
                        </a:buClr>
                        <a:buSzPts val="2400"/>
                        <a:buFont typeface="Candara"/>
                        <a:buNone/>
                      </a:pPr>
                      <a:r>
                        <a:rPr b="0" i="0" lang="en-US" sz="2400" u="none">
                          <a:solidFill>
                            <a:srgbClr val="000000"/>
                          </a:solidFill>
                          <a:latin typeface="Candara"/>
                          <a:ea typeface="Candara"/>
                          <a:cs typeface="Candara"/>
                          <a:sym typeface="Candara"/>
                        </a:rPr>
                        <a:t>KD aktivuje podobné metabolické dráhy jako hladovění a stres</a:t>
                      </a:r>
                      <a:endParaRPr/>
                    </a:p>
                  </a:txBody>
                  <a:tcPr marT="45700" marB="457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r>
              <a:tr h="822325">
                <a:tc>
                  <a:txBody>
                    <a:bodyPr/>
                    <a:lstStyle/>
                    <a:p>
                      <a:pPr indent="0" lvl="0" marL="0" marR="0" rtl="0" algn="ctr">
                        <a:lnSpc>
                          <a:spcPct val="100000"/>
                        </a:lnSpc>
                        <a:spcBef>
                          <a:spcPts val="0"/>
                        </a:spcBef>
                        <a:spcAft>
                          <a:spcPts val="0"/>
                        </a:spcAft>
                        <a:buClr>
                          <a:srgbClr val="000000"/>
                        </a:buClr>
                        <a:buSzPts val="2400"/>
                        <a:buFont typeface="Candara"/>
                        <a:buNone/>
                      </a:pPr>
                      <a:r>
                        <a:rPr b="0" i="0" lang="en-US" sz="2400" u="none">
                          <a:solidFill>
                            <a:srgbClr val="000000"/>
                          </a:solidFill>
                          <a:latin typeface="Candara"/>
                          <a:ea typeface="Candara"/>
                          <a:cs typeface="Candara"/>
                          <a:sym typeface="Candara"/>
                        </a:rPr>
                        <a:t>KD </a:t>
                      </a:r>
                      <a:r>
                        <a:rPr b="1" i="1" lang="en-US" sz="2400" u="none">
                          <a:solidFill>
                            <a:srgbClr val="FF0000"/>
                          </a:solidFill>
                          <a:latin typeface="Candara"/>
                          <a:ea typeface="Candara"/>
                          <a:cs typeface="Candara"/>
                          <a:sym typeface="Candara"/>
                        </a:rPr>
                        <a:t>ad libitum </a:t>
                      </a:r>
                      <a:r>
                        <a:rPr b="0" i="0" lang="en-US" sz="2400" u="none">
                          <a:solidFill>
                            <a:srgbClr val="000000"/>
                          </a:solidFill>
                          <a:latin typeface="Candara"/>
                          <a:ea typeface="Candara"/>
                          <a:cs typeface="Candara"/>
                          <a:sym typeface="Candara"/>
                        </a:rPr>
                        <a:t>většinou navíc vede ke sníženému/nedostatečnému příjmu energie </a:t>
                      </a:r>
                      <a:br>
                        <a:rPr b="0" i="0" lang="en-US" sz="2400" u="none">
                          <a:solidFill>
                            <a:srgbClr val="000000"/>
                          </a:solidFill>
                          <a:latin typeface="Candara"/>
                          <a:ea typeface="Candara"/>
                          <a:cs typeface="Candara"/>
                          <a:sym typeface="Candara"/>
                        </a:rPr>
                      </a:br>
                      <a:r>
                        <a:rPr b="0" i="0" lang="en-US" sz="2400" u="none">
                          <a:solidFill>
                            <a:srgbClr val="000000"/>
                          </a:solidFill>
                          <a:latin typeface="Candara"/>
                          <a:ea typeface="Candara"/>
                          <a:cs typeface="Candara"/>
                          <a:sym typeface="Candara"/>
                        </a:rPr>
                        <a:t>pro přibírání </a:t>
                      </a:r>
                      <a:r>
                        <a:rPr lang="en-US" sz="2400">
                          <a:latin typeface="Candara"/>
                          <a:ea typeface="Candara"/>
                          <a:cs typeface="Candara"/>
                          <a:sym typeface="Candara"/>
                        </a:rPr>
                        <a:t>→</a:t>
                      </a:r>
                      <a:r>
                        <a:rPr b="0" i="0" lang="en-US" sz="2400" u="none">
                          <a:solidFill>
                            <a:srgbClr val="000000"/>
                          </a:solidFill>
                          <a:latin typeface="Candara"/>
                          <a:ea typeface="Candara"/>
                          <a:cs typeface="Candara"/>
                          <a:sym typeface="Candara"/>
                        </a:rPr>
                        <a:t> velmi sytivá dieta, na které hůře dosáhneme kalorického nadbytku</a:t>
                      </a:r>
                      <a:endParaRPr/>
                    </a:p>
                  </a:txBody>
                  <a:tcPr marT="45700" marB="457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29"/>
          <p:cNvSpPr txBox="1"/>
          <p:nvPr>
            <p:ph type="title"/>
          </p:nvPr>
        </p:nvSpPr>
        <p:spPr>
          <a:xfrm>
            <a:off x="49513" y="-167263"/>
            <a:ext cx="12258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ndara"/>
              <a:buNone/>
            </a:pPr>
            <a:r>
              <a:rPr b="1" i="0" lang="en-US" sz="3300" u="none">
                <a:solidFill>
                  <a:schemeClr val="dk1"/>
                </a:solidFill>
                <a:latin typeface="Candara"/>
                <a:ea typeface="Candara"/>
                <a:cs typeface="Candara"/>
                <a:sym typeface="Candara"/>
              </a:rPr>
              <a:t>Dlouhodobý vliv na tělesné složení silových sportovců </a:t>
            </a:r>
            <a:br>
              <a:rPr b="1" i="0" lang="en-US" sz="3300" u="none">
                <a:solidFill>
                  <a:schemeClr val="dk1"/>
                </a:solidFill>
                <a:latin typeface="Candara"/>
                <a:ea typeface="Candara"/>
                <a:cs typeface="Candara"/>
                <a:sym typeface="Candara"/>
              </a:rPr>
            </a:br>
            <a:r>
              <a:rPr b="1" i="0" lang="en-US" sz="3300" u="none">
                <a:solidFill>
                  <a:schemeClr val="dk1"/>
                </a:solidFill>
                <a:latin typeface="Candara"/>
                <a:ea typeface="Candara"/>
                <a:cs typeface="Candara"/>
                <a:sym typeface="Candara"/>
              </a:rPr>
              <a:t>a schopnost nabírat novou svalovou hmotu</a:t>
            </a:r>
            <a:endParaRPr sz="3700"/>
          </a:p>
        </p:txBody>
      </p:sp>
      <p:graphicFrame>
        <p:nvGraphicFramePr>
          <p:cNvPr id="273" name="Google Shape;273;p29"/>
          <p:cNvGraphicFramePr/>
          <p:nvPr/>
        </p:nvGraphicFramePr>
        <p:xfrm>
          <a:off x="49537" y="861650"/>
          <a:ext cx="3000000" cy="3000000"/>
        </p:xfrm>
        <a:graphic>
          <a:graphicData uri="http://schemas.openxmlformats.org/drawingml/2006/table">
            <a:tbl>
              <a:tblPr>
                <a:noFill/>
                <a:tableStyleId>{B7572041-5C2E-455E-8032-3AAEB9A694A7}</a:tableStyleId>
              </a:tblPr>
              <a:tblGrid>
                <a:gridCol w="12092950"/>
              </a:tblGrid>
              <a:tr h="822925">
                <a:tc>
                  <a:txBody>
                    <a:bodyPr/>
                    <a:lstStyle/>
                    <a:p>
                      <a:pPr indent="0" lvl="0" marL="0" marR="0" rtl="0" algn="ctr">
                        <a:lnSpc>
                          <a:spcPct val="100000"/>
                        </a:lnSpc>
                        <a:spcBef>
                          <a:spcPts val="0"/>
                        </a:spcBef>
                        <a:spcAft>
                          <a:spcPts val="0"/>
                        </a:spcAft>
                        <a:buClr>
                          <a:srgbClr val="FFFFFF"/>
                        </a:buClr>
                        <a:buSzPts val="2400"/>
                        <a:buFont typeface="Candara"/>
                        <a:buNone/>
                      </a:pPr>
                      <a:r>
                        <a:rPr b="1" i="0" lang="en-US" sz="2400" u="none">
                          <a:solidFill>
                            <a:srgbClr val="FFFFFF"/>
                          </a:solidFill>
                          <a:latin typeface="Candara"/>
                          <a:ea typeface="Candara"/>
                          <a:cs typeface="Candara"/>
                          <a:sym typeface="Candara"/>
                        </a:rPr>
                        <a:t>1) Dieta musí poskytovat dostatečný příjem proteinů a energetických substrátů </a:t>
                      </a:r>
                      <a:br>
                        <a:rPr b="1" i="0" lang="en-US" sz="2400" u="none">
                          <a:solidFill>
                            <a:srgbClr val="FFFFFF"/>
                          </a:solidFill>
                          <a:latin typeface="Candara"/>
                          <a:ea typeface="Candara"/>
                          <a:cs typeface="Candara"/>
                          <a:sym typeface="Candara"/>
                        </a:rPr>
                      </a:br>
                      <a:r>
                        <a:rPr b="1" i="0" lang="en-US" sz="2400" u="none">
                          <a:solidFill>
                            <a:srgbClr val="FF0000"/>
                          </a:solidFill>
                          <a:latin typeface="Candara"/>
                          <a:ea typeface="Candara"/>
                          <a:cs typeface="Candara"/>
                          <a:sym typeface="Candara"/>
                        </a:rPr>
                        <a:t>pro</a:t>
                      </a:r>
                      <a:r>
                        <a:rPr b="1" i="0" lang="en-US" sz="2400" u="none">
                          <a:solidFill>
                            <a:srgbClr val="FFFFFF"/>
                          </a:solidFill>
                          <a:latin typeface="Candara"/>
                          <a:ea typeface="Candara"/>
                          <a:cs typeface="Candara"/>
                          <a:sym typeface="Candara"/>
                        </a:rPr>
                        <a:t> </a:t>
                      </a:r>
                      <a:r>
                        <a:rPr b="1" i="0" lang="en-US" sz="2400" u="none">
                          <a:solidFill>
                            <a:srgbClr val="FF0000"/>
                          </a:solidFill>
                          <a:latin typeface="Candara"/>
                          <a:ea typeface="Candara"/>
                          <a:cs typeface="Candara"/>
                          <a:sym typeface="Candara"/>
                        </a:rPr>
                        <a:t>dostatečně tvrdý a objemný trénink pro stimulaci svalové hypertrofie</a:t>
                      </a:r>
                      <a:endParaRPr/>
                    </a:p>
                  </a:txBody>
                  <a:tcPr marT="45700" marB="457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r>
              <a:tr h="823900">
                <a:tc>
                  <a:txBody>
                    <a:bodyPr/>
                    <a:lstStyle/>
                    <a:p>
                      <a:pPr indent="0" lvl="0" marL="0" marR="0" rtl="0" algn="ctr">
                        <a:lnSpc>
                          <a:spcPct val="100000"/>
                        </a:lnSpc>
                        <a:spcBef>
                          <a:spcPts val="0"/>
                        </a:spcBef>
                        <a:spcAft>
                          <a:spcPts val="0"/>
                        </a:spcAft>
                        <a:buClr>
                          <a:srgbClr val="000000"/>
                        </a:buClr>
                        <a:buSzPts val="2400"/>
                        <a:buFont typeface="Candara"/>
                        <a:buNone/>
                      </a:pPr>
                      <a:r>
                        <a:rPr b="0" i="0" lang="en-US" sz="2400" u="none">
                          <a:solidFill>
                            <a:srgbClr val="000000"/>
                          </a:solidFill>
                          <a:latin typeface="Candara"/>
                          <a:ea typeface="Candara"/>
                          <a:cs typeface="Candara"/>
                          <a:sym typeface="Candara"/>
                        </a:rPr>
                        <a:t>2) Nutrienty a glykogen teoreticky mohou ovlivňovat signální dráhy podporující/snižující svalový růst ve svalových buňkách </a:t>
                      </a:r>
                      <a:r>
                        <a:rPr lang="en-US" sz="2400">
                          <a:latin typeface="Candara"/>
                          <a:ea typeface="Candara"/>
                          <a:cs typeface="Candara"/>
                          <a:sym typeface="Candara"/>
                        </a:rPr>
                        <a:t>→</a:t>
                      </a:r>
                      <a:r>
                        <a:rPr b="0" i="0" lang="en-US" sz="2400" u="none">
                          <a:solidFill>
                            <a:srgbClr val="000000"/>
                          </a:solidFill>
                          <a:latin typeface="Candara"/>
                          <a:ea typeface="Candara"/>
                          <a:cs typeface="Candara"/>
                          <a:sym typeface="Candara"/>
                        </a:rPr>
                        <a:t> </a:t>
                      </a:r>
                      <a:r>
                        <a:rPr b="1" i="0" lang="en-US" sz="2400" u="none">
                          <a:solidFill>
                            <a:srgbClr val="000000"/>
                          </a:solidFill>
                          <a:latin typeface="Candara"/>
                          <a:ea typeface="Candara"/>
                          <a:cs typeface="Candara"/>
                          <a:sym typeface="Candara"/>
                        </a:rPr>
                        <a:t>neprokázalo se</a:t>
                      </a:r>
                      <a:endParaRPr/>
                    </a:p>
                  </a:txBody>
                  <a:tcPr marT="45700" marB="457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r>
              <a:tr h="1188675">
                <a:tc>
                  <a:txBody>
                    <a:bodyPr/>
                    <a:lstStyle/>
                    <a:p>
                      <a:pPr indent="0" lvl="0" marL="0" marR="0" rtl="0" algn="ctr">
                        <a:lnSpc>
                          <a:spcPct val="100000"/>
                        </a:lnSpc>
                        <a:spcBef>
                          <a:spcPts val="0"/>
                        </a:spcBef>
                        <a:spcAft>
                          <a:spcPts val="0"/>
                        </a:spcAft>
                        <a:buClr>
                          <a:srgbClr val="000000"/>
                        </a:buClr>
                        <a:buSzPts val="2400"/>
                        <a:buFont typeface="Candara"/>
                        <a:buNone/>
                      </a:pPr>
                      <a:r>
                        <a:rPr b="0" i="0" lang="en-US" sz="2400" u="none">
                          <a:solidFill>
                            <a:srgbClr val="000000"/>
                          </a:solidFill>
                          <a:latin typeface="Candara"/>
                          <a:ea typeface="Candara"/>
                          <a:cs typeface="Candara"/>
                          <a:sym typeface="Candara"/>
                        </a:rPr>
                        <a:t>3) Ketogenní dieta (nikoliv low-carb) může ve svalových buňkách negativně ovlivňovat signální dráhy zapojené ve tvorbě nových svalových proteinů </a:t>
                      </a:r>
                      <a:r>
                        <a:rPr lang="en-US" sz="2400">
                          <a:latin typeface="Candara"/>
                          <a:ea typeface="Candara"/>
                          <a:cs typeface="Candara"/>
                          <a:sym typeface="Candara"/>
                        </a:rPr>
                        <a:t>→ </a:t>
                      </a:r>
                      <a:r>
                        <a:rPr b="1" lang="en-US" sz="2400">
                          <a:latin typeface="Candara"/>
                          <a:ea typeface="Candara"/>
                          <a:cs typeface="Candara"/>
                          <a:sym typeface="Candara"/>
                        </a:rPr>
                        <a:t>není dostatečně prozkoumáno</a:t>
                      </a:r>
                      <a:endParaRPr b="1"/>
                    </a:p>
                  </a:txBody>
                  <a:tcPr marT="45700" marB="457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r>
            </a:tbl>
          </a:graphicData>
        </a:graphic>
      </p:graphicFrame>
      <p:sp>
        <p:nvSpPr>
          <p:cNvPr id="274" name="Google Shape;274;p29"/>
          <p:cNvSpPr/>
          <p:nvPr/>
        </p:nvSpPr>
        <p:spPr>
          <a:xfrm>
            <a:off x="4313362" y="3697050"/>
            <a:ext cx="557100" cy="615900"/>
          </a:xfrm>
          <a:prstGeom prst="downArrow">
            <a:avLst>
              <a:gd fmla="val 11830" name="adj1"/>
              <a:gd fmla="val 50000" name="adj2"/>
            </a:avLst>
          </a:prstGeom>
          <a:solidFill>
            <a:schemeClr val="accent1"/>
          </a:solidFill>
          <a:ln cap="flat" cmpd="sng" w="12700">
            <a:solidFill>
              <a:srgbClr val="2F52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75" name="Google Shape;275;p29"/>
          <p:cNvSpPr/>
          <p:nvPr/>
        </p:nvSpPr>
        <p:spPr>
          <a:xfrm>
            <a:off x="4881562" y="3697075"/>
            <a:ext cx="558900" cy="615900"/>
          </a:xfrm>
          <a:prstGeom prst="downArrow">
            <a:avLst>
              <a:gd fmla="val 11802" name="adj1"/>
              <a:gd fmla="val 50000" name="adj2"/>
            </a:avLst>
          </a:prstGeom>
          <a:solidFill>
            <a:schemeClr val="accent1"/>
          </a:solidFill>
          <a:ln cap="flat" cmpd="sng" w="12700">
            <a:solidFill>
              <a:srgbClr val="2F52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76" name="Google Shape;276;p29"/>
          <p:cNvSpPr/>
          <p:nvPr/>
        </p:nvSpPr>
        <p:spPr>
          <a:xfrm>
            <a:off x="5464975" y="3697112"/>
            <a:ext cx="558900" cy="615900"/>
          </a:xfrm>
          <a:prstGeom prst="downArrow">
            <a:avLst>
              <a:gd fmla="val 11802" name="adj1"/>
              <a:gd fmla="val 50000" name="adj2"/>
            </a:avLst>
          </a:prstGeom>
          <a:solidFill>
            <a:schemeClr val="accent1"/>
          </a:solidFill>
          <a:ln cap="flat" cmpd="sng" w="12700">
            <a:solidFill>
              <a:srgbClr val="2F52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77" name="Google Shape;277;p29"/>
          <p:cNvSpPr/>
          <p:nvPr/>
        </p:nvSpPr>
        <p:spPr>
          <a:xfrm>
            <a:off x="6008675" y="3697137"/>
            <a:ext cx="557100" cy="615900"/>
          </a:xfrm>
          <a:prstGeom prst="downArrow">
            <a:avLst>
              <a:gd fmla="val 11830" name="adj1"/>
              <a:gd fmla="val 50000" name="adj2"/>
            </a:avLst>
          </a:prstGeom>
          <a:solidFill>
            <a:schemeClr val="accent1"/>
          </a:solidFill>
          <a:ln cap="flat" cmpd="sng" w="12700">
            <a:solidFill>
              <a:srgbClr val="2F52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78" name="Google Shape;278;p29"/>
          <p:cNvSpPr/>
          <p:nvPr/>
        </p:nvSpPr>
        <p:spPr>
          <a:xfrm>
            <a:off x="6618275" y="3697162"/>
            <a:ext cx="557100" cy="615900"/>
          </a:xfrm>
          <a:prstGeom prst="downArrow">
            <a:avLst>
              <a:gd fmla="val 11830" name="adj1"/>
              <a:gd fmla="val 50000" name="adj2"/>
            </a:avLst>
          </a:prstGeom>
          <a:solidFill>
            <a:schemeClr val="accent1"/>
          </a:solidFill>
          <a:ln cap="flat" cmpd="sng" w="12700">
            <a:solidFill>
              <a:srgbClr val="2F52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graphicFrame>
        <p:nvGraphicFramePr>
          <p:cNvPr id="279" name="Google Shape;279;p29"/>
          <p:cNvGraphicFramePr/>
          <p:nvPr/>
        </p:nvGraphicFramePr>
        <p:xfrm>
          <a:off x="49537" y="4312937"/>
          <a:ext cx="3000000" cy="3000000"/>
        </p:xfrm>
        <a:graphic>
          <a:graphicData uri="http://schemas.openxmlformats.org/drawingml/2006/table">
            <a:tbl>
              <a:tblPr>
                <a:noFill/>
                <a:tableStyleId>{B7572041-5C2E-455E-8032-3AAEB9A694A7}</a:tableStyleId>
              </a:tblPr>
              <a:tblGrid>
                <a:gridCol w="12092950"/>
              </a:tblGrid>
              <a:tr h="1924275">
                <a:tc>
                  <a:txBody>
                    <a:bodyPr/>
                    <a:lstStyle/>
                    <a:p>
                      <a:pPr indent="-438150" lvl="0" marL="457200" marR="0" rtl="0" algn="l">
                        <a:lnSpc>
                          <a:spcPct val="100000"/>
                        </a:lnSpc>
                        <a:spcBef>
                          <a:spcPts val="0"/>
                        </a:spcBef>
                        <a:spcAft>
                          <a:spcPts val="0"/>
                        </a:spcAft>
                        <a:buClr>
                          <a:srgbClr val="FFFFFF"/>
                        </a:buClr>
                        <a:buSzPts val="2100"/>
                        <a:buFont typeface="Candara"/>
                        <a:buAutoNum type="arabicParenR"/>
                      </a:pPr>
                      <a:r>
                        <a:rPr b="1" i="0" lang="en-US" sz="2100" u="none">
                          <a:solidFill>
                            <a:srgbClr val="FFFFFF"/>
                          </a:solidFill>
                          <a:latin typeface="Candara"/>
                          <a:ea typeface="Candara"/>
                          <a:cs typeface="Candara"/>
                          <a:sym typeface="Candara"/>
                        </a:rPr>
                        <a:t>High-carb/low-fat i low-carb diety by měly být pro budování svalové hmoty stejně efektivní, pokud nižší příjem sacharidů neovlivní výkon/kvalitu tréninku potřebného pro stimulaci s</a:t>
                      </a:r>
                      <a:r>
                        <a:rPr b="1" lang="en-US" sz="2100">
                          <a:solidFill>
                            <a:srgbClr val="FFFFFF"/>
                          </a:solidFill>
                          <a:latin typeface="Candara"/>
                          <a:ea typeface="Candara"/>
                          <a:cs typeface="Candara"/>
                          <a:sym typeface="Candara"/>
                        </a:rPr>
                        <a:t>valové hypertrofie</a:t>
                      </a:r>
                      <a:endParaRPr sz="2100">
                        <a:latin typeface="Candara"/>
                        <a:ea typeface="Candara"/>
                        <a:cs typeface="Candara"/>
                        <a:sym typeface="Candara"/>
                      </a:endParaRPr>
                    </a:p>
                    <a:p>
                      <a:pPr indent="-438150" lvl="0" marL="457200" marR="0" rtl="0" algn="l">
                        <a:lnSpc>
                          <a:spcPct val="100000"/>
                        </a:lnSpc>
                        <a:spcBef>
                          <a:spcPts val="0"/>
                        </a:spcBef>
                        <a:spcAft>
                          <a:spcPts val="0"/>
                        </a:spcAft>
                        <a:buClr>
                          <a:srgbClr val="FFFFFF"/>
                        </a:buClr>
                        <a:buSzPts val="2100"/>
                        <a:buFont typeface="Candara"/>
                        <a:buAutoNum type="arabicParenR"/>
                      </a:pPr>
                      <a:r>
                        <a:rPr b="1" i="0" lang="en-US" sz="2100" u="none">
                          <a:solidFill>
                            <a:srgbClr val="FFFFFF"/>
                          </a:solidFill>
                          <a:latin typeface="Candara"/>
                          <a:ea typeface="Candara"/>
                          <a:cs typeface="Candara"/>
                          <a:sym typeface="Candara"/>
                        </a:rPr>
                        <a:t>Ketogenní diety mohou být pro nárůst nové svalové hmoty méně výhodné, protože js</a:t>
                      </a:r>
                      <a:r>
                        <a:rPr b="1" lang="en-US" sz="2100">
                          <a:solidFill>
                            <a:srgbClr val="FFFFFF"/>
                          </a:solidFill>
                          <a:latin typeface="Candara"/>
                          <a:ea typeface="Candara"/>
                          <a:cs typeface="Candara"/>
                          <a:sym typeface="Candara"/>
                        </a:rPr>
                        <a:t>ou často velmi sytivé → obtížné dosáhnout dostatečného příjmu energie</a:t>
                      </a:r>
                      <a:r>
                        <a:rPr b="1" lang="en-US" sz="2100">
                          <a:solidFill>
                            <a:srgbClr val="FFFFFF"/>
                          </a:solidFill>
                          <a:latin typeface="Candara"/>
                          <a:ea typeface="Candara"/>
                          <a:cs typeface="Candara"/>
                          <a:sym typeface="Candara"/>
                        </a:rPr>
                        <a:t> </a:t>
                      </a:r>
                      <a:endParaRPr b="1" sz="2100">
                        <a:solidFill>
                          <a:srgbClr val="FFFFFF"/>
                        </a:solidFill>
                        <a:latin typeface="Candara"/>
                        <a:ea typeface="Candara"/>
                        <a:cs typeface="Candara"/>
                        <a:sym typeface="Candara"/>
                      </a:endParaRPr>
                    </a:p>
                    <a:p>
                      <a:pPr indent="-438150" lvl="0" marL="457200" marR="0" rtl="0" algn="l">
                        <a:lnSpc>
                          <a:spcPct val="100000"/>
                        </a:lnSpc>
                        <a:spcBef>
                          <a:spcPts val="0"/>
                        </a:spcBef>
                        <a:spcAft>
                          <a:spcPts val="0"/>
                        </a:spcAft>
                        <a:buClr>
                          <a:srgbClr val="FFFFFF"/>
                        </a:buClr>
                        <a:buSzPts val="2100"/>
                        <a:buFont typeface="Candara"/>
                        <a:buAutoNum type="arabicParenR"/>
                      </a:pPr>
                      <a:r>
                        <a:rPr b="1" lang="en-US" sz="2100">
                          <a:solidFill>
                            <a:srgbClr val="FFFFFF"/>
                          </a:solidFill>
                          <a:latin typeface="Candara"/>
                          <a:ea typeface="Candara"/>
                          <a:cs typeface="Candara"/>
                          <a:sym typeface="Candara"/>
                        </a:rPr>
                        <a:t>Nežádoucí projevy při přechodu na nižší příjem sacharidů (bolest hlavy, únava, nevolnost, krátkodobý? pokles výkonnosti atd.)</a:t>
                      </a:r>
                      <a:endParaRPr b="1" sz="2100">
                        <a:solidFill>
                          <a:srgbClr val="FFFFFF"/>
                        </a:solidFill>
                        <a:latin typeface="Candara"/>
                        <a:ea typeface="Candara"/>
                        <a:cs typeface="Candara"/>
                        <a:sym typeface="Candara"/>
                      </a:endParaRPr>
                    </a:p>
                    <a:p>
                      <a:pPr indent="-438150" lvl="0" marL="457200" marR="0" rtl="0" algn="l">
                        <a:lnSpc>
                          <a:spcPct val="100000"/>
                        </a:lnSpc>
                        <a:spcBef>
                          <a:spcPts val="0"/>
                        </a:spcBef>
                        <a:spcAft>
                          <a:spcPts val="0"/>
                        </a:spcAft>
                        <a:buClr>
                          <a:srgbClr val="FFFFFF"/>
                        </a:buClr>
                        <a:buSzPts val="2100"/>
                        <a:buFont typeface="Candara"/>
                        <a:buAutoNum type="arabicParenR"/>
                      </a:pPr>
                      <a:r>
                        <a:rPr b="1" lang="en-US" sz="2100">
                          <a:solidFill>
                            <a:srgbClr val="FFFFFF"/>
                          </a:solidFill>
                          <a:latin typeface="Candara"/>
                          <a:ea typeface="Candara"/>
                          <a:cs typeface="Candara"/>
                          <a:sym typeface="Candara"/>
                        </a:rPr>
                        <a:t>Nutnost monitorovat vliv na krevní lipidy</a:t>
                      </a:r>
                      <a:endParaRPr b="1" sz="2100">
                        <a:solidFill>
                          <a:srgbClr val="FFFFFF"/>
                        </a:solidFill>
                        <a:latin typeface="Candara"/>
                        <a:ea typeface="Candara"/>
                        <a:cs typeface="Candara"/>
                        <a:sym typeface="Candara"/>
                      </a:endParaRPr>
                    </a:p>
                    <a:p>
                      <a:pPr indent="0" lvl="0" marL="0" marR="0" rtl="0" algn="l">
                        <a:lnSpc>
                          <a:spcPct val="100000"/>
                        </a:lnSpc>
                        <a:spcBef>
                          <a:spcPts val="0"/>
                        </a:spcBef>
                        <a:spcAft>
                          <a:spcPts val="0"/>
                        </a:spcAft>
                        <a:buNone/>
                      </a:pPr>
                      <a:r>
                        <a:t/>
                      </a:r>
                      <a:endParaRPr>
                        <a:solidFill>
                          <a:schemeClr val="lt1"/>
                        </a:solidFill>
                        <a:highlight>
                          <a:srgbClr val="0070C0"/>
                        </a:highlight>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r>
            </a:tbl>
          </a:graphicData>
        </a:graphic>
      </p:graphicFrame>
      <p:sp>
        <p:nvSpPr>
          <p:cNvPr id="280" name="Google Shape;280;p29"/>
          <p:cNvSpPr/>
          <p:nvPr/>
        </p:nvSpPr>
        <p:spPr>
          <a:xfrm>
            <a:off x="3756125" y="3697025"/>
            <a:ext cx="557100" cy="615900"/>
          </a:xfrm>
          <a:prstGeom prst="downArrow">
            <a:avLst>
              <a:gd fmla="val 11830" name="adj1"/>
              <a:gd fmla="val 50000" name="adj2"/>
            </a:avLst>
          </a:prstGeom>
          <a:solidFill>
            <a:schemeClr val="accent1"/>
          </a:solidFill>
          <a:ln cap="flat" cmpd="sng" w="12700">
            <a:solidFill>
              <a:srgbClr val="2F52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30"/>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ndara"/>
              <a:buNone/>
            </a:pPr>
            <a:r>
              <a:rPr b="0" i="0" lang="en-US" sz="4000" u="none">
                <a:solidFill>
                  <a:schemeClr val="dk1"/>
                </a:solidFill>
                <a:latin typeface="Candara"/>
                <a:ea typeface="Candara"/>
                <a:cs typeface="Candara"/>
                <a:sym typeface="Candara"/>
              </a:rPr>
              <a:t>Carbohydrate Restriction: Friend or Foe of Resistance-Based Exercise Performance? (2018)</a:t>
            </a:r>
            <a:br>
              <a:rPr b="1" i="0" lang="en-US" sz="4000" u="none">
                <a:solidFill>
                  <a:schemeClr val="dk1"/>
                </a:solidFill>
                <a:latin typeface="Calibri"/>
                <a:ea typeface="Calibri"/>
                <a:cs typeface="Calibri"/>
                <a:sym typeface="Calibri"/>
              </a:rPr>
            </a:br>
            <a:endParaRPr/>
          </a:p>
        </p:txBody>
      </p:sp>
      <p:sp>
        <p:nvSpPr>
          <p:cNvPr id="286" name="Google Shape;286;p30"/>
          <p:cNvSpPr txBox="1"/>
          <p:nvPr>
            <p:ph idx="1" type="body"/>
          </p:nvPr>
        </p:nvSpPr>
        <p:spPr>
          <a:xfrm>
            <a:off x="195262" y="1506537"/>
            <a:ext cx="11801475" cy="4351337"/>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U typického silového tréninku s </a:t>
            </a:r>
            <a:r>
              <a:rPr b="1" i="0" lang="en-US" sz="2400" u="none">
                <a:solidFill>
                  <a:srgbClr val="FF0000"/>
                </a:solidFill>
                <a:latin typeface="Candara"/>
                <a:ea typeface="Candara"/>
                <a:cs typeface="Candara"/>
                <a:sym typeface="Candara"/>
              </a:rPr>
              <a:t>kratší dobou trvání </a:t>
            </a:r>
            <a:r>
              <a:rPr b="0" i="0" lang="en-US" sz="2400" u="none">
                <a:solidFill>
                  <a:schemeClr val="dk1"/>
                </a:solidFill>
                <a:latin typeface="Candara"/>
                <a:ea typeface="Candara"/>
                <a:cs typeface="Candara"/>
                <a:sym typeface="Candara"/>
              </a:rPr>
              <a:t>(pod 45 minut), </a:t>
            </a:r>
            <a:br>
              <a:rPr b="0" i="0" lang="en-US" sz="2400" u="none">
                <a:solidFill>
                  <a:schemeClr val="dk1"/>
                </a:solidFill>
                <a:latin typeface="Candara"/>
                <a:ea typeface="Candara"/>
                <a:cs typeface="Candara"/>
                <a:sym typeface="Candara"/>
              </a:rPr>
            </a:br>
            <a:r>
              <a:rPr b="1" i="0" lang="en-US" sz="2400" u="none">
                <a:solidFill>
                  <a:srgbClr val="0070C0"/>
                </a:solidFill>
                <a:latin typeface="Candara"/>
                <a:ea typeface="Candara"/>
                <a:cs typeface="Candara"/>
                <a:sym typeface="Candara"/>
              </a:rPr>
              <a:t>vysokou intenzitou použitých vah</a:t>
            </a:r>
            <a:r>
              <a:rPr b="0" i="0" lang="en-US" sz="2400" u="none">
                <a:solidFill>
                  <a:schemeClr val="dk1"/>
                </a:solidFill>
                <a:latin typeface="Candara"/>
                <a:ea typeface="Candara"/>
                <a:cs typeface="Candara"/>
                <a:sym typeface="Candara"/>
              </a:rPr>
              <a:t> (nad 80–85 % 1RM) a </a:t>
            </a:r>
            <a:r>
              <a:rPr b="1" i="0" lang="en-US" sz="2400" u="none">
                <a:solidFill>
                  <a:srgbClr val="00B050"/>
                </a:solidFill>
                <a:latin typeface="Candara"/>
                <a:ea typeface="Candara"/>
                <a:cs typeface="Candara"/>
                <a:sym typeface="Candara"/>
              </a:rPr>
              <a:t>malým objemem práce </a:t>
            </a:r>
            <a:br>
              <a:rPr b="0" i="0" lang="en-US" sz="2400" u="none">
                <a:solidFill>
                  <a:schemeClr val="dk1"/>
                </a:solidFill>
                <a:latin typeface="Candara"/>
                <a:ea typeface="Candara"/>
                <a:cs typeface="Candara"/>
                <a:sym typeface="Candara"/>
              </a:rPr>
            </a:br>
            <a:r>
              <a:rPr b="0" i="0" lang="en-US" sz="2400" u="none">
                <a:solidFill>
                  <a:schemeClr val="dk1"/>
                </a:solidFill>
                <a:latin typeface="Candara"/>
                <a:ea typeface="Candara"/>
                <a:cs typeface="Candara"/>
                <a:sym typeface="Candara"/>
              </a:rPr>
              <a:t>(ne více než 8 sérií) </a:t>
            </a:r>
            <a:r>
              <a:rPr b="1" i="0" lang="en-US" sz="2400" u="none">
                <a:solidFill>
                  <a:schemeClr val="dk1"/>
                </a:solidFill>
                <a:latin typeface="Candara"/>
                <a:ea typeface="Candara"/>
                <a:cs typeface="Candara"/>
                <a:sym typeface="Candara"/>
              </a:rPr>
              <a:t>by nízký příjem sacharidů neměl výrazněji omezovat výkon, </a:t>
            </a:r>
            <a:br>
              <a:rPr b="1" i="0" lang="en-US" sz="2400" u="none">
                <a:solidFill>
                  <a:schemeClr val="dk1"/>
                </a:solidFill>
                <a:latin typeface="Candara"/>
                <a:ea typeface="Candara"/>
                <a:cs typeface="Candara"/>
                <a:sym typeface="Candara"/>
              </a:rPr>
            </a:br>
            <a:r>
              <a:rPr b="1" i="0" lang="en-US" sz="2400" u="none">
                <a:solidFill>
                  <a:schemeClr val="dk1"/>
                </a:solidFill>
                <a:latin typeface="Candara"/>
                <a:ea typeface="Candara"/>
                <a:cs typeface="Candara"/>
                <a:sym typeface="Candara"/>
              </a:rPr>
              <a:t>a proto zřejmě ani adaptační mechanismy (síla, hypertrofie)</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Při vyšším objemu práce, delším trvání tréninku a nižší intenzitě zatížení </a:t>
            </a:r>
            <a:br>
              <a:rPr b="0" i="0" lang="en-US" sz="2400" u="none">
                <a:solidFill>
                  <a:schemeClr val="dk1"/>
                </a:solidFill>
                <a:latin typeface="Candara"/>
                <a:ea typeface="Candara"/>
                <a:cs typeface="Candara"/>
                <a:sym typeface="Candara"/>
              </a:rPr>
            </a:br>
            <a:r>
              <a:rPr b="0" i="0" lang="en-US" sz="2400" u="none">
                <a:solidFill>
                  <a:schemeClr val="dk1"/>
                </a:solidFill>
                <a:latin typeface="Candara"/>
                <a:ea typeface="Candara"/>
                <a:cs typeface="Candara"/>
                <a:sym typeface="Candara"/>
              </a:rPr>
              <a:t>už snížený příjem sacharidů může snižovat výkon a potenciálně i dlouhodobě hypertrofii.</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Inzulin a vysoký příjem sacharidů není třeba pro syntézu bílkovin, jedná se spíše o </a:t>
            </a:r>
            <a:r>
              <a:rPr b="0" i="0" lang="en-US" sz="2400" u="sng">
                <a:solidFill>
                  <a:schemeClr val="dk1"/>
                </a:solidFill>
                <a:latin typeface="Calibri"/>
                <a:ea typeface="Calibri"/>
                <a:cs typeface="Calibri"/>
                <a:sym typeface="Calibri"/>
                <a:hlinkClick r:id="rId3">
                  <a:extLst>
                    <a:ext uri="{A12FA001-AC4F-418D-AE19-62706E023703}">
                      <ahyp:hlinkClr val="tx"/>
                    </a:ext>
                  </a:extLst>
                </a:hlinkClick>
              </a:rPr>
              <a:t>antikatabolický efekt</a:t>
            </a:r>
            <a:r>
              <a:rPr b="0" i="0" lang="en-US" sz="2400" u="none">
                <a:solidFill>
                  <a:schemeClr val="dk1"/>
                </a:solidFill>
                <a:latin typeface="Candara"/>
                <a:ea typeface="Candara"/>
                <a:cs typeface="Candara"/>
                <a:sym typeface="Candara"/>
              </a:rPr>
              <a:t> (Abdulla, 2016)</a:t>
            </a:r>
            <a:endParaRPr/>
          </a:p>
          <a:p>
            <a:pPr indent="-228600" lvl="0" marL="228600" marR="0" rtl="0" algn="l">
              <a:lnSpc>
                <a:spcPct val="90000"/>
              </a:lnSpc>
              <a:spcBef>
                <a:spcPts val="1000"/>
              </a:spcBef>
              <a:spcAft>
                <a:spcPts val="0"/>
              </a:spcAft>
              <a:buClr>
                <a:schemeClr val="dk1"/>
              </a:buClr>
              <a:buSzPts val="2400"/>
              <a:buFont typeface="Arial"/>
              <a:buChar char="•"/>
            </a:pPr>
            <a:r>
              <a:rPr b="1" i="0" lang="en-US" sz="2400" u="sng">
                <a:solidFill>
                  <a:schemeClr val="dk1"/>
                </a:solidFill>
                <a:latin typeface="Candara"/>
                <a:ea typeface="Candara"/>
                <a:cs typeface="Candara"/>
                <a:sym typeface="Candara"/>
              </a:rPr>
              <a:t>Jak rychle se spotřebovává glykogen?</a:t>
            </a:r>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a:solidFill>
                <a:schemeClr val="dk1"/>
              </a:solidFill>
              <a:latin typeface="Candara"/>
              <a:ea typeface="Candara"/>
              <a:cs typeface="Candara"/>
              <a:sym typeface="Candara"/>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a:solidFill>
                <a:schemeClr val="dk1"/>
              </a:solidFill>
              <a:latin typeface="Candara"/>
              <a:ea typeface="Candara"/>
              <a:cs typeface="Candara"/>
              <a:sym typeface="Candara"/>
            </a:endParaRPr>
          </a:p>
        </p:txBody>
      </p:sp>
      <p:graphicFrame>
        <p:nvGraphicFramePr>
          <p:cNvPr id="287" name="Google Shape;287;p30"/>
          <p:cNvGraphicFramePr/>
          <p:nvPr/>
        </p:nvGraphicFramePr>
        <p:xfrm>
          <a:off x="331787" y="5172075"/>
          <a:ext cx="3000000" cy="3000000"/>
        </p:xfrm>
        <a:graphic>
          <a:graphicData uri="http://schemas.openxmlformats.org/drawingml/2006/table">
            <a:tbl>
              <a:tblPr>
                <a:noFill/>
                <a:tableStyleId>{B7572041-5C2E-455E-8032-3AAEB9A694A7}</a:tableStyleId>
              </a:tblPr>
              <a:tblGrid>
                <a:gridCol w="11528425"/>
              </a:tblGrid>
              <a:tr h="457200">
                <a:tc>
                  <a:txBody>
                    <a:bodyPr/>
                    <a:lstStyle/>
                    <a:p>
                      <a:pPr indent="0" lvl="0" marL="0" marR="0" rtl="0" algn="ctr">
                        <a:lnSpc>
                          <a:spcPct val="100000"/>
                        </a:lnSpc>
                        <a:spcBef>
                          <a:spcPts val="0"/>
                        </a:spcBef>
                        <a:spcAft>
                          <a:spcPts val="0"/>
                        </a:spcAft>
                        <a:buClr>
                          <a:srgbClr val="FFFFFF"/>
                        </a:buClr>
                        <a:buSzPts val="2400"/>
                        <a:buFont typeface="Candara"/>
                        <a:buNone/>
                      </a:pPr>
                      <a:r>
                        <a:rPr b="1" i="0" lang="en-US" sz="2400" u="none">
                          <a:solidFill>
                            <a:srgbClr val="FFFFFF"/>
                          </a:solidFill>
                          <a:latin typeface="Candara"/>
                          <a:ea typeface="Candara"/>
                          <a:cs typeface="Candara"/>
                          <a:sym typeface="Candara"/>
                        </a:rPr>
                        <a:t>6 sérií předkopávání vedlo ke snížení glykogenu ve stehenním svalu o 39 %</a:t>
                      </a:r>
                      <a:endParaRPr/>
                    </a:p>
                  </a:txBody>
                  <a:tcPr marT="45725" marB="45725" marR="91425" marL="9142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r>
              <a:tr h="457200">
                <a:tc>
                  <a:txBody>
                    <a:bodyPr/>
                    <a:lstStyle/>
                    <a:p>
                      <a:pPr indent="0" lvl="0" marL="0" marR="0" rtl="0" algn="ctr">
                        <a:lnSpc>
                          <a:spcPct val="100000"/>
                        </a:lnSpc>
                        <a:spcBef>
                          <a:spcPts val="0"/>
                        </a:spcBef>
                        <a:spcAft>
                          <a:spcPts val="0"/>
                        </a:spcAft>
                        <a:buClr>
                          <a:srgbClr val="000000"/>
                        </a:buClr>
                        <a:buSzPts val="2400"/>
                        <a:buFont typeface="Candara"/>
                        <a:buNone/>
                      </a:pPr>
                      <a:r>
                        <a:rPr b="1" i="0" lang="en-US" sz="2400" u="none">
                          <a:solidFill>
                            <a:srgbClr val="000000"/>
                          </a:solidFill>
                          <a:latin typeface="Candara"/>
                          <a:ea typeface="Candara"/>
                          <a:cs typeface="Candara"/>
                          <a:sym typeface="Candara"/>
                        </a:rPr>
                        <a:t>3 série bicepsových zdvihů snížily zásoby glykogenu v bicepsu o 24 %</a:t>
                      </a:r>
                      <a:endParaRPr/>
                    </a:p>
                  </a:txBody>
                  <a:tcPr marT="45725" marB="45725" marR="91425" marL="9142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r>
              <a:tr h="457200">
                <a:tc>
                  <a:txBody>
                    <a:bodyPr/>
                    <a:lstStyle/>
                    <a:p>
                      <a:pPr indent="0" lvl="0" marL="0" marR="0" rtl="0" algn="l">
                        <a:lnSpc>
                          <a:spcPct val="100000"/>
                        </a:lnSpc>
                        <a:spcBef>
                          <a:spcPts val="0"/>
                        </a:spcBef>
                        <a:spcAft>
                          <a:spcPts val="0"/>
                        </a:spcAft>
                        <a:buClr>
                          <a:srgbClr val="000000"/>
                        </a:buClr>
                        <a:buSzPts val="2400"/>
                        <a:buFont typeface="Candara"/>
                        <a:buNone/>
                      </a:pPr>
                      <a:r>
                        <a:rPr b="1" i="0" lang="en-US" sz="2400" u="none">
                          <a:solidFill>
                            <a:srgbClr val="000000"/>
                          </a:solidFill>
                          <a:latin typeface="Candara"/>
                          <a:ea typeface="Candara"/>
                          <a:cs typeface="Candara"/>
                          <a:sym typeface="Candara"/>
                        </a:rPr>
                        <a:t>45min trénink celého těla vedl ke snížení celotělových zásob glykogenu o 23–44%</a:t>
                      </a:r>
                      <a:endParaRPr/>
                    </a:p>
                  </a:txBody>
                  <a:tcPr marT="45725" marB="45725" marR="91425" marL="9142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1"/>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t/>
            </a:r>
            <a:endParaRPr sz="4400">
              <a:solidFill>
                <a:schemeClr val="dk1"/>
              </a:solidFill>
              <a:latin typeface="Calibri"/>
              <a:ea typeface="Calibri"/>
              <a:cs typeface="Calibri"/>
              <a:sym typeface="Calibri"/>
            </a:endParaRPr>
          </a:p>
        </p:txBody>
      </p:sp>
      <p:pic>
        <p:nvPicPr>
          <p:cNvPr id="293" name="Google Shape;293;p31"/>
          <p:cNvPicPr preferRelativeResize="0"/>
          <p:nvPr>
            <p:ph idx="1" type="body"/>
          </p:nvPr>
        </p:nvPicPr>
        <p:blipFill rotWithShape="1">
          <a:blip r:embed="rId3">
            <a:alphaModFix/>
          </a:blip>
          <a:srcRect b="0" l="0" r="0" t="0"/>
          <a:stretch/>
        </p:blipFill>
        <p:spPr>
          <a:xfrm>
            <a:off x="1241425" y="104775"/>
            <a:ext cx="9709150" cy="6648450"/>
          </a:xfrm>
          <a:prstGeom prst="rect">
            <a:avLst/>
          </a:prstGeom>
          <a:noFill/>
          <a:ln>
            <a:noFill/>
          </a:ln>
        </p:spPr>
      </p:pic>
      <p:sp>
        <p:nvSpPr>
          <p:cNvPr id="294" name="Google Shape;294;p31"/>
          <p:cNvSpPr txBox="1"/>
          <p:nvPr/>
        </p:nvSpPr>
        <p:spPr>
          <a:xfrm>
            <a:off x="7462837" y="6334125"/>
            <a:ext cx="1736725" cy="419100"/>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95" name="Google Shape;295;p31"/>
          <p:cNvSpPr txBox="1"/>
          <p:nvPr/>
        </p:nvSpPr>
        <p:spPr>
          <a:xfrm>
            <a:off x="2200275" y="104775"/>
            <a:ext cx="2066925" cy="1697037"/>
          </a:xfrm>
          <a:prstGeom prst="rect">
            <a:avLst/>
          </a:prstGeom>
          <a:noFill/>
          <a:ln cap="flat" cmpd="sng" w="57150">
            <a:solidFill>
              <a:srgbClr val="0070C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96" name="Google Shape;296;p31"/>
          <p:cNvSpPr txBox="1"/>
          <p:nvPr/>
        </p:nvSpPr>
        <p:spPr>
          <a:xfrm>
            <a:off x="2743200" y="5056187"/>
            <a:ext cx="1866900" cy="1493837"/>
          </a:xfrm>
          <a:prstGeom prst="rect">
            <a:avLst/>
          </a:prstGeom>
          <a:noFill/>
          <a:ln cap="flat" cmpd="sng" w="57150">
            <a:solidFill>
              <a:srgbClr val="0070C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97" name="Google Shape;297;p31"/>
          <p:cNvSpPr txBox="1"/>
          <p:nvPr/>
        </p:nvSpPr>
        <p:spPr>
          <a:xfrm>
            <a:off x="7031037" y="179387"/>
            <a:ext cx="2066925" cy="1697037"/>
          </a:xfrm>
          <a:prstGeom prst="rect">
            <a:avLst/>
          </a:prstGeom>
          <a:noFill/>
          <a:ln cap="flat" cmpd="sng" w="57150">
            <a:solidFill>
              <a:srgbClr val="0070C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98" name="Google Shape;298;p31"/>
          <p:cNvSpPr txBox="1"/>
          <p:nvPr/>
        </p:nvSpPr>
        <p:spPr>
          <a:xfrm>
            <a:off x="9231312" y="179387"/>
            <a:ext cx="2066925" cy="1697037"/>
          </a:xfrm>
          <a:prstGeom prst="rect">
            <a:avLst/>
          </a:prstGeom>
          <a:noFill/>
          <a:ln cap="flat" cmpd="sng" w="57150">
            <a:solidFill>
              <a:srgbClr val="0070C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32"/>
          <p:cNvSpPr txBox="1"/>
          <p:nvPr>
            <p:ph type="title"/>
          </p:nvPr>
        </p:nvSpPr>
        <p:spPr>
          <a:xfrm>
            <a:off x="838200" y="257175"/>
            <a:ext cx="10515600" cy="132556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Candara"/>
              <a:buNone/>
            </a:pPr>
            <a:r>
              <a:rPr b="0" i="0" lang="en-US" sz="4000" u="none">
                <a:solidFill>
                  <a:schemeClr val="dk1"/>
                </a:solidFill>
                <a:latin typeface="Candara"/>
                <a:ea typeface="Candara"/>
                <a:cs typeface="Candara"/>
                <a:sym typeface="Candara"/>
              </a:rPr>
              <a:t>Carbohydrate intake and resistance-based exercise: are current recommendations reflective of actual need? (2017)</a:t>
            </a:r>
            <a:endParaRPr/>
          </a:p>
        </p:txBody>
      </p:sp>
      <p:pic>
        <p:nvPicPr>
          <p:cNvPr id="304" name="Google Shape;304;p32"/>
          <p:cNvPicPr preferRelativeResize="0"/>
          <p:nvPr>
            <p:ph idx="1" type="body"/>
          </p:nvPr>
        </p:nvPicPr>
        <p:blipFill rotWithShape="1">
          <a:blip r:embed="rId3">
            <a:alphaModFix/>
          </a:blip>
          <a:srcRect b="0" l="0" r="0" t="0"/>
          <a:stretch/>
        </p:blipFill>
        <p:spPr>
          <a:xfrm>
            <a:off x="220662" y="1827212"/>
            <a:ext cx="11971337" cy="34480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3"/>
          <p:cNvSpPr txBox="1"/>
          <p:nvPr>
            <p:ph type="title"/>
          </p:nvPr>
        </p:nvSpPr>
        <p:spPr>
          <a:xfrm>
            <a:off x="692150" y="433387"/>
            <a:ext cx="10515600" cy="132556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D0D0D"/>
              </a:buClr>
              <a:buSzPts val="4000"/>
              <a:buFont typeface="Candara"/>
              <a:buNone/>
            </a:pPr>
            <a:r>
              <a:rPr b="0" i="0" lang="en-US" sz="4000" u="none">
                <a:solidFill>
                  <a:srgbClr val="0D0D0D"/>
                </a:solidFill>
                <a:latin typeface="Candara"/>
                <a:ea typeface="Candara"/>
                <a:cs typeface="Candara"/>
                <a:sym typeface="Candara"/>
              </a:rPr>
              <a:t>Trávení a transportu tuků</a:t>
            </a:r>
            <a:br>
              <a:rPr b="0" i="0" lang="en-US" sz="4000" u="none">
                <a:solidFill>
                  <a:srgbClr val="0D0D0D"/>
                </a:solidFill>
                <a:latin typeface="Candara"/>
                <a:ea typeface="Candara"/>
                <a:cs typeface="Candara"/>
                <a:sym typeface="Candara"/>
              </a:rPr>
            </a:br>
            <a:endParaRPr/>
          </a:p>
        </p:txBody>
      </p:sp>
      <p:sp>
        <p:nvSpPr>
          <p:cNvPr id="114" name="Google Shape;114;p3"/>
          <p:cNvSpPr txBox="1"/>
          <p:nvPr>
            <p:ph idx="1" type="body"/>
          </p:nvPr>
        </p:nvSpPr>
        <p:spPr>
          <a:xfrm>
            <a:off x="252412" y="1146175"/>
            <a:ext cx="11520487" cy="4351337"/>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Linguální a gastrická lipáza mají v trávení tuků malý význam (cca 15 %)</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Vstřebávání tuků ve střevě se děje prostřednictvím tzv. micel (lipidy jsou nerozpustné </a:t>
            </a:r>
            <a:br>
              <a:rPr b="0" i="0" lang="en-US" sz="2400" u="none">
                <a:solidFill>
                  <a:schemeClr val="dk1"/>
                </a:solidFill>
                <a:latin typeface="Candara"/>
                <a:ea typeface="Candara"/>
                <a:cs typeface="Candara"/>
                <a:sym typeface="Candara"/>
              </a:rPr>
            </a:br>
            <a:r>
              <a:rPr b="0" i="0" lang="en-US" sz="2400" u="none">
                <a:solidFill>
                  <a:schemeClr val="dk1"/>
                </a:solidFill>
                <a:latin typeface="Candara"/>
                <a:ea typeface="Candara"/>
                <a:cs typeface="Candara"/>
                <a:sym typeface="Candara"/>
              </a:rPr>
              <a:t>ve vodě, takže je třeba je emulgovat žlučovými kyselinami)</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Tuky jsou v micelách rozloženy díky pankreatické lipáze na volné mastné kyseliny (MK) a monoacylglyceroly (MAG). </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Ve střevní buňce dochází opět k tvorbě TAG a ty jsou zabudovány do chylomiker</a:t>
            </a:r>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a:solidFill>
                <a:schemeClr val="dk1"/>
              </a:solidFill>
              <a:latin typeface="Candara"/>
              <a:ea typeface="Candara"/>
              <a:cs typeface="Candara"/>
              <a:sym typeface="Candara"/>
            </a:endParaRPr>
          </a:p>
        </p:txBody>
      </p:sp>
      <p:pic>
        <p:nvPicPr>
          <p:cNvPr id="115" name="Google Shape;115;p3"/>
          <p:cNvPicPr preferRelativeResize="0"/>
          <p:nvPr/>
        </p:nvPicPr>
        <p:blipFill rotWithShape="1">
          <a:blip r:embed="rId3">
            <a:alphaModFix/>
          </a:blip>
          <a:srcRect b="0" l="0" r="0" t="0"/>
          <a:stretch/>
        </p:blipFill>
        <p:spPr>
          <a:xfrm>
            <a:off x="3100387" y="3671887"/>
            <a:ext cx="7197725" cy="3252787"/>
          </a:xfrm>
          <a:prstGeom prst="rect">
            <a:avLst/>
          </a:prstGeom>
          <a:noFill/>
          <a:ln>
            <a:noFill/>
          </a:ln>
        </p:spPr>
      </p:pic>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33"/>
          <p:cNvSpPr txBox="1"/>
          <p:nvPr>
            <p:ph type="title"/>
          </p:nvPr>
        </p:nvSpPr>
        <p:spPr>
          <a:xfrm>
            <a:off x="838200" y="100012"/>
            <a:ext cx="105156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ndara"/>
              <a:buNone/>
            </a:pPr>
            <a:r>
              <a:rPr b="0" i="0" lang="en-US" sz="4000" u="none">
                <a:solidFill>
                  <a:schemeClr val="dk1"/>
                </a:solidFill>
                <a:latin typeface="Candara"/>
                <a:ea typeface="Candara"/>
                <a:cs typeface="Candara"/>
                <a:sym typeface="Candara"/>
              </a:rPr>
              <a:t>Problémy s interpretací studií v oblasti diet </a:t>
            </a:r>
            <a:br>
              <a:rPr b="0" i="0" lang="en-US" sz="4000" u="none">
                <a:solidFill>
                  <a:schemeClr val="dk1"/>
                </a:solidFill>
                <a:latin typeface="Candara"/>
                <a:ea typeface="Candara"/>
                <a:cs typeface="Candara"/>
                <a:sym typeface="Candara"/>
              </a:rPr>
            </a:br>
            <a:r>
              <a:rPr b="0" i="0" lang="en-US" sz="4000" u="none">
                <a:solidFill>
                  <a:schemeClr val="dk1"/>
                </a:solidFill>
                <a:latin typeface="Candara"/>
                <a:ea typeface="Candara"/>
                <a:cs typeface="Candara"/>
                <a:sym typeface="Candara"/>
              </a:rPr>
              <a:t>a jejich vlivu na tělesné složení a výkon</a:t>
            </a:r>
            <a:endParaRPr/>
          </a:p>
        </p:txBody>
      </p:sp>
      <p:graphicFrame>
        <p:nvGraphicFramePr>
          <p:cNvPr id="310" name="Google Shape;310;p33"/>
          <p:cNvGraphicFramePr/>
          <p:nvPr/>
        </p:nvGraphicFramePr>
        <p:xfrm>
          <a:off x="1136650" y="1458912"/>
          <a:ext cx="3000000" cy="3000000"/>
        </p:xfrm>
        <a:graphic>
          <a:graphicData uri="http://schemas.openxmlformats.org/drawingml/2006/table">
            <a:tbl>
              <a:tblPr>
                <a:noFill/>
                <a:tableStyleId>{B7572041-5C2E-455E-8032-3AAEB9A694A7}</a:tableStyleId>
              </a:tblPr>
              <a:tblGrid>
                <a:gridCol w="9918700"/>
              </a:tblGrid>
              <a:tr h="647700">
                <a:tc>
                  <a:txBody>
                    <a:bodyPr/>
                    <a:lstStyle/>
                    <a:p>
                      <a:pPr indent="0" lvl="0" marL="0" marR="0" rtl="0" algn="ctr">
                        <a:lnSpc>
                          <a:spcPct val="100000"/>
                        </a:lnSpc>
                        <a:spcBef>
                          <a:spcPts val="0"/>
                        </a:spcBef>
                        <a:spcAft>
                          <a:spcPts val="0"/>
                        </a:spcAft>
                        <a:buClr>
                          <a:srgbClr val="FFFFFF"/>
                        </a:buClr>
                        <a:buSzPts val="2400"/>
                        <a:buFont typeface="Candara"/>
                        <a:buNone/>
                      </a:pPr>
                      <a:r>
                        <a:rPr b="1" i="0" lang="en-US" sz="2400" u="none">
                          <a:solidFill>
                            <a:srgbClr val="FFFFFF"/>
                          </a:solidFill>
                          <a:latin typeface="Candara"/>
                          <a:ea typeface="Candara"/>
                          <a:cs typeface="Candara"/>
                          <a:sym typeface="Candara"/>
                        </a:rPr>
                        <a:t>Problémy ve studiích mezi skupinami Low-fat vs. Low-carb/Keto</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r>
              <a:tr h="536575">
                <a:tc>
                  <a:txBody>
                    <a:bodyPr/>
                    <a:lstStyle/>
                    <a:p>
                      <a:pPr indent="0" lvl="0" marL="0" marR="0" rtl="0" algn="ctr">
                        <a:lnSpc>
                          <a:spcPct val="100000"/>
                        </a:lnSpc>
                        <a:spcBef>
                          <a:spcPts val="0"/>
                        </a:spcBef>
                        <a:spcAft>
                          <a:spcPts val="0"/>
                        </a:spcAft>
                        <a:buClr>
                          <a:srgbClr val="000000"/>
                        </a:buClr>
                        <a:buSzPts val="2400"/>
                        <a:buFont typeface="Candara"/>
                        <a:buNone/>
                      </a:pPr>
                      <a:r>
                        <a:rPr b="0" i="0" lang="en-US" sz="2400" u="none">
                          <a:solidFill>
                            <a:srgbClr val="000000"/>
                          </a:solidFill>
                          <a:latin typeface="Candara"/>
                          <a:ea typeface="Candara"/>
                          <a:cs typeface="Candara"/>
                          <a:sym typeface="Candara"/>
                        </a:rPr>
                        <a:t>Odlišný celkový příjem bílkovin</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r>
              <a:tr h="479425">
                <a:tc>
                  <a:txBody>
                    <a:bodyPr/>
                    <a:lstStyle/>
                    <a:p>
                      <a:pPr indent="0" lvl="0" marL="0" marR="0" rtl="0" algn="ctr">
                        <a:lnSpc>
                          <a:spcPct val="100000"/>
                        </a:lnSpc>
                        <a:spcBef>
                          <a:spcPts val="0"/>
                        </a:spcBef>
                        <a:spcAft>
                          <a:spcPts val="0"/>
                        </a:spcAft>
                        <a:buClr>
                          <a:srgbClr val="000000"/>
                        </a:buClr>
                        <a:buSzPts val="2400"/>
                        <a:buFont typeface="Candara"/>
                        <a:buNone/>
                      </a:pPr>
                      <a:r>
                        <a:rPr b="0" i="0" lang="en-US" sz="2400" u="none">
                          <a:solidFill>
                            <a:srgbClr val="000000"/>
                          </a:solidFill>
                          <a:latin typeface="Candara"/>
                          <a:ea typeface="Candara"/>
                          <a:cs typeface="Candara"/>
                          <a:sym typeface="Candara"/>
                        </a:rPr>
                        <a:t>Špatný monitoring skutečného příjmu energie</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r>
              <a:tr h="534975">
                <a:tc>
                  <a:txBody>
                    <a:bodyPr/>
                    <a:lstStyle/>
                    <a:p>
                      <a:pPr indent="0" lvl="0" marL="0" marR="0" rtl="0" algn="ctr">
                        <a:lnSpc>
                          <a:spcPct val="100000"/>
                        </a:lnSpc>
                        <a:spcBef>
                          <a:spcPts val="0"/>
                        </a:spcBef>
                        <a:spcAft>
                          <a:spcPts val="0"/>
                        </a:spcAft>
                        <a:buClr>
                          <a:srgbClr val="000000"/>
                        </a:buClr>
                        <a:buSzPts val="2400"/>
                        <a:buFont typeface="Candara"/>
                        <a:buNone/>
                      </a:pPr>
                      <a:r>
                        <a:rPr b="0" i="0" lang="en-US" sz="2400" u="none">
                          <a:solidFill>
                            <a:srgbClr val="000000"/>
                          </a:solidFill>
                          <a:latin typeface="Candara"/>
                          <a:ea typeface="Candara"/>
                          <a:cs typeface="Candara"/>
                          <a:sym typeface="Candara"/>
                        </a:rPr>
                        <a:t>Individuální odpověď na odlišné diety u daného jedince</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r>
              <a:tr h="647700">
                <a:tc>
                  <a:txBody>
                    <a:bodyPr/>
                    <a:lstStyle/>
                    <a:p>
                      <a:pPr indent="0" lvl="0" marL="0" marR="0" rtl="0" algn="ctr">
                        <a:lnSpc>
                          <a:spcPct val="100000"/>
                        </a:lnSpc>
                        <a:spcBef>
                          <a:spcPts val="0"/>
                        </a:spcBef>
                        <a:spcAft>
                          <a:spcPts val="0"/>
                        </a:spcAft>
                        <a:buClr>
                          <a:srgbClr val="000000"/>
                        </a:buClr>
                        <a:buSzPts val="2400"/>
                        <a:buFont typeface="Candara"/>
                        <a:buNone/>
                      </a:pPr>
                      <a:r>
                        <a:rPr b="0" i="0" lang="en-US" sz="2400" u="none">
                          <a:solidFill>
                            <a:srgbClr val="000000"/>
                          </a:solidFill>
                          <a:latin typeface="Candara"/>
                          <a:ea typeface="Candara"/>
                          <a:cs typeface="Candara"/>
                          <a:sym typeface="Candara"/>
                        </a:rPr>
                        <a:t>Praktický význam výsledného rozdílu mezi skupinami</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r>
              <a:tr h="647700">
                <a:tc>
                  <a:txBody>
                    <a:bodyPr/>
                    <a:lstStyle/>
                    <a:p>
                      <a:pPr indent="0" lvl="0" marL="0" marR="0" rtl="0" algn="ctr">
                        <a:lnSpc>
                          <a:spcPct val="100000"/>
                        </a:lnSpc>
                        <a:spcBef>
                          <a:spcPts val="0"/>
                        </a:spcBef>
                        <a:spcAft>
                          <a:spcPts val="0"/>
                        </a:spcAft>
                        <a:buClr>
                          <a:srgbClr val="000000"/>
                        </a:buClr>
                        <a:buSzPts val="2400"/>
                        <a:buFont typeface="Candara"/>
                        <a:buNone/>
                      </a:pPr>
                      <a:r>
                        <a:rPr b="0" i="0" lang="en-US" sz="2400" u="none">
                          <a:solidFill>
                            <a:srgbClr val="000000"/>
                          </a:solidFill>
                          <a:latin typeface="Candara"/>
                          <a:ea typeface="Candara"/>
                          <a:cs typeface="Candara"/>
                          <a:sym typeface="Candara"/>
                        </a:rPr>
                        <a:t>Délka trvání studií</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r>
              <a:tr h="649275">
                <a:tc>
                  <a:txBody>
                    <a:bodyPr/>
                    <a:lstStyle/>
                    <a:p>
                      <a:pPr indent="0" lvl="0" marL="0" marR="0" rtl="0" algn="ctr">
                        <a:lnSpc>
                          <a:spcPct val="100000"/>
                        </a:lnSpc>
                        <a:spcBef>
                          <a:spcPts val="0"/>
                        </a:spcBef>
                        <a:spcAft>
                          <a:spcPts val="0"/>
                        </a:spcAft>
                        <a:buClr>
                          <a:srgbClr val="000000"/>
                        </a:buClr>
                        <a:buSzPts val="2400"/>
                        <a:buFont typeface="Candara"/>
                        <a:buNone/>
                      </a:pPr>
                      <a:r>
                        <a:rPr b="0" i="0" lang="en-US" sz="2400" u="none">
                          <a:solidFill>
                            <a:srgbClr val="000000"/>
                          </a:solidFill>
                          <a:latin typeface="Candara"/>
                          <a:ea typeface="Candara"/>
                          <a:cs typeface="Candara"/>
                          <a:sym typeface="Candara"/>
                        </a:rPr>
                        <a:t>Trénovanost účastníků studie</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r>
              <a:tr h="647700">
                <a:tc>
                  <a:txBody>
                    <a:bodyPr/>
                    <a:lstStyle/>
                    <a:p>
                      <a:pPr indent="0" lvl="0" marL="0" marR="0" rtl="0" algn="ctr">
                        <a:lnSpc>
                          <a:spcPct val="100000"/>
                        </a:lnSpc>
                        <a:spcBef>
                          <a:spcPts val="0"/>
                        </a:spcBef>
                        <a:spcAft>
                          <a:spcPts val="0"/>
                        </a:spcAft>
                        <a:buClr>
                          <a:srgbClr val="FF0000"/>
                        </a:buClr>
                        <a:buSzPts val="2400"/>
                        <a:buFont typeface="Candara"/>
                        <a:buNone/>
                      </a:pPr>
                      <a:r>
                        <a:rPr b="1" i="0" lang="en-US" sz="2400" u="none">
                          <a:solidFill>
                            <a:srgbClr val="FF0000"/>
                          </a:solidFill>
                          <a:latin typeface="Candara"/>
                          <a:ea typeface="Candara"/>
                          <a:cs typeface="Candara"/>
                          <a:sym typeface="Candara"/>
                        </a:rPr>
                        <a:t>Nízký příjem sacharidů může ovlivnit výsledek měření tělesného složení</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34"/>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ndara"/>
              <a:buNone/>
            </a:pPr>
            <a:r>
              <a:rPr b="0" i="0" lang="en-US" sz="4000" u="none">
                <a:solidFill>
                  <a:schemeClr val="dk1"/>
                </a:solidFill>
                <a:latin typeface="Candara"/>
                <a:ea typeface="Candara"/>
                <a:cs typeface="Candara"/>
                <a:sym typeface="Candara"/>
              </a:rPr>
              <a:t>Argumenty PROTI nízkému příjmu sacharidů </a:t>
            </a:r>
            <a:br>
              <a:rPr b="0" i="0" lang="en-US" sz="4000" u="none">
                <a:solidFill>
                  <a:schemeClr val="dk1"/>
                </a:solidFill>
                <a:latin typeface="Candara"/>
                <a:ea typeface="Candara"/>
                <a:cs typeface="Candara"/>
                <a:sym typeface="Candara"/>
              </a:rPr>
            </a:br>
            <a:r>
              <a:rPr b="0" i="0" lang="en-US" sz="4000" u="none">
                <a:solidFill>
                  <a:schemeClr val="dk1"/>
                </a:solidFill>
                <a:latin typeface="Candara"/>
                <a:ea typeface="Candara"/>
                <a:cs typeface="Candara"/>
                <a:sym typeface="Candara"/>
              </a:rPr>
              <a:t>při silovém tréninku</a:t>
            </a:r>
            <a:endParaRPr/>
          </a:p>
        </p:txBody>
      </p:sp>
      <p:sp>
        <p:nvSpPr>
          <p:cNvPr id="316" name="Google Shape;316;p34"/>
          <p:cNvSpPr txBox="1"/>
          <p:nvPr>
            <p:ph idx="1" type="body"/>
          </p:nvPr>
        </p:nvSpPr>
        <p:spPr>
          <a:xfrm>
            <a:off x="317500" y="3422650"/>
            <a:ext cx="11874500" cy="4667250"/>
          </a:xfrm>
          <a:prstGeom prst="rect">
            <a:avLst/>
          </a:prstGeom>
          <a:noFill/>
          <a:ln>
            <a:noFill/>
          </a:ln>
        </p:spPr>
        <p:txBody>
          <a:bodyPr anchorCtr="0" anchor="t" bIns="45700" lIns="91425" spcFirstLastPara="1" rIns="91425" wrap="square" tIns="45700">
            <a:noAutofit/>
          </a:bodyPr>
          <a:lstStyle/>
          <a:p>
            <a:pPr indent="-76200" lvl="0" marL="228600" marR="0" rtl="0" algn="l">
              <a:lnSpc>
                <a:spcPct val="90000"/>
              </a:lnSpc>
              <a:spcBef>
                <a:spcPts val="0"/>
              </a:spcBef>
              <a:spcAft>
                <a:spcPts val="0"/>
              </a:spcAft>
              <a:buClr>
                <a:schemeClr val="dk1"/>
              </a:buClr>
              <a:buSzPts val="2400"/>
              <a:buFont typeface="Arial"/>
              <a:buNone/>
            </a:pPr>
            <a:r>
              <a:t/>
            </a:r>
            <a:endParaRPr b="1" i="0" sz="2400" u="none">
              <a:solidFill>
                <a:schemeClr val="dk1"/>
              </a:solidFill>
              <a:latin typeface="Candara"/>
              <a:ea typeface="Candara"/>
              <a:cs typeface="Candara"/>
              <a:sym typeface="Candara"/>
            </a:endParaRPr>
          </a:p>
          <a:p>
            <a:pPr indent="-76200" lvl="0" marL="228600" marR="0" rtl="0" algn="l">
              <a:lnSpc>
                <a:spcPct val="90000"/>
              </a:lnSpc>
              <a:spcBef>
                <a:spcPts val="1000"/>
              </a:spcBef>
              <a:spcAft>
                <a:spcPts val="0"/>
              </a:spcAft>
              <a:buClr>
                <a:schemeClr val="dk1"/>
              </a:buClr>
              <a:buSzPts val="2400"/>
              <a:buFont typeface="Arial"/>
              <a:buNone/>
            </a:pPr>
            <a:r>
              <a:t/>
            </a:r>
            <a:endParaRPr b="1" i="0" sz="2400" u="none">
              <a:solidFill>
                <a:schemeClr val="dk1"/>
              </a:solidFill>
              <a:latin typeface="Candara"/>
              <a:ea typeface="Candara"/>
              <a:cs typeface="Candara"/>
              <a:sym typeface="Candara"/>
            </a:endParaRPr>
          </a:p>
        </p:txBody>
      </p:sp>
      <p:graphicFrame>
        <p:nvGraphicFramePr>
          <p:cNvPr id="317" name="Google Shape;317;p34"/>
          <p:cNvGraphicFramePr/>
          <p:nvPr/>
        </p:nvGraphicFramePr>
        <p:xfrm>
          <a:off x="244475" y="1825625"/>
          <a:ext cx="3000000" cy="3000000"/>
        </p:xfrm>
        <a:graphic>
          <a:graphicData uri="http://schemas.openxmlformats.org/drawingml/2006/table">
            <a:tbl>
              <a:tblPr>
                <a:noFill/>
                <a:tableStyleId>{B7572041-5C2E-455E-8032-3AAEB9A694A7}</a:tableStyleId>
              </a:tblPr>
              <a:tblGrid>
                <a:gridCol w="11703050"/>
              </a:tblGrid>
              <a:tr h="1189025">
                <a:tc>
                  <a:txBody>
                    <a:bodyPr/>
                    <a:lstStyle/>
                    <a:p>
                      <a:pPr indent="0" lvl="0" marL="0" marR="0" rtl="0" algn="ctr">
                        <a:lnSpc>
                          <a:spcPct val="100000"/>
                        </a:lnSpc>
                        <a:spcBef>
                          <a:spcPts val="0"/>
                        </a:spcBef>
                        <a:spcAft>
                          <a:spcPts val="0"/>
                        </a:spcAft>
                        <a:buClr>
                          <a:schemeClr val="lt1"/>
                        </a:buClr>
                        <a:buSzPts val="2400"/>
                        <a:buFont typeface="Candara"/>
                        <a:buNone/>
                      </a:pPr>
                      <a:r>
                        <a:rPr b="1" i="0" lang="en-US" sz="2400" u="none">
                          <a:solidFill>
                            <a:schemeClr val="lt1"/>
                          </a:solidFill>
                          <a:latin typeface="Candara"/>
                          <a:ea typeface="Candara"/>
                          <a:cs typeface="Candara"/>
                          <a:sym typeface="Candara"/>
                        </a:rPr>
                        <a:t>Pro silové sportovce (fitness a kulturistika) i Crossfit atlety s vysokým tréninkovým objemem práce a delším časem pod zatížením by mohl nižší příjem sacharidů představovat nevýhodu</a:t>
                      </a:r>
                      <a:endParaRPr/>
                    </a:p>
                  </a:txBody>
                  <a:tcPr marT="45700" marB="457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r>
              <a:tr h="457200">
                <a:tc>
                  <a:txBody>
                    <a:bodyPr/>
                    <a:lstStyle/>
                    <a:p>
                      <a:pPr indent="0" lvl="0" marL="0" marR="0" rtl="0" algn="l">
                        <a:lnSpc>
                          <a:spcPct val="100000"/>
                        </a:lnSpc>
                        <a:spcBef>
                          <a:spcPts val="0"/>
                        </a:spcBef>
                        <a:spcAft>
                          <a:spcPts val="0"/>
                        </a:spcAft>
                        <a:buClr>
                          <a:srgbClr val="000000"/>
                        </a:buClr>
                        <a:buSzPts val="2400"/>
                        <a:buFont typeface="Candara"/>
                        <a:buNone/>
                      </a:pPr>
                      <a:r>
                        <a:rPr b="1" i="0" lang="en-US" sz="2400" u="none">
                          <a:solidFill>
                            <a:srgbClr val="000000"/>
                          </a:solidFill>
                          <a:latin typeface="Candara"/>
                          <a:ea typeface="Candara"/>
                          <a:cs typeface="Candara"/>
                          <a:sym typeface="Candara"/>
                        </a:rPr>
                        <a:t>1) Potřeba vyšší oxidace sacharidů skrze anaerobní glykolýzu</a:t>
                      </a:r>
                      <a:endParaRPr/>
                    </a:p>
                  </a:txBody>
                  <a:tcPr marT="45700" marB="457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r>
              <a:tr h="457200">
                <a:tc>
                  <a:txBody>
                    <a:bodyPr/>
                    <a:lstStyle/>
                    <a:p>
                      <a:pPr indent="0" lvl="0" marL="0" marR="0" rtl="0" algn="l">
                        <a:lnSpc>
                          <a:spcPct val="100000"/>
                        </a:lnSpc>
                        <a:spcBef>
                          <a:spcPts val="0"/>
                        </a:spcBef>
                        <a:spcAft>
                          <a:spcPts val="0"/>
                        </a:spcAft>
                        <a:buClr>
                          <a:srgbClr val="000000"/>
                        </a:buClr>
                        <a:buSzPts val="2400"/>
                        <a:buFont typeface="Candara"/>
                        <a:buNone/>
                      </a:pPr>
                      <a:r>
                        <a:rPr b="1" i="0" lang="en-US" sz="2400" u="none">
                          <a:solidFill>
                            <a:srgbClr val="000000"/>
                          </a:solidFill>
                          <a:latin typeface="Candara"/>
                          <a:ea typeface="Candara"/>
                          <a:cs typeface="Candara"/>
                          <a:sym typeface="Candara"/>
                        </a:rPr>
                        <a:t>2) Snížená možnost oxidace MK a ketonů při vysokých intenzitách zatížení</a:t>
                      </a:r>
                      <a:endParaRPr/>
                    </a:p>
                  </a:txBody>
                  <a:tcPr marT="45700" marB="457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r>
              <a:tr h="457200">
                <a:tc>
                  <a:txBody>
                    <a:bodyPr/>
                    <a:lstStyle/>
                    <a:p>
                      <a:pPr indent="0" lvl="0" marL="0" marR="0" rtl="0" algn="l">
                        <a:lnSpc>
                          <a:spcPct val="100000"/>
                        </a:lnSpc>
                        <a:spcBef>
                          <a:spcPts val="0"/>
                        </a:spcBef>
                        <a:spcAft>
                          <a:spcPts val="0"/>
                        </a:spcAft>
                        <a:buClr>
                          <a:srgbClr val="000000"/>
                        </a:buClr>
                        <a:buSzPts val="2400"/>
                        <a:buFont typeface="Candara"/>
                        <a:buNone/>
                      </a:pPr>
                      <a:r>
                        <a:rPr b="1" i="0" lang="en-US" sz="2400" u="none">
                          <a:solidFill>
                            <a:srgbClr val="000000"/>
                          </a:solidFill>
                          <a:latin typeface="Candara"/>
                          <a:ea typeface="Candara"/>
                          <a:cs typeface="Candara"/>
                          <a:sym typeface="Candara"/>
                        </a:rPr>
                        <a:t>3) Horší schopnost oxidovat sacharidy při adaptaci na low-carb/keto</a:t>
                      </a:r>
                      <a:endParaRPr/>
                    </a:p>
                  </a:txBody>
                  <a:tcPr marT="45700" marB="457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r>
              <a:tr h="457200">
                <a:tc>
                  <a:txBody>
                    <a:bodyPr/>
                    <a:lstStyle/>
                    <a:p>
                      <a:pPr indent="0" lvl="0" marL="0" marR="0" rtl="0" algn="l">
                        <a:lnSpc>
                          <a:spcPct val="100000"/>
                        </a:lnSpc>
                        <a:spcBef>
                          <a:spcPts val="0"/>
                        </a:spcBef>
                        <a:spcAft>
                          <a:spcPts val="0"/>
                        </a:spcAft>
                        <a:buClr>
                          <a:srgbClr val="000000"/>
                        </a:buClr>
                        <a:buSzPts val="2400"/>
                        <a:buFont typeface="Candara"/>
                        <a:buNone/>
                      </a:pPr>
                      <a:r>
                        <a:rPr b="1" i="0" lang="en-US" sz="2400" u="none">
                          <a:solidFill>
                            <a:srgbClr val="000000"/>
                          </a:solidFill>
                          <a:latin typeface="Candara"/>
                          <a:ea typeface="Candara"/>
                          <a:cs typeface="Candara"/>
                          <a:sym typeface="Candara"/>
                        </a:rPr>
                        <a:t>4) Možné nedostatečné zásoby svalového glykogenu pro ideální výkon</a:t>
                      </a:r>
                      <a:endParaRPr/>
                    </a:p>
                  </a:txBody>
                  <a:tcPr marT="45700" marB="457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r>
              <a:tr h="457200">
                <a:tc>
                  <a:txBody>
                    <a:bodyPr/>
                    <a:lstStyle/>
                    <a:p>
                      <a:pPr indent="0" lvl="0" marL="0" marR="0" rtl="0" algn="l">
                        <a:lnSpc>
                          <a:spcPct val="100000"/>
                        </a:lnSpc>
                        <a:spcBef>
                          <a:spcPts val="0"/>
                        </a:spcBef>
                        <a:spcAft>
                          <a:spcPts val="0"/>
                        </a:spcAft>
                        <a:buClr>
                          <a:srgbClr val="000000"/>
                        </a:buClr>
                        <a:buSzPts val="2400"/>
                        <a:buFont typeface="Candara"/>
                        <a:buNone/>
                      </a:pPr>
                      <a:r>
                        <a:rPr b="1" i="0" lang="en-US" sz="2400" u="none">
                          <a:solidFill>
                            <a:srgbClr val="000000"/>
                          </a:solidFill>
                          <a:latin typeface="Candara"/>
                          <a:ea typeface="Candara"/>
                          <a:cs typeface="Candara"/>
                          <a:sym typeface="Candara"/>
                        </a:rPr>
                        <a:t>5) Možné nedostatečné doplňování svalového glykogenu při častých tréninkách</a:t>
                      </a:r>
                      <a:endParaRPr/>
                    </a:p>
                  </a:txBody>
                  <a:tcPr marT="45700" marB="457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r>
              <a:tr h="457200">
                <a:tc>
                  <a:txBody>
                    <a:bodyPr/>
                    <a:lstStyle/>
                    <a:p>
                      <a:pPr indent="0" lvl="0" marL="0" marR="0" rtl="0" algn="l">
                        <a:lnSpc>
                          <a:spcPct val="100000"/>
                        </a:lnSpc>
                        <a:spcBef>
                          <a:spcPts val="0"/>
                        </a:spcBef>
                        <a:spcAft>
                          <a:spcPts val="0"/>
                        </a:spcAft>
                        <a:buClr>
                          <a:srgbClr val="000000"/>
                        </a:buClr>
                        <a:buSzPts val="2400"/>
                        <a:buFont typeface="Candara"/>
                        <a:buNone/>
                      </a:pPr>
                      <a:r>
                        <a:rPr b="1" i="0" lang="en-US" sz="2400" u="none">
                          <a:solidFill>
                            <a:srgbClr val="000000"/>
                          </a:solidFill>
                          <a:latin typeface="Candara"/>
                          <a:ea typeface="Candara"/>
                          <a:cs typeface="Candara"/>
                          <a:sym typeface="Candara"/>
                        </a:rPr>
                        <a:t>6) Možné </a:t>
                      </a:r>
                      <a:r>
                        <a:rPr b="1" lang="en-US" sz="2400">
                          <a:latin typeface="Candara"/>
                          <a:ea typeface="Candara"/>
                          <a:cs typeface="Candara"/>
                          <a:sym typeface="Candara"/>
                        </a:rPr>
                        <a:t>n</a:t>
                      </a:r>
                      <a:r>
                        <a:rPr b="1" i="0" lang="en-US" sz="2400" u="none">
                          <a:solidFill>
                            <a:srgbClr val="000000"/>
                          </a:solidFill>
                          <a:latin typeface="Candara"/>
                          <a:ea typeface="Candara"/>
                          <a:cs typeface="Candara"/>
                          <a:sym typeface="Candara"/>
                        </a:rPr>
                        <a:t>egativní ovlivnění signálních drah pro svalovou hypertrofii při KETO (nikoliv při LC)</a:t>
                      </a:r>
                      <a:endParaRPr/>
                    </a:p>
                  </a:txBody>
                  <a:tcPr marT="45700" marB="457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r>
              <a:tr h="457200">
                <a:tc>
                  <a:txBody>
                    <a:bodyPr/>
                    <a:lstStyle/>
                    <a:p>
                      <a:pPr indent="0" lvl="0" marL="0" marR="0" rtl="0" algn="l">
                        <a:lnSpc>
                          <a:spcPct val="100000"/>
                        </a:lnSpc>
                        <a:spcBef>
                          <a:spcPts val="0"/>
                        </a:spcBef>
                        <a:spcAft>
                          <a:spcPts val="0"/>
                        </a:spcAft>
                        <a:buNone/>
                      </a:pPr>
                      <a:r>
                        <a:rPr b="1" lang="en-US" sz="2400">
                          <a:latin typeface="Candara"/>
                          <a:ea typeface="Candara"/>
                          <a:cs typeface="Candara"/>
                          <a:sym typeface="Candara"/>
                        </a:rPr>
                        <a:t>7) Možný negativní vliv na možnost dosažení adekvátního příjmu kalorií</a:t>
                      </a:r>
                      <a:endParaRPr b="1" i="0" sz="2400" u="none">
                        <a:solidFill>
                          <a:srgbClr val="000000"/>
                        </a:solidFill>
                        <a:latin typeface="Candara"/>
                        <a:ea typeface="Candara"/>
                        <a:cs typeface="Candara"/>
                        <a:sym typeface="Candara"/>
                      </a:endParaRPr>
                    </a:p>
                  </a:txBody>
                  <a:tcPr marT="45700" marB="457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35"/>
          <p:cNvSpPr txBox="1"/>
          <p:nvPr>
            <p:ph type="title"/>
          </p:nvPr>
        </p:nvSpPr>
        <p:spPr>
          <a:xfrm>
            <a:off x="655637" y="-71437"/>
            <a:ext cx="11091862"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ndara"/>
              <a:buNone/>
            </a:pPr>
            <a:r>
              <a:rPr b="0" i="0" lang="en-US" sz="4000" u="none">
                <a:solidFill>
                  <a:schemeClr val="dk1"/>
                </a:solidFill>
                <a:latin typeface="Candara"/>
                <a:ea typeface="Candara"/>
                <a:cs typeface="Candara"/>
                <a:sym typeface="Candara"/>
              </a:rPr>
              <a:t>Pro koho low-carb/keto v oblasti silových sportů </a:t>
            </a:r>
            <a:br>
              <a:rPr b="0" i="0" lang="en-US" sz="4000" u="none">
                <a:solidFill>
                  <a:schemeClr val="dk1"/>
                </a:solidFill>
                <a:latin typeface="Candara"/>
                <a:ea typeface="Candara"/>
                <a:cs typeface="Candara"/>
                <a:sym typeface="Candara"/>
              </a:rPr>
            </a:br>
            <a:r>
              <a:rPr b="0" i="0" lang="en-US" sz="4000" u="none">
                <a:solidFill>
                  <a:schemeClr val="dk1"/>
                </a:solidFill>
                <a:latin typeface="Candara"/>
                <a:ea typeface="Candara"/>
                <a:cs typeface="Candara"/>
                <a:sym typeface="Candara"/>
              </a:rPr>
              <a:t>a fitness by mohla být vhodná?</a:t>
            </a:r>
            <a:endParaRPr/>
          </a:p>
        </p:txBody>
      </p:sp>
      <p:sp>
        <p:nvSpPr>
          <p:cNvPr id="323" name="Google Shape;323;p35"/>
          <p:cNvSpPr txBox="1"/>
          <p:nvPr>
            <p:ph idx="1" type="body"/>
          </p:nvPr>
        </p:nvSpPr>
        <p:spPr>
          <a:xfrm>
            <a:off x="238125" y="1160462"/>
            <a:ext cx="12192000" cy="5332412"/>
          </a:xfrm>
          <a:prstGeom prst="rect">
            <a:avLst/>
          </a:prstGeom>
          <a:noFill/>
          <a:ln>
            <a:noFill/>
          </a:ln>
        </p:spPr>
        <p:txBody>
          <a:bodyPr anchorCtr="0" anchor="t" bIns="45700" lIns="91425" spcFirstLastPara="1" rIns="91425" wrap="square" tIns="45700">
            <a:normAutofit/>
          </a:bodyPr>
          <a:lstStyle/>
          <a:p>
            <a:pPr indent="-76200" lvl="0" marL="228600" marR="0" rtl="0" algn="l">
              <a:lnSpc>
                <a:spcPct val="90000"/>
              </a:lnSpc>
              <a:spcBef>
                <a:spcPts val="0"/>
              </a:spcBef>
              <a:spcAft>
                <a:spcPts val="0"/>
              </a:spcAft>
              <a:buClr>
                <a:schemeClr val="dk1"/>
              </a:buClr>
              <a:buSzPts val="2400"/>
              <a:buFont typeface="Arial"/>
              <a:buNone/>
            </a:pPr>
            <a:r>
              <a:t/>
            </a:r>
            <a:endParaRPr b="1" i="0" sz="2400" u="none">
              <a:solidFill>
                <a:srgbClr val="FF0000"/>
              </a:solidFill>
              <a:latin typeface="Candara"/>
              <a:ea typeface="Candara"/>
              <a:cs typeface="Candara"/>
              <a:sym typeface="Candara"/>
            </a:endParaRPr>
          </a:p>
          <a:p>
            <a:pPr indent="-76200" lvl="0" marL="228600" marR="0" rtl="0" algn="l">
              <a:lnSpc>
                <a:spcPct val="90000"/>
              </a:lnSpc>
              <a:spcBef>
                <a:spcPts val="1000"/>
              </a:spcBef>
              <a:spcAft>
                <a:spcPts val="0"/>
              </a:spcAft>
              <a:buClr>
                <a:schemeClr val="dk1"/>
              </a:buClr>
              <a:buSzPts val="2400"/>
              <a:buFont typeface="Arial"/>
              <a:buNone/>
            </a:pPr>
            <a:r>
              <a:t/>
            </a:r>
            <a:endParaRPr b="1" i="0" sz="2400" u="none">
              <a:solidFill>
                <a:srgbClr val="FF0000"/>
              </a:solidFill>
              <a:latin typeface="Candara"/>
              <a:ea typeface="Candara"/>
              <a:cs typeface="Candara"/>
              <a:sym typeface="Candara"/>
            </a:endParaRPr>
          </a:p>
          <a:p>
            <a:pPr indent="-228600" lvl="0" marL="228600" marR="0" rtl="0" algn="l">
              <a:lnSpc>
                <a:spcPct val="90000"/>
              </a:lnSpc>
              <a:spcBef>
                <a:spcPts val="1000"/>
              </a:spcBef>
              <a:spcAft>
                <a:spcPts val="0"/>
              </a:spcAft>
              <a:buClr>
                <a:schemeClr val="dk1"/>
              </a:buClr>
              <a:buSzPts val="2600"/>
              <a:buFont typeface="Arial"/>
              <a:buNone/>
            </a:pPr>
            <a:r>
              <a:t/>
            </a:r>
            <a:endParaRPr b="0" i="0" sz="2600" u="none">
              <a:solidFill>
                <a:schemeClr val="dk1"/>
              </a:solidFill>
              <a:latin typeface="Candara"/>
              <a:ea typeface="Candara"/>
              <a:cs typeface="Candara"/>
              <a:sym typeface="Candara"/>
            </a:endParaRPr>
          </a:p>
          <a:p>
            <a:pPr indent="-63500" lvl="0" marL="228600" marR="0" rtl="0" algn="l">
              <a:lnSpc>
                <a:spcPct val="90000"/>
              </a:lnSpc>
              <a:spcBef>
                <a:spcPts val="1000"/>
              </a:spcBef>
              <a:spcAft>
                <a:spcPts val="0"/>
              </a:spcAft>
              <a:buClr>
                <a:schemeClr val="dk1"/>
              </a:buClr>
              <a:buSzPts val="2600"/>
              <a:buFont typeface="Arial"/>
              <a:buNone/>
            </a:pPr>
            <a:r>
              <a:t/>
            </a:r>
            <a:endParaRPr b="1" i="0" sz="2600" u="sng">
              <a:solidFill>
                <a:schemeClr val="dk1"/>
              </a:solidFill>
              <a:latin typeface="Candara"/>
              <a:ea typeface="Candara"/>
              <a:cs typeface="Candara"/>
              <a:sym typeface="Candara"/>
            </a:endParaRPr>
          </a:p>
          <a:p>
            <a:pPr indent="-63500" lvl="0" marL="228600" marR="0" rtl="0" algn="l">
              <a:lnSpc>
                <a:spcPct val="90000"/>
              </a:lnSpc>
              <a:spcBef>
                <a:spcPts val="1000"/>
              </a:spcBef>
              <a:spcAft>
                <a:spcPts val="0"/>
              </a:spcAft>
              <a:buClr>
                <a:schemeClr val="dk1"/>
              </a:buClr>
              <a:buSzPts val="2600"/>
              <a:buFont typeface="Arial"/>
              <a:buNone/>
            </a:pPr>
            <a:r>
              <a:t/>
            </a:r>
            <a:endParaRPr b="1" i="0" sz="2600" u="sng">
              <a:solidFill>
                <a:schemeClr val="dk1"/>
              </a:solidFill>
              <a:latin typeface="Candara"/>
              <a:ea typeface="Candara"/>
              <a:cs typeface="Candara"/>
              <a:sym typeface="Candara"/>
            </a:endParaRPr>
          </a:p>
          <a:p>
            <a:pPr indent="-228600" lvl="0" marL="228600" marR="0" rtl="0" algn="l">
              <a:lnSpc>
                <a:spcPct val="90000"/>
              </a:lnSpc>
              <a:spcBef>
                <a:spcPts val="1000"/>
              </a:spcBef>
              <a:spcAft>
                <a:spcPts val="0"/>
              </a:spcAft>
              <a:buClr>
                <a:schemeClr val="dk1"/>
              </a:buClr>
              <a:buSzPts val="2400"/>
              <a:buFont typeface="Arial"/>
              <a:buNone/>
            </a:pPr>
            <a:r>
              <a:t/>
            </a:r>
            <a:endParaRPr b="0" i="0" sz="2400" u="none">
              <a:solidFill>
                <a:schemeClr val="dk1"/>
              </a:solidFill>
              <a:latin typeface="Candara"/>
              <a:ea typeface="Candara"/>
              <a:cs typeface="Candara"/>
              <a:sym typeface="Candara"/>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a:solidFill>
                <a:schemeClr val="dk1"/>
              </a:solidFill>
              <a:latin typeface="Candara"/>
              <a:ea typeface="Candara"/>
              <a:cs typeface="Candara"/>
              <a:sym typeface="Candara"/>
            </a:endParaRPr>
          </a:p>
          <a:p>
            <a:pPr indent="-76200" lvl="0" marL="228600" marR="0" rtl="0" algn="l">
              <a:lnSpc>
                <a:spcPct val="90000"/>
              </a:lnSpc>
              <a:spcBef>
                <a:spcPts val="1000"/>
              </a:spcBef>
              <a:spcAft>
                <a:spcPts val="0"/>
              </a:spcAft>
              <a:buClr>
                <a:schemeClr val="dk1"/>
              </a:buClr>
              <a:buSzPts val="2400"/>
              <a:buFont typeface="Arial"/>
              <a:buNone/>
            </a:pPr>
            <a:r>
              <a:t/>
            </a:r>
            <a:endParaRPr b="1" i="0" sz="2400" u="none">
              <a:solidFill>
                <a:srgbClr val="FF0000"/>
              </a:solidFill>
              <a:latin typeface="Candara"/>
              <a:ea typeface="Candara"/>
              <a:cs typeface="Candara"/>
              <a:sym typeface="Candara"/>
            </a:endParaRPr>
          </a:p>
          <a:p>
            <a:pPr indent="-76200" lvl="0" marL="228600" marR="0" rtl="0" algn="l">
              <a:lnSpc>
                <a:spcPct val="90000"/>
              </a:lnSpc>
              <a:spcBef>
                <a:spcPts val="1000"/>
              </a:spcBef>
              <a:spcAft>
                <a:spcPts val="0"/>
              </a:spcAft>
              <a:buClr>
                <a:schemeClr val="dk1"/>
              </a:buClr>
              <a:buSzPts val="2400"/>
              <a:buFont typeface="Arial"/>
              <a:buNone/>
            </a:pPr>
            <a:r>
              <a:t/>
            </a:r>
            <a:endParaRPr b="1" i="0" sz="2400" u="none">
              <a:solidFill>
                <a:srgbClr val="FF0000"/>
              </a:solidFill>
              <a:latin typeface="Candara"/>
              <a:ea typeface="Candara"/>
              <a:cs typeface="Candara"/>
              <a:sym typeface="Candara"/>
            </a:endParaRPr>
          </a:p>
          <a:p>
            <a:pPr indent="-76200" lvl="0" marL="228600" marR="0" rtl="0" algn="l">
              <a:lnSpc>
                <a:spcPct val="90000"/>
              </a:lnSpc>
              <a:spcBef>
                <a:spcPts val="1000"/>
              </a:spcBef>
              <a:spcAft>
                <a:spcPts val="0"/>
              </a:spcAft>
              <a:buClr>
                <a:schemeClr val="dk1"/>
              </a:buClr>
              <a:buSzPts val="2400"/>
              <a:buFont typeface="Arial"/>
              <a:buNone/>
            </a:pPr>
            <a:r>
              <a:t/>
            </a:r>
            <a:endParaRPr b="1" i="0" sz="2400" u="none">
              <a:solidFill>
                <a:srgbClr val="FF0000"/>
              </a:solidFill>
              <a:latin typeface="Candara"/>
              <a:ea typeface="Candara"/>
              <a:cs typeface="Candara"/>
              <a:sym typeface="Candara"/>
            </a:endParaRPr>
          </a:p>
        </p:txBody>
      </p:sp>
      <p:graphicFrame>
        <p:nvGraphicFramePr>
          <p:cNvPr id="324" name="Google Shape;324;p35"/>
          <p:cNvGraphicFramePr/>
          <p:nvPr/>
        </p:nvGraphicFramePr>
        <p:xfrm>
          <a:off x="238125" y="1508125"/>
          <a:ext cx="3000000" cy="3000000"/>
        </p:xfrm>
        <a:graphic>
          <a:graphicData uri="http://schemas.openxmlformats.org/drawingml/2006/table">
            <a:tbl>
              <a:tblPr>
                <a:noFill/>
                <a:tableStyleId>{B7572041-5C2E-455E-8032-3AAEB9A694A7}</a:tableStyleId>
              </a:tblPr>
              <a:tblGrid>
                <a:gridCol w="11715750"/>
              </a:tblGrid>
              <a:tr h="823900">
                <a:tc>
                  <a:txBody>
                    <a:bodyPr/>
                    <a:lstStyle/>
                    <a:p>
                      <a:pPr indent="0" lvl="0" marL="0" marR="0" rtl="0" algn="l">
                        <a:lnSpc>
                          <a:spcPct val="100000"/>
                        </a:lnSpc>
                        <a:spcBef>
                          <a:spcPts val="0"/>
                        </a:spcBef>
                        <a:spcAft>
                          <a:spcPts val="0"/>
                        </a:spcAft>
                        <a:buClr>
                          <a:schemeClr val="lt1"/>
                        </a:buClr>
                        <a:buSzPts val="2400"/>
                        <a:buFont typeface="Candara"/>
                        <a:buNone/>
                      </a:pPr>
                      <a:r>
                        <a:rPr b="1" i="0" lang="en-US" sz="2400" u="none">
                          <a:solidFill>
                            <a:schemeClr val="lt1"/>
                          </a:solidFill>
                          <a:latin typeface="Candara"/>
                          <a:ea typeface="Candara"/>
                          <a:cs typeface="Candara"/>
                          <a:sym typeface="Candara"/>
                        </a:rPr>
                        <a:t>1) Silové sportovce s nižším počtem opakování v sérii, kdy výkon trvá kratší dobu </a:t>
                      </a:r>
                      <a:br>
                        <a:rPr b="1" i="0" lang="en-US" sz="2400" u="none">
                          <a:solidFill>
                            <a:schemeClr val="lt1"/>
                          </a:solidFill>
                          <a:latin typeface="Candara"/>
                          <a:ea typeface="Candara"/>
                          <a:cs typeface="Candara"/>
                          <a:sym typeface="Candara"/>
                        </a:rPr>
                      </a:br>
                      <a:r>
                        <a:rPr b="1" i="0" lang="en-US" sz="2400" u="none">
                          <a:solidFill>
                            <a:schemeClr val="lt1"/>
                          </a:solidFill>
                          <a:latin typeface="Candara"/>
                          <a:ea typeface="Candara"/>
                          <a:cs typeface="Candara"/>
                          <a:sym typeface="Candara"/>
                        </a:rPr>
                        <a:t>– siloví trojbojaři, vzpěrači.</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r>
              <a:tr h="822325">
                <a:tc>
                  <a:txBody>
                    <a:bodyPr/>
                    <a:lstStyle/>
                    <a:p>
                      <a:pPr indent="0" lvl="0" marL="0" marR="0" rtl="0" algn="l">
                        <a:lnSpc>
                          <a:spcPct val="100000"/>
                        </a:lnSpc>
                        <a:spcBef>
                          <a:spcPts val="0"/>
                        </a:spcBef>
                        <a:spcAft>
                          <a:spcPts val="0"/>
                        </a:spcAft>
                        <a:buClr>
                          <a:schemeClr val="lt1"/>
                        </a:buClr>
                        <a:buSzPts val="2400"/>
                        <a:buFont typeface="Candara"/>
                        <a:buNone/>
                      </a:pPr>
                      <a:r>
                        <a:rPr b="1" i="0" lang="en-US" sz="2400" u="none">
                          <a:solidFill>
                            <a:schemeClr val="lt1"/>
                          </a:solidFill>
                          <a:latin typeface="Candara"/>
                          <a:ea typeface="Candara"/>
                          <a:cs typeface="Candara"/>
                          <a:sym typeface="Candara"/>
                        </a:rPr>
                        <a:t>2) Silové sportovce (fitness a kulturistika) s nižším objemem práce a kratšími sériemi (bez cíleného prodlužování TUT), nižší tréninkovou frekvencí procvičování partií</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2E75B6"/>
                    </a:solidFill>
                  </a:tcPr>
                </a:tc>
              </a:tr>
              <a:tr h="823900">
                <a:tc>
                  <a:txBody>
                    <a:bodyPr/>
                    <a:lstStyle/>
                    <a:p>
                      <a:pPr indent="0" lvl="0" marL="0" marR="0" rtl="0" algn="l">
                        <a:lnSpc>
                          <a:spcPct val="100000"/>
                        </a:lnSpc>
                        <a:spcBef>
                          <a:spcPts val="0"/>
                        </a:spcBef>
                        <a:spcAft>
                          <a:spcPts val="0"/>
                        </a:spcAft>
                        <a:buClr>
                          <a:srgbClr val="000000"/>
                        </a:buClr>
                        <a:buSzPts val="2400"/>
                        <a:buFont typeface="Candara"/>
                        <a:buNone/>
                      </a:pPr>
                      <a:r>
                        <a:rPr b="1" i="0" lang="en-US" sz="2400" u="none">
                          <a:solidFill>
                            <a:srgbClr val="000000"/>
                          </a:solidFill>
                          <a:latin typeface="Candara"/>
                          <a:ea typeface="Candara"/>
                          <a:cs typeface="Candara"/>
                          <a:sym typeface="Candara"/>
                        </a:rPr>
                        <a:t>1) Kratší série </a:t>
                      </a:r>
                      <a:r>
                        <a:rPr b="1" lang="en-US" sz="2400">
                          <a:latin typeface="Candara"/>
                          <a:ea typeface="Candara"/>
                          <a:cs typeface="Candara"/>
                          <a:sym typeface="Candara"/>
                        </a:rPr>
                        <a:t>→</a:t>
                      </a:r>
                      <a:r>
                        <a:rPr b="1" i="0" lang="en-US" sz="2400" u="none">
                          <a:solidFill>
                            <a:srgbClr val="000000"/>
                          </a:solidFill>
                          <a:latin typeface="Candara"/>
                          <a:ea typeface="Candara"/>
                          <a:cs typeface="Candara"/>
                          <a:sym typeface="Candara"/>
                        </a:rPr>
                        <a:t> podstatnější část výkonu kryta kreatinfosfátem </a:t>
                      </a:r>
                      <a:r>
                        <a:rPr b="1" lang="en-US" sz="2400">
                          <a:latin typeface="Candara"/>
                          <a:ea typeface="Candara"/>
                          <a:cs typeface="Candara"/>
                          <a:sym typeface="Candara"/>
                        </a:rPr>
                        <a:t>→</a:t>
                      </a:r>
                      <a:r>
                        <a:rPr b="1" i="0" lang="en-US" sz="2400" u="none">
                          <a:solidFill>
                            <a:srgbClr val="000000"/>
                          </a:solidFill>
                          <a:latin typeface="Candara"/>
                          <a:ea typeface="Candara"/>
                          <a:cs typeface="Candara"/>
                          <a:sym typeface="Candara"/>
                        </a:rPr>
                        <a:t> Menší potřeba anaerobní glykolýzy a využívání sacharidů</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r>
              <a:tr h="457200">
                <a:tc>
                  <a:txBody>
                    <a:bodyPr/>
                    <a:lstStyle/>
                    <a:p>
                      <a:pPr indent="0" lvl="0" marL="0" marR="0" rtl="0" algn="l">
                        <a:lnSpc>
                          <a:spcPct val="100000"/>
                        </a:lnSpc>
                        <a:spcBef>
                          <a:spcPts val="0"/>
                        </a:spcBef>
                        <a:spcAft>
                          <a:spcPts val="0"/>
                        </a:spcAft>
                        <a:buClr>
                          <a:srgbClr val="000000"/>
                        </a:buClr>
                        <a:buSzPts val="2400"/>
                        <a:buFont typeface="Candara"/>
                        <a:buNone/>
                      </a:pPr>
                      <a:r>
                        <a:rPr b="1" i="0" lang="en-US" sz="2400" u="none">
                          <a:solidFill>
                            <a:srgbClr val="000000"/>
                          </a:solidFill>
                          <a:latin typeface="Candara"/>
                          <a:ea typeface="Candara"/>
                          <a:cs typeface="Candara"/>
                          <a:sym typeface="Candara"/>
                        </a:rPr>
                        <a:t>2) Možné nižší zásoby glykogenu postačují na plnohodnotný trénink</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r>
              <a:tr h="457200">
                <a:tc>
                  <a:txBody>
                    <a:bodyPr/>
                    <a:lstStyle/>
                    <a:p>
                      <a:pPr indent="0" lvl="0" marL="0" marR="0" rtl="0" algn="l">
                        <a:lnSpc>
                          <a:spcPct val="100000"/>
                        </a:lnSpc>
                        <a:spcBef>
                          <a:spcPts val="0"/>
                        </a:spcBef>
                        <a:spcAft>
                          <a:spcPts val="0"/>
                        </a:spcAft>
                        <a:buClr>
                          <a:srgbClr val="000000"/>
                        </a:buClr>
                        <a:buSzPts val="2400"/>
                        <a:buFont typeface="Candara"/>
                        <a:buNone/>
                      </a:pPr>
                      <a:r>
                        <a:rPr b="1" i="0" lang="en-US" sz="2400" u="none">
                          <a:solidFill>
                            <a:srgbClr val="000000"/>
                          </a:solidFill>
                          <a:latin typeface="Candara"/>
                          <a:ea typeface="Candara"/>
                          <a:cs typeface="Candara"/>
                          <a:sym typeface="Candara"/>
                        </a:rPr>
                        <a:t>3) Plnohodnotný trénink </a:t>
                      </a:r>
                      <a:r>
                        <a:rPr b="1" lang="en-US" sz="2400">
                          <a:latin typeface="Candara"/>
                          <a:ea typeface="Candara"/>
                          <a:cs typeface="Candara"/>
                          <a:sym typeface="Candara"/>
                        </a:rPr>
                        <a:t>→</a:t>
                      </a:r>
                      <a:r>
                        <a:rPr b="1" i="0" lang="en-US" sz="2400" u="none">
                          <a:solidFill>
                            <a:srgbClr val="000000"/>
                          </a:solidFill>
                          <a:latin typeface="Candara"/>
                          <a:ea typeface="Candara"/>
                          <a:cs typeface="Candara"/>
                          <a:sym typeface="Candara"/>
                        </a:rPr>
                        <a:t> Optimální stimulace hypertrofie i nárůstu síly (+příjem B)</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r>
              <a:tr h="457200">
                <a:tc>
                  <a:txBody>
                    <a:bodyPr/>
                    <a:lstStyle/>
                    <a:p>
                      <a:pPr indent="0" lvl="0" marL="0" marR="0" rtl="0" algn="l">
                        <a:lnSpc>
                          <a:spcPct val="100000"/>
                        </a:lnSpc>
                        <a:spcBef>
                          <a:spcPts val="0"/>
                        </a:spcBef>
                        <a:spcAft>
                          <a:spcPts val="0"/>
                        </a:spcAft>
                        <a:buClr>
                          <a:srgbClr val="000000"/>
                        </a:buClr>
                        <a:buSzPts val="2400"/>
                        <a:buFont typeface="Candara"/>
                        <a:buNone/>
                      </a:pPr>
                      <a:r>
                        <a:rPr b="1" i="0" lang="en-US" sz="2400" u="none">
                          <a:solidFill>
                            <a:srgbClr val="000000"/>
                          </a:solidFill>
                          <a:latin typeface="Candara"/>
                          <a:ea typeface="Candara"/>
                          <a:cs typeface="Candara"/>
                          <a:sym typeface="Candara"/>
                        </a:rPr>
                        <a:t>4) Za těchto podmínek LC diety bez negativního vlivu, z</a:t>
                      </a:r>
                      <a:r>
                        <a:rPr b="1" lang="en-US" sz="2400">
                          <a:latin typeface="Candara"/>
                          <a:ea typeface="Candara"/>
                          <a:cs typeface="Candara"/>
                          <a:sym typeface="Candara"/>
                        </a:rPr>
                        <a:t>řejmě</a:t>
                      </a:r>
                      <a:r>
                        <a:rPr b="1" i="0" lang="en-US" sz="2400" u="none">
                          <a:solidFill>
                            <a:srgbClr val="000000"/>
                          </a:solidFill>
                          <a:latin typeface="Candara"/>
                          <a:ea typeface="Candara"/>
                          <a:cs typeface="Candara"/>
                          <a:sym typeface="Candara"/>
                        </a:rPr>
                        <a:t> i KETO</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36"/>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Candara"/>
              <a:buNone/>
            </a:pPr>
            <a:r>
              <a:rPr b="0" i="0" lang="en-US" sz="4000" u="none">
                <a:solidFill>
                  <a:schemeClr val="dk1"/>
                </a:solidFill>
                <a:latin typeface="Candara"/>
                <a:ea typeface="Candara"/>
                <a:cs typeface="Candara"/>
                <a:sym typeface="Candara"/>
              </a:rPr>
              <a:t>Rybí olej (LC PUFA) a silový trénink</a:t>
            </a:r>
            <a:endParaRPr/>
          </a:p>
        </p:txBody>
      </p:sp>
      <p:sp>
        <p:nvSpPr>
          <p:cNvPr id="330" name="Google Shape;330;p36"/>
          <p:cNvSpPr txBox="1"/>
          <p:nvPr>
            <p:ph idx="1" type="body"/>
          </p:nvPr>
        </p:nvSpPr>
        <p:spPr>
          <a:xfrm>
            <a:off x="362425" y="1825625"/>
            <a:ext cx="11653200" cy="48513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Rybí olej a jeho LC n-3 PUFA </a:t>
            </a:r>
            <a:r>
              <a:rPr b="1" i="0" lang="en-US" sz="2400" u="none">
                <a:solidFill>
                  <a:srgbClr val="00B0F0"/>
                </a:solidFill>
                <a:latin typeface="Candara"/>
                <a:ea typeface="Candara"/>
                <a:cs typeface="Candara"/>
                <a:sym typeface="Candara"/>
              </a:rPr>
              <a:t>EPA</a:t>
            </a:r>
            <a:r>
              <a:rPr b="0" i="0" lang="en-US" sz="2400" u="none">
                <a:solidFill>
                  <a:schemeClr val="dk1"/>
                </a:solidFill>
                <a:latin typeface="Candara"/>
                <a:ea typeface="Candara"/>
                <a:cs typeface="Candara"/>
                <a:sym typeface="Candara"/>
              </a:rPr>
              <a:t> a </a:t>
            </a:r>
            <a:r>
              <a:rPr b="1" i="0" lang="en-US" sz="2400" u="none">
                <a:solidFill>
                  <a:srgbClr val="00B0F0"/>
                </a:solidFill>
                <a:latin typeface="Candara"/>
                <a:ea typeface="Candara"/>
                <a:cs typeface="Candara"/>
                <a:sym typeface="Candara"/>
              </a:rPr>
              <a:t>DHA</a:t>
            </a:r>
            <a:r>
              <a:rPr b="0" i="0" lang="en-US" sz="2400" u="none">
                <a:solidFill>
                  <a:schemeClr val="dk1"/>
                </a:solidFill>
                <a:latin typeface="Candara"/>
                <a:ea typeface="Candara"/>
                <a:cs typeface="Candara"/>
                <a:sym typeface="Candara"/>
              </a:rPr>
              <a:t> jsou známé širokými účinky na metabolismus (imunomodulace, </a:t>
            </a:r>
            <a:r>
              <a:rPr lang="en-US" sz="2400">
                <a:latin typeface="Candara"/>
                <a:ea typeface="Candara"/>
                <a:cs typeface="Candara"/>
                <a:sym typeface="Candara"/>
              </a:rPr>
              <a:t>zánět</a:t>
            </a:r>
            <a:r>
              <a:rPr b="0" i="0" lang="en-US" sz="2400" u="none">
                <a:solidFill>
                  <a:schemeClr val="dk1"/>
                </a:solidFill>
                <a:latin typeface="Candara"/>
                <a:ea typeface="Candara"/>
                <a:cs typeface="Candara"/>
                <a:sym typeface="Candara"/>
              </a:rPr>
              <a:t>, kardiovaskulární </a:t>
            </a:r>
            <a:r>
              <a:rPr lang="en-US" sz="2400">
                <a:latin typeface="Candara"/>
                <a:ea typeface="Candara"/>
                <a:cs typeface="Candara"/>
                <a:sym typeface="Candara"/>
              </a:rPr>
              <a:t>zdraví</a:t>
            </a:r>
            <a:r>
              <a:rPr b="0" i="0" lang="en-US" sz="2400" u="none">
                <a:solidFill>
                  <a:schemeClr val="dk1"/>
                </a:solidFill>
                <a:latin typeface="Candara"/>
                <a:ea typeface="Candara"/>
                <a:cs typeface="Candara"/>
                <a:sym typeface="Candara"/>
              </a:rPr>
              <a:t>, </a:t>
            </a:r>
            <a:r>
              <a:rPr lang="en-US" sz="2400">
                <a:latin typeface="Candara"/>
                <a:ea typeface="Candara"/>
                <a:cs typeface="Candara"/>
                <a:sym typeface="Candara"/>
              </a:rPr>
              <a:t>součást buněčných membrán</a:t>
            </a:r>
            <a:r>
              <a:rPr b="0" i="0" lang="en-US" sz="2400" u="none">
                <a:solidFill>
                  <a:schemeClr val="dk1"/>
                </a:solidFill>
                <a:latin typeface="Candara"/>
                <a:ea typeface="Candara"/>
                <a:cs typeface="Candara"/>
                <a:sym typeface="Candara"/>
              </a:rPr>
              <a:t>)</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Svoje opodstatnění by mohly mít i ve sportovní výživě..?</a:t>
            </a:r>
            <a:endParaRPr/>
          </a:p>
          <a:p>
            <a:pPr indent="-228600" lvl="0" marL="228600" marR="0" rtl="0" algn="l">
              <a:lnSpc>
                <a:spcPct val="90000"/>
              </a:lnSpc>
              <a:spcBef>
                <a:spcPts val="1000"/>
              </a:spcBef>
              <a:spcAft>
                <a:spcPts val="0"/>
              </a:spcAft>
              <a:buClr>
                <a:schemeClr val="dk1"/>
              </a:buClr>
              <a:buSzPts val="2400"/>
              <a:buFont typeface="Arial"/>
              <a:buChar char="•"/>
            </a:pPr>
            <a:r>
              <a:rPr b="1" i="0" lang="en-US" sz="2400" u="none">
                <a:solidFill>
                  <a:schemeClr val="dk1"/>
                </a:solidFill>
                <a:latin typeface="Candara"/>
                <a:ea typeface="Candara"/>
                <a:cs typeface="Candara"/>
                <a:sym typeface="Candara"/>
              </a:rPr>
              <a:t>Omega-3 Polyunsaturated Fatty Acids in Physical Performance Optimization </a:t>
            </a:r>
            <a:r>
              <a:rPr b="1" lang="en-US" sz="2400">
                <a:latin typeface="Candara"/>
                <a:ea typeface="Candara"/>
                <a:cs typeface="Candara"/>
                <a:sym typeface="Candara"/>
              </a:rPr>
              <a:t>(2013)</a:t>
            </a:r>
            <a:r>
              <a:rPr b="1" i="0" lang="en-US" sz="2400" u="none">
                <a:solidFill>
                  <a:schemeClr val="dk1"/>
                </a:solidFill>
                <a:latin typeface="Candara"/>
                <a:ea typeface="Candara"/>
                <a:cs typeface="Candara"/>
                <a:sym typeface="Candara"/>
              </a:rPr>
              <a:t>,</a:t>
            </a:r>
            <a:endParaRPr b="1" sz="2400">
              <a:latin typeface="Candara"/>
              <a:ea typeface="Candara"/>
              <a:cs typeface="Candara"/>
              <a:sym typeface="Candara"/>
            </a:endParaRPr>
          </a:p>
          <a:p>
            <a:pPr indent="-228600" lvl="0" marL="228600" marR="0" rtl="0" algn="l">
              <a:lnSpc>
                <a:spcPct val="90000"/>
              </a:lnSpc>
              <a:spcBef>
                <a:spcPts val="1000"/>
              </a:spcBef>
              <a:spcAft>
                <a:spcPts val="0"/>
              </a:spcAft>
              <a:buClr>
                <a:schemeClr val="dk1"/>
              </a:buClr>
              <a:buSzPts val="2400"/>
              <a:buFont typeface="Arial"/>
              <a:buChar char="•"/>
            </a:pPr>
            <a:r>
              <a:rPr b="1" lang="en-US" sz="2400">
                <a:highlight>
                  <a:srgbClr val="FFFFFF"/>
                </a:highlight>
                <a:latin typeface="Candara"/>
                <a:ea typeface="Candara"/>
                <a:cs typeface="Candara"/>
                <a:sym typeface="Candara"/>
              </a:rPr>
              <a:t>The Influence of Omega-3 Fatty Acids on Skeletal Muscle Protein Turnover in Health, Disuse, and Disease (2019)</a:t>
            </a:r>
            <a:endParaRPr b="1" sz="2400">
              <a:latin typeface="Candara"/>
              <a:ea typeface="Candara"/>
              <a:cs typeface="Candara"/>
              <a:sym typeface="Candara"/>
            </a:endParaRPr>
          </a:p>
          <a:p>
            <a:pPr indent="-228600" lvl="0" marL="228600" marR="0" rtl="0" algn="l">
              <a:lnSpc>
                <a:spcPct val="90000"/>
              </a:lnSpc>
              <a:spcBef>
                <a:spcPts val="1000"/>
              </a:spcBef>
              <a:spcAft>
                <a:spcPts val="0"/>
              </a:spcAft>
              <a:buClr>
                <a:srgbClr val="FF0000"/>
              </a:buClr>
              <a:buSzPts val="2400"/>
              <a:buFont typeface="Arial"/>
              <a:buChar char="•"/>
            </a:pPr>
            <a:r>
              <a:rPr b="1" i="0" lang="en-US" sz="2400" u="none">
                <a:solidFill>
                  <a:srgbClr val="FF0000"/>
                </a:solidFill>
                <a:latin typeface="Candara"/>
                <a:ea typeface="Candara"/>
                <a:cs typeface="Candara"/>
                <a:sym typeface="Candara"/>
              </a:rPr>
              <a:t>Pozitivní vliv na deformabilitu červených krvinek </a:t>
            </a:r>
            <a:r>
              <a:rPr b="0" i="0" lang="en-US" sz="2400" u="none">
                <a:solidFill>
                  <a:schemeClr val="dk1"/>
                </a:solidFill>
                <a:latin typeface="Candara"/>
                <a:ea typeface="Candara"/>
                <a:cs typeface="Candara"/>
                <a:sym typeface="Candara"/>
              </a:rPr>
              <a:t>(lepší transport kyslíku krví)</a:t>
            </a:r>
            <a:endParaRPr/>
          </a:p>
          <a:p>
            <a:pPr indent="-228600" lvl="0" marL="228600" marR="0" rtl="0" algn="l">
              <a:lnSpc>
                <a:spcPct val="90000"/>
              </a:lnSpc>
              <a:spcBef>
                <a:spcPts val="1000"/>
              </a:spcBef>
              <a:spcAft>
                <a:spcPts val="0"/>
              </a:spcAft>
              <a:buClr>
                <a:srgbClr val="FF0000"/>
              </a:buClr>
              <a:buSzPts val="2400"/>
              <a:buFont typeface="Arial"/>
              <a:buChar char="•"/>
            </a:pPr>
            <a:r>
              <a:rPr b="1" i="0" lang="en-US" sz="2400" u="none">
                <a:solidFill>
                  <a:srgbClr val="FF0000"/>
                </a:solidFill>
                <a:latin typeface="Candara"/>
                <a:ea typeface="Candara"/>
                <a:cs typeface="Candara"/>
                <a:sym typeface="Candara"/>
              </a:rPr>
              <a:t>Možné zmírnění potréninkové bolestivosti svalů</a:t>
            </a:r>
            <a:endParaRPr/>
          </a:p>
          <a:p>
            <a:pPr indent="-228600" lvl="0" marL="228600" marR="0" rtl="0" algn="l">
              <a:lnSpc>
                <a:spcPct val="90000"/>
              </a:lnSpc>
              <a:spcBef>
                <a:spcPts val="1000"/>
              </a:spcBef>
              <a:spcAft>
                <a:spcPts val="0"/>
              </a:spcAft>
              <a:buClr>
                <a:srgbClr val="FF0000"/>
              </a:buClr>
              <a:buSzPts val="2400"/>
              <a:buFont typeface="Arial"/>
              <a:buChar char="•"/>
            </a:pPr>
            <a:r>
              <a:rPr b="1" i="0" lang="en-US" sz="2400" u="none">
                <a:solidFill>
                  <a:srgbClr val="FF0000"/>
                </a:solidFill>
                <a:latin typeface="Candara"/>
                <a:ea typeface="Candara"/>
                <a:cs typeface="Candara"/>
                <a:sym typeface="Candara"/>
              </a:rPr>
              <a:t>Pozitivní vliv na zánětlivou reakci v poškozené svalové tkáni navozenou silovým tréninkem</a:t>
            </a:r>
            <a:endParaRPr b="1" i="0" sz="2400" u="none">
              <a:solidFill>
                <a:srgbClr val="FF0000"/>
              </a:solidFill>
              <a:latin typeface="Candara"/>
              <a:ea typeface="Candara"/>
              <a:cs typeface="Candara"/>
              <a:sym typeface="Candara"/>
            </a:endParaRPr>
          </a:p>
          <a:p>
            <a:pPr indent="-228600" lvl="0" marL="228600" marR="0" rtl="0" algn="l">
              <a:lnSpc>
                <a:spcPct val="90000"/>
              </a:lnSpc>
              <a:spcBef>
                <a:spcPts val="1000"/>
              </a:spcBef>
              <a:spcAft>
                <a:spcPts val="0"/>
              </a:spcAft>
              <a:buClr>
                <a:srgbClr val="FF0000"/>
              </a:buClr>
              <a:buSzPts val="2400"/>
              <a:buFont typeface="Candara"/>
              <a:buChar char="•"/>
            </a:pPr>
            <a:r>
              <a:rPr b="1" lang="en-US" sz="2400">
                <a:solidFill>
                  <a:srgbClr val="FF0000"/>
                </a:solidFill>
                <a:latin typeface="Candara"/>
                <a:ea typeface="Candara"/>
                <a:cs typeface="Candara"/>
                <a:sym typeface="Candara"/>
              </a:rPr>
              <a:t>Možná podpora MPS</a:t>
            </a:r>
            <a:endParaRPr b="1" sz="2400">
              <a:solidFill>
                <a:srgbClr val="FF0000"/>
              </a:solidFill>
              <a:latin typeface="Candara"/>
              <a:ea typeface="Candara"/>
              <a:cs typeface="Candara"/>
              <a:sym typeface="Candara"/>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a:solidFill>
                <a:schemeClr val="dk1"/>
              </a:solidFill>
              <a:latin typeface="Candara"/>
              <a:ea typeface="Candara"/>
              <a:cs typeface="Candara"/>
              <a:sym typeface="Candara"/>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a:solidFill>
                <a:schemeClr val="dk1"/>
              </a:solidFill>
              <a:latin typeface="Candara"/>
              <a:ea typeface="Candara"/>
              <a:cs typeface="Candara"/>
              <a:sym typeface="Candara"/>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a:solidFill>
                <a:schemeClr val="dk1"/>
              </a:solidFill>
              <a:latin typeface="Candara"/>
              <a:ea typeface="Candara"/>
              <a:cs typeface="Candara"/>
              <a:sym typeface="Candara"/>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37"/>
          <p:cNvSpPr txBox="1"/>
          <p:nvPr>
            <p:ph type="title"/>
          </p:nvPr>
        </p:nvSpPr>
        <p:spPr>
          <a:xfrm>
            <a:off x="838200" y="377825"/>
            <a:ext cx="11128375" cy="132556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Candara"/>
              <a:buNone/>
            </a:pPr>
            <a:r>
              <a:rPr b="0" i="0" lang="en-US" sz="4000" u="none">
                <a:solidFill>
                  <a:schemeClr val="dk1"/>
                </a:solidFill>
                <a:latin typeface="Candara"/>
                <a:ea typeface="Candara"/>
                <a:cs typeface="Candara"/>
                <a:sym typeface="Candara"/>
              </a:rPr>
              <a:t>Mickleborough, 2013 (Omega-3 Polyunsaturated Fatty Acids in Physical Performance Optimization)</a:t>
            </a:r>
            <a:br>
              <a:rPr b="1" i="0" lang="en-US" sz="4000" u="none">
                <a:solidFill>
                  <a:schemeClr val="dk1"/>
                </a:solidFill>
                <a:latin typeface="Candara"/>
                <a:ea typeface="Candara"/>
                <a:cs typeface="Candara"/>
                <a:sym typeface="Candara"/>
              </a:rPr>
            </a:br>
            <a:endParaRPr/>
          </a:p>
        </p:txBody>
      </p:sp>
      <p:sp>
        <p:nvSpPr>
          <p:cNvPr id="336" name="Google Shape;336;p37"/>
          <p:cNvSpPr txBox="1"/>
          <p:nvPr>
            <p:ph idx="1" type="body"/>
          </p:nvPr>
        </p:nvSpPr>
        <p:spPr>
          <a:xfrm>
            <a:off x="320600" y="1825625"/>
            <a:ext cx="11471700" cy="4351200"/>
          </a:xfrm>
          <a:prstGeom prst="rect">
            <a:avLst/>
          </a:prstGeom>
          <a:noFill/>
          <a:ln>
            <a:noFill/>
          </a:ln>
        </p:spPr>
        <p:txBody>
          <a:bodyPr anchorCtr="0" anchor="t" bIns="45700" lIns="91425" spcFirstLastPara="1" rIns="91425" wrap="square" tIns="45700">
            <a:noAutofit/>
          </a:bodyPr>
          <a:lstStyle/>
          <a:p>
            <a:pPr indent="-203200" lvl="0" marL="228600" marR="0" rtl="0" algn="l">
              <a:lnSpc>
                <a:spcPct val="90000"/>
              </a:lnSpc>
              <a:spcBef>
                <a:spcPts val="0"/>
              </a:spcBef>
              <a:spcAft>
                <a:spcPts val="0"/>
              </a:spcAft>
              <a:buClr>
                <a:schemeClr val="dk1"/>
              </a:buClr>
              <a:buSzPts val="2400"/>
              <a:buFont typeface="Arial"/>
              <a:buChar char="•"/>
            </a:pPr>
            <a:r>
              <a:rPr i="1" lang="en-US" sz="2400" u="none">
                <a:solidFill>
                  <a:schemeClr val="dk1"/>
                </a:solidFill>
                <a:latin typeface="Candara"/>
                <a:ea typeface="Candara"/>
                <a:cs typeface="Candara"/>
                <a:sym typeface="Candara"/>
              </a:rPr>
              <a:t>„It has been suggested that for most athletes, </a:t>
            </a:r>
            <a:r>
              <a:rPr b="1" i="1" lang="en-US" sz="2400" u="none">
                <a:solidFill>
                  <a:srgbClr val="00B0F0"/>
                </a:solidFill>
                <a:latin typeface="Candara"/>
                <a:ea typeface="Candara"/>
                <a:cs typeface="Candara"/>
                <a:sym typeface="Candara"/>
              </a:rPr>
              <a:t>ingesting approximately 1–2 g/day of EPA and DHA at a ratio of EPA to DHA </a:t>
            </a:r>
            <a:br>
              <a:rPr b="1" i="1" lang="en-US" sz="2400" u="none">
                <a:solidFill>
                  <a:srgbClr val="00B0F0"/>
                </a:solidFill>
                <a:latin typeface="Candara"/>
                <a:ea typeface="Candara"/>
                <a:cs typeface="Candara"/>
                <a:sym typeface="Candara"/>
              </a:rPr>
            </a:br>
            <a:r>
              <a:rPr b="1" i="1" lang="en-US" sz="2400" u="none">
                <a:solidFill>
                  <a:srgbClr val="00B0F0"/>
                </a:solidFill>
                <a:latin typeface="Candara"/>
                <a:ea typeface="Candara"/>
                <a:cs typeface="Candara"/>
                <a:sym typeface="Candara"/>
              </a:rPr>
              <a:t>of 2:1 would be beneficial in counteracting exercise-induced inflammation and for the overall health of an athlete </a:t>
            </a:r>
            <a:r>
              <a:rPr i="1" lang="en-US" sz="2400" u="none">
                <a:solidFill>
                  <a:schemeClr val="dk1"/>
                </a:solidFill>
                <a:latin typeface="Candara"/>
                <a:ea typeface="Candara"/>
                <a:cs typeface="Candara"/>
                <a:sym typeface="Candara"/>
              </a:rPr>
              <a:t>(Simopoulos, 2007). </a:t>
            </a:r>
            <a:endParaRPr i="1" sz="2400" u="none">
              <a:solidFill>
                <a:schemeClr val="dk1"/>
              </a:solidFill>
              <a:latin typeface="Candara"/>
              <a:ea typeface="Candara"/>
              <a:cs typeface="Candara"/>
              <a:sym typeface="Candara"/>
            </a:endParaRPr>
          </a:p>
          <a:p>
            <a:pPr indent="-203200" lvl="0" marL="228600" marR="0" rtl="0" algn="l">
              <a:lnSpc>
                <a:spcPct val="90000"/>
              </a:lnSpc>
              <a:spcBef>
                <a:spcPts val="0"/>
              </a:spcBef>
              <a:spcAft>
                <a:spcPts val="0"/>
              </a:spcAft>
              <a:buClr>
                <a:schemeClr val="dk1"/>
              </a:buClr>
              <a:buSzPts val="2400"/>
              <a:buFont typeface="Candara"/>
              <a:buChar char="•"/>
            </a:pPr>
            <a:r>
              <a:rPr lang="en-US" sz="2400">
                <a:latin typeface="Candara"/>
                <a:ea typeface="Candara"/>
                <a:cs typeface="Candara"/>
                <a:sym typeface="Candara"/>
              </a:rPr>
              <a:t>Bezpečný příjem EPA+DHA dle EFSA: max 5 000 mg denně</a:t>
            </a:r>
            <a:endParaRPr sz="2400">
              <a:latin typeface="Candara"/>
              <a:ea typeface="Candara"/>
              <a:cs typeface="Candara"/>
              <a:sym typeface="Candara"/>
            </a:endParaRPr>
          </a:p>
          <a:p>
            <a:pPr indent="-50800" lvl="0" marL="228600" marR="0" rtl="0" algn="l">
              <a:lnSpc>
                <a:spcPct val="90000"/>
              </a:lnSpc>
              <a:spcBef>
                <a:spcPts val="1000"/>
              </a:spcBef>
              <a:spcAft>
                <a:spcPts val="0"/>
              </a:spcAft>
              <a:buClr>
                <a:schemeClr val="dk1"/>
              </a:buClr>
              <a:buSzPts val="2800"/>
              <a:buFont typeface="Arial"/>
              <a:buNone/>
            </a:pPr>
            <a:r>
              <a:t/>
            </a:r>
            <a:endParaRPr i="1" sz="2400" u="none">
              <a:solidFill>
                <a:schemeClr val="dk1"/>
              </a:solidFill>
              <a:latin typeface="Candara"/>
              <a:ea typeface="Candara"/>
              <a:cs typeface="Candara"/>
              <a:sym typeface="Candara"/>
            </a:endParaRPr>
          </a:p>
          <a:p>
            <a:pPr indent="-203200" lvl="0" marL="228600" marR="0" rtl="0" algn="l">
              <a:lnSpc>
                <a:spcPct val="90000"/>
              </a:lnSpc>
              <a:spcBef>
                <a:spcPts val="1000"/>
              </a:spcBef>
              <a:spcAft>
                <a:spcPts val="0"/>
              </a:spcAft>
              <a:buClr>
                <a:srgbClr val="FF0000"/>
              </a:buClr>
              <a:buSzPts val="2400"/>
              <a:buFont typeface="Candara"/>
              <a:buChar char="•"/>
            </a:pPr>
            <a:r>
              <a:rPr b="1" i="1" lang="en-US" sz="2400" u="none">
                <a:solidFill>
                  <a:srgbClr val="FF0000"/>
                </a:solidFill>
                <a:latin typeface="Candara"/>
                <a:ea typeface="Candara"/>
                <a:cs typeface="Candara"/>
                <a:sym typeface="Candara"/>
              </a:rPr>
              <a:t>Raději se držme doporučení 250–500 mg EPA+DHA denně, které stejně </a:t>
            </a:r>
            <a:r>
              <a:rPr b="1" i="1" lang="en-US" sz="2400">
                <a:solidFill>
                  <a:srgbClr val="FF0000"/>
                </a:solidFill>
                <a:latin typeface="Candara"/>
                <a:ea typeface="Candara"/>
                <a:cs typeface="Candara"/>
                <a:sym typeface="Candara"/>
              </a:rPr>
              <a:t>většina populace nesplňuje</a:t>
            </a:r>
            <a:endParaRPr sz="2400">
              <a:latin typeface="Candara"/>
              <a:ea typeface="Candara"/>
              <a:cs typeface="Candara"/>
              <a:sym typeface="Candara"/>
            </a:endParaRPr>
          </a:p>
          <a:p>
            <a:pPr indent="-50800" lvl="0" marL="228600" marR="0" rtl="0" algn="l">
              <a:lnSpc>
                <a:spcPct val="90000"/>
              </a:lnSpc>
              <a:spcBef>
                <a:spcPts val="1000"/>
              </a:spcBef>
              <a:spcAft>
                <a:spcPts val="0"/>
              </a:spcAft>
              <a:buClr>
                <a:schemeClr val="dk1"/>
              </a:buClr>
              <a:buSzPts val="2800"/>
              <a:buFont typeface="Arial"/>
              <a:buNone/>
            </a:pPr>
            <a:r>
              <a:t/>
            </a:r>
            <a:endParaRPr b="1" i="1" sz="2800" u="none">
              <a:solidFill>
                <a:srgbClr val="FF0000"/>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38"/>
          <p:cNvSpPr txBox="1"/>
          <p:nvPr>
            <p:ph type="title"/>
          </p:nvPr>
        </p:nvSpPr>
        <p:spPr>
          <a:xfrm>
            <a:off x="265112" y="365125"/>
            <a:ext cx="11714162"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ndara"/>
              <a:buNone/>
            </a:pPr>
            <a:r>
              <a:rPr b="0" i="0" lang="en-US" sz="4000" u="none">
                <a:solidFill>
                  <a:schemeClr val="dk1"/>
                </a:solidFill>
                <a:latin typeface="Candara"/>
                <a:ea typeface="Candara"/>
                <a:cs typeface="Candara"/>
                <a:sym typeface="Candara"/>
              </a:rPr>
              <a:t>MCT tuky a jejich využití ve výživě silových sportovců</a:t>
            </a:r>
            <a:endParaRPr/>
          </a:p>
        </p:txBody>
      </p:sp>
      <p:sp>
        <p:nvSpPr>
          <p:cNvPr id="342" name="Google Shape;342;p38"/>
          <p:cNvSpPr txBox="1"/>
          <p:nvPr>
            <p:ph idx="1" type="body"/>
          </p:nvPr>
        </p:nvSpPr>
        <p:spPr>
          <a:xfrm>
            <a:off x="838200" y="1825625"/>
            <a:ext cx="10515600" cy="4351337"/>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Na rozdíl od LCFA, MCT se stihnou vstřebat rychleji</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Z MCT tuků v játrech vznikají ketolátky </a:t>
            </a:r>
            <a:r>
              <a:rPr lang="en-US" sz="2400">
                <a:latin typeface="Candara"/>
                <a:ea typeface="Candara"/>
                <a:cs typeface="Candara"/>
                <a:sym typeface="Candara"/>
              </a:rPr>
              <a:t>→</a:t>
            </a:r>
            <a:r>
              <a:rPr b="0" i="0" lang="en-US" sz="2400" u="none">
                <a:solidFill>
                  <a:schemeClr val="dk1"/>
                </a:solidFill>
                <a:latin typeface="Candara"/>
                <a:ea typeface="Candara"/>
                <a:cs typeface="Candara"/>
                <a:sym typeface="Candara"/>
              </a:rPr>
              <a:t> zdroj energie pro svaly</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Možné šetření svalového glykogenu</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Studie na silových sportovcích prakticky neexistují</a:t>
            </a:r>
            <a:endParaRPr/>
          </a:p>
          <a:p>
            <a:pPr indent="-228600" lvl="0" marL="228600" marR="0" rtl="0" algn="l">
              <a:lnSpc>
                <a:spcPct val="90000"/>
              </a:lnSpc>
              <a:spcBef>
                <a:spcPts val="1000"/>
              </a:spcBef>
              <a:spcAft>
                <a:spcPts val="0"/>
              </a:spcAft>
              <a:buClr>
                <a:srgbClr val="00B0F0"/>
              </a:buClr>
              <a:buSzPts val="2400"/>
              <a:buFont typeface="Arial"/>
              <a:buChar char="•"/>
            </a:pPr>
            <a:r>
              <a:rPr b="1" i="0" lang="en-US" sz="2400" u="none">
                <a:solidFill>
                  <a:srgbClr val="00B0F0"/>
                </a:solidFill>
                <a:latin typeface="Candara"/>
                <a:ea typeface="Candara"/>
                <a:cs typeface="Candara"/>
                <a:sym typeface="Candara"/>
              </a:rPr>
              <a:t>Neexistují doporučení pro jejich příjem v návaznosti na trénink</a:t>
            </a:r>
            <a:endParaRPr/>
          </a:p>
          <a:p>
            <a:pPr indent="0" lvl="0" marL="228600" marR="0" rtl="0" algn="l">
              <a:lnSpc>
                <a:spcPct val="90000"/>
              </a:lnSpc>
              <a:spcBef>
                <a:spcPts val="1000"/>
              </a:spcBef>
              <a:spcAft>
                <a:spcPts val="0"/>
              </a:spcAft>
              <a:buNone/>
            </a:pPr>
            <a:r>
              <a:t/>
            </a:r>
            <a:endParaRPr/>
          </a:p>
          <a:p>
            <a:pPr indent="-76200" lvl="0" marL="228600" marR="0" rtl="0" algn="l">
              <a:lnSpc>
                <a:spcPct val="90000"/>
              </a:lnSpc>
              <a:spcBef>
                <a:spcPts val="1000"/>
              </a:spcBef>
              <a:spcAft>
                <a:spcPts val="0"/>
              </a:spcAft>
              <a:buClr>
                <a:schemeClr val="dk1"/>
              </a:buClr>
              <a:buSzPts val="2400"/>
              <a:buFont typeface="Arial"/>
              <a:buNone/>
            </a:pPr>
            <a:r>
              <a:t/>
            </a:r>
            <a:endParaRPr b="1" i="0" sz="2400" u="none">
              <a:solidFill>
                <a:schemeClr val="dk1"/>
              </a:solidFill>
              <a:latin typeface="Candara"/>
              <a:ea typeface="Candara"/>
              <a:cs typeface="Candara"/>
              <a:sym typeface="Candara"/>
            </a:endParaRPr>
          </a:p>
          <a:p>
            <a:pPr indent="-76200" lvl="0" marL="228600" marR="0" rtl="0" algn="l">
              <a:lnSpc>
                <a:spcPct val="90000"/>
              </a:lnSpc>
              <a:spcBef>
                <a:spcPts val="1000"/>
              </a:spcBef>
              <a:spcAft>
                <a:spcPts val="0"/>
              </a:spcAft>
              <a:buClr>
                <a:schemeClr val="dk1"/>
              </a:buClr>
              <a:buSzPts val="2400"/>
              <a:buFont typeface="Arial"/>
              <a:buNone/>
            </a:pPr>
            <a:r>
              <a:t/>
            </a:r>
            <a:endParaRPr b="1" i="0" sz="2400" u="none">
              <a:solidFill>
                <a:schemeClr val="dk1"/>
              </a:solidFill>
              <a:latin typeface="Candara"/>
              <a:ea typeface="Candara"/>
              <a:cs typeface="Candara"/>
              <a:sym typeface="Candara"/>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39"/>
          <p:cNvSpPr txBox="1"/>
          <p:nvPr>
            <p:ph type="title"/>
          </p:nvPr>
        </p:nvSpPr>
        <p:spPr>
          <a:xfrm>
            <a:off x="304800" y="365125"/>
            <a:ext cx="118872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ndara"/>
              <a:buNone/>
            </a:pPr>
            <a:r>
              <a:rPr b="0" i="0" lang="en-US" sz="4000" u="none">
                <a:solidFill>
                  <a:schemeClr val="dk1"/>
                </a:solidFill>
                <a:latin typeface="Candara"/>
                <a:ea typeface="Candara"/>
                <a:cs typeface="Candara"/>
                <a:sym typeface="Candara"/>
              </a:rPr>
              <a:t>MCT tuky a jejich využití ve výživě silových sportovců</a:t>
            </a:r>
            <a:endParaRPr/>
          </a:p>
        </p:txBody>
      </p:sp>
      <p:sp>
        <p:nvSpPr>
          <p:cNvPr id="348" name="Google Shape;348;p39"/>
          <p:cNvSpPr txBox="1"/>
          <p:nvPr>
            <p:ph idx="1" type="body"/>
          </p:nvPr>
        </p:nvSpPr>
        <p:spPr>
          <a:xfrm>
            <a:off x="304800" y="1825625"/>
            <a:ext cx="11595100" cy="4351337"/>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Možný nepatrný pozitivní vliv na hubnutí, který ale nyní klinicky významný, </a:t>
            </a:r>
            <a:br>
              <a:rPr b="0" i="0" lang="en-US" sz="2400" u="none">
                <a:solidFill>
                  <a:schemeClr val="dk1"/>
                </a:solidFill>
                <a:latin typeface="Candara"/>
                <a:ea typeface="Candara"/>
                <a:cs typeface="Candara"/>
                <a:sym typeface="Candara"/>
              </a:rPr>
            </a:br>
            <a:r>
              <a:rPr b="0" i="0" lang="en-US" sz="2400" u="none">
                <a:solidFill>
                  <a:schemeClr val="dk1"/>
                </a:solidFill>
                <a:latin typeface="Candara"/>
                <a:ea typeface="Candara"/>
                <a:cs typeface="Candara"/>
                <a:sym typeface="Candara"/>
              </a:rPr>
              <a:t>navíc s nutností vysokého příjmu MCT tuků místo LCT – velmi obtížné v běžném jídelníčku. Navíc rizikový vliv na hladi</a:t>
            </a:r>
            <a:r>
              <a:rPr lang="en-US" sz="2400">
                <a:latin typeface="Candara"/>
                <a:ea typeface="Candara"/>
                <a:cs typeface="Candara"/>
                <a:sym typeface="Candara"/>
              </a:rPr>
              <a:t>nu cholesterolu</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Mumme (2015): </a:t>
            </a:r>
            <a:r>
              <a:rPr b="1" i="0" lang="en-US" sz="2400" u="none">
                <a:solidFill>
                  <a:schemeClr val="dk1"/>
                </a:solidFill>
                <a:latin typeface="Calibri"/>
                <a:ea typeface="Calibri"/>
                <a:cs typeface="Calibri"/>
                <a:sym typeface="Calibri"/>
              </a:rPr>
              <a:t>Effects of Medium-Chain Triglycerides on Weight Loss and Body Composition: A Meta-Analysis of Randomized Controlled Trials</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Závěr</a:t>
            </a:r>
            <a:r>
              <a:rPr b="0" i="1" lang="en-US" sz="2400" u="none">
                <a:solidFill>
                  <a:schemeClr val="dk1"/>
                </a:solidFill>
                <a:latin typeface="Candara"/>
                <a:ea typeface="Candara"/>
                <a:cs typeface="Candara"/>
                <a:sym typeface="Candara"/>
              </a:rPr>
              <a:t>: „</a:t>
            </a:r>
            <a:r>
              <a:rPr b="1" i="1" lang="en-US" sz="2400" u="none">
                <a:solidFill>
                  <a:srgbClr val="00B0F0"/>
                </a:solidFill>
                <a:latin typeface="Candara"/>
                <a:ea typeface="Candara"/>
                <a:cs typeface="Candara"/>
                <a:sym typeface="Candara"/>
              </a:rPr>
              <a:t>Replacement of LCTs with MCTs in the diet could potentially induce modest reductions in body weight and composition without adversely affecting lipid profiles</a:t>
            </a:r>
            <a:r>
              <a:rPr b="0" i="1" lang="en-US" sz="2400" u="none">
                <a:solidFill>
                  <a:schemeClr val="dk1"/>
                </a:solidFill>
                <a:latin typeface="Candara"/>
                <a:ea typeface="Candara"/>
                <a:cs typeface="Candara"/>
                <a:sym typeface="Candara"/>
              </a:rPr>
              <a:t>. However, further research is required by independent research groups using large, well-designed studies to confirm the efficacy of MCT and to determine the dosage needed for the management of a healthy body weight and composition.“</a:t>
            </a:r>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a:solidFill>
                <a:schemeClr val="dk1"/>
              </a:solidFill>
              <a:latin typeface="Candara"/>
              <a:ea typeface="Candara"/>
              <a:cs typeface="Candara"/>
              <a:sym typeface="Candara"/>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Můj schválený dosud </a:t>
            </a:r>
            <a:r>
              <a:rPr b="0" i="0" lang="en-US" sz="2400" u="sng">
                <a:solidFill>
                  <a:schemeClr val="dk1"/>
                </a:solidFill>
                <a:latin typeface="Calibri"/>
                <a:ea typeface="Calibri"/>
                <a:cs typeface="Calibri"/>
                <a:sym typeface="Calibri"/>
                <a:hlinkClick r:id="rId3">
                  <a:extLst>
                    <a:ext uri="{A12FA001-AC4F-418D-AE19-62706E023703}">
                      <ahyp:hlinkClr val="tx"/>
                    </a:ext>
                  </a:extLst>
                </a:hlinkClick>
              </a:rPr>
              <a:t>nepublikovaný článek </a:t>
            </a:r>
            <a:r>
              <a:rPr b="0" i="0" lang="en-US" sz="2400" u="none">
                <a:solidFill>
                  <a:schemeClr val="dk1"/>
                </a:solidFill>
                <a:latin typeface="Candara"/>
                <a:ea typeface="Candara"/>
                <a:cs typeface="Candara"/>
                <a:sym typeface="Candara"/>
              </a:rPr>
              <a:t>o MCT tucích pro web Viscojis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40"/>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ndara"/>
              <a:buNone/>
            </a:pPr>
            <a:r>
              <a:rPr b="0" i="0" lang="en-US" sz="4000" u="none">
                <a:solidFill>
                  <a:schemeClr val="dk1"/>
                </a:solidFill>
                <a:latin typeface="Candara"/>
                <a:ea typeface="Candara"/>
                <a:cs typeface="Candara"/>
                <a:sym typeface="Candara"/>
              </a:rPr>
              <a:t>Příjem tuků: Shrnutí</a:t>
            </a:r>
            <a:endParaRPr/>
          </a:p>
        </p:txBody>
      </p:sp>
      <p:sp>
        <p:nvSpPr>
          <p:cNvPr id="354" name="Google Shape;354;p40"/>
          <p:cNvSpPr txBox="1"/>
          <p:nvPr>
            <p:ph idx="1" type="body"/>
          </p:nvPr>
        </p:nvSpPr>
        <p:spPr>
          <a:xfrm>
            <a:off x="280987" y="1347787"/>
            <a:ext cx="11353800" cy="4351337"/>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Konkrétní </a:t>
            </a:r>
            <a:r>
              <a:rPr b="1" i="0" lang="en-US" sz="2400" u="none">
                <a:solidFill>
                  <a:srgbClr val="00B0F0"/>
                </a:solidFill>
                <a:latin typeface="Candara"/>
                <a:ea typeface="Candara"/>
                <a:cs typeface="Candara"/>
                <a:sym typeface="Candara"/>
              </a:rPr>
              <a:t>ucelené doporučení po příjem tuků v silových sportech neexistuje</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Příjem tuků co do kvality a kvantity by měl být v souladu s oficiálními doporučeními národních/mezinárodních autorit</a:t>
            </a:r>
            <a:endParaRPr/>
          </a:p>
          <a:p>
            <a:pPr indent="-228600" lvl="0" marL="228600" marR="0" rtl="0" algn="l">
              <a:lnSpc>
                <a:spcPct val="90000"/>
              </a:lnSpc>
              <a:spcBef>
                <a:spcPts val="1000"/>
              </a:spcBef>
              <a:spcAft>
                <a:spcPts val="0"/>
              </a:spcAft>
              <a:buClr>
                <a:srgbClr val="FF0000"/>
              </a:buClr>
              <a:buSzPts val="2400"/>
              <a:buFont typeface="Arial"/>
              <a:buChar char="•"/>
            </a:pPr>
            <a:r>
              <a:rPr b="1" i="0" lang="en-US" sz="2400" u="none">
                <a:solidFill>
                  <a:srgbClr val="FF0000"/>
                </a:solidFill>
                <a:latin typeface="Candara"/>
                <a:ea typeface="Candara"/>
                <a:cs typeface="Candara"/>
                <a:sym typeface="Candara"/>
              </a:rPr>
              <a:t>Dlouhodobě by příjem tuků neměl klesat pod 20 % CEP</a:t>
            </a:r>
            <a:endParaRPr/>
          </a:p>
          <a:p>
            <a:pPr indent="-228600" lvl="0" marL="228600" marR="0" rtl="0" algn="l">
              <a:lnSpc>
                <a:spcPct val="90000"/>
              </a:lnSpc>
              <a:spcBef>
                <a:spcPts val="1000"/>
              </a:spcBef>
              <a:spcAft>
                <a:spcPts val="0"/>
              </a:spcAft>
              <a:buClr>
                <a:srgbClr val="FF0000"/>
              </a:buClr>
              <a:buSzPts val="2400"/>
              <a:buFont typeface="Arial"/>
              <a:buChar char="•"/>
            </a:pPr>
            <a:r>
              <a:rPr b="1" i="0" lang="en-US" sz="2400" u="none">
                <a:solidFill>
                  <a:srgbClr val="FF0000"/>
                </a:solidFill>
                <a:latin typeface="Candara"/>
                <a:ea typeface="Candara"/>
                <a:cs typeface="Candara"/>
                <a:sym typeface="Candara"/>
              </a:rPr>
              <a:t>Ideální příjem v rozmezí 20–35 % CEP</a:t>
            </a:r>
            <a:endParaRPr/>
          </a:p>
          <a:p>
            <a:pPr indent="-228600" lvl="0" marL="228600" marR="0" rtl="0" algn="l">
              <a:lnSpc>
                <a:spcPct val="90000"/>
              </a:lnSpc>
              <a:spcBef>
                <a:spcPts val="1000"/>
              </a:spcBef>
              <a:spcAft>
                <a:spcPts val="0"/>
              </a:spcAft>
              <a:buClr>
                <a:srgbClr val="FF0000"/>
              </a:buClr>
              <a:buSzPts val="2400"/>
              <a:buFont typeface="Arial"/>
              <a:buChar char="•"/>
            </a:pPr>
            <a:r>
              <a:rPr b="1" i="0" lang="en-US" sz="2400" u="none">
                <a:solidFill>
                  <a:srgbClr val="FF0000"/>
                </a:solidFill>
                <a:latin typeface="Candara"/>
                <a:ea typeface="Candara"/>
                <a:cs typeface="Candara"/>
                <a:sym typeface="Candara"/>
              </a:rPr>
              <a:t>Low-carb a ketogenní diety nemají ve srovnání s běžným stravováním žádnou výhodu, spíše naopak</a:t>
            </a:r>
            <a:endParaRPr/>
          </a:p>
          <a:p>
            <a:pPr indent="-228600" lvl="0" marL="228600" marR="0" rtl="0" algn="l">
              <a:lnSpc>
                <a:spcPct val="90000"/>
              </a:lnSpc>
              <a:spcBef>
                <a:spcPts val="1000"/>
              </a:spcBef>
              <a:spcAft>
                <a:spcPts val="0"/>
              </a:spcAft>
              <a:buClr>
                <a:srgbClr val="000000"/>
              </a:buClr>
              <a:buSzPts val="2400"/>
              <a:buFont typeface="Arial"/>
              <a:buChar char="•"/>
            </a:pPr>
            <a:r>
              <a:rPr b="0" i="0" lang="en-US" sz="2400" u="none">
                <a:solidFill>
                  <a:srgbClr val="000000"/>
                </a:solidFill>
                <a:latin typeface="Candara"/>
                <a:ea typeface="Candara"/>
                <a:cs typeface="Candara"/>
                <a:sym typeface="Candara"/>
              </a:rPr>
              <a:t>Příjem tuků před tréninkovou jednotkou spíše omezovat</a:t>
            </a:r>
            <a:endParaRPr/>
          </a:p>
          <a:p>
            <a:pPr indent="-228600" lvl="0" marL="228600" marR="0" rtl="0" algn="l">
              <a:lnSpc>
                <a:spcPct val="90000"/>
              </a:lnSpc>
              <a:spcBef>
                <a:spcPts val="1000"/>
              </a:spcBef>
              <a:spcAft>
                <a:spcPts val="0"/>
              </a:spcAft>
              <a:buClr>
                <a:srgbClr val="000000"/>
              </a:buClr>
              <a:buSzPts val="2400"/>
              <a:buFont typeface="Arial"/>
              <a:buChar char="•"/>
            </a:pPr>
            <a:r>
              <a:rPr b="0" i="0" lang="en-US" sz="2400" u="none">
                <a:solidFill>
                  <a:srgbClr val="000000"/>
                </a:solidFill>
                <a:latin typeface="Candara"/>
                <a:ea typeface="Candara"/>
                <a:cs typeface="Candara"/>
                <a:sym typeface="Candara"/>
              </a:rPr>
              <a:t>Příjem tuků po tréninkové jednotce není nutností, ale nabízí se (v rámci celkového příjmu tuků a tuků dle jejich nasycenosti)</a:t>
            </a:r>
            <a:endParaRPr/>
          </a:p>
          <a:p>
            <a:pPr indent="-228600" lvl="0" marL="228600" marR="0" rtl="0" algn="l">
              <a:lnSpc>
                <a:spcPct val="90000"/>
              </a:lnSpc>
              <a:spcBef>
                <a:spcPts val="1000"/>
              </a:spcBef>
              <a:spcAft>
                <a:spcPts val="0"/>
              </a:spcAft>
              <a:buClr>
                <a:srgbClr val="000000"/>
              </a:buClr>
              <a:buSzPts val="2400"/>
              <a:buFont typeface="Arial"/>
              <a:buChar char="•"/>
            </a:pPr>
            <a:r>
              <a:rPr b="1" i="0" lang="en-US" sz="2400" u="none">
                <a:solidFill>
                  <a:srgbClr val="000000"/>
                </a:solidFill>
                <a:latin typeface="Candara"/>
                <a:ea typeface="Candara"/>
                <a:cs typeface="Candara"/>
                <a:sym typeface="Candara"/>
              </a:rPr>
              <a:t>Možný přínos příjmu LC PUFA n-3 </a:t>
            </a:r>
            <a:r>
              <a:rPr b="0" i="0" lang="en-US" sz="2400" u="none">
                <a:solidFill>
                  <a:srgbClr val="000000"/>
                </a:solidFill>
                <a:latin typeface="Candara"/>
                <a:ea typeface="Candara"/>
                <a:cs typeface="Candara"/>
                <a:sym typeface="Candara"/>
              </a:rPr>
              <a:t>(mořské ryby, rybí olej)</a:t>
            </a:r>
            <a:endParaRPr/>
          </a:p>
          <a:p>
            <a:pPr indent="-228600" lvl="0" marL="228600" marR="0" rtl="0" algn="l">
              <a:lnSpc>
                <a:spcPct val="90000"/>
              </a:lnSpc>
              <a:spcBef>
                <a:spcPts val="1000"/>
              </a:spcBef>
              <a:spcAft>
                <a:spcPts val="0"/>
              </a:spcAft>
              <a:buClr>
                <a:srgbClr val="FF0000"/>
              </a:buClr>
              <a:buSzPts val="2400"/>
              <a:buFont typeface="Arial"/>
              <a:buChar char="•"/>
            </a:pPr>
            <a:r>
              <a:rPr b="1" i="0" lang="en-US" sz="2400" u="none">
                <a:solidFill>
                  <a:srgbClr val="FF0000"/>
                </a:solidFill>
                <a:latin typeface="Candara"/>
                <a:ea typeface="Candara"/>
                <a:cs typeface="Candara"/>
                <a:sym typeface="Candara"/>
              </a:rPr>
              <a:t>MCT tuky jako doplněk stravy nemají smysl</a:t>
            </a:r>
            <a:endParaRPr/>
          </a:p>
          <a:p>
            <a:pPr indent="-76200" lvl="0" marL="228600" marR="0" rtl="0" algn="l">
              <a:lnSpc>
                <a:spcPct val="90000"/>
              </a:lnSpc>
              <a:spcBef>
                <a:spcPts val="1000"/>
              </a:spcBef>
              <a:spcAft>
                <a:spcPts val="0"/>
              </a:spcAft>
              <a:buClr>
                <a:schemeClr val="dk1"/>
              </a:buClr>
              <a:buSzPts val="2400"/>
              <a:buFont typeface="Arial"/>
              <a:buNone/>
            </a:pPr>
            <a:r>
              <a:t/>
            </a:r>
            <a:endParaRPr b="1" i="0" sz="2400" u="none">
              <a:solidFill>
                <a:srgbClr val="FF0000"/>
              </a:solidFill>
              <a:latin typeface="Candara"/>
              <a:ea typeface="Candara"/>
              <a:cs typeface="Candara"/>
              <a:sym typeface="Candara"/>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41"/>
          <p:cNvSpPr txBox="1"/>
          <p:nvPr>
            <p:ph type="title"/>
          </p:nvPr>
        </p:nvSpPr>
        <p:spPr>
          <a:xfrm>
            <a:off x="838200" y="2765425"/>
            <a:ext cx="105156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ndara"/>
              <a:buNone/>
            </a:pPr>
            <a:r>
              <a:rPr b="0" i="0" lang="en-US" sz="4000" u="none">
                <a:solidFill>
                  <a:schemeClr val="dk1"/>
                </a:solidFill>
                <a:latin typeface="Candara"/>
                <a:ea typeface="Candara"/>
                <a:cs typeface="Candara"/>
                <a:sym typeface="Candara"/>
              </a:rPr>
              <a:t>Příjem sacharidů a silový sport</a:t>
            </a:r>
            <a:endParaRPr/>
          </a:p>
        </p:txBody>
      </p:sp>
      <p:sp>
        <p:nvSpPr>
          <p:cNvPr id="360" name="Google Shape;360;p41"/>
          <p:cNvSpPr txBox="1"/>
          <p:nvPr>
            <p:ph idx="1" type="body"/>
          </p:nvPr>
        </p:nvSpPr>
        <p:spPr>
          <a:xfrm>
            <a:off x="838200" y="1825625"/>
            <a:ext cx="10515600" cy="4351337"/>
          </a:xfrm>
          <a:prstGeom prst="rect">
            <a:avLst/>
          </a:prstGeom>
          <a:noFill/>
          <a:ln>
            <a:noFill/>
          </a:ln>
        </p:spPr>
        <p:txBody>
          <a:bodyPr anchorCtr="0" anchor="t" bIns="45700" lIns="91425" spcFirstLastPara="1" rIns="91425" wrap="square" tIns="45700">
            <a:noAutofit/>
          </a:bodyPr>
          <a:lstStyle/>
          <a:p>
            <a:pPr indent="-50800" lvl="0" marL="228600" marR="0" rtl="0" algn="l">
              <a:lnSpc>
                <a:spcPct val="90000"/>
              </a:lnSpc>
              <a:spcBef>
                <a:spcPts val="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42"/>
          <p:cNvSpPr txBox="1"/>
          <p:nvPr>
            <p:ph type="title"/>
          </p:nvPr>
        </p:nvSpPr>
        <p:spPr>
          <a:xfrm>
            <a:off x="942975" y="0"/>
            <a:ext cx="105156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ndara"/>
              <a:buNone/>
            </a:pPr>
            <a:r>
              <a:rPr b="0" i="0" lang="en-US" sz="4000" u="none">
                <a:solidFill>
                  <a:schemeClr val="dk1"/>
                </a:solidFill>
                <a:latin typeface="Candara"/>
                <a:ea typeface="Candara"/>
                <a:cs typeface="Candara"/>
                <a:sym typeface="Candara"/>
              </a:rPr>
              <a:t>Rekapitulace trávení sacharidů</a:t>
            </a:r>
            <a:endParaRPr/>
          </a:p>
        </p:txBody>
      </p:sp>
      <p:sp>
        <p:nvSpPr>
          <p:cNvPr id="366" name="Google Shape;366;p42"/>
          <p:cNvSpPr txBox="1"/>
          <p:nvPr>
            <p:ph idx="1" type="body"/>
          </p:nvPr>
        </p:nvSpPr>
        <p:spPr>
          <a:xfrm>
            <a:off x="196850" y="1138225"/>
            <a:ext cx="11846400" cy="52626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70000"/>
              </a:lnSpc>
              <a:spcBef>
                <a:spcPts val="0"/>
              </a:spcBef>
              <a:spcAft>
                <a:spcPts val="0"/>
              </a:spcAft>
              <a:buClr>
                <a:schemeClr val="dk1"/>
              </a:buClr>
              <a:buSzPts val="2200"/>
              <a:buFont typeface="Arial"/>
              <a:buChar char="•"/>
            </a:pPr>
            <a:r>
              <a:rPr b="0" i="0" lang="en-US" sz="2200" u="none">
                <a:solidFill>
                  <a:schemeClr val="dk1"/>
                </a:solidFill>
                <a:latin typeface="Candara"/>
                <a:ea typeface="Candara"/>
                <a:cs typeface="Candara"/>
                <a:sym typeface="Candara"/>
              </a:rPr>
              <a:t>Začátek trávení již v ústech pomocí enzymu </a:t>
            </a:r>
            <a:r>
              <a:rPr b="1" i="0" lang="en-US" sz="2200" u="none">
                <a:solidFill>
                  <a:srgbClr val="FF0000"/>
                </a:solidFill>
                <a:latin typeface="Candara"/>
                <a:ea typeface="Candara"/>
                <a:cs typeface="Candara"/>
                <a:sym typeface="Candara"/>
              </a:rPr>
              <a:t>ptyalinu</a:t>
            </a:r>
            <a:r>
              <a:rPr b="0" i="0" lang="en-US" sz="2200" u="none">
                <a:solidFill>
                  <a:schemeClr val="dk1"/>
                </a:solidFill>
                <a:latin typeface="Candara"/>
                <a:ea typeface="Candara"/>
                <a:cs typeface="Candara"/>
                <a:sym typeface="Candara"/>
              </a:rPr>
              <a:t> (</a:t>
            </a:r>
            <a:r>
              <a:rPr b="1" i="0" lang="en-US" sz="2200" u="none">
                <a:solidFill>
                  <a:srgbClr val="FF0000"/>
                </a:solidFill>
                <a:latin typeface="Candara"/>
                <a:ea typeface="Candara"/>
                <a:cs typeface="Candara"/>
                <a:sym typeface="Candara"/>
              </a:rPr>
              <a:t>alfa-amylázy</a:t>
            </a:r>
            <a:r>
              <a:rPr b="0" i="0" lang="en-US" sz="2200" u="none">
                <a:solidFill>
                  <a:schemeClr val="dk1"/>
                </a:solidFill>
                <a:latin typeface="Candara"/>
                <a:ea typeface="Candara"/>
                <a:cs typeface="Candara"/>
                <a:sym typeface="Candara"/>
              </a:rPr>
              <a:t>) </a:t>
            </a:r>
            <a:br>
              <a:rPr b="0" i="0" lang="en-US" sz="2200" u="none">
                <a:solidFill>
                  <a:schemeClr val="dk1"/>
                </a:solidFill>
                <a:latin typeface="Candara"/>
                <a:ea typeface="Candara"/>
                <a:cs typeface="Candara"/>
                <a:sym typeface="Candara"/>
              </a:rPr>
            </a:br>
            <a:endParaRPr/>
          </a:p>
          <a:p>
            <a:pPr indent="-228600" lvl="0" marL="228600" marR="0" rtl="0" algn="l">
              <a:lnSpc>
                <a:spcPct val="70000"/>
              </a:lnSpc>
              <a:spcBef>
                <a:spcPts val="1000"/>
              </a:spcBef>
              <a:spcAft>
                <a:spcPts val="0"/>
              </a:spcAft>
              <a:buClr>
                <a:schemeClr val="dk1"/>
              </a:buClr>
              <a:buSzPts val="2200"/>
              <a:buFont typeface="Arial"/>
              <a:buChar char="•"/>
            </a:pPr>
            <a:r>
              <a:rPr b="0" i="0" lang="en-US" sz="2200" u="none">
                <a:solidFill>
                  <a:schemeClr val="dk1"/>
                </a:solidFill>
                <a:latin typeface="Candara"/>
                <a:ea typeface="Candara"/>
                <a:cs typeface="Candara"/>
                <a:sym typeface="Candara"/>
              </a:rPr>
              <a:t>V žaludku alfa-amyláza inaktivována kyselý žaludečním prostředím</a:t>
            </a:r>
            <a:endParaRPr/>
          </a:p>
          <a:p>
            <a:pPr indent="-228600" lvl="0" marL="228600" marR="0" rtl="0" algn="l">
              <a:lnSpc>
                <a:spcPct val="150000"/>
              </a:lnSpc>
              <a:spcBef>
                <a:spcPts val="1000"/>
              </a:spcBef>
              <a:spcAft>
                <a:spcPts val="0"/>
              </a:spcAft>
              <a:buClr>
                <a:schemeClr val="dk1"/>
              </a:buClr>
              <a:buSzPts val="2200"/>
              <a:buFont typeface="Arial"/>
              <a:buChar char="•"/>
            </a:pPr>
            <a:r>
              <a:rPr b="0" i="0" lang="en-US" sz="2200" u="none">
                <a:solidFill>
                  <a:schemeClr val="dk1"/>
                </a:solidFill>
                <a:latin typeface="Candara"/>
                <a:ea typeface="Candara"/>
                <a:cs typeface="Candara"/>
                <a:sym typeface="Candara"/>
              </a:rPr>
              <a:t>Trávení pokračuje v duodenu pomocí </a:t>
            </a:r>
            <a:r>
              <a:rPr b="1" i="0" lang="en-US" sz="2200" u="none">
                <a:solidFill>
                  <a:srgbClr val="FF0000"/>
                </a:solidFill>
                <a:latin typeface="Candara"/>
                <a:ea typeface="Candara"/>
                <a:cs typeface="Candara"/>
                <a:sym typeface="Candara"/>
              </a:rPr>
              <a:t>pankreatické amylázy </a:t>
            </a:r>
            <a:r>
              <a:rPr b="0" i="0" lang="en-US" sz="2200" u="none">
                <a:solidFill>
                  <a:schemeClr val="dk1"/>
                </a:solidFill>
                <a:latin typeface="Candara"/>
                <a:ea typeface="Candara"/>
                <a:cs typeface="Candara"/>
                <a:sym typeface="Candara"/>
              </a:rPr>
              <a:t>(škrob </a:t>
            </a:r>
            <a:r>
              <a:rPr lang="en-US" sz="2200">
                <a:latin typeface="Candara"/>
                <a:ea typeface="Candara"/>
                <a:cs typeface="Candara"/>
                <a:sym typeface="Candara"/>
              </a:rPr>
              <a:t>→</a:t>
            </a:r>
            <a:r>
              <a:rPr b="0" i="0" lang="en-US" sz="2200" u="none">
                <a:solidFill>
                  <a:schemeClr val="dk1"/>
                </a:solidFill>
                <a:latin typeface="Candara"/>
                <a:ea typeface="Candara"/>
                <a:cs typeface="Candara"/>
                <a:sym typeface="Candara"/>
              </a:rPr>
              <a:t> dextriny </a:t>
            </a:r>
            <a:r>
              <a:rPr lang="en-US" sz="2200">
                <a:latin typeface="Candara"/>
                <a:ea typeface="Candara"/>
                <a:cs typeface="Candara"/>
                <a:sym typeface="Candara"/>
              </a:rPr>
              <a:t>→</a:t>
            </a:r>
            <a:r>
              <a:rPr b="0" i="0" lang="en-US" sz="2200" u="none">
                <a:solidFill>
                  <a:schemeClr val="dk1"/>
                </a:solidFill>
                <a:latin typeface="Candara"/>
                <a:ea typeface="Candara"/>
                <a:cs typeface="Candara"/>
                <a:sym typeface="Candara"/>
              </a:rPr>
              <a:t> oligosacharidy) a enzymů tzv. </a:t>
            </a:r>
            <a:r>
              <a:rPr b="1" i="0" lang="en-US" sz="2200" u="none">
                <a:solidFill>
                  <a:srgbClr val="FF0000"/>
                </a:solidFill>
                <a:latin typeface="Candara"/>
                <a:ea typeface="Candara"/>
                <a:cs typeface="Candara"/>
                <a:sym typeface="Candara"/>
              </a:rPr>
              <a:t>kartáčového lemu střevních buněk</a:t>
            </a:r>
            <a:r>
              <a:rPr b="0" i="0" lang="en-US" sz="2200" u="none">
                <a:solidFill>
                  <a:schemeClr val="dk1"/>
                </a:solidFill>
                <a:latin typeface="Candara"/>
                <a:ea typeface="Candara"/>
                <a:cs typeface="Candara"/>
                <a:sym typeface="Candara"/>
              </a:rPr>
              <a:t> </a:t>
            </a:r>
            <a:br>
              <a:rPr b="0" i="0" lang="en-US" sz="2200" u="none">
                <a:solidFill>
                  <a:schemeClr val="dk1"/>
                </a:solidFill>
                <a:latin typeface="Candara"/>
                <a:ea typeface="Candara"/>
                <a:cs typeface="Candara"/>
                <a:sym typeface="Candara"/>
              </a:rPr>
            </a:br>
            <a:r>
              <a:rPr b="0" i="0" lang="en-US" sz="2200" u="none">
                <a:solidFill>
                  <a:schemeClr val="dk1"/>
                </a:solidFill>
                <a:latin typeface="Candara"/>
                <a:ea typeface="Candara"/>
                <a:cs typeface="Candara"/>
                <a:sym typeface="Candara"/>
              </a:rPr>
              <a:t>(oligosacharidy a disacharidy </a:t>
            </a:r>
            <a:r>
              <a:rPr lang="en-US" sz="2200">
                <a:latin typeface="Candara"/>
                <a:ea typeface="Candara"/>
                <a:cs typeface="Candara"/>
                <a:sym typeface="Candara"/>
              </a:rPr>
              <a:t>→</a:t>
            </a:r>
            <a:r>
              <a:rPr b="0" i="0" lang="en-US" sz="2200" u="none">
                <a:solidFill>
                  <a:schemeClr val="dk1"/>
                </a:solidFill>
                <a:latin typeface="Candara"/>
                <a:ea typeface="Candara"/>
                <a:cs typeface="Candara"/>
                <a:sym typeface="Candara"/>
              </a:rPr>
              <a:t> monosacharidy)</a:t>
            </a:r>
            <a:endParaRPr/>
          </a:p>
          <a:p>
            <a:pPr indent="-88900" lvl="0" marL="228600" marR="0" rtl="0" algn="l">
              <a:lnSpc>
                <a:spcPct val="70000"/>
              </a:lnSpc>
              <a:spcBef>
                <a:spcPts val="1000"/>
              </a:spcBef>
              <a:spcAft>
                <a:spcPts val="0"/>
              </a:spcAft>
              <a:buClr>
                <a:schemeClr val="dk1"/>
              </a:buClr>
              <a:buSzPts val="2200"/>
              <a:buFont typeface="Arial"/>
              <a:buNone/>
            </a:pPr>
            <a:r>
              <a:t/>
            </a:r>
            <a:endParaRPr b="0" i="0" sz="2200" u="none">
              <a:solidFill>
                <a:schemeClr val="dk1"/>
              </a:solidFill>
              <a:latin typeface="Candara"/>
              <a:ea typeface="Candara"/>
              <a:cs typeface="Candara"/>
              <a:sym typeface="Candara"/>
            </a:endParaRPr>
          </a:p>
          <a:p>
            <a:pPr indent="-228600" lvl="0" marL="228600" marR="0" rtl="0" algn="l">
              <a:lnSpc>
                <a:spcPct val="70000"/>
              </a:lnSpc>
              <a:spcBef>
                <a:spcPts val="1000"/>
              </a:spcBef>
              <a:spcAft>
                <a:spcPts val="0"/>
              </a:spcAft>
              <a:buClr>
                <a:srgbClr val="FF0000"/>
              </a:buClr>
              <a:buSzPts val="2200"/>
              <a:buFont typeface="Arial"/>
              <a:buChar char="•"/>
            </a:pPr>
            <a:r>
              <a:rPr b="1" i="0" lang="en-US" sz="2200" u="sng">
                <a:solidFill>
                  <a:srgbClr val="FF0000"/>
                </a:solidFill>
                <a:latin typeface="Candara"/>
                <a:ea typeface="Candara"/>
                <a:cs typeface="Candara"/>
                <a:sym typeface="Candara"/>
              </a:rPr>
              <a:t>Enzymy kartáčového lemu: </a:t>
            </a:r>
            <a:r>
              <a:rPr b="0" i="0" lang="en-US" sz="2200" u="none">
                <a:solidFill>
                  <a:schemeClr val="dk1"/>
                </a:solidFill>
                <a:latin typeface="Candara"/>
                <a:ea typeface="Candara"/>
                <a:cs typeface="Candara"/>
                <a:sym typeface="Candara"/>
              </a:rPr>
              <a:t>laktáza, maltáza, sacharáza, alfa-dextrináza</a:t>
            </a:r>
            <a:endParaRPr/>
          </a:p>
          <a:p>
            <a:pPr indent="-228600" lvl="0" marL="228600" marR="0" rtl="0" algn="l">
              <a:lnSpc>
                <a:spcPct val="70000"/>
              </a:lnSpc>
              <a:spcBef>
                <a:spcPts val="1000"/>
              </a:spcBef>
              <a:spcAft>
                <a:spcPts val="0"/>
              </a:spcAft>
              <a:buClr>
                <a:schemeClr val="dk1"/>
              </a:buClr>
              <a:buSzPts val="2200"/>
              <a:buFont typeface="Arial"/>
              <a:buChar char="•"/>
            </a:pPr>
            <a:r>
              <a:rPr b="0" i="0" lang="en-US" sz="2200" u="none">
                <a:solidFill>
                  <a:schemeClr val="dk1"/>
                </a:solidFill>
                <a:latin typeface="Candara"/>
                <a:ea typeface="Candara"/>
                <a:cs typeface="Candara"/>
                <a:sym typeface="Candara"/>
              </a:rPr>
              <a:t>Vstřebávají se pouze monosacharidy: glukóza, galaktóza, fruktóza</a:t>
            </a:r>
            <a:endParaRPr/>
          </a:p>
          <a:p>
            <a:pPr indent="-88900" lvl="0" marL="228600" marR="0" rtl="0" algn="l">
              <a:lnSpc>
                <a:spcPct val="70000"/>
              </a:lnSpc>
              <a:spcBef>
                <a:spcPts val="1000"/>
              </a:spcBef>
              <a:spcAft>
                <a:spcPts val="0"/>
              </a:spcAft>
              <a:buClr>
                <a:schemeClr val="dk1"/>
              </a:buClr>
              <a:buSzPts val="2200"/>
              <a:buFont typeface="Arial"/>
              <a:buNone/>
            </a:pPr>
            <a:r>
              <a:t/>
            </a:r>
            <a:endParaRPr b="0" i="0" sz="2200" u="none">
              <a:solidFill>
                <a:schemeClr val="dk1"/>
              </a:solidFill>
              <a:latin typeface="Candara"/>
              <a:ea typeface="Candara"/>
              <a:cs typeface="Candara"/>
              <a:sym typeface="Candara"/>
            </a:endParaRPr>
          </a:p>
          <a:p>
            <a:pPr indent="-228600" lvl="0" marL="228600" marR="0" rtl="0" algn="l">
              <a:lnSpc>
                <a:spcPct val="70000"/>
              </a:lnSpc>
              <a:spcBef>
                <a:spcPts val="1000"/>
              </a:spcBef>
              <a:spcAft>
                <a:spcPts val="0"/>
              </a:spcAft>
              <a:buClr>
                <a:schemeClr val="dk1"/>
              </a:buClr>
              <a:buSzPts val="2200"/>
              <a:buFont typeface="Arial"/>
              <a:buChar char="•"/>
            </a:pPr>
            <a:r>
              <a:rPr b="0" i="0" lang="en-US" sz="2200" u="none">
                <a:solidFill>
                  <a:schemeClr val="dk1"/>
                </a:solidFill>
                <a:latin typeface="Candara"/>
                <a:ea typeface="Candara"/>
                <a:cs typeface="Candara"/>
                <a:sym typeface="Candara"/>
              </a:rPr>
              <a:t>Monosacharidy do buněk střeva vstupují:</a:t>
            </a:r>
            <a:endParaRPr/>
          </a:p>
          <a:p>
            <a:pPr indent="-228600" lvl="0" marL="228600" marR="0" rtl="0" algn="l">
              <a:lnSpc>
                <a:spcPct val="70000"/>
              </a:lnSpc>
              <a:spcBef>
                <a:spcPts val="100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1) </a:t>
            </a:r>
            <a:r>
              <a:rPr b="1" i="0" lang="en-US" sz="2400" u="none">
                <a:solidFill>
                  <a:schemeClr val="dk1"/>
                </a:solidFill>
                <a:latin typeface="Candara"/>
                <a:ea typeface="Candara"/>
                <a:cs typeface="Candara"/>
                <a:sym typeface="Candara"/>
              </a:rPr>
              <a:t>Pomocí SGLT s kationty sodíku </a:t>
            </a:r>
            <a:r>
              <a:rPr b="0" i="0" lang="en-US" sz="2400" u="none">
                <a:solidFill>
                  <a:schemeClr val="dk1"/>
                </a:solidFill>
                <a:latin typeface="Candara"/>
                <a:ea typeface="Candara"/>
                <a:cs typeface="Candara"/>
                <a:sym typeface="Candara"/>
              </a:rPr>
              <a:t>(sodium-glucose coupled transporter)</a:t>
            </a:r>
            <a:endParaRPr/>
          </a:p>
          <a:p>
            <a:pPr indent="-228600" lvl="0" marL="228600" marR="0" rtl="0" algn="l">
              <a:lnSpc>
                <a:spcPct val="70000"/>
              </a:lnSpc>
              <a:spcBef>
                <a:spcPts val="100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2) Pomocí </a:t>
            </a:r>
            <a:r>
              <a:rPr b="1" i="0" lang="en-US" sz="2400" u="none">
                <a:solidFill>
                  <a:schemeClr val="dk1"/>
                </a:solidFill>
                <a:latin typeface="Candara"/>
                <a:ea typeface="Candara"/>
                <a:cs typeface="Candara"/>
                <a:sym typeface="Candara"/>
              </a:rPr>
              <a:t>GLUT2 a GLUT5 (fruktóza)</a:t>
            </a:r>
            <a:r>
              <a:rPr b="0" i="0" lang="en-US" sz="2400" u="none">
                <a:solidFill>
                  <a:schemeClr val="dk1"/>
                </a:solidFill>
                <a:latin typeface="Candara"/>
                <a:ea typeface="Candara"/>
                <a:cs typeface="Candara"/>
                <a:sym typeface="Candara"/>
              </a:rPr>
              <a:t> transportérů</a:t>
            </a:r>
            <a:br>
              <a:rPr b="0" i="0" lang="en-US" sz="2600" u="none">
                <a:solidFill>
                  <a:schemeClr val="dk1"/>
                </a:solidFill>
                <a:latin typeface="Candara"/>
                <a:ea typeface="Candara"/>
                <a:cs typeface="Candara"/>
                <a:sym typeface="Candara"/>
              </a:rPr>
            </a:br>
            <a:r>
              <a:rPr b="0" i="0" lang="en-US" sz="2600" u="none">
                <a:solidFill>
                  <a:schemeClr val="dk1"/>
                </a:solidFill>
                <a:latin typeface="Candara"/>
                <a:ea typeface="Candara"/>
                <a:cs typeface="Candara"/>
                <a:sym typeface="Candara"/>
              </a:rPr>
              <a:t> </a:t>
            </a:r>
            <a:endParaRPr/>
          </a:p>
          <a:p>
            <a:pPr indent="-63500" lvl="0" marL="228600" marR="0" rtl="0" algn="l">
              <a:lnSpc>
                <a:spcPct val="70000"/>
              </a:lnSpc>
              <a:spcBef>
                <a:spcPts val="1000"/>
              </a:spcBef>
              <a:spcAft>
                <a:spcPts val="0"/>
              </a:spcAft>
              <a:buClr>
                <a:schemeClr val="dk1"/>
              </a:buClr>
              <a:buSzPts val="2600"/>
              <a:buFont typeface="Arial"/>
              <a:buNone/>
            </a:pPr>
            <a:r>
              <a:t/>
            </a:r>
            <a:endParaRPr b="0" i="0" sz="2600" u="none">
              <a:solidFill>
                <a:schemeClr val="dk1"/>
              </a:solidFill>
              <a:latin typeface="Candara"/>
              <a:ea typeface="Candara"/>
              <a:cs typeface="Candara"/>
              <a:sym typeface="Candara"/>
            </a:endParaRPr>
          </a:p>
          <a:p>
            <a:pPr indent="-63500" lvl="0" marL="228600" marR="0" rtl="0" algn="l">
              <a:lnSpc>
                <a:spcPct val="90000"/>
              </a:lnSpc>
              <a:spcBef>
                <a:spcPts val="1000"/>
              </a:spcBef>
              <a:spcAft>
                <a:spcPts val="0"/>
              </a:spcAft>
              <a:buClr>
                <a:schemeClr val="dk1"/>
              </a:buClr>
              <a:buSzPts val="2600"/>
              <a:buFont typeface="Arial"/>
              <a:buNone/>
            </a:pPr>
            <a:r>
              <a:t/>
            </a:r>
            <a:endParaRPr b="0" i="0" sz="2600" u="none">
              <a:solidFill>
                <a:schemeClr val="dk1"/>
              </a:solidFill>
              <a:latin typeface="Candara"/>
              <a:ea typeface="Candara"/>
              <a:cs typeface="Candara"/>
              <a:sym typeface="Candar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4"/>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t/>
            </a:r>
            <a:endParaRPr sz="4400">
              <a:solidFill>
                <a:schemeClr val="dk1"/>
              </a:solidFill>
              <a:latin typeface="Calibri"/>
              <a:ea typeface="Calibri"/>
              <a:cs typeface="Calibri"/>
              <a:sym typeface="Calibri"/>
            </a:endParaRPr>
          </a:p>
        </p:txBody>
      </p:sp>
      <p:pic>
        <p:nvPicPr>
          <p:cNvPr id="121" name="Google Shape;121;p4"/>
          <p:cNvPicPr preferRelativeResize="0"/>
          <p:nvPr>
            <p:ph idx="1" type="body"/>
          </p:nvPr>
        </p:nvPicPr>
        <p:blipFill rotWithShape="1">
          <a:blip r:embed="rId3">
            <a:alphaModFix/>
          </a:blip>
          <a:srcRect b="0" l="0" r="0" t="0"/>
          <a:stretch/>
        </p:blipFill>
        <p:spPr>
          <a:xfrm>
            <a:off x="3789362" y="134937"/>
            <a:ext cx="5051425" cy="652462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43"/>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ndara"/>
              <a:buNone/>
            </a:pPr>
            <a:r>
              <a:rPr b="0" i="0" lang="en-US" sz="4000" u="none">
                <a:solidFill>
                  <a:schemeClr val="dk1"/>
                </a:solidFill>
                <a:latin typeface="Candara"/>
                <a:ea typeface="Candara"/>
                <a:cs typeface="Candara"/>
                <a:sym typeface="Candara"/>
              </a:rPr>
              <a:t>Pohled na SGLT a GLUT2 transportéry</a:t>
            </a:r>
            <a:endParaRPr/>
          </a:p>
        </p:txBody>
      </p:sp>
      <p:pic>
        <p:nvPicPr>
          <p:cNvPr id="372" name="Google Shape;372;p43"/>
          <p:cNvPicPr preferRelativeResize="0"/>
          <p:nvPr>
            <p:ph idx="1" type="body"/>
          </p:nvPr>
        </p:nvPicPr>
        <p:blipFill rotWithShape="1">
          <a:blip r:embed="rId3">
            <a:alphaModFix/>
          </a:blip>
          <a:srcRect b="0" l="0" r="0" t="0"/>
          <a:stretch/>
        </p:blipFill>
        <p:spPr>
          <a:xfrm>
            <a:off x="1289050" y="1690687"/>
            <a:ext cx="8793162" cy="437832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44"/>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t/>
            </a:r>
            <a:endParaRPr sz="4400">
              <a:solidFill>
                <a:schemeClr val="dk1"/>
              </a:solidFill>
              <a:latin typeface="Calibri"/>
              <a:ea typeface="Calibri"/>
              <a:cs typeface="Calibri"/>
              <a:sym typeface="Calibri"/>
            </a:endParaRPr>
          </a:p>
        </p:txBody>
      </p:sp>
      <p:pic>
        <p:nvPicPr>
          <p:cNvPr id="378" name="Google Shape;378;p44"/>
          <p:cNvPicPr preferRelativeResize="0"/>
          <p:nvPr>
            <p:ph idx="1" type="body"/>
          </p:nvPr>
        </p:nvPicPr>
        <p:blipFill rotWithShape="1">
          <a:blip r:embed="rId3">
            <a:alphaModFix/>
          </a:blip>
          <a:srcRect b="0" l="0" r="0" t="0"/>
          <a:stretch/>
        </p:blipFill>
        <p:spPr>
          <a:xfrm>
            <a:off x="1724025" y="160337"/>
            <a:ext cx="8321675" cy="6535737"/>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45"/>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t/>
            </a:r>
            <a:endParaRPr sz="4400">
              <a:solidFill>
                <a:schemeClr val="dk1"/>
              </a:solidFill>
              <a:latin typeface="Calibri"/>
              <a:ea typeface="Calibri"/>
              <a:cs typeface="Calibri"/>
              <a:sym typeface="Calibri"/>
            </a:endParaRPr>
          </a:p>
        </p:txBody>
      </p:sp>
      <p:sp>
        <p:nvSpPr>
          <p:cNvPr id="384" name="Google Shape;384;p45"/>
          <p:cNvSpPr txBox="1"/>
          <p:nvPr>
            <p:ph idx="1" type="body"/>
          </p:nvPr>
        </p:nvSpPr>
        <p:spPr>
          <a:xfrm>
            <a:off x="838200" y="1825625"/>
            <a:ext cx="11075987" cy="435133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400"/>
              <a:buFont typeface="Arial"/>
              <a:buNone/>
            </a:pPr>
            <a:r>
              <a:t/>
            </a:r>
            <a:endParaRPr b="0" i="0" sz="2400" u="none">
              <a:solidFill>
                <a:schemeClr val="dk1"/>
              </a:solidFill>
              <a:latin typeface="Candara"/>
              <a:ea typeface="Candara"/>
              <a:cs typeface="Candara"/>
              <a:sym typeface="Candara"/>
            </a:endParaRPr>
          </a:p>
          <a:p>
            <a:pPr indent="0" lvl="0" marL="0" marR="0" rtl="0" algn="l">
              <a:lnSpc>
                <a:spcPct val="90000"/>
              </a:lnSpc>
              <a:spcBef>
                <a:spcPts val="1000"/>
              </a:spcBef>
              <a:spcAft>
                <a:spcPts val="0"/>
              </a:spcAft>
              <a:buClr>
                <a:schemeClr val="dk1"/>
              </a:buClr>
              <a:buSzPts val="2400"/>
              <a:buFont typeface="Arial"/>
              <a:buNone/>
            </a:pPr>
            <a:r>
              <a:t/>
            </a:r>
            <a:endParaRPr b="0" i="0" sz="2400" u="none">
              <a:solidFill>
                <a:schemeClr val="dk1"/>
              </a:solidFill>
              <a:latin typeface="Candara"/>
              <a:ea typeface="Candara"/>
              <a:cs typeface="Candara"/>
              <a:sym typeface="Candara"/>
            </a:endParaRPr>
          </a:p>
          <a:p>
            <a:pPr indent="0" lvl="0" marL="0" marR="0" rtl="0" algn="l">
              <a:lnSpc>
                <a:spcPct val="90000"/>
              </a:lnSpc>
              <a:spcBef>
                <a:spcPts val="1000"/>
              </a:spcBef>
              <a:spcAft>
                <a:spcPts val="0"/>
              </a:spcAft>
              <a:buClr>
                <a:schemeClr val="dk1"/>
              </a:buClr>
              <a:buSzPts val="2400"/>
              <a:buFont typeface="Arial"/>
              <a:buNone/>
            </a:pPr>
            <a:r>
              <a:t/>
            </a:r>
            <a:endParaRPr b="0" i="0" sz="2400" u="none">
              <a:solidFill>
                <a:schemeClr val="dk1"/>
              </a:solidFill>
              <a:latin typeface="Candara"/>
              <a:ea typeface="Candara"/>
              <a:cs typeface="Candara"/>
              <a:sym typeface="Candara"/>
            </a:endParaRPr>
          </a:p>
          <a:p>
            <a:pPr indent="0" lvl="0" marL="0" marR="0" rtl="0" algn="l">
              <a:lnSpc>
                <a:spcPct val="90000"/>
              </a:lnSpc>
              <a:spcBef>
                <a:spcPts val="1000"/>
              </a:spcBef>
              <a:spcAft>
                <a:spcPts val="0"/>
              </a:spcAft>
              <a:buClr>
                <a:schemeClr val="dk1"/>
              </a:buClr>
              <a:buSzPts val="2400"/>
              <a:buFont typeface="Arial"/>
              <a:buNone/>
            </a:pPr>
            <a:r>
              <a:t/>
            </a:r>
            <a:endParaRPr b="0" i="0" sz="2400" u="none">
              <a:solidFill>
                <a:schemeClr val="dk1"/>
              </a:solidFill>
              <a:latin typeface="Candara"/>
              <a:ea typeface="Candara"/>
              <a:cs typeface="Candara"/>
              <a:sym typeface="Candara"/>
            </a:endParaRPr>
          </a:p>
          <a:p>
            <a:pPr indent="0" lvl="0" marL="0" marR="0" rtl="0" algn="l">
              <a:lnSpc>
                <a:spcPct val="90000"/>
              </a:lnSpc>
              <a:spcBef>
                <a:spcPts val="1000"/>
              </a:spcBef>
              <a:spcAft>
                <a:spcPts val="0"/>
              </a:spcAft>
              <a:buClr>
                <a:schemeClr val="dk1"/>
              </a:buClr>
              <a:buSzPts val="2400"/>
              <a:buFont typeface="Arial"/>
              <a:buNone/>
            </a:pPr>
            <a:r>
              <a:t/>
            </a:r>
            <a:endParaRPr b="0" i="0" sz="2400" u="none">
              <a:solidFill>
                <a:schemeClr val="dk1"/>
              </a:solidFill>
              <a:latin typeface="Candara"/>
              <a:ea typeface="Candara"/>
              <a:cs typeface="Candara"/>
              <a:sym typeface="Candara"/>
            </a:endParaRPr>
          </a:p>
          <a:p>
            <a:pPr indent="0" lvl="0" marL="0" marR="0" rtl="0" algn="l">
              <a:lnSpc>
                <a:spcPct val="90000"/>
              </a:lnSpc>
              <a:spcBef>
                <a:spcPts val="1000"/>
              </a:spcBef>
              <a:spcAft>
                <a:spcPts val="0"/>
              </a:spcAft>
              <a:buClr>
                <a:schemeClr val="dk1"/>
              </a:buClr>
              <a:buSzPts val="2400"/>
              <a:buFont typeface="Arial"/>
              <a:buNone/>
            </a:pPr>
            <a:r>
              <a:t/>
            </a:r>
            <a:endParaRPr b="0" i="0" sz="2400" u="none">
              <a:solidFill>
                <a:schemeClr val="dk1"/>
              </a:solidFill>
              <a:latin typeface="Candara"/>
              <a:ea typeface="Candara"/>
              <a:cs typeface="Candara"/>
              <a:sym typeface="Candara"/>
            </a:endParaRPr>
          </a:p>
          <a:p>
            <a:pPr indent="0" lvl="0" marL="0" marR="0" rtl="0" algn="l">
              <a:lnSpc>
                <a:spcPct val="90000"/>
              </a:lnSpc>
              <a:spcBef>
                <a:spcPts val="1000"/>
              </a:spcBef>
              <a:spcAft>
                <a:spcPts val="0"/>
              </a:spcAft>
              <a:buClr>
                <a:schemeClr val="dk1"/>
              </a:buClr>
              <a:buSzPts val="2400"/>
              <a:buFont typeface="Arial"/>
              <a:buNone/>
            </a:pPr>
            <a:r>
              <a:t/>
            </a:r>
            <a:endParaRPr b="0" i="0" sz="2400" u="none">
              <a:solidFill>
                <a:schemeClr val="dk1"/>
              </a:solidFill>
              <a:latin typeface="Candara"/>
              <a:ea typeface="Candara"/>
              <a:cs typeface="Candara"/>
              <a:sym typeface="Candara"/>
            </a:endParaRPr>
          </a:p>
          <a:p>
            <a:pPr indent="0" lvl="0" marL="0" marR="0" rtl="0" algn="l">
              <a:lnSpc>
                <a:spcPct val="90000"/>
              </a:lnSpc>
              <a:spcBef>
                <a:spcPts val="1000"/>
              </a:spcBef>
              <a:spcAft>
                <a:spcPts val="0"/>
              </a:spcAft>
              <a:buClr>
                <a:schemeClr val="dk1"/>
              </a:buClr>
              <a:buSzPts val="2400"/>
              <a:buFont typeface="Arial"/>
              <a:buNone/>
            </a:pPr>
            <a:r>
              <a:t/>
            </a:r>
            <a:endParaRPr b="0" i="0" sz="2400" u="none">
              <a:solidFill>
                <a:schemeClr val="dk1"/>
              </a:solidFill>
              <a:latin typeface="Candara"/>
              <a:ea typeface="Candara"/>
              <a:cs typeface="Candara"/>
              <a:sym typeface="Candara"/>
            </a:endParaRPr>
          </a:p>
          <a:p>
            <a:pPr indent="0" lvl="0" marL="0" marR="0" rtl="0" algn="l">
              <a:lnSpc>
                <a:spcPct val="90000"/>
              </a:lnSpc>
              <a:spcBef>
                <a:spcPts val="1000"/>
              </a:spcBef>
              <a:spcAft>
                <a:spcPts val="0"/>
              </a:spcAft>
              <a:buClr>
                <a:schemeClr val="dk1"/>
              </a:buClr>
              <a:buSzPts val="2400"/>
              <a:buFont typeface="Arial"/>
              <a:buNone/>
            </a:pPr>
            <a:r>
              <a:t/>
            </a:r>
            <a:endParaRPr b="0" i="0" sz="2400" u="none">
              <a:solidFill>
                <a:schemeClr val="dk1"/>
              </a:solidFill>
              <a:latin typeface="Candara"/>
              <a:ea typeface="Candara"/>
              <a:cs typeface="Candara"/>
              <a:sym typeface="Candara"/>
            </a:endParaRPr>
          </a:p>
          <a:p>
            <a:pPr indent="-152400" lvl="0" marL="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V úvahu přichází ještě hormony štítné žlázy (obecně snížená/zvýšená oxidace živin)</a:t>
            </a:r>
            <a:endParaRPr/>
          </a:p>
        </p:txBody>
      </p:sp>
      <p:graphicFrame>
        <p:nvGraphicFramePr>
          <p:cNvPr id="385" name="Google Shape;385;p45"/>
          <p:cNvGraphicFramePr/>
          <p:nvPr/>
        </p:nvGraphicFramePr>
        <p:xfrm>
          <a:off x="146050" y="274637"/>
          <a:ext cx="3000000" cy="3000000"/>
        </p:xfrm>
        <a:graphic>
          <a:graphicData uri="http://schemas.openxmlformats.org/drawingml/2006/table">
            <a:tbl>
              <a:tblPr>
                <a:noFill/>
                <a:tableStyleId>{B7572041-5C2E-455E-8032-3AAEB9A694A7}</a:tableStyleId>
              </a:tblPr>
              <a:tblGrid>
                <a:gridCol w="2451100"/>
                <a:gridCol w="2797175"/>
                <a:gridCol w="6651625"/>
              </a:tblGrid>
              <a:tr h="457200">
                <a:tc>
                  <a:txBody>
                    <a:bodyPr/>
                    <a:lstStyle/>
                    <a:p>
                      <a:pPr indent="0" lvl="0" marL="0" marR="0" rtl="0" algn="ctr">
                        <a:lnSpc>
                          <a:spcPct val="100000"/>
                        </a:lnSpc>
                        <a:spcBef>
                          <a:spcPts val="0"/>
                        </a:spcBef>
                        <a:spcAft>
                          <a:spcPts val="0"/>
                        </a:spcAft>
                        <a:buClr>
                          <a:srgbClr val="FFFFFF"/>
                        </a:buClr>
                        <a:buSzPts val="2400"/>
                        <a:buFont typeface="Candara"/>
                        <a:buNone/>
                      </a:pPr>
                      <a:r>
                        <a:rPr b="1" i="0" lang="en-US" sz="2400" u="none">
                          <a:solidFill>
                            <a:srgbClr val="FFFFFF"/>
                          </a:solidFill>
                          <a:latin typeface="Candara"/>
                          <a:ea typeface="Candara"/>
                          <a:cs typeface="Candara"/>
                          <a:sym typeface="Candara"/>
                        </a:rPr>
                        <a:t>Hormon</a:t>
                      </a:r>
                      <a:endParaRPr/>
                    </a:p>
                  </a:txBody>
                  <a:tcPr marT="45725" marB="45725" marR="91425" marL="9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FFFFFF"/>
                        </a:buClr>
                        <a:buSzPts val="2400"/>
                        <a:buFont typeface="Candara"/>
                        <a:buNone/>
                      </a:pPr>
                      <a:r>
                        <a:rPr b="1" i="0" lang="en-US" sz="2400" u="none">
                          <a:solidFill>
                            <a:srgbClr val="FFFFFF"/>
                          </a:solidFill>
                          <a:latin typeface="Candara"/>
                          <a:ea typeface="Candara"/>
                          <a:cs typeface="Candara"/>
                          <a:sym typeface="Candara"/>
                        </a:rPr>
                        <a:t>Primární funkce</a:t>
                      </a:r>
                      <a:endParaRPr/>
                    </a:p>
                  </a:txBody>
                  <a:tcPr marT="45725" marB="45725" marR="91425" marL="9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FFFFFF"/>
                        </a:buClr>
                        <a:buSzPts val="2400"/>
                        <a:buFont typeface="Candara"/>
                        <a:buNone/>
                      </a:pPr>
                      <a:r>
                        <a:rPr b="1" i="0" lang="en-US" sz="2400" u="none">
                          <a:solidFill>
                            <a:srgbClr val="FFFFFF"/>
                          </a:solidFill>
                          <a:latin typeface="Candara"/>
                          <a:ea typeface="Candara"/>
                          <a:cs typeface="Candara"/>
                          <a:sym typeface="Candara"/>
                        </a:rPr>
                        <a:t>Konkrétní funkce</a:t>
                      </a:r>
                      <a:endParaRPr/>
                    </a:p>
                  </a:txBody>
                  <a:tcPr marT="45725" marB="45725" marR="91425" marL="9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r>
              <a:tr h="1189025">
                <a:tc>
                  <a:txBody>
                    <a:bodyPr/>
                    <a:lstStyle/>
                    <a:p>
                      <a:pPr indent="0" lvl="0" marL="0" marR="0" rtl="0" algn="ctr">
                        <a:lnSpc>
                          <a:spcPct val="100000"/>
                        </a:lnSpc>
                        <a:spcBef>
                          <a:spcPts val="0"/>
                        </a:spcBef>
                        <a:spcAft>
                          <a:spcPts val="0"/>
                        </a:spcAft>
                        <a:buClr>
                          <a:srgbClr val="000000"/>
                        </a:buClr>
                        <a:buSzPts val="2400"/>
                        <a:buFont typeface="Candara"/>
                        <a:buNone/>
                      </a:pPr>
                      <a:r>
                        <a:rPr b="0" i="0" lang="en-US" sz="2400" u="none">
                          <a:solidFill>
                            <a:srgbClr val="000000"/>
                          </a:solidFill>
                          <a:latin typeface="Candara"/>
                          <a:ea typeface="Candara"/>
                          <a:cs typeface="Candara"/>
                          <a:sym typeface="Candara"/>
                        </a:rPr>
                        <a:t>Inzulin</a:t>
                      </a:r>
                      <a:endParaRPr/>
                    </a:p>
                  </a:txBody>
                  <a:tcPr marT="45725" marB="45725" marR="91425" marL="9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c>
                  <a:txBody>
                    <a:bodyPr/>
                    <a:lstStyle/>
                    <a:p>
                      <a:pPr indent="0" lvl="0" marL="0" marR="0" rtl="0" algn="ctr">
                        <a:lnSpc>
                          <a:spcPct val="100000"/>
                        </a:lnSpc>
                        <a:spcBef>
                          <a:spcPts val="0"/>
                        </a:spcBef>
                        <a:spcAft>
                          <a:spcPts val="0"/>
                        </a:spcAft>
                        <a:buClr>
                          <a:srgbClr val="000000"/>
                        </a:buClr>
                        <a:buSzPts val="2400"/>
                        <a:buFont typeface="Candara"/>
                        <a:buNone/>
                      </a:pPr>
                      <a:r>
                        <a:rPr b="0" i="0" lang="en-US" sz="2400" u="none">
                          <a:solidFill>
                            <a:srgbClr val="000000"/>
                          </a:solidFill>
                          <a:latin typeface="Candara"/>
                          <a:ea typeface="Candara"/>
                          <a:cs typeface="Candara"/>
                          <a:sym typeface="Candara"/>
                        </a:rPr>
                        <a:t>Anabolismus</a:t>
                      </a:r>
                      <a:endParaRPr/>
                    </a:p>
                  </a:txBody>
                  <a:tcPr marT="45725" marB="45725" marR="91425" marL="9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c>
                  <a:txBody>
                    <a:bodyPr/>
                    <a:lstStyle/>
                    <a:p>
                      <a:pPr indent="0" lvl="0" marL="0" marR="0" rtl="0" algn="ctr">
                        <a:lnSpc>
                          <a:spcPct val="100000"/>
                        </a:lnSpc>
                        <a:spcBef>
                          <a:spcPts val="0"/>
                        </a:spcBef>
                        <a:spcAft>
                          <a:spcPts val="0"/>
                        </a:spcAft>
                        <a:buClr>
                          <a:srgbClr val="000000"/>
                        </a:buClr>
                        <a:buSzPts val="2400"/>
                        <a:buFont typeface="Candara"/>
                        <a:buNone/>
                      </a:pPr>
                      <a:r>
                        <a:rPr b="0" i="0" lang="en-US" sz="2400" u="none">
                          <a:solidFill>
                            <a:srgbClr val="000000"/>
                          </a:solidFill>
                          <a:latin typeface="Candara"/>
                          <a:ea typeface="Candara"/>
                          <a:cs typeface="Candara"/>
                          <a:sym typeface="Candara"/>
                        </a:rPr>
                        <a:t>Vstup glukózy do buněk</a:t>
                      </a:r>
                      <a:endParaRPr/>
                    </a:p>
                    <a:p>
                      <a:pPr indent="0" lvl="0" marL="0" marR="0" rtl="0" algn="ctr">
                        <a:lnSpc>
                          <a:spcPct val="100000"/>
                        </a:lnSpc>
                        <a:spcBef>
                          <a:spcPts val="0"/>
                        </a:spcBef>
                        <a:spcAft>
                          <a:spcPts val="0"/>
                        </a:spcAft>
                        <a:buClr>
                          <a:srgbClr val="000000"/>
                        </a:buClr>
                        <a:buSzPts val="2400"/>
                        <a:buFont typeface="Candara"/>
                        <a:buNone/>
                      </a:pPr>
                      <a:r>
                        <a:rPr b="0" i="0" lang="en-US" sz="2400" u="none">
                          <a:solidFill>
                            <a:srgbClr val="000000"/>
                          </a:solidFill>
                          <a:latin typeface="Candara"/>
                          <a:ea typeface="Candara"/>
                          <a:cs typeface="Candara"/>
                          <a:sym typeface="Candara"/>
                        </a:rPr>
                        <a:t>Podpora syntézy glykogenu</a:t>
                      </a:r>
                      <a:br>
                        <a:rPr b="0" i="0" lang="en-US" sz="2400" u="none">
                          <a:solidFill>
                            <a:srgbClr val="000000"/>
                          </a:solidFill>
                          <a:latin typeface="Candara"/>
                          <a:ea typeface="Candara"/>
                          <a:cs typeface="Candara"/>
                          <a:sym typeface="Candara"/>
                        </a:rPr>
                      </a:br>
                      <a:r>
                        <a:rPr b="0" i="0" lang="en-US" sz="2400" u="none">
                          <a:solidFill>
                            <a:srgbClr val="000000"/>
                          </a:solidFill>
                          <a:latin typeface="Candara"/>
                          <a:ea typeface="Candara"/>
                          <a:cs typeface="Candara"/>
                          <a:sym typeface="Candara"/>
                        </a:rPr>
                        <a:t>Snížení glykogenolýzy, glukoneogeneze</a:t>
                      </a:r>
                      <a:endParaRPr/>
                    </a:p>
                  </a:txBody>
                  <a:tcPr marT="45725" marB="45725" marR="91425" marL="9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r>
              <a:tr h="822325">
                <a:tc>
                  <a:txBody>
                    <a:bodyPr/>
                    <a:lstStyle/>
                    <a:p>
                      <a:pPr indent="0" lvl="0" marL="0" marR="0" rtl="0" algn="ctr">
                        <a:lnSpc>
                          <a:spcPct val="100000"/>
                        </a:lnSpc>
                        <a:spcBef>
                          <a:spcPts val="0"/>
                        </a:spcBef>
                        <a:spcAft>
                          <a:spcPts val="0"/>
                        </a:spcAft>
                        <a:buClr>
                          <a:srgbClr val="000000"/>
                        </a:buClr>
                        <a:buSzPts val="2400"/>
                        <a:buFont typeface="Candara"/>
                        <a:buNone/>
                      </a:pPr>
                      <a:r>
                        <a:rPr b="0" i="0" lang="en-US" sz="2400" u="none">
                          <a:solidFill>
                            <a:srgbClr val="000000"/>
                          </a:solidFill>
                          <a:latin typeface="Candara"/>
                          <a:ea typeface="Candara"/>
                          <a:cs typeface="Candara"/>
                          <a:sym typeface="Candara"/>
                        </a:rPr>
                        <a:t>Glukagon</a:t>
                      </a:r>
                      <a:endParaRPr/>
                    </a:p>
                  </a:txBody>
                  <a:tcPr marT="45725" marB="45725" marR="91425" marL="9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c>
                  <a:txBody>
                    <a:bodyPr/>
                    <a:lstStyle/>
                    <a:p>
                      <a:pPr indent="0" lvl="0" marL="0" marR="0" rtl="0" algn="ctr">
                        <a:lnSpc>
                          <a:spcPct val="100000"/>
                        </a:lnSpc>
                        <a:spcBef>
                          <a:spcPts val="0"/>
                        </a:spcBef>
                        <a:spcAft>
                          <a:spcPts val="0"/>
                        </a:spcAft>
                        <a:buClr>
                          <a:srgbClr val="000000"/>
                        </a:buClr>
                        <a:buSzPts val="2400"/>
                        <a:buFont typeface="Candara"/>
                        <a:buNone/>
                      </a:pPr>
                      <a:r>
                        <a:rPr b="0" i="0" lang="en-US" sz="2400" u="none">
                          <a:solidFill>
                            <a:srgbClr val="000000"/>
                          </a:solidFill>
                          <a:latin typeface="Candara"/>
                          <a:ea typeface="Candara"/>
                          <a:cs typeface="Candara"/>
                          <a:sym typeface="Candara"/>
                        </a:rPr>
                        <a:t>Katabolismus</a:t>
                      </a:r>
                      <a:endParaRPr/>
                    </a:p>
                  </a:txBody>
                  <a:tcPr marT="45725" marB="45725" marR="91425" marL="9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c>
                  <a:txBody>
                    <a:bodyPr/>
                    <a:lstStyle/>
                    <a:p>
                      <a:pPr indent="0" lvl="0" marL="0" marR="0" rtl="0" algn="ctr">
                        <a:lnSpc>
                          <a:spcPct val="100000"/>
                        </a:lnSpc>
                        <a:spcBef>
                          <a:spcPts val="0"/>
                        </a:spcBef>
                        <a:spcAft>
                          <a:spcPts val="0"/>
                        </a:spcAft>
                        <a:buClr>
                          <a:srgbClr val="000000"/>
                        </a:buClr>
                        <a:buSzPts val="2400"/>
                        <a:buFont typeface="Candara"/>
                        <a:buNone/>
                      </a:pPr>
                      <a:r>
                        <a:rPr b="0" i="0" lang="en-US" sz="2400" u="none">
                          <a:solidFill>
                            <a:srgbClr val="000000"/>
                          </a:solidFill>
                          <a:latin typeface="Candara"/>
                          <a:ea typeface="Candara"/>
                          <a:cs typeface="Candara"/>
                          <a:sym typeface="Candara"/>
                        </a:rPr>
                        <a:t>Štepení jaterního glykogenu</a:t>
                      </a:r>
                      <a:br>
                        <a:rPr b="0" i="0" lang="en-US" sz="2400" u="none">
                          <a:solidFill>
                            <a:srgbClr val="000000"/>
                          </a:solidFill>
                          <a:latin typeface="Candara"/>
                          <a:ea typeface="Candara"/>
                          <a:cs typeface="Candara"/>
                          <a:sym typeface="Candara"/>
                        </a:rPr>
                      </a:br>
                      <a:r>
                        <a:rPr b="0" i="0" lang="en-US" sz="2400" u="none">
                          <a:solidFill>
                            <a:srgbClr val="000000"/>
                          </a:solidFill>
                          <a:latin typeface="Candara"/>
                          <a:ea typeface="Candara"/>
                          <a:cs typeface="Candara"/>
                          <a:sym typeface="Candara"/>
                        </a:rPr>
                        <a:t>Podpora glukoneogeneze</a:t>
                      </a:r>
                      <a:endParaRPr/>
                    </a:p>
                  </a:txBody>
                  <a:tcPr marT="45725" marB="45725" marR="91425" marL="9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r>
              <a:tr h="823900">
                <a:tc>
                  <a:txBody>
                    <a:bodyPr/>
                    <a:lstStyle/>
                    <a:p>
                      <a:pPr indent="0" lvl="0" marL="0" marR="0" rtl="0" algn="ctr">
                        <a:lnSpc>
                          <a:spcPct val="100000"/>
                        </a:lnSpc>
                        <a:spcBef>
                          <a:spcPts val="0"/>
                        </a:spcBef>
                        <a:spcAft>
                          <a:spcPts val="0"/>
                        </a:spcAft>
                        <a:buClr>
                          <a:srgbClr val="000000"/>
                        </a:buClr>
                        <a:buSzPts val="2400"/>
                        <a:buFont typeface="Candara"/>
                        <a:buNone/>
                      </a:pPr>
                      <a:r>
                        <a:rPr b="0" i="0" lang="en-US" sz="2400" u="none">
                          <a:solidFill>
                            <a:srgbClr val="000000"/>
                          </a:solidFill>
                          <a:latin typeface="Candara"/>
                          <a:ea typeface="Candara"/>
                          <a:cs typeface="Candara"/>
                          <a:sym typeface="Candara"/>
                        </a:rPr>
                        <a:t>Kortizol</a:t>
                      </a:r>
                      <a:endParaRPr/>
                    </a:p>
                  </a:txBody>
                  <a:tcPr marT="45725" marB="45725" marR="91425" marL="9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c>
                  <a:txBody>
                    <a:bodyPr/>
                    <a:lstStyle/>
                    <a:p>
                      <a:pPr indent="0" lvl="0" marL="0" marR="0" rtl="0" algn="ctr">
                        <a:lnSpc>
                          <a:spcPct val="100000"/>
                        </a:lnSpc>
                        <a:spcBef>
                          <a:spcPts val="0"/>
                        </a:spcBef>
                        <a:spcAft>
                          <a:spcPts val="0"/>
                        </a:spcAft>
                        <a:buClr>
                          <a:srgbClr val="000000"/>
                        </a:buClr>
                        <a:buSzPts val="2400"/>
                        <a:buFont typeface="Candara"/>
                        <a:buNone/>
                      </a:pPr>
                      <a:r>
                        <a:rPr b="0" i="0" lang="en-US" sz="2400" u="none">
                          <a:solidFill>
                            <a:srgbClr val="000000"/>
                          </a:solidFill>
                          <a:latin typeface="Candara"/>
                          <a:ea typeface="Candara"/>
                          <a:cs typeface="Candara"/>
                          <a:sym typeface="Candara"/>
                        </a:rPr>
                        <a:t>Katabolismus</a:t>
                      </a:r>
                      <a:endParaRPr/>
                    </a:p>
                  </a:txBody>
                  <a:tcPr marT="45725" marB="45725" marR="91425" marL="9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c>
                  <a:txBody>
                    <a:bodyPr/>
                    <a:lstStyle/>
                    <a:p>
                      <a:pPr indent="0" lvl="0" marL="0" marR="0" rtl="0" algn="ctr">
                        <a:lnSpc>
                          <a:spcPct val="100000"/>
                        </a:lnSpc>
                        <a:spcBef>
                          <a:spcPts val="0"/>
                        </a:spcBef>
                        <a:spcAft>
                          <a:spcPts val="0"/>
                        </a:spcAft>
                        <a:buClr>
                          <a:srgbClr val="000000"/>
                        </a:buClr>
                        <a:buSzPts val="2400"/>
                        <a:buFont typeface="Candara"/>
                        <a:buNone/>
                      </a:pPr>
                      <a:r>
                        <a:rPr b="0" i="0" lang="en-US" sz="2400" u="none">
                          <a:solidFill>
                            <a:srgbClr val="000000"/>
                          </a:solidFill>
                          <a:latin typeface="Candara"/>
                          <a:ea typeface="Candara"/>
                          <a:cs typeface="Candara"/>
                          <a:sym typeface="Candara"/>
                        </a:rPr>
                        <a:t>Podpora glukoneogeneze z glukogenních AMK</a:t>
                      </a:r>
                      <a:br>
                        <a:rPr b="0" i="0" lang="en-US" sz="2400" u="none">
                          <a:solidFill>
                            <a:srgbClr val="000000"/>
                          </a:solidFill>
                          <a:latin typeface="Candara"/>
                          <a:ea typeface="Candara"/>
                          <a:cs typeface="Candara"/>
                          <a:sym typeface="Candara"/>
                        </a:rPr>
                      </a:br>
                      <a:r>
                        <a:rPr b="0" i="0" lang="en-US" sz="2400" u="none">
                          <a:solidFill>
                            <a:srgbClr val="000000"/>
                          </a:solidFill>
                          <a:latin typeface="Candara"/>
                          <a:ea typeface="Candara"/>
                          <a:cs typeface="Candara"/>
                          <a:sym typeface="Candara"/>
                        </a:rPr>
                        <a:t>Snížení citlivosti na inzulin</a:t>
                      </a:r>
                      <a:endParaRPr/>
                    </a:p>
                  </a:txBody>
                  <a:tcPr marT="45725" marB="45725" marR="91425" marL="9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r>
              <a:tr h="822325">
                <a:tc>
                  <a:txBody>
                    <a:bodyPr/>
                    <a:lstStyle/>
                    <a:p>
                      <a:pPr indent="0" lvl="0" marL="0" marR="0" rtl="0" algn="ctr">
                        <a:lnSpc>
                          <a:spcPct val="100000"/>
                        </a:lnSpc>
                        <a:spcBef>
                          <a:spcPts val="0"/>
                        </a:spcBef>
                        <a:spcAft>
                          <a:spcPts val="0"/>
                        </a:spcAft>
                        <a:buClr>
                          <a:srgbClr val="000000"/>
                        </a:buClr>
                        <a:buSzPts val="2400"/>
                        <a:buFont typeface="Candara"/>
                        <a:buNone/>
                      </a:pPr>
                      <a:r>
                        <a:rPr b="0" i="0" lang="en-US" sz="2400" u="none">
                          <a:solidFill>
                            <a:srgbClr val="000000"/>
                          </a:solidFill>
                          <a:latin typeface="Candara"/>
                          <a:ea typeface="Candara"/>
                          <a:cs typeface="Candara"/>
                          <a:sym typeface="Candara"/>
                        </a:rPr>
                        <a:t>Adrenalin</a:t>
                      </a:r>
                      <a:endParaRPr/>
                    </a:p>
                  </a:txBody>
                  <a:tcPr marT="45725" marB="45725" marR="91425" marL="9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c>
                  <a:txBody>
                    <a:bodyPr/>
                    <a:lstStyle/>
                    <a:p>
                      <a:pPr indent="0" lvl="0" marL="0" marR="0" rtl="0" algn="ctr">
                        <a:lnSpc>
                          <a:spcPct val="100000"/>
                        </a:lnSpc>
                        <a:spcBef>
                          <a:spcPts val="0"/>
                        </a:spcBef>
                        <a:spcAft>
                          <a:spcPts val="0"/>
                        </a:spcAft>
                        <a:buClr>
                          <a:srgbClr val="000000"/>
                        </a:buClr>
                        <a:buSzPts val="2400"/>
                        <a:buFont typeface="Candara"/>
                        <a:buNone/>
                      </a:pPr>
                      <a:r>
                        <a:rPr b="0" i="0" lang="en-US" sz="2400" u="none">
                          <a:solidFill>
                            <a:srgbClr val="000000"/>
                          </a:solidFill>
                          <a:latin typeface="Candara"/>
                          <a:ea typeface="Candara"/>
                          <a:cs typeface="Candara"/>
                          <a:sym typeface="Candara"/>
                        </a:rPr>
                        <a:t>Katabolismus</a:t>
                      </a:r>
                      <a:endParaRPr/>
                    </a:p>
                  </a:txBody>
                  <a:tcPr marT="45725" marB="45725" marR="91425" marL="9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c>
                  <a:txBody>
                    <a:bodyPr/>
                    <a:lstStyle/>
                    <a:p>
                      <a:pPr indent="0" lvl="0" marL="0" marR="0" rtl="0" algn="ctr">
                        <a:lnSpc>
                          <a:spcPct val="100000"/>
                        </a:lnSpc>
                        <a:spcBef>
                          <a:spcPts val="0"/>
                        </a:spcBef>
                        <a:spcAft>
                          <a:spcPts val="0"/>
                        </a:spcAft>
                        <a:buClr>
                          <a:srgbClr val="000000"/>
                        </a:buClr>
                        <a:buSzPts val="2400"/>
                        <a:buFont typeface="Candara"/>
                        <a:buNone/>
                      </a:pPr>
                      <a:r>
                        <a:rPr b="0" i="0" lang="en-US" sz="2400" u="none">
                          <a:solidFill>
                            <a:srgbClr val="000000"/>
                          </a:solidFill>
                          <a:latin typeface="Candara"/>
                          <a:ea typeface="Candara"/>
                          <a:cs typeface="Candara"/>
                          <a:sym typeface="Candara"/>
                        </a:rPr>
                        <a:t>Zvýšené štěpení glykogenu </a:t>
                      </a:r>
                      <a:br>
                        <a:rPr b="0" i="0" lang="en-US" sz="2400" u="none">
                          <a:solidFill>
                            <a:srgbClr val="000000"/>
                          </a:solidFill>
                          <a:latin typeface="Candara"/>
                          <a:ea typeface="Candara"/>
                          <a:cs typeface="Candara"/>
                          <a:sym typeface="Candara"/>
                        </a:rPr>
                      </a:br>
                      <a:r>
                        <a:rPr b="0" i="0" lang="en-US" sz="2400" u="none">
                          <a:solidFill>
                            <a:srgbClr val="000000"/>
                          </a:solidFill>
                          <a:latin typeface="Candara"/>
                          <a:ea typeface="Candara"/>
                          <a:cs typeface="Candara"/>
                          <a:sym typeface="Candara"/>
                        </a:rPr>
                        <a:t>a oxidace glukózy</a:t>
                      </a:r>
                      <a:endParaRPr/>
                    </a:p>
                  </a:txBody>
                  <a:tcPr marT="45725" marB="45725" marR="91425" marL="9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r>
              <a:tr h="1189025">
                <a:tc>
                  <a:txBody>
                    <a:bodyPr/>
                    <a:lstStyle/>
                    <a:p>
                      <a:pPr indent="0" lvl="0" marL="0" marR="0" rtl="0" algn="ctr">
                        <a:lnSpc>
                          <a:spcPct val="100000"/>
                        </a:lnSpc>
                        <a:spcBef>
                          <a:spcPts val="0"/>
                        </a:spcBef>
                        <a:spcAft>
                          <a:spcPts val="0"/>
                        </a:spcAft>
                        <a:buClr>
                          <a:srgbClr val="000000"/>
                        </a:buClr>
                        <a:buSzPts val="2400"/>
                        <a:buFont typeface="Candara"/>
                        <a:buNone/>
                      </a:pPr>
                      <a:r>
                        <a:rPr b="0" i="0" lang="en-US" sz="2400" u="none">
                          <a:solidFill>
                            <a:srgbClr val="000000"/>
                          </a:solidFill>
                          <a:latin typeface="Candara"/>
                          <a:ea typeface="Candara"/>
                          <a:cs typeface="Candara"/>
                          <a:sym typeface="Candara"/>
                        </a:rPr>
                        <a:t>Růstový hormon</a:t>
                      </a:r>
                      <a:endParaRPr/>
                    </a:p>
                  </a:txBody>
                  <a:tcPr marT="45725" marB="45725" marR="91425" marL="9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c>
                  <a:txBody>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txBody>
                  <a:tcPr marT="45725" marB="45725" marR="91425" marL="9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c>
                  <a:txBody>
                    <a:bodyPr/>
                    <a:lstStyle/>
                    <a:p>
                      <a:pPr indent="0" lvl="0" marL="0" marR="0" rtl="0" algn="ctr">
                        <a:lnSpc>
                          <a:spcPct val="100000"/>
                        </a:lnSpc>
                        <a:spcBef>
                          <a:spcPts val="0"/>
                        </a:spcBef>
                        <a:spcAft>
                          <a:spcPts val="0"/>
                        </a:spcAft>
                        <a:buClr>
                          <a:srgbClr val="000000"/>
                        </a:buClr>
                        <a:buSzPts val="2400"/>
                        <a:buFont typeface="Candara"/>
                        <a:buNone/>
                      </a:pPr>
                      <a:r>
                        <a:rPr b="0" i="0" lang="en-US" sz="2400" u="none">
                          <a:solidFill>
                            <a:srgbClr val="000000"/>
                          </a:solidFill>
                          <a:latin typeface="Candara"/>
                          <a:ea typeface="Candara"/>
                          <a:cs typeface="Candara"/>
                          <a:sym typeface="Candara"/>
                        </a:rPr>
                        <a:t>Snížení citlivosti na inzulin</a:t>
                      </a:r>
                      <a:endParaRPr/>
                    </a:p>
                    <a:p>
                      <a:pPr indent="0" lvl="0" marL="0" marR="0" rtl="0" algn="ctr">
                        <a:lnSpc>
                          <a:spcPct val="100000"/>
                        </a:lnSpc>
                        <a:spcBef>
                          <a:spcPts val="0"/>
                        </a:spcBef>
                        <a:spcAft>
                          <a:spcPts val="0"/>
                        </a:spcAft>
                        <a:buClr>
                          <a:srgbClr val="000000"/>
                        </a:buClr>
                        <a:buSzPts val="2400"/>
                        <a:buFont typeface="Candara"/>
                        <a:buNone/>
                      </a:pPr>
                      <a:r>
                        <a:rPr b="0" i="0" lang="en-US" sz="2400" u="none">
                          <a:solidFill>
                            <a:srgbClr val="000000"/>
                          </a:solidFill>
                          <a:latin typeface="Candara"/>
                          <a:ea typeface="Candara"/>
                          <a:cs typeface="Candara"/>
                          <a:sym typeface="Candara"/>
                        </a:rPr>
                        <a:t>Tlumí glykolýzu, přednostní využívání MK </a:t>
                      </a:r>
                      <a:br>
                        <a:rPr b="0" i="0" lang="en-US" sz="2400" u="none">
                          <a:solidFill>
                            <a:srgbClr val="000000"/>
                          </a:solidFill>
                          <a:latin typeface="Candara"/>
                          <a:ea typeface="Candara"/>
                          <a:cs typeface="Candara"/>
                          <a:sym typeface="Candara"/>
                        </a:rPr>
                      </a:br>
                      <a:r>
                        <a:rPr b="0" i="0" lang="en-US" sz="2400" u="none">
                          <a:solidFill>
                            <a:srgbClr val="000000"/>
                          </a:solidFill>
                          <a:latin typeface="Candara"/>
                          <a:ea typeface="Candara"/>
                          <a:cs typeface="Candara"/>
                          <a:sym typeface="Candara"/>
                        </a:rPr>
                        <a:t>jako zdroje energie</a:t>
                      </a:r>
                      <a:endParaRPr/>
                    </a:p>
                  </a:txBody>
                  <a:tcPr marT="45725" marB="45725" marR="91425" marL="9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46"/>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ndara"/>
              <a:buNone/>
            </a:pPr>
            <a:r>
              <a:rPr b="0" i="0" lang="en-US" sz="4000" u="none">
                <a:solidFill>
                  <a:schemeClr val="dk1"/>
                </a:solidFill>
                <a:latin typeface="Candara"/>
                <a:ea typeface="Candara"/>
                <a:cs typeface="Candara"/>
                <a:sym typeface="Candara"/>
              </a:rPr>
              <a:t>Důležitost příjmu sacharidů</a:t>
            </a:r>
            <a:endParaRPr/>
          </a:p>
        </p:txBody>
      </p:sp>
      <p:sp>
        <p:nvSpPr>
          <p:cNvPr id="391" name="Google Shape;391;p46"/>
          <p:cNvSpPr txBox="1"/>
          <p:nvPr>
            <p:ph idx="1" type="body"/>
          </p:nvPr>
        </p:nvSpPr>
        <p:spPr>
          <a:xfrm>
            <a:off x="0" y="1812925"/>
            <a:ext cx="12231687" cy="4351337"/>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Exkluzivní zdroj energie při vysokých intenzitách bez přístupu kyslíku (anaerobní glykolýza)</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Exkluzivní zdroj energie pro buňky bez mitochondrií (červené krvinky)</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Velmi důležitý zdroj energie i pro buňky mozkové</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Dostatečné glykogenové zásoby esenciální pro maximální výkon, doplňování po výkonu</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Dostatečný příjem „chrání“ aminokyseliny (není třeba je použít jako zdroj energie při zátěži)</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Pro přežití nejsou esenciální (organismus si glukózu může vytvořit)</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…„Zvětšení“ svalů před fitness soutěží (sacharidová superkompenzace)</a:t>
            </a:r>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a:solidFill>
                <a:schemeClr val="dk1"/>
              </a:solidFill>
              <a:latin typeface="Candara"/>
              <a:ea typeface="Candara"/>
              <a:cs typeface="Candara"/>
              <a:sym typeface="Candara"/>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47"/>
          <p:cNvSpPr txBox="1"/>
          <p:nvPr/>
        </p:nvSpPr>
        <p:spPr>
          <a:xfrm>
            <a:off x="838200" y="365125"/>
            <a:ext cx="10514012" cy="132556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pic>
        <p:nvPicPr>
          <p:cNvPr id="397" name="Google Shape;397;p47"/>
          <p:cNvPicPr preferRelativeResize="0"/>
          <p:nvPr/>
        </p:nvPicPr>
        <p:blipFill rotWithShape="1">
          <a:blip r:embed="rId3">
            <a:alphaModFix/>
          </a:blip>
          <a:srcRect b="0" l="0" r="0" t="0"/>
          <a:stretch/>
        </p:blipFill>
        <p:spPr>
          <a:xfrm>
            <a:off x="2290762" y="26987"/>
            <a:ext cx="6761162" cy="3617912"/>
          </a:xfrm>
          <a:prstGeom prst="rect">
            <a:avLst/>
          </a:prstGeom>
          <a:noFill/>
          <a:ln>
            <a:noFill/>
          </a:ln>
        </p:spPr>
      </p:pic>
      <p:pic>
        <p:nvPicPr>
          <p:cNvPr id="398" name="Google Shape;398;p47"/>
          <p:cNvPicPr preferRelativeResize="0"/>
          <p:nvPr/>
        </p:nvPicPr>
        <p:blipFill rotWithShape="1">
          <a:blip r:embed="rId4">
            <a:alphaModFix/>
          </a:blip>
          <a:srcRect b="0" l="0" r="0" t="0"/>
          <a:stretch/>
        </p:blipFill>
        <p:spPr>
          <a:xfrm>
            <a:off x="2290762" y="3617912"/>
            <a:ext cx="6761162" cy="3024187"/>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48"/>
          <p:cNvSpPr txBox="1"/>
          <p:nvPr>
            <p:ph type="title"/>
          </p:nvPr>
        </p:nvSpPr>
        <p:spPr>
          <a:xfrm>
            <a:off x="-868362" y="0"/>
            <a:ext cx="13928725"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Candara"/>
              <a:buNone/>
            </a:pPr>
            <a:r>
              <a:rPr b="0" i="0" lang="en-US" sz="3600" u="none">
                <a:solidFill>
                  <a:schemeClr val="dk1"/>
                </a:solidFill>
                <a:latin typeface="Candara"/>
                <a:ea typeface="Candara"/>
                <a:cs typeface="Candara"/>
                <a:sym typeface="Candara"/>
              </a:rPr>
              <a:t>Obecná doporučení pro příjem sacharidů v silových sportech</a:t>
            </a:r>
            <a:endParaRPr/>
          </a:p>
        </p:txBody>
      </p:sp>
      <p:sp>
        <p:nvSpPr>
          <p:cNvPr id="404" name="Google Shape;404;p48"/>
          <p:cNvSpPr txBox="1"/>
          <p:nvPr>
            <p:ph idx="1" type="body"/>
          </p:nvPr>
        </p:nvSpPr>
        <p:spPr>
          <a:xfrm>
            <a:off x="185737" y="1028700"/>
            <a:ext cx="11780837" cy="4351337"/>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Příjem sacharidů by se měl odvíjet od energetické náročnosti, objemu, intenzity a frekvence tréninků </a:t>
            </a:r>
            <a:r>
              <a:rPr lang="en-US" sz="2400">
                <a:latin typeface="Candara"/>
                <a:ea typeface="Candara"/>
                <a:cs typeface="Candara"/>
                <a:sym typeface="Candara"/>
              </a:rPr>
              <a:t>→</a:t>
            </a:r>
            <a:r>
              <a:rPr b="1" i="0" lang="en-US" sz="2400" u="none">
                <a:solidFill>
                  <a:schemeClr val="dk1"/>
                </a:solidFill>
                <a:latin typeface="Candara"/>
                <a:ea typeface="Candara"/>
                <a:cs typeface="Candara"/>
                <a:sym typeface="Candara"/>
              </a:rPr>
              <a:t> Bezpodmínečný individuální přístup ke každému klientovi!!</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Svou roli může hrát i načasování příjmu sacharidů (důležitost rychlé obnovy glykogenových zásob) a podpory regenerace po tréninku</a:t>
            </a:r>
            <a:endParaRPr/>
          </a:p>
          <a:p>
            <a:pPr indent="-228600" lvl="0" marL="228600" marR="0" rtl="0" algn="l">
              <a:lnSpc>
                <a:spcPct val="90000"/>
              </a:lnSpc>
              <a:spcBef>
                <a:spcPts val="1000"/>
              </a:spcBef>
              <a:spcAft>
                <a:spcPts val="0"/>
              </a:spcAft>
              <a:buClr>
                <a:srgbClr val="FF0000"/>
              </a:buClr>
              <a:buSzPts val="2400"/>
              <a:buFont typeface="Arial"/>
              <a:buChar char="•"/>
            </a:pPr>
            <a:r>
              <a:rPr b="1" i="0" lang="en-US" sz="2400" u="none">
                <a:solidFill>
                  <a:srgbClr val="FF0000"/>
                </a:solidFill>
                <a:latin typeface="Candara"/>
                <a:ea typeface="Candara"/>
                <a:cs typeface="Candara"/>
                <a:sym typeface="Candara"/>
              </a:rPr>
              <a:t>NCSA, 2010 (National Strength and Conditioning Association) (Guide to Sport and Exercise Nutrition)</a:t>
            </a:r>
            <a:endParaRPr/>
          </a:p>
          <a:p>
            <a:pPr indent="-228600" lvl="0" marL="228600" marR="0" rtl="0" algn="l">
              <a:lnSpc>
                <a:spcPct val="90000"/>
              </a:lnSpc>
              <a:spcBef>
                <a:spcPts val="1000"/>
              </a:spcBef>
              <a:spcAft>
                <a:spcPts val="0"/>
              </a:spcAft>
              <a:buClr>
                <a:srgbClr val="FF0000"/>
              </a:buClr>
              <a:buSzPts val="2400"/>
              <a:buFont typeface="Arial"/>
              <a:buChar char="•"/>
            </a:pPr>
            <a:r>
              <a:rPr b="1" i="0" lang="en-US" sz="2400" u="sng">
                <a:solidFill>
                  <a:srgbClr val="FF0000"/>
                </a:solidFill>
                <a:latin typeface="Calibri"/>
                <a:ea typeface="Calibri"/>
                <a:cs typeface="Calibri"/>
                <a:sym typeface="Calibri"/>
                <a:hlinkClick r:id="rId3">
                  <a:extLst>
                    <a:ext uri="{A12FA001-AC4F-418D-AE19-62706E023703}">
                      <ahyp:hlinkClr val="tx"/>
                    </a:ext>
                  </a:extLst>
                </a:hlinkClick>
              </a:rPr>
              <a:t>Slater, 2011 (</a:t>
            </a:r>
            <a:r>
              <a:rPr b="1" i="0" lang="en-US" sz="2400" u="none">
                <a:solidFill>
                  <a:srgbClr val="FF0000"/>
                </a:solidFill>
                <a:latin typeface="Calibri"/>
                <a:ea typeface="Calibri"/>
                <a:cs typeface="Calibri"/>
                <a:sym typeface="Calibri"/>
              </a:rPr>
              <a:t>Slater, 2011 (</a:t>
            </a:r>
            <a:r>
              <a:rPr b="1" i="0" lang="en-US" sz="2400" u="sng">
                <a:solidFill>
                  <a:srgbClr val="FF0000"/>
                </a:solidFill>
                <a:latin typeface="Calibri"/>
                <a:ea typeface="Calibri"/>
                <a:cs typeface="Calibri"/>
                <a:sym typeface="Calibri"/>
                <a:hlinkClick r:id="rId4">
                  <a:extLst>
                    <a:ext uri="{A12FA001-AC4F-418D-AE19-62706E023703}">
                      <ahyp:hlinkClr val="tx"/>
                    </a:ext>
                  </a:extLst>
                </a:hlinkClick>
              </a:rPr>
              <a:t>Nutrition guidelines for strength sports: sprinting, weightlifting, throwing events, and bodybuilding</a:t>
            </a:r>
            <a:r>
              <a:rPr b="1" i="0" lang="en-US" sz="2400" u="none">
                <a:solidFill>
                  <a:srgbClr val="FF0000"/>
                </a:solidFill>
                <a:latin typeface="Calibri"/>
                <a:ea typeface="Calibri"/>
                <a:cs typeface="Calibri"/>
                <a:sym typeface="Calibri"/>
              </a:rPr>
              <a:t>Slater, 2011 (Nutrition guidelines for strength sports: sprinting, weightlifting, throwing events, and bodybuilding</a:t>
            </a:r>
            <a:r>
              <a:rPr b="1" i="0" lang="en-US" sz="2400" u="sng">
                <a:solidFill>
                  <a:srgbClr val="FF0000"/>
                </a:solidFill>
                <a:latin typeface="Calibri"/>
                <a:ea typeface="Calibri"/>
                <a:cs typeface="Calibri"/>
                <a:sym typeface="Calibri"/>
                <a:hlinkClick r:id="rId5">
                  <a:extLst>
                    <a:ext uri="{A12FA001-AC4F-418D-AE19-62706E023703}">
                      <ahyp:hlinkClr val="tx"/>
                    </a:ext>
                  </a:extLst>
                </a:hlinkClick>
              </a:rPr>
              <a:t>)</a:t>
            </a:r>
            <a:endParaRPr/>
          </a:p>
        </p:txBody>
      </p:sp>
      <p:graphicFrame>
        <p:nvGraphicFramePr>
          <p:cNvPr id="405" name="Google Shape;405;p48"/>
          <p:cNvGraphicFramePr/>
          <p:nvPr/>
        </p:nvGraphicFramePr>
        <p:xfrm>
          <a:off x="205575" y="4662225"/>
          <a:ext cx="3000000" cy="3000000"/>
        </p:xfrm>
        <a:graphic>
          <a:graphicData uri="http://schemas.openxmlformats.org/drawingml/2006/table">
            <a:tbl>
              <a:tblPr>
                <a:noFill/>
                <a:tableStyleId>{B7572041-5C2E-455E-8032-3AAEB9A694A7}</a:tableStyleId>
              </a:tblPr>
              <a:tblGrid>
                <a:gridCol w="11741150"/>
              </a:tblGrid>
              <a:tr h="1189025">
                <a:tc>
                  <a:txBody>
                    <a:bodyPr/>
                    <a:lstStyle/>
                    <a:p>
                      <a:pPr indent="0" lvl="0" marL="0" marR="0" rtl="0" algn="ctr">
                        <a:lnSpc>
                          <a:spcPct val="100000"/>
                        </a:lnSpc>
                        <a:spcBef>
                          <a:spcPts val="0"/>
                        </a:spcBef>
                        <a:spcAft>
                          <a:spcPts val="0"/>
                        </a:spcAft>
                        <a:buClr>
                          <a:srgbClr val="FFFFFF"/>
                        </a:buClr>
                        <a:buSzPts val="2400"/>
                        <a:buFont typeface="Candara"/>
                        <a:buNone/>
                      </a:pPr>
                      <a:r>
                        <a:rPr b="1" i="0" lang="en-US" sz="2400" u="none">
                          <a:solidFill>
                            <a:srgbClr val="FFFFFF"/>
                          </a:solidFill>
                          <a:latin typeface="Candara"/>
                          <a:ea typeface="Candara"/>
                          <a:cs typeface="Candara"/>
                          <a:sym typeface="Candara"/>
                        </a:rPr>
                        <a:t>Ačkoliv siloví sportovci mohou podstupovat stejně náročný trénink co do počtu hodin, jejich potřeba sacharidů ve srovnání s vytrvalostními sportovci je nižší,</a:t>
                      </a:r>
                      <a:br>
                        <a:rPr b="1" i="0" lang="en-US" sz="2400" u="none">
                          <a:solidFill>
                            <a:srgbClr val="FFFFFF"/>
                          </a:solidFill>
                          <a:latin typeface="Candara"/>
                          <a:ea typeface="Candara"/>
                          <a:cs typeface="Candara"/>
                          <a:sym typeface="Candara"/>
                        </a:rPr>
                      </a:br>
                      <a:r>
                        <a:rPr b="1" i="0" lang="en-US" sz="2400" u="none">
                          <a:solidFill>
                            <a:srgbClr val="FFFFFF"/>
                          </a:solidFill>
                          <a:latin typeface="Candara"/>
                          <a:ea typeface="Candara"/>
                          <a:cs typeface="Candara"/>
                          <a:sym typeface="Candara"/>
                        </a:rPr>
                        <a:t>spadá do rozmezí cca </a:t>
                      </a:r>
                      <a:r>
                        <a:rPr b="1" i="0" lang="en-US" sz="2400" u="none">
                          <a:solidFill>
                            <a:srgbClr val="00B0F0"/>
                          </a:solidFill>
                          <a:latin typeface="Candara"/>
                          <a:ea typeface="Candara"/>
                          <a:cs typeface="Candara"/>
                          <a:sym typeface="Candara"/>
                        </a:rPr>
                        <a:t>3–7 g/kg TH</a:t>
                      </a:r>
                      <a:endParaRPr/>
                    </a:p>
                  </a:txBody>
                  <a:tcPr marT="45700" marB="457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r>
              <a:tr h="822325">
                <a:tc>
                  <a:txBody>
                    <a:bodyPr/>
                    <a:lstStyle/>
                    <a:p>
                      <a:pPr indent="0" lvl="0" marL="0" marR="0" rtl="0" algn="ctr">
                        <a:lnSpc>
                          <a:spcPct val="100000"/>
                        </a:lnSpc>
                        <a:spcBef>
                          <a:spcPts val="0"/>
                        </a:spcBef>
                        <a:spcAft>
                          <a:spcPts val="0"/>
                        </a:spcAft>
                        <a:buClr>
                          <a:srgbClr val="000000"/>
                        </a:buClr>
                        <a:buSzPts val="2400"/>
                        <a:buFont typeface="Candara"/>
                        <a:buNone/>
                      </a:pPr>
                      <a:r>
                        <a:rPr b="1" i="0" lang="en-US" sz="2400" u="none">
                          <a:solidFill>
                            <a:srgbClr val="000000"/>
                          </a:solidFill>
                          <a:latin typeface="Candara"/>
                          <a:ea typeface="Candara"/>
                          <a:cs typeface="Candara"/>
                          <a:sym typeface="Candara"/>
                        </a:rPr>
                        <a:t>Rekreační sportovci (se sedavým zaměstnáním, studenti), mohou mít tento příjem ještě nižší: </a:t>
                      </a:r>
                      <a:r>
                        <a:rPr b="1" i="0" lang="en-US" sz="2400" u="none">
                          <a:solidFill>
                            <a:srgbClr val="00B0F0"/>
                          </a:solidFill>
                          <a:latin typeface="Candara"/>
                          <a:ea typeface="Candara"/>
                          <a:cs typeface="Candara"/>
                          <a:sym typeface="Candara"/>
                        </a:rPr>
                        <a:t>3–5 g/kg TH </a:t>
                      </a:r>
                      <a:r>
                        <a:rPr b="1" i="0" lang="en-US" sz="2400" u="none">
                          <a:solidFill>
                            <a:srgbClr val="000000"/>
                          </a:solidFill>
                          <a:latin typeface="Candara"/>
                          <a:ea typeface="Candara"/>
                          <a:cs typeface="Candara"/>
                          <a:sym typeface="Candara"/>
                        </a:rPr>
                        <a:t>(vyšší příjem by znamenal nárůst tuku!!)</a:t>
                      </a:r>
                      <a:endParaRPr/>
                    </a:p>
                  </a:txBody>
                  <a:tcPr marT="45700" marB="457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49"/>
          <p:cNvSpPr txBox="1"/>
          <p:nvPr>
            <p:ph type="title"/>
          </p:nvPr>
        </p:nvSpPr>
        <p:spPr>
          <a:xfrm>
            <a:off x="-173037" y="196850"/>
            <a:ext cx="1142365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Calibri"/>
              <a:buNone/>
            </a:pPr>
            <a:r>
              <a:rPr b="1" i="0" lang="en-US" sz="3600" u="none">
                <a:solidFill>
                  <a:schemeClr val="dk1"/>
                </a:solidFill>
                <a:latin typeface="Calibri"/>
                <a:ea typeface="Calibri"/>
                <a:cs typeface="Calibri"/>
                <a:sym typeface="Calibri"/>
              </a:rPr>
              <a:t>The Effect of a Moderately Low and High Carbohydrate Intake on Crossfit Performance (2016)</a:t>
            </a:r>
            <a:br>
              <a:rPr b="1" i="0" lang="en-US" sz="4000" u="none">
                <a:solidFill>
                  <a:schemeClr val="dk1"/>
                </a:solidFill>
                <a:latin typeface="Calibri"/>
                <a:ea typeface="Calibri"/>
                <a:cs typeface="Calibri"/>
                <a:sym typeface="Calibri"/>
              </a:rPr>
            </a:br>
            <a:endParaRPr/>
          </a:p>
        </p:txBody>
      </p:sp>
      <p:pic>
        <p:nvPicPr>
          <p:cNvPr id="411" name="Google Shape;411;p49"/>
          <p:cNvPicPr preferRelativeResize="0"/>
          <p:nvPr>
            <p:ph idx="1" type="body"/>
          </p:nvPr>
        </p:nvPicPr>
        <p:blipFill rotWithShape="1">
          <a:blip r:embed="rId3">
            <a:alphaModFix/>
          </a:blip>
          <a:srcRect b="0" l="0" r="0" t="0"/>
          <a:stretch/>
        </p:blipFill>
        <p:spPr>
          <a:xfrm>
            <a:off x="92075" y="1039812"/>
            <a:ext cx="5808662" cy="2913062"/>
          </a:xfrm>
          <a:prstGeom prst="rect">
            <a:avLst/>
          </a:prstGeom>
          <a:noFill/>
          <a:ln>
            <a:noFill/>
          </a:ln>
        </p:spPr>
      </p:pic>
      <p:pic>
        <p:nvPicPr>
          <p:cNvPr id="412" name="Google Shape;412;p49"/>
          <p:cNvPicPr preferRelativeResize="0"/>
          <p:nvPr/>
        </p:nvPicPr>
        <p:blipFill rotWithShape="1">
          <a:blip r:embed="rId4">
            <a:alphaModFix/>
          </a:blip>
          <a:srcRect b="0" l="0" r="0" t="0"/>
          <a:stretch/>
        </p:blipFill>
        <p:spPr>
          <a:xfrm>
            <a:off x="2126187" y="3952875"/>
            <a:ext cx="6211888" cy="2905125"/>
          </a:xfrm>
          <a:prstGeom prst="rect">
            <a:avLst/>
          </a:prstGeom>
          <a:noFill/>
          <a:ln>
            <a:noFill/>
          </a:ln>
        </p:spPr>
      </p:pic>
      <p:pic>
        <p:nvPicPr>
          <p:cNvPr id="413" name="Google Shape;413;p49"/>
          <p:cNvPicPr preferRelativeResize="0"/>
          <p:nvPr/>
        </p:nvPicPr>
        <p:blipFill rotWithShape="1">
          <a:blip r:embed="rId5">
            <a:alphaModFix/>
          </a:blip>
          <a:srcRect b="0" l="0" r="0" t="0"/>
          <a:stretch/>
        </p:blipFill>
        <p:spPr>
          <a:xfrm>
            <a:off x="8483050" y="1039812"/>
            <a:ext cx="3632200" cy="3630612"/>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50"/>
          <p:cNvSpPr txBox="1"/>
          <p:nvPr>
            <p:ph type="title"/>
          </p:nvPr>
        </p:nvSpPr>
        <p:spPr>
          <a:xfrm>
            <a:off x="665162" y="176212"/>
            <a:ext cx="105156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ndara"/>
              <a:buNone/>
            </a:pPr>
            <a:r>
              <a:rPr b="0" i="0" lang="en-US" sz="4000" u="none">
                <a:solidFill>
                  <a:schemeClr val="dk1"/>
                </a:solidFill>
                <a:latin typeface="Candara"/>
                <a:ea typeface="Candara"/>
                <a:cs typeface="Candara"/>
                <a:sym typeface="Candara"/>
              </a:rPr>
              <a:t>Příklad: Akutní omezení sacharidů ve stravě</a:t>
            </a:r>
            <a:endParaRPr/>
          </a:p>
        </p:txBody>
      </p:sp>
      <p:sp>
        <p:nvSpPr>
          <p:cNvPr id="419" name="Google Shape;419;p50"/>
          <p:cNvSpPr txBox="1"/>
          <p:nvPr>
            <p:ph idx="1" type="body"/>
          </p:nvPr>
        </p:nvSpPr>
        <p:spPr>
          <a:xfrm>
            <a:off x="195262" y="1347787"/>
            <a:ext cx="11996737" cy="4351337"/>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rgbClr val="FF0000"/>
              </a:buClr>
              <a:buSzPts val="2400"/>
              <a:buFont typeface="Arial"/>
              <a:buChar char="•"/>
            </a:pPr>
            <a:r>
              <a:rPr b="1" i="0" lang="en-US" sz="2400" u="sng">
                <a:solidFill>
                  <a:srgbClr val="FF0000"/>
                </a:solidFill>
                <a:latin typeface="Calibri"/>
                <a:ea typeface="Calibri"/>
                <a:cs typeface="Calibri"/>
                <a:sym typeface="Calibri"/>
                <a:hlinkClick r:id="rId3">
                  <a:extLst>
                    <a:ext uri="{A12FA001-AC4F-418D-AE19-62706E023703}">
                      <ahyp:hlinkClr val="tx"/>
                    </a:ext>
                  </a:extLst>
                </a:hlinkClick>
              </a:rPr>
              <a:t>Effects of Carbohydrate Restriction on Strength Performance</a:t>
            </a:r>
            <a:r>
              <a:rPr b="1" i="0" lang="en-US" sz="2400" u="none">
                <a:solidFill>
                  <a:srgbClr val="FF0000"/>
                </a:solidFill>
                <a:latin typeface="Calibri"/>
                <a:ea typeface="Calibri"/>
                <a:cs typeface="Calibri"/>
                <a:sym typeface="Calibri"/>
              </a:rPr>
              <a:t>Effects of Carbohydrate Restriction on Strength Performance</a:t>
            </a:r>
            <a:r>
              <a:rPr b="1" i="0" lang="en-US" sz="2400" u="sng">
                <a:solidFill>
                  <a:srgbClr val="FF0000"/>
                </a:solidFill>
                <a:latin typeface="Calibri"/>
                <a:ea typeface="Calibri"/>
                <a:cs typeface="Calibri"/>
                <a:sym typeface="Calibri"/>
                <a:hlinkClick r:id="rId4">
                  <a:extLst>
                    <a:ext uri="{A12FA001-AC4F-418D-AE19-62706E023703}">
                      <ahyp:hlinkClr val="tx"/>
                    </a:ext>
                  </a:extLst>
                </a:hlinkClick>
              </a:rPr>
              <a:t> (1999)</a:t>
            </a:r>
            <a:endParaRPr/>
          </a:p>
          <a:p>
            <a:pPr indent="-228600" lvl="0" marL="228600" marR="0" rtl="0" algn="l">
              <a:lnSpc>
                <a:spcPct val="90000"/>
              </a:lnSpc>
              <a:spcBef>
                <a:spcPts val="1000"/>
              </a:spcBef>
              <a:spcAft>
                <a:spcPts val="0"/>
              </a:spcAft>
              <a:buClr>
                <a:srgbClr val="FF0000"/>
              </a:buClr>
              <a:buSzPts val="2200"/>
              <a:buFont typeface="Arial"/>
              <a:buChar char="•"/>
            </a:pPr>
            <a:r>
              <a:rPr b="1" i="0" lang="en-US" sz="2200" u="none">
                <a:solidFill>
                  <a:srgbClr val="FF0000"/>
                </a:solidFill>
                <a:latin typeface="Calibri"/>
                <a:ea typeface="Calibri"/>
                <a:cs typeface="Calibri"/>
                <a:sym typeface="Calibri"/>
              </a:rPr>
              <a:t>Aerobní a anaerobní fyzická aktivita následovaná 2 dny nízkého příjmu sacharidů </a:t>
            </a:r>
            <a:br>
              <a:rPr b="1" i="0" lang="en-US" sz="2200" u="none">
                <a:solidFill>
                  <a:srgbClr val="FF0000"/>
                </a:solidFill>
                <a:latin typeface="Calibri"/>
                <a:ea typeface="Calibri"/>
                <a:cs typeface="Calibri"/>
                <a:sym typeface="Calibri"/>
              </a:rPr>
            </a:br>
            <a:r>
              <a:rPr b="1" i="0" lang="en-US" sz="2200" u="none">
                <a:solidFill>
                  <a:srgbClr val="FF0000"/>
                </a:solidFill>
                <a:latin typeface="Calibri"/>
                <a:ea typeface="Calibri"/>
                <a:cs typeface="Calibri"/>
                <a:sym typeface="Calibri"/>
              </a:rPr>
              <a:t>(1,2 g/kg TH, cca 20 % CEP) a vliv na </a:t>
            </a:r>
            <a:r>
              <a:rPr b="1" i="0" lang="en-US" sz="2200" u="none">
                <a:solidFill>
                  <a:srgbClr val="0070C0"/>
                </a:solidFill>
                <a:latin typeface="Calibri"/>
                <a:ea typeface="Calibri"/>
                <a:cs typeface="Calibri"/>
                <a:sym typeface="Calibri"/>
              </a:rPr>
              <a:t>počet opakování </a:t>
            </a:r>
            <a:r>
              <a:rPr b="1" i="0" lang="en-US" sz="2200" u="none">
                <a:solidFill>
                  <a:srgbClr val="FF0000"/>
                </a:solidFill>
                <a:latin typeface="Calibri"/>
                <a:ea typeface="Calibri"/>
                <a:cs typeface="Calibri"/>
                <a:sym typeface="Calibri"/>
              </a:rPr>
              <a:t>v 3 sériích dřepu při 80 % 1RM</a:t>
            </a:r>
            <a:endParaRPr/>
          </a:p>
          <a:p>
            <a:pPr indent="-228600" lvl="0" marL="228600" marR="0" rtl="0" algn="l">
              <a:lnSpc>
                <a:spcPct val="90000"/>
              </a:lnSpc>
              <a:spcBef>
                <a:spcPts val="1000"/>
              </a:spcBef>
              <a:spcAft>
                <a:spcPts val="0"/>
              </a:spcAft>
              <a:buClr>
                <a:schemeClr val="dk1"/>
              </a:buClr>
              <a:buSzPts val="2400"/>
              <a:buFont typeface="Arial"/>
              <a:buNone/>
            </a:pPr>
            <a:r>
              <a:t/>
            </a:r>
            <a:endParaRPr b="1" i="0" sz="2400" u="none">
              <a:solidFill>
                <a:srgbClr val="FF0000"/>
              </a:solidFill>
              <a:latin typeface="Candara"/>
              <a:ea typeface="Candara"/>
              <a:cs typeface="Candara"/>
              <a:sym typeface="Candara"/>
            </a:endParaRPr>
          </a:p>
          <a:p>
            <a:pPr indent="-228600" lvl="0" marL="228600" marR="0" rtl="0" algn="l">
              <a:lnSpc>
                <a:spcPct val="90000"/>
              </a:lnSpc>
              <a:spcBef>
                <a:spcPts val="1000"/>
              </a:spcBef>
              <a:spcAft>
                <a:spcPts val="0"/>
              </a:spcAft>
              <a:buClr>
                <a:schemeClr val="dk1"/>
              </a:buClr>
              <a:buSzPts val="2400"/>
              <a:buFont typeface="Arial"/>
              <a:buNone/>
            </a:pPr>
            <a:r>
              <a:t/>
            </a:r>
            <a:endParaRPr b="1" i="0" sz="2400" u="none">
              <a:solidFill>
                <a:srgbClr val="FF0000"/>
              </a:solidFill>
              <a:latin typeface="Candara"/>
              <a:ea typeface="Candara"/>
              <a:cs typeface="Candara"/>
              <a:sym typeface="Candara"/>
            </a:endParaRPr>
          </a:p>
          <a:p>
            <a:pPr indent="-76200" lvl="0" marL="228600" marR="0" rtl="0" algn="l">
              <a:lnSpc>
                <a:spcPct val="90000"/>
              </a:lnSpc>
              <a:spcBef>
                <a:spcPts val="1000"/>
              </a:spcBef>
              <a:spcAft>
                <a:spcPts val="0"/>
              </a:spcAft>
              <a:buClr>
                <a:schemeClr val="dk1"/>
              </a:buClr>
              <a:buSzPts val="2400"/>
              <a:buFont typeface="Arial"/>
              <a:buNone/>
            </a:pPr>
            <a:r>
              <a:t/>
            </a:r>
            <a:endParaRPr b="1" i="0" sz="2400" u="none">
              <a:solidFill>
                <a:srgbClr val="FF0000"/>
              </a:solidFill>
              <a:latin typeface="Candara"/>
              <a:ea typeface="Candara"/>
              <a:cs typeface="Candara"/>
              <a:sym typeface="Candara"/>
            </a:endParaRPr>
          </a:p>
        </p:txBody>
      </p:sp>
      <p:graphicFrame>
        <p:nvGraphicFramePr>
          <p:cNvPr id="420" name="Google Shape;420;p50"/>
          <p:cNvGraphicFramePr/>
          <p:nvPr/>
        </p:nvGraphicFramePr>
        <p:xfrm>
          <a:off x="2333112" y="3313300"/>
          <a:ext cx="3000000" cy="3000000"/>
        </p:xfrm>
        <a:graphic>
          <a:graphicData uri="http://schemas.openxmlformats.org/drawingml/2006/table">
            <a:tbl>
              <a:tblPr>
                <a:noFill/>
                <a:tableStyleId>{B7572041-5C2E-455E-8032-3AAEB9A694A7}</a:tableStyleId>
              </a:tblPr>
              <a:tblGrid>
                <a:gridCol w="2709850"/>
                <a:gridCol w="2708275"/>
                <a:gridCol w="2709850"/>
              </a:tblGrid>
              <a:tr h="457200">
                <a:tc>
                  <a:txBody>
                    <a:bodyPr/>
                    <a:lstStyle/>
                    <a:p>
                      <a:pPr indent="0" lvl="0" marL="0" marR="0" rtl="0" algn="ctr">
                        <a:lnSpc>
                          <a:spcPct val="100000"/>
                        </a:lnSpc>
                        <a:spcBef>
                          <a:spcPts val="0"/>
                        </a:spcBef>
                        <a:spcAft>
                          <a:spcPts val="0"/>
                        </a:spcAft>
                        <a:buClr>
                          <a:srgbClr val="FFFFFF"/>
                        </a:buClr>
                        <a:buSzPts val="2400"/>
                        <a:buFont typeface="Candara"/>
                        <a:buNone/>
                      </a:pPr>
                      <a:r>
                        <a:rPr b="1" i="0" lang="en-US" sz="2400" u="none">
                          <a:solidFill>
                            <a:srgbClr val="FFFFFF"/>
                          </a:solidFill>
                          <a:latin typeface="Candara"/>
                          <a:ea typeface="Candara"/>
                          <a:cs typeface="Candara"/>
                          <a:sym typeface="Candara"/>
                        </a:rPr>
                        <a:t>xxxxxxxxxxxxx</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FFFFFF"/>
                        </a:buClr>
                        <a:buSzPts val="2400"/>
                        <a:buFont typeface="Candara"/>
                        <a:buNone/>
                      </a:pPr>
                      <a:r>
                        <a:rPr b="1" i="0" lang="en-US" sz="2400" u="none">
                          <a:solidFill>
                            <a:srgbClr val="FFFFFF"/>
                          </a:solidFill>
                          <a:latin typeface="Candara"/>
                          <a:ea typeface="Candara"/>
                          <a:cs typeface="Candara"/>
                          <a:sym typeface="Candara"/>
                        </a:rPr>
                        <a:t>Low-carb skupina</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FFFFFF"/>
                        </a:buClr>
                        <a:buSzPts val="2400"/>
                        <a:buFont typeface="Candara"/>
                        <a:buNone/>
                      </a:pPr>
                      <a:r>
                        <a:rPr b="1" i="0" lang="en-US" sz="2400" u="none">
                          <a:solidFill>
                            <a:srgbClr val="FFFFFF"/>
                          </a:solidFill>
                          <a:latin typeface="Candara"/>
                          <a:ea typeface="Candara"/>
                          <a:cs typeface="Candara"/>
                          <a:sym typeface="Candara"/>
                        </a:rPr>
                        <a:t>Kontrolní skupina</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r>
              <a:tr h="457200">
                <a:tc>
                  <a:txBody>
                    <a:bodyPr/>
                    <a:lstStyle/>
                    <a:p>
                      <a:pPr indent="0" lvl="0" marL="0" marR="0" rtl="0" algn="ctr">
                        <a:lnSpc>
                          <a:spcPct val="100000"/>
                        </a:lnSpc>
                        <a:spcBef>
                          <a:spcPts val="0"/>
                        </a:spcBef>
                        <a:spcAft>
                          <a:spcPts val="0"/>
                        </a:spcAft>
                        <a:buClr>
                          <a:srgbClr val="000000"/>
                        </a:buClr>
                        <a:buSzPts val="2400"/>
                        <a:buFont typeface="Candara"/>
                        <a:buNone/>
                      </a:pPr>
                      <a:r>
                        <a:rPr b="1" i="0" lang="en-US" sz="2400" u="none">
                          <a:solidFill>
                            <a:srgbClr val="000000"/>
                          </a:solidFill>
                          <a:latin typeface="Candara"/>
                          <a:ea typeface="Candara"/>
                          <a:cs typeface="Candara"/>
                          <a:sym typeface="Candara"/>
                        </a:rPr>
                        <a:t>1. série dřepu</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c>
                  <a:txBody>
                    <a:bodyPr/>
                    <a:lstStyle/>
                    <a:p>
                      <a:pPr indent="0" lvl="0" marL="0" marR="0" rtl="0" algn="ctr">
                        <a:lnSpc>
                          <a:spcPct val="100000"/>
                        </a:lnSpc>
                        <a:spcBef>
                          <a:spcPts val="0"/>
                        </a:spcBef>
                        <a:spcAft>
                          <a:spcPts val="0"/>
                        </a:spcAft>
                        <a:buClr>
                          <a:srgbClr val="000000"/>
                        </a:buClr>
                        <a:buSzPts val="2400"/>
                        <a:buFont typeface="Candara"/>
                        <a:buNone/>
                      </a:pPr>
                      <a:r>
                        <a:rPr b="1" i="0" lang="en-US" sz="2400" u="none">
                          <a:solidFill>
                            <a:srgbClr val="000000"/>
                          </a:solidFill>
                          <a:latin typeface="Candara"/>
                          <a:ea typeface="Candara"/>
                          <a:cs typeface="Candara"/>
                          <a:sym typeface="Candara"/>
                        </a:rPr>
                        <a:t>12±5</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c>
                  <a:txBody>
                    <a:bodyPr/>
                    <a:lstStyle/>
                    <a:p>
                      <a:pPr indent="0" lvl="0" marL="0" marR="0" rtl="0" algn="ctr">
                        <a:lnSpc>
                          <a:spcPct val="100000"/>
                        </a:lnSpc>
                        <a:spcBef>
                          <a:spcPts val="0"/>
                        </a:spcBef>
                        <a:spcAft>
                          <a:spcPts val="0"/>
                        </a:spcAft>
                        <a:buClr>
                          <a:srgbClr val="000000"/>
                        </a:buClr>
                        <a:buSzPts val="2400"/>
                        <a:buFont typeface="Candara"/>
                        <a:buNone/>
                      </a:pPr>
                      <a:r>
                        <a:rPr b="1" i="0" lang="en-US" sz="2400" u="none">
                          <a:solidFill>
                            <a:srgbClr val="000000"/>
                          </a:solidFill>
                          <a:latin typeface="Candara"/>
                          <a:ea typeface="Candara"/>
                          <a:cs typeface="Candara"/>
                          <a:sym typeface="Candara"/>
                        </a:rPr>
                        <a:t>18±7,7</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r>
              <a:tr h="457200">
                <a:tc>
                  <a:txBody>
                    <a:bodyPr/>
                    <a:lstStyle/>
                    <a:p>
                      <a:pPr indent="0" lvl="0" marL="0" marR="0" rtl="0" algn="ctr">
                        <a:lnSpc>
                          <a:spcPct val="100000"/>
                        </a:lnSpc>
                        <a:spcBef>
                          <a:spcPts val="0"/>
                        </a:spcBef>
                        <a:spcAft>
                          <a:spcPts val="0"/>
                        </a:spcAft>
                        <a:buClr>
                          <a:srgbClr val="000000"/>
                        </a:buClr>
                        <a:buSzPts val="2400"/>
                        <a:buFont typeface="Candara"/>
                        <a:buNone/>
                      </a:pPr>
                      <a:r>
                        <a:rPr b="1" i="0" lang="en-US" sz="2400" u="none">
                          <a:solidFill>
                            <a:srgbClr val="000000"/>
                          </a:solidFill>
                          <a:latin typeface="Candara"/>
                          <a:ea typeface="Candara"/>
                          <a:cs typeface="Candara"/>
                          <a:sym typeface="Candara"/>
                        </a:rPr>
                        <a:t>2. série dřepu</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c>
                  <a:txBody>
                    <a:bodyPr/>
                    <a:lstStyle/>
                    <a:p>
                      <a:pPr indent="0" lvl="0" marL="0" marR="0" rtl="0" algn="ctr">
                        <a:lnSpc>
                          <a:spcPct val="100000"/>
                        </a:lnSpc>
                        <a:spcBef>
                          <a:spcPts val="0"/>
                        </a:spcBef>
                        <a:spcAft>
                          <a:spcPts val="0"/>
                        </a:spcAft>
                        <a:buClr>
                          <a:srgbClr val="000000"/>
                        </a:buClr>
                        <a:buSzPts val="2400"/>
                        <a:buFont typeface="Candara"/>
                        <a:buNone/>
                      </a:pPr>
                      <a:r>
                        <a:rPr b="1" i="0" lang="en-US" sz="2400" u="none">
                          <a:solidFill>
                            <a:srgbClr val="000000"/>
                          </a:solidFill>
                          <a:latin typeface="Candara"/>
                          <a:ea typeface="Candara"/>
                          <a:cs typeface="Candara"/>
                          <a:sym typeface="Candara"/>
                        </a:rPr>
                        <a:t>10,3±4,8</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c>
                  <a:txBody>
                    <a:bodyPr/>
                    <a:lstStyle/>
                    <a:p>
                      <a:pPr indent="0" lvl="0" marL="0" marR="0" rtl="0" algn="ctr">
                        <a:lnSpc>
                          <a:spcPct val="100000"/>
                        </a:lnSpc>
                        <a:spcBef>
                          <a:spcPts val="0"/>
                        </a:spcBef>
                        <a:spcAft>
                          <a:spcPts val="0"/>
                        </a:spcAft>
                        <a:buClr>
                          <a:srgbClr val="000000"/>
                        </a:buClr>
                        <a:buSzPts val="2400"/>
                        <a:buFont typeface="Candara"/>
                        <a:buNone/>
                      </a:pPr>
                      <a:r>
                        <a:rPr b="1" i="0" lang="en-US" sz="2400" u="none">
                          <a:solidFill>
                            <a:srgbClr val="000000"/>
                          </a:solidFill>
                          <a:latin typeface="Candara"/>
                          <a:ea typeface="Candara"/>
                          <a:cs typeface="Candara"/>
                          <a:sym typeface="Candara"/>
                        </a:rPr>
                        <a:t>13,5±6,3</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r>
              <a:tr h="457200">
                <a:tc>
                  <a:txBody>
                    <a:bodyPr/>
                    <a:lstStyle/>
                    <a:p>
                      <a:pPr indent="0" lvl="0" marL="0" marR="0" rtl="0" algn="ctr">
                        <a:lnSpc>
                          <a:spcPct val="100000"/>
                        </a:lnSpc>
                        <a:spcBef>
                          <a:spcPts val="0"/>
                        </a:spcBef>
                        <a:spcAft>
                          <a:spcPts val="0"/>
                        </a:spcAft>
                        <a:buClr>
                          <a:srgbClr val="000000"/>
                        </a:buClr>
                        <a:buSzPts val="2400"/>
                        <a:buFont typeface="Candara"/>
                        <a:buNone/>
                      </a:pPr>
                      <a:r>
                        <a:rPr b="1" i="0" lang="en-US" sz="2400" u="none">
                          <a:solidFill>
                            <a:srgbClr val="000000"/>
                          </a:solidFill>
                          <a:latin typeface="Candara"/>
                          <a:ea typeface="Candara"/>
                          <a:cs typeface="Candara"/>
                          <a:sym typeface="Candara"/>
                        </a:rPr>
                        <a:t>3. série dřepu</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c>
                  <a:txBody>
                    <a:bodyPr/>
                    <a:lstStyle/>
                    <a:p>
                      <a:pPr indent="0" lvl="0" marL="0" marR="0" rtl="0" algn="ctr">
                        <a:lnSpc>
                          <a:spcPct val="100000"/>
                        </a:lnSpc>
                        <a:spcBef>
                          <a:spcPts val="0"/>
                        </a:spcBef>
                        <a:spcAft>
                          <a:spcPts val="0"/>
                        </a:spcAft>
                        <a:buClr>
                          <a:srgbClr val="000000"/>
                        </a:buClr>
                        <a:buSzPts val="2400"/>
                        <a:buFont typeface="Candara"/>
                        <a:buNone/>
                      </a:pPr>
                      <a:r>
                        <a:rPr b="1" i="0" lang="en-US" sz="2400" u="none">
                          <a:solidFill>
                            <a:srgbClr val="000000"/>
                          </a:solidFill>
                          <a:latin typeface="Candara"/>
                          <a:ea typeface="Candara"/>
                          <a:cs typeface="Candara"/>
                          <a:sym typeface="Candara"/>
                        </a:rPr>
                        <a:t>10,7±3,7</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c>
                  <a:txBody>
                    <a:bodyPr/>
                    <a:lstStyle/>
                    <a:p>
                      <a:pPr indent="0" lvl="0" marL="0" marR="0" rtl="0" algn="ctr">
                        <a:lnSpc>
                          <a:spcPct val="100000"/>
                        </a:lnSpc>
                        <a:spcBef>
                          <a:spcPts val="0"/>
                        </a:spcBef>
                        <a:spcAft>
                          <a:spcPts val="0"/>
                        </a:spcAft>
                        <a:buClr>
                          <a:srgbClr val="000000"/>
                        </a:buClr>
                        <a:buSzPts val="2400"/>
                        <a:buFont typeface="Candara"/>
                        <a:buNone/>
                      </a:pPr>
                      <a:r>
                        <a:rPr b="1" i="0" lang="en-US" sz="2400" u="none">
                          <a:solidFill>
                            <a:srgbClr val="000000"/>
                          </a:solidFill>
                          <a:latin typeface="Candara"/>
                          <a:ea typeface="Candara"/>
                          <a:cs typeface="Candara"/>
                          <a:sym typeface="Candara"/>
                        </a:rPr>
                        <a:t>10,3±7,4</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51"/>
          <p:cNvSpPr txBox="1"/>
          <p:nvPr>
            <p:ph type="title"/>
          </p:nvPr>
        </p:nvSpPr>
        <p:spPr>
          <a:xfrm>
            <a:off x="0" y="365125"/>
            <a:ext cx="12006262"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ndara"/>
              <a:buNone/>
            </a:pPr>
            <a:r>
              <a:rPr b="0" i="0" lang="en-US" sz="4000" u="none">
                <a:solidFill>
                  <a:schemeClr val="dk1"/>
                </a:solidFill>
                <a:latin typeface="Candara"/>
                <a:ea typeface="Candara"/>
                <a:cs typeface="Candara"/>
                <a:sym typeface="Candara"/>
              </a:rPr>
              <a:t>Příjem sacharidů před tréninkovou jednotkou</a:t>
            </a:r>
            <a:endParaRPr/>
          </a:p>
        </p:txBody>
      </p:sp>
      <p:sp>
        <p:nvSpPr>
          <p:cNvPr id="426" name="Google Shape;426;p51"/>
          <p:cNvSpPr txBox="1"/>
          <p:nvPr>
            <p:ph idx="1" type="body"/>
          </p:nvPr>
        </p:nvSpPr>
        <p:spPr>
          <a:xfrm>
            <a:off x="411162" y="1825625"/>
            <a:ext cx="11396662" cy="4351337"/>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Cílem sportovce je do tréninku přicházet s co nejvyššími zásobami glykogenu</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Doplňování svalového glykogenu začíná ihned po předchozím tréninku a končí předtréninkovým jídlem </a:t>
            </a:r>
            <a:br>
              <a:rPr b="0" i="0" lang="en-US" sz="2400" u="none">
                <a:solidFill>
                  <a:schemeClr val="dk1"/>
                </a:solidFill>
                <a:latin typeface="Candara"/>
                <a:ea typeface="Candara"/>
                <a:cs typeface="Candara"/>
                <a:sym typeface="Candara"/>
              </a:rPr>
            </a:br>
            <a:r>
              <a:rPr b="0" i="0" lang="en-US" sz="2400" u="none">
                <a:solidFill>
                  <a:schemeClr val="dk1"/>
                </a:solidFill>
                <a:latin typeface="Candara"/>
                <a:ea typeface="Candara"/>
                <a:cs typeface="Candara"/>
                <a:sym typeface="Candara"/>
              </a:rPr>
              <a:t>(</a:t>
            </a:r>
            <a:r>
              <a:rPr b="1" i="0" lang="en-US" sz="2400" u="none">
                <a:solidFill>
                  <a:srgbClr val="00B0F0"/>
                </a:solidFill>
                <a:latin typeface="Candara"/>
                <a:ea typeface="Candara"/>
                <a:cs typeface="Candara"/>
                <a:sym typeface="Candara"/>
              </a:rPr>
              <a:t>důležitost nastavení celkového jídelníčku, nejen příjmu stravy kolem tréninku</a:t>
            </a:r>
            <a:r>
              <a:rPr b="0" i="0" lang="en-US" sz="2400" u="none">
                <a:solidFill>
                  <a:schemeClr val="dk1"/>
                </a:solidFill>
                <a:latin typeface="Candara"/>
                <a:ea typeface="Candara"/>
                <a:cs typeface="Candara"/>
                <a:sym typeface="Candara"/>
              </a:rPr>
              <a:t>)</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Některé studie ukázaly také pozitivní efekt na výkon při příjmu sacharidů v posledním jídle před výkonem</a:t>
            </a:r>
            <a:endParaRPr/>
          </a:p>
          <a:p>
            <a:pPr indent="-228600" lvl="0" marL="228600" marR="0" rtl="0" algn="l">
              <a:lnSpc>
                <a:spcPct val="90000"/>
              </a:lnSpc>
              <a:spcBef>
                <a:spcPts val="1000"/>
              </a:spcBef>
              <a:spcAft>
                <a:spcPts val="0"/>
              </a:spcAft>
              <a:buClr>
                <a:srgbClr val="FF0000"/>
              </a:buClr>
              <a:buSzPts val="2400"/>
              <a:buFont typeface="Arial"/>
              <a:buChar char="•"/>
            </a:pPr>
            <a:r>
              <a:rPr b="1" i="0" lang="en-US" sz="2400" u="sng">
                <a:solidFill>
                  <a:srgbClr val="FF0000"/>
                </a:solidFill>
                <a:latin typeface="Candara"/>
                <a:ea typeface="Candara"/>
                <a:cs typeface="Candara"/>
                <a:sym typeface="Candara"/>
              </a:rPr>
              <a:t>Poslední jídlo před tréninkem:</a:t>
            </a:r>
            <a:endParaRPr/>
          </a:p>
          <a:p>
            <a:pPr indent="-228600" lvl="0" marL="228600" marR="0" rtl="0" algn="l">
              <a:lnSpc>
                <a:spcPct val="90000"/>
              </a:lnSpc>
              <a:spcBef>
                <a:spcPts val="1000"/>
              </a:spcBef>
              <a:spcAft>
                <a:spcPts val="0"/>
              </a:spcAft>
              <a:buClr>
                <a:schemeClr val="dk1"/>
              </a:buClr>
              <a:buSzPts val="2400"/>
              <a:buFont typeface="Arial"/>
              <a:buChar char="•"/>
            </a:pPr>
            <a:r>
              <a:rPr b="1" i="0" lang="en-US" sz="2400" u="none">
                <a:solidFill>
                  <a:schemeClr val="dk1"/>
                </a:solidFill>
                <a:latin typeface="Candara"/>
                <a:ea typeface="Candara"/>
                <a:cs typeface="Candara"/>
                <a:sym typeface="Candara"/>
              </a:rPr>
              <a:t>Ideální </a:t>
            </a:r>
            <a:r>
              <a:rPr b="1" i="0" lang="en-US" sz="2400" u="none">
                <a:solidFill>
                  <a:srgbClr val="00B0F0"/>
                </a:solidFill>
                <a:latin typeface="Candara"/>
                <a:ea typeface="Candara"/>
                <a:cs typeface="Candara"/>
                <a:sym typeface="Candara"/>
              </a:rPr>
              <a:t>kombinace proteinů (0,</a:t>
            </a:r>
            <a:r>
              <a:rPr b="1" lang="en-US" sz="2400">
                <a:solidFill>
                  <a:srgbClr val="00B0F0"/>
                </a:solidFill>
                <a:latin typeface="Candara"/>
                <a:ea typeface="Candara"/>
                <a:cs typeface="Candara"/>
                <a:sym typeface="Candara"/>
              </a:rPr>
              <a:t>3</a:t>
            </a:r>
            <a:r>
              <a:rPr b="1" i="0" lang="en-US" sz="2400" u="none">
                <a:solidFill>
                  <a:srgbClr val="00B0F0"/>
                </a:solidFill>
                <a:latin typeface="Candara"/>
                <a:ea typeface="Candara"/>
                <a:cs typeface="Candara"/>
                <a:sym typeface="Candara"/>
              </a:rPr>
              <a:t> g/kg TH, 20–40 g) spolu s příjmem sacharidů </a:t>
            </a:r>
            <a:br>
              <a:rPr b="1" i="0" lang="en-US" sz="2400" u="none">
                <a:solidFill>
                  <a:srgbClr val="00B0F0"/>
                </a:solidFill>
                <a:latin typeface="Candara"/>
                <a:ea typeface="Candara"/>
                <a:cs typeface="Candara"/>
                <a:sym typeface="Candara"/>
              </a:rPr>
            </a:br>
            <a:r>
              <a:rPr b="1" i="0" lang="en-US" sz="2400" u="none">
                <a:solidFill>
                  <a:schemeClr val="dk1"/>
                </a:solidFill>
                <a:latin typeface="Candara"/>
                <a:ea typeface="Candara"/>
                <a:cs typeface="Candara"/>
                <a:sym typeface="Candara"/>
              </a:rPr>
              <a:t>(dle preferencí a celkového příjmu energie, </a:t>
            </a:r>
            <a:r>
              <a:rPr b="1" i="0" lang="en-US" sz="2400" u="none">
                <a:solidFill>
                  <a:srgbClr val="00B0F0"/>
                </a:solidFill>
                <a:latin typeface="Candara"/>
                <a:ea typeface="Candara"/>
                <a:cs typeface="Candara"/>
                <a:sym typeface="Candara"/>
              </a:rPr>
              <a:t>např. do 1 g/kg TH</a:t>
            </a:r>
            <a:r>
              <a:rPr b="1" i="0" lang="en-US" sz="2400" u="none">
                <a:solidFill>
                  <a:schemeClr val="dk1"/>
                </a:solidFill>
                <a:latin typeface="Candara"/>
                <a:ea typeface="Candara"/>
                <a:cs typeface="Candara"/>
                <a:sym typeface="Candara"/>
              </a:rPr>
              <a:t>)</a:t>
            </a:r>
            <a:endParaRPr/>
          </a:p>
          <a:p>
            <a:pPr indent="-228600" lvl="0" marL="228600" marR="0" rtl="0" algn="l">
              <a:lnSpc>
                <a:spcPct val="90000"/>
              </a:lnSpc>
              <a:spcBef>
                <a:spcPts val="1000"/>
              </a:spcBef>
              <a:spcAft>
                <a:spcPts val="0"/>
              </a:spcAft>
              <a:buClr>
                <a:schemeClr val="dk1"/>
              </a:buClr>
              <a:buSzPts val="2400"/>
              <a:buFont typeface="Arial"/>
              <a:buChar char="•"/>
            </a:pPr>
            <a:r>
              <a:rPr b="1" i="0" lang="en-US" sz="2400" u="none">
                <a:solidFill>
                  <a:schemeClr val="dk1"/>
                </a:solidFill>
                <a:latin typeface="Candara"/>
                <a:ea typeface="Candara"/>
                <a:cs typeface="Candara"/>
                <a:sym typeface="Candara"/>
              </a:rPr>
              <a:t>Příjem většího množství sacharidů může být však pro někoho nežádoucí </a:t>
            </a:r>
            <a:br>
              <a:rPr b="1" i="0" lang="en-US" sz="2400" u="none">
                <a:solidFill>
                  <a:schemeClr val="dk1"/>
                </a:solidFill>
                <a:latin typeface="Candara"/>
                <a:ea typeface="Candara"/>
                <a:cs typeface="Candara"/>
                <a:sym typeface="Candara"/>
              </a:rPr>
            </a:br>
            <a:r>
              <a:rPr b="1" i="0" lang="en-US" sz="2400" u="none">
                <a:solidFill>
                  <a:schemeClr val="dk1"/>
                </a:solidFill>
                <a:latin typeface="Candara"/>
                <a:ea typeface="Candara"/>
                <a:cs typeface="Candara"/>
                <a:sym typeface="Candara"/>
              </a:rPr>
              <a:t>(vyloučení příliš inzulinu </a:t>
            </a:r>
            <a:r>
              <a:rPr b="1" lang="en-US" sz="2400">
                <a:latin typeface="Candara"/>
                <a:ea typeface="Candara"/>
                <a:cs typeface="Candara"/>
                <a:sym typeface="Candara"/>
              </a:rPr>
              <a:t>→</a:t>
            </a:r>
            <a:r>
              <a:rPr b="1" i="0" lang="en-US" sz="2400" u="none">
                <a:solidFill>
                  <a:schemeClr val="dk1"/>
                </a:solidFill>
                <a:latin typeface="Candara"/>
                <a:ea typeface="Candara"/>
                <a:cs typeface="Candara"/>
                <a:sym typeface="Candara"/>
              </a:rPr>
              <a:t> zřejmě zvýšená tvorba serotoninu </a:t>
            </a:r>
            <a:r>
              <a:rPr b="1" lang="en-US" sz="2400">
                <a:latin typeface="Candara"/>
                <a:ea typeface="Candara"/>
                <a:cs typeface="Candara"/>
                <a:sym typeface="Candara"/>
              </a:rPr>
              <a:t>→</a:t>
            </a:r>
            <a:r>
              <a:rPr b="1" i="0" lang="en-US" sz="2400" u="none">
                <a:solidFill>
                  <a:schemeClr val="dk1"/>
                </a:solidFill>
                <a:latin typeface="Candara"/>
                <a:ea typeface="Candara"/>
                <a:cs typeface="Candara"/>
                <a:sym typeface="Candara"/>
              </a:rPr>
              <a:t> únava)</a:t>
            </a:r>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a:solidFill>
                <a:schemeClr val="dk1"/>
              </a:solidFill>
              <a:latin typeface="Candara"/>
              <a:ea typeface="Candara"/>
              <a:cs typeface="Candara"/>
              <a:sym typeface="Candara"/>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a:solidFill>
                <a:schemeClr val="dk1"/>
              </a:solidFill>
              <a:latin typeface="Candara"/>
              <a:ea typeface="Candara"/>
              <a:cs typeface="Candara"/>
              <a:sym typeface="Candara"/>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52"/>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libri"/>
              <a:buNone/>
            </a:pPr>
            <a:r>
              <a:rPr b="1" i="0" lang="en-US" sz="4000" u="sng">
                <a:solidFill>
                  <a:schemeClr val="dk1"/>
                </a:solidFill>
                <a:hlinkClick r:id="rId3">
                  <a:extLst>
                    <a:ext uri="{A12FA001-AC4F-418D-AE19-62706E023703}">
                      <ahyp:hlinkClr val="tx"/>
                    </a:ext>
                  </a:extLst>
                </a:hlinkClick>
              </a:rPr>
              <a:t>Effects of carbohydrate feeding on Multiple-bout Resistance</a:t>
            </a:r>
            <a:r>
              <a:rPr b="1" i="0" lang="en-US" sz="4000" u="none">
                <a:solidFill>
                  <a:schemeClr val="dk1"/>
                </a:solidFill>
                <a:latin typeface="Calibri"/>
                <a:ea typeface="Calibri"/>
                <a:cs typeface="Calibri"/>
                <a:sym typeface="Calibri"/>
              </a:rPr>
              <a:t>Effects of carbohydrate feeding on Multiple-bout Resistance</a:t>
            </a:r>
            <a:r>
              <a:rPr b="1" i="0" lang="en-US" sz="4000" u="sng">
                <a:solidFill>
                  <a:schemeClr val="dk1"/>
                </a:solidFill>
                <a:hlinkClick r:id="rId4">
                  <a:extLst>
                    <a:ext uri="{A12FA001-AC4F-418D-AE19-62706E023703}">
                      <ahyp:hlinkClr val="tx"/>
                    </a:ext>
                  </a:extLst>
                </a:hlinkClick>
              </a:rPr>
              <a:t> Exercise (1991)</a:t>
            </a:r>
            <a:endParaRPr/>
          </a:p>
        </p:txBody>
      </p:sp>
      <p:sp>
        <p:nvSpPr>
          <p:cNvPr id="432" name="Google Shape;432;p52"/>
          <p:cNvSpPr txBox="1"/>
          <p:nvPr>
            <p:ph idx="1" type="body"/>
          </p:nvPr>
        </p:nvSpPr>
        <p:spPr>
          <a:xfrm>
            <a:off x="411162" y="1825625"/>
            <a:ext cx="11595100" cy="4351337"/>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Zkoumán vliv požití </a:t>
            </a:r>
            <a:r>
              <a:rPr b="1" i="0" lang="en-US" sz="2400" u="none">
                <a:solidFill>
                  <a:srgbClr val="FF0000"/>
                </a:solidFill>
                <a:latin typeface="Candara"/>
                <a:ea typeface="Candara"/>
                <a:cs typeface="Candara"/>
                <a:sym typeface="Candara"/>
              </a:rPr>
              <a:t>sacharidů 1 g/kg TH </a:t>
            </a:r>
            <a:r>
              <a:rPr b="0" i="0" lang="en-US" sz="2400" u="none">
                <a:solidFill>
                  <a:schemeClr val="dk1"/>
                </a:solidFill>
                <a:latin typeface="Candara"/>
                <a:ea typeface="Candara"/>
                <a:cs typeface="Candara"/>
                <a:sym typeface="Candara"/>
              </a:rPr>
              <a:t>vs. </a:t>
            </a:r>
            <a:r>
              <a:rPr b="1" i="0" lang="en-US" sz="2400" u="none">
                <a:solidFill>
                  <a:srgbClr val="0070C0"/>
                </a:solidFill>
                <a:latin typeface="Candara"/>
                <a:ea typeface="Candara"/>
                <a:cs typeface="Candara"/>
                <a:sym typeface="Candara"/>
              </a:rPr>
              <a:t>Placebo</a:t>
            </a:r>
            <a:r>
              <a:rPr b="0" i="0" lang="en-US" sz="2400" u="none">
                <a:solidFill>
                  <a:schemeClr val="dk1"/>
                </a:solidFill>
                <a:latin typeface="Candara"/>
                <a:ea typeface="Candara"/>
                <a:cs typeface="Candara"/>
                <a:sym typeface="Candara"/>
              </a:rPr>
              <a:t> ihned před zátěží v podobě předkopávání na stroji v sériích s 80 % hmotnosti pro maximální váhu pro 10 REP</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Série byly prováděny s pauzami 3 minuty, byly prováděny do té doby, dokud počet vykonaných opakování v sérii neklesl pod 7 (selhání).</a:t>
            </a:r>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a:solidFill>
                <a:schemeClr val="dk1"/>
              </a:solidFill>
              <a:latin typeface="Candara"/>
              <a:ea typeface="Candara"/>
              <a:cs typeface="Candara"/>
              <a:sym typeface="Candara"/>
            </a:endParaRPr>
          </a:p>
        </p:txBody>
      </p:sp>
      <p:graphicFrame>
        <p:nvGraphicFramePr>
          <p:cNvPr id="433" name="Google Shape;433;p52"/>
          <p:cNvGraphicFramePr/>
          <p:nvPr/>
        </p:nvGraphicFramePr>
        <p:xfrm>
          <a:off x="617537" y="3881437"/>
          <a:ext cx="3000000" cy="3000000"/>
        </p:xfrm>
        <a:graphic>
          <a:graphicData uri="http://schemas.openxmlformats.org/drawingml/2006/table">
            <a:tbl>
              <a:tblPr>
                <a:noFill/>
                <a:tableStyleId>{B7572041-5C2E-455E-8032-3AAEB9A694A7}</a:tableStyleId>
              </a:tblPr>
              <a:tblGrid>
                <a:gridCol w="5489575"/>
                <a:gridCol w="2943225"/>
                <a:gridCol w="2524125"/>
              </a:tblGrid>
              <a:tr h="457200">
                <a:tc>
                  <a:txBody>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FFFFFF"/>
                        </a:buClr>
                        <a:buSzPts val="2400"/>
                        <a:buFont typeface="Candara"/>
                        <a:buNone/>
                      </a:pPr>
                      <a:r>
                        <a:rPr b="1" i="0" lang="en-US" sz="2400" u="none">
                          <a:solidFill>
                            <a:srgbClr val="FFFFFF"/>
                          </a:solidFill>
                          <a:latin typeface="Candara"/>
                          <a:ea typeface="Candara"/>
                          <a:cs typeface="Candara"/>
                          <a:sym typeface="Candara"/>
                        </a:rPr>
                        <a:t>Sacharidová skupina</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FFFFFF"/>
                        </a:buClr>
                        <a:buSzPts val="2400"/>
                        <a:buFont typeface="Candara"/>
                        <a:buNone/>
                      </a:pPr>
                      <a:r>
                        <a:rPr b="1" i="0" lang="en-US" sz="2400" u="none">
                          <a:solidFill>
                            <a:srgbClr val="FFFFFF"/>
                          </a:solidFill>
                          <a:latin typeface="Candara"/>
                          <a:ea typeface="Candara"/>
                          <a:cs typeface="Candara"/>
                          <a:sym typeface="Candara"/>
                        </a:rPr>
                        <a:t>Placebo skupina</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r>
              <a:tr h="457200">
                <a:tc>
                  <a:txBody>
                    <a:bodyPr/>
                    <a:lstStyle/>
                    <a:p>
                      <a:pPr indent="0" lvl="0" marL="0" marR="0" rtl="0" algn="ctr">
                        <a:lnSpc>
                          <a:spcPct val="100000"/>
                        </a:lnSpc>
                        <a:spcBef>
                          <a:spcPts val="0"/>
                        </a:spcBef>
                        <a:spcAft>
                          <a:spcPts val="0"/>
                        </a:spcAft>
                        <a:buClr>
                          <a:srgbClr val="000000"/>
                        </a:buClr>
                        <a:buSzPts val="2400"/>
                        <a:buFont typeface="Candara"/>
                        <a:buNone/>
                      </a:pPr>
                      <a:r>
                        <a:rPr b="1" i="0" lang="en-US" sz="2400" u="none">
                          <a:solidFill>
                            <a:srgbClr val="000000"/>
                          </a:solidFill>
                          <a:latin typeface="Candara"/>
                          <a:ea typeface="Candara"/>
                          <a:cs typeface="Candara"/>
                          <a:sym typeface="Candara"/>
                        </a:rPr>
                        <a:t>Počet sérií do selhání</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c>
                  <a:txBody>
                    <a:bodyPr/>
                    <a:lstStyle/>
                    <a:p>
                      <a:pPr indent="0" lvl="0" marL="0" marR="0" rtl="0" algn="ctr">
                        <a:lnSpc>
                          <a:spcPct val="100000"/>
                        </a:lnSpc>
                        <a:spcBef>
                          <a:spcPts val="0"/>
                        </a:spcBef>
                        <a:spcAft>
                          <a:spcPts val="0"/>
                        </a:spcAft>
                        <a:buClr>
                          <a:srgbClr val="000000"/>
                        </a:buClr>
                        <a:buSzPts val="2400"/>
                        <a:buFont typeface="Candara"/>
                        <a:buNone/>
                      </a:pPr>
                      <a:r>
                        <a:rPr b="1" i="0" lang="en-US" sz="2400" u="none">
                          <a:solidFill>
                            <a:srgbClr val="000000"/>
                          </a:solidFill>
                          <a:latin typeface="Candara"/>
                          <a:ea typeface="Candara"/>
                          <a:cs typeface="Candara"/>
                          <a:sym typeface="Candara"/>
                        </a:rPr>
                        <a:t>17,1±2,0</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c>
                  <a:txBody>
                    <a:bodyPr/>
                    <a:lstStyle/>
                    <a:p>
                      <a:pPr indent="0" lvl="0" marL="0" marR="0" rtl="0" algn="ctr">
                        <a:lnSpc>
                          <a:spcPct val="100000"/>
                        </a:lnSpc>
                        <a:spcBef>
                          <a:spcPts val="0"/>
                        </a:spcBef>
                        <a:spcAft>
                          <a:spcPts val="0"/>
                        </a:spcAft>
                        <a:buClr>
                          <a:schemeClr val="dk1"/>
                        </a:buClr>
                        <a:buSzPts val="2400"/>
                        <a:buFont typeface="Candara"/>
                        <a:buNone/>
                      </a:pPr>
                      <a:r>
                        <a:rPr b="1" i="0" lang="en-US" sz="2400" u="none">
                          <a:solidFill>
                            <a:schemeClr val="dk1"/>
                          </a:solidFill>
                          <a:latin typeface="Candara"/>
                          <a:ea typeface="Candara"/>
                          <a:cs typeface="Candara"/>
                          <a:sym typeface="Candara"/>
                        </a:rPr>
                        <a:t>14,4</a:t>
                      </a:r>
                      <a:r>
                        <a:rPr b="1" i="0" lang="en-US" sz="2400" u="none">
                          <a:solidFill>
                            <a:srgbClr val="000000"/>
                          </a:solidFill>
                          <a:latin typeface="Candara"/>
                          <a:ea typeface="Candara"/>
                          <a:cs typeface="Candara"/>
                          <a:sym typeface="Candara"/>
                        </a:rPr>
                        <a:t>±1,7</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r>
              <a:tr h="457200">
                <a:tc>
                  <a:txBody>
                    <a:bodyPr/>
                    <a:lstStyle/>
                    <a:p>
                      <a:pPr indent="0" lvl="0" marL="0" marR="0" rtl="0" algn="ctr">
                        <a:lnSpc>
                          <a:spcPct val="100000"/>
                        </a:lnSpc>
                        <a:spcBef>
                          <a:spcPts val="0"/>
                        </a:spcBef>
                        <a:spcAft>
                          <a:spcPts val="0"/>
                        </a:spcAft>
                        <a:buClr>
                          <a:srgbClr val="000000"/>
                        </a:buClr>
                        <a:buSzPts val="2400"/>
                        <a:buFont typeface="Candara"/>
                        <a:buNone/>
                      </a:pPr>
                      <a:r>
                        <a:rPr b="1" i="0" lang="en-US" sz="2400" u="none">
                          <a:solidFill>
                            <a:srgbClr val="000000"/>
                          </a:solidFill>
                          <a:latin typeface="Candara"/>
                          <a:ea typeface="Candara"/>
                          <a:cs typeface="Candara"/>
                          <a:sym typeface="Candara"/>
                        </a:rPr>
                        <a:t>Celkový počet vykonaných opakování</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c>
                  <a:txBody>
                    <a:bodyPr/>
                    <a:lstStyle/>
                    <a:p>
                      <a:pPr indent="0" lvl="0" marL="0" marR="0" rtl="0" algn="ctr">
                        <a:lnSpc>
                          <a:spcPct val="100000"/>
                        </a:lnSpc>
                        <a:spcBef>
                          <a:spcPts val="0"/>
                        </a:spcBef>
                        <a:spcAft>
                          <a:spcPts val="0"/>
                        </a:spcAft>
                        <a:buClr>
                          <a:srgbClr val="000000"/>
                        </a:buClr>
                        <a:buSzPts val="2400"/>
                        <a:buFont typeface="Candara"/>
                        <a:buNone/>
                      </a:pPr>
                      <a:r>
                        <a:rPr b="1" i="0" lang="en-US" sz="2400" u="none">
                          <a:solidFill>
                            <a:srgbClr val="000000"/>
                          </a:solidFill>
                          <a:latin typeface="Candara"/>
                          <a:ea typeface="Candara"/>
                          <a:cs typeface="Candara"/>
                          <a:sym typeface="Candara"/>
                        </a:rPr>
                        <a:t>149±16</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c>
                  <a:txBody>
                    <a:bodyPr/>
                    <a:lstStyle/>
                    <a:p>
                      <a:pPr indent="0" lvl="0" marL="0" marR="0" rtl="0" algn="ctr">
                        <a:lnSpc>
                          <a:spcPct val="100000"/>
                        </a:lnSpc>
                        <a:spcBef>
                          <a:spcPts val="0"/>
                        </a:spcBef>
                        <a:spcAft>
                          <a:spcPts val="0"/>
                        </a:spcAft>
                        <a:buClr>
                          <a:srgbClr val="000000"/>
                        </a:buClr>
                        <a:buSzPts val="2400"/>
                        <a:buFont typeface="Candara"/>
                        <a:buNone/>
                      </a:pPr>
                      <a:r>
                        <a:rPr b="1" i="0" lang="en-US" sz="2400" u="none">
                          <a:solidFill>
                            <a:srgbClr val="000000"/>
                          </a:solidFill>
                          <a:latin typeface="Candara"/>
                          <a:ea typeface="Candara"/>
                          <a:cs typeface="Candara"/>
                          <a:sym typeface="Candara"/>
                        </a:rPr>
                        <a:t>129±12</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r>
            </a:tbl>
          </a:graphicData>
        </a:graphic>
      </p:graphicFrame>
      <p:sp>
        <p:nvSpPr>
          <p:cNvPr id="434" name="Google Shape;434;p52"/>
          <p:cNvSpPr txBox="1"/>
          <p:nvPr/>
        </p:nvSpPr>
        <p:spPr>
          <a:xfrm>
            <a:off x="0" y="5438775"/>
            <a:ext cx="12284075" cy="12001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Candara"/>
              <a:buNone/>
            </a:pPr>
            <a:r>
              <a:rPr b="1" i="0" lang="en-US" sz="2400" u="none">
                <a:solidFill>
                  <a:schemeClr val="dk1"/>
                </a:solidFill>
                <a:latin typeface="Candara"/>
                <a:ea typeface="Candara"/>
                <a:cs typeface="Candara"/>
                <a:sym typeface="Candara"/>
              </a:rPr>
              <a:t>Možný pozitivní vliv příjmu sacharidů (v posledním jídle) před zátěží. </a:t>
            </a:r>
            <a:br>
              <a:rPr b="1" i="0" lang="en-US" sz="2400" u="none">
                <a:solidFill>
                  <a:schemeClr val="dk1"/>
                </a:solidFill>
                <a:latin typeface="Candara"/>
                <a:ea typeface="Candara"/>
                <a:cs typeface="Candara"/>
                <a:sym typeface="Candara"/>
              </a:rPr>
            </a:br>
            <a:r>
              <a:rPr b="1" i="0" lang="en-US" sz="2400" u="none">
                <a:solidFill>
                  <a:schemeClr val="dk1"/>
                </a:solidFill>
                <a:latin typeface="Candara"/>
                <a:ea typeface="Candara"/>
                <a:cs typeface="Candara"/>
                <a:sym typeface="Candara"/>
              </a:rPr>
              <a:t>Zásadní je však celkový příjem sacharidů ve stravě a možnost cvičit </a:t>
            </a:r>
            <a:br>
              <a:rPr b="1" i="0" lang="en-US" sz="2400" u="none">
                <a:solidFill>
                  <a:schemeClr val="dk1"/>
                </a:solidFill>
                <a:latin typeface="Candara"/>
                <a:ea typeface="Candara"/>
                <a:cs typeface="Candara"/>
                <a:sym typeface="Candara"/>
              </a:rPr>
            </a:br>
            <a:r>
              <a:rPr b="1" i="0" lang="en-US" sz="2400" u="none">
                <a:solidFill>
                  <a:schemeClr val="dk1"/>
                </a:solidFill>
                <a:latin typeface="Candara"/>
                <a:ea typeface="Candara"/>
                <a:cs typeface="Candara"/>
                <a:sym typeface="Candara"/>
              </a:rPr>
              <a:t>s dostatečnými zásobami sacharidů ve svalech – optimální výkon.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5"/>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t/>
            </a:r>
            <a:endParaRPr sz="4400">
              <a:solidFill>
                <a:schemeClr val="dk1"/>
              </a:solidFill>
              <a:latin typeface="Calibri"/>
              <a:ea typeface="Calibri"/>
              <a:cs typeface="Calibri"/>
              <a:sym typeface="Calibri"/>
            </a:endParaRPr>
          </a:p>
        </p:txBody>
      </p:sp>
      <p:pic>
        <p:nvPicPr>
          <p:cNvPr id="127" name="Google Shape;127;p5"/>
          <p:cNvPicPr preferRelativeResize="0"/>
          <p:nvPr>
            <p:ph idx="1" type="body"/>
          </p:nvPr>
        </p:nvPicPr>
        <p:blipFill rotWithShape="1">
          <a:blip r:embed="rId3">
            <a:alphaModFix/>
          </a:blip>
          <a:srcRect b="0" l="0" r="0" t="0"/>
          <a:stretch/>
        </p:blipFill>
        <p:spPr>
          <a:xfrm>
            <a:off x="4267200" y="582612"/>
            <a:ext cx="8359775" cy="6275387"/>
          </a:xfrm>
          <a:prstGeom prst="rect">
            <a:avLst/>
          </a:prstGeom>
          <a:noFill/>
          <a:ln>
            <a:noFill/>
          </a:ln>
        </p:spPr>
      </p:pic>
      <p:graphicFrame>
        <p:nvGraphicFramePr>
          <p:cNvPr id="128" name="Google Shape;128;p5"/>
          <p:cNvGraphicFramePr/>
          <p:nvPr/>
        </p:nvGraphicFramePr>
        <p:xfrm>
          <a:off x="0" y="1690687"/>
          <a:ext cx="3000000" cy="3000000"/>
        </p:xfrm>
        <a:graphic>
          <a:graphicData uri="http://schemas.openxmlformats.org/drawingml/2006/table">
            <a:tbl>
              <a:tblPr>
                <a:noFill/>
                <a:tableStyleId>{B7572041-5C2E-455E-8032-3AAEB9A694A7}</a:tableStyleId>
              </a:tblPr>
              <a:tblGrid>
                <a:gridCol w="2147875"/>
                <a:gridCol w="2649525"/>
              </a:tblGrid>
              <a:tr h="457200">
                <a:tc gridSpan="2">
                  <a:txBody>
                    <a:bodyPr/>
                    <a:lstStyle/>
                    <a:p>
                      <a:pPr indent="0" lvl="0" marL="0" marR="0" rtl="0" algn="ctr">
                        <a:lnSpc>
                          <a:spcPct val="100000"/>
                        </a:lnSpc>
                        <a:spcBef>
                          <a:spcPts val="0"/>
                        </a:spcBef>
                        <a:spcAft>
                          <a:spcPts val="0"/>
                        </a:spcAft>
                        <a:buClr>
                          <a:srgbClr val="FFFFFF"/>
                        </a:buClr>
                        <a:buSzPts val="2400"/>
                        <a:buFont typeface="Candara"/>
                        <a:buNone/>
                      </a:pPr>
                      <a:r>
                        <a:rPr b="1" i="0" lang="en-US" sz="2400" u="none" cap="none" strike="noStrike">
                          <a:solidFill>
                            <a:srgbClr val="FFFFFF"/>
                          </a:solidFill>
                          <a:latin typeface="Candara"/>
                          <a:ea typeface="Candara"/>
                          <a:cs typeface="Candara"/>
                          <a:sym typeface="Candara"/>
                        </a:rPr>
                        <a:t>Putování živin ze střeva</a:t>
                      </a:r>
                      <a:endParaRPr/>
                    </a:p>
                  </a:txBody>
                  <a:tcPr marT="45700" marB="457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hMerge="1"/>
              </a:tr>
              <a:tr h="1006475">
                <a:tc>
                  <a:txBody>
                    <a:bodyPr/>
                    <a:lstStyle/>
                    <a:p>
                      <a:pPr indent="0" lvl="0" marL="0" marR="0" rtl="0" algn="ctr">
                        <a:lnSpc>
                          <a:spcPct val="100000"/>
                        </a:lnSpc>
                        <a:spcBef>
                          <a:spcPts val="0"/>
                        </a:spcBef>
                        <a:spcAft>
                          <a:spcPts val="0"/>
                        </a:spcAft>
                        <a:buClr>
                          <a:srgbClr val="000000"/>
                        </a:buClr>
                        <a:buSzPts val="2000"/>
                        <a:buFont typeface="Candara"/>
                        <a:buNone/>
                      </a:pPr>
                      <a:r>
                        <a:rPr b="0" i="0" lang="en-US" sz="2000" u="none" cap="none" strike="noStrike">
                          <a:solidFill>
                            <a:srgbClr val="000000"/>
                          </a:solidFill>
                          <a:latin typeface="Candara"/>
                          <a:ea typeface="Candara"/>
                          <a:cs typeface="Candara"/>
                          <a:sym typeface="Candara"/>
                        </a:rPr>
                        <a:t>Portální žilou do jater a dále do krevního oběhu</a:t>
                      </a:r>
                      <a:endParaRPr/>
                    </a:p>
                  </a:txBody>
                  <a:tcPr marT="45700" marB="457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c>
                  <a:txBody>
                    <a:bodyPr/>
                    <a:lstStyle/>
                    <a:p>
                      <a:pPr indent="0" lvl="0" marL="0" marR="0" rtl="0" algn="ctr">
                        <a:lnSpc>
                          <a:spcPct val="100000"/>
                        </a:lnSpc>
                        <a:spcBef>
                          <a:spcPts val="0"/>
                        </a:spcBef>
                        <a:spcAft>
                          <a:spcPts val="0"/>
                        </a:spcAft>
                        <a:buClr>
                          <a:srgbClr val="000000"/>
                        </a:buClr>
                        <a:buSzPts val="2000"/>
                        <a:buFont typeface="Candara"/>
                        <a:buNone/>
                      </a:pPr>
                      <a:r>
                        <a:rPr b="0" i="0" lang="en-US" sz="2000" u="none" cap="none" strike="noStrike">
                          <a:solidFill>
                            <a:srgbClr val="000000"/>
                          </a:solidFill>
                          <a:latin typeface="Candara"/>
                          <a:ea typeface="Candara"/>
                          <a:cs typeface="Candara"/>
                          <a:sym typeface="Candara"/>
                        </a:rPr>
                        <a:t>Lymfatickým systémem do krevního oběhu</a:t>
                      </a:r>
                      <a:endParaRPr/>
                    </a:p>
                  </a:txBody>
                  <a:tcPr marT="45700" marB="457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r>
              <a:tr h="1309675">
                <a:tc>
                  <a:txBody>
                    <a:bodyPr/>
                    <a:lstStyle/>
                    <a:p>
                      <a:pPr indent="0" lvl="0" marL="0" marR="0" rtl="0" algn="ctr">
                        <a:lnSpc>
                          <a:spcPct val="100000"/>
                        </a:lnSpc>
                        <a:spcBef>
                          <a:spcPts val="0"/>
                        </a:spcBef>
                        <a:spcAft>
                          <a:spcPts val="0"/>
                        </a:spcAft>
                        <a:buClr>
                          <a:srgbClr val="00B050"/>
                        </a:buClr>
                        <a:buSzPts val="2000"/>
                        <a:buFont typeface="Candara"/>
                        <a:buNone/>
                      </a:pPr>
                      <a:r>
                        <a:rPr b="1" i="0" lang="en-US" sz="2000" u="none" cap="none" strike="noStrike">
                          <a:solidFill>
                            <a:srgbClr val="00B050"/>
                          </a:solidFill>
                          <a:latin typeface="Candara"/>
                          <a:ea typeface="Candara"/>
                          <a:cs typeface="Candara"/>
                          <a:sym typeface="Candara"/>
                        </a:rPr>
                        <a:t>Aminokyseliny, sacharidy, </a:t>
                      </a:r>
                      <a:br>
                        <a:rPr b="1" i="0" lang="en-US" sz="2000" u="none" cap="none" strike="noStrike">
                          <a:solidFill>
                            <a:srgbClr val="00B050"/>
                          </a:solidFill>
                          <a:latin typeface="Candara"/>
                          <a:ea typeface="Candara"/>
                          <a:cs typeface="Candara"/>
                          <a:sym typeface="Candara"/>
                        </a:rPr>
                      </a:br>
                      <a:r>
                        <a:rPr b="1" i="0" lang="en-US" sz="2000" u="none" cap="none" strike="noStrike">
                          <a:solidFill>
                            <a:srgbClr val="00B050"/>
                          </a:solidFill>
                          <a:latin typeface="Candara"/>
                          <a:ea typeface="Candara"/>
                          <a:cs typeface="Candara"/>
                          <a:sym typeface="Candara"/>
                        </a:rPr>
                        <a:t>SCFA, MCFA</a:t>
                      </a:r>
                      <a:endParaRPr/>
                    </a:p>
                  </a:txBody>
                  <a:tcPr marT="45700" marB="457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c>
                  <a:txBody>
                    <a:bodyPr/>
                    <a:lstStyle/>
                    <a:p>
                      <a:pPr indent="0" lvl="0" marL="0" marR="0" rtl="0" algn="ctr">
                        <a:lnSpc>
                          <a:spcPct val="100000"/>
                        </a:lnSpc>
                        <a:spcBef>
                          <a:spcPts val="0"/>
                        </a:spcBef>
                        <a:spcAft>
                          <a:spcPts val="0"/>
                        </a:spcAft>
                        <a:buClr>
                          <a:srgbClr val="00B050"/>
                        </a:buClr>
                        <a:buSzPts val="2000"/>
                        <a:buFont typeface="Candara"/>
                        <a:buNone/>
                      </a:pPr>
                      <a:r>
                        <a:rPr b="1" i="0" lang="en-US" sz="2000" u="none" cap="none" strike="noStrike">
                          <a:solidFill>
                            <a:srgbClr val="00B050"/>
                          </a:solidFill>
                          <a:latin typeface="Candara"/>
                          <a:ea typeface="Candara"/>
                          <a:cs typeface="Candara"/>
                          <a:sym typeface="Candara"/>
                        </a:rPr>
                        <a:t>Dlouhé mastné kyseliny (LCFA) </a:t>
                      </a:r>
                      <a:br>
                        <a:rPr b="1" i="0" lang="en-US" sz="2000" u="none" cap="none" strike="noStrike">
                          <a:solidFill>
                            <a:srgbClr val="00B050"/>
                          </a:solidFill>
                          <a:latin typeface="Candara"/>
                          <a:ea typeface="Candara"/>
                          <a:cs typeface="Candara"/>
                          <a:sym typeface="Candara"/>
                        </a:rPr>
                      </a:br>
                      <a:r>
                        <a:rPr b="1" i="0" lang="en-US" sz="2000" u="none" cap="none" strike="noStrike">
                          <a:solidFill>
                            <a:srgbClr val="00B050"/>
                          </a:solidFill>
                          <a:latin typeface="Candara"/>
                          <a:ea typeface="Candara"/>
                          <a:cs typeface="Candara"/>
                          <a:sym typeface="Candara"/>
                        </a:rPr>
                        <a:t>(v chylomikrech jako TAG)</a:t>
                      </a:r>
                      <a:endParaRPr/>
                    </a:p>
                  </a:txBody>
                  <a:tcPr marT="45700" marB="457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r>
              <a:tr h="701675">
                <a:tc>
                  <a:txBody>
                    <a:bodyPr/>
                    <a:lstStyle/>
                    <a:p>
                      <a:pPr indent="0" lvl="0" marL="0" marR="0" rtl="0" algn="ctr">
                        <a:lnSpc>
                          <a:spcPct val="100000"/>
                        </a:lnSpc>
                        <a:spcBef>
                          <a:spcPts val="0"/>
                        </a:spcBef>
                        <a:spcAft>
                          <a:spcPts val="0"/>
                        </a:spcAft>
                        <a:buClr>
                          <a:srgbClr val="FF0000"/>
                        </a:buClr>
                        <a:buSzPts val="2000"/>
                        <a:buFont typeface="Candara"/>
                        <a:buNone/>
                      </a:pPr>
                      <a:r>
                        <a:rPr b="1" i="0" lang="en-US" sz="2000" u="none" cap="none" strike="noStrike">
                          <a:solidFill>
                            <a:srgbClr val="FF0000"/>
                          </a:solidFill>
                          <a:latin typeface="Candara"/>
                          <a:ea typeface="Candara"/>
                          <a:cs typeface="Candara"/>
                          <a:sym typeface="Candara"/>
                        </a:rPr>
                        <a:t>Rychlejší transport do krve</a:t>
                      </a:r>
                      <a:endParaRPr/>
                    </a:p>
                  </a:txBody>
                  <a:tcPr marT="45700" marB="457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c>
                  <a:txBody>
                    <a:bodyPr/>
                    <a:lstStyle/>
                    <a:p>
                      <a:pPr indent="0" lvl="0" marL="0" marR="0" rtl="0" algn="ctr">
                        <a:lnSpc>
                          <a:spcPct val="100000"/>
                        </a:lnSpc>
                        <a:spcBef>
                          <a:spcPts val="0"/>
                        </a:spcBef>
                        <a:spcAft>
                          <a:spcPts val="0"/>
                        </a:spcAft>
                        <a:buClr>
                          <a:srgbClr val="000000"/>
                        </a:buClr>
                        <a:buSzPts val="2000"/>
                        <a:buFont typeface="Candara"/>
                        <a:buNone/>
                      </a:pPr>
                      <a:r>
                        <a:rPr b="0" i="0" lang="en-US" sz="2000" u="none" cap="none" strike="noStrike">
                          <a:solidFill>
                            <a:srgbClr val="000000"/>
                          </a:solidFill>
                          <a:latin typeface="Candara"/>
                          <a:ea typeface="Candara"/>
                          <a:cs typeface="Candara"/>
                          <a:sym typeface="Candara"/>
                        </a:rPr>
                        <a:t>Pomalejší transport do krve</a:t>
                      </a:r>
                      <a:endParaRPr/>
                    </a:p>
                  </a:txBody>
                  <a:tcPr marT="45700" marB="457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r>
              <a:tr h="1004875">
                <a:tc>
                  <a:txBody>
                    <a:bodyPr/>
                    <a:lstStyle/>
                    <a:p>
                      <a:pPr indent="0" lvl="0" marL="0" marR="0" rtl="0" algn="ctr">
                        <a:lnSpc>
                          <a:spcPct val="100000"/>
                        </a:lnSpc>
                        <a:spcBef>
                          <a:spcPts val="0"/>
                        </a:spcBef>
                        <a:spcAft>
                          <a:spcPts val="0"/>
                        </a:spcAft>
                        <a:buClr>
                          <a:srgbClr val="000000"/>
                        </a:buClr>
                        <a:buSzPts val="2000"/>
                        <a:buFont typeface="Candara"/>
                        <a:buNone/>
                      </a:pPr>
                      <a:r>
                        <a:rPr b="0" i="0" lang="en-US" sz="2000" u="none" cap="none" strike="noStrike">
                          <a:solidFill>
                            <a:srgbClr val="000000"/>
                          </a:solidFill>
                          <a:latin typeface="Candara"/>
                          <a:ea typeface="Candara"/>
                          <a:cs typeface="Candara"/>
                          <a:sym typeface="Candara"/>
                        </a:rPr>
                        <a:t>Rychleji </a:t>
                      </a:r>
                      <a:br>
                        <a:rPr b="0" i="0" lang="en-US" sz="2000" u="none" cap="none" strike="noStrike">
                          <a:solidFill>
                            <a:srgbClr val="000000"/>
                          </a:solidFill>
                          <a:latin typeface="Candara"/>
                          <a:ea typeface="Candara"/>
                          <a:cs typeface="Candara"/>
                          <a:sym typeface="Candara"/>
                        </a:rPr>
                      </a:br>
                      <a:r>
                        <a:rPr b="0" i="0" lang="en-US" sz="2000" u="none" cap="none" strike="noStrike">
                          <a:solidFill>
                            <a:srgbClr val="000000"/>
                          </a:solidFill>
                          <a:latin typeface="Candara"/>
                          <a:ea typeface="Candara"/>
                          <a:cs typeface="Candara"/>
                          <a:sym typeface="Candara"/>
                        </a:rPr>
                        <a:t>k dispozici jako zdroj energie</a:t>
                      </a:r>
                      <a:endParaRPr/>
                    </a:p>
                  </a:txBody>
                  <a:tcPr marT="45700" marB="457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c>
                  <a:txBody>
                    <a:bodyPr/>
                    <a:lstStyle/>
                    <a:p>
                      <a:pPr indent="0" lvl="0" marL="0" marR="0" rtl="0" algn="ctr">
                        <a:lnSpc>
                          <a:spcPct val="100000"/>
                        </a:lnSpc>
                        <a:spcBef>
                          <a:spcPts val="0"/>
                        </a:spcBef>
                        <a:spcAft>
                          <a:spcPts val="0"/>
                        </a:spcAft>
                        <a:buClr>
                          <a:srgbClr val="000000"/>
                        </a:buClr>
                        <a:buSzPts val="2000"/>
                        <a:buFont typeface="Candara"/>
                        <a:buNone/>
                      </a:pPr>
                      <a:r>
                        <a:rPr b="0" i="0" lang="en-US" sz="2000" u="none" cap="none" strike="noStrike">
                          <a:solidFill>
                            <a:srgbClr val="000000"/>
                          </a:solidFill>
                          <a:latin typeface="Candara"/>
                          <a:ea typeface="Candara"/>
                          <a:cs typeface="Candara"/>
                          <a:sym typeface="Candara"/>
                        </a:rPr>
                        <a:t>Pomaleji k dispozici jako zdroj energie</a:t>
                      </a:r>
                      <a:endParaRPr/>
                    </a:p>
                  </a:txBody>
                  <a:tcPr marT="45700" marB="457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r>
            </a:tbl>
          </a:graphicData>
        </a:graphic>
      </p:graphicFrame>
      <p:sp>
        <p:nvSpPr>
          <p:cNvPr id="129" name="Google Shape;129;p5"/>
          <p:cNvSpPr txBox="1"/>
          <p:nvPr/>
        </p:nvSpPr>
        <p:spPr>
          <a:xfrm>
            <a:off x="9952037" y="1193800"/>
            <a:ext cx="2489200" cy="4000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Candara"/>
              <a:buNone/>
            </a:pPr>
            <a:r>
              <a:rPr b="0" i="0" lang="en-US" sz="2000" u="none" cap="none" strike="noStrike">
                <a:solidFill>
                  <a:schemeClr val="dk1"/>
                </a:solidFill>
                <a:latin typeface="Candara"/>
                <a:ea typeface="Candara"/>
                <a:cs typeface="Candara"/>
                <a:sym typeface="Candara"/>
              </a:rPr>
              <a:t>Střevní klk (zvětšen)</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53"/>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ndara"/>
              <a:buNone/>
            </a:pPr>
            <a:r>
              <a:rPr b="0" i="0" lang="en-US" sz="4000" u="none">
                <a:solidFill>
                  <a:schemeClr val="dk1"/>
                </a:solidFill>
                <a:latin typeface="Candara"/>
                <a:ea typeface="Candara"/>
                <a:cs typeface="Candara"/>
                <a:sym typeface="Candara"/>
              </a:rPr>
              <a:t>Příjem sacharidů během tréninkové jednotky</a:t>
            </a:r>
            <a:endParaRPr/>
          </a:p>
        </p:txBody>
      </p:sp>
      <p:graphicFrame>
        <p:nvGraphicFramePr>
          <p:cNvPr id="440" name="Google Shape;440;p53"/>
          <p:cNvGraphicFramePr/>
          <p:nvPr/>
        </p:nvGraphicFramePr>
        <p:xfrm>
          <a:off x="385200" y="1798637"/>
          <a:ext cx="3000000" cy="3000000"/>
        </p:xfrm>
        <a:graphic>
          <a:graphicData uri="http://schemas.openxmlformats.org/drawingml/2006/table">
            <a:tbl>
              <a:tblPr>
                <a:noFill/>
                <a:tableStyleId>{B7572041-5C2E-455E-8032-3AAEB9A694A7}</a:tableStyleId>
              </a:tblPr>
              <a:tblGrid>
                <a:gridCol w="11240425"/>
              </a:tblGrid>
              <a:tr h="1188725">
                <a:tc>
                  <a:txBody>
                    <a:bodyPr/>
                    <a:lstStyle/>
                    <a:p>
                      <a:pPr indent="0" lvl="0" marL="0" marR="0" rtl="0" algn="ctr">
                        <a:lnSpc>
                          <a:spcPct val="100000"/>
                        </a:lnSpc>
                        <a:spcBef>
                          <a:spcPts val="0"/>
                        </a:spcBef>
                        <a:spcAft>
                          <a:spcPts val="0"/>
                        </a:spcAft>
                        <a:buClr>
                          <a:srgbClr val="FFFFFF"/>
                        </a:buClr>
                        <a:buSzPts val="2400"/>
                        <a:buFont typeface="Candara"/>
                        <a:buNone/>
                      </a:pPr>
                      <a:r>
                        <a:rPr b="1" i="0" lang="en-US" sz="2400" u="none">
                          <a:solidFill>
                            <a:srgbClr val="FFFFFF"/>
                          </a:solidFill>
                          <a:latin typeface="Candara"/>
                          <a:ea typeface="Candara"/>
                          <a:cs typeface="Candara"/>
                          <a:sym typeface="Candara"/>
                        </a:rPr>
                        <a:t>U silových disciplín (posilování) → většinou příjem pouze tekutin, není nutné přijímat sacharidy během zátěže (maximálně BCAA, ale nepotřebné a neprůkazné)</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r>
              <a:tr h="1188725">
                <a:tc>
                  <a:txBody>
                    <a:bodyPr/>
                    <a:lstStyle/>
                    <a:p>
                      <a:pPr indent="0" lvl="0" marL="0" marR="0" rtl="0" algn="ctr">
                        <a:lnSpc>
                          <a:spcPct val="100000"/>
                        </a:lnSpc>
                        <a:spcBef>
                          <a:spcPts val="0"/>
                        </a:spcBef>
                        <a:spcAft>
                          <a:spcPts val="0"/>
                        </a:spcAft>
                        <a:buClr>
                          <a:srgbClr val="000000"/>
                        </a:buClr>
                        <a:buSzPts val="2400"/>
                        <a:buFont typeface="Candara"/>
                        <a:buNone/>
                      </a:pPr>
                      <a:r>
                        <a:rPr b="0" i="0" lang="en-US" sz="2400" u="none">
                          <a:solidFill>
                            <a:srgbClr val="000000"/>
                          </a:solidFill>
                          <a:latin typeface="Candara"/>
                          <a:ea typeface="Candara"/>
                          <a:cs typeface="Candara"/>
                          <a:sym typeface="Candara"/>
                        </a:rPr>
                        <a:t>Delší (cca nad 1 hod a více) trvání aktivity → možný příjem hypotonických iontových nápojů s nižším obsahem sacharidů pro jejich bezproblémový příjem (u běžných hobby sportovců velmi omezené využití)</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r>
              <a:tr h="823900">
                <a:tc>
                  <a:txBody>
                    <a:bodyPr/>
                    <a:lstStyle/>
                    <a:p>
                      <a:pPr indent="0" lvl="0" marL="0" marR="0" rtl="0" algn="ctr">
                        <a:lnSpc>
                          <a:spcPct val="100000"/>
                        </a:lnSpc>
                        <a:spcBef>
                          <a:spcPts val="0"/>
                        </a:spcBef>
                        <a:spcAft>
                          <a:spcPts val="0"/>
                        </a:spcAft>
                        <a:buClr>
                          <a:srgbClr val="000000"/>
                        </a:buClr>
                        <a:buSzPts val="2400"/>
                        <a:buFont typeface="Candara"/>
                        <a:buNone/>
                      </a:pPr>
                      <a:r>
                        <a:rPr b="0" i="0" lang="en-US" sz="2400" u="none">
                          <a:solidFill>
                            <a:srgbClr val="000000"/>
                          </a:solidFill>
                          <a:latin typeface="Candara"/>
                          <a:ea typeface="Candara"/>
                          <a:cs typeface="Candara"/>
                          <a:sym typeface="Candara"/>
                        </a:rPr>
                        <a:t>V případě zápasů (kolektivní sporty) → doplnění pomocí gelů, tyčinek, sacharidových nápojů, ovoce</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54"/>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ndara"/>
              <a:buNone/>
            </a:pPr>
            <a:r>
              <a:rPr b="0" i="0" lang="en-US" sz="4000" u="none">
                <a:solidFill>
                  <a:schemeClr val="dk1"/>
                </a:solidFill>
                <a:latin typeface="Candara"/>
                <a:ea typeface="Candara"/>
                <a:cs typeface="Candara"/>
                <a:sym typeface="Candara"/>
              </a:rPr>
              <a:t>Příjem sacharidů po tréninkové jednotce</a:t>
            </a:r>
            <a:endParaRPr/>
          </a:p>
        </p:txBody>
      </p:sp>
      <p:sp>
        <p:nvSpPr>
          <p:cNvPr id="446" name="Google Shape;446;p54"/>
          <p:cNvSpPr txBox="1"/>
          <p:nvPr>
            <p:ph idx="1" type="body"/>
          </p:nvPr>
        </p:nvSpPr>
        <p:spPr>
          <a:xfrm>
            <a:off x="506412" y="1604962"/>
            <a:ext cx="10515600" cy="4351337"/>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Příjem sacharidů po tréninku není nutností (pokud tuto informaci vztáhneme pouze na silové sporty, kde nám jde o nárůst svalové hmoty a primárním zájmem není rychlé doplnění glykogenu, </a:t>
            </a:r>
            <a:r>
              <a:rPr b="1" i="0" lang="en-US" sz="2400" u="none">
                <a:solidFill>
                  <a:schemeClr val="dk1"/>
                </a:solidFill>
                <a:latin typeface="Candara"/>
                <a:ea typeface="Candara"/>
                <a:cs typeface="Candara"/>
                <a:sym typeface="Candara"/>
              </a:rPr>
              <a:t>viz minulá přednáška</a:t>
            </a:r>
            <a:r>
              <a:rPr b="0" i="0" lang="en-US" sz="2400" u="none">
                <a:solidFill>
                  <a:schemeClr val="dk1"/>
                </a:solidFill>
                <a:latin typeface="Candara"/>
                <a:ea typeface="Candara"/>
                <a:cs typeface="Candara"/>
                <a:sym typeface="Candara"/>
              </a:rPr>
              <a:t>)</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V případě ostatních sportů (kolektivní sporty, atletika, dvoufázové tréninky) </a:t>
            </a:r>
            <a:br>
              <a:rPr b="0" i="0" lang="en-US" sz="2400" u="none">
                <a:solidFill>
                  <a:schemeClr val="dk1"/>
                </a:solidFill>
                <a:latin typeface="Candara"/>
                <a:ea typeface="Candara"/>
                <a:cs typeface="Candara"/>
                <a:sym typeface="Candara"/>
              </a:rPr>
            </a:br>
            <a:r>
              <a:rPr b="0" i="0" lang="en-US" sz="2400" u="none">
                <a:solidFill>
                  <a:schemeClr val="dk1"/>
                </a:solidFill>
                <a:latin typeface="Candara"/>
                <a:ea typeface="Candara"/>
                <a:cs typeface="Candara"/>
                <a:sym typeface="Candara"/>
              </a:rPr>
              <a:t>s větším objemem tréninků je třeba s obnovou zásob glykogenu začít ideálně </a:t>
            </a:r>
            <a:br>
              <a:rPr b="0" i="0" lang="en-US" sz="2400" u="none">
                <a:solidFill>
                  <a:schemeClr val="dk1"/>
                </a:solidFill>
                <a:latin typeface="Candara"/>
                <a:ea typeface="Candara"/>
                <a:cs typeface="Candara"/>
                <a:sym typeface="Candara"/>
              </a:rPr>
            </a:br>
            <a:r>
              <a:rPr b="0" i="0" lang="en-US" sz="2400" u="none">
                <a:solidFill>
                  <a:schemeClr val="dk1"/>
                </a:solidFill>
                <a:latin typeface="Candara"/>
                <a:ea typeface="Candara"/>
                <a:cs typeface="Candara"/>
                <a:sym typeface="Candara"/>
              </a:rPr>
              <a:t>co nejrychleji</a:t>
            </a:r>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a:solidFill>
                <a:schemeClr val="dk1"/>
              </a:solidFill>
              <a:latin typeface="Candara"/>
              <a:ea typeface="Candara"/>
              <a:cs typeface="Candara"/>
              <a:sym typeface="Candara"/>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a:solidFill>
                <a:schemeClr val="dk1"/>
              </a:solidFill>
              <a:latin typeface="Candara"/>
              <a:ea typeface="Candara"/>
              <a:cs typeface="Candara"/>
              <a:sym typeface="Candara"/>
            </a:endParaRPr>
          </a:p>
        </p:txBody>
      </p:sp>
      <p:graphicFrame>
        <p:nvGraphicFramePr>
          <p:cNvPr id="447" name="Google Shape;447;p54"/>
          <p:cNvGraphicFramePr/>
          <p:nvPr/>
        </p:nvGraphicFramePr>
        <p:xfrm>
          <a:off x="1900237" y="3835400"/>
          <a:ext cx="3000000" cy="3000000"/>
        </p:xfrm>
        <a:graphic>
          <a:graphicData uri="http://schemas.openxmlformats.org/drawingml/2006/table">
            <a:tbl>
              <a:tblPr>
                <a:noFill/>
                <a:tableStyleId>{B7572041-5C2E-455E-8032-3AAEB9A694A7}</a:tableStyleId>
              </a:tblPr>
              <a:tblGrid>
                <a:gridCol w="8128000"/>
              </a:tblGrid>
              <a:tr h="1189025">
                <a:tc>
                  <a:txBody>
                    <a:bodyPr/>
                    <a:lstStyle/>
                    <a:p>
                      <a:pPr indent="0" lvl="0" marL="0" marR="0" rtl="0" algn="l">
                        <a:lnSpc>
                          <a:spcPct val="100000"/>
                        </a:lnSpc>
                        <a:spcBef>
                          <a:spcPts val="0"/>
                        </a:spcBef>
                        <a:spcAft>
                          <a:spcPts val="0"/>
                        </a:spcAft>
                        <a:buClr>
                          <a:srgbClr val="FF0000"/>
                        </a:buClr>
                        <a:buSzPts val="2400"/>
                        <a:buFont typeface="Candara"/>
                        <a:buNone/>
                      </a:pPr>
                      <a:r>
                        <a:rPr b="1" i="0" lang="en-US" sz="2400" u="none">
                          <a:solidFill>
                            <a:srgbClr val="FF0000"/>
                          </a:solidFill>
                          <a:latin typeface="Candara"/>
                          <a:ea typeface="Candara"/>
                          <a:cs typeface="Candara"/>
                          <a:sym typeface="Candara"/>
                        </a:rPr>
                        <a:t>Obnova glykogenových zásob ve 2 fázích: </a:t>
                      </a:r>
                      <a:r>
                        <a:rPr b="1" i="0" lang="en-US" sz="2400" u="none">
                          <a:solidFill>
                            <a:srgbClr val="FFFFFF"/>
                          </a:solidFill>
                          <a:latin typeface="Candara"/>
                          <a:ea typeface="Candara"/>
                          <a:cs typeface="Candara"/>
                          <a:sym typeface="Candara"/>
                        </a:rPr>
                        <a:t>Jentjens, 2003 (Determinants of Post-Exercise Glycogen Synthesis During Short-Term Recovery)</a:t>
                      </a:r>
                      <a:endParaRPr/>
                    </a:p>
                  </a:txBody>
                  <a:tcPr marT="45700" marB="457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r>
              <a:tr h="1189025">
                <a:tc>
                  <a:txBody>
                    <a:bodyPr/>
                    <a:lstStyle/>
                    <a:p>
                      <a:pPr indent="0" lvl="0" marL="0" marR="0" rtl="0" algn="l">
                        <a:lnSpc>
                          <a:spcPct val="100000"/>
                        </a:lnSpc>
                        <a:spcBef>
                          <a:spcPts val="0"/>
                        </a:spcBef>
                        <a:spcAft>
                          <a:spcPts val="0"/>
                        </a:spcAft>
                        <a:buClr>
                          <a:srgbClr val="000000"/>
                        </a:buClr>
                        <a:buSzPts val="2400"/>
                        <a:buFont typeface="Candara"/>
                        <a:buNone/>
                      </a:pPr>
                      <a:r>
                        <a:rPr b="0" i="0" lang="en-US" sz="2400" u="none">
                          <a:solidFill>
                            <a:srgbClr val="000000"/>
                          </a:solidFill>
                          <a:latin typeface="Candara"/>
                          <a:ea typeface="Candara"/>
                          <a:cs typeface="Candara"/>
                          <a:sym typeface="Candara"/>
                        </a:rPr>
                        <a:t>1) Velmi rychlá do 60 min. po zátěži</a:t>
                      </a:r>
                      <a:endParaRPr/>
                    </a:p>
                    <a:p>
                      <a:pPr indent="0" lvl="0" marL="0" marR="0" rtl="0" algn="l">
                        <a:lnSpc>
                          <a:spcPct val="100000"/>
                        </a:lnSpc>
                        <a:spcBef>
                          <a:spcPts val="0"/>
                        </a:spcBef>
                        <a:spcAft>
                          <a:spcPts val="0"/>
                        </a:spcAft>
                        <a:buClr>
                          <a:srgbClr val="00B0F0"/>
                        </a:buClr>
                        <a:buSzPts val="2400"/>
                        <a:buFont typeface="Candara"/>
                        <a:buNone/>
                      </a:pPr>
                      <a:r>
                        <a:rPr b="1" i="0" lang="en-US" sz="2400" u="none">
                          <a:solidFill>
                            <a:srgbClr val="00B0F0"/>
                          </a:solidFill>
                          <a:latin typeface="Candara"/>
                          <a:ea typeface="Candara"/>
                          <a:cs typeface="Candara"/>
                          <a:sym typeface="Candara"/>
                        </a:rPr>
                        <a:t>Příjem S a B současně  v poměru 3:1 zajištění rychlejší syntézy glykogenu a podpory MPS (cca 1 g S/kg TH + 20–40 g B)</a:t>
                      </a:r>
                      <a:endParaRPr/>
                    </a:p>
                  </a:txBody>
                  <a:tcPr marT="45700" marB="457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r>
              <a:tr h="457200">
                <a:tc>
                  <a:txBody>
                    <a:bodyPr/>
                    <a:lstStyle/>
                    <a:p>
                      <a:pPr indent="0" lvl="0" marL="0" marR="0" rtl="0" algn="l">
                        <a:lnSpc>
                          <a:spcPct val="100000"/>
                        </a:lnSpc>
                        <a:spcBef>
                          <a:spcPts val="0"/>
                        </a:spcBef>
                        <a:spcAft>
                          <a:spcPts val="0"/>
                        </a:spcAft>
                        <a:buClr>
                          <a:srgbClr val="000000"/>
                        </a:buClr>
                        <a:buSzPts val="2400"/>
                        <a:buFont typeface="Candara"/>
                        <a:buNone/>
                      </a:pPr>
                      <a:r>
                        <a:rPr b="0" i="0" lang="en-US" sz="2400" u="none">
                          <a:solidFill>
                            <a:srgbClr val="000000"/>
                          </a:solidFill>
                          <a:latin typeface="Candara"/>
                          <a:ea typeface="Candara"/>
                          <a:cs typeface="Candara"/>
                          <a:sym typeface="Candara"/>
                        </a:rPr>
                        <a:t>2) Pomalejší dalších 24 hod po zátěži</a:t>
                      </a:r>
                      <a:endParaRPr/>
                    </a:p>
                  </a:txBody>
                  <a:tcPr marT="45700" marB="457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55"/>
          <p:cNvSpPr txBox="1"/>
          <p:nvPr>
            <p:ph type="title"/>
          </p:nvPr>
        </p:nvSpPr>
        <p:spPr>
          <a:xfrm>
            <a:off x="101600" y="361950"/>
            <a:ext cx="119888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ndara"/>
              <a:buNone/>
            </a:pPr>
            <a:r>
              <a:rPr b="0" i="0" lang="en-US" sz="4000" u="none">
                <a:solidFill>
                  <a:schemeClr val="dk1"/>
                </a:solidFill>
                <a:latin typeface="Candara"/>
                <a:ea typeface="Candara"/>
                <a:cs typeface="Candara"/>
                <a:sym typeface="Candara"/>
              </a:rPr>
              <a:t>Příjem sacharidů a dalších živin po tréninkové jednotce</a:t>
            </a:r>
            <a:endParaRPr/>
          </a:p>
        </p:txBody>
      </p:sp>
      <p:sp>
        <p:nvSpPr>
          <p:cNvPr id="453" name="Google Shape;453;p55"/>
          <p:cNvSpPr txBox="1"/>
          <p:nvPr>
            <p:ph idx="1" type="body"/>
          </p:nvPr>
        </p:nvSpPr>
        <p:spPr>
          <a:xfrm>
            <a:off x="292100" y="1516062"/>
            <a:ext cx="11115675" cy="4351337"/>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V případě silových sportů (kulturistika, fitness) není nutností brzký příjem sacharidů ve formě doplňku stravy</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Candara"/>
                <a:ea typeface="Candara"/>
                <a:cs typeface="Candara"/>
                <a:sym typeface="Candara"/>
              </a:rPr>
              <a:t>Jak se tedy chovat v tomto případě?</a:t>
            </a:r>
            <a:endParaRPr/>
          </a:p>
          <a:p>
            <a:pPr indent="-228600" lvl="0" marL="228600" marR="0" rtl="0" algn="l">
              <a:lnSpc>
                <a:spcPct val="90000"/>
              </a:lnSpc>
              <a:spcBef>
                <a:spcPts val="1000"/>
              </a:spcBef>
              <a:spcAft>
                <a:spcPts val="0"/>
              </a:spcAft>
              <a:buClr>
                <a:srgbClr val="00B0F0"/>
              </a:buClr>
              <a:buSzPts val="2400"/>
              <a:buFont typeface="Arial"/>
              <a:buChar char="•"/>
            </a:pPr>
            <a:r>
              <a:rPr b="1" i="0" lang="en-US" sz="2400" u="none">
                <a:solidFill>
                  <a:srgbClr val="00B0F0"/>
                </a:solidFill>
                <a:latin typeface="Candara"/>
                <a:ea typeface="Candara"/>
                <a:cs typeface="Candara"/>
                <a:sym typeface="Candara"/>
              </a:rPr>
              <a:t>Po tréninkové jednotce: </a:t>
            </a:r>
            <a:r>
              <a:rPr b="1" i="0" lang="en-US" sz="2400" u="none">
                <a:solidFill>
                  <a:srgbClr val="FF0000"/>
                </a:solidFill>
                <a:latin typeface="Candara"/>
                <a:ea typeface="Candara"/>
                <a:cs typeface="Candara"/>
                <a:sym typeface="Candara"/>
              </a:rPr>
              <a:t>Příjem syrovátkových bílkovin v množství 0,3 g/kg TH, nebo 20–40 g v absolutním množství (zvážit příjem sacharidů)</a:t>
            </a:r>
            <a:endParaRPr/>
          </a:p>
          <a:p>
            <a:pPr indent="-228600" lvl="0" marL="228600" marR="0" rtl="0" algn="l">
              <a:lnSpc>
                <a:spcPct val="90000"/>
              </a:lnSpc>
              <a:spcBef>
                <a:spcPts val="1000"/>
              </a:spcBef>
              <a:spcAft>
                <a:spcPts val="0"/>
              </a:spcAft>
              <a:buClr>
                <a:srgbClr val="00B0F0"/>
              </a:buClr>
              <a:buSzPts val="2400"/>
              <a:buFont typeface="Arial"/>
              <a:buChar char="•"/>
            </a:pPr>
            <a:r>
              <a:rPr b="1" i="0" lang="en-US" sz="2400" u="none">
                <a:solidFill>
                  <a:srgbClr val="00B0F0"/>
                </a:solidFill>
                <a:latin typeface="Candara"/>
                <a:ea typeface="Candara"/>
                <a:cs typeface="Candara"/>
                <a:sym typeface="Candara"/>
              </a:rPr>
              <a:t>Za 90–120 minut: </a:t>
            </a:r>
            <a:r>
              <a:rPr b="1" i="0" lang="en-US" sz="2400" u="none">
                <a:solidFill>
                  <a:srgbClr val="FF0000"/>
                </a:solidFill>
                <a:latin typeface="Candara"/>
                <a:ea typeface="Candara"/>
                <a:cs typeface="Candara"/>
                <a:sym typeface="Candara"/>
              </a:rPr>
              <a:t>Příjem pevného potréninkového jídla s vyváženým zastoupením 3 základních živin:</a:t>
            </a:r>
            <a:endParaRPr/>
          </a:p>
          <a:p>
            <a:pPr indent="-228600" lvl="0" marL="228600" marR="0" rtl="0" algn="l">
              <a:lnSpc>
                <a:spcPct val="90000"/>
              </a:lnSpc>
              <a:spcBef>
                <a:spcPts val="1000"/>
              </a:spcBef>
              <a:spcAft>
                <a:spcPts val="0"/>
              </a:spcAft>
              <a:buClr>
                <a:srgbClr val="FF0000"/>
              </a:buClr>
              <a:buSzPts val="2400"/>
              <a:buFont typeface="Arial"/>
              <a:buChar char="•"/>
            </a:pPr>
            <a:r>
              <a:rPr b="1" i="0" lang="en-US" sz="2400" u="none">
                <a:solidFill>
                  <a:srgbClr val="FF0000"/>
                </a:solidFill>
                <a:latin typeface="Candara"/>
                <a:ea typeface="Candara"/>
                <a:cs typeface="Candara"/>
                <a:sym typeface="Candara"/>
              </a:rPr>
              <a:t>1) Sacharidy: </a:t>
            </a:r>
            <a:r>
              <a:rPr b="1" i="0" lang="en-US" sz="2400" u="none">
                <a:solidFill>
                  <a:schemeClr val="dk1"/>
                </a:solidFill>
                <a:latin typeface="Candara"/>
                <a:ea typeface="Candara"/>
                <a:cs typeface="Candara"/>
                <a:sym typeface="Candara"/>
              </a:rPr>
              <a:t>Podle celkového denního příjmu sacharidů (většinou do 1g/kg TH)</a:t>
            </a:r>
            <a:endParaRPr/>
          </a:p>
          <a:p>
            <a:pPr indent="-228600" lvl="0" marL="228600" marR="0" rtl="0" algn="l">
              <a:lnSpc>
                <a:spcPct val="90000"/>
              </a:lnSpc>
              <a:spcBef>
                <a:spcPts val="1000"/>
              </a:spcBef>
              <a:spcAft>
                <a:spcPts val="0"/>
              </a:spcAft>
              <a:buClr>
                <a:srgbClr val="FF0000"/>
              </a:buClr>
              <a:buSzPts val="2400"/>
              <a:buFont typeface="Arial"/>
              <a:buChar char="•"/>
            </a:pPr>
            <a:r>
              <a:rPr b="1" i="0" lang="en-US" sz="2400" u="none">
                <a:solidFill>
                  <a:srgbClr val="FF0000"/>
                </a:solidFill>
                <a:latin typeface="Candara"/>
                <a:ea typeface="Candara"/>
                <a:cs typeface="Candara"/>
                <a:sym typeface="Candara"/>
              </a:rPr>
              <a:t>2) Bílkoviny: </a:t>
            </a:r>
            <a:r>
              <a:rPr b="1" i="0" lang="en-US" sz="2400" u="none">
                <a:solidFill>
                  <a:schemeClr val="dk1"/>
                </a:solidFill>
                <a:latin typeface="Candara"/>
                <a:ea typeface="Candara"/>
                <a:cs typeface="Candara"/>
                <a:sym typeface="Candara"/>
              </a:rPr>
              <a:t>V množství 0,3 g/kg TH, nebo 20–40 g </a:t>
            </a:r>
            <a:endParaRPr/>
          </a:p>
          <a:p>
            <a:pPr indent="-228600" lvl="0" marL="228600" marR="0" rtl="0" algn="l">
              <a:lnSpc>
                <a:spcPct val="90000"/>
              </a:lnSpc>
              <a:spcBef>
                <a:spcPts val="1000"/>
              </a:spcBef>
              <a:spcAft>
                <a:spcPts val="0"/>
              </a:spcAft>
              <a:buClr>
                <a:srgbClr val="FF0000"/>
              </a:buClr>
              <a:buSzPts val="2400"/>
              <a:buFont typeface="Arial"/>
              <a:buChar char="•"/>
            </a:pPr>
            <a:r>
              <a:rPr b="1" i="0" lang="en-US" sz="2400" u="none">
                <a:solidFill>
                  <a:srgbClr val="FF0000"/>
                </a:solidFill>
                <a:latin typeface="Candara"/>
                <a:ea typeface="Candara"/>
                <a:cs typeface="Candara"/>
                <a:sym typeface="Candara"/>
              </a:rPr>
              <a:t>3) Tuky: </a:t>
            </a:r>
            <a:r>
              <a:rPr b="1" i="0" lang="en-US" sz="2400" u="none">
                <a:solidFill>
                  <a:schemeClr val="dk1"/>
                </a:solidFill>
                <a:latin typeface="Candara"/>
                <a:ea typeface="Candara"/>
                <a:cs typeface="Candara"/>
                <a:sym typeface="Candara"/>
              </a:rPr>
              <a:t>Podle celkového denního příjmu tuků (10–20 g)</a:t>
            </a:r>
            <a:endParaRPr/>
          </a:p>
          <a:p>
            <a:pPr indent="-76200" lvl="0" marL="228600" marR="0" rtl="0" algn="l">
              <a:lnSpc>
                <a:spcPct val="90000"/>
              </a:lnSpc>
              <a:spcBef>
                <a:spcPts val="1000"/>
              </a:spcBef>
              <a:spcAft>
                <a:spcPts val="0"/>
              </a:spcAft>
              <a:buClr>
                <a:schemeClr val="dk1"/>
              </a:buClr>
              <a:buSzPts val="2400"/>
              <a:buFont typeface="Arial"/>
              <a:buNone/>
            </a:pPr>
            <a:r>
              <a:t/>
            </a:r>
            <a:endParaRPr b="1" i="0" sz="2400" u="none">
              <a:solidFill>
                <a:schemeClr val="dk1"/>
              </a:solidFill>
              <a:latin typeface="Candara"/>
              <a:ea typeface="Candara"/>
              <a:cs typeface="Candara"/>
              <a:sym typeface="Candara"/>
            </a:endParaRPr>
          </a:p>
        </p:txBody>
      </p:sp>
      <p:graphicFrame>
        <p:nvGraphicFramePr>
          <p:cNvPr id="454" name="Google Shape;454;p55"/>
          <p:cNvGraphicFramePr/>
          <p:nvPr/>
        </p:nvGraphicFramePr>
        <p:xfrm>
          <a:off x="1074737" y="5867400"/>
          <a:ext cx="3000000" cy="3000000"/>
        </p:xfrm>
        <a:graphic>
          <a:graphicData uri="http://schemas.openxmlformats.org/drawingml/2006/table">
            <a:tbl>
              <a:tblPr>
                <a:noFill/>
                <a:tableStyleId>{B7572041-5C2E-455E-8032-3AAEB9A694A7}</a:tableStyleId>
              </a:tblPr>
              <a:tblGrid>
                <a:gridCol w="10523525"/>
              </a:tblGrid>
              <a:tr h="822325">
                <a:tc>
                  <a:txBody>
                    <a:bodyPr/>
                    <a:lstStyle/>
                    <a:p>
                      <a:pPr indent="0" lvl="0" marL="0" marR="0" rtl="0" algn="ctr">
                        <a:lnSpc>
                          <a:spcPct val="100000"/>
                        </a:lnSpc>
                        <a:spcBef>
                          <a:spcPts val="0"/>
                        </a:spcBef>
                        <a:spcAft>
                          <a:spcPts val="0"/>
                        </a:spcAft>
                        <a:buClr>
                          <a:srgbClr val="FFFFFF"/>
                        </a:buClr>
                        <a:buSzPts val="2400"/>
                        <a:buFont typeface="Candara"/>
                        <a:buNone/>
                      </a:pPr>
                      <a:r>
                        <a:rPr b="1" i="0" lang="en-US" sz="2400" u="none">
                          <a:solidFill>
                            <a:srgbClr val="FFFFFF"/>
                          </a:solidFill>
                          <a:latin typeface="Candara"/>
                          <a:ea typeface="Candara"/>
                          <a:cs typeface="Candara"/>
                          <a:sym typeface="Candara"/>
                        </a:rPr>
                        <a:t>Klidně však můžeme potréninkový příjem proteinu vynechat a dát rovnou pevné jídlo – odvislé od našich cílů a celkových živin v jídelníčku</a:t>
                      </a:r>
                      <a:endParaRPr/>
                    </a:p>
                  </a:txBody>
                  <a:tcPr marT="45675" marB="4567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56"/>
          <p:cNvSpPr txBox="1"/>
          <p:nvPr>
            <p:ph type="title"/>
          </p:nvPr>
        </p:nvSpPr>
        <p:spPr>
          <a:xfrm>
            <a:off x="179387" y="19050"/>
            <a:ext cx="11833225"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ndara"/>
              <a:buNone/>
            </a:pPr>
            <a:r>
              <a:rPr b="0" i="0" lang="en-US" sz="4000" u="none">
                <a:solidFill>
                  <a:schemeClr val="dk1"/>
                </a:solidFill>
                <a:latin typeface="Candara"/>
                <a:ea typeface="Candara"/>
                <a:cs typeface="Candara"/>
                <a:sym typeface="Candara"/>
              </a:rPr>
              <a:t>Nejčastěji doporučovaný příjem makroživin </a:t>
            </a:r>
            <a:br>
              <a:rPr b="0" i="0" lang="en-US" sz="4000" u="none">
                <a:solidFill>
                  <a:schemeClr val="dk1"/>
                </a:solidFill>
                <a:latin typeface="Candara"/>
                <a:ea typeface="Candara"/>
                <a:cs typeface="Candara"/>
                <a:sym typeface="Candara"/>
              </a:rPr>
            </a:br>
            <a:r>
              <a:rPr b="0" i="0" lang="en-US" sz="4000" u="none">
                <a:solidFill>
                  <a:schemeClr val="dk1"/>
                </a:solidFill>
                <a:latin typeface="Candara"/>
                <a:ea typeface="Candara"/>
                <a:cs typeface="Candara"/>
                <a:sym typeface="Candara"/>
              </a:rPr>
              <a:t>v silových sportech: Shrnutí</a:t>
            </a:r>
            <a:endParaRPr/>
          </a:p>
        </p:txBody>
      </p:sp>
      <p:sp>
        <p:nvSpPr>
          <p:cNvPr id="460" name="Google Shape;460;p56"/>
          <p:cNvSpPr txBox="1"/>
          <p:nvPr>
            <p:ph idx="1" type="body"/>
          </p:nvPr>
        </p:nvSpPr>
        <p:spPr>
          <a:xfrm>
            <a:off x="357187" y="1438275"/>
            <a:ext cx="11185525" cy="435133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400"/>
              <a:buFont typeface="Arial"/>
              <a:buNone/>
            </a:pPr>
            <a:r>
              <a:t/>
            </a:r>
            <a:endParaRPr b="1" i="0" sz="2400" u="none">
              <a:solidFill>
                <a:srgbClr val="0070C0"/>
              </a:solidFill>
              <a:latin typeface="Candara"/>
              <a:ea typeface="Candara"/>
              <a:cs typeface="Candara"/>
              <a:sym typeface="Candara"/>
            </a:endParaRPr>
          </a:p>
          <a:p>
            <a:pPr indent="0" lvl="0" marL="0" marR="0" rtl="0" algn="l">
              <a:lnSpc>
                <a:spcPct val="90000"/>
              </a:lnSpc>
              <a:spcBef>
                <a:spcPts val="1000"/>
              </a:spcBef>
              <a:spcAft>
                <a:spcPts val="0"/>
              </a:spcAft>
              <a:buClr>
                <a:schemeClr val="dk1"/>
              </a:buClr>
              <a:buSzPts val="2400"/>
              <a:buFont typeface="Arial"/>
              <a:buNone/>
            </a:pPr>
            <a:r>
              <a:t/>
            </a:r>
            <a:endParaRPr b="1" i="0" sz="2400" u="none">
              <a:solidFill>
                <a:srgbClr val="0070C0"/>
              </a:solidFill>
              <a:latin typeface="Candara"/>
              <a:ea typeface="Candara"/>
              <a:cs typeface="Candara"/>
              <a:sym typeface="Candara"/>
            </a:endParaRPr>
          </a:p>
          <a:p>
            <a:pPr indent="0" lvl="0" marL="0" marR="0" rtl="0" algn="l">
              <a:lnSpc>
                <a:spcPct val="90000"/>
              </a:lnSpc>
              <a:spcBef>
                <a:spcPts val="1000"/>
              </a:spcBef>
              <a:spcAft>
                <a:spcPts val="0"/>
              </a:spcAft>
              <a:buClr>
                <a:schemeClr val="dk1"/>
              </a:buClr>
              <a:buSzPts val="2400"/>
              <a:buFont typeface="Arial"/>
              <a:buNone/>
            </a:pPr>
            <a:r>
              <a:t/>
            </a:r>
            <a:endParaRPr b="1" i="0" sz="2400" u="none">
              <a:solidFill>
                <a:srgbClr val="0070C0"/>
              </a:solidFill>
              <a:latin typeface="Candara"/>
              <a:ea typeface="Candara"/>
              <a:cs typeface="Candara"/>
              <a:sym typeface="Candara"/>
            </a:endParaRPr>
          </a:p>
          <a:p>
            <a:pPr indent="0" lvl="0" marL="0" marR="0" rtl="0" algn="l">
              <a:lnSpc>
                <a:spcPct val="90000"/>
              </a:lnSpc>
              <a:spcBef>
                <a:spcPts val="1000"/>
              </a:spcBef>
              <a:spcAft>
                <a:spcPts val="0"/>
              </a:spcAft>
              <a:buClr>
                <a:schemeClr val="dk1"/>
              </a:buClr>
              <a:buSzPts val="2400"/>
              <a:buFont typeface="Arial"/>
              <a:buNone/>
            </a:pPr>
            <a:r>
              <a:t/>
            </a:r>
            <a:endParaRPr b="1" i="0" sz="2400" u="sng">
              <a:solidFill>
                <a:schemeClr val="dk1"/>
              </a:solidFill>
              <a:latin typeface="Candara"/>
              <a:ea typeface="Candara"/>
              <a:cs typeface="Candara"/>
              <a:sym typeface="Candara"/>
            </a:endParaRPr>
          </a:p>
          <a:p>
            <a:pPr indent="0" lvl="0" marL="0" marR="0" rtl="0" algn="l">
              <a:lnSpc>
                <a:spcPct val="90000"/>
              </a:lnSpc>
              <a:spcBef>
                <a:spcPts val="1000"/>
              </a:spcBef>
              <a:spcAft>
                <a:spcPts val="0"/>
              </a:spcAft>
              <a:buClr>
                <a:schemeClr val="dk1"/>
              </a:buClr>
              <a:buSzPts val="2400"/>
              <a:buFont typeface="Arial"/>
              <a:buNone/>
            </a:pPr>
            <a:r>
              <a:t/>
            </a:r>
            <a:endParaRPr b="1" i="0" sz="2400" u="sng">
              <a:solidFill>
                <a:schemeClr val="dk1"/>
              </a:solidFill>
              <a:latin typeface="Candara"/>
              <a:ea typeface="Candara"/>
              <a:cs typeface="Candara"/>
              <a:sym typeface="Candara"/>
            </a:endParaRPr>
          </a:p>
          <a:p>
            <a:pPr indent="0" lvl="0" marL="0" marR="0" rtl="0" algn="l">
              <a:lnSpc>
                <a:spcPct val="90000"/>
              </a:lnSpc>
              <a:spcBef>
                <a:spcPts val="1000"/>
              </a:spcBef>
              <a:spcAft>
                <a:spcPts val="0"/>
              </a:spcAft>
              <a:buClr>
                <a:schemeClr val="dk1"/>
              </a:buClr>
              <a:buSzPts val="2400"/>
              <a:buFont typeface="Arial"/>
              <a:buNone/>
            </a:pPr>
            <a:r>
              <a:t/>
            </a:r>
            <a:endParaRPr b="1" i="0" sz="2400" u="sng">
              <a:solidFill>
                <a:schemeClr val="dk1"/>
              </a:solidFill>
              <a:latin typeface="Candara"/>
              <a:ea typeface="Candara"/>
              <a:cs typeface="Candara"/>
              <a:sym typeface="Candara"/>
            </a:endParaRPr>
          </a:p>
          <a:p>
            <a:pPr indent="0" lvl="0" marL="0" marR="0" rtl="0" algn="l">
              <a:lnSpc>
                <a:spcPct val="90000"/>
              </a:lnSpc>
              <a:spcBef>
                <a:spcPts val="1000"/>
              </a:spcBef>
              <a:spcAft>
                <a:spcPts val="0"/>
              </a:spcAft>
              <a:buClr>
                <a:schemeClr val="dk1"/>
              </a:buClr>
              <a:buSzPts val="2400"/>
              <a:buFont typeface="Arial"/>
              <a:buNone/>
            </a:pPr>
            <a:r>
              <a:t/>
            </a:r>
            <a:endParaRPr b="1" i="0" sz="2400" u="none">
              <a:solidFill>
                <a:srgbClr val="FF0000"/>
              </a:solidFill>
              <a:latin typeface="Candara"/>
              <a:ea typeface="Candara"/>
              <a:cs typeface="Candara"/>
              <a:sym typeface="Candara"/>
            </a:endParaRPr>
          </a:p>
          <a:p>
            <a:pPr indent="0" lvl="0" marL="0" marR="0" rtl="0" algn="l">
              <a:lnSpc>
                <a:spcPct val="90000"/>
              </a:lnSpc>
              <a:spcBef>
                <a:spcPts val="1000"/>
              </a:spcBef>
              <a:spcAft>
                <a:spcPts val="0"/>
              </a:spcAft>
              <a:buClr>
                <a:schemeClr val="dk1"/>
              </a:buClr>
              <a:buSzPts val="2400"/>
              <a:buFont typeface="Arial"/>
              <a:buNone/>
            </a:pPr>
            <a:r>
              <a:t/>
            </a:r>
            <a:endParaRPr b="1" i="0" sz="2400" u="sng">
              <a:solidFill>
                <a:schemeClr val="dk1"/>
              </a:solidFill>
              <a:latin typeface="Candara"/>
              <a:ea typeface="Candara"/>
              <a:cs typeface="Candara"/>
              <a:sym typeface="Candara"/>
            </a:endParaRPr>
          </a:p>
          <a:p>
            <a:pPr indent="0" lvl="0" marL="0" marR="0" rtl="0" algn="l">
              <a:lnSpc>
                <a:spcPct val="90000"/>
              </a:lnSpc>
              <a:spcBef>
                <a:spcPts val="1000"/>
              </a:spcBef>
              <a:spcAft>
                <a:spcPts val="0"/>
              </a:spcAft>
              <a:buClr>
                <a:schemeClr val="dk1"/>
              </a:buClr>
              <a:buSzPts val="2400"/>
              <a:buFont typeface="Arial"/>
              <a:buNone/>
            </a:pPr>
            <a:r>
              <a:t/>
            </a:r>
            <a:endParaRPr b="1" i="0" sz="2400" u="sng">
              <a:solidFill>
                <a:schemeClr val="dk1"/>
              </a:solidFill>
              <a:latin typeface="Candara"/>
              <a:ea typeface="Candara"/>
              <a:cs typeface="Candara"/>
              <a:sym typeface="Candara"/>
            </a:endParaRPr>
          </a:p>
          <a:p>
            <a:pPr indent="-76200" lvl="0" marL="228600" marR="0" rtl="0" algn="l">
              <a:lnSpc>
                <a:spcPct val="90000"/>
              </a:lnSpc>
              <a:spcBef>
                <a:spcPts val="1000"/>
              </a:spcBef>
              <a:spcAft>
                <a:spcPts val="0"/>
              </a:spcAft>
              <a:buClr>
                <a:schemeClr val="dk1"/>
              </a:buClr>
              <a:buSzPts val="2400"/>
              <a:buFont typeface="Arial"/>
              <a:buNone/>
            </a:pPr>
            <a:r>
              <a:t/>
            </a:r>
            <a:endParaRPr b="1" i="0" sz="2400" u="sng">
              <a:solidFill>
                <a:schemeClr val="dk1"/>
              </a:solidFill>
              <a:latin typeface="Candara"/>
              <a:ea typeface="Candara"/>
              <a:cs typeface="Candara"/>
              <a:sym typeface="Candara"/>
            </a:endParaRPr>
          </a:p>
        </p:txBody>
      </p:sp>
      <p:graphicFrame>
        <p:nvGraphicFramePr>
          <p:cNvPr id="461" name="Google Shape;461;p56"/>
          <p:cNvGraphicFramePr/>
          <p:nvPr/>
        </p:nvGraphicFramePr>
        <p:xfrm>
          <a:off x="0" y="1239837"/>
          <a:ext cx="3000000" cy="3000000"/>
        </p:xfrm>
        <a:graphic>
          <a:graphicData uri="http://schemas.openxmlformats.org/drawingml/2006/table">
            <a:tbl>
              <a:tblPr>
                <a:noFill/>
                <a:tableStyleId>{B7572041-5C2E-455E-8032-3AAEB9A694A7}</a:tableStyleId>
              </a:tblPr>
              <a:tblGrid>
                <a:gridCol w="12192000"/>
              </a:tblGrid>
              <a:tr h="457200">
                <a:tc>
                  <a:txBody>
                    <a:bodyPr/>
                    <a:lstStyle/>
                    <a:p>
                      <a:pPr indent="0" lvl="0" marL="0" marR="0" rtl="0" algn="l">
                        <a:lnSpc>
                          <a:spcPct val="100000"/>
                        </a:lnSpc>
                        <a:spcBef>
                          <a:spcPts val="0"/>
                        </a:spcBef>
                        <a:spcAft>
                          <a:spcPts val="0"/>
                        </a:spcAft>
                        <a:buClr>
                          <a:srgbClr val="FFFFFF"/>
                        </a:buClr>
                        <a:buSzPts val="2400"/>
                        <a:buFont typeface="Candara"/>
                        <a:buNone/>
                      </a:pPr>
                      <a:r>
                        <a:rPr b="1" i="0" lang="en-US" sz="2400" u="none">
                          <a:solidFill>
                            <a:srgbClr val="FFFFFF"/>
                          </a:solidFill>
                          <a:latin typeface="Candara"/>
                          <a:ea typeface="Candara"/>
                          <a:cs typeface="Candara"/>
                          <a:sym typeface="Candara"/>
                        </a:rPr>
                        <a:t>Celkový příjem energie v souladu s cíli sportovce (udržování hmotnosti, redukce, nabírání)</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r>
              <a:tr h="1554150">
                <a:tc>
                  <a:txBody>
                    <a:bodyPr/>
                    <a:lstStyle/>
                    <a:p>
                      <a:pPr indent="0" lvl="0" marL="0" marR="0" rtl="0" algn="l">
                        <a:lnSpc>
                          <a:spcPct val="100000"/>
                        </a:lnSpc>
                        <a:spcBef>
                          <a:spcPts val="0"/>
                        </a:spcBef>
                        <a:spcAft>
                          <a:spcPts val="0"/>
                        </a:spcAft>
                        <a:buClr>
                          <a:srgbClr val="000000"/>
                        </a:buClr>
                        <a:buSzPts val="2400"/>
                        <a:buFont typeface="Candara"/>
                        <a:buNone/>
                      </a:pPr>
                      <a:r>
                        <a:rPr b="1" i="0" lang="en-US" sz="2400" u="none">
                          <a:solidFill>
                            <a:srgbClr val="000000"/>
                          </a:solidFill>
                          <a:latin typeface="Candara"/>
                          <a:ea typeface="Candara"/>
                          <a:cs typeface="Candara"/>
                          <a:sym typeface="Candara"/>
                        </a:rPr>
                        <a:t>Nutrition guidelines for strength sports: Sprinting, weightlifting, throwing events, and bodybuilding (2011)</a:t>
                      </a:r>
                      <a:endParaRPr/>
                    </a:p>
                    <a:p>
                      <a:pPr indent="0" lvl="0" marL="0" marR="0" rtl="0" algn="l">
                        <a:lnSpc>
                          <a:spcPct val="100000"/>
                        </a:lnSpc>
                        <a:spcBef>
                          <a:spcPts val="0"/>
                        </a:spcBef>
                        <a:spcAft>
                          <a:spcPts val="0"/>
                        </a:spcAft>
                        <a:buClr>
                          <a:srgbClr val="000000"/>
                        </a:buClr>
                        <a:buSzPts val="2400"/>
                        <a:buFont typeface="Candara"/>
                        <a:buNone/>
                      </a:pPr>
                      <a:r>
                        <a:rPr b="1" i="0" lang="en-US" sz="2400" u="sng">
                          <a:solidFill>
                            <a:srgbClr val="000000"/>
                          </a:solidFill>
                          <a:latin typeface="Candara"/>
                          <a:ea typeface="Candara"/>
                          <a:cs typeface="Candara"/>
                          <a:sym typeface="Candara"/>
                        </a:rPr>
                        <a:t>Příjem sacharidů:</a:t>
                      </a:r>
                      <a:endParaRPr/>
                    </a:p>
                    <a:p>
                      <a:pPr indent="0" lvl="0" marL="0" marR="0" rtl="0" algn="l">
                        <a:lnSpc>
                          <a:spcPct val="100000"/>
                        </a:lnSpc>
                        <a:spcBef>
                          <a:spcPts val="0"/>
                        </a:spcBef>
                        <a:spcAft>
                          <a:spcPts val="0"/>
                        </a:spcAft>
                        <a:buClr>
                          <a:srgbClr val="FF0000"/>
                        </a:buClr>
                        <a:buSzPts val="2400"/>
                        <a:buFont typeface="Candara"/>
                        <a:buNone/>
                      </a:pPr>
                      <a:r>
                        <a:rPr b="1" i="0" lang="en-US" sz="2400" u="none">
                          <a:solidFill>
                            <a:srgbClr val="FF0000"/>
                          </a:solidFill>
                          <a:latin typeface="Candara"/>
                          <a:ea typeface="Candara"/>
                          <a:cs typeface="Candara"/>
                          <a:sym typeface="Candara"/>
                        </a:rPr>
                        <a:t>3–7 g/kg TH (nebo jako zbytek do CEP po započítání příjmu T a B)</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r>
              <a:tr h="1189025">
                <a:tc>
                  <a:txBody>
                    <a:bodyPr/>
                    <a:lstStyle/>
                    <a:p>
                      <a:pPr indent="0" lvl="0" marL="0" marR="0" rtl="0" algn="l">
                        <a:lnSpc>
                          <a:spcPct val="100000"/>
                        </a:lnSpc>
                        <a:spcBef>
                          <a:spcPts val="0"/>
                        </a:spcBef>
                        <a:spcAft>
                          <a:spcPts val="0"/>
                        </a:spcAft>
                        <a:buClr>
                          <a:srgbClr val="000000"/>
                        </a:buClr>
                        <a:buSzPts val="2400"/>
                        <a:buFont typeface="Candara"/>
                        <a:buNone/>
                      </a:pPr>
                      <a:r>
                        <a:rPr b="1" i="0" lang="en-US" sz="2400" u="none">
                          <a:solidFill>
                            <a:srgbClr val="000000"/>
                          </a:solidFill>
                          <a:latin typeface="Candara"/>
                          <a:ea typeface="Candara"/>
                          <a:cs typeface="Candara"/>
                          <a:sym typeface="Candara"/>
                        </a:rPr>
                        <a:t>Evidence-based recommendations for natural bodybuilding contest preparation: nutrition and supplementation (2014), WHO (2010):</a:t>
                      </a:r>
                      <a:endParaRPr/>
                    </a:p>
                    <a:p>
                      <a:pPr indent="0" lvl="0" marL="0" marR="0" rtl="0" algn="l">
                        <a:lnSpc>
                          <a:spcPct val="100000"/>
                        </a:lnSpc>
                        <a:spcBef>
                          <a:spcPts val="0"/>
                        </a:spcBef>
                        <a:spcAft>
                          <a:spcPts val="0"/>
                        </a:spcAft>
                        <a:buClr>
                          <a:srgbClr val="000000"/>
                        </a:buClr>
                        <a:buSzPts val="2400"/>
                        <a:buFont typeface="Candara"/>
                        <a:buNone/>
                      </a:pPr>
                      <a:r>
                        <a:rPr b="1" i="0" lang="en-US" sz="2400" u="sng">
                          <a:solidFill>
                            <a:srgbClr val="000000"/>
                          </a:solidFill>
                          <a:latin typeface="Candara"/>
                          <a:ea typeface="Candara"/>
                          <a:cs typeface="Candara"/>
                          <a:sym typeface="Candara"/>
                        </a:rPr>
                        <a:t>Příjem tuků:</a:t>
                      </a:r>
                      <a:r>
                        <a:rPr b="0" i="0" lang="en-US" sz="2400" u="none">
                          <a:solidFill>
                            <a:srgbClr val="000000"/>
                          </a:solidFill>
                          <a:latin typeface="Candara"/>
                          <a:ea typeface="Candara"/>
                          <a:cs typeface="Candara"/>
                          <a:sym typeface="Candara"/>
                        </a:rPr>
                        <a:t> </a:t>
                      </a:r>
                      <a:r>
                        <a:rPr b="1" i="0" lang="en-US" sz="2400" u="none">
                          <a:solidFill>
                            <a:srgbClr val="0070C0"/>
                          </a:solidFill>
                          <a:latin typeface="Candara"/>
                          <a:ea typeface="Candara"/>
                          <a:cs typeface="Candara"/>
                          <a:sym typeface="Candara"/>
                        </a:rPr>
                        <a:t>20–35 % CEP</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r>
              <a:tr h="2286000">
                <a:tc>
                  <a:txBody>
                    <a:bodyPr/>
                    <a:lstStyle/>
                    <a:p>
                      <a:pPr indent="0" lvl="0" marL="0" marR="0" rtl="0" algn="l">
                        <a:lnSpc>
                          <a:spcPct val="100000"/>
                        </a:lnSpc>
                        <a:spcBef>
                          <a:spcPts val="0"/>
                        </a:spcBef>
                        <a:spcAft>
                          <a:spcPts val="0"/>
                        </a:spcAft>
                        <a:buClr>
                          <a:srgbClr val="000000"/>
                        </a:buClr>
                        <a:buSzPts val="2400"/>
                        <a:buFont typeface="Candara"/>
                        <a:buNone/>
                      </a:pPr>
                      <a:r>
                        <a:rPr b="1" i="0" lang="en-US" sz="2400" u="none">
                          <a:solidFill>
                            <a:srgbClr val="000000"/>
                          </a:solidFill>
                          <a:latin typeface="Candara"/>
                          <a:ea typeface="Candara"/>
                          <a:cs typeface="Candara"/>
                          <a:sym typeface="Candara"/>
                        </a:rPr>
                        <a:t>International Society of Sports Nutrition Position Stand: protein and exercise (2017)</a:t>
                      </a:r>
                      <a:endParaRPr/>
                    </a:p>
                    <a:p>
                      <a:pPr indent="0" lvl="0" marL="0" marR="0" rtl="0" algn="l">
                        <a:lnSpc>
                          <a:spcPct val="100000"/>
                        </a:lnSpc>
                        <a:spcBef>
                          <a:spcPts val="0"/>
                        </a:spcBef>
                        <a:spcAft>
                          <a:spcPts val="0"/>
                        </a:spcAft>
                        <a:buClr>
                          <a:srgbClr val="000000"/>
                        </a:buClr>
                        <a:buSzPts val="2400"/>
                        <a:buFont typeface="Candara"/>
                        <a:buNone/>
                      </a:pPr>
                      <a:r>
                        <a:rPr b="1" i="0" lang="en-US" sz="2400" u="sng">
                          <a:solidFill>
                            <a:srgbClr val="000000"/>
                          </a:solidFill>
                          <a:latin typeface="Candara"/>
                          <a:ea typeface="Candara"/>
                          <a:cs typeface="Candara"/>
                          <a:sym typeface="Candara"/>
                        </a:rPr>
                        <a:t>Příjem bílkovin:</a:t>
                      </a:r>
                      <a:r>
                        <a:rPr b="1" i="0" lang="en-US" sz="2400" u="none">
                          <a:solidFill>
                            <a:srgbClr val="000000"/>
                          </a:solidFill>
                          <a:latin typeface="Candara"/>
                          <a:ea typeface="Candara"/>
                          <a:cs typeface="Candara"/>
                          <a:sym typeface="Candara"/>
                        </a:rPr>
                        <a:t> </a:t>
                      </a:r>
                      <a:r>
                        <a:rPr b="1" i="0" lang="en-US" sz="2400" u="none">
                          <a:solidFill>
                            <a:srgbClr val="00B050"/>
                          </a:solidFill>
                          <a:latin typeface="Candara"/>
                          <a:ea typeface="Candara"/>
                          <a:cs typeface="Candara"/>
                          <a:sym typeface="Candara"/>
                        </a:rPr>
                        <a:t>1,4–2,0 g/kg TH</a:t>
                      </a:r>
                      <a:endParaRPr/>
                    </a:p>
                    <a:p>
                      <a:pPr indent="0" lvl="0" marL="0" marR="0" rtl="0" algn="l">
                        <a:lnSpc>
                          <a:spcPct val="100000"/>
                        </a:lnSpc>
                        <a:spcBef>
                          <a:spcPts val="0"/>
                        </a:spcBef>
                        <a:spcAft>
                          <a:spcPts val="0"/>
                        </a:spcAft>
                        <a:buClr>
                          <a:schemeClr val="dk1"/>
                        </a:buClr>
                        <a:buSzPts val="2400"/>
                        <a:buFont typeface="Candara"/>
                        <a:buNone/>
                      </a:pPr>
                      <a:r>
                        <a:rPr b="1" i="0" lang="en-US" sz="2400" u="none">
                          <a:solidFill>
                            <a:schemeClr val="dk1"/>
                          </a:solidFill>
                          <a:latin typeface="Candara"/>
                          <a:ea typeface="Candara"/>
                          <a:cs typeface="Candara"/>
                          <a:sym typeface="Candara"/>
                        </a:rPr>
                        <a:t>A systematic review, meta-analysis and meta-regression of the effect of protein supplementation on resistance training-induced gains in muscle mass and strength in healthy adults, Morton (2018)</a:t>
                      </a:r>
                      <a:endParaRPr/>
                    </a:p>
                    <a:p>
                      <a:pPr indent="0" lvl="0" marL="0" marR="0" rtl="0" algn="l">
                        <a:lnSpc>
                          <a:spcPct val="100000"/>
                        </a:lnSpc>
                        <a:spcBef>
                          <a:spcPts val="0"/>
                        </a:spcBef>
                        <a:spcAft>
                          <a:spcPts val="0"/>
                        </a:spcAft>
                        <a:buClr>
                          <a:srgbClr val="000000"/>
                        </a:buClr>
                        <a:buSzPts val="2400"/>
                        <a:buFont typeface="Candara"/>
                        <a:buNone/>
                      </a:pPr>
                      <a:r>
                        <a:rPr b="1" i="0" lang="en-US" sz="2400" u="sng">
                          <a:solidFill>
                            <a:srgbClr val="000000"/>
                          </a:solidFill>
                          <a:latin typeface="Candara"/>
                          <a:ea typeface="Candara"/>
                          <a:cs typeface="Candara"/>
                          <a:sym typeface="Candara"/>
                        </a:rPr>
                        <a:t>Příjem bílkovin:</a:t>
                      </a:r>
                      <a:r>
                        <a:rPr b="1" i="0" lang="en-US" sz="2400" u="none">
                          <a:solidFill>
                            <a:srgbClr val="000000"/>
                          </a:solidFill>
                          <a:latin typeface="Candara"/>
                          <a:ea typeface="Candara"/>
                          <a:cs typeface="Candara"/>
                          <a:sym typeface="Candara"/>
                        </a:rPr>
                        <a:t> </a:t>
                      </a:r>
                      <a:r>
                        <a:rPr b="1" i="0" lang="en-US" sz="2400" u="none">
                          <a:solidFill>
                            <a:srgbClr val="00B050"/>
                          </a:solidFill>
                          <a:latin typeface="Candara"/>
                          <a:ea typeface="Candara"/>
                          <a:cs typeface="Candara"/>
                          <a:sym typeface="Candara"/>
                        </a:rPr>
                        <a:t>1,6–2,2 g/kg TH</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57"/>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ndara"/>
              <a:buNone/>
            </a:pPr>
            <a:r>
              <a:rPr b="0" i="0" lang="en-US" sz="4000" u="none">
                <a:solidFill>
                  <a:schemeClr val="dk1"/>
                </a:solidFill>
                <a:latin typeface="Candara"/>
                <a:ea typeface="Candara"/>
                <a:cs typeface="Candara"/>
                <a:sym typeface="Candara"/>
              </a:rPr>
              <a:t>Soupis literatury</a:t>
            </a:r>
            <a:endParaRPr/>
          </a:p>
        </p:txBody>
      </p:sp>
      <p:sp>
        <p:nvSpPr>
          <p:cNvPr id="467" name="Google Shape;467;p57"/>
          <p:cNvSpPr txBox="1"/>
          <p:nvPr>
            <p:ph idx="1" type="body"/>
          </p:nvPr>
        </p:nvSpPr>
        <p:spPr>
          <a:xfrm>
            <a:off x="838200" y="1825625"/>
            <a:ext cx="10515600" cy="4351337"/>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000"/>
              <a:buFont typeface="Arial"/>
              <a:buChar char="•"/>
            </a:pPr>
            <a:r>
              <a:rPr b="0" i="0" lang="en-US" sz="2000" u="none">
                <a:solidFill>
                  <a:schemeClr val="dk1"/>
                </a:solidFill>
                <a:latin typeface="Candara"/>
                <a:ea typeface="Candara"/>
                <a:cs typeface="Candara"/>
                <a:sym typeface="Candara"/>
              </a:rPr>
              <a:t>Chang, C.-K., Borer, K. &amp; Lin, P.-J. (2017) Low-Carbohydrate-High-Fat Diet: Can it Help Exercise Performance? </a:t>
            </a:r>
            <a:r>
              <a:rPr b="0" i="1" lang="en-US" sz="2000" u="none">
                <a:solidFill>
                  <a:schemeClr val="dk1"/>
                </a:solidFill>
                <a:latin typeface="Candara"/>
                <a:ea typeface="Candara"/>
                <a:cs typeface="Candara"/>
                <a:sym typeface="Candara"/>
              </a:rPr>
              <a:t>Journal of Human Kinetics</a:t>
            </a:r>
            <a:r>
              <a:rPr b="0" i="0" lang="en-US" sz="2000" u="none">
                <a:solidFill>
                  <a:schemeClr val="dk1"/>
                </a:solidFill>
                <a:latin typeface="Candara"/>
                <a:ea typeface="Candara"/>
                <a:cs typeface="Candara"/>
                <a:sym typeface="Candara"/>
              </a:rPr>
              <a:t>. [Online] 56, 81–92. Available from: doi:10.1515/hukin-2017-0025 [Accessed: 17 April 2018].</a:t>
            </a:r>
            <a:endParaRPr/>
          </a:p>
          <a:p>
            <a:pPr indent="-228600" lvl="0" marL="228600" marR="0" rtl="0" algn="l">
              <a:lnSpc>
                <a:spcPct val="90000"/>
              </a:lnSpc>
              <a:spcBef>
                <a:spcPts val="1000"/>
              </a:spcBef>
              <a:spcAft>
                <a:spcPts val="0"/>
              </a:spcAft>
              <a:buClr>
                <a:schemeClr val="dk1"/>
              </a:buClr>
              <a:buSzPts val="2000"/>
              <a:buFont typeface="Arial"/>
              <a:buChar char="•"/>
            </a:pPr>
            <a:r>
              <a:rPr b="0" i="0" lang="en-US" sz="2000" u="none">
                <a:solidFill>
                  <a:schemeClr val="dk1"/>
                </a:solidFill>
                <a:latin typeface="Candara"/>
                <a:ea typeface="Candara"/>
                <a:cs typeface="Candara"/>
                <a:sym typeface="Candara"/>
              </a:rPr>
              <a:t>Frigolet, M.-E., Ramos Barragán, V.-E. &amp; Tamez González, M. (2011) Low-carbohydrate diets: a matter of love or hate. </a:t>
            </a:r>
            <a:r>
              <a:rPr b="0" i="1" lang="en-US" sz="2000" u="none">
                <a:solidFill>
                  <a:schemeClr val="dk1"/>
                </a:solidFill>
                <a:latin typeface="Candara"/>
                <a:ea typeface="Candara"/>
                <a:cs typeface="Candara"/>
                <a:sym typeface="Candara"/>
              </a:rPr>
              <a:t>Annals of Nutrition &amp; Metabolism</a:t>
            </a:r>
            <a:r>
              <a:rPr b="0" i="0" lang="en-US" sz="2000" u="none">
                <a:solidFill>
                  <a:schemeClr val="dk1"/>
                </a:solidFill>
                <a:latin typeface="Candara"/>
                <a:ea typeface="Candara"/>
                <a:cs typeface="Candara"/>
                <a:sym typeface="Candara"/>
              </a:rPr>
              <a:t>. [Online] 58 (4), 320–334. Available from: doi:10.1159/000331994.</a:t>
            </a:r>
            <a:endParaRPr/>
          </a:p>
          <a:p>
            <a:pPr indent="-228600" lvl="0" marL="228600" marR="0" rtl="0" algn="l">
              <a:lnSpc>
                <a:spcPct val="90000"/>
              </a:lnSpc>
              <a:spcBef>
                <a:spcPts val="1000"/>
              </a:spcBef>
              <a:spcAft>
                <a:spcPts val="0"/>
              </a:spcAft>
              <a:buClr>
                <a:schemeClr val="dk1"/>
              </a:buClr>
              <a:buSzPts val="2000"/>
              <a:buFont typeface="Arial"/>
              <a:buChar char="•"/>
            </a:pPr>
            <a:r>
              <a:rPr b="0" i="0" lang="en-US" sz="2000" u="none">
                <a:solidFill>
                  <a:schemeClr val="dk1"/>
                </a:solidFill>
                <a:latin typeface="Candara"/>
                <a:ea typeface="Candara"/>
                <a:cs typeface="Candara"/>
                <a:sym typeface="Candara"/>
              </a:rPr>
              <a:t>Hämäläinen, E.K., Adlercreutz, H., Puska, P. &amp; Pietinen, P. (1983) Decrease of serum total and free testosterone during a low-fat high-fibre diet. </a:t>
            </a:r>
            <a:r>
              <a:rPr b="0" i="1" lang="en-US" sz="2000" u="none">
                <a:solidFill>
                  <a:schemeClr val="dk1"/>
                </a:solidFill>
                <a:latin typeface="Candara"/>
                <a:ea typeface="Candara"/>
                <a:cs typeface="Candara"/>
                <a:sym typeface="Candara"/>
              </a:rPr>
              <a:t>Journal of Steroid Biochemistry</a:t>
            </a:r>
            <a:r>
              <a:rPr b="0" i="0" lang="en-US" sz="2000" u="none">
                <a:solidFill>
                  <a:schemeClr val="dk1"/>
                </a:solidFill>
                <a:latin typeface="Candara"/>
                <a:ea typeface="Candara"/>
                <a:cs typeface="Candara"/>
                <a:sym typeface="Candara"/>
              </a:rPr>
              <a:t>. 18 (3), 369–370.</a:t>
            </a:r>
            <a:endParaRPr/>
          </a:p>
          <a:p>
            <a:pPr indent="-228600" lvl="0" marL="228600" marR="0" rtl="0" algn="l">
              <a:lnSpc>
                <a:spcPct val="90000"/>
              </a:lnSpc>
              <a:spcBef>
                <a:spcPts val="1000"/>
              </a:spcBef>
              <a:spcAft>
                <a:spcPts val="0"/>
              </a:spcAft>
              <a:buClr>
                <a:schemeClr val="dk1"/>
              </a:buClr>
              <a:buSzPts val="2000"/>
              <a:buFont typeface="Arial"/>
              <a:buChar char="•"/>
            </a:pPr>
            <a:r>
              <a:rPr b="0" i="0" lang="en-US" sz="2000" u="none">
                <a:solidFill>
                  <a:schemeClr val="dk1"/>
                </a:solidFill>
                <a:latin typeface="Candara"/>
                <a:ea typeface="Candara"/>
                <a:cs typeface="Candara"/>
                <a:sym typeface="Candara"/>
              </a:rPr>
              <a:t>Hetlelid, K.J., Plews, D.J., Herold, E., Laursen, P.B., et al. (2015) Rethinking the role of fat oxidation: substrate utilisation during high-intensity interval training in well-trained and recreationally trained runners. </a:t>
            </a:r>
            <a:r>
              <a:rPr b="0" i="1" lang="en-US" sz="2000" u="none">
                <a:solidFill>
                  <a:schemeClr val="dk1"/>
                </a:solidFill>
                <a:latin typeface="Candara"/>
                <a:ea typeface="Candara"/>
                <a:cs typeface="Candara"/>
                <a:sym typeface="Candara"/>
              </a:rPr>
              <a:t>BMJ Open Sport &amp; Exercise Medicine</a:t>
            </a:r>
            <a:r>
              <a:rPr b="0" i="0" lang="en-US" sz="2000" u="none">
                <a:solidFill>
                  <a:schemeClr val="dk1"/>
                </a:solidFill>
                <a:latin typeface="Candara"/>
                <a:ea typeface="Candara"/>
                <a:cs typeface="Candara"/>
                <a:sym typeface="Candara"/>
              </a:rPr>
              <a:t>. [Online] 1 (1), e000047. Available from: doi:10.1136/bmjsem-2015-000047 [Accessed: 17 April 2018].</a:t>
            </a:r>
            <a:endParaRPr/>
          </a:p>
          <a:p>
            <a:pPr indent="-228600" lvl="0" marL="228600" marR="0" rtl="0" algn="l">
              <a:lnSpc>
                <a:spcPct val="90000"/>
              </a:lnSpc>
              <a:spcBef>
                <a:spcPts val="1000"/>
              </a:spcBef>
              <a:spcAft>
                <a:spcPts val="0"/>
              </a:spcAft>
              <a:buClr>
                <a:schemeClr val="dk1"/>
              </a:buClr>
              <a:buSzPts val="2000"/>
              <a:buFont typeface="Arial"/>
              <a:buChar char="•"/>
            </a:pPr>
            <a:r>
              <a:rPr b="0" i="0" lang="en-US" sz="2000" u="none">
                <a:solidFill>
                  <a:schemeClr val="dk1"/>
                </a:solidFill>
                <a:latin typeface="Candara"/>
                <a:ea typeface="Candara"/>
                <a:cs typeface="Candara"/>
                <a:sym typeface="Candara"/>
              </a:rPr>
              <a:t>Jentjens, R. &amp; Jeukendrup, A. (2003) Determinants of post-exercise glycogen synthesis during short-term recovery. </a:t>
            </a:r>
            <a:r>
              <a:rPr b="0" i="1" lang="en-US" sz="2000" u="none">
                <a:solidFill>
                  <a:schemeClr val="dk1"/>
                </a:solidFill>
                <a:latin typeface="Candara"/>
                <a:ea typeface="Candara"/>
                <a:cs typeface="Candara"/>
                <a:sym typeface="Candara"/>
              </a:rPr>
              <a:t>Sports Medicine (Auckland, N.Z.)</a:t>
            </a:r>
            <a:r>
              <a:rPr b="0" i="0" lang="en-US" sz="2000" u="none">
                <a:solidFill>
                  <a:schemeClr val="dk1"/>
                </a:solidFill>
                <a:latin typeface="Candara"/>
                <a:ea typeface="Candara"/>
                <a:cs typeface="Candara"/>
                <a:sym typeface="Candara"/>
              </a:rPr>
              <a:t>. 33 (2), 117–144.</a:t>
            </a:r>
            <a:endParaRPr/>
          </a:p>
          <a:p>
            <a:pPr indent="-101600" lvl="0" marL="228600" marR="0" rtl="0" algn="l">
              <a:lnSpc>
                <a:spcPct val="90000"/>
              </a:lnSpc>
              <a:spcBef>
                <a:spcPts val="1000"/>
              </a:spcBef>
              <a:spcAft>
                <a:spcPts val="0"/>
              </a:spcAft>
              <a:buClr>
                <a:schemeClr val="dk1"/>
              </a:buClr>
              <a:buSzPts val="2000"/>
              <a:buFont typeface="Arial"/>
              <a:buNone/>
            </a:pPr>
            <a:r>
              <a:t/>
            </a:r>
            <a:endParaRPr b="0" i="0" sz="2000" u="none">
              <a:solidFill>
                <a:schemeClr val="dk1"/>
              </a:solidFill>
              <a:latin typeface="Candara"/>
              <a:ea typeface="Candara"/>
              <a:cs typeface="Candara"/>
              <a:sym typeface="Candara"/>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58"/>
          <p:cNvSpPr txBox="1"/>
          <p:nvPr>
            <p:ph idx="1" type="body"/>
          </p:nvPr>
        </p:nvSpPr>
        <p:spPr>
          <a:xfrm>
            <a:off x="612775" y="368300"/>
            <a:ext cx="10515600" cy="4351337"/>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000"/>
              <a:buFont typeface="Arial"/>
              <a:buChar char="•"/>
            </a:pPr>
            <a:r>
              <a:rPr b="0" i="0" lang="en-US" sz="2000" u="none">
                <a:solidFill>
                  <a:schemeClr val="dk1"/>
                </a:solidFill>
                <a:latin typeface="Calibri"/>
                <a:ea typeface="Calibri"/>
                <a:cs typeface="Calibri"/>
                <a:sym typeface="Calibri"/>
              </a:rPr>
              <a:t>Mickleborough, T.D. (2013) Omega-3 polyunsaturated fatty acids in physical performance optimization. </a:t>
            </a:r>
            <a:r>
              <a:rPr b="0" i="1" lang="en-US" sz="2000" u="none">
                <a:solidFill>
                  <a:schemeClr val="dk1"/>
                </a:solidFill>
                <a:latin typeface="Calibri"/>
                <a:ea typeface="Calibri"/>
                <a:cs typeface="Calibri"/>
                <a:sym typeface="Calibri"/>
              </a:rPr>
              <a:t>International Journal of Sport Nutrition and Exercise Metabolism</a:t>
            </a:r>
            <a:r>
              <a:rPr b="0" i="0" lang="en-US" sz="2000" u="none">
                <a:solidFill>
                  <a:schemeClr val="dk1"/>
                </a:solidFill>
                <a:latin typeface="Calibri"/>
                <a:ea typeface="Calibri"/>
                <a:cs typeface="Calibri"/>
                <a:sym typeface="Calibri"/>
              </a:rPr>
              <a:t>. 23 (1), 83–96.</a:t>
            </a:r>
            <a:endParaRPr/>
          </a:p>
          <a:p>
            <a:pPr indent="-228600" lvl="0" marL="228600" marR="0" rtl="0" algn="l">
              <a:lnSpc>
                <a:spcPct val="90000"/>
              </a:lnSpc>
              <a:spcBef>
                <a:spcPts val="1000"/>
              </a:spcBef>
              <a:spcAft>
                <a:spcPts val="0"/>
              </a:spcAft>
              <a:buClr>
                <a:schemeClr val="dk1"/>
              </a:buClr>
              <a:buSzPts val="2000"/>
              <a:buFont typeface="Arial"/>
              <a:buChar char="•"/>
            </a:pPr>
            <a:r>
              <a:rPr b="0" i="0" lang="en-US" sz="2000" u="none">
                <a:solidFill>
                  <a:schemeClr val="dk1"/>
                </a:solidFill>
                <a:latin typeface="Calibri"/>
                <a:ea typeface="Calibri"/>
                <a:cs typeface="Calibri"/>
                <a:sym typeface="Calibri"/>
              </a:rPr>
              <a:t>Mumme, K. &amp; Stonehouse, W. (2015) Effects of medium-chain triglycerides on weight loss and body composition: a meta-analysis of randomized controlled trials. </a:t>
            </a:r>
            <a:r>
              <a:rPr b="0" i="1" lang="en-US" sz="2000" u="none">
                <a:solidFill>
                  <a:schemeClr val="dk1"/>
                </a:solidFill>
                <a:latin typeface="Calibri"/>
                <a:ea typeface="Calibri"/>
                <a:cs typeface="Calibri"/>
                <a:sym typeface="Calibri"/>
              </a:rPr>
              <a:t>Journal of the Academy of Nutrition and Dietetics</a:t>
            </a:r>
            <a:r>
              <a:rPr b="0" i="0" lang="en-US" sz="2000" u="none">
                <a:solidFill>
                  <a:schemeClr val="dk1"/>
                </a:solidFill>
                <a:latin typeface="Calibri"/>
                <a:ea typeface="Calibri"/>
                <a:cs typeface="Calibri"/>
                <a:sym typeface="Calibri"/>
              </a:rPr>
              <a:t>. [Online] 115 (2), 249–263. Available from: doi:10.1016/j.jand.2014.10.022.</a:t>
            </a:r>
            <a:endParaRPr/>
          </a:p>
          <a:p>
            <a:pPr indent="-228600" lvl="0" marL="228600" marR="0" rtl="0" algn="l">
              <a:lnSpc>
                <a:spcPct val="90000"/>
              </a:lnSpc>
              <a:spcBef>
                <a:spcPts val="1000"/>
              </a:spcBef>
              <a:spcAft>
                <a:spcPts val="0"/>
              </a:spcAft>
              <a:buClr>
                <a:schemeClr val="dk1"/>
              </a:buClr>
              <a:buSzPts val="2000"/>
              <a:buFont typeface="Arial"/>
              <a:buChar char="•"/>
            </a:pPr>
            <a:r>
              <a:rPr b="0" i="0" lang="en-US" sz="2000" u="none">
                <a:solidFill>
                  <a:schemeClr val="dk1"/>
                </a:solidFill>
                <a:latin typeface="Calibri"/>
                <a:ea typeface="Calibri"/>
                <a:cs typeface="Calibri"/>
                <a:sym typeface="Calibri"/>
              </a:rPr>
              <a:t>Thomas, D.T., Erdman, K.A. &amp; Burke, L.M. (2016) American College of Sports Medicine Joint Position Statement. Nutrition and Athletic Performance. </a:t>
            </a:r>
            <a:r>
              <a:rPr b="0" i="1" lang="en-US" sz="2000" u="none">
                <a:solidFill>
                  <a:schemeClr val="dk1"/>
                </a:solidFill>
                <a:latin typeface="Calibri"/>
                <a:ea typeface="Calibri"/>
                <a:cs typeface="Calibri"/>
                <a:sym typeface="Calibri"/>
              </a:rPr>
              <a:t>Medicine and Science in Sports and Exercise</a:t>
            </a:r>
            <a:r>
              <a:rPr b="0" i="0" lang="en-US" sz="2000" u="none">
                <a:solidFill>
                  <a:schemeClr val="dk1"/>
                </a:solidFill>
                <a:latin typeface="Calibri"/>
                <a:ea typeface="Calibri"/>
                <a:cs typeface="Calibri"/>
                <a:sym typeface="Calibri"/>
              </a:rPr>
              <a:t>. [Online] 48 (3), 543–568. Available from: doi:10.1249/MSS.0000000000000852.</a:t>
            </a:r>
            <a:endParaRPr/>
          </a:p>
          <a:p>
            <a:pPr indent="-228600" lvl="0" marL="228600" marR="0" rtl="0" algn="l">
              <a:lnSpc>
                <a:spcPct val="90000"/>
              </a:lnSpc>
              <a:spcBef>
                <a:spcPts val="1000"/>
              </a:spcBef>
              <a:spcAft>
                <a:spcPts val="0"/>
              </a:spcAft>
              <a:buClr>
                <a:schemeClr val="dk1"/>
              </a:buClr>
              <a:buSzPts val="2000"/>
              <a:buFont typeface="Arial"/>
              <a:buChar char="•"/>
            </a:pPr>
            <a:r>
              <a:rPr b="0" i="0" lang="en-US" sz="2000" u="none">
                <a:solidFill>
                  <a:schemeClr val="dk1"/>
                </a:solidFill>
                <a:latin typeface="Calibri"/>
                <a:ea typeface="Calibri"/>
                <a:cs typeface="Calibri"/>
                <a:sym typeface="Calibri"/>
              </a:rPr>
              <a:t>Westman, E., Feinman, R., Mavropoulos, J., Vernon, M., et al. (2007) Low-carbohydrate nutrition and metabolism. </a:t>
            </a:r>
            <a:r>
              <a:rPr b="0" i="1" lang="en-US" sz="2000" u="none">
                <a:solidFill>
                  <a:schemeClr val="dk1"/>
                </a:solidFill>
                <a:latin typeface="Calibri"/>
                <a:ea typeface="Calibri"/>
                <a:cs typeface="Calibri"/>
                <a:sym typeface="Calibri"/>
              </a:rPr>
              <a:t>The American Journal of Clinical Nutrition</a:t>
            </a:r>
            <a:r>
              <a:rPr b="0" i="0" lang="en-US" sz="2000" u="none">
                <a:solidFill>
                  <a:schemeClr val="dk1"/>
                </a:solidFill>
                <a:latin typeface="Calibri"/>
                <a:ea typeface="Calibri"/>
                <a:cs typeface="Calibri"/>
                <a:sym typeface="Calibri"/>
              </a:rPr>
              <a:t>. [Online] 86 (2), 276–284. Available from: http://ajcn.nutrition.org/content/86/2/276 [Accessed: 19 March 2014].</a:t>
            </a:r>
            <a:endParaRPr/>
          </a:p>
          <a:p>
            <a:pPr indent="-228600" lvl="0" marL="228600" marR="0" rtl="0" algn="l">
              <a:lnSpc>
                <a:spcPct val="90000"/>
              </a:lnSpc>
              <a:spcBef>
                <a:spcPts val="1000"/>
              </a:spcBef>
              <a:spcAft>
                <a:spcPts val="0"/>
              </a:spcAft>
              <a:buClr>
                <a:schemeClr val="dk1"/>
              </a:buClr>
              <a:buSzPts val="2000"/>
              <a:buFont typeface="Arial"/>
              <a:buChar char="•"/>
            </a:pPr>
            <a:r>
              <a:rPr b="0" i="0" lang="en-US" sz="2000" u="none">
                <a:solidFill>
                  <a:schemeClr val="dk1"/>
                </a:solidFill>
                <a:latin typeface="Calibri"/>
                <a:ea typeface="Calibri"/>
                <a:cs typeface="Calibri"/>
                <a:sym typeface="Calibri"/>
              </a:rPr>
              <a:t>Wilson, J.M., Lowery, R.P., Roberts, M.D., Sharp, M.H., et al. (2017) The Effects of Ketogenic Dieting on Body Composition, Strength, Power, and Hormonal Profiles in Resistance Training Males. </a:t>
            </a:r>
            <a:r>
              <a:rPr b="0" i="1" lang="en-US" sz="2000" u="none">
                <a:solidFill>
                  <a:schemeClr val="dk1"/>
                </a:solidFill>
                <a:latin typeface="Calibri"/>
                <a:ea typeface="Calibri"/>
                <a:cs typeface="Calibri"/>
                <a:sym typeface="Calibri"/>
              </a:rPr>
              <a:t>Journal of Strength and Conditioning Research</a:t>
            </a:r>
            <a:r>
              <a:rPr b="0" i="0" lang="en-US" sz="2000" u="none">
                <a:solidFill>
                  <a:schemeClr val="dk1"/>
                </a:solidFill>
                <a:latin typeface="Calibri"/>
                <a:ea typeface="Calibri"/>
                <a:cs typeface="Calibri"/>
                <a:sym typeface="Calibri"/>
              </a:rPr>
              <a:t>. [Online] Available from: doi:10.1519/JSC.0000000000001935.</a:t>
            </a:r>
            <a:endParaRPr/>
          </a:p>
          <a:p>
            <a:pPr indent="-228600" lvl="0" marL="228600" marR="0" rtl="0" algn="l">
              <a:lnSpc>
                <a:spcPct val="90000"/>
              </a:lnSpc>
              <a:spcBef>
                <a:spcPts val="1000"/>
              </a:spcBef>
              <a:spcAft>
                <a:spcPts val="0"/>
              </a:spcAft>
              <a:buClr>
                <a:schemeClr val="dk1"/>
              </a:buClr>
              <a:buSzPts val="2000"/>
              <a:buFont typeface="Arial"/>
              <a:buChar char="•"/>
            </a:pPr>
            <a:r>
              <a:rPr b="0" i="0" lang="en-US" sz="2000" u="none">
                <a:solidFill>
                  <a:schemeClr val="dk1"/>
                </a:solidFill>
                <a:latin typeface="Calibri"/>
                <a:ea typeface="Calibri"/>
                <a:cs typeface="Calibri"/>
                <a:sym typeface="Calibri"/>
              </a:rPr>
              <a:t>Wroble, K.A., Trott, M.N., Schweitzer, G.G., Rahman, R.S., et al. (2018) Low-carbohydrate, ketogenic diet impairs anaerobic exercise performance in exercise-trained women and men: a randomized-sequence crossover trial. </a:t>
            </a:r>
            <a:r>
              <a:rPr b="0" i="1" lang="en-US" sz="2000" u="none">
                <a:solidFill>
                  <a:schemeClr val="dk1"/>
                </a:solidFill>
                <a:latin typeface="Calibri"/>
                <a:ea typeface="Calibri"/>
                <a:cs typeface="Calibri"/>
                <a:sym typeface="Calibri"/>
              </a:rPr>
              <a:t>The Journal of Sports Medicine and Physical Fitness</a:t>
            </a:r>
            <a:r>
              <a:rPr b="0" i="0" lang="en-US" sz="2000" u="none">
                <a:solidFill>
                  <a:schemeClr val="dk1"/>
                </a:solidFill>
                <a:latin typeface="Calibri"/>
                <a:ea typeface="Calibri"/>
                <a:cs typeface="Calibri"/>
                <a:sym typeface="Calibri"/>
              </a:rPr>
              <a:t>. [Online] Available from: doi:10.23736/S0022-4707.18.08318-4.</a:t>
            </a:r>
            <a:endParaRPr/>
          </a:p>
          <a:p>
            <a:pPr indent="-101600" lvl="0" marL="228600" marR="0" rtl="0" algn="l">
              <a:lnSpc>
                <a:spcPct val="90000"/>
              </a:lnSpc>
              <a:spcBef>
                <a:spcPts val="1000"/>
              </a:spcBef>
              <a:spcAft>
                <a:spcPts val="0"/>
              </a:spcAft>
              <a:buClr>
                <a:schemeClr val="dk1"/>
              </a:buClr>
              <a:buSzPts val="2000"/>
              <a:buFont typeface="Arial"/>
              <a:buNone/>
            </a:pPr>
            <a:r>
              <a:t/>
            </a:r>
            <a:endParaRPr b="0" i="0" sz="2000" u="non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6"/>
          <p:cNvSpPr txBox="1"/>
          <p:nvPr>
            <p:ph type="title"/>
          </p:nvPr>
        </p:nvSpPr>
        <p:spPr>
          <a:xfrm>
            <a:off x="706437" y="127000"/>
            <a:ext cx="105156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ndara"/>
              <a:buNone/>
            </a:pPr>
            <a:r>
              <a:rPr b="0" i="0" lang="en-US" sz="4000" u="none">
                <a:solidFill>
                  <a:schemeClr val="dk1"/>
                </a:solidFill>
                <a:latin typeface="Candara"/>
                <a:ea typeface="Candara"/>
                <a:cs typeface="Candara"/>
                <a:sym typeface="Candara"/>
              </a:rPr>
              <a:t>Jsou tuky rychlý zdroj energie?</a:t>
            </a:r>
            <a:endParaRPr/>
          </a:p>
        </p:txBody>
      </p:sp>
      <p:graphicFrame>
        <p:nvGraphicFramePr>
          <p:cNvPr id="135" name="Google Shape;135;p6"/>
          <p:cNvGraphicFramePr/>
          <p:nvPr/>
        </p:nvGraphicFramePr>
        <p:xfrm>
          <a:off x="609600" y="1452562"/>
          <a:ext cx="3000000" cy="3000000"/>
        </p:xfrm>
        <a:graphic>
          <a:graphicData uri="http://schemas.openxmlformats.org/drawingml/2006/table">
            <a:tbl>
              <a:tblPr>
                <a:noFill/>
                <a:tableStyleId>{B7572041-5C2E-455E-8032-3AAEB9A694A7}</a:tableStyleId>
              </a:tblPr>
              <a:tblGrid>
                <a:gridCol w="10972800"/>
              </a:tblGrid>
              <a:tr h="457200">
                <a:tc>
                  <a:txBody>
                    <a:bodyPr/>
                    <a:lstStyle/>
                    <a:p>
                      <a:pPr indent="0" lvl="0" marL="0" marR="0" rtl="0" algn="ctr">
                        <a:lnSpc>
                          <a:spcPct val="100000"/>
                        </a:lnSpc>
                        <a:spcBef>
                          <a:spcPts val="0"/>
                        </a:spcBef>
                        <a:spcAft>
                          <a:spcPts val="0"/>
                        </a:spcAft>
                        <a:buClr>
                          <a:srgbClr val="FFFFFF"/>
                        </a:buClr>
                        <a:buSzPts val="2400"/>
                        <a:buFont typeface="Candara"/>
                        <a:buNone/>
                      </a:pPr>
                      <a:r>
                        <a:rPr b="1" i="0" lang="en-US" sz="2400" u="none" cap="none" strike="noStrike">
                          <a:solidFill>
                            <a:srgbClr val="FFFFFF"/>
                          </a:solidFill>
                          <a:latin typeface="Candara"/>
                          <a:ea typeface="Candara"/>
                          <a:cs typeface="Candara"/>
                          <a:sym typeface="Candara"/>
                        </a:rPr>
                        <a:t>LCFA představují cca 90–95 % celkového příjmu tuků</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r>
              <a:tr h="457200">
                <a:tc>
                  <a:txBody>
                    <a:bodyPr/>
                    <a:lstStyle/>
                    <a:p>
                      <a:pPr indent="0" lvl="0" marL="0" marR="0" rtl="0" algn="ctr">
                        <a:lnSpc>
                          <a:spcPct val="100000"/>
                        </a:lnSpc>
                        <a:spcBef>
                          <a:spcPts val="0"/>
                        </a:spcBef>
                        <a:spcAft>
                          <a:spcPts val="0"/>
                        </a:spcAft>
                        <a:buClr>
                          <a:srgbClr val="000000"/>
                        </a:buClr>
                        <a:buSzPts val="2400"/>
                        <a:buFont typeface="Candara"/>
                        <a:buNone/>
                      </a:pPr>
                      <a:r>
                        <a:rPr b="0" i="0" lang="en-US" sz="2400" u="none" cap="none" strike="noStrike">
                          <a:solidFill>
                            <a:srgbClr val="000000"/>
                          </a:solidFill>
                          <a:latin typeface="Candara"/>
                          <a:ea typeface="Candara"/>
                          <a:cs typeface="Candara"/>
                          <a:sym typeface="Candara"/>
                        </a:rPr>
                        <a:t>V krvi se první chylomikrony objevují přibližně 1–2 hodiny po zahájení jídla.</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r>
              <a:tr h="823900">
                <a:tc>
                  <a:txBody>
                    <a:bodyPr/>
                    <a:lstStyle/>
                    <a:p>
                      <a:pPr indent="0" lvl="0" marL="0" marR="0" rtl="0" algn="ctr">
                        <a:lnSpc>
                          <a:spcPct val="100000"/>
                        </a:lnSpc>
                        <a:spcBef>
                          <a:spcPts val="0"/>
                        </a:spcBef>
                        <a:spcAft>
                          <a:spcPts val="0"/>
                        </a:spcAft>
                        <a:buClr>
                          <a:srgbClr val="000000"/>
                        </a:buClr>
                        <a:buSzPts val="2400"/>
                        <a:buFont typeface="Candara"/>
                        <a:buNone/>
                      </a:pPr>
                      <a:r>
                        <a:rPr b="0" i="0" lang="en-US" sz="2400" u="none" cap="none" strike="noStrike">
                          <a:solidFill>
                            <a:srgbClr val="000000"/>
                          </a:solidFill>
                          <a:latin typeface="Candara"/>
                          <a:ea typeface="Candara"/>
                          <a:cs typeface="Candara"/>
                          <a:sym typeface="Candara"/>
                        </a:rPr>
                        <a:t>Vzhledem k tomu, že proces resorpce lipidů je relativně pomalý děj, </a:t>
                      </a:r>
                      <a:br>
                        <a:rPr b="0" i="0" lang="en-US" sz="2400" u="none" cap="none" strike="noStrike">
                          <a:solidFill>
                            <a:srgbClr val="000000"/>
                          </a:solidFill>
                          <a:latin typeface="Candara"/>
                          <a:ea typeface="Candara"/>
                          <a:cs typeface="Candara"/>
                          <a:sym typeface="Candara"/>
                        </a:rPr>
                      </a:br>
                      <a:r>
                        <a:rPr b="0" i="0" lang="en-US" sz="2400" u="none" cap="none" strike="noStrike">
                          <a:solidFill>
                            <a:srgbClr val="000000"/>
                          </a:solidFill>
                          <a:latin typeface="Candara"/>
                          <a:ea typeface="Candara"/>
                          <a:cs typeface="Candara"/>
                          <a:sym typeface="Candara"/>
                        </a:rPr>
                        <a:t>dostávají se chylomikrony do krve ještě i několik hodin poté.</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r>
              <a:tr h="822325">
                <a:tc>
                  <a:txBody>
                    <a:bodyPr/>
                    <a:lstStyle/>
                    <a:p>
                      <a:pPr indent="0" lvl="0" marL="0" marR="0" rtl="0" algn="ctr">
                        <a:lnSpc>
                          <a:spcPct val="100000"/>
                        </a:lnSpc>
                        <a:spcBef>
                          <a:spcPts val="0"/>
                        </a:spcBef>
                        <a:spcAft>
                          <a:spcPts val="0"/>
                        </a:spcAft>
                        <a:buClr>
                          <a:srgbClr val="000000"/>
                        </a:buClr>
                        <a:buSzPts val="2400"/>
                        <a:buFont typeface="Candara"/>
                        <a:buNone/>
                      </a:pPr>
                      <a:r>
                        <a:rPr b="0" i="0" lang="en-US" sz="2400" u="none" cap="none" strike="noStrike">
                          <a:solidFill>
                            <a:srgbClr val="000000"/>
                          </a:solidFill>
                          <a:latin typeface="Candara"/>
                          <a:ea typeface="Candara"/>
                          <a:cs typeface="Candara"/>
                          <a:sym typeface="Candara"/>
                        </a:rPr>
                        <a:t>Za fyziologických okolností je vrchol koncentrace chylomiker </a:t>
                      </a:r>
                      <a:br>
                        <a:rPr b="0" i="0" lang="en-US" sz="2400" u="none" cap="none" strike="noStrike">
                          <a:solidFill>
                            <a:srgbClr val="000000"/>
                          </a:solidFill>
                          <a:latin typeface="Candara"/>
                          <a:ea typeface="Candara"/>
                          <a:cs typeface="Candara"/>
                          <a:sym typeface="Candara"/>
                        </a:rPr>
                      </a:br>
                      <a:r>
                        <a:rPr b="0" i="0" lang="en-US" sz="2400" u="none" cap="none" strike="noStrike">
                          <a:solidFill>
                            <a:srgbClr val="000000"/>
                          </a:solidFill>
                          <a:latin typeface="Candara"/>
                          <a:ea typeface="Candara"/>
                          <a:cs typeface="Candara"/>
                          <a:sym typeface="Candara"/>
                        </a:rPr>
                        <a:t>v plazmě až za 3 až 6 hodin po jídle.</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7"/>
          <p:cNvSpPr txBox="1"/>
          <p:nvPr>
            <p:ph type="title"/>
          </p:nvPr>
        </p:nvSpPr>
        <p:spPr>
          <a:xfrm>
            <a:off x="131762" y="-76200"/>
            <a:ext cx="112649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ndara"/>
              <a:buNone/>
            </a:pPr>
            <a:r>
              <a:rPr b="0" i="0" lang="en-US" sz="4000" u="none">
                <a:solidFill>
                  <a:schemeClr val="dk1"/>
                </a:solidFill>
                <a:latin typeface="Candara"/>
                <a:ea typeface="Candara"/>
                <a:cs typeface="Candara"/>
                <a:sym typeface="Candara"/>
              </a:rPr>
              <a:t>Kokosový tuk: Zdroj MCT tuků jak rychlá energie?</a:t>
            </a:r>
            <a:endParaRPr/>
          </a:p>
        </p:txBody>
      </p:sp>
      <p:pic>
        <p:nvPicPr>
          <p:cNvPr id="141" name="Google Shape;141;p7"/>
          <p:cNvPicPr preferRelativeResize="0"/>
          <p:nvPr>
            <p:ph idx="1" type="body"/>
          </p:nvPr>
        </p:nvPicPr>
        <p:blipFill rotWithShape="1">
          <a:blip r:embed="rId3">
            <a:alphaModFix/>
          </a:blip>
          <a:srcRect b="0" l="0" r="0" t="0"/>
          <a:stretch/>
        </p:blipFill>
        <p:spPr>
          <a:xfrm>
            <a:off x="5570537" y="936625"/>
            <a:ext cx="5543550" cy="5702300"/>
          </a:xfrm>
          <a:prstGeom prst="rect">
            <a:avLst/>
          </a:prstGeom>
          <a:noFill/>
          <a:ln>
            <a:noFill/>
          </a:ln>
        </p:spPr>
      </p:pic>
      <p:sp>
        <p:nvSpPr>
          <p:cNvPr id="142" name="Google Shape;142;p7"/>
          <p:cNvSpPr txBox="1"/>
          <p:nvPr/>
        </p:nvSpPr>
        <p:spPr>
          <a:xfrm>
            <a:off x="28575" y="1365250"/>
            <a:ext cx="5541900" cy="45252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Candara"/>
                <a:ea typeface="Candara"/>
                <a:cs typeface="Candara"/>
                <a:sym typeface="Candara"/>
              </a:rPr>
              <a:t>47 % všech MK kyselina laurová</a:t>
            </a:r>
            <a:endParaRPr/>
          </a:p>
          <a:p>
            <a:pPr indent="-190500" lvl="0" marL="34290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Candara"/>
              <a:ea typeface="Candara"/>
              <a:cs typeface="Candara"/>
              <a:sym typeface="Candara"/>
            </a:endParaRPr>
          </a:p>
          <a:p>
            <a:pPr indent="-342900" lvl="0" marL="34290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Candara"/>
                <a:ea typeface="Candara"/>
                <a:cs typeface="Candara"/>
                <a:sym typeface="Candara"/>
              </a:rPr>
              <a:t>LA se chová v metabolismus spíše jako LCFA</a:t>
            </a:r>
            <a:endParaRPr/>
          </a:p>
          <a:p>
            <a:pPr indent="-190500" lvl="0" marL="34290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Candara"/>
              <a:ea typeface="Candara"/>
              <a:cs typeface="Candara"/>
              <a:sym typeface="Candara"/>
            </a:endParaRPr>
          </a:p>
          <a:p>
            <a:pPr indent="-342900" lvl="0" marL="34290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Candara"/>
                <a:ea typeface="Candara"/>
                <a:cs typeface="Candara"/>
                <a:sym typeface="Candara"/>
              </a:rPr>
              <a:t>ze 75 % je transportována jako LCFA</a:t>
            </a:r>
            <a:endParaRPr/>
          </a:p>
          <a:p>
            <a:pPr indent="-190500" lvl="0" marL="34290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Candara"/>
              <a:ea typeface="Candara"/>
              <a:cs typeface="Candara"/>
              <a:sym typeface="Candara"/>
            </a:endParaRPr>
          </a:p>
          <a:p>
            <a:pPr indent="-342900" lvl="0" marL="342900" marR="0" rtl="0" algn="l">
              <a:lnSpc>
                <a:spcPct val="100000"/>
              </a:lnSpc>
              <a:spcBef>
                <a:spcPts val="0"/>
              </a:spcBef>
              <a:spcAft>
                <a:spcPts val="0"/>
              </a:spcAft>
              <a:buClr>
                <a:schemeClr val="dk1"/>
              </a:buClr>
              <a:buSzPts val="2400"/>
              <a:buFont typeface="Arial"/>
              <a:buChar char="•"/>
            </a:pPr>
            <a:r>
              <a:rPr b="1" i="1" lang="en-US" sz="2400" u="none" cap="none" strike="noStrike">
                <a:solidFill>
                  <a:srgbClr val="FF0000"/>
                </a:solidFill>
                <a:latin typeface="Candara"/>
                <a:ea typeface="Candara"/>
                <a:cs typeface="Candara"/>
                <a:sym typeface="Candara"/>
              </a:rPr>
              <a:t>Kokosový olej není rychlým zdrojem energie</a:t>
            </a:r>
            <a:endParaRPr/>
          </a:p>
          <a:p>
            <a:pPr indent="-190500" lvl="0" marL="342900" marR="0" rtl="0" algn="l">
              <a:lnSpc>
                <a:spcPct val="100000"/>
              </a:lnSpc>
              <a:spcBef>
                <a:spcPts val="0"/>
              </a:spcBef>
              <a:spcAft>
                <a:spcPts val="0"/>
              </a:spcAft>
              <a:buClr>
                <a:schemeClr val="dk1"/>
              </a:buClr>
              <a:buSzPts val="2400"/>
              <a:buFont typeface="Arial"/>
              <a:buNone/>
            </a:pPr>
            <a:r>
              <a:t/>
            </a:r>
            <a:endParaRPr b="1" i="1" sz="2400" u="none" cap="none" strike="noStrike">
              <a:solidFill>
                <a:srgbClr val="FF0000"/>
              </a:solidFill>
              <a:latin typeface="Candara"/>
              <a:ea typeface="Candara"/>
              <a:cs typeface="Candara"/>
              <a:sym typeface="Candara"/>
            </a:endParaRPr>
          </a:p>
          <a:p>
            <a:pPr indent="-342900" lvl="0" marL="342900" marR="0" rtl="0" algn="l">
              <a:lnSpc>
                <a:spcPct val="100000"/>
              </a:lnSpc>
              <a:spcBef>
                <a:spcPts val="0"/>
              </a:spcBef>
              <a:spcAft>
                <a:spcPts val="0"/>
              </a:spcAft>
              <a:buClr>
                <a:srgbClr val="FF0000"/>
              </a:buClr>
              <a:buSzPts val="2400"/>
              <a:buFont typeface="Arial"/>
              <a:buChar char="•"/>
            </a:pPr>
            <a:r>
              <a:rPr b="1" i="1" lang="en-US" sz="2400" u="none" cap="none" strike="noStrike">
                <a:solidFill>
                  <a:srgbClr val="FF0000"/>
                </a:solidFill>
                <a:latin typeface="Candara"/>
                <a:ea typeface="Candara"/>
                <a:cs typeface="Candara"/>
                <a:sym typeface="Candara"/>
              </a:rPr>
              <a:t>Značně nevýhodné zastoupení MK (vysoký obsah SFA)</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8"/>
          <p:cNvSpPr txBox="1"/>
          <p:nvPr>
            <p:ph type="title"/>
          </p:nvPr>
        </p:nvSpPr>
        <p:spPr>
          <a:xfrm>
            <a:off x="838200" y="-212725"/>
            <a:ext cx="10515600" cy="1325562"/>
          </a:xfrm>
          <a:prstGeom prst="rect">
            <a:avLst/>
          </a:prstGeom>
          <a:noFill/>
          <a:ln>
            <a:noFill/>
          </a:ln>
        </p:spPr>
        <p:txBody>
          <a:bodyPr anchorCtr="1"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ndara"/>
              <a:buNone/>
            </a:pPr>
            <a:r>
              <a:rPr b="0" i="0" lang="en-US" sz="4000" u="none">
                <a:solidFill>
                  <a:schemeClr val="dk1"/>
                </a:solidFill>
                <a:latin typeface="Candara"/>
                <a:ea typeface="Candara"/>
                <a:cs typeface="Candara"/>
                <a:sym typeface="Candara"/>
              </a:rPr>
              <a:t>Mastné kyseliny a dělení podle délky řetězce</a:t>
            </a:r>
            <a:endParaRPr/>
          </a:p>
        </p:txBody>
      </p:sp>
      <p:graphicFrame>
        <p:nvGraphicFramePr>
          <p:cNvPr id="148" name="Google Shape;148;p8"/>
          <p:cNvGraphicFramePr/>
          <p:nvPr/>
        </p:nvGraphicFramePr>
        <p:xfrm>
          <a:off x="838200" y="795337"/>
          <a:ext cx="3000000" cy="3000000"/>
        </p:xfrm>
        <a:graphic>
          <a:graphicData uri="http://schemas.openxmlformats.org/drawingml/2006/table">
            <a:tbl>
              <a:tblPr>
                <a:noFill/>
                <a:tableStyleId>{B7572041-5C2E-455E-8032-3AAEB9A694A7}</a:tableStyleId>
              </a:tblPr>
              <a:tblGrid>
                <a:gridCol w="3505200"/>
                <a:gridCol w="3505200"/>
                <a:gridCol w="3505200"/>
              </a:tblGrid>
              <a:tr h="396875">
                <a:tc>
                  <a:txBody>
                    <a:bodyPr/>
                    <a:lstStyle/>
                    <a:p>
                      <a:pPr indent="0" lvl="0" marL="0" marR="0" rtl="0" algn="ctr">
                        <a:lnSpc>
                          <a:spcPct val="100000"/>
                        </a:lnSpc>
                        <a:spcBef>
                          <a:spcPts val="0"/>
                        </a:spcBef>
                        <a:spcAft>
                          <a:spcPts val="0"/>
                        </a:spcAft>
                        <a:buClr>
                          <a:srgbClr val="FFFFFF"/>
                        </a:buClr>
                        <a:buSzPts val="2000"/>
                        <a:buFont typeface="Candara"/>
                        <a:buNone/>
                      </a:pPr>
                      <a:r>
                        <a:rPr b="1" i="0" lang="en-US" sz="2000" u="none" cap="none" strike="noStrike">
                          <a:solidFill>
                            <a:srgbClr val="FFFFFF"/>
                          </a:solidFill>
                          <a:latin typeface="Candara"/>
                          <a:ea typeface="Candara"/>
                          <a:cs typeface="Candara"/>
                          <a:sym typeface="Candara"/>
                        </a:rPr>
                        <a:t>Mastná kyselina</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FFFFFF"/>
                        </a:buClr>
                        <a:buSzPts val="2000"/>
                        <a:buFont typeface="Candara"/>
                        <a:buNone/>
                      </a:pPr>
                      <a:r>
                        <a:rPr b="1" i="0" lang="en-US" sz="2000" u="none" cap="none" strike="noStrike">
                          <a:solidFill>
                            <a:srgbClr val="FFFFFF"/>
                          </a:solidFill>
                          <a:latin typeface="Candara"/>
                          <a:ea typeface="Candara"/>
                          <a:cs typeface="Candara"/>
                          <a:sym typeface="Candara"/>
                        </a:rPr>
                        <a:t>Počet uhlíků</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FFFFFF"/>
                        </a:buClr>
                        <a:buSzPts val="2000"/>
                        <a:buFont typeface="Candara"/>
                        <a:buNone/>
                      </a:pPr>
                      <a:r>
                        <a:rPr b="1" i="0" lang="en-US" sz="2000" u="none" cap="none" strike="noStrike">
                          <a:solidFill>
                            <a:srgbClr val="FFFFFF"/>
                          </a:solidFill>
                          <a:latin typeface="Candara"/>
                          <a:ea typeface="Candara"/>
                          <a:cs typeface="Candara"/>
                          <a:sym typeface="Candara"/>
                        </a:rPr>
                        <a:t>Skupina mastných kyselin</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r>
              <a:tr h="395275">
                <a:tc>
                  <a:txBody>
                    <a:bodyPr/>
                    <a:lstStyle/>
                    <a:p>
                      <a:pPr indent="0" lvl="0" marL="0" marR="0" rtl="0" algn="ctr">
                        <a:lnSpc>
                          <a:spcPct val="100000"/>
                        </a:lnSpc>
                        <a:spcBef>
                          <a:spcPts val="0"/>
                        </a:spcBef>
                        <a:spcAft>
                          <a:spcPts val="0"/>
                        </a:spcAft>
                        <a:buClr>
                          <a:srgbClr val="FF0000"/>
                        </a:buClr>
                        <a:buSzPts val="2000"/>
                        <a:buFont typeface="Candara"/>
                        <a:buNone/>
                      </a:pPr>
                      <a:r>
                        <a:rPr b="1" i="0" lang="en-US" sz="2000" u="none" cap="none" strike="noStrike">
                          <a:solidFill>
                            <a:srgbClr val="FF0000"/>
                          </a:solidFill>
                          <a:latin typeface="Candara"/>
                          <a:ea typeface="Candara"/>
                          <a:cs typeface="Candara"/>
                          <a:sym typeface="Candara"/>
                        </a:rPr>
                        <a:t>Octová</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c>
                  <a:txBody>
                    <a:bodyPr/>
                    <a:lstStyle/>
                    <a:p>
                      <a:pPr indent="0" lvl="0" marL="0" marR="0" rtl="0" algn="ctr">
                        <a:lnSpc>
                          <a:spcPct val="100000"/>
                        </a:lnSpc>
                        <a:spcBef>
                          <a:spcPts val="0"/>
                        </a:spcBef>
                        <a:spcAft>
                          <a:spcPts val="0"/>
                        </a:spcAft>
                        <a:buClr>
                          <a:srgbClr val="FF0000"/>
                        </a:buClr>
                        <a:buSzPts val="2000"/>
                        <a:buFont typeface="Candara"/>
                        <a:buNone/>
                      </a:pPr>
                      <a:r>
                        <a:rPr b="1" i="0" lang="en-US" sz="2000" u="none" cap="none" strike="noStrike">
                          <a:solidFill>
                            <a:srgbClr val="FF0000"/>
                          </a:solidFill>
                          <a:latin typeface="Candara"/>
                          <a:ea typeface="Candara"/>
                          <a:cs typeface="Candara"/>
                          <a:sym typeface="Candara"/>
                        </a:rPr>
                        <a:t>2</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c>
                  <a:txBody>
                    <a:bodyPr/>
                    <a:lstStyle/>
                    <a:p>
                      <a:pPr indent="0" lvl="0" marL="0" marR="0" rtl="0" algn="ctr">
                        <a:lnSpc>
                          <a:spcPct val="100000"/>
                        </a:lnSpc>
                        <a:spcBef>
                          <a:spcPts val="0"/>
                        </a:spcBef>
                        <a:spcAft>
                          <a:spcPts val="0"/>
                        </a:spcAft>
                        <a:buClr>
                          <a:srgbClr val="FF0000"/>
                        </a:buClr>
                        <a:buSzPts val="2000"/>
                        <a:buFont typeface="Candara"/>
                        <a:buNone/>
                      </a:pPr>
                      <a:r>
                        <a:rPr b="1" i="0" lang="en-US" sz="2000" u="none" cap="none" strike="noStrike">
                          <a:solidFill>
                            <a:srgbClr val="FF0000"/>
                          </a:solidFill>
                          <a:latin typeface="Candara"/>
                          <a:ea typeface="Candara"/>
                          <a:cs typeface="Candara"/>
                          <a:sym typeface="Candara"/>
                        </a:rPr>
                        <a:t>SCFA</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r>
              <a:tr h="396875">
                <a:tc>
                  <a:txBody>
                    <a:bodyPr/>
                    <a:lstStyle/>
                    <a:p>
                      <a:pPr indent="0" lvl="0" marL="0" marR="0" rtl="0" algn="ctr">
                        <a:lnSpc>
                          <a:spcPct val="100000"/>
                        </a:lnSpc>
                        <a:spcBef>
                          <a:spcPts val="0"/>
                        </a:spcBef>
                        <a:spcAft>
                          <a:spcPts val="0"/>
                        </a:spcAft>
                        <a:buClr>
                          <a:srgbClr val="FF0000"/>
                        </a:buClr>
                        <a:buSzPts val="2000"/>
                        <a:buFont typeface="Candara"/>
                        <a:buNone/>
                      </a:pPr>
                      <a:r>
                        <a:rPr b="1" i="0" lang="en-US" sz="2000" u="none" cap="none" strike="noStrike">
                          <a:solidFill>
                            <a:srgbClr val="FF0000"/>
                          </a:solidFill>
                          <a:latin typeface="Candara"/>
                          <a:ea typeface="Candara"/>
                          <a:cs typeface="Candara"/>
                          <a:sym typeface="Candara"/>
                        </a:rPr>
                        <a:t>Propionová (propanová)</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c>
                  <a:txBody>
                    <a:bodyPr/>
                    <a:lstStyle/>
                    <a:p>
                      <a:pPr indent="0" lvl="0" marL="0" marR="0" rtl="0" algn="ctr">
                        <a:lnSpc>
                          <a:spcPct val="100000"/>
                        </a:lnSpc>
                        <a:spcBef>
                          <a:spcPts val="0"/>
                        </a:spcBef>
                        <a:spcAft>
                          <a:spcPts val="0"/>
                        </a:spcAft>
                        <a:buClr>
                          <a:srgbClr val="FF0000"/>
                        </a:buClr>
                        <a:buSzPts val="2000"/>
                        <a:buFont typeface="Candara"/>
                        <a:buNone/>
                      </a:pPr>
                      <a:r>
                        <a:rPr b="1" i="0" lang="en-US" sz="2000" u="none" cap="none" strike="noStrike">
                          <a:solidFill>
                            <a:srgbClr val="FF0000"/>
                          </a:solidFill>
                          <a:latin typeface="Candara"/>
                          <a:ea typeface="Candara"/>
                          <a:cs typeface="Candara"/>
                          <a:sym typeface="Candara"/>
                        </a:rPr>
                        <a:t>3</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c>
                  <a:txBody>
                    <a:bodyPr/>
                    <a:lstStyle/>
                    <a:p>
                      <a:pPr indent="0" lvl="0" marL="0" marR="0" rtl="0" algn="ctr">
                        <a:lnSpc>
                          <a:spcPct val="100000"/>
                        </a:lnSpc>
                        <a:spcBef>
                          <a:spcPts val="0"/>
                        </a:spcBef>
                        <a:spcAft>
                          <a:spcPts val="0"/>
                        </a:spcAft>
                        <a:buClr>
                          <a:srgbClr val="FF0000"/>
                        </a:buClr>
                        <a:buSzPts val="2000"/>
                        <a:buFont typeface="Candara"/>
                        <a:buNone/>
                      </a:pPr>
                      <a:r>
                        <a:rPr b="1" i="0" lang="en-US" sz="2000" u="none" cap="none" strike="noStrike">
                          <a:solidFill>
                            <a:srgbClr val="FF0000"/>
                          </a:solidFill>
                          <a:latin typeface="Candara"/>
                          <a:ea typeface="Candara"/>
                          <a:cs typeface="Candara"/>
                          <a:sym typeface="Candara"/>
                        </a:rPr>
                        <a:t>SCFA</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r>
              <a:tr h="395275">
                <a:tc>
                  <a:txBody>
                    <a:bodyPr/>
                    <a:lstStyle/>
                    <a:p>
                      <a:pPr indent="0" lvl="0" marL="0" marR="0" rtl="0" algn="ctr">
                        <a:lnSpc>
                          <a:spcPct val="100000"/>
                        </a:lnSpc>
                        <a:spcBef>
                          <a:spcPts val="0"/>
                        </a:spcBef>
                        <a:spcAft>
                          <a:spcPts val="0"/>
                        </a:spcAft>
                        <a:buClr>
                          <a:srgbClr val="FF0000"/>
                        </a:buClr>
                        <a:buSzPts val="2000"/>
                        <a:buFont typeface="Candara"/>
                        <a:buNone/>
                      </a:pPr>
                      <a:r>
                        <a:rPr b="1" i="0" lang="en-US" sz="2000" u="none" cap="none" strike="noStrike">
                          <a:solidFill>
                            <a:srgbClr val="FF0000"/>
                          </a:solidFill>
                          <a:latin typeface="Candara"/>
                          <a:ea typeface="Candara"/>
                          <a:cs typeface="Candara"/>
                          <a:sym typeface="Candara"/>
                        </a:rPr>
                        <a:t>Butanová (máselná)</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c>
                  <a:txBody>
                    <a:bodyPr/>
                    <a:lstStyle/>
                    <a:p>
                      <a:pPr indent="0" lvl="0" marL="0" marR="0" rtl="0" algn="ctr">
                        <a:lnSpc>
                          <a:spcPct val="100000"/>
                        </a:lnSpc>
                        <a:spcBef>
                          <a:spcPts val="0"/>
                        </a:spcBef>
                        <a:spcAft>
                          <a:spcPts val="0"/>
                        </a:spcAft>
                        <a:buClr>
                          <a:srgbClr val="FF0000"/>
                        </a:buClr>
                        <a:buSzPts val="2000"/>
                        <a:buFont typeface="Candara"/>
                        <a:buNone/>
                      </a:pPr>
                      <a:r>
                        <a:rPr b="1" i="0" lang="en-US" sz="2000" u="none" cap="none" strike="noStrike">
                          <a:solidFill>
                            <a:srgbClr val="FF0000"/>
                          </a:solidFill>
                          <a:latin typeface="Candara"/>
                          <a:ea typeface="Candara"/>
                          <a:cs typeface="Candara"/>
                          <a:sym typeface="Candara"/>
                        </a:rPr>
                        <a:t>4</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c>
                  <a:txBody>
                    <a:bodyPr/>
                    <a:lstStyle/>
                    <a:p>
                      <a:pPr indent="0" lvl="0" marL="0" marR="0" rtl="0" algn="ctr">
                        <a:lnSpc>
                          <a:spcPct val="100000"/>
                        </a:lnSpc>
                        <a:spcBef>
                          <a:spcPts val="0"/>
                        </a:spcBef>
                        <a:spcAft>
                          <a:spcPts val="0"/>
                        </a:spcAft>
                        <a:buClr>
                          <a:srgbClr val="FF0000"/>
                        </a:buClr>
                        <a:buSzPts val="2000"/>
                        <a:buFont typeface="Candara"/>
                        <a:buNone/>
                      </a:pPr>
                      <a:r>
                        <a:rPr b="1" i="0" lang="en-US" sz="2000" u="none" cap="none" strike="noStrike">
                          <a:solidFill>
                            <a:srgbClr val="FF0000"/>
                          </a:solidFill>
                          <a:latin typeface="Candara"/>
                          <a:ea typeface="Candara"/>
                          <a:cs typeface="Candara"/>
                          <a:sym typeface="Candara"/>
                        </a:rPr>
                        <a:t>SCFA</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r>
              <a:tr h="396875">
                <a:tc>
                  <a:txBody>
                    <a:bodyPr/>
                    <a:lstStyle/>
                    <a:p>
                      <a:pPr indent="0" lvl="0" marL="0" marR="0" rtl="0" algn="ctr">
                        <a:lnSpc>
                          <a:spcPct val="100000"/>
                        </a:lnSpc>
                        <a:spcBef>
                          <a:spcPts val="0"/>
                        </a:spcBef>
                        <a:spcAft>
                          <a:spcPts val="0"/>
                        </a:spcAft>
                        <a:buClr>
                          <a:srgbClr val="0070C0"/>
                        </a:buClr>
                        <a:buSzPts val="2000"/>
                        <a:buFont typeface="Candara"/>
                        <a:buNone/>
                      </a:pPr>
                      <a:r>
                        <a:rPr b="1" i="0" lang="en-US" sz="2000" u="none" cap="none" strike="noStrike">
                          <a:solidFill>
                            <a:srgbClr val="0070C0"/>
                          </a:solidFill>
                          <a:latin typeface="Candara"/>
                          <a:ea typeface="Candara"/>
                          <a:cs typeface="Candara"/>
                          <a:sym typeface="Candara"/>
                        </a:rPr>
                        <a:t>Kapronová</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c>
                  <a:txBody>
                    <a:bodyPr/>
                    <a:lstStyle/>
                    <a:p>
                      <a:pPr indent="0" lvl="0" marL="0" marR="0" rtl="0" algn="ctr">
                        <a:lnSpc>
                          <a:spcPct val="100000"/>
                        </a:lnSpc>
                        <a:spcBef>
                          <a:spcPts val="0"/>
                        </a:spcBef>
                        <a:spcAft>
                          <a:spcPts val="0"/>
                        </a:spcAft>
                        <a:buClr>
                          <a:srgbClr val="000000"/>
                        </a:buClr>
                        <a:buSzPts val="2000"/>
                        <a:buFont typeface="Candara"/>
                        <a:buNone/>
                      </a:pPr>
                      <a:r>
                        <a:rPr b="1" i="0" lang="en-US" sz="2000" u="none" cap="none" strike="noStrike">
                          <a:solidFill>
                            <a:srgbClr val="000000"/>
                          </a:solidFill>
                          <a:latin typeface="Candara"/>
                          <a:ea typeface="Candara"/>
                          <a:cs typeface="Candara"/>
                          <a:sym typeface="Candara"/>
                        </a:rPr>
                        <a:t>6</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c>
                  <a:txBody>
                    <a:bodyPr/>
                    <a:lstStyle/>
                    <a:p>
                      <a:pPr indent="0" lvl="0" marL="0" marR="0" rtl="0" algn="ctr">
                        <a:lnSpc>
                          <a:spcPct val="100000"/>
                        </a:lnSpc>
                        <a:spcBef>
                          <a:spcPts val="0"/>
                        </a:spcBef>
                        <a:spcAft>
                          <a:spcPts val="0"/>
                        </a:spcAft>
                        <a:buClr>
                          <a:srgbClr val="000000"/>
                        </a:buClr>
                        <a:buSzPts val="2000"/>
                        <a:buFont typeface="Candara"/>
                        <a:buNone/>
                      </a:pPr>
                      <a:r>
                        <a:rPr b="1" i="0" lang="en-US" sz="2000" u="none" cap="none" strike="noStrike">
                          <a:solidFill>
                            <a:srgbClr val="000000"/>
                          </a:solidFill>
                          <a:latin typeface="Candara"/>
                          <a:ea typeface="Candara"/>
                          <a:cs typeface="Candara"/>
                          <a:sym typeface="Candara"/>
                        </a:rPr>
                        <a:t>MCFA</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r>
              <a:tr h="396875">
                <a:tc>
                  <a:txBody>
                    <a:bodyPr/>
                    <a:lstStyle/>
                    <a:p>
                      <a:pPr indent="0" lvl="0" marL="0" marR="0" rtl="0" algn="ctr">
                        <a:lnSpc>
                          <a:spcPct val="100000"/>
                        </a:lnSpc>
                        <a:spcBef>
                          <a:spcPts val="0"/>
                        </a:spcBef>
                        <a:spcAft>
                          <a:spcPts val="0"/>
                        </a:spcAft>
                        <a:buClr>
                          <a:srgbClr val="0070C0"/>
                        </a:buClr>
                        <a:buSzPts val="2000"/>
                        <a:buFont typeface="Candara"/>
                        <a:buNone/>
                      </a:pPr>
                      <a:r>
                        <a:rPr b="1" i="0" lang="en-US" sz="2000" u="none" cap="none" strike="noStrike">
                          <a:solidFill>
                            <a:srgbClr val="0070C0"/>
                          </a:solidFill>
                          <a:latin typeface="Candara"/>
                          <a:ea typeface="Candara"/>
                          <a:cs typeface="Candara"/>
                          <a:sym typeface="Candara"/>
                        </a:rPr>
                        <a:t>Kaprylová</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c>
                  <a:txBody>
                    <a:bodyPr/>
                    <a:lstStyle/>
                    <a:p>
                      <a:pPr indent="0" lvl="0" marL="0" marR="0" rtl="0" algn="ctr">
                        <a:lnSpc>
                          <a:spcPct val="100000"/>
                        </a:lnSpc>
                        <a:spcBef>
                          <a:spcPts val="0"/>
                        </a:spcBef>
                        <a:spcAft>
                          <a:spcPts val="0"/>
                        </a:spcAft>
                        <a:buClr>
                          <a:srgbClr val="000000"/>
                        </a:buClr>
                        <a:buSzPts val="2000"/>
                        <a:buFont typeface="Candara"/>
                        <a:buNone/>
                      </a:pPr>
                      <a:r>
                        <a:rPr b="1" i="0" lang="en-US" sz="2000" u="none" cap="none" strike="noStrike">
                          <a:solidFill>
                            <a:srgbClr val="000000"/>
                          </a:solidFill>
                          <a:latin typeface="Candara"/>
                          <a:ea typeface="Candara"/>
                          <a:cs typeface="Candara"/>
                          <a:sym typeface="Candara"/>
                        </a:rPr>
                        <a:t>8</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c>
                  <a:txBody>
                    <a:bodyPr/>
                    <a:lstStyle/>
                    <a:p>
                      <a:pPr indent="0" lvl="0" marL="0" marR="0" rtl="0" algn="ctr">
                        <a:lnSpc>
                          <a:spcPct val="100000"/>
                        </a:lnSpc>
                        <a:spcBef>
                          <a:spcPts val="0"/>
                        </a:spcBef>
                        <a:spcAft>
                          <a:spcPts val="0"/>
                        </a:spcAft>
                        <a:buClr>
                          <a:srgbClr val="000000"/>
                        </a:buClr>
                        <a:buSzPts val="2000"/>
                        <a:buFont typeface="Candara"/>
                        <a:buNone/>
                      </a:pPr>
                      <a:r>
                        <a:rPr b="1" i="0" lang="en-US" sz="2000" u="none" cap="none" strike="noStrike">
                          <a:solidFill>
                            <a:srgbClr val="000000"/>
                          </a:solidFill>
                          <a:latin typeface="Candara"/>
                          <a:ea typeface="Candara"/>
                          <a:cs typeface="Candara"/>
                          <a:sym typeface="Candara"/>
                        </a:rPr>
                        <a:t>MCFA</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r>
              <a:tr h="395275">
                <a:tc>
                  <a:txBody>
                    <a:bodyPr/>
                    <a:lstStyle/>
                    <a:p>
                      <a:pPr indent="0" lvl="0" marL="0" marR="0" rtl="0" algn="ctr">
                        <a:lnSpc>
                          <a:spcPct val="100000"/>
                        </a:lnSpc>
                        <a:spcBef>
                          <a:spcPts val="0"/>
                        </a:spcBef>
                        <a:spcAft>
                          <a:spcPts val="0"/>
                        </a:spcAft>
                        <a:buClr>
                          <a:srgbClr val="0070C0"/>
                        </a:buClr>
                        <a:buSzPts val="2000"/>
                        <a:buFont typeface="Candara"/>
                        <a:buNone/>
                      </a:pPr>
                      <a:r>
                        <a:rPr b="1" i="0" lang="en-US" sz="2000" u="none" cap="none" strike="noStrike">
                          <a:solidFill>
                            <a:srgbClr val="0070C0"/>
                          </a:solidFill>
                          <a:latin typeface="Candara"/>
                          <a:ea typeface="Candara"/>
                          <a:cs typeface="Candara"/>
                          <a:sym typeface="Candara"/>
                        </a:rPr>
                        <a:t>Kaprinová</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c>
                  <a:txBody>
                    <a:bodyPr/>
                    <a:lstStyle/>
                    <a:p>
                      <a:pPr indent="0" lvl="0" marL="0" marR="0" rtl="0" algn="ctr">
                        <a:lnSpc>
                          <a:spcPct val="100000"/>
                        </a:lnSpc>
                        <a:spcBef>
                          <a:spcPts val="0"/>
                        </a:spcBef>
                        <a:spcAft>
                          <a:spcPts val="0"/>
                        </a:spcAft>
                        <a:buClr>
                          <a:srgbClr val="000000"/>
                        </a:buClr>
                        <a:buSzPts val="2000"/>
                        <a:buFont typeface="Candara"/>
                        <a:buNone/>
                      </a:pPr>
                      <a:r>
                        <a:rPr b="1" i="0" lang="en-US" sz="2000" u="none" cap="none" strike="noStrike">
                          <a:solidFill>
                            <a:srgbClr val="000000"/>
                          </a:solidFill>
                          <a:latin typeface="Candara"/>
                          <a:ea typeface="Candara"/>
                          <a:cs typeface="Candara"/>
                          <a:sym typeface="Candara"/>
                        </a:rPr>
                        <a:t>10</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c>
                  <a:txBody>
                    <a:bodyPr/>
                    <a:lstStyle/>
                    <a:p>
                      <a:pPr indent="0" lvl="0" marL="0" marR="0" rtl="0" algn="ctr">
                        <a:lnSpc>
                          <a:spcPct val="100000"/>
                        </a:lnSpc>
                        <a:spcBef>
                          <a:spcPts val="0"/>
                        </a:spcBef>
                        <a:spcAft>
                          <a:spcPts val="0"/>
                        </a:spcAft>
                        <a:buClr>
                          <a:srgbClr val="000000"/>
                        </a:buClr>
                        <a:buSzPts val="2000"/>
                        <a:buFont typeface="Candara"/>
                        <a:buNone/>
                      </a:pPr>
                      <a:r>
                        <a:rPr b="1" i="0" lang="en-US" sz="2000" u="none" cap="none" strike="noStrike">
                          <a:solidFill>
                            <a:srgbClr val="000000"/>
                          </a:solidFill>
                          <a:latin typeface="Candara"/>
                          <a:ea typeface="Candara"/>
                          <a:cs typeface="Candara"/>
                          <a:sym typeface="Candara"/>
                        </a:rPr>
                        <a:t>MCFA</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r>
              <a:tr h="396875">
                <a:tc>
                  <a:txBody>
                    <a:bodyPr/>
                    <a:lstStyle/>
                    <a:p>
                      <a:pPr indent="0" lvl="0" marL="0" marR="0" rtl="0" algn="ctr">
                        <a:lnSpc>
                          <a:spcPct val="100000"/>
                        </a:lnSpc>
                        <a:spcBef>
                          <a:spcPts val="0"/>
                        </a:spcBef>
                        <a:spcAft>
                          <a:spcPts val="0"/>
                        </a:spcAft>
                        <a:buClr>
                          <a:srgbClr val="FFC000"/>
                        </a:buClr>
                        <a:buSzPts val="2000"/>
                        <a:buFont typeface="Candara"/>
                        <a:buNone/>
                      </a:pPr>
                      <a:r>
                        <a:rPr b="1" i="0" lang="en-US" sz="2000" u="none" cap="none" strike="noStrike">
                          <a:solidFill>
                            <a:srgbClr val="FFC000"/>
                          </a:solidFill>
                          <a:latin typeface="Candara"/>
                          <a:ea typeface="Candara"/>
                          <a:cs typeface="Candara"/>
                          <a:sym typeface="Candara"/>
                        </a:rPr>
                        <a:t>Laurová</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c>
                  <a:txBody>
                    <a:bodyPr/>
                    <a:lstStyle/>
                    <a:p>
                      <a:pPr indent="0" lvl="0" marL="0" marR="0" rtl="0" algn="ctr">
                        <a:lnSpc>
                          <a:spcPct val="100000"/>
                        </a:lnSpc>
                        <a:spcBef>
                          <a:spcPts val="0"/>
                        </a:spcBef>
                        <a:spcAft>
                          <a:spcPts val="0"/>
                        </a:spcAft>
                        <a:buClr>
                          <a:srgbClr val="FFC000"/>
                        </a:buClr>
                        <a:buSzPts val="2000"/>
                        <a:buFont typeface="Candara"/>
                        <a:buNone/>
                      </a:pPr>
                      <a:r>
                        <a:rPr b="1" i="0" lang="en-US" sz="2000" u="none" cap="none" strike="noStrike">
                          <a:solidFill>
                            <a:srgbClr val="FFC000"/>
                          </a:solidFill>
                          <a:latin typeface="Candara"/>
                          <a:ea typeface="Candara"/>
                          <a:cs typeface="Candara"/>
                          <a:sym typeface="Candara"/>
                        </a:rPr>
                        <a:t>12</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c>
                  <a:txBody>
                    <a:bodyPr/>
                    <a:lstStyle/>
                    <a:p>
                      <a:pPr indent="0" lvl="0" marL="0" marR="0" rtl="0" algn="ctr">
                        <a:lnSpc>
                          <a:spcPct val="100000"/>
                        </a:lnSpc>
                        <a:spcBef>
                          <a:spcPts val="0"/>
                        </a:spcBef>
                        <a:spcAft>
                          <a:spcPts val="0"/>
                        </a:spcAft>
                        <a:buClr>
                          <a:srgbClr val="FFC000"/>
                        </a:buClr>
                        <a:buSzPts val="2000"/>
                        <a:buFont typeface="Candara"/>
                        <a:buNone/>
                      </a:pPr>
                      <a:r>
                        <a:rPr b="1" i="0" lang="en-US" sz="2000" u="none" cap="none" strike="noStrike">
                          <a:solidFill>
                            <a:srgbClr val="FFC000"/>
                          </a:solidFill>
                          <a:latin typeface="Candara"/>
                          <a:ea typeface="Candara"/>
                          <a:cs typeface="Candara"/>
                          <a:sym typeface="Candara"/>
                        </a:rPr>
                        <a:t>MCFA</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r>
              <a:tr h="395275">
                <a:tc>
                  <a:txBody>
                    <a:bodyPr/>
                    <a:lstStyle/>
                    <a:p>
                      <a:pPr indent="0" lvl="0" marL="0" marR="0" rtl="0" algn="ctr">
                        <a:lnSpc>
                          <a:spcPct val="100000"/>
                        </a:lnSpc>
                        <a:spcBef>
                          <a:spcPts val="0"/>
                        </a:spcBef>
                        <a:spcAft>
                          <a:spcPts val="0"/>
                        </a:spcAft>
                        <a:buClr>
                          <a:srgbClr val="000000"/>
                        </a:buClr>
                        <a:buSzPts val="2000"/>
                        <a:buFont typeface="Candara"/>
                        <a:buNone/>
                      </a:pPr>
                      <a:r>
                        <a:rPr b="1" i="0" lang="en-US" sz="2000" u="none" cap="none" strike="noStrike">
                          <a:solidFill>
                            <a:srgbClr val="000000"/>
                          </a:solidFill>
                          <a:latin typeface="Candara"/>
                          <a:ea typeface="Candara"/>
                          <a:cs typeface="Candara"/>
                          <a:sym typeface="Candara"/>
                        </a:rPr>
                        <a:t>Myristová</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c>
                  <a:txBody>
                    <a:bodyPr/>
                    <a:lstStyle/>
                    <a:p>
                      <a:pPr indent="0" lvl="0" marL="0" marR="0" rtl="0" algn="ctr">
                        <a:lnSpc>
                          <a:spcPct val="100000"/>
                        </a:lnSpc>
                        <a:spcBef>
                          <a:spcPts val="0"/>
                        </a:spcBef>
                        <a:spcAft>
                          <a:spcPts val="0"/>
                        </a:spcAft>
                        <a:buClr>
                          <a:srgbClr val="000000"/>
                        </a:buClr>
                        <a:buSzPts val="2000"/>
                        <a:buFont typeface="Candara"/>
                        <a:buNone/>
                      </a:pPr>
                      <a:r>
                        <a:rPr b="1" i="0" lang="en-US" sz="2000" u="none" cap="none" strike="noStrike">
                          <a:solidFill>
                            <a:srgbClr val="000000"/>
                          </a:solidFill>
                          <a:latin typeface="Candara"/>
                          <a:ea typeface="Candara"/>
                          <a:cs typeface="Candara"/>
                          <a:sym typeface="Candara"/>
                        </a:rPr>
                        <a:t>14</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c>
                  <a:txBody>
                    <a:bodyPr/>
                    <a:lstStyle/>
                    <a:p>
                      <a:pPr indent="0" lvl="0" marL="0" marR="0" rtl="0" algn="ctr">
                        <a:lnSpc>
                          <a:spcPct val="100000"/>
                        </a:lnSpc>
                        <a:spcBef>
                          <a:spcPts val="0"/>
                        </a:spcBef>
                        <a:spcAft>
                          <a:spcPts val="0"/>
                        </a:spcAft>
                        <a:buClr>
                          <a:srgbClr val="000000"/>
                        </a:buClr>
                        <a:buSzPts val="2000"/>
                        <a:buFont typeface="Candara"/>
                        <a:buNone/>
                      </a:pPr>
                      <a:r>
                        <a:rPr b="1" i="0" lang="en-US" sz="2000" u="none" cap="none" strike="noStrike">
                          <a:solidFill>
                            <a:srgbClr val="000000"/>
                          </a:solidFill>
                          <a:latin typeface="Candara"/>
                          <a:ea typeface="Candara"/>
                          <a:cs typeface="Candara"/>
                          <a:sym typeface="Candara"/>
                        </a:rPr>
                        <a:t>LCFA</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r>
              <a:tr h="396875">
                <a:tc>
                  <a:txBody>
                    <a:bodyPr/>
                    <a:lstStyle/>
                    <a:p>
                      <a:pPr indent="0" lvl="0" marL="0" marR="0" rtl="0" algn="ctr">
                        <a:lnSpc>
                          <a:spcPct val="100000"/>
                        </a:lnSpc>
                        <a:spcBef>
                          <a:spcPts val="0"/>
                        </a:spcBef>
                        <a:spcAft>
                          <a:spcPts val="0"/>
                        </a:spcAft>
                        <a:buClr>
                          <a:srgbClr val="000000"/>
                        </a:buClr>
                        <a:buSzPts val="2000"/>
                        <a:buFont typeface="Candara"/>
                        <a:buNone/>
                      </a:pPr>
                      <a:r>
                        <a:rPr b="1" i="0" lang="en-US" sz="2000" u="none" cap="none" strike="noStrike">
                          <a:solidFill>
                            <a:srgbClr val="000000"/>
                          </a:solidFill>
                          <a:latin typeface="Candara"/>
                          <a:ea typeface="Candara"/>
                          <a:cs typeface="Candara"/>
                          <a:sym typeface="Candara"/>
                        </a:rPr>
                        <a:t>Palmitová</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c>
                  <a:txBody>
                    <a:bodyPr/>
                    <a:lstStyle/>
                    <a:p>
                      <a:pPr indent="0" lvl="0" marL="0" marR="0" rtl="0" algn="ctr">
                        <a:lnSpc>
                          <a:spcPct val="100000"/>
                        </a:lnSpc>
                        <a:spcBef>
                          <a:spcPts val="0"/>
                        </a:spcBef>
                        <a:spcAft>
                          <a:spcPts val="0"/>
                        </a:spcAft>
                        <a:buClr>
                          <a:srgbClr val="000000"/>
                        </a:buClr>
                        <a:buSzPts val="2000"/>
                        <a:buFont typeface="Candara"/>
                        <a:buNone/>
                      </a:pPr>
                      <a:r>
                        <a:rPr b="1" i="0" lang="en-US" sz="2000" u="none" cap="none" strike="noStrike">
                          <a:solidFill>
                            <a:srgbClr val="000000"/>
                          </a:solidFill>
                          <a:latin typeface="Candara"/>
                          <a:ea typeface="Candara"/>
                          <a:cs typeface="Candara"/>
                          <a:sym typeface="Candara"/>
                        </a:rPr>
                        <a:t>16</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c>
                  <a:txBody>
                    <a:bodyPr/>
                    <a:lstStyle/>
                    <a:p>
                      <a:pPr indent="0" lvl="0" marL="0" marR="0" rtl="0" algn="ctr">
                        <a:lnSpc>
                          <a:spcPct val="100000"/>
                        </a:lnSpc>
                        <a:spcBef>
                          <a:spcPts val="0"/>
                        </a:spcBef>
                        <a:spcAft>
                          <a:spcPts val="0"/>
                        </a:spcAft>
                        <a:buClr>
                          <a:srgbClr val="000000"/>
                        </a:buClr>
                        <a:buSzPts val="2000"/>
                        <a:buFont typeface="Candara"/>
                        <a:buNone/>
                      </a:pPr>
                      <a:r>
                        <a:rPr b="1" i="0" lang="en-US" sz="2000" u="none" cap="none" strike="noStrike">
                          <a:solidFill>
                            <a:srgbClr val="000000"/>
                          </a:solidFill>
                          <a:latin typeface="Candara"/>
                          <a:ea typeface="Candara"/>
                          <a:cs typeface="Candara"/>
                          <a:sym typeface="Candara"/>
                        </a:rPr>
                        <a:t>LCFA</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r>
              <a:tr h="396875">
                <a:tc>
                  <a:txBody>
                    <a:bodyPr/>
                    <a:lstStyle/>
                    <a:p>
                      <a:pPr indent="0" lvl="0" marL="0" marR="0" rtl="0" algn="ctr">
                        <a:lnSpc>
                          <a:spcPct val="100000"/>
                        </a:lnSpc>
                        <a:spcBef>
                          <a:spcPts val="0"/>
                        </a:spcBef>
                        <a:spcAft>
                          <a:spcPts val="0"/>
                        </a:spcAft>
                        <a:buClr>
                          <a:srgbClr val="000000"/>
                        </a:buClr>
                        <a:buSzPts val="2000"/>
                        <a:buFont typeface="Candara"/>
                        <a:buNone/>
                      </a:pPr>
                      <a:r>
                        <a:rPr b="1" i="0" lang="en-US" sz="2000" u="none" cap="none" strike="noStrike">
                          <a:solidFill>
                            <a:srgbClr val="000000"/>
                          </a:solidFill>
                          <a:latin typeface="Candara"/>
                          <a:ea typeface="Candara"/>
                          <a:cs typeface="Candara"/>
                          <a:sym typeface="Candara"/>
                        </a:rPr>
                        <a:t>Stearová</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c>
                  <a:txBody>
                    <a:bodyPr/>
                    <a:lstStyle/>
                    <a:p>
                      <a:pPr indent="0" lvl="0" marL="0" marR="0" rtl="0" algn="ctr">
                        <a:lnSpc>
                          <a:spcPct val="100000"/>
                        </a:lnSpc>
                        <a:spcBef>
                          <a:spcPts val="0"/>
                        </a:spcBef>
                        <a:spcAft>
                          <a:spcPts val="0"/>
                        </a:spcAft>
                        <a:buClr>
                          <a:srgbClr val="000000"/>
                        </a:buClr>
                        <a:buSzPts val="2000"/>
                        <a:buFont typeface="Candara"/>
                        <a:buNone/>
                      </a:pPr>
                      <a:r>
                        <a:rPr b="1" i="0" lang="en-US" sz="2000" u="none" cap="none" strike="noStrike">
                          <a:solidFill>
                            <a:srgbClr val="000000"/>
                          </a:solidFill>
                          <a:latin typeface="Candara"/>
                          <a:ea typeface="Candara"/>
                          <a:cs typeface="Candara"/>
                          <a:sym typeface="Candara"/>
                        </a:rPr>
                        <a:t>18</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c>
                  <a:txBody>
                    <a:bodyPr/>
                    <a:lstStyle/>
                    <a:p>
                      <a:pPr indent="0" lvl="0" marL="0" marR="0" rtl="0" algn="ctr">
                        <a:lnSpc>
                          <a:spcPct val="100000"/>
                        </a:lnSpc>
                        <a:spcBef>
                          <a:spcPts val="0"/>
                        </a:spcBef>
                        <a:spcAft>
                          <a:spcPts val="0"/>
                        </a:spcAft>
                        <a:buClr>
                          <a:srgbClr val="000000"/>
                        </a:buClr>
                        <a:buSzPts val="2000"/>
                        <a:buFont typeface="Candara"/>
                        <a:buNone/>
                      </a:pPr>
                      <a:r>
                        <a:rPr b="1" i="0" lang="en-US" sz="2000" u="none" cap="none" strike="noStrike">
                          <a:solidFill>
                            <a:srgbClr val="000000"/>
                          </a:solidFill>
                          <a:latin typeface="Candara"/>
                          <a:ea typeface="Candara"/>
                          <a:cs typeface="Candara"/>
                          <a:sym typeface="Candara"/>
                        </a:rPr>
                        <a:t>LCFA</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r>
              <a:tr h="395275">
                <a:tc>
                  <a:txBody>
                    <a:bodyPr/>
                    <a:lstStyle/>
                    <a:p>
                      <a:pPr indent="0" lvl="0" marL="0" marR="0" rtl="0" algn="ctr">
                        <a:lnSpc>
                          <a:spcPct val="100000"/>
                        </a:lnSpc>
                        <a:spcBef>
                          <a:spcPts val="0"/>
                        </a:spcBef>
                        <a:spcAft>
                          <a:spcPts val="0"/>
                        </a:spcAft>
                        <a:buClr>
                          <a:srgbClr val="000000"/>
                        </a:buClr>
                        <a:buSzPts val="2000"/>
                        <a:buFont typeface="Candara"/>
                        <a:buNone/>
                      </a:pPr>
                      <a:r>
                        <a:rPr b="1" i="0" lang="en-US" sz="2000" u="none" cap="none" strike="noStrike">
                          <a:solidFill>
                            <a:srgbClr val="000000"/>
                          </a:solidFill>
                          <a:latin typeface="Candara"/>
                          <a:ea typeface="Candara"/>
                          <a:cs typeface="Candara"/>
                          <a:sym typeface="Candara"/>
                        </a:rPr>
                        <a:t>Olejová</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c>
                  <a:txBody>
                    <a:bodyPr/>
                    <a:lstStyle/>
                    <a:p>
                      <a:pPr indent="0" lvl="0" marL="0" marR="0" rtl="0" algn="ctr">
                        <a:lnSpc>
                          <a:spcPct val="100000"/>
                        </a:lnSpc>
                        <a:spcBef>
                          <a:spcPts val="0"/>
                        </a:spcBef>
                        <a:spcAft>
                          <a:spcPts val="0"/>
                        </a:spcAft>
                        <a:buClr>
                          <a:srgbClr val="000000"/>
                        </a:buClr>
                        <a:buSzPts val="2000"/>
                        <a:buFont typeface="Candara"/>
                        <a:buNone/>
                      </a:pPr>
                      <a:r>
                        <a:rPr b="1" i="0" lang="en-US" sz="2000" u="none" cap="none" strike="noStrike">
                          <a:solidFill>
                            <a:srgbClr val="000000"/>
                          </a:solidFill>
                          <a:latin typeface="Candara"/>
                          <a:ea typeface="Candara"/>
                          <a:cs typeface="Candara"/>
                          <a:sym typeface="Candara"/>
                        </a:rPr>
                        <a:t>18</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c>
                  <a:txBody>
                    <a:bodyPr/>
                    <a:lstStyle/>
                    <a:p>
                      <a:pPr indent="0" lvl="0" marL="0" marR="0" rtl="0" algn="ctr">
                        <a:lnSpc>
                          <a:spcPct val="100000"/>
                        </a:lnSpc>
                        <a:spcBef>
                          <a:spcPts val="0"/>
                        </a:spcBef>
                        <a:spcAft>
                          <a:spcPts val="0"/>
                        </a:spcAft>
                        <a:buClr>
                          <a:srgbClr val="000000"/>
                        </a:buClr>
                        <a:buSzPts val="2000"/>
                        <a:buFont typeface="Candara"/>
                        <a:buNone/>
                      </a:pPr>
                      <a:r>
                        <a:rPr b="1" i="0" lang="en-US" sz="2000" u="none" cap="none" strike="noStrike">
                          <a:solidFill>
                            <a:srgbClr val="000000"/>
                          </a:solidFill>
                          <a:latin typeface="Candara"/>
                          <a:ea typeface="Candara"/>
                          <a:cs typeface="Candara"/>
                          <a:sym typeface="Candara"/>
                        </a:rPr>
                        <a:t>LCFA</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r>
              <a:tr h="396875">
                <a:tc>
                  <a:txBody>
                    <a:bodyPr/>
                    <a:lstStyle/>
                    <a:p>
                      <a:pPr indent="0" lvl="0" marL="0" marR="0" rtl="0" algn="ctr">
                        <a:lnSpc>
                          <a:spcPct val="100000"/>
                        </a:lnSpc>
                        <a:spcBef>
                          <a:spcPts val="0"/>
                        </a:spcBef>
                        <a:spcAft>
                          <a:spcPts val="0"/>
                        </a:spcAft>
                        <a:buClr>
                          <a:srgbClr val="000000"/>
                        </a:buClr>
                        <a:buSzPts val="2000"/>
                        <a:buFont typeface="Candara"/>
                        <a:buNone/>
                      </a:pPr>
                      <a:r>
                        <a:rPr b="1" i="0" lang="en-US" sz="2000" u="none" cap="none" strike="noStrike">
                          <a:solidFill>
                            <a:srgbClr val="000000"/>
                          </a:solidFill>
                          <a:latin typeface="Candara"/>
                          <a:ea typeface="Candara"/>
                          <a:cs typeface="Candara"/>
                          <a:sym typeface="Candara"/>
                        </a:rPr>
                        <a:t>Linolová</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c>
                  <a:txBody>
                    <a:bodyPr/>
                    <a:lstStyle/>
                    <a:p>
                      <a:pPr indent="0" lvl="0" marL="0" marR="0" rtl="0" algn="ctr">
                        <a:lnSpc>
                          <a:spcPct val="100000"/>
                        </a:lnSpc>
                        <a:spcBef>
                          <a:spcPts val="0"/>
                        </a:spcBef>
                        <a:spcAft>
                          <a:spcPts val="0"/>
                        </a:spcAft>
                        <a:buClr>
                          <a:srgbClr val="000000"/>
                        </a:buClr>
                        <a:buSzPts val="2000"/>
                        <a:buFont typeface="Candara"/>
                        <a:buNone/>
                      </a:pPr>
                      <a:r>
                        <a:rPr b="1" i="0" lang="en-US" sz="2000" u="none" cap="none" strike="noStrike">
                          <a:solidFill>
                            <a:srgbClr val="000000"/>
                          </a:solidFill>
                          <a:latin typeface="Candara"/>
                          <a:ea typeface="Candara"/>
                          <a:cs typeface="Candara"/>
                          <a:sym typeface="Candara"/>
                        </a:rPr>
                        <a:t>18</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c>
                  <a:txBody>
                    <a:bodyPr/>
                    <a:lstStyle/>
                    <a:p>
                      <a:pPr indent="0" lvl="0" marL="0" marR="0" rtl="0" algn="ctr">
                        <a:lnSpc>
                          <a:spcPct val="100000"/>
                        </a:lnSpc>
                        <a:spcBef>
                          <a:spcPts val="0"/>
                        </a:spcBef>
                        <a:spcAft>
                          <a:spcPts val="0"/>
                        </a:spcAft>
                        <a:buClr>
                          <a:srgbClr val="000000"/>
                        </a:buClr>
                        <a:buSzPts val="2000"/>
                        <a:buFont typeface="Candara"/>
                        <a:buNone/>
                      </a:pPr>
                      <a:r>
                        <a:rPr b="1" i="0" lang="en-US" sz="2000" u="none" cap="none" strike="noStrike">
                          <a:solidFill>
                            <a:srgbClr val="000000"/>
                          </a:solidFill>
                          <a:latin typeface="Candara"/>
                          <a:ea typeface="Candara"/>
                          <a:cs typeface="Candara"/>
                          <a:sym typeface="Candara"/>
                        </a:rPr>
                        <a:t>LCFA</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r>
              <a:tr h="395275">
                <a:tc>
                  <a:txBody>
                    <a:bodyPr/>
                    <a:lstStyle/>
                    <a:p>
                      <a:pPr indent="0" lvl="0" marL="0" marR="0" rtl="0" algn="ctr">
                        <a:lnSpc>
                          <a:spcPct val="100000"/>
                        </a:lnSpc>
                        <a:spcBef>
                          <a:spcPts val="0"/>
                        </a:spcBef>
                        <a:spcAft>
                          <a:spcPts val="0"/>
                        </a:spcAft>
                        <a:buClr>
                          <a:srgbClr val="000000"/>
                        </a:buClr>
                        <a:buSzPts val="2000"/>
                        <a:buFont typeface="Candara"/>
                        <a:buNone/>
                      </a:pPr>
                      <a:r>
                        <a:rPr b="1" i="0" lang="en-US" sz="2000" u="none" cap="none" strike="noStrike">
                          <a:solidFill>
                            <a:srgbClr val="000000"/>
                          </a:solidFill>
                          <a:latin typeface="Candara"/>
                          <a:ea typeface="Candara"/>
                          <a:cs typeface="Candara"/>
                          <a:sym typeface="Candara"/>
                        </a:rPr>
                        <a:t>Alfa-linolenová</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c>
                  <a:txBody>
                    <a:bodyPr/>
                    <a:lstStyle/>
                    <a:p>
                      <a:pPr indent="0" lvl="0" marL="0" marR="0" rtl="0" algn="ctr">
                        <a:lnSpc>
                          <a:spcPct val="100000"/>
                        </a:lnSpc>
                        <a:spcBef>
                          <a:spcPts val="0"/>
                        </a:spcBef>
                        <a:spcAft>
                          <a:spcPts val="0"/>
                        </a:spcAft>
                        <a:buClr>
                          <a:srgbClr val="000000"/>
                        </a:buClr>
                        <a:buSzPts val="2000"/>
                        <a:buFont typeface="Candara"/>
                        <a:buNone/>
                      </a:pPr>
                      <a:r>
                        <a:rPr b="1" i="0" lang="en-US" sz="2000" u="none" cap="none" strike="noStrike">
                          <a:solidFill>
                            <a:srgbClr val="000000"/>
                          </a:solidFill>
                          <a:latin typeface="Candara"/>
                          <a:ea typeface="Candara"/>
                          <a:cs typeface="Candara"/>
                          <a:sym typeface="Candara"/>
                        </a:rPr>
                        <a:t>18</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c>
                  <a:txBody>
                    <a:bodyPr/>
                    <a:lstStyle/>
                    <a:p>
                      <a:pPr indent="0" lvl="0" marL="0" marR="0" rtl="0" algn="ctr">
                        <a:lnSpc>
                          <a:spcPct val="100000"/>
                        </a:lnSpc>
                        <a:spcBef>
                          <a:spcPts val="0"/>
                        </a:spcBef>
                        <a:spcAft>
                          <a:spcPts val="0"/>
                        </a:spcAft>
                        <a:buClr>
                          <a:srgbClr val="000000"/>
                        </a:buClr>
                        <a:buSzPts val="2000"/>
                        <a:buFont typeface="Candara"/>
                        <a:buNone/>
                      </a:pPr>
                      <a:r>
                        <a:rPr b="1" i="0" lang="en-US" sz="2000" u="none" cap="none" strike="noStrike">
                          <a:solidFill>
                            <a:srgbClr val="000000"/>
                          </a:solidFill>
                          <a:latin typeface="Candara"/>
                          <a:ea typeface="Candara"/>
                          <a:cs typeface="Candara"/>
                          <a:sym typeface="Candara"/>
                        </a:rPr>
                        <a:t>LCFA</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r>
              <a:tr h="396875">
                <a:tc>
                  <a:txBody>
                    <a:bodyPr/>
                    <a:lstStyle/>
                    <a:p>
                      <a:pPr indent="0" lvl="0" marL="0" marR="0" rtl="0" algn="ctr">
                        <a:lnSpc>
                          <a:spcPct val="100000"/>
                        </a:lnSpc>
                        <a:spcBef>
                          <a:spcPts val="0"/>
                        </a:spcBef>
                        <a:spcAft>
                          <a:spcPts val="0"/>
                        </a:spcAft>
                        <a:buClr>
                          <a:srgbClr val="000000"/>
                        </a:buClr>
                        <a:buSzPts val="2000"/>
                        <a:buFont typeface="Candara"/>
                        <a:buNone/>
                      </a:pPr>
                      <a:r>
                        <a:rPr b="1" i="0" lang="en-US" sz="2000" u="none" cap="none" strike="noStrike">
                          <a:solidFill>
                            <a:srgbClr val="000000"/>
                          </a:solidFill>
                          <a:latin typeface="Candara"/>
                          <a:ea typeface="Candara"/>
                          <a:cs typeface="Candara"/>
                          <a:sym typeface="Candara"/>
                        </a:rPr>
                        <a:t>EPA, DHA</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c>
                  <a:txBody>
                    <a:bodyPr/>
                    <a:lstStyle/>
                    <a:p>
                      <a:pPr indent="0" lvl="0" marL="0" marR="0" rtl="0" algn="ctr">
                        <a:lnSpc>
                          <a:spcPct val="100000"/>
                        </a:lnSpc>
                        <a:spcBef>
                          <a:spcPts val="0"/>
                        </a:spcBef>
                        <a:spcAft>
                          <a:spcPts val="0"/>
                        </a:spcAft>
                        <a:buClr>
                          <a:srgbClr val="000000"/>
                        </a:buClr>
                        <a:buSzPts val="2000"/>
                        <a:buFont typeface="Candara"/>
                        <a:buNone/>
                      </a:pPr>
                      <a:r>
                        <a:rPr b="1" i="0" lang="en-US" sz="2000" u="none" cap="none" strike="noStrike">
                          <a:solidFill>
                            <a:srgbClr val="000000"/>
                          </a:solidFill>
                          <a:latin typeface="Candara"/>
                          <a:ea typeface="Candara"/>
                          <a:cs typeface="Candara"/>
                          <a:sym typeface="Candara"/>
                        </a:rPr>
                        <a:t>20, 22</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c>
                  <a:txBody>
                    <a:bodyPr/>
                    <a:lstStyle/>
                    <a:p>
                      <a:pPr indent="0" lvl="0" marL="0" marR="0" rtl="0" algn="ctr">
                        <a:lnSpc>
                          <a:spcPct val="100000"/>
                        </a:lnSpc>
                        <a:spcBef>
                          <a:spcPts val="0"/>
                        </a:spcBef>
                        <a:spcAft>
                          <a:spcPts val="0"/>
                        </a:spcAft>
                        <a:buClr>
                          <a:srgbClr val="000000"/>
                        </a:buClr>
                        <a:buSzPts val="2000"/>
                        <a:buFont typeface="Candara"/>
                        <a:buNone/>
                      </a:pPr>
                      <a:r>
                        <a:rPr b="1" i="0" lang="en-US" sz="2000" u="none" cap="none" strike="noStrike">
                          <a:solidFill>
                            <a:srgbClr val="000000"/>
                          </a:solidFill>
                          <a:latin typeface="Candara"/>
                          <a:ea typeface="Candara"/>
                          <a:cs typeface="Candara"/>
                          <a:sym typeface="Candara"/>
                        </a:rPr>
                        <a:t>LCFA</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9"/>
          <p:cNvSpPr txBox="1"/>
          <p:nvPr>
            <p:ph type="title"/>
          </p:nvPr>
        </p:nvSpPr>
        <p:spPr>
          <a:xfrm>
            <a:off x="838200" y="-455612"/>
            <a:ext cx="105156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3200"/>
              <a:buFont typeface="Candara"/>
              <a:buNone/>
            </a:pPr>
            <a:r>
              <a:rPr b="0" i="0" lang="en-US" sz="3200" u="none">
                <a:solidFill>
                  <a:srgbClr val="000000"/>
                </a:solidFill>
                <a:latin typeface="Candara"/>
                <a:ea typeface="Candara"/>
                <a:cs typeface="Candara"/>
                <a:sym typeface="Candara"/>
              </a:rPr>
              <a:t>Hormony zapojené do metabolismu tuků</a:t>
            </a:r>
            <a:endParaRPr/>
          </a:p>
        </p:txBody>
      </p:sp>
      <p:graphicFrame>
        <p:nvGraphicFramePr>
          <p:cNvPr id="154" name="Google Shape;154;p9"/>
          <p:cNvGraphicFramePr/>
          <p:nvPr/>
        </p:nvGraphicFramePr>
        <p:xfrm>
          <a:off x="298450" y="450850"/>
          <a:ext cx="3000000" cy="3000000"/>
        </p:xfrm>
        <a:graphic>
          <a:graphicData uri="http://schemas.openxmlformats.org/drawingml/2006/table">
            <a:tbl>
              <a:tblPr>
                <a:noFill/>
                <a:tableStyleId>{B7572041-5C2E-455E-8032-3AAEB9A694A7}</a:tableStyleId>
              </a:tblPr>
              <a:tblGrid>
                <a:gridCol w="2709850"/>
                <a:gridCol w="3294050"/>
                <a:gridCol w="5591175"/>
              </a:tblGrid>
              <a:tr h="444500">
                <a:tc>
                  <a:txBody>
                    <a:bodyPr/>
                    <a:lstStyle/>
                    <a:p>
                      <a:pPr indent="0" lvl="0" marL="0" marR="0" rtl="0" algn="ctr">
                        <a:lnSpc>
                          <a:spcPct val="100000"/>
                        </a:lnSpc>
                        <a:spcBef>
                          <a:spcPts val="0"/>
                        </a:spcBef>
                        <a:spcAft>
                          <a:spcPts val="0"/>
                        </a:spcAft>
                        <a:buClr>
                          <a:srgbClr val="FFFFFF"/>
                        </a:buClr>
                        <a:buSzPts val="2300"/>
                        <a:buFont typeface="Candara"/>
                        <a:buNone/>
                      </a:pPr>
                      <a:r>
                        <a:rPr b="1" i="0" lang="en-US" sz="2300" u="none" cap="none" strike="noStrike">
                          <a:solidFill>
                            <a:srgbClr val="FFFFFF"/>
                          </a:solidFill>
                          <a:latin typeface="Candara"/>
                          <a:ea typeface="Candara"/>
                          <a:cs typeface="Candara"/>
                          <a:sym typeface="Candara"/>
                        </a:rPr>
                        <a:t>Hormon</a:t>
                      </a:r>
                      <a:endParaRPr/>
                    </a:p>
                  </a:txBody>
                  <a:tcPr marT="45700" marB="45700" marR="91425" marL="9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FFFFFF"/>
                        </a:buClr>
                        <a:buSzPts val="2300"/>
                        <a:buFont typeface="Candara"/>
                        <a:buNone/>
                      </a:pPr>
                      <a:r>
                        <a:rPr b="1" i="0" lang="en-US" sz="2300" u="none" cap="none" strike="noStrike">
                          <a:solidFill>
                            <a:srgbClr val="FFFFFF"/>
                          </a:solidFill>
                          <a:latin typeface="Candara"/>
                          <a:ea typeface="Candara"/>
                          <a:cs typeface="Candara"/>
                          <a:sym typeface="Candara"/>
                        </a:rPr>
                        <a:t>Primární funkce</a:t>
                      </a:r>
                      <a:endParaRPr/>
                    </a:p>
                  </a:txBody>
                  <a:tcPr marT="45700" marB="45700" marR="91425" marL="9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FFFFFF"/>
                        </a:buClr>
                        <a:buSzPts val="2300"/>
                        <a:buFont typeface="Candara"/>
                        <a:buNone/>
                      </a:pPr>
                      <a:r>
                        <a:rPr b="1" i="0" lang="en-US" sz="2300" u="none" cap="none" strike="noStrike">
                          <a:solidFill>
                            <a:srgbClr val="FFFFFF"/>
                          </a:solidFill>
                          <a:latin typeface="Candara"/>
                          <a:ea typeface="Candara"/>
                          <a:cs typeface="Candara"/>
                          <a:sym typeface="Candara"/>
                        </a:rPr>
                        <a:t>Konkrétní funkce</a:t>
                      </a:r>
                      <a:endParaRPr/>
                    </a:p>
                  </a:txBody>
                  <a:tcPr marT="45700" marB="45700" marR="91425" marL="9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r>
              <a:tr h="801675">
                <a:tc>
                  <a:txBody>
                    <a:bodyPr/>
                    <a:lstStyle/>
                    <a:p>
                      <a:pPr indent="0" lvl="0" marL="0" marR="0" rtl="0" algn="ctr">
                        <a:lnSpc>
                          <a:spcPct val="100000"/>
                        </a:lnSpc>
                        <a:spcBef>
                          <a:spcPts val="0"/>
                        </a:spcBef>
                        <a:spcAft>
                          <a:spcPts val="0"/>
                        </a:spcAft>
                        <a:buClr>
                          <a:srgbClr val="000000"/>
                        </a:buClr>
                        <a:buSzPts val="2300"/>
                        <a:buFont typeface="Candara"/>
                        <a:buNone/>
                      </a:pPr>
                      <a:r>
                        <a:rPr b="0" i="0" lang="en-US" sz="2300" u="none" cap="none" strike="noStrike">
                          <a:solidFill>
                            <a:srgbClr val="000000"/>
                          </a:solidFill>
                          <a:latin typeface="Candara"/>
                          <a:ea typeface="Candara"/>
                          <a:cs typeface="Candara"/>
                          <a:sym typeface="Candara"/>
                        </a:rPr>
                        <a:t>Inzulin</a:t>
                      </a:r>
                      <a:endParaRPr/>
                    </a:p>
                  </a:txBody>
                  <a:tcPr marT="45700" marB="45700" marR="91425" marL="9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c>
                  <a:txBody>
                    <a:bodyPr/>
                    <a:lstStyle/>
                    <a:p>
                      <a:pPr indent="0" lvl="0" marL="0" marR="0" rtl="0" algn="ctr">
                        <a:lnSpc>
                          <a:spcPct val="100000"/>
                        </a:lnSpc>
                        <a:spcBef>
                          <a:spcPts val="0"/>
                        </a:spcBef>
                        <a:spcAft>
                          <a:spcPts val="0"/>
                        </a:spcAft>
                        <a:buClr>
                          <a:srgbClr val="000000"/>
                        </a:buClr>
                        <a:buSzPts val="2300"/>
                        <a:buFont typeface="Candara"/>
                        <a:buNone/>
                      </a:pPr>
                      <a:r>
                        <a:rPr b="0" i="0" lang="en-US" sz="2300" u="none" cap="none" strike="noStrike">
                          <a:solidFill>
                            <a:srgbClr val="000000"/>
                          </a:solidFill>
                          <a:latin typeface="Candara"/>
                          <a:ea typeface="Candara"/>
                          <a:cs typeface="Candara"/>
                          <a:sym typeface="Candara"/>
                        </a:rPr>
                        <a:t>Anabolismus</a:t>
                      </a:r>
                      <a:endParaRPr/>
                    </a:p>
                  </a:txBody>
                  <a:tcPr marT="45700" marB="45700" marR="91425" marL="9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c>
                  <a:txBody>
                    <a:bodyPr/>
                    <a:lstStyle/>
                    <a:p>
                      <a:pPr indent="0" lvl="0" marL="0" marR="0" rtl="0" algn="ctr">
                        <a:lnSpc>
                          <a:spcPct val="100000"/>
                        </a:lnSpc>
                        <a:spcBef>
                          <a:spcPts val="0"/>
                        </a:spcBef>
                        <a:spcAft>
                          <a:spcPts val="0"/>
                        </a:spcAft>
                        <a:buClr>
                          <a:srgbClr val="000000"/>
                        </a:buClr>
                        <a:buSzPts val="2300"/>
                        <a:buFont typeface="Candara"/>
                        <a:buNone/>
                      </a:pPr>
                      <a:r>
                        <a:rPr b="0" i="0" lang="en-US" sz="2300" u="none" cap="none" strike="noStrike">
                          <a:solidFill>
                            <a:srgbClr val="000000"/>
                          </a:solidFill>
                          <a:latin typeface="Candara"/>
                          <a:ea typeface="Candara"/>
                          <a:cs typeface="Candara"/>
                          <a:sym typeface="Candara"/>
                        </a:rPr>
                        <a:t>Podpora ukládání živin do tukové tkáně, podpora syntézy TAG, blokace lipolýzy</a:t>
                      </a:r>
                      <a:endParaRPr/>
                    </a:p>
                  </a:txBody>
                  <a:tcPr marT="45700" marB="45700" marR="91425" marL="9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r>
              <a:tr h="444500">
                <a:tc>
                  <a:txBody>
                    <a:bodyPr/>
                    <a:lstStyle/>
                    <a:p>
                      <a:pPr indent="0" lvl="0" marL="0" marR="0" rtl="0" algn="ctr">
                        <a:lnSpc>
                          <a:spcPct val="100000"/>
                        </a:lnSpc>
                        <a:spcBef>
                          <a:spcPts val="0"/>
                        </a:spcBef>
                        <a:spcAft>
                          <a:spcPts val="0"/>
                        </a:spcAft>
                        <a:buClr>
                          <a:srgbClr val="000000"/>
                        </a:buClr>
                        <a:buSzPts val="2300"/>
                        <a:buFont typeface="Candara"/>
                        <a:buNone/>
                      </a:pPr>
                      <a:r>
                        <a:rPr b="0" i="0" lang="en-US" sz="2300" u="none" cap="none" strike="noStrike">
                          <a:solidFill>
                            <a:srgbClr val="000000"/>
                          </a:solidFill>
                          <a:latin typeface="Candara"/>
                          <a:ea typeface="Candara"/>
                          <a:cs typeface="Candara"/>
                          <a:sym typeface="Candara"/>
                        </a:rPr>
                        <a:t>Glukagon</a:t>
                      </a:r>
                      <a:endParaRPr/>
                    </a:p>
                  </a:txBody>
                  <a:tcPr marT="45700" marB="45700" marR="91425" marL="9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c>
                  <a:txBody>
                    <a:bodyPr/>
                    <a:lstStyle/>
                    <a:p>
                      <a:pPr indent="0" lvl="0" marL="0" marR="0" rtl="0" algn="ctr">
                        <a:lnSpc>
                          <a:spcPct val="100000"/>
                        </a:lnSpc>
                        <a:spcBef>
                          <a:spcPts val="0"/>
                        </a:spcBef>
                        <a:spcAft>
                          <a:spcPts val="0"/>
                        </a:spcAft>
                        <a:buClr>
                          <a:srgbClr val="000000"/>
                        </a:buClr>
                        <a:buSzPts val="2300"/>
                        <a:buFont typeface="Candara"/>
                        <a:buNone/>
                      </a:pPr>
                      <a:r>
                        <a:rPr b="0" i="0" lang="en-US" sz="2300" u="none" cap="none" strike="noStrike">
                          <a:solidFill>
                            <a:srgbClr val="000000"/>
                          </a:solidFill>
                          <a:latin typeface="Candara"/>
                          <a:ea typeface="Candara"/>
                          <a:cs typeface="Candara"/>
                          <a:sym typeface="Candara"/>
                        </a:rPr>
                        <a:t>Katabolismus</a:t>
                      </a:r>
                      <a:endParaRPr/>
                    </a:p>
                  </a:txBody>
                  <a:tcPr marT="45700" marB="45700" marR="91425" marL="9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c>
                  <a:txBody>
                    <a:bodyPr/>
                    <a:lstStyle/>
                    <a:p>
                      <a:pPr indent="0" lvl="0" marL="0" marR="0" rtl="0" algn="ctr">
                        <a:lnSpc>
                          <a:spcPct val="100000"/>
                        </a:lnSpc>
                        <a:spcBef>
                          <a:spcPts val="0"/>
                        </a:spcBef>
                        <a:spcAft>
                          <a:spcPts val="0"/>
                        </a:spcAft>
                        <a:buClr>
                          <a:srgbClr val="000000"/>
                        </a:buClr>
                        <a:buSzPts val="2300"/>
                        <a:buFont typeface="Candara"/>
                        <a:buNone/>
                      </a:pPr>
                      <a:r>
                        <a:rPr b="0" i="0" lang="en-US" sz="2300" u="none" cap="none" strike="noStrike">
                          <a:solidFill>
                            <a:srgbClr val="000000"/>
                          </a:solidFill>
                          <a:latin typeface="Candara"/>
                          <a:ea typeface="Candara"/>
                          <a:cs typeface="Candara"/>
                          <a:sym typeface="Candara"/>
                        </a:rPr>
                        <a:t>Štěpení triacylglycerolů v tukové tkáni</a:t>
                      </a:r>
                      <a:endParaRPr/>
                    </a:p>
                  </a:txBody>
                  <a:tcPr marT="45700" marB="45700" marR="91425" marL="9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r>
              <a:tr h="1157275">
                <a:tc>
                  <a:txBody>
                    <a:bodyPr/>
                    <a:lstStyle/>
                    <a:p>
                      <a:pPr indent="0" lvl="0" marL="0" marR="0" rtl="0" algn="ctr">
                        <a:lnSpc>
                          <a:spcPct val="100000"/>
                        </a:lnSpc>
                        <a:spcBef>
                          <a:spcPts val="0"/>
                        </a:spcBef>
                        <a:spcAft>
                          <a:spcPts val="0"/>
                        </a:spcAft>
                        <a:buClr>
                          <a:srgbClr val="000000"/>
                        </a:buClr>
                        <a:buSzPts val="2300"/>
                        <a:buFont typeface="Candara"/>
                        <a:buNone/>
                      </a:pPr>
                      <a:r>
                        <a:rPr b="0" i="0" lang="en-US" sz="2300" u="none" cap="none" strike="noStrike">
                          <a:solidFill>
                            <a:srgbClr val="000000"/>
                          </a:solidFill>
                          <a:latin typeface="Candara"/>
                          <a:ea typeface="Candara"/>
                          <a:cs typeface="Candara"/>
                          <a:sym typeface="Candara"/>
                        </a:rPr>
                        <a:t>Kortizol</a:t>
                      </a:r>
                      <a:endParaRPr/>
                    </a:p>
                  </a:txBody>
                  <a:tcPr marT="45700" marB="45700" marR="91425" marL="9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c>
                  <a:txBody>
                    <a:bodyPr/>
                    <a:lstStyle/>
                    <a:p>
                      <a:pPr indent="0" lvl="0" marL="0" marR="0" rtl="0" algn="ctr">
                        <a:lnSpc>
                          <a:spcPct val="100000"/>
                        </a:lnSpc>
                        <a:spcBef>
                          <a:spcPts val="0"/>
                        </a:spcBef>
                        <a:spcAft>
                          <a:spcPts val="0"/>
                        </a:spcAft>
                        <a:buClr>
                          <a:srgbClr val="000000"/>
                        </a:buClr>
                        <a:buSzPts val="2300"/>
                        <a:buFont typeface="Candara"/>
                        <a:buNone/>
                      </a:pPr>
                      <a:r>
                        <a:rPr b="0" i="0" lang="en-US" sz="2300" u="none" cap="none" strike="noStrike">
                          <a:solidFill>
                            <a:srgbClr val="000000"/>
                          </a:solidFill>
                          <a:latin typeface="Candara"/>
                          <a:ea typeface="Candara"/>
                          <a:cs typeface="Candara"/>
                          <a:sym typeface="Candara"/>
                        </a:rPr>
                        <a:t>Katabolismus</a:t>
                      </a:r>
                      <a:endParaRPr/>
                    </a:p>
                  </a:txBody>
                  <a:tcPr marT="45700" marB="45700" marR="91425" marL="9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c>
                  <a:txBody>
                    <a:bodyPr/>
                    <a:lstStyle/>
                    <a:p>
                      <a:pPr indent="0" lvl="0" marL="0" marR="0" rtl="0" algn="ctr">
                        <a:lnSpc>
                          <a:spcPct val="100000"/>
                        </a:lnSpc>
                        <a:spcBef>
                          <a:spcPts val="0"/>
                        </a:spcBef>
                        <a:spcAft>
                          <a:spcPts val="0"/>
                        </a:spcAft>
                        <a:buClr>
                          <a:srgbClr val="000000"/>
                        </a:buClr>
                        <a:buSzPts val="2300"/>
                        <a:buFont typeface="Candara"/>
                        <a:buNone/>
                      </a:pPr>
                      <a:r>
                        <a:rPr b="0" i="0" lang="en-US" sz="2300" u="none" cap="none" strike="noStrike">
                          <a:solidFill>
                            <a:srgbClr val="000000"/>
                          </a:solidFill>
                          <a:latin typeface="Candara"/>
                          <a:ea typeface="Candara"/>
                          <a:cs typeface="Candara"/>
                          <a:sym typeface="Candara"/>
                        </a:rPr>
                        <a:t>(Rozdíl v akutním a chronickém působení)</a:t>
                      </a:r>
                      <a:br>
                        <a:rPr b="0" i="0" lang="en-US" sz="2300" u="none" cap="none" strike="noStrike">
                          <a:solidFill>
                            <a:srgbClr val="000000"/>
                          </a:solidFill>
                          <a:latin typeface="Candara"/>
                          <a:ea typeface="Candara"/>
                          <a:cs typeface="Candara"/>
                          <a:sym typeface="Candara"/>
                        </a:rPr>
                      </a:br>
                      <a:r>
                        <a:rPr b="0" i="0" lang="en-US" sz="2300" u="none" cap="none" strike="noStrike">
                          <a:solidFill>
                            <a:srgbClr val="000000"/>
                          </a:solidFill>
                          <a:latin typeface="Candara"/>
                          <a:ea typeface="Candara"/>
                          <a:cs typeface="Candara"/>
                          <a:sym typeface="Candara"/>
                        </a:rPr>
                        <a:t>Podpora mobilizace tuků z končetin</a:t>
                      </a:r>
                      <a:endParaRPr/>
                    </a:p>
                    <a:p>
                      <a:pPr indent="0" lvl="0" marL="0" marR="0" rtl="0" algn="ctr">
                        <a:lnSpc>
                          <a:spcPct val="100000"/>
                        </a:lnSpc>
                        <a:spcBef>
                          <a:spcPts val="0"/>
                        </a:spcBef>
                        <a:spcAft>
                          <a:spcPts val="0"/>
                        </a:spcAft>
                        <a:buClr>
                          <a:srgbClr val="000000"/>
                        </a:buClr>
                        <a:buSzPts val="2300"/>
                        <a:buFont typeface="Candara"/>
                        <a:buNone/>
                      </a:pPr>
                      <a:r>
                        <a:rPr b="0" i="0" lang="en-US" sz="2300" u="none" cap="none" strike="noStrike">
                          <a:solidFill>
                            <a:srgbClr val="000000"/>
                          </a:solidFill>
                          <a:latin typeface="Candara"/>
                          <a:ea typeface="Candara"/>
                          <a:cs typeface="Candara"/>
                          <a:sym typeface="Candara"/>
                        </a:rPr>
                        <a:t>Podpora ukládání tuků na trupu a obličeji</a:t>
                      </a:r>
                      <a:endParaRPr/>
                    </a:p>
                  </a:txBody>
                  <a:tcPr marT="45700" marB="45700" marR="91425" marL="9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r>
              <a:tr h="800100">
                <a:tc>
                  <a:txBody>
                    <a:bodyPr/>
                    <a:lstStyle/>
                    <a:p>
                      <a:pPr indent="0" lvl="0" marL="0" marR="0" rtl="0" algn="ctr">
                        <a:lnSpc>
                          <a:spcPct val="100000"/>
                        </a:lnSpc>
                        <a:spcBef>
                          <a:spcPts val="0"/>
                        </a:spcBef>
                        <a:spcAft>
                          <a:spcPts val="0"/>
                        </a:spcAft>
                        <a:buClr>
                          <a:srgbClr val="000000"/>
                        </a:buClr>
                        <a:buSzPts val="2300"/>
                        <a:buFont typeface="Candara"/>
                        <a:buNone/>
                      </a:pPr>
                      <a:r>
                        <a:rPr b="0" i="0" lang="en-US" sz="2300" u="none" cap="none" strike="noStrike">
                          <a:solidFill>
                            <a:srgbClr val="000000"/>
                          </a:solidFill>
                          <a:latin typeface="Candara"/>
                          <a:ea typeface="Candara"/>
                          <a:cs typeface="Candara"/>
                          <a:sym typeface="Candara"/>
                        </a:rPr>
                        <a:t>Adrenalin</a:t>
                      </a:r>
                      <a:endParaRPr/>
                    </a:p>
                  </a:txBody>
                  <a:tcPr marT="45700" marB="45700" marR="91425" marL="9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c>
                  <a:txBody>
                    <a:bodyPr/>
                    <a:lstStyle/>
                    <a:p>
                      <a:pPr indent="0" lvl="0" marL="0" marR="0" rtl="0" algn="ctr">
                        <a:lnSpc>
                          <a:spcPct val="100000"/>
                        </a:lnSpc>
                        <a:spcBef>
                          <a:spcPts val="0"/>
                        </a:spcBef>
                        <a:spcAft>
                          <a:spcPts val="0"/>
                        </a:spcAft>
                        <a:buClr>
                          <a:srgbClr val="000000"/>
                        </a:buClr>
                        <a:buSzPts val="2300"/>
                        <a:buFont typeface="Candara"/>
                        <a:buNone/>
                      </a:pPr>
                      <a:r>
                        <a:rPr b="0" i="0" lang="en-US" sz="2300" u="none" cap="none" strike="noStrike">
                          <a:solidFill>
                            <a:srgbClr val="000000"/>
                          </a:solidFill>
                          <a:latin typeface="Candara"/>
                          <a:ea typeface="Candara"/>
                          <a:cs typeface="Candara"/>
                          <a:sym typeface="Candara"/>
                        </a:rPr>
                        <a:t>Katabolismus</a:t>
                      </a:r>
                      <a:endParaRPr/>
                    </a:p>
                  </a:txBody>
                  <a:tcPr marT="45700" marB="45700" marR="91425" marL="9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c>
                  <a:txBody>
                    <a:bodyPr/>
                    <a:lstStyle/>
                    <a:p>
                      <a:pPr indent="0" lvl="0" marL="0" marR="0" rtl="0" algn="ctr">
                        <a:lnSpc>
                          <a:spcPct val="100000"/>
                        </a:lnSpc>
                        <a:spcBef>
                          <a:spcPts val="0"/>
                        </a:spcBef>
                        <a:spcAft>
                          <a:spcPts val="0"/>
                        </a:spcAft>
                        <a:buClr>
                          <a:srgbClr val="000000"/>
                        </a:buClr>
                        <a:buSzPts val="2300"/>
                        <a:buFont typeface="Candara"/>
                        <a:buNone/>
                      </a:pPr>
                      <a:r>
                        <a:rPr b="0" i="0" lang="en-US" sz="2300" u="none" cap="none" strike="noStrike">
                          <a:solidFill>
                            <a:srgbClr val="000000"/>
                          </a:solidFill>
                          <a:latin typeface="Candara"/>
                          <a:ea typeface="Candara"/>
                          <a:cs typeface="Candara"/>
                          <a:sym typeface="Candara"/>
                        </a:rPr>
                        <a:t>Štěpení triacylglycerolů v tukové tkáni</a:t>
                      </a:r>
                      <a:endParaRPr/>
                    </a:p>
                  </a:txBody>
                  <a:tcPr marT="45700" marB="45700" marR="91425" marL="9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r>
              <a:tr h="1157275">
                <a:tc>
                  <a:txBody>
                    <a:bodyPr/>
                    <a:lstStyle/>
                    <a:p>
                      <a:pPr indent="0" lvl="0" marL="0" marR="0" rtl="0" algn="ctr">
                        <a:lnSpc>
                          <a:spcPct val="100000"/>
                        </a:lnSpc>
                        <a:spcBef>
                          <a:spcPts val="0"/>
                        </a:spcBef>
                        <a:spcAft>
                          <a:spcPts val="0"/>
                        </a:spcAft>
                        <a:buClr>
                          <a:srgbClr val="000000"/>
                        </a:buClr>
                        <a:buSzPts val="2300"/>
                        <a:buFont typeface="Candara"/>
                        <a:buNone/>
                      </a:pPr>
                      <a:r>
                        <a:rPr b="0" i="0" lang="en-US" sz="2300" u="none" cap="none" strike="noStrike">
                          <a:solidFill>
                            <a:srgbClr val="000000"/>
                          </a:solidFill>
                          <a:latin typeface="Candara"/>
                          <a:ea typeface="Candara"/>
                          <a:cs typeface="Candara"/>
                          <a:sym typeface="Candara"/>
                        </a:rPr>
                        <a:t>Estrogen</a:t>
                      </a:r>
                      <a:endParaRPr/>
                    </a:p>
                  </a:txBody>
                  <a:tcPr marT="45700" marB="45700" marR="91425" marL="9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c>
                  <a:txBody>
                    <a:bodyPr/>
                    <a:lstStyle/>
                    <a:p>
                      <a:pPr indent="0" lvl="0" marL="0" marR="0" rtl="0" algn="ctr">
                        <a:lnSpc>
                          <a:spcPct val="100000"/>
                        </a:lnSpc>
                        <a:spcBef>
                          <a:spcPts val="0"/>
                        </a:spcBef>
                        <a:spcAft>
                          <a:spcPts val="0"/>
                        </a:spcAft>
                        <a:buClr>
                          <a:srgbClr val="000000"/>
                        </a:buClr>
                        <a:buSzPts val="2300"/>
                        <a:buFont typeface="Candara"/>
                        <a:buNone/>
                      </a:pPr>
                      <a:r>
                        <a:rPr b="0" i="0" lang="en-US" sz="2300" u="none" cap="none" strike="noStrike">
                          <a:solidFill>
                            <a:srgbClr val="000000"/>
                          </a:solidFill>
                          <a:latin typeface="Candara"/>
                          <a:ea typeface="Candara"/>
                          <a:cs typeface="Candara"/>
                          <a:sym typeface="Candara"/>
                        </a:rPr>
                        <a:t>Anabolismus</a:t>
                      </a:r>
                      <a:endParaRPr/>
                    </a:p>
                  </a:txBody>
                  <a:tcPr marT="45700" marB="45700" marR="91425" marL="9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c>
                  <a:txBody>
                    <a:bodyPr/>
                    <a:lstStyle/>
                    <a:p>
                      <a:pPr indent="0" lvl="0" marL="0" marR="0" rtl="0" algn="ctr">
                        <a:lnSpc>
                          <a:spcPct val="100000"/>
                        </a:lnSpc>
                        <a:spcBef>
                          <a:spcPts val="0"/>
                        </a:spcBef>
                        <a:spcAft>
                          <a:spcPts val="0"/>
                        </a:spcAft>
                        <a:buClr>
                          <a:srgbClr val="000000"/>
                        </a:buClr>
                        <a:buSzPts val="2300"/>
                        <a:buFont typeface="Candara"/>
                        <a:buNone/>
                      </a:pPr>
                      <a:r>
                        <a:rPr b="0" i="0" lang="en-US" sz="2300" u="none" cap="none" strike="noStrike">
                          <a:solidFill>
                            <a:srgbClr val="000000"/>
                          </a:solidFill>
                          <a:latin typeface="Candara"/>
                          <a:ea typeface="Candara"/>
                          <a:cs typeface="Candara"/>
                          <a:sym typeface="Candara"/>
                        </a:rPr>
                        <a:t>Specifické ukládání tuku do ženských míst </a:t>
                      </a:r>
                      <a:endParaRPr/>
                    </a:p>
                  </a:txBody>
                  <a:tcPr marT="45700" marB="45700" marR="91425" marL="9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r>
              <a:tr h="800100">
                <a:tc>
                  <a:txBody>
                    <a:bodyPr/>
                    <a:lstStyle/>
                    <a:p>
                      <a:pPr indent="0" lvl="0" marL="0" marR="0" rtl="0" algn="ctr">
                        <a:lnSpc>
                          <a:spcPct val="100000"/>
                        </a:lnSpc>
                        <a:spcBef>
                          <a:spcPts val="0"/>
                        </a:spcBef>
                        <a:spcAft>
                          <a:spcPts val="0"/>
                        </a:spcAft>
                        <a:buClr>
                          <a:srgbClr val="000000"/>
                        </a:buClr>
                        <a:buSzPts val="2300"/>
                        <a:buFont typeface="Candara"/>
                        <a:buNone/>
                      </a:pPr>
                      <a:r>
                        <a:rPr b="0" i="0" lang="en-US" sz="2300" u="none" cap="none" strike="noStrike">
                          <a:solidFill>
                            <a:srgbClr val="000000"/>
                          </a:solidFill>
                          <a:latin typeface="Candara"/>
                          <a:ea typeface="Candara"/>
                          <a:cs typeface="Candara"/>
                          <a:sym typeface="Candara"/>
                        </a:rPr>
                        <a:t>Testosteron</a:t>
                      </a:r>
                      <a:endParaRPr/>
                    </a:p>
                  </a:txBody>
                  <a:tcPr marT="45700" marB="45700" marR="91425" marL="9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c>
                  <a:txBody>
                    <a:bodyPr/>
                    <a:lstStyle/>
                    <a:p>
                      <a:pPr indent="0" lvl="0" marL="0" marR="0" rtl="0" algn="ctr">
                        <a:lnSpc>
                          <a:spcPct val="100000"/>
                        </a:lnSpc>
                        <a:spcBef>
                          <a:spcPts val="0"/>
                        </a:spcBef>
                        <a:spcAft>
                          <a:spcPts val="0"/>
                        </a:spcAft>
                        <a:buClr>
                          <a:srgbClr val="000000"/>
                        </a:buClr>
                        <a:buSzPts val="2300"/>
                        <a:buFont typeface="Candara"/>
                        <a:buNone/>
                      </a:pPr>
                      <a:r>
                        <a:rPr b="0" i="0" lang="en-US" sz="2300" u="none" cap="none" strike="noStrike">
                          <a:solidFill>
                            <a:srgbClr val="000000"/>
                          </a:solidFill>
                          <a:latin typeface="Candara"/>
                          <a:ea typeface="Candara"/>
                          <a:cs typeface="Candara"/>
                          <a:sym typeface="Candara"/>
                        </a:rPr>
                        <a:t>Anabolismus</a:t>
                      </a:r>
                      <a:endParaRPr/>
                    </a:p>
                  </a:txBody>
                  <a:tcPr marT="45700" marB="45700" marR="91425" marL="9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c>
                  <a:txBody>
                    <a:bodyPr/>
                    <a:lstStyle/>
                    <a:p>
                      <a:pPr indent="0" lvl="0" marL="0" marR="0" rtl="0" algn="ctr">
                        <a:lnSpc>
                          <a:spcPct val="100000"/>
                        </a:lnSpc>
                        <a:spcBef>
                          <a:spcPts val="0"/>
                        </a:spcBef>
                        <a:spcAft>
                          <a:spcPts val="0"/>
                        </a:spcAft>
                        <a:buClr>
                          <a:srgbClr val="000000"/>
                        </a:buClr>
                        <a:buSzPts val="2300"/>
                        <a:buFont typeface="Candara"/>
                        <a:buNone/>
                      </a:pPr>
                      <a:r>
                        <a:rPr b="0" i="0" lang="en-US" sz="2300" u="none" cap="none" strike="noStrike">
                          <a:solidFill>
                            <a:srgbClr val="000000"/>
                          </a:solidFill>
                          <a:latin typeface="Candara"/>
                          <a:ea typeface="Candara"/>
                          <a:cs typeface="Candara"/>
                          <a:sym typeface="Candara"/>
                        </a:rPr>
                        <a:t>Spojitost mezi nižší hladinou T a zvýšením zastoupením tělesného tuku </a:t>
                      </a:r>
                      <a:endParaRPr/>
                    </a:p>
                  </a:txBody>
                  <a:tcPr marT="45700" marB="45700" marR="91425" marL="9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BF5"/>
                    </a:solidFill>
                  </a:tcPr>
                </a:tc>
              </a:tr>
              <a:tr h="801675">
                <a:tc>
                  <a:txBody>
                    <a:bodyPr/>
                    <a:lstStyle/>
                    <a:p>
                      <a:pPr indent="0" lvl="0" marL="0" marR="0" rtl="0" algn="ctr">
                        <a:lnSpc>
                          <a:spcPct val="100000"/>
                        </a:lnSpc>
                        <a:spcBef>
                          <a:spcPts val="0"/>
                        </a:spcBef>
                        <a:spcAft>
                          <a:spcPts val="0"/>
                        </a:spcAft>
                        <a:buClr>
                          <a:srgbClr val="000000"/>
                        </a:buClr>
                        <a:buSzPts val="2300"/>
                        <a:buFont typeface="Candara"/>
                        <a:buNone/>
                      </a:pPr>
                      <a:r>
                        <a:rPr b="0" i="0" lang="en-US" sz="2300" u="none" cap="none" strike="noStrike">
                          <a:solidFill>
                            <a:srgbClr val="000000"/>
                          </a:solidFill>
                          <a:latin typeface="Candara"/>
                          <a:ea typeface="Candara"/>
                          <a:cs typeface="Candara"/>
                          <a:sym typeface="Candara"/>
                        </a:rPr>
                        <a:t>Růstový hormon</a:t>
                      </a:r>
                      <a:endParaRPr/>
                    </a:p>
                  </a:txBody>
                  <a:tcPr marT="45700" marB="45700" marR="91425" marL="9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c>
                  <a:txBody>
                    <a:bodyPr/>
                    <a:lstStyle/>
                    <a:p>
                      <a:pPr indent="0" lvl="0" marL="0" marR="0" rtl="0" algn="ctr">
                        <a:lnSpc>
                          <a:spcPct val="100000"/>
                        </a:lnSpc>
                        <a:spcBef>
                          <a:spcPts val="0"/>
                        </a:spcBef>
                        <a:spcAft>
                          <a:spcPts val="0"/>
                        </a:spcAft>
                        <a:buClr>
                          <a:srgbClr val="000000"/>
                        </a:buClr>
                        <a:buSzPts val="2300"/>
                        <a:buFont typeface="Candara"/>
                        <a:buNone/>
                      </a:pPr>
                      <a:r>
                        <a:rPr b="0" i="0" lang="en-US" sz="2300" u="none" cap="none" strike="noStrike">
                          <a:solidFill>
                            <a:srgbClr val="000000"/>
                          </a:solidFill>
                          <a:latin typeface="Candara"/>
                          <a:ea typeface="Candara"/>
                          <a:cs typeface="Candara"/>
                          <a:sym typeface="Candara"/>
                        </a:rPr>
                        <a:t>V případě tuků katabolismus</a:t>
                      </a:r>
                      <a:endParaRPr/>
                    </a:p>
                  </a:txBody>
                  <a:tcPr marT="45700" marB="45700" marR="91425" marL="9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c>
                  <a:txBody>
                    <a:bodyPr/>
                    <a:lstStyle/>
                    <a:p>
                      <a:pPr indent="0" lvl="0" marL="0" marR="0" rtl="0" algn="ctr">
                        <a:lnSpc>
                          <a:spcPct val="100000"/>
                        </a:lnSpc>
                        <a:spcBef>
                          <a:spcPts val="0"/>
                        </a:spcBef>
                        <a:spcAft>
                          <a:spcPts val="0"/>
                        </a:spcAft>
                        <a:buClr>
                          <a:srgbClr val="000000"/>
                        </a:buClr>
                        <a:buSzPts val="2300"/>
                        <a:buFont typeface="Candara"/>
                        <a:buNone/>
                      </a:pPr>
                      <a:r>
                        <a:rPr b="0" i="0" lang="en-US" sz="2300" u="none" cap="none" strike="noStrike">
                          <a:solidFill>
                            <a:srgbClr val="000000"/>
                          </a:solidFill>
                          <a:latin typeface="Candara"/>
                          <a:ea typeface="Candara"/>
                          <a:cs typeface="Candara"/>
                          <a:sym typeface="Candara"/>
                        </a:rPr>
                        <a:t>Podpora mobilizace tuků jako zdroje energie a jejich oxidace</a:t>
                      </a:r>
                      <a:endParaRPr/>
                    </a:p>
                  </a:txBody>
                  <a:tcPr marT="45700" marB="45700" marR="91425" marL="9142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FD5EA"/>
                    </a:solidFill>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Moti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Moti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2018-04-07T21:20:06Z</dcterms:created>
  <dc:creator>Petr Loskot</dc:creator>
</cp:coreProperties>
</file>

<file path=docProps/custom.xml><?xml version="1.0" encoding="utf-8"?>
<Properties xmlns="http://schemas.openxmlformats.org/officeDocument/2006/custom-properties" xmlns:vt="http://schemas.openxmlformats.org/officeDocument/2006/docPropsVTypes"/>
</file>