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7" r:id="rId2"/>
    <p:sldId id="410" r:id="rId3"/>
    <p:sldId id="394" r:id="rId4"/>
    <p:sldId id="392" r:id="rId5"/>
    <p:sldId id="397" r:id="rId6"/>
    <p:sldId id="399" r:id="rId7"/>
    <p:sldId id="404" r:id="rId8"/>
    <p:sldId id="405" r:id="rId9"/>
    <p:sldId id="406" r:id="rId10"/>
    <p:sldId id="407" r:id="rId11"/>
    <p:sldId id="423" r:id="rId12"/>
    <p:sldId id="408" r:id="rId13"/>
    <p:sldId id="396" r:id="rId14"/>
    <p:sldId id="425" r:id="rId15"/>
    <p:sldId id="424" r:id="rId16"/>
    <p:sldId id="398" r:id="rId17"/>
    <p:sldId id="400" r:id="rId18"/>
    <p:sldId id="401" r:id="rId19"/>
    <p:sldId id="409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26" r:id="rId31"/>
    <p:sldId id="427" r:id="rId32"/>
    <p:sldId id="421" r:id="rId33"/>
    <p:sldId id="402" r:id="rId34"/>
    <p:sldId id="403" r:id="rId35"/>
    <p:sldId id="429" r:id="rId36"/>
    <p:sldId id="430" r:id="rId37"/>
    <p:sldId id="432" r:id="rId38"/>
    <p:sldId id="433" r:id="rId39"/>
    <p:sldId id="434" r:id="rId40"/>
    <p:sldId id="428" r:id="rId41"/>
    <p:sldId id="437" r:id="rId42"/>
    <p:sldId id="435" r:id="rId43"/>
    <p:sldId id="436" r:id="rId44"/>
    <p:sldId id="391" r:id="rId45"/>
    <p:sldId id="382" r:id="rId46"/>
    <p:sldId id="264" r:id="rId47"/>
  </p:sldIdLst>
  <p:sldSz cx="12192000" cy="6858000"/>
  <p:notesSz cx="6858000" cy="91440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68" autoAdjust="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5122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js19/osetrovatelske_postupy/web/index.html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altLang="cs-CZ" dirty="0"/>
              <a:t>Ošetřovatelský proces při zajištění výživy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4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59B378-9567-40FB-A545-7879E7D9C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4CB188-BB45-449E-8BA3-CFF9959863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CD6685-E5D7-4EA4-920D-F42367A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915410" cy="451576"/>
          </a:xfrm>
        </p:spPr>
        <p:txBody>
          <a:bodyPr/>
          <a:lstStyle/>
          <a:p>
            <a:r>
              <a:rPr lang="cs-CZ" dirty="0"/>
              <a:t>Hodnocení soběstačnosti a </a:t>
            </a:r>
            <a:r>
              <a:rPr lang="cs-CZ" dirty="0" err="1"/>
              <a:t>sebepéče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v příjmu potravy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9F77C5A-97F3-4442-8734-F6A2F8E1C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r>
              <a:rPr lang="cs-CZ" altLang="cs-CZ" dirty="0"/>
              <a:t>deficit v příjmu potravy se týká neschopnosti:</a:t>
            </a:r>
          </a:p>
          <a:p>
            <a:r>
              <a:rPr lang="cs-CZ" altLang="cs-CZ" dirty="0"/>
              <a:t>donést si jídlo</a:t>
            </a:r>
          </a:p>
          <a:p>
            <a:r>
              <a:rPr lang="cs-CZ" altLang="cs-CZ" dirty="0"/>
              <a:t>nakrájet si jídlo</a:t>
            </a:r>
          </a:p>
          <a:p>
            <a:r>
              <a:rPr lang="cs-CZ" altLang="cs-CZ" dirty="0"/>
              <a:t>dopravit potravu do úst</a:t>
            </a:r>
          </a:p>
          <a:p>
            <a:r>
              <a:rPr lang="cs-CZ" altLang="cs-CZ" dirty="0"/>
              <a:t>zaujmout vhodnou polohu</a:t>
            </a:r>
          </a:p>
          <a:p>
            <a:r>
              <a:rPr lang="cs-CZ" altLang="cs-CZ" dirty="0"/>
              <a:t>nakoupit si</a:t>
            </a:r>
          </a:p>
          <a:p>
            <a:r>
              <a:rPr lang="cs-CZ" altLang="cs-CZ" dirty="0"/>
              <a:t>uvařit si</a:t>
            </a:r>
            <a:endParaRPr lang="en-US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1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79103-9342-48A5-B965-A568C4F02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2D64E-D5FD-4F68-A803-53FA9EE5B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D205-9DC0-4FAC-B09F-49E01C07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pro zhodnocení poruch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72A18-1BA9-4506-92E5-BB2E985C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488104" cy="4139998"/>
          </a:xfrm>
        </p:spPr>
        <p:txBody>
          <a:bodyPr/>
          <a:lstStyle/>
          <a:p>
            <a:r>
              <a:rPr lang="cs-CZ" altLang="cs-CZ" dirty="0"/>
              <a:t>Škála pro orientační zhodnocení stavu výživy – Mini </a:t>
            </a:r>
            <a:r>
              <a:rPr lang="cs-CZ" altLang="cs-CZ" dirty="0" err="1"/>
              <a:t>Nutritional</a:t>
            </a:r>
            <a:r>
              <a:rPr lang="cs-CZ" altLang="cs-CZ" dirty="0"/>
              <a:t> </a:t>
            </a:r>
            <a:r>
              <a:rPr lang="cs-CZ" altLang="cs-CZ" dirty="0" err="1"/>
              <a:t>Assesment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B7D118-AA3C-4223-8C48-F143F5C4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348" y="1267075"/>
            <a:ext cx="4061235" cy="55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E79103-9342-48A5-B965-A568C4F029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42D64E-D5FD-4F68-A803-53FA9EE5B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15D205-9DC0-4FAC-B09F-49E01C078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pro zhodnocení poruch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872A18-1BA9-4506-92E5-BB2E985CB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184383" cy="4139998"/>
          </a:xfrm>
        </p:spPr>
        <p:txBody>
          <a:bodyPr/>
          <a:lstStyle/>
          <a:p>
            <a:r>
              <a:rPr lang="cs-CZ" altLang="cs-CZ" dirty="0" err="1"/>
              <a:t>Nottinghamský</a:t>
            </a:r>
            <a:r>
              <a:rPr lang="cs-CZ" altLang="cs-CZ" dirty="0"/>
              <a:t> screeningový systém pro hodnocení rizika malnutrice – </a:t>
            </a:r>
            <a:r>
              <a:rPr lang="cs-CZ" altLang="cs-CZ" dirty="0" err="1"/>
              <a:t>Nottingham</a:t>
            </a:r>
            <a:r>
              <a:rPr lang="cs-CZ" altLang="cs-CZ" dirty="0"/>
              <a:t> </a:t>
            </a:r>
            <a:r>
              <a:rPr lang="cs-CZ" altLang="cs-CZ" dirty="0" err="1"/>
              <a:t>Screening</a:t>
            </a:r>
            <a:r>
              <a:rPr lang="cs-CZ" altLang="cs-CZ" dirty="0"/>
              <a:t> </a:t>
            </a:r>
            <a:r>
              <a:rPr lang="cs-CZ" altLang="cs-CZ" dirty="0" err="1"/>
              <a:t>Tool</a:t>
            </a:r>
            <a:endParaRPr lang="cs-CZ" altLang="cs-CZ" dirty="0"/>
          </a:p>
          <a:p>
            <a:pPr>
              <a:buNone/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FB61E06-C616-410F-90F1-B753969CC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688" y="1766513"/>
            <a:ext cx="44767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1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 err="1">
                <a:solidFill>
                  <a:srgbClr val="0000DC"/>
                </a:solidFill>
              </a:rPr>
              <a:t>kwashiorkor</a:t>
            </a:r>
            <a:r>
              <a:rPr lang="cs-CZ" altLang="cs-CZ" dirty="0"/>
              <a:t> = podvýživa se závažným nedostatkem bílkovin v potravě v nemocnici  např. závažné onemocnění provázené stresem a ↑ katabolizmem bílkovin; onkologické onemocnění, alkoholici, renální insuficience, vystupňovaný způsob stravování (</a:t>
            </a:r>
            <a:r>
              <a:rPr lang="cs-CZ" altLang="cs-CZ" dirty="0" err="1"/>
              <a:t>makrobiotici</a:t>
            </a:r>
            <a:r>
              <a:rPr lang="cs-CZ" altLang="cs-CZ" dirty="0"/>
              <a:t>, vegani) nedostatek bílkovin v stravě</a:t>
            </a:r>
          </a:p>
          <a:p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marasmus</a:t>
            </a:r>
            <a:r>
              <a:rPr lang="cs-CZ" altLang="cs-CZ" dirty="0"/>
              <a:t> = podvýživa způsobená nedostatkem všech základních živin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67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FA1A46-4FD4-4A89-8A86-68B73B97C3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Ošetřovatelský proces při zajištění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D6C6A7-1152-4EB8-80CB-9482060957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363485-CC47-4A85-BE5C-E4C65699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CA3E913-BB06-4697-82F9-D701DF690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0978"/>
            <a:ext cx="10411826" cy="560868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rgbClr val="0000DC"/>
                </a:solidFill>
              </a:rPr>
              <a:t>                    </a:t>
            </a:r>
            <a:r>
              <a:rPr lang="cs-CZ" dirty="0" err="1">
                <a:solidFill>
                  <a:srgbClr val="0000DC"/>
                </a:solidFill>
              </a:rPr>
              <a:t>Kwashiorkor</a:t>
            </a:r>
            <a:r>
              <a:rPr lang="cs-CZ" dirty="0">
                <a:solidFill>
                  <a:srgbClr val="0000DC"/>
                </a:solidFill>
              </a:rPr>
              <a:t>                        Marasmus</a:t>
            </a: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endParaRPr lang="cs-CZ" dirty="0">
              <a:solidFill>
                <a:srgbClr val="0000DC"/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356860-46F2-49AC-B245-4C8279BFA1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860"/>
          <a:stretch/>
        </p:blipFill>
        <p:spPr>
          <a:xfrm>
            <a:off x="2584174" y="2231248"/>
            <a:ext cx="2512403" cy="35543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08DD8-0628-46C4-B290-44A42AD32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62" r="26160"/>
          <a:stretch/>
        </p:blipFill>
        <p:spPr>
          <a:xfrm>
            <a:off x="6771862" y="2231249"/>
            <a:ext cx="2319129" cy="35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obezita</a:t>
            </a:r>
            <a:r>
              <a:rPr lang="cs-CZ" altLang="cs-CZ" dirty="0"/>
              <a:t> = nadměrný příjem potravy a nedostatečný výdej energie, převaha anabolických procesů nad katabolickými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hyponutrice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celkově ↓ výživa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malnutrice</a:t>
            </a:r>
            <a:r>
              <a:rPr lang="cs-CZ" altLang="cs-CZ" dirty="0"/>
              <a:t> = porucha výživy ve smyslu </a:t>
            </a:r>
            <a:r>
              <a:rPr lang="cs-CZ" altLang="cs-CZ" b="1" dirty="0"/>
              <a:t>+</a:t>
            </a:r>
            <a:r>
              <a:rPr lang="cs-CZ" altLang="cs-CZ" dirty="0"/>
              <a:t> (nadměrná) nebo </a:t>
            </a:r>
            <a:r>
              <a:rPr lang="cs-CZ" altLang="cs-CZ" b="1" dirty="0"/>
              <a:t>–</a:t>
            </a:r>
            <a:r>
              <a:rPr lang="cs-CZ" altLang="cs-CZ" dirty="0"/>
              <a:t> (nedostatečná)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karence</a:t>
            </a:r>
            <a:r>
              <a:rPr lang="cs-CZ" altLang="cs-CZ" dirty="0"/>
              <a:t> = nedostatek určité živiny, látky v potravě poškozující zdraví (vitaminy, stopové prvky)</a:t>
            </a:r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294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003D93-858F-40CB-91F9-93D8978D3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BFD1BA-8395-4A22-9F13-DF5302CF78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4C3DEA-666D-44A7-9416-BB95C8550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48AADED-1A92-49A3-B1BA-F25B7F1EB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dysfagie</a:t>
            </a:r>
            <a:r>
              <a:rPr lang="cs-CZ" altLang="cs-CZ" b="1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= </a:t>
            </a:r>
            <a:r>
              <a:rPr lang="cs-CZ" altLang="cs-CZ" dirty="0" err="1"/>
              <a:t>orofaryngeální</a:t>
            </a:r>
            <a:r>
              <a:rPr lang="cs-CZ" altLang="cs-CZ" dirty="0"/>
              <a:t> (horní), jícnová (dolní), porucha polykání, ulpívání sousta, tlak za hrudní kostí, </a:t>
            </a:r>
            <a:r>
              <a:rPr lang="cs-CZ" altLang="cs-CZ" dirty="0" err="1"/>
              <a:t>drooling</a:t>
            </a:r>
            <a:r>
              <a:rPr lang="cs-CZ" altLang="cs-CZ" dirty="0"/>
              <a:t> (slintání, únik tekutin z DÚ), </a:t>
            </a:r>
            <a:r>
              <a:rPr lang="cs-CZ" altLang="cs-CZ" dirty="0" err="1"/>
              <a:t>leaking</a:t>
            </a:r>
            <a:r>
              <a:rPr lang="cs-CZ" altLang="cs-CZ" dirty="0"/>
              <a:t> (únik stravy)</a:t>
            </a:r>
          </a:p>
          <a:p>
            <a:endParaRPr lang="cs-CZ" alt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57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Ošetřovatelský proces při zajištění výživy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dyspepsie horní – žaludeční:</a:t>
            </a:r>
          </a:p>
          <a:p>
            <a:r>
              <a:rPr lang="cs-CZ" altLang="cs-CZ" dirty="0"/>
              <a:t>nauzea = nevolnost, vomitus = zvracení, </a:t>
            </a:r>
            <a:r>
              <a:rPr lang="cs-CZ" altLang="cs-CZ" dirty="0" err="1"/>
              <a:t>pyrosis</a:t>
            </a:r>
            <a:r>
              <a:rPr lang="cs-CZ" altLang="cs-CZ" dirty="0"/>
              <a:t> = pálení žáhy,                                                                    </a:t>
            </a:r>
            <a:r>
              <a:rPr lang="cs-CZ" altLang="cs-CZ" dirty="0" err="1"/>
              <a:t>singultus</a:t>
            </a:r>
            <a:r>
              <a:rPr lang="cs-CZ" altLang="cs-CZ" dirty="0"/>
              <a:t> = škytavka, </a:t>
            </a:r>
            <a:r>
              <a:rPr lang="cs-CZ" altLang="cs-CZ" dirty="0" err="1"/>
              <a:t>eructatio</a:t>
            </a:r>
            <a:r>
              <a:rPr lang="cs-CZ" altLang="cs-CZ" dirty="0"/>
              <a:t> =  říhání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dyspepsie dolní – střevní:</a:t>
            </a:r>
          </a:p>
          <a:p>
            <a:r>
              <a:rPr lang="cs-CZ" altLang="cs-CZ" dirty="0"/>
              <a:t>flatulence = plynatost, borborygmy = kručení, přelévání v břiše, obstipace = zácpa, </a:t>
            </a:r>
            <a:r>
              <a:rPr lang="cs-CZ" altLang="cs-CZ" dirty="0" err="1"/>
              <a:t>diarrhoe</a:t>
            </a:r>
            <a:r>
              <a:rPr lang="cs-CZ" altLang="cs-CZ" dirty="0"/>
              <a:t> = průjem, syndrom „falešného přítele“ = plynatost s odchodem stolice</a:t>
            </a:r>
          </a:p>
          <a:p>
            <a:r>
              <a:rPr lang="cs-CZ" altLang="cs-CZ" dirty="0"/>
              <a:t>mentální anorexie a mentální bulimie</a:t>
            </a:r>
          </a:p>
          <a:p>
            <a:r>
              <a:rPr lang="cs-CZ" altLang="cs-CZ" dirty="0"/>
              <a:t>regurgitace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04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3CC796-78A3-4220-AABD-7B00E68E3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75B6BA-8D14-4428-9742-059860040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6789AB-C6AC-4DD4-8141-1E0B41BE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5E4454-09BC-42E6-898B-835F2A95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1522"/>
            <a:ext cx="10753200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odpor k tučnému jídlu </a:t>
            </a:r>
            <a:r>
              <a:rPr lang="cs-CZ" altLang="cs-CZ" dirty="0"/>
              <a:t>= u onemocnění žlučníku, jater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odpor k masu </a:t>
            </a:r>
            <a:r>
              <a:rPr lang="cs-CZ" altLang="cs-CZ" dirty="0"/>
              <a:t>=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/>
              <a:t>P/K s maligním onemocněním žaludku</a:t>
            </a:r>
          </a:p>
          <a:p>
            <a:r>
              <a:rPr lang="cs-CZ" altLang="cs-CZ" dirty="0"/>
              <a:t>kachexie = chorobná vyhublost + sešlost doprovázená tělesnou slabostí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odmítání jídla </a:t>
            </a:r>
            <a:r>
              <a:rPr lang="cs-CZ" altLang="cs-CZ" dirty="0"/>
              <a:t>= aktivní forma nechutenství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hladovka</a:t>
            </a:r>
          </a:p>
          <a:p>
            <a:r>
              <a:rPr lang="cs-CZ" altLang="cs-CZ" dirty="0" err="1">
                <a:solidFill>
                  <a:srgbClr val="0000DC"/>
                </a:solidFill>
              </a:rPr>
              <a:t>hyperorexie</a:t>
            </a:r>
            <a:r>
              <a:rPr lang="cs-CZ" altLang="cs-CZ" dirty="0">
                <a:solidFill>
                  <a:srgbClr val="0000DC"/>
                </a:solidFill>
              </a:rPr>
              <a:t> (</a:t>
            </a:r>
            <a:r>
              <a:rPr lang="cs-CZ" altLang="cs-CZ" dirty="0" err="1">
                <a:solidFill>
                  <a:srgbClr val="0000DC"/>
                </a:solidFill>
              </a:rPr>
              <a:t>akorie</a:t>
            </a:r>
            <a:r>
              <a:rPr lang="cs-CZ" altLang="cs-CZ" dirty="0">
                <a:solidFill>
                  <a:srgbClr val="0000DC"/>
                </a:solidFill>
              </a:rPr>
              <a:t>) </a:t>
            </a:r>
            <a:r>
              <a:rPr lang="cs-CZ" altLang="cs-CZ" dirty="0"/>
              <a:t>= nadměrný pocit hladu, doprovodní syndrom poruch látkové výměny (DM, hypertyreóza)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61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B57B80-B2F5-4AEC-907C-4344E6F15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08C0A2-EA7C-47F3-A6EE-7BF964FDF3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E2CCC1-EEAA-4B9E-832A-703D1507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Jednotný dietní systém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27844CB-54D2-4C6F-99CA-FFA6EC5A7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dieta – významná součást léčby</a:t>
            </a:r>
          </a:p>
          <a:p>
            <a:r>
              <a:rPr lang="cs-CZ" altLang="cs-CZ" dirty="0"/>
              <a:t>soubor výživových opatření ke zlepšení či kompenzaci onemocnění, zmírnění nebo odstranění potíží P/K (např. vyloučení zatěžujících potravin)</a:t>
            </a:r>
          </a:p>
          <a:p>
            <a:r>
              <a:rPr lang="cs-CZ" altLang="cs-CZ" dirty="0"/>
              <a:t>požadavky na dietu:</a:t>
            </a:r>
          </a:p>
          <a:p>
            <a:pPr lvl="1"/>
            <a:r>
              <a:rPr lang="cs-CZ" altLang="cs-CZ" sz="2800" dirty="0"/>
              <a:t>energeticky hodnotná, nezávadná, </a:t>
            </a:r>
          </a:p>
          <a:p>
            <a:pPr lvl="1"/>
            <a:r>
              <a:rPr lang="cs-CZ" altLang="cs-CZ" sz="2800" dirty="0"/>
              <a:t>chutná, pestrá, esteticky upravená, teplá</a:t>
            </a:r>
          </a:p>
          <a:p>
            <a:pPr lvl="1"/>
            <a:r>
              <a:rPr lang="cs-CZ" altLang="cs-CZ" sz="2800" dirty="0"/>
              <a:t>mikrobiologicky a hygienicky nezávadná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32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56A7A5-E645-4BB4-8C6E-408A95B25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A3F17C-DD68-48B5-8111-9C76118CB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F518B6-5729-4F1F-B3F8-82DC2487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2732AEA-BDE3-40CD-A8C1-CDE40224A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biologická potřeba </a:t>
            </a:r>
          </a:p>
        </p:txBody>
      </p:sp>
    </p:spTree>
    <p:extLst>
      <p:ext uri="{BB962C8B-B14F-4D97-AF65-F5344CB8AC3E}">
        <p14:creationId xmlns:p14="http://schemas.microsoft.com/office/powerpoint/2010/main" val="102508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3BFF47-96FC-4929-BD37-8EB05AB414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B5A190-2155-49E7-9670-CABB13360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A06135-CC94-4C8C-95F5-41DAD9BA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diet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BF569E-1954-4E20-BCD9-78D64D379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6715"/>
            <a:ext cx="10753200" cy="4139998"/>
          </a:xfrm>
        </p:spPr>
        <p:txBody>
          <a:bodyPr/>
          <a:lstStyle/>
          <a:p>
            <a:r>
              <a:rPr lang="cs-CZ" altLang="cs-CZ" b="1" dirty="0">
                <a:solidFill>
                  <a:srgbClr val="0000DC"/>
                </a:solidFill>
              </a:rPr>
              <a:t>Základní </a:t>
            </a:r>
            <a:r>
              <a:rPr lang="cs-CZ" altLang="cs-CZ" dirty="0"/>
              <a:t>– označovány  od 0 – 14</a:t>
            </a:r>
          </a:p>
          <a:p>
            <a:r>
              <a:rPr lang="cs-CZ" altLang="cs-CZ" b="1" dirty="0">
                <a:solidFill>
                  <a:srgbClr val="0000DC"/>
                </a:solidFill>
              </a:rPr>
              <a:t>Speciální</a:t>
            </a:r>
            <a:r>
              <a:rPr lang="cs-CZ" altLang="cs-CZ" b="1" dirty="0"/>
              <a:t> </a:t>
            </a:r>
            <a:r>
              <a:rPr lang="cs-CZ" altLang="cs-CZ" dirty="0"/>
              <a:t>– energeticky a substrátově neplnohodnotné diety, podávaní po omezenou dobu, označení „S“ + číslem příslušné diety</a:t>
            </a:r>
          </a:p>
          <a:p>
            <a:r>
              <a:rPr lang="cs-CZ" altLang="cs-CZ" b="1" dirty="0">
                <a:solidFill>
                  <a:srgbClr val="0000DC"/>
                </a:solidFill>
              </a:rPr>
              <a:t>Standardizované dietní postupy </a:t>
            </a:r>
            <a:r>
              <a:rPr lang="cs-CZ" altLang="cs-CZ" dirty="0"/>
              <a:t>– individuální využití, bez číselného označení – bezlepková, </a:t>
            </a:r>
            <a:r>
              <a:rPr lang="cs-CZ" altLang="cs-CZ" dirty="0" err="1"/>
              <a:t>bezlaktózová</a:t>
            </a:r>
            <a:r>
              <a:rPr lang="cs-CZ" altLang="cs-CZ" dirty="0"/>
              <a:t>; standardizované, nemají číselné označení (pankreatická dieta…)</a:t>
            </a:r>
            <a:endParaRPr lang="cs-CZ" altLang="cs-CZ" b="1" dirty="0"/>
          </a:p>
          <a:p>
            <a:r>
              <a:rPr lang="cs-CZ" altLang="cs-CZ" b="1" dirty="0">
                <a:solidFill>
                  <a:srgbClr val="0000DC"/>
                </a:solidFill>
              </a:rPr>
              <a:t>Diety individuálně připravované </a:t>
            </a:r>
            <a:r>
              <a:rPr lang="cs-CZ" altLang="cs-CZ" dirty="0"/>
              <a:t>– aby co nejlépe odpovídali P/K potřebám a zvyklostem (u P/K s malnutricí, anorexií, onkologických nemocných, náboženské důvody)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17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CAF57-50D3-446E-ACDC-6F9B17FA2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D1553-5505-4466-8C6D-E705256EA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22169-AD3D-4C68-BB4E-DADFA55D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379"/>
            <a:ext cx="10753200" cy="451576"/>
          </a:xfrm>
        </p:spPr>
        <p:txBody>
          <a:bodyPr/>
          <a:lstStyle/>
          <a:p>
            <a:r>
              <a:rPr lang="cs-CZ" dirty="0"/>
              <a:t>Základní diety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7751BD3-0D26-4871-9C62-C8BDE3182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00" y="5715677"/>
            <a:ext cx="829188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* dieta č. 7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nízkocholesterolová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Open Sans"/>
              </a:rPr>
              <a:t> – od roku 2008 není v dietním systému (každá strava má mít snížený obsah cholesterolu)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8EFB3325-797F-4943-862A-AF2574B7A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82626"/>
              </p:ext>
            </p:extLst>
          </p:nvPr>
        </p:nvGraphicFramePr>
        <p:xfrm>
          <a:off x="667060" y="993913"/>
          <a:ext cx="1075214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661">
                  <a:extLst>
                    <a:ext uri="{9D8B030D-6E8A-4147-A177-3AD203B41FA5}">
                      <a16:colId xmlns:a16="http://schemas.microsoft.com/office/drawing/2014/main" val="2736495755"/>
                    </a:ext>
                  </a:extLst>
                </a:gridCol>
                <a:gridCol w="1935739">
                  <a:extLst>
                    <a:ext uri="{9D8B030D-6E8A-4147-A177-3AD203B41FA5}">
                      <a16:colId xmlns:a16="http://schemas.microsoft.com/office/drawing/2014/main" val="3065111793"/>
                    </a:ext>
                  </a:extLst>
                </a:gridCol>
                <a:gridCol w="1403809">
                  <a:extLst>
                    <a:ext uri="{9D8B030D-6E8A-4147-A177-3AD203B41FA5}">
                      <a16:colId xmlns:a16="http://schemas.microsoft.com/office/drawing/2014/main" val="3621339552"/>
                    </a:ext>
                  </a:extLst>
                </a:gridCol>
                <a:gridCol w="6051931">
                  <a:extLst>
                    <a:ext uri="{9D8B030D-6E8A-4147-A177-3AD203B41FA5}">
                      <a16:colId xmlns:a16="http://schemas.microsoft.com/office/drawing/2014/main" val="1389674947"/>
                    </a:ext>
                  </a:extLst>
                </a:gridCol>
              </a:tblGrid>
              <a:tr h="242251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Energie </a:t>
                      </a:r>
                      <a:r>
                        <a:rPr lang="cs-CZ" dirty="0" err="1">
                          <a:effectLst/>
                        </a:rPr>
                        <a:t>kJ</a:t>
                      </a:r>
                      <a:endParaRPr lang="cs-CZ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8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tekutá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podávání krátkodobě, po operaci dutiny ústní, nemocí hltanu a jícnu, poruch polykání, po tonzilektomii, u úrazů čelisti a stomatologických operací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62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kašovitá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poruchy žvýkání a polykání (senioři, stavy po radioterapii a chemoterapii), akutní stavy vředové choroby žaludku a duodena, úrazy a chirurgické výkony v DÚ, krku, jícnu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2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žaludeční a dvanáctníková onemocnění, po prodělám infarktu myokardu, kožní choroby, alergie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40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racionální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není třeba dietních opatření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6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omezením tuků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nemoci jater, žlučníku a pankreatu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omezením zbytků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zánětlivá onemocnění střev, operace střev, průjmy po radioterapii a chemoterapii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6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nízkobílkovinná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onemocnění ledvin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7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125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3CAF57-50D3-446E-ACDC-6F9B17FA2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AD1553-5505-4466-8C6D-E705256EA1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22169-AD3D-4C68-BB4E-DADFA55D2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1379"/>
            <a:ext cx="10753200" cy="451576"/>
          </a:xfrm>
        </p:spPr>
        <p:txBody>
          <a:bodyPr/>
          <a:lstStyle/>
          <a:p>
            <a:r>
              <a:rPr lang="cs-CZ" dirty="0"/>
              <a:t>Základní diety</a:t>
            </a:r>
          </a:p>
        </p:txBody>
      </p: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8EFB3325-797F-4943-862A-AF2574B7A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74167"/>
              </p:ext>
            </p:extLst>
          </p:nvPr>
        </p:nvGraphicFramePr>
        <p:xfrm>
          <a:off x="667060" y="1190942"/>
          <a:ext cx="1075214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661">
                  <a:extLst>
                    <a:ext uri="{9D8B030D-6E8A-4147-A177-3AD203B41FA5}">
                      <a16:colId xmlns:a16="http://schemas.microsoft.com/office/drawing/2014/main" val="2736495755"/>
                    </a:ext>
                  </a:extLst>
                </a:gridCol>
                <a:gridCol w="1656522">
                  <a:extLst>
                    <a:ext uri="{9D8B030D-6E8A-4147-A177-3AD203B41FA5}">
                      <a16:colId xmlns:a16="http://schemas.microsoft.com/office/drawing/2014/main" val="3065111793"/>
                    </a:ext>
                  </a:extLst>
                </a:gridCol>
                <a:gridCol w="1683026">
                  <a:extLst>
                    <a:ext uri="{9D8B030D-6E8A-4147-A177-3AD203B41FA5}">
                      <a16:colId xmlns:a16="http://schemas.microsoft.com/office/drawing/2014/main" val="3621339552"/>
                    </a:ext>
                  </a:extLst>
                </a:gridCol>
                <a:gridCol w="6051931">
                  <a:extLst>
                    <a:ext uri="{9D8B030D-6E8A-4147-A177-3AD203B41FA5}">
                      <a16:colId xmlns:a16="http://schemas.microsoft.com/office/drawing/2014/main" val="1389674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Energie kJ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8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redukční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5 300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nadváha, obezita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962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diabetická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individuálně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Diabetes mellitus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7927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neslaná 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hypertenze, otoky, onemocnění srdce a cév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40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výživná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12 000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malnutrice, kachexie, realimentace, rekonvalescence, nádorová onemocnění, po ozařování, u popálenin a polytraumat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362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strava batolat (1–3 roky)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složení a konzistence upraveny pro batolecí věk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60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effectLst/>
                        </a:rPr>
                        <a:t>strava dětí </a:t>
                      </a:r>
                      <a:br>
                        <a:rPr lang="cs-CZ" dirty="0">
                          <a:effectLst/>
                        </a:rPr>
                      </a:br>
                      <a:r>
                        <a:rPr lang="pt-BR" dirty="0">
                          <a:effectLst/>
                        </a:rPr>
                        <a:t>(do 15 let)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normální strava, složení upraveno pro dětský věk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652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výběrová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9 500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malnutrice, kachexie, mentální anorexie, bulimie, výběr pokrmů dle přání pacienta (zajišťuje nutriční terapeut)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476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937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FBFD85-58C2-459A-85B4-27FD02CED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2DCD97-B6BC-490A-B2A6-5C4C0A54A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158396-D686-4C3E-A0B6-16CFADF3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5CE02FF-6805-42DB-AF0B-604B75DF5D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632146"/>
              </p:ext>
            </p:extLst>
          </p:nvPr>
        </p:nvGraphicFramePr>
        <p:xfrm>
          <a:off x="721062" y="1454428"/>
          <a:ext cx="10752138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49">
                  <a:extLst>
                    <a:ext uri="{9D8B030D-6E8A-4147-A177-3AD203B41FA5}">
                      <a16:colId xmlns:a16="http://schemas.microsoft.com/office/drawing/2014/main" val="182823387"/>
                    </a:ext>
                  </a:extLst>
                </a:gridCol>
                <a:gridCol w="2928730">
                  <a:extLst>
                    <a:ext uri="{9D8B030D-6E8A-4147-A177-3AD203B41FA5}">
                      <a16:colId xmlns:a16="http://schemas.microsoft.com/office/drawing/2014/main" val="4136966360"/>
                    </a:ext>
                  </a:extLst>
                </a:gridCol>
                <a:gridCol w="6264759">
                  <a:extLst>
                    <a:ext uri="{9D8B030D-6E8A-4147-A177-3AD203B41FA5}">
                      <a16:colId xmlns:a16="http://schemas.microsoft.com/office/drawing/2014/main" val="529427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593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0-S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čajová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čaj po lžičkách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37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1-S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tekutá výživná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poruchy žvýkání a polykání + potřeba zvýšeného energetického příjmu (senioři, stavy po radioterapii a chemoterapii), úrazy a chirurgické výkony v DÚ, krku, jícnu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4499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4-S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s přísným omezením tuků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akutní hepatitidy, akutní záněty žlučníku, po žlučníkovém záchvatu, po cholecystektomii, po hladovce u pankreatitidy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9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9-S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diabetická šetřící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Diabetes mellitus se současným onemocněním trávicího traktu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1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warfarinová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při léčbě warfarinem, vyloučena strava s vitaminem K (zelená listová zelenina)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325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KVM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kyselina vanilmandlová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při vyšetření obsahu kyseliny </a:t>
                      </a:r>
                      <a:r>
                        <a:rPr lang="cs-CZ" dirty="0" err="1">
                          <a:effectLst/>
                        </a:rPr>
                        <a:t>vanilmandlové</a:t>
                      </a:r>
                      <a:r>
                        <a:rPr lang="cs-CZ" dirty="0">
                          <a:effectLst/>
                        </a:rPr>
                        <a:t>, vyloučení ovoce, zeleniny a ovocných šťáv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854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358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E8ACEF-C2E2-4ED8-A579-DAA843F15B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A1637C-8478-49DE-98E5-A2A353AA4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052CA8-A011-44C1-994A-3009D07F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Standardizované dietní postupy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BA3C5AF-38CE-404D-846D-3E4983C2E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598727"/>
              </p:ext>
            </p:extLst>
          </p:nvPr>
        </p:nvGraphicFramePr>
        <p:xfrm>
          <a:off x="720725" y="1692275"/>
          <a:ext cx="107521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675">
                  <a:extLst>
                    <a:ext uri="{9D8B030D-6E8A-4147-A177-3AD203B41FA5}">
                      <a16:colId xmlns:a16="http://schemas.microsoft.com/office/drawing/2014/main" val="2160945579"/>
                    </a:ext>
                  </a:extLst>
                </a:gridCol>
                <a:gridCol w="2663687">
                  <a:extLst>
                    <a:ext uri="{9D8B030D-6E8A-4147-A177-3AD203B41FA5}">
                      <a16:colId xmlns:a16="http://schemas.microsoft.com/office/drawing/2014/main" val="3458751434"/>
                    </a:ext>
                  </a:extLst>
                </a:gridCol>
                <a:gridCol w="6370776">
                  <a:extLst>
                    <a:ext uri="{9D8B030D-6E8A-4147-A177-3AD203B41FA5}">
                      <a16:colId xmlns:a16="http://schemas.microsoft.com/office/drawing/2014/main" val="1625212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Číslo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Název diety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Hlavní indikace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6859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BLP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bezlepková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effectLst/>
                        </a:rPr>
                        <a:t>celiakie</a:t>
                      </a:r>
                      <a:r>
                        <a:rPr lang="cs-CZ" dirty="0">
                          <a:effectLst/>
                        </a:rPr>
                        <a:t>, </a:t>
                      </a:r>
                      <a:r>
                        <a:rPr lang="cs-CZ" dirty="0" err="1">
                          <a:effectLst/>
                        </a:rPr>
                        <a:t>sprue</a:t>
                      </a:r>
                      <a:endParaRPr lang="cs-CZ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8222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BL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bezlaktózová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intolerance laktózy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82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pankreatická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postupná realimentace při pankreatitidě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687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0000DC"/>
                          </a:solidFill>
                          <a:effectLst/>
                        </a:rPr>
                        <a:t>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dieta 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před vyšetřením na okultní (skryté) krvácení z GIT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7502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51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3E7D15-5201-4E69-8276-C85ADBEDE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CC4C8E-F05E-4A22-BBAF-4555E3181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73AE47-CEE1-4559-B1F5-E1F52463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Objednávání a přeprava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9081AE0-7E25-45F8-B646-F32AB162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226296" cy="4139998"/>
          </a:xfrm>
        </p:spPr>
        <p:txBody>
          <a:bodyPr/>
          <a:lstStyle/>
          <a:p>
            <a:r>
              <a:rPr lang="cs-CZ" altLang="cs-CZ" dirty="0"/>
              <a:t>Objednávání stravy (PC)</a:t>
            </a:r>
          </a:p>
          <a:p>
            <a:endParaRPr lang="cs-CZ" altLang="cs-CZ" dirty="0"/>
          </a:p>
          <a:p>
            <a:r>
              <a:rPr lang="cs-CZ" altLang="cs-CZ" dirty="0"/>
              <a:t>Změny v objednávání stravy (PC, telefonicky)</a:t>
            </a:r>
          </a:p>
          <a:p>
            <a:endParaRPr lang="cs-CZ" altLang="cs-CZ" dirty="0"/>
          </a:p>
          <a:p>
            <a:r>
              <a:rPr lang="cs-CZ" altLang="cs-CZ" dirty="0"/>
              <a:t>Přeprava stravy – </a:t>
            </a:r>
            <a:r>
              <a:rPr lang="cs-CZ" altLang="cs-CZ" dirty="0" err="1"/>
              <a:t>podnosový</a:t>
            </a:r>
            <a:r>
              <a:rPr lang="cs-CZ" altLang="cs-CZ" dirty="0"/>
              <a:t> systém v uzamčeném kontejneru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313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CDCC0F-7A64-4560-B45A-D0783772D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35C76D-B21A-43FB-8999-C8D46A1B0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77B7268-CC86-4991-8113-7424A25C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287" y="478188"/>
            <a:ext cx="5150713" cy="2822019"/>
          </a:xfrm>
          <a:prstGeom prst="rect">
            <a:avLst/>
          </a:prstGeom>
        </p:spPr>
      </p:pic>
      <p:pic>
        <p:nvPicPr>
          <p:cNvPr id="2050" name="Picture 2" descr="Otevřít fotku">
            <a:extLst>
              <a:ext uri="{FF2B5EF4-FFF2-40B4-BE49-F238E27FC236}">
                <a16:creationId xmlns:a16="http://schemas.microsoft.com/office/drawing/2014/main" id="{7DF1858D-DEA4-4C50-A6E7-A0C8260A65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/>
          <a:stretch/>
        </p:blipFill>
        <p:spPr bwMode="auto">
          <a:xfrm>
            <a:off x="945287" y="3493396"/>
            <a:ext cx="5150713" cy="25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641BDD-A0CA-44E7-8828-81DEB4643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607" y="478188"/>
            <a:ext cx="4643846" cy="555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8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D182F7-09D2-4ECC-990B-A3CAF84F48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9910F4-4132-4A4E-BA5B-F90EA2E15B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62C0F4-2D6C-4644-B3B1-B1BFEDD46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3ECA4D9-7601-401D-A824-D84D861E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časový harmonogram</a:t>
            </a:r>
          </a:p>
          <a:p>
            <a:r>
              <a:rPr lang="cs-CZ" altLang="en-US" dirty="0"/>
              <a:t>příjemné prostředí</a:t>
            </a:r>
          </a:p>
          <a:p>
            <a:r>
              <a:rPr lang="cs-CZ" altLang="en-US" dirty="0"/>
              <a:t>jídlo teplé</a:t>
            </a:r>
          </a:p>
          <a:p>
            <a:r>
              <a:rPr lang="cs-CZ" altLang="en-US" dirty="0"/>
              <a:t>u vyšetření do lednice, pak ohřát </a:t>
            </a:r>
          </a:p>
          <a:p>
            <a:r>
              <a:rPr lang="cs-CZ" altLang="en-US" dirty="0"/>
              <a:t>zajištění stravy dle pohybového režimu a soběstačnosti </a:t>
            </a:r>
          </a:p>
          <a:p>
            <a:r>
              <a:rPr lang="cs-CZ" altLang="en-US" dirty="0"/>
              <a:t>podávání stravy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57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E4B7B-B34B-4296-8184-A8DDF73FB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8E6C0F-1EB2-4372-971E-E330C80D9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8C6494-4330-4169-B90F-135CB51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701ABD-D132-4311-AF1C-654E2E90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pacient s pohybovým omezením, v jídle soběstačný (hygiena rukou, posazení ….)</a:t>
            </a:r>
          </a:p>
          <a:p>
            <a:endParaRPr lang="cs-CZ" altLang="cs-CZ" dirty="0"/>
          </a:p>
          <a:p>
            <a:r>
              <a:rPr lang="cs-CZ" altLang="cs-CZ" dirty="0"/>
              <a:t>pacient s pohybovým omezením, částečně soběstačný (posazení, hygiena rukou, zubní protéza do DU, chráníme oděv, vhodné kompenzační pomůcky, vhodně upravit jídlo – nakrájet, oloupat…)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572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AE4B7B-B34B-4296-8184-A8DDF73FB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8E6C0F-1EB2-4372-971E-E330C80D9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98C6494-4330-4169-B90F-135CB514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Podávání stravy nemocným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D701ABD-D132-4311-AF1C-654E2E90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</a:t>
            </a:r>
            <a:r>
              <a:rPr lang="en-US" altLang="cs-CZ" dirty="0" err="1"/>
              <a:t>esoběstační</a:t>
            </a:r>
            <a:r>
              <a:rPr lang="cs-CZ" altLang="cs-CZ" dirty="0"/>
              <a:t> – d</a:t>
            </a:r>
            <a:r>
              <a:rPr lang="en-US" altLang="cs-CZ" dirty="0" err="1"/>
              <a:t>ezinfikujeme</a:t>
            </a:r>
            <a:r>
              <a:rPr lang="en-US" altLang="cs-CZ" dirty="0"/>
              <a:t> </a:t>
            </a:r>
            <a:r>
              <a:rPr lang="en-US" altLang="cs-CZ" dirty="0" err="1"/>
              <a:t>si</a:t>
            </a:r>
            <a:r>
              <a:rPr lang="en-US" altLang="cs-CZ" dirty="0"/>
              <a:t> </a:t>
            </a:r>
            <a:r>
              <a:rPr lang="en-US" altLang="cs-CZ" dirty="0" err="1"/>
              <a:t>ruce</a:t>
            </a:r>
            <a:r>
              <a:rPr lang="en-US" altLang="cs-CZ" dirty="0"/>
              <a:t>, </a:t>
            </a:r>
            <a:r>
              <a:rPr lang="en-US" altLang="cs-CZ" dirty="0" err="1"/>
              <a:t>příprava</a:t>
            </a:r>
            <a:r>
              <a:rPr lang="en-US" altLang="cs-CZ" dirty="0"/>
              <a:t> </a:t>
            </a:r>
            <a:r>
              <a:rPr lang="en-US" altLang="cs-CZ" dirty="0" err="1"/>
              <a:t>pomůcek</a:t>
            </a:r>
            <a:r>
              <a:rPr lang="en-US" altLang="cs-CZ" dirty="0"/>
              <a:t>, </a:t>
            </a:r>
            <a:r>
              <a:rPr lang="en-US" altLang="cs-CZ" dirty="0" err="1"/>
              <a:t>zhodnocení</a:t>
            </a:r>
            <a:r>
              <a:rPr lang="en-US" altLang="cs-CZ" dirty="0"/>
              <a:t> </a:t>
            </a:r>
            <a:r>
              <a:rPr lang="en-US" altLang="cs-CZ" dirty="0" err="1"/>
              <a:t>stavu</a:t>
            </a:r>
            <a:r>
              <a:rPr lang="en-US" altLang="cs-CZ" dirty="0"/>
              <a:t> DU, </a:t>
            </a:r>
            <a:r>
              <a:rPr lang="en-US" altLang="cs-CZ" dirty="0" err="1"/>
              <a:t>vložení</a:t>
            </a:r>
            <a:r>
              <a:rPr lang="en-US" altLang="cs-CZ" dirty="0"/>
              <a:t> </a:t>
            </a:r>
            <a:r>
              <a:rPr lang="en-US" altLang="cs-CZ" dirty="0" err="1"/>
              <a:t>protézy</a:t>
            </a:r>
            <a:r>
              <a:rPr lang="en-US" altLang="cs-CZ" dirty="0"/>
              <a:t>, </a:t>
            </a:r>
            <a:r>
              <a:rPr lang="en-US" altLang="cs-CZ" dirty="0" err="1"/>
              <a:t>vhodná</a:t>
            </a:r>
            <a:r>
              <a:rPr lang="en-US" altLang="cs-CZ" dirty="0"/>
              <a:t> </a:t>
            </a:r>
            <a:r>
              <a:rPr lang="en-US" altLang="cs-CZ" dirty="0" err="1"/>
              <a:t>poloha</a:t>
            </a:r>
            <a:r>
              <a:rPr lang="en-US" altLang="cs-CZ" dirty="0"/>
              <a:t>,  </a:t>
            </a:r>
            <a:r>
              <a:rPr lang="en-US" altLang="cs-CZ" dirty="0" err="1"/>
              <a:t>chránit</a:t>
            </a:r>
            <a:r>
              <a:rPr lang="en-US" altLang="cs-CZ" dirty="0"/>
              <a:t> </a:t>
            </a:r>
            <a:r>
              <a:rPr lang="en-US" altLang="cs-CZ" dirty="0" err="1"/>
              <a:t>oblečení</a:t>
            </a:r>
            <a:r>
              <a:rPr lang="en-US" altLang="cs-CZ" dirty="0"/>
              <a:t>, </a:t>
            </a:r>
            <a:r>
              <a:rPr lang="en-US" altLang="cs-CZ" dirty="0" err="1"/>
              <a:t>přiměřená</a:t>
            </a:r>
            <a:r>
              <a:rPr lang="en-US" altLang="cs-CZ" dirty="0"/>
              <a:t> </a:t>
            </a:r>
            <a:r>
              <a:rPr lang="en-US" altLang="cs-CZ" dirty="0" err="1"/>
              <a:t>velikost</a:t>
            </a:r>
            <a:r>
              <a:rPr lang="en-US" altLang="cs-CZ" dirty="0"/>
              <a:t> </a:t>
            </a:r>
            <a:r>
              <a:rPr lang="en-US" altLang="cs-CZ" dirty="0" err="1"/>
              <a:t>sousta</a:t>
            </a:r>
            <a:r>
              <a:rPr lang="en-US" altLang="cs-CZ" dirty="0"/>
              <a:t>, </a:t>
            </a:r>
            <a:r>
              <a:rPr lang="en-US" altLang="cs-CZ" dirty="0" err="1"/>
              <a:t>výběr</a:t>
            </a:r>
            <a:r>
              <a:rPr lang="en-US" altLang="cs-CZ" dirty="0"/>
              <a:t> </a:t>
            </a:r>
            <a:r>
              <a:rPr lang="en-US" altLang="cs-CZ" dirty="0" err="1"/>
              <a:t>jídla</a:t>
            </a:r>
            <a:r>
              <a:rPr lang="en-US" altLang="cs-CZ" dirty="0"/>
              <a:t> a tempo </a:t>
            </a:r>
            <a:r>
              <a:rPr lang="en-US" altLang="cs-CZ" dirty="0" err="1"/>
              <a:t>určuje</a:t>
            </a:r>
            <a:r>
              <a:rPr lang="en-US" altLang="cs-CZ" dirty="0"/>
              <a:t> </a:t>
            </a:r>
            <a:r>
              <a:rPr lang="en-US" altLang="cs-CZ" dirty="0" err="1"/>
              <a:t>pacient</a:t>
            </a:r>
            <a:r>
              <a:rPr lang="en-US" altLang="cs-CZ" dirty="0"/>
              <a:t>, </a:t>
            </a:r>
            <a:r>
              <a:rPr lang="en-US" altLang="cs-CZ" dirty="0" err="1"/>
              <a:t>pít</a:t>
            </a:r>
            <a:r>
              <a:rPr lang="en-US" altLang="cs-CZ" dirty="0"/>
              <a:t> </a:t>
            </a:r>
            <a:r>
              <a:rPr lang="en-US" altLang="cs-CZ" dirty="0" err="1"/>
              <a:t>dle</a:t>
            </a:r>
            <a:r>
              <a:rPr lang="en-US" altLang="cs-CZ" dirty="0"/>
              <a:t> </a:t>
            </a:r>
            <a:r>
              <a:rPr lang="en-US" altLang="cs-CZ" dirty="0" err="1"/>
              <a:t>potřeby</a:t>
            </a:r>
            <a:r>
              <a:rPr lang="en-US" altLang="cs-CZ" dirty="0"/>
              <a:t>, </a:t>
            </a:r>
            <a:r>
              <a:rPr lang="en-US" altLang="cs-CZ" dirty="0" err="1"/>
              <a:t>podporujeme</a:t>
            </a:r>
            <a:r>
              <a:rPr lang="en-US" altLang="cs-CZ" dirty="0"/>
              <a:t> </a:t>
            </a:r>
            <a:r>
              <a:rPr lang="en-US" altLang="cs-CZ" dirty="0" err="1"/>
              <a:t>samostatnost</a:t>
            </a:r>
            <a:r>
              <a:rPr lang="en-US" altLang="cs-CZ" dirty="0"/>
              <a:t>, po </a:t>
            </a:r>
            <a:r>
              <a:rPr lang="en-US" altLang="cs-CZ" dirty="0" err="1"/>
              <a:t>jídle</a:t>
            </a:r>
            <a:r>
              <a:rPr lang="en-US" altLang="cs-CZ" dirty="0"/>
              <a:t> </a:t>
            </a:r>
            <a:r>
              <a:rPr lang="en-US" altLang="cs-CZ" dirty="0" err="1"/>
              <a:t>úprava</a:t>
            </a:r>
            <a:r>
              <a:rPr lang="en-US" altLang="cs-CZ" dirty="0"/>
              <a:t> </a:t>
            </a:r>
            <a:r>
              <a:rPr lang="en-US" altLang="cs-CZ" dirty="0" err="1"/>
              <a:t>polohy</a:t>
            </a:r>
            <a:r>
              <a:rPr lang="en-US" altLang="cs-CZ" dirty="0"/>
              <a:t>, </a:t>
            </a:r>
            <a:r>
              <a:rPr lang="en-US" altLang="cs-CZ" dirty="0" err="1"/>
              <a:t>úklid</a:t>
            </a:r>
            <a:r>
              <a:rPr lang="en-US" altLang="cs-CZ" dirty="0"/>
              <a:t> </a:t>
            </a:r>
            <a:r>
              <a:rPr lang="en-US" altLang="cs-CZ" dirty="0" err="1"/>
              <a:t>pomůcek</a:t>
            </a:r>
            <a:r>
              <a:rPr lang="en-US" altLang="cs-CZ" dirty="0"/>
              <a:t>, </a:t>
            </a:r>
            <a:r>
              <a:rPr lang="en-US" altLang="cs-CZ" dirty="0" err="1"/>
              <a:t>záznam</a:t>
            </a:r>
            <a:r>
              <a:rPr lang="en-US" altLang="cs-CZ" dirty="0"/>
              <a:t> do </a:t>
            </a:r>
            <a:r>
              <a:rPr lang="en-US" altLang="cs-CZ" dirty="0" err="1"/>
              <a:t>dokumentace</a:t>
            </a:r>
            <a:endParaRPr lang="en-US" altLang="cs-CZ" dirty="0"/>
          </a:p>
          <a:p>
            <a:endParaRPr lang="en-US" altLang="cs-CZ" dirty="0"/>
          </a:p>
          <a:p>
            <a:r>
              <a:rPr lang="cs-CZ" altLang="cs-CZ" dirty="0"/>
              <a:t>p</a:t>
            </a:r>
            <a:r>
              <a:rPr lang="en-US" altLang="cs-CZ" dirty="0" err="1"/>
              <a:t>ozor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rizika</a:t>
            </a:r>
            <a:r>
              <a:rPr lang="en-US" altLang="cs-CZ" dirty="0"/>
              <a:t>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krmení</a:t>
            </a:r>
            <a:r>
              <a:rPr lang="en-US" altLang="cs-CZ" dirty="0"/>
              <a:t> – </a:t>
            </a:r>
            <a:r>
              <a:rPr lang="en-US" altLang="cs-CZ" dirty="0" err="1"/>
              <a:t>aspirace</a:t>
            </a:r>
            <a:r>
              <a:rPr lang="cs-CZ" altLang="cs-CZ" dirty="0"/>
              <a:t>,</a:t>
            </a:r>
            <a:r>
              <a:rPr lang="en-US" altLang="cs-CZ" dirty="0"/>
              <a:t> </a:t>
            </a:r>
            <a:r>
              <a:rPr lang="en-US" altLang="cs-CZ" dirty="0" err="1"/>
              <a:t>zakuckání</a:t>
            </a:r>
            <a:r>
              <a:rPr lang="en-US" altLang="cs-CZ" dirty="0"/>
              <a:t>, </a:t>
            </a:r>
            <a:r>
              <a:rPr lang="en-US" altLang="cs-CZ" dirty="0" err="1"/>
              <a:t>zvracení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při krmení pacientů sedíme!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77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20F9A4-A8C1-4B07-B8C2-06439835A0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BD48A1-836A-4E37-9538-8F86B9462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9C3EDC-27A9-4106-8BD9-796CCC7A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526261"/>
            <a:ext cx="10753200" cy="451576"/>
          </a:xfrm>
        </p:spPr>
        <p:txBody>
          <a:bodyPr/>
          <a:lstStyle/>
          <a:p>
            <a:r>
              <a:rPr lang="cs-CZ" dirty="0"/>
              <a:t>Faktory ovlivňující výživu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A9BE5C97-A579-4DAB-BD51-20F36FCF9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388" y="1442114"/>
            <a:ext cx="1981372" cy="19813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159415-FE04-4590-9C28-74353BFA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54" y="1487238"/>
            <a:ext cx="1981372" cy="198137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8B1742-7D50-4AC8-991D-984BD592E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973" y="3636301"/>
            <a:ext cx="1981372" cy="19813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CC062C9-4121-4CAC-88B7-3D98360BE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6390" y="3653375"/>
            <a:ext cx="1981372" cy="19813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517FAB-D2FC-4CD0-8161-D17D0C520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077" y="3166849"/>
            <a:ext cx="621846" cy="52430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037FDCC-E888-42AB-97C5-00DDC5146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503" y="2038137"/>
            <a:ext cx="621846" cy="524301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9C3430AC-7D76-4EF9-9069-86B93A5D9DC2}"/>
              </a:ext>
            </a:extLst>
          </p:cNvPr>
          <p:cNvSpPr/>
          <p:nvPr/>
        </p:nvSpPr>
        <p:spPr>
          <a:xfrm>
            <a:off x="414000" y="1902663"/>
            <a:ext cx="33589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/>
              <a:t> - </a:t>
            </a:r>
            <a:r>
              <a:rPr lang="cs-CZ" sz="2000" dirty="0">
                <a:latin typeface="+mn-lt"/>
              </a:rPr>
              <a:t>funkce GIT, věk, růst,     </a:t>
            </a:r>
          </a:p>
          <a:p>
            <a:pPr lvl="0"/>
            <a:r>
              <a:rPr lang="cs-CZ" sz="2000" dirty="0">
                <a:latin typeface="+mn-lt"/>
              </a:rPr>
              <a:t> pohlaví, zdravotní stav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2C82FA4-8C01-43E2-A626-BE124DB8772C}"/>
              </a:ext>
            </a:extLst>
          </p:cNvPr>
          <p:cNvSpPr txBox="1"/>
          <p:nvPr/>
        </p:nvSpPr>
        <p:spPr>
          <a:xfrm>
            <a:off x="7875720" y="1924968"/>
            <a:ext cx="4071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zvyklosti, potřeby, osobnost, emocionální ladění, náboženské zvyklosti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D1F1C34-4455-47BF-AF58-BADF1603D965}"/>
              </a:ext>
            </a:extLst>
          </p:cNvPr>
          <p:cNvSpPr txBox="1"/>
          <p:nvPr/>
        </p:nvSpPr>
        <p:spPr>
          <a:xfrm>
            <a:off x="466887" y="5126915"/>
            <a:ext cx="459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klima a geografická poloha, stav životního prostředí, kvalita vzduchu, vody a půdy</a:t>
            </a:r>
            <a:endParaRPr lang="cs-CZ" sz="2800" dirty="0">
              <a:latin typeface="+mn-lt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89A220F-D9CE-417B-AB3B-6101962A1709}"/>
              </a:ext>
            </a:extLst>
          </p:cNvPr>
          <p:cNvSpPr txBox="1"/>
          <p:nvPr/>
        </p:nvSpPr>
        <p:spPr>
          <a:xfrm>
            <a:off x="7781459" y="5003250"/>
            <a:ext cx="350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000" dirty="0">
                <a:latin typeface="+mn-lt"/>
              </a:rPr>
              <a:t>- kulturní zvyky a obyčeje, způsob života, ekonomická situace, religiózní hodnoty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80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D851F0-EC84-4EC5-A35A-0F84E587C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F219D-66FD-4284-8266-E780497AF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B647B73-23BC-4839-B681-3F9D7042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podávání stravy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ACB1A21F-8B5D-4159-BA53-EE4E5932F72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2873657"/>
              </p:ext>
            </p:extLst>
          </p:nvPr>
        </p:nvGraphicFramePr>
        <p:xfrm>
          <a:off x="2570163" y="1476375"/>
          <a:ext cx="6442075" cy="417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3" imgW="5830114" imgH="3780952" progId="MSPhotoEd.3">
                  <p:embed/>
                </p:oleObj>
              </mc:Choice>
              <mc:Fallback>
                <p:oleObj r:id="rId3" imgW="5830114" imgH="3780952" progId="MSPhotoEd.3">
                  <p:embed/>
                  <p:pic>
                    <p:nvPicPr>
                      <p:cNvPr id="15363" name="Object 3">
                        <a:extLst>
                          <a:ext uri="{FF2B5EF4-FFF2-40B4-BE49-F238E27FC236}">
                            <a16:creationId xmlns:a16="http://schemas.microsoft.com/office/drawing/2014/main" id="{4E9AC138-697D-4CDE-A509-E2EA231E3E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1476375"/>
                        <a:ext cx="6442075" cy="417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12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AB8FD9-254B-4065-87A1-1D45C7381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D1854-21C1-461F-9878-200C0121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8E60FE-298D-4447-A800-8EE1D9F1C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Intervence sestry při podávání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7A5288B-0694-463F-B169-2DBEBB5A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503513" cy="4139998"/>
          </a:xfrm>
        </p:spPr>
        <p:txBody>
          <a:bodyPr/>
          <a:lstStyle/>
          <a:p>
            <a:r>
              <a:rPr lang="cs-CZ" altLang="en-US" dirty="0"/>
              <a:t>sledování zájmu o příjem potravy, kolik sní, nejí – nutno pátrat po příčině, dodržování diety (návštěvy) </a:t>
            </a:r>
          </a:p>
          <a:p>
            <a:r>
              <a:rPr lang="cs-CZ" altLang="en-US" dirty="0"/>
              <a:t>vylučování (obstipace)</a:t>
            </a:r>
          </a:p>
          <a:p>
            <a:r>
              <a:rPr lang="cs-CZ" altLang="en-US" dirty="0"/>
              <a:t>zjištění preferovaných potravin</a:t>
            </a:r>
          </a:p>
          <a:p>
            <a:r>
              <a:rPr lang="cs-CZ" altLang="en-US" dirty="0"/>
              <a:t>rozložení stravy na menší porce </a:t>
            </a:r>
          </a:p>
          <a:p>
            <a:r>
              <a:rPr lang="cs-CZ" altLang="en-US" dirty="0"/>
              <a:t>správná metoda krmení</a:t>
            </a:r>
          </a:p>
          <a:p>
            <a:r>
              <a:rPr lang="cs-CZ" altLang="en-US" dirty="0"/>
              <a:t>záznam do dokumentace – např. ½ porce polévky,                                někdy přesné množství – odvážení před konzumací a po konzumaci, rozdíl zapsat do dokumentace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64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0A510B-A1A8-439A-83D6-45B31707C5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D1514C-A1E5-4BC5-AA2A-44DD1A1DC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59A548-44BF-4A71-AD1E-2A269A9D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podávání stravy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BC5B9B-7172-46EA-9AE8-93BADEAEC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u="sng" dirty="0"/>
              <a:t>perorální výživa</a:t>
            </a:r>
          </a:p>
          <a:p>
            <a:r>
              <a:rPr lang="cs-CZ" altLang="cs-CZ" u="sng" dirty="0"/>
              <a:t>enterální výživa </a:t>
            </a:r>
            <a:r>
              <a:rPr lang="cs-CZ" altLang="cs-CZ" dirty="0"/>
              <a:t>– formy podávání: </a:t>
            </a:r>
            <a:r>
              <a:rPr lang="cs-CZ" altLang="cs-CZ" dirty="0" err="1"/>
              <a:t>sipping</a:t>
            </a:r>
            <a:endParaRPr lang="cs-CZ" altLang="cs-CZ" dirty="0"/>
          </a:p>
          <a:p>
            <a:pPr marL="533400" indent="-533400">
              <a:buNone/>
            </a:pPr>
            <a:r>
              <a:rPr lang="cs-CZ" altLang="cs-CZ" dirty="0"/>
              <a:t>                                                           NGS, NJS</a:t>
            </a:r>
          </a:p>
          <a:p>
            <a:pPr marL="533400" indent="-533400">
              <a:buNone/>
            </a:pPr>
            <a:r>
              <a:rPr lang="cs-CZ" altLang="cs-CZ" dirty="0"/>
              <a:t>                                                           PEG, PEJ</a:t>
            </a:r>
          </a:p>
          <a:p>
            <a:r>
              <a:rPr lang="cs-CZ" altLang="cs-CZ" u="sng"/>
              <a:t>parenterální </a:t>
            </a:r>
            <a:r>
              <a:rPr lang="cs-CZ" altLang="cs-CZ" u="sng" dirty="0"/>
              <a:t>výživa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7137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4E48E3-C599-4F0E-A0C8-6D55454A83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86B1EF-EA57-449D-BB7F-2A5A5778E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1670216-8C0E-42F9-ADDE-D3633E3DA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74302"/>
            <a:ext cx="10753200" cy="451576"/>
          </a:xfrm>
        </p:spPr>
        <p:txBody>
          <a:bodyPr/>
          <a:lstStyle/>
          <a:p>
            <a:r>
              <a:rPr lang="cs-CZ" dirty="0"/>
              <a:t>Hlad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2CCB53A-81E9-4DEE-937E-A81A8EF9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976386"/>
            <a:ext cx="10753200" cy="4139998"/>
          </a:xfrm>
        </p:spPr>
        <p:txBody>
          <a:bodyPr/>
          <a:lstStyle/>
          <a:p>
            <a:r>
              <a:rPr lang="cs-CZ" altLang="cs-CZ" dirty="0"/>
              <a:t>pocit nedostatku potravy, prožitky které jej doprovází jsou vždycky záporné, hlad způsobuje změnu chování a směřuje aktivitu jedince k získání potravy</a:t>
            </a:r>
          </a:p>
          <a:p>
            <a:r>
              <a:rPr lang="cs-CZ" altLang="cs-CZ" dirty="0"/>
              <a:t>intenzita hladu se hodnotí jako:</a:t>
            </a:r>
            <a:endParaRPr lang="cs-CZ" altLang="cs-CZ" u="sng" dirty="0"/>
          </a:p>
          <a:p>
            <a:pPr lvl="1"/>
            <a:r>
              <a:rPr lang="cs-CZ" altLang="cs-CZ" sz="2800" u="sng" dirty="0"/>
              <a:t>přirozená</a:t>
            </a:r>
            <a:r>
              <a:rPr lang="cs-CZ" altLang="cs-CZ" sz="2800" dirty="0"/>
              <a:t> (hodnoceno v souvislosti s množstvím, kvalitou, složením předchozího jídla a dobou konzumace)</a:t>
            </a:r>
            <a:endParaRPr lang="cs-CZ" altLang="cs-CZ" sz="2800" u="sng" dirty="0"/>
          </a:p>
          <a:p>
            <a:pPr lvl="1"/>
            <a:r>
              <a:rPr lang="cs-CZ" altLang="cs-CZ" sz="2800" u="sng" dirty="0" err="1"/>
              <a:t>hyperorexie</a:t>
            </a:r>
            <a:r>
              <a:rPr lang="cs-CZ" altLang="cs-CZ" sz="2800" dirty="0"/>
              <a:t> (velmi silná, obvykle náhle vzniklá, tzv. „dravý“ nebo „vlčí“ hlad), též </a:t>
            </a:r>
            <a:r>
              <a:rPr lang="cs-CZ" altLang="cs-CZ" sz="2800" dirty="0" err="1"/>
              <a:t>akorie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zvýšená</a:t>
            </a:r>
            <a:r>
              <a:rPr lang="cs-CZ" altLang="cs-CZ" sz="2800" dirty="0"/>
              <a:t> (zvýšený apetit)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minimální</a:t>
            </a:r>
            <a:r>
              <a:rPr lang="cs-CZ" altLang="cs-CZ" sz="2800" dirty="0"/>
              <a:t> (nezájem o jídlo, pacient se musí do jídla nutit)</a:t>
            </a:r>
            <a:endParaRPr lang="cs-CZ" altLang="cs-CZ" sz="2800" u="sng" dirty="0"/>
          </a:p>
          <a:p>
            <a:pPr lvl="1"/>
            <a:r>
              <a:rPr lang="cs-CZ" altLang="cs-CZ" sz="2800" u="sng" dirty="0"/>
              <a:t>nulová</a:t>
            </a:r>
            <a:r>
              <a:rPr lang="cs-CZ" altLang="cs-CZ" sz="2800" dirty="0"/>
              <a:t> (pocit hladu je zcela utlumen, postižený několik dní nepřijímá žádné jídlo)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2390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BB1F8D-3D66-460B-A2F8-F8B54F7EFF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5E9764-5629-4C69-9EBF-71CC5DB3A2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221FE5-678A-453A-A984-ABCA2A22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42925"/>
            <a:ext cx="10753200" cy="451576"/>
          </a:xfrm>
        </p:spPr>
        <p:txBody>
          <a:bodyPr/>
          <a:lstStyle/>
          <a:p>
            <a:r>
              <a:rPr lang="cs-CZ" dirty="0"/>
              <a:t>Hlad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E49D1F5-B158-43AA-8012-F9133EB1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informace o hladu a okolnostech s ním spojených jsou dg. významné</a:t>
            </a:r>
          </a:p>
          <a:p>
            <a:r>
              <a:rPr lang="cs-CZ" altLang="cs-CZ" dirty="0"/>
              <a:t>údaje zjištěné pomocí pozorování, rozhovorem s P/K musí zahrnovat: časové vymezení, intenzitu a rychlosti jakou se hlad objeví, souběžné příznaky (bolest, třes), prožitky po nasycení (ústup potíží nebo naopak těžkosti po saturaci hladu)</a:t>
            </a:r>
          </a:p>
          <a:p>
            <a:endParaRPr lang="cs-CZ" altLang="cs-CZ" dirty="0"/>
          </a:p>
          <a:p>
            <a:r>
              <a:rPr lang="cs-CZ" altLang="cs-CZ" dirty="0"/>
              <a:t>krátkodobé hladovění – příprava k vyšetření – důkladná informovanost P/K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28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A17432-4DA6-4CE7-831F-34BC74499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C6C73D-3D91-4AEC-AEDC-3642A609B9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80ECD6-9A3F-427D-ADA4-1DAC8FC4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574424"/>
            <a:ext cx="10753200" cy="451576"/>
          </a:xfrm>
        </p:spPr>
        <p:txBody>
          <a:bodyPr/>
          <a:lstStyle/>
          <a:p>
            <a:r>
              <a:rPr lang="cs-CZ" dirty="0"/>
              <a:t>Žízeň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ED7CDEE-12A6-4D4C-8B1C-4F14714F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altLang="cs-CZ" dirty="0"/>
              <a:t>subjektivní pocit nedostatku vody 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vzniká nadměrnou ztrátou tekutin nebo jejich nedostatečným příjmem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sucho v ústech, pálení rtů a očí, podrážděnost, bolesti hlavy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dirty="0"/>
              <a:t>ke ztrátám vody a minerálních látek dochází u horečky, zvracení, při průjmech a stavech spojených s nedostatečnou koncentrační funkcí ledvin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riziko dehydratace – u ležících, zmatených, depresivních, </a:t>
            </a:r>
            <a:br>
              <a:rPr lang="cs-CZ" altLang="cs-CZ" dirty="0"/>
            </a:br>
            <a:r>
              <a:rPr lang="cs-CZ" altLang="cs-CZ" dirty="0"/>
              <a:t>u malých dětí, starší lidé nepociťují žízeň vůbec 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37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5D9ED6-3EED-4001-A52D-CFE27D564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2EAD5-5D6D-4BB3-8AC7-1026DD893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D447EC-A675-44B3-913C-0D4EFE41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Žízeň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7235D1-F041-4516-8FFE-5F753465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úkol setry → monitoring ukazatelů nedostatku tekutin: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kontrola bilance tekutin 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↓ kožní turgor, kůže (ochablá, drsná)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stav sliznic (suché, okoralé) a jazyka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zastřené vědomí a apatie</a:t>
            </a:r>
          </a:p>
          <a:p>
            <a:pPr lvl="1">
              <a:lnSpc>
                <a:spcPct val="90000"/>
              </a:lnSpc>
            </a:pPr>
            <a:r>
              <a:rPr lang="cs-CZ" altLang="cs-CZ" sz="2800" dirty="0"/>
              <a:t>zmatenost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0C912D-B8D9-470E-872E-CB27E7DDA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24" t="-14785" r="19359" b="14785"/>
          <a:stretch/>
        </p:blipFill>
        <p:spPr>
          <a:xfrm>
            <a:off x="8256104" y="2282812"/>
            <a:ext cx="3043617" cy="35491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1B7F2CC-8655-4619-B1D9-FDA49CF38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680" y="3639675"/>
            <a:ext cx="2217996" cy="219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9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5D64B-234F-40E9-BF7A-5C0E958E8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2E326E-6722-4DD5-9B71-C7F28763F2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57E7D7-F12D-4146-958E-0A0F8764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Vhodné tekutiny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29317C2-DBFD-4402-99D2-EB10EDDE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neslazené málo koncentrované čaje</a:t>
            </a:r>
          </a:p>
          <a:p>
            <a:r>
              <a:rPr lang="cs-CZ" altLang="cs-CZ" dirty="0"/>
              <a:t>pitná voda</a:t>
            </a:r>
          </a:p>
          <a:p>
            <a:r>
              <a:rPr lang="cs-CZ" altLang="cs-CZ" dirty="0"/>
              <a:t>slabě mineralizovaná voda </a:t>
            </a:r>
          </a:p>
          <a:p>
            <a:r>
              <a:rPr lang="cs-CZ" altLang="cs-CZ" dirty="0"/>
              <a:t>ředěné ovocné šťávy</a:t>
            </a:r>
          </a:p>
          <a:p>
            <a:r>
              <a:rPr lang="cs-CZ" altLang="cs-CZ" dirty="0"/>
              <a:t>nesycené nápoje </a:t>
            </a:r>
          </a:p>
          <a:p>
            <a:r>
              <a:rPr lang="cs-CZ" altLang="cs-CZ" dirty="0"/>
              <a:t>pokojová teplota nápojů – u horkých hrozí opaření, v termoskách – nutnost označení nádoby – druh nápoje, slazený/neslazený</a:t>
            </a:r>
          </a:p>
          <a:p>
            <a:r>
              <a:rPr lang="cs-CZ" altLang="cs-CZ" dirty="0"/>
              <a:t>hydratace začíná ráno a trvá celý den, cca do 19 h</a:t>
            </a:r>
          </a:p>
          <a:p>
            <a:r>
              <a:rPr lang="cs-CZ" altLang="cs-CZ" dirty="0"/>
              <a:t>menší množství, vyhnout se nárazovým dávkám většího množství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4693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A54CE4-3299-4CA0-ADA9-150708132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773ED7-EAA8-4B25-A585-2244E6203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4E2B6F-34EB-4581-8C77-A8019C90C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Nevhodné tekutiny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ADE3410-3F20-49A2-A835-83B457B9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káva s obsahem kofeinu</a:t>
            </a:r>
          </a:p>
          <a:p>
            <a:r>
              <a:rPr lang="cs-CZ" altLang="cs-CZ" dirty="0"/>
              <a:t>silný čaj se ↑ množstvím teinu – působí močopudně</a:t>
            </a:r>
          </a:p>
          <a:p>
            <a:r>
              <a:rPr lang="cs-CZ" altLang="cs-CZ" dirty="0"/>
              <a:t>100 % džusy – vysoká osmolarita, vysoký glykemický index</a:t>
            </a:r>
          </a:p>
          <a:p>
            <a:r>
              <a:rPr lang="cs-CZ" altLang="cs-CZ" dirty="0"/>
              <a:t>sladké limonády, kolové nápoje (vysoké množství cukru, kofeinu, fosfáty)</a:t>
            </a:r>
          </a:p>
          <a:p>
            <a:r>
              <a:rPr lang="cs-CZ" altLang="cs-CZ" dirty="0"/>
              <a:t>nápoje s alkoholem</a:t>
            </a:r>
          </a:p>
          <a:p>
            <a:r>
              <a:rPr lang="cs-CZ" altLang="cs-CZ" dirty="0"/>
              <a:t>(pivo s nízkým obsahem alkoholu – u vyšší fyzické zátěže k částečnému doplnění tekutin, minerálů, energie)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424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17BE55-7BBB-4BFF-A15B-EB68B6175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8718C5-F620-4CAB-8D2E-4CCDA58996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501F40-11EF-490D-9636-ACAD33CC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74424"/>
            <a:ext cx="10753200" cy="451576"/>
          </a:xfrm>
        </p:spPr>
        <p:txBody>
          <a:bodyPr/>
          <a:lstStyle/>
          <a:p>
            <a:r>
              <a:rPr lang="cs-CZ" dirty="0"/>
              <a:t>Bilance tekutin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393CE8-B5F9-4DCA-9535-9239EB408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altLang="en-US" dirty="0"/>
              <a:t>příjem tekutin musí být v rovnováze s výdejem</a:t>
            </a:r>
          </a:p>
          <a:p>
            <a:r>
              <a:rPr lang="cs-CZ" altLang="en-US" dirty="0"/>
              <a:t>bilance příjmu a výdeje tekutin hodnotíme po hodině, po 6, 12, 24 hodinách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do příjmu </a:t>
            </a:r>
            <a:r>
              <a:rPr lang="cs-CZ" altLang="en-US" dirty="0"/>
              <a:t>počítáme příjem per os, sondou, parenterální roztoky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do výdeje </a:t>
            </a:r>
            <a:r>
              <a:rPr lang="cs-CZ" altLang="en-US" dirty="0"/>
              <a:t>počítáme moč, zvracení, ztráty – odpady žaludeční sondou, vývody po operaci (drény)</a:t>
            </a:r>
          </a:p>
          <a:p>
            <a:endParaRPr lang="cs-CZ" altLang="en-US" dirty="0"/>
          </a:p>
          <a:p>
            <a:r>
              <a:rPr lang="cs-CZ" altLang="en-US" b="1" dirty="0">
                <a:solidFill>
                  <a:srgbClr val="0000DC"/>
                </a:solidFill>
              </a:rPr>
              <a:t>pozitivní bilance </a:t>
            </a:r>
            <a:r>
              <a:rPr lang="cs-CZ" altLang="en-US" dirty="0"/>
              <a:t>– příjem je větší než výdej </a:t>
            </a:r>
          </a:p>
          <a:p>
            <a:r>
              <a:rPr lang="cs-CZ" altLang="en-US" b="1" dirty="0">
                <a:solidFill>
                  <a:srgbClr val="0000DC"/>
                </a:solidFill>
              </a:rPr>
              <a:t>negativní bilance </a:t>
            </a:r>
            <a:r>
              <a:rPr lang="cs-CZ" altLang="en-US" dirty="0"/>
              <a:t>– výdej je větší než příjem </a:t>
            </a:r>
          </a:p>
          <a:p>
            <a:pPr marL="72000" indent="0">
              <a:buNone/>
            </a:pPr>
            <a:endParaRPr lang="cs-CZ" altLang="en-US" dirty="0"/>
          </a:p>
          <a:p>
            <a:endParaRPr lang="cs-CZ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6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A – sběr antropometrických hodnot – </a:t>
            </a:r>
            <a:r>
              <a:rPr lang="cs-CZ" altLang="cs-CZ" u="sng" dirty="0"/>
              <a:t>výška, váha </a:t>
            </a:r>
          </a:p>
          <a:p>
            <a:r>
              <a:rPr lang="cs-CZ" altLang="cs-CZ" dirty="0"/>
              <a:t>váho-výškové indexy: </a:t>
            </a:r>
          </a:p>
          <a:p>
            <a:r>
              <a:rPr lang="cs-CZ" altLang="cs-CZ" dirty="0"/>
              <a:t>nejužívanější BMI (Body </a:t>
            </a:r>
            <a:r>
              <a:rPr lang="cs-CZ" altLang="cs-CZ" dirty="0" err="1"/>
              <a:t>mass</a:t>
            </a:r>
            <a:r>
              <a:rPr lang="cs-CZ" altLang="cs-CZ" dirty="0"/>
              <a:t> index = index tělesné hmotnosti, hmotnost v kg/výška v metrech na druhou), </a:t>
            </a:r>
          </a:p>
          <a:p>
            <a:r>
              <a:rPr lang="cs-CZ" altLang="cs-CZ" dirty="0" err="1"/>
              <a:t>Rohrerův</a:t>
            </a:r>
            <a:r>
              <a:rPr lang="cs-CZ" altLang="cs-CZ" dirty="0"/>
              <a:t> RI, </a:t>
            </a:r>
            <a:r>
              <a:rPr lang="cs-CZ" altLang="cs-CZ" dirty="0" err="1"/>
              <a:t>Brocův</a:t>
            </a:r>
            <a:r>
              <a:rPr lang="cs-CZ" altLang="cs-CZ" dirty="0"/>
              <a:t> hmotnost (obvod svalstva nedominantní paže – úbytek u muže pod 19,5 cm, u ženy pod 15,5 cm</a:t>
            </a:r>
          </a:p>
          <a:p>
            <a:r>
              <a:rPr lang="cs-CZ" altLang="cs-CZ" dirty="0"/>
              <a:t>měření podkožní vrstvy kůže </a:t>
            </a:r>
            <a:r>
              <a:rPr lang="cs-CZ" altLang="cs-CZ" dirty="0" err="1"/>
              <a:t>kaliperem</a:t>
            </a:r>
            <a:r>
              <a:rPr lang="cs-CZ" altLang="cs-CZ" dirty="0"/>
              <a:t> – u mužů méně než 8 mm, u žen 10 mm</a:t>
            </a:r>
          </a:p>
          <a:p>
            <a:r>
              <a:rPr lang="cs-CZ" altLang="cs-CZ" dirty="0"/>
              <a:t>WHR – whist hip ratio – poměr pas/boky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175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D6D3FFD-F4B6-48D7-9FC9-4C797D5B2E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05B7DC1-C3C7-4ACF-ADE3-3B69098CA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C07414C-FE33-4194-B7D2-6B46479119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89"/>
          <a:stretch/>
        </p:blipFill>
        <p:spPr>
          <a:xfrm>
            <a:off x="666000" y="378000"/>
            <a:ext cx="3507443" cy="271180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8A7F39-AE87-427D-8763-83B210FDB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524" y="3523805"/>
            <a:ext cx="6580951" cy="227042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1B9C2A1-4390-4FC4-8CFB-6B267197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98" y="408096"/>
            <a:ext cx="3667261" cy="27118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3811F5-CBC9-4FDD-8160-DC2A825D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3473518"/>
            <a:ext cx="4303871" cy="232071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D212BCA-65AB-4570-9619-715CB2F1A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3443" y="408096"/>
            <a:ext cx="3793149" cy="271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94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6D53B8-D8F8-47FF-A317-B2ACF2DD6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5A4812-0D07-4D22-993A-F7BF69E936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60E303-8B51-49D9-AF9B-3907D33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Průměrný výdej u dospělého člověka/den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234AC8B-1500-4872-AA3F-465ADEC8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m</a:t>
            </a:r>
            <a:r>
              <a:rPr lang="en-US" altLang="cs-CZ" dirty="0" err="1"/>
              <a:t>oč</a:t>
            </a:r>
            <a:r>
              <a:rPr lang="en-US" altLang="cs-CZ" dirty="0"/>
              <a:t> 1400</a:t>
            </a:r>
            <a:r>
              <a:rPr lang="cs-CZ" altLang="cs-CZ" dirty="0"/>
              <a:t> </a:t>
            </a:r>
            <a:r>
              <a:rPr lang="en-US" altLang="cs-CZ" dirty="0"/>
              <a:t>ml</a:t>
            </a:r>
          </a:p>
          <a:p>
            <a:r>
              <a:rPr lang="en-US" altLang="cs-CZ" dirty="0" err="1"/>
              <a:t>stolice</a:t>
            </a:r>
            <a:r>
              <a:rPr lang="en-US" altLang="cs-CZ" dirty="0"/>
              <a:t> 100</a:t>
            </a:r>
            <a:r>
              <a:rPr lang="cs-CZ" altLang="cs-CZ" dirty="0"/>
              <a:t> ml</a:t>
            </a:r>
            <a:endParaRPr lang="en-US" altLang="cs-CZ" dirty="0"/>
          </a:p>
          <a:p>
            <a:r>
              <a:rPr lang="en-US" altLang="cs-CZ" dirty="0" err="1"/>
              <a:t>nepozorovatelné</a:t>
            </a:r>
            <a:r>
              <a:rPr lang="en-US" altLang="cs-CZ" dirty="0"/>
              <a:t> </a:t>
            </a:r>
            <a:r>
              <a:rPr lang="en-US" altLang="cs-CZ" dirty="0" err="1"/>
              <a:t>ztráty</a:t>
            </a:r>
            <a:r>
              <a:rPr lang="cs-CZ" altLang="cs-CZ" dirty="0"/>
              <a:t>: </a:t>
            </a:r>
          </a:p>
          <a:p>
            <a:pPr lvl="1"/>
            <a:r>
              <a:rPr lang="cs-CZ" altLang="cs-CZ" sz="2800" dirty="0"/>
              <a:t>p</a:t>
            </a:r>
            <a:r>
              <a:rPr lang="en-US" altLang="cs-CZ" sz="2800" dirty="0" err="1"/>
              <a:t>líce</a:t>
            </a:r>
            <a:r>
              <a:rPr lang="en-US" altLang="cs-CZ" sz="2800" dirty="0"/>
              <a:t> 350</a:t>
            </a:r>
            <a:r>
              <a:rPr lang="cs-CZ" altLang="cs-CZ" sz="2800" dirty="0"/>
              <a:t> ml</a:t>
            </a:r>
          </a:p>
          <a:p>
            <a:pPr lvl="1"/>
            <a:r>
              <a:rPr lang="en-US" altLang="cs-CZ" sz="2800" dirty="0" err="1"/>
              <a:t>kůže</a:t>
            </a:r>
            <a:r>
              <a:rPr lang="en-US" altLang="cs-CZ" sz="2800" dirty="0"/>
              <a:t> 350 </a:t>
            </a:r>
            <a:r>
              <a:rPr lang="cs-CZ" altLang="cs-CZ" sz="2800" dirty="0"/>
              <a:t>ml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pocení</a:t>
            </a:r>
            <a:r>
              <a:rPr lang="en-US" altLang="cs-CZ" sz="2800" dirty="0"/>
              <a:t> 100</a:t>
            </a:r>
            <a:r>
              <a:rPr lang="cs-CZ" altLang="cs-CZ" sz="2800" dirty="0"/>
              <a:t> ml</a:t>
            </a:r>
            <a:endParaRPr lang="en-US" altLang="cs-CZ" sz="2800" dirty="0"/>
          </a:p>
          <a:p>
            <a:endParaRPr lang="en-US" altLang="cs-CZ" dirty="0"/>
          </a:p>
          <a:p>
            <a:r>
              <a:rPr lang="en-US" altLang="cs-CZ" dirty="0" err="1"/>
              <a:t>celkem</a:t>
            </a:r>
            <a:r>
              <a:rPr lang="en-US" altLang="cs-CZ" dirty="0"/>
              <a:t> 2 300 ml,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normální</a:t>
            </a:r>
            <a:r>
              <a:rPr lang="en-US" altLang="cs-CZ" dirty="0"/>
              <a:t> </a:t>
            </a:r>
            <a:r>
              <a:rPr lang="en-US" altLang="cs-CZ" dirty="0" err="1"/>
              <a:t>tělesné</a:t>
            </a:r>
            <a:r>
              <a:rPr lang="en-US" altLang="cs-CZ" dirty="0"/>
              <a:t> </a:t>
            </a:r>
            <a:r>
              <a:rPr lang="en-US" altLang="cs-CZ" dirty="0" err="1"/>
              <a:t>teplotě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110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EDDFBF-4406-4E7D-A567-460BA38C6B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E6EC24-C8F8-4EC9-B11F-F37487ABC3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C02D52-3DFE-440B-81AE-38FBA3DD1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84939"/>
            <a:ext cx="10753200" cy="451576"/>
          </a:xfrm>
        </p:spPr>
        <p:txBody>
          <a:bodyPr/>
          <a:lstStyle/>
          <a:p>
            <a:r>
              <a:rPr lang="cs-CZ" dirty="0"/>
              <a:t>Dehydratace (hypovolemie)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9BBEF4A-8E2C-4F83-A03C-BA8F5440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41428"/>
            <a:ext cx="10753200" cy="4139998"/>
          </a:xfrm>
        </p:spPr>
        <p:txBody>
          <a:bodyPr/>
          <a:lstStyle/>
          <a:p>
            <a:r>
              <a:rPr lang="en-US" altLang="cs-CZ" dirty="0"/>
              <a:t>deficit ECT – </a:t>
            </a:r>
            <a:r>
              <a:rPr lang="en-US" altLang="cs-CZ" dirty="0" err="1"/>
              <a:t>nedostatek</a:t>
            </a:r>
            <a:r>
              <a:rPr lang="en-US" altLang="cs-CZ" dirty="0"/>
              <a:t> </a:t>
            </a:r>
            <a:r>
              <a:rPr lang="en-US" altLang="cs-CZ" dirty="0" err="1"/>
              <a:t>vody</a:t>
            </a:r>
            <a:endParaRPr lang="cs-CZ" altLang="cs-CZ" dirty="0"/>
          </a:p>
          <a:p>
            <a:r>
              <a:rPr lang="en-US" altLang="cs-CZ" dirty="0"/>
              <a:t>↓ </a:t>
            </a:r>
            <a:r>
              <a:rPr lang="en-US" altLang="cs-CZ" dirty="0" err="1"/>
              <a:t>příjem</a:t>
            </a:r>
            <a:r>
              <a:rPr lang="en-US" altLang="cs-CZ" dirty="0"/>
              <a:t> </a:t>
            </a:r>
            <a:r>
              <a:rPr lang="en-US" altLang="cs-CZ" dirty="0" err="1"/>
              <a:t>tekutin</a:t>
            </a:r>
            <a:r>
              <a:rPr lang="en-US" altLang="cs-CZ" dirty="0"/>
              <a:t>, </a:t>
            </a:r>
            <a:r>
              <a:rPr lang="en-US" altLang="cs-CZ" dirty="0" err="1"/>
              <a:t>výrazné</a:t>
            </a:r>
            <a:r>
              <a:rPr lang="en-US" altLang="cs-CZ" dirty="0"/>
              <a:t> ↑ </a:t>
            </a:r>
            <a:r>
              <a:rPr lang="en-US" altLang="cs-CZ" dirty="0" err="1"/>
              <a:t>výdeje</a:t>
            </a:r>
            <a:r>
              <a:rPr lang="en-US" altLang="cs-CZ" dirty="0"/>
              <a:t> </a:t>
            </a:r>
            <a:r>
              <a:rPr lang="en-US" altLang="cs-CZ" dirty="0" err="1"/>
              <a:t>tekutin</a:t>
            </a:r>
            <a:r>
              <a:rPr lang="en-US" altLang="cs-CZ" dirty="0"/>
              <a:t> </a:t>
            </a:r>
            <a:r>
              <a:rPr lang="cs-CZ" altLang="cs-CZ" dirty="0"/>
              <a:t>(n</a:t>
            </a:r>
            <a:r>
              <a:rPr lang="en-US" altLang="cs-CZ" dirty="0" err="1"/>
              <a:t>apř</a:t>
            </a:r>
            <a:r>
              <a:rPr lang="en-US" altLang="cs-CZ" dirty="0"/>
              <a:t>. </a:t>
            </a:r>
            <a:r>
              <a:rPr lang="en-US" altLang="cs-CZ" dirty="0" err="1"/>
              <a:t>velké</a:t>
            </a:r>
            <a:r>
              <a:rPr lang="en-US" altLang="cs-CZ" dirty="0"/>
              <a:t> </a:t>
            </a:r>
            <a:r>
              <a:rPr lang="en-US" altLang="cs-CZ" dirty="0" err="1"/>
              <a:t>popáleniny</a:t>
            </a:r>
            <a:r>
              <a:rPr lang="en-US" altLang="cs-CZ" dirty="0"/>
              <a:t>, traumata, </a:t>
            </a:r>
            <a:r>
              <a:rPr lang="en-US" altLang="cs-CZ" dirty="0" err="1"/>
              <a:t>při</a:t>
            </a:r>
            <a:r>
              <a:rPr lang="en-US" altLang="cs-CZ" dirty="0"/>
              <a:t> </a:t>
            </a:r>
            <a:r>
              <a:rPr lang="en-US" altLang="cs-CZ" dirty="0" err="1"/>
              <a:t>pobytu</a:t>
            </a:r>
            <a:r>
              <a:rPr lang="en-US" altLang="cs-CZ" dirty="0"/>
              <a:t> v </a:t>
            </a:r>
            <a:r>
              <a:rPr lang="en-US" altLang="cs-CZ" dirty="0" err="1"/>
              <a:t>horkém</a:t>
            </a:r>
            <a:r>
              <a:rPr lang="en-US" altLang="cs-CZ" dirty="0"/>
              <a:t> </a:t>
            </a:r>
            <a:r>
              <a:rPr lang="en-US" altLang="cs-CZ" dirty="0" err="1"/>
              <a:t>prostředí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s</a:t>
            </a:r>
            <a:r>
              <a:rPr lang="en-US" altLang="cs-CZ" dirty="0" err="1"/>
              <a:t>ymptomy</a:t>
            </a:r>
            <a:r>
              <a:rPr lang="cs-CZ" altLang="cs-CZ" dirty="0"/>
              <a:t>:</a:t>
            </a:r>
          </a:p>
          <a:p>
            <a:pPr lvl="1"/>
            <a:r>
              <a:rPr lang="en-US" altLang="cs-CZ" sz="2800" dirty="0" err="1"/>
              <a:t>hypotenze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úbytek</a:t>
            </a:r>
            <a:r>
              <a:rPr lang="en-US" altLang="cs-CZ" sz="2800" dirty="0"/>
              <a:t> </a:t>
            </a:r>
            <a:r>
              <a:rPr lang="en-US" altLang="cs-CZ" sz="2800" dirty="0" err="1"/>
              <a:t>hmotnosti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suché</a:t>
            </a:r>
            <a:r>
              <a:rPr lang="en-US" altLang="cs-CZ" sz="2800" dirty="0"/>
              <a:t> </a:t>
            </a:r>
            <a:r>
              <a:rPr lang="en-US" altLang="cs-CZ" sz="2800" dirty="0" err="1"/>
              <a:t>sliznice</a:t>
            </a:r>
            <a:endParaRPr lang="en-US" altLang="cs-CZ" sz="2800" dirty="0"/>
          </a:p>
          <a:p>
            <a:pPr lvl="1"/>
            <a:r>
              <a:rPr lang="en-US" altLang="cs-CZ" sz="2800" dirty="0">
                <a:latin typeface="Arial" panose="020B0604020202020204" pitchFamily="34" charset="0"/>
              </a:rPr>
              <a:t>↓ </a:t>
            </a:r>
            <a:r>
              <a:rPr lang="en-US" altLang="cs-CZ" sz="2800" dirty="0" err="1">
                <a:latin typeface="Arial" panose="020B0604020202020204" pitchFamily="34" charset="0"/>
              </a:rPr>
              <a:t>kožní</a:t>
            </a:r>
            <a:r>
              <a:rPr lang="en-US" altLang="cs-CZ" sz="2800" dirty="0">
                <a:latin typeface="Arial" panose="020B0604020202020204" pitchFamily="34" charset="0"/>
              </a:rPr>
              <a:t> turgor </a:t>
            </a:r>
            <a:r>
              <a:rPr lang="en-US" altLang="cs-CZ" sz="2800" dirty="0" err="1">
                <a:latin typeface="Arial" panose="020B0604020202020204" pitchFamily="34" charset="0"/>
              </a:rPr>
              <a:t>kůže</a:t>
            </a:r>
            <a:r>
              <a:rPr lang="en-US" altLang="cs-CZ" sz="2800" dirty="0">
                <a:latin typeface="Arial" panose="020B0604020202020204" pitchFamily="34" charset="0"/>
              </a:rPr>
              <a:t>, </a:t>
            </a:r>
            <a:r>
              <a:rPr lang="en-US" altLang="cs-CZ" sz="2800" dirty="0" err="1">
                <a:latin typeface="Arial" panose="020B0604020202020204" pitchFamily="34" charset="0"/>
              </a:rPr>
              <a:t>slabý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nitkovitý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pulz</a:t>
            </a:r>
            <a:r>
              <a:rPr lang="en-US" altLang="cs-CZ" sz="2800" dirty="0">
                <a:latin typeface="Arial" panose="020B0604020202020204" pitchFamily="34" charset="0"/>
              </a:rPr>
              <a:t>, </a:t>
            </a:r>
            <a:r>
              <a:rPr lang="en-US" altLang="cs-CZ" sz="2800" dirty="0" err="1">
                <a:latin typeface="Arial" panose="020B0604020202020204" pitchFamily="34" charset="0"/>
              </a:rPr>
              <a:t>vpadlé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oči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en-US" altLang="cs-CZ" sz="2800" dirty="0" err="1">
                <a:latin typeface="Arial" panose="020B0604020202020204" pitchFamily="34" charset="0"/>
              </a:rPr>
              <a:t>oligurie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až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anurie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en-US" altLang="cs-CZ" sz="2800" dirty="0" err="1">
                <a:latin typeface="Arial" panose="020B0604020202020204" pitchFamily="34" charset="0"/>
              </a:rPr>
              <a:t>bledá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r>
              <a:rPr lang="en-US" altLang="cs-CZ" sz="2800" dirty="0" err="1">
                <a:latin typeface="Arial" panose="020B0604020202020204" pitchFamily="34" charset="0"/>
              </a:rPr>
              <a:t>kůže</a:t>
            </a:r>
            <a:endParaRPr lang="en-US" altLang="cs-CZ" sz="2800" dirty="0">
              <a:latin typeface="Arial" panose="020B0604020202020204" pitchFamily="34" charset="0"/>
            </a:endParaRPr>
          </a:p>
          <a:p>
            <a:pPr lvl="1"/>
            <a:r>
              <a:rPr lang="cs-CZ" altLang="cs-CZ" sz="2800" dirty="0">
                <a:latin typeface="Arial" panose="020B0604020202020204" pitchFamily="34" charset="0"/>
              </a:rPr>
              <a:t>m</a:t>
            </a:r>
            <a:r>
              <a:rPr lang="en-US" altLang="cs-CZ" sz="2800" dirty="0" err="1">
                <a:latin typeface="Arial" panose="020B0604020202020204" pitchFamily="34" charset="0"/>
              </a:rPr>
              <a:t>alátnost</a:t>
            </a:r>
            <a:r>
              <a:rPr lang="cs-CZ" altLang="cs-CZ" sz="2800" dirty="0">
                <a:latin typeface="Arial" panose="020B0604020202020204" pitchFamily="34" charset="0"/>
              </a:rPr>
              <a:t>, zmatenost</a:t>
            </a:r>
            <a:r>
              <a:rPr lang="en-US" altLang="cs-CZ" sz="2800" dirty="0">
                <a:latin typeface="Arial" panose="020B0604020202020204" pitchFamily="34" charset="0"/>
              </a:rPr>
              <a:t> </a:t>
            </a:r>
            <a:endParaRPr lang="en-US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6952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FB6A17-9F8A-43BD-B23E-5FCF45421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BD2B9C-0EAE-4759-8057-7E3396427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F52A4E-3ECF-4359-9CC4-BE9D24C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Hyperhydratace</a:t>
            </a:r>
            <a:r>
              <a:rPr lang="cs-CZ" dirty="0"/>
              <a:t> (hypervolemie)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11697EC-111F-47CA-BAAD-D3BFB7941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21426" cy="4139998"/>
          </a:xfrm>
        </p:spPr>
        <p:txBody>
          <a:bodyPr/>
          <a:lstStyle/>
          <a:p>
            <a:r>
              <a:rPr lang="en-US" altLang="cs-CZ" dirty="0"/>
              <a:t>↑ECT (</a:t>
            </a:r>
            <a:r>
              <a:rPr lang="en-US" altLang="cs-CZ" dirty="0" err="1"/>
              <a:t>otrava</a:t>
            </a:r>
            <a:r>
              <a:rPr lang="en-US" altLang="cs-CZ" dirty="0"/>
              <a:t> vodou)</a:t>
            </a:r>
          </a:p>
          <a:p>
            <a:r>
              <a:rPr lang="en-US" altLang="cs-CZ" dirty="0" err="1"/>
              <a:t>dojde</a:t>
            </a:r>
            <a:r>
              <a:rPr lang="en-US" altLang="cs-CZ" dirty="0"/>
              <a:t> </a:t>
            </a:r>
            <a:r>
              <a:rPr lang="en-US" altLang="cs-CZ" dirty="0" err="1"/>
              <a:t>ke</a:t>
            </a:r>
            <a:r>
              <a:rPr lang="en-US" altLang="cs-CZ" dirty="0"/>
              <a:t> ↑ </a:t>
            </a:r>
            <a:r>
              <a:rPr lang="en-US" altLang="cs-CZ" dirty="0" err="1"/>
              <a:t>extracelulárního</a:t>
            </a:r>
            <a:r>
              <a:rPr lang="en-US" altLang="cs-CZ" dirty="0"/>
              <a:t> </a:t>
            </a:r>
            <a:r>
              <a:rPr lang="en-US" altLang="cs-CZ" dirty="0" err="1"/>
              <a:t>tlaku</a:t>
            </a:r>
            <a:r>
              <a:rPr lang="en-US" altLang="cs-CZ" dirty="0"/>
              <a:t>, </a:t>
            </a:r>
            <a:r>
              <a:rPr lang="en-US" altLang="cs-CZ" dirty="0" err="1"/>
              <a:t>nasávání</a:t>
            </a:r>
            <a:r>
              <a:rPr lang="en-US" altLang="cs-CZ" dirty="0"/>
              <a:t> </a:t>
            </a:r>
            <a:r>
              <a:rPr lang="en-US" altLang="cs-CZ" dirty="0" err="1"/>
              <a:t>tekutiny</a:t>
            </a:r>
            <a:r>
              <a:rPr lang="en-US" altLang="cs-CZ" dirty="0"/>
              <a:t> z </a:t>
            </a:r>
            <a:r>
              <a:rPr lang="en-US" altLang="cs-CZ" dirty="0" err="1"/>
              <a:t>buňky</a:t>
            </a:r>
            <a:r>
              <a:rPr lang="en-US" altLang="cs-CZ" dirty="0"/>
              <a:t> a </a:t>
            </a:r>
            <a:r>
              <a:rPr lang="en-US" altLang="cs-CZ" dirty="0" err="1"/>
              <a:t>vzniká</a:t>
            </a:r>
            <a:r>
              <a:rPr lang="en-US" altLang="cs-CZ" dirty="0"/>
              <a:t> </a:t>
            </a:r>
            <a:r>
              <a:rPr lang="en-US" altLang="cs-CZ" dirty="0" err="1"/>
              <a:t>edém</a:t>
            </a:r>
            <a:r>
              <a:rPr lang="en-US" altLang="cs-CZ" dirty="0"/>
              <a:t> (</a:t>
            </a:r>
            <a:r>
              <a:rPr lang="en-US" altLang="cs-CZ" dirty="0" err="1"/>
              <a:t>kolem</a:t>
            </a:r>
            <a:r>
              <a:rPr lang="en-US" altLang="cs-CZ" dirty="0"/>
              <a:t> </a:t>
            </a:r>
            <a:r>
              <a:rPr lang="en-US" altLang="cs-CZ" dirty="0" err="1"/>
              <a:t>očí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nohou</a:t>
            </a:r>
            <a:r>
              <a:rPr lang="en-US" altLang="cs-CZ" dirty="0"/>
              <a:t>,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rukou</a:t>
            </a:r>
            <a:r>
              <a:rPr lang="en-US" altLang="cs-CZ" dirty="0"/>
              <a:t>, </a:t>
            </a:r>
            <a:r>
              <a:rPr lang="en-US" altLang="cs-CZ" dirty="0" err="1"/>
              <a:t>generalizovaný</a:t>
            </a:r>
            <a:r>
              <a:rPr lang="en-US" altLang="cs-CZ" dirty="0"/>
              <a:t> </a:t>
            </a:r>
            <a:r>
              <a:rPr lang="cs-CZ" altLang="cs-CZ" dirty="0"/>
              <a:t>edém </a:t>
            </a:r>
            <a:r>
              <a:rPr lang="en-US" altLang="cs-CZ" dirty="0"/>
              <a:t>– </a:t>
            </a:r>
            <a:r>
              <a:rPr lang="en-US" altLang="cs-CZ" dirty="0" err="1"/>
              <a:t>anasarka</a:t>
            </a:r>
            <a:r>
              <a:rPr lang="en-US" altLang="cs-CZ" dirty="0"/>
              <a:t>), </a:t>
            </a:r>
            <a:r>
              <a:rPr lang="en-US" altLang="cs-CZ" dirty="0" err="1"/>
              <a:t>může</a:t>
            </a:r>
            <a:r>
              <a:rPr lang="en-US" altLang="cs-CZ" dirty="0"/>
              <a:t> </a:t>
            </a:r>
            <a:r>
              <a:rPr lang="en-US" altLang="cs-CZ" dirty="0" err="1"/>
              <a:t>vzniknout</a:t>
            </a:r>
            <a:r>
              <a:rPr lang="en-US" altLang="cs-CZ" dirty="0"/>
              <a:t> </a:t>
            </a:r>
            <a:r>
              <a:rPr lang="en-US" altLang="cs-CZ" dirty="0" err="1"/>
              <a:t>uměle</a:t>
            </a:r>
            <a:r>
              <a:rPr lang="en-US" altLang="cs-CZ" dirty="0"/>
              <a:t> </a:t>
            </a:r>
            <a:r>
              <a:rPr lang="en-US" altLang="cs-CZ" dirty="0" err="1"/>
              <a:t>např</a:t>
            </a:r>
            <a:r>
              <a:rPr lang="en-US" altLang="cs-CZ" dirty="0"/>
              <a:t>. </a:t>
            </a:r>
            <a:r>
              <a:rPr lang="en-US" altLang="cs-CZ" dirty="0" err="1"/>
              <a:t>při</a:t>
            </a:r>
            <a:r>
              <a:rPr lang="en-US" altLang="cs-CZ" dirty="0"/>
              <a:t> „</a:t>
            </a:r>
            <a:r>
              <a:rPr lang="en-US" altLang="cs-CZ" dirty="0" err="1"/>
              <a:t>předávkování</a:t>
            </a:r>
            <a:r>
              <a:rPr lang="en-US" altLang="cs-CZ" dirty="0"/>
              <a:t> </a:t>
            </a:r>
            <a:r>
              <a:rPr lang="en-US" altLang="cs-CZ" dirty="0" err="1"/>
              <a:t>infuzí</a:t>
            </a:r>
            <a:r>
              <a:rPr lang="en-US" altLang="cs-CZ" dirty="0"/>
              <a:t>“</a:t>
            </a:r>
            <a:endParaRPr lang="cs-CZ" altLang="cs-CZ" dirty="0"/>
          </a:p>
          <a:p>
            <a:r>
              <a:rPr lang="cs-CZ" altLang="cs-CZ" dirty="0"/>
              <a:t>s</a:t>
            </a:r>
            <a:r>
              <a:rPr lang="en-US" altLang="cs-CZ" dirty="0" err="1"/>
              <a:t>ymptomy</a:t>
            </a:r>
            <a:r>
              <a:rPr lang="en-US" altLang="cs-CZ" dirty="0"/>
              <a:t>:</a:t>
            </a:r>
          </a:p>
          <a:p>
            <a:pPr lvl="1"/>
            <a:r>
              <a:rPr lang="en-US" altLang="cs-CZ" sz="2800" dirty="0" err="1"/>
              <a:t>periferní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edém</a:t>
            </a:r>
            <a:endParaRPr lang="en-US" altLang="cs-CZ" sz="2800" dirty="0"/>
          </a:p>
          <a:p>
            <a:pPr lvl="1"/>
            <a:r>
              <a:rPr lang="en-US" altLang="cs-CZ" sz="2800" dirty="0"/>
              <a:t>↑ </a:t>
            </a:r>
            <a:r>
              <a:rPr lang="en-US" altLang="cs-CZ" sz="2800" dirty="0" err="1"/>
              <a:t>hmotnost</a:t>
            </a:r>
            <a:endParaRPr lang="en-US" altLang="cs-CZ" sz="2800" dirty="0"/>
          </a:p>
          <a:p>
            <a:pPr lvl="1"/>
            <a:r>
              <a:rPr lang="en-US" altLang="cs-CZ" sz="2800" dirty="0"/>
              <a:t>↑ </a:t>
            </a:r>
            <a:r>
              <a:rPr lang="en-US" altLang="cs-CZ" sz="2800" dirty="0" err="1"/>
              <a:t>náplň</a:t>
            </a:r>
            <a:r>
              <a:rPr lang="en-US" altLang="cs-CZ" sz="2800" dirty="0"/>
              <a:t> </a:t>
            </a:r>
            <a:r>
              <a:rPr lang="en-US" altLang="cs-CZ" sz="2800" dirty="0" err="1"/>
              <a:t>krčních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žil</a:t>
            </a:r>
            <a:r>
              <a:rPr lang="en-US" altLang="cs-CZ" sz="2800" dirty="0"/>
              <a:t> a </a:t>
            </a:r>
            <a:r>
              <a:rPr lang="en-US" altLang="cs-CZ" sz="2800" dirty="0" err="1"/>
              <a:t>rozšíření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periferních</a:t>
            </a:r>
            <a:r>
              <a:rPr lang="en-US" altLang="cs-CZ" sz="2800" dirty="0"/>
              <a:t> </a:t>
            </a:r>
            <a:r>
              <a:rPr lang="en-US" altLang="cs-CZ" sz="2800" dirty="0" err="1"/>
              <a:t>žil</a:t>
            </a:r>
            <a:endParaRPr lang="en-US" altLang="cs-CZ" sz="2800" dirty="0"/>
          </a:p>
          <a:p>
            <a:pPr lvl="1"/>
            <a:r>
              <a:rPr lang="en-US" altLang="cs-CZ" sz="2800" dirty="0" err="1"/>
              <a:t>vlhké</a:t>
            </a:r>
            <a:r>
              <a:rPr lang="en-US" altLang="cs-CZ" sz="2800" dirty="0"/>
              <a:t> </a:t>
            </a:r>
            <a:r>
              <a:rPr lang="en-US" altLang="cs-CZ" sz="2800" dirty="0" err="1"/>
              <a:t>chr</a:t>
            </a:r>
            <a:r>
              <a:rPr lang="cs-CZ" altLang="cs-CZ" sz="2800" dirty="0"/>
              <a:t>o</a:t>
            </a:r>
            <a:r>
              <a:rPr lang="en-US" altLang="cs-CZ" sz="2800" dirty="0" err="1"/>
              <a:t>py</a:t>
            </a:r>
            <a:r>
              <a:rPr lang="en-US" altLang="cs-CZ" sz="2800" dirty="0"/>
              <a:t> </a:t>
            </a:r>
            <a:r>
              <a:rPr lang="en-US" altLang="cs-CZ" sz="2800" dirty="0" err="1"/>
              <a:t>nad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plícemi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při</a:t>
            </a:r>
            <a:r>
              <a:rPr lang="en-US" altLang="cs-CZ" sz="2800" dirty="0"/>
              <a:t> </a:t>
            </a:r>
            <a:r>
              <a:rPr lang="en-US" altLang="cs-CZ" sz="2800" dirty="0" err="1"/>
              <a:t>poslechu</a:t>
            </a:r>
            <a:endParaRPr lang="en-US" altLang="cs-CZ" sz="2800" dirty="0"/>
          </a:p>
          <a:p>
            <a:pPr lvl="1"/>
            <a:r>
              <a:rPr lang="en-US" altLang="cs-CZ" sz="2800" dirty="0"/>
              <a:t>ascites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159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23113-7440-438B-A572-3CF6ACEB3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A81637-034B-4B15-8A1F-AAADA06FDD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9FA366-EE36-4A32-9B2C-F480A1AE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66E8C42-43D3-43EA-8A0B-316F0FA70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Menšíková, A., </a:t>
            </a:r>
            <a:r>
              <a:rPr lang="cs-CZ" dirty="0" err="1"/>
              <a:t>Šenkyříková</a:t>
            </a:r>
            <a:r>
              <a:rPr lang="cs-CZ" dirty="0"/>
              <a:t>, M.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 err="1"/>
              <a:t>Beharková</a:t>
            </a:r>
            <a:r>
              <a:rPr lang="cs-CZ" altLang="cs-CZ" dirty="0"/>
              <a:t>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2"/>
              </a:rPr>
              <a:t>Základy ošetřovatelských postupů a intervencí | Lékařská fakulta Masarykovy univerzity (muni.cz)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4399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45</a:t>
            </a:fld>
            <a:endParaRPr lang="cs-CZ" altLang="cs-CZ" dirty="0"/>
          </a:p>
        </p:txBody>
      </p:sp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C8A01234-A1A6-48D0-B410-2F1E9035B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3339" y="2237100"/>
            <a:ext cx="10752138" cy="3236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B = Biochemie </a:t>
            </a:r>
            <a:r>
              <a:rPr lang="cs-CZ" altLang="cs-CZ" u="sng" dirty="0"/>
              <a:t>– hodnocení biochemických a hematologických parametrů </a:t>
            </a:r>
          </a:p>
          <a:p>
            <a:r>
              <a:rPr lang="cs-CZ" altLang="cs-CZ" dirty="0"/>
              <a:t>bílkoviny (albumin, transferin, </a:t>
            </a:r>
            <a:r>
              <a:rPr lang="cs-CZ" altLang="cs-CZ" dirty="0" err="1"/>
              <a:t>prealbumin</a:t>
            </a:r>
            <a:r>
              <a:rPr lang="cs-CZ" altLang="cs-CZ" dirty="0"/>
              <a:t>), </a:t>
            </a:r>
            <a:r>
              <a:rPr lang="cs-CZ" altLang="cs-CZ" dirty="0" err="1"/>
              <a:t>markery</a:t>
            </a:r>
            <a:r>
              <a:rPr lang="cs-CZ" altLang="cs-CZ" dirty="0"/>
              <a:t> lipidového metabolismu (cholesterol, triglyceridy), KO, minerální látky, vitaminy…</a:t>
            </a:r>
          </a:p>
          <a:p>
            <a:r>
              <a:rPr lang="cs-CZ" altLang="cs-CZ" dirty="0"/>
              <a:t>hodnocení moči – specifická váha a barva moči, pH moči, sledování odpadů iontů (draslíku, sodíku, vápníku, chloridů, fosfátů, hořčíku, zinku, mědi) a kreatininu za 24 hodin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87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99C496-8C3B-4351-A9C0-D5AFC6B639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1A870-FC80-4D41-9F46-393B08FA09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6AFDAD-959A-4F5B-BFD0-56E58B62D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6FF5764-FA99-4C2B-A9E2-E0482ADA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19724"/>
            <a:ext cx="10753200" cy="4139998"/>
          </a:xfrm>
        </p:spPr>
        <p:txBody>
          <a:bodyPr/>
          <a:lstStyle/>
          <a:p>
            <a:r>
              <a:rPr lang="cs-CZ" altLang="cs-CZ" u="sng" dirty="0">
                <a:solidFill>
                  <a:srgbClr val="0000DC"/>
                </a:solidFill>
              </a:rPr>
              <a:t>C – vyšetření klinických indikátorů/příznaků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Clinical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signs</a:t>
            </a:r>
            <a:r>
              <a:rPr lang="cs-CZ" altLang="cs-CZ" dirty="0">
                <a:solidFill>
                  <a:srgbClr val="0000DC"/>
                </a:solidFill>
              </a:rPr>
              <a:t>)</a:t>
            </a:r>
          </a:p>
          <a:p>
            <a:r>
              <a:rPr lang="cs-CZ" altLang="cs-CZ" dirty="0"/>
              <a:t>fyzikální vyšetření, zhodnocení kůže, nehtů, vlasů, jazyka, sliznic, kardiovaskulární systém, gastrointestinální systém, nervový systém…, hmotnost, vitalita…</a:t>
            </a:r>
          </a:p>
          <a:p>
            <a:endParaRPr lang="cs-CZ" altLang="cs-CZ" u="sng" dirty="0">
              <a:solidFill>
                <a:srgbClr val="0000DC"/>
              </a:solidFill>
            </a:endParaRPr>
          </a:p>
          <a:p>
            <a:r>
              <a:rPr lang="cs-CZ" altLang="cs-CZ" u="sng" dirty="0">
                <a:solidFill>
                  <a:srgbClr val="0000DC"/>
                </a:solidFill>
              </a:rPr>
              <a:t>D – získání výživová anamnéza </a:t>
            </a:r>
            <a:r>
              <a:rPr lang="cs-CZ" altLang="cs-CZ" dirty="0">
                <a:solidFill>
                  <a:srgbClr val="0000DC"/>
                </a:solidFill>
              </a:rPr>
              <a:t>(</a:t>
            </a:r>
            <a:r>
              <a:rPr lang="cs-CZ" altLang="cs-CZ" dirty="0" err="1">
                <a:solidFill>
                  <a:srgbClr val="0000DC"/>
                </a:solidFill>
              </a:rPr>
              <a:t>Dietary</a:t>
            </a:r>
            <a:r>
              <a:rPr lang="cs-CZ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err="1">
                <a:solidFill>
                  <a:srgbClr val="0000DC"/>
                </a:solidFill>
              </a:rPr>
              <a:t>history</a:t>
            </a:r>
            <a:r>
              <a:rPr lang="cs-CZ" altLang="cs-CZ" dirty="0">
                <a:solidFill>
                  <a:srgbClr val="0000DC"/>
                </a:solidFill>
              </a:rPr>
              <a:t>) </a:t>
            </a:r>
          </a:p>
          <a:p>
            <a:r>
              <a:rPr lang="cs-CZ" altLang="cs-CZ" dirty="0"/>
              <a:t>stravovací návyky, preference jídel, omezení, alergie, denní příjem potravy a tekutin, příjem vitamínů, minerálů (doplňky), výživové problémy, fyzická aktivita, nemoci, léky…</a:t>
            </a:r>
          </a:p>
          <a:p>
            <a:endParaRPr lang="cs-CZ" altLang="cs-CZ" u="sng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6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5D4364-ADAE-4F82-AFA7-2B577C2CB6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38FE7E-C39C-449F-ABE0-1EA52B951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4B93C6-9081-4571-87F1-AD4FC2A5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78708"/>
            <a:ext cx="10753200" cy="451576"/>
          </a:xfrm>
        </p:spPr>
        <p:txBody>
          <a:bodyPr/>
          <a:lstStyle/>
          <a:p>
            <a:r>
              <a:rPr lang="cs-CZ" dirty="0"/>
              <a:t>Posouzení nutričního stavu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BD29A83-6DEF-406D-B5A1-6AB28DBA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66715"/>
            <a:ext cx="11366584" cy="4139998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fyzikální vyšetření </a:t>
            </a:r>
            <a:r>
              <a:rPr lang="cs-CZ" altLang="cs-CZ" dirty="0"/>
              <a:t>– orientační vyšetření stavu výživy – normální stav výživy, kachexie, nadváha, obezita; stavba těla – atletický, pyknický typ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varovné příznaky malnutrice </a:t>
            </a:r>
            <a:r>
              <a:rPr lang="cs-CZ" altLang="cs-CZ" dirty="0"/>
              <a:t>– otoky dolních končetin, ascites,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dirty="0"/>
              <a:t>  </a:t>
            </a:r>
            <a:r>
              <a:rPr lang="cs-CZ" altLang="cs-CZ" dirty="0" err="1"/>
              <a:t>fluidothorax</a:t>
            </a:r>
            <a:r>
              <a:rPr lang="cs-CZ" altLang="cs-CZ" dirty="0"/>
              <a:t> (tekutina v pleurální dutině):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</a:t>
            </a:r>
            <a:r>
              <a:rPr lang="cs-CZ" altLang="cs-CZ" sz="2400" i="1" u="sng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hypalbuminémii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vypadávání  vlasů, suchá kůže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hypovitaminóze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krvácení  z dásní, vznik hematomů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při karenci stopových prvků</a:t>
            </a:r>
            <a:r>
              <a:rPr lang="cs-CZ" altLang="cs-CZ" sz="2400" u="sng" dirty="0"/>
              <a:t> </a:t>
            </a:r>
            <a:r>
              <a:rPr lang="cs-CZ" altLang="cs-CZ" sz="2400" dirty="0"/>
              <a:t>– perorální dermatitida při nedostatku zinku </a:t>
            </a:r>
            <a:r>
              <a:rPr lang="cs-CZ" altLang="cs-CZ" sz="2400" i="1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hodnocení vlasového porostu</a:t>
            </a:r>
            <a:r>
              <a:rPr lang="cs-CZ" altLang="cs-CZ" sz="2400" u="sng" dirty="0"/>
              <a:t> </a:t>
            </a:r>
            <a:r>
              <a:rPr lang="cs-CZ" altLang="cs-CZ" sz="2400" dirty="0"/>
              <a:t>(alopecie = vypadávání vlasů), sledování nehtů (</a:t>
            </a:r>
            <a:r>
              <a:rPr lang="cs-CZ" altLang="cs-CZ" sz="2400" dirty="0" err="1"/>
              <a:t>koilonychie</a:t>
            </a:r>
            <a:r>
              <a:rPr lang="cs-CZ" altLang="cs-CZ" sz="2400" dirty="0"/>
              <a:t> = lžičkovité, miskovité nehty)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1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2A6963-1E5A-4E25-8497-2E143A25F3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00DF5B-C58C-4B0D-9526-A3E26FC73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AB32E5-A39C-49CF-973F-6EBC93AB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B24CD2-C9B2-47D9-AA05-1EF5EB04F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nedostatečný  nebo nadbytečný příjem potravy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hladovění více než 10 dnů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problémy v DU – protéza, záněty dásní, OP zákroky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změna pohyblivosti, deficit </a:t>
            </a:r>
            <a:r>
              <a:rPr lang="cs-CZ" altLang="cs-CZ" dirty="0" err="1"/>
              <a:t>sebepéče</a:t>
            </a:r>
            <a:endParaRPr lang="cs-CZ" altLang="cs-CZ" dirty="0"/>
          </a:p>
          <a:p>
            <a:pPr>
              <a:lnSpc>
                <a:spcPct val="100000"/>
              </a:lnSpc>
            </a:pPr>
            <a:r>
              <a:rPr lang="cs-CZ" altLang="cs-CZ" dirty="0"/>
              <a:t>nedostatek financí na jídlo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stáří, osamělost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hmotnost o 20 % více než optimum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hmotnost o 10 % méně než optimum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náhlé ↓↑ hmotnosti</a:t>
            </a:r>
            <a:endParaRPr lang="cs-CZ" alt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85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DB4BC8-3083-485C-96ED-F08E66E910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Ošetřovatelský proces při zajištění výživy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B68CF6-D74F-46FF-B78B-3B3340524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A7C322-F51F-4401-842E-78B89C441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výživy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CD97B8E-F4E2-4E64-B23A-D65F62D51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/>
              <a:t>vážné choroby 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operační zákroky, zejména na GIT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anorexie, nauzea, zvracení, průjem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alkoholismus, drogová závislost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nádory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onemocnění jater, pankreatu, ledvin, štítné žlázy, nadledvinek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duševní onemocnění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těhotenství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radioterapie</a:t>
            </a:r>
          </a:p>
          <a:p>
            <a:pPr>
              <a:lnSpc>
                <a:spcPct val="100000"/>
              </a:lnSpc>
            </a:pPr>
            <a:r>
              <a:rPr lang="cs-CZ" altLang="cs-CZ" dirty="0"/>
              <a:t>medikamenty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503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vitální funkce - JVS[2021093014234725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1243</TotalTime>
  <Words>2644</Words>
  <Application>Microsoft Office PowerPoint</Application>
  <PresentationFormat>Širokoúhlá obrazovka</PresentationFormat>
  <Paragraphs>429</Paragraphs>
  <Slides>46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2" baseType="lpstr">
      <vt:lpstr>Arial</vt:lpstr>
      <vt:lpstr>Open Sans</vt:lpstr>
      <vt:lpstr>Tahoma</vt:lpstr>
      <vt:lpstr>Wingdings</vt:lpstr>
      <vt:lpstr>Prezentace_MU_CZ</vt:lpstr>
      <vt:lpstr>MSPhotoEd.3</vt:lpstr>
      <vt:lpstr>Ošetřovatelský proces při zajištění výživy</vt:lpstr>
      <vt:lpstr>Výživa </vt:lpstr>
      <vt:lpstr>Faktory ovlivňující výživu</vt:lpstr>
      <vt:lpstr>Posouzení nutričního stavu</vt:lpstr>
      <vt:lpstr>Posouzení nutričního stavu</vt:lpstr>
      <vt:lpstr>Posouzení nutričního stavu</vt:lpstr>
      <vt:lpstr>Posouzení nutričního stavu</vt:lpstr>
      <vt:lpstr>Rizikové faktory výživy</vt:lpstr>
      <vt:lpstr>Rizikové faktory výživy</vt:lpstr>
      <vt:lpstr>Hodnocení soběstačnosti a sebepéče  v příjmu potravy</vt:lpstr>
      <vt:lpstr>Testy pro zhodnocení poruch výživy</vt:lpstr>
      <vt:lpstr>Testy pro zhodnocení poruch výživy</vt:lpstr>
      <vt:lpstr>Poruchy výživy</vt:lpstr>
      <vt:lpstr>Poruchy výživy</vt:lpstr>
      <vt:lpstr>Poruchy výživy</vt:lpstr>
      <vt:lpstr>Poruchy výživy</vt:lpstr>
      <vt:lpstr>Poruchy výživy</vt:lpstr>
      <vt:lpstr>Poruchy výživy</vt:lpstr>
      <vt:lpstr>Jednotný dietní systém</vt:lpstr>
      <vt:lpstr>Rozdělení diet</vt:lpstr>
      <vt:lpstr>Základní diety</vt:lpstr>
      <vt:lpstr>Základní diety</vt:lpstr>
      <vt:lpstr>Speciální diety</vt:lpstr>
      <vt:lpstr>Standardizované dietní postupy</vt:lpstr>
      <vt:lpstr>Objednávání a přeprava stravy</vt:lpstr>
      <vt:lpstr>Prezentace aplikace PowerPoint</vt:lpstr>
      <vt:lpstr>Podávání stravy nemocným</vt:lpstr>
      <vt:lpstr>Podávání stravy nemocným</vt:lpstr>
      <vt:lpstr>Podávání stravy nemocným</vt:lpstr>
      <vt:lpstr>Pomůcky pro podávání stravy</vt:lpstr>
      <vt:lpstr>Intervence sestry při podávání stravy</vt:lpstr>
      <vt:lpstr>Způsob podávání stravy</vt:lpstr>
      <vt:lpstr>Hlad </vt:lpstr>
      <vt:lpstr>Hlad </vt:lpstr>
      <vt:lpstr>Žízeň </vt:lpstr>
      <vt:lpstr>Žízeň </vt:lpstr>
      <vt:lpstr>Vhodné tekutiny</vt:lpstr>
      <vt:lpstr>Nevhodné tekutiny </vt:lpstr>
      <vt:lpstr>Bilance tekutin </vt:lpstr>
      <vt:lpstr>Prezentace aplikace PowerPoint</vt:lpstr>
      <vt:lpstr>Průměrný výdej u dospělého člověka/den</vt:lpstr>
      <vt:lpstr>Dehydratace (hypovolemie)</vt:lpstr>
      <vt:lpstr>Hyperhydratace (hypervolemie)</vt:lpstr>
      <vt:lpstr>Literatura a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Dolanová Dana Mgr. Ph.D.</cp:lastModifiedBy>
  <cp:revision>200</cp:revision>
  <cp:lastPrinted>2021-09-09T08:11:12Z</cp:lastPrinted>
  <dcterms:created xsi:type="dcterms:W3CDTF">2021-02-15T10:37:16Z</dcterms:created>
  <dcterms:modified xsi:type="dcterms:W3CDTF">2022-05-23T11:37:19Z</dcterms:modified>
</cp:coreProperties>
</file>