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2" r:id="rId3"/>
    <p:sldId id="257" r:id="rId4"/>
    <p:sldId id="258" r:id="rId5"/>
    <p:sldId id="259" r:id="rId6"/>
    <p:sldId id="260" r:id="rId7"/>
    <p:sldId id="261" r:id="rId8"/>
    <p:sldId id="265" r:id="rId9"/>
    <p:sldId id="288" r:id="rId10"/>
    <p:sldId id="287" r:id="rId11"/>
    <p:sldId id="286" r:id="rId12"/>
    <p:sldId id="304" r:id="rId13"/>
    <p:sldId id="305" r:id="rId14"/>
    <p:sldId id="306" r:id="rId15"/>
    <p:sldId id="307" r:id="rId16"/>
    <p:sldId id="308" r:id="rId17"/>
    <p:sldId id="309" r:id="rId18"/>
    <p:sldId id="310" r:id="rId19"/>
    <p:sldId id="311" r:id="rId20"/>
    <p:sldId id="312" r:id="rId21"/>
    <p:sldId id="319" r:id="rId22"/>
    <p:sldId id="313" r:id="rId23"/>
    <p:sldId id="314" r:id="rId24"/>
    <p:sldId id="315" r:id="rId25"/>
    <p:sldId id="316" r:id="rId26"/>
    <p:sldId id="317" r:id="rId27"/>
    <p:sldId id="318" r:id="rId28"/>
    <p:sldId id="297" r:id="rId29"/>
    <p:sldId id="298" r:id="rId30"/>
    <p:sldId id="299" r:id="rId31"/>
    <p:sldId id="300" r:id="rId32"/>
    <p:sldId id="301" r:id="rId33"/>
    <p:sldId id="285" r:id="rId34"/>
    <p:sldId id="284" r:id="rId35"/>
    <p:sldId id="283" r:id="rId36"/>
    <p:sldId id="289" r:id="rId37"/>
    <p:sldId id="282" r:id="rId38"/>
    <p:sldId id="281" r:id="rId39"/>
    <p:sldId id="280" r:id="rId40"/>
    <p:sldId id="279" r:id="rId41"/>
    <p:sldId id="278" r:id="rId42"/>
    <p:sldId id="277" r:id="rId43"/>
    <p:sldId id="276" r:id="rId44"/>
    <p:sldId id="275" r:id="rId45"/>
    <p:sldId id="274" r:id="rId46"/>
    <p:sldId id="273" r:id="rId47"/>
    <p:sldId id="272" r:id="rId48"/>
    <p:sldId id="271" r:id="rId49"/>
    <p:sldId id="270" r:id="rId50"/>
    <p:sldId id="268" r:id="rId51"/>
    <p:sldId id="263" r:id="rId52"/>
    <p:sldId id="269" r:id="rId53"/>
    <p:sldId id="267" r:id="rId54"/>
    <p:sldId id="296" r:id="rId55"/>
    <p:sldId id="293" r:id="rId56"/>
    <p:sldId id="292" r:id="rId57"/>
    <p:sldId id="295" r:id="rId58"/>
    <p:sldId id="266" r:id="rId59"/>
    <p:sldId id="291" r:id="rId60"/>
    <p:sldId id="290" r:id="rId61"/>
    <p:sldId id="264" r:id="rId62"/>
    <p:sldId id="294" r:id="rId63"/>
  </p:sldIdLst>
  <p:sldSz cx="9144000" cy="6858000" type="screen4x3"/>
  <p:notesSz cx="6858000" cy="9144000"/>
  <p:custDataLst>
    <p:tags r:id="rId64"/>
  </p:custDataLst>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4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E14DCFB6-1C04-4470-8613-267B5AA7EB67}" type="datetimeFigureOut">
              <a:rPr lang="cs-CZ" smtClean="0"/>
              <a:t>21.02.2024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2C11120-6F94-4CB2-8090-A77A74C5BCB9}" type="slidenum">
              <a:rPr lang="cs-CZ" smtClean="0"/>
              <a:t>‹#›</a:t>
            </a:fld>
            <a:endParaRPr lang="cs-CZ"/>
          </a:p>
        </p:txBody>
      </p:sp>
    </p:spTree>
    <p:extLst>
      <p:ext uri="{BB962C8B-B14F-4D97-AF65-F5344CB8AC3E}">
        <p14:creationId xmlns:p14="http://schemas.microsoft.com/office/powerpoint/2010/main" val="2044872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E14DCFB6-1C04-4470-8613-267B5AA7EB67}" type="datetimeFigureOut">
              <a:rPr lang="cs-CZ" smtClean="0"/>
              <a:t>21.02.2024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2C11120-6F94-4CB2-8090-A77A74C5BCB9}" type="slidenum">
              <a:rPr lang="cs-CZ" smtClean="0"/>
              <a:t>‹#›</a:t>
            </a:fld>
            <a:endParaRPr lang="cs-CZ"/>
          </a:p>
        </p:txBody>
      </p:sp>
    </p:spTree>
    <p:extLst>
      <p:ext uri="{BB962C8B-B14F-4D97-AF65-F5344CB8AC3E}">
        <p14:creationId xmlns:p14="http://schemas.microsoft.com/office/powerpoint/2010/main" val="750053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E14DCFB6-1C04-4470-8613-267B5AA7EB67}" type="datetimeFigureOut">
              <a:rPr lang="cs-CZ" smtClean="0"/>
              <a:t>21.02.2024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2C11120-6F94-4CB2-8090-A77A74C5BCB9}" type="slidenum">
              <a:rPr lang="cs-CZ" smtClean="0"/>
              <a:t>‹#›</a:t>
            </a:fld>
            <a:endParaRPr lang="cs-CZ"/>
          </a:p>
        </p:txBody>
      </p:sp>
    </p:spTree>
    <p:extLst>
      <p:ext uri="{BB962C8B-B14F-4D97-AF65-F5344CB8AC3E}">
        <p14:creationId xmlns:p14="http://schemas.microsoft.com/office/powerpoint/2010/main" val="4028262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E14DCFB6-1C04-4470-8613-267B5AA7EB67}" type="datetimeFigureOut">
              <a:rPr lang="cs-CZ" smtClean="0"/>
              <a:t>21.02.2024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2C11120-6F94-4CB2-8090-A77A74C5BCB9}" type="slidenum">
              <a:rPr lang="cs-CZ" smtClean="0"/>
              <a:t>‹#›</a:t>
            </a:fld>
            <a:endParaRPr lang="cs-CZ"/>
          </a:p>
        </p:txBody>
      </p:sp>
    </p:spTree>
    <p:extLst>
      <p:ext uri="{BB962C8B-B14F-4D97-AF65-F5344CB8AC3E}">
        <p14:creationId xmlns:p14="http://schemas.microsoft.com/office/powerpoint/2010/main" val="2875737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E14DCFB6-1C04-4470-8613-267B5AA7EB67}" type="datetimeFigureOut">
              <a:rPr lang="cs-CZ" smtClean="0"/>
              <a:t>21.02.2024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2C11120-6F94-4CB2-8090-A77A74C5BCB9}" type="slidenum">
              <a:rPr lang="cs-CZ" smtClean="0"/>
              <a:t>‹#›</a:t>
            </a:fld>
            <a:endParaRPr lang="cs-CZ"/>
          </a:p>
        </p:txBody>
      </p:sp>
    </p:spTree>
    <p:extLst>
      <p:ext uri="{BB962C8B-B14F-4D97-AF65-F5344CB8AC3E}">
        <p14:creationId xmlns:p14="http://schemas.microsoft.com/office/powerpoint/2010/main" val="2638395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E14DCFB6-1C04-4470-8613-267B5AA7EB67}" type="datetimeFigureOut">
              <a:rPr lang="cs-CZ" smtClean="0"/>
              <a:t>21.02.2024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2C11120-6F94-4CB2-8090-A77A74C5BCB9}" type="slidenum">
              <a:rPr lang="cs-CZ" smtClean="0"/>
              <a:t>‹#›</a:t>
            </a:fld>
            <a:endParaRPr lang="cs-CZ"/>
          </a:p>
        </p:txBody>
      </p:sp>
    </p:spTree>
    <p:extLst>
      <p:ext uri="{BB962C8B-B14F-4D97-AF65-F5344CB8AC3E}">
        <p14:creationId xmlns:p14="http://schemas.microsoft.com/office/powerpoint/2010/main" val="4071061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E14DCFB6-1C04-4470-8613-267B5AA7EB67}" type="datetimeFigureOut">
              <a:rPr lang="cs-CZ" smtClean="0"/>
              <a:t>21.02.2024</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62C11120-6F94-4CB2-8090-A77A74C5BCB9}" type="slidenum">
              <a:rPr lang="cs-CZ" smtClean="0"/>
              <a:t>‹#›</a:t>
            </a:fld>
            <a:endParaRPr lang="cs-CZ"/>
          </a:p>
        </p:txBody>
      </p:sp>
    </p:spTree>
    <p:extLst>
      <p:ext uri="{BB962C8B-B14F-4D97-AF65-F5344CB8AC3E}">
        <p14:creationId xmlns:p14="http://schemas.microsoft.com/office/powerpoint/2010/main" val="3393929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E14DCFB6-1C04-4470-8613-267B5AA7EB67}" type="datetimeFigureOut">
              <a:rPr lang="cs-CZ" smtClean="0"/>
              <a:t>21.02.2024</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62C11120-6F94-4CB2-8090-A77A74C5BCB9}" type="slidenum">
              <a:rPr lang="cs-CZ" smtClean="0"/>
              <a:t>‹#›</a:t>
            </a:fld>
            <a:endParaRPr lang="cs-CZ"/>
          </a:p>
        </p:txBody>
      </p:sp>
    </p:spTree>
    <p:extLst>
      <p:ext uri="{BB962C8B-B14F-4D97-AF65-F5344CB8AC3E}">
        <p14:creationId xmlns:p14="http://schemas.microsoft.com/office/powerpoint/2010/main" val="1126076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E14DCFB6-1C04-4470-8613-267B5AA7EB67}" type="datetimeFigureOut">
              <a:rPr lang="cs-CZ" smtClean="0"/>
              <a:t>21.02.2024</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62C11120-6F94-4CB2-8090-A77A74C5BCB9}" type="slidenum">
              <a:rPr lang="cs-CZ" smtClean="0"/>
              <a:t>‹#›</a:t>
            </a:fld>
            <a:endParaRPr lang="cs-CZ"/>
          </a:p>
        </p:txBody>
      </p:sp>
    </p:spTree>
    <p:extLst>
      <p:ext uri="{BB962C8B-B14F-4D97-AF65-F5344CB8AC3E}">
        <p14:creationId xmlns:p14="http://schemas.microsoft.com/office/powerpoint/2010/main" val="3486585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E14DCFB6-1C04-4470-8613-267B5AA7EB67}" type="datetimeFigureOut">
              <a:rPr lang="cs-CZ" smtClean="0"/>
              <a:t>21.02.2024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2C11120-6F94-4CB2-8090-A77A74C5BCB9}" type="slidenum">
              <a:rPr lang="cs-CZ" smtClean="0"/>
              <a:t>‹#›</a:t>
            </a:fld>
            <a:endParaRPr lang="cs-CZ"/>
          </a:p>
        </p:txBody>
      </p:sp>
    </p:spTree>
    <p:extLst>
      <p:ext uri="{BB962C8B-B14F-4D97-AF65-F5344CB8AC3E}">
        <p14:creationId xmlns:p14="http://schemas.microsoft.com/office/powerpoint/2010/main" val="3665211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E14DCFB6-1C04-4470-8613-267B5AA7EB67}" type="datetimeFigureOut">
              <a:rPr lang="cs-CZ" smtClean="0"/>
              <a:t>21.02.2024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2C11120-6F94-4CB2-8090-A77A74C5BCB9}" type="slidenum">
              <a:rPr lang="cs-CZ" smtClean="0"/>
              <a:t>‹#›</a:t>
            </a:fld>
            <a:endParaRPr lang="cs-CZ"/>
          </a:p>
        </p:txBody>
      </p:sp>
    </p:spTree>
    <p:extLst>
      <p:ext uri="{BB962C8B-B14F-4D97-AF65-F5344CB8AC3E}">
        <p14:creationId xmlns:p14="http://schemas.microsoft.com/office/powerpoint/2010/main" val="1489588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4DCFB6-1C04-4470-8613-267B5AA7EB67}" type="datetimeFigureOut">
              <a:rPr lang="cs-CZ" smtClean="0"/>
              <a:t>21.02.2024</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C11120-6F94-4CB2-8090-A77A74C5BCB9}" type="slidenum">
              <a:rPr lang="cs-CZ" smtClean="0"/>
              <a:t>‹#›</a:t>
            </a:fld>
            <a:endParaRPr lang="cs-CZ"/>
          </a:p>
        </p:txBody>
      </p:sp>
    </p:spTree>
    <p:extLst>
      <p:ext uri="{BB962C8B-B14F-4D97-AF65-F5344CB8AC3E}">
        <p14:creationId xmlns:p14="http://schemas.microsoft.com/office/powerpoint/2010/main" val="22306496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ebgate.ec.europa.eu/single-market-compliance-space/#/notified-bodies/notifications/1005068?organizationVersion=9"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22.png"/><Relationship Id="rId4" Type="http://schemas.openxmlformats.org/officeDocument/2006/relationships/image" Target="../media/image21.png"/></Relationships>
</file>

<file path=ppt/slides/_rels/slide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32.png"/><Relationship Id="rId4" Type="http://schemas.openxmlformats.org/officeDocument/2006/relationships/image" Target="../media/image31.jpeg"/></Relationships>
</file>

<file path=ppt/slides/_rels/slide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2.jpeg"/></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57.png"/></Relationships>
</file>

<file path=ppt/slides/_rels/slide5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med.muni.cz/" TargetMode="External"/><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3086696"/>
            <a:ext cx="7772400" cy="1470025"/>
          </a:xfrm>
        </p:spPr>
        <p:txBody>
          <a:bodyPr>
            <a:normAutofit fontScale="90000"/>
          </a:bodyPr>
          <a:lstStyle/>
          <a:p>
            <a:r>
              <a:rPr lang="cs-CZ" dirty="0"/>
              <a:t>Lékařské přístroje:</a:t>
            </a:r>
            <a:br>
              <a:rPr lang="cs-CZ" dirty="0"/>
            </a:br>
            <a:r>
              <a:rPr lang="cs-CZ" dirty="0"/>
              <a:t>LÉKAŘSTVÍ A TECHNIKA</a:t>
            </a:r>
            <a:br>
              <a:rPr lang="cs-CZ" dirty="0"/>
            </a:br>
            <a:r>
              <a:rPr lang="cs-CZ" dirty="0"/>
              <a:t>LEGISLATIVNÍ RÁMEC MEDICÍNSKÉ TECHNIKY</a:t>
            </a:r>
            <a:br>
              <a:rPr lang="cs-CZ" dirty="0"/>
            </a:br>
            <a:br>
              <a:rPr lang="cs-CZ" dirty="0"/>
            </a:br>
            <a:endParaRPr lang="cs-CZ" dirty="0"/>
          </a:p>
        </p:txBody>
      </p:sp>
      <p:sp>
        <p:nvSpPr>
          <p:cNvPr id="3" name="Podnadpis 2"/>
          <p:cNvSpPr>
            <a:spLocks noGrp="1"/>
          </p:cNvSpPr>
          <p:nvPr>
            <p:ph type="subTitle" idx="1"/>
          </p:nvPr>
        </p:nvSpPr>
        <p:spPr>
          <a:xfrm>
            <a:off x="467544" y="5108879"/>
            <a:ext cx="6400800" cy="1752600"/>
          </a:xfrm>
        </p:spPr>
        <p:txBody>
          <a:bodyPr/>
          <a:lstStyle/>
          <a:p>
            <a:pPr algn="l"/>
            <a:r>
              <a:rPr lang="cs-CZ" dirty="0">
                <a:solidFill>
                  <a:schemeClr val="tx1"/>
                </a:solidFill>
              </a:rPr>
              <a:t>Vladan Bernard</a:t>
            </a:r>
            <a:endParaRPr lang="cs-CZ" dirty="0"/>
          </a:p>
          <a:p>
            <a:pPr algn="l"/>
            <a:r>
              <a:rPr lang="cs-CZ" dirty="0"/>
              <a:t>Biofyzikální ústav LF MU, Brno</a:t>
            </a:r>
          </a:p>
        </p:txBody>
      </p:sp>
      <p:pic>
        <p:nvPicPr>
          <p:cNvPr id="1026"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267744" cy="1237958"/>
          </a:xfrm>
          <a:prstGeom prst="rect">
            <a:avLst/>
          </a:prstGeom>
          <a:noFill/>
          <a:extLst>
            <a:ext uri="{909E8E84-426E-40DD-AFC4-6F175D3DCCD1}">
              <a14:hiddenFill xmlns:a14="http://schemas.microsoft.com/office/drawing/2010/main">
                <a:solidFill>
                  <a:srgbClr val="FFFFFF"/>
                </a:solidFill>
              </a14:hiddenFill>
            </a:ext>
          </a:extLst>
        </p:spPr>
      </p:pic>
      <p:cxnSp>
        <p:nvCxnSpPr>
          <p:cNvPr id="5" name="Přímá spojnice 4"/>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880976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Pojem „lékařský přístroj“ – Zdravotnický prostředek</a:t>
            </a:r>
          </a:p>
        </p:txBody>
      </p:sp>
      <p:sp>
        <p:nvSpPr>
          <p:cNvPr id="3" name="Zástupný symbol pro obsah 2"/>
          <p:cNvSpPr>
            <a:spLocks noGrp="1"/>
          </p:cNvSpPr>
          <p:nvPr>
            <p:ph idx="1"/>
          </p:nvPr>
        </p:nvSpPr>
        <p:spPr/>
        <p:txBody>
          <a:bodyPr/>
          <a:lstStyle/>
          <a:p>
            <a:pPr marL="0" indent="174625">
              <a:lnSpc>
                <a:spcPct val="80000"/>
              </a:lnSpc>
              <a:buNone/>
            </a:pPr>
            <a:r>
              <a:rPr lang="en-GB" altLang="cs-CZ" sz="2200" dirty="0"/>
              <a:t>“</a:t>
            </a:r>
            <a:r>
              <a:rPr lang="cs-CZ" altLang="cs-CZ" sz="2200" dirty="0"/>
              <a:t>Jakýkoliv nástroj, přístroj, spotřebič, materiál nebo jiný předmět, používaný samostatně nebo v kombinaci s jiným</a:t>
            </a:r>
            <a:r>
              <a:rPr lang="en-GB" altLang="cs-CZ" sz="2200" dirty="0"/>
              <a:t>, </a:t>
            </a:r>
            <a:r>
              <a:rPr lang="cs-CZ" altLang="cs-CZ" sz="2200" dirty="0"/>
              <a:t>včetně softwaru potřebného pro vlastní aplikaci, zamýšlený výrobcem pro použití na lidských bytostech za účelem</a:t>
            </a:r>
            <a:r>
              <a:rPr lang="en-GB" altLang="cs-CZ" sz="2200" dirty="0"/>
              <a:t>:</a:t>
            </a:r>
          </a:p>
          <a:p>
            <a:pPr marL="608013" lvl="1" indent="-254000">
              <a:lnSpc>
                <a:spcPct val="80000"/>
              </a:lnSpc>
            </a:pPr>
            <a:r>
              <a:rPr lang="cs-CZ" altLang="cs-CZ" sz="2200" dirty="0"/>
              <a:t>Diagnózy, prevence, monitorování, léčby nebo ulehčení nemoci</a:t>
            </a:r>
            <a:r>
              <a:rPr lang="en-GB" altLang="cs-CZ" sz="2200" dirty="0"/>
              <a:t>,</a:t>
            </a:r>
          </a:p>
          <a:p>
            <a:pPr marL="608013" lvl="1" indent="-254000">
              <a:lnSpc>
                <a:spcPct val="80000"/>
              </a:lnSpc>
            </a:pPr>
            <a:r>
              <a:rPr lang="cs-CZ" altLang="cs-CZ" sz="2200" dirty="0"/>
              <a:t>Diagnózy, monitorování, léčby nebo ulehčení či kompenzaci při zraněních nebo tělesném postižení</a:t>
            </a:r>
            <a:r>
              <a:rPr lang="en-GB" altLang="cs-CZ" sz="2200" dirty="0"/>
              <a:t>,</a:t>
            </a:r>
          </a:p>
          <a:p>
            <a:pPr marL="608013" lvl="1" indent="-254000">
              <a:lnSpc>
                <a:spcPct val="80000"/>
              </a:lnSpc>
            </a:pPr>
            <a:r>
              <a:rPr lang="cs-CZ" altLang="cs-CZ" sz="2200" dirty="0"/>
              <a:t>Zkoumání, nahrazování nebo modifikování částí těla či fyziologických procesů</a:t>
            </a:r>
            <a:r>
              <a:rPr lang="en-GB" altLang="cs-CZ" sz="2200" dirty="0"/>
              <a:t>,</a:t>
            </a:r>
          </a:p>
          <a:p>
            <a:pPr marL="608013" lvl="1" indent="-254000">
              <a:lnSpc>
                <a:spcPct val="80000"/>
              </a:lnSpc>
            </a:pPr>
            <a:r>
              <a:rPr lang="cs-CZ" altLang="cs-CZ" sz="2200" dirty="0"/>
              <a:t>Kontroly početí</a:t>
            </a:r>
            <a:endParaRPr lang="en-GB" altLang="cs-CZ" sz="2200" dirty="0"/>
          </a:p>
          <a:p>
            <a:pPr marL="0" indent="174625">
              <a:lnSpc>
                <a:spcPct val="80000"/>
              </a:lnSpc>
              <a:buNone/>
            </a:pPr>
            <a:r>
              <a:rPr lang="en-GB" altLang="cs-CZ" sz="2200" dirty="0"/>
              <a:t> </a:t>
            </a:r>
            <a:r>
              <a:rPr lang="cs-CZ" altLang="cs-CZ" sz="2200" dirty="0"/>
              <a:t>a který nedosahuje svého základního zamýšleného účinku na lidský organismus farmakologicky, imunologicky nebo metabolicky, který však takto může být podpořen ve své funkci</a:t>
            </a:r>
            <a:r>
              <a:rPr lang="en-GB" altLang="cs-CZ" sz="2200" dirty="0"/>
              <a:t>.” </a:t>
            </a:r>
            <a:r>
              <a:rPr lang="cs-CZ" altLang="cs-CZ" sz="2200" b="1" dirty="0"/>
              <a:t>Směrnice EU o lékařských přístrojích, článek</a:t>
            </a:r>
            <a:r>
              <a:rPr lang="en-GB" altLang="cs-CZ" sz="2200" b="1" dirty="0"/>
              <a:t> 1(2a)</a:t>
            </a:r>
            <a:endParaRPr lang="en-US" altLang="cs-CZ" sz="2200" dirty="0"/>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994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Směrnice EU</a:t>
            </a:r>
          </a:p>
        </p:txBody>
      </p:sp>
      <p:sp>
        <p:nvSpPr>
          <p:cNvPr id="3" name="Zástupný symbol pro obsah 2"/>
          <p:cNvSpPr>
            <a:spLocks noGrp="1"/>
          </p:cNvSpPr>
          <p:nvPr>
            <p:ph idx="1"/>
          </p:nvPr>
        </p:nvSpPr>
        <p:spPr/>
        <p:txBody>
          <a:bodyPr>
            <a:normAutofit fontScale="70000" lnSpcReduction="20000"/>
          </a:bodyPr>
          <a:lstStyle/>
          <a:p>
            <a:r>
              <a:rPr lang="cs-CZ" b="1" dirty="0">
                <a:solidFill>
                  <a:srgbClr val="FF0000"/>
                </a:solidFill>
              </a:rPr>
              <a:t>Nařízení EU o zdravotnických výrobcích (EU 2017/745) – tzv. MDR (2021),  v současnosti plný přechod na toto nařízení </a:t>
            </a:r>
          </a:p>
          <a:p>
            <a:r>
              <a:rPr lang="cs-CZ" b="1" dirty="0"/>
              <a:t>Dříve - </a:t>
            </a:r>
            <a:r>
              <a:rPr lang="cs-CZ" b="1" dirty="0" err="1"/>
              <a:t>The</a:t>
            </a:r>
            <a:r>
              <a:rPr lang="cs-CZ" b="1" dirty="0"/>
              <a:t> </a:t>
            </a:r>
            <a:r>
              <a:rPr lang="cs-CZ" b="1" dirty="0" err="1"/>
              <a:t>Medical</a:t>
            </a:r>
            <a:r>
              <a:rPr lang="cs-CZ" b="1" dirty="0"/>
              <a:t> </a:t>
            </a:r>
            <a:r>
              <a:rPr lang="cs-CZ" b="1" dirty="0" err="1"/>
              <a:t>Devices</a:t>
            </a:r>
            <a:r>
              <a:rPr lang="cs-CZ" b="1" dirty="0"/>
              <a:t> </a:t>
            </a:r>
            <a:r>
              <a:rPr lang="cs-CZ" b="1" dirty="0" err="1"/>
              <a:t>Directive</a:t>
            </a:r>
            <a:r>
              <a:rPr lang="cs-CZ" b="1" dirty="0"/>
              <a:t> (MDD) </a:t>
            </a:r>
            <a:r>
              <a:rPr lang="cs-CZ" dirty="0"/>
              <a:t>(93/42/EEC,  OJ L169 p0001-0043): </a:t>
            </a:r>
            <a:r>
              <a:rPr lang="cs-CZ" dirty="0" err="1"/>
              <a:t>from</a:t>
            </a:r>
            <a:r>
              <a:rPr lang="cs-CZ" dirty="0"/>
              <a:t> </a:t>
            </a:r>
            <a:r>
              <a:rPr lang="cs-CZ" dirty="0" err="1"/>
              <a:t>bandages</a:t>
            </a:r>
            <a:r>
              <a:rPr lang="cs-CZ" dirty="0"/>
              <a:t>, </a:t>
            </a:r>
            <a:r>
              <a:rPr lang="cs-CZ" dirty="0" err="1"/>
              <a:t>tongue</a:t>
            </a:r>
            <a:r>
              <a:rPr lang="cs-CZ" dirty="0"/>
              <a:t> </a:t>
            </a:r>
            <a:r>
              <a:rPr lang="cs-CZ" dirty="0" err="1"/>
              <a:t>depressors</a:t>
            </a:r>
            <a:r>
              <a:rPr lang="cs-CZ" dirty="0"/>
              <a:t>, </a:t>
            </a:r>
            <a:r>
              <a:rPr lang="cs-CZ" dirty="0" err="1"/>
              <a:t>thermometers</a:t>
            </a:r>
            <a:r>
              <a:rPr lang="cs-CZ" dirty="0"/>
              <a:t>  to </a:t>
            </a:r>
            <a:r>
              <a:rPr lang="cs-CZ" dirty="0" err="1"/>
              <a:t>contact</a:t>
            </a:r>
            <a:r>
              <a:rPr lang="cs-CZ" dirty="0"/>
              <a:t> </a:t>
            </a:r>
            <a:r>
              <a:rPr lang="cs-CZ" dirty="0" err="1"/>
              <a:t>lenses</a:t>
            </a:r>
            <a:r>
              <a:rPr lang="cs-CZ" dirty="0"/>
              <a:t>, </a:t>
            </a:r>
            <a:r>
              <a:rPr lang="cs-CZ" dirty="0" err="1"/>
              <a:t>stethoscopes</a:t>
            </a:r>
            <a:r>
              <a:rPr lang="cs-CZ" dirty="0"/>
              <a:t>, </a:t>
            </a:r>
            <a:r>
              <a:rPr lang="cs-CZ" dirty="0" err="1"/>
              <a:t>splints</a:t>
            </a:r>
            <a:r>
              <a:rPr lang="cs-CZ" dirty="0"/>
              <a:t>, </a:t>
            </a:r>
            <a:r>
              <a:rPr lang="cs-CZ" dirty="0" err="1"/>
              <a:t>first-aid</a:t>
            </a:r>
            <a:r>
              <a:rPr lang="cs-CZ" dirty="0"/>
              <a:t> </a:t>
            </a:r>
            <a:r>
              <a:rPr lang="cs-CZ" dirty="0" err="1"/>
              <a:t>kits</a:t>
            </a:r>
            <a:r>
              <a:rPr lang="cs-CZ" dirty="0"/>
              <a:t>, </a:t>
            </a:r>
            <a:r>
              <a:rPr lang="cs-CZ" dirty="0" err="1"/>
              <a:t>breathalysers</a:t>
            </a:r>
            <a:r>
              <a:rPr lang="cs-CZ" dirty="0"/>
              <a:t>, </a:t>
            </a:r>
            <a:r>
              <a:rPr lang="cs-CZ" dirty="0" err="1"/>
              <a:t>heart</a:t>
            </a:r>
            <a:r>
              <a:rPr lang="cs-CZ" dirty="0"/>
              <a:t> </a:t>
            </a:r>
            <a:r>
              <a:rPr lang="cs-CZ" dirty="0" err="1"/>
              <a:t>valves</a:t>
            </a:r>
            <a:r>
              <a:rPr lang="cs-CZ" dirty="0"/>
              <a:t> and </a:t>
            </a:r>
            <a:r>
              <a:rPr lang="cs-CZ" dirty="0" err="1"/>
              <a:t>imaging</a:t>
            </a:r>
            <a:r>
              <a:rPr lang="cs-CZ" dirty="0"/>
              <a:t> </a:t>
            </a:r>
            <a:r>
              <a:rPr lang="cs-CZ" dirty="0" err="1"/>
              <a:t>equipment</a:t>
            </a:r>
            <a:r>
              <a:rPr lang="cs-CZ" dirty="0"/>
              <a:t> –  již neplatné</a:t>
            </a:r>
          </a:p>
          <a:p>
            <a:r>
              <a:rPr lang="cs-CZ" b="1" dirty="0" err="1"/>
              <a:t>The</a:t>
            </a:r>
            <a:r>
              <a:rPr lang="cs-CZ" b="1" dirty="0"/>
              <a:t> In-Vitro </a:t>
            </a:r>
            <a:r>
              <a:rPr lang="cs-CZ" b="1" dirty="0" err="1"/>
              <a:t>Diagnostic</a:t>
            </a:r>
            <a:r>
              <a:rPr lang="cs-CZ" b="1" dirty="0"/>
              <a:t> </a:t>
            </a:r>
            <a:r>
              <a:rPr lang="cs-CZ" b="1" dirty="0" err="1"/>
              <a:t>Medical</a:t>
            </a:r>
            <a:r>
              <a:rPr lang="cs-CZ" b="1" dirty="0"/>
              <a:t> </a:t>
            </a:r>
            <a:r>
              <a:rPr lang="cs-CZ" b="1" dirty="0" err="1"/>
              <a:t>Devices</a:t>
            </a:r>
            <a:r>
              <a:rPr lang="cs-CZ" b="1" dirty="0"/>
              <a:t> </a:t>
            </a:r>
            <a:r>
              <a:rPr lang="cs-CZ" b="1" dirty="0" err="1"/>
              <a:t>Directive</a:t>
            </a:r>
            <a:r>
              <a:rPr lang="cs-CZ" b="1" dirty="0"/>
              <a:t> (IVDD) </a:t>
            </a:r>
            <a:r>
              <a:rPr lang="cs-CZ" dirty="0"/>
              <a:t>(98/79/EC OJ L331 p0001-0037): </a:t>
            </a:r>
            <a:r>
              <a:rPr lang="cs-CZ" dirty="0" err="1"/>
              <a:t>reagents</a:t>
            </a:r>
            <a:r>
              <a:rPr lang="cs-CZ" dirty="0"/>
              <a:t>, </a:t>
            </a:r>
            <a:r>
              <a:rPr lang="cs-CZ" dirty="0" err="1"/>
              <a:t>control</a:t>
            </a:r>
            <a:r>
              <a:rPr lang="cs-CZ" dirty="0"/>
              <a:t> </a:t>
            </a:r>
            <a:r>
              <a:rPr lang="cs-CZ" dirty="0" err="1"/>
              <a:t>standards</a:t>
            </a:r>
            <a:r>
              <a:rPr lang="cs-CZ" dirty="0"/>
              <a:t>, test-</a:t>
            </a:r>
            <a:r>
              <a:rPr lang="cs-CZ" dirty="0" err="1"/>
              <a:t>kits</a:t>
            </a:r>
            <a:r>
              <a:rPr lang="cs-CZ" dirty="0"/>
              <a:t>, </a:t>
            </a:r>
            <a:r>
              <a:rPr lang="cs-CZ" dirty="0" err="1"/>
              <a:t>equipment</a:t>
            </a:r>
            <a:r>
              <a:rPr lang="cs-CZ" dirty="0"/>
              <a:t> … </a:t>
            </a:r>
            <a:r>
              <a:rPr lang="cs-CZ" dirty="0" err="1"/>
              <a:t>intended</a:t>
            </a:r>
            <a:r>
              <a:rPr lang="cs-CZ" dirty="0"/>
              <a:t> </a:t>
            </a:r>
            <a:r>
              <a:rPr lang="cs-CZ" dirty="0" err="1"/>
              <a:t>for</a:t>
            </a:r>
            <a:r>
              <a:rPr lang="cs-CZ" dirty="0"/>
              <a:t> </a:t>
            </a:r>
            <a:r>
              <a:rPr lang="cs-CZ" dirty="0" err="1"/>
              <a:t>the</a:t>
            </a:r>
            <a:r>
              <a:rPr lang="cs-CZ" dirty="0"/>
              <a:t> in-vitro </a:t>
            </a:r>
            <a:r>
              <a:rPr lang="cs-CZ" dirty="0" err="1"/>
              <a:t>examination</a:t>
            </a:r>
            <a:r>
              <a:rPr lang="cs-CZ" dirty="0"/>
              <a:t> </a:t>
            </a:r>
            <a:r>
              <a:rPr lang="cs-CZ" dirty="0" err="1"/>
              <a:t>of</a:t>
            </a:r>
            <a:r>
              <a:rPr lang="cs-CZ" dirty="0"/>
              <a:t> </a:t>
            </a:r>
            <a:r>
              <a:rPr lang="cs-CZ" dirty="0" err="1"/>
              <a:t>human</a:t>
            </a:r>
            <a:r>
              <a:rPr lang="cs-CZ" dirty="0"/>
              <a:t> </a:t>
            </a:r>
            <a:r>
              <a:rPr lang="cs-CZ" dirty="0" err="1"/>
              <a:t>specimens</a:t>
            </a:r>
            <a:r>
              <a:rPr lang="cs-CZ" dirty="0"/>
              <a:t> </a:t>
            </a:r>
            <a:r>
              <a:rPr lang="cs-CZ" dirty="0" err="1"/>
              <a:t>e.g</a:t>
            </a:r>
            <a:r>
              <a:rPr lang="cs-CZ" dirty="0"/>
              <a:t>. </a:t>
            </a:r>
            <a:r>
              <a:rPr lang="cs-CZ" dirty="0" err="1"/>
              <a:t>blood</a:t>
            </a:r>
            <a:r>
              <a:rPr lang="cs-CZ" dirty="0"/>
              <a:t> </a:t>
            </a:r>
            <a:r>
              <a:rPr lang="cs-CZ" dirty="0" err="1"/>
              <a:t>grouping</a:t>
            </a:r>
            <a:r>
              <a:rPr lang="cs-CZ" dirty="0"/>
              <a:t> </a:t>
            </a:r>
            <a:r>
              <a:rPr lang="cs-CZ" dirty="0" err="1"/>
              <a:t>reagents</a:t>
            </a:r>
            <a:r>
              <a:rPr lang="cs-CZ" dirty="0"/>
              <a:t>, </a:t>
            </a:r>
            <a:r>
              <a:rPr lang="cs-CZ" dirty="0" err="1"/>
              <a:t>pregnancy</a:t>
            </a:r>
            <a:r>
              <a:rPr lang="cs-CZ" dirty="0"/>
              <a:t> test </a:t>
            </a:r>
            <a:r>
              <a:rPr lang="cs-CZ" dirty="0" err="1"/>
              <a:t>kits</a:t>
            </a:r>
            <a:r>
              <a:rPr lang="cs-CZ" dirty="0"/>
              <a:t>, Hepatitis B test </a:t>
            </a:r>
            <a:r>
              <a:rPr lang="cs-CZ" dirty="0" err="1"/>
              <a:t>kits</a:t>
            </a:r>
            <a:endParaRPr lang="cs-CZ" dirty="0"/>
          </a:p>
          <a:p>
            <a:r>
              <a:rPr lang="cs-CZ" b="1" dirty="0" err="1"/>
              <a:t>The</a:t>
            </a:r>
            <a:r>
              <a:rPr lang="cs-CZ" b="1" dirty="0"/>
              <a:t> </a:t>
            </a:r>
            <a:r>
              <a:rPr lang="cs-CZ" b="1" dirty="0" err="1"/>
              <a:t>Active</a:t>
            </a:r>
            <a:r>
              <a:rPr lang="cs-CZ" b="1" dirty="0"/>
              <a:t> </a:t>
            </a:r>
            <a:r>
              <a:rPr lang="cs-CZ" b="1" dirty="0" err="1"/>
              <a:t>Implantable</a:t>
            </a:r>
            <a:r>
              <a:rPr lang="cs-CZ" b="1" dirty="0"/>
              <a:t> </a:t>
            </a:r>
            <a:r>
              <a:rPr lang="cs-CZ" b="1" dirty="0" err="1"/>
              <a:t>Medical</a:t>
            </a:r>
            <a:r>
              <a:rPr lang="cs-CZ" b="1" dirty="0"/>
              <a:t> </a:t>
            </a:r>
            <a:r>
              <a:rPr lang="cs-CZ" b="1" dirty="0" err="1"/>
              <a:t>Devices</a:t>
            </a:r>
            <a:r>
              <a:rPr lang="cs-CZ" b="1" dirty="0"/>
              <a:t> </a:t>
            </a:r>
            <a:r>
              <a:rPr lang="cs-CZ" b="1" dirty="0" err="1"/>
              <a:t>Directive</a:t>
            </a:r>
            <a:r>
              <a:rPr lang="cs-CZ" b="1" dirty="0"/>
              <a:t> (AIMDD) </a:t>
            </a:r>
            <a:r>
              <a:rPr lang="cs-CZ" dirty="0"/>
              <a:t>(90/385/EEC OJ L189 p0017-0036): </a:t>
            </a:r>
            <a:r>
              <a:rPr lang="cs-CZ" dirty="0" err="1"/>
              <a:t>active</a:t>
            </a:r>
            <a:r>
              <a:rPr lang="cs-CZ" dirty="0"/>
              <a:t> (</a:t>
            </a:r>
            <a:r>
              <a:rPr lang="cs-CZ" dirty="0" err="1"/>
              <a:t>i.e</a:t>
            </a:r>
            <a:r>
              <a:rPr lang="cs-CZ" dirty="0"/>
              <a:t>. </a:t>
            </a:r>
            <a:r>
              <a:rPr lang="cs-CZ" dirty="0" err="1"/>
              <a:t>include</a:t>
            </a:r>
            <a:r>
              <a:rPr lang="cs-CZ" dirty="0"/>
              <a:t> </a:t>
            </a:r>
            <a:r>
              <a:rPr lang="cs-CZ" dirty="0" err="1"/>
              <a:t>an</a:t>
            </a:r>
            <a:r>
              <a:rPr lang="cs-CZ" dirty="0"/>
              <a:t> </a:t>
            </a:r>
            <a:r>
              <a:rPr lang="cs-CZ" dirty="0" err="1"/>
              <a:t>energy</a:t>
            </a:r>
            <a:r>
              <a:rPr lang="cs-CZ" dirty="0"/>
              <a:t> source) </a:t>
            </a:r>
            <a:r>
              <a:rPr lang="cs-CZ" dirty="0" err="1"/>
              <a:t>implants</a:t>
            </a:r>
            <a:r>
              <a:rPr lang="cs-CZ" dirty="0"/>
              <a:t> </a:t>
            </a:r>
            <a:r>
              <a:rPr lang="cs-CZ" dirty="0" err="1"/>
              <a:t>or</a:t>
            </a:r>
            <a:r>
              <a:rPr lang="cs-CZ" dirty="0"/>
              <a:t> </a:t>
            </a:r>
            <a:r>
              <a:rPr lang="cs-CZ" dirty="0" err="1"/>
              <a:t>partial</a:t>
            </a:r>
            <a:r>
              <a:rPr lang="cs-CZ" dirty="0"/>
              <a:t> </a:t>
            </a:r>
            <a:r>
              <a:rPr lang="cs-CZ" dirty="0" err="1"/>
              <a:t>implants</a:t>
            </a:r>
            <a:r>
              <a:rPr lang="cs-CZ" dirty="0"/>
              <a:t> </a:t>
            </a:r>
            <a:r>
              <a:rPr lang="cs-CZ" dirty="0" err="1"/>
              <a:t>e.g</a:t>
            </a:r>
            <a:r>
              <a:rPr lang="cs-CZ" dirty="0"/>
              <a:t>. </a:t>
            </a:r>
            <a:r>
              <a:rPr lang="cs-CZ" dirty="0" err="1"/>
              <a:t>heart</a:t>
            </a:r>
            <a:r>
              <a:rPr lang="cs-CZ" dirty="0"/>
              <a:t> </a:t>
            </a:r>
            <a:r>
              <a:rPr lang="cs-CZ" dirty="0" err="1"/>
              <a:t>pacemakers</a:t>
            </a:r>
            <a:endParaRPr lang="cs-CZ" dirty="0"/>
          </a:p>
          <a:p>
            <a:r>
              <a:rPr lang="cs-CZ" dirty="0"/>
              <a:t>Většina zemí inkorporovala tyto směrnice do své národní legislativy.</a:t>
            </a:r>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9128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MDR</a:t>
            </a:r>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
        <p:nvSpPr>
          <p:cNvPr id="7" name="Zástupný obsah 6">
            <a:extLst>
              <a:ext uri="{FF2B5EF4-FFF2-40B4-BE49-F238E27FC236}">
                <a16:creationId xmlns:a16="http://schemas.microsoft.com/office/drawing/2014/main" id="{73ED6C8C-3E9E-4675-9DDB-0F67C9055FB1}"/>
              </a:ext>
            </a:extLst>
          </p:cNvPr>
          <p:cNvSpPr>
            <a:spLocks noGrp="1"/>
          </p:cNvSpPr>
          <p:nvPr>
            <p:ph idx="1"/>
          </p:nvPr>
        </p:nvSpPr>
        <p:spPr>
          <a:xfrm>
            <a:off x="487470" y="1074737"/>
            <a:ext cx="8229600" cy="4708526"/>
          </a:xfrm>
        </p:spPr>
        <p:txBody>
          <a:bodyPr>
            <a:noAutofit/>
          </a:bodyPr>
          <a:lstStyle/>
          <a:p>
            <a:pPr marL="0" indent="0">
              <a:buNone/>
            </a:pPr>
            <a:r>
              <a:rPr lang="cs-CZ" sz="1800" b="1" dirty="0"/>
              <a:t>Nařízení o zdravotnických prostředcích (MDR) </a:t>
            </a:r>
            <a:r>
              <a:rPr lang="cs-CZ" sz="1800" dirty="0"/>
              <a:t>je nové nařízení EU o zdravotnických výrobcích (</a:t>
            </a:r>
            <a:r>
              <a:rPr lang="cs-CZ" sz="1800" b="1" dirty="0"/>
              <a:t>EU 2017/745</a:t>
            </a:r>
            <a:r>
              <a:rPr lang="cs-CZ" sz="1800" dirty="0"/>
              <a:t>), které vstoupilo v platnost na konci května 2017 a po přechodném období je nutné ho aplikovat nejpozději od května 2020. Toto nařízení nahrazuje směrnici o zdravotnických prostředcích (MDD). </a:t>
            </a:r>
          </a:p>
          <a:p>
            <a:pPr marL="0" indent="0">
              <a:buNone/>
            </a:pPr>
            <a:r>
              <a:rPr lang="cs-CZ" sz="1800" dirty="0"/>
              <a:t>Dne 26.05.2021 nabylo účinnosti Nařízení Evropského parlamentu a Rady (EU) 2017/745 ze dne 5. dubna 2017 o zdravotnických prostředcích, změně směrnice 2001/83/ES, nařízení (ES) č. 178/2002 a nařízení (ES) č. 1223/2009 a o zrušení směrnic Rady 90/385/EHS a 93/42/EHS (dále jen „MDR“) a zákon č. 89/2021 Sb., o zdravotnických prostředcích a o změně zákona č. 378/2007 Sb., o léčivech a o změnách některých souvisejících zákonů (zákon o léčivech), ve znění pozdějších předpisů (dále jen „zákon č. 89/2021 Sb.“). </a:t>
            </a:r>
          </a:p>
          <a:p>
            <a:r>
              <a:rPr lang="cs-CZ" sz="1800" dirty="0"/>
              <a:t>Cíl</a:t>
            </a:r>
          </a:p>
          <a:p>
            <a:pPr marL="0" indent="0">
              <a:buNone/>
            </a:pPr>
            <a:r>
              <a:rPr lang="cs-CZ" sz="1800" dirty="0"/>
              <a:t>Nové nařízení o zdravotnických prostředcích je legislativním rámcem EU, jehož </a:t>
            </a:r>
            <a:r>
              <a:rPr lang="cs-CZ" sz="1800" b="1" dirty="0"/>
              <a:t>cílem je posílit bezpečnost pacientů a zajistit transparentnost a sledovatelnost životního cyklu produktů uváděných na trhy se zdravotnickými prostředky ve všech evropských zemích. Jeho cílem je sladit právní předpisy EU s vývojem technického pokroku, medicíny a legislativy. </a:t>
            </a:r>
          </a:p>
        </p:txBody>
      </p:sp>
    </p:spTree>
    <p:extLst>
      <p:ext uri="{BB962C8B-B14F-4D97-AF65-F5344CB8AC3E}">
        <p14:creationId xmlns:p14="http://schemas.microsoft.com/office/powerpoint/2010/main" val="17498899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MDR</a:t>
            </a:r>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
        <p:nvSpPr>
          <p:cNvPr id="7" name="Zástupný obsah 6">
            <a:extLst>
              <a:ext uri="{FF2B5EF4-FFF2-40B4-BE49-F238E27FC236}">
                <a16:creationId xmlns:a16="http://schemas.microsoft.com/office/drawing/2014/main" id="{2031DAC7-4D03-4EAF-B5F7-58902C52D7A7}"/>
              </a:ext>
            </a:extLst>
          </p:cNvPr>
          <p:cNvSpPr>
            <a:spLocks noGrp="1"/>
          </p:cNvSpPr>
          <p:nvPr>
            <p:ph idx="1"/>
          </p:nvPr>
        </p:nvSpPr>
        <p:spPr>
          <a:xfrm>
            <a:off x="457200" y="1124744"/>
            <a:ext cx="8229600" cy="5001419"/>
          </a:xfrm>
        </p:spPr>
        <p:txBody>
          <a:bodyPr>
            <a:normAutofit/>
          </a:bodyPr>
          <a:lstStyle/>
          <a:p>
            <a:r>
              <a:rPr lang="cs-CZ" sz="2000" b="1" dirty="0" err="1"/>
              <a:t>Medical</a:t>
            </a:r>
            <a:r>
              <a:rPr lang="cs-CZ" sz="2000" b="1" dirty="0"/>
              <a:t> </a:t>
            </a:r>
            <a:r>
              <a:rPr lang="cs-CZ" sz="2000" b="1" dirty="0" err="1"/>
              <a:t>Device</a:t>
            </a:r>
            <a:r>
              <a:rPr lang="cs-CZ" sz="2000" b="1" dirty="0"/>
              <a:t> </a:t>
            </a:r>
            <a:r>
              <a:rPr lang="cs-CZ" sz="2000" b="1" dirty="0" err="1"/>
              <a:t>Regulation</a:t>
            </a:r>
            <a:r>
              <a:rPr lang="cs-CZ" sz="2000" b="1" dirty="0"/>
              <a:t> – MDR (platná legislativa)</a:t>
            </a:r>
          </a:p>
          <a:p>
            <a:r>
              <a:rPr lang="cs-CZ" sz="2000" b="1" dirty="0"/>
              <a:t> </a:t>
            </a:r>
            <a:r>
              <a:rPr lang="cs-CZ" sz="2000" b="1" dirty="0" err="1"/>
              <a:t>Medical</a:t>
            </a:r>
            <a:r>
              <a:rPr lang="cs-CZ" sz="2000" b="1" dirty="0"/>
              <a:t> </a:t>
            </a:r>
            <a:r>
              <a:rPr lang="cs-CZ" sz="2000" b="1" dirty="0" err="1"/>
              <a:t>Devices</a:t>
            </a:r>
            <a:r>
              <a:rPr lang="cs-CZ" sz="2000" b="1" dirty="0"/>
              <a:t> </a:t>
            </a:r>
            <a:r>
              <a:rPr lang="cs-CZ" sz="2000" b="1" dirty="0" err="1"/>
              <a:t>Directive</a:t>
            </a:r>
            <a:r>
              <a:rPr lang="cs-CZ" sz="2000" b="1" dirty="0"/>
              <a:t> – MDD (stará legislativa)</a:t>
            </a:r>
          </a:p>
          <a:p>
            <a:endParaRPr lang="cs-CZ" sz="2000" b="1" dirty="0"/>
          </a:p>
          <a:p>
            <a:r>
              <a:rPr lang="cs-CZ" sz="2000" b="1" dirty="0"/>
              <a:t>Nařízení evropského parlamentu a rady (EU) 2017/745 ze dne 5. dubna 2017</a:t>
            </a:r>
            <a:r>
              <a:rPr lang="cs-CZ" sz="2000" dirty="0"/>
              <a:t> o zdravotnických prostředcích stanoví pravidla pro uvádění na trh, dodávání na trh nebo uvádění do provozu humánních zdravotnických prostředků a jejich příslušenství v Unii. Toto nařízení se vztahuje rovněž na klinické zkoušky týkající se takových zdravotnických prostředků a příslušenství, prováděné v Unii.</a:t>
            </a:r>
          </a:p>
          <a:p>
            <a:pPr marL="0" indent="0">
              <a:buNone/>
            </a:pPr>
            <a:endParaRPr lang="cs-CZ" sz="2000" dirty="0"/>
          </a:p>
          <a:p>
            <a:r>
              <a:rPr lang="cs-CZ" sz="2000" dirty="0"/>
              <a:t>Určuje unikátní identifikaci ZP, dovoz, klinické zkoušky, systém včasné kontroly, hlášení nežádoucích příhod,  průběžné testy, … </a:t>
            </a:r>
          </a:p>
          <a:p>
            <a:pPr marL="0" indent="0">
              <a:buNone/>
            </a:pPr>
            <a:endParaRPr lang="cs-CZ" sz="2000" dirty="0"/>
          </a:p>
        </p:txBody>
      </p:sp>
    </p:spTree>
    <p:extLst>
      <p:ext uri="{BB962C8B-B14F-4D97-AF65-F5344CB8AC3E}">
        <p14:creationId xmlns:p14="http://schemas.microsoft.com/office/powerpoint/2010/main" val="413195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MDR</a:t>
            </a:r>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obsah 5">
            <a:extLst>
              <a:ext uri="{FF2B5EF4-FFF2-40B4-BE49-F238E27FC236}">
                <a16:creationId xmlns:a16="http://schemas.microsoft.com/office/drawing/2014/main" id="{54158FA8-9546-4470-BDF5-AE4694A0A6E3}"/>
              </a:ext>
            </a:extLst>
          </p:cNvPr>
          <p:cNvSpPr>
            <a:spLocks noGrp="1"/>
          </p:cNvSpPr>
          <p:nvPr>
            <p:ph idx="1"/>
          </p:nvPr>
        </p:nvSpPr>
        <p:spPr>
          <a:xfrm>
            <a:off x="419883" y="1166018"/>
            <a:ext cx="8229600" cy="4525963"/>
          </a:xfrm>
        </p:spPr>
        <p:txBody>
          <a:bodyPr>
            <a:noAutofit/>
          </a:bodyPr>
          <a:lstStyle/>
          <a:p>
            <a:pPr marL="0" indent="0">
              <a:buNone/>
            </a:pPr>
            <a:r>
              <a:rPr lang="cs-CZ" sz="2000" dirty="0"/>
              <a:t>Klíčové subjekty:</a:t>
            </a:r>
          </a:p>
          <a:p>
            <a:r>
              <a:rPr lang="cs-CZ" sz="2000" b="1" dirty="0"/>
              <a:t>Evropská komise </a:t>
            </a:r>
            <a:r>
              <a:rPr lang="cs-CZ" sz="2000" dirty="0"/>
              <a:t>– návrh MDR, prováděcí akty, …</a:t>
            </a:r>
          </a:p>
          <a:p>
            <a:r>
              <a:rPr lang="cs-CZ" sz="2000" b="1" dirty="0"/>
              <a:t>ÚNMZ</a:t>
            </a:r>
            <a:r>
              <a:rPr lang="cs-CZ" sz="2000" dirty="0"/>
              <a:t> – úřad pro technickou normalizaci, metrologii  a státní zkušebnictví</a:t>
            </a:r>
          </a:p>
          <a:p>
            <a:r>
              <a:rPr lang="cs-CZ" sz="2000" b="1" dirty="0"/>
              <a:t>SÚKL</a:t>
            </a:r>
            <a:r>
              <a:rPr lang="cs-CZ" sz="2000" dirty="0"/>
              <a:t> – státní úřad pro kontrolu léčiv (národní orgán dozoru nad trhem se zdravotnickými prostředky</a:t>
            </a:r>
          </a:p>
          <a:p>
            <a:r>
              <a:rPr lang="cs-CZ" sz="2000" b="1" dirty="0"/>
              <a:t>Hospodářské subjekty </a:t>
            </a:r>
            <a:r>
              <a:rPr lang="cs-CZ" sz="2000" dirty="0"/>
              <a:t>(výrobci, dovozci, distributoři)</a:t>
            </a:r>
          </a:p>
          <a:p>
            <a:r>
              <a:rPr lang="cs-CZ" sz="2000" b="1" dirty="0"/>
              <a:t>Oznámené subjekty </a:t>
            </a:r>
            <a:r>
              <a:rPr lang="cs-CZ" sz="2000" dirty="0"/>
              <a:t>(notifikované osoby – hodnotitelé výrobku, interní klinici a specialisté, auditoři)</a:t>
            </a:r>
          </a:p>
          <a:p>
            <a:pPr marL="0" indent="0">
              <a:buNone/>
            </a:pPr>
            <a:r>
              <a:rPr lang="cs-CZ" sz="2000" dirty="0"/>
              <a:t>Oznámený subjekt - Všechny stávající a nové zdravotnické prostředky třídy I sterilní a vyšší musí být certifikovány prostřednictvím oznámených subjektů určených v souladu s MDR. Jedná se o státem schvalované instituce, které mohou provádět zkoušky nebo odebírat vzorky v rámci posuzování shody, které je výrobce povinen provádět. Tyto instituce rovněž certifikují shodu s jednotnými standardy posuzování. V současné době ITC - institut pro testování a certifikace Zlín či ČMI – Český metrologický institut</a:t>
            </a:r>
          </a:p>
          <a:p>
            <a:endParaRPr lang="cs-CZ" sz="2000" dirty="0"/>
          </a:p>
        </p:txBody>
      </p:sp>
    </p:spTree>
    <p:extLst>
      <p:ext uri="{BB962C8B-B14F-4D97-AF65-F5344CB8AC3E}">
        <p14:creationId xmlns:p14="http://schemas.microsoft.com/office/powerpoint/2010/main" val="2464055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MDR (vs. MDD)</a:t>
            </a:r>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obsah 5">
            <a:extLst>
              <a:ext uri="{FF2B5EF4-FFF2-40B4-BE49-F238E27FC236}">
                <a16:creationId xmlns:a16="http://schemas.microsoft.com/office/drawing/2014/main" id="{54158FA8-9546-4470-BDF5-AE4694A0A6E3}"/>
              </a:ext>
            </a:extLst>
          </p:cNvPr>
          <p:cNvSpPr>
            <a:spLocks noGrp="1"/>
          </p:cNvSpPr>
          <p:nvPr>
            <p:ph idx="1"/>
          </p:nvPr>
        </p:nvSpPr>
        <p:spPr/>
        <p:txBody>
          <a:bodyPr>
            <a:normAutofit/>
          </a:bodyPr>
          <a:lstStyle/>
          <a:p>
            <a:r>
              <a:rPr lang="cs-CZ" sz="2000" dirty="0"/>
              <a:t>Řídí se nařízením 2017/745 o zdravotnických  prostředcích</a:t>
            </a:r>
          </a:p>
          <a:p>
            <a:r>
              <a:rPr lang="cs-CZ" sz="2000" dirty="0"/>
              <a:t>Adaptace na národní úrovni</a:t>
            </a:r>
          </a:p>
          <a:p>
            <a:r>
              <a:rPr lang="cs-CZ" sz="2000" dirty="0"/>
              <a:t>Unifikace skrz celou EU – stejné znění</a:t>
            </a:r>
          </a:p>
          <a:p>
            <a:r>
              <a:rPr lang="cs-CZ" sz="2000" dirty="0"/>
              <a:t>Podrobnosti řešeny prostřednictvím prováděcích aktů</a:t>
            </a:r>
          </a:p>
          <a:p>
            <a:r>
              <a:rPr lang="cs-CZ" sz="2000" dirty="0"/>
              <a:t>Závislé na zkušebnách a notifikovaných osobách (oznámený subjekt)</a:t>
            </a:r>
          </a:p>
          <a:p>
            <a:r>
              <a:rPr lang="cs-CZ" sz="2000" dirty="0"/>
              <a:t>Spolupráce napříč státy v rámci dozoru nad trhem</a:t>
            </a:r>
          </a:p>
          <a:p>
            <a:r>
              <a:rPr lang="cs-CZ" sz="2000" dirty="0"/>
              <a:t>Databáze EUDAMED</a:t>
            </a:r>
          </a:p>
          <a:p>
            <a:r>
              <a:rPr lang="cs-CZ" sz="2000" dirty="0"/>
              <a:t>Jednotný identifikátor ZP UDI pro celou EU</a:t>
            </a:r>
          </a:p>
          <a:p>
            <a:r>
              <a:rPr lang="cs-CZ" sz="2000" dirty="0"/>
              <a:t>jasná definice ZP</a:t>
            </a:r>
          </a:p>
          <a:p>
            <a:r>
              <a:rPr lang="cs-CZ" sz="2000" dirty="0"/>
              <a:t>jasná </a:t>
            </a:r>
            <a:r>
              <a:rPr lang="cs-CZ" sz="2000"/>
              <a:t>definice tříd ZP</a:t>
            </a:r>
            <a:endParaRPr lang="cs-CZ" sz="2000" dirty="0"/>
          </a:p>
          <a:p>
            <a:endParaRPr lang="cs-CZ" sz="2000" dirty="0"/>
          </a:p>
        </p:txBody>
      </p:sp>
    </p:spTree>
    <p:extLst>
      <p:ext uri="{BB962C8B-B14F-4D97-AF65-F5344CB8AC3E}">
        <p14:creationId xmlns:p14="http://schemas.microsoft.com/office/powerpoint/2010/main" val="4287337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MDR</a:t>
            </a:r>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obsah 5">
            <a:extLst>
              <a:ext uri="{FF2B5EF4-FFF2-40B4-BE49-F238E27FC236}">
                <a16:creationId xmlns:a16="http://schemas.microsoft.com/office/drawing/2014/main" id="{54158FA8-9546-4470-BDF5-AE4694A0A6E3}"/>
              </a:ext>
            </a:extLst>
          </p:cNvPr>
          <p:cNvSpPr>
            <a:spLocks noGrp="1"/>
          </p:cNvSpPr>
          <p:nvPr>
            <p:ph idx="1"/>
          </p:nvPr>
        </p:nvSpPr>
        <p:spPr/>
        <p:txBody>
          <a:bodyPr>
            <a:normAutofit/>
          </a:bodyPr>
          <a:lstStyle/>
          <a:p>
            <a:pPr marL="0" indent="0">
              <a:buNone/>
            </a:pPr>
            <a:r>
              <a:rPr lang="cs-CZ" sz="2000" dirty="0"/>
              <a:t>Se nevztahuje na:</a:t>
            </a:r>
          </a:p>
          <a:p>
            <a:r>
              <a:rPr lang="cs-CZ" sz="2000" dirty="0"/>
              <a:t>Diagnostické zdravotnické prostředky in vitro</a:t>
            </a:r>
          </a:p>
          <a:p>
            <a:r>
              <a:rPr lang="cs-CZ" sz="2000" dirty="0"/>
              <a:t>Léčivé přípravky</a:t>
            </a:r>
          </a:p>
          <a:p>
            <a:r>
              <a:rPr lang="cs-CZ" sz="2000" dirty="0"/>
              <a:t>Lidskou krev a krevní buňky</a:t>
            </a:r>
          </a:p>
          <a:p>
            <a:r>
              <a:rPr lang="cs-CZ" sz="2000" dirty="0"/>
              <a:t>Kosmetické přípravky</a:t>
            </a:r>
          </a:p>
          <a:p>
            <a:r>
              <a:rPr lang="cs-CZ" sz="2000" dirty="0"/>
              <a:t>Transplantáty, tkáně nebo buňky zvířecího původu</a:t>
            </a:r>
          </a:p>
          <a:p>
            <a:r>
              <a:rPr lang="cs-CZ" sz="2000" dirty="0"/>
              <a:t>Výrobky s živým biologickým materiálem</a:t>
            </a:r>
          </a:p>
          <a:p>
            <a:r>
              <a:rPr lang="cs-CZ" sz="2000" dirty="0"/>
              <a:t>potraviny</a:t>
            </a:r>
          </a:p>
          <a:p>
            <a:endParaRPr lang="cs-CZ" sz="2000" dirty="0"/>
          </a:p>
        </p:txBody>
      </p:sp>
    </p:spTree>
    <p:extLst>
      <p:ext uri="{BB962C8B-B14F-4D97-AF65-F5344CB8AC3E}">
        <p14:creationId xmlns:p14="http://schemas.microsoft.com/office/powerpoint/2010/main" val="2656571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MDR</a:t>
            </a:r>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obsah 5">
            <a:extLst>
              <a:ext uri="{FF2B5EF4-FFF2-40B4-BE49-F238E27FC236}">
                <a16:creationId xmlns:a16="http://schemas.microsoft.com/office/drawing/2014/main" id="{54158FA8-9546-4470-BDF5-AE4694A0A6E3}"/>
              </a:ext>
            </a:extLst>
          </p:cNvPr>
          <p:cNvSpPr>
            <a:spLocks noGrp="1"/>
          </p:cNvSpPr>
          <p:nvPr>
            <p:ph idx="1"/>
          </p:nvPr>
        </p:nvSpPr>
        <p:spPr>
          <a:xfrm>
            <a:off x="457200" y="1124748"/>
            <a:ext cx="8229600" cy="5001416"/>
          </a:xfrm>
        </p:spPr>
        <p:txBody>
          <a:bodyPr>
            <a:normAutofit fontScale="92500" lnSpcReduction="10000"/>
          </a:bodyPr>
          <a:lstStyle/>
          <a:p>
            <a:pPr marL="0" indent="0">
              <a:buNone/>
            </a:pPr>
            <a:r>
              <a:rPr lang="cs-CZ" sz="2000" dirty="0"/>
              <a:t>Zdravotnický prostředek:</a:t>
            </a:r>
          </a:p>
          <a:p>
            <a:pPr>
              <a:buFont typeface="Courier New" panose="02070309020205020404" pitchFamily="49" charset="0"/>
              <a:buChar char="o"/>
            </a:pPr>
            <a:r>
              <a:rPr lang="cs-CZ" sz="2000" dirty="0"/>
              <a:t>Nástroj, přístroj, zařízení, software, implantát, činidlo, materiál či jiný předmět určený výrobcem k použití, samostatně nebo v kombinaci, u lidí k jednomu nebo několika z těchto konkrétních léčebných účelů:</a:t>
            </a:r>
          </a:p>
          <a:p>
            <a:r>
              <a:rPr lang="cs-CZ" sz="2000" dirty="0"/>
              <a:t>Diagnostika, prevence, monitorování, predikce, prognóza, léčba nebo mírnění nemoci</a:t>
            </a:r>
          </a:p>
          <a:p>
            <a:r>
              <a:rPr lang="cs-CZ" sz="2000" dirty="0"/>
              <a:t>Diagnostika, monitorování, léčba, mírnění nebo kompenzace poranění nebo zdravotního postižení</a:t>
            </a:r>
          </a:p>
          <a:p>
            <a:r>
              <a:rPr lang="cs-CZ" sz="2000" dirty="0"/>
              <a:t>Vyšetřování, náhrady nebo úpravy anatomické struktury nebo fyziologického či patologického procesu nebo stavu</a:t>
            </a:r>
          </a:p>
          <a:p>
            <a:r>
              <a:rPr lang="cs-CZ" sz="2000" dirty="0"/>
              <a:t>Poskytování informací prostřednictvím vyšetření in vitro, pokud jde o vzorky pocházející z lidského těla, včetně darovaných orgánů, krve a tkání</a:t>
            </a:r>
          </a:p>
          <a:p>
            <a:pPr>
              <a:buFont typeface="Courier New" panose="02070309020205020404" pitchFamily="49" charset="0"/>
              <a:buChar char="o"/>
            </a:pPr>
            <a:r>
              <a:rPr lang="cs-CZ" sz="2000" dirty="0"/>
              <a:t>Který nedosahuje svého hlavního určeného účinku v lidském těle nebo na jeho povrchu farmakologickými, imunologickými ani metabolickými účinky, jehož funkce může však být takovými účinky podpořena</a:t>
            </a:r>
          </a:p>
          <a:p>
            <a:r>
              <a:rPr lang="cs-CZ" sz="2000" dirty="0"/>
              <a:t>Plus dále prostředky určené ke kontrole nebo podpoře početí a výrobky speciálně určené k desinfekci, čistění a nebo sterilizaci prostředků</a:t>
            </a:r>
          </a:p>
        </p:txBody>
      </p:sp>
    </p:spTree>
    <p:extLst>
      <p:ext uri="{BB962C8B-B14F-4D97-AF65-F5344CB8AC3E}">
        <p14:creationId xmlns:p14="http://schemas.microsoft.com/office/powerpoint/2010/main" val="37334983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MDR</a:t>
            </a:r>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obsah 5">
            <a:extLst>
              <a:ext uri="{FF2B5EF4-FFF2-40B4-BE49-F238E27FC236}">
                <a16:creationId xmlns:a16="http://schemas.microsoft.com/office/drawing/2014/main" id="{54158FA8-9546-4470-BDF5-AE4694A0A6E3}"/>
              </a:ext>
            </a:extLst>
          </p:cNvPr>
          <p:cNvSpPr>
            <a:spLocks noGrp="1"/>
          </p:cNvSpPr>
          <p:nvPr>
            <p:ph idx="1"/>
          </p:nvPr>
        </p:nvSpPr>
        <p:spPr>
          <a:xfrm>
            <a:off x="539552" y="1166018"/>
            <a:ext cx="8229600" cy="4525963"/>
          </a:xfrm>
        </p:spPr>
        <p:txBody>
          <a:bodyPr>
            <a:normAutofit lnSpcReduction="10000"/>
          </a:bodyPr>
          <a:lstStyle/>
          <a:p>
            <a:pPr marL="0" indent="0">
              <a:buNone/>
            </a:pPr>
            <a:r>
              <a:rPr lang="cs-CZ" sz="1800" dirty="0"/>
              <a:t>Zdravotnický prostředek </a:t>
            </a:r>
          </a:p>
          <a:p>
            <a:r>
              <a:rPr lang="cs-CZ" sz="1800" dirty="0"/>
              <a:t>Klasifikace do tříd rizika, podle toho další postup při schvalování</a:t>
            </a:r>
          </a:p>
          <a:p>
            <a:r>
              <a:rPr lang="cs-CZ" sz="1800" dirty="0"/>
              <a:t>Celkem 4 třídy rizika I-IV</a:t>
            </a:r>
          </a:p>
          <a:p>
            <a:r>
              <a:rPr lang="cs-CZ" sz="1800" dirty="0"/>
              <a:t>I – bez oznámeného subjektu při posouzení shody, vyjma Sterilní prostředky, Prostředky s měřící funkcí, chirurg. Nástroje pro opakované použití</a:t>
            </a:r>
          </a:p>
          <a:p>
            <a:r>
              <a:rPr lang="cs-CZ" sz="1800" dirty="0"/>
              <a:t>Do jaké třídy patří určují pravidla _ZP neinvazivní/invazivní/aktivní/zvláštní pravidla</a:t>
            </a:r>
          </a:p>
          <a:p>
            <a:endParaRPr lang="cs-CZ" sz="1800" dirty="0"/>
          </a:p>
          <a:p>
            <a:r>
              <a:rPr lang="cs-CZ" sz="1800" dirty="0"/>
              <a:t>Příklad:</a:t>
            </a:r>
          </a:p>
          <a:p>
            <a:pPr marL="0" indent="0">
              <a:buNone/>
            </a:pPr>
            <a:r>
              <a:rPr lang="cs-CZ" sz="1800" dirty="0"/>
              <a:t>Pravidlo 8: „chirurgicky invazivní ZP, dlouhodobé a </a:t>
            </a:r>
            <a:r>
              <a:rPr lang="cs-CZ" sz="1800" dirty="0" err="1"/>
              <a:t>implantabilní</a:t>
            </a:r>
            <a:r>
              <a:rPr lang="cs-CZ" sz="1800" dirty="0"/>
              <a:t>“</a:t>
            </a:r>
          </a:p>
          <a:p>
            <a:pPr>
              <a:buFont typeface="Wingdings" panose="05000000000000000000" pitchFamily="2" charset="2"/>
              <a:buChar char="Ø"/>
            </a:pPr>
            <a:r>
              <a:rPr lang="cs-CZ" sz="1800" dirty="0"/>
              <a:t>Třída </a:t>
            </a:r>
            <a:r>
              <a:rPr lang="cs-CZ" sz="1800" dirty="0" err="1"/>
              <a:t>IIb</a:t>
            </a:r>
            <a:endParaRPr lang="cs-CZ" sz="1800" dirty="0"/>
          </a:p>
          <a:p>
            <a:pPr>
              <a:buFont typeface="Wingdings" panose="05000000000000000000" pitchFamily="2" charset="2"/>
              <a:buChar char="Ø"/>
            </a:pPr>
            <a:r>
              <a:rPr lang="cs-CZ" sz="1800" dirty="0"/>
              <a:t>Třída </a:t>
            </a:r>
            <a:r>
              <a:rPr lang="cs-CZ" sz="1800" dirty="0" err="1"/>
              <a:t>IIa</a:t>
            </a:r>
            <a:r>
              <a:rPr lang="cs-CZ" sz="1800" dirty="0"/>
              <a:t> v případě použití v zubech</a:t>
            </a:r>
          </a:p>
          <a:p>
            <a:pPr>
              <a:buFont typeface="Wingdings" panose="05000000000000000000" pitchFamily="2" charset="2"/>
              <a:buChar char="Ø"/>
            </a:pPr>
            <a:r>
              <a:rPr lang="cs-CZ" sz="1800" dirty="0"/>
              <a:t>Třída III v případě použití na centrální oběhový nebo nervový systém</a:t>
            </a:r>
          </a:p>
          <a:p>
            <a:pPr>
              <a:buFont typeface="Wingdings" panose="05000000000000000000" pitchFamily="2" charset="2"/>
              <a:buChar char="Ø"/>
            </a:pPr>
            <a:r>
              <a:rPr lang="cs-CZ" sz="1800" dirty="0"/>
              <a:t>Třída III v případě podávání léčiv</a:t>
            </a:r>
          </a:p>
          <a:p>
            <a:pPr>
              <a:buFont typeface="Wingdings" panose="05000000000000000000" pitchFamily="2" charset="2"/>
              <a:buChar char="Ø"/>
            </a:pPr>
            <a:r>
              <a:rPr lang="cs-CZ" sz="1800" dirty="0"/>
              <a:t>… </a:t>
            </a:r>
          </a:p>
        </p:txBody>
      </p:sp>
    </p:spTree>
    <p:extLst>
      <p:ext uri="{BB962C8B-B14F-4D97-AF65-F5344CB8AC3E}">
        <p14:creationId xmlns:p14="http://schemas.microsoft.com/office/powerpoint/2010/main" val="18574953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A126224-AFCE-43C6-9268-05DAD9EDAACA}"/>
              </a:ext>
            </a:extLst>
          </p:cNvPr>
          <p:cNvSpPr>
            <a:spLocks noGrp="1"/>
          </p:cNvSpPr>
          <p:nvPr>
            <p:ph type="title"/>
          </p:nvPr>
        </p:nvSpPr>
        <p:spPr/>
        <p:txBody>
          <a:bodyPr/>
          <a:lstStyle/>
          <a:p>
            <a:r>
              <a:rPr lang="cs-CZ" dirty="0"/>
              <a:t>NANDO</a:t>
            </a:r>
          </a:p>
        </p:txBody>
      </p:sp>
      <p:sp>
        <p:nvSpPr>
          <p:cNvPr id="3" name="Zástupný obsah 2">
            <a:extLst>
              <a:ext uri="{FF2B5EF4-FFF2-40B4-BE49-F238E27FC236}">
                <a16:creationId xmlns:a16="http://schemas.microsoft.com/office/drawing/2014/main" id="{3A455582-FDBB-4CFD-85D3-E23BF4A84950}"/>
              </a:ext>
            </a:extLst>
          </p:cNvPr>
          <p:cNvSpPr>
            <a:spLocks noGrp="1"/>
          </p:cNvSpPr>
          <p:nvPr>
            <p:ph idx="1"/>
          </p:nvPr>
        </p:nvSpPr>
        <p:spPr/>
        <p:txBody>
          <a:bodyPr>
            <a:normAutofit/>
          </a:bodyPr>
          <a:lstStyle/>
          <a:p>
            <a:r>
              <a:rPr lang="cs-CZ" sz="2400" dirty="0"/>
              <a:t>E</a:t>
            </a:r>
            <a:r>
              <a:rPr lang="en-US" sz="2400" dirty="0" err="1"/>
              <a:t>lektronick</a:t>
            </a:r>
            <a:r>
              <a:rPr lang="cs-CZ" sz="2400" dirty="0"/>
              <a:t>á</a:t>
            </a:r>
            <a:r>
              <a:rPr lang="en-US" sz="2400" dirty="0"/>
              <a:t> </a:t>
            </a:r>
            <a:r>
              <a:rPr lang="en-US" sz="2400" dirty="0" err="1"/>
              <a:t>databáz</a:t>
            </a:r>
            <a:r>
              <a:rPr lang="cs-CZ" sz="2400" dirty="0"/>
              <a:t>e</a:t>
            </a:r>
            <a:r>
              <a:rPr lang="en-US" sz="2400" dirty="0"/>
              <a:t> </a:t>
            </a:r>
            <a:r>
              <a:rPr lang="en-US" sz="2400" b="1" dirty="0"/>
              <a:t>NANDO</a:t>
            </a:r>
            <a:r>
              <a:rPr lang="en-US" sz="2400" dirty="0"/>
              <a:t> (New Approach Notified and Designated </a:t>
            </a:r>
            <a:r>
              <a:rPr lang="en-US" sz="2400" dirty="0" err="1"/>
              <a:t>Organisations</a:t>
            </a:r>
            <a:r>
              <a:rPr lang="en-US" sz="2400" dirty="0"/>
              <a:t>)</a:t>
            </a:r>
            <a:r>
              <a:rPr lang="cs-CZ" sz="2400" dirty="0"/>
              <a:t> – evidence Oznámených subjektů (</a:t>
            </a:r>
            <a:r>
              <a:rPr lang="cs-CZ" sz="2400" dirty="0" err="1"/>
              <a:t>Notified</a:t>
            </a:r>
            <a:r>
              <a:rPr lang="cs-CZ" sz="2400" dirty="0"/>
              <a:t> </a:t>
            </a:r>
            <a:r>
              <a:rPr lang="cs-CZ" sz="2400" dirty="0" err="1"/>
              <a:t>Bodies</a:t>
            </a:r>
            <a:r>
              <a:rPr lang="cs-CZ" sz="2400" dirty="0"/>
              <a:t>) jednotlivých členských zemí</a:t>
            </a:r>
          </a:p>
          <a:p>
            <a:r>
              <a:rPr lang="cs-CZ" sz="2400" dirty="0"/>
              <a:t>Možnost najít a zjistit podrobnosti o Oznámeném subjektu dle určených parametrů</a:t>
            </a:r>
          </a:p>
          <a:p>
            <a:r>
              <a:rPr lang="cs-CZ" sz="2400" dirty="0"/>
              <a:t>Aktualizace v čase </a:t>
            </a:r>
          </a:p>
          <a:p>
            <a:r>
              <a:rPr lang="cs-CZ" sz="2400" dirty="0"/>
              <a:t>Vstup přes oficiální web Evropské komise či EUDAMED</a:t>
            </a:r>
          </a:p>
        </p:txBody>
      </p:sp>
      <p:cxnSp>
        <p:nvCxnSpPr>
          <p:cNvPr id="4" name="Přímá spojnice 3">
            <a:extLst>
              <a:ext uri="{FF2B5EF4-FFF2-40B4-BE49-F238E27FC236}">
                <a16:creationId xmlns:a16="http://schemas.microsoft.com/office/drawing/2014/main" id="{915027F3-E90D-4568-9868-C0271D73F32A}"/>
              </a:ext>
            </a:extLst>
          </p:cNvPr>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a:extLst>
              <a:ext uri="{FF2B5EF4-FFF2-40B4-BE49-F238E27FC236}">
                <a16:creationId xmlns:a16="http://schemas.microsoft.com/office/drawing/2014/main" id="{12D13159-8313-49E8-82C6-811DBAC28FF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0255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63888" y="2924944"/>
            <a:ext cx="1944216" cy="1077218"/>
          </a:xfrm>
          <a:prstGeom prst="rect">
            <a:avLst/>
          </a:prstGeom>
          <a:noFill/>
        </p:spPr>
        <p:txBody>
          <a:bodyPr wrap="square" rtlCol="0">
            <a:spAutoFit/>
          </a:bodyPr>
          <a:lstStyle/>
          <a:p>
            <a:r>
              <a:rPr lang="cs-CZ" sz="3200" b="1" dirty="0"/>
              <a:t>LÉKAŘSKÝ PŘÍSTROJ</a:t>
            </a:r>
            <a:endParaRPr lang="en-US" sz="3200" b="1" dirty="0"/>
          </a:p>
        </p:txBody>
      </p:sp>
      <p:sp>
        <p:nvSpPr>
          <p:cNvPr id="6" name="Zaoblený obdélník 5"/>
          <p:cNvSpPr/>
          <p:nvPr/>
        </p:nvSpPr>
        <p:spPr>
          <a:xfrm>
            <a:off x="3419872" y="2887489"/>
            <a:ext cx="2232248" cy="11521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 name="TextovéPole 6"/>
          <p:cNvSpPr txBox="1"/>
          <p:nvPr/>
        </p:nvSpPr>
        <p:spPr>
          <a:xfrm>
            <a:off x="1671019" y="4674466"/>
            <a:ext cx="1023037" cy="369332"/>
          </a:xfrm>
          <a:prstGeom prst="rect">
            <a:avLst/>
          </a:prstGeom>
          <a:noFill/>
        </p:spPr>
        <p:txBody>
          <a:bodyPr wrap="none" rtlCol="0">
            <a:spAutoFit/>
          </a:bodyPr>
          <a:lstStyle/>
          <a:p>
            <a:r>
              <a:rPr lang="cs-CZ" b="1" dirty="0"/>
              <a:t>Designer</a:t>
            </a:r>
            <a:endParaRPr lang="en-US" b="1" dirty="0"/>
          </a:p>
        </p:txBody>
      </p:sp>
      <p:sp>
        <p:nvSpPr>
          <p:cNvPr id="8" name="TextovéPole 7"/>
          <p:cNvSpPr txBox="1"/>
          <p:nvPr/>
        </p:nvSpPr>
        <p:spPr>
          <a:xfrm>
            <a:off x="6012160" y="1988840"/>
            <a:ext cx="1802032" cy="369332"/>
          </a:xfrm>
          <a:prstGeom prst="rect">
            <a:avLst/>
          </a:prstGeom>
          <a:noFill/>
        </p:spPr>
        <p:txBody>
          <a:bodyPr wrap="none" rtlCol="0">
            <a:spAutoFit/>
          </a:bodyPr>
          <a:lstStyle/>
          <a:p>
            <a:r>
              <a:rPr lang="cs-CZ" b="1" dirty="0"/>
              <a:t>Inženýr , technik </a:t>
            </a:r>
            <a:endParaRPr lang="en-US" b="1" dirty="0"/>
          </a:p>
        </p:txBody>
      </p:sp>
      <p:sp>
        <p:nvSpPr>
          <p:cNvPr id="10" name="TextovéPole 9"/>
          <p:cNvSpPr txBox="1"/>
          <p:nvPr/>
        </p:nvSpPr>
        <p:spPr>
          <a:xfrm>
            <a:off x="971600" y="3463553"/>
            <a:ext cx="958789" cy="369332"/>
          </a:xfrm>
          <a:prstGeom prst="rect">
            <a:avLst/>
          </a:prstGeom>
          <a:noFill/>
        </p:spPr>
        <p:txBody>
          <a:bodyPr wrap="none" rtlCol="0">
            <a:spAutoFit/>
          </a:bodyPr>
          <a:lstStyle/>
          <a:p>
            <a:r>
              <a:rPr lang="cs-CZ" b="1" dirty="0"/>
              <a:t>Ekonom</a:t>
            </a:r>
            <a:endParaRPr lang="en-US" b="1" dirty="0"/>
          </a:p>
        </p:txBody>
      </p:sp>
      <p:sp>
        <p:nvSpPr>
          <p:cNvPr id="11" name="TextovéPole 10"/>
          <p:cNvSpPr txBox="1"/>
          <p:nvPr/>
        </p:nvSpPr>
        <p:spPr>
          <a:xfrm>
            <a:off x="2859261" y="675178"/>
            <a:ext cx="701218" cy="369332"/>
          </a:xfrm>
          <a:prstGeom prst="rect">
            <a:avLst/>
          </a:prstGeom>
          <a:noFill/>
        </p:spPr>
        <p:txBody>
          <a:bodyPr wrap="none" rtlCol="0">
            <a:spAutoFit/>
          </a:bodyPr>
          <a:lstStyle/>
          <a:p>
            <a:r>
              <a:rPr lang="cs-CZ" b="1" dirty="0"/>
              <a:t>Lékař</a:t>
            </a:r>
            <a:endParaRPr lang="en-US" b="1" dirty="0"/>
          </a:p>
        </p:txBody>
      </p:sp>
      <p:sp>
        <p:nvSpPr>
          <p:cNvPr id="12" name="TextovéPole 11"/>
          <p:cNvSpPr txBox="1"/>
          <p:nvPr/>
        </p:nvSpPr>
        <p:spPr>
          <a:xfrm>
            <a:off x="6912920" y="3463553"/>
            <a:ext cx="886589" cy="369332"/>
          </a:xfrm>
          <a:prstGeom prst="rect">
            <a:avLst/>
          </a:prstGeom>
          <a:noFill/>
        </p:spPr>
        <p:txBody>
          <a:bodyPr wrap="none" rtlCol="0">
            <a:spAutoFit/>
          </a:bodyPr>
          <a:lstStyle/>
          <a:p>
            <a:r>
              <a:rPr lang="cs-CZ" b="1" dirty="0"/>
              <a:t>Pacient</a:t>
            </a:r>
            <a:endParaRPr lang="en-US" b="1" dirty="0"/>
          </a:p>
        </p:txBody>
      </p:sp>
      <p:sp>
        <p:nvSpPr>
          <p:cNvPr id="13" name="TextovéPole 12"/>
          <p:cNvSpPr txBox="1"/>
          <p:nvPr/>
        </p:nvSpPr>
        <p:spPr>
          <a:xfrm>
            <a:off x="2627784" y="5373216"/>
            <a:ext cx="1595758" cy="369332"/>
          </a:xfrm>
          <a:prstGeom prst="rect">
            <a:avLst/>
          </a:prstGeom>
          <a:noFill/>
        </p:spPr>
        <p:txBody>
          <a:bodyPr wrap="none" rtlCol="0">
            <a:spAutoFit/>
          </a:bodyPr>
          <a:lstStyle/>
          <a:p>
            <a:r>
              <a:rPr lang="cs-CZ" b="1" dirty="0" err="1"/>
              <a:t>Zdr</a:t>
            </a:r>
            <a:r>
              <a:rPr lang="cs-CZ" b="1" dirty="0"/>
              <a:t>. pojišťovna</a:t>
            </a:r>
            <a:endParaRPr lang="en-US" b="1" dirty="0"/>
          </a:p>
        </p:txBody>
      </p:sp>
      <p:sp>
        <p:nvSpPr>
          <p:cNvPr id="14" name="TextovéPole 13"/>
          <p:cNvSpPr txBox="1"/>
          <p:nvPr/>
        </p:nvSpPr>
        <p:spPr>
          <a:xfrm>
            <a:off x="5868144" y="5125834"/>
            <a:ext cx="1999393" cy="369332"/>
          </a:xfrm>
          <a:prstGeom prst="rect">
            <a:avLst/>
          </a:prstGeom>
          <a:noFill/>
        </p:spPr>
        <p:txBody>
          <a:bodyPr wrap="none" rtlCol="0">
            <a:spAutoFit/>
          </a:bodyPr>
          <a:lstStyle/>
          <a:p>
            <a:r>
              <a:rPr lang="cs-CZ" b="1" dirty="0"/>
              <a:t>EU, Stát, legislativa</a:t>
            </a:r>
            <a:endParaRPr lang="en-US" b="1" dirty="0"/>
          </a:p>
        </p:txBody>
      </p:sp>
      <p:sp>
        <p:nvSpPr>
          <p:cNvPr id="15" name="TextovéPole 14"/>
          <p:cNvSpPr txBox="1"/>
          <p:nvPr/>
        </p:nvSpPr>
        <p:spPr>
          <a:xfrm>
            <a:off x="1423424" y="2443612"/>
            <a:ext cx="782587" cy="369332"/>
          </a:xfrm>
          <a:prstGeom prst="rect">
            <a:avLst/>
          </a:prstGeom>
          <a:noFill/>
        </p:spPr>
        <p:txBody>
          <a:bodyPr wrap="none" rtlCol="0">
            <a:spAutoFit/>
          </a:bodyPr>
          <a:lstStyle/>
          <a:p>
            <a:r>
              <a:rPr lang="cs-CZ" b="1" dirty="0"/>
              <a:t>Biolog</a:t>
            </a:r>
            <a:endParaRPr lang="en-US" b="1" dirty="0"/>
          </a:p>
        </p:txBody>
      </p:sp>
      <p:sp>
        <p:nvSpPr>
          <p:cNvPr id="16" name="TextovéPole 15"/>
          <p:cNvSpPr txBox="1"/>
          <p:nvPr/>
        </p:nvSpPr>
        <p:spPr>
          <a:xfrm>
            <a:off x="839167" y="1186252"/>
            <a:ext cx="899605" cy="369332"/>
          </a:xfrm>
          <a:prstGeom prst="rect">
            <a:avLst/>
          </a:prstGeom>
          <a:noFill/>
        </p:spPr>
        <p:txBody>
          <a:bodyPr wrap="none" rtlCol="0">
            <a:spAutoFit/>
          </a:bodyPr>
          <a:lstStyle/>
          <a:p>
            <a:r>
              <a:rPr lang="cs-CZ" b="1" dirty="0"/>
              <a:t>Chemik</a:t>
            </a:r>
            <a:endParaRPr lang="en-US" b="1" dirty="0"/>
          </a:p>
        </p:txBody>
      </p:sp>
      <p:sp>
        <p:nvSpPr>
          <p:cNvPr id="17" name="TextovéPole 16"/>
          <p:cNvSpPr txBox="1"/>
          <p:nvPr/>
        </p:nvSpPr>
        <p:spPr>
          <a:xfrm>
            <a:off x="4932040" y="859844"/>
            <a:ext cx="3345916" cy="369332"/>
          </a:xfrm>
          <a:prstGeom prst="rect">
            <a:avLst/>
          </a:prstGeom>
          <a:noFill/>
        </p:spPr>
        <p:txBody>
          <a:bodyPr wrap="none" rtlCol="0">
            <a:spAutoFit/>
          </a:bodyPr>
          <a:lstStyle/>
          <a:p>
            <a:r>
              <a:rPr lang="cs-CZ" b="1" dirty="0"/>
              <a:t>Zdravotnický a jiný další personál</a:t>
            </a:r>
            <a:endParaRPr lang="en-US" b="1" dirty="0"/>
          </a:p>
        </p:txBody>
      </p:sp>
      <p:sp>
        <p:nvSpPr>
          <p:cNvPr id="18" name="TextovéPole 17"/>
          <p:cNvSpPr txBox="1"/>
          <p:nvPr/>
        </p:nvSpPr>
        <p:spPr>
          <a:xfrm>
            <a:off x="4211960" y="1619508"/>
            <a:ext cx="934679" cy="369332"/>
          </a:xfrm>
          <a:prstGeom prst="rect">
            <a:avLst/>
          </a:prstGeom>
          <a:noFill/>
        </p:spPr>
        <p:txBody>
          <a:bodyPr wrap="none" rtlCol="0">
            <a:spAutoFit/>
          </a:bodyPr>
          <a:lstStyle/>
          <a:p>
            <a:r>
              <a:rPr lang="cs-CZ" b="1" dirty="0"/>
              <a:t>Biofyzik</a:t>
            </a:r>
            <a:endParaRPr lang="en-US" b="1" dirty="0"/>
          </a:p>
        </p:txBody>
      </p:sp>
      <p:cxnSp>
        <p:nvCxnSpPr>
          <p:cNvPr id="20" name="Přímá spojnice se šipkou 19"/>
          <p:cNvCxnSpPr/>
          <p:nvPr/>
        </p:nvCxnSpPr>
        <p:spPr>
          <a:xfrm>
            <a:off x="5201816" y="1804174"/>
            <a:ext cx="666328" cy="25667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Přímá spojnice se šipkou 21"/>
          <p:cNvCxnSpPr>
            <a:endCxn id="18" idx="3"/>
          </p:cNvCxnSpPr>
          <p:nvPr/>
        </p:nvCxnSpPr>
        <p:spPr>
          <a:xfrm flipH="1" flipV="1">
            <a:off x="5146639" y="1804174"/>
            <a:ext cx="721505" cy="2553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Přímá spojnice se šipkou 23"/>
          <p:cNvCxnSpPr/>
          <p:nvPr/>
        </p:nvCxnSpPr>
        <p:spPr>
          <a:xfrm flipH="1" flipV="1">
            <a:off x="3563888" y="908720"/>
            <a:ext cx="972108" cy="576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Přímá spojnice se šipkou 25"/>
          <p:cNvCxnSpPr/>
          <p:nvPr/>
        </p:nvCxnSpPr>
        <p:spPr>
          <a:xfrm>
            <a:off x="3549830" y="903900"/>
            <a:ext cx="1000223" cy="5803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Přímá spojnice se šipkou 30"/>
          <p:cNvCxnSpPr/>
          <p:nvPr/>
        </p:nvCxnSpPr>
        <p:spPr>
          <a:xfrm flipV="1">
            <a:off x="2267480" y="1942043"/>
            <a:ext cx="2020377" cy="7114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Přímá spojnice se šipkou 32"/>
          <p:cNvCxnSpPr/>
          <p:nvPr/>
        </p:nvCxnSpPr>
        <p:spPr>
          <a:xfrm flipH="1">
            <a:off x="2169490" y="1974168"/>
            <a:ext cx="2088232" cy="7191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Přímá spojnice se šipkou 35"/>
          <p:cNvCxnSpPr/>
          <p:nvPr/>
        </p:nvCxnSpPr>
        <p:spPr>
          <a:xfrm>
            <a:off x="5004048" y="1988840"/>
            <a:ext cx="1971591" cy="155190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Přímá spojnice se šipkou 37"/>
          <p:cNvCxnSpPr/>
          <p:nvPr/>
        </p:nvCxnSpPr>
        <p:spPr>
          <a:xfrm flipH="1" flipV="1">
            <a:off x="4968343" y="1959056"/>
            <a:ext cx="1871610" cy="14742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Přímá spojnice se šipkou 40"/>
          <p:cNvCxnSpPr/>
          <p:nvPr/>
        </p:nvCxnSpPr>
        <p:spPr>
          <a:xfrm flipH="1" flipV="1">
            <a:off x="5652120" y="4221088"/>
            <a:ext cx="504056" cy="7920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Přímá spojnice se šipkou 42"/>
          <p:cNvCxnSpPr>
            <a:stCxn id="7" idx="3"/>
          </p:cNvCxnSpPr>
          <p:nvPr/>
        </p:nvCxnSpPr>
        <p:spPr>
          <a:xfrm flipV="1">
            <a:off x="2694056" y="4149080"/>
            <a:ext cx="653808" cy="71005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5" name="Přímá spojnice se šipkou 44"/>
          <p:cNvCxnSpPr/>
          <p:nvPr/>
        </p:nvCxnSpPr>
        <p:spPr>
          <a:xfrm flipV="1">
            <a:off x="3548104" y="4365104"/>
            <a:ext cx="501838" cy="100811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2" name="Přímá spojnice se šipkou 51"/>
          <p:cNvCxnSpPr/>
          <p:nvPr/>
        </p:nvCxnSpPr>
        <p:spPr>
          <a:xfrm>
            <a:off x="3347864" y="1044510"/>
            <a:ext cx="702078" cy="160897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4" name="Přímá spojnice se šipkou 53"/>
          <p:cNvCxnSpPr/>
          <p:nvPr/>
        </p:nvCxnSpPr>
        <p:spPr>
          <a:xfrm flipH="1">
            <a:off x="4968343" y="1196752"/>
            <a:ext cx="683777" cy="145673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6" name="Přímá spojnice se šipkou 55"/>
          <p:cNvCxnSpPr/>
          <p:nvPr/>
        </p:nvCxnSpPr>
        <p:spPr>
          <a:xfrm>
            <a:off x="4535996" y="1988840"/>
            <a:ext cx="0" cy="70732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8" name="Přímá spojnice se šipkou 57"/>
          <p:cNvCxnSpPr/>
          <p:nvPr/>
        </p:nvCxnSpPr>
        <p:spPr>
          <a:xfrm flipH="1">
            <a:off x="5652120" y="2443612"/>
            <a:ext cx="1008112" cy="44387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0" name="Přímá spojnice se šipkou 59"/>
          <p:cNvCxnSpPr>
            <a:stCxn id="12" idx="1"/>
          </p:cNvCxnSpPr>
          <p:nvPr/>
        </p:nvCxnSpPr>
        <p:spPr>
          <a:xfrm flipH="1" flipV="1">
            <a:off x="5796136" y="3573017"/>
            <a:ext cx="1116784" cy="752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4" name="Přímá spojnice se šipkou 63"/>
          <p:cNvCxnSpPr/>
          <p:nvPr/>
        </p:nvCxnSpPr>
        <p:spPr>
          <a:xfrm>
            <a:off x="2267744" y="2812944"/>
            <a:ext cx="945862" cy="18400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6" name="Přímá spojnice se šipkou 65"/>
          <p:cNvCxnSpPr/>
          <p:nvPr/>
        </p:nvCxnSpPr>
        <p:spPr>
          <a:xfrm flipV="1">
            <a:off x="1986367" y="3433280"/>
            <a:ext cx="1227239" cy="21493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7" name="TextovéPole 66"/>
          <p:cNvSpPr txBox="1"/>
          <p:nvPr/>
        </p:nvSpPr>
        <p:spPr>
          <a:xfrm>
            <a:off x="4223795" y="5805264"/>
            <a:ext cx="2751844" cy="369332"/>
          </a:xfrm>
          <a:prstGeom prst="rect">
            <a:avLst/>
          </a:prstGeom>
          <a:noFill/>
        </p:spPr>
        <p:txBody>
          <a:bodyPr wrap="none" rtlCol="0">
            <a:spAutoFit/>
          </a:bodyPr>
          <a:lstStyle/>
          <a:p>
            <a:r>
              <a:rPr lang="cs-CZ" b="1" dirty="0"/>
              <a:t>investor, grantová podpora</a:t>
            </a:r>
            <a:endParaRPr lang="en-US" b="1" dirty="0"/>
          </a:p>
        </p:txBody>
      </p:sp>
      <p:cxnSp>
        <p:nvCxnSpPr>
          <p:cNvPr id="69" name="Přímá spojnice se šipkou 68"/>
          <p:cNvCxnSpPr/>
          <p:nvPr/>
        </p:nvCxnSpPr>
        <p:spPr>
          <a:xfrm flipH="1" flipV="1">
            <a:off x="4788024" y="4365104"/>
            <a:ext cx="180319" cy="137744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1" name="Přímá spojnice se šipkou 70"/>
          <p:cNvCxnSpPr/>
          <p:nvPr/>
        </p:nvCxnSpPr>
        <p:spPr>
          <a:xfrm>
            <a:off x="1738772" y="1555584"/>
            <a:ext cx="1609092" cy="110996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Přímá spojnice 36"/>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cxnSp>
        <p:nvCxnSpPr>
          <p:cNvPr id="40" name="Přímá spojnice se šipkou 39"/>
          <p:cNvCxnSpPr/>
          <p:nvPr/>
        </p:nvCxnSpPr>
        <p:spPr>
          <a:xfrm flipV="1">
            <a:off x="5039544" y="1229176"/>
            <a:ext cx="324544" cy="3264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Přímá spojnice se šipkou 41"/>
          <p:cNvCxnSpPr/>
          <p:nvPr/>
        </p:nvCxnSpPr>
        <p:spPr>
          <a:xfrm flipH="1">
            <a:off x="4968343" y="1229176"/>
            <a:ext cx="395746" cy="3903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51473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D95E80-FEBE-4504-AC99-9E77DD59E7D2}"/>
              </a:ext>
            </a:extLst>
          </p:cNvPr>
          <p:cNvSpPr>
            <a:spLocks noGrp="1"/>
          </p:cNvSpPr>
          <p:nvPr>
            <p:ph type="title"/>
          </p:nvPr>
        </p:nvSpPr>
        <p:spPr/>
        <p:txBody>
          <a:bodyPr/>
          <a:lstStyle/>
          <a:p>
            <a:r>
              <a:rPr lang="cs-CZ" dirty="0"/>
              <a:t>NANDO</a:t>
            </a:r>
          </a:p>
        </p:txBody>
      </p:sp>
      <p:pic>
        <p:nvPicPr>
          <p:cNvPr id="5" name="Zástupný obsah 4">
            <a:extLst>
              <a:ext uri="{FF2B5EF4-FFF2-40B4-BE49-F238E27FC236}">
                <a16:creationId xmlns:a16="http://schemas.microsoft.com/office/drawing/2014/main" id="{14A45A09-8E37-4CF9-BFD2-AFA23B9A9B36}"/>
              </a:ext>
            </a:extLst>
          </p:cNvPr>
          <p:cNvPicPr>
            <a:picLocks noGrp="1" noChangeAspect="1"/>
          </p:cNvPicPr>
          <p:nvPr>
            <p:ph idx="1"/>
          </p:nvPr>
        </p:nvPicPr>
        <p:blipFill>
          <a:blip r:embed="rId2"/>
          <a:stretch>
            <a:fillRect/>
          </a:stretch>
        </p:blipFill>
        <p:spPr>
          <a:xfrm>
            <a:off x="745327" y="1268760"/>
            <a:ext cx="7653345" cy="4525963"/>
          </a:xfrm>
        </p:spPr>
      </p:pic>
      <p:cxnSp>
        <p:nvCxnSpPr>
          <p:cNvPr id="6" name="Přímá spojnice 5">
            <a:extLst>
              <a:ext uri="{FF2B5EF4-FFF2-40B4-BE49-F238E27FC236}">
                <a16:creationId xmlns:a16="http://schemas.microsoft.com/office/drawing/2014/main" id="{70E05270-A7E8-4674-B235-3F910B84BEE6}"/>
              </a:ext>
            </a:extLst>
          </p:cNvPr>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7" name="Picture 2" descr="C:\Users\Bernard\Desktop\platina\přednášky\moje\muni-masarykova_univerzita-logo-01-1024x559.jpg">
            <a:extLst>
              <a:ext uri="{FF2B5EF4-FFF2-40B4-BE49-F238E27FC236}">
                <a16:creationId xmlns:a16="http://schemas.microsoft.com/office/drawing/2014/main" id="{D664F281-9168-49C5-941D-D1D51609C96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6448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621C2BB-CFD2-4965-BBFE-74F36965C10A}"/>
              </a:ext>
            </a:extLst>
          </p:cNvPr>
          <p:cNvSpPr>
            <a:spLocks noGrp="1"/>
          </p:cNvSpPr>
          <p:nvPr>
            <p:ph type="title"/>
          </p:nvPr>
        </p:nvSpPr>
        <p:spPr/>
        <p:txBody>
          <a:bodyPr/>
          <a:lstStyle/>
          <a:p>
            <a:r>
              <a:rPr lang="cs-CZ" dirty="0"/>
              <a:t>NANDO </a:t>
            </a:r>
          </a:p>
        </p:txBody>
      </p:sp>
      <p:pic>
        <p:nvPicPr>
          <p:cNvPr id="5" name="Zástupný obsah 4">
            <a:extLst>
              <a:ext uri="{FF2B5EF4-FFF2-40B4-BE49-F238E27FC236}">
                <a16:creationId xmlns:a16="http://schemas.microsoft.com/office/drawing/2014/main" id="{34C35B6C-34F9-4C0E-B614-3CCA3DDAE49C}"/>
              </a:ext>
            </a:extLst>
          </p:cNvPr>
          <p:cNvPicPr>
            <a:picLocks noGrp="1" noChangeAspect="1"/>
          </p:cNvPicPr>
          <p:nvPr>
            <p:ph idx="1"/>
          </p:nvPr>
        </p:nvPicPr>
        <p:blipFill>
          <a:blip r:embed="rId2"/>
          <a:stretch>
            <a:fillRect/>
          </a:stretch>
        </p:blipFill>
        <p:spPr>
          <a:xfrm>
            <a:off x="755576" y="1166018"/>
            <a:ext cx="7510914" cy="4525963"/>
          </a:xfrm>
        </p:spPr>
      </p:pic>
      <p:sp>
        <p:nvSpPr>
          <p:cNvPr id="7" name="TextovéPole 6">
            <a:extLst>
              <a:ext uri="{FF2B5EF4-FFF2-40B4-BE49-F238E27FC236}">
                <a16:creationId xmlns:a16="http://schemas.microsoft.com/office/drawing/2014/main" id="{FC2D174F-E156-49E2-B55F-154869DAD552}"/>
              </a:ext>
            </a:extLst>
          </p:cNvPr>
          <p:cNvSpPr txBox="1"/>
          <p:nvPr/>
        </p:nvSpPr>
        <p:spPr>
          <a:xfrm>
            <a:off x="457200" y="5714922"/>
            <a:ext cx="8229600" cy="646331"/>
          </a:xfrm>
          <a:prstGeom prst="rect">
            <a:avLst/>
          </a:prstGeom>
          <a:noFill/>
        </p:spPr>
        <p:txBody>
          <a:bodyPr wrap="square">
            <a:spAutoFit/>
          </a:bodyPr>
          <a:lstStyle/>
          <a:p>
            <a:r>
              <a:rPr lang="cs-CZ" dirty="0">
                <a:hlinkClick r:id="rId3"/>
              </a:rPr>
              <a:t>https://webgate.ec.europa.eu/single-market-compliance-space/#/notified-bodies/notifications/1005068?organizationVersion=9</a:t>
            </a:r>
            <a:endParaRPr lang="cs-CZ" dirty="0"/>
          </a:p>
        </p:txBody>
      </p:sp>
    </p:spTree>
    <p:extLst>
      <p:ext uri="{BB962C8B-B14F-4D97-AF65-F5344CB8AC3E}">
        <p14:creationId xmlns:p14="http://schemas.microsoft.com/office/powerpoint/2010/main" val="3932964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92C5A22-1BAF-46F0-A30B-8FDFAF639F74}"/>
              </a:ext>
            </a:extLst>
          </p:cNvPr>
          <p:cNvSpPr>
            <a:spLocks noGrp="1"/>
          </p:cNvSpPr>
          <p:nvPr>
            <p:ph type="title"/>
          </p:nvPr>
        </p:nvSpPr>
        <p:spPr/>
        <p:txBody>
          <a:bodyPr/>
          <a:lstStyle/>
          <a:p>
            <a:r>
              <a:rPr lang="cs-CZ" dirty="0"/>
              <a:t>EUDAMED</a:t>
            </a:r>
          </a:p>
        </p:txBody>
      </p:sp>
      <p:sp>
        <p:nvSpPr>
          <p:cNvPr id="3" name="Zástupný obsah 2">
            <a:extLst>
              <a:ext uri="{FF2B5EF4-FFF2-40B4-BE49-F238E27FC236}">
                <a16:creationId xmlns:a16="http://schemas.microsoft.com/office/drawing/2014/main" id="{B5B2D995-B5A2-4427-AC64-9F701CABC416}"/>
              </a:ext>
            </a:extLst>
          </p:cNvPr>
          <p:cNvSpPr>
            <a:spLocks noGrp="1"/>
          </p:cNvSpPr>
          <p:nvPr>
            <p:ph idx="1"/>
          </p:nvPr>
        </p:nvSpPr>
        <p:spPr/>
        <p:txBody>
          <a:bodyPr>
            <a:normAutofit fontScale="92500" lnSpcReduction="20000"/>
          </a:bodyPr>
          <a:lstStyle/>
          <a:p>
            <a:r>
              <a:rPr lang="cs-CZ" sz="2400" dirty="0"/>
              <a:t>Evropské databáze zdravotnických prostředků (EUDAMED)</a:t>
            </a:r>
          </a:p>
          <a:p>
            <a:r>
              <a:rPr lang="cs-CZ" sz="2400" dirty="0"/>
              <a:t>Databáze EUDAMED slouží k mapování životního cyklu zdravotnických prostředků, které jsou v EU k dispozici. </a:t>
            </a:r>
          </a:p>
          <a:p>
            <a:r>
              <a:rPr lang="cs-CZ" sz="2400" dirty="0"/>
              <a:t>Integruje různé elektronické systémy s cílem shromáždit a zpracovat informace o zdravotnických prostředcích a o na ně navázaných společnostech (např. jejich výrobcích). </a:t>
            </a:r>
          </a:p>
          <a:p>
            <a:r>
              <a:rPr lang="cs-CZ" sz="2400" dirty="0"/>
              <a:t>Snaha o posílení celkové transparentnosti, a to mimo jiné zajištěním lepšího přístupu k informacím pro veřejnost i zdravotnické pracovníky. </a:t>
            </a:r>
          </a:p>
          <a:p>
            <a:r>
              <a:rPr lang="cs-CZ" sz="2400" dirty="0"/>
              <a:t>EUDAMED se skládá z šesti modulů, které se týkají: registrace aktérů, jedinečné identifikace prostředků (UDI) a registrace prostředků, oznámených subjektů a vydávání certifikátů, klinických zkoušek a studií funkční způsobilosti, systému </a:t>
            </a:r>
            <a:r>
              <a:rPr lang="cs-CZ" sz="2400" dirty="0" err="1"/>
              <a:t>vigilance</a:t>
            </a:r>
            <a:r>
              <a:rPr lang="cs-CZ" sz="2400" dirty="0"/>
              <a:t> a dohledu nad trhem.</a:t>
            </a:r>
          </a:p>
        </p:txBody>
      </p:sp>
      <p:cxnSp>
        <p:nvCxnSpPr>
          <p:cNvPr id="4" name="Přímá spojnice 3">
            <a:extLst>
              <a:ext uri="{FF2B5EF4-FFF2-40B4-BE49-F238E27FC236}">
                <a16:creationId xmlns:a16="http://schemas.microsoft.com/office/drawing/2014/main" id="{4D07F04F-FBB0-4222-8807-19A5B8A4D50A}"/>
              </a:ext>
            </a:extLst>
          </p:cNvPr>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a:extLst>
              <a:ext uri="{FF2B5EF4-FFF2-40B4-BE49-F238E27FC236}">
                <a16:creationId xmlns:a16="http://schemas.microsoft.com/office/drawing/2014/main" id="{ABA4F907-FD0F-4895-A969-9A07D55204A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60445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246B14-4A55-4EE0-B163-1DDB9E3B4FC6}"/>
              </a:ext>
            </a:extLst>
          </p:cNvPr>
          <p:cNvSpPr>
            <a:spLocks noGrp="1"/>
          </p:cNvSpPr>
          <p:nvPr>
            <p:ph type="title"/>
          </p:nvPr>
        </p:nvSpPr>
        <p:spPr/>
        <p:txBody>
          <a:bodyPr/>
          <a:lstStyle/>
          <a:p>
            <a:r>
              <a:rPr lang="cs-CZ" dirty="0"/>
              <a:t>EUDAMED</a:t>
            </a:r>
          </a:p>
        </p:txBody>
      </p:sp>
      <p:pic>
        <p:nvPicPr>
          <p:cNvPr id="5" name="Zástupný obsah 4">
            <a:extLst>
              <a:ext uri="{FF2B5EF4-FFF2-40B4-BE49-F238E27FC236}">
                <a16:creationId xmlns:a16="http://schemas.microsoft.com/office/drawing/2014/main" id="{1A5C386B-911F-4B14-8429-B0F8113FFBF6}"/>
              </a:ext>
            </a:extLst>
          </p:cNvPr>
          <p:cNvPicPr>
            <a:picLocks noGrp="1" noChangeAspect="1"/>
          </p:cNvPicPr>
          <p:nvPr>
            <p:ph idx="1"/>
          </p:nvPr>
        </p:nvPicPr>
        <p:blipFill>
          <a:blip r:embed="rId2"/>
          <a:stretch>
            <a:fillRect/>
          </a:stretch>
        </p:blipFill>
        <p:spPr>
          <a:xfrm>
            <a:off x="494145" y="2060848"/>
            <a:ext cx="8229600" cy="1987657"/>
          </a:xfrm>
        </p:spPr>
      </p:pic>
      <p:cxnSp>
        <p:nvCxnSpPr>
          <p:cNvPr id="6" name="Přímá spojnice 5">
            <a:extLst>
              <a:ext uri="{FF2B5EF4-FFF2-40B4-BE49-F238E27FC236}">
                <a16:creationId xmlns:a16="http://schemas.microsoft.com/office/drawing/2014/main" id="{39CD30D1-FF53-4FB8-8DAC-190AC4003ADE}"/>
              </a:ext>
            </a:extLst>
          </p:cNvPr>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7" name="Picture 2" descr="C:\Users\Bernard\Desktop\platina\přednášky\moje\muni-masarykova_univerzita-logo-01-1024x559.jpg">
            <a:extLst>
              <a:ext uri="{FF2B5EF4-FFF2-40B4-BE49-F238E27FC236}">
                <a16:creationId xmlns:a16="http://schemas.microsoft.com/office/drawing/2014/main" id="{025890A6-8019-4A2D-880A-1FA97A957F2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
        <p:nvSpPr>
          <p:cNvPr id="3" name="Šipka: dolů 2">
            <a:extLst>
              <a:ext uri="{FF2B5EF4-FFF2-40B4-BE49-F238E27FC236}">
                <a16:creationId xmlns:a16="http://schemas.microsoft.com/office/drawing/2014/main" id="{5160DD59-58AB-4C11-8876-357762C2223A}"/>
              </a:ext>
            </a:extLst>
          </p:cNvPr>
          <p:cNvSpPr/>
          <p:nvPr/>
        </p:nvSpPr>
        <p:spPr>
          <a:xfrm>
            <a:off x="4283968" y="4293096"/>
            <a:ext cx="360040" cy="10081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3294956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530AD6-C21D-440A-8607-DA512E3ABEDB}"/>
              </a:ext>
            </a:extLst>
          </p:cNvPr>
          <p:cNvSpPr>
            <a:spLocks noGrp="1"/>
          </p:cNvSpPr>
          <p:nvPr>
            <p:ph type="title"/>
          </p:nvPr>
        </p:nvSpPr>
        <p:spPr/>
        <p:txBody>
          <a:bodyPr/>
          <a:lstStyle/>
          <a:p>
            <a:r>
              <a:rPr lang="cs-CZ" dirty="0" err="1"/>
              <a:t>Eudamed</a:t>
            </a:r>
            <a:r>
              <a:rPr lang="cs-CZ" dirty="0"/>
              <a:t> - příklad</a:t>
            </a:r>
          </a:p>
        </p:txBody>
      </p:sp>
      <p:pic>
        <p:nvPicPr>
          <p:cNvPr id="4" name="Zástupný obsah 3">
            <a:extLst>
              <a:ext uri="{FF2B5EF4-FFF2-40B4-BE49-F238E27FC236}">
                <a16:creationId xmlns:a16="http://schemas.microsoft.com/office/drawing/2014/main" id="{0462DFFA-6C0D-484A-BA3D-CF6039F6D898}"/>
              </a:ext>
            </a:extLst>
          </p:cNvPr>
          <p:cNvPicPr>
            <a:picLocks noGrp="1" noChangeAspect="1"/>
          </p:cNvPicPr>
          <p:nvPr>
            <p:ph idx="1"/>
          </p:nvPr>
        </p:nvPicPr>
        <p:blipFill>
          <a:blip r:embed="rId2"/>
          <a:stretch>
            <a:fillRect/>
          </a:stretch>
        </p:blipFill>
        <p:spPr>
          <a:xfrm>
            <a:off x="611560" y="1413764"/>
            <a:ext cx="2121099" cy="2121099"/>
          </a:xfrm>
          <a:prstGeom prst="rect">
            <a:avLst/>
          </a:prstGeom>
        </p:spPr>
      </p:pic>
      <p:sp>
        <p:nvSpPr>
          <p:cNvPr id="6" name="TextovéPole 5">
            <a:extLst>
              <a:ext uri="{FF2B5EF4-FFF2-40B4-BE49-F238E27FC236}">
                <a16:creationId xmlns:a16="http://schemas.microsoft.com/office/drawing/2014/main" id="{F22C2CF6-1DE2-47C9-A08E-CC5075BE8C05}"/>
              </a:ext>
            </a:extLst>
          </p:cNvPr>
          <p:cNvSpPr txBox="1"/>
          <p:nvPr/>
        </p:nvSpPr>
        <p:spPr>
          <a:xfrm>
            <a:off x="2195736" y="1484784"/>
            <a:ext cx="5382344" cy="369332"/>
          </a:xfrm>
          <a:prstGeom prst="rect">
            <a:avLst/>
          </a:prstGeom>
          <a:noFill/>
        </p:spPr>
        <p:txBody>
          <a:bodyPr wrap="square">
            <a:spAutoFit/>
          </a:bodyPr>
          <a:lstStyle/>
          <a:p>
            <a:r>
              <a:rPr lang="pt-BR" dirty="0"/>
              <a:t>Mobilní kardiologick</a:t>
            </a:r>
            <a:r>
              <a:rPr lang="cs-CZ" dirty="0"/>
              <a:t>ý</a:t>
            </a:r>
            <a:r>
              <a:rPr lang="pt-BR" dirty="0"/>
              <a:t> ultrazvuk Vivid S70N a S60N</a:t>
            </a:r>
            <a:endParaRPr lang="cs-CZ" dirty="0"/>
          </a:p>
        </p:txBody>
      </p:sp>
      <p:pic>
        <p:nvPicPr>
          <p:cNvPr id="8" name="Obrázek 7">
            <a:extLst>
              <a:ext uri="{FF2B5EF4-FFF2-40B4-BE49-F238E27FC236}">
                <a16:creationId xmlns:a16="http://schemas.microsoft.com/office/drawing/2014/main" id="{00BFE331-B843-4E1D-AA48-FF4210BAEC91}"/>
              </a:ext>
            </a:extLst>
          </p:cNvPr>
          <p:cNvPicPr>
            <a:picLocks noChangeAspect="1"/>
          </p:cNvPicPr>
          <p:nvPr/>
        </p:nvPicPr>
        <p:blipFill>
          <a:blip r:embed="rId3"/>
          <a:stretch>
            <a:fillRect/>
          </a:stretch>
        </p:blipFill>
        <p:spPr>
          <a:xfrm>
            <a:off x="2627784" y="1921262"/>
            <a:ext cx="5382344" cy="4301215"/>
          </a:xfrm>
          <a:prstGeom prst="rect">
            <a:avLst/>
          </a:prstGeom>
        </p:spPr>
      </p:pic>
      <p:cxnSp>
        <p:nvCxnSpPr>
          <p:cNvPr id="9" name="Přímá spojnice 8">
            <a:extLst>
              <a:ext uri="{FF2B5EF4-FFF2-40B4-BE49-F238E27FC236}">
                <a16:creationId xmlns:a16="http://schemas.microsoft.com/office/drawing/2014/main" id="{C256D2E6-E877-4CC6-B3CD-A339C602ADC9}"/>
              </a:ext>
            </a:extLst>
          </p:cNvPr>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10" name="Picture 2" descr="C:\Users\Bernard\Desktop\platina\přednášky\moje\muni-masarykova_univerzita-logo-01-1024x559.jpg">
            <a:extLst>
              <a:ext uri="{FF2B5EF4-FFF2-40B4-BE49-F238E27FC236}">
                <a16:creationId xmlns:a16="http://schemas.microsoft.com/office/drawing/2014/main" id="{495C8BFE-0EF2-44C3-B9AD-8FAE4EB0B82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34162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530AD6-C21D-440A-8607-DA512E3ABEDB}"/>
              </a:ext>
            </a:extLst>
          </p:cNvPr>
          <p:cNvSpPr>
            <a:spLocks noGrp="1"/>
          </p:cNvSpPr>
          <p:nvPr>
            <p:ph type="title"/>
          </p:nvPr>
        </p:nvSpPr>
        <p:spPr/>
        <p:txBody>
          <a:bodyPr/>
          <a:lstStyle/>
          <a:p>
            <a:r>
              <a:rPr lang="cs-CZ" dirty="0" err="1"/>
              <a:t>Eudamed</a:t>
            </a:r>
            <a:r>
              <a:rPr lang="cs-CZ" dirty="0"/>
              <a:t> - příklad</a:t>
            </a:r>
          </a:p>
        </p:txBody>
      </p:sp>
      <p:pic>
        <p:nvPicPr>
          <p:cNvPr id="4" name="Zástupný obsah 3">
            <a:extLst>
              <a:ext uri="{FF2B5EF4-FFF2-40B4-BE49-F238E27FC236}">
                <a16:creationId xmlns:a16="http://schemas.microsoft.com/office/drawing/2014/main" id="{0462DFFA-6C0D-484A-BA3D-CF6039F6D898}"/>
              </a:ext>
            </a:extLst>
          </p:cNvPr>
          <p:cNvPicPr>
            <a:picLocks noGrp="1" noChangeAspect="1"/>
          </p:cNvPicPr>
          <p:nvPr>
            <p:ph idx="1"/>
          </p:nvPr>
        </p:nvPicPr>
        <p:blipFill>
          <a:blip r:embed="rId2"/>
          <a:stretch>
            <a:fillRect/>
          </a:stretch>
        </p:blipFill>
        <p:spPr>
          <a:xfrm>
            <a:off x="611560" y="1413764"/>
            <a:ext cx="2121099" cy="2121099"/>
          </a:xfrm>
          <a:prstGeom prst="rect">
            <a:avLst/>
          </a:prstGeom>
        </p:spPr>
      </p:pic>
      <p:sp>
        <p:nvSpPr>
          <p:cNvPr id="6" name="TextovéPole 5">
            <a:extLst>
              <a:ext uri="{FF2B5EF4-FFF2-40B4-BE49-F238E27FC236}">
                <a16:creationId xmlns:a16="http://schemas.microsoft.com/office/drawing/2014/main" id="{F22C2CF6-1DE2-47C9-A08E-CC5075BE8C05}"/>
              </a:ext>
            </a:extLst>
          </p:cNvPr>
          <p:cNvSpPr txBox="1"/>
          <p:nvPr/>
        </p:nvSpPr>
        <p:spPr>
          <a:xfrm>
            <a:off x="2195736" y="1484784"/>
            <a:ext cx="5382344" cy="369332"/>
          </a:xfrm>
          <a:prstGeom prst="rect">
            <a:avLst/>
          </a:prstGeom>
          <a:noFill/>
        </p:spPr>
        <p:txBody>
          <a:bodyPr wrap="square">
            <a:spAutoFit/>
          </a:bodyPr>
          <a:lstStyle/>
          <a:p>
            <a:r>
              <a:rPr lang="pt-BR" dirty="0"/>
              <a:t>Mobilní kardiologick</a:t>
            </a:r>
            <a:r>
              <a:rPr lang="cs-CZ" dirty="0"/>
              <a:t>ý</a:t>
            </a:r>
            <a:r>
              <a:rPr lang="pt-BR" dirty="0"/>
              <a:t> ultrazvuk Vivid S70N a S60N</a:t>
            </a:r>
            <a:endParaRPr lang="cs-CZ" dirty="0"/>
          </a:p>
        </p:txBody>
      </p:sp>
      <p:cxnSp>
        <p:nvCxnSpPr>
          <p:cNvPr id="9" name="Přímá spojnice 8">
            <a:extLst>
              <a:ext uri="{FF2B5EF4-FFF2-40B4-BE49-F238E27FC236}">
                <a16:creationId xmlns:a16="http://schemas.microsoft.com/office/drawing/2014/main" id="{C256D2E6-E877-4CC6-B3CD-A339C602ADC9}"/>
              </a:ext>
            </a:extLst>
          </p:cNvPr>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10" name="Picture 2" descr="C:\Users\Bernard\Desktop\platina\přednášky\moje\muni-masarykova_univerzita-logo-01-1024x559.jpg">
            <a:extLst>
              <a:ext uri="{FF2B5EF4-FFF2-40B4-BE49-F238E27FC236}">
                <a16:creationId xmlns:a16="http://schemas.microsoft.com/office/drawing/2014/main" id="{495C8BFE-0EF2-44C3-B9AD-8FAE4EB0B82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C4479F09-1E93-4802-97D6-0AB3D8FA8633}"/>
              </a:ext>
            </a:extLst>
          </p:cNvPr>
          <p:cNvPicPr>
            <a:picLocks noChangeAspect="1"/>
          </p:cNvPicPr>
          <p:nvPr/>
        </p:nvPicPr>
        <p:blipFill>
          <a:blip r:embed="rId4"/>
          <a:stretch>
            <a:fillRect/>
          </a:stretch>
        </p:blipFill>
        <p:spPr>
          <a:xfrm>
            <a:off x="2483768" y="1848325"/>
            <a:ext cx="5544750" cy="4400519"/>
          </a:xfrm>
          <a:prstGeom prst="rect">
            <a:avLst/>
          </a:prstGeom>
        </p:spPr>
      </p:pic>
    </p:spTree>
    <p:extLst>
      <p:ext uri="{BB962C8B-B14F-4D97-AF65-F5344CB8AC3E}">
        <p14:creationId xmlns:p14="http://schemas.microsoft.com/office/powerpoint/2010/main" val="14362951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530AD6-C21D-440A-8607-DA512E3ABEDB}"/>
              </a:ext>
            </a:extLst>
          </p:cNvPr>
          <p:cNvSpPr>
            <a:spLocks noGrp="1"/>
          </p:cNvSpPr>
          <p:nvPr>
            <p:ph type="title"/>
          </p:nvPr>
        </p:nvSpPr>
        <p:spPr/>
        <p:txBody>
          <a:bodyPr/>
          <a:lstStyle/>
          <a:p>
            <a:r>
              <a:rPr lang="cs-CZ" dirty="0" err="1"/>
              <a:t>Eudamed</a:t>
            </a:r>
            <a:r>
              <a:rPr lang="cs-CZ" dirty="0"/>
              <a:t> - příklad</a:t>
            </a:r>
          </a:p>
        </p:txBody>
      </p:sp>
      <p:pic>
        <p:nvPicPr>
          <p:cNvPr id="4" name="Zástupný obsah 3">
            <a:extLst>
              <a:ext uri="{FF2B5EF4-FFF2-40B4-BE49-F238E27FC236}">
                <a16:creationId xmlns:a16="http://schemas.microsoft.com/office/drawing/2014/main" id="{0462DFFA-6C0D-484A-BA3D-CF6039F6D898}"/>
              </a:ext>
            </a:extLst>
          </p:cNvPr>
          <p:cNvPicPr>
            <a:picLocks noGrp="1" noChangeAspect="1"/>
          </p:cNvPicPr>
          <p:nvPr>
            <p:ph idx="1"/>
          </p:nvPr>
        </p:nvPicPr>
        <p:blipFill>
          <a:blip r:embed="rId2"/>
          <a:stretch>
            <a:fillRect/>
          </a:stretch>
        </p:blipFill>
        <p:spPr>
          <a:xfrm>
            <a:off x="611560" y="1413764"/>
            <a:ext cx="2121099" cy="2121099"/>
          </a:xfrm>
          <a:prstGeom prst="rect">
            <a:avLst/>
          </a:prstGeom>
        </p:spPr>
      </p:pic>
      <p:sp>
        <p:nvSpPr>
          <p:cNvPr id="6" name="TextovéPole 5">
            <a:extLst>
              <a:ext uri="{FF2B5EF4-FFF2-40B4-BE49-F238E27FC236}">
                <a16:creationId xmlns:a16="http://schemas.microsoft.com/office/drawing/2014/main" id="{F22C2CF6-1DE2-47C9-A08E-CC5075BE8C05}"/>
              </a:ext>
            </a:extLst>
          </p:cNvPr>
          <p:cNvSpPr txBox="1"/>
          <p:nvPr/>
        </p:nvSpPr>
        <p:spPr>
          <a:xfrm>
            <a:off x="2195736" y="1484784"/>
            <a:ext cx="5382344" cy="369332"/>
          </a:xfrm>
          <a:prstGeom prst="rect">
            <a:avLst/>
          </a:prstGeom>
          <a:noFill/>
        </p:spPr>
        <p:txBody>
          <a:bodyPr wrap="square">
            <a:spAutoFit/>
          </a:bodyPr>
          <a:lstStyle/>
          <a:p>
            <a:r>
              <a:rPr lang="pt-BR" dirty="0"/>
              <a:t>Mobilní kardiologick</a:t>
            </a:r>
            <a:r>
              <a:rPr lang="cs-CZ" dirty="0"/>
              <a:t>ý</a:t>
            </a:r>
            <a:r>
              <a:rPr lang="pt-BR" dirty="0"/>
              <a:t> ultrazvuk Vivid S70N a S60N</a:t>
            </a:r>
            <a:endParaRPr lang="cs-CZ" dirty="0"/>
          </a:p>
        </p:txBody>
      </p:sp>
      <p:cxnSp>
        <p:nvCxnSpPr>
          <p:cNvPr id="9" name="Přímá spojnice 8">
            <a:extLst>
              <a:ext uri="{FF2B5EF4-FFF2-40B4-BE49-F238E27FC236}">
                <a16:creationId xmlns:a16="http://schemas.microsoft.com/office/drawing/2014/main" id="{C256D2E6-E877-4CC6-B3CD-A339C602ADC9}"/>
              </a:ext>
            </a:extLst>
          </p:cNvPr>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10" name="Picture 2" descr="C:\Users\Bernard\Desktop\platina\přednášky\moje\muni-masarykova_univerzita-logo-01-1024x559.jpg">
            <a:extLst>
              <a:ext uri="{FF2B5EF4-FFF2-40B4-BE49-F238E27FC236}">
                <a16:creationId xmlns:a16="http://schemas.microsoft.com/office/drawing/2014/main" id="{495C8BFE-0EF2-44C3-B9AD-8FAE4EB0B82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B2E62F1F-CF02-4D9C-87A0-B0B80FDE555C}"/>
              </a:ext>
            </a:extLst>
          </p:cNvPr>
          <p:cNvPicPr>
            <a:picLocks noChangeAspect="1"/>
          </p:cNvPicPr>
          <p:nvPr/>
        </p:nvPicPr>
        <p:blipFill>
          <a:blip r:embed="rId4"/>
          <a:stretch>
            <a:fillRect/>
          </a:stretch>
        </p:blipFill>
        <p:spPr>
          <a:xfrm>
            <a:off x="2514983" y="1917130"/>
            <a:ext cx="5382345" cy="4329176"/>
          </a:xfrm>
          <a:prstGeom prst="rect">
            <a:avLst/>
          </a:prstGeom>
        </p:spPr>
      </p:pic>
    </p:spTree>
    <p:extLst>
      <p:ext uri="{BB962C8B-B14F-4D97-AF65-F5344CB8AC3E}">
        <p14:creationId xmlns:p14="http://schemas.microsoft.com/office/powerpoint/2010/main" val="6039031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530AD6-C21D-440A-8607-DA512E3ABEDB}"/>
              </a:ext>
            </a:extLst>
          </p:cNvPr>
          <p:cNvSpPr>
            <a:spLocks noGrp="1"/>
          </p:cNvSpPr>
          <p:nvPr>
            <p:ph type="title"/>
          </p:nvPr>
        </p:nvSpPr>
        <p:spPr/>
        <p:txBody>
          <a:bodyPr/>
          <a:lstStyle/>
          <a:p>
            <a:r>
              <a:rPr lang="cs-CZ" dirty="0" err="1"/>
              <a:t>Eudamed</a:t>
            </a:r>
            <a:r>
              <a:rPr lang="cs-CZ" dirty="0"/>
              <a:t> - příklad</a:t>
            </a:r>
          </a:p>
        </p:txBody>
      </p:sp>
      <p:pic>
        <p:nvPicPr>
          <p:cNvPr id="4" name="Zástupný obsah 3">
            <a:extLst>
              <a:ext uri="{FF2B5EF4-FFF2-40B4-BE49-F238E27FC236}">
                <a16:creationId xmlns:a16="http://schemas.microsoft.com/office/drawing/2014/main" id="{0462DFFA-6C0D-484A-BA3D-CF6039F6D898}"/>
              </a:ext>
            </a:extLst>
          </p:cNvPr>
          <p:cNvPicPr>
            <a:picLocks noGrp="1" noChangeAspect="1"/>
          </p:cNvPicPr>
          <p:nvPr>
            <p:ph idx="1"/>
          </p:nvPr>
        </p:nvPicPr>
        <p:blipFill>
          <a:blip r:embed="rId2"/>
          <a:stretch>
            <a:fillRect/>
          </a:stretch>
        </p:blipFill>
        <p:spPr>
          <a:xfrm>
            <a:off x="611560" y="1413764"/>
            <a:ext cx="2121099" cy="2121099"/>
          </a:xfrm>
          <a:prstGeom prst="rect">
            <a:avLst/>
          </a:prstGeom>
        </p:spPr>
      </p:pic>
      <p:sp>
        <p:nvSpPr>
          <p:cNvPr id="6" name="TextovéPole 5">
            <a:extLst>
              <a:ext uri="{FF2B5EF4-FFF2-40B4-BE49-F238E27FC236}">
                <a16:creationId xmlns:a16="http://schemas.microsoft.com/office/drawing/2014/main" id="{F22C2CF6-1DE2-47C9-A08E-CC5075BE8C05}"/>
              </a:ext>
            </a:extLst>
          </p:cNvPr>
          <p:cNvSpPr txBox="1"/>
          <p:nvPr/>
        </p:nvSpPr>
        <p:spPr>
          <a:xfrm>
            <a:off x="2195736" y="1484784"/>
            <a:ext cx="5382344" cy="369332"/>
          </a:xfrm>
          <a:prstGeom prst="rect">
            <a:avLst/>
          </a:prstGeom>
          <a:noFill/>
        </p:spPr>
        <p:txBody>
          <a:bodyPr wrap="square">
            <a:spAutoFit/>
          </a:bodyPr>
          <a:lstStyle/>
          <a:p>
            <a:r>
              <a:rPr lang="pt-BR" dirty="0"/>
              <a:t>Mobilní kardiologick</a:t>
            </a:r>
            <a:r>
              <a:rPr lang="cs-CZ" dirty="0"/>
              <a:t>ý</a:t>
            </a:r>
            <a:r>
              <a:rPr lang="pt-BR" dirty="0"/>
              <a:t> ultrazvuk Vivid S70N a S60N</a:t>
            </a:r>
            <a:endParaRPr lang="cs-CZ" dirty="0"/>
          </a:p>
        </p:txBody>
      </p:sp>
      <p:cxnSp>
        <p:nvCxnSpPr>
          <p:cNvPr id="9" name="Přímá spojnice 8">
            <a:extLst>
              <a:ext uri="{FF2B5EF4-FFF2-40B4-BE49-F238E27FC236}">
                <a16:creationId xmlns:a16="http://schemas.microsoft.com/office/drawing/2014/main" id="{C256D2E6-E877-4CC6-B3CD-A339C602ADC9}"/>
              </a:ext>
            </a:extLst>
          </p:cNvPr>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10" name="Picture 2" descr="C:\Users\Bernard\Desktop\platina\přednášky\moje\muni-masarykova_univerzita-logo-01-1024x559.jpg">
            <a:extLst>
              <a:ext uri="{FF2B5EF4-FFF2-40B4-BE49-F238E27FC236}">
                <a16:creationId xmlns:a16="http://schemas.microsoft.com/office/drawing/2014/main" id="{495C8BFE-0EF2-44C3-B9AD-8FAE4EB0B82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23D152F9-3CE5-45BF-89B5-7C522A584D56}"/>
              </a:ext>
            </a:extLst>
          </p:cNvPr>
          <p:cNvPicPr>
            <a:picLocks noChangeAspect="1"/>
          </p:cNvPicPr>
          <p:nvPr/>
        </p:nvPicPr>
        <p:blipFill>
          <a:blip r:embed="rId4"/>
          <a:stretch>
            <a:fillRect/>
          </a:stretch>
        </p:blipFill>
        <p:spPr>
          <a:xfrm>
            <a:off x="2339752" y="1851133"/>
            <a:ext cx="6123131" cy="4333050"/>
          </a:xfrm>
          <a:prstGeom prst="rect">
            <a:avLst/>
          </a:prstGeom>
        </p:spPr>
      </p:pic>
    </p:spTree>
    <p:extLst>
      <p:ext uri="{BB962C8B-B14F-4D97-AF65-F5344CB8AC3E}">
        <p14:creationId xmlns:p14="http://schemas.microsoft.com/office/powerpoint/2010/main" val="21987926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sz="1800" b="1" dirty="0"/>
              <a:t>Příklad dalších regulačních prvků…</a:t>
            </a:r>
            <a:br>
              <a:rPr lang="cs-CZ" sz="1800" b="1" dirty="0"/>
            </a:br>
            <a:r>
              <a:rPr lang="en-US" sz="1800" dirty="0"/>
              <a:t>VYHLÁŠKA</a:t>
            </a:r>
            <a:br>
              <a:rPr lang="en-US" sz="1800" dirty="0"/>
            </a:br>
            <a:r>
              <a:rPr lang="en-US" sz="1800" dirty="0"/>
              <a:t>o </a:t>
            </a:r>
            <a:r>
              <a:rPr lang="en-US" sz="1800" dirty="0" err="1"/>
              <a:t>požadavcích</a:t>
            </a:r>
            <a:r>
              <a:rPr lang="en-US" sz="1800" dirty="0"/>
              <a:t> </a:t>
            </a:r>
            <a:r>
              <a:rPr lang="en-US" sz="1800" dirty="0" err="1"/>
              <a:t>na</a:t>
            </a:r>
            <a:r>
              <a:rPr lang="en-US" sz="1800" dirty="0"/>
              <a:t> </a:t>
            </a:r>
            <a:r>
              <a:rPr lang="en-US" sz="1800" dirty="0" err="1"/>
              <a:t>minimální</a:t>
            </a:r>
            <a:r>
              <a:rPr lang="en-US" sz="1800" dirty="0"/>
              <a:t> </a:t>
            </a:r>
            <a:r>
              <a:rPr lang="en-US" sz="1800" dirty="0" err="1"/>
              <a:t>technické</a:t>
            </a:r>
            <a:r>
              <a:rPr lang="en-US" sz="1800" dirty="0"/>
              <a:t> a </a:t>
            </a:r>
            <a:r>
              <a:rPr lang="en-US" sz="1800" dirty="0" err="1"/>
              <a:t>věcné</a:t>
            </a:r>
            <a:r>
              <a:rPr lang="en-US" sz="1800" dirty="0"/>
              <a:t> </a:t>
            </a:r>
            <a:r>
              <a:rPr lang="en-US" sz="1800" dirty="0" err="1"/>
              <a:t>vybavení</a:t>
            </a:r>
            <a:r>
              <a:rPr lang="en-US" sz="1800" dirty="0"/>
              <a:t> </a:t>
            </a:r>
            <a:r>
              <a:rPr lang="en-US" sz="1800" dirty="0" err="1"/>
              <a:t>zdravotnických</a:t>
            </a:r>
            <a:r>
              <a:rPr lang="en-US" sz="1800" dirty="0"/>
              <a:t> </a:t>
            </a:r>
            <a:r>
              <a:rPr lang="en-US" sz="1800" dirty="0" err="1"/>
              <a:t>zařízení</a:t>
            </a:r>
            <a:r>
              <a:rPr lang="en-US" sz="1800" dirty="0"/>
              <a:t> a </a:t>
            </a:r>
            <a:r>
              <a:rPr lang="en-US" sz="1800" dirty="0" err="1"/>
              <a:t>kontaktních</a:t>
            </a:r>
            <a:r>
              <a:rPr lang="en-US" sz="1800" dirty="0"/>
              <a:t> </a:t>
            </a:r>
            <a:r>
              <a:rPr lang="en-US" sz="1800" dirty="0" err="1"/>
              <a:t>pracovišť</a:t>
            </a:r>
            <a:r>
              <a:rPr lang="en-US" sz="1800" dirty="0"/>
              <a:t> </a:t>
            </a:r>
            <a:r>
              <a:rPr lang="en-US" sz="1800" dirty="0" err="1"/>
              <a:t>domácí</a:t>
            </a:r>
            <a:r>
              <a:rPr lang="en-US" sz="1800" dirty="0"/>
              <a:t> </a:t>
            </a:r>
            <a:r>
              <a:rPr lang="en-US" sz="1800" dirty="0" err="1"/>
              <a:t>péče</a:t>
            </a:r>
            <a:endParaRPr lang="en-US" sz="1800" dirty="0"/>
          </a:p>
        </p:txBody>
      </p:sp>
      <p:sp>
        <p:nvSpPr>
          <p:cNvPr id="3" name="Zástupný symbol pro obsah 2"/>
          <p:cNvSpPr>
            <a:spLocks noGrp="1"/>
          </p:cNvSpPr>
          <p:nvPr>
            <p:ph idx="1"/>
          </p:nvPr>
        </p:nvSpPr>
        <p:spPr/>
        <p:txBody>
          <a:bodyPr>
            <a:normAutofit fontScale="92500" lnSpcReduction="20000"/>
          </a:bodyPr>
          <a:lstStyle/>
          <a:p>
            <a:r>
              <a:rPr lang="en-US" sz="2000" dirty="0"/>
              <a:t>92/2012 Sb.</a:t>
            </a:r>
            <a:endParaRPr lang="cs-CZ" sz="2000" dirty="0"/>
          </a:p>
          <a:p>
            <a:pPr marL="0" indent="0">
              <a:buNone/>
            </a:pPr>
            <a:r>
              <a:rPr lang="cs-CZ" sz="2000" dirty="0"/>
              <a:t>Definuje :</a:t>
            </a:r>
          </a:p>
          <a:p>
            <a:r>
              <a:rPr lang="en-US" sz="2000" dirty="0" err="1"/>
              <a:t>Obecné</a:t>
            </a:r>
            <a:r>
              <a:rPr lang="en-US" sz="2000" dirty="0"/>
              <a:t> </a:t>
            </a:r>
            <a:r>
              <a:rPr lang="en-US" sz="2000" dirty="0" err="1"/>
              <a:t>požadavky</a:t>
            </a:r>
            <a:r>
              <a:rPr lang="en-US" sz="2000" dirty="0"/>
              <a:t> </a:t>
            </a:r>
            <a:r>
              <a:rPr lang="en-US" sz="2000" dirty="0" err="1"/>
              <a:t>na</a:t>
            </a:r>
            <a:r>
              <a:rPr lang="en-US" sz="2000" dirty="0"/>
              <a:t> </a:t>
            </a:r>
            <a:r>
              <a:rPr lang="en-US" sz="2000" dirty="0" err="1"/>
              <a:t>technické</a:t>
            </a:r>
            <a:r>
              <a:rPr lang="en-US" sz="2000" dirty="0"/>
              <a:t> a </a:t>
            </a:r>
            <a:r>
              <a:rPr lang="en-US" sz="2000" dirty="0" err="1"/>
              <a:t>věcné</a:t>
            </a:r>
            <a:r>
              <a:rPr lang="en-US" sz="2000" dirty="0"/>
              <a:t> </a:t>
            </a:r>
            <a:r>
              <a:rPr lang="en-US" sz="2000" dirty="0" err="1"/>
              <a:t>vybavení</a:t>
            </a:r>
            <a:r>
              <a:rPr lang="en-US" sz="2000" dirty="0"/>
              <a:t> </a:t>
            </a:r>
            <a:r>
              <a:rPr lang="en-US" sz="2000" dirty="0" err="1"/>
              <a:t>zdravotnických</a:t>
            </a:r>
            <a:r>
              <a:rPr lang="en-US" sz="2000" dirty="0"/>
              <a:t> </a:t>
            </a:r>
            <a:r>
              <a:rPr lang="en-US" sz="2000" dirty="0" err="1"/>
              <a:t>zařízení</a:t>
            </a:r>
            <a:r>
              <a:rPr lang="en-US" sz="2000" dirty="0"/>
              <a:t> </a:t>
            </a:r>
            <a:endParaRPr lang="cs-CZ" sz="2000" dirty="0"/>
          </a:p>
          <a:p>
            <a:r>
              <a:rPr lang="en-US" sz="2000" dirty="0" err="1"/>
              <a:t>Požadavky</a:t>
            </a:r>
            <a:r>
              <a:rPr lang="en-US" sz="2000" dirty="0"/>
              <a:t> </a:t>
            </a:r>
            <a:r>
              <a:rPr lang="en-US" sz="2000" dirty="0" err="1"/>
              <a:t>na</a:t>
            </a:r>
            <a:r>
              <a:rPr lang="en-US" sz="2000" dirty="0"/>
              <a:t> </a:t>
            </a:r>
            <a:r>
              <a:rPr lang="en-US" sz="2000" dirty="0" err="1"/>
              <a:t>technické</a:t>
            </a:r>
            <a:r>
              <a:rPr lang="en-US" sz="2000" dirty="0"/>
              <a:t> a </a:t>
            </a:r>
            <a:r>
              <a:rPr lang="en-US" sz="2000" dirty="0" err="1"/>
              <a:t>věcné</a:t>
            </a:r>
            <a:r>
              <a:rPr lang="en-US" sz="2000" dirty="0"/>
              <a:t> </a:t>
            </a:r>
            <a:r>
              <a:rPr lang="en-US" sz="2000" dirty="0" err="1"/>
              <a:t>vybavení</a:t>
            </a:r>
            <a:r>
              <a:rPr lang="en-US" sz="2000" dirty="0"/>
              <a:t> </a:t>
            </a:r>
            <a:r>
              <a:rPr lang="en-US" sz="2000" dirty="0" err="1"/>
              <a:t>zdravotnických</a:t>
            </a:r>
            <a:r>
              <a:rPr lang="en-US" sz="2000" dirty="0"/>
              <a:t> </a:t>
            </a:r>
            <a:r>
              <a:rPr lang="en-US" sz="2000" dirty="0" err="1"/>
              <a:t>zařízení</a:t>
            </a:r>
            <a:r>
              <a:rPr lang="en-US" sz="2000" dirty="0"/>
              <a:t> </a:t>
            </a:r>
            <a:r>
              <a:rPr lang="en-US" sz="2000" dirty="0" err="1"/>
              <a:t>ambulantní</a:t>
            </a:r>
            <a:r>
              <a:rPr lang="en-US" sz="2000" dirty="0"/>
              <a:t> </a:t>
            </a:r>
            <a:r>
              <a:rPr lang="en-US" sz="2000" dirty="0" err="1"/>
              <a:t>péče</a:t>
            </a:r>
            <a:endParaRPr lang="cs-CZ" sz="2000" dirty="0"/>
          </a:p>
          <a:p>
            <a:r>
              <a:rPr lang="en-US" sz="2000" dirty="0" err="1"/>
              <a:t>Požadavky</a:t>
            </a:r>
            <a:r>
              <a:rPr lang="en-US" sz="2000" dirty="0"/>
              <a:t> </a:t>
            </a:r>
            <a:r>
              <a:rPr lang="en-US" sz="2000" dirty="0" err="1"/>
              <a:t>na</a:t>
            </a:r>
            <a:r>
              <a:rPr lang="en-US" sz="2000" dirty="0"/>
              <a:t> </a:t>
            </a:r>
            <a:r>
              <a:rPr lang="en-US" sz="2000" dirty="0" err="1"/>
              <a:t>technické</a:t>
            </a:r>
            <a:r>
              <a:rPr lang="en-US" sz="2000" dirty="0"/>
              <a:t> a </a:t>
            </a:r>
            <a:r>
              <a:rPr lang="en-US" sz="2000" dirty="0" err="1"/>
              <a:t>věcné</a:t>
            </a:r>
            <a:r>
              <a:rPr lang="en-US" sz="2000" dirty="0"/>
              <a:t> </a:t>
            </a:r>
            <a:r>
              <a:rPr lang="en-US" sz="2000" dirty="0" err="1"/>
              <a:t>vybavení</a:t>
            </a:r>
            <a:r>
              <a:rPr lang="en-US" sz="2000" dirty="0"/>
              <a:t> </a:t>
            </a:r>
            <a:r>
              <a:rPr lang="en-US" sz="2000" dirty="0" err="1"/>
              <a:t>zdravotnických</a:t>
            </a:r>
            <a:r>
              <a:rPr lang="en-US" sz="2000" dirty="0"/>
              <a:t> </a:t>
            </a:r>
            <a:r>
              <a:rPr lang="en-US" sz="2000" dirty="0" err="1"/>
              <a:t>zařízení</a:t>
            </a:r>
            <a:r>
              <a:rPr lang="en-US" sz="2000" dirty="0"/>
              <a:t> </a:t>
            </a:r>
            <a:r>
              <a:rPr lang="en-US" sz="2000" dirty="0" err="1"/>
              <a:t>jednodenní</a:t>
            </a:r>
            <a:r>
              <a:rPr lang="en-US" sz="2000" dirty="0"/>
              <a:t> </a:t>
            </a:r>
            <a:r>
              <a:rPr lang="en-US" sz="2000" dirty="0" err="1"/>
              <a:t>péče</a:t>
            </a:r>
            <a:endParaRPr lang="cs-CZ" sz="2000" dirty="0"/>
          </a:p>
          <a:p>
            <a:r>
              <a:rPr lang="en-US" sz="2000" dirty="0" err="1"/>
              <a:t>Požadavky</a:t>
            </a:r>
            <a:r>
              <a:rPr lang="en-US" sz="2000" dirty="0"/>
              <a:t> </a:t>
            </a:r>
            <a:r>
              <a:rPr lang="en-US" sz="2000" dirty="0" err="1"/>
              <a:t>na</a:t>
            </a:r>
            <a:r>
              <a:rPr lang="en-US" sz="2000" dirty="0"/>
              <a:t> </a:t>
            </a:r>
            <a:r>
              <a:rPr lang="en-US" sz="2000" dirty="0" err="1"/>
              <a:t>technické</a:t>
            </a:r>
            <a:r>
              <a:rPr lang="en-US" sz="2000" dirty="0"/>
              <a:t> a </a:t>
            </a:r>
            <a:r>
              <a:rPr lang="en-US" sz="2000" dirty="0" err="1"/>
              <a:t>věcné</a:t>
            </a:r>
            <a:r>
              <a:rPr lang="en-US" sz="2000" dirty="0"/>
              <a:t> </a:t>
            </a:r>
            <a:r>
              <a:rPr lang="en-US" sz="2000" dirty="0" err="1"/>
              <a:t>vybavení</a:t>
            </a:r>
            <a:r>
              <a:rPr lang="en-US" sz="2000" dirty="0"/>
              <a:t> </a:t>
            </a:r>
            <a:r>
              <a:rPr lang="en-US" sz="2000" dirty="0" err="1"/>
              <a:t>zdravotnických</a:t>
            </a:r>
            <a:endParaRPr lang="en-US" sz="2000" dirty="0"/>
          </a:p>
          <a:p>
            <a:pPr marL="0" indent="0">
              <a:buNone/>
            </a:pPr>
            <a:r>
              <a:rPr lang="cs-CZ" sz="2000" dirty="0"/>
              <a:t>      </a:t>
            </a:r>
            <a:r>
              <a:rPr lang="en-US" sz="2000" dirty="0" err="1"/>
              <a:t>zařízení</a:t>
            </a:r>
            <a:r>
              <a:rPr lang="en-US" sz="2000" dirty="0"/>
              <a:t> </a:t>
            </a:r>
            <a:r>
              <a:rPr lang="en-US" sz="2000" dirty="0" err="1"/>
              <a:t>lékárenské</a:t>
            </a:r>
            <a:r>
              <a:rPr lang="en-US" sz="2000" dirty="0"/>
              <a:t> </a:t>
            </a:r>
            <a:r>
              <a:rPr lang="en-US" sz="2000" dirty="0" err="1"/>
              <a:t>péče</a:t>
            </a:r>
            <a:endParaRPr lang="cs-CZ" sz="2000" dirty="0"/>
          </a:p>
          <a:p>
            <a:r>
              <a:rPr lang="en-US" sz="2000" dirty="0" err="1"/>
              <a:t>Požadavky</a:t>
            </a:r>
            <a:r>
              <a:rPr lang="en-US" sz="2000" dirty="0"/>
              <a:t> </a:t>
            </a:r>
            <a:r>
              <a:rPr lang="en-US" sz="2000" dirty="0" err="1"/>
              <a:t>na</a:t>
            </a:r>
            <a:r>
              <a:rPr lang="en-US" sz="2000" dirty="0"/>
              <a:t> </a:t>
            </a:r>
            <a:r>
              <a:rPr lang="en-US" sz="2000" dirty="0" err="1"/>
              <a:t>technické</a:t>
            </a:r>
            <a:r>
              <a:rPr lang="en-US" sz="2000" dirty="0"/>
              <a:t> a </a:t>
            </a:r>
            <a:r>
              <a:rPr lang="en-US" sz="2000" dirty="0" err="1"/>
              <a:t>věcné</a:t>
            </a:r>
            <a:r>
              <a:rPr lang="en-US" sz="2000" dirty="0"/>
              <a:t> </a:t>
            </a:r>
            <a:r>
              <a:rPr lang="en-US" sz="2000" dirty="0" err="1"/>
              <a:t>vybavení</a:t>
            </a:r>
            <a:r>
              <a:rPr lang="en-US" sz="2000" dirty="0"/>
              <a:t> </a:t>
            </a:r>
            <a:r>
              <a:rPr lang="en-US" sz="2000" dirty="0" err="1"/>
              <a:t>zdravotnických</a:t>
            </a:r>
            <a:r>
              <a:rPr lang="en-US" sz="2000" dirty="0"/>
              <a:t> </a:t>
            </a:r>
            <a:r>
              <a:rPr lang="en-US" sz="2000" dirty="0" err="1"/>
              <a:t>zařízení</a:t>
            </a:r>
            <a:r>
              <a:rPr lang="en-US" sz="2000" dirty="0"/>
              <a:t> </a:t>
            </a:r>
            <a:r>
              <a:rPr lang="en-US" sz="2000" dirty="0" err="1"/>
              <a:t>zdravotnické</a:t>
            </a:r>
            <a:r>
              <a:rPr lang="en-US" sz="2000" dirty="0"/>
              <a:t> </a:t>
            </a:r>
            <a:r>
              <a:rPr lang="en-US" sz="2000" dirty="0" err="1"/>
              <a:t>dopravní</a:t>
            </a:r>
            <a:r>
              <a:rPr lang="en-US" sz="2000" dirty="0"/>
              <a:t> </a:t>
            </a:r>
            <a:r>
              <a:rPr lang="en-US" sz="2000" dirty="0" err="1"/>
              <a:t>služby</a:t>
            </a:r>
            <a:endParaRPr lang="cs-CZ" sz="2000" dirty="0"/>
          </a:p>
          <a:p>
            <a:r>
              <a:rPr lang="en-US" sz="2000" dirty="0" err="1"/>
              <a:t>Požadavky</a:t>
            </a:r>
            <a:r>
              <a:rPr lang="en-US" sz="2000" dirty="0"/>
              <a:t> </a:t>
            </a:r>
            <a:r>
              <a:rPr lang="en-US" sz="2000" dirty="0" err="1"/>
              <a:t>na</a:t>
            </a:r>
            <a:r>
              <a:rPr lang="en-US" sz="2000" dirty="0"/>
              <a:t> </a:t>
            </a:r>
            <a:r>
              <a:rPr lang="en-US" sz="2000" dirty="0" err="1"/>
              <a:t>technické</a:t>
            </a:r>
            <a:r>
              <a:rPr lang="en-US" sz="2000" dirty="0"/>
              <a:t> a </a:t>
            </a:r>
            <a:r>
              <a:rPr lang="en-US" sz="2000" dirty="0" err="1"/>
              <a:t>věcné</a:t>
            </a:r>
            <a:r>
              <a:rPr lang="en-US" sz="2000" dirty="0"/>
              <a:t> </a:t>
            </a:r>
            <a:r>
              <a:rPr lang="en-US" sz="2000" dirty="0" err="1"/>
              <a:t>vybavení</a:t>
            </a:r>
            <a:r>
              <a:rPr lang="en-US" sz="2000" dirty="0"/>
              <a:t> </a:t>
            </a:r>
            <a:r>
              <a:rPr lang="en-US" sz="2000" dirty="0" err="1"/>
              <a:t>zdravotnických</a:t>
            </a:r>
            <a:r>
              <a:rPr lang="en-US" sz="2000" dirty="0"/>
              <a:t> </a:t>
            </a:r>
            <a:r>
              <a:rPr lang="en-US" sz="2000" dirty="0" err="1"/>
              <a:t>zařízení</a:t>
            </a:r>
            <a:r>
              <a:rPr lang="en-US" sz="2000" dirty="0"/>
              <a:t> </a:t>
            </a:r>
            <a:r>
              <a:rPr lang="en-US" sz="2000" dirty="0" err="1"/>
              <a:t>zdravotnické</a:t>
            </a:r>
            <a:r>
              <a:rPr lang="en-US" sz="2000" dirty="0"/>
              <a:t> </a:t>
            </a:r>
            <a:r>
              <a:rPr lang="en-US" sz="2000" dirty="0" err="1"/>
              <a:t>záchranné</a:t>
            </a:r>
            <a:r>
              <a:rPr lang="en-US" sz="2000" dirty="0"/>
              <a:t> </a:t>
            </a:r>
            <a:r>
              <a:rPr lang="en-US" sz="2000" dirty="0" err="1"/>
              <a:t>služby</a:t>
            </a:r>
            <a:endParaRPr lang="cs-CZ" sz="2000" dirty="0"/>
          </a:p>
          <a:p>
            <a:r>
              <a:rPr lang="cs-CZ" sz="2000" dirty="0"/>
              <a:t>Požadavky na technické a věcné vybavení zdravotnických zařízení přepravy pacientů neodkladné péče</a:t>
            </a:r>
          </a:p>
          <a:p>
            <a:r>
              <a:rPr lang="en-US" sz="2000" dirty="0" err="1"/>
              <a:t>Požadavky</a:t>
            </a:r>
            <a:r>
              <a:rPr lang="en-US" sz="2000" dirty="0"/>
              <a:t> </a:t>
            </a:r>
            <a:r>
              <a:rPr lang="en-US" sz="2000" dirty="0" err="1"/>
              <a:t>na</a:t>
            </a:r>
            <a:r>
              <a:rPr lang="en-US" sz="2000" dirty="0"/>
              <a:t> </a:t>
            </a:r>
            <a:r>
              <a:rPr lang="en-US" sz="2000" dirty="0" err="1"/>
              <a:t>technické</a:t>
            </a:r>
            <a:r>
              <a:rPr lang="en-US" sz="2000" dirty="0"/>
              <a:t> a </a:t>
            </a:r>
            <a:r>
              <a:rPr lang="en-US" sz="2000" dirty="0" err="1"/>
              <a:t>věcné</a:t>
            </a:r>
            <a:r>
              <a:rPr lang="en-US" sz="2000" dirty="0"/>
              <a:t> </a:t>
            </a:r>
            <a:r>
              <a:rPr lang="en-US" sz="2000" dirty="0" err="1"/>
              <a:t>vybavení</a:t>
            </a:r>
            <a:r>
              <a:rPr lang="en-US" sz="2000" dirty="0"/>
              <a:t> </a:t>
            </a:r>
            <a:r>
              <a:rPr lang="en-US" sz="2000" dirty="0" err="1"/>
              <a:t>kontaktních</a:t>
            </a:r>
            <a:r>
              <a:rPr lang="en-US" sz="2000" dirty="0"/>
              <a:t> </a:t>
            </a:r>
            <a:r>
              <a:rPr lang="en-US" sz="2000" dirty="0" err="1"/>
              <a:t>pracovišť</a:t>
            </a:r>
            <a:r>
              <a:rPr lang="en-US" sz="2000" dirty="0"/>
              <a:t> </a:t>
            </a:r>
            <a:r>
              <a:rPr lang="en-US" sz="2000" dirty="0" err="1"/>
              <a:t>domácí</a:t>
            </a:r>
            <a:r>
              <a:rPr lang="en-US" sz="2000" dirty="0"/>
              <a:t> </a:t>
            </a:r>
            <a:r>
              <a:rPr lang="en-US" sz="2000" dirty="0" err="1"/>
              <a:t>péče</a:t>
            </a:r>
            <a:endParaRPr lang="en-US" sz="2000"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1551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dirty="0"/>
              <a:t>Nutné vybavení dle 92/2012 </a:t>
            </a:r>
            <a:r>
              <a:rPr lang="cs-CZ" sz="3200" dirty="0" err="1"/>
              <a:t>sb</a:t>
            </a:r>
            <a:endParaRPr lang="en-US" sz="3200" dirty="0"/>
          </a:p>
        </p:txBody>
      </p:sp>
      <p:sp>
        <p:nvSpPr>
          <p:cNvPr id="3" name="Zástupný symbol pro obsah 2"/>
          <p:cNvSpPr>
            <a:spLocks noGrp="1"/>
          </p:cNvSpPr>
          <p:nvPr>
            <p:ph idx="1"/>
          </p:nvPr>
        </p:nvSpPr>
        <p:spPr/>
        <p:txBody>
          <a:bodyPr>
            <a:noAutofit/>
          </a:bodyPr>
          <a:lstStyle/>
          <a:p>
            <a:r>
              <a:rPr lang="en-US" sz="1700" b="1" dirty="0">
                <a:solidFill>
                  <a:srgbClr val="FF0000"/>
                </a:solidFill>
              </a:rPr>
              <a:t>1.31. </a:t>
            </a:r>
            <a:r>
              <a:rPr lang="en-US" sz="1700" b="1" dirty="0" err="1">
                <a:solidFill>
                  <a:srgbClr val="FF0000"/>
                </a:solidFill>
              </a:rPr>
              <a:t>Oftalmologie</a:t>
            </a:r>
            <a:endParaRPr lang="en-US" sz="1700" b="1" dirty="0">
              <a:solidFill>
                <a:srgbClr val="FF0000"/>
              </a:solidFill>
            </a:endParaRPr>
          </a:p>
          <a:p>
            <a:pPr marL="0" indent="0">
              <a:buNone/>
            </a:pPr>
            <a:r>
              <a:rPr lang="en-US" sz="1700" dirty="0" err="1"/>
              <a:t>Vybavení</a:t>
            </a:r>
            <a:r>
              <a:rPr lang="en-US" sz="1700" dirty="0"/>
              <a:t>:</a:t>
            </a:r>
          </a:p>
          <a:p>
            <a:pPr marL="0" indent="0">
              <a:buNone/>
            </a:pPr>
            <a:r>
              <a:rPr lang="en-US" sz="1700" dirty="0"/>
              <a:t>a) </a:t>
            </a:r>
            <a:r>
              <a:rPr lang="en-US" sz="1700" dirty="0" err="1"/>
              <a:t>křeslo</a:t>
            </a:r>
            <a:r>
              <a:rPr lang="en-US" sz="1700" dirty="0"/>
              <a:t> s </a:t>
            </a:r>
            <a:r>
              <a:rPr lang="en-US" sz="1700" dirty="0" err="1"/>
              <a:t>vyšetřovací</a:t>
            </a:r>
            <a:r>
              <a:rPr lang="en-US" sz="1700" dirty="0"/>
              <a:t> </a:t>
            </a:r>
            <a:r>
              <a:rPr lang="en-US" sz="1700" dirty="0" err="1"/>
              <a:t>lampou</a:t>
            </a:r>
            <a:r>
              <a:rPr lang="en-US" sz="1700" dirty="0"/>
              <a:t>,</a:t>
            </a:r>
          </a:p>
          <a:p>
            <a:pPr marL="0" indent="0">
              <a:buNone/>
            </a:pPr>
            <a:r>
              <a:rPr lang="en-US" sz="1700" dirty="0"/>
              <a:t>b) </a:t>
            </a:r>
            <a:r>
              <a:rPr lang="en-US" sz="1700" dirty="0" err="1"/>
              <a:t>sedačka</a:t>
            </a:r>
            <a:r>
              <a:rPr lang="en-US" sz="1700" dirty="0"/>
              <a:t> </a:t>
            </a:r>
            <a:r>
              <a:rPr lang="en-US" sz="1700" dirty="0" err="1"/>
              <a:t>otáčecí</a:t>
            </a:r>
            <a:r>
              <a:rPr lang="en-US" sz="1700" dirty="0"/>
              <a:t>,</a:t>
            </a:r>
          </a:p>
          <a:p>
            <a:pPr marL="0" indent="0">
              <a:buNone/>
            </a:pPr>
            <a:r>
              <a:rPr lang="en-US" sz="1700" dirty="0"/>
              <a:t>c) </a:t>
            </a:r>
            <a:r>
              <a:rPr lang="en-US" sz="1700" dirty="0" err="1"/>
              <a:t>oftalmoskop</a:t>
            </a:r>
            <a:r>
              <a:rPr lang="en-US" sz="1700" dirty="0"/>
              <a:t> </a:t>
            </a:r>
            <a:r>
              <a:rPr lang="en-US" sz="1700" dirty="0" err="1"/>
              <a:t>přímý</a:t>
            </a:r>
            <a:r>
              <a:rPr lang="en-US" sz="1700" dirty="0"/>
              <a:t>,</a:t>
            </a:r>
          </a:p>
          <a:p>
            <a:pPr marL="0" indent="0">
              <a:buNone/>
            </a:pPr>
            <a:r>
              <a:rPr lang="en-US" sz="1700" dirty="0"/>
              <a:t>d) </a:t>
            </a:r>
            <a:r>
              <a:rPr lang="en-US" sz="1700" dirty="0" err="1"/>
              <a:t>automatický</a:t>
            </a:r>
            <a:r>
              <a:rPr lang="en-US" sz="1700" dirty="0"/>
              <a:t> </a:t>
            </a:r>
            <a:r>
              <a:rPr lang="en-US" sz="1700" dirty="0" err="1"/>
              <a:t>refraktometr</a:t>
            </a:r>
            <a:r>
              <a:rPr lang="en-US" sz="1700" dirty="0"/>
              <a:t> </a:t>
            </a:r>
            <a:r>
              <a:rPr lang="en-US" sz="1700" dirty="0" err="1"/>
              <a:t>nebo</a:t>
            </a:r>
            <a:r>
              <a:rPr lang="en-US" sz="1700" dirty="0"/>
              <a:t> </a:t>
            </a:r>
            <a:r>
              <a:rPr lang="en-US" sz="1700" dirty="0" err="1"/>
              <a:t>skiaskopické</a:t>
            </a:r>
            <a:r>
              <a:rPr lang="en-US" sz="1700" dirty="0"/>
              <a:t> </a:t>
            </a:r>
            <a:r>
              <a:rPr lang="en-US" sz="1700" dirty="0" err="1"/>
              <a:t>lišty</a:t>
            </a:r>
            <a:r>
              <a:rPr lang="en-US" sz="1700" dirty="0"/>
              <a:t> a </a:t>
            </a:r>
            <a:r>
              <a:rPr lang="en-US" sz="1700" dirty="0" err="1"/>
              <a:t>zrcátko</a:t>
            </a:r>
            <a:r>
              <a:rPr lang="en-US" sz="1700" dirty="0"/>
              <a:t>,</a:t>
            </a:r>
          </a:p>
          <a:p>
            <a:pPr marL="0" indent="0">
              <a:buNone/>
            </a:pPr>
            <a:r>
              <a:rPr lang="en-US" sz="1700" dirty="0"/>
              <a:t>e) </a:t>
            </a:r>
            <a:r>
              <a:rPr lang="en-US" sz="1700" dirty="0" err="1"/>
              <a:t>lampa</a:t>
            </a:r>
            <a:r>
              <a:rPr lang="en-US" sz="1700" dirty="0"/>
              <a:t> </a:t>
            </a:r>
            <a:r>
              <a:rPr lang="en-US" sz="1700" dirty="0" err="1"/>
              <a:t>štěrbinová</a:t>
            </a:r>
            <a:r>
              <a:rPr lang="en-US" sz="1700" dirty="0"/>
              <a:t>,</a:t>
            </a:r>
          </a:p>
          <a:p>
            <a:pPr marL="0" indent="0">
              <a:buNone/>
            </a:pPr>
            <a:r>
              <a:rPr lang="en-US" sz="1700" dirty="0"/>
              <a:t>f) </a:t>
            </a:r>
            <a:r>
              <a:rPr lang="en-US" sz="1700" dirty="0" err="1"/>
              <a:t>oční</a:t>
            </a:r>
            <a:r>
              <a:rPr lang="en-US" sz="1700" dirty="0"/>
              <a:t> </a:t>
            </a:r>
            <a:r>
              <a:rPr lang="en-US" sz="1700" dirty="0" err="1"/>
              <a:t>tonometr</a:t>
            </a:r>
            <a:r>
              <a:rPr lang="en-US" sz="1700" dirty="0"/>
              <a:t>,</a:t>
            </a:r>
          </a:p>
          <a:p>
            <a:pPr marL="0" indent="0">
              <a:buNone/>
            </a:pPr>
            <a:r>
              <a:rPr lang="en-US" sz="1700" dirty="0"/>
              <a:t>g) </a:t>
            </a:r>
            <a:r>
              <a:rPr lang="en-US" sz="1700" dirty="0" err="1"/>
              <a:t>optotypy</a:t>
            </a:r>
            <a:r>
              <a:rPr lang="en-US" sz="1700" dirty="0"/>
              <a:t>,</a:t>
            </a:r>
          </a:p>
          <a:p>
            <a:pPr marL="0" indent="0">
              <a:buNone/>
            </a:pPr>
            <a:r>
              <a:rPr lang="en-US" sz="1700" dirty="0"/>
              <a:t>h) </a:t>
            </a:r>
            <a:r>
              <a:rPr lang="en-US" sz="1700" dirty="0" err="1"/>
              <a:t>perimetr</a:t>
            </a:r>
            <a:r>
              <a:rPr lang="en-US" sz="1700" dirty="0"/>
              <a:t>,</a:t>
            </a:r>
          </a:p>
          <a:p>
            <a:pPr marL="0" indent="0">
              <a:buNone/>
            </a:pPr>
            <a:r>
              <a:rPr lang="en-US" sz="1700" dirty="0" err="1"/>
              <a:t>i</a:t>
            </a:r>
            <a:r>
              <a:rPr lang="en-US" sz="1700" dirty="0"/>
              <a:t>) </a:t>
            </a:r>
            <a:r>
              <a:rPr lang="en-US" sz="1700" dirty="0" err="1"/>
              <a:t>brýlová</a:t>
            </a:r>
            <a:r>
              <a:rPr lang="en-US" sz="1700" dirty="0"/>
              <a:t> </a:t>
            </a:r>
            <a:r>
              <a:rPr lang="en-US" sz="1700" dirty="0" err="1"/>
              <a:t>skříň</a:t>
            </a:r>
            <a:r>
              <a:rPr lang="en-US" sz="1700" dirty="0"/>
              <a:t>,</a:t>
            </a:r>
          </a:p>
          <a:p>
            <a:pPr marL="0" indent="0">
              <a:buNone/>
            </a:pPr>
            <a:r>
              <a:rPr lang="en-US" sz="1700" dirty="0"/>
              <a:t>j) </a:t>
            </a:r>
            <a:r>
              <a:rPr lang="en-US" sz="1700" dirty="0" err="1"/>
              <a:t>zařízení</a:t>
            </a:r>
            <a:r>
              <a:rPr lang="en-US" sz="1700" dirty="0"/>
              <a:t> k </a:t>
            </a:r>
            <a:r>
              <a:rPr lang="en-US" sz="1700" dirty="0" err="1"/>
              <a:t>zatemnění</a:t>
            </a:r>
            <a:r>
              <a:rPr lang="en-US" sz="1700" dirty="0"/>
              <a:t> </a:t>
            </a:r>
            <a:r>
              <a:rPr lang="en-US" sz="1700" dirty="0" err="1"/>
              <a:t>oken</a:t>
            </a:r>
            <a:r>
              <a:rPr lang="en-US" sz="1700" dirty="0"/>
              <a:t>.</a:t>
            </a:r>
          </a:p>
          <a:p>
            <a:pPr marL="0" indent="0">
              <a:buNone/>
            </a:pPr>
            <a:r>
              <a:rPr lang="en-US" sz="1700" dirty="0" err="1"/>
              <a:t>Vybavení</a:t>
            </a:r>
            <a:r>
              <a:rPr lang="en-US" sz="1700" dirty="0"/>
              <a:t> </a:t>
            </a:r>
            <a:r>
              <a:rPr lang="en-US" sz="1700" dirty="0" err="1"/>
              <a:t>uvedené</a:t>
            </a:r>
            <a:r>
              <a:rPr lang="en-US" sz="1700" dirty="0"/>
              <a:t> v </a:t>
            </a:r>
            <a:r>
              <a:rPr lang="en-US" sz="1700" dirty="0" err="1"/>
              <a:t>písmenu</a:t>
            </a:r>
            <a:r>
              <a:rPr lang="en-US" sz="1700" dirty="0"/>
              <a:t> h) se </a:t>
            </a:r>
            <a:r>
              <a:rPr lang="en-US" sz="1700" dirty="0" err="1"/>
              <a:t>nevyžaduje</a:t>
            </a:r>
            <a:r>
              <a:rPr lang="en-US" sz="1700" dirty="0"/>
              <a:t> </a:t>
            </a:r>
            <a:r>
              <a:rPr lang="en-US" sz="1700" dirty="0" err="1"/>
              <a:t>ve</a:t>
            </a:r>
            <a:r>
              <a:rPr lang="en-US" sz="1700" dirty="0"/>
              <a:t> </a:t>
            </a:r>
            <a:r>
              <a:rPr lang="en-US" sz="1700" dirty="0" err="1"/>
              <a:t>zdravotnických</a:t>
            </a:r>
            <a:r>
              <a:rPr lang="en-US" sz="1700" dirty="0"/>
              <a:t> </a:t>
            </a:r>
            <a:r>
              <a:rPr lang="en-US" sz="1700" dirty="0" err="1"/>
              <a:t>zařízeních</a:t>
            </a:r>
            <a:r>
              <a:rPr lang="en-US" sz="1700" dirty="0"/>
              <a:t> </a:t>
            </a:r>
            <a:r>
              <a:rPr lang="en-US" sz="1700" dirty="0" err="1"/>
              <a:t>Vězeňské</a:t>
            </a:r>
            <a:r>
              <a:rPr lang="en-US" sz="1700" dirty="0"/>
              <a:t> </a:t>
            </a:r>
            <a:r>
              <a:rPr lang="en-US" sz="1700" dirty="0" err="1"/>
              <a:t>služby</a:t>
            </a:r>
            <a:r>
              <a:rPr lang="en-US" sz="1700" dirty="0"/>
              <a:t>, </a:t>
            </a:r>
            <a:r>
              <a:rPr lang="en-US" sz="1700" dirty="0" err="1"/>
              <a:t>pokud</a:t>
            </a:r>
            <a:r>
              <a:rPr lang="cs-CZ" sz="1700" dirty="0"/>
              <a:t> </a:t>
            </a:r>
            <a:r>
              <a:rPr lang="en-US" sz="1700" dirty="0"/>
              <a:t>je </a:t>
            </a:r>
            <a:r>
              <a:rPr lang="en-US" sz="1700" dirty="0" err="1"/>
              <a:t>vyšetření</a:t>
            </a:r>
            <a:r>
              <a:rPr lang="en-US" sz="1700" dirty="0"/>
              <a:t> </a:t>
            </a:r>
            <a:r>
              <a:rPr lang="en-US" sz="1700" dirty="0" err="1"/>
              <a:t>perimetrem</a:t>
            </a:r>
            <a:r>
              <a:rPr lang="en-US" sz="1700" dirty="0"/>
              <a:t> </a:t>
            </a:r>
            <a:r>
              <a:rPr lang="en-US" sz="1700" dirty="0" err="1"/>
              <a:t>zajištěno</a:t>
            </a:r>
            <a:r>
              <a:rPr lang="en-US" sz="1700" dirty="0"/>
              <a:t> </a:t>
            </a:r>
            <a:r>
              <a:rPr lang="en-US" sz="1700" dirty="0" err="1"/>
              <a:t>smluvně</a:t>
            </a:r>
            <a:r>
              <a:rPr lang="en-US" sz="1700" dirty="0"/>
              <a:t> </a:t>
            </a:r>
            <a:r>
              <a:rPr lang="en-US" sz="1700" dirty="0" err="1"/>
              <a:t>ve</a:t>
            </a:r>
            <a:r>
              <a:rPr lang="en-US" sz="1700" dirty="0"/>
              <a:t> </a:t>
            </a:r>
            <a:r>
              <a:rPr lang="en-US" sz="1700" dirty="0" err="1"/>
              <a:t>zdravotnickém</a:t>
            </a:r>
            <a:r>
              <a:rPr lang="en-US" sz="1700" dirty="0"/>
              <a:t> </a:t>
            </a:r>
            <a:r>
              <a:rPr lang="en-US" sz="1700" dirty="0" err="1"/>
              <a:t>zařízení</a:t>
            </a:r>
            <a:r>
              <a:rPr lang="en-US" sz="1700" dirty="0"/>
              <a:t> </a:t>
            </a:r>
            <a:r>
              <a:rPr lang="en-US" sz="1700" dirty="0" err="1"/>
              <a:t>jiného</a:t>
            </a:r>
            <a:r>
              <a:rPr lang="en-US" sz="1700" dirty="0"/>
              <a:t> </a:t>
            </a:r>
            <a:r>
              <a:rPr lang="en-US" sz="1700" dirty="0" err="1"/>
              <a:t>poskytovatele</a:t>
            </a:r>
            <a:r>
              <a:rPr lang="en-US" sz="1700" dirty="0"/>
              <a:t>.</a:t>
            </a:r>
          </a:p>
          <a:p>
            <a:pPr marL="0" indent="0">
              <a:buNone/>
            </a:pPr>
            <a:r>
              <a:rPr lang="en-US" sz="1700" dirty="0" err="1"/>
              <a:t>Nevyžaduje</a:t>
            </a:r>
            <a:r>
              <a:rPr lang="en-US" sz="1700" dirty="0"/>
              <a:t> se </a:t>
            </a:r>
            <a:r>
              <a:rPr lang="en-US" sz="1700" dirty="0" err="1"/>
              <a:t>vyšetřovací</a:t>
            </a:r>
            <a:r>
              <a:rPr lang="en-US" sz="1700" dirty="0"/>
              <a:t> </a:t>
            </a:r>
            <a:r>
              <a:rPr lang="en-US" sz="1700" dirty="0" err="1"/>
              <a:t>lehátko</a:t>
            </a:r>
            <a:r>
              <a:rPr lang="en-US" sz="1700" dirty="0"/>
              <a:t>, </a:t>
            </a:r>
            <a:r>
              <a:rPr lang="en-US" sz="1700" dirty="0" err="1"/>
              <a:t>pokud</a:t>
            </a:r>
            <a:r>
              <a:rPr lang="en-US" sz="1700" dirty="0"/>
              <a:t> </a:t>
            </a:r>
            <a:r>
              <a:rPr lang="en-US" sz="1700" dirty="0" err="1"/>
              <a:t>není</a:t>
            </a:r>
            <a:r>
              <a:rPr lang="en-US" sz="1700" dirty="0"/>
              <a:t> </a:t>
            </a:r>
            <a:r>
              <a:rPr lang="en-US" sz="1700" dirty="0" err="1"/>
              <a:t>nitrooční</a:t>
            </a:r>
            <a:r>
              <a:rPr lang="en-US" sz="1700" dirty="0"/>
              <a:t> </a:t>
            </a:r>
            <a:r>
              <a:rPr lang="en-US" sz="1700" dirty="0" err="1"/>
              <a:t>tlak</a:t>
            </a:r>
            <a:r>
              <a:rPr lang="en-US" sz="1700" dirty="0"/>
              <a:t> </a:t>
            </a:r>
            <a:r>
              <a:rPr lang="en-US" sz="1700" dirty="0" err="1"/>
              <a:t>měřen</a:t>
            </a:r>
            <a:r>
              <a:rPr lang="en-US" sz="1700" dirty="0"/>
              <a:t> </a:t>
            </a:r>
            <a:r>
              <a:rPr lang="en-US" sz="1700" dirty="0" err="1"/>
              <a:t>jinak</a:t>
            </a:r>
            <a:r>
              <a:rPr lang="en-US" sz="1700" dirty="0"/>
              <a:t> </a:t>
            </a:r>
            <a:r>
              <a:rPr lang="en-US" sz="1700" dirty="0" err="1"/>
              <a:t>než</a:t>
            </a:r>
            <a:r>
              <a:rPr lang="en-US" sz="1700" dirty="0"/>
              <a:t> </a:t>
            </a:r>
            <a:r>
              <a:rPr lang="en-US" sz="1700" dirty="0" err="1"/>
              <a:t>impresně</a:t>
            </a:r>
            <a:r>
              <a:rPr lang="en-US" sz="1700" dirty="0"/>
              <a:t>.</a:t>
            </a:r>
          </a:p>
        </p:txBody>
      </p: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539552" y="548680"/>
            <a:ext cx="1438214" cy="584775"/>
          </a:xfrm>
          <a:prstGeom prst="rect">
            <a:avLst/>
          </a:prstGeom>
          <a:noFill/>
        </p:spPr>
        <p:txBody>
          <a:bodyPr wrap="none" rtlCol="0">
            <a:spAutoFit/>
          </a:bodyPr>
          <a:lstStyle/>
          <a:p>
            <a:r>
              <a:rPr lang="cs-CZ" sz="3200" dirty="0"/>
              <a:t>Příklad:</a:t>
            </a:r>
            <a:endParaRPr lang="en-US" sz="3200" dirty="0"/>
          </a:p>
        </p:txBody>
      </p:sp>
    </p:spTree>
    <p:extLst>
      <p:ext uri="{BB962C8B-B14F-4D97-AF65-F5344CB8AC3E}">
        <p14:creationId xmlns:p14="http://schemas.microsoft.com/office/powerpoint/2010/main" val="3488086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Biofyzika     Přístrojová technika</a:t>
            </a:r>
          </a:p>
        </p:txBody>
      </p:sp>
      <p:sp>
        <p:nvSpPr>
          <p:cNvPr id="3" name="Zástupný symbol pro obsah 2"/>
          <p:cNvSpPr>
            <a:spLocks noGrp="1"/>
          </p:cNvSpPr>
          <p:nvPr>
            <p:ph idx="1"/>
          </p:nvPr>
        </p:nvSpPr>
        <p:spPr/>
        <p:txBody>
          <a:bodyPr>
            <a:normAutofit fontScale="62500" lnSpcReduction="20000"/>
          </a:bodyPr>
          <a:lstStyle/>
          <a:p>
            <a:r>
              <a:rPr lang="en-US" dirty="0"/>
              <a:t>„Biophysics is an interdisciplinary science that applies the approaches and methods of physics to study biological systems. Biophysics covers all scales of biological organization, from molecular to organismic and populations. Biophysical research shares significant overlap with biochemistry, nanotechnology, bioengineering, computational biology and systems biology.“ …Wikipedia…</a:t>
            </a:r>
          </a:p>
          <a:p>
            <a:endParaRPr lang="en-US" dirty="0"/>
          </a:p>
          <a:p>
            <a:r>
              <a:rPr lang="en-US" dirty="0"/>
              <a:t>Theoretical biophysics (mathematical interpretation of biological processes)</a:t>
            </a:r>
          </a:p>
          <a:p>
            <a:r>
              <a:rPr lang="en-US" dirty="0"/>
              <a:t>Experimental biophysics (examine aspect of physical processes in living matter)</a:t>
            </a:r>
          </a:p>
          <a:p>
            <a:r>
              <a:rPr lang="en-US" dirty="0"/>
              <a:t>Applied biophysics (deals with concrete applications of results of biophysical investigation to different areas of human activity)  → medical biophysics (biophysical problems related to the human body, human health) → </a:t>
            </a:r>
            <a:r>
              <a:rPr lang="en-US" dirty="0">
                <a:solidFill>
                  <a:srgbClr val="FF0000"/>
                </a:solidFill>
              </a:rPr>
              <a:t>medical technology and physical methods in medicine</a:t>
            </a:r>
          </a:p>
          <a:p>
            <a:endParaRPr lang="cs-CZ" dirty="0"/>
          </a:p>
        </p:txBody>
      </p:sp>
      <p:sp>
        <p:nvSpPr>
          <p:cNvPr id="4" name="Šipka doprava 3"/>
          <p:cNvSpPr/>
          <p:nvPr/>
        </p:nvSpPr>
        <p:spPr>
          <a:xfrm>
            <a:off x="3115067" y="712153"/>
            <a:ext cx="432048" cy="2880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5" name="Přímá spojnice 4"/>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7"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6194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normAutofit lnSpcReduction="10000"/>
          </a:bodyPr>
          <a:lstStyle/>
          <a:p>
            <a:r>
              <a:rPr lang="en-US" sz="1600" b="1" dirty="0">
                <a:solidFill>
                  <a:srgbClr val="FF0000"/>
                </a:solidFill>
              </a:rPr>
              <a:t>1.41. </a:t>
            </a:r>
            <a:r>
              <a:rPr lang="en-US" sz="1600" b="1" dirty="0" err="1">
                <a:solidFill>
                  <a:srgbClr val="FF0000"/>
                </a:solidFill>
              </a:rPr>
              <a:t>Rehabilitační</a:t>
            </a:r>
            <a:r>
              <a:rPr lang="en-US" sz="1600" b="1" dirty="0">
                <a:solidFill>
                  <a:srgbClr val="FF0000"/>
                </a:solidFill>
              </a:rPr>
              <a:t> a </a:t>
            </a:r>
            <a:r>
              <a:rPr lang="en-US" sz="1600" b="1" dirty="0" err="1">
                <a:solidFill>
                  <a:srgbClr val="FF0000"/>
                </a:solidFill>
              </a:rPr>
              <a:t>fyzikální</a:t>
            </a:r>
            <a:r>
              <a:rPr lang="en-US" sz="1600" b="1" dirty="0">
                <a:solidFill>
                  <a:srgbClr val="FF0000"/>
                </a:solidFill>
              </a:rPr>
              <a:t> </a:t>
            </a:r>
            <a:r>
              <a:rPr lang="en-US" sz="1600" b="1" dirty="0" err="1">
                <a:solidFill>
                  <a:srgbClr val="FF0000"/>
                </a:solidFill>
              </a:rPr>
              <a:t>medicína</a:t>
            </a:r>
            <a:endParaRPr lang="en-US" sz="1600" b="1" dirty="0">
              <a:solidFill>
                <a:srgbClr val="FF0000"/>
              </a:solidFill>
            </a:endParaRPr>
          </a:p>
          <a:p>
            <a:pPr marL="0" indent="0">
              <a:buNone/>
            </a:pPr>
            <a:r>
              <a:rPr lang="en-US" sz="1600" dirty="0" err="1"/>
              <a:t>Vybavení</a:t>
            </a:r>
            <a:r>
              <a:rPr lang="en-US" sz="1600" dirty="0"/>
              <a:t>:</a:t>
            </a:r>
          </a:p>
          <a:p>
            <a:pPr marL="0" indent="0">
              <a:buNone/>
            </a:pPr>
            <a:r>
              <a:rPr lang="en-US" sz="1600" dirty="0"/>
              <a:t>a) </a:t>
            </a:r>
            <a:r>
              <a:rPr lang="en-US" sz="1600" dirty="0" err="1"/>
              <a:t>vyšetřovací</a:t>
            </a:r>
            <a:r>
              <a:rPr lang="en-US" sz="1600" dirty="0"/>
              <a:t> </a:t>
            </a:r>
            <a:r>
              <a:rPr lang="en-US" sz="1600" dirty="0" err="1"/>
              <a:t>stůl</a:t>
            </a:r>
            <a:r>
              <a:rPr lang="en-US" sz="1600" dirty="0"/>
              <a:t> </a:t>
            </a:r>
            <a:r>
              <a:rPr lang="en-US" sz="1600" dirty="0" err="1"/>
              <a:t>nebo</a:t>
            </a:r>
            <a:r>
              <a:rPr lang="en-US" sz="1600" dirty="0"/>
              <a:t> </a:t>
            </a:r>
            <a:r>
              <a:rPr lang="en-US" sz="1600" dirty="0" err="1"/>
              <a:t>lehátko</a:t>
            </a:r>
            <a:r>
              <a:rPr lang="en-US" sz="1600" dirty="0"/>
              <a:t> s </a:t>
            </a:r>
            <a:r>
              <a:rPr lang="en-US" sz="1600" dirty="0" err="1"/>
              <a:t>nastavitelnou</a:t>
            </a:r>
            <a:r>
              <a:rPr lang="en-US" sz="1600" dirty="0"/>
              <a:t> </a:t>
            </a:r>
            <a:r>
              <a:rPr lang="en-US" sz="1600" dirty="0" err="1"/>
              <a:t>výškou</a:t>
            </a:r>
            <a:r>
              <a:rPr lang="en-US" sz="1600" dirty="0"/>
              <a:t>,</a:t>
            </a:r>
          </a:p>
          <a:p>
            <a:pPr marL="0" indent="0">
              <a:buNone/>
            </a:pPr>
            <a:r>
              <a:rPr lang="en-US" sz="1600" dirty="0"/>
              <a:t>b) </a:t>
            </a:r>
            <a:r>
              <a:rPr lang="en-US" sz="1600" dirty="0" err="1"/>
              <a:t>olovnice</a:t>
            </a:r>
            <a:r>
              <a:rPr lang="en-US" sz="1600" dirty="0"/>
              <a:t>,</a:t>
            </a:r>
          </a:p>
          <a:p>
            <a:pPr marL="0" indent="0">
              <a:buNone/>
            </a:pPr>
            <a:r>
              <a:rPr lang="en-US" sz="1600" dirty="0"/>
              <a:t>c) </a:t>
            </a:r>
            <a:r>
              <a:rPr lang="en-US" sz="1600" dirty="0" err="1"/>
              <a:t>goniometr</a:t>
            </a:r>
            <a:r>
              <a:rPr lang="en-US" sz="1600" dirty="0"/>
              <a:t>,</a:t>
            </a:r>
          </a:p>
          <a:p>
            <a:pPr marL="0" indent="0">
              <a:buNone/>
            </a:pPr>
            <a:r>
              <a:rPr lang="en-US" sz="1600" dirty="0"/>
              <a:t>d) </a:t>
            </a:r>
            <a:r>
              <a:rPr lang="en-US" sz="1600" dirty="0" err="1"/>
              <a:t>neurologické</a:t>
            </a:r>
            <a:r>
              <a:rPr lang="en-US" sz="1600" dirty="0"/>
              <a:t> </a:t>
            </a:r>
            <a:r>
              <a:rPr lang="en-US" sz="1600" dirty="0" err="1"/>
              <a:t>kladívko</a:t>
            </a:r>
            <a:r>
              <a:rPr lang="en-US" sz="1600" dirty="0"/>
              <a:t>.</a:t>
            </a:r>
            <a:endParaRPr lang="cs-CZ" sz="1600" dirty="0"/>
          </a:p>
          <a:p>
            <a:pPr marL="0" indent="0">
              <a:buNone/>
            </a:pPr>
            <a:endParaRPr lang="en-US" sz="1600" dirty="0"/>
          </a:p>
          <a:p>
            <a:pPr marL="0" indent="0">
              <a:buNone/>
            </a:pPr>
            <a:r>
              <a:rPr lang="en-US" sz="1600" b="1" dirty="0"/>
              <a:t>1.41.1. </a:t>
            </a:r>
            <a:r>
              <a:rPr lang="en-US" sz="1600" b="1" dirty="0" err="1"/>
              <a:t>Stacionární</a:t>
            </a:r>
            <a:r>
              <a:rPr lang="en-US" sz="1600" b="1" dirty="0"/>
              <a:t> </a:t>
            </a:r>
            <a:r>
              <a:rPr lang="en-US" sz="1600" b="1" dirty="0" err="1"/>
              <a:t>péče</a:t>
            </a:r>
            <a:r>
              <a:rPr lang="en-US" sz="1600" b="1" dirty="0"/>
              <a:t> - </a:t>
            </a:r>
            <a:r>
              <a:rPr lang="en-US" sz="1600" b="1" dirty="0" err="1"/>
              <a:t>rehabilitační</a:t>
            </a:r>
            <a:r>
              <a:rPr lang="en-US" sz="1600" b="1" dirty="0"/>
              <a:t> a </a:t>
            </a:r>
            <a:r>
              <a:rPr lang="en-US" sz="1600" b="1" dirty="0" err="1"/>
              <a:t>fyzikální</a:t>
            </a:r>
            <a:r>
              <a:rPr lang="en-US" sz="1600" b="1" dirty="0"/>
              <a:t> </a:t>
            </a:r>
            <a:r>
              <a:rPr lang="en-US" sz="1600" b="1" dirty="0" err="1"/>
              <a:t>medicína</a:t>
            </a:r>
            <a:endParaRPr lang="en-US" sz="1600" b="1" dirty="0"/>
          </a:p>
          <a:p>
            <a:pPr marL="0" indent="0">
              <a:buNone/>
            </a:pPr>
            <a:r>
              <a:rPr lang="en-US" sz="1600" dirty="0" err="1"/>
              <a:t>Vybavení</a:t>
            </a:r>
            <a:r>
              <a:rPr lang="en-US" sz="1600" dirty="0"/>
              <a:t>:</a:t>
            </a:r>
          </a:p>
          <a:p>
            <a:pPr marL="0" indent="0">
              <a:buNone/>
            </a:pPr>
            <a:r>
              <a:rPr lang="en-US" sz="1600" dirty="0"/>
              <a:t>a) </a:t>
            </a:r>
            <a:r>
              <a:rPr lang="en-US" sz="1600" dirty="0" err="1"/>
              <a:t>vyšetřovací</a:t>
            </a:r>
            <a:r>
              <a:rPr lang="en-US" sz="1600" dirty="0"/>
              <a:t> </a:t>
            </a:r>
            <a:r>
              <a:rPr lang="en-US" sz="1600" dirty="0" err="1"/>
              <a:t>stůl</a:t>
            </a:r>
            <a:r>
              <a:rPr lang="en-US" sz="1600" dirty="0"/>
              <a:t> </a:t>
            </a:r>
            <a:r>
              <a:rPr lang="en-US" sz="1600" dirty="0" err="1"/>
              <a:t>nebo</a:t>
            </a:r>
            <a:r>
              <a:rPr lang="en-US" sz="1600" dirty="0"/>
              <a:t> </a:t>
            </a:r>
            <a:r>
              <a:rPr lang="en-US" sz="1600" dirty="0" err="1"/>
              <a:t>lehátko</a:t>
            </a:r>
            <a:r>
              <a:rPr lang="en-US" sz="1600" dirty="0"/>
              <a:t> s </a:t>
            </a:r>
            <a:r>
              <a:rPr lang="en-US" sz="1600" dirty="0" err="1"/>
              <a:t>nastavitelnou</a:t>
            </a:r>
            <a:r>
              <a:rPr lang="en-US" sz="1600" dirty="0"/>
              <a:t> </a:t>
            </a:r>
            <a:r>
              <a:rPr lang="en-US" sz="1600" dirty="0" err="1"/>
              <a:t>výškou</a:t>
            </a:r>
            <a:r>
              <a:rPr lang="en-US" sz="1600" dirty="0"/>
              <a:t>,</a:t>
            </a:r>
          </a:p>
          <a:p>
            <a:pPr marL="0" indent="0">
              <a:buNone/>
            </a:pPr>
            <a:r>
              <a:rPr lang="en-US" sz="1600" dirty="0"/>
              <a:t>b) </a:t>
            </a:r>
            <a:r>
              <a:rPr lang="en-US" sz="1600" dirty="0" err="1"/>
              <a:t>olovnice</a:t>
            </a:r>
            <a:r>
              <a:rPr lang="en-US" sz="1600" dirty="0"/>
              <a:t>,</a:t>
            </a:r>
          </a:p>
          <a:p>
            <a:pPr marL="0" indent="0">
              <a:buNone/>
            </a:pPr>
            <a:r>
              <a:rPr lang="en-US" sz="1600" dirty="0"/>
              <a:t>c) </a:t>
            </a:r>
            <a:r>
              <a:rPr lang="en-US" sz="1600" dirty="0" err="1"/>
              <a:t>goniometr</a:t>
            </a:r>
            <a:r>
              <a:rPr lang="en-US" sz="1600" dirty="0"/>
              <a:t>.</a:t>
            </a:r>
          </a:p>
          <a:p>
            <a:pPr marL="0" indent="0">
              <a:buNone/>
            </a:pPr>
            <a:r>
              <a:rPr lang="en-US" sz="1600" dirty="0" err="1"/>
              <a:t>Další</a:t>
            </a:r>
            <a:r>
              <a:rPr lang="en-US" sz="1600" dirty="0"/>
              <a:t> </a:t>
            </a:r>
            <a:r>
              <a:rPr lang="en-US" sz="1600" dirty="0" err="1"/>
              <a:t>vybavení</a:t>
            </a:r>
            <a:r>
              <a:rPr lang="en-US" sz="1600" dirty="0"/>
              <a:t> je </a:t>
            </a:r>
            <a:r>
              <a:rPr lang="en-US" sz="1600" dirty="0" err="1"/>
              <a:t>shodné</a:t>
            </a:r>
            <a:r>
              <a:rPr lang="en-US" sz="1600" dirty="0"/>
              <a:t> s </a:t>
            </a:r>
            <a:r>
              <a:rPr lang="en-US" sz="1600" dirty="0" err="1"/>
              <a:t>vybavením</a:t>
            </a:r>
            <a:r>
              <a:rPr lang="en-US" sz="1600" dirty="0"/>
              <a:t> </a:t>
            </a:r>
            <a:r>
              <a:rPr lang="en-US" sz="1600" dirty="0" err="1"/>
              <a:t>uvedeným</a:t>
            </a:r>
            <a:r>
              <a:rPr lang="en-US" sz="1600" dirty="0"/>
              <a:t> v </a:t>
            </a:r>
            <a:r>
              <a:rPr lang="en-US" sz="1600" dirty="0" err="1"/>
              <a:t>části</a:t>
            </a:r>
            <a:r>
              <a:rPr lang="en-US" sz="1600" dirty="0"/>
              <a:t> I.B </a:t>
            </a:r>
            <a:r>
              <a:rPr lang="en-US" sz="1600" dirty="0" err="1"/>
              <a:t>bodech</a:t>
            </a:r>
            <a:r>
              <a:rPr lang="en-US" sz="1600" dirty="0"/>
              <a:t> 2.3 </a:t>
            </a:r>
            <a:r>
              <a:rPr lang="en-US" sz="1600" dirty="0" err="1"/>
              <a:t>až</a:t>
            </a:r>
            <a:r>
              <a:rPr lang="en-US" sz="1600" dirty="0"/>
              <a:t> 2.6 </a:t>
            </a:r>
            <a:r>
              <a:rPr lang="en-US" sz="1600" dirty="0" err="1"/>
              <a:t>této</a:t>
            </a:r>
            <a:r>
              <a:rPr lang="en-US" sz="1600" dirty="0"/>
              <a:t> </a:t>
            </a:r>
            <a:r>
              <a:rPr lang="en-US" sz="1600" dirty="0" err="1"/>
              <a:t>přílohy</a:t>
            </a:r>
            <a:r>
              <a:rPr lang="en-US" sz="1600" dirty="0"/>
              <a:t>, </a:t>
            </a:r>
            <a:r>
              <a:rPr lang="en-US" sz="1600" dirty="0" err="1"/>
              <a:t>pokud</a:t>
            </a:r>
            <a:r>
              <a:rPr lang="en-US" sz="1600" dirty="0"/>
              <a:t> je </a:t>
            </a:r>
            <a:r>
              <a:rPr lang="en-US" sz="1600" dirty="0" err="1"/>
              <a:t>poskytována</a:t>
            </a:r>
            <a:r>
              <a:rPr lang="en-US" sz="1600" dirty="0"/>
              <a:t> </a:t>
            </a:r>
            <a:r>
              <a:rPr lang="en-US" sz="1600" dirty="0" err="1"/>
              <a:t>péče</a:t>
            </a:r>
            <a:r>
              <a:rPr lang="en-US" sz="1600" dirty="0"/>
              <a:t> </a:t>
            </a:r>
            <a:r>
              <a:rPr lang="en-US" sz="1600" dirty="0" err="1"/>
              <a:t>ergoterapeuta</a:t>
            </a:r>
            <a:r>
              <a:rPr lang="en-US" sz="1600" dirty="0"/>
              <a:t>, </a:t>
            </a:r>
            <a:r>
              <a:rPr lang="en-US" sz="1600" dirty="0" err="1"/>
              <a:t>fyzioterapeuta</a:t>
            </a:r>
            <a:r>
              <a:rPr lang="en-US" sz="1600" dirty="0"/>
              <a:t>, </a:t>
            </a:r>
            <a:r>
              <a:rPr lang="en-US" sz="1600" dirty="0" err="1"/>
              <a:t>klinického</a:t>
            </a:r>
            <a:r>
              <a:rPr lang="en-US" sz="1600" dirty="0"/>
              <a:t> </a:t>
            </a:r>
            <a:r>
              <a:rPr lang="en-US" sz="1600" dirty="0" err="1"/>
              <a:t>logopeda</a:t>
            </a:r>
            <a:r>
              <a:rPr lang="en-US" sz="1600" dirty="0"/>
              <a:t> </a:t>
            </a:r>
            <a:r>
              <a:rPr lang="en-US" sz="1600" dirty="0" err="1"/>
              <a:t>nebo</a:t>
            </a:r>
            <a:r>
              <a:rPr lang="en-US" sz="1600" dirty="0"/>
              <a:t> </a:t>
            </a:r>
            <a:r>
              <a:rPr lang="en-US" sz="1600" dirty="0" err="1"/>
              <a:t>klinického</a:t>
            </a:r>
            <a:r>
              <a:rPr lang="en-US" sz="1600" dirty="0"/>
              <a:t> </a:t>
            </a:r>
            <a:r>
              <a:rPr lang="en-US" sz="1600" dirty="0" err="1"/>
              <a:t>psychologa</a:t>
            </a:r>
            <a:r>
              <a:rPr lang="en-US" sz="1600" dirty="0"/>
              <a:t>.</a:t>
            </a:r>
          </a:p>
          <a:p>
            <a:pPr marL="0" indent="0">
              <a:buNone/>
            </a:pPr>
            <a:r>
              <a:rPr lang="en-US" sz="1600" dirty="0" err="1"/>
              <a:t>Zřizuje</a:t>
            </a:r>
            <a:r>
              <a:rPr lang="en-US" sz="1600" dirty="0"/>
              <a:t> se </a:t>
            </a:r>
            <a:r>
              <a:rPr lang="en-US" sz="1600" dirty="0" err="1"/>
              <a:t>odpočinková</a:t>
            </a:r>
            <a:r>
              <a:rPr lang="en-US" sz="1600" dirty="0"/>
              <a:t> </a:t>
            </a:r>
            <a:r>
              <a:rPr lang="en-US" sz="1600" dirty="0" err="1"/>
              <a:t>místnost</a:t>
            </a:r>
            <a:r>
              <a:rPr lang="en-US" sz="1600" dirty="0"/>
              <a: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8229600"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23528" y="529189"/>
            <a:ext cx="1438214" cy="584775"/>
          </a:xfrm>
          <a:prstGeom prst="rect">
            <a:avLst/>
          </a:prstGeom>
          <a:noFill/>
        </p:spPr>
        <p:txBody>
          <a:bodyPr wrap="none" rtlCol="0">
            <a:spAutoFit/>
          </a:bodyPr>
          <a:lstStyle/>
          <a:p>
            <a:r>
              <a:rPr lang="cs-CZ" sz="3200" dirty="0"/>
              <a:t>Příklad:</a:t>
            </a:r>
            <a:endParaRPr lang="en-US" sz="3200" dirty="0"/>
          </a:p>
        </p:txBody>
      </p:sp>
    </p:spTree>
    <p:extLst>
      <p:ext uri="{BB962C8B-B14F-4D97-AF65-F5344CB8AC3E}">
        <p14:creationId xmlns:p14="http://schemas.microsoft.com/office/powerpoint/2010/main" val="32857740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531657" y="1406823"/>
            <a:ext cx="8229600" cy="4525963"/>
          </a:xfrm>
        </p:spPr>
        <p:txBody>
          <a:bodyPr>
            <a:noAutofit/>
          </a:bodyPr>
          <a:lstStyle/>
          <a:p>
            <a:r>
              <a:rPr lang="en-US" sz="1400" b="1" dirty="0">
                <a:solidFill>
                  <a:srgbClr val="FF0000"/>
                </a:solidFill>
              </a:rPr>
              <a:t>2.4. </a:t>
            </a:r>
            <a:r>
              <a:rPr lang="en-US" sz="1400" b="1" dirty="0" err="1">
                <a:solidFill>
                  <a:srgbClr val="FF0000"/>
                </a:solidFill>
              </a:rPr>
              <a:t>Fyzioterapeut</a:t>
            </a:r>
            <a:endParaRPr lang="en-US" sz="1400" b="1" dirty="0">
              <a:solidFill>
                <a:srgbClr val="FF0000"/>
              </a:solidFill>
            </a:endParaRPr>
          </a:p>
          <a:p>
            <a:pPr marL="0" indent="0">
              <a:buNone/>
            </a:pPr>
            <a:r>
              <a:rPr lang="en-US" sz="1400" dirty="0" err="1"/>
              <a:t>Jednotlivá</a:t>
            </a:r>
            <a:r>
              <a:rPr lang="en-US" sz="1400" dirty="0"/>
              <a:t> </a:t>
            </a:r>
            <a:r>
              <a:rPr lang="en-US" sz="1400" dirty="0" err="1"/>
              <a:t>pracoviště</a:t>
            </a:r>
            <a:r>
              <a:rPr lang="en-US" sz="1400" dirty="0"/>
              <a:t> </a:t>
            </a:r>
            <a:r>
              <a:rPr lang="en-US" sz="1400" dirty="0" err="1"/>
              <a:t>jsou</a:t>
            </a:r>
            <a:r>
              <a:rPr lang="en-US" sz="1400" dirty="0"/>
              <a:t> </a:t>
            </a:r>
            <a:r>
              <a:rPr lang="en-US" sz="1400" dirty="0" err="1"/>
              <a:t>vybavena</a:t>
            </a:r>
            <a:r>
              <a:rPr lang="en-US" sz="1400" dirty="0"/>
              <a:t> </a:t>
            </a:r>
            <a:r>
              <a:rPr lang="en-US" sz="1400" dirty="0" err="1"/>
              <a:t>podle</a:t>
            </a:r>
            <a:r>
              <a:rPr lang="en-US" sz="1400" dirty="0"/>
              <a:t> </a:t>
            </a:r>
            <a:r>
              <a:rPr lang="en-US" sz="1400" dirty="0" err="1"/>
              <a:t>druhu</a:t>
            </a:r>
            <a:r>
              <a:rPr lang="en-US" sz="1400" dirty="0"/>
              <a:t> </a:t>
            </a:r>
            <a:r>
              <a:rPr lang="en-US" sz="1400" dirty="0" err="1"/>
              <a:t>terapie</a:t>
            </a:r>
            <a:r>
              <a:rPr lang="en-US" sz="1400" dirty="0"/>
              <a:t> (body 2.4.1 </a:t>
            </a:r>
            <a:r>
              <a:rPr lang="en-US" sz="1400" dirty="0" err="1"/>
              <a:t>až</a:t>
            </a:r>
            <a:r>
              <a:rPr lang="en-US" sz="1400" dirty="0"/>
              <a:t> 2.4.6); </a:t>
            </a:r>
            <a:r>
              <a:rPr lang="en-US" sz="1400" dirty="0" err="1"/>
              <a:t>nevyžaduje</a:t>
            </a:r>
            <a:r>
              <a:rPr lang="en-US" sz="1400" dirty="0"/>
              <a:t> se </a:t>
            </a:r>
            <a:r>
              <a:rPr lang="en-US" sz="1400" dirty="0" err="1"/>
              <a:t>tonometr</a:t>
            </a:r>
            <a:r>
              <a:rPr lang="en-US" sz="1400" dirty="0"/>
              <a:t> a </a:t>
            </a:r>
            <a:r>
              <a:rPr lang="en-US" sz="1400" dirty="0" err="1"/>
              <a:t>fonendoskop</a:t>
            </a:r>
            <a:r>
              <a:rPr lang="en-US" sz="1400" dirty="0"/>
              <a:t>.</a:t>
            </a:r>
            <a:endParaRPr lang="cs-CZ" sz="1400" dirty="0"/>
          </a:p>
          <a:p>
            <a:pPr marL="0" indent="0">
              <a:buNone/>
            </a:pPr>
            <a:endParaRPr lang="en-US" sz="1400" dirty="0"/>
          </a:p>
          <a:p>
            <a:r>
              <a:rPr lang="en-US" sz="1400" b="1" dirty="0"/>
              <a:t>2.4.1. </a:t>
            </a:r>
            <a:r>
              <a:rPr lang="en-US" sz="1400" b="1" dirty="0" err="1"/>
              <a:t>Individuální</a:t>
            </a:r>
            <a:r>
              <a:rPr lang="en-US" sz="1400" b="1" dirty="0"/>
              <a:t> </a:t>
            </a:r>
            <a:r>
              <a:rPr lang="en-US" sz="1400" b="1" dirty="0" err="1"/>
              <a:t>fyzioterapie</a:t>
            </a:r>
            <a:endParaRPr lang="en-US" sz="1400" b="1" dirty="0"/>
          </a:p>
          <a:p>
            <a:pPr marL="0" indent="0">
              <a:buNone/>
            </a:pPr>
            <a:r>
              <a:rPr lang="en-US" sz="1400" dirty="0" err="1"/>
              <a:t>Vybavení</a:t>
            </a:r>
            <a:r>
              <a:rPr lang="en-US" sz="1400" dirty="0"/>
              <a:t>:</a:t>
            </a:r>
          </a:p>
          <a:p>
            <a:pPr marL="0" indent="0">
              <a:buNone/>
            </a:pPr>
            <a:r>
              <a:rPr lang="en-US" sz="1400" dirty="0"/>
              <a:t>a) </a:t>
            </a:r>
            <a:r>
              <a:rPr lang="en-US" sz="1400" dirty="0" err="1"/>
              <a:t>místnost</a:t>
            </a:r>
            <a:r>
              <a:rPr lang="en-US" sz="1400" dirty="0"/>
              <a:t> pro </a:t>
            </a:r>
            <a:r>
              <a:rPr lang="en-US" sz="1400" dirty="0" err="1"/>
              <a:t>individuální</a:t>
            </a:r>
            <a:r>
              <a:rPr lang="en-US" sz="1400" dirty="0"/>
              <a:t> </a:t>
            </a:r>
            <a:r>
              <a:rPr lang="en-US" sz="1400" dirty="0" err="1"/>
              <a:t>pohybovou</a:t>
            </a:r>
            <a:r>
              <a:rPr lang="en-US" sz="1400" dirty="0"/>
              <a:t> </a:t>
            </a:r>
            <a:r>
              <a:rPr lang="en-US" sz="1400" dirty="0" err="1"/>
              <a:t>léčbu</a:t>
            </a:r>
            <a:r>
              <a:rPr lang="en-US" sz="1400" dirty="0"/>
              <a:t> s </a:t>
            </a:r>
            <a:r>
              <a:rPr lang="en-US" sz="1400" dirty="0" err="1"/>
              <a:t>minimální</a:t>
            </a:r>
            <a:r>
              <a:rPr lang="en-US" sz="1400" dirty="0"/>
              <a:t> </a:t>
            </a:r>
            <a:r>
              <a:rPr lang="en-US" sz="1400" dirty="0" err="1"/>
              <a:t>plochou</a:t>
            </a:r>
            <a:r>
              <a:rPr lang="en-US" sz="1400" dirty="0"/>
              <a:t> 10 m</a:t>
            </a:r>
            <a:r>
              <a:rPr lang="en-US" sz="1400" baseline="30000" dirty="0"/>
              <a:t>2</a:t>
            </a:r>
            <a:r>
              <a:rPr lang="en-US" sz="1400" dirty="0"/>
              <a:t>,</a:t>
            </a:r>
          </a:p>
          <a:p>
            <a:pPr marL="0" indent="0">
              <a:buNone/>
            </a:pPr>
            <a:r>
              <a:rPr lang="en-US" sz="1400" dirty="0"/>
              <a:t>b) </a:t>
            </a:r>
            <a:r>
              <a:rPr lang="en-US" sz="1400" dirty="0" err="1"/>
              <a:t>vyšetřovací</a:t>
            </a:r>
            <a:r>
              <a:rPr lang="en-US" sz="1400" dirty="0"/>
              <a:t> </a:t>
            </a:r>
            <a:r>
              <a:rPr lang="en-US" sz="1400" dirty="0" err="1"/>
              <a:t>lehátko</a:t>
            </a:r>
            <a:r>
              <a:rPr lang="en-US" sz="1400" dirty="0"/>
              <a:t> s </a:t>
            </a:r>
            <a:r>
              <a:rPr lang="en-US" sz="1400" dirty="0" err="1"/>
              <a:t>nastavitelnou</a:t>
            </a:r>
            <a:r>
              <a:rPr lang="en-US" sz="1400" dirty="0"/>
              <a:t> </a:t>
            </a:r>
            <a:r>
              <a:rPr lang="en-US" sz="1400" dirty="0" err="1"/>
              <a:t>výškou</a:t>
            </a:r>
            <a:r>
              <a:rPr lang="en-US" sz="1400" dirty="0"/>
              <a:t>,</a:t>
            </a:r>
          </a:p>
          <a:p>
            <a:pPr marL="0" indent="0">
              <a:buNone/>
            </a:pPr>
            <a:r>
              <a:rPr lang="en-US" sz="1400" dirty="0"/>
              <a:t>c) </a:t>
            </a:r>
            <a:r>
              <a:rPr lang="en-US" sz="1400" dirty="0" err="1"/>
              <a:t>zrcadlo</a:t>
            </a:r>
            <a:r>
              <a:rPr lang="en-US" sz="1400" dirty="0"/>
              <a:t>,</a:t>
            </a:r>
          </a:p>
          <a:p>
            <a:pPr marL="0" indent="0">
              <a:buNone/>
            </a:pPr>
            <a:r>
              <a:rPr lang="en-US" sz="1400" dirty="0"/>
              <a:t>d) 2 </a:t>
            </a:r>
            <a:r>
              <a:rPr lang="en-US" sz="1400" dirty="0" err="1"/>
              <a:t>osobní</a:t>
            </a:r>
            <a:r>
              <a:rPr lang="en-US" sz="1400" dirty="0"/>
              <a:t> </a:t>
            </a:r>
            <a:r>
              <a:rPr lang="en-US" sz="1400" dirty="0" err="1"/>
              <a:t>váhy</a:t>
            </a:r>
            <a:r>
              <a:rPr lang="en-US" sz="1400" dirty="0"/>
              <a:t> </a:t>
            </a:r>
            <a:r>
              <a:rPr lang="en-US" sz="1400" dirty="0" err="1"/>
              <a:t>nášlapné</a:t>
            </a:r>
            <a:r>
              <a:rPr lang="en-US" sz="1400" dirty="0"/>
              <a:t>.</a:t>
            </a:r>
            <a:endParaRPr lang="cs-CZ" sz="1400" dirty="0"/>
          </a:p>
          <a:p>
            <a:pPr marL="0" indent="0">
              <a:buNone/>
            </a:pPr>
            <a:endParaRPr lang="en-US" sz="1400" dirty="0"/>
          </a:p>
          <a:p>
            <a:r>
              <a:rPr lang="en-US" sz="1400" b="1" dirty="0"/>
              <a:t>2.4.2. </a:t>
            </a:r>
            <a:r>
              <a:rPr lang="en-US" sz="1400" b="1" dirty="0" err="1"/>
              <a:t>Skupinová</a:t>
            </a:r>
            <a:r>
              <a:rPr lang="en-US" sz="1400" b="1" dirty="0"/>
              <a:t> </a:t>
            </a:r>
            <a:r>
              <a:rPr lang="en-US" sz="1400" b="1" dirty="0" err="1"/>
              <a:t>pohybová</a:t>
            </a:r>
            <a:r>
              <a:rPr lang="en-US" sz="1400" b="1" dirty="0"/>
              <a:t> </a:t>
            </a:r>
            <a:r>
              <a:rPr lang="en-US" sz="1400" b="1" dirty="0" err="1"/>
              <a:t>léčba</a:t>
            </a:r>
            <a:endParaRPr lang="en-US" sz="1400" b="1" dirty="0"/>
          </a:p>
          <a:p>
            <a:pPr marL="0" indent="0">
              <a:buNone/>
            </a:pPr>
            <a:r>
              <a:rPr lang="en-US" sz="1400" dirty="0" err="1"/>
              <a:t>Vybavení</a:t>
            </a:r>
            <a:r>
              <a:rPr lang="en-US" sz="1400" dirty="0"/>
              <a:t>:</a:t>
            </a:r>
          </a:p>
          <a:p>
            <a:pPr marL="0" indent="0">
              <a:buNone/>
            </a:pPr>
            <a:r>
              <a:rPr lang="en-US" sz="1400" dirty="0"/>
              <a:t>a) </a:t>
            </a:r>
            <a:r>
              <a:rPr lang="en-US" sz="1400" dirty="0" err="1"/>
              <a:t>tělocvična</a:t>
            </a:r>
            <a:r>
              <a:rPr lang="en-US" sz="1400" dirty="0"/>
              <a:t> s </a:t>
            </a:r>
            <a:r>
              <a:rPr lang="en-US" sz="1400" dirty="0" err="1"/>
              <a:t>plochou</a:t>
            </a:r>
            <a:r>
              <a:rPr lang="en-US" sz="1400" dirty="0"/>
              <a:t> 5 m</a:t>
            </a:r>
            <a:r>
              <a:rPr lang="en-US" sz="1400" baseline="30000" dirty="0"/>
              <a:t>2</a:t>
            </a:r>
            <a:r>
              <a:rPr lang="en-US" sz="1400" dirty="0"/>
              <a:t> </a:t>
            </a:r>
            <a:r>
              <a:rPr lang="en-US" sz="1400" dirty="0" err="1"/>
              <a:t>na</a:t>
            </a:r>
            <a:r>
              <a:rPr lang="en-US" sz="1400" dirty="0"/>
              <a:t> 1 </a:t>
            </a:r>
            <a:r>
              <a:rPr lang="en-US" sz="1400" dirty="0" err="1"/>
              <a:t>pacienta</a:t>
            </a:r>
            <a:r>
              <a:rPr lang="en-US" sz="1400" dirty="0"/>
              <a:t>; </a:t>
            </a:r>
            <a:r>
              <a:rPr lang="en-US" sz="1400" dirty="0" err="1"/>
              <a:t>minimální</a:t>
            </a:r>
            <a:r>
              <a:rPr lang="en-US" sz="1400" dirty="0"/>
              <a:t> </a:t>
            </a:r>
            <a:r>
              <a:rPr lang="en-US" sz="1400" dirty="0" err="1"/>
              <a:t>plocha</a:t>
            </a:r>
            <a:r>
              <a:rPr lang="en-US" sz="1400" dirty="0"/>
              <a:t> </a:t>
            </a:r>
            <a:r>
              <a:rPr lang="en-US" sz="1400" dirty="0" err="1"/>
              <a:t>tělocvičny</a:t>
            </a:r>
            <a:r>
              <a:rPr lang="en-US" sz="1400" dirty="0"/>
              <a:t> </a:t>
            </a:r>
            <a:r>
              <a:rPr lang="en-US" sz="1400" dirty="0" err="1"/>
              <a:t>činí</a:t>
            </a:r>
            <a:r>
              <a:rPr lang="en-US" sz="1400" dirty="0"/>
              <a:t> 13 m</a:t>
            </a:r>
            <a:r>
              <a:rPr lang="en-US" sz="1400" baseline="30000" dirty="0"/>
              <a:t>2</a:t>
            </a:r>
            <a:r>
              <a:rPr lang="en-US" sz="1400" dirty="0"/>
              <a:t>,</a:t>
            </a:r>
          </a:p>
          <a:p>
            <a:pPr marL="0" indent="0">
              <a:buNone/>
            </a:pPr>
            <a:r>
              <a:rPr lang="en-US" sz="1400" dirty="0"/>
              <a:t>b) </a:t>
            </a:r>
            <a:r>
              <a:rPr lang="en-US" sz="1400" dirty="0" err="1"/>
              <a:t>žíněnky</a:t>
            </a:r>
            <a:r>
              <a:rPr lang="en-US" sz="1400" dirty="0"/>
              <a:t> </a:t>
            </a:r>
            <a:r>
              <a:rPr lang="en-US" sz="1400" dirty="0" err="1"/>
              <a:t>nebo</a:t>
            </a:r>
            <a:r>
              <a:rPr lang="en-US" sz="1400" dirty="0"/>
              <a:t> </a:t>
            </a:r>
            <a:r>
              <a:rPr lang="en-US" sz="1400" dirty="0" err="1"/>
              <a:t>podložky</a:t>
            </a:r>
            <a:r>
              <a:rPr lang="en-US" sz="1400" dirty="0"/>
              <a:t> </a:t>
            </a:r>
            <a:r>
              <a:rPr lang="en-US" sz="1400" dirty="0" err="1"/>
              <a:t>na</a:t>
            </a:r>
            <a:r>
              <a:rPr lang="en-US" sz="1400" dirty="0"/>
              <a:t> </a:t>
            </a:r>
            <a:r>
              <a:rPr lang="en-US" sz="1400" dirty="0" err="1"/>
              <a:t>cvičení</a:t>
            </a:r>
            <a:r>
              <a:rPr lang="en-US" sz="1400" dirty="0"/>
              <a:t>.</a:t>
            </a:r>
            <a:endParaRPr lang="cs-CZ" sz="1400" dirty="0"/>
          </a:p>
          <a:p>
            <a:pPr marL="0" indent="0">
              <a:buNone/>
            </a:pPr>
            <a:endParaRPr lang="cs-CZ" sz="1400" dirty="0"/>
          </a:p>
          <a:p>
            <a:r>
              <a:rPr lang="en-US" sz="1400" b="1" dirty="0"/>
              <a:t>2.4.3. </a:t>
            </a:r>
            <a:r>
              <a:rPr lang="en-US" sz="1400" b="1" dirty="0" err="1"/>
              <a:t>Pohybová</a:t>
            </a:r>
            <a:r>
              <a:rPr lang="en-US" sz="1400" b="1" dirty="0"/>
              <a:t> </a:t>
            </a:r>
            <a:r>
              <a:rPr lang="en-US" sz="1400" b="1" dirty="0" err="1"/>
              <a:t>léčba</a:t>
            </a:r>
            <a:r>
              <a:rPr lang="en-US" sz="1400" b="1" dirty="0"/>
              <a:t> </a:t>
            </a:r>
            <a:r>
              <a:rPr lang="en-US" sz="1400" b="1" dirty="0" err="1"/>
              <a:t>pomocí</a:t>
            </a:r>
            <a:r>
              <a:rPr lang="en-US" sz="1400" b="1" dirty="0"/>
              <a:t> </a:t>
            </a:r>
            <a:r>
              <a:rPr lang="en-US" sz="1400" b="1" dirty="0" err="1"/>
              <a:t>přístrojů</a:t>
            </a:r>
            <a:endParaRPr lang="en-US" sz="1400" b="1" dirty="0"/>
          </a:p>
          <a:p>
            <a:pPr marL="0" indent="0">
              <a:buNone/>
            </a:pPr>
            <a:r>
              <a:rPr lang="en-US" sz="1400" dirty="0" err="1"/>
              <a:t>Vybavení</a:t>
            </a:r>
            <a:r>
              <a:rPr lang="en-US" sz="1400" dirty="0"/>
              <a:t>:</a:t>
            </a:r>
          </a:p>
          <a:p>
            <a:pPr marL="0" indent="0">
              <a:buNone/>
            </a:pPr>
            <a:r>
              <a:rPr lang="en-US" sz="1400" dirty="0"/>
              <a:t>a) </a:t>
            </a:r>
            <a:r>
              <a:rPr lang="en-US" sz="1400" dirty="0" err="1"/>
              <a:t>pracoviště</a:t>
            </a:r>
            <a:r>
              <a:rPr lang="en-US" sz="1400" dirty="0"/>
              <a:t> s </a:t>
            </a:r>
            <a:r>
              <a:rPr lang="en-US" sz="1400" dirty="0" err="1"/>
              <a:t>plochou</a:t>
            </a:r>
            <a:r>
              <a:rPr lang="en-US" sz="1400" dirty="0"/>
              <a:t> 5 m2 </a:t>
            </a:r>
            <a:r>
              <a:rPr lang="en-US" sz="1400" dirty="0" err="1"/>
              <a:t>na</a:t>
            </a:r>
            <a:r>
              <a:rPr lang="en-US" sz="1400" dirty="0"/>
              <a:t> 1 </a:t>
            </a:r>
            <a:r>
              <a:rPr lang="en-US" sz="1400" dirty="0" err="1"/>
              <a:t>pacienta</a:t>
            </a:r>
            <a:r>
              <a:rPr lang="en-US" sz="1400" dirty="0"/>
              <a:t>; </a:t>
            </a:r>
            <a:r>
              <a:rPr lang="en-US" sz="1400" dirty="0" err="1"/>
              <a:t>minimální</a:t>
            </a:r>
            <a:r>
              <a:rPr lang="en-US" sz="1400" dirty="0"/>
              <a:t> </a:t>
            </a:r>
            <a:r>
              <a:rPr lang="en-US" sz="1400" dirty="0" err="1"/>
              <a:t>plocha</a:t>
            </a:r>
            <a:r>
              <a:rPr lang="en-US" sz="1400" dirty="0"/>
              <a:t> </a:t>
            </a:r>
            <a:r>
              <a:rPr lang="en-US" sz="1400" dirty="0" err="1"/>
              <a:t>pracoviště</a:t>
            </a:r>
            <a:r>
              <a:rPr lang="en-US" sz="1400" dirty="0"/>
              <a:t> </a:t>
            </a:r>
            <a:r>
              <a:rPr lang="en-US" sz="1400" dirty="0" err="1"/>
              <a:t>činí</a:t>
            </a:r>
            <a:r>
              <a:rPr lang="en-US" sz="1400" dirty="0"/>
              <a:t> 8 m</a:t>
            </a:r>
            <a:r>
              <a:rPr lang="en-US" sz="1400" baseline="30000" dirty="0"/>
              <a:t>2</a:t>
            </a:r>
            <a:r>
              <a:rPr lang="en-US" sz="1400" dirty="0"/>
              <a:t>,</a:t>
            </a:r>
          </a:p>
          <a:p>
            <a:pPr marL="0" indent="0">
              <a:buNone/>
            </a:pPr>
            <a:r>
              <a:rPr lang="en-US" sz="1400" dirty="0"/>
              <a:t>b) </a:t>
            </a:r>
            <a:r>
              <a:rPr lang="en-US" sz="1400" dirty="0" err="1"/>
              <a:t>přístroje</a:t>
            </a:r>
            <a:r>
              <a:rPr lang="en-US" sz="1400" dirty="0"/>
              <a:t> </a:t>
            </a:r>
            <a:r>
              <a:rPr lang="en-US" sz="1400" dirty="0" err="1"/>
              <a:t>podle</a:t>
            </a:r>
            <a:r>
              <a:rPr lang="en-US" sz="1400" dirty="0"/>
              <a:t> </a:t>
            </a:r>
            <a:r>
              <a:rPr lang="en-US" sz="1400" dirty="0" err="1"/>
              <a:t>druhu</a:t>
            </a:r>
            <a:r>
              <a:rPr lang="en-US" sz="1400" dirty="0"/>
              <a:t> </a:t>
            </a:r>
            <a:r>
              <a:rPr lang="en-US" sz="1400" dirty="0" err="1"/>
              <a:t>terapie</a:t>
            </a:r>
            <a:r>
              <a:rPr lang="en-US" sz="1400" dirty="0"/>
              <a:t> - pro </a:t>
            </a:r>
            <a:r>
              <a:rPr lang="en-US" sz="1400" dirty="0" err="1"/>
              <a:t>posilování</a:t>
            </a:r>
            <a:r>
              <a:rPr lang="en-US" sz="1400" dirty="0"/>
              <a:t>, </a:t>
            </a:r>
            <a:r>
              <a:rPr lang="en-US" sz="1400" dirty="0" err="1"/>
              <a:t>nácvik</a:t>
            </a:r>
            <a:r>
              <a:rPr lang="en-US" sz="1400" dirty="0"/>
              <a:t> </a:t>
            </a:r>
            <a:r>
              <a:rPr lang="en-US" sz="1400" dirty="0" err="1"/>
              <a:t>chůze</a:t>
            </a:r>
            <a:r>
              <a:rPr lang="en-US" sz="1400" dirty="0"/>
              <a:t> a </a:t>
            </a:r>
            <a:r>
              <a:rPr lang="en-US" sz="1400" dirty="0" err="1"/>
              <a:t>aktivní</a:t>
            </a:r>
            <a:r>
              <a:rPr lang="en-US" sz="1400" dirty="0"/>
              <a:t> a </a:t>
            </a:r>
            <a:r>
              <a:rPr lang="en-US" sz="1400" dirty="0" err="1"/>
              <a:t>pasivní</a:t>
            </a:r>
            <a:r>
              <a:rPr lang="en-US" sz="1400" dirty="0"/>
              <a:t> </a:t>
            </a:r>
            <a:r>
              <a:rPr lang="en-US" sz="1400" dirty="0" err="1"/>
              <a:t>procvičování</a:t>
            </a:r>
            <a:r>
              <a:rPr lang="en-US" sz="1400" dirty="0"/>
              <a:t> </a:t>
            </a:r>
            <a:r>
              <a:rPr lang="en-US" sz="1400" dirty="0" err="1"/>
              <a:t>hybnosti</a:t>
            </a:r>
            <a:r>
              <a:rPr lang="en-US" sz="1400" dirty="0"/>
              <a: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60648"/>
            <a:ext cx="8229600"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539552" y="541347"/>
            <a:ext cx="1438214" cy="584775"/>
          </a:xfrm>
          <a:prstGeom prst="rect">
            <a:avLst/>
          </a:prstGeom>
          <a:noFill/>
        </p:spPr>
        <p:txBody>
          <a:bodyPr wrap="none" rtlCol="0">
            <a:spAutoFit/>
          </a:bodyPr>
          <a:lstStyle/>
          <a:p>
            <a:r>
              <a:rPr lang="cs-CZ" sz="3200" dirty="0"/>
              <a:t>Příklad:</a:t>
            </a:r>
            <a:endParaRPr lang="en-US" sz="3200" dirty="0"/>
          </a:p>
        </p:txBody>
      </p:sp>
    </p:spTree>
    <p:extLst>
      <p:ext uri="{BB962C8B-B14F-4D97-AF65-F5344CB8AC3E}">
        <p14:creationId xmlns:p14="http://schemas.microsoft.com/office/powerpoint/2010/main" val="12325340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539552" y="908720"/>
            <a:ext cx="8229600" cy="4525963"/>
          </a:xfrm>
        </p:spPr>
        <p:txBody>
          <a:bodyPr>
            <a:noAutofit/>
          </a:bodyPr>
          <a:lstStyle/>
          <a:p>
            <a:r>
              <a:rPr lang="cs-CZ" sz="1400" b="1" dirty="0"/>
              <a:t>2.4.4. Pohybová léčba v rehabilitačním bazénu</a:t>
            </a:r>
          </a:p>
          <a:p>
            <a:pPr marL="0" indent="0">
              <a:buNone/>
            </a:pPr>
            <a:r>
              <a:rPr lang="cs-CZ" sz="1400" dirty="0"/>
              <a:t>Vybavení:</a:t>
            </a:r>
          </a:p>
          <a:p>
            <a:pPr marL="0" indent="0">
              <a:buNone/>
            </a:pPr>
            <a:r>
              <a:rPr lang="cs-CZ" sz="1400" dirty="0"/>
              <a:t>a) bazén s plochou 4,5 m</a:t>
            </a:r>
            <a:r>
              <a:rPr lang="cs-CZ" sz="1400" baseline="30000" dirty="0"/>
              <a:t>2</a:t>
            </a:r>
            <a:r>
              <a:rPr lang="cs-CZ" sz="1400" dirty="0"/>
              <a:t> na 1 dospělého pacienta a 4 m</a:t>
            </a:r>
            <a:r>
              <a:rPr lang="cs-CZ" sz="1400" baseline="30000" dirty="0"/>
              <a:t>2</a:t>
            </a:r>
            <a:r>
              <a:rPr lang="cs-CZ" sz="1400" dirty="0"/>
              <a:t> na 1 dítě,</a:t>
            </a:r>
          </a:p>
          <a:p>
            <a:pPr marL="0" indent="0">
              <a:buNone/>
            </a:pPr>
            <a:r>
              <a:rPr lang="cs-CZ" sz="1400" dirty="0"/>
              <a:t>b) sprcha a prostor pro odložení oděvu.</a:t>
            </a:r>
          </a:p>
          <a:p>
            <a:endParaRPr lang="cs-CZ" sz="1400" dirty="0"/>
          </a:p>
          <a:p>
            <a:r>
              <a:rPr lang="en-US" sz="1400" b="1" dirty="0"/>
              <a:t>2.4.5. </a:t>
            </a:r>
            <a:r>
              <a:rPr lang="en-US" sz="1400" b="1" dirty="0" err="1"/>
              <a:t>Fyzikální</a:t>
            </a:r>
            <a:r>
              <a:rPr lang="en-US" sz="1400" b="1" dirty="0"/>
              <a:t> </a:t>
            </a:r>
            <a:r>
              <a:rPr lang="en-US" sz="1400" b="1" dirty="0" err="1"/>
              <a:t>terapie</a:t>
            </a:r>
            <a:endParaRPr lang="en-US" sz="1400" b="1" dirty="0"/>
          </a:p>
          <a:p>
            <a:pPr marL="0" indent="0">
              <a:buNone/>
            </a:pPr>
            <a:r>
              <a:rPr lang="en-US" sz="1400" dirty="0" err="1"/>
              <a:t>Vybavení</a:t>
            </a:r>
            <a:r>
              <a:rPr lang="en-US" sz="1400" dirty="0"/>
              <a:t>:</a:t>
            </a:r>
          </a:p>
          <a:p>
            <a:pPr marL="0" indent="0">
              <a:buNone/>
            </a:pPr>
            <a:r>
              <a:rPr lang="en-US" sz="1400" dirty="0"/>
              <a:t>a) </a:t>
            </a:r>
            <a:r>
              <a:rPr lang="en-US" sz="1400" dirty="0" err="1"/>
              <a:t>pracoviště</a:t>
            </a:r>
            <a:r>
              <a:rPr lang="en-US" sz="1400" dirty="0"/>
              <a:t> s </a:t>
            </a:r>
            <a:r>
              <a:rPr lang="en-US" sz="1400" dirty="0" err="1"/>
              <a:t>plochou</a:t>
            </a:r>
            <a:r>
              <a:rPr lang="en-US" sz="1400" dirty="0"/>
              <a:t> 5 m</a:t>
            </a:r>
            <a:r>
              <a:rPr lang="en-US" sz="1400" baseline="30000" dirty="0"/>
              <a:t>2</a:t>
            </a:r>
            <a:r>
              <a:rPr lang="en-US" sz="1400" dirty="0"/>
              <a:t> </a:t>
            </a:r>
            <a:r>
              <a:rPr lang="en-US" sz="1400" dirty="0" err="1"/>
              <a:t>na</a:t>
            </a:r>
            <a:r>
              <a:rPr lang="en-US" sz="1400" dirty="0"/>
              <a:t> 1 </a:t>
            </a:r>
            <a:r>
              <a:rPr lang="en-US" sz="1400" dirty="0" err="1"/>
              <a:t>pacienta</a:t>
            </a:r>
            <a:r>
              <a:rPr lang="en-US" sz="1400" dirty="0"/>
              <a:t>,</a:t>
            </a:r>
          </a:p>
          <a:p>
            <a:pPr marL="0" indent="0">
              <a:buNone/>
            </a:pPr>
            <a:r>
              <a:rPr lang="en-US" sz="1400" dirty="0"/>
              <a:t>b) </a:t>
            </a:r>
            <a:r>
              <a:rPr lang="en-US" sz="1400" dirty="0" err="1"/>
              <a:t>lehátko</a:t>
            </a:r>
            <a:r>
              <a:rPr lang="en-US" sz="1400" dirty="0"/>
              <a:t> s </a:t>
            </a:r>
            <a:r>
              <a:rPr lang="en-US" sz="1400" dirty="0" err="1"/>
              <a:t>minimální</a:t>
            </a:r>
            <a:r>
              <a:rPr lang="en-US" sz="1400" dirty="0"/>
              <a:t> </a:t>
            </a:r>
            <a:r>
              <a:rPr lang="en-US" sz="1400" dirty="0" err="1"/>
              <a:t>výškou</a:t>
            </a:r>
            <a:r>
              <a:rPr lang="en-US" sz="1400" dirty="0"/>
              <a:t> 60 cm </a:t>
            </a:r>
            <a:r>
              <a:rPr lang="en-US" sz="1400" dirty="0" err="1"/>
              <a:t>nebo</a:t>
            </a:r>
            <a:r>
              <a:rPr lang="en-US" sz="1400" dirty="0"/>
              <a:t> </a:t>
            </a:r>
            <a:r>
              <a:rPr lang="en-US" sz="1400" dirty="0" err="1"/>
              <a:t>židle</a:t>
            </a:r>
            <a:r>
              <a:rPr lang="en-US" sz="1400" dirty="0"/>
              <a:t> s </a:t>
            </a:r>
            <a:r>
              <a:rPr lang="en-US" sz="1400" dirty="0" err="1"/>
              <a:t>opěrkou</a:t>
            </a:r>
            <a:r>
              <a:rPr lang="en-US" sz="1400" dirty="0"/>
              <a:t>,</a:t>
            </a:r>
          </a:p>
          <a:p>
            <a:pPr marL="0" indent="0">
              <a:buNone/>
            </a:pPr>
            <a:r>
              <a:rPr lang="en-US" sz="1400" dirty="0"/>
              <a:t>c) </a:t>
            </a:r>
            <a:r>
              <a:rPr lang="en-US" sz="1400" dirty="0" err="1"/>
              <a:t>stolek</a:t>
            </a:r>
            <a:r>
              <a:rPr lang="en-US" sz="1400" dirty="0"/>
              <a:t> pro </a:t>
            </a:r>
            <a:r>
              <a:rPr lang="en-US" sz="1400" dirty="0" err="1"/>
              <a:t>umístění</a:t>
            </a:r>
            <a:r>
              <a:rPr lang="en-US" sz="1400" dirty="0"/>
              <a:t> </a:t>
            </a:r>
            <a:r>
              <a:rPr lang="en-US" sz="1400" dirty="0" err="1"/>
              <a:t>přístroje</a:t>
            </a:r>
            <a:r>
              <a:rPr lang="en-US" sz="1400" dirty="0"/>
              <a:t>,</a:t>
            </a:r>
          </a:p>
          <a:p>
            <a:pPr marL="0" indent="0">
              <a:buNone/>
            </a:pPr>
            <a:r>
              <a:rPr lang="en-US" sz="1400" dirty="0"/>
              <a:t>d) </a:t>
            </a:r>
            <a:r>
              <a:rPr lang="en-US" sz="1400" dirty="0" err="1"/>
              <a:t>přístroje</a:t>
            </a:r>
            <a:r>
              <a:rPr lang="en-US" sz="1400" dirty="0"/>
              <a:t> pro </a:t>
            </a:r>
            <a:r>
              <a:rPr lang="en-US" sz="1400" dirty="0" err="1"/>
              <a:t>aplikaci</a:t>
            </a:r>
            <a:r>
              <a:rPr lang="en-US" sz="1400" dirty="0"/>
              <a:t> </a:t>
            </a:r>
            <a:r>
              <a:rPr lang="en-US" sz="1400" dirty="0" err="1"/>
              <a:t>elektroléčby</a:t>
            </a:r>
            <a:r>
              <a:rPr lang="en-US" sz="1400" dirty="0"/>
              <a:t> s </a:t>
            </a:r>
            <a:r>
              <a:rPr lang="en-US" sz="1400" dirty="0" err="1"/>
              <a:t>možností</a:t>
            </a:r>
            <a:r>
              <a:rPr lang="en-US" sz="1400" dirty="0"/>
              <a:t> </a:t>
            </a:r>
            <a:r>
              <a:rPr lang="en-US" sz="1400" dirty="0" err="1"/>
              <a:t>analgesie</a:t>
            </a:r>
            <a:r>
              <a:rPr lang="en-US" sz="1400" dirty="0"/>
              <a:t>, </a:t>
            </a:r>
            <a:r>
              <a:rPr lang="en-US" sz="1400" dirty="0" err="1"/>
              <a:t>elektrostimulace</a:t>
            </a:r>
            <a:r>
              <a:rPr lang="en-US" sz="1400" dirty="0"/>
              <a:t> a </a:t>
            </a:r>
            <a:r>
              <a:rPr lang="en-US" sz="1400" dirty="0" err="1"/>
              <a:t>ovlivnění</a:t>
            </a:r>
            <a:r>
              <a:rPr lang="en-US" sz="1400" dirty="0"/>
              <a:t> </a:t>
            </a:r>
            <a:r>
              <a:rPr lang="en-US" sz="1400" dirty="0" err="1"/>
              <a:t>trofiky</a:t>
            </a:r>
            <a:r>
              <a:rPr lang="en-US" sz="1400" dirty="0"/>
              <a:t> a </a:t>
            </a:r>
            <a:r>
              <a:rPr lang="en-US" sz="1400" dirty="0" err="1"/>
              <a:t>svalového</a:t>
            </a:r>
            <a:r>
              <a:rPr lang="en-US" sz="1400" dirty="0"/>
              <a:t> </a:t>
            </a:r>
            <a:r>
              <a:rPr lang="en-US" sz="1400" dirty="0" err="1"/>
              <a:t>tonu</a:t>
            </a:r>
            <a:r>
              <a:rPr lang="en-US" sz="1400" dirty="0"/>
              <a:t>, </a:t>
            </a:r>
            <a:r>
              <a:rPr lang="en-US" sz="1400" dirty="0" err="1"/>
              <a:t>vše</a:t>
            </a:r>
            <a:r>
              <a:rPr lang="en-US" sz="1400" dirty="0"/>
              <a:t> </a:t>
            </a:r>
            <a:r>
              <a:rPr lang="en-US" sz="1400" dirty="0" err="1"/>
              <a:t>pomocí</a:t>
            </a:r>
            <a:r>
              <a:rPr lang="en-US" sz="1400" dirty="0"/>
              <a:t> </a:t>
            </a:r>
            <a:r>
              <a:rPr lang="en-US" sz="1400" dirty="0" err="1"/>
              <a:t>nízko</a:t>
            </a:r>
            <a:r>
              <a:rPr lang="en-US" sz="1400" dirty="0"/>
              <a:t>, </a:t>
            </a:r>
            <a:r>
              <a:rPr lang="en-US" sz="1400" dirty="0" err="1"/>
              <a:t>středně</a:t>
            </a:r>
            <a:r>
              <a:rPr lang="en-US" sz="1400" dirty="0"/>
              <a:t> </a:t>
            </a:r>
            <a:r>
              <a:rPr lang="en-US" sz="1400" dirty="0" err="1"/>
              <a:t>nebo</a:t>
            </a:r>
            <a:r>
              <a:rPr lang="en-US" sz="1400" dirty="0"/>
              <a:t> </a:t>
            </a:r>
            <a:r>
              <a:rPr lang="en-US" sz="1400" dirty="0" err="1"/>
              <a:t>vysokofrekvenčních</a:t>
            </a:r>
            <a:r>
              <a:rPr lang="en-US" sz="1400" dirty="0"/>
              <a:t> </a:t>
            </a:r>
            <a:r>
              <a:rPr lang="en-US" sz="1400" dirty="0" err="1"/>
              <a:t>proudů</a:t>
            </a:r>
            <a:r>
              <a:rPr lang="en-US" sz="1400" dirty="0"/>
              <a:t>,</a:t>
            </a:r>
          </a:p>
          <a:p>
            <a:pPr marL="0" indent="0">
              <a:buNone/>
            </a:pPr>
            <a:r>
              <a:rPr lang="en-US" sz="1400" dirty="0"/>
              <a:t>e) </a:t>
            </a:r>
            <a:r>
              <a:rPr lang="en-US" sz="1400" dirty="0" err="1"/>
              <a:t>přístroje</a:t>
            </a:r>
            <a:r>
              <a:rPr lang="en-US" sz="1400" dirty="0"/>
              <a:t> pro </a:t>
            </a:r>
            <a:r>
              <a:rPr lang="en-US" sz="1400" dirty="0" err="1"/>
              <a:t>aplikaci</a:t>
            </a:r>
            <a:r>
              <a:rPr lang="en-US" sz="1400" dirty="0"/>
              <a:t> </a:t>
            </a:r>
            <a:r>
              <a:rPr lang="en-US" sz="1400" dirty="0" err="1"/>
              <a:t>magnetoterapie</a:t>
            </a:r>
            <a:r>
              <a:rPr lang="en-US" sz="1400" dirty="0"/>
              <a:t>, </a:t>
            </a:r>
            <a:r>
              <a:rPr lang="en-US" sz="1400" dirty="0" err="1"/>
              <a:t>pokud</a:t>
            </a:r>
            <a:r>
              <a:rPr lang="en-US" sz="1400" dirty="0"/>
              <a:t> je </a:t>
            </a:r>
            <a:r>
              <a:rPr lang="en-US" sz="1400" dirty="0" err="1"/>
              <a:t>tato</a:t>
            </a:r>
            <a:r>
              <a:rPr lang="en-US" sz="1400" dirty="0"/>
              <a:t> </a:t>
            </a:r>
            <a:r>
              <a:rPr lang="en-US" sz="1400" dirty="0" err="1"/>
              <a:t>terapie</a:t>
            </a:r>
            <a:r>
              <a:rPr lang="en-US" sz="1400" dirty="0"/>
              <a:t> </a:t>
            </a:r>
            <a:r>
              <a:rPr lang="en-US" sz="1400" dirty="0" err="1"/>
              <a:t>poskytována</a:t>
            </a:r>
            <a:r>
              <a:rPr lang="en-US" sz="1400" dirty="0"/>
              <a:t>,</a:t>
            </a:r>
          </a:p>
          <a:p>
            <a:pPr marL="0" indent="0">
              <a:buNone/>
            </a:pPr>
            <a:r>
              <a:rPr lang="en-US" sz="1400" dirty="0"/>
              <a:t>f) </a:t>
            </a:r>
            <a:r>
              <a:rPr lang="en-US" sz="1400" dirty="0" err="1"/>
              <a:t>přístroje</a:t>
            </a:r>
            <a:r>
              <a:rPr lang="en-US" sz="1400" dirty="0"/>
              <a:t> pro </a:t>
            </a:r>
            <a:r>
              <a:rPr lang="en-US" sz="1400" dirty="0" err="1"/>
              <a:t>aplikaci</a:t>
            </a:r>
            <a:r>
              <a:rPr lang="en-US" sz="1400" dirty="0"/>
              <a:t> </a:t>
            </a:r>
            <a:r>
              <a:rPr lang="en-US" sz="1400" dirty="0" err="1"/>
              <a:t>fototerapie</a:t>
            </a:r>
            <a:r>
              <a:rPr lang="en-US" sz="1400" dirty="0"/>
              <a:t>, </a:t>
            </a:r>
            <a:r>
              <a:rPr lang="en-US" sz="1400" dirty="0" err="1"/>
              <a:t>pokud</a:t>
            </a:r>
            <a:r>
              <a:rPr lang="en-US" sz="1400" dirty="0"/>
              <a:t> je </a:t>
            </a:r>
            <a:r>
              <a:rPr lang="en-US" sz="1400" dirty="0" err="1"/>
              <a:t>tato</a:t>
            </a:r>
            <a:r>
              <a:rPr lang="en-US" sz="1400" dirty="0"/>
              <a:t> </a:t>
            </a:r>
            <a:r>
              <a:rPr lang="en-US" sz="1400" dirty="0" err="1"/>
              <a:t>terapie</a:t>
            </a:r>
            <a:r>
              <a:rPr lang="en-US" sz="1400" dirty="0"/>
              <a:t> </a:t>
            </a:r>
            <a:r>
              <a:rPr lang="en-US" sz="1400" dirty="0" err="1"/>
              <a:t>poskytována</a:t>
            </a:r>
            <a:r>
              <a:rPr lang="en-US" sz="1400" dirty="0"/>
              <a:t>,</a:t>
            </a:r>
          </a:p>
          <a:p>
            <a:pPr marL="0" indent="0">
              <a:buNone/>
            </a:pPr>
            <a:r>
              <a:rPr lang="en-US" sz="1400" dirty="0"/>
              <a:t>g) </a:t>
            </a:r>
            <a:r>
              <a:rPr lang="en-US" sz="1400" dirty="0" err="1"/>
              <a:t>přístroje</a:t>
            </a:r>
            <a:r>
              <a:rPr lang="en-US" sz="1400" dirty="0"/>
              <a:t> pro </a:t>
            </a:r>
            <a:r>
              <a:rPr lang="en-US" sz="1400" dirty="0" err="1"/>
              <a:t>aplikaci</a:t>
            </a:r>
            <a:r>
              <a:rPr lang="en-US" sz="1400" dirty="0"/>
              <a:t> </a:t>
            </a:r>
            <a:r>
              <a:rPr lang="en-US" sz="1400" dirty="0" err="1"/>
              <a:t>termoterapie</a:t>
            </a:r>
            <a:r>
              <a:rPr lang="en-US" sz="1400" dirty="0"/>
              <a:t>, </a:t>
            </a:r>
            <a:r>
              <a:rPr lang="en-US" sz="1400" dirty="0" err="1"/>
              <a:t>pokud</a:t>
            </a:r>
            <a:r>
              <a:rPr lang="en-US" sz="1400" dirty="0"/>
              <a:t> je </a:t>
            </a:r>
            <a:r>
              <a:rPr lang="en-US" sz="1400" dirty="0" err="1"/>
              <a:t>tato</a:t>
            </a:r>
            <a:r>
              <a:rPr lang="en-US" sz="1400" dirty="0"/>
              <a:t> </a:t>
            </a:r>
            <a:r>
              <a:rPr lang="en-US" sz="1400" dirty="0" err="1"/>
              <a:t>terapie</a:t>
            </a:r>
            <a:r>
              <a:rPr lang="en-US" sz="1400" dirty="0"/>
              <a:t> </a:t>
            </a:r>
            <a:r>
              <a:rPr lang="en-US" sz="1400" dirty="0" err="1"/>
              <a:t>poskytována</a:t>
            </a:r>
            <a:r>
              <a:rPr lang="en-US" sz="1400" dirty="0"/>
              <a:t>.</a:t>
            </a:r>
            <a:endParaRPr lang="cs-CZ" sz="1400" dirty="0"/>
          </a:p>
          <a:p>
            <a:pPr marL="0" indent="0">
              <a:buNone/>
            </a:pPr>
            <a:endParaRPr lang="en-US" sz="1400" dirty="0"/>
          </a:p>
          <a:p>
            <a:r>
              <a:rPr lang="en-US" sz="1400" b="1" dirty="0"/>
              <a:t>2.4.6. </a:t>
            </a:r>
            <a:r>
              <a:rPr lang="en-US" sz="1400" b="1" dirty="0" err="1"/>
              <a:t>Vodoléčba</a:t>
            </a:r>
            <a:endParaRPr lang="en-US" sz="1400" b="1" dirty="0"/>
          </a:p>
          <a:p>
            <a:pPr marL="0" indent="0">
              <a:buNone/>
            </a:pPr>
            <a:r>
              <a:rPr lang="en-US" sz="1400" dirty="0" err="1"/>
              <a:t>Vybavení</a:t>
            </a:r>
            <a:r>
              <a:rPr lang="en-US" sz="1400" dirty="0"/>
              <a:t>:</a:t>
            </a:r>
            <a:endParaRPr lang="cs-CZ" sz="1400" dirty="0"/>
          </a:p>
          <a:p>
            <a:pPr marL="0" indent="0">
              <a:buNone/>
            </a:pPr>
            <a:r>
              <a:rPr lang="en-US" sz="1400" dirty="0"/>
              <a:t>a) </a:t>
            </a:r>
            <a:r>
              <a:rPr lang="en-US" sz="1400" dirty="0" err="1"/>
              <a:t>zařízení</a:t>
            </a:r>
            <a:r>
              <a:rPr lang="en-US" sz="1400" dirty="0"/>
              <a:t> pro </a:t>
            </a:r>
            <a:r>
              <a:rPr lang="en-US" sz="1400" dirty="0" err="1"/>
              <a:t>aplikaci</a:t>
            </a:r>
            <a:r>
              <a:rPr lang="en-US" sz="1400" dirty="0"/>
              <a:t> </a:t>
            </a:r>
            <a:r>
              <a:rPr lang="en-US" sz="1400" dirty="0" err="1"/>
              <a:t>lokální</a:t>
            </a:r>
            <a:r>
              <a:rPr lang="en-US" sz="1400" dirty="0"/>
              <a:t> </a:t>
            </a:r>
            <a:r>
              <a:rPr lang="en-US" sz="1400" dirty="0" err="1"/>
              <a:t>i</a:t>
            </a:r>
            <a:r>
              <a:rPr lang="en-US" sz="1400" dirty="0"/>
              <a:t> </a:t>
            </a:r>
            <a:r>
              <a:rPr lang="en-US" sz="1400" dirty="0" err="1"/>
              <a:t>celotělové</a:t>
            </a:r>
            <a:r>
              <a:rPr lang="en-US" sz="1400" dirty="0"/>
              <a:t> </a:t>
            </a:r>
            <a:r>
              <a:rPr lang="en-US" sz="1400" dirty="0" err="1"/>
              <a:t>hydroterapie</a:t>
            </a:r>
            <a:r>
              <a:rPr lang="en-US" sz="1400" dirty="0"/>
              <a:t>, </a:t>
            </a:r>
            <a:r>
              <a:rPr lang="en-US" sz="1400" dirty="0" err="1"/>
              <a:t>vířivky</a:t>
            </a:r>
            <a:r>
              <a:rPr lang="en-US" sz="1400" dirty="0"/>
              <a:t> pro </a:t>
            </a:r>
            <a:r>
              <a:rPr lang="en-US" sz="1400" dirty="0" err="1"/>
              <a:t>dolní</a:t>
            </a:r>
            <a:r>
              <a:rPr lang="en-US" sz="1400" dirty="0"/>
              <a:t> </a:t>
            </a:r>
            <a:r>
              <a:rPr lang="en-US" sz="1400" dirty="0" err="1"/>
              <a:t>nebo</a:t>
            </a:r>
            <a:r>
              <a:rPr lang="en-US" sz="1400" dirty="0"/>
              <a:t> </a:t>
            </a:r>
            <a:r>
              <a:rPr lang="en-US" sz="1400" dirty="0" err="1"/>
              <a:t>horní</a:t>
            </a:r>
            <a:r>
              <a:rPr lang="en-US" sz="1400" dirty="0"/>
              <a:t> </a:t>
            </a:r>
            <a:r>
              <a:rPr lang="en-US" sz="1400" dirty="0" err="1"/>
              <a:t>končetiny</a:t>
            </a:r>
            <a:r>
              <a:rPr lang="en-US" sz="1400" dirty="0"/>
              <a:t>, </a:t>
            </a:r>
            <a:r>
              <a:rPr lang="en-US" sz="1400" dirty="0" err="1"/>
              <a:t>zařízení</a:t>
            </a:r>
            <a:r>
              <a:rPr lang="en-US" sz="1400" dirty="0"/>
              <a:t> pro </a:t>
            </a:r>
            <a:r>
              <a:rPr lang="en-US" sz="1400" dirty="0" err="1"/>
              <a:t>podvodní</a:t>
            </a:r>
            <a:r>
              <a:rPr lang="en-US" sz="1400" dirty="0"/>
              <a:t> </a:t>
            </a:r>
            <a:r>
              <a:rPr lang="en-US" sz="1400" dirty="0" err="1"/>
              <a:t>masáž</a:t>
            </a:r>
            <a:r>
              <a:rPr lang="en-US" sz="1400" dirty="0"/>
              <a:t> </a:t>
            </a:r>
            <a:r>
              <a:rPr lang="en-US" sz="1400" dirty="0" err="1"/>
              <a:t>nebo</a:t>
            </a:r>
            <a:r>
              <a:rPr lang="en-US" sz="1400" dirty="0"/>
              <a:t> </a:t>
            </a:r>
            <a:r>
              <a:rPr lang="en-US" sz="1400" dirty="0" err="1"/>
              <a:t>katedra</a:t>
            </a:r>
            <a:r>
              <a:rPr lang="en-US" sz="1400" dirty="0"/>
              <a:t> pro </a:t>
            </a:r>
            <a:r>
              <a:rPr lang="en-US" sz="1400" dirty="0" err="1"/>
              <a:t>skotské</a:t>
            </a:r>
            <a:r>
              <a:rPr lang="en-US" sz="1400" dirty="0"/>
              <a:t> </a:t>
            </a:r>
            <a:r>
              <a:rPr lang="en-US" sz="1400" dirty="0" err="1"/>
              <a:t>střiky</a:t>
            </a:r>
            <a:r>
              <a:rPr lang="en-US" sz="1400" dirty="0"/>
              <a:t>,</a:t>
            </a:r>
          </a:p>
          <a:p>
            <a:pPr marL="0" indent="0">
              <a:buNone/>
            </a:pPr>
            <a:r>
              <a:rPr lang="en-US" sz="1400" dirty="0"/>
              <a:t>b) </a:t>
            </a:r>
            <a:r>
              <a:rPr lang="en-US" sz="1400" dirty="0" err="1"/>
              <a:t>sprcha</a:t>
            </a:r>
            <a:r>
              <a:rPr lang="en-US" sz="1400" dirty="0"/>
              <a:t> a </a:t>
            </a:r>
            <a:r>
              <a:rPr lang="en-US" sz="1400" dirty="0" err="1"/>
              <a:t>prostor</a:t>
            </a:r>
            <a:r>
              <a:rPr lang="en-US" sz="1400" dirty="0"/>
              <a:t> pro </a:t>
            </a:r>
            <a:r>
              <a:rPr lang="en-US" sz="1400" dirty="0" err="1"/>
              <a:t>odložení</a:t>
            </a:r>
            <a:r>
              <a:rPr lang="en-US" sz="1400" dirty="0"/>
              <a:t> </a:t>
            </a:r>
            <a:r>
              <a:rPr lang="en-US" sz="1400" dirty="0" err="1"/>
              <a:t>oděvu</a:t>
            </a:r>
            <a:r>
              <a:rPr lang="en-US" sz="1400" dirty="0"/>
              <a:t>.</a:t>
            </a:r>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70126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Aktivity v oblasti zdravotní péče</a:t>
            </a:r>
          </a:p>
        </p:txBody>
      </p:sp>
      <p:sp>
        <p:nvSpPr>
          <p:cNvPr id="3" name="Zástupný symbol pro obsah 2"/>
          <p:cNvSpPr>
            <a:spLocks noGrp="1"/>
          </p:cNvSpPr>
          <p:nvPr>
            <p:ph idx="1"/>
          </p:nvPr>
        </p:nvSpPr>
        <p:spPr/>
        <p:txBody>
          <a:bodyPr/>
          <a:lstStyle/>
          <a:p>
            <a:r>
              <a:rPr lang="cs-CZ" dirty="0"/>
              <a:t>Prevence</a:t>
            </a:r>
          </a:p>
          <a:p>
            <a:r>
              <a:rPr lang="cs-CZ" dirty="0"/>
              <a:t>Diagnóza</a:t>
            </a:r>
          </a:p>
          <a:p>
            <a:r>
              <a:rPr lang="cs-CZ" dirty="0"/>
              <a:t>Léčba</a:t>
            </a:r>
          </a:p>
          <a:p>
            <a:r>
              <a:rPr lang="cs-CZ" dirty="0"/>
              <a:t>Rehabilitace</a:t>
            </a:r>
          </a:p>
          <a:p>
            <a:r>
              <a:rPr lang="cs-CZ" dirty="0"/>
              <a:t>Paliativní péče (jestliže léčba jako taková není možná)</a:t>
            </a:r>
          </a:p>
          <a:p>
            <a:r>
              <a:rPr lang="cs-CZ" dirty="0"/>
              <a:t>Výzkum</a:t>
            </a:r>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91462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Lékařské zobrazovací přístroje (in </a:t>
            </a:r>
            <a:r>
              <a:rPr lang="cs-CZ" dirty="0" err="1"/>
              <a:t>vivo</a:t>
            </a:r>
            <a:r>
              <a:rPr lang="cs-CZ" dirty="0"/>
              <a:t> diagnostika)</a:t>
            </a:r>
          </a:p>
        </p:txBody>
      </p:sp>
      <p:sp>
        <p:nvSpPr>
          <p:cNvPr id="3" name="Zástupný symbol pro obsah 2"/>
          <p:cNvSpPr>
            <a:spLocks noGrp="1"/>
          </p:cNvSpPr>
          <p:nvPr>
            <p:ph idx="1"/>
          </p:nvPr>
        </p:nvSpPr>
        <p:spPr/>
        <p:txBody>
          <a:bodyPr>
            <a:normAutofit lnSpcReduction="10000"/>
          </a:bodyPr>
          <a:lstStyle/>
          <a:p>
            <a:r>
              <a:rPr lang="cs-CZ" dirty="0"/>
              <a:t>Projekční </a:t>
            </a:r>
            <a:r>
              <a:rPr lang="cs-CZ" dirty="0" err="1"/>
              <a:t>rtg</a:t>
            </a:r>
            <a:r>
              <a:rPr lang="cs-CZ" dirty="0"/>
              <a:t> přístroje</a:t>
            </a:r>
          </a:p>
          <a:p>
            <a:r>
              <a:rPr lang="cs-CZ" dirty="0"/>
              <a:t>Výpočetní tomografie (CT)</a:t>
            </a:r>
          </a:p>
          <a:p>
            <a:r>
              <a:rPr lang="cs-CZ" dirty="0"/>
              <a:t>Ultrazvukové zobrazení včetně dopplerovského</a:t>
            </a:r>
          </a:p>
          <a:p>
            <a:r>
              <a:rPr lang="cs-CZ" dirty="0"/>
              <a:t>Magnetická rezonance (MRI)</a:t>
            </a:r>
          </a:p>
          <a:p>
            <a:r>
              <a:rPr lang="cs-CZ" dirty="0"/>
              <a:t>Radionuklidové zobrazení (nukleární medicína)</a:t>
            </a:r>
          </a:p>
          <a:p>
            <a:r>
              <a:rPr lang="cs-CZ" dirty="0"/>
              <a:t>Termografie</a:t>
            </a:r>
          </a:p>
          <a:p>
            <a:r>
              <a:rPr lang="cs-CZ" dirty="0"/>
              <a:t>Impedanční mapy, </a:t>
            </a:r>
            <a:r>
              <a:rPr lang="cs-CZ" dirty="0" err="1"/>
              <a:t>elastografie</a:t>
            </a:r>
            <a:r>
              <a:rPr lang="cs-CZ" dirty="0"/>
              <a:t>, atd.</a:t>
            </a:r>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93412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Lékařské zobrazovací přístroje (in </a:t>
            </a:r>
            <a:r>
              <a:rPr lang="cs-CZ" dirty="0" err="1"/>
              <a:t>vivo</a:t>
            </a:r>
            <a:r>
              <a:rPr lang="cs-CZ" dirty="0"/>
              <a:t> diagnostika)</a:t>
            </a:r>
          </a:p>
        </p:txBody>
      </p:sp>
      <p:sp>
        <p:nvSpPr>
          <p:cNvPr id="3" name="Zástupný symbol pro obsah 2"/>
          <p:cNvSpPr>
            <a:spLocks noGrp="1"/>
          </p:cNvSpPr>
          <p:nvPr>
            <p:ph idx="1"/>
          </p:nvPr>
        </p:nvSpPr>
        <p:spPr/>
        <p:txBody>
          <a:bodyPr/>
          <a:lstStyle/>
          <a:p>
            <a:pPr marL="0" indent="0">
              <a:buNone/>
            </a:pPr>
            <a:r>
              <a:rPr lang="cs-CZ" altLang="cs-CZ" dirty="0"/>
              <a:t>Teoretické pozadí</a:t>
            </a:r>
            <a:r>
              <a:rPr lang="en-GB" altLang="cs-CZ" dirty="0"/>
              <a:t>:</a:t>
            </a:r>
            <a:endParaRPr lang="cs-CZ" altLang="cs-CZ" dirty="0"/>
          </a:p>
          <a:p>
            <a:pPr marL="0" indent="0">
              <a:buNone/>
            </a:pPr>
            <a:endParaRPr lang="en-GB" altLang="cs-CZ" dirty="0"/>
          </a:p>
          <a:p>
            <a:pPr marL="0" indent="0">
              <a:buNone/>
            </a:pPr>
            <a:r>
              <a:rPr lang="cs-CZ" altLang="cs-CZ" dirty="0"/>
              <a:t>Ionizující záření</a:t>
            </a:r>
            <a:r>
              <a:rPr lang="en-GB" altLang="cs-CZ" dirty="0"/>
              <a:t> (</a:t>
            </a:r>
            <a:r>
              <a:rPr lang="cs-CZ" altLang="cs-CZ" dirty="0"/>
              <a:t>vznik, měření, interakce s látkou</a:t>
            </a:r>
            <a:r>
              <a:rPr lang="en-GB" altLang="cs-CZ" dirty="0"/>
              <a:t>), </a:t>
            </a:r>
            <a:r>
              <a:rPr lang="cs-CZ" altLang="cs-CZ" dirty="0"/>
              <a:t>vlastnosti atomového obalu a jádra, základní pojmy akustiky, spektrum elektromagnetického záření</a:t>
            </a:r>
            <a:r>
              <a:rPr lang="en-GB" altLang="cs-CZ" dirty="0"/>
              <a:t>…</a:t>
            </a:r>
            <a:r>
              <a:rPr lang="cs-CZ" altLang="cs-CZ" dirty="0"/>
              <a:t>.</a:t>
            </a:r>
            <a:endParaRPr lang="en-GB" altLang="cs-CZ" dirty="0"/>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15558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it-IT" dirty="0"/>
              <a:t>Lékařské laboratorní přístroje (in vitro diagnostika)</a:t>
            </a: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a:t>Separační technika, centrifugy atd.</a:t>
            </a:r>
          </a:p>
          <a:p>
            <a:r>
              <a:rPr lang="cs-CZ" dirty="0"/>
              <a:t>Elektroforéza, kapilární elektroforéza </a:t>
            </a:r>
          </a:p>
          <a:p>
            <a:r>
              <a:rPr lang="cs-CZ" dirty="0"/>
              <a:t>pH-metry, iontově selektivní elektrody </a:t>
            </a:r>
          </a:p>
          <a:p>
            <a:r>
              <a:rPr lang="cs-CZ" dirty="0"/>
              <a:t>Počítače částic a buněk</a:t>
            </a:r>
          </a:p>
          <a:p>
            <a:r>
              <a:rPr lang="cs-CZ" dirty="0"/>
              <a:t>Spektrofotometry </a:t>
            </a:r>
          </a:p>
          <a:p>
            <a:r>
              <a:rPr lang="cs-CZ" dirty="0" err="1"/>
              <a:t>Flow-cytometrie</a:t>
            </a:r>
            <a:r>
              <a:rPr lang="cs-CZ" dirty="0"/>
              <a:t> </a:t>
            </a:r>
          </a:p>
          <a:p>
            <a:r>
              <a:rPr lang="cs-CZ" dirty="0"/>
              <a:t>Mikroskopie</a:t>
            </a:r>
          </a:p>
          <a:p>
            <a:r>
              <a:rPr lang="cs-CZ" dirty="0"/>
              <a:t>Vysokotlaká kapalinová chromatografie </a:t>
            </a:r>
          </a:p>
          <a:p>
            <a:r>
              <a:rPr lang="cs-CZ" dirty="0"/>
              <a:t>Přístroje pro klinickou biochemii, hematologii, imunologii</a:t>
            </a:r>
          </a:p>
          <a:p>
            <a:r>
              <a:rPr lang="cs-CZ" dirty="0"/>
              <a:t>Scintilační počítače</a:t>
            </a:r>
          </a:p>
          <a:p>
            <a:r>
              <a:rPr lang="cs-CZ" dirty="0"/>
              <a:t>Přístroje pro genetickou analýzu</a:t>
            </a:r>
          </a:p>
          <a:p>
            <a:r>
              <a:rPr lang="cs-CZ" dirty="0"/>
              <a:t>……</a:t>
            </a:r>
          </a:p>
          <a:p>
            <a:endParaRPr lang="cs-CZ"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1700808"/>
            <a:ext cx="2736974" cy="2484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Přímá spojnice 4"/>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6"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0584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it-IT" dirty="0"/>
              <a:t>Lékařské laboratorní přístroje (in vitro diagnostika)</a:t>
            </a:r>
            <a:endParaRPr lang="cs-CZ" dirty="0"/>
          </a:p>
        </p:txBody>
      </p:sp>
      <p:sp>
        <p:nvSpPr>
          <p:cNvPr id="3" name="Zástupný symbol pro obsah 2"/>
          <p:cNvSpPr>
            <a:spLocks noGrp="1"/>
          </p:cNvSpPr>
          <p:nvPr>
            <p:ph idx="1"/>
          </p:nvPr>
        </p:nvSpPr>
        <p:spPr/>
        <p:txBody>
          <a:bodyPr/>
          <a:lstStyle/>
          <a:p>
            <a:pPr marL="0" indent="0">
              <a:buNone/>
            </a:pPr>
            <a:r>
              <a:rPr lang="cs-CZ" altLang="cs-CZ" dirty="0"/>
              <a:t>Teoretické pozadí</a:t>
            </a:r>
            <a:r>
              <a:rPr lang="en-GB" altLang="cs-CZ" dirty="0"/>
              <a:t>:</a:t>
            </a:r>
            <a:endParaRPr lang="cs-CZ" altLang="cs-CZ" dirty="0"/>
          </a:p>
          <a:p>
            <a:pPr marL="0" indent="0">
              <a:buNone/>
            </a:pPr>
            <a:endParaRPr lang="en-GB" altLang="cs-CZ" dirty="0"/>
          </a:p>
          <a:p>
            <a:pPr marL="0" indent="0">
              <a:buNone/>
            </a:pPr>
            <a:r>
              <a:rPr lang="cs-CZ" altLang="cs-CZ" dirty="0"/>
              <a:t>Struktura biopolymerů, vlastnosti vody a elektrolytů, elektrické vlastnosti živé hmoty, galvanický článek, sedimentace částic, dozimetrie, absorpce světla</a:t>
            </a:r>
            <a:r>
              <a:rPr lang="en-GB" altLang="cs-CZ" dirty="0"/>
              <a:t>… </a:t>
            </a:r>
            <a:endParaRPr lang="en-GB" altLang="cs-CZ" dirty="0">
              <a:solidFill>
                <a:schemeClr val="accent2"/>
              </a:solidFill>
            </a:endParaRPr>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9632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Přístroje pro sledování fyziologických projevů organismu</a:t>
            </a:r>
          </a:p>
        </p:txBody>
      </p:sp>
      <p:sp>
        <p:nvSpPr>
          <p:cNvPr id="3" name="Zástupný symbol pro obsah 2"/>
          <p:cNvSpPr>
            <a:spLocks noGrp="1"/>
          </p:cNvSpPr>
          <p:nvPr>
            <p:ph idx="1"/>
          </p:nvPr>
        </p:nvSpPr>
        <p:spPr/>
        <p:txBody>
          <a:bodyPr>
            <a:normAutofit fontScale="77500" lnSpcReduction="20000"/>
          </a:bodyPr>
          <a:lstStyle/>
          <a:p>
            <a:r>
              <a:rPr lang="cs-CZ" dirty="0"/>
              <a:t>Přístroje pro měření fyzikálních a chemických veličin in </a:t>
            </a:r>
            <a:r>
              <a:rPr lang="cs-CZ" dirty="0" err="1"/>
              <a:t>vivo</a:t>
            </a:r>
            <a:endParaRPr lang="cs-CZ" dirty="0"/>
          </a:p>
          <a:p>
            <a:r>
              <a:rPr lang="cs-CZ" dirty="0"/>
              <a:t>teploměry </a:t>
            </a:r>
          </a:p>
          <a:p>
            <a:r>
              <a:rPr lang="cs-CZ" dirty="0"/>
              <a:t>Měření parametrů kardiovaskulárního systému: monitory krevního tlaku, průtokoměry, dopplerovské ultrazvukové systémy</a:t>
            </a:r>
          </a:p>
          <a:p>
            <a:r>
              <a:rPr lang="cs-CZ" dirty="0"/>
              <a:t>Přístroje pro elektrofyziologická měření: EKG, EEG, EMG ….</a:t>
            </a:r>
          </a:p>
          <a:p>
            <a:r>
              <a:rPr lang="cs-CZ" dirty="0"/>
              <a:t>Audiologické a oftalmologické přístroje</a:t>
            </a:r>
          </a:p>
          <a:p>
            <a:r>
              <a:rPr lang="cs-CZ" dirty="0"/>
              <a:t>Měření parametrů respiračního systému: spirometry, pulzní </a:t>
            </a:r>
            <a:r>
              <a:rPr lang="cs-CZ" dirty="0" err="1"/>
              <a:t>oximetry</a:t>
            </a:r>
            <a:r>
              <a:rPr lang="cs-CZ" dirty="0"/>
              <a:t>, impedanční pneumografy</a:t>
            </a:r>
          </a:p>
          <a:p>
            <a:r>
              <a:rPr lang="cs-CZ" dirty="0"/>
              <a:t>Endoskopy</a:t>
            </a:r>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3519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Přístroje pro sledování fyziologických projevů organismu</a:t>
            </a:r>
          </a:p>
        </p:txBody>
      </p:sp>
      <p:sp>
        <p:nvSpPr>
          <p:cNvPr id="3" name="Zástupný symbol pro obsah 2"/>
          <p:cNvSpPr>
            <a:spLocks noGrp="1"/>
          </p:cNvSpPr>
          <p:nvPr>
            <p:ph idx="1"/>
          </p:nvPr>
        </p:nvSpPr>
        <p:spPr/>
        <p:txBody>
          <a:bodyPr/>
          <a:lstStyle/>
          <a:p>
            <a:pPr marL="0" indent="0">
              <a:buNone/>
            </a:pPr>
            <a:r>
              <a:rPr lang="cs-CZ" altLang="cs-CZ" dirty="0"/>
              <a:t>Teoretické pozadí</a:t>
            </a:r>
          </a:p>
          <a:p>
            <a:pPr marL="0" indent="0">
              <a:buNone/>
            </a:pPr>
            <a:endParaRPr lang="en-GB" altLang="cs-CZ" dirty="0"/>
          </a:p>
          <a:p>
            <a:pPr marL="0" indent="0">
              <a:buNone/>
            </a:pPr>
            <a:r>
              <a:rPr lang="cs-CZ" altLang="cs-CZ" dirty="0"/>
              <a:t>Úvod do termodynamiky, základní zákony hydrodynamiky</a:t>
            </a:r>
            <a:r>
              <a:rPr lang="en-GB" altLang="cs-CZ" dirty="0"/>
              <a:t>, </a:t>
            </a:r>
            <a:r>
              <a:rPr lang="cs-CZ" altLang="cs-CZ" dirty="0"/>
              <a:t>vznik bioelektrických potenciálů</a:t>
            </a:r>
            <a:r>
              <a:rPr lang="en-GB" altLang="cs-CZ" dirty="0"/>
              <a:t>, </a:t>
            </a:r>
            <a:r>
              <a:rPr lang="cs-CZ" altLang="cs-CZ" dirty="0"/>
              <a:t>vlastnosti zvuku a světla</a:t>
            </a:r>
            <a:r>
              <a:rPr lang="en-GB" altLang="cs-CZ" dirty="0"/>
              <a:t>, </a:t>
            </a:r>
            <a:r>
              <a:rPr lang="cs-CZ" altLang="cs-CZ" dirty="0"/>
              <a:t>ucho a sluch</a:t>
            </a:r>
            <a:r>
              <a:rPr lang="en-GB" altLang="cs-CZ" dirty="0"/>
              <a:t>, </a:t>
            </a:r>
            <a:r>
              <a:rPr lang="cs-CZ" altLang="cs-CZ" dirty="0"/>
              <a:t>oko a zrak, mechanické vlastnosti živé hmoty</a:t>
            </a:r>
            <a:r>
              <a:rPr lang="en-GB" altLang="cs-CZ" dirty="0"/>
              <a:t>…</a:t>
            </a:r>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274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8813" y="1600200"/>
            <a:ext cx="592637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ál 2"/>
          <p:cNvSpPr/>
          <p:nvPr/>
        </p:nvSpPr>
        <p:spPr>
          <a:xfrm>
            <a:off x="3491880" y="4293096"/>
            <a:ext cx="1656184" cy="15841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Nadpis 1"/>
          <p:cNvSpPr>
            <a:spLocks noGrp="1"/>
          </p:cNvSpPr>
          <p:nvPr>
            <p:ph type="title"/>
          </p:nvPr>
        </p:nvSpPr>
        <p:spPr/>
        <p:txBody>
          <a:bodyPr/>
          <a:lstStyle/>
          <a:p>
            <a:r>
              <a:rPr lang="cs-CZ" dirty="0"/>
              <a:t>Biofyzika     Přístrojová technika</a:t>
            </a:r>
          </a:p>
        </p:txBody>
      </p:sp>
      <p:sp>
        <p:nvSpPr>
          <p:cNvPr id="7" name="Šipka doprava 6"/>
          <p:cNvSpPr/>
          <p:nvPr/>
        </p:nvSpPr>
        <p:spPr>
          <a:xfrm>
            <a:off x="3115067" y="712153"/>
            <a:ext cx="432048" cy="2880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8" name="Přímá spojnice 7"/>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9"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64812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545789"/>
            <a:ext cx="2952328" cy="2660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5750" y="3501260"/>
            <a:ext cx="3168352" cy="2600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3287958" y="1691516"/>
            <a:ext cx="553934" cy="369332"/>
          </a:xfrm>
          <a:prstGeom prst="rect">
            <a:avLst/>
          </a:prstGeom>
          <a:noFill/>
        </p:spPr>
        <p:txBody>
          <a:bodyPr wrap="none" rtlCol="0">
            <a:spAutoFit/>
          </a:bodyPr>
          <a:lstStyle/>
          <a:p>
            <a:r>
              <a:rPr lang="cs-CZ" dirty="0"/>
              <a:t>EKG</a:t>
            </a:r>
          </a:p>
        </p:txBody>
      </p:sp>
      <p:sp>
        <p:nvSpPr>
          <p:cNvPr id="5" name="TextovéPole 4"/>
          <p:cNvSpPr txBox="1"/>
          <p:nvPr/>
        </p:nvSpPr>
        <p:spPr>
          <a:xfrm>
            <a:off x="323528" y="5694626"/>
            <a:ext cx="1092222" cy="369332"/>
          </a:xfrm>
          <a:prstGeom prst="rect">
            <a:avLst/>
          </a:prstGeom>
          <a:noFill/>
        </p:spPr>
        <p:txBody>
          <a:bodyPr wrap="none" rtlCol="0">
            <a:spAutoFit/>
          </a:bodyPr>
          <a:lstStyle/>
          <a:p>
            <a:r>
              <a:rPr lang="cs-CZ" dirty="0"/>
              <a:t>Endoskop</a:t>
            </a:r>
          </a:p>
        </p:txBody>
      </p:sp>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60" y="198472"/>
            <a:ext cx="4219576" cy="2986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ovéPole 5"/>
          <p:cNvSpPr txBox="1"/>
          <p:nvPr/>
        </p:nvSpPr>
        <p:spPr>
          <a:xfrm>
            <a:off x="6588224" y="3501008"/>
            <a:ext cx="1191736" cy="369332"/>
          </a:xfrm>
          <a:prstGeom prst="rect">
            <a:avLst/>
          </a:prstGeom>
          <a:noFill/>
        </p:spPr>
        <p:txBody>
          <a:bodyPr wrap="none" rtlCol="0">
            <a:spAutoFit/>
          </a:bodyPr>
          <a:lstStyle/>
          <a:p>
            <a:r>
              <a:rPr lang="cs-CZ" dirty="0"/>
              <a:t>Audiometr</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6406" y="4040967"/>
            <a:ext cx="1905000" cy="183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6054629" y="5916623"/>
            <a:ext cx="2408480" cy="369332"/>
          </a:xfrm>
          <a:prstGeom prst="rect">
            <a:avLst/>
          </a:prstGeom>
          <a:noFill/>
        </p:spPr>
        <p:txBody>
          <a:bodyPr wrap="none" rtlCol="0">
            <a:spAutoFit/>
          </a:bodyPr>
          <a:lstStyle/>
          <a:p>
            <a:r>
              <a:rPr lang="cs-CZ" dirty="0" err="1"/>
              <a:t>autokeratorefraktometr</a:t>
            </a:r>
            <a:endParaRPr lang="en-US" dirty="0"/>
          </a:p>
        </p:txBody>
      </p:sp>
      <p:cxnSp>
        <p:nvCxnSpPr>
          <p:cNvPr id="10" name="Přímá spojnice 9"/>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11" name="Picture 2" descr="C:\Users\Bernard\Desktop\platina\přednášky\moje\muni-masarykova_univerzita-logo-01-1024x55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78184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POC (Point of Care) </a:t>
            </a:r>
            <a:r>
              <a:rPr lang="en-US" dirty="0" err="1"/>
              <a:t>přístroje</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a:t>Splňují požadavky klinických lékařů na rychlý přístup k informacím podporujícím rozhodování v péči o pacienty v kritickém stavu</a:t>
            </a:r>
          </a:p>
          <a:p>
            <a:r>
              <a:rPr lang="cs-CZ" dirty="0"/>
              <a:t>Pokroky v mikroelektronice a výrobě </a:t>
            </a:r>
            <a:r>
              <a:rPr lang="cs-CZ" dirty="0" err="1"/>
              <a:t>biosenzorů</a:t>
            </a:r>
            <a:r>
              <a:rPr lang="cs-CZ" dirty="0"/>
              <a:t> umožňují použití miniaturizované techniky přímo u lůžka pacienta. </a:t>
            </a:r>
          </a:p>
          <a:p>
            <a:r>
              <a:rPr lang="cs-CZ" dirty="0"/>
              <a:t>Příklady:</a:t>
            </a:r>
          </a:p>
          <a:p>
            <a:r>
              <a:rPr lang="cs-CZ" dirty="0"/>
              <a:t>Provádění krevních testů u lůžka pacienta místo v centrální laboratoři</a:t>
            </a:r>
          </a:p>
          <a:p>
            <a:r>
              <a:rPr lang="cs-CZ" dirty="0"/>
              <a:t>Přenosné (hand-</a:t>
            </a:r>
            <a:r>
              <a:rPr lang="cs-CZ" dirty="0" err="1"/>
              <a:t>held</a:t>
            </a:r>
            <a:r>
              <a:rPr lang="cs-CZ" dirty="0"/>
              <a:t>) ultrazvukové zobrazovací přístroje</a:t>
            </a:r>
          </a:p>
          <a:p>
            <a:r>
              <a:rPr lang="cs-CZ" dirty="0"/>
              <a:t>Trend využití „chytrých“ mobilních telefonů</a:t>
            </a:r>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0996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POC</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795444"/>
            <a:ext cx="5194920" cy="2610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4509120"/>
            <a:ext cx="5029200" cy="172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1115616" y="6048479"/>
            <a:ext cx="2022220" cy="369332"/>
          </a:xfrm>
          <a:prstGeom prst="rect">
            <a:avLst/>
          </a:prstGeom>
        </p:spPr>
        <p:txBody>
          <a:bodyPr wrap="none">
            <a:spAutoFit/>
          </a:bodyPr>
          <a:lstStyle/>
          <a:p>
            <a:r>
              <a:rPr lang="cs-CZ" dirty="0">
                <a:solidFill>
                  <a:schemeClr val="bg1">
                    <a:lumMod val="75000"/>
                  </a:schemeClr>
                </a:solidFill>
              </a:rPr>
              <a:t>www.darkdaily.com</a:t>
            </a:r>
          </a:p>
        </p:txBody>
      </p:sp>
      <p:pic>
        <p:nvPicPr>
          <p:cNvPr id="6" name="Picture 2" descr="C:\Users\Bernard\Desktop\platina\přednášky\moje\muni-masarykova_univerzita-logo-01-1024x55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6816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Přístroje pro radioterapii</a:t>
            </a:r>
          </a:p>
        </p:txBody>
      </p:sp>
      <p:sp>
        <p:nvSpPr>
          <p:cNvPr id="3" name="Zástupný symbol pro obsah 2"/>
          <p:cNvSpPr>
            <a:spLocks noGrp="1"/>
          </p:cNvSpPr>
          <p:nvPr>
            <p:ph idx="1"/>
          </p:nvPr>
        </p:nvSpPr>
        <p:spPr>
          <a:xfrm>
            <a:off x="457200" y="1600200"/>
            <a:ext cx="5987008" cy="4525963"/>
          </a:xfrm>
        </p:spPr>
        <p:txBody>
          <a:bodyPr>
            <a:normAutofit fontScale="85000" lnSpcReduction="20000"/>
          </a:bodyPr>
          <a:lstStyle/>
          <a:p>
            <a:r>
              <a:rPr lang="cs-CZ" dirty="0"/>
              <a:t>Zdroje rentgenového záření a elektronových, resp. hadronových svazků (urychlovače, s možností měnit plynule tvar, směr a intenzitu svazku záření)</a:t>
            </a:r>
          </a:p>
          <a:p>
            <a:r>
              <a:rPr lang="cs-CZ" dirty="0"/>
              <a:t>Radioizotopové zdroje záření gama, např. s využitím Co-60</a:t>
            </a:r>
          </a:p>
          <a:p>
            <a:r>
              <a:rPr lang="cs-CZ" dirty="0"/>
              <a:t>Systémy pro plánování radioterapie </a:t>
            </a:r>
          </a:p>
          <a:p>
            <a:r>
              <a:rPr lang="cs-CZ" dirty="0"/>
              <a:t>Simulátory</a:t>
            </a:r>
          </a:p>
          <a:p>
            <a:r>
              <a:rPr lang="cs-CZ" dirty="0"/>
              <a:t>Přístroje pro </a:t>
            </a:r>
            <a:r>
              <a:rPr lang="cs-CZ" dirty="0" err="1"/>
              <a:t>brachyterapii</a:t>
            </a:r>
            <a:endParaRPr lang="cs-CZ" dirty="0"/>
          </a:p>
          <a:p>
            <a:r>
              <a:rPr lang="cs-CZ" dirty="0"/>
              <a:t>Dosimetry</a:t>
            </a:r>
          </a:p>
          <a:p>
            <a:endParaRPr lang="cs-CZ"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2" y="4237037"/>
            <a:ext cx="3048000" cy="2620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5758" y="1511300"/>
            <a:ext cx="2236787" cy="272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Přímá spojnice 5"/>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7" name="Picture 2" descr="C:\Users\Bernard\Desktop\platina\přednášky\moje\muni-masarykova_univerzita-logo-01-1024x55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4609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Přístroje pro radioterapii</a:t>
            </a:r>
          </a:p>
        </p:txBody>
      </p:sp>
      <p:sp>
        <p:nvSpPr>
          <p:cNvPr id="3" name="Zástupný symbol pro obsah 2"/>
          <p:cNvSpPr>
            <a:spLocks noGrp="1"/>
          </p:cNvSpPr>
          <p:nvPr>
            <p:ph idx="1"/>
          </p:nvPr>
        </p:nvSpPr>
        <p:spPr/>
        <p:txBody>
          <a:bodyPr/>
          <a:lstStyle/>
          <a:p>
            <a:pPr marL="0" indent="0">
              <a:buNone/>
            </a:pPr>
            <a:r>
              <a:rPr lang="cs-CZ" altLang="cs-CZ" dirty="0"/>
              <a:t>Teoretické pozadí</a:t>
            </a:r>
          </a:p>
          <a:p>
            <a:pPr marL="0" indent="0">
              <a:buNone/>
            </a:pPr>
            <a:endParaRPr lang="en-GB" altLang="cs-CZ" dirty="0"/>
          </a:p>
          <a:p>
            <a:pPr marL="0" indent="0">
              <a:buNone/>
            </a:pPr>
            <a:r>
              <a:rPr lang="cs-CZ" altLang="cs-CZ" dirty="0"/>
              <a:t>Ionizující záření</a:t>
            </a:r>
            <a:r>
              <a:rPr lang="en-GB" altLang="cs-CZ" dirty="0"/>
              <a:t> (</a:t>
            </a:r>
            <a:r>
              <a:rPr lang="cs-CZ" altLang="cs-CZ" dirty="0"/>
              <a:t>vznik, měření, interakce s látkou</a:t>
            </a:r>
            <a:r>
              <a:rPr lang="en-GB" altLang="cs-CZ" dirty="0"/>
              <a:t>), </a:t>
            </a:r>
            <a:r>
              <a:rPr lang="cs-CZ" altLang="cs-CZ" dirty="0"/>
              <a:t>vlastnosti atomového jádra, radioaktivita</a:t>
            </a:r>
            <a:r>
              <a:rPr lang="en-GB" altLang="cs-CZ" dirty="0"/>
              <a:t>, </a:t>
            </a:r>
            <a:r>
              <a:rPr lang="cs-CZ" altLang="cs-CZ" dirty="0"/>
              <a:t>biologické účinky ionizujícího záření</a:t>
            </a:r>
            <a:r>
              <a:rPr lang="en-GB" altLang="cs-CZ" dirty="0"/>
              <a:t>, </a:t>
            </a:r>
            <a:r>
              <a:rPr lang="cs-CZ" altLang="cs-CZ" dirty="0"/>
              <a:t>dozimetrie..</a:t>
            </a:r>
            <a:r>
              <a:rPr lang="en-GB" altLang="cs-CZ" dirty="0"/>
              <a:t>.</a:t>
            </a:r>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2336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Přístroje pro fyzikální terapii</a:t>
            </a:r>
          </a:p>
        </p:txBody>
      </p:sp>
      <p:sp>
        <p:nvSpPr>
          <p:cNvPr id="3" name="Zástupný symbol pro obsah 2"/>
          <p:cNvSpPr>
            <a:spLocks noGrp="1"/>
          </p:cNvSpPr>
          <p:nvPr>
            <p:ph idx="1"/>
          </p:nvPr>
        </p:nvSpPr>
        <p:spPr/>
        <p:txBody>
          <a:bodyPr/>
          <a:lstStyle/>
          <a:p>
            <a:r>
              <a:rPr lang="cs-CZ" dirty="0"/>
              <a:t>Elektroterapie</a:t>
            </a:r>
          </a:p>
          <a:p>
            <a:r>
              <a:rPr lang="cs-CZ" dirty="0"/>
              <a:t>UV a IR terapie</a:t>
            </a:r>
          </a:p>
          <a:p>
            <a:r>
              <a:rPr lang="cs-CZ" dirty="0"/>
              <a:t>Krátkovlnná diatermie</a:t>
            </a:r>
          </a:p>
          <a:p>
            <a:r>
              <a:rPr lang="cs-CZ" dirty="0"/>
              <a:t>Ultrazvuková terapie</a:t>
            </a:r>
          </a:p>
          <a:p>
            <a:r>
              <a:rPr lang="cs-CZ" dirty="0"/>
              <a:t>Laserová terapie…</a:t>
            </a:r>
          </a:p>
          <a:p>
            <a:endParaRPr lang="cs-CZ"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3575" y="1268760"/>
            <a:ext cx="2343150" cy="23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Přímá spojnice 5"/>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4437112"/>
            <a:ext cx="4330706" cy="1989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C:\Users\Bernard\Desktop\platina\přednášky\moje\muni-masarykova_univerzita-logo-01-1024x55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21620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Přístroje pro fyzikální terapii</a:t>
            </a:r>
          </a:p>
        </p:txBody>
      </p:sp>
      <p:sp>
        <p:nvSpPr>
          <p:cNvPr id="3" name="Zástupný symbol pro obsah 2"/>
          <p:cNvSpPr>
            <a:spLocks noGrp="1"/>
          </p:cNvSpPr>
          <p:nvPr>
            <p:ph idx="1"/>
          </p:nvPr>
        </p:nvSpPr>
        <p:spPr/>
        <p:txBody>
          <a:bodyPr/>
          <a:lstStyle/>
          <a:p>
            <a:pPr marL="0" indent="0">
              <a:lnSpc>
                <a:spcPct val="90000"/>
              </a:lnSpc>
              <a:buNone/>
            </a:pPr>
            <a:r>
              <a:rPr lang="cs-CZ" altLang="cs-CZ" dirty="0"/>
              <a:t>Teoretické pozadí</a:t>
            </a:r>
          </a:p>
          <a:p>
            <a:pPr marL="0" indent="0">
              <a:lnSpc>
                <a:spcPct val="90000"/>
              </a:lnSpc>
              <a:buNone/>
            </a:pPr>
            <a:endParaRPr lang="en-GB" altLang="cs-CZ" dirty="0"/>
          </a:p>
          <a:p>
            <a:pPr marL="0" indent="0">
              <a:lnSpc>
                <a:spcPct val="90000"/>
              </a:lnSpc>
              <a:buNone/>
            </a:pPr>
            <a:r>
              <a:rPr lang="cs-CZ" altLang="cs-CZ" dirty="0"/>
              <a:t>Biologické interakce ultrazvuku, elektromagnetických polí, elektrického proudu, infračerveného, viditelného a ultrafialového záření….</a:t>
            </a:r>
            <a:endParaRPr lang="en-GB" altLang="cs-CZ" dirty="0"/>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81601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Přístroje používané na operačních sálech, </a:t>
            </a:r>
            <a:r>
              <a:rPr lang="cs-CZ" dirty="0" err="1"/>
              <a:t>litotriptory</a:t>
            </a:r>
            <a:endParaRPr lang="cs-CZ" dirty="0"/>
          </a:p>
        </p:txBody>
      </p:sp>
      <p:sp>
        <p:nvSpPr>
          <p:cNvPr id="3" name="Zástupný symbol pro obsah 2"/>
          <p:cNvSpPr>
            <a:spLocks noGrp="1"/>
          </p:cNvSpPr>
          <p:nvPr>
            <p:ph idx="1"/>
          </p:nvPr>
        </p:nvSpPr>
        <p:spPr/>
        <p:txBody>
          <a:bodyPr>
            <a:normAutofit fontScale="70000" lnSpcReduction="20000"/>
          </a:bodyPr>
          <a:lstStyle/>
          <a:p>
            <a:pPr marL="0" indent="0">
              <a:buNone/>
            </a:pPr>
            <a:r>
              <a:rPr lang="cs-CZ" dirty="0"/>
              <a:t>Chirurgické nástroje – </a:t>
            </a:r>
          </a:p>
          <a:p>
            <a:r>
              <a:rPr lang="cs-CZ" dirty="0" err="1"/>
              <a:t>Kryokauter</a:t>
            </a:r>
            <a:endParaRPr lang="cs-CZ" dirty="0"/>
          </a:p>
          <a:p>
            <a:r>
              <a:rPr lang="cs-CZ" dirty="0"/>
              <a:t>Elektrokauter</a:t>
            </a:r>
          </a:p>
          <a:p>
            <a:r>
              <a:rPr lang="cs-CZ" dirty="0"/>
              <a:t>RFA</a:t>
            </a:r>
          </a:p>
          <a:p>
            <a:r>
              <a:rPr lang="cs-CZ" dirty="0"/>
              <a:t>IRE</a:t>
            </a:r>
          </a:p>
          <a:p>
            <a:r>
              <a:rPr lang="cs-CZ" dirty="0"/>
              <a:t>Laser</a:t>
            </a:r>
          </a:p>
          <a:p>
            <a:pPr marL="0" indent="0">
              <a:buNone/>
            </a:pPr>
            <a:r>
              <a:rPr lang="cs-CZ" dirty="0"/>
              <a:t>Operační lampy</a:t>
            </a:r>
          </a:p>
          <a:p>
            <a:pPr marL="0" indent="0">
              <a:buNone/>
            </a:pPr>
            <a:r>
              <a:rPr lang="cs-CZ" dirty="0"/>
              <a:t>Anestezie</a:t>
            </a:r>
          </a:p>
          <a:p>
            <a:pPr marL="0" indent="0">
              <a:buNone/>
            </a:pPr>
            <a:r>
              <a:rPr lang="cs-CZ" dirty="0"/>
              <a:t>Pumpy</a:t>
            </a:r>
          </a:p>
          <a:p>
            <a:pPr marL="0" indent="0">
              <a:buNone/>
            </a:pPr>
            <a:r>
              <a:rPr lang="cs-CZ" dirty="0"/>
              <a:t>Odsávačky</a:t>
            </a:r>
          </a:p>
          <a:p>
            <a:pPr marL="0" indent="0">
              <a:buNone/>
            </a:pPr>
            <a:r>
              <a:rPr lang="cs-CZ" dirty="0" err="1"/>
              <a:t>Litotriptor</a:t>
            </a:r>
            <a:endParaRPr lang="cs-CZ" dirty="0"/>
          </a:p>
          <a:p>
            <a:pPr marL="0" indent="0">
              <a:buNone/>
            </a:pPr>
            <a:r>
              <a:rPr lang="cs-CZ" dirty="0"/>
              <a:t>…</a:t>
            </a:r>
          </a:p>
        </p:txBody>
      </p:sp>
      <p:pic>
        <p:nvPicPr>
          <p:cNvPr id="1331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872" y="1700808"/>
            <a:ext cx="2160240" cy="1760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5940152" y="1916832"/>
            <a:ext cx="1196161" cy="369332"/>
          </a:xfrm>
          <a:prstGeom prst="rect">
            <a:avLst/>
          </a:prstGeom>
          <a:noFill/>
        </p:spPr>
        <p:txBody>
          <a:bodyPr wrap="none" rtlCol="0">
            <a:spAutoFit/>
          </a:bodyPr>
          <a:lstStyle/>
          <a:p>
            <a:r>
              <a:rPr lang="cs-CZ" dirty="0" err="1"/>
              <a:t>kryokauter</a:t>
            </a:r>
            <a:endParaRPr lang="cs-CZ" dirty="0"/>
          </a:p>
        </p:txBody>
      </p:sp>
      <p:sp>
        <p:nvSpPr>
          <p:cNvPr id="5" name="TextovéPole 4"/>
          <p:cNvSpPr txBox="1"/>
          <p:nvPr/>
        </p:nvSpPr>
        <p:spPr>
          <a:xfrm>
            <a:off x="5499521" y="5395059"/>
            <a:ext cx="1094467" cy="369332"/>
          </a:xfrm>
          <a:prstGeom prst="rect">
            <a:avLst/>
          </a:prstGeom>
          <a:noFill/>
        </p:spPr>
        <p:txBody>
          <a:bodyPr wrap="none" rtlCol="0">
            <a:spAutoFit/>
          </a:bodyPr>
          <a:lstStyle/>
          <a:p>
            <a:r>
              <a:rPr lang="cs-CZ" dirty="0" err="1"/>
              <a:t>litotriptor</a:t>
            </a:r>
            <a:endParaRPr lang="cs-CZ" dirty="0"/>
          </a:p>
        </p:txBody>
      </p:sp>
      <p:pic>
        <p:nvPicPr>
          <p:cNvPr id="1331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8" y="3712123"/>
            <a:ext cx="3600400" cy="964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ovéPole 5"/>
          <p:cNvSpPr txBox="1"/>
          <p:nvPr/>
        </p:nvSpPr>
        <p:spPr>
          <a:xfrm>
            <a:off x="6948264" y="4677111"/>
            <a:ext cx="773636" cy="369332"/>
          </a:xfrm>
          <a:prstGeom prst="rect">
            <a:avLst/>
          </a:prstGeom>
          <a:noFill/>
        </p:spPr>
        <p:txBody>
          <a:bodyPr wrap="square" rtlCol="0">
            <a:spAutoFit/>
          </a:bodyPr>
          <a:lstStyle/>
          <a:p>
            <a:r>
              <a:rPr lang="cs-CZ" dirty="0"/>
              <a:t>RFA</a:t>
            </a:r>
          </a:p>
        </p:txBody>
      </p:sp>
      <p:pic>
        <p:nvPicPr>
          <p:cNvPr id="13317" name="Picture 5" descr="C:\Users\Bernard\Desktop\platina\termokamera\Stenty _RA\pokus jedna\IR_062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0561" y="2645324"/>
            <a:ext cx="1383927" cy="1037945"/>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Přímá spojnice 10"/>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133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55776" y="3927202"/>
            <a:ext cx="2664296"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descr="C:\Users\Bernard\Desktop\platina\přednášky\moje\muni-masarykova_univerzita-logo-01-1024x55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8163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Přístroje používané na operačních sálech, </a:t>
            </a:r>
            <a:r>
              <a:rPr lang="cs-CZ" dirty="0" err="1"/>
              <a:t>litotriptory</a:t>
            </a:r>
            <a:endParaRPr lang="cs-CZ" dirty="0"/>
          </a:p>
        </p:txBody>
      </p:sp>
      <p:sp>
        <p:nvSpPr>
          <p:cNvPr id="3" name="Zástupný symbol pro obsah 2"/>
          <p:cNvSpPr>
            <a:spLocks noGrp="1"/>
          </p:cNvSpPr>
          <p:nvPr>
            <p:ph idx="1"/>
          </p:nvPr>
        </p:nvSpPr>
        <p:spPr/>
        <p:txBody>
          <a:bodyPr/>
          <a:lstStyle/>
          <a:p>
            <a:pPr marL="0" indent="0">
              <a:buNone/>
              <a:tabLst>
                <a:tab pos="0" algn="l"/>
              </a:tabLst>
            </a:pPr>
            <a:r>
              <a:rPr lang="cs-CZ" altLang="cs-CZ" dirty="0"/>
              <a:t>Teoretické pozadí</a:t>
            </a:r>
          </a:p>
          <a:p>
            <a:pPr marL="0" indent="0">
              <a:buNone/>
              <a:tabLst>
                <a:tab pos="0" algn="l"/>
              </a:tabLst>
            </a:pPr>
            <a:endParaRPr lang="en-GB" altLang="cs-CZ" dirty="0"/>
          </a:p>
          <a:p>
            <a:pPr marL="0" indent="0">
              <a:buNone/>
              <a:tabLst>
                <a:tab pos="0" algn="l"/>
              </a:tabLst>
            </a:pPr>
            <a:r>
              <a:rPr lang="cs-CZ" altLang="cs-CZ" dirty="0"/>
              <a:t>Biologické interakce ultrazvuku, elektromagnetických polí, elektrického proudu, infračerveného, viditelného a ultrafialového záření, princip laseru, působení nízkých teplot na živou hmotu, akustické rázové vlny</a:t>
            </a:r>
            <a:r>
              <a:rPr lang="en-GB" altLang="cs-CZ" dirty="0"/>
              <a:t>…</a:t>
            </a:r>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2871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60118" y="1600200"/>
            <a:ext cx="602376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14899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Lékařská biofyzika</a:t>
            </a:r>
          </a:p>
        </p:txBody>
      </p:sp>
      <p:sp>
        <p:nvSpPr>
          <p:cNvPr id="3" name="Zástupný symbol pro obsah 2"/>
          <p:cNvSpPr>
            <a:spLocks noGrp="1"/>
          </p:cNvSpPr>
          <p:nvPr>
            <p:ph idx="1"/>
          </p:nvPr>
        </p:nvSpPr>
        <p:spPr/>
        <p:txBody>
          <a:bodyPr>
            <a:normAutofit lnSpcReduction="10000"/>
          </a:bodyPr>
          <a:lstStyle/>
          <a:p>
            <a:r>
              <a:rPr lang="cs-CZ" dirty="0"/>
              <a:t>V lékařské biofyzice se zabýváme fyzikálními principy biomedicínských metod a přístrojů a jejich interakcemi s lidským tělem, které je činí užitečnými ve zdravotní péči, včetně otázek bezpečnosti pacientů i uživatelů a kvality zdravotní péče. </a:t>
            </a:r>
          </a:p>
          <a:p>
            <a:r>
              <a:rPr lang="cs-CZ" dirty="0"/>
              <a:t>Popis fyzikálních procesů probíhajících v živém organismu a účinků fyzikálních faktorů na živé organismy považujeme za důležité východisko.</a:t>
            </a:r>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81164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Přístroje pro náhradu a podporu orgánů - implantáty</a:t>
            </a: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51740" y="1600200"/>
            <a:ext cx="724052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6267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Přístroje pro náhradu a podporu orgánů – umělé orgány</a:t>
            </a: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65132" y="1600200"/>
            <a:ext cx="721373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645024"/>
            <a:ext cx="1420813"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Přímá spojnice 4"/>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6" name="Picture 2" descr="C:\Users\Bernard\Desktop\platina\přednášky\moje\muni-masarykova_univerzita-logo-01-1024x55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59159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normAutofit fontScale="90000"/>
          </a:bodyPr>
          <a:lstStyle/>
          <a:p>
            <a:r>
              <a:rPr lang="cs-CZ" dirty="0"/>
              <a:t>Přístroje pro náhradu a podporu orgánů – umělé orgány</a:t>
            </a:r>
          </a:p>
        </p:txBody>
      </p:sp>
      <p:pic>
        <p:nvPicPr>
          <p:cNvPr id="8194"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1556792"/>
            <a:ext cx="4973770" cy="3052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9769" y="1556792"/>
            <a:ext cx="2395538" cy="257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2168069" y="5519489"/>
            <a:ext cx="3310715" cy="369332"/>
          </a:xfrm>
          <a:prstGeom prst="rect">
            <a:avLst/>
          </a:prstGeom>
          <a:noFill/>
        </p:spPr>
        <p:txBody>
          <a:bodyPr wrap="none" rtlCol="0">
            <a:spAutoFit/>
          </a:bodyPr>
          <a:lstStyle/>
          <a:p>
            <a:r>
              <a:rPr lang="cs-CZ" dirty="0"/>
              <a:t>Podpora dýchání - „železné“ plíce</a:t>
            </a:r>
          </a:p>
        </p:txBody>
      </p:sp>
      <p:cxnSp>
        <p:nvCxnSpPr>
          <p:cNvPr id="7" name="Přímá spojnice 6"/>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8784" y="4365104"/>
            <a:ext cx="2977505" cy="2060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59793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normAutofit/>
          </a:bodyPr>
          <a:lstStyle/>
          <a:p>
            <a:r>
              <a:rPr lang="cs-CZ" dirty="0"/>
              <a:t>3D tisk – náhrada, podpora orgánů </a:t>
            </a:r>
          </a:p>
        </p:txBody>
      </p:sp>
      <p:pic>
        <p:nvPicPr>
          <p:cNvPr id="921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11560" y="1340768"/>
            <a:ext cx="2014959" cy="2014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5856" y="1196752"/>
            <a:ext cx="3183363" cy="2540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5656" y="4051616"/>
            <a:ext cx="4098032" cy="2049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Přímá spojnice 6"/>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922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6189627" y="3683583"/>
            <a:ext cx="3294247" cy="2353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91287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3D tisk</a:t>
            </a:r>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1268760"/>
            <a:ext cx="3456384"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772816"/>
            <a:ext cx="3226336" cy="4055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611560" y="4365104"/>
            <a:ext cx="4345171" cy="1477328"/>
          </a:xfrm>
          <a:prstGeom prst="rect">
            <a:avLst/>
          </a:prstGeom>
          <a:noFill/>
        </p:spPr>
        <p:txBody>
          <a:bodyPr wrap="square" rtlCol="0">
            <a:spAutoFit/>
          </a:bodyPr>
          <a:lstStyle/>
          <a:p>
            <a:r>
              <a:rPr lang="cs-CZ" dirty="0"/>
              <a:t>Tiskárna</a:t>
            </a:r>
          </a:p>
          <a:p>
            <a:r>
              <a:rPr lang="cs-CZ" dirty="0"/>
              <a:t>Tiskový materiál (ABS, PVA, Nylon, kovové kompozity, beton, …)</a:t>
            </a:r>
          </a:p>
          <a:p>
            <a:r>
              <a:rPr lang="cs-CZ" dirty="0"/>
              <a:t>3D skener</a:t>
            </a:r>
          </a:p>
          <a:p>
            <a:r>
              <a:rPr lang="cs-CZ" dirty="0"/>
              <a:t>Software</a:t>
            </a:r>
          </a:p>
        </p:txBody>
      </p:sp>
      <p:cxnSp>
        <p:nvCxnSpPr>
          <p:cNvPr id="6" name="Přímá spojnice 5"/>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7" name="Picture 2" descr="C:\Users\Bernard\Desktop\platina\přednášky\moje\muni-masarykova_univerzita-logo-01-1024x55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04926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Jednorázová zařízení a pomůcky</a:t>
            </a:r>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2194" y="1698914"/>
            <a:ext cx="8059611" cy="4328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52380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Přístroje pro samovyšetření pacientů „domácí přístroje“</a:t>
            </a:r>
          </a:p>
        </p:txBody>
      </p:sp>
      <p:sp>
        <p:nvSpPr>
          <p:cNvPr id="3" name="Zástupný symbol pro obsah 2"/>
          <p:cNvSpPr>
            <a:spLocks noGrp="1"/>
          </p:cNvSpPr>
          <p:nvPr>
            <p:ph idx="1"/>
          </p:nvPr>
        </p:nvSpPr>
        <p:spPr>
          <a:xfrm>
            <a:off x="457200" y="1600200"/>
            <a:ext cx="5410944" cy="4421087"/>
          </a:xfrm>
        </p:spPr>
        <p:txBody>
          <a:bodyPr>
            <a:normAutofit fontScale="92500" lnSpcReduction="20000"/>
          </a:bodyPr>
          <a:lstStyle/>
          <a:p>
            <a:r>
              <a:rPr lang="cs-CZ" dirty="0"/>
              <a:t>Blízké POC</a:t>
            </a:r>
          </a:p>
          <a:p>
            <a:r>
              <a:rPr lang="cs-CZ" dirty="0"/>
              <a:t>Přístroje pro samovyšetření` jsou jakékoliv přístroje určené výrobcem k laickému použití v domácím prostředí</a:t>
            </a:r>
          </a:p>
          <a:p>
            <a:r>
              <a:rPr lang="cs-CZ" dirty="0"/>
              <a:t>Teploměry, tlakoměry atd. </a:t>
            </a:r>
          </a:p>
          <a:p>
            <a:r>
              <a:rPr lang="cs-CZ" dirty="0"/>
              <a:t>Vyšetřovací soupravy používané v těhotenství a pacienty trpícími cukrovkou (stanovení hladiny glukózy v krvi)</a:t>
            </a:r>
          </a:p>
          <a:p>
            <a:endParaRPr lang="cs-CZ"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2917" y="1916832"/>
            <a:ext cx="3603625" cy="432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Přímá spojnice 4"/>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6"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7201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Mobilní telefony </a:t>
            </a:r>
          </a:p>
        </p:txBody>
      </p:sp>
      <p:sp>
        <p:nvSpPr>
          <p:cNvPr id="3" name="Zástupný symbol pro obsah 2"/>
          <p:cNvSpPr>
            <a:spLocks noGrp="1"/>
          </p:cNvSpPr>
          <p:nvPr>
            <p:ph idx="1"/>
          </p:nvPr>
        </p:nvSpPr>
        <p:spPr>
          <a:xfrm>
            <a:off x="450975" y="1196753"/>
            <a:ext cx="8229600" cy="792088"/>
          </a:xfrm>
        </p:spPr>
        <p:txBody>
          <a:bodyPr>
            <a:normAutofit lnSpcReduction="10000"/>
          </a:bodyPr>
          <a:lstStyle/>
          <a:p>
            <a:r>
              <a:rPr lang="cs-CZ" sz="2400" dirty="0"/>
              <a:t>V současné době již může být mobilní telefon využit mnoha způsoby – aplikace, „chytrá“ periferie</a:t>
            </a:r>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2492896"/>
            <a:ext cx="1728192" cy="172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2463266"/>
            <a:ext cx="2565719" cy="1787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2463266"/>
            <a:ext cx="2857501" cy="1757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861739" y="2061870"/>
            <a:ext cx="1095428" cy="369332"/>
          </a:xfrm>
          <a:prstGeom prst="rect">
            <a:avLst/>
          </a:prstGeom>
          <a:noFill/>
        </p:spPr>
        <p:txBody>
          <a:bodyPr wrap="none" rtlCol="0">
            <a:spAutoFit/>
          </a:bodyPr>
          <a:lstStyle/>
          <a:p>
            <a:r>
              <a:rPr lang="cs-CZ" dirty="0"/>
              <a:t>endoskop</a:t>
            </a:r>
          </a:p>
        </p:txBody>
      </p:sp>
      <p:sp>
        <p:nvSpPr>
          <p:cNvPr id="5" name="TextovéPole 4"/>
          <p:cNvSpPr txBox="1"/>
          <p:nvPr/>
        </p:nvSpPr>
        <p:spPr>
          <a:xfrm>
            <a:off x="3491880" y="2061870"/>
            <a:ext cx="1985095" cy="369332"/>
          </a:xfrm>
          <a:prstGeom prst="rect">
            <a:avLst/>
          </a:prstGeom>
          <a:noFill/>
        </p:spPr>
        <p:txBody>
          <a:bodyPr wrap="none" rtlCol="0">
            <a:spAutoFit/>
          </a:bodyPr>
          <a:lstStyle/>
          <a:p>
            <a:r>
              <a:rPr lang="cs-CZ" dirty="0"/>
              <a:t>ultrazvuková sonda</a:t>
            </a:r>
          </a:p>
        </p:txBody>
      </p:sp>
      <p:sp>
        <p:nvSpPr>
          <p:cNvPr id="6" name="TextovéPole 5"/>
          <p:cNvSpPr txBox="1"/>
          <p:nvPr/>
        </p:nvSpPr>
        <p:spPr>
          <a:xfrm>
            <a:off x="6685671" y="2061870"/>
            <a:ext cx="553934" cy="369332"/>
          </a:xfrm>
          <a:prstGeom prst="rect">
            <a:avLst/>
          </a:prstGeom>
          <a:noFill/>
        </p:spPr>
        <p:txBody>
          <a:bodyPr wrap="none" rtlCol="0">
            <a:spAutoFit/>
          </a:bodyPr>
          <a:lstStyle/>
          <a:p>
            <a:r>
              <a:rPr lang="cs-CZ" dirty="0"/>
              <a:t>EKG</a:t>
            </a:r>
          </a:p>
        </p:txBody>
      </p:sp>
      <p:sp>
        <p:nvSpPr>
          <p:cNvPr id="7" name="TextovéPole 6"/>
          <p:cNvSpPr txBox="1"/>
          <p:nvPr/>
        </p:nvSpPr>
        <p:spPr>
          <a:xfrm>
            <a:off x="800843" y="4320552"/>
            <a:ext cx="1154227" cy="369332"/>
          </a:xfrm>
          <a:prstGeom prst="rect">
            <a:avLst/>
          </a:prstGeom>
          <a:noFill/>
        </p:spPr>
        <p:txBody>
          <a:bodyPr wrap="none" rtlCol="0">
            <a:spAutoFit/>
          </a:bodyPr>
          <a:lstStyle/>
          <a:p>
            <a:r>
              <a:rPr lang="cs-CZ" dirty="0"/>
              <a:t>mikroskop</a:t>
            </a:r>
          </a:p>
        </p:txBody>
      </p:sp>
      <p:sp>
        <p:nvSpPr>
          <p:cNvPr id="8" name="TextovéPole 7"/>
          <p:cNvSpPr txBox="1"/>
          <p:nvPr/>
        </p:nvSpPr>
        <p:spPr>
          <a:xfrm>
            <a:off x="3203848" y="4329680"/>
            <a:ext cx="1729576" cy="369332"/>
          </a:xfrm>
          <a:prstGeom prst="rect">
            <a:avLst/>
          </a:prstGeom>
          <a:noFill/>
        </p:spPr>
        <p:txBody>
          <a:bodyPr wrap="none" rtlCol="0">
            <a:spAutoFit/>
          </a:bodyPr>
          <a:lstStyle/>
          <a:p>
            <a:r>
              <a:rPr lang="cs-CZ" dirty="0"/>
              <a:t>spektrofotometr</a:t>
            </a:r>
          </a:p>
        </p:txBody>
      </p:sp>
      <p:sp>
        <p:nvSpPr>
          <p:cNvPr id="9" name="TextovéPole 8"/>
          <p:cNvSpPr txBox="1"/>
          <p:nvPr/>
        </p:nvSpPr>
        <p:spPr>
          <a:xfrm>
            <a:off x="5476975" y="4320552"/>
            <a:ext cx="932884" cy="369332"/>
          </a:xfrm>
          <a:prstGeom prst="rect">
            <a:avLst/>
          </a:prstGeom>
          <a:noFill/>
        </p:spPr>
        <p:txBody>
          <a:bodyPr wrap="none" rtlCol="0">
            <a:spAutoFit/>
          </a:bodyPr>
          <a:lstStyle/>
          <a:p>
            <a:r>
              <a:rPr lang="cs-CZ" dirty="0"/>
              <a:t>otoskop</a:t>
            </a:r>
          </a:p>
        </p:txBody>
      </p:sp>
      <p:sp>
        <p:nvSpPr>
          <p:cNvPr id="10" name="TextovéPole 9"/>
          <p:cNvSpPr txBox="1"/>
          <p:nvPr/>
        </p:nvSpPr>
        <p:spPr>
          <a:xfrm>
            <a:off x="6962638" y="4329680"/>
            <a:ext cx="1457450" cy="369332"/>
          </a:xfrm>
          <a:prstGeom prst="rect">
            <a:avLst/>
          </a:prstGeom>
          <a:noFill/>
        </p:spPr>
        <p:txBody>
          <a:bodyPr wrap="none" rtlCol="0">
            <a:spAutoFit/>
          </a:bodyPr>
          <a:lstStyle/>
          <a:p>
            <a:r>
              <a:rPr lang="cs-CZ" dirty="0" err="1"/>
              <a:t>termokamera</a:t>
            </a:r>
            <a:endParaRPr lang="cs-CZ" dirty="0"/>
          </a:p>
        </p:txBody>
      </p:sp>
      <p:cxnSp>
        <p:nvCxnSpPr>
          <p:cNvPr id="18" name="Přímá spojnice 17"/>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1536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975" y="4725144"/>
            <a:ext cx="1777380" cy="1777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3768" y="4725144"/>
            <a:ext cx="2857501" cy="1585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8" name="Picture 8" descr="Výsledek obrázku pro phone medical hardwar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53543" y="4728857"/>
            <a:ext cx="1011757" cy="165587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13406" y="4657073"/>
            <a:ext cx="2410876" cy="1722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descr="C:\Users\Bernard\Desktop\platina\přednášky\moje\muni-masarykova_univerzita-logo-01-1024x559.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98284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Přístroje pro vyhodnocování ukazatelů výkonnosti přístrojů</a:t>
            </a:r>
          </a:p>
        </p:txBody>
      </p:sp>
      <p:sp>
        <p:nvSpPr>
          <p:cNvPr id="3" name="Zástupný symbol pro obsah 2"/>
          <p:cNvSpPr>
            <a:spLocks noGrp="1"/>
          </p:cNvSpPr>
          <p:nvPr>
            <p:ph idx="1"/>
          </p:nvPr>
        </p:nvSpPr>
        <p:spPr/>
        <p:txBody>
          <a:bodyPr/>
          <a:lstStyle/>
          <a:p>
            <a:r>
              <a:rPr lang="cs-CZ" dirty="0"/>
              <a:t>Podpora a kalibrace jiných zařízení, i tyto jsou považovány za lékařské přístroje</a:t>
            </a:r>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2080" y="2685006"/>
            <a:ext cx="3213249" cy="2262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59" y="2688454"/>
            <a:ext cx="2437601" cy="1964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3234903" y="2890361"/>
            <a:ext cx="2674194" cy="369332"/>
          </a:xfrm>
          <a:prstGeom prst="rect">
            <a:avLst/>
          </a:prstGeom>
        </p:spPr>
        <p:txBody>
          <a:bodyPr wrap="none">
            <a:spAutoFit/>
          </a:bodyPr>
          <a:lstStyle/>
          <a:p>
            <a:r>
              <a:rPr lang="cs-CZ" dirty="0"/>
              <a:t>Geigerův-Müllerův počítač</a:t>
            </a:r>
          </a:p>
        </p:txBody>
      </p:sp>
      <p:sp>
        <p:nvSpPr>
          <p:cNvPr id="5" name="TextovéPole 4"/>
          <p:cNvSpPr txBox="1"/>
          <p:nvPr/>
        </p:nvSpPr>
        <p:spPr>
          <a:xfrm>
            <a:off x="4716016" y="5589240"/>
            <a:ext cx="3642279" cy="369332"/>
          </a:xfrm>
          <a:prstGeom prst="rect">
            <a:avLst/>
          </a:prstGeom>
          <a:noFill/>
        </p:spPr>
        <p:txBody>
          <a:bodyPr wrap="none" rtlCol="0">
            <a:spAutoFit/>
          </a:bodyPr>
          <a:lstStyle/>
          <a:p>
            <a:r>
              <a:rPr lang="cs-CZ" dirty="0"/>
              <a:t>Černé těleso – kalibrace </a:t>
            </a:r>
            <a:r>
              <a:rPr lang="cs-CZ" dirty="0" err="1"/>
              <a:t>termokamer</a:t>
            </a:r>
            <a:endParaRPr lang="cs-CZ" dirty="0"/>
          </a:p>
        </p:txBody>
      </p:sp>
      <p:cxnSp>
        <p:nvCxnSpPr>
          <p:cNvPr id="9" name="Přímá spojnice 8"/>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1229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6435" y="4814837"/>
            <a:ext cx="2565449" cy="1921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descr="C:\Users\Bernard\Desktop\platina\přednášky\moje\muni-masarykova_univerzita-logo-01-1024x55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6546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a:t>Co je účelem tohoto předmětu?</a:t>
            </a:r>
            <a:endParaRPr lang="cs-CZ" dirty="0"/>
          </a:p>
        </p:txBody>
      </p:sp>
      <p:sp>
        <p:nvSpPr>
          <p:cNvPr id="3" name="Zástupný symbol pro obsah 2"/>
          <p:cNvSpPr>
            <a:spLocks noGrp="1"/>
          </p:cNvSpPr>
          <p:nvPr>
            <p:ph idx="1"/>
          </p:nvPr>
        </p:nvSpPr>
        <p:spPr/>
        <p:txBody>
          <a:bodyPr>
            <a:normAutofit/>
          </a:bodyPr>
          <a:lstStyle/>
          <a:p>
            <a:r>
              <a:rPr lang="cs-CZ" sz="2400" dirty="0"/>
              <a:t>Uvědomit si, že by lékařský přístroj měl být používán efektivně a bezpečně (snížit pacientské, pracovní i jiné riziko na minimum)</a:t>
            </a:r>
          </a:p>
          <a:p>
            <a:r>
              <a:rPr lang="cs-CZ" sz="2400" dirty="0"/>
              <a:t>Používat lékařské přístroje profesionálním a vědeckým způsobem</a:t>
            </a:r>
          </a:p>
          <a:p>
            <a:r>
              <a:rPr lang="cs-CZ" sz="2400" dirty="0"/>
              <a:t>Poznat užitnou hodnotu lékařských přístrojů v klinických oblastech a ve výzkumu</a:t>
            </a:r>
          </a:p>
          <a:p>
            <a:r>
              <a:rPr lang="cs-CZ" sz="2400" dirty="0"/>
              <a:t>Mít základní představu o používání některých přístrojů v jiných profesích</a:t>
            </a:r>
          </a:p>
          <a:p>
            <a:endParaRPr lang="cs-CZ" sz="2400"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225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Lékařská biofyzika</a:t>
            </a:r>
          </a:p>
        </p:txBody>
      </p:sp>
      <p:sp>
        <p:nvSpPr>
          <p:cNvPr id="3" name="Zástupný symbol pro obsah 2"/>
          <p:cNvSpPr>
            <a:spLocks noGrp="1"/>
          </p:cNvSpPr>
          <p:nvPr>
            <p:ph idx="1"/>
          </p:nvPr>
        </p:nvSpPr>
        <p:spPr/>
        <p:txBody>
          <a:bodyPr/>
          <a:lstStyle/>
          <a:p>
            <a:pPr marL="0" indent="0">
              <a:buNone/>
            </a:pPr>
            <a:r>
              <a:rPr lang="cs-CZ" dirty="0"/>
              <a:t>Multidisciplinární obor, vazby na:</a:t>
            </a:r>
          </a:p>
          <a:p>
            <a:r>
              <a:rPr lang="cs-CZ" dirty="0"/>
              <a:t>Přírodní vědy (fyzika, chemie a biochemie, biologie)</a:t>
            </a:r>
          </a:p>
          <a:p>
            <a:r>
              <a:rPr lang="cs-CZ" dirty="0"/>
              <a:t>Morfologické obory</a:t>
            </a:r>
          </a:p>
          <a:p>
            <a:r>
              <a:rPr lang="cs-CZ" dirty="0"/>
              <a:t>Fyziologie a patologická fyziologie</a:t>
            </a:r>
          </a:p>
          <a:p>
            <a:r>
              <a:rPr lang="cs-CZ" dirty="0">
                <a:solidFill>
                  <a:srgbClr val="FF0000"/>
                </a:solidFill>
              </a:rPr>
              <a:t>Klinické obory (téměř všechny!)</a:t>
            </a:r>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3731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Co by měl umět uživatel</a:t>
            </a:r>
          </a:p>
        </p:txBody>
      </p:sp>
      <p:sp>
        <p:nvSpPr>
          <p:cNvPr id="3" name="Zástupný symbol pro obsah 2"/>
          <p:cNvSpPr>
            <a:spLocks noGrp="1"/>
          </p:cNvSpPr>
          <p:nvPr>
            <p:ph idx="1"/>
          </p:nvPr>
        </p:nvSpPr>
        <p:spPr/>
        <p:txBody>
          <a:bodyPr>
            <a:normAutofit/>
          </a:bodyPr>
          <a:lstStyle/>
          <a:p>
            <a:r>
              <a:rPr lang="cs-CZ" sz="2400" dirty="0"/>
              <a:t>Specifikovat diagnostické, terapeutické aj. přínosy používání daného přístroje</a:t>
            </a:r>
          </a:p>
          <a:p>
            <a:r>
              <a:rPr lang="cs-CZ" sz="2400" dirty="0"/>
              <a:t>Vysvětlit fyzikální principy, které jsou základem činnosti přístroje a protokolu pro práci s tímto přístrojem </a:t>
            </a:r>
          </a:p>
          <a:p>
            <a:r>
              <a:rPr lang="cs-CZ" sz="2400" dirty="0"/>
              <a:t>Popsat hlavní části komerčně dostupných přístrojů, včetně uživatelského nastavení a ovládání</a:t>
            </a:r>
          </a:p>
          <a:p>
            <a:r>
              <a:rPr lang="cs-CZ" sz="2400" dirty="0"/>
              <a:t>Identifikovat možná zdravotní rizika (např. mechanická, elektrická, radiační aj.) pro pacienta, sebe i spolupracovníky</a:t>
            </a:r>
          </a:p>
          <a:p>
            <a:r>
              <a:rPr lang="cs-CZ" sz="2400" dirty="0"/>
              <a:t>Popsat měřitelné objektivní ukazatele výkonnosti přístroje, které mají přímý vztah k efektivnímu využívání přístroje nebo bezpečnosti</a:t>
            </a:r>
          </a:p>
          <a:p>
            <a:endParaRPr lang="cs-CZ" sz="2400"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6982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normAutofit/>
          </a:bodyPr>
          <a:lstStyle/>
          <a:p>
            <a:r>
              <a:rPr lang="cs-CZ" sz="2400" dirty="0"/>
              <a:t>Vysvětlit omezení při používání přístroje a kontraindikace jeho použití</a:t>
            </a:r>
          </a:p>
          <a:p>
            <a:r>
              <a:rPr lang="cs-CZ" sz="2400" dirty="0"/>
              <a:t>Znát dopad chybného fungování přístroje a chybného protokolu na efektivitu jeho používání i z toho plynoucí rizika </a:t>
            </a:r>
          </a:p>
          <a:p>
            <a:r>
              <a:rPr lang="cs-CZ" sz="2400" dirty="0"/>
              <a:t>Znát a dodržovat mezinárodní, evropskou, národní a místní legislativu či omezení při práci s daným přístrojem</a:t>
            </a:r>
          </a:p>
          <a:p>
            <a:endParaRPr lang="cs-CZ" sz="2400"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1111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pPr marL="0" indent="0">
              <a:buNone/>
            </a:pPr>
            <a:endParaRPr lang="cs-CZ" dirty="0"/>
          </a:p>
          <a:p>
            <a:pPr marL="0" indent="0">
              <a:buNone/>
            </a:pPr>
            <a:endParaRPr lang="cs-CZ" dirty="0"/>
          </a:p>
          <a:p>
            <a:pPr marL="0" indent="0">
              <a:buNone/>
            </a:pPr>
            <a:r>
              <a:rPr lang="cs-CZ" dirty="0"/>
              <a:t>	</a:t>
            </a:r>
            <a:r>
              <a:rPr lang="cs-CZ" b="1" dirty="0"/>
              <a:t>Děkuji za pozornost</a:t>
            </a:r>
          </a:p>
          <a:p>
            <a:endParaRPr lang="cs-CZ" dirty="0"/>
          </a:p>
          <a:p>
            <a:endParaRPr lang="cs-CZ" dirty="0"/>
          </a:p>
          <a:p>
            <a:pPr marL="0" indent="0">
              <a:buNone/>
            </a:pPr>
            <a:r>
              <a:rPr lang="cs-CZ" dirty="0"/>
              <a:t>						</a:t>
            </a:r>
            <a:r>
              <a:rPr lang="cs-CZ" dirty="0" err="1"/>
              <a:t>rev</a:t>
            </a:r>
            <a:r>
              <a:rPr lang="cs-CZ" dirty="0"/>
              <a:t>. </a:t>
            </a:r>
            <a:r>
              <a:rPr lang="cs-CZ"/>
              <a:t>2024</a:t>
            </a:r>
            <a:endParaRPr lang="cs-CZ" dirty="0"/>
          </a:p>
          <a:p>
            <a:pPr marL="0" indent="0">
              <a:buNone/>
            </a:pPr>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889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Bernard\Desktop\IMAG397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0272" y="116632"/>
            <a:ext cx="2078221" cy="3474786"/>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lstStyle/>
          <a:p>
            <a:r>
              <a:rPr lang="cs-CZ" dirty="0"/>
              <a:t>Učební materiály</a:t>
            </a:r>
          </a:p>
        </p:txBody>
      </p:sp>
      <p:sp>
        <p:nvSpPr>
          <p:cNvPr id="3" name="Zástupný symbol pro obsah 2"/>
          <p:cNvSpPr>
            <a:spLocks noGrp="1"/>
          </p:cNvSpPr>
          <p:nvPr>
            <p:ph idx="1"/>
          </p:nvPr>
        </p:nvSpPr>
        <p:spPr/>
        <p:txBody>
          <a:bodyPr/>
          <a:lstStyle/>
          <a:p>
            <a:pPr marL="0" lvl="0" indent="0">
              <a:buNone/>
            </a:pPr>
            <a:r>
              <a:rPr lang="cs-CZ" sz="1800" dirty="0">
                <a:solidFill>
                  <a:prstClr val="black"/>
                </a:solidFill>
              </a:rPr>
              <a:t>Knihy: </a:t>
            </a:r>
          </a:p>
          <a:p>
            <a:pPr lvl="0"/>
            <a:r>
              <a:rPr lang="cs-CZ" sz="1800" dirty="0">
                <a:solidFill>
                  <a:prstClr val="black"/>
                </a:solidFill>
              </a:rPr>
              <a:t>Lékařská fyzika a biofyzika, Vojtěch </a:t>
            </a:r>
            <a:r>
              <a:rPr lang="cs-CZ" sz="1800" dirty="0" err="1">
                <a:solidFill>
                  <a:prstClr val="black"/>
                </a:solidFill>
              </a:rPr>
              <a:t>Mornstein</a:t>
            </a:r>
            <a:r>
              <a:rPr lang="cs-CZ" sz="1800" dirty="0">
                <a:solidFill>
                  <a:prstClr val="black"/>
                </a:solidFill>
              </a:rPr>
              <a:t> a kol., 2018, Brno</a:t>
            </a:r>
          </a:p>
          <a:p>
            <a:pPr lvl="0"/>
            <a:r>
              <a:rPr lang="cs-CZ" sz="1800" dirty="0" err="1">
                <a:solidFill>
                  <a:prstClr val="black"/>
                </a:solidFill>
              </a:rPr>
              <a:t>Hrazdira</a:t>
            </a:r>
            <a:r>
              <a:rPr lang="cs-CZ" sz="1800" dirty="0">
                <a:solidFill>
                  <a:prstClr val="black"/>
                </a:solidFill>
              </a:rPr>
              <a:t>, I., </a:t>
            </a:r>
            <a:r>
              <a:rPr lang="cs-CZ" sz="1800" dirty="0" err="1">
                <a:solidFill>
                  <a:prstClr val="black"/>
                </a:solidFill>
              </a:rPr>
              <a:t>Mornstein</a:t>
            </a:r>
            <a:r>
              <a:rPr lang="cs-CZ" sz="1800" dirty="0">
                <a:solidFill>
                  <a:prstClr val="black"/>
                </a:solidFill>
              </a:rPr>
              <a:t>, V., </a:t>
            </a:r>
            <a:r>
              <a:rPr lang="cs-CZ" sz="1800" dirty="0" err="1">
                <a:solidFill>
                  <a:prstClr val="black"/>
                </a:solidFill>
              </a:rPr>
              <a:t>Bourek</a:t>
            </a:r>
            <a:r>
              <a:rPr lang="cs-CZ" sz="1800" dirty="0">
                <a:solidFill>
                  <a:prstClr val="black"/>
                </a:solidFill>
              </a:rPr>
              <a:t>, A., Škorpíková, J., Fundamentals </a:t>
            </a:r>
            <a:r>
              <a:rPr lang="cs-CZ" sz="1800" dirty="0" err="1">
                <a:solidFill>
                  <a:prstClr val="black"/>
                </a:solidFill>
              </a:rPr>
              <a:t>of</a:t>
            </a:r>
            <a:r>
              <a:rPr lang="cs-CZ" sz="1800" dirty="0">
                <a:solidFill>
                  <a:prstClr val="black"/>
                </a:solidFill>
              </a:rPr>
              <a:t> </a:t>
            </a:r>
            <a:r>
              <a:rPr lang="cs-CZ" sz="1800" dirty="0" err="1">
                <a:solidFill>
                  <a:prstClr val="black"/>
                </a:solidFill>
              </a:rPr>
              <a:t>Biophysics</a:t>
            </a:r>
            <a:r>
              <a:rPr lang="cs-CZ" sz="1800" dirty="0">
                <a:solidFill>
                  <a:prstClr val="black"/>
                </a:solidFill>
              </a:rPr>
              <a:t> and </a:t>
            </a:r>
            <a:r>
              <a:rPr lang="cs-CZ" sz="1800" dirty="0" err="1">
                <a:solidFill>
                  <a:prstClr val="black"/>
                </a:solidFill>
              </a:rPr>
              <a:t>Medical</a:t>
            </a:r>
            <a:r>
              <a:rPr lang="cs-CZ" sz="1800" dirty="0">
                <a:solidFill>
                  <a:prstClr val="black"/>
                </a:solidFill>
              </a:rPr>
              <a:t> Technology, 2012, ISBN 978-80-210-5758-6</a:t>
            </a:r>
          </a:p>
          <a:p>
            <a:pPr lvl="0"/>
            <a:r>
              <a:rPr lang="cs-CZ" sz="1800" dirty="0" err="1">
                <a:solidFill>
                  <a:prstClr val="black"/>
                </a:solidFill>
              </a:rPr>
              <a:t>Davidivits</a:t>
            </a:r>
            <a:r>
              <a:rPr lang="cs-CZ" sz="1800" dirty="0">
                <a:solidFill>
                  <a:prstClr val="black"/>
                </a:solidFill>
              </a:rPr>
              <a:t>, P., </a:t>
            </a:r>
            <a:r>
              <a:rPr lang="cs-CZ" sz="1800" dirty="0" err="1">
                <a:solidFill>
                  <a:prstClr val="black"/>
                </a:solidFill>
              </a:rPr>
              <a:t>Physics</a:t>
            </a:r>
            <a:r>
              <a:rPr lang="cs-CZ" sz="1800" dirty="0">
                <a:solidFill>
                  <a:prstClr val="black"/>
                </a:solidFill>
              </a:rPr>
              <a:t> in Biology and </a:t>
            </a:r>
            <a:r>
              <a:rPr lang="cs-CZ" sz="1800" dirty="0" err="1">
                <a:solidFill>
                  <a:prstClr val="black"/>
                </a:solidFill>
              </a:rPr>
              <a:t>Medicine</a:t>
            </a:r>
            <a:r>
              <a:rPr lang="cs-CZ" sz="1800" dirty="0">
                <a:solidFill>
                  <a:prstClr val="black"/>
                </a:solidFill>
              </a:rPr>
              <a:t>, 2013, ISBN 978-0-12-386513-7</a:t>
            </a:r>
          </a:p>
          <a:p>
            <a:pPr lvl="0"/>
            <a:r>
              <a:rPr lang="cs-CZ" sz="1800" dirty="0" err="1">
                <a:solidFill>
                  <a:prstClr val="black"/>
                </a:solidFill>
              </a:rPr>
              <a:t>Mornstein</a:t>
            </a:r>
            <a:r>
              <a:rPr lang="cs-CZ" sz="1800" dirty="0">
                <a:solidFill>
                  <a:prstClr val="black"/>
                </a:solidFill>
              </a:rPr>
              <a:t>, V., </a:t>
            </a:r>
            <a:r>
              <a:rPr lang="cs-CZ" sz="1800" dirty="0" err="1">
                <a:solidFill>
                  <a:prstClr val="black"/>
                </a:solidFill>
              </a:rPr>
              <a:t>Overview</a:t>
            </a:r>
            <a:r>
              <a:rPr lang="cs-CZ" sz="1800" dirty="0">
                <a:solidFill>
                  <a:prstClr val="black"/>
                </a:solidFill>
              </a:rPr>
              <a:t> </a:t>
            </a:r>
            <a:r>
              <a:rPr lang="cs-CZ" sz="1800" dirty="0" err="1">
                <a:solidFill>
                  <a:prstClr val="black"/>
                </a:solidFill>
              </a:rPr>
              <a:t>of</a:t>
            </a:r>
            <a:r>
              <a:rPr lang="cs-CZ" sz="1800" dirty="0">
                <a:solidFill>
                  <a:prstClr val="black"/>
                </a:solidFill>
              </a:rPr>
              <a:t> </a:t>
            </a:r>
            <a:r>
              <a:rPr lang="cs-CZ" sz="1800" dirty="0" err="1">
                <a:solidFill>
                  <a:prstClr val="black"/>
                </a:solidFill>
              </a:rPr>
              <a:t>physics</a:t>
            </a:r>
            <a:r>
              <a:rPr lang="cs-CZ" sz="1800" dirty="0">
                <a:solidFill>
                  <a:prstClr val="black"/>
                </a:solidFill>
              </a:rPr>
              <a:t>, 2010,ISBN 978-80-210-5192-8 </a:t>
            </a:r>
          </a:p>
          <a:p>
            <a:pPr lvl="0"/>
            <a:endParaRPr lang="cs-CZ" sz="1800" dirty="0">
              <a:solidFill>
                <a:prstClr val="black"/>
              </a:solidFill>
            </a:endParaRPr>
          </a:p>
          <a:p>
            <a:pPr marL="0" lvl="0" indent="0">
              <a:buNone/>
            </a:pPr>
            <a:r>
              <a:rPr lang="cs-CZ" sz="1800" dirty="0">
                <a:solidFill>
                  <a:prstClr val="black"/>
                </a:solidFill>
              </a:rPr>
              <a:t>Web :</a:t>
            </a:r>
          </a:p>
          <a:p>
            <a:pPr lvl="0"/>
            <a:r>
              <a:rPr lang="cs-CZ" sz="1800" dirty="0">
                <a:solidFill>
                  <a:prstClr val="black"/>
                </a:solidFill>
                <a:hlinkClick r:id="rId3"/>
              </a:rPr>
              <a:t>www.med.muni.cz</a:t>
            </a:r>
            <a:r>
              <a:rPr lang="cs-CZ" sz="1800" dirty="0">
                <a:solidFill>
                  <a:prstClr val="black"/>
                </a:solidFill>
              </a:rPr>
              <a:t>/biofyz   - neaktualizováno</a:t>
            </a:r>
          </a:p>
          <a:p>
            <a:pPr lvl="0"/>
            <a:r>
              <a:rPr lang="cs-CZ" sz="1800" dirty="0">
                <a:solidFill>
                  <a:prstClr val="black"/>
                </a:solidFill>
              </a:rPr>
              <a:t>http://www.nibib.nih.gov/science-education/science-topics</a:t>
            </a:r>
          </a:p>
          <a:p>
            <a:endParaRPr lang="cs-CZ" dirty="0"/>
          </a:p>
        </p:txBody>
      </p:sp>
      <p:cxnSp>
        <p:nvCxnSpPr>
          <p:cNvPr id="6" name="Přímá spojnice 5"/>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4" name="Picture 9" descr="Photo05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7020272" y="4509120"/>
            <a:ext cx="1251365" cy="1725165"/>
          </a:xfrm>
          <a:prstGeom prst="rect">
            <a:avLst/>
          </a:prstGeom>
          <a:noFill/>
          <a:ln w="57150">
            <a:solidFill>
              <a:srgbClr val="FF0000"/>
            </a:solidFill>
            <a:miter lim="800000"/>
            <a:headEnd/>
            <a:tailEnd/>
          </a:ln>
        </p:spPr>
      </p:pic>
      <p:pic>
        <p:nvPicPr>
          <p:cNvPr id="7" name="Picture 2" descr="C:\Users\Bernard\Desktop\platina\přednášky\moje\muni-masarykova_univerzita-logo-01-1024x55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893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Studium</a:t>
            </a:r>
          </a:p>
        </p:txBody>
      </p:sp>
      <p:sp>
        <p:nvSpPr>
          <p:cNvPr id="3" name="Zástupný symbol pro obsah 2"/>
          <p:cNvSpPr>
            <a:spLocks noGrp="1"/>
          </p:cNvSpPr>
          <p:nvPr>
            <p:ph idx="1"/>
          </p:nvPr>
        </p:nvSpPr>
        <p:spPr/>
        <p:txBody>
          <a:bodyPr>
            <a:normAutofit lnSpcReduction="10000"/>
          </a:bodyPr>
          <a:lstStyle/>
          <a:p>
            <a:r>
              <a:rPr lang="cs-CZ" altLang="cs-CZ" sz="2400" dirty="0"/>
              <a:t>Studium lékařské biofyziky nepředstavuje problém z hlediska rozsahu požadovaných znalostí. Problémem může být pochopení fyzikálních principů a jejich aplikace</a:t>
            </a:r>
            <a:r>
              <a:rPr lang="en-GB" altLang="cs-CZ" sz="2400" dirty="0"/>
              <a:t>.</a:t>
            </a:r>
            <a:r>
              <a:rPr lang="cs-CZ" altLang="cs-CZ" sz="2400" dirty="0"/>
              <a:t> Memorování bez pochopení podstaty je nedostatečné pro úspěch u zkoušky (nemá ani smysl z hlediska budoucí profese)</a:t>
            </a:r>
          </a:p>
          <a:p>
            <a:r>
              <a:rPr lang="cs-CZ" altLang="cs-CZ" sz="2400" dirty="0"/>
              <a:t>Pochopení jednotlivých základních částí umožní syntézu a snazší orientaci v celku</a:t>
            </a:r>
          </a:p>
          <a:p>
            <a:r>
              <a:rPr lang="cs-CZ" altLang="cs-CZ" sz="2400" b="1" dirty="0"/>
              <a:t>Učebnice a všechny presentace přednášek poskytují informaci nutnou pro úspěch u zkoušky!!! Nepoužívejte neautorizované studijní pomůcky, je v nich mnoho nepřesností a chyb, často nevyhovují rozsahem. Výsledkem může být trpké zklamání u zkoušky!!!</a:t>
            </a:r>
            <a:endParaRPr lang="en-GB" altLang="cs-CZ" sz="2400" b="1" dirty="0"/>
          </a:p>
          <a:p>
            <a:endParaRPr lang="en-GB" altLang="cs-CZ" sz="2400" dirty="0"/>
          </a:p>
          <a:p>
            <a:endParaRPr lang="cs-CZ" sz="2400"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5002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Lékařské přístroje</a:t>
            </a:r>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1772816"/>
            <a:ext cx="3044795" cy="2026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5795" y="1412776"/>
            <a:ext cx="3622983" cy="4243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Přímá spojnice 5"/>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4077072"/>
            <a:ext cx="3587581" cy="2322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C:\Users\Bernard\Desktop\platina\přednášky\moje\muni-masarykova_univerzita-logo-01-1024x55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14722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S_PPT_DBNAME" val="11996d6f-2ab8-47b4-8339-86b80ba0381d.mdb"/>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1167</TotalTime>
  <Words>3313</Words>
  <Application>Microsoft Office PowerPoint</Application>
  <PresentationFormat>Předvádění na obrazovce (4:3)</PresentationFormat>
  <Paragraphs>379</Paragraphs>
  <Slides>62</Slides>
  <Notes>0</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62</vt:i4>
      </vt:variant>
    </vt:vector>
  </HeadingPairs>
  <TitlesOfParts>
    <vt:vector size="67" baseType="lpstr">
      <vt:lpstr>Arial</vt:lpstr>
      <vt:lpstr>Calibri</vt:lpstr>
      <vt:lpstr>Courier New</vt:lpstr>
      <vt:lpstr>Wingdings</vt:lpstr>
      <vt:lpstr>Motiv systému Office</vt:lpstr>
      <vt:lpstr>Lékařské přístroje: LÉKAŘSTVÍ A TECHNIKA LEGISLATIVNÍ RÁMEC MEDICÍNSKÉ TECHNIKY  </vt:lpstr>
      <vt:lpstr>Prezentace aplikace PowerPoint</vt:lpstr>
      <vt:lpstr>Biofyzika     Přístrojová technika</vt:lpstr>
      <vt:lpstr>Biofyzika     Přístrojová technika</vt:lpstr>
      <vt:lpstr>Lékařská biofyzika</vt:lpstr>
      <vt:lpstr>Lékařská biofyzika</vt:lpstr>
      <vt:lpstr>Učební materiály</vt:lpstr>
      <vt:lpstr>Studium</vt:lpstr>
      <vt:lpstr>Lékařské přístroje</vt:lpstr>
      <vt:lpstr>Pojem „lékařský přístroj“ – Zdravotnický prostředek</vt:lpstr>
      <vt:lpstr>Směrnice EU</vt:lpstr>
      <vt:lpstr>MDR</vt:lpstr>
      <vt:lpstr>MDR</vt:lpstr>
      <vt:lpstr>MDR</vt:lpstr>
      <vt:lpstr>MDR (vs. MDD)</vt:lpstr>
      <vt:lpstr>MDR</vt:lpstr>
      <vt:lpstr>MDR</vt:lpstr>
      <vt:lpstr>MDR</vt:lpstr>
      <vt:lpstr>NANDO</vt:lpstr>
      <vt:lpstr>NANDO</vt:lpstr>
      <vt:lpstr>NANDO </vt:lpstr>
      <vt:lpstr>EUDAMED</vt:lpstr>
      <vt:lpstr>EUDAMED</vt:lpstr>
      <vt:lpstr>Eudamed - příklad</vt:lpstr>
      <vt:lpstr>Eudamed - příklad</vt:lpstr>
      <vt:lpstr>Eudamed - příklad</vt:lpstr>
      <vt:lpstr>Eudamed - příklad</vt:lpstr>
      <vt:lpstr>Příklad dalších regulačních prvků… VYHLÁŠKA o požadavcích na minimální technické a věcné vybavení zdravotnických zařízení a kontaktních pracovišť domácí péče</vt:lpstr>
      <vt:lpstr>Nutné vybavení dle 92/2012 sb</vt:lpstr>
      <vt:lpstr>Prezentace aplikace PowerPoint</vt:lpstr>
      <vt:lpstr>Prezentace aplikace PowerPoint</vt:lpstr>
      <vt:lpstr>Prezentace aplikace PowerPoint</vt:lpstr>
      <vt:lpstr>Aktivity v oblasti zdravotní péče</vt:lpstr>
      <vt:lpstr>Lékařské zobrazovací přístroje (in vivo diagnostika)</vt:lpstr>
      <vt:lpstr>Lékařské zobrazovací přístroje (in vivo diagnostika)</vt:lpstr>
      <vt:lpstr>Lékařské laboratorní přístroje (in vitro diagnostika)</vt:lpstr>
      <vt:lpstr>Lékařské laboratorní přístroje (in vitro diagnostika)</vt:lpstr>
      <vt:lpstr>Přístroje pro sledování fyziologických projevů organismu</vt:lpstr>
      <vt:lpstr>Přístroje pro sledování fyziologických projevů organismu</vt:lpstr>
      <vt:lpstr>Prezentace aplikace PowerPoint</vt:lpstr>
      <vt:lpstr>POC (Point of Care) přístroje</vt:lpstr>
      <vt:lpstr>POC</vt:lpstr>
      <vt:lpstr>Přístroje pro radioterapii</vt:lpstr>
      <vt:lpstr>Přístroje pro radioterapii</vt:lpstr>
      <vt:lpstr>Přístroje pro fyzikální terapii</vt:lpstr>
      <vt:lpstr>Přístroje pro fyzikální terapii</vt:lpstr>
      <vt:lpstr>Přístroje používané na operačních sálech, litotriptory</vt:lpstr>
      <vt:lpstr>Přístroje používané na operačních sálech, litotriptory</vt:lpstr>
      <vt:lpstr>Prezentace aplikace PowerPoint</vt:lpstr>
      <vt:lpstr>Přístroje pro náhradu a podporu orgánů - implantáty</vt:lpstr>
      <vt:lpstr>Přístroje pro náhradu a podporu orgánů – umělé orgány</vt:lpstr>
      <vt:lpstr>Přístroje pro náhradu a podporu orgánů – umělé orgány</vt:lpstr>
      <vt:lpstr>3D tisk – náhrada, podpora orgánů </vt:lpstr>
      <vt:lpstr>3D tisk</vt:lpstr>
      <vt:lpstr>Jednorázová zařízení a pomůcky</vt:lpstr>
      <vt:lpstr>Přístroje pro samovyšetření pacientů „domácí přístroje“</vt:lpstr>
      <vt:lpstr>Mobilní telefony </vt:lpstr>
      <vt:lpstr>Přístroje pro vyhodnocování ukazatelů výkonnosti přístrojů</vt:lpstr>
      <vt:lpstr>Co je účelem tohoto předmětu?</vt:lpstr>
      <vt:lpstr>Co by měl umět uživatel</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LĚKAŘSTVÍ A TECHNIKA LEGISLATIVNÍ RÁMEC MEDICÍNSKÉ TECHNIKY</dc:title>
  <dc:creator>Bernard</dc:creator>
  <cp:lastModifiedBy>Vladan Bernard</cp:lastModifiedBy>
  <cp:revision>64</cp:revision>
  <dcterms:created xsi:type="dcterms:W3CDTF">2016-09-20T07:37:50Z</dcterms:created>
  <dcterms:modified xsi:type="dcterms:W3CDTF">2024-02-21T12:21:49Z</dcterms:modified>
</cp:coreProperties>
</file>