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7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8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2"/>
  </p:sldMasterIdLst>
  <p:notesMasterIdLst>
    <p:notesMasterId r:id="rId101"/>
  </p:notesMasterIdLst>
  <p:handoutMasterIdLst>
    <p:handoutMasterId r:id="rId102"/>
  </p:handoutMasterIdLst>
  <p:sldIdLst>
    <p:sldId id="256" r:id="rId3"/>
    <p:sldId id="265" r:id="rId4"/>
    <p:sldId id="372" r:id="rId5"/>
    <p:sldId id="266" r:id="rId6"/>
    <p:sldId id="316" r:id="rId7"/>
    <p:sldId id="382" r:id="rId8"/>
    <p:sldId id="267" r:id="rId9"/>
    <p:sldId id="269" r:id="rId10"/>
    <p:sldId id="270" r:id="rId11"/>
    <p:sldId id="271" r:id="rId12"/>
    <p:sldId id="272" r:id="rId13"/>
    <p:sldId id="409" r:id="rId14"/>
    <p:sldId id="367" r:id="rId15"/>
    <p:sldId id="273" r:id="rId16"/>
    <p:sldId id="381" r:id="rId17"/>
    <p:sldId id="368" r:id="rId18"/>
    <p:sldId id="416" r:id="rId19"/>
    <p:sldId id="383" r:id="rId20"/>
    <p:sldId id="408" r:id="rId21"/>
    <p:sldId id="276" r:id="rId22"/>
    <p:sldId id="277" r:id="rId23"/>
    <p:sldId id="278" r:id="rId24"/>
    <p:sldId id="279" r:id="rId25"/>
    <p:sldId id="280" r:id="rId26"/>
    <p:sldId id="281" r:id="rId27"/>
    <p:sldId id="369" r:id="rId28"/>
    <p:sldId id="282" r:id="rId29"/>
    <p:sldId id="420" r:id="rId30"/>
    <p:sldId id="421" r:id="rId31"/>
    <p:sldId id="422" r:id="rId32"/>
    <p:sldId id="384" r:id="rId33"/>
    <p:sldId id="283" r:id="rId34"/>
    <p:sldId id="284" r:id="rId35"/>
    <p:sldId id="304" r:id="rId36"/>
    <p:sldId id="410" r:id="rId37"/>
    <p:sldId id="285" r:id="rId38"/>
    <p:sldId id="286" r:id="rId39"/>
    <p:sldId id="287" r:id="rId40"/>
    <p:sldId id="288" r:id="rId41"/>
    <p:sldId id="291" r:id="rId42"/>
    <p:sldId id="292" r:id="rId43"/>
    <p:sldId id="293" r:id="rId44"/>
    <p:sldId id="295" r:id="rId45"/>
    <p:sldId id="298" r:id="rId46"/>
    <p:sldId id="299" r:id="rId47"/>
    <p:sldId id="300" r:id="rId48"/>
    <p:sldId id="305" r:id="rId49"/>
    <p:sldId id="301" r:id="rId50"/>
    <p:sldId id="302" r:id="rId51"/>
    <p:sldId id="306" r:id="rId52"/>
    <p:sldId id="307" r:id="rId53"/>
    <p:sldId id="308" r:id="rId54"/>
    <p:sldId id="310" r:id="rId55"/>
    <p:sldId id="411" r:id="rId56"/>
    <p:sldId id="412" r:id="rId57"/>
    <p:sldId id="413" r:id="rId58"/>
    <p:sldId id="414" r:id="rId59"/>
    <p:sldId id="385" r:id="rId60"/>
    <p:sldId id="317" r:id="rId61"/>
    <p:sldId id="386" r:id="rId62"/>
    <p:sldId id="389" r:id="rId63"/>
    <p:sldId id="415" r:id="rId64"/>
    <p:sldId id="311" r:id="rId65"/>
    <p:sldId id="388" r:id="rId66"/>
    <p:sldId id="387" r:id="rId67"/>
    <p:sldId id="404" r:id="rId68"/>
    <p:sldId id="392" r:id="rId69"/>
    <p:sldId id="393" r:id="rId70"/>
    <p:sldId id="394" r:id="rId71"/>
    <p:sldId id="395" r:id="rId72"/>
    <p:sldId id="397" r:id="rId73"/>
    <p:sldId id="396" r:id="rId74"/>
    <p:sldId id="398" r:id="rId75"/>
    <p:sldId id="399" r:id="rId76"/>
    <p:sldId id="400" r:id="rId77"/>
    <p:sldId id="401" r:id="rId78"/>
    <p:sldId id="402" r:id="rId79"/>
    <p:sldId id="417" r:id="rId80"/>
    <p:sldId id="390" r:id="rId81"/>
    <p:sldId id="418" r:id="rId82"/>
    <p:sldId id="419" r:id="rId83"/>
    <p:sldId id="327" r:id="rId84"/>
    <p:sldId id="328" r:id="rId85"/>
    <p:sldId id="329" r:id="rId86"/>
    <p:sldId id="330" r:id="rId87"/>
    <p:sldId id="331" r:id="rId88"/>
    <p:sldId id="332" r:id="rId89"/>
    <p:sldId id="335" r:id="rId90"/>
    <p:sldId id="340" r:id="rId91"/>
    <p:sldId id="373" r:id="rId92"/>
    <p:sldId id="405" r:id="rId93"/>
    <p:sldId id="406" r:id="rId94"/>
    <p:sldId id="355" r:id="rId95"/>
    <p:sldId id="356" r:id="rId96"/>
    <p:sldId id="357" r:id="rId97"/>
    <p:sldId id="358" r:id="rId98"/>
    <p:sldId id="359" r:id="rId99"/>
    <p:sldId id="312" r:id="rId10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FF1CE12-B100-0000-0000-000000000002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97" autoAdjust="0"/>
    <p:restoredTop sz="86410"/>
  </p:normalViewPr>
  <p:slideViewPr>
    <p:cSldViewPr>
      <p:cViewPr varScale="1">
        <p:scale>
          <a:sx n="97" d="100"/>
          <a:sy n="97" d="100"/>
        </p:scale>
        <p:origin x="1864" y="68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1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A849C5AD-4428-4E9C-9C84-11B72C9365FB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C596567-A38F-4CEF-B37F-9B9D120D62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6756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D7547E60-4BE7-4E4E-9AAA-5EE35AEC995C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A077768-21C8-4125-A345-258E48D2EE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291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934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388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61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864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320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1922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563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/>
              <a:t>Kliknutím lze upravit styl předlohy.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8C2B-0E51-49F1-BE58-7B6C0DF73D99}" type="datetime1">
              <a:rPr lang="en-US" smtClean="0"/>
              <a:t>2/15/2024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cs-CZ"/>
              <a:t>Kliknutím lze upravit styl.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D5598-394A-4D98-911E-2623520C210C}" type="datetime1">
              <a:rPr lang="en-US" smtClean="0"/>
              <a:t>2/15/2024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FC0B4-45D3-43AD-A5C7-9E902DDF157C}" type="datetime1">
              <a:rPr lang="en-US" smtClean="0"/>
              <a:t>2/15/2024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7CA4-B7A6-4EB9-A2E4-54B6B0AD0C51}" type="datetime1">
              <a:rPr lang="en-US" smtClean="0"/>
              <a:t>2/15/2024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2 sloupce tex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cs-CZ"/>
              <a:t>Kliknutím lze upravit styl.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96F61-0E71-43FB-A2D8-C279506EA6F6}" type="datetime1">
              <a:rPr lang="en-US" smtClean="0"/>
              <a:t>2/15/2024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cs-CZ"/>
              <a:t>Kliknutím lze upravit styl.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06E43-9F87-41EF-BB47-778B8CE08FDB}" type="datetime1">
              <a:rPr lang="en-US" smtClean="0"/>
              <a:t>2/15/2024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cs-CZ"/>
              <a:t>Kliknutím lze upravit styl.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D5F36-704D-4B25-BBB4-5E5F1D6FC7AD}" type="datetime1">
              <a:rPr lang="en-US" smtClean="0"/>
              <a:t>2/15/2024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3FF2D-DA3C-4DD0-B6B4-BAE0F7EF2B6E}" type="datetimeFigureOut">
              <a:rPr lang="cs-CZ" smtClean="0"/>
              <a:t>15.02.2024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D2CD-B326-41CA-9D6C-E3C9601A17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01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10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cs-CZ"/>
              <a:t>Kliknutím lze upravit styl.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DC06FBB8-9762-4B18-AF73-6C563F451229}" type="datetime1">
              <a:rPr lang="en-US" smtClean="0"/>
              <a:t>2/15/2024</a:t>
            </a:fld>
            <a:endParaRPr lang="en-US" sz="1000" dirty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pPr algn="ctr"/>
            <a:endParaRPr lang="en-US" sz="100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</p:sldLayoutIdLst>
  <p:hf hdr="0" ftr="0" dt="0"/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akonyprolidi.cz/cs/2006-567" TargetMode="Externa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25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6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8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9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0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3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4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Jaro</a:t>
            </a:r>
            <a:r>
              <a:rPr lang="cs-CZ" dirty="0"/>
              <a:t> 202</a:t>
            </a:r>
            <a:r>
              <a:rPr lang="en-US" dirty="0"/>
              <a:t>4</a:t>
            </a:r>
            <a:endParaRPr lang="cs-CZ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Pracovní právo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000" dirty="0"/>
              <a:t>pracovní smlouva </a:t>
            </a:r>
            <a:r>
              <a:rPr lang="cs-CZ" sz="2000" b="1" dirty="0"/>
              <a:t>musí být uzavřena písemně</a:t>
            </a:r>
          </a:p>
          <a:p>
            <a:pPr lvl="2" algn="just"/>
            <a:r>
              <a:rPr lang="cs-CZ" sz="1600" dirty="0"/>
              <a:t>může být i elektronicky („na elektronickou adresu zaměstnance, která není v dispozici zaměstnavatele“)</a:t>
            </a:r>
          </a:p>
          <a:p>
            <a:pPr lvl="2" algn="just"/>
            <a:r>
              <a:rPr lang="cs-CZ" sz="1600" dirty="0"/>
              <a:t>nutný podpis obou stran</a:t>
            </a:r>
          </a:p>
          <a:p>
            <a:pPr lvl="2" algn="just"/>
            <a:r>
              <a:rPr lang="cs-CZ" sz="1600" dirty="0"/>
              <a:t>uzavřena okamžikem druhého podpisu</a:t>
            </a:r>
            <a:endParaRPr lang="cs-CZ" sz="2000" b="1" dirty="0"/>
          </a:p>
          <a:p>
            <a:pPr marL="0" indent="0" algn="just">
              <a:buNone/>
            </a:pPr>
            <a:r>
              <a:rPr lang="cs-CZ" sz="2000" b="1" dirty="0"/>
              <a:t>	</a:t>
            </a:r>
          </a:p>
          <a:p>
            <a:pPr algn="just"/>
            <a:r>
              <a:rPr lang="cs-CZ" sz="2000" dirty="0">
                <a:solidFill>
                  <a:schemeClr val="tx1"/>
                </a:solidFill>
              </a:rPr>
              <a:t>nedodržení požadavku písemnosti: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chemeClr val="tx1"/>
                </a:solidFill>
              </a:rPr>
              <a:t>zaměstnanec ještě nezačal práci vykonávat - </a:t>
            </a:r>
            <a:r>
              <a:rPr lang="cs-CZ" sz="1600" b="1" dirty="0"/>
              <a:t>strana, která nezavdala příčinu </a:t>
            </a:r>
            <a:r>
              <a:rPr lang="cs-CZ" sz="1600" dirty="0"/>
              <a:t>nedodržení písemné formy, se může dovolat neplatnosti ústně uzavřené pracovní smlouvy a pracovní poměr tak vůbec nevznikne.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chemeClr val="tx1"/>
                </a:solidFill>
              </a:rPr>
              <a:t>zaměstnanec již začal vykonávat práci - </a:t>
            </a:r>
            <a:r>
              <a:rPr lang="cs-CZ" sz="1600" b="1" dirty="0"/>
              <a:t>možnost dovolat se neplatnosti smlouvy je vyloučena</a:t>
            </a:r>
            <a:r>
              <a:rPr lang="cs-CZ" sz="1600" dirty="0"/>
              <a:t>.</a:t>
            </a:r>
            <a:endParaRPr lang="cs-CZ" sz="16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cs-CZ" sz="2000" dirty="0">
              <a:solidFill>
                <a:schemeClr val="tx1"/>
              </a:solidFill>
            </a:endParaRPr>
          </a:p>
          <a:p>
            <a:pPr algn="just"/>
            <a:r>
              <a:rPr lang="cs-CZ" sz="2000" dirty="0"/>
              <a:t>důsledek nedodržení formy – pokuta až 10.000.000,- Kč</a:t>
            </a:r>
          </a:p>
          <a:p>
            <a:pPr algn="just"/>
            <a:r>
              <a:rPr lang="cs-CZ" sz="2000" dirty="0"/>
              <a:t>nelze dodatečně sjednat zkušební dobu!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Pracovní smlouva - forma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4840314-2FD7-49D8-8FC0-597497B36E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977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000" dirty="0"/>
              <a:t>Zkušební doba </a:t>
            </a:r>
            <a:r>
              <a:rPr lang="cs-CZ" sz="2000" b="1" dirty="0"/>
              <a:t>může</a:t>
            </a:r>
            <a:r>
              <a:rPr lang="cs-CZ" sz="2000" dirty="0"/>
              <a:t> být sjednána</a:t>
            </a:r>
            <a:endParaRPr lang="cs-CZ" sz="2000" b="1" dirty="0"/>
          </a:p>
          <a:p>
            <a:pPr lvl="2" algn="just"/>
            <a:r>
              <a:rPr lang="cs-CZ" sz="1600" dirty="0"/>
              <a:t>3 měsíce po sobě jdoucí ode dne vzniku pracovního poměru,</a:t>
            </a:r>
          </a:p>
          <a:p>
            <a:pPr lvl="2" algn="just"/>
            <a:r>
              <a:rPr lang="cs-CZ" sz="1600" dirty="0"/>
              <a:t>6 měsíců po sobě jdoucích ode dne vzniku pracovního poměru u vedoucího zaměstnance.</a:t>
            </a:r>
          </a:p>
          <a:p>
            <a:pPr marL="0" indent="0" algn="just">
              <a:buNone/>
            </a:pPr>
            <a:r>
              <a:rPr lang="cs-CZ" sz="2000" b="1" dirty="0"/>
              <a:t>	</a:t>
            </a:r>
          </a:p>
          <a:p>
            <a:pPr algn="just"/>
            <a:r>
              <a:rPr lang="cs-CZ" sz="2000" dirty="0">
                <a:solidFill>
                  <a:schemeClr val="tx1"/>
                </a:solidFill>
              </a:rPr>
              <a:t>možné sjednat rovněž v souvislosti se jmenováním na vedoucí pracovní místo </a:t>
            </a:r>
          </a:p>
          <a:p>
            <a:pPr algn="just"/>
            <a:endParaRPr lang="cs-CZ" sz="2000" dirty="0">
              <a:solidFill>
                <a:schemeClr val="tx1"/>
              </a:solidFill>
            </a:endParaRPr>
          </a:p>
          <a:p>
            <a:pPr algn="just"/>
            <a:r>
              <a:rPr lang="cs-CZ" sz="2000" dirty="0"/>
              <a:t>sjednat </a:t>
            </a:r>
            <a:r>
              <a:rPr lang="cs-CZ" sz="2000" b="1" u="sng" dirty="0"/>
              <a:t>nejpozději</a:t>
            </a:r>
            <a:r>
              <a:rPr lang="cs-CZ" sz="2000" dirty="0"/>
              <a:t> v den, který byl sjednán jako den nástupu do práce</a:t>
            </a:r>
          </a:p>
          <a:p>
            <a:pPr marL="0" indent="0" algn="just">
              <a:buNone/>
            </a:pPr>
            <a:endParaRPr lang="cs-CZ" sz="2000" dirty="0"/>
          </a:p>
          <a:p>
            <a:pPr algn="just"/>
            <a:r>
              <a:rPr lang="cs-CZ" sz="2000" dirty="0"/>
              <a:t>nesmí být dodatečně prodlužována</a:t>
            </a:r>
          </a:p>
          <a:p>
            <a:pPr algn="just"/>
            <a:r>
              <a:rPr lang="cs-CZ" sz="2000" dirty="0"/>
              <a:t>nesmí být sjednána delší, než je polovina sjednané doby trvání pracovního poměru</a:t>
            </a:r>
          </a:p>
          <a:p>
            <a:pPr algn="just"/>
            <a:r>
              <a:rPr lang="cs-CZ" sz="2000" dirty="0"/>
              <a:t>musí být sjednána </a:t>
            </a:r>
            <a:r>
              <a:rPr lang="cs-CZ" sz="2000" b="1" dirty="0"/>
              <a:t>písemně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Pracovní smlouva – zkušební doba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F19DE2D-0007-4A1C-AFF8-57E3E2187D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297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cs-CZ" sz="2000" dirty="0"/>
              <a:t>pracovní poměr trvá po dobu neurčitou, nebyla-li výslovně sjednána doba jeho trvání</a:t>
            </a:r>
          </a:p>
          <a:p>
            <a:pPr algn="just"/>
            <a:r>
              <a:rPr lang="cs-CZ" sz="2000" dirty="0"/>
              <a:t>na dobu určitou mezi týmiž smluvními stranami </a:t>
            </a:r>
            <a:r>
              <a:rPr lang="cs-CZ" sz="2000" b="1" dirty="0"/>
              <a:t>nesmí přesáhnout 3 roky </a:t>
            </a:r>
            <a:r>
              <a:rPr lang="cs-CZ" sz="2000" dirty="0"/>
              <a:t>a ode dne vzniku prvního pracovního poměru na dobu určitou</a:t>
            </a:r>
          </a:p>
          <a:p>
            <a:pPr algn="just"/>
            <a:r>
              <a:rPr lang="cs-CZ" sz="2000" dirty="0"/>
              <a:t>může být opakována </a:t>
            </a:r>
            <a:r>
              <a:rPr lang="cs-CZ" sz="2000" b="1" dirty="0"/>
              <a:t>nejvýše dvakrát</a:t>
            </a:r>
          </a:p>
          <a:p>
            <a:pPr algn="just"/>
            <a:r>
              <a:rPr lang="cs-CZ" sz="2000" dirty="0"/>
              <a:t>za opakování pracovního poměru na dobu určitou se považuje rovněž i jeho </a:t>
            </a:r>
            <a:r>
              <a:rPr lang="cs-CZ" sz="2000" b="1" dirty="0"/>
              <a:t>prodloužení</a:t>
            </a:r>
          </a:p>
          <a:p>
            <a:pPr algn="just"/>
            <a:r>
              <a:rPr lang="cs-CZ" sz="2000" dirty="0"/>
              <a:t>jestliže od skončení předchozího pracovního poměru na dobu určitou uplynula doba 3 let, k předchozímu pracovnímu poměru na dobu určitou mezi týmiž smluvními stranami </a:t>
            </a:r>
            <a:r>
              <a:rPr lang="cs-CZ" sz="2000" b="1" dirty="0"/>
              <a:t>se nepřihlíží</a:t>
            </a:r>
          </a:p>
          <a:p>
            <a:pPr algn="just"/>
            <a:r>
              <a:rPr lang="cs-CZ" sz="2000" dirty="0"/>
              <a:t>vážné provozní důvody nebo důvody spočívající ve zvláštní povaze práce – lze opakovaně na dobu určitou POKUD dohoda s OO stanoví bližší podmínky (vymezení důvodů, pravidla, okruh zaměstnanců, doba na kterou se dohoda uzavírá) – možné nahradit vnitřním předpisem, když není OO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Pracovní smlouva na dobu určitou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78EBB6A-9D42-43D8-939F-A055E50BE2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729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000" dirty="0"/>
              <a:t>lékař posoudí, zda je zaměstnanec způsobilý konat tu práci, na kterou byl přijat</a:t>
            </a:r>
          </a:p>
          <a:p>
            <a:pPr algn="just"/>
            <a:endParaRPr lang="cs-CZ" sz="2000" dirty="0"/>
          </a:p>
          <a:p>
            <a:pPr algn="just"/>
            <a:r>
              <a:rPr lang="cs-CZ" sz="2000" dirty="0"/>
              <a:t>zaměstnavatel neobdrží konkrétní informace o zdravotním stavu zaměstnance, pouze vyjádření, zda je zaměstnanec způsobilý nebo nezpůsobilý práci konat</a:t>
            </a:r>
          </a:p>
          <a:p>
            <a:pPr algn="just"/>
            <a:endParaRPr lang="cs-CZ" sz="2000" dirty="0"/>
          </a:p>
          <a:p>
            <a:pPr algn="just"/>
            <a:r>
              <a:rPr lang="cs-CZ" sz="2000" dirty="0"/>
              <a:t>co když se zaměstnanec odmítne podrobit?</a:t>
            </a:r>
          </a:p>
          <a:p>
            <a:pPr algn="just"/>
            <a:endParaRPr lang="cs-CZ" sz="2000" dirty="0"/>
          </a:p>
          <a:p>
            <a:pPr algn="just"/>
            <a:r>
              <a:rPr lang="cs-CZ" sz="2000" dirty="0"/>
              <a:t>kategorizace prací (4 kategorie) - krajská hygienická stanice</a:t>
            </a:r>
          </a:p>
          <a:p>
            <a:pPr algn="just"/>
            <a:endParaRPr lang="cs-CZ" sz="2000" b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Vstupní lékařská prohlídka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F19DE2D-0007-4A1C-AFF8-57E3E2187D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200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pl-PL" sz="2000" dirty="0"/>
              <a:t>nemusí být v pracovní smlouvě</a:t>
            </a:r>
          </a:p>
          <a:p>
            <a:pPr algn="just"/>
            <a:r>
              <a:rPr lang="pl-PL" sz="2000" dirty="0"/>
              <a:t>pokud nejsou v pracovní smlouvě, nejpozději do 7 dnů od vzniku PP</a:t>
            </a:r>
          </a:p>
          <a:p>
            <a:pPr algn="just"/>
            <a:r>
              <a:rPr lang="cs-CZ" sz="2000" dirty="0"/>
              <a:t>platí i o změnách těchto údajů, bez zbytečného odkladu</a:t>
            </a:r>
          </a:p>
          <a:p>
            <a:pPr algn="just"/>
            <a:r>
              <a:rPr lang="cs-CZ" sz="2000" b="1" dirty="0"/>
              <a:t>Informace musí obsahovat:</a:t>
            </a:r>
          </a:p>
          <a:p>
            <a:pPr marL="857250" lvl="1" indent="-457200" algn="just">
              <a:lnSpc>
                <a:spcPct val="120000"/>
              </a:lnSpc>
              <a:buFont typeface="+mj-lt"/>
              <a:buAutoNum type="alphaLcParenR"/>
            </a:pPr>
            <a:r>
              <a:rPr lang="cs-CZ" sz="1700" dirty="0"/>
              <a:t>názvu a sídle zaměstnavatele, je-li právnickou osobou, nebo o jménu, příjmení a adrese zaměstnavatele, je-li fyzickou osobou,</a:t>
            </a:r>
          </a:p>
          <a:p>
            <a:pPr marL="857250" lvl="1" indent="-457200" algn="just">
              <a:lnSpc>
                <a:spcPct val="120000"/>
              </a:lnSpc>
              <a:buFont typeface="+mj-lt"/>
              <a:buAutoNum type="alphaLcParenR"/>
            </a:pPr>
            <a:r>
              <a:rPr lang="cs-CZ" sz="1700" b="1" dirty="0"/>
              <a:t>bližším označení druhu </a:t>
            </a:r>
            <a:r>
              <a:rPr lang="cs-CZ" sz="1700" dirty="0"/>
              <a:t>a místa výkonu práce,</a:t>
            </a:r>
          </a:p>
          <a:p>
            <a:pPr marL="857250" lvl="1" indent="-457200" algn="just">
              <a:lnSpc>
                <a:spcPct val="120000"/>
              </a:lnSpc>
              <a:buFont typeface="+mj-lt"/>
              <a:buAutoNum type="alphaLcParenR"/>
            </a:pPr>
            <a:r>
              <a:rPr lang="cs-CZ" sz="1700" dirty="0"/>
              <a:t>výměře dovolené a o způsobu určování délky dovolené,</a:t>
            </a:r>
          </a:p>
          <a:p>
            <a:pPr marL="857250" lvl="1" indent="-457200" algn="just">
              <a:lnSpc>
                <a:spcPct val="120000"/>
              </a:lnSpc>
              <a:buFont typeface="+mj-lt"/>
              <a:buAutoNum type="alphaLcParenR"/>
            </a:pPr>
            <a:r>
              <a:rPr lang="cs-CZ" sz="1700" dirty="0"/>
              <a:t>době trvání a podmínkách zkušební doby, je-li sjednána,</a:t>
            </a:r>
          </a:p>
          <a:p>
            <a:pPr marL="857250" lvl="1" indent="-457200" algn="just">
              <a:lnSpc>
                <a:spcPct val="120000"/>
              </a:lnSpc>
              <a:buFont typeface="+mj-lt"/>
              <a:buAutoNum type="alphaLcParenR"/>
            </a:pPr>
            <a:r>
              <a:rPr lang="cs-CZ" sz="1700" dirty="0"/>
              <a:t>postupu, který je zaměstnavatel a zaměstnanec povinen dodržet při rozvazování pracovního poměru, a o běhu a délce výpovědní doby,</a:t>
            </a:r>
          </a:p>
          <a:p>
            <a:pPr marL="857250" lvl="1" indent="-457200" algn="just">
              <a:lnSpc>
                <a:spcPct val="120000"/>
              </a:lnSpc>
              <a:buFont typeface="+mj-lt"/>
              <a:buAutoNum type="alphaLcParenR"/>
            </a:pPr>
            <a:r>
              <a:rPr lang="cs-CZ" sz="1700" dirty="0"/>
              <a:t>odborném rozvoji, pokud jej zaměstnavatel zabezpečuje,</a:t>
            </a:r>
          </a:p>
          <a:p>
            <a:pPr marL="857250" lvl="1" indent="-457200" algn="just">
              <a:lnSpc>
                <a:spcPct val="120000"/>
              </a:lnSpc>
              <a:buFont typeface="+mj-lt"/>
              <a:buAutoNum type="alphaLcParenR"/>
            </a:pPr>
            <a:r>
              <a:rPr lang="cs-CZ" sz="1700" dirty="0"/>
              <a:t>stanovené týdenní pracovní době, o způsobu rozvržení pracovní doby včetně délky vyrovnávacího období, pokud je uplatněno nerovnoměrné rozvržení, a o rozsahu práce přesčas,</a:t>
            </a:r>
          </a:p>
          <a:p>
            <a:pPr marL="857250" lvl="1" indent="-457200" algn="just">
              <a:lnSpc>
                <a:spcPct val="120000"/>
              </a:lnSpc>
              <a:buFont typeface="+mj-lt"/>
              <a:buAutoNum type="alphaLcParenR"/>
            </a:pPr>
            <a:r>
              <a:rPr lang="cs-CZ" sz="1700" dirty="0"/>
              <a:t>rozsahu minimálního nepřetržitého denního odpočinku a nepřetržitého odpočinku v týdnu a o poskytování přestávky v práci na jídlo a oddech nebo přiměřené doby na oddech a jídlo,</a:t>
            </a:r>
          </a:p>
          <a:p>
            <a:pPr marL="857250" lvl="1" indent="-457200" algn="just">
              <a:lnSpc>
                <a:spcPct val="120000"/>
              </a:lnSpc>
              <a:buFont typeface="+mj-lt"/>
              <a:buAutoNum type="alphaLcParenR"/>
            </a:pPr>
            <a:r>
              <a:rPr lang="cs-CZ" sz="1700" dirty="0"/>
              <a:t>mzdě nebo platu a způsobu odměňování, splatnosti mzdy nebo platu, termínu výplaty mzdy nebo platu, místu a způsobu vyplácení mzdy nebo platu,</a:t>
            </a:r>
          </a:p>
          <a:p>
            <a:pPr marL="857250" lvl="1" indent="-457200" algn="just">
              <a:lnSpc>
                <a:spcPct val="120000"/>
              </a:lnSpc>
              <a:buFont typeface="+mj-lt"/>
              <a:buAutoNum type="alphaLcParenR"/>
            </a:pPr>
            <a:r>
              <a:rPr lang="cs-CZ" sz="1700" dirty="0"/>
              <a:t>kolektivních smlouvách, které upravují pracovní podmínky zaměstnance, a označení smluvních stran těchto kolektivních smluv,</a:t>
            </a:r>
          </a:p>
          <a:p>
            <a:pPr marL="857250" lvl="1" indent="-457200" algn="just">
              <a:lnSpc>
                <a:spcPct val="120000"/>
              </a:lnSpc>
              <a:buFont typeface="+mj-lt"/>
              <a:buAutoNum type="alphaLcParenR"/>
            </a:pPr>
            <a:r>
              <a:rPr lang="cs-CZ" sz="1700" dirty="0"/>
              <a:t>orgánu sociálního zabezpečení, kterému zaměstnavatel odvádí pojistné na sociální zabezpečení v souvislosti s pracovním poměrem zaměstnance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Informování o obsahu pracovního poměru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ADCD5E9-6F01-42CC-8C53-D19BC3D26C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50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000" dirty="0"/>
              <a:t>povinné informace dle zákona</a:t>
            </a:r>
            <a:endParaRPr lang="cs-CZ" sz="1700" dirty="0"/>
          </a:p>
          <a:p>
            <a:pPr marL="342900" lvl="1" indent="-342900" algn="just">
              <a:buFont typeface="Arial" panose="020B0604020202020204" pitchFamily="34" charset="0"/>
              <a:buChar char="•"/>
            </a:pPr>
            <a:r>
              <a:rPr lang="cs-CZ" sz="2100" dirty="0"/>
              <a:t>seznámení se s pracovním řádem, kolektivní smlouvou a vnitřní předpisy</a:t>
            </a:r>
          </a:p>
          <a:p>
            <a:pPr marL="342900" lvl="1" indent="-342900" algn="just">
              <a:buFont typeface="Arial" panose="020B0604020202020204" pitchFamily="34" charset="0"/>
              <a:buChar char="•"/>
            </a:pPr>
            <a:r>
              <a:rPr lang="cs-CZ" sz="2100" dirty="0"/>
              <a:t>BOZP a další povinná školení</a:t>
            </a:r>
          </a:p>
          <a:p>
            <a:pPr marL="342900" lvl="1" indent="-342900" algn="just">
              <a:buFont typeface="Arial" panose="020B0604020202020204" pitchFamily="34" charset="0"/>
              <a:buChar char="•"/>
            </a:pPr>
            <a:r>
              <a:rPr lang="cs-CZ" sz="2100" dirty="0"/>
              <a:t>atd.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Adaptační proces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ADCD5E9-6F01-42CC-8C53-D19BC3D26C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263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000" dirty="0"/>
              <a:t>dohoda o odpovědnosti za svěřené hodnoty a dohoda a odpovědnosti za svěřené věci zpravidla uzavírány na počátku pracovního poměru</a:t>
            </a:r>
          </a:p>
          <a:p>
            <a:pPr marL="0" indent="0" algn="just">
              <a:buNone/>
            </a:pPr>
            <a:endParaRPr lang="cs-CZ" sz="2000" dirty="0"/>
          </a:p>
          <a:p>
            <a:pPr algn="just"/>
            <a:r>
              <a:rPr lang="cs-CZ" sz="2000" dirty="0"/>
              <a:t>„hmotná odpovědnost“ – písemná forma, osobní dispozice s hodnotami, škoda se pak nahrazuje v plné výši, objektivní odpovědnost</a:t>
            </a:r>
          </a:p>
          <a:p>
            <a:pPr algn="just"/>
            <a:endParaRPr lang="cs-CZ" sz="2000" dirty="0"/>
          </a:p>
          <a:p>
            <a:pPr algn="just"/>
            <a:r>
              <a:rPr lang="cs-CZ" sz="2000" dirty="0"/>
              <a:t>ztráta svěřené věci – písemné potvrzení, od 50.000,- Kč písemná dohoda, objektivní odpovědnost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Odpovědnost za svěřené hodnoty a odpovědnost za svěřené věci</a:t>
            </a:r>
            <a:endParaRPr lang="cs-CZ" sz="28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659DD7F-62CD-4F18-A09C-ACB3FB7B49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718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837" y="2467769"/>
            <a:ext cx="606742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36911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průběhu pracovního poměru</a:t>
            </a:r>
          </a:p>
        </p:txBody>
      </p:sp>
    </p:spTree>
    <p:extLst>
      <p:ext uri="{BB962C8B-B14F-4D97-AF65-F5344CB8AC3E}">
        <p14:creationId xmlns:p14="http://schemas.microsoft.com/office/powerpoint/2010/main" val="21998334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000" dirty="0"/>
              <a:t>Od </a:t>
            </a:r>
            <a:r>
              <a:rPr lang="cs-CZ" sz="2000" b="1" dirty="0"/>
              <a:t>vzniku</a:t>
            </a:r>
            <a:r>
              <a:rPr lang="cs-CZ" sz="2000" dirty="0"/>
              <a:t> pracovního poměru je zaměstnavatel:</a:t>
            </a:r>
          </a:p>
          <a:p>
            <a:pPr algn="just"/>
            <a:r>
              <a:rPr lang="cs-CZ" sz="2000" dirty="0"/>
              <a:t>povinen přidělovat zaměstnanci práci podle pracovní smlouvy</a:t>
            </a:r>
          </a:p>
          <a:p>
            <a:pPr algn="just"/>
            <a:r>
              <a:rPr lang="cs-CZ" sz="2000" dirty="0"/>
              <a:t>platit mu za vykonanou práci mzdu nebo plat</a:t>
            </a:r>
          </a:p>
          <a:p>
            <a:pPr algn="just"/>
            <a:r>
              <a:rPr lang="cs-CZ" sz="2000" dirty="0"/>
              <a:t>vytvářet podmínky pro plnění jeho pracovních úkolů</a:t>
            </a:r>
          </a:p>
          <a:p>
            <a:pPr algn="just"/>
            <a:r>
              <a:rPr lang="cs-CZ" sz="2000" dirty="0"/>
              <a:t>dodržovat ostatní pracovní podmínky stanovené právními předpisy, smlouvou nebo stanovené vnitřním předpisem.</a:t>
            </a:r>
          </a:p>
          <a:p>
            <a:pPr algn="just"/>
            <a:endParaRPr lang="cs-CZ" sz="2000" dirty="0"/>
          </a:p>
          <a:p>
            <a:pPr marL="0" indent="0" algn="just">
              <a:buNone/>
            </a:pPr>
            <a:r>
              <a:rPr lang="cs-CZ" sz="2000" dirty="0"/>
              <a:t>Od </a:t>
            </a:r>
            <a:r>
              <a:rPr lang="cs-CZ" sz="2000" b="1" dirty="0"/>
              <a:t>vzniku</a:t>
            </a:r>
            <a:r>
              <a:rPr lang="cs-CZ" sz="2000" dirty="0"/>
              <a:t> pracovního poměru je zaměstnanec:</a:t>
            </a:r>
          </a:p>
          <a:p>
            <a:pPr algn="just"/>
            <a:r>
              <a:rPr lang="cs-CZ" sz="2000" dirty="0"/>
              <a:t>podle pokynů zaměstnavatele konat </a:t>
            </a:r>
            <a:r>
              <a:rPr lang="cs-CZ" sz="2000" b="1" dirty="0"/>
              <a:t>osobně</a:t>
            </a:r>
            <a:r>
              <a:rPr lang="cs-CZ" sz="2000" dirty="0"/>
              <a:t> práce </a:t>
            </a:r>
          </a:p>
          <a:p>
            <a:pPr algn="just"/>
            <a:r>
              <a:rPr lang="cs-CZ" sz="2000" dirty="0"/>
              <a:t>podle pracovní smlouvy</a:t>
            </a:r>
          </a:p>
          <a:p>
            <a:pPr algn="just"/>
            <a:r>
              <a:rPr lang="cs-CZ" sz="2000" dirty="0"/>
              <a:t>v rozvržené týdenní pracovní době</a:t>
            </a:r>
          </a:p>
          <a:p>
            <a:pPr algn="just"/>
            <a:r>
              <a:rPr lang="cs-CZ" sz="2000" dirty="0"/>
              <a:t>dodržovat povinnosti, které mu vyplývají z pracovního poměru.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Povinnosti vyplývající z PP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659DD7F-62CD-4F18-A09C-ACB3FB7B49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306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just" defTabSz="891737">
              <a:spcAft>
                <a:spcPts val="513"/>
              </a:spcAft>
              <a:buNone/>
              <a:defRPr/>
            </a:pPr>
            <a:endParaRPr lang="cs-CZ" altLang="cs-CZ" sz="1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Pracovní právo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9C8513C-1497-42DD-AA5A-53CC55E4A4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2</a:t>
            </a:fld>
            <a:endParaRPr lang="en-US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6B0265E9-E298-4ECB-8E72-1D931BAFB920}"/>
              </a:ext>
            </a:extLst>
          </p:cNvPr>
          <p:cNvSpPr/>
          <p:nvPr/>
        </p:nvSpPr>
        <p:spPr>
          <a:xfrm>
            <a:off x="899592" y="2076450"/>
            <a:ext cx="2088232" cy="9205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Pracovní poměr</a:t>
            </a: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5ECFAC37-817E-467F-80E5-3861D76685AD}"/>
              </a:ext>
            </a:extLst>
          </p:cNvPr>
          <p:cNvSpPr/>
          <p:nvPr/>
        </p:nvSpPr>
        <p:spPr>
          <a:xfrm>
            <a:off x="3749080" y="2326936"/>
            <a:ext cx="2088232" cy="10645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Kolektivní vyjednávání</a:t>
            </a: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945F1673-99B3-4ECC-89EF-D6B1B8C8AF00}"/>
              </a:ext>
            </a:extLst>
          </p:cNvPr>
          <p:cNvSpPr/>
          <p:nvPr/>
        </p:nvSpPr>
        <p:spPr>
          <a:xfrm>
            <a:off x="3170103" y="4146043"/>
            <a:ext cx="2448272" cy="9205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Kontroly a inspekce</a:t>
            </a: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6767217D-7C37-4760-9EEB-8FDBC4C4B6E6}"/>
              </a:ext>
            </a:extLst>
          </p:cNvPr>
          <p:cNvSpPr/>
          <p:nvPr/>
        </p:nvSpPr>
        <p:spPr>
          <a:xfrm>
            <a:off x="1388232" y="5066545"/>
            <a:ext cx="187220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Vzdělávání farmaceutů</a:t>
            </a:r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00972A10-ED5A-45F1-A7EE-D1C8F3AE25AC}"/>
              </a:ext>
            </a:extLst>
          </p:cNvPr>
          <p:cNvSpPr/>
          <p:nvPr/>
        </p:nvSpPr>
        <p:spPr>
          <a:xfrm>
            <a:off x="6063680" y="5201253"/>
            <a:ext cx="223224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Sociální a zdravotní pojištění</a:t>
            </a:r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5CB6A681-C0BC-4E10-A8CB-FA87B465B31C}"/>
              </a:ext>
            </a:extLst>
          </p:cNvPr>
          <p:cNvSpPr/>
          <p:nvPr/>
        </p:nvSpPr>
        <p:spPr>
          <a:xfrm>
            <a:off x="5933732" y="3405981"/>
            <a:ext cx="223224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zaměstnanost</a:t>
            </a:r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24E7277B-9522-4BDF-A566-648CA64D21EC}"/>
              </a:ext>
            </a:extLst>
          </p:cNvPr>
          <p:cNvSpPr/>
          <p:nvPr/>
        </p:nvSpPr>
        <p:spPr>
          <a:xfrm>
            <a:off x="1043608" y="3717032"/>
            <a:ext cx="1152128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BOZP</a:t>
            </a:r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E8339C8B-AAFA-47C8-80D8-02DFEBC9D678}"/>
              </a:ext>
            </a:extLst>
          </p:cNvPr>
          <p:cNvSpPr/>
          <p:nvPr/>
        </p:nvSpPr>
        <p:spPr>
          <a:xfrm>
            <a:off x="7071792" y="1815405"/>
            <a:ext cx="1224136" cy="10645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GDPR</a:t>
            </a:r>
          </a:p>
        </p:txBody>
      </p:sp>
    </p:spTree>
    <p:extLst>
      <p:ext uri="{BB962C8B-B14F-4D97-AF65-F5344CB8AC3E}">
        <p14:creationId xmlns:p14="http://schemas.microsoft.com/office/powerpoint/2010/main" val="13087074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000" dirty="0"/>
              <a:t>Obsah pracovního poměru je možné změnit jen tehdy, </a:t>
            </a:r>
            <a:r>
              <a:rPr lang="cs-CZ" sz="2000" b="1" dirty="0"/>
              <a:t>dohodnou-li se </a:t>
            </a:r>
            <a:r>
              <a:rPr lang="cs-CZ" sz="2000" dirty="0"/>
              <a:t>zaměstnavatel a zaměstnanec na jeho změně.</a:t>
            </a:r>
          </a:p>
          <a:p>
            <a:pPr lvl="2" algn="just"/>
            <a:r>
              <a:rPr lang="cs-CZ" sz="1600" dirty="0"/>
              <a:t>Změnou je také jmenování na vedoucí místo</a:t>
            </a:r>
          </a:p>
          <a:p>
            <a:pPr marL="914400" lvl="2" indent="0" algn="just">
              <a:buNone/>
            </a:pPr>
            <a:endParaRPr lang="cs-CZ" sz="1600" dirty="0"/>
          </a:p>
          <a:p>
            <a:pPr algn="just"/>
            <a:r>
              <a:rPr lang="cs-CZ" sz="2000" dirty="0"/>
              <a:t>Konat práce </a:t>
            </a:r>
            <a:r>
              <a:rPr lang="cs-CZ" sz="2000" b="1" dirty="0"/>
              <a:t>jiného druhu </a:t>
            </a:r>
            <a:r>
              <a:rPr lang="cs-CZ" sz="2000" dirty="0"/>
              <a:t>nebo v </a:t>
            </a:r>
            <a:r>
              <a:rPr lang="cs-CZ" sz="2000" b="1" dirty="0"/>
              <a:t>jiném místě</a:t>
            </a:r>
            <a:r>
              <a:rPr lang="cs-CZ" sz="2000" dirty="0"/>
              <a:t>, než byly sjednány v pracovní smlouvě – pouze kde to zákon ukládá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Změny pracovního poměru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D81013B-4460-4414-8CD7-6237CE17F8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2505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cs-CZ" sz="2000" b="1" dirty="0"/>
              <a:t>Povinnost</a:t>
            </a:r>
            <a:r>
              <a:rPr lang="cs-CZ" sz="2000" dirty="0"/>
              <a:t> zaměstnavatele:</a:t>
            </a:r>
          </a:p>
          <a:p>
            <a:pPr lvl="2" algn="just"/>
            <a:r>
              <a:rPr lang="cs-CZ" sz="1600" dirty="0"/>
              <a:t>zdravotní stav + lékařský posudek (dlouhodobá ztráta způsobilosti)</a:t>
            </a:r>
          </a:p>
          <a:p>
            <a:pPr lvl="2" algn="just"/>
            <a:r>
              <a:rPr lang="cs-CZ" sz="1600" dirty="0"/>
              <a:t>pracovní úraz + lékařský posudek</a:t>
            </a:r>
          </a:p>
          <a:p>
            <a:pPr lvl="2" algn="just"/>
            <a:r>
              <a:rPr lang="cs-CZ" sz="1600" dirty="0"/>
              <a:t>těhotná/kojící/9m po porodu + práce pro ně nevhodně/posudek</a:t>
            </a:r>
          </a:p>
          <a:p>
            <a:pPr lvl="2" algn="just"/>
            <a:r>
              <a:rPr lang="cs-CZ" sz="1600" dirty="0"/>
              <a:t>infekce + posudek/KHS</a:t>
            </a:r>
          </a:p>
          <a:p>
            <a:pPr lvl="2" algn="just"/>
            <a:r>
              <a:rPr lang="cs-CZ" sz="1600" dirty="0"/>
              <a:t>rozhodnutí soudu/správního orgánu</a:t>
            </a:r>
          </a:p>
          <a:p>
            <a:pPr lvl="2" algn="just"/>
            <a:r>
              <a:rPr lang="cs-CZ" sz="1600" dirty="0"/>
              <a:t>nezpůsobilý pro noční práce + posudek</a:t>
            </a:r>
          </a:p>
          <a:p>
            <a:pPr lvl="2" algn="just"/>
            <a:r>
              <a:rPr lang="cs-CZ" sz="1600" dirty="0"/>
              <a:t>těhotná/kojící/9m po porodu – </a:t>
            </a:r>
            <a:r>
              <a:rPr lang="cs-CZ" sz="1600" b="1" dirty="0"/>
              <a:t>pokud o to požádá</a:t>
            </a:r>
          </a:p>
          <a:p>
            <a:pPr marL="914400" lvl="2" indent="0" algn="just">
              <a:buNone/>
            </a:pPr>
            <a:endParaRPr lang="cs-CZ" sz="1600" b="1" dirty="0"/>
          </a:p>
          <a:p>
            <a:pPr algn="just"/>
            <a:r>
              <a:rPr lang="cs-CZ" sz="2000" b="1" dirty="0"/>
              <a:t>Možnost </a:t>
            </a:r>
            <a:r>
              <a:rPr lang="cs-CZ" sz="2000" dirty="0"/>
              <a:t>zaměstnavatele:</a:t>
            </a:r>
          </a:p>
          <a:p>
            <a:pPr lvl="2" algn="just"/>
            <a:endParaRPr lang="cs-CZ" sz="1600" dirty="0"/>
          </a:p>
          <a:p>
            <a:pPr lvl="2" algn="just"/>
            <a:r>
              <a:rPr lang="cs-CZ" sz="1600" dirty="0"/>
              <a:t>dal-li zaměstnanci výpověď z důvodů uvedených v § 52 písm. f) a g) (porušování)</a:t>
            </a:r>
          </a:p>
          <a:p>
            <a:pPr lvl="2" algn="just"/>
            <a:r>
              <a:rPr lang="cs-CZ" sz="1600" dirty="0"/>
              <a:t>bylo-li proti zaměstnanci zahájeno trestní řízení pro podezření z úmyslné trestné činnosti spáchané při plnění pracovních úkolů nebo v přímé souvislosti s ním ke škodě na majetku zaměstnavatele, a to na dobu do pravomocného skončení trestního řízení,</a:t>
            </a:r>
          </a:p>
          <a:p>
            <a:pPr lvl="2" algn="just"/>
            <a:r>
              <a:rPr lang="cs-CZ" sz="1600" dirty="0"/>
              <a:t>pozbyl-li zaměstnanec dočasně předpoklady stanovené zvláštními právními předpisy pro výkon sjednané práce, avšak v tomto případě nejdéle celkem na 30 pracovních dnů v kalendářním roce.</a:t>
            </a:r>
          </a:p>
          <a:p>
            <a:pPr lvl="2" algn="just"/>
            <a:endParaRPr lang="cs-CZ" sz="1600" b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Převedení na jinou práci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CE9D044-F5DD-49F4-901C-E69DF9D52A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6943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000" dirty="0"/>
              <a:t>Pokud nelze v rámci smlouvy, může i na jiný druh práce – </a:t>
            </a:r>
            <a:r>
              <a:rPr lang="cs-CZ" sz="2000" b="1" dirty="0"/>
              <a:t>i kdyby zaměstnanec nesouhlasil.</a:t>
            </a:r>
          </a:p>
          <a:p>
            <a:pPr marL="0" indent="0" algn="just">
              <a:buNone/>
            </a:pPr>
            <a:endParaRPr lang="cs-CZ" sz="2000" b="1" dirty="0"/>
          </a:p>
          <a:p>
            <a:pPr algn="just"/>
            <a:r>
              <a:rPr lang="cs-CZ" sz="2000" dirty="0"/>
              <a:t>I bez souhlasu – na nezbytnou dobu při </a:t>
            </a:r>
            <a:r>
              <a:rPr lang="cs-CZ" sz="2000" b="1" dirty="0"/>
              <a:t>mimořádných událostech </a:t>
            </a:r>
            <a:r>
              <a:rPr lang="cs-CZ" sz="2000" dirty="0"/>
              <a:t>(např. živelné katastrofy).</a:t>
            </a:r>
          </a:p>
          <a:p>
            <a:pPr marL="0" indent="0" algn="just">
              <a:buNone/>
            </a:pPr>
            <a:endParaRPr lang="cs-CZ" sz="2000" dirty="0"/>
          </a:p>
          <a:p>
            <a:pPr algn="just"/>
            <a:r>
              <a:rPr lang="cs-CZ" sz="2000" dirty="0"/>
              <a:t>Povinnost přihlížet k tomu, aby byla práce pro zaměstnance vhodná (zdravotní stav, schopnosti, pokud možno i kvalifikace).</a:t>
            </a:r>
          </a:p>
          <a:p>
            <a:pPr algn="just"/>
            <a:endParaRPr lang="cs-CZ" sz="2000" dirty="0"/>
          </a:p>
          <a:p>
            <a:pPr algn="just"/>
            <a:r>
              <a:rPr lang="cs-CZ" sz="2000" dirty="0"/>
              <a:t>Povinnost </a:t>
            </a:r>
            <a:r>
              <a:rPr lang="cs-CZ" sz="2000" b="1" dirty="0"/>
              <a:t>předem </a:t>
            </a:r>
            <a:r>
              <a:rPr lang="cs-CZ" sz="2000" b="1" u="sng" dirty="0"/>
              <a:t>projednat</a:t>
            </a:r>
            <a:r>
              <a:rPr lang="cs-CZ" sz="2000" b="1" dirty="0"/>
              <a:t> </a:t>
            </a:r>
            <a:r>
              <a:rPr lang="cs-CZ" sz="2000" dirty="0"/>
              <a:t>se zaměstnancem důvod převedení na jinou práci a dobu, po kterou má převedení trvat.</a:t>
            </a:r>
            <a:endParaRPr lang="cs-CZ" sz="1600" dirty="0"/>
          </a:p>
          <a:p>
            <a:pPr lvl="2" algn="just"/>
            <a:endParaRPr lang="cs-CZ" sz="1600" b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Převedení na jinou práci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6FCF3C2-EB6A-4756-954D-3C52B302B3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052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000" dirty="0"/>
              <a:t>Pracovní cestou se rozumí časově omezené vyslání zaměstnance zaměstnavatelem k výkonu práce </a:t>
            </a:r>
            <a:r>
              <a:rPr lang="cs-CZ" sz="2000" b="1" dirty="0"/>
              <a:t>mimo sjednané místo výkonu práce</a:t>
            </a:r>
            <a:r>
              <a:rPr lang="cs-CZ" sz="2000" dirty="0"/>
              <a:t>. </a:t>
            </a:r>
          </a:p>
          <a:p>
            <a:pPr marL="0" indent="0" algn="just">
              <a:buNone/>
            </a:pPr>
            <a:endParaRPr lang="cs-CZ" sz="2000" b="1" dirty="0"/>
          </a:p>
          <a:p>
            <a:pPr algn="just"/>
            <a:r>
              <a:rPr lang="cs-CZ" sz="2000" dirty="0"/>
              <a:t>nutná </a:t>
            </a:r>
            <a:r>
              <a:rPr lang="cs-CZ" sz="2000" b="1" u="sng" dirty="0"/>
              <a:t>dohoda</a:t>
            </a:r>
            <a:r>
              <a:rPr lang="cs-CZ" sz="2000" dirty="0"/>
              <a:t> se zaměstnancem</a:t>
            </a:r>
          </a:p>
          <a:p>
            <a:pPr marL="0" indent="0" algn="just">
              <a:buNone/>
            </a:pPr>
            <a:endParaRPr lang="cs-CZ" sz="2000" dirty="0"/>
          </a:p>
          <a:p>
            <a:pPr algn="just"/>
            <a:r>
              <a:rPr lang="cs-CZ" sz="2000" dirty="0"/>
              <a:t>koná práci podle pokynů vedoucího zaměstnance, který ho na pracovní cestu vyslal</a:t>
            </a:r>
          </a:p>
          <a:p>
            <a:pPr algn="just"/>
            <a:endParaRPr lang="cs-CZ" sz="2000" dirty="0"/>
          </a:p>
          <a:p>
            <a:pPr algn="just"/>
            <a:r>
              <a:rPr lang="cs-CZ" sz="2000" dirty="0"/>
              <a:t>Náhrady:</a:t>
            </a:r>
            <a:endParaRPr lang="cs-CZ" sz="2000" b="1" dirty="0"/>
          </a:p>
          <a:p>
            <a:pPr lvl="2"/>
            <a:r>
              <a:rPr lang="cs-CZ" sz="1600" dirty="0"/>
              <a:t>jízdní výdaje</a:t>
            </a:r>
          </a:p>
          <a:p>
            <a:pPr lvl="2"/>
            <a:r>
              <a:rPr lang="cs-CZ" sz="1600" dirty="0"/>
              <a:t>stravné</a:t>
            </a:r>
          </a:p>
          <a:p>
            <a:pPr lvl="2"/>
            <a:r>
              <a:rPr lang="cs-CZ" sz="1600" dirty="0"/>
              <a:t>výdaje za ubytování</a:t>
            </a:r>
          </a:p>
          <a:p>
            <a:pPr lvl="2"/>
            <a:r>
              <a:rPr lang="cs-CZ" sz="1600" dirty="0"/>
              <a:t>nutné vedlejší výdaje</a:t>
            </a:r>
          </a:p>
          <a:p>
            <a:pPr algn="just"/>
            <a:endParaRPr lang="cs-CZ" sz="1600" b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dirty="0"/>
              <a:t>Pracovní cesta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D53818A-CCE8-4075-B565-EC2DEBE765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1458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000" dirty="0"/>
              <a:t>Přeložit zaměstnance k výkonu práce </a:t>
            </a:r>
            <a:r>
              <a:rPr lang="cs-CZ" sz="2000" b="1" dirty="0"/>
              <a:t>do jiného místa</a:t>
            </a:r>
            <a:r>
              <a:rPr lang="cs-CZ" sz="2000" dirty="0"/>
              <a:t>, než bylo sjednáno v pracovní smlouvě, je možné pouze:</a:t>
            </a:r>
          </a:p>
          <a:p>
            <a:pPr lvl="2" algn="just"/>
            <a:r>
              <a:rPr lang="cs-CZ" sz="2000" dirty="0"/>
              <a:t>s jeho souhlasem</a:t>
            </a:r>
          </a:p>
          <a:p>
            <a:pPr lvl="2" algn="just"/>
            <a:r>
              <a:rPr lang="cs-CZ" sz="2000" dirty="0"/>
              <a:t>v rámci zaměstnavatele</a:t>
            </a:r>
          </a:p>
          <a:p>
            <a:pPr lvl="2" algn="just"/>
            <a:r>
              <a:rPr lang="cs-CZ" sz="2000" dirty="0"/>
              <a:t>pokud to nezbytně vyžaduje jeho provozní potřeba.</a:t>
            </a:r>
          </a:p>
          <a:p>
            <a:pPr marL="914400" lvl="2" indent="0" algn="just">
              <a:buNone/>
            </a:pPr>
            <a:endParaRPr lang="cs-CZ" sz="1600" b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dirty="0"/>
              <a:t>Přeložení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A91AA17-A242-4F73-B3CB-8ABEBDE5E3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9091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000" dirty="0"/>
              <a:t>dočasném přidělení zaměstnance k jinému zaměstnavateli </a:t>
            </a:r>
          </a:p>
          <a:p>
            <a:pPr algn="just"/>
            <a:r>
              <a:rPr lang="cs-CZ" sz="2000" dirty="0"/>
              <a:t>nejdříve po uplynutí 6 měsíců ode dne vzniku pracovního poměru</a:t>
            </a:r>
          </a:p>
          <a:p>
            <a:pPr algn="just"/>
            <a:r>
              <a:rPr lang="cs-CZ" sz="2000" dirty="0"/>
              <a:t>za dočasné přidělení zaměstnance k jinému zaměstnavateli nesmí být poskytována úplata</a:t>
            </a:r>
          </a:p>
          <a:p>
            <a:pPr algn="just"/>
            <a:r>
              <a:rPr lang="cs-CZ" sz="2000" dirty="0"/>
              <a:t>Po dobu dočasného přidělení poskytuje zaměstnanci </a:t>
            </a:r>
            <a:r>
              <a:rPr lang="cs-CZ" sz="2000" b="1" dirty="0"/>
              <a:t>mzdu nebo plat</a:t>
            </a:r>
            <a:r>
              <a:rPr lang="cs-CZ" sz="2000" dirty="0"/>
              <a:t>, popřípadě též cestovní náhrady zaměstnavatel, který zaměstnance dočasně přidělil.</a:t>
            </a:r>
          </a:p>
          <a:p>
            <a:pPr algn="just"/>
            <a:r>
              <a:rPr lang="cs-CZ" sz="2000" dirty="0"/>
              <a:t>Pracovní a mzdové nebo platové podmínky zaměstnance dočasně přiděleného k jinému zaměstnavateli nesmějí být horší, než jsou nebo by byly podmínky srovnatelného zaměstnance zaměstnavatele, k němuž je zaměstnanec dočasně přidělen.</a:t>
            </a:r>
          </a:p>
          <a:p>
            <a:pPr algn="just"/>
            <a:r>
              <a:rPr lang="cs-CZ" sz="2000" b="1" dirty="0"/>
              <a:t>nepoužije se v případech prohlubování nebo zvyšování kvalifikace – speciální úprava o dočasného přidělení při odborné praxi v zákonech 95/2004 a 96/2004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dirty="0"/>
              <a:t>Dočasné přidělení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0262D88-F125-4D96-A09E-E54FCF791B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2999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000" dirty="0"/>
              <a:t>§38a zákona č. 95/2004 Sb.</a:t>
            </a:r>
          </a:p>
          <a:p>
            <a:pPr algn="just"/>
            <a:endParaRPr lang="cs-CZ" sz="2000" dirty="0"/>
          </a:p>
          <a:p>
            <a:pPr algn="just"/>
            <a:r>
              <a:rPr lang="cs-CZ" sz="2000" dirty="0"/>
              <a:t>dočasném přidělení zaměstnance k jiné osobě</a:t>
            </a:r>
          </a:p>
          <a:p>
            <a:pPr marL="0" indent="0" algn="just">
              <a:buNone/>
            </a:pPr>
            <a:endParaRPr lang="cs-CZ" sz="2000" dirty="0"/>
          </a:p>
          <a:p>
            <a:pPr algn="just"/>
            <a:r>
              <a:rPr lang="cs-CZ" sz="2000" dirty="0"/>
              <a:t>pro absolvování odborné praxe v akreditovaném zařízení </a:t>
            </a:r>
          </a:p>
          <a:p>
            <a:pPr marL="0" indent="0" algn="just">
              <a:buNone/>
            </a:pPr>
            <a:endParaRPr lang="cs-CZ" sz="2000" dirty="0"/>
          </a:p>
          <a:p>
            <a:pPr algn="just"/>
            <a:r>
              <a:rPr lang="cs-CZ" sz="2000" dirty="0"/>
              <a:t>povinnou náležitostí smlouvy mezi zaměstnancem a zaměstnavatelem je určení školitele</a:t>
            </a:r>
          </a:p>
          <a:p>
            <a:pPr algn="just"/>
            <a:endParaRPr lang="cs-CZ" sz="2000" dirty="0"/>
          </a:p>
          <a:p>
            <a:pPr algn="just"/>
            <a:r>
              <a:rPr lang="cs-CZ" sz="2000" dirty="0"/>
              <a:t>jiná osoba nesmí vůči zaměstnanci činit právní úkony jménem zaměstnavatele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dirty="0"/>
              <a:t>Dočasné přidělení podle zákona 95/2004 Sb.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0262D88-F125-4D96-A09E-E54FCF791B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8550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cs-CZ" sz="2100" dirty="0"/>
              <a:t>Odpadnou-li důvody, pro které byl zaměstnanec převeden na jinou práci nebo byl přeložen do jiného místa, než bylo sjednáno, nebo uplynula-li doba, na kterou byla tato změna sjednána, zaměstnavatel je povinen </a:t>
            </a:r>
            <a:r>
              <a:rPr lang="cs-CZ" sz="2100" b="1" dirty="0"/>
              <a:t>zařadit zaměstnance podle pracovní smlouvy</a:t>
            </a:r>
            <a:r>
              <a:rPr lang="cs-CZ" sz="2100" dirty="0"/>
              <a:t>, nedohodne-li se s ním na změně pracovní smlouvy.</a:t>
            </a:r>
          </a:p>
          <a:p>
            <a:pPr marL="0" indent="0" algn="just">
              <a:buNone/>
            </a:pPr>
            <a:endParaRPr lang="cs-CZ" sz="2100" dirty="0"/>
          </a:p>
          <a:p>
            <a:pPr algn="just"/>
            <a:r>
              <a:rPr lang="cs-CZ" sz="2100" dirty="0"/>
              <a:t>Jestliže zaměstnavatel zaměstnance převádí na jinou práci, než odpovídá pracovní smlouvě, a zaměstnanec s takovým opatřením nesouhlasí, může jej zaměstnavatel převést </a:t>
            </a:r>
            <a:r>
              <a:rPr lang="cs-CZ" sz="2100" b="1" dirty="0"/>
              <a:t>jen po </a:t>
            </a:r>
            <a:r>
              <a:rPr lang="cs-CZ" sz="2100" b="1" u="sng" dirty="0"/>
              <a:t>projednání</a:t>
            </a:r>
            <a:r>
              <a:rPr lang="cs-CZ" sz="2100" b="1" dirty="0"/>
              <a:t> s odborovou organizací</a:t>
            </a:r>
            <a:r>
              <a:rPr lang="cs-CZ" sz="2100" dirty="0"/>
              <a:t>. </a:t>
            </a:r>
          </a:p>
          <a:p>
            <a:pPr lvl="2" algn="just"/>
            <a:r>
              <a:rPr lang="cs-CZ" sz="2100" dirty="0"/>
              <a:t>Není třeba, pokud na méně než 21 dní</a:t>
            </a:r>
          </a:p>
          <a:p>
            <a:pPr marL="914400" lvl="2" indent="0" algn="just">
              <a:buNone/>
            </a:pPr>
            <a:endParaRPr lang="cs-CZ" sz="2100" dirty="0"/>
          </a:p>
          <a:p>
            <a:pPr algn="just"/>
            <a:r>
              <a:rPr lang="cs-CZ" sz="2100" dirty="0"/>
              <a:t>Nastoupí-li zaměstnanec </a:t>
            </a:r>
            <a:r>
              <a:rPr lang="cs-CZ" sz="2100" b="1" dirty="0"/>
              <a:t>po skončení výkonu veřejné funkce </a:t>
            </a:r>
            <a:r>
              <a:rPr lang="cs-CZ" sz="2100" dirty="0"/>
              <a:t>nebo </a:t>
            </a:r>
            <a:r>
              <a:rPr lang="cs-CZ" sz="2100" b="1" dirty="0"/>
              <a:t>činnosti pro odborovou organizac</a:t>
            </a:r>
            <a:r>
              <a:rPr lang="cs-CZ" sz="2100" dirty="0"/>
              <a:t>i, pro kterou byl uvolněn v rozsahu pracovní doby, nebo po skončení vojenského cvičení nebo služby v operačním nasazení nebo zaměstnankyně </a:t>
            </a:r>
            <a:r>
              <a:rPr lang="cs-CZ" sz="2100" b="1" dirty="0"/>
              <a:t>po skončení mateřské dovolené nebo zaměstnanec po skončení rodičovské dovolené</a:t>
            </a:r>
            <a:r>
              <a:rPr lang="cs-CZ" sz="2100" dirty="0"/>
              <a:t> v rozsahu doby, po kterou je zaměstnankyně oprávněna čerpat mateřskou dovolenou, nebo </a:t>
            </a:r>
            <a:r>
              <a:rPr lang="cs-CZ" sz="2100" b="1" dirty="0"/>
              <a:t>po skončení doby poskytování dlouhodobé péče </a:t>
            </a:r>
            <a:r>
              <a:rPr lang="cs-CZ" sz="2100" dirty="0"/>
              <a:t>v případech podle zákona o nemocenském pojištění se souhlasem zaměstnavatele podle § 191a, nebo </a:t>
            </a:r>
            <a:r>
              <a:rPr lang="cs-CZ" sz="2100" b="1" dirty="0"/>
              <a:t>po skončení doby ošetřování dítěte </a:t>
            </a:r>
            <a:r>
              <a:rPr lang="cs-CZ" sz="2100" dirty="0"/>
              <a:t>mladšího než 10 let nebo jiného člena domácnosti v případech podle zákona o nemocenském pojištění a doby péče o dítě mladší než 10 let z důvodů stanovených zákonem o nemocenském pojištění, do práce, anebo nastoupí-li do práce zaměstnanec </a:t>
            </a:r>
            <a:r>
              <a:rPr lang="cs-CZ" sz="2100" b="1" dirty="0"/>
              <a:t>po skončení dočasné pracovní neschopnosti nebo karantény</a:t>
            </a:r>
            <a:r>
              <a:rPr lang="cs-CZ" sz="2100" dirty="0"/>
              <a:t>, </a:t>
            </a:r>
            <a:r>
              <a:rPr lang="cs-CZ" sz="2100" b="1" u="sng" dirty="0"/>
              <a:t>je zaměstnavatel povinen zařadit je na jejich původní práci a pracoviště.</a:t>
            </a:r>
            <a:r>
              <a:rPr lang="cs-CZ" sz="2100" dirty="0"/>
              <a:t> </a:t>
            </a:r>
            <a:r>
              <a:rPr lang="cs-CZ" sz="2100" b="1" dirty="0"/>
              <a:t>Není-li to možné proto, že původní práce odpadla nebo pracoviště bylo zrušeno, je zaměstnavatel </a:t>
            </a:r>
            <a:r>
              <a:rPr lang="cs-CZ" sz="2000" b="1" dirty="0"/>
              <a:t>povinen zařadit je podle pracovní smlouvy.</a:t>
            </a:r>
            <a:endParaRPr lang="cs-CZ" sz="1600" b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dirty="0"/>
              <a:t>Společné pro změny PP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6C56410-2BF1-433E-B739-7BDF55FFBA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722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100" dirty="0"/>
              <a:t>zaměstnanec je povinen </a:t>
            </a:r>
            <a:r>
              <a:rPr lang="cs-CZ" sz="2100" b="1" dirty="0"/>
              <a:t>nahradit zaměstnavateli šk</a:t>
            </a:r>
            <a:r>
              <a:rPr lang="cs-CZ" sz="2100" dirty="0"/>
              <a:t>odu, kterou mu způsobil zaviněným porušením povinností při plnění pracovních úkolů nebo v přímé souvislosti s ním</a:t>
            </a:r>
          </a:p>
          <a:p>
            <a:pPr marL="0" indent="0" algn="just">
              <a:buNone/>
            </a:pPr>
            <a:endParaRPr lang="cs-CZ" sz="2100" dirty="0"/>
          </a:p>
          <a:p>
            <a:pPr algn="just"/>
            <a:r>
              <a:rPr lang="cs-CZ" sz="2100" dirty="0"/>
              <a:t>povinnost odvracení škody – na zaměstnanci, který vědomě neupozornil nadřízeného vedoucího zaměstnance na škodu hrozící zaměstnavateli nebo nezakročil proti hrozící škodě, ačkoliv by tím bylo zabráněno bezprostřednímu vzniku škody, může zaměstnavatel požadovat, </a:t>
            </a:r>
            <a:r>
              <a:rPr lang="cs-CZ" sz="2100" b="1" dirty="0"/>
              <a:t>aby se podílel na náhradě škody</a:t>
            </a:r>
            <a:endParaRPr lang="cs-CZ" sz="16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Odpovědnost zaměstnance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6C56410-2BF1-433E-B739-7BDF55FFBA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8511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cs-CZ" sz="2100" dirty="0"/>
              <a:t>zaměstnanec, který má povinnost nahradit škodu podle § 250, je povinen nahradit zaměstnavateli skutečnou škodu, a to v penězích, jestliže neodčiní škodu uvedením v předešlý stav</a:t>
            </a:r>
          </a:p>
          <a:p>
            <a:pPr algn="just"/>
            <a:endParaRPr lang="cs-CZ" sz="2100" dirty="0"/>
          </a:p>
          <a:p>
            <a:pPr algn="just"/>
            <a:r>
              <a:rPr lang="cs-CZ" sz="2100" dirty="0"/>
              <a:t>výše požadované náhrady škody způsobené z nedbalosti nesmí přesáhnout u jednotlivého zaměstnance částku rovnající se </a:t>
            </a:r>
            <a:r>
              <a:rPr lang="cs-CZ" sz="2100" b="1" dirty="0" err="1"/>
              <a:t>čtyřapůlnásobku</a:t>
            </a:r>
            <a:r>
              <a:rPr lang="cs-CZ" sz="2100" dirty="0"/>
              <a:t> jeho průměrného měsíčního výdělku před porušením povinnosti – </a:t>
            </a:r>
            <a:r>
              <a:rPr lang="cs-CZ" sz="2100" b="1" dirty="0"/>
              <a:t>omezení neplatí</a:t>
            </a:r>
            <a:r>
              <a:rPr lang="cs-CZ" sz="2100" dirty="0"/>
              <a:t>, byla-li škoda způsobena úmyslně, v opilosti, nebo po zneužití jiných návykových látek.</a:t>
            </a:r>
          </a:p>
          <a:p>
            <a:pPr algn="just"/>
            <a:endParaRPr lang="cs-CZ" sz="2100" dirty="0"/>
          </a:p>
          <a:p>
            <a:pPr algn="just"/>
            <a:r>
              <a:rPr lang="cs-CZ" sz="2100" dirty="0"/>
              <a:t>jde-li o škodu způsobenou úmyslně, může zaměstnavatel požadovat, kromě částky uvedené v odstavci 2, i náhradu ušlého zisku.</a:t>
            </a:r>
          </a:p>
          <a:p>
            <a:pPr marL="0" indent="0" algn="just">
              <a:buNone/>
            </a:pPr>
            <a:endParaRPr lang="cs-CZ" sz="2100" dirty="0"/>
          </a:p>
          <a:p>
            <a:pPr algn="just"/>
            <a:r>
              <a:rPr lang="cs-CZ" sz="2100" dirty="0"/>
              <a:t>zaměstnanec, který má povinnost nahradit škodu vzniklou </a:t>
            </a:r>
            <a:r>
              <a:rPr lang="cs-CZ" sz="2100" b="1" dirty="0"/>
              <a:t>schodkem na svěřených hodnotách nebo způsobenou ztrátou svěřených věcí</a:t>
            </a:r>
            <a:r>
              <a:rPr lang="cs-CZ" sz="2100" dirty="0"/>
              <a:t>, je povinen nahradit tuto škodu v plné výši.</a:t>
            </a:r>
            <a:endParaRPr lang="cs-CZ" sz="16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Náhrada škody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6C56410-2BF1-433E-B739-7BDF55FFBA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671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334399" indent="-334399" algn="just" defTabSz="891737">
              <a:spcAft>
                <a:spcPts val="513"/>
              </a:spcAft>
              <a:defRPr/>
            </a:pPr>
            <a:r>
              <a:rPr lang="cs-CZ" altLang="cs-CZ" sz="1800" b="1" dirty="0"/>
              <a:t>Zákon č. 262/2006 Sb., zákoník práce</a:t>
            </a:r>
          </a:p>
          <a:p>
            <a:pPr marL="334399" indent="-334399" algn="just" defTabSz="891737">
              <a:spcAft>
                <a:spcPts val="513"/>
              </a:spcAft>
              <a:defRPr/>
            </a:pPr>
            <a:r>
              <a:rPr lang="cs-CZ" altLang="cs-CZ" sz="1800" dirty="0"/>
              <a:t>zák. č. 2/1991 Sb., o kolektivním vyjednávání</a:t>
            </a:r>
          </a:p>
          <a:p>
            <a:pPr marL="334399" indent="-334399" algn="just" defTabSz="891737">
              <a:spcAft>
                <a:spcPts val="513"/>
              </a:spcAft>
              <a:defRPr/>
            </a:pPr>
            <a:r>
              <a:rPr lang="cs-CZ" altLang="cs-CZ" sz="1800" dirty="0"/>
              <a:t>zák. č. 95/2004 Sb., o podmínkách získávání a uznávání odborné způsobilosti a specializované způsobilosti k výkonu zdravotnického povolání lékaře, zubního lékaře a farmaceuta</a:t>
            </a:r>
          </a:p>
          <a:p>
            <a:pPr marL="334399" indent="-334399" algn="just" defTabSz="891737">
              <a:spcAft>
                <a:spcPts val="513"/>
              </a:spcAft>
              <a:defRPr/>
            </a:pPr>
            <a:r>
              <a:rPr lang="cs-CZ" altLang="cs-CZ" sz="1800" dirty="0"/>
              <a:t>zák. č. 96/2004 Sb., o podmínkách získávání a uznávání způsobilosti k výkonu nelékařských zdravotnických povolání a k výkonu činnosti souvisejících s poskytováním zdravotní péče a o změně některých souvisejících zákonů (zákon o nelékařských zdravotnických povoláních)</a:t>
            </a:r>
          </a:p>
          <a:p>
            <a:pPr marL="334399" indent="-334399" algn="just" defTabSz="891737">
              <a:spcAft>
                <a:spcPts val="513"/>
              </a:spcAft>
              <a:defRPr/>
            </a:pPr>
            <a:r>
              <a:rPr lang="cs-CZ" altLang="cs-CZ" sz="1800" dirty="0"/>
              <a:t>zák. č. 435/2004 Sb., o zaměstnanosti</a:t>
            </a:r>
          </a:p>
          <a:p>
            <a:pPr marL="334399" indent="-334399" algn="just" defTabSz="891737">
              <a:spcAft>
                <a:spcPts val="513"/>
              </a:spcAft>
              <a:defRPr/>
            </a:pPr>
            <a:r>
              <a:rPr lang="cs-CZ" altLang="cs-CZ" sz="1800" dirty="0"/>
              <a:t>zák. č. 251/2005 Sb., o inspekci práce </a:t>
            </a:r>
          </a:p>
          <a:p>
            <a:pPr marL="334399" indent="-334399" algn="just" defTabSz="891737">
              <a:spcAft>
                <a:spcPts val="513"/>
              </a:spcAft>
              <a:defRPr/>
            </a:pPr>
            <a:r>
              <a:rPr lang="cs-CZ" altLang="cs-CZ" sz="1800" dirty="0"/>
              <a:t>zák. č. 179/2006 Sb., o ověřování a uznávání výsledků dalšího vzdělávání </a:t>
            </a:r>
          </a:p>
          <a:p>
            <a:pPr marL="334399" indent="-334399" algn="just" defTabSz="891737">
              <a:spcAft>
                <a:spcPts val="513"/>
              </a:spcAft>
              <a:defRPr/>
            </a:pPr>
            <a:r>
              <a:rPr lang="cs-CZ" altLang="cs-CZ" sz="1800" dirty="0"/>
              <a:t>zák. č. 187/2006 Sb., o nemocenském pojištění</a:t>
            </a:r>
          </a:p>
          <a:p>
            <a:pPr marL="334399" indent="-334399" algn="just" defTabSz="891737">
              <a:spcAft>
                <a:spcPts val="513"/>
              </a:spcAft>
              <a:defRPr/>
            </a:pPr>
            <a:r>
              <a:rPr lang="cs-CZ" altLang="cs-CZ" sz="1800" dirty="0"/>
              <a:t>zák. č. 309/2006 Sb., o zajištění dalších podmínek bezpečnosti a ochrany zdraví při práci </a:t>
            </a:r>
          </a:p>
          <a:p>
            <a:pPr marL="334399" indent="-334399" algn="just" defTabSz="891737">
              <a:spcAft>
                <a:spcPts val="513"/>
              </a:spcAft>
              <a:defRPr/>
            </a:pPr>
            <a:r>
              <a:rPr lang="cs-CZ" altLang="cs-CZ" sz="1800" dirty="0"/>
              <a:t>zák. č. 198/2009 Sb., o rovném zacházení a o právních prostředcích ochrany před diskriminací a o změně některých zákonů (antidiskriminační zákon)</a:t>
            </a:r>
          </a:p>
          <a:p>
            <a:pPr marL="334399" indent="-334399" algn="just" defTabSz="891737">
              <a:spcAft>
                <a:spcPts val="513"/>
              </a:spcAft>
              <a:defRPr/>
            </a:pPr>
            <a:r>
              <a:rPr lang="cs-CZ" altLang="cs-CZ" sz="1800" dirty="0"/>
              <a:t>….a další zákony a prováděcí předpisy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Prameny pracovního práva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9C8513C-1497-42DD-AA5A-53CC55E4A4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1206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cs-CZ" sz="2100" dirty="0"/>
              <a:t>zaměstnavatel je povinen nahradit zaměstnanci škodu, která mu vznikla při plnění pracovních úkolů nebo v přímé souvislosti s ním porušením právních povinností nebo úmyslným jednáním proti dobrým mravům</a:t>
            </a:r>
          </a:p>
          <a:p>
            <a:pPr algn="just"/>
            <a:endParaRPr lang="cs-CZ" sz="2100" dirty="0"/>
          </a:p>
          <a:p>
            <a:pPr algn="just"/>
            <a:r>
              <a:rPr lang="cs-CZ" sz="2100" dirty="0"/>
              <a:t>zaměstnavatel je povinen nahradit zaměstnanci též škodu, kterou mu způsobili porušením právních povinností v rámci plnění pracovních úkolů zaměstnavatele zaměstnanci jednající jeho jménem</a:t>
            </a:r>
          </a:p>
          <a:p>
            <a:pPr marL="0" indent="0" algn="just">
              <a:buNone/>
            </a:pPr>
            <a:endParaRPr lang="cs-CZ" sz="2100" dirty="0"/>
          </a:p>
          <a:p>
            <a:pPr algn="just"/>
            <a:r>
              <a:rPr lang="cs-CZ" sz="2100" dirty="0"/>
              <a:t>zaměstnavatel je povinen nahradit zaměstnanci škodu na věcech, které se obvykle nosí do práce a které si zaměstnanec odložil při plnění pracovních úkolů nebo v přímé souvislosti s ním na místě k tomu určeném nebo obvyklém – promlčí se, jestliže její vznik neohlásí zaměstnanec zaměstnavateli bez zbytečného odkladu, nejpozději do 15 dnů ode dne, kdy se o škodě dozvěděl.</a:t>
            </a:r>
          </a:p>
          <a:p>
            <a:pPr algn="just"/>
            <a:endParaRPr lang="cs-CZ" sz="2100" dirty="0"/>
          </a:p>
          <a:p>
            <a:pPr algn="just"/>
            <a:r>
              <a:rPr lang="cs-CZ" sz="2100" dirty="0"/>
              <a:t>pracovní úrazy/nemoci z povolání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Odpovědnost zaměstnavatele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6C56410-2BF1-433E-B739-7BDF55FFBA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7866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Konec pracovního poměru</a:t>
            </a:r>
          </a:p>
        </p:txBody>
      </p:sp>
    </p:spTree>
    <p:extLst>
      <p:ext uri="{BB962C8B-B14F-4D97-AF65-F5344CB8AC3E}">
        <p14:creationId xmlns:p14="http://schemas.microsoft.com/office/powerpoint/2010/main" val="37031697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000" dirty="0"/>
              <a:t>Pracovní poměr může být rozvázán </a:t>
            </a:r>
            <a:r>
              <a:rPr lang="cs-CZ" sz="2000" b="1" dirty="0"/>
              <a:t>jen</a:t>
            </a:r>
            <a:r>
              <a:rPr lang="cs-CZ" sz="2000" dirty="0"/>
              <a:t>: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Skončení pracovního poměru</a:t>
            </a:r>
          </a:p>
        </p:txBody>
      </p:sp>
      <p:sp>
        <p:nvSpPr>
          <p:cNvPr id="4" name="Obdélník 3"/>
          <p:cNvSpPr/>
          <p:nvPr/>
        </p:nvSpPr>
        <p:spPr>
          <a:xfrm>
            <a:off x="1043608" y="2255416"/>
            <a:ext cx="2880320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chemeClr val="bg1"/>
                </a:solidFill>
              </a:rPr>
              <a:t>DOHODOU</a:t>
            </a:r>
          </a:p>
        </p:txBody>
      </p:sp>
      <p:sp>
        <p:nvSpPr>
          <p:cNvPr id="5" name="Obdélník 4"/>
          <p:cNvSpPr/>
          <p:nvPr/>
        </p:nvSpPr>
        <p:spPr>
          <a:xfrm>
            <a:off x="4381128" y="3717032"/>
            <a:ext cx="2880320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chemeClr val="bg1"/>
                </a:solidFill>
              </a:rPr>
              <a:t>ZRUŠENÍM VE ZKUŠEBNÍ DOBĚ</a:t>
            </a:r>
          </a:p>
        </p:txBody>
      </p:sp>
      <p:sp>
        <p:nvSpPr>
          <p:cNvPr id="6" name="Obdélník 5"/>
          <p:cNvSpPr/>
          <p:nvPr/>
        </p:nvSpPr>
        <p:spPr>
          <a:xfrm>
            <a:off x="1043608" y="3717032"/>
            <a:ext cx="2880320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chemeClr val="bg1"/>
                </a:solidFill>
              </a:rPr>
              <a:t>OKAMŽITÝM ZRUŠENÍM</a:t>
            </a:r>
          </a:p>
        </p:txBody>
      </p:sp>
      <p:sp>
        <p:nvSpPr>
          <p:cNvPr id="7" name="Obdélník 6"/>
          <p:cNvSpPr/>
          <p:nvPr/>
        </p:nvSpPr>
        <p:spPr>
          <a:xfrm>
            <a:off x="4381128" y="2255416"/>
            <a:ext cx="2880320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chemeClr val="bg1"/>
                </a:solidFill>
              </a:rPr>
              <a:t>VÝPOVĚDÍ</a:t>
            </a:r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74E176B6-558D-44AF-A03F-8D386FDA1A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8282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000" dirty="0"/>
              <a:t>Pracovní poměr může dále skončit: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Skončení pracovního poměru</a:t>
            </a:r>
          </a:p>
        </p:txBody>
      </p:sp>
      <p:sp>
        <p:nvSpPr>
          <p:cNvPr id="6" name="Obdélník 5"/>
          <p:cNvSpPr/>
          <p:nvPr/>
        </p:nvSpPr>
        <p:spPr>
          <a:xfrm>
            <a:off x="1043608" y="3717032"/>
            <a:ext cx="2880320" cy="129614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chemeClr val="bg1"/>
                </a:solidFill>
              </a:rPr>
              <a:t>SMRTÍ ZAMĚSTNANCE</a:t>
            </a:r>
          </a:p>
        </p:txBody>
      </p:sp>
      <p:sp>
        <p:nvSpPr>
          <p:cNvPr id="8" name="Obdélník 7"/>
          <p:cNvSpPr/>
          <p:nvPr/>
        </p:nvSpPr>
        <p:spPr>
          <a:xfrm>
            <a:off x="1043608" y="2276872"/>
            <a:ext cx="2880320" cy="129614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chemeClr val="bg1"/>
                </a:solidFill>
              </a:rPr>
              <a:t>UPLYNUTÍM SJEDNANÉ DOBY</a:t>
            </a:r>
          </a:p>
        </p:txBody>
      </p:sp>
      <p:sp>
        <p:nvSpPr>
          <p:cNvPr id="9" name="Obdélník 8"/>
          <p:cNvSpPr/>
          <p:nvPr/>
        </p:nvSpPr>
        <p:spPr>
          <a:xfrm>
            <a:off x="4369668" y="2276872"/>
            <a:ext cx="2880320" cy="129614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bg1"/>
                </a:solidFill>
              </a:rPr>
              <a:t>CIZINICI – SKONČENÍM POBYTU V ČR, VYHOŠTĚNÍM, SKONČENÍM POVOLENÍ K ZAMĚSTNÁNÍ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10A8774-35EF-4CF9-87F0-EB9A6870EB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472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just"/>
            <a:r>
              <a:rPr lang="cs-CZ" sz="2000" dirty="0"/>
              <a:t>Zaměstnavatel i zaměstnanec</a:t>
            </a:r>
          </a:p>
          <a:p>
            <a:pPr algn="just"/>
            <a:endParaRPr lang="cs-CZ" sz="2000" dirty="0"/>
          </a:p>
          <a:p>
            <a:pPr algn="just"/>
            <a:r>
              <a:rPr lang="cs-CZ" sz="2000" dirty="0"/>
              <a:t>Z jakéhokoli důvodu nebo i bez uvedení důvodu</a:t>
            </a:r>
          </a:p>
          <a:p>
            <a:pPr algn="just"/>
            <a:endParaRPr lang="cs-CZ" sz="2000" dirty="0"/>
          </a:p>
          <a:p>
            <a:pPr algn="just"/>
            <a:r>
              <a:rPr lang="cs-CZ" sz="2000" dirty="0"/>
              <a:t>Zaměstnavatel nesmí ve zkušební době zrušit pracovní poměr v době prvních 14 kalendářních dnů trvání dočasné pracovní neschopnosti (karantény) zaměstnance</a:t>
            </a:r>
          </a:p>
          <a:p>
            <a:pPr algn="just"/>
            <a:endParaRPr lang="cs-CZ" sz="2000" dirty="0"/>
          </a:p>
          <a:p>
            <a:pPr algn="just"/>
            <a:r>
              <a:rPr lang="cs-CZ" sz="2000" dirty="0"/>
              <a:t>Nutná písemná forma</a:t>
            </a:r>
          </a:p>
          <a:p>
            <a:pPr algn="just"/>
            <a:endParaRPr lang="cs-CZ" sz="2000" dirty="0"/>
          </a:p>
          <a:p>
            <a:pPr algn="just"/>
            <a:r>
              <a:rPr lang="cs-CZ" sz="2000" dirty="0"/>
              <a:t>PP končí doručením zrušení, není-li v něm uveden den pozdější</a:t>
            </a:r>
          </a:p>
          <a:p>
            <a:pPr marL="0" indent="0">
              <a:buNone/>
            </a:pPr>
            <a:endParaRPr lang="cs-CZ" sz="16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br>
              <a:rPr lang="cs-CZ" dirty="0"/>
            </a:br>
            <a:r>
              <a:rPr lang="cs-CZ" dirty="0"/>
              <a:t>Zrušení pracovního poměru ve zkušební době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73DD606-709E-4069-88B5-11D805077E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405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cs-CZ" sz="1600" dirty="0"/>
          </a:p>
          <a:p>
            <a:pPr algn="just"/>
            <a:r>
              <a:rPr lang="cs-CZ" sz="2000" dirty="0"/>
              <a:t>pracovní poměr na dobu určitou končí uplynutím sjednané doby</a:t>
            </a:r>
          </a:p>
          <a:p>
            <a:pPr marL="0" indent="0" algn="just">
              <a:buNone/>
            </a:pPr>
            <a:endParaRPr lang="cs-CZ" sz="2000" dirty="0"/>
          </a:p>
          <a:p>
            <a:pPr algn="just"/>
            <a:r>
              <a:rPr lang="cs-CZ" sz="2000" dirty="0"/>
              <a:t>sjedná-li zaměstnavatel se zaměstnancem trvání pracovního poměru na dobu určitou v rozporu s uvedeným, a zaměstnanec oznámí před uplynutím sjednané doby písemně zaměstnavateli, že trvá na tom, aby ho dále zaměstnával, </a:t>
            </a:r>
            <a:r>
              <a:rPr lang="cs-CZ" sz="2000" b="1" dirty="0"/>
              <a:t>platí, že se jedná o pracovní poměr na dobu neurčitou</a:t>
            </a:r>
            <a:r>
              <a:rPr lang="cs-CZ" sz="2000" dirty="0"/>
              <a:t> - u soudu nejpozději do 2 měsíců ode dne, kdy měl pracovní poměr skončit uplynutím sjednané doby.</a:t>
            </a:r>
          </a:p>
          <a:p>
            <a:pPr marL="0" indent="0">
              <a:buNone/>
            </a:pPr>
            <a:endParaRPr lang="cs-CZ" sz="16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dirty="0"/>
              <a:t>Skončení pracovního poměru na dobu určitou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9E7FAC4-8651-4FEC-9E68-8352938E31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8225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000" dirty="0"/>
              <a:t>pracovní poměr </a:t>
            </a:r>
            <a:r>
              <a:rPr lang="cs-CZ" sz="2000" b="1" dirty="0"/>
              <a:t>končí sjednaným dnem</a:t>
            </a:r>
          </a:p>
          <a:p>
            <a:pPr marL="0" indent="0" algn="just">
              <a:buNone/>
            </a:pPr>
            <a:endParaRPr lang="cs-CZ" sz="2000" dirty="0"/>
          </a:p>
          <a:p>
            <a:pPr algn="just"/>
            <a:r>
              <a:rPr lang="cs-CZ" sz="2000" dirty="0"/>
              <a:t>musí mít </a:t>
            </a:r>
            <a:r>
              <a:rPr lang="cs-CZ" sz="2000" b="1" dirty="0"/>
              <a:t>písemnou formu</a:t>
            </a:r>
          </a:p>
          <a:p>
            <a:pPr algn="just"/>
            <a:endParaRPr lang="cs-CZ" sz="2000" dirty="0"/>
          </a:p>
          <a:p>
            <a:pPr algn="just"/>
            <a:r>
              <a:rPr lang="cs-CZ" sz="2000" dirty="0"/>
              <a:t>každá smluvní strana musí obdržet jedno vyhotovení dohody o rozvázání pracovního poměru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Dohoda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7049F1F-B4BB-42C2-95A6-FA3525DFB6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2797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000" dirty="0"/>
              <a:t>musí být písemná, jinak se k ní nepřihlíží</a:t>
            </a:r>
          </a:p>
          <a:p>
            <a:pPr marL="0" indent="0" algn="just">
              <a:buNone/>
            </a:pPr>
            <a:endParaRPr lang="cs-CZ" sz="2000" dirty="0"/>
          </a:p>
          <a:p>
            <a:pPr algn="just"/>
            <a:r>
              <a:rPr lang="cs-CZ" sz="2000" dirty="0"/>
              <a:t>zaměstnavatel jen z vyjmenovaných důvodů</a:t>
            </a:r>
          </a:p>
          <a:p>
            <a:pPr lvl="2" algn="just"/>
            <a:r>
              <a:rPr lang="cs-CZ" sz="1600" dirty="0"/>
              <a:t>důvod musí být ve výpovědi vymezen! </a:t>
            </a:r>
          </a:p>
          <a:p>
            <a:pPr lvl="2" algn="just"/>
            <a:r>
              <a:rPr lang="pl-PL" sz="1600" dirty="0"/>
              <a:t>tak, aby jej nebylo možno zaměnit s jiným důvodem</a:t>
            </a:r>
          </a:p>
          <a:p>
            <a:pPr lvl="2" algn="just"/>
            <a:r>
              <a:rPr lang="cs-CZ" sz="1600" dirty="0"/>
              <a:t>nesmí být dodatečně měněn</a:t>
            </a:r>
          </a:p>
          <a:p>
            <a:pPr marL="914400" lvl="2" indent="0" algn="just">
              <a:buNone/>
            </a:pPr>
            <a:endParaRPr lang="cs-CZ" sz="1600" dirty="0"/>
          </a:p>
          <a:p>
            <a:pPr algn="just"/>
            <a:r>
              <a:rPr lang="cs-CZ" sz="2000" b="1" dirty="0"/>
              <a:t>zaměstnanec kdykoliv i bez důvodu</a:t>
            </a:r>
          </a:p>
          <a:p>
            <a:pPr algn="just"/>
            <a:endParaRPr lang="cs-CZ" sz="2000" dirty="0"/>
          </a:p>
          <a:p>
            <a:pPr algn="just"/>
            <a:r>
              <a:rPr lang="cs-CZ" sz="2000" dirty="0"/>
              <a:t>výpověď může být odvolána pouze se souhlasem druhé smluvní strany</a:t>
            </a:r>
          </a:p>
          <a:p>
            <a:pPr algn="just"/>
            <a:r>
              <a:rPr lang="cs-CZ" sz="2000" dirty="0"/>
              <a:t>odvolání výpovědi i souhlas s jejím odvoláním musí být písemné</a:t>
            </a:r>
          </a:p>
          <a:p>
            <a:pPr algn="just"/>
            <a:endParaRPr lang="cs-CZ" sz="20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VÝPOVĚĎ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C47DA70-ED89-43C3-822B-1E13B45D05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1525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cs-CZ" sz="2000" dirty="0"/>
              <a:t>pracovní poměr končí uplynutím výpovědní doby</a:t>
            </a:r>
          </a:p>
          <a:p>
            <a:pPr marL="0" indent="0" algn="just">
              <a:buNone/>
            </a:pPr>
            <a:endParaRPr lang="cs-CZ" sz="2000" dirty="0"/>
          </a:p>
          <a:p>
            <a:pPr algn="just"/>
            <a:r>
              <a:rPr lang="cs-CZ" sz="2000" dirty="0"/>
              <a:t>musí být stejná pro zaměstnavatele i zaměstnance</a:t>
            </a:r>
          </a:p>
          <a:p>
            <a:pPr marL="0" indent="0" algn="just">
              <a:buNone/>
            </a:pPr>
            <a:endParaRPr lang="cs-CZ" sz="2000" dirty="0"/>
          </a:p>
          <a:p>
            <a:pPr algn="just"/>
            <a:r>
              <a:rPr lang="cs-CZ" sz="2000" dirty="0"/>
              <a:t>nejméně 2 měsíce (kromě přechodu práv a povinností – končí nejpozději dnem, který předchází dni nabytí účinnosti přechodu práv a povinností z pracovněprávních vztahů )</a:t>
            </a:r>
          </a:p>
          <a:p>
            <a:pPr marL="0" indent="0" algn="just">
              <a:buNone/>
            </a:pPr>
            <a:endParaRPr lang="cs-CZ" sz="2000" dirty="0"/>
          </a:p>
          <a:p>
            <a:pPr algn="just"/>
            <a:r>
              <a:rPr lang="cs-CZ" sz="2000" dirty="0"/>
              <a:t>může být prodloužena ALE výhradně písemnou smlouvou mezi zaměstnancem a zaměstnavatelem</a:t>
            </a:r>
          </a:p>
          <a:p>
            <a:pPr marL="0" indent="0" algn="just">
              <a:buNone/>
            </a:pPr>
            <a:endParaRPr lang="cs-CZ" sz="2000" dirty="0"/>
          </a:p>
          <a:p>
            <a:pPr algn="just"/>
            <a:r>
              <a:rPr lang="cs-CZ" sz="2000" dirty="0"/>
              <a:t> </a:t>
            </a:r>
            <a:r>
              <a:rPr lang="cs-CZ" sz="2000" b="1" dirty="0"/>
              <a:t>začíná prvním dnem kalendářního měsíce následujícího po doručení </a:t>
            </a:r>
            <a:r>
              <a:rPr lang="cs-CZ" sz="2000" dirty="0"/>
              <a:t>výpovědi a končí uplynutím posledního dne příslušného kalendářního měsíce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Výpovědní doba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1E95FFC-39ED-448F-9C1B-A94220AD7B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4914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1400" dirty="0"/>
              <a:t>Zaměstnavatel může dát zaměstnanci výpověď </a:t>
            </a:r>
            <a:r>
              <a:rPr lang="cs-CZ" sz="1400" b="1" u="sng" dirty="0"/>
              <a:t>jen</a:t>
            </a:r>
            <a:r>
              <a:rPr lang="cs-CZ" sz="1400" dirty="0"/>
              <a:t> z těchto důvodů: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1400" dirty="0">
                <a:solidFill>
                  <a:srgbClr val="CC0000"/>
                </a:solidFill>
              </a:rPr>
              <a:t>ruší-li se zaměstnavatel nebo jeho část,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1400" dirty="0">
                <a:solidFill>
                  <a:srgbClr val="CC0000"/>
                </a:solidFill>
              </a:rPr>
              <a:t>přemísťuje-li se zaměstnavatel nebo jeho část,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1400" dirty="0">
                <a:solidFill>
                  <a:srgbClr val="CC0000"/>
                </a:solidFill>
              </a:rPr>
              <a:t>stane-li se zaměstnanec nadbytečným vzhledem k rozhodnutí zaměstnavatele nebo příslušného orgánu o změně jeho úkolů, technického vybavení, o snížení stavu zaměstnanců za účelem zvýšení efektivnosti práce nebo o jiných organizačních změnách,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1400" dirty="0"/>
              <a:t>nesmí-li zaměstnanec podle lékařského posudku dále konat dosavadní práci pro pracovní úraz, onemocnění nemocí z povolání nebo pro ohrožení touto nemocí, anebo dosáhl-li na pracovišti určeném rozhodnutím příslušného orgánu ochrany veřejného zdraví nejvyšší přípustné expozice,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1400" dirty="0"/>
              <a:t>pozbyl-li zaměstnanec vzhledem ke svému zdravotnímu stavu podle lékařského posudku dlouhodobě zdravotní způsobilost,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1400" dirty="0"/>
              <a:t>nesplňuje-li zaměstnanec předpoklady stanovené právními předpisy pro výkon sjednané práce nebo nesplňuje-li bez zavinění zaměstnavatele požadavky pro řádný výkon této práce; spočívá-li nesplňování těchto požadavků </a:t>
            </a:r>
            <a:r>
              <a:rPr lang="cs-CZ" sz="1400" b="1" dirty="0"/>
              <a:t>v neuspokojivých pracovních výsledcích</a:t>
            </a:r>
            <a:r>
              <a:rPr lang="cs-CZ" sz="1400" dirty="0"/>
              <a:t>, je možné zaměstnanci z tohoto důvodu dát výpověď, jen jestliže byl zaměstnavatelem v době posledních 12 měsíců písemně vyzván k jejich odstranění a zaměstnanec je v přiměřené době neodstranil,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1400" dirty="0"/>
              <a:t>jsou-li u zaměstnance dány důvody, pro které by s ním zaměstnavatel mohl okamžitě zrušit pracovní poměr, nebo pro </a:t>
            </a:r>
            <a:r>
              <a:rPr lang="cs-CZ" sz="1400" b="1" dirty="0"/>
              <a:t>závažné porušení povinnosti </a:t>
            </a:r>
            <a:r>
              <a:rPr lang="cs-CZ" sz="1400" dirty="0"/>
              <a:t>vyplývající z </a:t>
            </a:r>
            <a:r>
              <a:rPr lang="cs-CZ" sz="1400" b="1" dirty="0"/>
              <a:t>právních předpisů vztahujících se k zaměstnancem vykonávané práci; pro </a:t>
            </a:r>
            <a:r>
              <a:rPr lang="cs-CZ" sz="1400" dirty="0"/>
              <a:t>soustavné méně závažné porušování povinnosti vyplývající z právních předpisů vztahujících se k vykonávané práci je možné dát zaměstnanci výpověď, jestliže byl v době posledních 6 měsíců v souvislosti s porušením povinnosti vyplývající z právních předpisů vztahujících se k vykonávané práci písemně upozorněn na možnost výpovědi,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1400" dirty="0"/>
              <a:t>poruší-li zaměstnanec zvlášť hrubým způsobem jinou povinnost zaměstnance stanovenou v § 301a.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Výpověď daná zaměstnavatelem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9EA405B-C189-4667-81CB-A4D384A110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145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just" defTabSz="891737">
              <a:spcBef>
                <a:spcPts val="0"/>
              </a:spcBef>
              <a:buNone/>
              <a:defRPr/>
            </a:pPr>
            <a:r>
              <a:rPr lang="cs-CZ" altLang="cs-CZ" sz="2000" dirty="0"/>
              <a:t>Čl.28 - Zaměstnanci mají právo na </a:t>
            </a:r>
            <a:r>
              <a:rPr lang="cs-CZ" altLang="cs-CZ" sz="2000" b="1" dirty="0"/>
              <a:t>spravedlivou odměnu </a:t>
            </a:r>
            <a:r>
              <a:rPr lang="cs-CZ" altLang="cs-CZ" sz="2000" dirty="0"/>
              <a:t>za práci a na </a:t>
            </a:r>
            <a:r>
              <a:rPr lang="cs-CZ" altLang="cs-CZ" sz="2000" b="1" dirty="0"/>
              <a:t>uspokojivé pracovní podmínky</a:t>
            </a:r>
            <a:r>
              <a:rPr lang="cs-CZ" altLang="cs-CZ" sz="2000" dirty="0"/>
              <a:t>. Podrobnosti stanoví zákon.</a:t>
            </a:r>
          </a:p>
          <a:p>
            <a:pPr marL="0" indent="0" algn="just" defTabSz="891737">
              <a:spcBef>
                <a:spcPts val="0"/>
              </a:spcBef>
              <a:buNone/>
              <a:defRPr/>
            </a:pPr>
            <a:endParaRPr lang="cs-CZ" altLang="cs-CZ" sz="2000" dirty="0"/>
          </a:p>
          <a:p>
            <a:pPr marL="0" indent="0" algn="just" defTabSz="891737">
              <a:spcBef>
                <a:spcPts val="0"/>
              </a:spcBef>
              <a:buNone/>
              <a:defRPr/>
            </a:pPr>
            <a:r>
              <a:rPr lang="cs-CZ" altLang="cs-CZ" sz="2000" dirty="0"/>
              <a:t>Čl.29 - (1) </a:t>
            </a:r>
            <a:r>
              <a:rPr lang="cs-CZ" altLang="cs-CZ" sz="2000" b="1" dirty="0"/>
              <a:t>Ženy, mladiství a osoby zdravotně postižené </a:t>
            </a:r>
            <a:r>
              <a:rPr lang="cs-CZ" altLang="cs-CZ" sz="2000" dirty="0"/>
              <a:t>mají právo na zvýšenou ochranu zdraví při práci a na zvláštní pracovní podmínky.  (2) Mladiství a osoby zdravotně postižené mají právo na zvláštní ochranu v pracovních vztazích a na pomoc při přípravě k povolání. </a:t>
            </a:r>
            <a:endParaRPr lang="cs-CZ" sz="2000" dirty="0"/>
          </a:p>
          <a:p>
            <a:pPr marL="0" indent="0" algn="just" defTabSz="891737">
              <a:spcAft>
                <a:spcPts val="513"/>
              </a:spcAft>
              <a:buNone/>
              <a:defRPr/>
            </a:pPr>
            <a:endParaRPr lang="cs-CZ" altLang="cs-CZ" sz="1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Listina základních práv a svobod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E1E4949-4FF4-4D1F-8012-8D4C450F94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7637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sz="2000" dirty="0"/>
              <a:t>Za splnění </a:t>
            </a:r>
            <a:r>
              <a:rPr lang="cs-CZ" sz="2000" b="1" dirty="0"/>
              <a:t>VŠECH</a:t>
            </a:r>
            <a:r>
              <a:rPr lang="cs-CZ" sz="2000" dirty="0"/>
              <a:t> následujících předpokladů:</a:t>
            </a:r>
          </a:p>
          <a:p>
            <a:pPr algn="just"/>
            <a:r>
              <a:rPr lang="cs-CZ" sz="2000" dirty="0"/>
              <a:t>rozhodnutí o změně úkolů zaměstnavatele, technického vybavení, snížení počtu zaměstnanců za účelem zvýšení efektivnosti práce nebo o jiných organizačních změnách (dále též jen „rozhodnutí o organizačních změnách“),</a:t>
            </a:r>
          </a:p>
          <a:p>
            <a:pPr algn="just"/>
            <a:r>
              <a:rPr lang="cs-CZ" sz="2000" dirty="0"/>
              <a:t>nadbytečnosti zaměstnance, a</a:t>
            </a:r>
          </a:p>
          <a:p>
            <a:pPr algn="just"/>
            <a:r>
              <a:rPr lang="cs-CZ" sz="2000" dirty="0"/>
              <a:t>příčinné souvislosti mezi rozhodnutím o organizačních změnách a nadbytečností zaměstnance.</a:t>
            </a:r>
          </a:p>
          <a:p>
            <a:pPr algn="just"/>
            <a:endParaRPr lang="cs-CZ" sz="2000" dirty="0"/>
          </a:p>
          <a:p>
            <a:pPr algn="just"/>
            <a:r>
              <a:rPr lang="cs-CZ" sz="2000" dirty="0"/>
              <a:t>Výpověď z pracovního poměru pro nadbytečnost podle § 52 písm. c) je třeba </a:t>
            </a:r>
            <a:r>
              <a:rPr lang="cs-CZ" sz="2000" b="1" dirty="0"/>
              <a:t>odlišovat od fikce tohoto výpovědního důvodu</a:t>
            </a:r>
            <a:r>
              <a:rPr lang="cs-CZ" sz="2000" dirty="0"/>
              <a:t>, která je dána, byl-li zaměstnanec odvolán z vedoucího pracovního místa nebo se ho vzdal, neskončil-li pracovní poměr jinak a nemá-li zaměstnavatel pro zaměstnance jinou práci odpovídající jeho zdravotnímu stavu a kvalifikaci nebo odmítl-li zaměstnanec nabídku takové práce.</a:t>
            </a:r>
          </a:p>
          <a:p>
            <a:pPr algn="just"/>
            <a:endParaRPr lang="cs-CZ" sz="20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Výpověď pro nadbytečnost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F00C8C6-68A2-417C-9C5B-C2592F840E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486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cs-CZ" sz="2000" dirty="0"/>
              <a:t>předpoklady pro výkon sjednaného druhu práce stanoví zákon nebo jiné obecně závazné právní předpisy</a:t>
            </a:r>
          </a:p>
          <a:p>
            <a:pPr algn="just"/>
            <a:r>
              <a:rPr lang="cs-CZ" sz="2000" dirty="0"/>
              <a:t>požadavky na řádný výkon práce vymezuje zaměstnavatel – např. uspokojivé pracovní výsledky zaměstnance</a:t>
            </a:r>
          </a:p>
          <a:p>
            <a:pPr algn="just"/>
            <a:r>
              <a:rPr lang="cs-CZ" sz="2000" dirty="0"/>
              <a:t>právní význam současně mají jen tehdy, jestliže zaměstnavatel nezavinil, že by byly zaměstnancem nesplnitelné</a:t>
            </a:r>
          </a:p>
          <a:p>
            <a:pPr algn="just"/>
            <a:r>
              <a:rPr lang="cs-CZ" sz="2000" dirty="0"/>
              <a:t>v případě neuspokojivých výsledků – vyžaduje se, aby zaměstnavatel podal výpověď nejpozději do 12 měsíců ode dne, kdy zaměstnance </a:t>
            </a:r>
            <a:r>
              <a:rPr lang="cs-CZ" sz="2000" b="1" dirty="0"/>
              <a:t>písemně vyzval k odstranění neuspokojivých pracovních </a:t>
            </a:r>
            <a:r>
              <a:rPr lang="cs-CZ" sz="2000" dirty="0"/>
              <a:t>výsledků, jestliže zaměstnanec neuspokojivé pracovní výsledky neodstranil, ačkoli mu k tomu byla poskytnuta přiměřená lhůta. – BEZ VÝZVY NEPLATNÉ </a:t>
            </a:r>
          </a:p>
          <a:p>
            <a:pPr algn="just"/>
            <a:r>
              <a:rPr lang="cs-CZ" sz="2000" dirty="0"/>
              <a:t>výzva musí výslovně stanovit lhůtu k nápravě, musí být přiměřená</a:t>
            </a:r>
          </a:p>
          <a:p>
            <a:pPr marL="0" indent="0" algn="just">
              <a:buNone/>
            </a:pPr>
            <a:endParaRPr lang="cs-CZ" sz="1500" dirty="0"/>
          </a:p>
          <a:p>
            <a:pPr marL="0" indent="0" algn="just">
              <a:buNone/>
            </a:pPr>
            <a:r>
              <a:rPr lang="cs-CZ" sz="1500" dirty="0"/>
              <a:t>(Jsou-li neuspokojivé pracovní výsledky způsobeny tím, že zaměstnanec svým zaviněním porušuje povinnosti vyplývající z právních předpisů vztahujících se k jím vykonávané práci, nejde o výpovědní důvod podle § 52 písm. f), ale § 52 písm. g).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Výpověď z důvodu nesplňování předpokladů nebo požadavků pro výkon práce [§ 52 písm. f)]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10AA2CD-CE91-42DD-A742-E8C0D55333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9571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000" dirty="0"/>
              <a:t>byl-li zaměstnanec pravomocně odsouzen pro </a:t>
            </a:r>
            <a:r>
              <a:rPr lang="cs-CZ" sz="2000" b="1" dirty="0"/>
              <a:t>úmyslný trestný čin </a:t>
            </a:r>
            <a:r>
              <a:rPr lang="cs-CZ" sz="2000" dirty="0"/>
              <a:t>k nepodmíněnému trestu odnětí svobody na dobu delší než 1 rok, nebo byl-li pravomocně odsouzen pro úmyslný trestný čin spáchaný při plnění pracovních úkolů nebo v přímé souvislosti s ním k nepodmíněnému trestu odnětí svobody na dobu nejméně 6 měsíců [srov. § 55 odst. 1 písm. a) komentář k § 55];</a:t>
            </a:r>
          </a:p>
          <a:p>
            <a:pPr algn="just"/>
            <a:r>
              <a:rPr lang="cs-CZ" sz="2000" dirty="0"/>
              <a:t>porušil-li zaměstnanec </a:t>
            </a:r>
            <a:r>
              <a:rPr lang="cs-CZ" sz="2000" b="1" dirty="0"/>
              <a:t>povinnost vyplývající z právních předpisů </a:t>
            </a:r>
            <a:r>
              <a:rPr lang="cs-CZ" sz="2000" dirty="0"/>
              <a:t>vztahujících se k jím vykonávané práci závažně nebo </a:t>
            </a:r>
            <a:r>
              <a:rPr lang="cs-CZ" sz="2000" b="1" dirty="0"/>
              <a:t>zvlášť hrubým způsobem</a:t>
            </a:r>
            <a:r>
              <a:rPr lang="cs-CZ" sz="2000" dirty="0"/>
              <a:t>;</a:t>
            </a:r>
          </a:p>
          <a:p>
            <a:pPr algn="just"/>
            <a:r>
              <a:rPr lang="cs-CZ" sz="2000" dirty="0"/>
              <a:t>porušoval-li zaměstnanec </a:t>
            </a:r>
            <a:r>
              <a:rPr lang="cs-CZ" sz="2000" b="1" dirty="0"/>
              <a:t>soustavně</a:t>
            </a:r>
            <a:r>
              <a:rPr lang="cs-CZ" sz="2000" dirty="0"/>
              <a:t> povinnosti </a:t>
            </a:r>
            <a:r>
              <a:rPr lang="cs-CZ" sz="2000" b="1" dirty="0"/>
              <a:t>vyplývající z právních předpisů</a:t>
            </a:r>
            <a:r>
              <a:rPr lang="cs-CZ" sz="2000" dirty="0"/>
              <a:t> vztahujících se k jím vykonávané práci méně závažným způsobem, a to za předpokladu, že byl v </a:t>
            </a:r>
            <a:r>
              <a:rPr lang="cs-CZ" sz="2000" b="1" dirty="0"/>
              <a:t>době posledních 6 měsíců </a:t>
            </a:r>
            <a:r>
              <a:rPr lang="cs-CZ" sz="2000" dirty="0"/>
              <a:t>v souvislosti s porušením této povinnosti </a:t>
            </a:r>
            <a:r>
              <a:rPr lang="cs-CZ" sz="2000" b="1" dirty="0"/>
              <a:t>písemně upozorněn na možnost výpovědi.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dirty="0"/>
              <a:t>Výpověď z důvodu porušování povinnosti vyplývající z právních předpisů vztahujících se k zaměstnancem vykonávané práci a z důvodů pro okamžité zrušení pracovního poměru [§ 52 písm. g)]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D0B52EF-67D8-4833-80DE-C2DD7076C2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766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just"/>
            <a:r>
              <a:rPr lang="cs-CZ" sz="1500" dirty="0"/>
              <a:t>Zákoník práce rozlišuje zvlášť hrubé, závažné a méně závažné porušení této povinnosti z pracovního poměru, aniž by tyto pojmy definoval</a:t>
            </a:r>
          </a:p>
          <a:p>
            <a:pPr marL="0" indent="0" algn="just">
              <a:buNone/>
            </a:pPr>
            <a:endParaRPr lang="cs-CZ" sz="1500" dirty="0"/>
          </a:p>
          <a:p>
            <a:pPr algn="just"/>
            <a:r>
              <a:rPr lang="cs-CZ" sz="1500" dirty="0"/>
              <a:t>Není významné, jak určité jednání (chování) zaměstnance hodnotí zaměstnavatel ve svém pracovním řádu nebo jiném vnitřním předpisu – soud tímto není vázán</a:t>
            </a:r>
          </a:p>
          <a:p>
            <a:pPr marL="0" indent="0" algn="just">
              <a:buNone/>
            </a:pPr>
            <a:endParaRPr lang="cs-CZ" sz="1500" dirty="0"/>
          </a:p>
          <a:p>
            <a:pPr algn="just"/>
            <a:r>
              <a:rPr lang="cs-CZ" sz="1500" dirty="0"/>
              <a:t>Soud vždy posuzuje v každém jednotlivém případě, jak budou definovány pojmy „zvlášť hrubé“, „závažné“ a „méně závažné porušení“ povinnosti zaměstnance z pracovního poměru</a:t>
            </a:r>
          </a:p>
          <a:p>
            <a:pPr marL="0" indent="0" algn="just">
              <a:buNone/>
            </a:pPr>
            <a:endParaRPr lang="cs-CZ" sz="1500" dirty="0"/>
          </a:p>
          <a:p>
            <a:pPr algn="just"/>
            <a:r>
              <a:rPr lang="cs-CZ" sz="1500" dirty="0"/>
              <a:t>soud může přihlédnout při zkoumání intenzity porušení povinnosti zaměstnance z pracovního poměru k osobě zaměstnance, k pracovnímu místu, které zastává, k jeho dosavadnímu postoji k plnění pracovních úkolů, k době a situaci, v níž došlo k porušení těchto povinností, k míře zavinění zaměstnance, ke způsobu a intenzitě porušení konkrétních povinností zaměstnance atd.</a:t>
            </a:r>
          </a:p>
          <a:p>
            <a:pPr marL="0" indent="0" algn="just">
              <a:buNone/>
            </a:pPr>
            <a:endParaRPr lang="cs-CZ" sz="1500" dirty="0"/>
          </a:p>
          <a:p>
            <a:pPr algn="just"/>
            <a:r>
              <a:rPr lang="cs-CZ" sz="1500" dirty="0"/>
              <a:t>O soustavné méně závažné porušování povinností se jedná tehdy, dopustil-li se zaměstnanec </a:t>
            </a:r>
            <a:r>
              <a:rPr lang="cs-CZ" sz="1500" b="1" dirty="0"/>
              <a:t>nejméně tří porušení</a:t>
            </a:r>
            <a:r>
              <a:rPr lang="cs-CZ" sz="1500" dirty="0"/>
              <a:t> svých povinností při plnění pracovního závazku, </a:t>
            </a:r>
            <a:r>
              <a:rPr lang="cs-CZ" sz="1500" b="1" dirty="0"/>
              <a:t>které nedosahují intenzity zvlášť hrubého </a:t>
            </a:r>
            <a:r>
              <a:rPr lang="cs-CZ" sz="1500" dirty="0"/>
              <a:t>nebo závažného porušení </a:t>
            </a:r>
            <a:r>
              <a:rPr lang="cs-CZ" sz="1500" b="1" dirty="0"/>
              <a:t>a mezi nimiž je přiměřená časová souvislost</a:t>
            </a:r>
            <a:r>
              <a:rPr lang="cs-CZ" sz="1500" dirty="0"/>
              <a:t>. I když zaměstnanec porušil své povinnosti ve třech případech, není tedy výpovědní důvod podle § 52 písm. g) dán, uplynula-li mezi nimi taková (tak dlouhá) doba, která nasvědčuje tomu, že šlo jen o ojedinělá (sice opakovaná, ale zásadně jednorázová) vybočení z řádného plnění pracovních povinností.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Stupeň intenzity porušení povinností zaměstnanců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B9D1013-579D-4291-B0F8-6F93D120FF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499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dirty="0"/>
              <a:t>Zákaz výpovědi v ochranné době</a:t>
            </a:r>
            <a:r>
              <a:rPr lang="cs-CZ" sz="1600" i="1" dirty="0"/>
              <a:t>:</a:t>
            </a:r>
          </a:p>
          <a:p>
            <a:r>
              <a:rPr lang="cs-CZ" sz="1600" dirty="0"/>
              <a:t>v době, kdy je zaměstnanec uznán </a:t>
            </a:r>
            <a:r>
              <a:rPr lang="cs-CZ" sz="1600" b="1" dirty="0"/>
              <a:t>dočasně práce neschopným</a:t>
            </a:r>
            <a:r>
              <a:rPr lang="cs-CZ" sz="1600" dirty="0"/>
              <a:t>, pokud si tuto neschopnost úmyslně nepřivodil nebo nevznikla-li tato neschopnost jako bezprostřední následek opilosti</a:t>
            </a:r>
          </a:p>
          <a:p>
            <a:r>
              <a:rPr lang="cs-CZ" sz="1600" dirty="0"/>
              <a:t>při výkonu </a:t>
            </a:r>
            <a:r>
              <a:rPr lang="cs-CZ" sz="1600" b="1" dirty="0"/>
              <a:t>vojenského cvičení </a:t>
            </a:r>
            <a:r>
              <a:rPr lang="cs-CZ" sz="1600" dirty="0"/>
              <a:t>nebo služby v operačním nasazení ode dne, kdy byl zaměstnanci doručen povolávací rozkaz</a:t>
            </a:r>
          </a:p>
          <a:p>
            <a:r>
              <a:rPr lang="cs-CZ" sz="1600" dirty="0"/>
              <a:t>v době, kdy je zaměstnanec dlouhodobě plně uvolněn pro </a:t>
            </a:r>
            <a:r>
              <a:rPr lang="cs-CZ" sz="1600" b="1" dirty="0"/>
              <a:t>výkon veřejné funkce</a:t>
            </a:r>
            <a:r>
              <a:rPr lang="cs-CZ" sz="1600" dirty="0"/>
              <a:t>,</a:t>
            </a:r>
          </a:p>
          <a:p>
            <a:r>
              <a:rPr lang="cs-CZ" sz="1600" dirty="0"/>
              <a:t>v době, kdy je zaměstnankyně těhotná nebo kdy zaměstnankyně čerpá </a:t>
            </a:r>
            <a:r>
              <a:rPr lang="cs-CZ" sz="1600" b="1" dirty="0"/>
              <a:t>mateřskou dovolenou </a:t>
            </a:r>
            <a:r>
              <a:rPr lang="cs-CZ" sz="1600" dirty="0"/>
              <a:t>nebo kdy zaměstnanec čerpá </a:t>
            </a:r>
            <a:r>
              <a:rPr lang="cs-CZ" sz="1600" b="1" dirty="0"/>
              <a:t>otcovskou dovolenou </a:t>
            </a:r>
            <a:r>
              <a:rPr lang="cs-CZ" sz="1600" dirty="0"/>
              <a:t>anebo kdy zaměstnankyně nebo zaměstnanec čerpají </a:t>
            </a:r>
            <a:r>
              <a:rPr lang="cs-CZ" sz="1600" b="1" dirty="0"/>
              <a:t>rodičovskou dovolenou</a:t>
            </a:r>
            <a:r>
              <a:rPr lang="cs-CZ" sz="1600" dirty="0"/>
              <a:t>,</a:t>
            </a:r>
          </a:p>
          <a:p>
            <a:r>
              <a:rPr lang="cs-CZ" sz="1600" dirty="0"/>
              <a:t>v době, kdy je zaměstnanec, který pracuje v noci, uznán na základě lékařského posudku vydaného poskytovatelem pracovnělékařských služeb dočasně </a:t>
            </a:r>
            <a:r>
              <a:rPr lang="cs-CZ" sz="1600" b="1" dirty="0"/>
              <a:t>nezpůsobilým pro noční práci</a:t>
            </a:r>
            <a:r>
              <a:rPr lang="cs-CZ" sz="1600" dirty="0"/>
              <a:t>,</a:t>
            </a:r>
          </a:p>
          <a:p>
            <a:r>
              <a:rPr lang="cs-CZ" sz="1600" dirty="0"/>
              <a:t>v době, kdy zaměstnanec </a:t>
            </a:r>
            <a:r>
              <a:rPr lang="cs-CZ" sz="1600" b="1" dirty="0"/>
              <a:t>poskytuje dlouhodobou péči </a:t>
            </a:r>
            <a:r>
              <a:rPr lang="cs-CZ" sz="1600" dirty="0"/>
              <a:t>v případech podle § 41a a 41c zákona o nemocenském pojištění se souhlasem zaměstnavatele podle § 191a, v době, kdy ošetřuje dítě mladší než 10 let nebo jiného člena domácnosti v případech podle zákona o nemocenském </a:t>
            </a:r>
          </a:p>
          <a:p>
            <a:pPr algn="just"/>
            <a:endParaRPr lang="cs-CZ" sz="15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Zákaz výpovědi dané zaměstnavatelem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259CF43-C7B6-4E4C-9FC8-5F4B9D0313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9316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2000" dirty="0"/>
              <a:t>Byla-li dána zaměstnanci výpověď před počátkem ochranné doby tak, že by výpovědní doba měla uplynout v ochranné době, </a:t>
            </a:r>
            <a:r>
              <a:rPr lang="cs-CZ" sz="2000" b="1" dirty="0"/>
              <a:t>ochranná doba se do výpovědní doby nezapočítává</a:t>
            </a:r>
            <a:r>
              <a:rPr lang="cs-CZ" sz="2000" dirty="0"/>
              <a:t>.</a:t>
            </a:r>
          </a:p>
          <a:p>
            <a:pPr marL="0" indent="0" algn="just">
              <a:buNone/>
            </a:pPr>
            <a:endParaRPr lang="cs-CZ" sz="2000" dirty="0"/>
          </a:p>
          <a:p>
            <a:pPr marL="0" indent="0" algn="just">
              <a:buNone/>
            </a:pPr>
            <a:r>
              <a:rPr lang="cs-CZ" sz="2000" dirty="0"/>
              <a:t>Pracovní poměr skončí teprve uplynutím zbývající části výpovědní doby po skončení ochranné doby, ledaže zaměstnanec sdělí zaměstnavateli, že na prodloužení pracovního poměru netrvá.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Zákaz výpovědi dané zaměstnavatelem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ACF9AF0-FEA5-41C9-BC11-E219B44A55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76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dirty="0"/>
              <a:t>Zákaz výpovědi se nevztahuje na výpověď danou zaměstnanci</a:t>
            </a:r>
          </a:p>
          <a:p>
            <a:pPr algn="just"/>
            <a:r>
              <a:rPr lang="cs-CZ" sz="2000" dirty="0"/>
              <a:t>pro organizační změny uvedené v § 52 písm. a) a b) – zrušení  a přemístění</a:t>
            </a:r>
          </a:p>
          <a:p>
            <a:pPr algn="just"/>
            <a:r>
              <a:rPr lang="cs-CZ" sz="2000" dirty="0"/>
              <a:t>pro organizační změny uvedené v § 52 písm. b) - ALE to neplatí v případě těhotné/mateřské/rodičovské,</a:t>
            </a:r>
          </a:p>
          <a:p>
            <a:pPr algn="just"/>
            <a:r>
              <a:rPr lang="cs-CZ" sz="2000" dirty="0"/>
              <a:t>z důvodu, pro který může zaměstnavatel okamžitě zrušit pracovní poměr, - ALE to neplatí v případě těhotné/mateřské/rodičovské</a:t>
            </a:r>
          </a:p>
          <a:p>
            <a:pPr lvl="2" algn="just"/>
            <a:r>
              <a:rPr lang="cs-CZ" sz="1600" dirty="0"/>
              <a:t> byla-li dána zaměstnankyni nebo zaměstnanci z tohoto důvodu výpověď před nástupem mateřské dovolené (rodičovské dovolené) tak, že by výpovědní doba uplynula v době této mateřské dovolené (rodičovské dovolené), skončí výpovědní doba současně s mateřskou dovolenou (rodičovskou dovolenou),</a:t>
            </a:r>
          </a:p>
          <a:p>
            <a:pPr algn="just"/>
            <a:r>
              <a:rPr lang="cs-CZ" sz="2000" dirty="0"/>
              <a:t>pro jiné porušení povinnosti vyplývající z právních předpisů vztahujících se k vykonávané práci [§ 52 písm. g)] nebo porušení jiné povinnosti zaměstnance stanovené v § 301a zvlášť hrubým způsobem [§ 52 písm. h)]; - ALE to neplatí v případě těhotné/mateřské/rodičovské.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Zákaz výpovědi dané zaměstnavatelem - výjimky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820D66A-AF0E-4418-8455-04D2EC67D1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785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just"/>
            <a:r>
              <a:rPr lang="cs-CZ" sz="2000" dirty="0"/>
              <a:t>U výpovědi z organizačních důvodů (písm. a) až c)) nebo dohoda ze stejných důvodů ve výši nejméně:</a:t>
            </a:r>
          </a:p>
          <a:p>
            <a:pPr lvl="1" algn="just"/>
            <a:r>
              <a:rPr lang="cs-CZ" sz="1600" dirty="0"/>
              <a:t>jednonásobku jeho průměrného výdělku, jestliže jeho pracovní poměr u zaměstnavatele trval méně než 1 rok,</a:t>
            </a:r>
          </a:p>
          <a:p>
            <a:pPr lvl="1" algn="just"/>
            <a:r>
              <a:rPr lang="cs-CZ" sz="1600" dirty="0"/>
              <a:t>dvojnásobku jeho průměrného výdělku, jestliže jeho pracovní poměr u zaměstnavatele trval alespoň 1 rok a méně než 2 roky,</a:t>
            </a:r>
          </a:p>
          <a:p>
            <a:pPr lvl="1" algn="just"/>
            <a:r>
              <a:rPr lang="cs-CZ" sz="1600" dirty="0"/>
              <a:t>trojnásobku jeho průměrného výdělku, jestliže jeho pracovní poměr u zaměstnavatele trval alespoň 2 roky.</a:t>
            </a:r>
          </a:p>
          <a:p>
            <a:pPr marL="0" indent="0" algn="just">
              <a:buNone/>
            </a:pPr>
            <a:endParaRPr lang="cs-CZ" sz="2000" dirty="0"/>
          </a:p>
          <a:p>
            <a:pPr algn="just"/>
            <a:r>
              <a:rPr lang="cs-CZ" sz="2000" dirty="0"/>
              <a:t>U výpovědi pro pracovní úraz (písm. d)) nebo dohody z téhož důvodu ve výši nejméně dvanáctinásobku průměrného výdělku.</a:t>
            </a:r>
          </a:p>
          <a:p>
            <a:pPr marL="0" indent="0" algn="just">
              <a:buNone/>
            </a:pPr>
            <a:endParaRPr lang="cs-CZ" sz="1600" dirty="0"/>
          </a:p>
          <a:p>
            <a:pPr algn="just"/>
            <a:r>
              <a:rPr lang="cs-CZ" sz="2000" dirty="0"/>
              <a:t>Odstupné je zaměstnavatel povinen zaměstnanci vyplatit po skončení pracovního poměru </a:t>
            </a:r>
            <a:r>
              <a:rPr lang="cs-CZ" sz="2000" b="1" dirty="0"/>
              <a:t>v nejbližším výplatním termínu </a:t>
            </a:r>
            <a:r>
              <a:rPr lang="cs-CZ" sz="2000" dirty="0"/>
              <a:t>určeném u zaměstnavatele pro výplatu mzdy nebo platu, pokud se písemně nedohodne se zaměstnancem na výplatě odstupného v den skončení pracovního poměru nebo na pozdějším termínu výplaty.</a:t>
            </a:r>
          </a:p>
          <a:p>
            <a:endParaRPr lang="cs-CZ" sz="1600" dirty="0"/>
          </a:p>
          <a:p>
            <a:endParaRPr lang="cs-CZ" sz="16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br>
              <a:rPr lang="cs-CZ" dirty="0"/>
            </a:br>
            <a:r>
              <a:rPr lang="cs-CZ" dirty="0"/>
              <a:t>Odstupné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4469376-B77A-4758-9915-B219917EBF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1457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just"/>
            <a:r>
              <a:rPr lang="cs-CZ" sz="2000" dirty="0"/>
              <a:t>byl-li zaměstnanec </a:t>
            </a:r>
            <a:r>
              <a:rPr lang="cs-CZ" sz="2000" b="1" dirty="0"/>
              <a:t>pravomocně odsouzen pro úmyslný trestný čin </a:t>
            </a:r>
            <a:r>
              <a:rPr lang="cs-CZ" sz="2000" dirty="0"/>
              <a:t>k nepodmíněnému trestu odnětí svobody na dobu delší než </a:t>
            </a:r>
            <a:r>
              <a:rPr lang="cs-CZ" sz="2000" b="1" dirty="0"/>
              <a:t>1 rok</a:t>
            </a:r>
            <a:r>
              <a:rPr lang="cs-CZ" sz="2000" dirty="0"/>
              <a:t>, nebo byl-li pravomocně odsouzen pro úmyslný trestný čin spáchaný při plnění pracovních úkolů nebo </a:t>
            </a:r>
            <a:r>
              <a:rPr lang="cs-CZ" sz="2000" b="1" dirty="0"/>
              <a:t>v přímé souvislosti s ním k nepodmíněnému trestu odnětí svobody na dobu nejméně 6 měsíců</a:t>
            </a:r>
            <a:r>
              <a:rPr lang="cs-CZ" sz="2000" dirty="0"/>
              <a:t>,</a:t>
            </a:r>
          </a:p>
          <a:p>
            <a:pPr marL="0" indent="0" algn="just">
              <a:buNone/>
            </a:pPr>
            <a:endParaRPr lang="cs-CZ" sz="2000" dirty="0"/>
          </a:p>
          <a:p>
            <a:pPr algn="just"/>
            <a:r>
              <a:rPr lang="cs-CZ" sz="2000" dirty="0"/>
              <a:t>porušil-li zaměstnanec povinnost vyplývající z právních předpisů vztahujících se k jím vykonávané práci zvlášť hrubým způsobem.</a:t>
            </a:r>
          </a:p>
          <a:p>
            <a:pPr marL="0" indent="0" algn="just">
              <a:buNone/>
            </a:pPr>
            <a:endParaRPr lang="cs-CZ" sz="2000" dirty="0"/>
          </a:p>
          <a:p>
            <a:pPr algn="just"/>
            <a:r>
              <a:rPr lang="cs-CZ" sz="2000" dirty="0"/>
              <a:t>Zaměstnavatel </a:t>
            </a:r>
            <a:r>
              <a:rPr lang="cs-CZ" sz="2000" b="1" dirty="0"/>
              <a:t>nesmí okamžitě zrušit pracovní poměr </a:t>
            </a:r>
            <a:r>
              <a:rPr lang="cs-CZ" sz="2000" dirty="0"/>
              <a:t>s těhotnou zaměstnankyní, zaměstnankyní na mateřské dovolené, zaměstnancem nebo zaměstnankyní, kteří čerpají rodičovskou dovolenou.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Okamžité zrušení PP zaměstnavatelem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9ED2C31-ADAD-4F32-97F5-5E29A0FD3E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9909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just"/>
            <a:r>
              <a:rPr lang="cs-CZ" sz="1600" dirty="0"/>
              <a:t>podle lékařského posudku vydaného poskytovatelem pracovnělékařských nemůže dále konat práci bez vážného ohrožení svého zdraví a zaměstnavatel mu neumožnil v době 15 dnů ode dne předložení tohoto posudku výkon jiné pro něho vhodné práce, nebo</a:t>
            </a:r>
          </a:p>
          <a:p>
            <a:pPr marL="0" indent="0" algn="just">
              <a:buNone/>
            </a:pPr>
            <a:endParaRPr lang="cs-CZ" sz="1600" dirty="0"/>
          </a:p>
          <a:p>
            <a:pPr algn="just"/>
            <a:r>
              <a:rPr lang="cs-CZ" sz="1600" dirty="0"/>
              <a:t>zaměstnavatel mu </a:t>
            </a:r>
            <a:r>
              <a:rPr lang="cs-CZ" sz="1600" b="1" dirty="0"/>
              <a:t>nevyplatil mzdu nebo plat </a:t>
            </a:r>
            <a:r>
              <a:rPr lang="cs-CZ" sz="1600" dirty="0"/>
              <a:t>nebo náhradu mzdy nebo platu anebo jakoukoli jejich část </a:t>
            </a:r>
            <a:r>
              <a:rPr lang="cs-CZ" sz="1600" b="1" dirty="0"/>
              <a:t>do 15 dnů po uplynutí období splatnosti</a:t>
            </a:r>
            <a:endParaRPr lang="cs-CZ" sz="1600" dirty="0"/>
          </a:p>
          <a:p>
            <a:pPr marL="0" indent="0" algn="just">
              <a:buNone/>
            </a:pPr>
            <a:endParaRPr lang="cs-CZ" sz="1600" dirty="0"/>
          </a:p>
          <a:p>
            <a:pPr algn="just"/>
            <a:r>
              <a:rPr lang="cs-CZ" sz="1600" dirty="0"/>
              <a:t>Zaměstnanci, který okamžitě zrušil pracovní poměr, přísluší od zaměstnavatele </a:t>
            </a:r>
            <a:r>
              <a:rPr lang="cs-CZ" sz="1600" b="1" dirty="0"/>
              <a:t>náhrada mzdy nebo platu </a:t>
            </a:r>
            <a:r>
              <a:rPr lang="cs-CZ" sz="1600" dirty="0"/>
              <a:t>ve výši průměrného výdělku za dobu, </a:t>
            </a:r>
            <a:r>
              <a:rPr lang="cs-CZ" sz="1600" b="1" dirty="0"/>
              <a:t>která odpovídá délce výpovědní doby. </a:t>
            </a:r>
          </a:p>
          <a:p>
            <a:pPr algn="just"/>
            <a:endParaRPr lang="cs-CZ" sz="1600" b="1" dirty="0"/>
          </a:p>
          <a:p>
            <a:pPr algn="just"/>
            <a:r>
              <a:rPr lang="cs-CZ" sz="1600" dirty="0"/>
              <a:t>do 2 měsíců ode dne, kdy se o důvodu k okamžitému zrušení dověděl, nejpozději do 1 roku ode dne, kdy tento důvod vznikl.</a:t>
            </a:r>
          </a:p>
          <a:p>
            <a:pPr algn="just"/>
            <a:endParaRPr lang="cs-CZ" sz="1600" b="1" dirty="0"/>
          </a:p>
          <a:p>
            <a:pPr algn="just"/>
            <a:r>
              <a:rPr lang="cs-CZ" sz="1600" dirty="0"/>
              <a:t>V okamžitém zrušení pracovního poměru musí zaměstnavatel i zaměstnanec skutkově </a:t>
            </a:r>
            <a:r>
              <a:rPr lang="cs-CZ" sz="1600" b="1" dirty="0"/>
              <a:t>vymezit jeho důvod </a:t>
            </a:r>
            <a:r>
              <a:rPr lang="cs-CZ" sz="1600" dirty="0"/>
              <a:t>tak, aby jej nebylo možno zaměnit s jiným. Uvedený důvod nesmí být dodatečně měněn. Okamžité zrušení pracovního poměru </a:t>
            </a:r>
            <a:r>
              <a:rPr lang="cs-CZ" sz="1600" b="1" dirty="0"/>
              <a:t>musí být písemné</a:t>
            </a:r>
            <a:r>
              <a:rPr lang="cs-CZ" sz="1600" dirty="0"/>
              <a:t>, jinak se k němu nepřihlíží.</a:t>
            </a:r>
            <a:endParaRPr lang="cs-CZ" sz="1600" b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Okamžité zrušení PP zaměstnancem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3B8D0B4-38A0-4D40-BDC6-8DAA7E4216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153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Personální politika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dirty="0"/>
              <a:t>Výběr zaměstnanců</a:t>
            </a:r>
          </a:p>
          <a:p>
            <a:pPr algn="just"/>
            <a:r>
              <a:rPr lang="cs-CZ" dirty="0"/>
              <a:t>Vznik pracovního poměru</a:t>
            </a:r>
          </a:p>
          <a:p>
            <a:pPr algn="just"/>
            <a:r>
              <a:rPr lang="cs-CZ" dirty="0"/>
              <a:t>Práva a povinnosti zaměstnance a zaměstnavatele</a:t>
            </a:r>
          </a:p>
          <a:p>
            <a:pPr algn="just"/>
            <a:r>
              <a:rPr lang="cs-CZ" dirty="0"/>
              <a:t>Přidělování práce, časový management</a:t>
            </a:r>
          </a:p>
          <a:p>
            <a:pPr algn="just"/>
            <a:r>
              <a:rPr lang="cs-CZ" dirty="0"/>
              <a:t>Systém vnitřních norem</a:t>
            </a:r>
          </a:p>
          <a:p>
            <a:pPr algn="just"/>
            <a:r>
              <a:rPr lang="cs-CZ" dirty="0"/>
              <a:t>Vzdělávání zdravotnických pracovníků</a:t>
            </a:r>
          </a:p>
          <a:p>
            <a:pPr algn="just"/>
            <a:r>
              <a:rPr lang="cs-CZ" dirty="0"/>
              <a:t>BOZP</a:t>
            </a:r>
          </a:p>
          <a:p>
            <a:pPr algn="just"/>
            <a:r>
              <a:rPr lang="cs-CZ" dirty="0"/>
              <a:t>Ukončování pracovního poměru</a:t>
            </a:r>
          </a:p>
          <a:p>
            <a:pPr algn="just"/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55436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just"/>
            <a:r>
              <a:rPr lang="cs-CZ" sz="2000" dirty="0"/>
              <a:t>nutné, aby zaměstnanec </a:t>
            </a:r>
            <a:r>
              <a:rPr lang="cs-CZ" sz="2000" b="1" dirty="0"/>
              <a:t>písemně</a:t>
            </a:r>
            <a:r>
              <a:rPr lang="cs-CZ" sz="2000" dirty="0"/>
              <a:t> oznámil, že NESOUHLASÍ, tj. že trvá na tom, aby jej zaměstnavatel dále zaměstnával – bez zbytečného odkladu</a:t>
            </a:r>
          </a:p>
          <a:p>
            <a:pPr algn="just"/>
            <a:r>
              <a:rPr lang="cs-CZ" sz="2000" dirty="0"/>
              <a:t>uplatnit u soudu nejpozději ve lhůtě 2 měsíců ode dne, kdy měl pracovní poměr skončit tímto rozvázáním</a:t>
            </a:r>
          </a:p>
          <a:p>
            <a:pPr marL="0" indent="0" algn="just">
              <a:buNone/>
            </a:pPr>
            <a:endParaRPr lang="cs-CZ" sz="2000" dirty="0"/>
          </a:p>
          <a:p>
            <a:pPr marL="0" indent="0" algn="just">
              <a:buNone/>
            </a:pPr>
            <a:r>
              <a:rPr lang="cs-CZ" sz="2000" dirty="0"/>
              <a:t>Pokud úspěšné</a:t>
            </a:r>
          </a:p>
          <a:p>
            <a:pPr algn="just"/>
            <a:r>
              <a:rPr lang="cs-CZ" sz="2000" dirty="0"/>
              <a:t>Povinnost poskytnout náhradu mzdy/platu ve výši průměrného výdělku ode dne, soudu (zohlední zda byl mezitím zaměstnán jinde, </a:t>
            </a:r>
            <a:r>
              <a:rPr lang="cs-CZ" sz="2000" dirty="0" err="1"/>
              <a:t>jakkdy</a:t>
            </a:r>
            <a:r>
              <a:rPr lang="cs-CZ" sz="2000" dirty="0"/>
              <a:t> zaměstnanec oznámil zaměstnavateli, že trvá na dalším zaměstnávání až do doby, kdy mu zaměstnavatel umožní pokračovat v práci nebo kdy dojde k platnému skončení pracovního poměru</a:t>
            </a:r>
          </a:p>
          <a:p>
            <a:pPr algn="just"/>
            <a:r>
              <a:rPr lang="cs-CZ" sz="2000" dirty="0"/>
              <a:t>pokud za dobu delší než 6 měsíců – možná moderace ou práci nebo proč ne…)</a:t>
            </a:r>
          </a:p>
          <a:p>
            <a:endParaRPr lang="cs-CZ" sz="2000" dirty="0"/>
          </a:p>
          <a:p>
            <a:endParaRPr lang="cs-CZ" sz="16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br>
              <a:rPr lang="cs-CZ" dirty="0"/>
            </a:br>
            <a:br>
              <a:rPr lang="cs-CZ" dirty="0"/>
            </a:br>
            <a:r>
              <a:rPr lang="cs-CZ" dirty="0"/>
              <a:t>Neplatné rozvázání pracovního poměru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935EA48-8EB0-4694-A5E8-D06C7CB164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7278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cs-CZ" sz="2000" dirty="0"/>
              <a:t>Pokud zaměstnanec neoznámí a nedohodnou se ne jiném dni skončení – </a:t>
            </a:r>
            <a:r>
              <a:rPr lang="cs-CZ" sz="2000" b="1" dirty="0"/>
              <a:t>platí že PP skončil dohodou</a:t>
            </a:r>
          </a:p>
          <a:p>
            <a:r>
              <a:rPr lang="cs-CZ" sz="2000" dirty="0"/>
              <a:t>Při neplatné výpovědi ke dni uplynutí výpovědní doby</a:t>
            </a:r>
          </a:p>
          <a:p>
            <a:r>
              <a:rPr lang="cs-CZ" sz="2000" dirty="0"/>
              <a:t>Při neplatném okamžitém zrušení dnem kdy měl skončit zrušením</a:t>
            </a:r>
          </a:p>
          <a:p>
            <a:endParaRPr lang="cs-CZ" sz="2000" dirty="0"/>
          </a:p>
          <a:p>
            <a:r>
              <a:rPr lang="cs-CZ" sz="2000" dirty="0"/>
              <a:t>Právo na náhradu mzdy za dobu výpovědní doby</a:t>
            </a:r>
          </a:p>
          <a:p>
            <a:endParaRPr lang="cs-CZ" sz="2000" dirty="0"/>
          </a:p>
          <a:p>
            <a:r>
              <a:rPr lang="cs-CZ" sz="2000" dirty="0"/>
              <a:t>U neplatné dohody obdobně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br>
              <a:rPr lang="cs-CZ" dirty="0"/>
            </a:br>
            <a:br>
              <a:rPr lang="cs-CZ" dirty="0"/>
            </a:br>
            <a:r>
              <a:rPr lang="cs-CZ" dirty="0"/>
              <a:t>Neplatné rozvázání pracovního poměru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3510E1E-5565-474D-BD09-08A0AB0D39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0745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just"/>
            <a:r>
              <a:rPr lang="cs-CZ" sz="2000" dirty="0"/>
              <a:t>zaměstnavatel písemně oznámí, že trvá na tom, aby dále konal svou práci – platí, že </a:t>
            </a:r>
            <a:r>
              <a:rPr lang="pt-BR" sz="2000" dirty="0"/>
              <a:t>pracovní poměr trvá i nadále</a:t>
            </a:r>
            <a:endParaRPr lang="cs-CZ" sz="2000" dirty="0"/>
          </a:p>
          <a:p>
            <a:pPr algn="just"/>
            <a:r>
              <a:rPr lang="cs-CZ" sz="2000" dirty="0"/>
              <a:t>pokud zaměstnanec nevyhoví – právo zaměstnavatele na náhradu škody ode dne kdy oznámil</a:t>
            </a:r>
          </a:p>
          <a:p>
            <a:pPr algn="just"/>
            <a:r>
              <a:rPr lang="cs-CZ" sz="2000" dirty="0"/>
              <a:t>uplatnit u soudu nejpozději ve lhůtě 2 měsíců ode dne, kdy měl pracovní poměr skončit tímto rozvázáním</a:t>
            </a:r>
          </a:p>
          <a:p>
            <a:pPr algn="just"/>
            <a:endParaRPr lang="cs-CZ" sz="2000" dirty="0"/>
          </a:p>
          <a:p>
            <a:pPr algn="just"/>
            <a:r>
              <a:rPr lang="cs-CZ" sz="2000" dirty="0"/>
              <a:t>pokud zaměstnavatel neoznámí a nedohodnou se jinak – platí že PP skončil</a:t>
            </a:r>
          </a:p>
          <a:p>
            <a:pPr lvl="1" algn="just"/>
            <a:r>
              <a:rPr lang="cs-CZ" sz="1600" dirty="0"/>
              <a:t>Při neplatné výpovědi ke dni uplynutí výpovědní doby</a:t>
            </a:r>
          </a:p>
          <a:p>
            <a:pPr lvl="1" algn="just"/>
            <a:r>
              <a:rPr lang="cs-CZ" sz="1600" dirty="0"/>
              <a:t>Při neplatném okamžitém zrušení dnem kdy měl skončit zrušením</a:t>
            </a:r>
          </a:p>
          <a:p>
            <a:pPr algn="just"/>
            <a:r>
              <a:rPr lang="cs-CZ" sz="2000" dirty="0"/>
              <a:t>v takovém případě nelze uplatňovat náhradu škody</a:t>
            </a:r>
          </a:p>
          <a:p>
            <a:pPr algn="just"/>
            <a:endParaRPr lang="cs-CZ" sz="2000" dirty="0"/>
          </a:p>
          <a:p>
            <a:pPr algn="just"/>
            <a:r>
              <a:rPr lang="cs-CZ" sz="2000" dirty="0"/>
              <a:t>u neplatné dohody zaměstnavatel náhradu škody uplatňovat nesmí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br>
              <a:rPr lang="cs-CZ" dirty="0"/>
            </a:br>
            <a:br>
              <a:rPr lang="cs-CZ" dirty="0"/>
            </a:br>
            <a:r>
              <a:rPr lang="cs-CZ" dirty="0"/>
              <a:t>Neplatné rozvázání pracovního poměru zaměstnancem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95736DE-E97E-4D03-8B38-E39CB60491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45856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just"/>
            <a:r>
              <a:rPr lang="cs-CZ" sz="2000" dirty="0"/>
              <a:t>Vedoucí zaměstnanec může být odvolán nebo se může místa vzdát</a:t>
            </a:r>
          </a:p>
          <a:p>
            <a:pPr algn="just"/>
            <a:r>
              <a:rPr lang="cs-CZ" sz="2000" dirty="0"/>
              <a:t>Musí být písemné</a:t>
            </a:r>
          </a:p>
          <a:p>
            <a:pPr algn="just"/>
            <a:r>
              <a:rPr lang="cs-CZ" sz="2000" dirty="0"/>
              <a:t>Končí dnem následujícím po doručení odvolání/vzdání se, pokud nebylo uvedeno jinak</a:t>
            </a:r>
          </a:p>
          <a:p>
            <a:pPr algn="just"/>
            <a:r>
              <a:rPr lang="cs-CZ" sz="2000" dirty="0"/>
              <a:t>Pracovní poměr tím NEKONČÍ</a:t>
            </a:r>
          </a:p>
          <a:p>
            <a:pPr algn="just"/>
            <a:r>
              <a:rPr lang="cs-CZ" sz="2000" dirty="0"/>
              <a:t>Zaměstnavatel povinen navrhnout změnu dalšího pracovního zařazení na jinou odpovídající práci (zdravotní stav a kvalifikace)</a:t>
            </a:r>
          </a:p>
          <a:p>
            <a:pPr algn="just"/>
            <a:r>
              <a:rPr lang="cs-CZ" sz="2000" dirty="0"/>
              <a:t>Pokud taková práce není nebo odmítne – platí že je dán výpovědní důvod podle ů 52 písm. c) – odstupné jen při zrušení místa v důsledku organizační změny</a:t>
            </a:r>
          </a:p>
          <a:p>
            <a:pPr algn="just"/>
            <a:r>
              <a:rPr lang="cs-CZ" sz="2000" dirty="0"/>
              <a:t>Může být i na dobu určitou – končí uplynutím doby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br>
              <a:rPr lang="cs-CZ" dirty="0"/>
            </a:br>
            <a:br>
              <a:rPr lang="cs-CZ" dirty="0"/>
            </a:br>
            <a:r>
              <a:rPr lang="cs-CZ" dirty="0"/>
              <a:t>Místo vedoucího zaměstnance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67A0D9C-B649-42E3-AB42-ADDBD195C6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13220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E5CA0F60-55CA-4300-B85A-C45ADC8D4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862" y="1719262"/>
            <a:ext cx="6772275" cy="3419475"/>
          </a:xfrm>
          <a:prstGeom prst="rect">
            <a:avLst/>
          </a:prstGeom>
        </p:spPr>
      </p:pic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cs-CZ" sz="20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br>
              <a:rPr lang="cs-CZ" dirty="0"/>
            </a:br>
            <a:br>
              <a:rPr lang="cs-CZ" dirty="0"/>
            </a:br>
            <a:r>
              <a:rPr lang="cs-CZ" dirty="0"/>
              <a:t>PŘÍKLAD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572CBCB-59B7-4EC3-A673-BD482E195C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5154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CBDE3EC4-056D-4917-B156-7718D2637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762" y="1404937"/>
            <a:ext cx="5324475" cy="4048125"/>
          </a:xfrm>
          <a:prstGeom prst="rect">
            <a:avLst/>
          </a:prstGeom>
        </p:spPr>
      </p:pic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br>
              <a:rPr lang="cs-CZ" dirty="0"/>
            </a:br>
            <a:br>
              <a:rPr lang="cs-CZ" dirty="0"/>
            </a:br>
            <a:r>
              <a:rPr lang="cs-CZ" dirty="0"/>
              <a:t>PŘÍKLAD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BD237AE-2583-409F-AC5C-70B8913A56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2273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41BC585B-865F-46CD-AA4E-2A8B92619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562" y="2462212"/>
            <a:ext cx="6238875" cy="1933575"/>
          </a:xfrm>
          <a:prstGeom prst="rect">
            <a:avLst/>
          </a:prstGeom>
        </p:spPr>
      </p:pic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cs-CZ" sz="20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br>
              <a:rPr lang="cs-CZ" dirty="0"/>
            </a:br>
            <a:br>
              <a:rPr lang="cs-CZ" dirty="0"/>
            </a:br>
            <a:r>
              <a:rPr lang="cs-CZ" dirty="0"/>
              <a:t>PŘÍKLAD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82B3B46-17E1-4459-BEB0-0C42B07562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31015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br>
              <a:rPr lang="cs-CZ" dirty="0"/>
            </a:br>
            <a:br>
              <a:rPr lang="cs-CZ" dirty="0"/>
            </a:br>
            <a:r>
              <a:rPr lang="cs-CZ" dirty="0"/>
              <a:t>PŘÍKLAD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82B3B46-17E1-4459-BEB0-0C42B07562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57</a:t>
            </a:fld>
            <a:endParaRPr lang="en-US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628800"/>
            <a:ext cx="5915000" cy="417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11504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DPP/DPČ</a:t>
            </a:r>
          </a:p>
        </p:txBody>
      </p:sp>
    </p:spTree>
    <p:extLst>
      <p:ext uri="{BB962C8B-B14F-4D97-AF65-F5344CB8AC3E}">
        <p14:creationId xmlns:p14="http://schemas.microsoft.com/office/powerpoint/2010/main" val="7982223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Alternativy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Dohoda o pracovní činnosti</a:t>
            </a:r>
          </a:p>
          <a:p>
            <a:r>
              <a:rPr lang="cs-CZ" dirty="0"/>
              <a:t>Dohoda o provedení práce</a:t>
            </a:r>
          </a:p>
          <a:p>
            <a:r>
              <a:rPr lang="cs-CZ" dirty="0"/>
              <a:t>Agenturní zaměstnávání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8363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Vznik pracovního poměru</a:t>
            </a:r>
          </a:p>
        </p:txBody>
      </p:sp>
    </p:spTree>
    <p:extLst>
      <p:ext uri="{BB962C8B-B14F-4D97-AF65-F5344CB8AC3E}">
        <p14:creationId xmlns:p14="http://schemas.microsoft.com/office/powerpoint/2010/main" val="254034789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Dohody obecně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algn="just"/>
            <a:r>
              <a:rPr lang="cs-CZ" sz="3600" dirty="0"/>
              <a:t>zaměstnavatel má zajišťovat plnění svých úkolů </a:t>
            </a:r>
            <a:r>
              <a:rPr lang="cs-CZ" sz="3600" b="1" dirty="0"/>
              <a:t>především zaměstnanci v pracovním poměru</a:t>
            </a:r>
            <a:endParaRPr lang="cs-CZ" sz="3600" dirty="0"/>
          </a:p>
          <a:p>
            <a:endParaRPr lang="cs-CZ" sz="3600" dirty="0"/>
          </a:p>
          <a:p>
            <a:pPr algn="just"/>
            <a:r>
              <a:rPr lang="cs-CZ" sz="3600" dirty="0"/>
              <a:t>Při výkonu práce na základě dohody o provedení práce a dohody o pracovní činnosti je zaměstnavatel povinen </a:t>
            </a:r>
            <a:r>
              <a:rPr lang="cs-CZ" sz="3600" b="1" dirty="0"/>
              <a:t>předem rozvrhnout zaměstnanci pracovní dobu</a:t>
            </a:r>
            <a:r>
              <a:rPr lang="cs-CZ" sz="3600" dirty="0"/>
              <a:t> v písemném rozvrhu pracovní doby a seznámit s ním nebo s jeho změnou zaměstnance nejpozději 3 dny před začátkem směny nebo období, na něž je pracovní doba rozvržena, pokud se nedohodne se zaměstnancem na jiné době seznámení</a:t>
            </a:r>
          </a:p>
          <a:p>
            <a:pPr algn="just"/>
            <a:endParaRPr lang="cs-CZ" sz="3600" dirty="0"/>
          </a:p>
          <a:p>
            <a:pPr algn="just"/>
            <a:r>
              <a:rPr lang="cs-CZ" sz="3600" dirty="0"/>
              <a:t>musí být uzavřeny písemně</a:t>
            </a:r>
          </a:p>
          <a:p>
            <a:pPr algn="just"/>
            <a:endParaRPr lang="cs-CZ" sz="3600" dirty="0"/>
          </a:p>
          <a:p>
            <a:r>
              <a:rPr lang="cs-CZ" sz="3600" dirty="0"/>
              <a:t>Na dohody se vztahují ustanovení o pracovním poměru s výjimkou</a:t>
            </a:r>
          </a:p>
          <a:p>
            <a:pPr marL="914400" lvl="1" indent="-514350">
              <a:buFont typeface="+mj-lt"/>
              <a:buAutoNum type="alphaLcParenR"/>
            </a:pPr>
            <a:r>
              <a:rPr lang="cs-CZ" sz="3300" dirty="0"/>
              <a:t>převedení na jinou práci a přeložení,</a:t>
            </a:r>
          </a:p>
          <a:p>
            <a:pPr marL="914400" lvl="1" indent="-514350">
              <a:buFont typeface="+mj-lt"/>
              <a:buAutoNum type="alphaLcParenR"/>
            </a:pPr>
            <a:r>
              <a:rPr lang="cs-CZ" sz="3300" dirty="0"/>
              <a:t>dočasného přidělení,</a:t>
            </a:r>
          </a:p>
          <a:p>
            <a:pPr marL="914400" lvl="1" indent="-514350">
              <a:buFont typeface="+mj-lt"/>
              <a:buAutoNum type="alphaLcParenR"/>
            </a:pPr>
            <a:r>
              <a:rPr lang="cs-CZ" sz="3300" dirty="0"/>
              <a:t>odstupného,</a:t>
            </a:r>
          </a:p>
          <a:p>
            <a:pPr marL="914400" lvl="1" indent="-514350">
              <a:buFont typeface="+mj-lt"/>
              <a:buAutoNum type="alphaLcParenR"/>
            </a:pPr>
            <a:r>
              <a:rPr lang="cs-CZ" sz="3300" dirty="0"/>
              <a:t>dovolené,</a:t>
            </a:r>
          </a:p>
          <a:p>
            <a:pPr marL="914400" lvl="1" indent="-514350">
              <a:buFont typeface="+mj-lt"/>
              <a:buAutoNum type="alphaLcParenR"/>
            </a:pPr>
            <a:r>
              <a:rPr lang="cs-CZ" sz="3300" dirty="0"/>
              <a:t>skončení pracovního poměru,</a:t>
            </a:r>
          </a:p>
          <a:p>
            <a:pPr marL="914400" lvl="1" indent="-514350">
              <a:buFont typeface="+mj-lt"/>
              <a:buAutoNum type="alphaLcParenR"/>
            </a:pPr>
            <a:r>
              <a:rPr lang="cs-CZ" sz="3300" dirty="0"/>
              <a:t>odměňování,</a:t>
            </a:r>
          </a:p>
          <a:p>
            <a:pPr marL="914400" lvl="1" indent="-514350">
              <a:buFont typeface="+mj-lt"/>
              <a:buAutoNum type="alphaLcParenR"/>
            </a:pPr>
            <a:r>
              <a:rPr lang="cs-CZ" sz="3300" dirty="0"/>
              <a:t>cestovních náhrad a náhrad podle § 190a.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114573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Dohody obecně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1600" dirty="0"/>
              <a:t>Neobsahuje-li tyto údaje dohoda o provedení práce nebo dohoda o pracovní činnosti, je zaměstnavatel povinen zaměstnance </a:t>
            </a:r>
            <a:r>
              <a:rPr lang="cs-CZ" sz="1600" b="1" dirty="0"/>
              <a:t>písemně informovat </a:t>
            </a:r>
            <a:r>
              <a:rPr lang="cs-CZ" sz="1600" dirty="0"/>
              <a:t>o</a:t>
            </a:r>
          </a:p>
          <a:p>
            <a:pPr lvl="1" algn="just">
              <a:buFont typeface="+mj-lt"/>
              <a:buAutoNum type="alphaLcParenR"/>
            </a:pPr>
            <a:r>
              <a:rPr lang="cs-CZ" sz="1400" dirty="0"/>
              <a:t>názvu a sídle zaměstnavatele, je-li právnickou osobou, nebo o jménu, příjmení a adrese zaměstnavatele, je-li fyzickou osobou,</a:t>
            </a:r>
          </a:p>
          <a:p>
            <a:pPr lvl="1" algn="just">
              <a:buFont typeface="+mj-lt"/>
              <a:buAutoNum type="alphaLcParenR"/>
            </a:pPr>
            <a:r>
              <a:rPr lang="cs-CZ" sz="1400" b="1" dirty="0"/>
              <a:t>bližším označení sjednané práce </a:t>
            </a:r>
            <a:r>
              <a:rPr lang="cs-CZ" sz="1400" dirty="0"/>
              <a:t>a místa výkonu práce,</a:t>
            </a:r>
          </a:p>
          <a:p>
            <a:pPr lvl="1" algn="just">
              <a:buFont typeface="+mj-lt"/>
              <a:buAutoNum type="alphaLcParenR"/>
            </a:pPr>
            <a:r>
              <a:rPr lang="cs-CZ" sz="1400" b="1" dirty="0"/>
              <a:t>výměře dovolené </a:t>
            </a:r>
            <a:r>
              <a:rPr lang="cs-CZ" sz="1400" dirty="0"/>
              <a:t>a o způsobu určování délky dovolené,</a:t>
            </a:r>
          </a:p>
          <a:p>
            <a:pPr lvl="1" algn="just">
              <a:buFont typeface="+mj-lt"/>
              <a:buAutoNum type="alphaLcParenR"/>
            </a:pPr>
            <a:r>
              <a:rPr lang="cs-CZ" sz="1400" dirty="0"/>
              <a:t>době trvání a podmínkách zkušební doby, je-li sjednána,</a:t>
            </a:r>
          </a:p>
          <a:p>
            <a:pPr lvl="1" algn="just">
              <a:buFont typeface="+mj-lt"/>
              <a:buAutoNum type="alphaLcParenR"/>
            </a:pPr>
            <a:r>
              <a:rPr lang="cs-CZ" sz="1400" dirty="0"/>
              <a:t>postupu, který je zaměstnavatel a zaměstnanec povinen dodržet při rozvazování právního vztahu založeného dohodou o provedení práce nebo dohodou o pracovní činnosti, a o délce a běhu výpovědní doby,</a:t>
            </a:r>
          </a:p>
          <a:p>
            <a:pPr lvl="1" algn="just">
              <a:buFont typeface="+mj-lt"/>
              <a:buAutoNum type="alphaLcParenR"/>
            </a:pPr>
            <a:r>
              <a:rPr lang="cs-CZ" sz="1400" dirty="0"/>
              <a:t>odborném rozvoji, pokud jej zaměstnavatel zabezpečuje,</a:t>
            </a:r>
          </a:p>
          <a:p>
            <a:pPr lvl="1" algn="just">
              <a:buFont typeface="+mj-lt"/>
              <a:buAutoNum type="alphaLcParenR"/>
            </a:pPr>
            <a:r>
              <a:rPr lang="cs-CZ" sz="1400" dirty="0"/>
              <a:t>předpokládaném rozsahu pracovní doby za den nebo týden, o způsobu rozvržení pracovní doby včetně délky vyrovnávacího období podle § 76 odst. 3,</a:t>
            </a:r>
          </a:p>
          <a:p>
            <a:pPr lvl="1" algn="just">
              <a:buFont typeface="+mj-lt"/>
              <a:buAutoNum type="alphaLcParenR"/>
            </a:pPr>
            <a:r>
              <a:rPr lang="cs-CZ" sz="1400" dirty="0"/>
              <a:t>rozsahu minimálního nepřetržitého denního odpočinku a nepřetržitého odpočinku v týdnu a o poskytování přestávky v práci na jídlo a oddech nebo přiměřené doby na oddech a jídlo,</a:t>
            </a:r>
          </a:p>
          <a:p>
            <a:pPr lvl="1" algn="just">
              <a:buFont typeface="+mj-lt"/>
              <a:buAutoNum type="alphaLcParenR"/>
            </a:pPr>
            <a:r>
              <a:rPr lang="cs-CZ" sz="1400" dirty="0"/>
              <a:t>odměně z dohody, o podmínkách jejího poskytování, o splatnosti a termínu výplaty odměny z dohody a o místu a způsobu vyplácení odměny z dohody,</a:t>
            </a:r>
          </a:p>
          <a:p>
            <a:pPr lvl="1" algn="just">
              <a:buFont typeface="+mj-lt"/>
              <a:buAutoNum type="alphaLcParenR"/>
            </a:pPr>
            <a:r>
              <a:rPr lang="cs-CZ" sz="1400" dirty="0"/>
              <a:t>kolektivních smlouvách, které upravují pracovní podmínky zaměstnance, a o označení smluvních stran těchto kolektivních smluv,</a:t>
            </a:r>
          </a:p>
          <a:p>
            <a:pPr lvl="1" algn="just">
              <a:buFont typeface="+mj-lt"/>
              <a:buAutoNum type="alphaLcParenR"/>
            </a:pPr>
            <a:r>
              <a:rPr lang="cs-CZ" sz="1400" dirty="0"/>
              <a:t>orgánu sociálního zabezpečení, kterému zaměstnavatel odvádí pojistné na sociální zabezpečení v souvislosti s pracovněprávním vztahem zaměstnance,</a:t>
            </a:r>
          </a:p>
          <a:p>
            <a:pPr marL="457200" lvl="1" indent="0" algn="just">
              <a:buNone/>
            </a:pPr>
            <a:r>
              <a:rPr lang="cs-CZ" sz="1400" dirty="0"/>
              <a:t>a to nejpozději ve lhůtě 7 dnů ode dne započetí výkonu práce.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039617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/>
              <a:t>PŘÍKLAD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572CBCB-59B7-4EC3-A673-BD482E195C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62</a:t>
            </a:fld>
            <a:endParaRPr lang="en-US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2492896"/>
            <a:ext cx="6170211" cy="176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31018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cs-CZ" sz="2000" dirty="0"/>
              <a:t>Rozsah nesmí být větší než 300 hodin v kalendářním roce.</a:t>
            </a:r>
          </a:p>
          <a:p>
            <a:endParaRPr lang="cs-CZ" sz="2000" dirty="0"/>
          </a:p>
          <a:p>
            <a:r>
              <a:rPr lang="cs-CZ" sz="2000" dirty="0"/>
              <a:t>Do rozsahu práce podle odstavce 1 se započítává také doba práce konaná zaměstnancem pro zaměstnavatele na základě jiné dohody o provedení práce</a:t>
            </a:r>
          </a:p>
          <a:p>
            <a:endParaRPr lang="cs-CZ" sz="2000" dirty="0"/>
          </a:p>
          <a:p>
            <a:r>
              <a:rPr lang="cs-CZ" sz="2000" dirty="0"/>
              <a:t>V dohodě o provedení práce musí být uvedeny sjednané práce a doba, na kterou se tato dohoda uzavírá.</a:t>
            </a:r>
          </a:p>
          <a:p>
            <a:endParaRPr lang="cs-CZ" sz="2000" dirty="0"/>
          </a:p>
          <a:p>
            <a:r>
              <a:rPr lang="cs-CZ" sz="2000" dirty="0"/>
              <a:t>Soc. (6,5%) + zdrav. (13,5%) – 10.000,- Kč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br>
              <a:rPr lang="cs-CZ" dirty="0"/>
            </a:br>
            <a:br>
              <a:rPr lang="cs-CZ" dirty="0"/>
            </a:br>
            <a:r>
              <a:rPr lang="cs-CZ" dirty="0"/>
              <a:t>DPP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439A874-FE8C-4FB8-B14C-C9633E0A86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23779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cs-CZ" sz="2000" dirty="0"/>
              <a:t>může být, i když rozsah práce nebude přesahovat v témže kalendářním roce 300 hodin</a:t>
            </a:r>
          </a:p>
          <a:p>
            <a:endParaRPr lang="cs-CZ" sz="2000" dirty="0"/>
          </a:p>
          <a:p>
            <a:r>
              <a:rPr lang="cs-CZ" sz="2000" dirty="0"/>
              <a:t>na základě dohody o pracovní činnosti není možné vykonávat práci v rozsahu překračujícím v průměru </a:t>
            </a:r>
            <a:r>
              <a:rPr lang="cs-CZ" sz="2000" b="1" dirty="0"/>
              <a:t>polovinu stanovené týdenní pracovní doby</a:t>
            </a:r>
            <a:r>
              <a:rPr lang="cs-CZ" sz="2000" dirty="0"/>
              <a:t>.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sz="2000" dirty="0"/>
              <a:t>v dohodě o pracovní činnosti musí být uvedeny sjednané práce, sjednaný rozsah pracovní doby a doba, na kterou se dohoda uzavírá.</a:t>
            </a:r>
          </a:p>
          <a:p>
            <a:endParaRPr lang="cs-CZ" sz="2000" dirty="0"/>
          </a:p>
          <a:p>
            <a:r>
              <a:rPr lang="cs-CZ" sz="2000" dirty="0"/>
              <a:t>Soc. (6,5%) + zdrav. (13,5%) – 4.000,- Kč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br>
              <a:rPr lang="cs-CZ" dirty="0"/>
            </a:br>
            <a:br>
              <a:rPr lang="cs-CZ" dirty="0"/>
            </a:br>
            <a:r>
              <a:rPr lang="cs-CZ" dirty="0"/>
              <a:t>DPČ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439A874-FE8C-4FB8-B14C-C9633E0A86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39195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cs-CZ" sz="2000" dirty="0"/>
              <a:t>Musí být písemně</a:t>
            </a:r>
          </a:p>
          <a:p>
            <a:endParaRPr lang="cs-CZ" sz="2000" dirty="0"/>
          </a:p>
          <a:p>
            <a:r>
              <a:rPr lang="cs-CZ" sz="2000" dirty="0"/>
              <a:t>dohodou smluvních stran ke sjednanému dni,</a:t>
            </a:r>
          </a:p>
          <a:p>
            <a:endParaRPr lang="cs-CZ" sz="2000" dirty="0"/>
          </a:p>
          <a:p>
            <a:r>
              <a:rPr lang="cs-CZ" sz="2000" dirty="0"/>
              <a:t>výpovědí danou z jakéhokoli důvodu nebo bez uvedení důvodu s patnáctidenní výpovědní dobou, která začíná dnem, v němž byla výpověď doručena druhé smluvní straně, nebo</a:t>
            </a:r>
          </a:p>
          <a:p>
            <a:endParaRPr lang="cs-CZ" sz="2000" dirty="0"/>
          </a:p>
          <a:p>
            <a:r>
              <a:rPr lang="cs-CZ" sz="2000" dirty="0"/>
              <a:t>okamžitým zrušením; okamžité zrušení právního vztahu založeného dohodou o provedení práce nebo dohodou o pracovní činnosti však může být sjednáno jen pro případy, kdy je možné okamžitě zrušit pracovní poměr.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br>
              <a:rPr lang="cs-CZ" dirty="0"/>
            </a:br>
            <a:br>
              <a:rPr lang="cs-CZ" dirty="0"/>
            </a:br>
            <a:r>
              <a:rPr lang="cs-CZ" dirty="0"/>
              <a:t>Zrušení dohod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439A874-FE8C-4FB8-B14C-C9633E0A86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75379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Odměňování za práci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C16131C-3E0B-4EFB-89D2-84BBC52E4B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24069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Obecná pravidla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cs-CZ" dirty="0"/>
              <a:t> za vykonanou práci přísluší zaměstnanci </a:t>
            </a:r>
            <a:r>
              <a:rPr lang="cs-CZ" b="1" dirty="0"/>
              <a:t>mzda</a:t>
            </a:r>
            <a:r>
              <a:rPr lang="cs-CZ" dirty="0"/>
              <a:t>, </a:t>
            </a:r>
            <a:r>
              <a:rPr lang="cs-CZ" b="1" dirty="0"/>
              <a:t>plat</a:t>
            </a:r>
            <a:r>
              <a:rPr lang="cs-CZ" dirty="0"/>
              <a:t> nebo </a:t>
            </a:r>
            <a:r>
              <a:rPr lang="cs-CZ" b="1" dirty="0"/>
              <a:t>odměna z dohody</a:t>
            </a:r>
          </a:p>
          <a:p>
            <a:pPr marL="0" indent="0" algn="just">
              <a:buNone/>
            </a:pPr>
            <a:endParaRPr lang="cs-CZ" dirty="0"/>
          </a:p>
          <a:p>
            <a:pPr algn="just"/>
            <a:r>
              <a:rPr lang="cs-CZ" dirty="0"/>
              <a:t>mzda a plat se poskytují podle složitosti, odpovědnosti a namáhavosti práce, podle obtížnosti pracovních podmínek, podle pracovní výkonnosti a dosahovaných pracovních výsledků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za stejnou práci nebo za práci stejné hodnoty přísluší všem zaměstnancům u zaměstnavatele stejná mzda, plat nebo odměna z dohody</a:t>
            </a:r>
          </a:p>
          <a:p>
            <a:pPr lvl="2" algn="just"/>
            <a:r>
              <a:rPr lang="cs-CZ" dirty="0"/>
              <a:t>práce stejné nebo srovnatelné složitosti, odpovědnosti a namáhavosti, která se koná ve stejných nebo srovnatelných pracovních podmínkách, při stejné nebo srovnatelné pracovní výkonnosti a výsledcích práce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414928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Minimální mzda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cs-CZ" dirty="0"/>
              <a:t>minimální mzda je nejnižší přípustná výše odměny za práci v základním pracovněprávním vztahu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mzda, plat nebo odměna z dohody nesmí být nižší než minimální mzda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nedosáhne-li mzda, plat nebo odměna z dohody minimální mzdy, je zaměstnavatel povinen zaměstnanci poskytnout doplatek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Od 1. 1. 2023:</a:t>
            </a:r>
          </a:p>
          <a:p>
            <a:pPr lvl="2" algn="just"/>
            <a:r>
              <a:rPr lang="cs-CZ" b="1" dirty="0"/>
              <a:t>103,80 Kč/hod </a:t>
            </a:r>
            <a:r>
              <a:rPr lang="cs-CZ" dirty="0"/>
              <a:t>odpracovanou zaměstnancem nebo</a:t>
            </a:r>
          </a:p>
          <a:p>
            <a:pPr lvl="2" algn="just"/>
            <a:r>
              <a:rPr lang="cs-CZ" b="1" dirty="0"/>
              <a:t>17.300,- Kč/měsíc </a:t>
            </a:r>
            <a:r>
              <a:rPr lang="cs-CZ" dirty="0"/>
              <a:t>pro zaměstnance odměňovaného měsíční mzdou při týdenní pracovní době 40 hodin</a:t>
            </a:r>
          </a:p>
          <a:p>
            <a:pPr lvl="1" algn="just"/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56390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Zaručená mzda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cs-CZ" dirty="0"/>
              <a:t>zaručenou mzdou je mzda nebo plat, na kterou zaměstnanci vzniklo právo podle tohoto zákona, smlouvy, vnitřního předpisu, mzdového výměru nebo platového výměru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nejnižší úroveň zaručené mzdy a podmínky pro její poskytování zaměstnancům, jejichž mzda není sjednána v kolektivní smlouvě, a pro zaměstnance, kterým se za práci poskytuje plat, stanoví vláda nařízením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Nejnižší úroveň zaručené mzdy je minimální mzdou pro zaměstnance </a:t>
            </a:r>
            <a:r>
              <a:rPr lang="cs-CZ" b="1" dirty="0"/>
              <a:t>podle druhu jím vykonávané práce</a:t>
            </a:r>
          </a:p>
          <a:p>
            <a:pPr algn="just"/>
            <a:endParaRPr lang="cs-CZ" b="1" dirty="0"/>
          </a:p>
          <a:p>
            <a:pPr algn="just"/>
            <a:r>
              <a:rPr lang="cs-CZ" b="1" dirty="0"/>
              <a:t>Nařízení č. 567/2006 Sb. </a:t>
            </a:r>
            <a:r>
              <a:rPr lang="cs-CZ" dirty="0"/>
              <a:t>(</a:t>
            </a:r>
            <a:r>
              <a:rPr lang="cs-CZ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https://www.zakonyprolidi.cz/cs/2006-567</a:t>
            </a:r>
            <a:r>
              <a:rPr lang="cs-CZ" dirty="0"/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3448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cs-CZ" sz="2000" dirty="0"/>
              <a:t>volné místo není potřeba nikde ohlašovat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cs-CZ" sz="20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2000" dirty="0"/>
              <a:t>snaha motivovat v oborech, kde je trvalý nedostatek – stipendia, náborové příspěvky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cs-CZ" sz="20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2000" dirty="0"/>
              <a:t>obsazování volného místa </a:t>
            </a: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cs-CZ" sz="2000" dirty="0"/>
              <a:t>Soukromé společnosti</a:t>
            </a: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cs-CZ" sz="2000" dirty="0"/>
              <a:t>Veřejné instituce</a:t>
            </a:r>
          </a:p>
          <a:p>
            <a:pPr marL="0" indent="0" algn="just">
              <a:buNone/>
            </a:pPr>
            <a:endParaRPr lang="cs-CZ" sz="20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2000" dirty="0"/>
              <a:t>„zakázané otázky“ – sexuální orientace, původ, členství v OO, politické straně, církvi/těhotenství, rodinné a majetkové poměry, trestní bezúhonnost</a:t>
            </a:r>
          </a:p>
          <a:p>
            <a:pPr marL="0" indent="0" algn="just">
              <a:buNone/>
            </a:pPr>
            <a:endParaRPr lang="cs-CZ" sz="20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2000" dirty="0"/>
              <a:t>rozdíl praxe X zákon</a:t>
            </a:r>
          </a:p>
          <a:p>
            <a:pPr marL="914400" lvl="2" indent="0" algn="just">
              <a:buNone/>
            </a:pPr>
            <a:endParaRPr lang="cs-CZ" sz="20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 uzavřením smlouvy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1F0AD5-5F03-4A76-BFDD-135F28731E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45440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Zaručená mzda - příklad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1800" dirty="0"/>
              <a:t>zaměstnanec, kterému je podle zákoníku práce poskytována mzda (tedy soukromý zaměstnavatel)</a:t>
            </a:r>
          </a:p>
          <a:p>
            <a:pPr algn="just"/>
            <a:endParaRPr lang="cs-CZ" sz="1800" dirty="0"/>
          </a:p>
          <a:p>
            <a:pPr algn="just"/>
            <a:r>
              <a:rPr lang="cs-CZ" sz="1800" dirty="0"/>
              <a:t>skupiny prací jsou uvedeny v příloze 1 vyhlášky – zde si najdu zdravotnictví, v něm své zařazení</a:t>
            </a:r>
          </a:p>
          <a:p>
            <a:pPr algn="just"/>
            <a:endParaRPr lang="cs-CZ" sz="1800" dirty="0"/>
          </a:p>
          <a:p>
            <a:pPr algn="just"/>
            <a:r>
              <a:rPr lang="cs-CZ" sz="1800" dirty="0"/>
              <a:t>například  7. skupina – vykonávání povolání lékaře, zubního lékaře, </a:t>
            </a:r>
            <a:r>
              <a:rPr lang="cs-CZ" sz="1800" b="1" dirty="0"/>
              <a:t>farmaceuta</a:t>
            </a:r>
            <a:r>
              <a:rPr lang="cs-CZ" sz="1800" dirty="0"/>
              <a:t>, klinického psychologa nebo klinického logopeda.</a:t>
            </a:r>
          </a:p>
          <a:p>
            <a:pPr marL="0" indent="0">
              <a:buNone/>
            </a:pPr>
            <a:endParaRPr lang="cs-CZ" sz="1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701079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Zaručená mzda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26" y="1600200"/>
            <a:ext cx="8305800" cy="411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8623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Zaručená mzda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dirty="0"/>
              <a:t>Nejnižší úrovně zaručené mzdy pro stanovenou týdenní pracovní dobu 40 hodin jsou odstupňovány podle složitosti, odpovědnosti a namáhavosti vykonávaných prací, zařazených do 8 skupin, a činí:</a:t>
            </a:r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686105"/>
              </p:ext>
            </p:extLst>
          </p:nvPr>
        </p:nvGraphicFramePr>
        <p:xfrm>
          <a:off x="1979712" y="3356992"/>
          <a:ext cx="5079999" cy="2997200"/>
        </p:xfrm>
        <a:graphic>
          <a:graphicData uri="http://schemas.openxmlformats.org/drawingml/2006/table">
            <a:tbl>
              <a:tblPr/>
              <a:tblGrid>
                <a:gridCol w="1693333">
                  <a:extLst>
                    <a:ext uri="{9D8B030D-6E8A-4147-A177-3AD203B41FA5}">
                      <a16:colId xmlns:a16="http://schemas.microsoft.com/office/drawing/2014/main" val="2202017231"/>
                    </a:ext>
                  </a:extLst>
                </a:gridCol>
                <a:gridCol w="1693333">
                  <a:extLst>
                    <a:ext uri="{9D8B030D-6E8A-4147-A177-3AD203B41FA5}">
                      <a16:colId xmlns:a16="http://schemas.microsoft.com/office/drawing/2014/main" val="1545044519"/>
                    </a:ext>
                  </a:extLst>
                </a:gridCol>
                <a:gridCol w="1693333">
                  <a:extLst>
                    <a:ext uri="{9D8B030D-6E8A-4147-A177-3AD203B41FA5}">
                      <a16:colId xmlns:a16="http://schemas.microsoft.com/office/drawing/2014/main" val="2870626457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l" fontAlgn="t"/>
                      <a:r>
                        <a:rPr lang="cs-CZ">
                          <a:effectLst/>
                        </a:rPr>
                        <a:t>Skupina prací</a:t>
                      </a:r>
                    </a:p>
                  </a:txBody>
                  <a:tcPr marL="19050" marR="19050" marT="12700" marB="127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cs-CZ">
                          <a:effectLst/>
                        </a:rPr>
                        <a:t>Nejnižší úroveň zaručené mzdy</a:t>
                      </a:r>
                    </a:p>
                  </a:txBody>
                  <a:tcPr marL="19050" marR="19050" marT="12700" marB="127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435284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>
                          <a:effectLst/>
                        </a:rPr>
                        <a:t>v Kč za hodinu</a:t>
                      </a:r>
                    </a:p>
                  </a:txBody>
                  <a:tcPr marL="19050" marR="19050" marT="12700" marB="127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>
                          <a:effectLst/>
                        </a:rPr>
                        <a:t>v Kč za měsíc</a:t>
                      </a:r>
                    </a:p>
                  </a:txBody>
                  <a:tcPr marL="19050" marR="19050" marT="12700" marB="127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86576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cs-CZ">
                          <a:effectLst/>
                        </a:rPr>
                        <a:t>1.</a:t>
                      </a:r>
                    </a:p>
                  </a:txBody>
                  <a:tcPr marL="19050" marR="1905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>
                          <a:effectLst/>
                        </a:rPr>
                        <a:t>103,80</a:t>
                      </a:r>
                    </a:p>
                  </a:txBody>
                  <a:tcPr marL="19050" marR="1905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dirty="0">
                          <a:effectLst/>
                        </a:rPr>
                        <a:t>17300</a:t>
                      </a:r>
                    </a:p>
                  </a:txBody>
                  <a:tcPr marL="19050" marR="1905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2026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cs-CZ">
                          <a:effectLst/>
                        </a:rPr>
                        <a:t>2.</a:t>
                      </a:r>
                    </a:p>
                  </a:txBody>
                  <a:tcPr marL="19050" marR="1905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>
                          <a:effectLst/>
                        </a:rPr>
                        <a:t>106,50</a:t>
                      </a:r>
                    </a:p>
                  </a:txBody>
                  <a:tcPr marL="19050" marR="1905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>
                          <a:effectLst/>
                        </a:rPr>
                        <a:t>17900</a:t>
                      </a:r>
                    </a:p>
                  </a:txBody>
                  <a:tcPr marL="19050" marR="1905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87096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cs-CZ">
                          <a:effectLst/>
                        </a:rPr>
                        <a:t>3.</a:t>
                      </a:r>
                    </a:p>
                  </a:txBody>
                  <a:tcPr marL="19050" marR="1905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>
                          <a:effectLst/>
                        </a:rPr>
                        <a:t>117,50</a:t>
                      </a:r>
                    </a:p>
                  </a:txBody>
                  <a:tcPr marL="19050" marR="1905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>
                          <a:effectLst/>
                        </a:rPr>
                        <a:t>19700</a:t>
                      </a:r>
                    </a:p>
                  </a:txBody>
                  <a:tcPr marL="19050" marR="1905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9365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cs-CZ">
                          <a:effectLst/>
                        </a:rPr>
                        <a:t>4.</a:t>
                      </a:r>
                    </a:p>
                  </a:txBody>
                  <a:tcPr marL="19050" marR="1905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>
                          <a:effectLst/>
                        </a:rPr>
                        <a:t>129,80</a:t>
                      </a:r>
                    </a:p>
                  </a:txBody>
                  <a:tcPr marL="19050" marR="1905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>
                          <a:effectLst/>
                        </a:rPr>
                        <a:t>21800</a:t>
                      </a:r>
                    </a:p>
                  </a:txBody>
                  <a:tcPr marL="19050" marR="1905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2059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cs-CZ">
                          <a:effectLst/>
                        </a:rPr>
                        <a:t>5.</a:t>
                      </a:r>
                    </a:p>
                  </a:txBody>
                  <a:tcPr marL="19050" marR="1905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>
                          <a:effectLst/>
                        </a:rPr>
                        <a:t>143,30</a:t>
                      </a:r>
                    </a:p>
                  </a:txBody>
                  <a:tcPr marL="19050" marR="1905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>
                          <a:effectLst/>
                        </a:rPr>
                        <a:t>24100</a:t>
                      </a:r>
                    </a:p>
                  </a:txBody>
                  <a:tcPr marL="19050" marR="1905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30239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cs-CZ">
                          <a:effectLst/>
                        </a:rPr>
                        <a:t>6.</a:t>
                      </a:r>
                    </a:p>
                  </a:txBody>
                  <a:tcPr marL="19050" marR="1905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>
                          <a:effectLst/>
                        </a:rPr>
                        <a:t>158,20</a:t>
                      </a:r>
                    </a:p>
                  </a:txBody>
                  <a:tcPr marL="19050" marR="1905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>
                          <a:effectLst/>
                        </a:rPr>
                        <a:t>26600</a:t>
                      </a:r>
                    </a:p>
                  </a:txBody>
                  <a:tcPr marL="19050" marR="1905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3900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cs-CZ">
                          <a:effectLst/>
                        </a:rPr>
                        <a:t>7.</a:t>
                      </a:r>
                    </a:p>
                  </a:txBody>
                  <a:tcPr marL="19050" marR="1905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>
                          <a:effectLst/>
                        </a:rPr>
                        <a:t>174,70</a:t>
                      </a:r>
                    </a:p>
                  </a:txBody>
                  <a:tcPr marL="19050" marR="1905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>
                          <a:effectLst/>
                        </a:rPr>
                        <a:t>29400</a:t>
                      </a:r>
                    </a:p>
                  </a:txBody>
                  <a:tcPr marL="19050" marR="1905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5178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cs-CZ">
                          <a:effectLst/>
                        </a:rPr>
                        <a:t>8.</a:t>
                      </a:r>
                    </a:p>
                  </a:txBody>
                  <a:tcPr marL="19050" marR="1905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>
                          <a:effectLst/>
                        </a:rPr>
                        <a:t>207,60</a:t>
                      </a:r>
                    </a:p>
                  </a:txBody>
                  <a:tcPr marL="19050" marR="1905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dirty="0">
                          <a:effectLst/>
                        </a:rPr>
                        <a:t>34600.</a:t>
                      </a:r>
                    </a:p>
                  </a:txBody>
                  <a:tcPr marL="19050" marR="1905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483104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73990297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Mzda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cs-CZ" dirty="0"/>
              <a:t>sjednává se ve smlouvě nebo ji zaměstnavatel stanoví vnitřním předpisem anebo určuje mzdovým výměrem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musí být sjednána, stanovena nebo určena před začátkem výkonu práce, za kterou má tato mzda příslušet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zaměstnavatel je povinen v den nástupu do práce vydat zaměstnanci písemný mzdový výměr, který obsahuje údaje o způsobu odměňování, o termínu a místě výplaty mzdy, jestliže tyto údaje neobsahuje smlouva nebo vnitřní předpis.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051232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Plat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cs-CZ" dirty="0"/>
              <a:t>plat </a:t>
            </a:r>
            <a:r>
              <a:rPr lang="cs-CZ" b="1" dirty="0"/>
              <a:t>není možné určit jiným způsobem </a:t>
            </a:r>
            <a:r>
              <a:rPr lang="cs-CZ" dirty="0"/>
              <a:t>v jiném složení a jiné výši, než stanoví tento zákon a právní předpisy vydané k jeho provedení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zaměstnanci přísluší </a:t>
            </a:r>
            <a:r>
              <a:rPr lang="cs-CZ" b="1" dirty="0"/>
              <a:t>platový tarif </a:t>
            </a:r>
            <a:r>
              <a:rPr lang="cs-CZ" dirty="0"/>
              <a:t>stanovený pro </a:t>
            </a:r>
            <a:r>
              <a:rPr lang="cs-CZ" b="1" dirty="0"/>
              <a:t>platovou třídu a platový stupeň</a:t>
            </a:r>
            <a:r>
              <a:rPr lang="cs-CZ" dirty="0"/>
              <a:t>, do kterých je zařazen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zaměstnavatel zařadí zaměstnance do platové třídy podle druhu práce sjednaného v pracovní smlouvě a v jeho mezích na něm požadovaných nejnáročnějších prací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zaměstnavatel je povinen vydat zaměstnanci v den nástupu do práce platový výměr, který musí být písemný</a:t>
            </a:r>
          </a:p>
          <a:p>
            <a:pPr algn="just"/>
            <a:endParaRPr lang="cs-CZ" dirty="0"/>
          </a:p>
          <a:p>
            <a:pPr algn="just"/>
            <a:r>
              <a:rPr lang="cs-CZ" b="1" dirty="0"/>
              <a:t>Nařízení vlády č. 341/2017 Sb.</a:t>
            </a:r>
          </a:p>
          <a:p>
            <a:pPr marL="0" indent="0" algn="just">
              <a:buNone/>
            </a:pPr>
            <a:r>
              <a:rPr lang="cs-CZ" dirty="0"/>
              <a:t>	https://www.zakonyprolidi.cz/cs/2017-341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07821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Plat - příklad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b="1" dirty="0"/>
              <a:t>Nařízení vlády č. 341/2017 Sb.</a:t>
            </a:r>
          </a:p>
          <a:p>
            <a:r>
              <a:rPr lang="cs-CZ" sz="1800" dirty="0"/>
              <a:t>zaměstnanci, který je zdravotnickým pracovníkem poskytujícím zdravotní služby uvedené v § 2 odst. 2 a 3 zákona o zdravotních službách (neplatí pro lékaře) přísluší platový tarif stanovený podle stupnice platových tarifů uvedené v </a:t>
            </a:r>
            <a:r>
              <a:rPr lang="cs-CZ" sz="1800" b="1" dirty="0"/>
              <a:t>příloze č. </a:t>
            </a:r>
            <a:r>
              <a:rPr lang="cs-CZ" sz="1800" dirty="0"/>
              <a:t>3 k tomuto nařízení.</a:t>
            </a:r>
          </a:p>
          <a:p>
            <a:endParaRPr lang="cs-CZ" sz="1800" b="1" dirty="0"/>
          </a:p>
          <a:p>
            <a:endParaRPr lang="cs-CZ" sz="1800" b="1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817" y="3140968"/>
            <a:ext cx="8180983" cy="34032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4519010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Mzda i plat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cs-CZ" dirty="0"/>
              <a:t>jsou splatné po vykonání práce, a to nejpozději v kalendářním měsíci následujícím po měsíci, ve kterém vzniklo zaměstnanci právo na mzdu nebo plat nebo některou jejich složku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pravidelný termín výplaty mzdy nebo platu musí být sjednán, stanoven nebo určen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vyplácí se v pracovní době a na pracovišti, nebyla-li dohodnuta jiná doba a jiné místo výplaty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při měsíčním vyúčtování mzdy nebo platu je zaměstnavatel povinen vydat zaměstnanci </a:t>
            </a:r>
            <a:r>
              <a:rPr lang="cs-CZ" b="1" dirty="0"/>
              <a:t>písemný doklad </a:t>
            </a:r>
            <a:r>
              <a:rPr lang="cs-CZ" dirty="0"/>
              <a:t>obsahující údaje o jednotlivých složkách mzdy nebo platu a o provedených srážkách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4408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Příplatky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cs-CZ" dirty="0"/>
              <a:t>přesčas </a:t>
            </a:r>
          </a:p>
          <a:p>
            <a:pPr lvl="1" algn="just"/>
            <a:r>
              <a:rPr lang="cs-CZ" dirty="0"/>
              <a:t>mzda plus 25 procent</a:t>
            </a:r>
          </a:p>
          <a:p>
            <a:pPr lvl="1" algn="just"/>
            <a:r>
              <a:rPr lang="cs-CZ" dirty="0"/>
              <a:t>alternativně náhradní volno</a:t>
            </a:r>
          </a:p>
          <a:p>
            <a:pPr lvl="1" algn="just"/>
            <a:r>
              <a:rPr lang="cs-CZ" dirty="0"/>
              <a:t>lze mzdu sjednat s přihlédnutím k práci přesčas</a:t>
            </a:r>
          </a:p>
          <a:p>
            <a:pPr algn="just"/>
            <a:r>
              <a:rPr lang="cs-CZ" dirty="0"/>
              <a:t>svátek</a:t>
            </a:r>
          </a:p>
          <a:p>
            <a:pPr algn="just"/>
            <a:r>
              <a:rPr lang="cs-CZ" dirty="0"/>
              <a:t>noční práce – 20 % průměrného hodinového výdělku</a:t>
            </a:r>
          </a:p>
          <a:p>
            <a:pPr algn="just"/>
            <a:r>
              <a:rPr lang="pt-BR" dirty="0"/>
              <a:t>prác</a:t>
            </a:r>
            <a:r>
              <a:rPr lang="cs-CZ" dirty="0"/>
              <a:t>e</a:t>
            </a:r>
            <a:r>
              <a:rPr lang="pt-BR" dirty="0"/>
              <a:t> ve ztíženém pracovním prostředí</a:t>
            </a:r>
            <a:r>
              <a:rPr lang="cs-CZ" dirty="0"/>
              <a:t> – vláda stanoví nařízením výši příplatku</a:t>
            </a:r>
          </a:p>
          <a:p>
            <a:pPr algn="just"/>
            <a:r>
              <a:rPr lang="pl-PL" dirty="0"/>
              <a:t>práce v sobotu a v neděli – 25 % průměrného hodinového výdělku</a:t>
            </a:r>
          </a:p>
          <a:p>
            <a:pPr algn="just"/>
            <a:r>
              <a:rPr lang="pl-PL" dirty="0"/>
              <a:t>za vedení</a:t>
            </a:r>
            <a:endParaRPr lang="cs-CZ" dirty="0"/>
          </a:p>
          <a:p>
            <a:pPr algn="just"/>
            <a:r>
              <a:rPr lang="cs-CZ" dirty="0"/>
              <a:t>osobní příplatek</a:t>
            </a:r>
          </a:p>
          <a:p>
            <a:pPr algn="just"/>
            <a:endParaRPr lang="cs-CZ" b="1" dirty="0"/>
          </a:p>
          <a:p>
            <a:pPr marL="0" indent="0" algn="just">
              <a:buNone/>
            </a:pPr>
            <a:r>
              <a:rPr lang="cs-CZ" b="1" dirty="0"/>
              <a:t>…</a:t>
            </a:r>
          </a:p>
          <a:p>
            <a:pPr algn="just"/>
            <a:endParaRPr lang="cs-CZ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134260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812" y="2972594"/>
            <a:ext cx="570547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06516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Pracovní doba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C16131C-3E0B-4EFB-89D2-84BBC52E4B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654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cs-CZ" sz="2000" dirty="0"/>
              <a:t>zakládá se </a:t>
            </a:r>
            <a:r>
              <a:rPr lang="cs-CZ" sz="2000" b="1" dirty="0"/>
              <a:t>pracovní smlouvou </a:t>
            </a:r>
            <a:r>
              <a:rPr lang="cs-CZ" sz="2000" dirty="0"/>
              <a:t>mezi zaměstnavatelem a zaměstnancem, není-li stanoveno jinak</a:t>
            </a:r>
          </a:p>
          <a:p>
            <a:pPr marL="0" indent="0" algn="just">
              <a:buNone/>
            </a:pPr>
            <a:endParaRPr lang="cs-CZ" sz="2000" dirty="0"/>
          </a:p>
          <a:p>
            <a:pPr algn="just"/>
            <a:r>
              <a:rPr lang="cs-CZ" sz="2000" b="1" dirty="0"/>
              <a:t>jmenováním na vedoucí pracovní místo </a:t>
            </a:r>
            <a:r>
              <a:rPr lang="cs-CZ" sz="2000" dirty="0"/>
              <a:t>se zakládá pracovní poměr v případech stanovených zvláštním právním předpisem; nestanoví-li to zvláštní právní předpis, zakládá se pracovní poměr jmenováním pouze u vedoucího</a:t>
            </a:r>
          </a:p>
          <a:p>
            <a:pPr marL="857250" lvl="1" indent="-457200" algn="just">
              <a:buFont typeface="+mj-lt"/>
              <a:buAutoNum type="alphaLcParenR"/>
            </a:pPr>
            <a:r>
              <a:rPr lang="cs-CZ" sz="1600" dirty="0"/>
              <a:t>organizační složky státu,</a:t>
            </a:r>
          </a:p>
          <a:p>
            <a:pPr marL="857250" lvl="1" indent="-457200" algn="just">
              <a:buFont typeface="+mj-lt"/>
              <a:buAutoNum type="alphaLcParenR"/>
            </a:pPr>
            <a:r>
              <a:rPr lang="cs-CZ" sz="1600" dirty="0"/>
              <a:t>organizačního útvaru organizační složky státu,</a:t>
            </a:r>
          </a:p>
          <a:p>
            <a:pPr marL="857250" lvl="1" indent="-457200" algn="just">
              <a:buFont typeface="+mj-lt"/>
              <a:buAutoNum type="alphaLcParenR"/>
            </a:pPr>
            <a:r>
              <a:rPr lang="cs-CZ" sz="1600" dirty="0"/>
              <a:t>organizačního útvaru státního podniku,</a:t>
            </a:r>
          </a:p>
          <a:p>
            <a:pPr marL="857250" lvl="1" indent="-457200" algn="just">
              <a:buFont typeface="+mj-lt"/>
              <a:buAutoNum type="alphaLcParenR"/>
            </a:pPr>
            <a:r>
              <a:rPr lang="cs-CZ" sz="1600" dirty="0"/>
              <a:t>organizačního útvaru státního fondu,</a:t>
            </a:r>
          </a:p>
          <a:p>
            <a:pPr marL="857250" lvl="1" indent="-457200" algn="just">
              <a:buFont typeface="+mj-lt"/>
              <a:buAutoNum type="alphaLcParenR"/>
            </a:pPr>
            <a:r>
              <a:rPr lang="cs-CZ" sz="1600" b="1" dirty="0"/>
              <a:t>příspěvkové organizace</a:t>
            </a:r>
            <a:r>
              <a:rPr lang="cs-CZ" sz="1600" dirty="0"/>
              <a:t>,</a:t>
            </a:r>
          </a:p>
          <a:p>
            <a:pPr marL="857250" lvl="1" indent="-457200" algn="just">
              <a:buFont typeface="+mj-lt"/>
              <a:buAutoNum type="alphaLcParenR"/>
            </a:pPr>
            <a:r>
              <a:rPr lang="cs-CZ" sz="1600" dirty="0"/>
              <a:t>organizačního útvaru příspěvkové organizace,</a:t>
            </a:r>
          </a:p>
          <a:p>
            <a:pPr marL="857250" lvl="1" indent="-457200" algn="just">
              <a:buFont typeface="+mj-lt"/>
              <a:buAutoNum type="alphaLcParenR"/>
            </a:pPr>
            <a:r>
              <a:rPr lang="cs-CZ" sz="1600" dirty="0"/>
              <a:t>organizačního útvaru v Policii České republiky.</a:t>
            </a:r>
          </a:p>
          <a:p>
            <a:pPr marL="400050" lvl="1" indent="0" algn="just">
              <a:buNone/>
            </a:pPr>
            <a:endParaRPr lang="cs-CZ" sz="1600" dirty="0"/>
          </a:p>
          <a:p>
            <a:pPr algn="just"/>
            <a:r>
              <a:rPr lang="cs-CZ" sz="2000" b="1" dirty="0"/>
              <a:t>vzniká dnem, který byl sjednán v pracovní smlouvě jako den nástupu do práce </a:t>
            </a:r>
            <a:r>
              <a:rPr lang="cs-CZ" sz="2000" dirty="0"/>
              <a:t>nebo dnem, který byl uveden jako den jmenování na pracovní místo vedoucího zaměstnance.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Pracovní poměr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1D86324-03F3-4A81-91E3-FA53625FC0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9286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102" y="1628775"/>
            <a:ext cx="446689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652196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087" y="2505869"/>
            <a:ext cx="587692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866689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Pojmy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cs-CZ" dirty="0"/>
              <a:t>Pracovní doba – doba, v níž je zaměstnanec povinen vykonávat pro zaměstnavatele práci, a doba, v níž je zaměstnanec na pracovišti připraven k výkonu práce podle pokynů zaměstnavatele</a:t>
            </a:r>
          </a:p>
          <a:p>
            <a:pPr marL="0" indent="0" algn="just">
              <a:buNone/>
            </a:pPr>
            <a:endParaRPr lang="cs-CZ" dirty="0"/>
          </a:p>
          <a:p>
            <a:pPr algn="just"/>
            <a:r>
              <a:rPr lang="cs-CZ" dirty="0"/>
              <a:t>Doba odpočinku – doba, která není pracovní dobou</a:t>
            </a:r>
          </a:p>
          <a:p>
            <a:pPr marL="0" indent="0" algn="just">
              <a:buNone/>
            </a:pPr>
            <a:endParaRPr lang="cs-CZ" dirty="0"/>
          </a:p>
          <a:p>
            <a:pPr algn="just"/>
            <a:r>
              <a:rPr lang="cs-CZ" dirty="0"/>
              <a:t>Práce přesčas – práce konaná zaměstnancem na příkaz zaměstnavatele nebo s jeho souhlasem nad stanovenou týdenní pracovní dobu vyplývající z předem stanoveného rozvržení pracovní doby a konaná mimo rámec rozvrhu pracovních směn</a:t>
            </a:r>
          </a:p>
          <a:p>
            <a:pPr marL="0" indent="0" algn="just">
              <a:buNone/>
            </a:pPr>
            <a:endParaRPr lang="cs-CZ" dirty="0"/>
          </a:p>
          <a:p>
            <a:pPr algn="just"/>
            <a:r>
              <a:rPr lang="cs-CZ" dirty="0"/>
              <a:t>Směna – část týdenní pracovní doby bez práce přesčas, kterou je zaměstnanec povinen na základě předem stanoveného rozvrhu pracovních směn odpracovat</a:t>
            </a:r>
          </a:p>
          <a:p>
            <a:pPr marL="0" indent="0" algn="just">
              <a:buNone/>
            </a:pPr>
            <a:endParaRPr lang="cs-CZ" dirty="0"/>
          </a:p>
          <a:p>
            <a:pPr algn="just"/>
            <a:r>
              <a:rPr lang="cs-CZ" dirty="0"/>
              <a:t>Pracovní pohotovostí doba – v níž je zaměstnanec připraven k případnému výkonu práce podle pracovní smlouvy, která musí být v případě naléhavé potřeby vykonána nad rámec jeho rozvrhu pracovních směn</a:t>
            </a:r>
          </a:p>
          <a:p>
            <a:pPr marL="0" indent="0" algn="just">
              <a:buNone/>
            </a:pPr>
            <a:endParaRPr lang="cs-CZ" dirty="0"/>
          </a:p>
          <a:p>
            <a:pPr algn="just"/>
            <a:r>
              <a:rPr lang="cs-CZ" dirty="0"/>
              <a:t>Noční práce – práce konaná v noční době; noční doba je doba mezi 22. a 6. hodinou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464108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Pracovní doba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cs-CZ" dirty="0"/>
              <a:t>stanovená týdenní pracovní doba 40 hodin</a:t>
            </a:r>
          </a:p>
          <a:p>
            <a:pPr marL="0" indent="0" algn="just">
              <a:buNone/>
            </a:pPr>
            <a:endParaRPr lang="cs-CZ" dirty="0"/>
          </a:p>
          <a:p>
            <a:pPr algn="just"/>
            <a:r>
              <a:rPr lang="cs-CZ" dirty="0"/>
              <a:t>vícesměnným a nepřetržitým pracovním režimem 37,5 hodiny týdně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s dvousměnným pracovním režimem 38,75 hodiny týdně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u zaměstnanců pracujících v podzemí při těžbě uhlí, rud a nerudných surovin, v důlní výstavbě a na báňských pracovištích geologického průzkumu 37,5 hodiny týdně</a:t>
            </a:r>
          </a:p>
          <a:p>
            <a:pPr algn="just"/>
            <a:endParaRPr lang="cs-CZ" dirty="0"/>
          </a:p>
          <a:p>
            <a:pPr algn="just"/>
            <a:r>
              <a:rPr lang="cs-CZ" b="1" dirty="0"/>
              <a:t>zkrácení stanovené týdenní pracovní doby </a:t>
            </a:r>
            <a:r>
              <a:rPr lang="cs-CZ" dirty="0"/>
              <a:t>bez snížení mzdy pod rozsah stanovený v odstavcích 1 a 2 může obsahovat jen kolektivní smlouva nebo vnitřní předpis</a:t>
            </a:r>
          </a:p>
          <a:p>
            <a:pPr marL="0" indent="0" algn="just">
              <a:buNone/>
            </a:pPr>
            <a:endParaRPr lang="cs-CZ" dirty="0"/>
          </a:p>
          <a:p>
            <a:pPr algn="just"/>
            <a:r>
              <a:rPr lang="cs-CZ" b="1" dirty="0"/>
              <a:t>kratší pracovní doba </a:t>
            </a:r>
            <a:r>
              <a:rPr lang="cs-CZ" dirty="0"/>
              <a:t>může být sjednána pouze mezi zaměstnavatelem a zaměstnancem. Zaměstnanci přísluší mzda nebo plat, které odpovídají sjednané kratší pracovní době</a:t>
            </a:r>
          </a:p>
          <a:p>
            <a:pPr algn="just"/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822097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Pracovní doba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cs-CZ" dirty="0"/>
              <a:t>rozvrhuje zaměstnavatel – určí začátek a konec směn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obvykle pětidenní pracovní týden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dodržovat bezpečnost a neohrožovat zdraví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povinnost zaměstnance </a:t>
            </a:r>
            <a:r>
              <a:rPr lang="cs-CZ" b="1" dirty="0"/>
              <a:t>být na začátku směny na svém pracovišti a odcházet z něho až po skončení směny</a:t>
            </a:r>
          </a:p>
          <a:p>
            <a:pPr algn="just"/>
            <a:endParaRPr lang="cs-CZ" b="1" dirty="0"/>
          </a:p>
          <a:p>
            <a:pPr algn="just"/>
            <a:r>
              <a:rPr lang="cs-CZ" dirty="0"/>
              <a:t>délka směny nesmí přesáhnout 12 hodin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zaměstnavatel je povinen vypracovat písemný rozvrh týdenní pracovní doby a seznámit s ním nebo s jeho změnou zaměstnance nejpozději 2 týdny před začátkem období, na něž je pracovní doba rozvržena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322456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Pružné rozvržení pracovní doby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cs-CZ" dirty="0"/>
              <a:t>základní + volitelná pracovní doba</a:t>
            </a:r>
          </a:p>
          <a:p>
            <a:pPr marL="0" indent="0" algn="just">
              <a:buNone/>
            </a:pPr>
            <a:endParaRPr lang="cs-CZ" dirty="0"/>
          </a:p>
          <a:p>
            <a:pPr algn="just"/>
            <a:r>
              <a:rPr lang="cs-CZ" dirty="0"/>
              <a:t>začátek a konec určuje zaměstnavatel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v základní době povinnost být na pracovišti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v rámci volitelné pracovní doby si zaměstnanec sám volí začátek a konec pracovní doby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průměrná týdenní pracovní doba musí být naplněna ve vyrovnávacím období určeném zaměstnavatelem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124766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Konto pracovní doby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cs-CZ" dirty="0"/>
              <a:t>smí zavést jen kolektivní smlouva nebo vnitřní předpis u zaměstnavatele kde nepůsobí OO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účet pracovní doby</a:t>
            </a:r>
          </a:p>
          <a:p>
            <a:pPr marL="0" indent="0" algn="just">
              <a:buNone/>
            </a:pPr>
            <a:endParaRPr lang="cs-CZ" dirty="0"/>
          </a:p>
          <a:p>
            <a:pPr algn="just"/>
            <a:r>
              <a:rPr lang="cs-CZ" dirty="0"/>
              <a:t>účet mezd zaměstnance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umožňuje vyplácet zaměstnanci stálou mzdu a zároveň mu přidělovat práci flexibilně dle potřeb zaměstnavatele oznámenou pouze s týdenním upozorněním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charakteristické je nerovnoměrné rozvržení pracovní doby ve vyrovnávacím období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32267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Přestávka v práci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8443664" cy="4724400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dirty="0"/>
              <a:t>v rámci směny 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nejdéle po 6 hodinách nepřetržité práce 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nejméně 30 minut, pokud je rozdělena tak alespoň jednou 15 minut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nelze na začátku a konci pracovní doby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přestávka na jídlo a oddech se nezapočítává se do pracovní doby, bezpečnostní se započítává</a:t>
            </a:r>
          </a:p>
          <a:p>
            <a:pPr marL="0" indent="0" algn="just">
              <a:buNone/>
            </a:pPr>
            <a:r>
              <a:rPr lang="cs-CZ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036112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Práce přesčas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cs-CZ" dirty="0"/>
              <a:t>práci přesčas je možné konat </a:t>
            </a:r>
            <a:r>
              <a:rPr lang="cs-CZ" b="1" dirty="0"/>
              <a:t>jen výjimečně</a:t>
            </a:r>
            <a:r>
              <a:rPr lang="cs-CZ" dirty="0"/>
              <a:t>.</a:t>
            </a:r>
          </a:p>
          <a:p>
            <a:pPr marL="0" indent="0" algn="just">
              <a:buNone/>
            </a:pPr>
            <a:endParaRPr lang="cs-CZ" dirty="0"/>
          </a:p>
          <a:p>
            <a:pPr algn="just"/>
            <a:r>
              <a:rPr lang="cs-CZ" dirty="0"/>
              <a:t>práci přesčas může zaměstnavatel zaměstnanci nařídit jen </a:t>
            </a:r>
            <a:r>
              <a:rPr lang="cs-CZ" b="1" dirty="0"/>
              <a:t>z vážných provozních důvodů</a:t>
            </a:r>
            <a:r>
              <a:rPr lang="cs-CZ" dirty="0"/>
              <a:t>, a to i na dobu nepřetržitého odpočinku mezi dvěma směnami</a:t>
            </a:r>
          </a:p>
          <a:p>
            <a:pPr marL="0" indent="0" algn="just">
              <a:buNone/>
            </a:pPr>
            <a:endParaRPr lang="cs-CZ" dirty="0"/>
          </a:p>
          <a:p>
            <a:pPr algn="just"/>
            <a:r>
              <a:rPr lang="cs-CZ" dirty="0"/>
              <a:t>nařízená práce přesčas nesmí u zaměstnance činit více než 8 hodin v jednotlivých týdnech a 150 hodin v kalendářním roce.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zaměstnavatel může požadovat práci přesčas nad rozsah uvedený v odstavci 2 pouze </a:t>
            </a:r>
            <a:r>
              <a:rPr lang="cs-CZ" b="1" dirty="0"/>
              <a:t>na základě dohody se zaměstnancem</a:t>
            </a:r>
          </a:p>
          <a:p>
            <a:pPr algn="just"/>
            <a:endParaRPr lang="cs-CZ" b="1" dirty="0"/>
          </a:p>
          <a:p>
            <a:pPr algn="just"/>
            <a:r>
              <a:rPr lang="cs-CZ" dirty="0"/>
              <a:t>do počtu hodin nejvýše přípustné práce přesčas ve vyrovnávacím období se nezahrnuje práce přesčas, za kterou bylo zaměstnanci poskytnuto náhradní volno.</a:t>
            </a:r>
          </a:p>
          <a:p>
            <a:pPr algn="just"/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045027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Pracovní pohotovost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cs-CZ" dirty="0"/>
              <a:t>pracovní pohotovost může zaměstnavatel na zaměstnanci požadovat, jen jestliže se o tom se zaměstnancem dohodne</a:t>
            </a:r>
          </a:p>
          <a:p>
            <a:pPr marL="0" indent="0" algn="just">
              <a:buNone/>
            </a:pPr>
            <a:endParaRPr lang="cs-CZ" dirty="0"/>
          </a:p>
          <a:p>
            <a:pPr algn="just"/>
            <a:r>
              <a:rPr lang="cs-CZ" dirty="0"/>
              <a:t>za dobu pracovní pohotovosti přísluší zaměstnanci odměna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za výkon práce v době pracovní pohotovosti přísluší zaměstnanci mzda nebo plat; odměna podle § 140 za tuto dobu nepřísluší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pracovní pohotovost, při které k výkonu práce nedojde, se do pracovní doby nezapočítává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9894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cs-CZ" sz="20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Pracovní smlouva - náležitosti</a:t>
            </a:r>
          </a:p>
        </p:txBody>
      </p:sp>
      <p:sp>
        <p:nvSpPr>
          <p:cNvPr id="4" name="Zaoblený obdélník 3"/>
          <p:cNvSpPr/>
          <p:nvPr/>
        </p:nvSpPr>
        <p:spPr>
          <a:xfrm>
            <a:off x="2824944" y="1772816"/>
            <a:ext cx="3096344" cy="129614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/>
              <a:t>Druh práce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2803488" y="3259956"/>
            <a:ext cx="3096344" cy="129614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/>
              <a:t>Místo výkonu práce</a:t>
            </a:r>
          </a:p>
        </p:txBody>
      </p:sp>
      <p:sp>
        <p:nvSpPr>
          <p:cNvPr id="6" name="Zaoblený obdélník 5"/>
          <p:cNvSpPr/>
          <p:nvPr/>
        </p:nvSpPr>
        <p:spPr>
          <a:xfrm>
            <a:off x="2803488" y="4725144"/>
            <a:ext cx="3096344" cy="129614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/>
              <a:t>Den nástupu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07C4A23-9417-416D-BB86-C23403EED4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87346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Povinnosti zaměstnavatele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400" dirty="0"/>
              <a:t>vést u jednotlivých zaměstnanců evidenci s vyznačením začátku a konce odpracované směny/práce přesčas/noční práce/doby pracovní pohotovosti</a:t>
            </a:r>
          </a:p>
          <a:p>
            <a:pPr algn="just"/>
            <a:endParaRPr lang="cs-CZ" sz="2400" dirty="0"/>
          </a:p>
          <a:p>
            <a:pPr algn="just"/>
            <a:r>
              <a:rPr lang="cs-CZ" sz="2400" dirty="0"/>
              <a:t>na žádost zaměstnance je povinen umožnit zaměstnanci nahlédnout do jeho účtu pracovní doby nebo evidence pracovní doby a do jeho účtu mzdy a pořizovat si z nich výpisy, popřípadě stejnopisy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901248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Dovolená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b="1" dirty="0"/>
              <a:t>určuje zaměstnavatel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podle předem stanoveného rozvrhu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14 dnů předem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za dobu čerpání dovolené přísluší náhrada mzdy nebo platu ve výši průměrného výdělku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Nejméně 4 týdny/ rovných 5 týdnů/ rovných 8 týdnů</a:t>
            </a:r>
          </a:p>
          <a:p>
            <a:pPr algn="just"/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257326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Překážky v práci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C16131C-3E0B-4EFB-89D2-84BBC52E4B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87635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Překážky v práci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4" name="Ovál 3"/>
          <p:cNvSpPr/>
          <p:nvPr/>
        </p:nvSpPr>
        <p:spPr>
          <a:xfrm>
            <a:off x="971600" y="2780928"/>
            <a:ext cx="3312368" cy="2376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/>
              <a:t>Na straně zaměstnance</a:t>
            </a:r>
          </a:p>
        </p:txBody>
      </p:sp>
      <p:sp>
        <p:nvSpPr>
          <p:cNvPr id="5" name="Ovál 4"/>
          <p:cNvSpPr/>
          <p:nvPr/>
        </p:nvSpPr>
        <p:spPr>
          <a:xfrm>
            <a:off x="4932040" y="2780928"/>
            <a:ext cx="3312368" cy="2376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/>
              <a:t>Na straně zaměstnavatele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605357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 straně zaměstnance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cs-CZ" dirty="0"/>
              <a:t>pracovní neschopnost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mateřská, rodičovská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ošetřování dítěte mladšího 10 let nebo člena domácnosti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jiné důležité překážky v práci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výkon veřejné funkce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výkon občanské povinnosti (svědci, živelné události apod.)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branná povinnost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z důvodu školení, jiné formy přípravy nebo studia</a:t>
            </a:r>
          </a:p>
          <a:p>
            <a:pPr marL="0" indent="0" algn="just">
              <a:buNone/>
            </a:pP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737697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Jiné důležité překážky v práci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sz="1800" dirty="0"/>
              <a:t>Nařízení č. 590/2006 Sb.</a:t>
            </a:r>
          </a:p>
          <a:p>
            <a:endParaRPr lang="cs-CZ" sz="1800" dirty="0"/>
          </a:p>
          <a:p>
            <a:r>
              <a:rPr lang="cs-CZ" sz="1800" dirty="0"/>
              <a:t>Vyšetření nebo ošetření</a:t>
            </a:r>
          </a:p>
          <a:p>
            <a:pPr marL="0" indent="0">
              <a:buNone/>
            </a:pPr>
            <a:endParaRPr lang="cs-CZ" sz="1800" dirty="0"/>
          </a:p>
          <a:p>
            <a:r>
              <a:rPr lang="cs-CZ" sz="1800" dirty="0"/>
              <a:t>Pracovnělékařská prohlídka, vyšetření nebo očkování související s výkonem práce</a:t>
            </a:r>
          </a:p>
          <a:p>
            <a:pPr marL="0" indent="0">
              <a:buNone/>
            </a:pPr>
            <a:endParaRPr lang="cs-CZ" sz="1800" dirty="0"/>
          </a:p>
          <a:p>
            <a:r>
              <a:rPr lang="cs-CZ" sz="1800" dirty="0"/>
              <a:t>Přerušení dopravního provozu nebo zpoždění hromadných dopravních prostředků</a:t>
            </a:r>
          </a:p>
          <a:p>
            <a:endParaRPr lang="cs-CZ" sz="1800" dirty="0"/>
          </a:p>
          <a:p>
            <a:r>
              <a:rPr lang="cs-CZ" sz="1800" dirty="0"/>
              <a:t>Svatba</a:t>
            </a:r>
          </a:p>
          <a:p>
            <a:endParaRPr lang="cs-CZ" sz="1800" dirty="0"/>
          </a:p>
          <a:p>
            <a:r>
              <a:rPr lang="cs-CZ" sz="1800" dirty="0"/>
              <a:t>Převoz manželky při narození dítěte, účast při porodu</a:t>
            </a:r>
          </a:p>
          <a:p>
            <a:endParaRPr lang="cs-CZ" sz="1800" dirty="0"/>
          </a:p>
          <a:p>
            <a:r>
              <a:rPr lang="cs-CZ" sz="1800" dirty="0"/>
              <a:t>Úmrtí manžela, dítěte</a:t>
            </a:r>
          </a:p>
          <a:p>
            <a:endParaRPr lang="cs-CZ" sz="1800" dirty="0"/>
          </a:p>
          <a:p>
            <a:r>
              <a:rPr lang="cs-CZ" sz="1800" dirty="0"/>
              <a:t>Pohřeb kolegy</a:t>
            </a:r>
          </a:p>
          <a:p>
            <a:endParaRPr lang="cs-CZ" sz="1800" dirty="0"/>
          </a:p>
          <a:p>
            <a:r>
              <a:rPr lang="cs-CZ" sz="1800" dirty="0"/>
              <a:t>Doprovod rodinného příslušníka do zdrav. zařízení (někdy s náhradou, někdy bez náhrady)</a:t>
            </a:r>
          </a:p>
          <a:p>
            <a:endParaRPr lang="cs-CZ" sz="1800" dirty="0"/>
          </a:p>
          <a:p>
            <a:r>
              <a:rPr lang="cs-CZ" sz="1800" dirty="0"/>
              <a:t>Přestěhování</a:t>
            </a:r>
          </a:p>
          <a:p>
            <a:endParaRPr lang="cs-CZ" sz="1800" dirty="0"/>
          </a:p>
          <a:p>
            <a:r>
              <a:rPr lang="cs-CZ" sz="1800" dirty="0"/>
              <a:t>Vyhledání nového zaměstnání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162859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 straně zaměstnance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dirty="0"/>
              <a:t>je-li překážka v práci zaměstnanci předem známa, musí včas požádat zaměstnavatele o poskytnutí pracovního volna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zaměstnanec povinen prokázat zaměstnavateli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právní předpisy určují náhradu mzdy/platu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9350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 straně zaměstnavatele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cs-CZ" dirty="0"/>
              <a:t>prostoj (náhrada 80 procent)</a:t>
            </a:r>
          </a:p>
          <a:p>
            <a:pPr lvl="2" algn="just"/>
            <a:r>
              <a:rPr lang="cs-CZ" dirty="0"/>
              <a:t>přechodná závada způsobená poruchou na strojním zařízení, kterou nezavinil zaměstnanec, v dodávce surovin nebo pohonné síly, chybnými pracovními podklady nebo jinými provozními příčinami; a nebyl-li převeden na jinou práci</a:t>
            </a:r>
          </a:p>
          <a:p>
            <a:pPr marL="0" indent="0" algn="just">
              <a:buNone/>
            </a:pPr>
            <a:endParaRPr lang="cs-CZ" dirty="0"/>
          </a:p>
          <a:p>
            <a:pPr algn="just"/>
            <a:r>
              <a:rPr lang="cs-CZ" dirty="0"/>
              <a:t>povětrnostní vlivy (náhrada 60 procent)</a:t>
            </a:r>
          </a:p>
          <a:p>
            <a:pPr lvl="2" algn="just"/>
            <a:r>
              <a:rPr lang="cs-CZ" dirty="0"/>
              <a:t>nepříznivé povětrnostní vlivy nebo živelné události; a nebyl-li převeden na jinou práci</a:t>
            </a:r>
          </a:p>
          <a:p>
            <a:pPr marL="914400" lvl="2" indent="0" algn="just">
              <a:buNone/>
            </a:pPr>
            <a:endParaRPr lang="cs-CZ" dirty="0"/>
          </a:p>
          <a:p>
            <a:pPr algn="just"/>
            <a:r>
              <a:rPr lang="cs-CZ" dirty="0"/>
              <a:t>jiné překážky v práci na straně zaměstnavatele (ve výši průměrného výdělku)</a:t>
            </a:r>
          </a:p>
          <a:p>
            <a:pPr lvl="2" algn="just"/>
            <a:r>
              <a:rPr lang="cs-CZ" dirty="0"/>
              <a:t>např. zaměstnavatel nemůže přidělovat zaměstnanci práci v rozsahu týdenní pracovní doby z důvodu dočasného omezení odbytu jeho výrobků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500267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cs-CZ" sz="2000" dirty="0"/>
          </a:p>
        </p:txBody>
      </p:sp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KONEC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D2EB0C9-C228-4168-B527-02D5D116B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6703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30"/>
  <p:tag name="ARS_SLIDE_PARTICIPANTNUM" val="3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30"/>
  <p:tag name="ARS_SLIDE_PARTICIPANTNUM" val="3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30"/>
  <p:tag name="ARS_SLIDE_PARTICIPANTNUM" val="3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30"/>
  <p:tag name="ARS_SLIDE_PARTICIPANTNUM" val="3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30"/>
  <p:tag name="ARS_SLIDE_PARTICIPANTNUM" val="3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30"/>
  <p:tag name="ARS_SLIDE_PARTICIPANTNUM" val="3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30"/>
  <p:tag name="ARS_SLIDE_PARTICIPANTNUM" val="3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30"/>
  <p:tag name="ARS_SLIDE_PARTICIPANTNUM" val="3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30"/>
  <p:tag name="ARS_SLIDE_PARTICIPANTNUM" val="3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30"/>
  <p:tag name="ARS_SLIDE_PARTICIPANTNUM" val="3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30"/>
  <p:tag name="ARS_SLIDE_PARTICIPANTNUM" val="3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30"/>
  <p:tag name="ARS_SLIDE_PARTICIPANTNUM" val="3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30"/>
  <p:tag name="ARS_SLIDE_PARTICIPANTNUM" val="3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30"/>
  <p:tag name="ARS_SLIDE_PARTICIPANTNUM" val="3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30"/>
  <p:tag name="ARS_SLIDE_PARTICIPANTNUM" val="3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30"/>
  <p:tag name="ARS_SLIDE_PARTICIPANTNUM" val="3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30"/>
  <p:tag name="ARS_SLIDE_PARTICIPANTNUM" val="3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30"/>
  <p:tag name="ARS_SLIDE_PARTICIPANTNUM" val="3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30"/>
  <p:tag name="ARS_SLIDE_PARTICIPANTNUM" val="30"/>
  <p:tag name="ARS_SLIDE_SUBMITNUM" val="0"/>
  <p:tag name="ARS_SLIDE_CORRECTNUM" val="0"/>
  <p:tag name="ARS_SLIDE_VOTEMEAN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30"/>
  <p:tag name="ARS_SLIDE_PARTICIPANTNUM" val="3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30"/>
  <p:tag name="ARS_SLIDE_PARTICIPANTNUM" val="3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30"/>
  <p:tag name="ARS_SLIDE_PARTICIPANTNUM" val="3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30"/>
  <p:tag name="ARS_SLIDE_PARTICIPANTNUM" val="3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Design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C329A1A-65F1-45C2-8F63-031A9D93427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DesignTemplate</Template>
  <TotalTime>0</TotalTime>
  <Words>7222</Words>
  <Application>Microsoft Office PowerPoint</Application>
  <PresentationFormat>Předvádění na obrazovce (4:3)</PresentationFormat>
  <Paragraphs>802</Paragraphs>
  <Slides>98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98</vt:i4>
      </vt:variant>
    </vt:vector>
  </HeadingPairs>
  <TitlesOfParts>
    <vt:vector size="103" baseType="lpstr">
      <vt:lpstr>Arial</vt:lpstr>
      <vt:lpstr>Calibri</vt:lpstr>
      <vt:lpstr>Corbel</vt:lpstr>
      <vt:lpstr>Wingdings</vt:lpstr>
      <vt:lpstr>DesignTemplate</vt:lpstr>
      <vt:lpstr>Pracovní právo</vt:lpstr>
      <vt:lpstr>Pracovní právo</vt:lpstr>
      <vt:lpstr>Prameny pracovního práva</vt:lpstr>
      <vt:lpstr>Listina základních práv a svobod</vt:lpstr>
      <vt:lpstr>Personální politika</vt:lpstr>
      <vt:lpstr>Vznik pracovního poměru</vt:lpstr>
      <vt:lpstr>Před uzavřením smlouvy</vt:lpstr>
      <vt:lpstr>Pracovní poměr</vt:lpstr>
      <vt:lpstr>Pracovní smlouva - náležitosti</vt:lpstr>
      <vt:lpstr>Pracovní smlouva - forma</vt:lpstr>
      <vt:lpstr>Pracovní smlouva – zkušební doba</vt:lpstr>
      <vt:lpstr>Pracovní smlouva na dobu určitou</vt:lpstr>
      <vt:lpstr>Vstupní lékařská prohlídka</vt:lpstr>
      <vt:lpstr>Informování o obsahu pracovního poměru</vt:lpstr>
      <vt:lpstr>Adaptační proces</vt:lpstr>
      <vt:lpstr>Odpovědnost za svěřené hodnoty a odpovědnost za svěřené věci</vt:lpstr>
      <vt:lpstr>PŘÍKLAD</vt:lpstr>
      <vt:lpstr>V průběhu pracovního poměru</vt:lpstr>
      <vt:lpstr>Povinnosti vyplývající z PP</vt:lpstr>
      <vt:lpstr>Změny pracovního poměru</vt:lpstr>
      <vt:lpstr>Převedení na jinou práci</vt:lpstr>
      <vt:lpstr>Převedení na jinou práci</vt:lpstr>
      <vt:lpstr> Pracovní cesta</vt:lpstr>
      <vt:lpstr> Přeložení</vt:lpstr>
      <vt:lpstr> Dočasné přidělení</vt:lpstr>
      <vt:lpstr> Dočasné přidělení podle zákona 95/2004 Sb.</vt:lpstr>
      <vt:lpstr> Společné pro změny PP</vt:lpstr>
      <vt:lpstr>Odpovědnost zaměstnance</vt:lpstr>
      <vt:lpstr>Náhrada škody</vt:lpstr>
      <vt:lpstr>Odpovědnost zaměstnavatele</vt:lpstr>
      <vt:lpstr>Konec pracovního poměru</vt:lpstr>
      <vt:lpstr>Skončení pracovního poměru</vt:lpstr>
      <vt:lpstr>Skončení pracovního poměru</vt:lpstr>
      <vt:lpstr>  Zrušení pracovního poměru ve zkušební době</vt:lpstr>
      <vt:lpstr> Skončení pracovního poměru na dobu určitou</vt:lpstr>
      <vt:lpstr>Dohoda</vt:lpstr>
      <vt:lpstr>VÝPOVĚĎ</vt:lpstr>
      <vt:lpstr>Výpovědní doba</vt:lpstr>
      <vt:lpstr>Výpověď daná zaměstnavatelem</vt:lpstr>
      <vt:lpstr>Výpověď pro nadbytečnost</vt:lpstr>
      <vt:lpstr>Výpověď z důvodu nesplňování předpokladů nebo požadavků pro výkon práce [§ 52 písm. f)]</vt:lpstr>
      <vt:lpstr>Výpověď z důvodu porušování povinnosti vyplývající z právních předpisů vztahujících se k zaměstnancem vykonávané práci a z důvodů pro okamžité zrušení pracovního poměru [§ 52 písm. g)]</vt:lpstr>
      <vt:lpstr>Stupeň intenzity porušení povinností zaměstnanců</vt:lpstr>
      <vt:lpstr>Zákaz výpovědi dané zaměstnavatelem</vt:lpstr>
      <vt:lpstr>Zákaz výpovědi dané zaměstnavatelem</vt:lpstr>
      <vt:lpstr>Zákaz výpovědi dané zaměstnavatelem - výjimky</vt:lpstr>
      <vt:lpstr>  Odstupné</vt:lpstr>
      <vt:lpstr>Okamžité zrušení PP zaměstnavatelem</vt:lpstr>
      <vt:lpstr>Okamžité zrušení PP zaměstnancem</vt:lpstr>
      <vt:lpstr>   Neplatné rozvázání pracovního poměru</vt:lpstr>
      <vt:lpstr>   Neplatné rozvázání pracovního poměru</vt:lpstr>
      <vt:lpstr>   Neplatné rozvázání pracovního poměru zaměstnancem</vt:lpstr>
      <vt:lpstr>   Místo vedoucího zaměstnance</vt:lpstr>
      <vt:lpstr>   PŘÍKLAD</vt:lpstr>
      <vt:lpstr>   PŘÍKLAD</vt:lpstr>
      <vt:lpstr>   PŘÍKLAD</vt:lpstr>
      <vt:lpstr>   PŘÍKLAD</vt:lpstr>
      <vt:lpstr>DPP/DPČ</vt:lpstr>
      <vt:lpstr>Alternativy</vt:lpstr>
      <vt:lpstr>Dohody obecně </vt:lpstr>
      <vt:lpstr>Dohody obecně </vt:lpstr>
      <vt:lpstr>PŘÍKLAD</vt:lpstr>
      <vt:lpstr>   DPP</vt:lpstr>
      <vt:lpstr>   DPČ</vt:lpstr>
      <vt:lpstr>   Zrušení dohod</vt:lpstr>
      <vt:lpstr>Odměňování za práci</vt:lpstr>
      <vt:lpstr>Obecná pravidla</vt:lpstr>
      <vt:lpstr>Minimální mzda</vt:lpstr>
      <vt:lpstr>Zaručená mzda</vt:lpstr>
      <vt:lpstr>Zaručená mzda - příklad</vt:lpstr>
      <vt:lpstr>Zaručená mzda</vt:lpstr>
      <vt:lpstr>Zaručená mzda</vt:lpstr>
      <vt:lpstr>Mzda</vt:lpstr>
      <vt:lpstr>Plat</vt:lpstr>
      <vt:lpstr>Plat - příklad</vt:lpstr>
      <vt:lpstr>Mzda i plat</vt:lpstr>
      <vt:lpstr>Příplatky</vt:lpstr>
      <vt:lpstr>PŘÍKLAD</vt:lpstr>
      <vt:lpstr>Pracovní doba</vt:lpstr>
      <vt:lpstr>PŘÍKLAD</vt:lpstr>
      <vt:lpstr>PŘÍKLAD</vt:lpstr>
      <vt:lpstr>Pojmy</vt:lpstr>
      <vt:lpstr>Pracovní doba</vt:lpstr>
      <vt:lpstr>Pracovní doba</vt:lpstr>
      <vt:lpstr>Pružné rozvržení pracovní doby</vt:lpstr>
      <vt:lpstr>Konto pracovní doby</vt:lpstr>
      <vt:lpstr>Přestávka v práci</vt:lpstr>
      <vt:lpstr>Práce přesčas</vt:lpstr>
      <vt:lpstr>Pracovní pohotovost</vt:lpstr>
      <vt:lpstr>Povinnosti zaměstnavatele</vt:lpstr>
      <vt:lpstr>Dovolená</vt:lpstr>
      <vt:lpstr>Překážky v práci</vt:lpstr>
      <vt:lpstr>Překážky v práci</vt:lpstr>
      <vt:lpstr>Na straně zaměstnance</vt:lpstr>
      <vt:lpstr>Jiné důležité překážky v práci</vt:lpstr>
      <vt:lpstr>Na straně zaměstnance</vt:lpstr>
      <vt:lpstr>Na straně zaměstnavatele</vt:lpstr>
      <vt:lpstr>KONEC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2019-09-10T06:48:14Z</dcterms:created>
  <dcterms:modified xsi:type="dcterms:W3CDTF">2024-02-15T11:02:06Z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TC100738469990</vt:lpwstr>
  </property>
</Properties>
</file>