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epickova" initials="S" lastIdx="1" clrIdx="0">
    <p:extLst>
      <p:ext uri="{19B8F6BF-5375-455C-9EA6-DF929625EA0E}">
        <p15:presenceInfo xmlns:p15="http://schemas.microsoft.com/office/powerpoint/2012/main" userId="Slepick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12T10:12:12.118"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4A28A7F0-F181-4D0F-BF9D-A159B1AA160A}" type="datetimeFigureOut">
              <a:rPr lang="en-US" smtClean="0"/>
              <a:t>2/12/2024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137238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4A28A7F0-F181-4D0F-BF9D-A159B1AA160A}" type="datetimeFigureOut">
              <a:rPr lang="en-US" smtClean="0"/>
              <a:t>2/12/2024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308293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4A28A7F0-F181-4D0F-BF9D-A159B1AA160A}" type="datetimeFigureOut">
              <a:rPr lang="en-US" smtClean="0"/>
              <a:t>2/12/2024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232490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4A28A7F0-F181-4D0F-BF9D-A159B1AA160A}" type="datetimeFigureOut">
              <a:rPr lang="en-US" smtClean="0"/>
              <a:t>2/12/2024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221235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A28A7F0-F181-4D0F-BF9D-A159B1AA160A}" type="datetimeFigureOut">
              <a:rPr lang="en-US" smtClean="0"/>
              <a:t>2/12/2024</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415536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4A28A7F0-F181-4D0F-BF9D-A159B1AA160A}" type="datetimeFigureOut">
              <a:rPr lang="en-US" smtClean="0"/>
              <a:t>2/12/2024</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356414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n-US"/>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4A28A7F0-F181-4D0F-BF9D-A159B1AA160A}" type="datetimeFigureOut">
              <a:rPr lang="en-US" smtClean="0"/>
              <a:t>2/12/2024</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210730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4A28A7F0-F181-4D0F-BF9D-A159B1AA160A}" type="datetimeFigureOut">
              <a:rPr lang="en-US" smtClean="0"/>
              <a:t>2/12/2024</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25804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A28A7F0-F181-4D0F-BF9D-A159B1AA160A}" type="datetimeFigureOut">
              <a:rPr lang="en-US" smtClean="0"/>
              <a:t>2/12/2024</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426347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A28A7F0-F181-4D0F-BF9D-A159B1AA160A}" type="datetimeFigureOut">
              <a:rPr lang="en-US" smtClean="0"/>
              <a:t>2/12/2024</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176302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A28A7F0-F181-4D0F-BF9D-A159B1AA160A}" type="datetimeFigureOut">
              <a:rPr lang="en-US" smtClean="0"/>
              <a:t>2/12/2024</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9FBDB423-A62C-4DBE-B352-01ADB75EAAE8}" type="slidenum">
              <a:rPr lang="en-US" smtClean="0"/>
              <a:t>‹#›</a:t>
            </a:fld>
            <a:endParaRPr lang="en-US"/>
          </a:p>
        </p:txBody>
      </p:sp>
    </p:spTree>
    <p:extLst>
      <p:ext uri="{BB962C8B-B14F-4D97-AF65-F5344CB8AC3E}">
        <p14:creationId xmlns:p14="http://schemas.microsoft.com/office/powerpoint/2010/main" val="3388170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8A7F0-F181-4D0F-BF9D-A159B1AA160A}" type="datetimeFigureOut">
              <a:rPr lang="en-US" smtClean="0"/>
              <a:t>2/12/2024</a:t>
            </a:fld>
            <a:endParaRPr lang="en-US"/>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DB423-A62C-4DBE-B352-01ADB75EAAE8}" type="slidenum">
              <a:rPr lang="en-US" smtClean="0"/>
              <a:t>‹#›</a:t>
            </a:fld>
            <a:endParaRPr lang="en-US"/>
          </a:p>
        </p:txBody>
      </p:sp>
    </p:spTree>
    <p:extLst>
      <p:ext uri="{BB962C8B-B14F-4D97-AF65-F5344CB8AC3E}">
        <p14:creationId xmlns:p14="http://schemas.microsoft.com/office/powerpoint/2010/main" val="4206602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t>Kvíz</a:t>
            </a:r>
            <a:endParaRPr lang="en-US"/>
          </a:p>
        </p:txBody>
      </p:sp>
    </p:spTree>
    <p:extLst>
      <p:ext uri="{BB962C8B-B14F-4D97-AF65-F5344CB8AC3E}">
        <p14:creationId xmlns:p14="http://schemas.microsoft.com/office/powerpoint/2010/main" val="2722364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9. Ve kterých zemích je legální euthanasie?</a:t>
            </a:r>
            <a:endParaRPr lang="en-US"/>
          </a:p>
        </p:txBody>
      </p:sp>
      <p:sp>
        <p:nvSpPr>
          <p:cNvPr id="3" name="Zástupný symbol pro obsah 2"/>
          <p:cNvSpPr>
            <a:spLocks noGrp="1"/>
          </p:cNvSpPr>
          <p:nvPr>
            <p:ph idx="1"/>
          </p:nvPr>
        </p:nvSpPr>
        <p:spPr/>
        <p:txBody>
          <a:bodyPr/>
          <a:lstStyle/>
          <a:p>
            <a:pPr marL="0" indent="0">
              <a:buNone/>
            </a:pPr>
            <a:r>
              <a:rPr lang="en-US"/>
              <a:t>Španělsko, Nizozemsko, Belgie, Lucembursko, Kolumbie, Kanada, </a:t>
            </a:r>
            <a:r>
              <a:rPr lang="en-US"/>
              <a:t>Nový </a:t>
            </a:r>
            <a:r>
              <a:rPr lang="en-US" smtClean="0"/>
              <a:t>Zélan</a:t>
            </a:r>
            <a:r>
              <a:rPr lang="cs-CZ" smtClean="0"/>
              <a:t>d, Portugalsko</a:t>
            </a:r>
            <a:endParaRPr lang="en-US"/>
          </a:p>
        </p:txBody>
      </p:sp>
    </p:spTree>
    <p:extLst>
      <p:ext uri="{BB962C8B-B14F-4D97-AF65-F5344CB8AC3E}">
        <p14:creationId xmlns:p14="http://schemas.microsoft.com/office/powerpoint/2010/main" val="1824258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0964" y="549852"/>
            <a:ext cx="10515600" cy="1325563"/>
          </a:xfrm>
        </p:spPr>
        <p:txBody>
          <a:bodyPr>
            <a:normAutofit fontScale="90000"/>
          </a:bodyPr>
          <a:lstStyle/>
          <a:p>
            <a:r>
              <a:rPr lang="en-US" sz="2800"/>
              <a:t>Jaká je hlavní příčina úmrtí těhotných </a:t>
            </a:r>
            <a:r>
              <a:rPr lang="en-US" sz="2800"/>
              <a:t>žen </a:t>
            </a:r>
            <a:r>
              <a:rPr lang="en-US" sz="2800" smtClean="0"/>
              <a:t>a</a:t>
            </a:r>
            <a:r>
              <a:rPr lang="cs-CZ" sz="2800" smtClean="0"/>
              <a:t> žen po porodu</a:t>
            </a:r>
            <a:r>
              <a:rPr lang="en-US" sz="2800" smtClean="0"/>
              <a:t> </a:t>
            </a:r>
            <a:r>
              <a:rPr lang="en-US" sz="2800"/>
              <a:t>(do </a:t>
            </a:r>
            <a:r>
              <a:rPr lang="en-US" sz="2800"/>
              <a:t>42 </a:t>
            </a:r>
            <a:r>
              <a:rPr lang="en-US" sz="2800" smtClean="0"/>
              <a:t>dn</a:t>
            </a:r>
            <a:r>
              <a:rPr lang="cs-CZ" sz="2800" smtClean="0"/>
              <a:t>í</a:t>
            </a:r>
            <a:r>
              <a:rPr lang="en-US" sz="2800" smtClean="0"/>
              <a:t> </a:t>
            </a:r>
            <a:r>
              <a:rPr lang="en-US" sz="2800"/>
              <a:t>po porodu) v USA (data za </a:t>
            </a:r>
            <a:r>
              <a:rPr lang="en-US" sz="2800"/>
              <a:t>rok </a:t>
            </a:r>
            <a:r>
              <a:rPr lang="cs-CZ" sz="2800" smtClean="0"/>
              <a:t>2018 - </a:t>
            </a:r>
            <a:r>
              <a:rPr lang="en-US" sz="2800" smtClean="0"/>
              <a:t>2019)?</a:t>
            </a:r>
            <a:r>
              <a:rPr lang="cs-CZ" sz="2800" smtClean="0"/>
              <a:t/>
            </a:r>
            <a:br>
              <a:rPr lang="cs-CZ" sz="2800" smtClean="0"/>
            </a:br>
            <a:r>
              <a:rPr lang="cs-CZ" sz="2800" smtClean="0"/>
              <a:t/>
            </a:r>
            <a:br>
              <a:rPr lang="cs-CZ" sz="2800" smtClean="0"/>
            </a:br>
            <a:endParaRPr lang="en-US" sz="2800"/>
          </a:p>
        </p:txBody>
      </p:sp>
      <p:pic>
        <p:nvPicPr>
          <p:cNvPr id="9" name="Zástupný symbol pro obsah 8"/>
          <p:cNvPicPr>
            <a:picLocks noGrp="1" noChangeAspect="1"/>
          </p:cNvPicPr>
          <p:nvPr>
            <p:ph idx="1"/>
          </p:nvPr>
        </p:nvPicPr>
        <p:blipFill rotWithShape="1">
          <a:blip r:embed="rId2"/>
          <a:srcRect l="31957" t="5167" r="33284" b="51956"/>
          <a:stretch/>
        </p:blipFill>
        <p:spPr>
          <a:xfrm>
            <a:off x="2216726" y="1690688"/>
            <a:ext cx="6022110" cy="4642998"/>
          </a:xfrm>
          <a:prstGeom prst="rect">
            <a:avLst/>
          </a:prstGeom>
        </p:spPr>
      </p:pic>
      <p:sp>
        <p:nvSpPr>
          <p:cNvPr id="11" name="TextovéPole 10"/>
          <p:cNvSpPr txBox="1"/>
          <p:nvPr/>
        </p:nvSpPr>
        <p:spPr>
          <a:xfrm>
            <a:off x="8007926" y="5671127"/>
            <a:ext cx="4286827" cy="1015663"/>
          </a:xfrm>
          <a:prstGeom prst="rect">
            <a:avLst/>
          </a:prstGeom>
          <a:noFill/>
        </p:spPr>
        <p:txBody>
          <a:bodyPr wrap="square" rtlCol="0">
            <a:spAutoFit/>
          </a:bodyPr>
          <a:lstStyle/>
          <a:p>
            <a:r>
              <a:rPr lang="en-US" sz="1400" smtClean="0"/>
              <a:t>WALLACE, Maeve, et al. Homicide during pregnancy and the postpartum period in the United States, 2018–2019. </a:t>
            </a:r>
            <a:r>
              <a:rPr lang="en-US" sz="1400" i="1" smtClean="0"/>
              <a:t>Obstetrics and gynecology</a:t>
            </a:r>
            <a:r>
              <a:rPr lang="en-US" sz="1400" smtClean="0"/>
              <a:t>, 2021, 138.5: 762.</a:t>
            </a:r>
            <a:r>
              <a:rPr lang="en-US" sz="2000" smtClean="0"/>
              <a:t/>
            </a:r>
            <a:br>
              <a:rPr lang="en-US" sz="2000" smtClean="0"/>
            </a:br>
            <a:endParaRPr lang="en-US"/>
          </a:p>
        </p:txBody>
      </p:sp>
    </p:spTree>
    <p:extLst>
      <p:ext uri="{BB962C8B-B14F-4D97-AF65-F5344CB8AC3E}">
        <p14:creationId xmlns:p14="http://schemas.microsoft.com/office/powerpoint/2010/main" val="4207148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smtClean="0"/>
              <a:t/>
            </a:r>
            <a:br>
              <a:rPr lang="cs-CZ" sz="3100" smtClean="0"/>
            </a:br>
            <a:r>
              <a:rPr lang="cs-CZ" sz="3100" smtClean="0"/>
              <a:t>1. </a:t>
            </a:r>
            <a:r>
              <a:rPr lang="en-US" sz="3100" smtClean="0"/>
              <a:t>Kolik </a:t>
            </a:r>
            <a:r>
              <a:rPr lang="en-US" sz="3100"/>
              <a:t>dětí se v roce 2020 narodilo díky asistované reprodukci z celkem 4541 cyklů zahájených u žen ve věku 35 – 39 let? Kde jde takovou informaci najít?</a:t>
            </a:r>
            <a:r>
              <a:rPr lang="en-US"/>
              <a:t/>
            </a:r>
            <a:br>
              <a:rPr lang="en-US"/>
            </a:br>
            <a:endParaRPr lang="en-US"/>
          </a:p>
        </p:txBody>
      </p:sp>
      <p:pic>
        <p:nvPicPr>
          <p:cNvPr id="4" name="Zástupný symbol pro obsah 3"/>
          <p:cNvPicPr>
            <a:picLocks noGrp="1" noChangeAspect="1"/>
          </p:cNvPicPr>
          <p:nvPr>
            <p:ph idx="1"/>
          </p:nvPr>
        </p:nvPicPr>
        <p:blipFill rotWithShape="1">
          <a:blip r:embed="rId2"/>
          <a:srcRect l="30243" t="13544" r="32600" b="23414"/>
          <a:stretch/>
        </p:blipFill>
        <p:spPr>
          <a:xfrm>
            <a:off x="3087077" y="1604719"/>
            <a:ext cx="4743938" cy="5030581"/>
          </a:xfrm>
          <a:prstGeom prst="rect">
            <a:avLst/>
          </a:prstGeom>
        </p:spPr>
      </p:pic>
      <p:sp>
        <p:nvSpPr>
          <p:cNvPr id="5" name="TextovéPole 4"/>
          <p:cNvSpPr txBox="1"/>
          <p:nvPr/>
        </p:nvSpPr>
        <p:spPr>
          <a:xfrm>
            <a:off x="8557846" y="5541108"/>
            <a:ext cx="3196492" cy="646331"/>
          </a:xfrm>
          <a:prstGeom prst="rect">
            <a:avLst/>
          </a:prstGeom>
          <a:noFill/>
        </p:spPr>
        <p:txBody>
          <a:bodyPr wrap="square" rtlCol="0">
            <a:spAutoFit/>
          </a:bodyPr>
          <a:lstStyle/>
          <a:p>
            <a:r>
              <a:rPr lang="en-US" smtClean="0"/>
              <a:t>https://www.uzis.cz/res/f/008420/asistreprodukce2020.pdf</a:t>
            </a:r>
            <a:endParaRPr lang="en-US"/>
          </a:p>
        </p:txBody>
      </p:sp>
    </p:spTree>
    <p:extLst>
      <p:ext uri="{BB962C8B-B14F-4D97-AF65-F5344CB8AC3E}">
        <p14:creationId xmlns:p14="http://schemas.microsoft.com/office/powerpoint/2010/main" val="385965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mtClean="0"/>
              <a:t/>
            </a:r>
            <a:br>
              <a:rPr lang="cs-CZ" smtClean="0"/>
            </a:br>
            <a:r>
              <a:rPr lang="cs-CZ" smtClean="0"/>
              <a:t>2. </a:t>
            </a:r>
            <a:r>
              <a:rPr lang="en-US" smtClean="0"/>
              <a:t>Která </a:t>
            </a:r>
            <a:r>
              <a:rPr lang="en-US"/>
              <a:t>droga je v současnosti v USA nejčastější příčinou smrti z předávkování?</a:t>
            </a:r>
            <a:br>
              <a:rPr lang="en-US"/>
            </a:br>
            <a:endParaRPr lang="en-US"/>
          </a:p>
        </p:txBody>
      </p:sp>
      <p:pic>
        <p:nvPicPr>
          <p:cNvPr id="1026" name="Picture 2" descr="https://nida.nih.gov/sites/default/files/images/2023-Drug-od-death-rates-2.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2215" y="1690688"/>
            <a:ext cx="6699169" cy="5024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8964246" y="5376985"/>
            <a:ext cx="2852616" cy="1200329"/>
          </a:xfrm>
          <a:prstGeom prst="rect">
            <a:avLst/>
          </a:prstGeom>
          <a:noFill/>
        </p:spPr>
        <p:txBody>
          <a:bodyPr wrap="square" rtlCol="0">
            <a:spAutoFit/>
          </a:bodyPr>
          <a:lstStyle/>
          <a:p>
            <a:r>
              <a:rPr lang="en-US" smtClean="0"/>
              <a:t>https://nida.nih.gov/research-topics/trends-statistics/overdose-death-rates</a:t>
            </a:r>
            <a:endParaRPr lang="en-US"/>
          </a:p>
        </p:txBody>
      </p:sp>
    </p:spTree>
    <p:extLst>
      <p:ext uri="{BB962C8B-B14F-4D97-AF65-F5344CB8AC3E}">
        <p14:creationId xmlns:p14="http://schemas.microsoft.com/office/powerpoint/2010/main" val="20768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mtClean="0"/>
              <a:t/>
            </a:r>
            <a:br>
              <a:rPr lang="cs-CZ" smtClean="0"/>
            </a:br>
            <a:r>
              <a:rPr lang="cs-CZ" smtClean="0"/>
              <a:t>3. </a:t>
            </a:r>
            <a:r>
              <a:rPr lang="en-US" smtClean="0"/>
              <a:t>O </a:t>
            </a:r>
            <a:r>
              <a:rPr lang="en-US"/>
              <a:t>kolik let se liší naděje dožití u romské populace ve srovnání s průměrem za celou ČR?</a:t>
            </a:r>
            <a:br>
              <a:rPr lang="en-US"/>
            </a:br>
            <a:endParaRPr lang="en-US"/>
          </a:p>
        </p:txBody>
      </p:sp>
      <p:pic>
        <p:nvPicPr>
          <p:cNvPr id="4" name="Zástupný symbol pro obsah 3"/>
          <p:cNvPicPr>
            <a:picLocks noGrp="1" noChangeAspect="1"/>
          </p:cNvPicPr>
          <p:nvPr>
            <p:ph idx="1"/>
          </p:nvPr>
        </p:nvPicPr>
        <p:blipFill rotWithShape="1">
          <a:blip r:embed="rId2"/>
          <a:srcRect l="17334" t="19333" r="20028" b="22016"/>
          <a:stretch/>
        </p:blipFill>
        <p:spPr>
          <a:xfrm>
            <a:off x="1098416" y="1690688"/>
            <a:ext cx="8034216" cy="4909798"/>
          </a:xfrm>
          <a:prstGeom prst="rect">
            <a:avLst/>
          </a:prstGeom>
        </p:spPr>
      </p:pic>
      <p:sp>
        <p:nvSpPr>
          <p:cNvPr id="5" name="TextovéPole 4"/>
          <p:cNvSpPr txBox="1"/>
          <p:nvPr/>
        </p:nvSpPr>
        <p:spPr>
          <a:xfrm>
            <a:off x="7924800" y="6410036"/>
            <a:ext cx="3925455" cy="276999"/>
          </a:xfrm>
          <a:prstGeom prst="rect">
            <a:avLst/>
          </a:prstGeom>
          <a:noFill/>
        </p:spPr>
        <p:txBody>
          <a:bodyPr wrap="square" rtlCol="0">
            <a:spAutoFit/>
          </a:bodyPr>
          <a:lstStyle/>
          <a:p>
            <a:r>
              <a:rPr lang="en-US" sz="1200" smtClean="0"/>
              <a:t>https://zdravi2030.mzcr.cz/zdravi-2030-analyticka-studie.pdf</a:t>
            </a:r>
            <a:endParaRPr lang="en-US" sz="1200"/>
          </a:p>
        </p:txBody>
      </p:sp>
    </p:spTree>
    <p:extLst>
      <p:ext uri="{BB962C8B-B14F-4D97-AF65-F5344CB8AC3E}">
        <p14:creationId xmlns:p14="http://schemas.microsoft.com/office/powerpoint/2010/main" val="109339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600" smtClean="0"/>
              <a:t>4. </a:t>
            </a:r>
            <a:r>
              <a:rPr lang="en-US" sz="3600" smtClean="0"/>
              <a:t>Kolik </a:t>
            </a:r>
            <a:r>
              <a:rPr lang="en-US" sz="3600"/>
              <a:t>procent Čechů a Češek má nadváhu (podle BMI)?</a:t>
            </a:r>
            <a:r>
              <a:rPr lang="en-US"/>
              <a:t/>
            </a:r>
            <a:br>
              <a:rPr lang="en-US"/>
            </a:br>
            <a:endParaRPr lang="en-US"/>
          </a:p>
        </p:txBody>
      </p:sp>
      <p:pic>
        <p:nvPicPr>
          <p:cNvPr id="2050" name="Picture 2" descr="https://ec.europa.eu/eurostat/statistics-explained/images/6/65/Overweight_population_map_July_2021_V2.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41277" y="1027906"/>
            <a:ext cx="5463814" cy="546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14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mtClean="0"/>
              <a:t>5. </a:t>
            </a:r>
            <a:r>
              <a:rPr lang="en-US" smtClean="0"/>
              <a:t>Které </a:t>
            </a:r>
            <a:r>
              <a:rPr lang="en-US"/>
              <a:t>duševní onemocnění vede nejčastěji k úmrtí?</a:t>
            </a:r>
            <a:br>
              <a:rPr lang="en-US"/>
            </a:br>
            <a:endParaRPr lang="en-US"/>
          </a:p>
        </p:txBody>
      </p:sp>
      <p:pic>
        <p:nvPicPr>
          <p:cNvPr id="4" name="Zástupný symbol pro obsah 3"/>
          <p:cNvPicPr>
            <a:picLocks noGrp="1" noChangeAspect="1"/>
          </p:cNvPicPr>
          <p:nvPr>
            <p:ph idx="1"/>
          </p:nvPr>
        </p:nvPicPr>
        <p:blipFill rotWithShape="1">
          <a:blip r:embed="rId2"/>
          <a:srcRect l="15904" t="28516" r="39919" b="6742"/>
          <a:stretch/>
        </p:blipFill>
        <p:spPr>
          <a:xfrm>
            <a:off x="2576945" y="1108363"/>
            <a:ext cx="5837382" cy="5346551"/>
          </a:xfrm>
          <a:prstGeom prst="rect">
            <a:avLst/>
          </a:prstGeom>
        </p:spPr>
      </p:pic>
    </p:spTree>
    <p:extLst>
      <p:ext uri="{BB962C8B-B14F-4D97-AF65-F5344CB8AC3E}">
        <p14:creationId xmlns:p14="http://schemas.microsoft.com/office/powerpoint/2010/main" val="163613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200" smtClean="0"/>
              <a:t>6. </a:t>
            </a:r>
            <a:r>
              <a:rPr lang="en-US" sz="3200" smtClean="0"/>
              <a:t>Který </a:t>
            </a:r>
            <a:r>
              <a:rPr lang="en-US" sz="3200"/>
              <a:t>jev byl klíčovým ukazatelem sociálních vlivů na individuální jednání v dílech sociologů Emila Durkheima a také T. G. Masaryka?</a:t>
            </a:r>
            <a:r>
              <a:rPr lang="en-US"/>
              <a:t/>
            </a:r>
            <a:br>
              <a:rPr lang="en-US"/>
            </a:br>
            <a:endParaRPr lang="en-US"/>
          </a:p>
        </p:txBody>
      </p:sp>
      <p:pic>
        <p:nvPicPr>
          <p:cNvPr id="3074" name="Picture 2" descr="undefin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4816" y="1607560"/>
            <a:ext cx="2821620" cy="49419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bevraž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246" y="2386011"/>
            <a:ext cx="2191372" cy="317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885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a:t>7. </a:t>
            </a:r>
            <a:r>
              <a:rPr lang="en-US" sz="4000"/>
              <a:t>Kolik se v roce 2023 uskutečnilo v USA masových vražd střelnou zbraní?</a:t>
            </a:r>
          </a:p>
        </p:txBody>
      </p:sp>
      <p:sp>
        <p:nvSpPr>
          <p:cNvPr id="3" name="Zástupný symbol pro obsah 2"/>
          <p:cNvSpPr>
            <a:spLocks noGrp="1"/>
          </p:cNvSpPr>
          <p:nvPr>
            <p:ph idx="1"/>
          </p:nvPr>
        </p:nvSpPr>
        <p:spPr/>
        <p:txBody>
          <a:bodyPr>
            <a:normAutofit/>
          </a:bodyPr>
          <a:lstStyle/>
          <a:p>
            <a:pPr marL="0" indent="0">
              <a:buNone/>
            </a:pPr>
            <a:r>
              <a:rPr lang="cs-CZ" sz="4400" smtClean="0"/>
              <a:t>656</a:t>
            </a:r>
          </a:p>
          <a:p>
            <a:pPr marL="0" indent="0">
              <a:buNone/>
            </a:pPr>
            <a:endParaRPr lang="cs-CZ" sz="4400"/>
          </a:p>
          <a:p>
            <a:pPr marL="0" indent="0">
              <a:buNone/>
            </a:pPr>
            <a:endParaRPr lang="en-US" sz="4400"/>
          </a:p>
        </p:txBody>
      </p:sp>
      <p:pic>
        <p:nvPicPr>
          <p:cNvPr id="4" name="Obrázek 3"/>
          <p:cNvPicPr>
            <a:picLocks noChangeAspect="1"/>
          </p:cNvPicPr>
          <p:nvPr/>
        </p:nvPicPr>
        <p:blipFill rotWithShape="1">
          <a:blip r:embed="rId2"/>
          <a:srcRect l="27441" t="13199" r="29041" b="37912"/>
          <a:stretch/>
        </p:blipFill>
        <p:spPr>
          <a:xfrm>
            <a:off x="2780145" y="2115127"/>
            <a:ext cx="5994399" cy="4208833"/>
          </a:xfrm>
          <a:prstGeom prst="rect">
            <a:avLst/>
          </a:prstGeom>
        </p:spPr>
      </p:pic>
    </p:spTree>
    <p:extLst>
      <p:ext uri="{BB962C8B-B14F-4D97-AF65-F5344CB8AC3E}">
        <p14:creationId xmlns:p14="http://schemas.microsoft.com/office/powerpoint/2010/main" val="1716438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964911"/>
          </a:xfrm>
        </p:spPr>
        <p:txBody>
          <a:bodyPr/>
          <a:lstStyle/>
          <a:p>
            <a:r>
              <a:rPr lang="cs-CZ" smtClean="0"/>
              <a:t>8. Která droga je nejnebezpečnější?</a:t>
            </a:r>
            <a:endParaRPr lang="en-US"/>
          </a:p>
        </p:txBody>
      </p:sp>
      <p:pic>
        <p:nvPicPr>
          <p:cNvPr id="4098" name="Picture 2" descr="Může jít o obrázek text, kde se píše What is the most dangerous drug? Some drugs classified as highly dangerous are less harmful than alcohol or tobacco Paying through the nose Britain, drug harm score out 100), selected drugs, 2010 30 0 Alcohol 10 20 40 50 60 Heroin Crack cocaine Methamphetamine Cocaine Tobacco 70 80 Amphetamine Cannabis Benzodiazepines Ketamine Methadone Ecstasy LSD Harm to users Health damage, mental impairment and dependence Mortality Loss tangibles and relationships Harm others Community, economic and environmental costs injury Mushrooms Family adversities Û Economis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50" t="41423" r="3050" b="-1224"/>
          <a:stretch/>
        </p:blipFill>
        <p:spPr bwMode="auto">
          <a:xfrm>
            <a:off x="1376701" y="1246908"/>
            <a:ext cx="7407081" cy="552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822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157</Words>
  <Application>Microsoft Office PowerPoint</Application>
  <PresentationFormat>Širokoúhlá obrazovka</PresentationFormat>
  <Paragraphs>17</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Calibri Light</vt:lpstr>
      <vt:lpstr>Motiv Office</vt:lpstr>
      <vt:lpstr>Kvíz</vt:lpstr>
      <vt:lpstr> 1. Kolik dětí se v roce 2020 narodilo díky asistované reprodukci z celkem 4541 cyklů zahájených u žen ve věku 35 – 39 let? Kde jde takovou informaci najít? </vt:lpstr>
      <vt:lpstr> 2. Která droga je v současnosti v USA nejčastější příčinou smrti z předávkování? </vt:lpstr>
      <vt:lpstr> 3. O kolik let se liší naděje dožití u romské populace ve srovnání s průměrem za celou ČR? </vt:lpstr>
      <vt:lpstr>4. Kolik procent Čechů a Češek má nadváhu (podle BMI)? </vt:lpstr>
      <vt:lpstr>5. Které duševní onemocnění vede nejčastěji k úmrtí? </vt:lpstr>
      <vt:lpstr>6. Který jev byl klíčovým ukazatelem sociálních vlivů na individuální jednání v dílech sociologů Emila Durkheima a také T. G. Masaryka? </vt:lpstr>
      <vt:lpstr>7. Kolik se v roce 2023 uskutečnilo v USA masových vražd střelnou zbraní?</vt:lpstr>
      <vt:lpstr>8. Která droga je nejnebezpečnější?</vt:lpstr>
      <vt:lpstr>9. Ve kterých zemích je legální euthanasie?</vt:lpstr>
      <vt:lpstr>Jaká je hlavní příčina úmrtí těhotných žen a žen po porodu (do 42 dní po porodu) v USA (data za rok 2018 - 2019)?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Slepickova</cp:lastModifiedBy>
  <cp:revision>8</cp:revision>
  <dcterms:created xsi:type="dcterms:W3CDTF">2024-02-12T08:59:22Z</dcterms:created>
  <dcterms:modified xsi:type="dcterms:W3CDTF">2024-02-12T11:52:56Z</dcterms:modified>
</cp:coreProperties>
</file>