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5" r:id="rId4"/>
    <p:sldId id="286" r:id="rId5"/>
    <p:sldId id="273" r:id="rId6"/>
    <p:sldId id="269" r:id="rId7"/>
    <p:sldId id="267" r:id="rId8"/>
    <p:sldId id="271" r:id="rId9"/>
    <p:sldId id="268" r:id="rId10"/>
    <p:sldId id="275" r:id="rId11"/>
    <p:sldId id="277" r:id="rId12"/>
    <p:sldId id="276" r:id="rId13"/>
    <p:sldId id="278" r:id="rId14"/>
    <p:sldId id="279" r:id="rId15"/>
    <p:sldId id="287" r:id="rId16"/>
    <p:sldId id="289" r:id="rId17"/>
    <p:sldId id="290" r:id="rId18"/>
    <p:sldId id="292" r:id="rId19"/>
    <p:sldId id="291" r:id="rId20"/>
    <p:sldId id="300" r:id="rId21"/>
    <p:sldId id="298" r:id="rId22"/>
    <p:sldId id="299" r:id="rId23"/>
    <p:sldId id="295" r:id="rId24"/>
    <p:sldId id="294" r:id="rId25"/>
    <p:sldId id="301" r:id="rId26"/>
    <p:sldId id="302" r:id="rId27"/>
    <p:sldId id="283" r:id="rId28"/>
    <p:sldId id="281" r:id="rId29"/>
    <p:sldId id="383" r:id="rId30"/>
    <p:sldId id="386" r:id="rId31"/>
    <p:sldId id="387" r:id="rId32"/>
    <p:sldId id="469" r:id="rId33"/>
    <p:sldId id="470" r:id="rId34"/>
    <p:sldId id="472" r:id="rId35"/>
    <p:sldId id="471" r:id="rId36"/>
    <p:sldId id="280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Procento</a:t>
            </a:r>
            <a:r>
              <a:rPr lang="en-US" sz="1800" dirty="0"/>
              <a:t> </a:t>
            </a:r>
            <a:r>
              <a:rPr lang="en-US" sz="1800" dirty="0" err="1"/>
              <a:t>dětí</a:t>
            </a:r>
            <a:r>
              <a:rPr lang="en-US" sz="1800" dirty="0"/>
              <a:t> s </a:t>
            </a:r>
            <a:r>
              <a:rPr lang="en-US" sz="1800" dirty="0" err="1"/>
              <a:t>nadváhou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</a:t>
            </a:r>
            <a:r>
              <a:rPr lang="en-US" sz="1800" dirty="0" err="1"/>
              <a:t>obezitou</a:t>
            </a:r>
            <a:r>
              <a:rPr lang="en-US" sz="1800" dirty="0"/>
              <a:t> </a:t>
            </a:r>
            <a:r>
              <a:rPr lang="en-US" sz="1800" dirty="0" err="1"/>
              <a:t>podle</a:t>
            </a:r>
            <a:r>
              <a:rPr lang="en-US" sz="1800" dirty="0"/>
              <a:t> </a:t>
            </a:r>
            <a:r>
              <a:rPr lang="en-US" sz="1800" dirty="0" err="1"/>
              <a:t>socioekonomického</a:t>
            </a:r>
            <a:r>
              <a:rPr lang="en-US" sz="1800" dirty="0"/>
              <a:t> </a:t>
            </a:r>
            <a:r>
              <a:rPr lang="en-US" sz="1800" dirty="0" err="1"/>
              <a:t>statusu</a:t>
            </a:r>
            <a:r>
              <a:rPr lang="en-US" sz="1800" dirty="0"/>
              <a:t> </a:t>
            </a:r>
            <a:r>
              <a:rPr lang="en-US" sz="1800" dirty="0" err="1"/>
              <a:t>rodičů</a:t>
            </a:r>
            <a:r>
              <a:rPr lang="cs-CZ" sz="1800" dirty="0"/>
              <a:t> (podle dat HBSC, 2014)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3465137509985166E-2"/>
          <c:y val="1.6030701361282439E-2"/>
          <c:w val="0.95721119099243024"/>
          <c:h val="0.7757708088868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List1!$K$3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List1!$I$4:$J$9</c:f>
              <c:multiLvlStrCache>
                <c:ptCount val="6"/>
                <c:lvl>
                  <c:pt idx="0">
                    <c:v>Nízký</c:v>
                  </c:pt>
                  <c:pt idx="1">
                    <c:v>Střední</c:v>
                  </c:pt>
                  <c:pt idx="2">
                    <c:v>Vysoký</c:v>
                  </c:pt>
                  <c:pt idx="3">
                    <c:v>Nízký</c:v>
                  </c:pt>
                  <c:pt idx="4">
                    <c:v>Střední</c:v>
                  </c:pt>
                  <c:pt idx="5">
                    <c:v>Vysoký</c:v>
                  </c:pt>
                </c:lvl>
                <c:lvl>
                  <c:pt idx="0">
                    <c:v>Chlapci</c:v>
                  </c:pt>
                  <c:pt idx="3">
                    <c:v>Dívky</c:v>
                  </c:pt>
                </c:lvl>
              </c:multiLvlStrCache>
            </c:multiLvlStrRef>
          </c:cat>
          <c:val>
            <c:numRef>
              <c:f>List1!$K$4:$K$9</c:f>
              <c:numCache>
                <c:formatCode>General</c:formatCode>
                <c:ptCount val="6"/>
                <c:pt idx="0">
                  <c:v>23.3</c:v>
                </c:pt>
                <c:pt idx="1">
                  <c:v>24.5</c:v>
                </c:pt>
                <c:pt idx="2">
                  <c:v>30.9</c:v>
                </c:pt>
                <c:pt idx="3">
                  <c:v>17.3</c:v>
                </c:pt>
                <c:pt idx="4">
                  <c:v>17.899999999999999</c:v>
                </c:pt>
                <c:pt idx="5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A-4196-9337-FA624A8D7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264104"/>
        <c:axId val="397263744"/>
      </c:barChart>
      <c:catAx>
        <c:axId val="39726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7263744"/>
        <c:crosses val="autoZero"/>
        <c:auto val="1"/>
        <c:lblAlgn val="ctr"/>
        <c:lblOffset val="100"/>
        <c:noMultiLvlLbl val="0"/>
      </c:catAx>
      <c:valAx>
        <c:axId val="39726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7264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/>
              <a:t>Procento</a:t>
            </a:r>
            <a:r>
              <a:rPr lang="cs-CZ" sz="2400" baseline="0"/>
              <a:t> dětí dodržujících doporučené množství fyzické aktivity podle socioekonomického statusu rodičů (podle dat HBSC za rok 2014)</a:t>
            </a:r>
            <a:endParaRPr lang="cs-CZ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List1!$I$4:$J$9</c:f>
              <c:multiLvlStrCache>
                <c:ptCount val="6"/>
                <c:lvl>
                  <c:pt idx="0">
                    <c:v>Nízký</c:v>
                  </c:pt>
                  <c:pt idx="1">
                    <c:v>Střední</c:v>
                  </c:pt>
                  <c:pt idx="2">
                    <c:v>Vysoký</c:v>
                  </c:pt>
                  <c:pt idx="3">
                    <c:v>Nízký</c:v>
                  </c:pt>
                  <c:pt idx="4">
                    <c:v>Střední</c:v>
                  </c:pt>
                  <c:pt idx="5">
                    <c:v>Vysoký</c:v>
                  </c:pt>
                </c:lvl>
                <c:lvl>
                  <c:pt idx="0">
                    <c:v>Chlapci</c:v>
                  </c:pt>
                  <c:pt idx="3">
                    <c:v>Dívky</c:v>
                  </c:pt>
                </c:lvl>
              </c:multiLvlStrCache>
            </c:multiLvlStrRef>
          </c:cat>
          <c:val>
            <c:numRef>
              <c:f>List1!$K$4:$K$9</c:f>
              <c:numCache>
                <c:formatCode>General</c:formatCode>
                <c:ptCount val="6"/>
                <c:pt idx="0">
                  <c:v>23.3</c:v>
                </c:pt>
                <c:pt idx="1">
                  <c:v>24.5</c:v>
                </c:pt>
                <c:pt idx="2">
                  <c:v>30.9</c:v>
                </c:pt>
                <c:pt idx="3">
                  <c:v>17.3</c:v>
                </c:pt>
                <c:pt idx="4">
                  <c:v>17.899999999999999</c:v>
                </c:pt>
                <c:pt idx="5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1-49B2-A9C6-A04236722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5584560"/>
        <c:axId val="585591760"/>
      </c:barChart>
      <c:catAx>
        <c:axId val="58558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5591760"/>
        <c:crosses val="autoZero"/>
        <c:auto val="1"/>
        <c:lblAlgn val="ctr"/>
        <c:lblOffset val="100"/>
        <c:noMultiLvlLbl val="0"/>
      </c:catAx>
      <c:valAx>
        <c:axId val="58559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558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8D3A6-1FAC-6907-7D65-0D848C00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9CBA9D-E112-2D37-78E2-E593D1C7A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1BE109-0F42-FD52-2061-0890CA2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5484E1-4ECD-D0AE-7C36-4FC6E2DD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5CB4DA-99EB-2C6C-7284-B2663FC8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40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380E9-CD87-C458-51FB-F27F94D0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23DCBC-26BC-82B8-63F2-7684F1D3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597260-5416-ACFC-603F-BC474486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AE22D-22C8-7A96-1D9C-990FFA2C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DC245F-9FF1-BDFC-AA15-54930505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23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F0A5F-E2D5-16C0-035A-E98C1A7A7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792490-5A10-3479-7BFF-B0663E672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4B0FD9-5869-B94A-D788-8ED6BC89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014302-34BA-367D-C411-D300656E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E571DD-4972-D68E-9DCA-1D9D4A68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3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4F82E-C4C1-7D2E-A387-EA1BDA5B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F0880-E942-5378-862B-4D7077527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CEFCBB-E4FE-04BC-57E6-C1E4FC35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51309-FF91-36DB-BCB4-E98DCFA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50FEA9-964C-79A0-F863-8AC61D92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4A9F0-F7EA-D86B-6D9A-53D19B21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E76722-1469-2C5C-8907-9C1C7A4CF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691D54-291C-56A7-ECEA-258BCFAE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4915F-414A-9D9B-A6F1-78B7B940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933298-53BA-1A80-0D09-6CDB5EE6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696F5-2CF8-5E93-1F33-09F24177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F7C39-6317-02A4-78BD-1ED7DA9A5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C963FE-6C13-D1A0-B3E8-AABE262CB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64DF68-6C88-C325-A3C9-F8926E7E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F3D6F1-495C-564B-4C3D-BC689866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C9B36-4ABE-5F9B-8440-E6657032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31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3DEC2-5308-21D0-6B6C-227B4CFE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8455E1-67B1-3331-1188-7A53F10D8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8BDE58-1D80-0754-3DF4-58E0289C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75EFBB-8CC1-3069-F07C-3BB6BC63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E4CA08-EBA1-FF73-363E-E380A1758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FFBB620-12F3-2B24-FA66-BEE9D7B1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CB3253-C430-61B7-D109-43539776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EAE57-EBBE-5E95-0460-56BC2EB0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23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1DE90-96C5-230A-7046-93D49D59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FE1075D-BA9F-557A-C5A2-3DF4A1B3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995ED1-B642-665F-3655-5E44DF87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081C0F-0A5E-6200-C19D-D516CA34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A2984A-3359-3465-5EC5-738E56E9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7187C4-E0E9-A55D-D8A0-CBFFA87A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1BBD98-F634-A8DE-A7DB-9D1275D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4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80749-2889-3781-1167-83B51B6F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DF18F-47C2-C04B-0088-D9384430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342623-2C5B-7DA1-4440-07C5A8513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BE3235-F453-BCCD-C986-D96D0704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BE5174-A6E0-4E24-21A0-1C776CBF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79323-DC01-D19C-C687-F49C30F7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1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C0FD7-3DAA-2F18-D420-C751ABEA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B0A448-6B72-29AE-FE8D-410CF11B0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B7BE31-18B0-CB2B-52E4-5AB3EDC5B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B1CE50-D888-0213-47DB-734784FE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7D4C7-1469-D54C-7AE1-FC5DE443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1B556-7317-1736-773D-3F0B3FE9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7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5D5D5F-946A-5F2A-8A92-72938B80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9D5AF0-E619-E19A-8348-C37FFA3B0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DDDF71-7861-C5FC-4882-25F0B1BAA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54CD4D-D05A-4EB6-ACB0-F9B1F835DEE5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463ABD-0E2D-455D-4685-273B57811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257534-6827-4433-C6AA-F42885C4F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C4410-DB3D-48F9-B6E7-14F8225C06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98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ovoryozdravi.cz/" TargetMode="External"/><Relationship Id="rId2" Type="http://schemas.openxmlformats.org/officeDocument/2006/relationships/hyperlink" Target="https://healthtalk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2tv3Vzy0V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C1AF6-2951-189E-2DF5-B87C50F12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Sociologie medicíny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47D797-DC11-8C5F-4449-30A68665A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9646"/>
            <a:ext cx="9144000" cy="1438154"/>
          </a:xfrm>
        </p:spPr>
        <p:txBody>
          <a:bodyPr/>
          <a:lstStyle/>
          <a:p>
            <a:r>
              <a:rPr lang="cs-CZ" dirty="0"/>
              <a:t>12. 4. 2024 </a:t>
            </a:r>
          </a:p>
        </p:txBody>
      </p:sp>
    </p:spTree>
    <p:extLst>
      <p:ext uri="{BB962C8B-B14F-4D97-AF65-F5344CB8AC3E}">
        <p14:creationId xmlns:p14="http://schemas.microsoft.com/office/powerpoint/2010/main" val="16954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D68BBA0-2874-5577-8F57-4DB7CF34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162" y="489553"/>
            <a:ext cx="4427439" cy="3822016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05B9BC2-6D4D-B61F-BF42-8740100E3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713316"/>
            <a:ext cx="7160039" cy="158141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D5E4F3-9480-399E-8476-636204F56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04" y="347697"/>
            <a:ext cx="6080560" cy="286288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2DA5D3A-479D-4E55-741B-5AE22D628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040" y="3210586"/>
            <a:ext cx="4427439" cy="35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3FAC9-3015-7664-BC47-89A77A31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Četné výzkumy ukazují, že 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F31BE-AFE1-99A5-5A22-8469510D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W</a:t>
            </a:r>
            <a:r>
              <a:rPr lang="en-US" dirty="0"/>
              <a:t>omen receive less treatment for their pain than men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Je to nutně špatně?</a:t>
            </a:r>
          </a:p>
          <a:p>
            <a:pPr marL="514350" indent="-514350">
              <a:buAutoNum type="alphaLcParenR"/>
            </a:pPr>
            <a:r>
              <a:rPr lang="cs-CZ" dirty="0"/>
              <a:t>Proč tomu tak může být?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Zpracováno dle: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Hoffmann, D. E., &amp; 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Tarzian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A. J. (2001). The girl who cried pain: a bias against women in the treatment of pain.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Journal of Law, Medicine &amp; Ethics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29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(1), 13-27.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92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A7D8E-6907-14D8-2357-7C0C074C9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Ženy častěji trpí chronickou bolestí a nemocemi doprovázenými velkou  bolestí (migréna, revmatická artritida apod.). Bolest je součástí i běžného, nepatologického fungování ženského těla (menstruace, ovulace, porod).</a:t>
            </a:r>
          </a:p>
          <a:p>
            <a:r>
              <a:rPr lang="cs-CZ" dirty="0"/>
              <a:t>V laboratorních podmínkách ženy projevují větší citlivost k bolesti – mají nižší práh bolesti a nižší toleranci k bolesti (bolest je subjektivní a její zkoumání je těžké, co takový výsledek znamená? Výsledky u mužů se navíc liší v závislosti na tom, je-li výzkumníkem muž nebo žena).</a:t>
            </a:r>
          </a:p>
          <a:p>
            <a:r>
              <a:rPr lang="cs-CZ" dirty="0"/>
              <a:t>Zároveň ženy dostávají méně léků proti bolesti, a to i ve velmi podobných podmínkách jako muži (např. pooperační stav po určitém zákroku, onkologičtí pacienti s metastázemi, kdy se hodnotilo, kolik pacientů má nedostatečně léčenou bolest, poměr byl 1:5 v prospěch žen, stejné výsledky i u dětských pacientů), jejich bolest není brána tak vážně, trvá déle, než jsou odeslány ke specialistovi na bolest a dostávají méně účinné léky</a:t>
            </a:r>
          </a:p>
          <a:p>
            <a:r>
              <a:rPr lang="cs-CZ" dirty="0"/>
              <a:t>Také biologické rozdíly v tom, jak jsou efektivní léky na bolest (jak jsou tráveny apod.)</a:t>
            </a:r>
          </a:p>
          <a:p>
            <a:endParaRPr lang="cs-CZ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5C85B-611E-988B-99B7-CBFA801C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a sociální rozměr řešení bolesti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A24E48-4C23-FBAC-F8B6-F00A49464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Ženy – pacientky jsou častěji vnímané jako úzkostné (dostávají častěji sedativa, zatímco muži spíše opiáty), častěji jsou v rámci řešení bolesti odesílány k psychiatrovi, jejich bolest je navzdory klinickému obrazu vnímána častěji jako emocionální záležitost</a:t>
            </a:r>
          </a:p>
          <a:p>
            <a:r>
              <a:rPr lang="cs-CZ" dirty="0"/>
              <a:t>Ženy se častěji obracejí k medicínskému řešení problémů, muži volí jiné strategie</a:t>
            </a:r>
          </a:p>
          <a:p>
            <a:r>
              <a:rPr lang="cs-CZ" dirty="0"/>
              <a:t>Muži jsou v důsledku socializace méně ochotní mluvit o pocitech a přiznávat slabost</a:t>
            </a:r>
          </a:p>
          <a:p>
            <a:r>
              <a:rPr lang="cs-CZ" dirty="0"/>
              <a:t>Socializace žen – snaha vypadat dobře, moc si nestěžovat (výzkum </a:t>
            </a:r>
            <a:r>
              <a:rPr lang="en-US" dirty="0" err="1"/>
              <a:t>Hadjistavropoulos</a:t>
            </a:r>
            <a:r>
              <a:rPr lang="en-US" dirty="0"/>
              <a:t> </a:t>
            </a:r>
            <a:r>
              <a:rPr lang="cs-CZ" dirty="0"/>
              <a:t>et al, 1996: fyzicky atraktivní pacientky dostávají méně léků na bolest než méně fyzicky atraktivní, víc se u nich předpokládá, že bolest zvládnou)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7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8AFE2-87A3-5C40-6F3A-6F254A0C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Yentl</a:t>
            </a:r>
            <a:r>
              <a:rPr lang="cs-CZ" dirty="0"/>
              <a:t> syndrome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93247-0E94-48B4-F4A9-926DC196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Ženy jsou méně často léčeny efektivně na počátku své interakce se zdravotnickým systémem dokud nedokáží, že jejich stav je stejně vážný jako stav muže - pacienta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7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71578-C4C4-91E7-E6AF-03FF40C9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 k historii zkoumání medicíny sociologií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F7F1C-8D03-8C84-411C-5E968A446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zaujetí </a:t>
            </a:r>
            <a:r>
              <a:rPr lang="cs-CZ" dirty="0" err="1"/>
              <a:t>medikalizací</a:t>
            </a:r>
            <a:r>
              <a:rPr lang="cs-CZ" dirty="0"/>
              <a:t> se nakonec pozornost musela stočit i k laickému pohledu na nemoci a k sociálním rozměrům různých diagnóz</a:t>
            </a:r>
          </a:p>
          <a:p>
            <a:r>
              <a:rPr lang="cs-CZ" dirty="0"/>
              <a:t>Například kampaně o škodlivosti kouření, u nějž se ukázala silná vazba na vzdělání a sociální třídu </a:t>
            </a:r>
          </a:p>
          <a:p>
            <a:r>
              <a:rPr lang="cs-CZ" dirty="0"/>
              <a:t>Frustrace odborníků z toho, jak málo jsou odborná data přijímána a chápána laickou veřejností</a:t>
            </a:r>
          </a:p>
          <a:p>
            <a:r>
              <a:rPr lang="cs-CZ" dirty="0"/>
              <a:t>Vynořuje se velké téma </a:t>
            </a:r>
            <a:r>
              <a:rPr lang="cs-CZ" b="1" dirty="0"/>
              <a:t>nerovností ve zdraví </a:t>
            </a:r>
            <a:r>
              <a:rPr lang="cs-CZ" dirty="0"/>
              <a:t>– socioekonomické, etnické, genderové</a:t>
            </a:r>
          </a:p>
        </p:txBody>
      </p:sp>
    </p:spTree>
    <p:extLst>
      <p:ext uri="{BB962C8B-B14F-4D97-AF65-F5344CB8AC3E}">
        <p14:creationId xmlns:p14="http://schemas.microsoft.com/office/powerpoint/2010/main" val="36631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376DA-F97E-E5F9-DED3-EA6C27BD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Black report (1980)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2F929-E928-DF7A-7115-6B630204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559"/>
            <a:ext cx="10515600" cy="46954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dirty="0">
                <a:solidFill>
                  <a:srgbClr val="0D0D0D"/>
                </a:solidFill>
                <a:latin typeface="Söhne"/>
              </a:rPr>
              <a:t>Z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práva publikovaná ve Spojeném království v roce 1980. Byla pojmenována podle jejího hlavního autora, profesora Petera Blacka. Tato zpráva byla výsledkem výzkumu komise zřízené britskou vládou, která byla pověřena zkoumáním sociálních a ekonomických determinantů zdraví a nerovností ve zdravotní péči.</a:t>
            </a:r>
          </a:p>
          <a:p>
            <a:pPr algn="l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Black Report zjistil, že sociální a ekonomické faktory mají značný vliv na zdraví jednotlivců a že existují významné nerovnosti ve zdravotní péči mezi různými socioekonomickými skupinami. Zpráva zdůraznila, že lidé s nižší sociální ekonomickou pozicí měli horší zdravotní stav a nižší očekávanou délku života než ti s vyšší sociální ekonomickou pozicí.</a:t>
            </a:r>
          </a:p>
          <a:p>
            <a:pPr algn="l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Tento výzkum přinesl do popředí diskusi o sociálních determinantech zdraví a potřebě </a:t>
            </a:r>
            <a:r>
              <a:rPr lang="cs-CZ" dirty="0">
                <a:solidFill>
                  <a:srgbClr val="0D0D0D"/>
                </a:solidFill>
                <a:latin typeface="Söhne"/>
              </a:rPr>
              <a:t>zaměřit se na 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 sociální nerovnosti jako klíčový faktor pro zlepšení zdravotního stavu populace. Black Report měl významný dopad na veřejné zdravotní politiky ve Spojeném království a po celém světě.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0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59D62F-DB4A-D417-1D73-657D00C10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573" y="464911"/>
            <a:ext cx="8322739" cy="4351338"/>
          </a:xfrm>
        </p:spPr>
      </p:pic>
    </p:spTree>
    <p:extLst>
      <p:ext uri="{BB962C8B-B14F-4D97-AF65-F5344CB8AC3E}">
        <p14:creationId xmlns:p14="http://schemas.microsoft.com/office/powerpoint/2010/main" val="358607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D537125-A2C0-06DD-2D41-8C5547DBA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86" y="63479"/>
            <a:ext cx="9699127" cy="6731042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278AE8-6A97-67CB-BCB3-827DEE94931D}"/>
              </a:ext>
            </a:extLst>
          </p:cNvPr>
          <p:cNvSpPr txBox="1"/>
          <p:nvPr/>
        </p:nvSpPr>
        <p:spPr>
          <a:xfrm>
            <a:off x="10093124" y="3981691"/>
            <a:ext cx="182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dataozdravi.cz</a:t>
            </a:r>
          </a:p>
        </p:txBody>
      </p:sp>
    </p:spTree>
    <p:extLst>
      <p:ext uri="{BB962C8B-B14F-4D97-AF65-F5344CB8AC3E}">
        <p14:creationId xmlns:p14="http://schemas.microsoft.com/office/powerpoint/2010/main" val="221978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7E79C1D-839B-2527-1444-290E32F6F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55" y="464910"/>
            <a:ext cx="11803809" cy="5848803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EA5BE6F-1219-6D9E-5DAB-A4083FDE7D0B}"/>
              </a:ext>
            </a:extLst>
          </p:cNvPr>
          <p:cNvSpPr txBox="1"/>
          <p:nvPr/>
        </p:nvSpPr>
        <p:spPr>
          <a:xfrm>
            <a:off x="7801337" y="6423949"/>
            <a:ext cx="403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dataozdravi.cz</a:t>
            </a:r>
          </a:p>
        </p:txBody>
      </p:sp>
    </p:spTree>
    <p:extLst>
      <p:ext uri="{BB962C8B-B14F-4D97-AF65-F5344CB8AC3E}">
        <p14:creationId xmlns:p14="http://schemas.microsoft.com/office/powerpoint/2010/main" val="274369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C9FF0-BF04-C109-312B-88E18B52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BB609-8EB5-3BAA-EC5A-3FA6D69F2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nás čeká</a:t>
            </a:r>
          </a:p>
          <a:p>
            <a:r>
              <a:rPr lang="cs-CZ" dirty="0"/>
              <a:t>Ukončení předmětu</a:t>
            </a:r>
          </a:p>
          <a:p>
            <a:r>
              <a:rPr lang="cs-CZ" dirty="0"/>
              <a:t>Dotazy</a:t>
            </a:r>
          </a:p>
        </p:txBody>
      </p:sp>
    </p:spTree>
    <p:extLst>
      <p:ext uri="{BB962C8B-B14F-4D97-AF65-F5344CB8AC3E}">
        <p14:creationId xmlns:p14="http://schemas.microsoft.com/office/powerpoint/2010/main" val="2753490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70D71-34F5-DF55-5788-0C1D6499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 u dětí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26EDE-5DBE-CDCC-1F17-9E19FD12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Zdravagenerace.cz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Sigmund, E., Badura, P., Sigmundová, D., Voráčová, J., Zacpal, J., Kalman, M., ... &amp;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Hamrik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Z. (2018).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Trends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and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correlates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overweight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/obesity in Czech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adolescents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in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relation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to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family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socioeconomic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status </a:t>
            </a:r>
            <a:r>
              <a:rPr lang="cs-CZ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over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 12-year study period (2002–2014). </a:t>
            </a:r>
            <a:r>
              <a:rPr lang="cs-CZ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BMC Public </a:t>
            </a:r>
            <a:r>
              <a:rPr lang="cs-CZ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Health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cs-CZ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18</a:t>
            </a:r>
            <a: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1-11.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10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4E18711-8408-E94E-F138-B28386705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600635"/>
              </p:ext>
            </p:extLst>
          </p:nvPr>
        </p:nvGraphicFramePr>
        <p:xfrm>
          <a:off x="231494" y="138896"/>
          <a:ext cx="11122306" cy="603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89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5917E9F-E59A-1B5F-990D-67C079E6B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653979"/>
              </p:ext>
            </p:extLst>
          </p:nvPr>
        </p:nvGraphicFramePr>
        <p:xfrm>
          <a:off x="289367" y="613458"/>
          <a:ext cx="11064433" cy="556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97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BDAA18-AEE2-038E-6DEF-593BD737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https://www.youtube.com/watch?v=vcnos78NtH0</a:t>
            </a:r>
          </a:p>
        </p:txBody>
      </p:sp>
    </p:spTree>
    <p:extLst>
      <p:ext uri="{BB962C8B-B14F-4D97-AF65-F5344CB8AC3E}">
        <p14:creationId xmlns:p14="http://schemas.microsoft.com/office/powerpoint/2010/main" val="182643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1FBA1-B2D9-2450-AF57-FE96C708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</a:pPr>
            <a:b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VZTAH LÉKAŘ VS. PACIENT</a:t>
            </a:r>
            <a:b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CF2D3-428D-FA53-8334-9EB6446E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lnSpc>
                <a:spcPct val="107000"/>
              </a:lnSpc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to viděl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Parsons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(1951, 1978)?</a:t>
            </a:r>
          </a:p>
          <a:p>
            <a:pPr marL="457200">
              <a:lnSpc>
                <a:spcPct val="107000"/>
              </a:lnSpc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70. – 80. léta – důraz na konflikt a nadvládu medicínského vědění 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Freidson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1970) a na proces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medikalizace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Zola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1975) a mocenskou hierarchii ve vztahu lékař x pacient (s předpokladem pasivního pacienta)</a:t>
            </a:r>
          </a:p>
          <a:p>
            <a:pPr marL="457200">
              <a:lnSpc>
                <a:spcPct val="107000"/>
              </a:lnSpc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Zkoumá se i „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countervailing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pacientů nebo jejich úsilí o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demedikalizaci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Proletarizace lékařské profese, „konec zlaté éry lékařské profese“ 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McKinlay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Marceau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2002), ale ne tak úplně </a:t>
            </a:r>
          </a:p>
        </p:txBody>
      </p:sp>
    </p:spTree>
    <p:extLst>
      <p:ext uri="{BB962C8B-B14F-4D97-AF65-F5344CB8AC3E}">
        <p14:creationId xmlns:p14="http://schemas.microsoft.com/office/powerpoint/2010/main" val="376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2E12F-0CEA-DA35-B753-D6CC412A9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929"/>
            <a:ext cx="10515600" cy="5413034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buNone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si medicínská sociologie všímá těchto témat: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Různorodost podob výkonu lékařské profese, na kterou navazuje i různorodá podoba vztahů a interakcí mezi lékařem a pacientem 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iné profese v medicíně, zejm. sestry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luralita v oblasti konzumu zdravotních služeb – kromě klasických zdravotních zařízení roste počet soukromých, a také zařízení alternativní medicíny</a:t>
            </a:r>
          </a:p>
          <a:p>
            <a:pPr marL="514350" indent="-285750">
              <a:lnSpc>
                <a:spcPct val="107000"/>
              </a:lnSpc>
              <a:buFontTx/>
              <a:buChar char="-"/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Pacientský konzumerismus a jeho vzrůstající role v interakcích mezi lékařem a pacientem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914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60EF0-CFEE-1AA1-8653-9B840340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Výzkumy a jejich hierarchie</a:t>
            </a:r>
          </a:p>
        </p:txBody>
      </p:sp>
    </p:spTree>
    <p:extLst>
      <p:ext uri="{BB962C8B-B14F-4D97-AF65-F5344CB8AC3E}">
        <p14:creationId xmlns:p14="http://schemas.microsoft.com/office/powerpoint/2010/main" val="391877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idence-based medicine pyramid. The levels of evidence are ...">
            <a:extLst>
              <a:ext uri="{FF2B5EF4-FFF2-40B4-BE49-F238E27FC236}">
                <a16:creationId xmlns:a16="http://schemas.microsoft.com/office/drawing/2014/main" id="{CAB5755A-80C3-2D17-4845-D1E73DAABA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02" y="279853"/>
            <a:ext cx="8592028" cy="63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28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kruh, diagram&#10;&#10;Popis byl vytvořen automaticky">
            <a:extLst>
              <a:ext uri="{FF2B5EF4-FFF2-40B4-BE49-F238E27FC236}">
                <a16:creationId xmlns:a16="http://schemas.microsoft.com/office/drawing/2014/main" id="{B65391D1-DE5B-7BD4-05F6-5BC605633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77" y="228719"/>
            <a:ext cx="8074553" cy="674902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28FDA6-9316-C122-D0DA-94701FE31FC8}"/>
              </a:ext>
            </a:extLst>
          </p:cNvPr>
          <p:cNvSpPr txBox="1"/>
          <p:nvPr/>
        </p:nvSpPr>
        <p:spPr>
          <a:xfrm>
            <a:off x="8360229" y="3733800"/>
            <a:ext cx="352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Murad, M. H., Asi, N.,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Alsawas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Alahdab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 (2016). New evidence pyramid.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BMJ Evidence-Based Medicine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125-127.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845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1E04D2C-12FD-4246-B9BA-DAAF7FF80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7" t="18133" r="2568" b="5499"/>
          <a:stretch/>
        </p:blipFill>
        <p:spPr>
          <a:xfrm>
            <a:off x="2135560" y="620688"/>
            <a:ext cx="7920880" cy="4752528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816139-2B44-4894-B217-E9E2250D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713572-36F5-46CC-9A76-8F4909B61AEE}"/>
              </a:ext>
            </a:extLst>
          </p:cNvPr>
          <p:cNvSpPr txBox="1"/>
          <p:nvPr/>
        </p:nvSpPr>
        <p:spPr>
          <a:xfrm>
            <a:off x="8112224" y="55892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Biostatisticka.cz</a:t>
            </a:r>
          </a:p>
        </p:txBody>
      </p:sp>
    </p:spTree>
    <p:extLst>
      <p:ext uri="{BB962C8B-B14F-4D97-AF65-F5344CB8AC3E}">
        <p14:creationId xmlns:p14="http://schemas.microsoft.com/office/powerpoint/2010/main" val="351661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DF291-E966-AF0D-07F7-A50EF994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Sociologické zkoumání medicíny: hlavní okruhy zájmu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7EA4B-E253-2D38-F2AA-54F0C9D5B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313"/>
            <a:ext cx="10515600" cy="4206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transforming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badness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sickness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(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Conrad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Schneider 1980)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to medicínský imperialismus, spíše stále provázanější hra různých sociálních aktérů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Conrad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2007: 145)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1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A64A9-EFB5-4850-4E4C-C3C3FF54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Byla prokázána kauzální souvislost?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00138-CC68-EBA0-F097-7F4001017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0" i="0" dirty="0">
                <a:solidFill>
                  <a:srgbClr val="222222"/>
                </a:solidFill>
                <a:effectLst/>
                <a:latin typeface="Inter"/>
              </a:rPr>
              <a:t>Cílem dánského vědeckého týmu bylo zjistit, zda je užívání hormonální antikoncepce spojeno s následným nasazením antidepresiv a případně potvrzením diagnózy deprese. Celkem bylo do prospektivní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ter"/>
              </a:rPr>
              <a:t>kohortové</a:t>
            </a:r>
            <a:r>
              <a:rPr lang="cs-CZ" b="0" i="0" dirty="0">
                <a:solidFill>
                  <a:srgbClr val="222222"/>
                </a:solidFill>
                <a:effectLst/>
                <a:latin typeface="Inter"/>
              </a:rPr>
              <a:t> studie, která probíhala od roku 1995 do roku 2015, zahrnuto 1 061 997 žen ve věku od 15 do 34 let. Průměrný věk zkoumaných žen byl 24,4 let. Ze studie byly vyjmuty ženy s předchozí psychiatrickou diagnózou, včetně deprese, s onkologickým onemocněním, chorobami žil či s léčbou neplodnosti. Studie pak zkoumala dopady různých typů hormonální antikoncepce, jako je kombinovaná hormonální antikoncepce, pouze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Inter"/>
              </a:rPr>
              <a:t>gestagenní</a:t>
            </a:r>
            <a:r>
              <a:rPr lang="cs-CZ" b="0" i="0" dirty="0">
                <a:solidFill>
                  <a:srgbClr val="222222"/>
                </a:solidFill>
                <a:effectLst/>
                <a:latin typeface="Inter"/>
              </a:rPr>
              <a:t> hormonální antikoncepce, vaginální kroužek a hormonální nitroděložní systém (tělísko). Podle závěrů studie bylo u žen užívajících některou z forem hormonální studie častější užívání antidepresiv. Relativní riziko, že ženě budou předepsána antidepresiva, pak klesalo s věkem. Nejvyšší tedy bylo u dospívajících dívek. „Užívání hormonální antikoncepce, zejména u dospívajících žen, bylo spojeno s následným užíváním antidepresiv a diagnózou deprese, což ukazuje na depresi jako na nepříznivý účinek hormonální antikoncepce,“ konstatuje autorský tým.</a:t>
            </a:r>
          </a:p>
          <a:p>
            <a:pPr marL="0" indent="0">
              <a:buNone/>
            </a:pPr>
            <a:r>
              <a:rPr lang="cs-CZ" dirty="0">
                <a:solidFill>
                  <a:srgbClr val="222222"/>
                </a:solidFill>
                <a:latin typeface="Inter"/>
              </a:rPr>
              <a:t>								(Hamplová, 2016)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5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A3F15-BF1D-99BC-81CE-B7F68E94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03"/>
            <a:ext cx="11353800" cy="1637385"/>
          </a:xfrm>
        </p:spPr>
        <p:txBody>
          <a:bodyPr>
            <a:normAutofit/>
          </a:bodyPr>
          <a:lstStyle/>
          <a:p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Skovlund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W.,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Mørch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L. S.,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Kessing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L. V., &amp;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Lidegaard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Ø. (2016).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hormonal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contraception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depression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JAMA psychiatry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73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1154-1162.</a:t>
            </a:r>
            <a:endParaRPr lang="cs-CZ" sz="1800" b="1" dirty="0">
              <a:solidFill>
                <a:srgbClr val="FF0000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BBA1A0-0F7D-2748-8102-C229593D6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6475" y="3991769"/>
            <a:ext cx="19050" cy="190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53B82D-6DAB-81FD-35DC-CE814706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38C8A6-2E5F-8AE0-B642-F03A201E3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22" r="21083" b="54500"/>
          <a:stretch/>
        </p:blipFill>
        <p:spPr>
          <a:xfrm>
            <a:off x="0" y="1337172"/>
            <a:ext cx="7091680" cy="17832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4781FF-BFA6-1830-48E4-0F378EFCC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7" t="10222" r="29166" b="21926"/>
          <a:stretch/>
        </p:blipFill>
        <p:spPr>
          <a:xfrm>
            <a:off x="6866889" y="3419475"/>
            <a:ext cx="4857116" cy="34893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554F195-98FC-4176-73CE-811C8ECD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1" t="10222" r="2417" b="23852"/>
          <a:stretch/>
        </p:blipFill>
        <p:spPr>
          <a:xfrm>
            <a:off x="140970" y="3605530"/>
            <a:ext cx="6515100" cy="271175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FFD6D99-F348-B3A5-E9E5-BCB3D59F5D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3" t="20889" r="17250" b="37333"/>
          <a:stretch/>
        </p:blipFill>
        <p:spPr>
          <a:xfrm>
            <a:off x="6866889" y="1249679"/>
            <a:ext cx="5326877" cy="18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D5A08-14F0-BCB9-FC57-7517A306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DIPEx</a:t>
            </a:r>
            <a:r>
              <a:rPr lang="cs-CZ" altLang="cs-CZ" dirty="0"/>
              <a:t> – </a:t>
            </a:r>
            <a:r>
              <a:rPr lang="cs-CZ" altLang="cs-CZ" dirty="0">
                <a:hlinkClick r:id="rId2"/>
              </a:rPr>
              <a:t>Healthtalk.org</a:t>
            </a:r>
            <a:r>
              <a:rPr lang="cs-CZ" altLang="cs-CZ" dirty="0"/>
              <a:t>, </a:t>
            </a:r>
            <a:r>
              <a:rPr lang="cs-CZ" altLang="cs-CZ" dirty="0">
                <a:hlinkClick r:id="rId3"/>
              </a:rPr>
              <a:t>Hovoryozdravi.cz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BA0C3-8DA9-82DB-80BC-FE03C9ED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cs-CZ" sz="2200" b="1" dirty="0"/>
              <a:t>Kvalitativní sociologický výzkum </a:t>
            </a:r>
            <a:r>
              <a:rPr lang="cs-CZ" sz="2200" dirty="0">
                <a:solidFill>
                  <a:schemeClr val="tx2"/>
                </a:solidFill>
              </a:rPr>
              <a:t>vyvinutý na lékařská fakultě v Oxfordu.</a:t>
            </a:r>
          </a:p>
          <a:p>
            <a:pPr algn="just">
              <a:lnSpc>
                <a:spcPct val="95000"/>
              </a:lnSpc>
              <a:spcBef>
                <a:spcPts val="1584"/>
              </a:spcBef>
              <a:buFont typeface="Arial" charset="0"/>
              <a:buChar char="•"/>
              <a:defRPr/>
            </a:pPr>
            <a:r>
              <a:rPr lang="cs-CZ" sz="2100" dirty="0">
                <a:solidFill>
                  <a:schemeClr val="tx2"/>
                </a:solidFill>
              </a:rPr>
              <a:t>Výzkum zaměřený na </a:t>
            </a:r>
            <a:r>
              <a:rPr lang="cs-CZ" sz="2100" b="1" dirty="0"/>
              <a:t>prožívání a zkušenosti pacientů s konkrétní nemocí </a:t>
            </a:r>
            <a:r>
              <a:rPr lang="cs-CZ" sz="2100" dirty="0">
                <a:solidFill>
                  <a:schemeClr val="tx2"/>
                </a:solidFill>
              </a:rPr>
              <a:t>- </a:t>
            </a:r>
            <a:r>
              <a:rPr lang="cs-CZ" sz="2100" b="1" dirty="0"/>
              <a:t>kvalitativní analýza 35-60 rozhovorů </a:t>
            </a:r>
            <a:r>
              <a:rPr lang="cs-CZ" sz="2100" dirty="0">
                <a:solidFill>
                  <a:schemeClr val="tx2"/>
                </a:solidFill>
              </a:rPr>
              <a:t>ke každému zahrnutému onemocnění (v UK již přes 120 diagnóz ).</a:t>
            </a:r>
          </a:p>
          <a:p>
            <a:pPr algn="just">
              <a:lnSpc>
                <a:spcPct val="95000"/>
              </a:lnSpc>
              <a:buFont typeface="Arial" charset="0"/>
              <a:buChar char="•"/>
              <a:defRPr/>
            </a:pPr>
            <a:r>
              <a:rPr lang="cs-CZ" sz="2100" dirty="0">
                <a:solidFill>
                  <a:schemeClr val="tx2"/>
                </a:solidFill>
              </a:rPr>
              <a:t>Každý </a:t>
            </a:r>
            <a:r>
              <a:rPr lang="cs-CZ" sz="2100" b="1" dirty="0">
                <a:solidFill>
                  <a:schemeClr val="tx2"/>
                </a:solidFill>
              </a:rPr>
              <a:t>tým sestává </a:t>
            </a:r>
            <a:r>
              <a:rPr lang="cs-CZ" sz="2100" dirty="0">
                <a:solidFill>
                  <a:schemeClr val="tx2"/>
                </a:solidFill>
              </a:rPr>
              <a:t>ze sociologů, psychologů, lékařů relevantních specializací + dalších odborníků (dle zaměření modulu – např. zdravotní sestry, rehabilitační pracovníci, porodní asistentky, sociální pracovníci, kněz atd. + někdy i zástupci pacientů a pečovatelů)</a:t>
            </a:r>
          </a:p>
          <a:p>
            <a:pPr marL="0" indent="0" algn="just">
              <a:lnSpc>
                <a:spcPct val="95000"/>
              </a:lnSpc>
              <a:spcBef>
                <a:spcPts val="2084"/>
              </a:spcBef>
              <a:buNone/>
              <a:defRPr/>
            </a:pPr>
            <a:r>
              <a:rPr lang="cs-CZ" sz="2100" b="1" dirty="0"/>
              <a:t>Využití:</a:t>
            </a:r>
          </a:p>
          <a:p>
            <a:pPr marL="269875" lvl="1" indent="-269875" algn="just">
              <a:lnSpc>
                <a:spcPct val="95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cs-CZ" sz="2100" b="1" dirty="0">
                <a:solidFill>
                  <a:schemeClr val="tx2"/>
                </a:solidFill>
              </a:rPr>
              <a:t>Respondenti (vypravěči): </a:t>
            </a:r>
            <a:r>
              <a:rPr lang="cs-CZ" sz="2100" dirty="0">
                <a:solidFill>
                  <a:schemeClr val="tx2"/>
                </a:solidFill>
              </a:rPr>
              <a:t>terapeutický efekt „vypovídání se“, dobrý pocit ze zájmu druhých, vlastní užitečnosti, přiznané kompetence (pacient coby expert na vlastní prožívání a životní priority, potřeby atd. – tzv. </a:t>
            </a:r>
            <a:r>
              <a:rPr lang="cs-CZ" sz="2100" i="1" dirty="0">
                <a:solidFill>
                  <a:schemeClr val="tx2"/>
                </a:solidFill>
              </a:rPr>
              <a:t>„</a:t>
            </a:r>
            <a:r>
              <a:rPr lang="cs-CZ" sz="2100" i="1" dirty="0" err="1">
                <a:solidFill>
                  <a:schemeClr val="tx2"/>
                </a:solidFill>
              </a:rPr>
              <a:t>patient</a:t>
            </a:r>
            <a:r>
              <a:rPr lang="cs-CZ" sz="2100" i="1" dirty="0">
                <a:solidFill>
                  <a:schemeClr val="tx2"/>
                </a:solidFill>
              </a:rPr>
              <a:t> </a:t>
            </a:r>
            <a:r>
              <a:rPr lang="cs-CZ" sz="2100" i="1" dirty="0" err="1">
                <a:solidFill>
                  <a:schemeClr val="tx2"/>
                </a:solidFill>
              </a:rPr>
              <a:t>centered</a:t>
            </a:r>
            <a:r>
              <a:rPr lang="cs-CZ" sz="2100" i="1" dirty="0">
                <a:solidFill>
                  <a:schemeClr val="tx2"/>
                </a:solidFill>
              </a:rPr>
              <a:t> design“)</a:t>
            </a:r>
          </a:p>
          <a:p>
            <a:pPr marL="269875" lvl="1" indent="-269875" algn="just">
              <a:lnSpc>
                <a:spcPct val="95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cs-CZ" sz="2100" b="1" dirty="0">
                <a:solidFill>
                  <a:schemeClr val="tx2"/>
                </a:solidFill>
              </a:rPr>
              <a:t>Nemocní a jejich pečující blízcí:</a:t>
            </a:r>
            <a:r>
              <a:rPr lang="cs-CZ" sz="2100" dirty="0">
                <a:solidFill>
                  <a:schemeClr val="tx2"/>
                </a:solidFill>
              </a:rPr>
              <a:t> sdílení zkušeností, vzájemná podpora, možnost navazování kontaktů, tipy ohledně zvládání situace </a:t>
            </a:r>
          </a:p>
          <a:p>
            <a:pPr marL="269875" lvl="1" indent="-269875" algn="just">
              <a:lnSpc>
                <a:spcPct val="95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cs-CZ" sz="2100" b="1" dirty="0">
                <a:solidFill>
                  <a:schemeClr val="tx2"/>
                </a:solidFill>
              </a:rPr>
              <a:t>Zdravotnický personál: </a:t>
            </a:r>
            <a:r>
              <a:rPr lang="cs-CZ" sz="2100" dirty="0">
                <a:solidFill>
                  <a:schemeClr val="tx2"/>
                </a:solidFill>
              </a:rPr>
              <a:t>doplnění expertních znalostí a klinického obrazu o podstatnou sféru </a:t>
            </a:r>
            <a:r>
              <a:rPr lang="cs-CZ" sz="2100" b="1" dirty="0">
                <a:solidFill>
                  <a:schemeClr val="tx2"/>
                </a:solidFill>
              </a:rPr>
              <a:t>prožívání a chápání nemoci ze strany pacienta </a:t>
            </a:r>
            <a:r>
              <a:rPr lang="cs-CZ" sz="2100" dirty="0">
                <a:solidFill>
                  <a:schemeClr val="tx2"/>
                </a:solidFill>
              </a:rPr>
              <a:t>s danou diagnózou (viz opět </a:t>
            </a:r>
            <a:r>
              <a:rPr lang="cs-CZ" sz="2100" i="1" dirty="0">
                <a:solidFill>
                  <a:schemeClr val="tx2"/>
                </a:solidFill>
              </a:rPr>
              <a:t>„</a:t>
            </a:r>
            <a:r>
              <a:rPr lang="cs-CZ" sz="2100" i="1" dirty="0" err="1">
                <a:solidFill>
                  <a:schemeClr val="tx2"/>
                </a:solidFill>
              </a:rPr>
              <a:t>patient</a:t>
            </a:r>
            <a:r>
              <a:rPr lang="cs-CZ" sz="2100" i="1" dirty="0">
                <a:solidFill>
                  <a:schemeClr val="tx2"/>
                </a:solidFill>
              </a:rPr>
              <a:t> </a:t>
            </a:r>
            <a:r>
              <a:rPr lang="cs-CZ" sz="2100" i="1" dirty="0" err="1">
                <a:solidFill>
                  <a:schemeClr val="tx2"/>
                </a:solidFill>
              </a:rPr>
              <a:t>centered</a:t>
            </a:r>
            <a:r>
              <a:rPr lang="cs-CZ" sz="2100" i="1" dirty="0">
                <a:solidFill>
                  <a:schemeClr val="tx2"/>
                </a:solidFill>
              </a:rPr>
              <a:t> design“</a:t>
            </a:r>
            <a:r>
              <a:rPr lang="cs-CZ" sz="2100" dirty="0">
                <a:solidFill>
                  <a:schemeClr val="tx2"/>
                </a:solidFill>
              </a:rPr>
              <a:t>  → možnost využití ve vlastní praxi a komunikaci s pacientem i jeho blízkými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509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B45C5-732A-F83F-C23C-F6E116AC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HBSC, HBSC Czech Republic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F224CB-44A9-6B3C-B688-2A4AE5E6A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3200" b="1" dirty="0"/>
              <a:t>Kvantitativní mezinárodní studie:</a:t>
            </a:r>
            <a:r>
              <a:rPr lang="cs-CZ" sz="3200" dirty="0"/>
              <a:t> </a:t>
            </a:r>
            <a:r>
              <a:rPr lang="en-US" sz="3200" b="1" dirty="0"/>
              <a:t>The Health Behavior in School-aged Children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Výzkumná studie </a:t>
            </a:r>
            <a:r>
              <a:rPr lang="cs-CZ" b="1" dirty="0">
                <a:solidFill>
                  <a:schemeClr val="tx2"/>
                </a:solidFill>
              </a:rPr>
              <a:t>kolaborativního charakteru </a:t>
            </a:r>
            <a:r>
              <a:rPr lang="cs-CZ" dirty="0">
                <a:solidFill>
                  <a:schemeClr val="tx2"/>
                </a:solidFill>
              </a:rPr>
              <a:t>věnující se životnímu způsobu u dětí. Studie vychází ze stanoviska WHO (</a:t>
            </a:r>
            <a:r>
              <a:rPr lang="cs-CZ" dirty="0" err="1">
                <a:solidFill>
                  <a:schemeClr val="tx2"/>
                </a:solidFill>
              </a:rPr>
              <a:t>World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Healtg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Organization</a:t>
            </a:r>
            <a:r>
              <a:rPr lang="cs-CZ" dirty="0">
                <a:solidFill>
                  <a:schemeClr val="tx2"/>
                </a:solidFill>
              </a:rPr>
              <a:t>), že chování a životní styl v dospělosti jsou výsledkem vývoje v dětství a dospívání.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Sledování výskytu behaviorálních komponent ovlivňujících zdraví u mladých lidí je důležité z hlediska veřejného zdraví. Mladí lidé se specifickými rizikovými faktory by měli být dle WHO (2002) cílovou skupinou preventivních snah v oblasti podpory zdraví.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HBSC nyní zahrnuje </a:t>
            </a:r>
            <a:r>
              <a:rPr lang="cs-CZ" b="1" dirty="0"/>
              <a:t>51 zemí a regionů v celé Evropě a Severní Americe</a:t>
            </a:r>
            <a:r>
              <a:rPr lang="cs-CZ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Česká republika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se poprvé zúčastnila studie spolu s dalšími 24 převážně evropskými státy </a:t>
            </a:r>
            <a:r>
              <a:rPr lang="cs-CZ" b="1" dirty="0">
                <a:solidFill>
                  <a:schemeClr val="tx2"/>
                </a:solidFill>
              </a:rPr>
              <a:t>v roce </a:t>
            </a:r>
            <a:r>
              <a:rPr lang="cs-CZ" b="1" dirty="0"/>
              <a:t>1994</a:t>
            </a:r>
            <a:r>
              <a:rPr lang="cs-CZ" dirty="0">
                <a:solidFill>
                  <a:schemeClr val="tx2"/>
                </a:solidFill>
              </a:rPr>
              <a:t>. Výzkum se opakuje vždy ve </a:t>
            </a:r>
            <a:r>
              <a:rPr lang="cs-CZ" b="1" dirty="0">
                <a:solidFill>
                  <a:schemeClr val="tx2"/>
                </a:solidFill>
              </a:rPr>
              <a:t>čtyřletých intervalech</a:t>
            </a:r>
            <a:r>
              <a:rPr lang="cs-CZ" dirty="0">
                <a:solidFill>
                  <a:schemeClr val="tx2"/>
                </a:solidFill>
              </a:rPr>
              <a:t>. Od roku 1994 je k dispozici komplexní zdroj dat o zdraví, pohybové aktivitě, obezitě, zkušenostech s drogami a alkoholem, trávení volného času a dalších tématech u nejmladší generace v ČR (</a:t>
            </a:r>
            <a:r>
              <a:rPr lang="cs-CZ" b="1" dirty="0"/>
              <a:t>sběry od 11ti, 13ti a 15ti letých dětí</a:t>
            </a:r>
            <a:r>
              <a:rPr lang="cs-CZ" dirty="0">
                <a:solidFill>
                  <a:schemeClr val="tx2"/>
                </a:solidFill>
              </a:rPr>
              <a:t>).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Informace využívají</a:t>
            </a:r>
            <a:r>
              <a:rPr lang="cs-CZ" b="1" dirty="0">
                <a:solidFill>
                  <a:schemeClr val="tx2"/>
                </a:solidFill>
              </a:rPr>
              <a:t>: </a:t>
            </a:r>
            <a:r>
              <a:rPr lang="cs-CZ" dirty="0">
                <a:solidFill>
                  <a:schemeClr val="tx2"/>
                </a:solidFill>
              </a:rPr>
              <a:t>ministerstva, municipality, soukromé společnosti i nadnárodní organizace jako UNESCO, UNICEF nebo WHO při strategickém plánování.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Poslední sběr dat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byl v ČR proveden v roce </a:t>
            </a:r>
            <a:r>
              <a:rPr lang="cs-CZ" b="1" dirty="0"/>
              <a:t>2022</a:t>
            </a:r>
            <a:r>
              <a:rPr lang="cs-CZ" dirty="0">
                <a:solidFill>
                  <a:schemeClr val="tx2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208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2FE560-3000-D4F3-7CE6-AAFF5C20C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881" y="704397"/>
            <a:ext cx="11234811" cy="52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5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867C2-F0BD-E99D-098C-08F3DF5B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Corley, J., Cox, S. R., &amp; Deary, I. J. (2018). Healthy cognitive ageing in the Lothian Birth Cohort studies: marginal gains not magic bullet.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Psychological medicine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48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187-207.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30A1A-7450-8C16-409C-B83E5E7C9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Secrets to staying sharp</a:t>
            </a:r>
          </a:p>
          <a:p>
            <a:pPr algn="l"/>
            <a:r>
              <a:rPr lang="en-US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Our studies show that differences in people’s genes might account for about </a:t>
            </a:r>
            <a:r>
              <a:rPr lang="en-US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25% of the variation in how thinking skills change from childhood to old age.</a:t>
            </a:r>
          </a:p>
          <a:p>
            <a:pPr algn="l"/>
            <a:r>
              <a:rPr lang="en-US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Cognitive function is harmed by </a:t>
            </a:r>
            <a:r>
              <a:rPr lang="en-US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smoking, loneliness and social isolation</a:t>
            </a:r>
            <a:r>
              <a:rPr lang="en-US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, and is aided by maintaining physical activity into older age.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961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532B1-E987-82FB-8447-2D819E71C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410047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5115EE-4618-0CE7-8321-7C1F4B00B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1" y="10745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Jaké nemedicínské role hraje medicína?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Jaká je kritika tohoto procesu?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je ve zkoumání medicíny toto téma tak důležité?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Medicínská profese není tím, co poskytuje „neutrální“ technický servis, ale je důležitým nástrojem kontroly i kultury – důraz na profesionální autoritu, laická zkušenost je potlačena, i morální a politické problémy jsou viděny jako medicínské.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3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B636E-973C-890A-E67A-299F7168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 a medicína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4E78FD-885D-9EBA-25B3-399AFF7A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Když jste u lékaře řešili nějaký bolestivý stav, setkali jste se s adekvátními reakcemi?</a:t>
            </a:r>
          </a:p>
        </p:txBody>
      </p:sp>
    </p:spTree>
    <p:extLst>
      <p:ext uri="{BB962C8B-B14F-4D97-AF65-F5344CB8AC3E}">
        <p14:creationId xmlns:p14="http://schemas.microsoft.com/office/powerpoint/2010/main" val="285363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0DDA7-A83C-859D-49B9-AFA900B56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https://www.youtube.com/watch?v=d2tv3Vzy0VU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22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01DED-F2EA-CE96-BE9E-7F44A47D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James Marion Sims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(January 25, 1813 – November 13, 1883)</a:t>
            </a:r>
            <a:endParaRPr lang="cs-CZ" sz="2800" dirty="0"/>
          </a:p>
        </p:txBody>
      </p:sp>
      <p:pic>
        <p:nvPicPr>
          <p:cNvPr id="1026" name="Picture 2" descr="J. Marion Sims - Wikipedia">
            <a:extLst>
              <a:ext uri="{FF2B5EF4-FFF2-40B4-BE49-F238E27FC236}">
                <a16:creationId xmlns:a16="http://schemas.microsoft.com/office/drawing/2014/main" id="{F3E00226-9C74-0D1E-772B-C64C3E44C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1" y="1401083"/>
            <a:ext cx="33044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44041E-32BF-D490-F1DE-2A4A8DCF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07" y="1292340"/>
            <a:ext cx="2953771" cy="44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membering the Mothers of Gynecology: Deirdre Cooper Owens’ &lt;em&gt;Medical Bondage: Race, Gender, and the Origins of American Gynecology&lt;/em&gt;">
            <a:extLst>
              <a:ext uri="{FF2B5EF4-FFF2-40B4-BE49-F238E27FC236}">
                <a16:creationId xmlns:a16="http://schemas.microsoft.com/office/drawing/2014/main" id="{98005931-6126-8ECB-781F-B9FE5376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29" y="3337608"/>
            <a:ext cx="4601028" cy="34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dical Apartheid: The Dark History of Medical Experimentation on Black  Americans from Colonial Times to the Present">
            <a:extLst>
              <a:ext uri="{FF2B5EF4-FFF2-40B4-BE49-F238E27FC236}">
                <a16:creationId xmlns:a16="http://schemas.microsoft.com/office/drawing/2014/main" id="{BD13CB15-39E6-F1C5-CF72-20DA15CB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368" y="4484914"/>
            <a:ext cx="2330000" cy="23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4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0605C-0602-E77A-9CE7-B98AE979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Umíme si představit něco podobného v našem prostředí?</a:t>
            </a:r>
          </a:p>
          <a:p>
            <a:pPr marL="0" indent="0">
              <a:buNone/>
            </a:pPr>
            <a:r>
              <a:rPr lang="cs-CZ" dirty="0"/>
              <a:t>Jakých skupin by se to mohlo týkat?</a:t>
            </a:r>
          </a:p>
        </p:txBody>
      </p:sp>
    </p:spTree>
    <p:extLst>
      <p:ext uri="{BB962C8B-B14F-4D97-AF65-F5344CB8AC3E}">
        <p14:creationId xmlns:p14="http://schemas.microsoft.com/office/powerpoint/2010/main" val="182250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3D9A5-2626-FA98-E1FD-54247AF3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NIH Revitalization Act of 1993 Public Law 103-43</a:t>
            </a: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A861B-673D-FBC7-972D-4795B7154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veřejný zákon č. 103-43, byl legislativním opatřením přijatým v USA, které mělo za cíl podpořit diverzitu a zahrnutí v klinických výzkumech financovaných Národními ústavy zdraví (NIH).</a:t>
            </a:r>
          </a:p>
          <a:p>
            <a:pPr algn="l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Hlavními body tohoto zákona bylo </a:t>
            </a:r>
            <a:r>
              <a:rPr lang="cs-CZ" b="1" i="0" u="sng" dirty="0">
                <a:solidFill>
                  <a:srgbClr val="0D0D0D"/>
                </a:solidFill>
                <a:effectLst/>
                <a:latin typeface="Söhne"/>
              </a:rPr>
              <a:t>vyžadovat, aby klinické studie financované NIH zahrnovaly demografické a etnické skupiny, které jsou často nedostatečně zastoupeny v klinických výzkumech. 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To zahrnovalo podporu zahrnutí žen, etnických menšin a dalších sociálně znevýhodněných skupin do výzkumu, aby se zlepšila reprezentativnost výsledků vědeckých studií.</a:t>
            </a:r>
          </a:p>
          <a:p>
            <a:pPr algn="l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Zákon také vyžadoval, aby se NIH snažily aktivně podporovat a financovat výzkum, který se zaměřuje na zdravotní problémy těchto znevýhodněných skupin a aby prováděly kroky k podpoře diverzity ve výzkumném personálu.</a:t>
            </a:r>
          </a:p>
          <a:p>
            <a:pPr algn="l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NIH </a:t>
            </a:r>
            <a:r>
              <a:rPr lang="cs-CZ" b="0" i="0" dirty="0" err="1">
                <a:solidFill>
                  <a:srgbClr val="0D0D0D"/>
                </a:solidFill>
                <a:effectLst/>
                <a:latin typeface="Söhne"/>
              </a:rPr>
              <a:t>Revitalization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cs-CZ" b="0" i="0" dirty="0" err="1">
                <a:solidFill>
                  <a:srgbClr val="0D0D0D"/>
                </a:solidFill>
                <a:effectLst/>
                <a:latin typeface="Söhne"/>
              </a:rPr>
              <a:t>Act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cs-CZ" b="0" i="0" dirty="0" err="1">
                <a:solidFill>
                  <a:srgbClr val="0D0D0D"/>
                </a:solidFill>
                <a:effectLst/>
                <a:latin typeface="Söhne"/>
              </a:rPr>
              <a:t>of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 1993 byl důležitým krokem k zajištění toho, že vědecký výzkum a klinické studie budou více reprezentativní a relevantní pro různé populace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400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2033</Words>
  <Application>Microsoft Office PowerPoint</Application>
  <PresentationFormat>Širokoúhlá obrazovka</PresentationFormat>
  <Paragraphs>103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Aptos</vt:lpstr>
      <vt:lpstr>Aptos Display</vt:lpstr>
      <vt:lpstr>Arial</vt:lpstr>
      <vt:lpstr>Arial</vt:lpstr>
      <vt:lpstr>Calibri</vt:lpstr>
      <vt:lpstr>Inter</vt:lpstr>
      <vt:lpstr>Open Sans</vt:lpstr>
      <vt:lpstr>Söhne</vt:lpstr>
      <vt:lpstr>Source Sans Pro</vt:lpstr>
      <vt:lpstr>Motiv Office</vt:lpstr>
      <vt:lpstr>Sociologie medicíny</vt:lpstr>
      <vt:lpstr>Úvod</vt:lpstr>
      <vt:lpstr>Sociologické zkoumání medicíny: hlavní okruhy zájmu</vt:lpstr>
      <vt:lpstr>Prezentace aplikace PowerPoint</vt:lpstr>
      <vt:lpstr>Bolest a medicína</vt:lpstr>
      <vt:lpstr>Prezentace aplikace PowerPoint</vt:lpstr>
      <vt:lpstr>James Marion Sims (January 25, 1813 – November 13, 1883)</vt:lpstr>
      <vt:lpstr>Prezentace aplikace PowerPoint</vt:lpstr>
      <vt:lpstr>NIH Revitalization Act of 1993 Public Law 103-43 </vt:lpstr>
      <vt:lpstr>Prezentace aplikace PowerPoint</vt:lpstr>
      <vt:lpstr>Četné výzkumy ukazují, že ….</vt:lpstr>
      <vt:lpstr>Prezentace aplikace PowerPoint</vt:lpstr>
      <vt:lpstr>Kulturní a sociální rozměr řešení bolesti</vt:lpstr>
      <vt:lpstr>Yentl syndrome</vt:lpstr>
      <vt:lpstr>Zpět k historii zkoumání medicíny sociologií</vt:lpstr>
      <vt:lpstr>Black report (1980)</vt:lpstr>
      <vt:lpstr>Prezentace aplikace PowerPoint</vt:lpstr>
      <vt:lpstr>Prezentace aplikace PowerPoint</vt:lpstr>
      <vt:lpstr>Prezentace aplikace PowerPoint</vt:lpstr>
      <vt:lpstr>Obezita u dětí</vt:lpstr>
      <vt:lpstr>Prezentace aplikace PowerPoint</vt:lpstr>
      <vt:lpstr>Prezentace aplikace PowerPoint</vt:lpstr>
      <vt:lpstr>Prezentace aplikace PowerPoint</vt:lpstr>
      <vt:lpstr>  VZTAH LÉKAŘ VS. PACIENT   </vt:lpstr>
      <vt:lpstr>Prezentace aplikace PowerPoint</vt:lpstr>
      <vt:lpstr>Výzkumy a jejich hierarchie</vt:lpstr>
      <vt:lpstr>Prezentace aplikace PowerPoint</vt:lpstr>
      <vt:lpstr>Prezentace aplikace PowerPoint</vt:lpstr>
      <vt:lpstr>Prezentace aplikace PowerPoint</vt:lpstr>
      <vt:lpstr>Byla prokázána kauzální souvislost?</vt:lpstr>
      <vt:lpstr>Skovlund, C. W., Mørch, L. S., Kessing, L. V., &amp; Lidegaard, Ø. (2016). Association of hormonal contraception with depression. JAMA psychiatry, 73(11), 1154-1162.</vt:lpstr>
      <vt:lpstr>DIPEx – Healthtalk.org, Hovoryozdravi.cz</vt:lpstr>
      <vt:lpstr>HBSC, HBSC Czech Republic</vt:lpstr>
      <vt:lpstr>Prezentace aplikace PowerPoint</vt:lpstr>
      <vt:lpstr>Corley, J., Cox, S. R., &amp; Deary, I. J. (2018). Healthy cognitive ageing in the Lothian Birth Cohort studies: marginal gains not magic bullet. Psychological medicine, 48(2), 187-207.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Slepičková</dc:creator>
  <cp:lastModifiedBy>Lenka Slepičková</cp:lastModifiedBy>
  <cp:revision>2</cp:revision>
  <dcterms:created xsi:type="dcterms:W3CDTF">2024-04-11T06:27:25Z</dcterms:created>
  <dcterms:modified xsi:type="dcterms:W3CDTF">2024-04-11T22:05:24Z</dcterms:modified>
</cp:coreProperties>
</file>