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0"/>
  </p:notesMasterIdLst>
  <p:handoutMasterIdLst>
    <p:handoutMasterId r:id="rId61"/>
  </p:handoutMasterIdLst>
  <p:sldIdLst>
    <p:sldId id="256" r:id="rId2"/>
    <p:sldId id="261" r:id="rId3"/>
    <p:sldId id="262" r:id="rId4"/>
    <p:sldId id="263" r:id="rId5"/>
    <p:sldId id="264" r:id="rId6"/>
    <p:sldId id="265" r:id="rId7"/>
    <p:sldId id="314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316" r:id="rId38"/>
    <p:sldId id="296" r:id="rId39"/>
    <p:sldId id="318" r:id="rId40"/>
    <p:sldId id="297" r:id="rId41"/>
    <p:sldId id="298" r:id="rId42"/>
    <p:sldId id="299" r:id="rId43"/>
    <p:sldId id="315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259" r:id="rId5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6754" autoAdjust="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73110" cy="3162045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67349" cy="31566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68789" cy="3157972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798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15950" y="877888"/>
            <a:ext cx="5626100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68789" cy="3157972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808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819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829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839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860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68789" cy="3157972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870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880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890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901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15950" y="877888"/>
            <a:ext cx="5626100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68789" cy="3157972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911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68789" cy="3157972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921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68789" cy="3157972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931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68789" cy="3157972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942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68789" cy="3157972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952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68789" cy="3157972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962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972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983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993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003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73110" cy="3162045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013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024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034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044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054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73110" cy="3162045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064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73110" cy="3162045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075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085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67349" cy="31566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095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105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73110" cy="3162045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116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67349" cy="31566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126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1136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67349" cy="31566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142040" y="685631"/>
            <a:ext cx="4572480" cy="3429509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cs-CZ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345497F-647D-476C-BEEB-3E41563F85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0" y="414000"/>
            <a:ext cx="3079104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95AB825-C890-4457-8474-521B6934D6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95" y="6048000"/>
            <a:ext cx="1720981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Anesteziologicko-resuscitační klinika  Fakultní nemocnice u sv. Anny v Brně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30C80A7-82D5-439D-BF26-1161E5E6E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95" y="6048000"/>
            <a:ext cx="1720981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98944DF-309C-4C7E-9845-03E39C6259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00"/>
            <a:ext cx="1720981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5B0CCBB-D2E4-4DE7-870F-D73ACF1DD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00" y="2013912"/>
            <a:ext cx="8150400" cy="28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510337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25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65B8ECF-FF9C-47F9-BB08-B3A2602D9D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0" y="414000"/>
            <a:ext cx="3079104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A9BC651-8E14-468B-AB99-D4BEBD0944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95" y="6048000"/>
            <a:ext cx="1720981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5CCDB5F-2DD7-4118-AA1A-D1BB137824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95" y="6048000"/>
            <a:ext cx="1720981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EAA922C-B845-4226-A4A7-D5E213E447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95" y="6048000"/>
            <a:ext cx="1720981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AA944FD-F73D-4DCA-84FF-ED90721BA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95" y="6048000"/>
            <a:ext cx="1720981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7384AB57-E615-42F9-989C-27AD8E2DE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95" y="6048000"/>
            <a:ext cx="1720981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816A28C-3AEC-4E96-96DD-C003E52099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95" y="6048000"/>
            <a:ext cx="1720981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DE133DD-2E97-437B-8D99-B7F2049B8A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695" y="6048000"/>
            <a:ext cx="1720981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Anesteziologicko-resuscitační klinika Fakultní nemocnice u sv. Anny v Brně a Lékařské fakulty Masarykovy univerzity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5" r:id="rId15"/>
    <p:sldLayoutId id="2147483696" r:id="rId16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arim.cz/getmedia/69ace7da-ae92-4d97-83c7-38a4cf248a5d/doporuceny-postup-predanesteticke-vysetreni-2006.pdf.aspx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digitalniknihovna.cz/mzk/view/uuid:e37f6790-2045-11e8-a0cf-005056827e52?page=uuid:7534f210-37e6-11e8-b52f-5ef3fc9ae867" TargetMode="External"/><Relationship Id="rId4" Type="http://schemas.openxmlformats.org/officeDocument/2006/relationships/hyperlink" Target="https://www.csarim.cz/getmedia/9da2d82c-185c-478e-9dc0-c418c3e62d50/doporuceni-pro-omezovani-prijmu-tekutin-a-stravy-pred-anesteziologickou-peci-2011.pdf.aspx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Anesteziologicko-resuscitační klinika Fakultní nemocnice u sv. Anny v Brně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2900365"/>
            <a:ext cx="6018064" cy="1171580"/>
          </a:xfrm>
        </p:spPr>
        <p:txBody>
          <a:bodyPr/>
          <a:lstStyle/>
          <a:p>
            <a:r>
              <a:rPr lang="cs-CZ" dirty="0"/>
              <a:t>Anesteziologie </a:t>
            </a:r>
            <a:br>
              <a:rPr lang="cs-CZ" dirty="0"/>
            </a:br>
            <a:r>
              <a:rPr lang="cs-CZ" dirty="0"/>
              <a:t>a léčba bolesti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MUDr. Lukáš Dadák, Ph.D.</a:t>
            </a:r>
          </a:p>
          <a:p>
            <a:r>
              <a:rPr lang="cs-CZ" dirty="0"/>
              <a:t>ARK, FNUSA</a:t>
            </a:r>
          </a:p>
          <a:p>
            <a:r>
              <a:rPr lang="cs-CZ" dirty="0"/>
              <a:t>https://is.muni.cz/auth/el/1411/jaro2023/VLAL081/</a:t>
            </a:r>
          </a:p>
          <a:p>
            <a:endParaRPr lang="cs-CZ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735" y="1228298"/>
            <a:ext cx="5270399" cy="345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809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Anestezie historie – před eterem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4478870"/>
          </a:xfrm>
          <a:ln/>
        </p:spPr>
        <p:txBody>
          <a:bodyPr tIns="44704"/>
          <a:lstStyle/>
          <a:p>
            <a:pPr marL="367887" indent="-457200"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snaha</a:t>
            </a:r>
            <a:r>
              <a:rPr lang="en-GB" altLang="cs-CZ" dirty="0"/>
              <a:t> </a:t>
            </a:r>
            <a:r>
              <a:rPr lang="en-GB" altLang="cs-CZ" dirty="0" err="1"/>
              <a:t>odstranit</a:t>
            </a:r>
            <a:r>
              <a:rPr lang="en-GB" altLang="cs-CZ" dirty="0"/>
              <a:t> </a:t>
            </a:r>
            <a:r>
              <a:rPr lang="en-GB" altLang="cs-CZ" dirty="0" err="1"/>
              <a:t>bolest</a:t>
            </a:r>
            <a:r>
              <a:rPr lang="en-GB" altLang="cs-CZ" dirty="0"/>
              <a:t>  .. </a:t>
            </a:r>
          </a:p>
          <a:p>
            <a:pPr indent="-341313">
              <a:lnSpc>
                <a:spcPct val="89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561" y="1755545"/>
            <a:ext cx="6157439" cy="518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81" y="2939349"/>
            <a:ext cx="2903040" cy="373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2957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1320960" y="456529"/>
            <a:ext cx="10362241" cy="1143480"/>
          </a:xfrm>
          <a:ln/>
        </p:spPr>
        <p:txBody>
          <a:bodyPr lIns="90000" tIns="108268" rIns="90000" bIns="468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History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20960" y="1828992"/>
            <a:ext cx="10362241" cy="4634407"/>
          </a:xfrm>
          <a:ln/>
        </p:spPr>
        <p:txBody>
          <a:bodyPr lIns="90000" tIns="80328" rIns="90000" bIns="46800"/>
          <a:lstStyle/>
          <a:p>
            <a:pPr marL="342900" indent="-342900" eaLnBrk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1800" dirty="0"/>
              <a:t>Opium (Egypt, </a:t>
            </a:r>
            <a:r>
              <a:rPr lang="cs-CZ" altLang="cs-CZ" sz="1800" dirty="0" err="1"/>
              <a:t>Syria</a:t>
            </a:r>
            <a:r>
              <a:rPr lang="cs-CZ" altLang="cs-CZ" sz="1800" dirty="0"/>
              <a:t>) </a:t>
            </a:r>
          </a:p>
          <a:p>
            <a:pPr marL="800100" lvl="1" indent="-342900" eaLnBrk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1600" dirty="0"/>
              <a:t>Hippokrates 400 BC     </a:t>
            </a:r>
            <a:r>
              <a:rPr lang="cs-CZ" altLang="cs-CZ" sz="1600" dirty="0" err="1"/>
              <a:t>ease</a:t>
            </a:r>
            <a:r>
              <a:rPr lang="cs-CZ" altLang="cs-CZ" sz="1600" dirty="0"/>
              <a:t> </a:t>
            </a:r>
            <a:r>
              <a:rPr lang="cs-CZ" altLang="cs-CZ" sz="1600" dirty="0" err="1"/>
              <a:t>pain</a:t>
            </a:r>
            <a:endParaRPr lang="cs-CZ" altLang="cs-CZ" sz="1600" dirty="0"/>
          </a:p>
          <a:p>
            <a:pPr marL="342900" indent="-342900" eaLnBrk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1800" dirty="0"/>
              <a:t>1555  Andreas </a:t>
            </a:r>
            <a:r>
              <a:rPr lang="cs-CZ" altLang="cs-CZ" sz="1800" dirty="0" err="1"/>
              <a:t>Vesalius</a:t>
            </a:r>
            <a:r>
              <a:rPr lang="cs-CZ" altLang="cs-CZ" sz="1800" dirty="0"/>
              <a:t> – UPV trubicí mezi hlasové vazy, Komorová fibrilace (</a:t>
            </a:r>
            <a:r>
              <a:rPr lang="cs-CZ" altLang="cs-CZ" sz="1800" dirty="0" err="1"/>
              <a:t>animals</a:t>
            </a:r>
            <a:r>
              <a:rPr lang="cs-CZ" altLang="cs-CZ" sz="1800" dirty="0"/>
              <a:t>) </a:t>
            </a:r>
          </a:p>
          <a:p>
            <a:pPr marL="342900" indent="-342900" eaLnBrk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1800" dirty="0"/>
              <a:t>1546 Valerius </a:t>
            </a:r>
            <a:r>
              <a:rPr lang="cs-CZ" altLang="cs-CZ" sz="1800" dirty="0" err="1"/>
              <a:t>Cordus</a:t>
            </a:r>
            <a:r>
              <a:rPr lang="cs-CZ" altLang="cs-CZ" sz="1800" dirty="0"/>
              <a:t> - ether – oleum </a:t>
            </a:r>
            <a:r>
              <a:rPr lang="cs-CZ" altLang="cs-CZ" sz="1800" dirty="0" err="1"/>
              <a:t>vitreolum</a:t>
            </a:r>
            <a:r>
              <a:rPr lang="cs-CZ" altLang="cs-CZ" sz="1800" dirty="0"/>
              <a:t> </a:t>
            </a:r>
            <a:r>
              <a:rPr lang="cs-CZ" altLang="cs-CZ" sz="1800" dirty="0" err="1"/>
              <a:t>dulce</a:t>
            </a:r>
            <a:endParaRPr lang="cs-CZ" altLang="cs-CZ" sz="1800" dirty="0"/>
          </a:p>
          <a:p>
            <a:pPr marL="342900" indent="-342900" eaLnBrk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1800" dirty="0"/>
              <a:t>1547 </a:t>
            </a:r>
            <a:r>
              <a:rPr lang="cs-CZ" altLang="cs-CZ" sz="1800" dirty="0" err="1"/>
              <a:t>Paracelsus</a:t>
            </a:r>
            <a:r>
              <a:rPr lang="cs-CZ" altLang="cs-CZ" sz="1800" dirty="0"/>
              <a:t> - </a:t>
            </a:r>
            <a:r>
              <a:rPr lang="cs-CZ" altLang="cs-CZ" sz="1800" dirty="0" err="1"/>
              <a:t>analgetic</a:t>
            </a:r>
            <a:r>
              <a:rPr lang="cs-CZ" altLang="cs-CZ" sz="1800" dirty="0"/>
              <a:t> </a:t>
            </a:r>
            <a:r>
              <a:rPr lang="cs-CZ" altLang="cs-CZ" sz="1800" dirty="0" err="1"/>
              <a:t>effect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of</a:t>
            </a:r>
            <a:r>
              <a:rPr lang="cs-CZ" altLang="cs-CZ" sz="1800" dirty="0"/>
              <a:t> ether </a:t>
            </a:r>
          </a:p>
          <a:p>
            <a:pPr marL="342900" indent="-342900" eaLnBrk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1800" dirty="0"/>
              <a:t>1646 </a:t>
            </a:r>
            <a:r>
              <a:rPr lang="cs-CZ" altLang="cs-CZ" sz="1800" dirty="0" err="1"/>
              <a:t>Severino</a:t>
            </a:r>
            <a:r>
              <a:rPr lang="cs-CZ" altLang="cs-CZ" sz="1800" dirty="0"/>
              <a:t> - </a:t>
            </a:r>
            <a:r>
              <a:rPr lang="cs-CZ" altLang="cs-CZ" sz="1800" dirty="0" err="1"/>
              <a:t>cryoanaesthesia</a:t>
            </a:r>
            <a:r>
              <a:rPr lang="cs-CZ" altLang="cs-CZ" sz="1800" dirty="0"/>
              <a:t> – </a:t>
            </a:r>
            <a:r>
              <a:rPr lang="cs-CZ" altLang="cs-CZ" sz="1800" dirty="0" err="1"/>
              <a:t>Napoleon's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wars</a:t>
            </a:r>
            <a:r>
              <a:rPr lang="cs-CZ" altLang="cs-CZ" sz="1800" dirty="0"/>
              <a:t> – </a:t>
            </a:r>
            <a:r>
              <a:rPr lang="cs-CZ" altLang="cs-CZ" sz="1800" dirty="0" err="1"/>
              <a:t>Larey</a:t>
            </a:r>
            <a:r>
              <a:rPr lang="cs-CZ" altLang="cs-CZ" sz="1800" dirty="0"/>
              <a:t> (..1939 – Rusko-Finská válka)</a:t>
            </a:r>
          </a:p>
          <a:p>
            <a:pPr marL="342900" indent="-342900" eaLnBrk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1800" dirty="0"/>
              <a:t>1773 N2O      Joseph </a:t>
            </a:r>
            <a:r>
              <a:rPr lang="cs-CZ" altLang="cs-CZ" sz="1800" dirty="0" err="1"/>
              <a:t>Priestley</a:t>
            </a:r>
            <a:r>
              <a:rPr lang="cs-CZ" altLang="cs-CZ" sz="1800" dirty="0"/>
              <a:t> (1733-1804)</a:t>
            </a:r>
          </a:p>
          <a:p>
            <a:pPr marL="342900" indent="-342900" eaLnBrk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1800" dirty="0"/>
              <a:t>1774 O2</a:t>
            </a:r>
          </a:p>
          <a:p>
            <a:pPr marL="342900" indent="-342900" eaLnBrk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1800" dirty="0"/>
              <a:t>1779 </a:t>
            </a:r>
            <a:r>
              <a:rPr lang="cs-CZ" altLang="cs-CZ" sz="1800" dirty="0" err="1"/>
              <a:t>Humphry</a:t>
            </a:r>
            <a:r>
              <a:rPr lang="cs-CZ" altLang="cs-CZ" sz="1800" dirty="0"/>
              <a:t> Davy  - </a:t>
            </a:r>
            <a:r>
              <a:rPr lang="cs-CZ" altLang="cs-CZ" sz="1800" dirty="0" err="1"/>
              <a:t>anaesthetic</a:t>
            </a:r>
            <a:r>
              <a:rPr lang="cs-CZ" altLang="cs-CZ" sz="1800" dirty="0"/>
              <a:t> </a:t>
            </a:r>
            <a:r>
              <a:rPr lang="cs-CZ" altLang="cs-CZ" sz="1800" dirty="0" err="1"/>
              <a:t>effect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of</a:t>
            </a:r>
            <a:r>
              <a:rPr lang="cs-CZ" altLang="cs-CZ" sz="1800" dirty="0"/>
              <a:t> N2O</a:t>
            </a:r>
          </a:p>
        </p:txBody>
      </p:sp>
    </p:spTree>
    <p:extLst>
      <p:ext uri="{BB962C8B-B14F-4D97-AF65-F5344CB8AC3E}">
        <p14:creationId xmlns:p14="http://schemas.microsoft.com/office/powerpoint/2010/main" val="41634600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Ether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781468"/>
            <a:ext cx="11614079" cy="4804344"/>
          </a:xfrm>
          <a:ln/>
        </p:spPr>
        <p:txBody>
          <a:bodyPr tIns="44704"/>
          <a:lstStyle/>
          <a:p>
            <a:pPr marL="561975" indent="-457200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cs-CZ" altLang="cs-CZ" dirty="0"/>
              <a:t>B</a:t>
            </a:r>
            <a:r>
              <a:rPr lang="en-GB" altLang="cs-CZ" dirty="0" err="1"/>
              <a:t>ostonský</a:t>
            </a:r>
            <a:r>
              <a:rPr lang="en-GB" altLang="cs-CZ" dirty="0"/>
              <a:t> </a:t>
            </a:r>
            <a:r>
              <a:rPr lang="en-GB" altLang="cs-CZ" dirty="0" err="1"/>
              <a:t>dentista</a:t>
            </a:r>
            <a:r>
              <a:rPr lang="en-GB" altLang="cs-CZ" dirty="0"/>
              <a:t> William Thomas Green Morton </a:t>
            </a:r>
            <a:br>
              <a:rPr lang="cs-CZ" altLang="cs-CZ" dirty="0"/>
            </a:br>
            <a:r>
              <a:rPr lang="en-GB" altLang="cs-CZ" dirty="0" err="1"/>
              <a:t>podal</a:t>
            </a:r>
            <a:r>
              <a:rPr lang="en-GB" altLang="cs-CZ" dirty="0"/>
              <a:t> 16. </a:t>
            </a:r>
            <a:r>
              <a:rPr lang="en-GB" altLang="cs-CZ" dirty="0" err="1"/>
              <a:t>října</a:t>
            </a:r>
            <a:r>
              <a:rPr lang="en-GB" altLang="cs-CZ" dirty="0"/>
              <a:t> 1846 </a:t>
            </a:r>
            <a:r>
              <a:rPr lang="en-GB" altLang="cs-CZ" dirty="0" err="1"/>
              <a:t>éterovou</a:t>
            </a:r>
            <a:r>
              <a:rPr lang="en-GB" altLang="cs-CZ" dirty="0"/>
              <a:t> </a:t>
            </a:r>
            <a:r>
              <a:rPr lang="en-GB" altLang="cs-CZ" dirty="0" err="1"/>
              <a:t>anestezii</a:t>
            </a:r>
            <a:r>
              <a:rPr lang="en-GB" altLang="cs-CZ" dirty="0"/>
              <a:t> </a:t>
            </a:r>
            <a:r>
              <a:rPr lang="en-GB" altLang="cs-CZ" dirty="0" err="1"/>
              <a:t>Gilbertovi</a:t>
            </a:r>
            <a:r>
              <a:rPr lang="en-GB" altLang="cs-CZ" dirty="0"/>
              <a:t> </a:t>
            </a:r>
            <a:r>
              <a:rPr lang="en-GB" altLang="cs-CZ" dirty="0" err="1"/>
              <a:t>Abbotovi</a:t>
            </a:r>
            <a:r>
              <a:rPr lang="en-GB" altLang="cs-CZ" dirty="0"/>
              <a:t> k </a:t>
            </a:r>
            <a:r>
              <a:rPr lang="en-GB" altLang="cs-CZ" dirty="0" err="1"/>
              <a:t>vynětí</a:t>
            </a:r>
            <a:r>
              <a:rPr lang="en-GB" altLang="cs-CZ" dirty="0"/>
              <a:t> </a:t>
            </a:r>
            <a:r>
              <a:rPr lang="en-GB" altLang="cs-CZ" dirty="0" err="1"/>
              <a:t>nádoru</a:t>
            </a:r>
            <a:r>
              <a:rPr lang="en-GB" altLang="cs-CZ" dirty="0"/>
              <a:t> </a:t>
            </a:r>
            <a:r>
              <a:rPr lang="en-GB" altLang="cs-CZ" dirty="0" err="1"/>
              <a:t>dolní</a:t>
            </a:r>
            <a:r>
              <a:rPr lang="en-GB" altLang="cs-CZ" dirty="0"/>
              <a:t> </a:t>
            </a:r>
            <a:r>
              <a:rPr lang="en-GB" altLang="cs-CZ" dirty="0" err="1"/>
              <a:t>čelisti</a:t>
            </a:r>
            <a:r>
              <a:rPr lang="en-GB" altLang="cs-CZ" dirty="0"/>
              <a:t>. </a:t>
            </a:r>
          </a:p>
          <a:p>
            <a:pPr marL="561975" indent="-457200">
              <a:lnSpc>
                <a:spcPct val="89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GB" altLang="cs-CZ" dirty="0"/>
              <a:t>1. </a:t>
            </a:r>
            <a:r>
              <a:rPr lang="en-GB" altLang="cs-CZ" dirty="0" err="1"/>
              <a:t>článek</a:t>
            </a:r>
            <a:r>
              <a:rPr lang="en-GB" altLang="cs-CZ" dirty="0"/>
              <a:t> Boston Medical and Surgical Journal</a:t>
            </a:r>
            <a:br>
              <a:rPr lang="en-GB" altLang="cs-CZ" dirty="0"/>
            </a:br>
            <a:r>
              <a:rPr lang="en-GB" altLang="cs-CZ" dirty="0" err="1"/>
              <a:t>listopad</a:t>
            </a:r>
            <a:r>
              <a:rPr lang="en-GB" altLang="cs-CZ" dirty="0"/>
              <a:t> 1846.</a:t>
            </a:r>
          </a:p>
          <a:p>
            <a:pPr marL="561975" indent="-457200">
              <a:lnSpc>
                <a:spcPct val="89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GB" altLang="cs-CZ" dirty="0"/>
              <a:t>6. </a:t>
            </a:r>
            <a:r>
              <a:rPr lang="en-GB" altLang="cs-CZ" dirty="0" err="1"/>
              <a:t>února</a:t>
            </a:r>
            <a:r>
              <a:rPr lang="en-GB" altLang="cs-CZ" dirty="0"/>
              <a:t> 1847 </a:t>
            </a:r>
            <a:br>
              <a:rPr lang="en-GB" altLang="cs-CZ" dirty="0"/>
            </a:br>
            <a:r>
              <a:rPr lang="en-GB" altLang="cs-CZ" dirty="0" err="1"/>
              <a:t>první</a:t>
            </a:r>
            <a:r>
              <a:rPr lang="en-GB" altLang="cs-CZ" dirty="0"/>
              <a:t> </a:t>
            </a:r>
            <a:r>
              <a:rPr lang="en-GB" altLang="cs-CZ" dirty="0" err="1"/>
              <a:t>éterová</a:t>
            </a:r>
            <a:r>
              <a:rPr lang="en-GB" altLang="cs-CZ" dirty="0"/>
              <a:t> </a:t>
            </a:r>
            <a:r>
              <a:rPr lang="en-GB" altLang="cs-CZ" dirty="0" err="1"/>
              <a:t>anestezie</a:t>
            </a:r>
            <a:r>
              <a:rPr lang="en-GB" altLang="cs-CZ" dirty="0"/>
              <a:t> v </a:t>
            </a:r>
            <a:r>
              <a:rPr lang="en-GB" altLang="cs-CZ" dirty="0" err="1"/>
              <a:t>Čechách</a:t>
            </a:r>
            <a:br>
              <a:rPr lang="en-GB" altLang="cs-CZ" dirty="0"/>
            </a:br>
            <a:r>
              <a:rPr lang="en-GB" altLang="cs-CZ" dirty="0" err="1"/>
              <a:t>mnich</a:t>
            </a:r>
            <a:r>
              <a:rPr lang="en-GB" altLang="cs-CZ" dirty="0"/>
              <a:t> </a:t>
            </a:r>
            <a:r>
              <a:rPr lang="en-GB" altLang="cs-CZ" dirty="0" err="1"/>
              <a:t>bratr</a:t>
            </a:r>
            <a:r>
              <a:rPr lang="en-GB" altLang="cs-CZ" dirty="0"/>
              <a:t> </a:t>
            </a:r>
            <a:r>
              <a:rPr lang="en-GB" altLang="cs-CZ" dirty="0" err="1"/>
              <a:t>Celestýn</a:t>
            </a:r>
            <a:r>
              <a:rPr lang="en-GB" altLang="cs-CZ" dirty="0"/>
              <a:t> </a:t>
            </a:r>
            <a:r>
              <a:rPr lang="en-GB" altLang="cs-CZ" dirty="0" err="1"/>
              <a:t>Opitz</a:t>
            </a:r>
            <a:r>
              <a:rPr lang="en-GB" altLang="cs-CZ" dirty="0"/>
              <a:t> v </a:t>
            </a:r>
            <a:r>
              <a:rPr lang="en-GB" altLang="cs-CZ" dirty="0" err="1"/>
              <a:t>nemocnici</a:t>
            </a:r>
            <a:r>
              <a:rPr lang="en-GB" altLang="cs-CZ" dirty="0"/>
              <a:t> </a:t>
            </a:r>
            <a:r>
              <a:rPr lang="en-GB" altLang="cs-CZ" dirty="0" err="1"/>
              <a:t>milosrdných</a:t>
            </a:r>
            <a:r>
              <a:rPr lang="en-GB" altLang="cs-CZ" dirty="0"/>
              <a:t> </a:t>
            </a:r>
            <a:r>
              <a:rPr lang="en-GB" altLang="cs-CZ" dirty="0" err="1"/>
              <a:t>bratří</a:t>
            </a:r>
            <a:r>
              <a:rPr lang="en-GB" altLang="cs-CZ" dirty="0"/>
              <a:t> </a:t>
            </a:r>
            <a:r>
              <a:rPr lang="en-GB" altLang="cs-CZ" dirty="0" err="1"/>
              <a:t>sv</a:t>
            </a:r>
            <a:r>
              <a:rPr lang="en-GB" altLang="cs-CZ" dirty="0"/>
              <a:t>. Jana z </a:t>
            </a:r>
            <a:r>
              <a:rPr lang="en-GB" altLang="cs-CZ" dirty="0" err="1"/>
              <a:t>Boha</a:t>
            </a:r>
            <a:r>
              <a:rPr lang="en-GB" altLang="cs-CZ" dirty="0"/>
              <a:t> v </a:t>
            </a:r>
            <a:r>
              <a:rPr lang="en-GB" altLang="cs-CZ" dirty="0" err="1"/>
              <a:t>Praze</a:t>
            </a:r>
            <a:r>
              <a:rPr lang="en-GB" altLang="cs-CZ" dirty="0"/>
              <a:t> </a:t>
            </a:r>
            <a:r>
              <a:rPr lang="en-GB" altLang="cs-CZ" dirty="0" err="1"/>
              <a:t>na</a:t>
            </a:r>
            <a:r>
              <a:rPr lang="en-GB" altLang="cs-CZ" dirty="0"/>
              <a:t> </a:t>
            </a:r>
            <a:r>
              <a:rPr lang="en-GB" altLang="cs-CZ" dirty="0" err="1"/>
              <a:t>Františku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8871419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96671"/>
            <a:ext cx="10408319" cy="1061392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Ether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7"/>
            <a:ext cx="10606080" cy="4393901"/>
          </a:xfrm>
          <a:ln/>
        </p:spPr>
        <p:txBody>
          <a:bodyPr/>
          <a:lstStyle/>
          <a:p>
            <a:endParaRPr lang="cs-CZ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21" y="1143480"/>
            <a:ext cx="11518079" cy="571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6869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" t="31541" b="25090"/>
          <a:stretch>
            <a:fillRect/>
          </a:stretch>
        </p:blipFill>
        <p:spPr bwMode="auto">
          <a:xfrm>
            <a:off x="0" y="4108752"/>
            <a:ext cx="12295680" cy="274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74" t="31541" b="2509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6641" y="296671"/>
            <a:ext cx="10400639" cy="1054191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Důvody úspěchu éteru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21" y="1690737"/>
            <a:ext cx="11320320" cy="4389581"/>
          </a:xfrm>
          <a:ln/>
        </p:spPr>
        <p:txBody>
          <a:bodyPr tIns="23114"/>
          <a:lstStyle/>
          <a:p>
            <a:pPr marL="682625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600" dirty="0"/>
              <a:t>snadná příprava a skladování (vs. N2O)</a:t>
            </a:r>
          </a:p>
          <a:p>
            <a:pPr marL="682625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600" dirty="0"/>
              <a:t>fyzikální vlastnosti  - inhalace</a:t>
            </a:r>
          </a:p>
          <a:p>
            <a:pPr marL="682625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600" dirty="0"/>
              <a:t>nízká koncentrace – není hypoxie</a:t>
            </a:r>
          </a:p>
          <a:p>
            <a:pPr marL="682625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600" dirty="0"/>
              <a:t>minimální deprese oběhu</a:t>
            </a:r>
          </a:p>
          <a:p>
            <a:pPr marL="682625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600" dirty="0"/>
              <a:t>pomalý úvod – bezpečný pro začátečníky</a:t>
            </a:r>
          </a:p>
          <a:p>
            <a:pPr marL="682625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600" dirty="0"/>
              <a:t>snadné podání – nasáklou gázou, po kapkách</a:t>
            </a:r>
          </a:p>
        </p:txBody>
      </p:sp>
    </p:spTree>
    <p:extLst>
      <p:ext uri="{BB962C8B-B14F-4D97-AF65-F5344CB8AC3E}">
        <p14:creationId xmlns:p14="http://schemas.microsoft.com/office/powerpoint/2010/main" val="41005684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3" r="13911" b="15652"/>
          <a:stretch>
            <a:fillRect/>
          </a:stretch>
        </p:blipFill>
        <p:spPr bwMode="auto">
          <a:xfrm>
            <a:off x="6996481" y="4758260"/>
            <a:ext cx="5195520" cy="209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4783" r="13911" b="1565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Po éteru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4478870"/>
          </a:xfrm>
          <a:ln/>
        </p:spPr>
        <p:txBody>
          <a:bodyPr tIns="44704"/>
          <a:lstStyle/>
          <a:p>
            <a:pPr marL="367887" indent="-457200"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1847 – chloroform – </a:t>
            </a:r>
            <a:r>
              <a:rPr lang="en-GB" altLang="cs-CZ" dirty="0" err="1"/>
              <a:t>porodnická</a:t>
            </a:r>
            <a:r>
              <a:rPr lang="en-GB" altLang="cs-CZ" dirty="0"/>
              <a:t> </a:t>
            </a:r>
            <a:r>
              <a:rPr lang="en-GB" altLang="cs-CZ" dirty="0" err="1"/>
              <a:t>anestezie</a:t>
            </a:r>
            <a:endParaRPr lang="en-GB" altLang="cs-CZ" dirty="0"/>
          </a:p>
          <a:p>
            <a:pPr marL="367887" indent="-4572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1884 – </a:t>
            </a:r>
            <a:r>
              <a:rPr lang="en-GB" altLang="cs-CZ" dirty="0" err="1"/>
              <a:t>kokain</a:t>
            </a:r>
            <a:r>
              <a:rPr lang="en-GB" altLang="cs-CZ" dirty="0"/>
              <a:t> – </a:t>
            </a:r>
            <a:r>
              <a:rPr lang="en-GB" altLang="cs-CZ" dirty="0" err="1"/>
              <a:t>oko</a:t>
            </a:r>
            <a:r>
              <a:rPr lang="en-GB" altLang="cs-CZ" dirty="0"/>
              <a:t>, .. </a:t>
            </a:r>
            <a:r>
              <a:rPr lang="en-GB" altLang="cs-CZ" dirty="0" err="1"/>
              <a:t>sliznice</a:t>
            </a:r>
            <a:endParaRPr lang="en-GB" altLang="cs-CZ" dirty="0"/>
          </a:p>
          <a:p>
            <a:pPr marL="367887" indent="-4572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1885-99 – </a:t>
            </a:r>
            <a:r>
              <a:rPr lang="en-GB" altLang="cs-CZ" dirty="0" err="1"/>
              <a:t>kokain</a:t>
            </a:r>
            <a:r>
              <a:rPr lang="en-GB" altLang="cs-CZ" dirty="0"/>
              <a:t> “</a:t>
            </a:r>
            <a:r>
              <a:rPr lang="en-GB" altLang="cs-CZ" dirty="0" err="1"/>
              <a:t>spinálně</a:t>
            </a:r>
            <a:r>
              <a:rPr lang="en-GB" altLang="cs-CZ" dirty="0"/>
              <a:t>”</a:t>
            </a:r>
          </a:p>
          <a:p>
            <a:pPr marL="367887" indent="-4572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1895 </a:t>
            </a:r>
            <a:r>
              <a:rPr lang="en-GB" altLang="cs-CZ" dirty="0" err="1"/>
              <a:t>přímá</a:t>
            </a:r>
            <a:r>
              <a:rPr lang="en-GB" altLang="cs-CZ" dirty="0"/>
              <a:t> </a:t>
            </a:r>
            <a:r>
              <a:rPr lang="en-GB" altLang="cs-CZ" dirty="0" err="1"/>
              <a:t>laryngoskopie</a:t>
            </a:r>
            <a:r>
              <a:rPr lang="en-GB" altLang="cs-CZ" dirty="0"/>
              <a:t>  Alfred Kirstein -  Berlin.</a:t>
            </a:r>
          </a:p>
          <a:p>
            <a:pPr marL="367887" indent="-4572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1941 přímá laryngoskopie v klinické praxi </a:t>
            </a:r>
            <a:br>
              <a:rPr lang="cs-CZ" altLang="cs-CZ" dirty="0"/>
            </a:br>
            <a:r>
              <a:rPr lang="cs-CZ" altLang="cs-CZ" dirty="0"/>
              <a:t> Robert Miller and Sir Robert </a:t>
            </a:r>
            <a:r>
              <a:rPr lang="cs-CZ" altLang="cs-CZ" dirty="0" err="1"/>
              <a:t>MacIntosh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653180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Po éteru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5135579"/>
          </a:xfrm>
          <a:ln/>
        </p:spPr>
        <p:txBody>
          <a:bodyPr tIns="44704"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1940's Curare, </a:t>
            </a:r>
            <a:r>
              <a:rPr lang="cs-CZ" altLang="cs-CZ" dirty="0"/>
              <a:t>SCHJ, </a:t>
            </a:r>
            <a:br>
              <a:rPr lang="cs-CZ" altLang="cs-CZ" dirty="0"/>
            </a:br>
            <a:r>
              <a:rPr lang="cs-CZ" altLang="cs-CZ" dirty="0" err="1"/>
              <a:t>neostigmin</a:t>
            </a:r>
            <a:br>
              <a:rPr lang="cs-CZ" altLang="cs-CZ" dirty="0"/>
            </a:br>
            <a:r>
              <a:rPr lang="cs-CZ" altLang="cs-CZ" dirty="0" err="1"/>
              <a:t>thiopental</a:t>
            </a:r>
            <a:r>
              <a:rPr lang="cs-CZ" altLang="cs-CZ" dirty="0"/>
              <a:t>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1950's – </a:t>
            </a:r>
            <a:r>
              <a:rPr lang="en-GB" altLang="cs-CZ" dirty="0" err="1"/>
              <a:t>halothan</a:t>
            </a:r>
            <a:endParaRPr lang="en-GB" altLang="cs-CZ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1960's – </a:t>
            </a:r>
            <a:r>
              <a:rPr lang="en-GB" altLang="cs-CZ" dirty="0" err="1"/>
              <a:t>enflurane</a:t>
            </a:r>
            <a:r>
              <a:rPr lang="en-GB" altLang="cs-CZ" dirty="0"/>
              <a:t>, isoflurane,   </a:t>
            </a:r>
            <a:br>
              <a:rPr lang="en-GB" altLang="cs-CZ" dirty="0"/>
            </a:br>
            <a:r>
              <a:rPr lang="en-GB" altLang="cs-CZ" dirty="0" err="1"/>
              <a:t>etomidat</a:t>
            </a:r>
            <a:r>
              <a:rPr lang="en-GB" altLang="cs-CZ" dirty="0"/>
              <a:t>, </a:t>
            </a:r>
            <a:r>
              <a:rPr lang="en-GB" altLang="cs-CZ" dirty="0" err="1"/>
              <a:t>ketamin</a:t>
            </a:r>
            <a:endParaRPr lang="cs-CZ" altLang="cs-CZ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1977 </a:t>
            </a:r>
            <a:r>
              <a:rPr lang="en-GB" altLang="cs-CZ" dirty="0" err="1"/>
              <a:t>propofol</a:t>
            </a:r>
            <a:r>
              <a:rPr lang="en-GB" altLang="cs-CZ" dirty="0"/>
              <a:t>  ..</a:t>
            </a:r>
            <a:r>
              <a:rPr lang="cs-CZ" altLang="cs-CZ" dirty="0"/>
              <a:t> </a:t>
            </a:r>
            <a:r>
              <a:rPr lang="en-GB" altLang="cs-CZ" dirty="0" err="1"/>
              <a:t>Cremofor</a:t>
            </a:r>
            <a:r>
              <a:rPr lang="en-GB" altLang="cs-CZ" dirty="0"/>
              <a:t> </a:t>
            </a:r>
            <a:r>
              <a:rPr lang="en-GB" altLang="cs-CZ" dirty="0" err="1"/>
              <a:t>anafylaxe</a:t>
            </a:r>
            <a:r>
              <a:rPr lang="en-GB" altLang="cs-CZ" dirty="0"/>
              <a:t> </a:t>
            </a:r>
            <a:br>
              <a:rPr lang="en-GB" altLang="cs-CZ" dirty="0"/>
            </a:br>
            <a:r>
              <a:rPr lang="en-GB" altLang="cs-CZ" dirty="0"/>
              <a:t>.. 90's .. </a:t>
            </a:r>
            <a:r>
              <a:rPr lang="en-GB" altLang="cs-CZ" dirty="0" err="1"/>
              <a:t>lecitin+sojový</a:t>
            </a:r>
            <a:r>
              <a:rPr lang="en-GB" altLang="cs-CZ" dirty="0"/>
              <a:t> </a:t>
            </a:r>
            <a:r>
              <a:rPr lang="en-GB" altLang="cs-CZ" dirty="0" err="1"/>
              <a:t>olej</a:t>
            </a:r>
            <a:endParaRPr lang="en-GB" altLang="cs-CZ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1993: </a:t>
            </a:r>
            <a:r>
              <a:rPr lang="cs-CZ" altLang="cs-CZ" dirty="0" err="1"/>
              <a:t>mivacurium</a:t>
            </a:r>
            <a:endParaRPr lang="cs-CZ" altLang="cs-CZ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1994: </a:t>
            </a:r>
            <a:r>
              <a:rPr lang="cs-CZ" altLang="cs-CZ" dirty="0" err="1"/>
              <a:t>rocuronium</a:t>
            </a:r>
            <a:r>
              <a:rPr lang="cs-CZ" altLang="cs-CZ" dirty="0"/>
              <a:t>, </a:t>
            </a:r>
            <a:r>
              <a:rPr lang="en-GB" altLang="cs-CZ" dirty="0"/>
              <a:t>sevoflurane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2005: </a:t>
            </a:r>
            <a:r>
              <a:rPr lang="en-GB" altLang="cs-CZ" dirty="0" err="1"/>
              <a:t>sugamadex</a:t>
            </a:r>
            <a:r>
              <a:rPr lang="en-GB" altLang="cs-CZ" dirty="0"/>
              <a:t> 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000" y="344197"/>
            <a:ext cx="4608000" cy="308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3985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Anesteziologická péče  - dnes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7"/>
            <a:ext cx="10609920" cy="5476895"/>
          </a:xfrm>
          <a:ln/>
        </p:spPr>
        <p:txBody>
          <a:bodyPr tIns="44704"/>
          <a:lstStyle/>
          <a:p>
            <a:pPr marL="561975" indent="-457200"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bolest</a:t>
            </a:r>
            <a:endParaRPr lang="cs-CZ" altLang="cs-CZ" dirty="0"/>
          </a:p>
          <a:p>
            <a:pPr marL="561975" indent="-457200"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vědomí</a:t>
            </a:r>
            <a:endParaRPr lang="cs-CZ" altLang="cs-CZ" dirty="0"/>
          </a:p>
          <a:p>
            <a:pPr marL="561975" indent="-457200"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bezpečí</a:t>
            </a:r>
            <a:endParaRPr lang="en-GB" altLang="cs-CZ" dirty="0"/>
          </a:p>
          <a:p>
            <a:pPr marL="422275" indent="-315913">
              <a:lnSpc>
                <a:spcPct val="89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422275" indent="-315913">
              <a:lnSpc>
                <a:spcPct val="89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Def: </a:t>
            </a:r>
            <a:r>
              <a:rPr lang="en-GB" altLang="cs-CZ" dirty="0" err="1"/>
              <a:t>soubor</a:t>
            </a:r>
            <a:r>
              <a:rPr lang="en-GB" altLang="cs-CZ" dirty="0"/>
              <a:t> </a:t>
            </a:r>
            <a:r>
              <a:rPr lang="en-GB" altLang="cs-CZ" dirty="0" err="1"/>
              <a:t>léčebných</a:t>
            </a:r>
            <a:r>
              <a:rPr lang="en-GB" altLang="cs-CZ" dirty="0"/>
              <a:t> a </a:t>
            </a:r>
            <a:r>
              <a:rPr lang="en-GB" altLang="cs-CZ" dirty="0" err="1"/>
              <a:t>diagnostických</a:t>
            </a:r>
            <a:r>
              <a:rPr lang="en-GB" altLang="cs-CZ" dirty="0"/>
              <a:t> </a:t>
            </a:r>
            <a:r>
              <a:rPr lang="en-GB" altLang="cs-CZ" dirty="0" err="1"/>
              <a:t>postupů</a:t>
            </a:r>
            <a:r>
              <a:rPr lang="en-GB" altLang="cs-CZ" dirty="0"/>
              <a:t>, </a:t>
            </a:r>
            <a:r>
              <a:rPr lang="en-GB" altLang="cs-CZ" dirty="0" err="1"/>
              <a:t>které</a:t>
            </a:r>
            <a:r>
              <a:rPr lang="en-GB" altLang="cs-CZ" dirty="0"/>
              <a:t> </a:t>
            </a:r>
            <a:r>
              <a:rPr lang="en-GB" altLang="cs-CZ" b="1" dirty="0" err="1"/>
              <a:t>umožňují</a:t>
            </a:r>
            <a:r>
              <a:rPr lang="en-GB" altLang="cs-CZ" b="1" dirty="0"/>
              <a:t> </a:t>
            </a:r>
            <a:r>
              <a:rPr lang="en-GB" altLang="cs-CZ" b="1" dirty="0" err="1"/>
              <a:t>provádět</a:t>
            </a:r>
            <a:r>
              <a:rPr lang="en-GB" altLang="cs-CZ" b="1" dirty="0"/>
              <a:t> </a:t>
            </a:r>
            <a:r>
              <a:rPr lang="en-GB" altLang="cs-CZ" dirty="0" err="1"/>
              <a:t>operační</a:t>
            </a:r>
            <a:r>
              <a:rPr lang="en-GB" altLang="cs-CZ" dirty="0"/>
              <a:t> </a:t>
            </a:r>
            <a:r>
              <a:rPr lang="en-GB" altLang="cs-CZ" b="1" dirty="0" err="1"/>
              <a:t>výkony</a:t>
            </a:r>
            <a:r>
              <a:rPr lang="en-GB" altLang="cs-CZ" dirty="0"/>
              <a:t>, </a:t>
            </a:r>
            <a:r>
              <a:rPr lang="en-GB" altLang="cs-CZ" dirty="0" err="1"/>
              <a:t>léčebné</a:t>
            </a:r>
            <a:r>
              <a:rPr lang="en-GB" altLang="cs-CZ" dirty="0"/>
              <a:t> </a:t>
            </a:r>
            <a:r>
              <a:rPr lang="en-GB" altLang="cs-CZ" dirty="0" err="1"/>
              <a:t>výkony</a:t>
            </a:r>
            <a:r>
              <a:rPr lang="en-GB" altLang="cs-CZ" dirty="0"/>
              <a:t> a </a:t>
            </a:r>
            <a:r>
              <a:rPr lang="en-GB" altLang="cs-CZ" dirty="0" err="1"/>
              <a:t>vyšetřovací</a:t>
            </a:r>
            <a:r>
              <a:rPr lang="en-GB" altLang="cs-CZ" dirty="0"/>
              <a:t> </a:t>
            </a:r>
            <a:r>
              <a:rPr lang="en-GB" altLang="cs-CZ" dirty="0" err="1"/>
              <a:t>metody</a:t>
            </a:r>
            <a:r>
              <a:rPr lang="en-GB" altLang="cs-CZ" dirty="0"/>
              <a:t> v </a:t>
            </a:r>
            <a:r>
              <a:rPr lang="en-GB" altLang="cs-CZ" dirty="0" err="1"/>
              <a:t>celkovém</a:t>
            </a:r>
            <a:r>
              <a:rPr lang="en-GB" altLang="cs-CZ" dirty="0"/>
              <a:t> </a:t>
            </a:r>
            <a:r>
              <a:rPr lang="en-GB" altLang="cs-CZ" dirty="0" err="1"/>
              <a:t>nebo</a:t>
            </a:r>
            <a:r>
              <a:rPr lang="en-GB" altLang="cs-CZ" dirty="0"/>
              <a:t> </a:t>
            </a:r>
            <a:r>
              <a:rPr lang="en-GB" altLang="cs-CZ" dirty="0" err="1"/>
              <a:t>regionálním</a:t>
            </a:r>
            <a:r>
              <a:rPr lang="en-GB" altLang="cs-CZ" dirty="0"/>
              <a:t> </a:t>
            </a:r>
            <a:r>
              <a:rPr lang="en-GB" altLang="cs-CZ" b="1" dirty="0" err="1"/>
              <a:t>znecitlivění</a:t>
            </a:r>
            <a:r>
              <a:rPr lang="en-GB" altLang="cs-CZ" dirty="0"/>
              <a:t>. </a:t>
            </a:r>
          </a:p>
          <a:p>
            <a:pPr marL="420688" indent="-315913">
              <a:lnSpc>
                <a:spcPct val="89000"/>
              </a:lnSpc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Je </a:t>
            </a:r>
            <a:r>
              <a:rPr lang="en-GB" altLang="cs-CZ" dirty="0" err="1"/>
              <a:t>poskytována</a:t>
            </a:r>
            <a:r>
              <a:rPr lang="en-GB" altLang="cs-CZ" dirty="0"/>
              <a:t> v </a:t>
            </a:r>
            <a:r>
              <a:rPr lang="en-GB" altLang="cs-CZ" b="1" dirty="0" err="1"/>
              <a:t>perioperačním</a:t>
            </a:r>
            <a:r>
              <a:rPr lang="en-GB" altLang="cs-CZ" dirty="0"/>
              <a:t> </a:t>
            </a:r>
            <a:r>
              <a:rPr lang="en-GB" altLang="cs-CZ" dirty="0" err="1"/>
              <a:t>období</a:t>
            </a:r>
            <a:r>
              <a:rPr lang="en-GB" altLang="cs-CZ" dirty="0"/>
              <a:t> a </a:t>
            </a:r>
            <a:r>
              <a:rPr lang="en-GB" altLang="cs-CZ" dirty="0" err="1"/>
              <a:t>zahrnuje</a:t>
            </a:r>
            <a:r>
              <a:rPr lang="en-GB" altLang="cs-CZ" dirty="0"/>
              <a:t> </a:t>
            </a:r>
            <a:r>
              <a:rPr lang="en-GB" altLang="cs-CZ" dirty="0" err="1"/>
              <a:t>podíl</a:t>
            </a:r>
            <a:r>
              <a:rPr lang="en-GB" altLang="cs-CZ" dirty="0"/>
              <a:t> </a:t>
            </a:r>
            <a:r>
              <a:rPr lang="en-GB" altLang="cs-CZ" dirty="0" err="1"/>
              <a:t>na</a:t>
            </a:r>
            <a:r>
              <a:rPr lang="en-GB" altLang="cs-CZ" dirty="0"/>
              <a:t> </a:t>
            </a:r>
            <a:r>
              <a:rPr lang="en-GB" altLang="cs-CZ" dirty="0" err="1"/>
              <a:t>přípravě</a:t>
            </a:r>
            <a:r>
              <a:rPr lang="en-GB" altLang="cs-CZ" dirty="0"/>
              <a:t> k </a:t>
            </a:r>
            <a:r>
              <a:rPr lang="en-GB" altLang="cs-CZ" dirty="0" err="1"/>
              <a:t>výkonu</a:t>
            </a:r>
            <a:r>
              <a:rPr lang="en-GB" altLang="cs-CZ" dirty="0"/>
              <a:t>, </a:t>
            </a:r>
            <a:r>
              <a:rPr lang="en-GB" altLang="cs-CZ" dirty="0" err="1"/>
              <a:t>samotné</a:t>
            </a:r>
            <a:r>
              <a:rPr lang="en-GB" altLang="cs-CZ" dirty="0"/>
              <a:t> </a:t>
            </a:r>
            <a:r>
              <a:rPr lang="en-GB" altLang="cs-CZ" dirty="0" err="1"/>
              <a:t>zajištění</a:t>
            </a:r>
            <a:r>
              <a:rPr lang="en-GB" altLang="cs-CZ" dirty="0"/>
              <a:t> v </a:t>
            </a:r>
            <a:r>
              <a:rPr lang="en-GB" altLang="cs-CZ" dirty="0" err="1"/>
              <a:t>jeho</a:t>
            </a:r>
            <a:r>
              <a:rPr lang="en-GB" altLang="cs-CZ" dirty="0"/>
              <a:t> </a:t>
            </a:r>
            <a:r>
              <a:rPr lang="en-GB" altLang="cs-CZ" dirty="0" err="1"/>
              <a:t>průběhu</a:t>
            </a:r>
            <a:r>
              <a:rPr lang="en-GB" altLang="cs-CZ" dirty="0"/>
              <a:t> a </a:t>
            </a:r>
            <a:r>
              <a:rPr lang="en-GB" altLang="cs-CZ" dirty="0" err="1"/>
              <a:t>nezbytnou</a:t>
            </a:r>
            <a:r>
              <a:rPr lang="en-GB" altLang="cs-CZ" dirty="0"/>
              <a:t> </a:t>
            </a:r>
            <a:r>
              <a:rPr lang="en-GB" altLang="cs-CZ" dirty="0" err="1"/>
              <a:t>péči</a:t>
            </a:r>
            <a:r>
              <a:rPr lang="en-GB" altLang="cs-CZ" dirty="0"/>
              <a:t> </a:t>
            </a:r>
            <a:r>
              <a:rPr lang="en-GB" altLang="cs-CZ" dirty="0" err="1"/>
              <a:t>navazující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23486358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Celková anestezie: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4478870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vyřazení</a:t>
            </a:r>
            <a:r>
              <a:rPr lang="cs-CZ" altLang="cs-CZ" dirty="0"/>
              <a:t> mozkových </a:t>
            </a:r>
            <a:r>
              <a:rPr lang="cs-CZ" altLang="cs-CZ" dirty="0" err="1"/>
              <a:t>bb</a:t>
            </a:r>
            <a:r>
              <a:rPr lang="cs-CZ" altLang="cs-CZ" dirty="0"/>
              <a:t>. z normální činnosti (vnímání a reflexy)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uměle vytvořené a ŘÍZENÉ, </a:t>
            </a:r>
            <a:br>
              <a:rPr lang="cs-CZ" altLang="cs-CZ" dirty="0"/>
            </a:br>
            <a:r>
              <a:rPr lang="cs-CZ" altLang="cs-CZ" dirty="0"/>
              <a:t>plně </a:t>
            </a:r>
            <a:r>
              <a:rPr lang="cs-CZ" altLang="cs-CZ" dirty="0" err="1"/>
              <a:t>rev</a:t>
            </a:r>
            <a:r>
              <a:rPr lang="en-GB" altLang="cs-CZ" dirty="0" err="1"/>
              <a:t>erzibilní</a:t>
            </a:r>
            <a:r>
              <a:rPr lang="en-GB" altLang="cs-CZ" dirty="0"/>
              <a:t> </a:t>
            </a:r>
            <a:r>
              <a:rPr lang="en-GB" altLang="cs-CZ" dirty="0" err="1"/>
              <a:t>koma</a:t>
            </a:r>
            <a:endParaRPr lang="en-GB" altLang="cs-CZ" dirty="0"/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6806401" y="2434078"/>
            <a:ext cx="5047679" cy="3731431"/>
            <a:chOff x="3545" y="2139"/>
            <a:chExt cx="2629" cy="2591"/>
          </a:xfrm>
        </p:grpSpPr>
        <p:sp>
          <p:nvSpPr>
            <p:cNvPr id="20484" name="Oval 4"/>
            <p:cNvSpPr>
              <a:spLocks noChangeArrowheads="1"/>
            </p:cNvSpPr>
            <p:nvPr/>
          </p:nvSpPr>
          <p:spPr bwMode="auto">
            <a:xfrm>
              <a:off x="3545" y="2139"/>
              <a:ext cx="2629" cy="2591"/>
            </a:xfrm>
            <a:prstGeom prst="ellipse">
              <a:avLst/>
            </a:prstGeom>
            <a:noFill/>
            <a:ln w="25400" cap="flat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485" name="Line 5"/>
            <p:cNvSpPr>
              <a:spLocks noChangeShapeType="1"/>
            </p:cNvSpPr>
            <p:nvPr/>
          </p:nvSpPr>
          <p:spPr bwMode="auto">
            <a:xfrm>
              <a:off x="3862" y="2611"/>
              <a:ext cx="980" cy="854"/>
            </a:xfrm>
            <a:prstGeom prst="line">
              <a:avLst/>
            </a:prstGeom>
            <a:noFill/>
            <a:ln w="25400" cap="flat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 flipV="1">
              <a:off x="4851" y="2648"/>
              <a:ext cx="995" cy="817"/>
            </a:xfrm>
            <a:prstGeom prst="line">
              <a:avLst/>
            </a:prstGeom>
            <a:noFill/>
            <a:ln w="25400" cap="flat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>
              <a:off x="4859" y="3458"/>
              <a:ext cx="0" cy="1270"/>
            </a:xfrm>
            <a:prstGeom prst="line">
              <a:avLst/>
            </a:prstGeom>
            <a:noFill/>
            <a:ln w="25400" cap="flat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488" name="AutoShape 8"/>
            <p:cNvSpPr>
              <a:spLocks noChangeArrowheads="1"/>
            </p:cNvSpPr>
            <p:nvPr/>
          </p:nvSpPr>
          <p:spPr bwMode="auto">
            <a:xfrm>
              <a:off x="4141" y="2229"/>
              <a:ext cx="1402" cy="579"/>
            </a:xfrm>
            <a:prstGeom prst="roundRect">
              <a:avLst>
                <a:gd name="adj" fmla="val 19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/>
              <a:r>
                <a:rPr lang="cs-CZ" altLang="cs-CZ" dirty="0" err="1">
                  <a:solidFill>
                    <a:schemeClr val="tx1"/>
                  </a:solidFill>
                </a:rPr>
                <a:t>Hypnotics</a:t>
              </a:r>
              <a:r>
                <a:rPr lang="cs-CZ" altLang="cs-CZ" dirty="0">
                  <a:solidFill>
                    <a:schemeClr val="tx1"/>
                  </a:solidFill>
                </a:rPr>
                <a:t>, </a:t>
              </a:r>
              <a:br>
                <a:rPr lang="cs-CZ" altLang="cs-CZ" dirty="0">
                  <a:solidFill>
                    <a:schemeClr val="tx1"/>
                  </a:solidFill>
                </a:rPr>
              </a:br>
              <a:r>
                <a:rPr lang="cs-CZ" altLang="cs-CZ" dirty="0" err="1">
                  <a:solidFill>
                    <a:schemeClr val="tx1"/>
                  </a:solidFill>
                </a:rPr>
                <a:t>Volatile</a:t>
              </a:r>
              <a:r>
                <a:rPr lang="cs-CZ" altLang="cs-CZ" dirty="0">
                  <a:solidFill>
                    <a:schemeClr val="tx1"/>
                  </a:solidFill>
                </a:rPr>
                <a:t> </a:t>
              </a:r>
              <a:r>
                <a:rPr lang="cs-CZ" altLang="cs-CZ" dirty="0" err="1">
                  <a:solidFill>
                    <a:schemeClr val="tx1"/>
                  </a:solidFill>
                </a:rPr>
                <a:t>anaesthetics</a:t>
              </a:r>
              <a:endParaRPr lang="cs-CZ" altLang="cs-CZ" dirty="0">
                <a:solidFill>
                  <a:schemeClr val="tx1"/>
                </a:solidFill>
              </a:endParaRPr>
            </a:p>
          </p:txBody>
        </p:sp>
        <p:sp>
          <p:nvSpPr>
            <p:cNvPr id="20489" name="AutoShape 9"/>
            <p:cNvSpPr>
              <a:spLocks noChangeArrowheads="1"/>
            </p:cNvSpPr>
            <p:nvPr/>
          </p:nvSpPr>
          <p:spPr bwMode="auto">
            <a:xfrm>
              <a:off x="5174" y="3593"/>
              <a:ext cx="672" cy="579"/>
            </a:xfrm>
            <a:prstGeom prst="roundRect">
              <a:avLst>
                <a:gd name="adj" fmla="val 19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/>
              <a:r>
                <a:rPr lang="cs-CZ" altLang="cs-CZ">
                  <a:solidFill>
                    <a:schemeClr val="tx1"/>
                  </a:solidFill>
                </a:rPr>
                <a:t>Muscle </a:t>
              </a:r>
              <a:br>
                <a:rPr lang="cs-CZ" altLang="cs-CZ">
                  <a:solidFill>
                    <a:schemeClr val="tx1"/>
                  </a:solidFill>
                </a:rPr>
              </a:br>
              <a:r>
                <a:rPr lang="cs-CZ" altLang="cs-CZ">
                  <a:solidFill>
                    <a:schemeClr val="tx1"/>
                  </a:solidFill>
                </a:rPr>
                <a:t>relaxants</a:t>
              </a:r>
            </a:p>
          </p:txBody>
        </p:sp>
        <p:sp>
          <p:nvSpPr>
            <p:cNvPr id="20490" name="Text Box 10"/>
            <p:cNvSpPr txBox="1">
              <a:spLocks noChangeArrowheads="1"/>
            </p:cNvSpPr>
            <p:nvPr/>
          </p:nvSpPr>
          <p:spPr bwMode="auto">
            <a:xfrm>
              <a:off x="3682" y="3362"/>
              <a:ext cx="1194" cy="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itchFamily="16" charset="0"/>
                  <a:ea typeface="Lucida Sans Unicode" charset="0"/>
                  <a:cs typeface="Lucida Sans Unicode" charset="0"/>
                </a:defRPr>
              </a:lvl9pPr>
            </a:lstStyle>
            <a:p>
              <a:pPr algn="ctr"/>
              <a:r>
                <a:rPr lang="cs-CZ" altLang="cs-CZ" dirty="0" err="1">
                  <a:solidFill>
                    <a:schemeClr val="tx1"/>
                  </a:solidFill>
                </a:rPr>
                <a:t>Analgetics</a:t>
              </a:r>
              <a:r>
                <a:rPr lang="cs-CZ" altLang="cs-CZ" dirty="0">
                  <a:solidFill>
                    <a:schemeClr val="tx1"/>
                  </a:solidFill>
                </a:rPr>
                <a:t>:</a:t>
              </a:r>
            </a:p>
            <a:p>
              <a:pPr algn="ctr">
                <a:lnSpc>
                  <a:spcPct val="100000"/>
                </a:lnSpc>
              </a:pPr>
              <a:r>
                <a:rPr lang="cs-CZ" altLang="cs-CZ" dirty="0" err="1">
                  <a:solidFill>
                    <a:schemeClr val="tx1"/>
                  </a:solidFill>
                </a:rPr>
                <a:t>Opioids</a:t>
              </a:r>
              <a:endParaRPr lang="cs-CZ" altLang="cs-CZ" dirty="0">
                <a:solidFill>
                  <a:schemeClr val="tx1"/>
                </a:solidFill>
              </a:endParaRPr>
            </a:p>
            <a:p>
              <a:pPr algn="ctr">
                <a:lnSpc>
                  <a:spcPct val="100000"/>
                </a:lnSpc>
              </a:pPr>
              <a:r>
                <a:rPr lang="cs-CZ" altLang="cs-CZ" dirty="0">
                  <a:solidFill>
                    <a:schemeClr val="tx1"/>
                  </a:solidFill>
                </a:rPr>
                <a:t>N2O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1314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Ideální anestetikum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7"/>
            <a:ext cx="10609920" cy="3133769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dočasné vyřazení mozkových </a:t>
            </a:r>
            <a:r>
              <a:rPr lang="cs-CZ" altLang="cs-CZ" dirty="0" err="1"/>
              <a:t>bb</a:t>
            </a:r>
            <a:r>
              <a:rPr lang="cs-CZ" altLang="cs-CZ" dirty="0"/>
              <a:t>.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bez vlivu na kardiovaskulární a dýchací systém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bezpečné, levné, netoxické, ... </a:t>
            </a:r>
          </a:p>
          <a:p>
            <a:pPr marL="0" indent="107950"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neexistuje</a:t>
            </a:r>
          </a:p>
        </p:txBody>
      </p:sp>
    </p:spTree>
    <p:extLst>
      <p:ext uri="{BB962C8B-B14F-4D97-AF65-F5344CB8AC3E}">
        <p14:creationId xmlns:p14="http://schemas.microsoft.com/office/powerpoint/2010/main" val="6413814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Výstup předmětu: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5027567"/>
          </a:xfrm>
          <a:ln/>
        </p:spPr>
        <p:txBody>
          <a:bodyPr/>
          <a:lstStyle/>
          <a:p>
            <a:pPr marL="431800" indent="-323850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400" dirty="0" err="1"/>
              <a:t>bazál</a:t>
            </a:r>
            <a:r>
              <a:rPr lang="cs-CZ" altLang="cs-CZ" sz="2400" dirty="0"/>
              <a:t> celkové anestezie dospělých</a:t>
            </a:r>
          </a:p>
          <a:p>
            <a:pPr marL="431800" indent="-323850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400" dirty="0"/>
              <a:t>regionální anestezie (SA, EPI)</a:t>
            </a:r>
          </a:p>
          <a:p>
            <a:pPr marL="431800" indent="-323850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400" dirty="0"/>
              <a:t>umět základy zajištění dýchacích cest </a:t>
            </a:r>
          </a:p>
          <a:p>
            <a:pPr marL="0" indent="107950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sz="2400" dirty="0"/>
          </a:p>
          <a:p>
            <a:pPr marL="0" indent="107950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400" dirty="0"/>
              <a:t>.. a pokud vás to nepřestane bavit ...</a:t>
            </a:r>
          </a:p>
          <a:p>
            <a:pPr marL="431800" indent="-323850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400" dirty="0"/>
              <a:t>anestezie dětí</a:t>
            </a:r>
          </a:p>
          <a:p>
            <a:pPr marL="431800" indent="-323850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400" dirty="0"/>
              <a:t>periferní nervové blokády </a:t>
            </a:r>
          </a:p>
          <a:p>
            <a:pPr marL="0" indent="107950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sz="2400" dirty="0"/>
          </a:p>
          <a:p>
            <a:pPr marL="0" indent="107950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400" dirty="0"/>
              <a:t> kolokvium = kredit</a:t>
            </a:r>
          </a:p>
        </p:txBody>
      </p:sp>
    </p:spTree>
    <p:extLst>
      <p:ext uri="{BB962C8B-B14F-4D97-AF65-F5344CB8AC3E}">
        <p14:creationId xmlns:p14="http://schemas.microsoft.com/office/powerpoint/2010/main" val="14039557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Slovník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683537"/>
            <a:ext cx="10609920" cy="4882113"/>
          </a:xfrm>
          <a:ln/>
        </p:spPr>
        <p:txBody>
          <a:bodyPr tIns="44704"/>
          <a:lstStyle/>
          <a:p>
            <a:pPr marL="420688" indent="-315913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analgezie</a:t>
            </a:r>
            <a:r>
              <a:rPr lang="en-GB" altLang="cs-CZ" dirty="0"/>
              <a:t> = </a:t>
            </a:r>
            <a:r>
              <a:rPr lang="en-GB" altLang="cs-CZ" dirty="0" err="1"/>
              <a:t>odstranění</a:t>
            </a:r>
            <a:r>
              <a:rPr lang="en-GB" altLang="cs-CZ" dirty="0"/>
              <a:t> </a:t>
            </a:r>
            <a:r>
              <a:rPr lang="en-GB" altLang="cs-CZ" dirty="0" err="1"/>
              <a:t>bolesti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sedace</a:t>
            </a:r>
            <a:r>
              <a:rPr lang="en-GB" altLang="cs-CZ" dirty="0"/>
              <a:t> = </a:t>
            </a:r>
            <a:r>
              <a:rPr lang="en-GB" altLang="cs-CZ" dirty="0" err="1"/>
              <a:t>zklidnění</a:t>
            </a:r>
            <a:r>
              <a:rPr lang="en-GB" altLang="cs-CZ" dirty="0"/>
              <a:t> </a:t>
            </a:r>
            <a:r>
              <a:rPr lang="en-GB" altLang="cs-CZ" dirty="0" err="1"/>
              <a:t>odporu</a:t>
            </a:r>
            <a:r>
              <a:rPr lang="en-GB" altLang="cs-CZ" dirty="0"/>
              <a:t>, </a:t>
            </a:r>
            <a:r>
              <a:rPr lang="en-GB" altLang="cs-CZ" dirty="0" err="1"/>
              <a:t>neklidu</a:t>
            </a:r>
            <a:r>
              <a:rPr lang="en-GB" altLang="cs-CZ" dirty="0"/>
              <a:t> </a:t>
            </a:r>
            <a:r>
              <a:rPr lang="en-GB" altLang="cs-CZ" dirty="0" err="1"/>
              <a:t>pacienta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celková</a:t>
            </a:r>
            <a:r>
              <a:rPr lang="en-GB" altLang="cs-CZ" dirty="0"/>
              <a:t> </a:t>
            </a:r>
            <a:r>
              <a:rPr lang="en-GB" altLang="cs-CZ" dirty="0" err="1"/>
              <a:t>anestezie</a:t>
            </a:r>
            <a:r>
              <a:rPr lang="en-GB" altLang="cs-CZ" dirty="0"/>
              <a:t> (</a:t>
            </a:r>
            <a:r>
              <a:rPr lang="en-GB" altLang="cs-CZ" dirty="0" err="1"/>
              <a:t>inhal</a:t>
            </a:r>
            <a:r>
              <a:rPr lang="en-GB" altLang="cs-CZ" dirty="0"/>
              <a:t>., TIVA, </a:t>
            </a:r>
            <a:r>
              <a:rPr lang="en-GB" altLang="cs-CZ" dirty="0" err="1"/>
              <a:t>doplňovaná</a:t>
            </a:r>
            <a:r>
              <a:rPr lang="en-GB" altLang="cs-CZ" dirty="0"/>
              <a:t>)</a:t>
            </a:r>
          </a:p>
          <a:p>
            <a:pPr marL="422275" indent="-315913">
              <a:lnSpc>
                <a:spcPct val="89000"/>
              </a:lnSpc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422275" indent="-315913">
              <a:lnSpc>
                <a:spcPct val="89000"/>
              </a:lnSpc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regionální</a:t>
            </a:r>
            <a:r>
              <a:rPr lang="en-GB" altLang="cs-CZ" dirty="0"/>
              <a:t> </a:t>
            </a:r>
            <a:r>
              <a:rPr lang="en-GB" altLang="cs-CZ" dirty="0" err="1"/>
              <a:t>anestezie</a:t>
            </a:r>
            <a:endParaRPr lang="en-GB" altLang="cs-CZ" dirty="0"/>
          </a:p>
          <a:p>
            <a:pPr marL="1081088" lvl="1" indent="-6223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3200" dirty="0" err="1"/>
              <a:t>svodná</a:t>
            </a:r>
            <a:r>
              <a:rPr lang="en-GB" altLang="cs-CZ" sz="3200" dirty="0"/>
              <a:t> </a:t>
            </a:r>
            <a:r>
              <a:rPr lang="en-GB" altLang="cs-CZ" sz="3200" dirty="0" err="1"/>
              <a:t>anestézie</a:t>
            </a:r>
            <a:r>
              <a:rPr lang="en-GB" altLang="cs-CZ" sz="3200" dirty="0"/>
              <a:t> (SA, EPI)</a:t>
            </a:r>
          </a:p>
          <a:p>
            <a:pPr marL="1081088" lvl="1" indent="-6223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3200" dirty="0" err="1"/>
              <a:t>periferní</a:t>
            </a:r>
            <a:r>
              <a:rPr lang="en-GB" altLang="cs-CZ" sz="3200" dirty="0"/>
              <a:t> </a:t>
            </a:r>
            <a:r>
              <a:rPr lang="en-GB" altLang="cs-CZ" sz="3200" dirty="0" err="1"/>
              <a:t>blokády</a:t>
            </a:r>
            <a:endParaRPr lang="en-GB" altLang="cs-CZ" sz="3200" dirty="0"/>
          </a:p>
          <a:p>
            <a:pPr marL="1081088" lvl="1" indent="-6223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3200" dirty="0"/>
              <a:t> (</a:t>
            </a:r>
            <a:r>
              <a:rPr lang="en-GB" altLang="cs-CZ" sz="3200" dirty="0" err="1"/>
              <a:t>infiltrační</a:t>
            </a:r>
            <a:r>
              <a:rPr lang="en-GB" altLang="cs-CZ" sz="3200" dirty="0"/>
              <a:t> = </a:t>
            </a:r>
            <a:r>
              <a:rPr lang="en-GB" altLang="cs-CZ" sz="3200" dirty="0" err="1"/>
              <a:t>místní</a:t>
            </a:r>
            <a:r>
              <a:rPr lang="en-GB" altLang="cs-CZ" sz="3200" dirty="0"/>
              <a:t> </a:t>
            </a:r>
            <a:r>
              <a:rPr lang="en-GB" altLang="cs-CZ" sz="3200" dirty="0" err="1"/>
              <a:t>anestézie</a:t>
            </a:r>
            <a:r>
              <a:rPr lang="en-GB" altLang="cs-CZ" sz="3200" dirty="0"/>
              <a:t>)</a:t>
            </a:r>
          </a:p>
          <a:p>
            <a:pPr marL="422275" indent="-315913">
              <a:lnSpc>
                <a:spcPct val="89000"/>
              </a:lnSpc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  <a:p>
            <a:pPr marL="422275" indent="-315913">
              <a:lnSpc>
                <a:spcPct val="89000"/>
              </a:lnSpc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kombinovaná</a:t>
            </a:r>
            <a:r>
              <a:rPr lang="en-GB" altLang="cs-CZ" dirty="0"/>
              <a:t> </a:t>
            </a:r>
            <a:r>
              <a:rPr lang="en-GB" altLang="cs-CZ" dirty="0" err="1"/>
              <a:t>anestézie</a:t>
            </a:r>
            <a:r>
              <a:rPr lang="cs-CZ" altLang="cs-CZ" dirty="0"/>
              <a:t> (</a:t>
            </a:r>
            <a:r>
              <a:rPr lang="cs-CZ" altLang="cs-CZ" dirty="0" err="1"/>
              <a:t>reg</a:t>
            </a:r>
            <a:r>
              <a:rPr lang="cs-CZ" altLang="cs-CZ" dirty="0"/>
              <a:t> + CA)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23262479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96672"/>
            <a:ext cx="10402560" cy="1057071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Sedace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7"/>
            <a:ext cx="10600319" cy="4389581"/>
          </a:xfrm>
          <a:ln/>
        </p:spPr>
        <p:txBody>
          <a:bodyPr tIns="24892"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800" dirty="0" err="1"/>
              <a:t>minimální</a:t>
            </a:r>
            <a:r>
              <a:rPr lang="en-GB" altLang="cs-CZ" sz="2800" dirty="0"/>
              <a:t> (</a:t>
            </a:r>
            <a:r>
              <a:rPr lang="en-GB" altLang="cs-CZ" sz="2800" dirty="0" err="1"/>
              <a:t>anxiolýza</a:t>
            </a:r>
            <a:r>
              <a:rPr lang="en-GB" altLang="cs-CZ" sz="2800" dirty="0"/>
              <a:t>) - </a:t>
            </a:r>
            <a:r>
              <a:rPr lang="en-GB" altLang="cs-CZ" sz="2800" dirty="0" err="1"/>
              <a:t>pacient</a:t>
            </a:r>
            <a:r>
              <a:rPr lang="en-GB" altLang="cs-CZ" sz="2800" dirty="0"/>
              <a:t> </a:t>
            </a:r>
            <a:r>
              <a:rPr lang="en-GB" altLang="cs-CZ" sz="2800" dirty="0" err="1"/>
              <a:t>reaguje</a:t>
            </a:r>
            <a:r>
              <a:rPr lang="en-GB" altLang="cs-CZ" sz="2800" dirty="0"/>
              <a:t> </a:t>
            </a:r>
            <a:r>
              <a:rPr lang="en-GB" altLang="cs-CZ" sz="2800" dirty="0" err="1"/>
              <a:t>na</a:t>
            </a:r>
            <a:r>
              <a:rPr lang="en-GB" altLang="cs-CZ" sz="2800" dirty="0"/>
              <a:t> </a:t>
            </a:r>
            <a:r>
              <a:rPr lang="en-GB" altLang="cs-CZ" sz="2800" dirty="0" err="1"/>
              <a:t>slova</a:t>
            </a:r>
            <a:r>
              <a:rPr lang="en-GB" altLang="cs-CZ" sz="2800" dirty="0"/>
              <a:t>, </a:t>
            </a:r>
            <a:r>
              <a:rPr lang="en-GB" altLang="cs-CZ" sz="2800" dirty="0" err="1"/>
              <a:t>kognitivní</a:t>
            </a:r>
            <a:r>
              <a:rPr lang="en-GB" altLang="cs-CZ" sz="2800" dirty="0"/>
              <a:t> </a:t>
            </a:r>
            <a:r>
              <a:rPr lang="en-GB" altLang="cs-CZ" sz="2800" dirty="0" err="1"/>
              <a:t>fce</a:t>
            </a:r>
            <a:r>
              <a:rPr lang="en-GB" altLang="cs-CZ" sz="2800" dirty="0"/>
              <a:t> </a:t>
            </a:r>
            <a:r>
              <a:rPr lang="en-GB" altLang="cs-CZ" sz="2800" dirty="0" err="1"/>
              <a:t>sníženy</a:t>
            </a:r>
            <a:r>
              <a:rPr lang="en-GB" altLang="cs-CZ" sz="2800" dirty="0"/>
              <a:t>, </a:t>
            </a:r>
            <a:r>
              <a:rPr lang="en-GB" altLang="cs-CZ" sz="2800" dirty="0" err="1"/>
              <a:t>ochrané</a:t>
            </a:r>
            <a:r>
              <a:rPr lang="en-GB" altLang="cs-CZ" sz="2800" dirty="0"/>
              <a:t> </a:t>
            </a:r>
            <a:r>
              <a:rPr lang="en-GB" altLang="cs-CZ" sz="2800" dirty="0" err="1"/>
              <a:t>reflexy</a:t>
            </a:r>
            <a:r>
              <a:rPr lang="en-GB" altLang="cs-CZ" sz="2800" dirty="0"/>
              <a:t> </a:t>
            </a:r>
            <a:r>
              <a:rPr lang="en-GB" altLang="cs-CZ" sz="2800" dirty="0" err="1"/>
              <a:t>d.cest</a:t>
            </a:r>
            <a:r>
              <a:rPr lang="en-GB" altLang="cs-CZ" sz="2800" dirty="0"/>
              <a:t> </a:t>
            </a:r>
            <a:r>
              <a:rPr lang="en-GB" altLang="cs-CZ" sz="2800" dirty="0" err="1"/>
              <a:t>zachovány</a:t>
            </a:r>
            <a:r>
              <a:rPr lang="en-GB" altLang="cs-CZ" sz="2800" dirty="0"/>
              <a:t>, bez </a:t>
            </a:r>
            <a:r>
              <a:rPr lang="en-GB" altLang="cs-CZ" sz="2800" dirty="0" err="1"/>
              <a:t>vlivu</a:t>
            </a:r>
            <a:r>
              <a:rPr lang="en-GB" altLang="cs-CZ" sz="2800" dirty="0"/>
              <a:t> </a:t>
            </a:r>
            <a:r>
              <a:rPr lang="en-GB" altLang="cs-CZ" sz="2800" dirty="0" err="1"/>
              <a:t>na</a:t>
            </a:r>
            <a:r>
              <a:rPr lang="en-GB" altLang="cs-CZ" sz="2800" dirty="0"/>
              <a:t> </a:t>
            </a:r>
            <a:r>
              <a:rPr lang="en-GB" altLang="cs-CZ" sz="2800" dirty="0" err="1"/>
              <a:t>ventilaci</a:t>
            </a:r>
            <a:r>
              <a:rPr lang="en-GB" altLang="cs-CZ" sz="2800" dirty="0"/>
              <a:t> </a:t>
            </a:r>
            <a:r>
              <a:rPr lang="en-GB" altLang="cs-CZ" sz="2800" dirty="0" err="1"/>
              <a:t>či</a:t>
            </a:r>
            <a:r>
              <a:rPr lang="en-GB" altLang="cs-CZ" sz="2800" dirty="0"/>
              <a:t> </a:t>
            </a:r>
            <a:r>
              <a:rPr lang="en-GB" altLang="cs-CZ" sz="2800" dirty="0" err="1"/>
              <a:t>oběh</a:t>
            </a:r>
            <a:r>
              <a:rPr lang="en-GB" altLang="cs-CZ" sz="2800" dirty="0"/>
              <a:t>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800" dirty="0"/>
              <a:t>Conscious Sedation – </a:t>
            </a:r>
            <a:r>
              <a:rPr lang="en-GB" altLang="cs-CZ" sz="2800" dirty="0" err="1"/>
              <a:t>cílená</a:t>
            </a:r>
            <a:r>
              <a:rPr lang="en-GB" altLang="cs-CZ" sz="2800" dirty="0"/>
              <a:t> </a:t>
            </a:r>
            <a:r>
              <a:rPr lang="en-GB" altLang="cs-CZ" sz="2800" dirty="0" err="1"/>
              <a:t>reakce</a:t>
            </a:r>
            <a:r>
              <a:rPr lang="en-GB" altLang="cs-CZ" sz="2800" dirty="0"/>
              <a:t> </a:t>
            </a:r>
            <a:r>
              <a:rPr lang="en-GB" altLang="cs-CZ" sz="2800" dirty="0" err="1"/>
              <a:t>na</a:t>
            </a:r>
            <a:r>
              <a:rPr lang="en-GB" altLang="cs-CZ" sz="2800" dirty="0"/>
              <a:t> </a:t>
            </a:r>
            <a:r>
              <a:rPr lang="en-GB" altLang="cs-CZ" sz="2800" dirty="0" err="1"/>
              <a:t>slovní</a:t>
            </a:r>
            <a:r>
              <a:rPr lang="en-GB" altLang="cs-CZ" sz="2800" dirty="0"/>
              <a:t> </a:t>
            </a:r>
            <a:r>
              <a:rPr lang="en-GB" altLang="cs-CZ" sz="2800" dirty="0" err="1"/>
              <a:t>podněty</a:t>
            </a:r>
            <a:r>
              <a:rPr lang="en-GB" altLang="cs-CZ" sz="2800" dirty="0"/>
              <a:t> </a:t>
            </a:r>
            <a:r>
              <a:rPr lang="en-GB" altLang="cs-CZ" sz="2800" dirty="0" err="1"/>
              <a:t>může</a:t>
            </a:r>
            <a:r>
              <a:rPr lang="en-GB" altLang="cs-CZ" sz="2800" dirty="0"/>
              <a:t> </a:t>
            </a:r>
            <a:r>
              <a:rPr lang="en-GB" altLang="cs-CZ" sz="2800" dirty="0" err="1"/>
              <a:t>být</a:t>
            </a:r>
            <a:r>
              <a:rPr lang="en-GB" altLang="cs-CZ" sz="2800" dirty="0"/>
              <a:t> </a:t>
            </a:r>
            <a:r>
              <a:rPr lang="en-GB" altLang="cs-CZ" sz="2800" dirty="0" err="1"/>
              <a:t>nutná</a:t>
            </a:r>
            <a:r>
              <a:rPr lang="en-GB" altLang="cs-CZ" sz="2800" dirty="0"/>
              <a:t> </a:t>
            </a:r>
            <a:r>
              <a:rPr lang="en-GB" altLang="cs-CZ" sz="2800" dirty="0" err="1"/>
              <a:t>taktilní</a:t>
            </a:r>
            <a:r>
              <a:rPr lang="en-GB" altLang="cs-CZ" sz="2800" dirty="0"/>
              <a:t> </a:t>
            </a:r>
            <a:r>
              <a:rPr lang="en-GB" altLang="cs-CZ" sz="2800" dirty="0" err="1"/>
              <a:t>stimulace</a:t>
            </a:r>
            <a:endParaRPr lang="en-GB" altLang="cs-CZ" sz="28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 err="1"/>
              <a:t>h</a:t>
            </a:r>
            <a:r>
              <a:rPr lang="en-GB" altLang="cs-CZ" sz="2800" dirty="0" err="1"/>
              <a:t>luboká</a:t>
            </a:r>
            <a:r>
              <a:rPr lang="en-GB" altLang="cs-CZ" sz="2800" dirty="0"/>
              <a:t> </a:t>
            </a:r>
            <a:r>
              <a:rPr lang="en-GB" altLang="cs-CZ" sz="2800" dirty="0" err="1"/>
              <a:t>sedace</a:t>
            </a:r>
            <a:r>
              <a:rPr lang="en-GB" altLang="cs-CZ" sz="2800" dirty="0"/>
              <a:t> – </a:t>
            </a:r>
            <a:r>
              <a:rPr lang="en-GB" altLang="cs-CZ" sz="2800" dirty="0" err="1"/>
              <a:t>reaguje</a:t>
            </a:r>
            <a:r>
              <a:rPr lang="en-GB" altLang="cs-CZ" sz="2800" dirty="0"/>
              <a:t> </a:t>
            </a:r>
            <a:r>
              <a:rPr lang="en-GB" altLang="cs-CZ" sz="2800" dirty="0" err="1"/>
              <a:t>jen</a:t>
            </a:r>
            <a:r>
              <a:rPr lang="en-GB" altLang="cs-CZ" sz="2800" dirty="0"/>
              <a:t> </a:t>
            </a:r>
            <a:r>
              <a:rPr lang="en-GB" altLang="cs-CZ" sz="2800" dirty="0" err="1"/>
              <a:t>na</a:t>
            </a:r>
            <a:r>
              <a:rPr lang="en-GB" altLang="cs-CZ" sz="2800" dirty="0"/>
              <a:t> </a:t>
            </a:r>
            <a:r>
              <a:rPr lang="en-GB" altLang="cs-CZ" sz="2800" dirty="0" err="1"/>
              <a:t>opakovanou</a:t>
            </a:r>
            <a:r>
              <a:rPr lang="en-GB" altLang="cs-CZ" sz="2800" dirty="0"/>
              <a:t> / </a:t>
            </a:r>
            <a:r>
              <a:rPr lang="en-GB" altLang="cs-CZ" sz="2800" dirty="0" err="1"/>
              <a:t>bolestivou</a:t>
            </a:r>
            <a:r>
              <a:rPr lang="en-GB" altLang="cs-CZ" sz="2800" dirty="0"/>
              <a:t> </a:t>
            </a:r>
            <a:r>
              <a:rPr lang="en-GB" altLang="cs-CZ" sz="2800" dirty="0" err="1"/>
              <a:t>stimulaci</a:t>
            </a:r>
            <a:r>
              <a:rPr lang="en-GB" altLang="cs-CZ" sz="2800" dirty="0"/>
              <a:t>; </a:t>
            </a:r>
            <a:r>
              <a:rPr lang="en-GB" altLang="cs-CZ" sz="2800" dirty="0" err="1"/>
              <a:t>ohrožena</a:t>
            </a:r>
            <a:r>
              <a:rPr lang="en-GB" altLang="cs-CZ" sz="2800" dirty="0"/>
              <a:t> </a:t>
            </a:r>
            <a:r>
              <a:rPr lang="en-GB" altLang="cs-CZ" sz="2800" dirty="0" err="1"/>
              <a:t>průchodnost</a:t>
            </a:r>
            <a:r>
              <a:rPr lang="en-GB" altLang="cs-CZ" sz="2800" dirty="0"/>
              <a:t> d. </a:t>
            </a:r>
            <a:r>
              <a:rPr lang="en-GB" altLang="cs-CZ" sz="2800" dirty="0" err="1"/>
              <a:t>cest</a:t>
            </a:r>
            <a:r>
              <a:rPr lang="en-GB" altLang="cs-CZ" sz="2800" dirty="0"/>
              <a:t>, </a:t>
            </a:r>
            <a:r>
              <a:rPr lang="en-GB" altLang="cs-CZ" sz="2800" dirty="0" err="1"/>
              <a:t>možná</a:t>
            </a:r>
            <a:r>
              <a:rPr lang="en-GB" altLang="cs-CZ" sz="2800" dirty="0"/>
              <a:t> </a:t>
            </a:r>
            <a:r>
              <a:rPr lang="en-GB" altLang="cs-CZ" sz="2800" dirty="0" err="1"/>
              <a:t>neadekvátní</a:t>
            </a:r>
            <a:r>
              <a:rPr lang="en-GB" altLang="cs-CZ" sz="2800" dirty="0"/>
              <a:t> </a:t>
            </a:r>
            <a:r>
              <a:rPr lang="en-GB" altLang="cs-CZ" sz="2800" dirty="0" err="1"/>
              <a:t>ventilace</a:t>
            </a:r>
            <a:endParaRPr lang="cs-CZ" altLang="cs-CZ" sz="28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sz="2800" dirty="0"/>
          </a:p>
          <a:p>
            <a:pPr marL="460375" indent="-457200">
              <a:lnSpc>
                <a:spcPct val="100000"/>
              </a:lnSpc>
              <a:buSzTx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800" dirty="0" err="1"/>
              <a:t>Celková</a:t>
            </a:r>
            <a:r>
              <a:rPr lang="en-GB" altLang="cs-CZ" sz="2800" dirty="0"/>
              <a:t> </a:t>
            </a:r>
            <a:r>
              <a:rPr lang="en-GB" altLang="cs-CZ" sz="2800" dirty="0" err="1"/>
              <a:t>anestezie</a:t>
            </a:r>
            <a:r>
              <a:rPr lang="en-GB" altLang="cs-CZ" sz="2800" dirty="0"/>
              <a:t> – </a:t>
            </a:r>
            <a:r>
              <a:rPr lang="en-GB" altLang="cs-CZ" sz="2800" dirty="0" err="1"/>
              <a:t>ztráta</a:t>
            </a:r>
            <a:r>
              <a:rPr lang="en-GB" altLang="cs-CZ" sz="2800" dirty="0"/>
              <a:t> </a:t>
            </a:r>
            <a:r>
              <a:rPr lang="en-GB" altLang="cs-CZ" sz="2800" dirty="0" err="1"/>
              <a:t>vědomí</a:t>
            </a:r>
            <a:r>
              <a:rPr lang="en-GB" altLang="cs-CZ" sz="2800" dirty="0"/>
              <a:t>, bez </a:t>
            </a:r>
            <a:r>
              <a:rPr lang="en-GB" altLang="cs-CZ" sz="2800" dirty="0" err="1"/>
              <a:t>rce</a:t>
            </a:r>
            <a:r>
              <a:rPr lang="en-GB" altLang="cs-CZ" sz="2800" dirty="0"/>
              <a:t> </a:t>
            </a:r>
            <a:r>
              <a:rPr lang="en-GB" altLang="cs-CZ" sz="2800" dirty="0" err="1"/>
              <a:t>na</a:t>
            </a:r>
            <a:r>
              <a:rPr lang="en-GB" altLang="cs-CZ" sz="2800" dirty="0"/>
              <a:t> </a:t>
            </a:r>
            <a:r>
              <a:rPr lang="en-GB" altLang="cs-CZ" sz="2800" dirty="0" err="1"/>
              <a:t>bolest</a:t>
            </a:r>
            <a:r>
              <a:rPr lang="en-GB" altLang="cs-CZ" sz="2800" dirty="0"/>
              <a:t>. </a:t>
            </a:r>
            <a:br>
              <a:rPr lang="cs-CZ" altLang="cs-CZ" sz="2800" dirty="0"/>
            </a:br>
            <a:r>
              <a:rPr lang="en-GB" altLang="cs-CZ" sz="2800" dirty="0" err="1"/>
              <a:t>Nutnost</a:t>
            </a:r>
            <a:r>
              <a:rPr lang="en-GB" altLang="cs-CZ" sz="2800" dirty="0"/>
              <a:t> </a:t>
            </a:r>
            <a:r>
              <a:rPr lang="en-GB" altLang="cs-CZ" sz="2800" dirty="0" err="1"/>
              <a:t>zajistit</a:t>
            </a:r>
            <a:r>
              <a:rPr lang="en-GB" altLang="cs-CZ" sz="2800" dirty="0"/>
              <a:t> d. </a:t>
            </a:r>
            <a:r>
              <a:rPr lang="en-GB" altLang="cs-CZ" sz="2800" dirty="0" err="1"/>
              <a:t>cesty</a:t>
            </a:r>
            <a:r>
              <a:rPr lang="en-GB" altLang="cs-CZ" sz="2800" dirty="0"/>
              <a:t> a </a:t>
            </a:r>
            <a:r>
              <a:rPr lang="en-GB" altLang="cs-CZ" sz="2800" dirty="0" err="1"/>
              <a:t>ventilaci</a:t>
            </a:r>
            <a:r>
              <a:rPr lang="en-GB" altLang="cs-CZ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39385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02560" cy="1139160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Continuum of depth of sedation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80" y="1143480"/>
            <a:ext cx="9361920" cy="538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9273600" y="6564209"/>
            <a:ext cx="2624641" cy="39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cs-CZ" altLang="cs-CZ"/>
              <a:t>ASA 2004/2009</a:t>
            </a:r>
          </a:p>
        </p:txBody>
      </p:sp>
    </p:spTree>
    <p:extLst>
      <p:ext uri="{BB962C8B-B14F-4D97-AF65-F5344CB8AC3E}">
        <p14:creationId xmlns:p14="http://schemas.microsoft.com/office/powerpoint/2010/main" val="6516719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504053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Perioperační období: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906761"/>
            <a:ext cx="10412159" cy="4190840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předoperační vyšetření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souhlas s anestezií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premedikace</a:t>
            </a:r>
          </a:p>
          <a:p>
            <a:pPr marL="0" indent="107950"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anestezie:</a:t>
            </a:r>
          </a:p>
          <a:p>
            <a:pPr marL="863600" lvl="1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úvod do anestezie</a:t>
            </a:r>
          </a:p>
          <a:p>
            <a:pPr marL="863600" lvl="1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udržovací fáze</a:t>
            </a:r>
          </a:p>
          <a:p>
            <a:pPr marL="863600" lvl="1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vyvedení z anestezie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pooperační péče</a:t>
            </a:r>
          </a:p>
        </p:txBody>
      </p:sp>
      <p:pic>
        <p:nvPicPr>
          <p:cNvPr id="67586" name="Picture 2" descr="https://1.bp.blogspot.com/-2RQ8_QuPnpU/XvuQsELbMaI/AAAAAAACJO4/hbVwe4qedFELpO9QqG_LnwE__f4kfdqMwCLcBGAsYHQ/s320/97744244_2560823474131844_510748055899314585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051" y="3301616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45390" y="5508787"/>
            <a:ext cx="32792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+mn-lt"/>
              </a:rPr>
              <a:t>https://www.askpilot.info/2020/06/phases-of-flight.html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5B5A0BD-24DE-49D0-8F74-C8ADDAF722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446" y="1411115"/>
            <a:ext cx="1660446" cy="136102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BC0EA45-701D-442F-8B67-594BE6F8A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527" y="5241744"/>
            <a:ext cx="1596692" cy="99793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40EB75D-6408-4D55-AE1A-061CF81DFD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6" t="40051" r="2406" b="-1"/>
          <a:stretch/>
        </p:blipFill>
        <p:spPr>
          <a:xfrm>
            <a:off x="5262005" y="4532581"/>
            <a:ext cx="1596692" cy="95721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34655CB-1D56-4D0E-86DF-5A35D4563A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781" y="3803056"/>
            <a:ext cx="1394645" cy="9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261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504053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Úvod do CA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906761"/>
            <a:ext cx="10412159" cy="4762580"/>
          </a:xfrm>
          <a:ln/>
        </p:spPr>
        <p:txBody>
          <a:bodyPr tIns="44704"/>
          <a:lstStyle/>
          <a:p>
            <a:pPr marL="106362" indent="0"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1 – 3 </a:t>
            </a:r>
            <a:r>
              <a:rPr lang="en-GB" altLang="cs-CZ" dirty="0" err="1"/>
              <a:t>léky</a:t>
            </a:r>
            <a:r>
              <a:rPr lang="en-GB" altLang="cs-CZ" dirty="0"/>
              <a:t> </a:t>
            </a:r>
            <a:r>
              <a:rPr lang="en-GB" altLang="cs-CZ" dirty="0" err="1"/>
              <a:t>i.v.</a:t>
            </a:r>
            <a:r>
              <a:rPr lang="en-GB" altLang="cs-CZ" dirty="0"/>
              <a:t> = </a:t>
            </a:r>
            <a:endParaRPr lang="cs-CZ" altLang="cs-CZ" dirty="0"/>
          </a:p>
          <a:p>
            <a:pPr marL="815562" lvl="1" indent="-457200"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v </a:t>
            </a:r>
            <a:r>
              <a:rPr lang="en-GB" altLang="cs-CZ" dirty="0" err="1"/>
              <a:t>letálních</a:t>
            </a:r>
            <a:r>
              <a:rPr lang="en-GB" altLang="cs-CZ" dirty="0"/>
              <a:t> </a:t>
            </a:r>
            <a:r>
              <a:rPr lang="en-GB" altLang="cs-CZ" dirty="0" err="1"/>
              <a:t>dávkách</a:t>
            </a:r>
            <a:r>
              <a:rPr lang="en-GB" altLang="cs-CZ" dirty="0"/>
              <a:t> </a:t>
            </a:r>
            <a:endParaRPr lang="cs-CZ" altLang="cs-CZ" dirty="0"/>
          </a:p>
          <a:p>
            <a:pPr marL="815562" lvl="1" indent="-457200"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nejúčinnější</a:t>
            </a:r>
            <a:r>
              <a:rPr lang="en-GB" altLang="cs-CZ" dirty="0"/>
              <a:t> </a:t>
            </a:r>
            <a:r>
              <a:rPr lang="en-GB" altLang="cs-CZ" dirty="0" err="1"/>
              <a:t>aplikační</a:t>
            </a:r>
            <a:r>
              <a:rPr lang="en-GB" altLang="cs-CZ" dirty="0"/>
              <a:t> </a:t>
            </a:r>
            <a:r>
              <a:rPr lang="en-GB" altLang="cs-CZ" dirty="0" err="1"/>
              <a:t>cestou</a:t>
            </a:r>
            <a:endParaRPr lang="cs-CZ" altLang="cs-CZ" dirty="0"/>
          </a:p>
          <a:p>
            <a:pPr marL="815562" lvl="1" indent="-457200"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563562" indent="-457200">
              <a:lnSpc>
                <a:spcPct val="89000"/>
              </a:lnSpc>
              <a:buSzTx/>
              <a:buFont typeface="Symbol"/>
              <a:buChar char="Þ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vyřazena</a:t>
            </a:r>
            <a:r>
              <a:rPr lang="en-GB" altLang="cs-CZ" dirty="0"/>
              <a:t> </a:t>
            </a:r>
            <a:r>
              <a:rPr lang="en-GB" altLang="cs-CZ" dirty="0" err="1"/>
              <a:t>sebekontrola</a:t>
            </a:r>
            <a:r>
              <a:rPr lang="en-GB" altLang="cs-CZ" dirty="0"/>
              <a:t>, </a:t>
            </a:r>
            <a:r>
              <a:rPr lang="en-GB" altLang="cs-CZ" dirty="0" err="1"/>
              <a:t>schopnost</a:t>
            </a:r>
            <a:r>
              <a:rPr lang="en-GB" altLang="cs-CZ" dirty="0"/>
              <a:t> </a:t>
            </a:r>
            <a:r>
              <a:rPr lang="en-GB" altLang="cs-CZ" dirty="0" err="1"/>
              <a:t>přivolat</a:t>
            </a:r>
            <a:r>
              <a:rPr lang="en-GB" altLang="cs-CZ" dirty="0"/>
              <a:t> </a:t>
            </a:r>
            <a:r>
              <a:rPr lang="en-GB" altLang="cs-CZ" dirty="0" err="1"/>
              <a:t>si</a:t>
            </a:r>
            <a:r>
              <a:rPr lang="en-GB" altLang="cs-CZ" dirty="0"/>
              <a:t> </a:t>
            </a:r>
            <a:r>
              <a:rPr lang="en-GB" altLang="cs-CZ" dirty="0" err="1"/>
              <a:t>pomoc</a:t>
            </a:r>
            <a:r>
              <a:rPr lang="en-GB" altLang="cs-CZ" dirty="0"/>
              <a:t>, </a:t>
            </a:r>
            <a:endParaRPr lang="cs-CZ" altLang="cs-CZ" dirty="0"/>
          </a:p>
          <a:p>
            <a:pPr marL="563562" indent="-457200">
              <a:lnSpc>
                <a:spcPct val="89000"/>
              </a:lnSpc>
              <a:buSzTx/>
              <a:buFont typeface="Symbol"/>
              <a:buChar char="Þ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utlumeny</a:t>
            </a:r>
            <a:r>
              <a:rPr lang="en-GB" altLang="cs-CZ" dirty="0"/>
              <a:t> </a:t>
            </a:r>
            <a:r>
              <a:rPr lang="en-GB" altLang="cs-CZ" dirty="0" err="1"/>
              <a:t>vitální</a:t>
            </a:r>
            <a:r>
              <a:rPr lang="en-GB" altLang="cs-CZ" dirty="0"/>
              <a:t> </a:t>
            </a:r>
            <a:r>
              <a:rPr lang="en-GB" altLang="cs-CZ" dirty="0" err="1"/>
              <a:t>autoregulační</a:t>
            </a:r>
            <a:r>
              <a:rPr lang="en-GB" altLang="cs-CZ" dirty="0"/>
              <a:t> </a:t>
            </a:r>
            <a:r>
              <a:rPr lang="en-GB" altLang="cs-CZ" dirty="0" err="1"/>
              <a:t>mechanizmy</a:t>
            </a:r>
            <a:r>
              <a:rPr lang="en-GB" altLang="cs-CZ" dirty="0"/>
              <a:t> (</a:t>
            </a:r>
            <a:r>
              <a:rPr lang="en-GB" altLang="cs-CZ" dirty="0" err="1"/>
              <a:t>na</a:t>
            </a:r>
            <a:r>
              <a:rPr lang="en-GB" altLang="cs-CZ" dirty="0"/>
              <a:t> </a:t>
            </a:r>
            <a:r>
              <a:rPr lang="en-GB" altLang="cs-CZ" dirty="0" err="1"/>
              <a:t>dokonalou</a:t>
            </a:r>
            <a:r>
              <a:rPr lang="en-GB" altLang="cs-CZ" dirty="0"/>
              <a:t> </a:t>
            </a:r>
            <a:r>
              <a:rPr lang="en-GB" altLang="cs-CZ" dirty="0" err="1"/>
              <a:t>reziduální</a:t>
            </a:r>
            <a:r>
              <a:rPr lang="en-GB" altLang="cs-CZ" dirty="0"/>
              <a:t> </a:t>
            </a:r>
            <a:r>
              <a:rPr lang="en-GB" altLang="cs-CZ" dirty="0" err="1"/>
              <a:t>funkci</a:t>
            </a:r>
            <a:r>
              <a:rPr lang="en-GB" altLang="cs-CZ" dirty="0"/>
              <a:t> </a:t>
            </a:r>
            <a:r>
              <a:rPr lang="en-GB" altLang="cs-CZ" dirty="0" err="1"/>
              <a:t>pak</a:t>
            </a:r>
            <a:r>
              <a:rPr lang="en-GB" altLang="cs-CZ" dirty="0"/>
              <a:t> </a:t>
            </a:r>
            <a:r>
              <a:rPr lang="en-GB" altLang="cs-CZ" dirty="0" err="1"/>
              <a:t>už</a:t>
            </a:r>
            <a:r>
              <a:rPr lang="en-GB" altLang="cs-CZ" dirty="0"/>
              <a:t> </a:t>
            </a:r>
            <a:r>
              <a:rPr lang="en-GB" altLang="cs-CZ" dirty="0" err="1"/>
              <a:t>plně</a:t>
            </a:r>
            <a:r>
              <a:rPr lang="en-GB" altLang="cs-CZ" dirty="0"/>
              <a:t> </a:t>
            </a:r>
            <a:r>
              <a:rPr lang="en-GB" altLang="cs-CZ" dirty="0" err="1"/>
              <a:t>spoléháme</a:t>
            </a:r>
            <a:r>
              <a:rPr lang="en-GB" altLang="cs-CZ" dirty="0"/>
              <a:t>)</a:t>
            </a:r>
            <a:endParaRPr lang="cs-CZ" altLang="cs-CZ" dirty="0"/>
          </a:p>
          <a:p>
            <a:pPr marL="563562" indent="-457200">
              <a:lnSpc>
                <a:spcPct val="89000"/>
              </a:lnSpc>
              <a:buSzTx/>
              <a:buFont typeface="Symbol"/>
              <a:buChar char="Þ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demaskovány</a:t>
            </a:r>
            <a:r>
              <a:rPr lang="en-GB" altLang="cs-CZ" dirty="0"/>
              <a:t> </a:t>
            </a:r>
            <a:r>
              <a:rPr lang="en-GB" altLang="cs-CZ" dirty="0" err="1"/>
              <a:t>dosud</a:t>
            </a:r>
            <a:r>
              <a:rPr lang="en-GB" altLang="cs-CZ" dirty="0"/>
              <a:t> </a:t>
            </a:r>
            <a:r>
              <a:rPr lang="en-GB" altLang="cs-CZ" dirty="0" err="1"/>
              <a:t>kompenzované</a:t>
            </a:r>
            <a:r>
              <a:rPr lang="en-GB" altLang="cs-CZ" dirty="0"/>
              <a:t> </a:t>
            </a:r>
            <a:r>
              <a:rPr lang="en-GB" altLang="cs-CZ" dirty="0" err="1"/>
              <a:t>poruchy</a:t>
            </a:r>
            <a:r>
              <a:rPr lang="en-GB" altLang="cs-CZ" dirty="0"/>
              <a:t> (</a:t>
            </a:r>
            <a:r>
              <a:rPr lang="en-GB" altLang="cs-CZ" dirty="0" err="1"/>
              <a:t>hypovolemie</a:t>
            </a:r>
            <a:r>
              <a:rPr lang="en-GB" altLang="cs-CZ" dirty="0"/>
              <a:t>, </a:t>
            </a:r>
            <a:r>
              <a:rPr lang="en-GB" altLang="cs-CZ" dirty="0" err="1"/>
              <a:t>hraniční</a:t>
            </a:r>
            <a:r>
              <a:rPr lang="en-GB" altLang="cs-CZ" dirty="0"/>
              <a:t> </a:t>
            </a:r>
            <a:r>
              <a:rPr lang="en-GB" altLang="cs-CZ" dirty="0" err="1"/>
              <a:t>dýchání</a:t>
            </a:r>
            <a:r>
              <a:rPr lang="en-GB" altLang="cs-CZ" dirty="0"/>
              <a:t>, ..)</a:t>
            </a:r>
          </a:p>
        </p:txBody>
      </p:sp>
    </p:spTree>
    <p:extLst>
      <p:ext uri="{BB962C8B-B14F-4D97-AF65-F5344CB8AC3E}">
        <p14:creationId xmlns:p14="http://schemas.microsoft.com/office/powerpoint/2010/main" val="42243010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504053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 Úvod do CA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906761"/>
            <a:ext cx="10412159" cy="4537917"/>
          </a:xfrm>
          <a:ln/>
        </p:spPr>
        <p:txBody>
          <a:bodyPr/>
          <a:lstStyle/>
          <a:p>
            <a:pPr marL="431800" indent="-323850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30 až 60s  z bdělého stavu se stává vitálně závislý na anesteziologovi</a:t>
            </a:r>
            <a:br>
              <a:rPr lang="cs-CZ" altLang="cs-CZ" dirty="0"/>
            </a:br>
            <a:endParaRPr lang="cs-CZ" altLang="cs-CZ" dirty="0"/>
          </a:p>
          <a:p>
            <a:pPr marL="431800" indent="-323850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Situace, kdy se může zásadně rozhodovat o dalším životě pacienta.</a:t>
            </a:r>
          </a:p>
          <a:p>
            <a:pPr marL="0" indent="107950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  <a:p>
            <a:pPr marL="0" indent="107950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  <a:p>
            <a:pPr marL="0" indent="107950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P.S. K tomu všemu dal svým podpisem „poučený souhlas“ .</a:t>
            </a:r>
          </a:p>
        </p:txBody>
      </p:sp>
    </p:spTree>
    <p:extLst>
      <p:ext uri="{BB962C8B-B14F-4D97-AF65-F5344CB8AC3E}">
        <p14:creationId xmlns:p14="http://schemas.microsoft.com/office/powerpoint/2010/main" val="20085706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Riziko anestezie - mortalita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1360" y="1781468"/>
            <a:ext cx="11295361" cy="5089494"/>
          </a:xfrm>
          <a:ln/>
        </p:spPr>
        <p:txBody>
          <a:bodyPr tIns="44704"/>
          <a:lstStyle/>
          <a:p>
            <a:pPr marL="420688" indent="-315913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cs-CZ" dirty="0"/>
              <a:t>Trend </a:t>
            </a:r>
            <a:r>
              <a:rPr lang="en-GB" altLang="cs-CZ" dirty="0" err="1"/>
              <a:t>zvyšování</a:t>
            </a:r>
            <a:r>
              <a:rPr lang="en-GB" altLang="cs-CZ" dirty="0"/>
              <a:t> </a:t>
            </a:r>
            <a:r>
              <a:rPr lang="en-GB" altLang="cs-CZ" dirty="0" err="1"/>
              <a:t>bezpečnosti</a:t>
            </a:r>
            <a:r>
              <a:rPr lang="en-GB" altLang="cs-CZ" dirty="0"/>
              <a:t>  =&gt; </a:t>
            </a:r>
            <a:r>
              <a:rPr lang="en-GB" altLang="cs-CZ" dirty="0" err="1"/>
              <a:t>klesá</a:t>
            </a:r>
            <a:r>
              <a:rPr lang="en-GB" altLang="cs-CZ" dirty="0"/>
              <a:t> tolerance </a:t>
            </a:r>
            <a:r>
              <a:rPr lang="en-GB" altLang="cs-CZ" dirty="0" err="1"/>
              <a:t>společnosti</a:t>
            </a:r>
            <a:r>
              <a:rPr lang="en-GB" altLang="cs-CZ" dirty="0"/>
              <a:t> k</a:t>
            </a:r>
            <a:r>
              <a:rPr lang="cs-CZ" altLang="cs-CZ" dirty="0"/>
              <a:t> </a:t>
            </a:r>
            <a:r>
              <a:rPr lang="en-GB" altLang="cs-CZ" dirty="0" err="1"/>
              <a:t>anesteziologickým</a:t>
            </a:r>
            <a:r>
              <a:rPr lang="en-GB" altLang="cs-CZ" dirty="0"/>
              <a:t> </a:t>
            </a:r>
            <a:r>
              <a:rPr lang="en-GB" altLang="cs-CZ" dirty="0" err="1"/>
              <a:t>komplikacím</a:t>
            </a:r>
            <a:endParaRPr lang="en-GB" altLang="cs-CZ" dirty="0"/>
          </a:p>
          <a:p>
            <a:pPr marL="422275" indent="-315913">
              <a:lnSpc>
                <a:spcPct val="89000"/>
              </a:lnSpc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en-GB" altLang="cs-CZ" dirty="0"/>
          </a:p>
          <a:p>
            <a:pPr marL="422275" indent="-315913">
              <a:lnSpc>
                <a:spcPct val="89000"/>
              </a:lnSpc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cs-CZ" dirty="0" err="1"/>
              <a:t>Letalita</a:t>
            </a:r>
            <a:r>
              <a:rPr lang="en-GB" altLang="cs-CZ" dirty="0"/>
              <a:t> v </a:t>
            </a:r>
            <a:r>
              <a:rPr lang="en-GB" altLang="cs-CZ" dirty="0" err="1"/>
              <a:t>anestezii</a:t>
            </a:r>
            <a:r>
              <a:rPr lang="en-GB" altLang="cs-CZ" dirty="0"/>
              <a:t>:</a:t>
            </a:r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cs-CZ" dirty="0"/>
              <a:t>    1952    1 :     2 000 (Beecher, 1954)</a:t>
            </a:r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cs-CZ" dirty="0"/>
              <a:t>    1982    1 :   10 000 (NCEPOD 1987)</a:t>
            </a:r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cs-CZ" dirty="0"/>
              <a:t>    2001    1 :   50 000 – 220 000 (Brown, 2002)</a:t>
            </a:r>
          </a:p>
          <a:p>
            <a:pPr marL="422275" indent="-315913">
              <a:lnSpc>
                <a:spcPct val="89000"/>
              </a:lnSpc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cs-CZ" dirty="0" err="1"/>
              <a:t>Riziko</a:t>
            </a:r>
            <a:r>
              <a:rPr lang="en-GB" altLang="cs-CZ" dirty="0"/>
              <a:t> </a:t>
            </a:r>
            <a:r>
              <a:rPr lang="en-GB" altLang="cs-CZ" dirty="0" err="1"/>
              <a:t>úmrtí</a:t>
            </a:r>
            <a:r>
              <a:rPr lang="en-GB" altLang="cs-CZ" dirty="0"/>
              <a:t> </a:t>
            </a:r>
            <a:r>
              <a:rPr lang="en-GB" altLang="cs-CZ" dirty="0" err="1"/>
              <a:t>při</a:t>
            </a:r>
            <a:r>
              <a:rPr lang="en-GB" altLang="cs-CZ" dirty="0"/>
              <a:t> </a:t>
            </a:r>
            <a:r>
              <a:rPr lang="en-GB" altLang="cs-CZ" dirty="0" err="1"/>
              <a:t>leteckém</a:t>
            </a:r>
            <a:r>
              <a:rPr lang="en-GB" altLang="cs-CZ" dirty="0"/>
              <a:t> </a:t>
            </a:r>
            <a:r>
              <a:rPr lang="en-GB" altLang="cs-CZ" dirty="0" err="1"/>
              <a:t>neštěstí</a:t>
            </a:r>
            <a:r>
              <a:rPr lang="en-GB" altLang="cs-CZ" dirty="0"/>
              <a:t> 1: 755 000 (1997)</a:t>
            </a:r>
          </a:p>
        </p:txBody>
      </p:sp>
    </p:spTree>
    <p:extLst>
      <p:ext uri="{BB962C8B-B14F-4D97-AF65-F5344CB8AC3E}">
        <p14:creationId xmlns:p14="http://schemas.microsoft.com/office/powerpoint/2010/main" val="15492006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504053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spcBef>
                <a:spcPts val="800"/>
              </a:spcBef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Příčiny úmrtí při anestezii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906760"/>
            <a:ext cx="10412159" cy="4320454"/>
          </a:xfrm>
          <a:ln/>
        </p:spPr>
        <p:txBody>
          <a:bodyPr tIns="44704"/>
          <a:lstStyle/>
          <a:p>
            <a:pPr marL="420688" indent="-315913"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hypoxémie</a:t>
            </a:r>
            <a:r>
              <a:rPr lang="en-GB" altLang="cs-CZ" dirty="0"/>
              <a:t> </a:t>
            </a:r>
            <a:r>
              <a:rPr lang="en-GB" altLang="cs-CZ" dirty="0" err="1"/>
              <a:t>při</a:t>
            </a:r>
            <a:r>
              <a:rPr lang="en-GB" altLang="cs-CZ" dirty="0"/>
              <a:t> </a:t>
            </a:r>
            <a:r>
              <a:rPr lang="en-GB" altLang="cs-CZ" dirty="0" err="1"/>
              <a:t>poruše</a:t>
            </a:r>
            <a:r>
              <a:rPr lang="en-GB" altLang="cs-CZ" dirty="0"/>
              <a:t> </a:t>
            </a:r>
            <a:r>
              <a:rPr lang="en-GB" altLang="cs-CZ" dirty="0" err="1"/>
              <a:t>dýchání</a:t>
            </a:r>
            <a:endParaRPr lang="en-GB" altLang="cs-CZ" dirty="0"/>
          </a:p>
          <a:p>
            <a:pPr marL="741363" lvl="1" indent="-28416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Font typeface="Times New Roman" pitchFamily="16" charset="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selhání</a:t>
            </a:r>
            <a:r>
              <a:rPr lang="en-GB" altLang="cs-CZ" dirty="0"/>
              <a:t> </a:t>
            </a:r>
            <a:r>
              <a:rPr lang="en-GB" altLang="cs-CZ" dirty="0" err="1"/>
              <a:t>ventilace</a:t>
            </a:r>
            <a:r>
              <a:rPr lang="en-GB" altLang="cs-CZ" dirty="0"/>
              <a:t>  </a:t>
            </a:r>
          </a:p>
          <a:p>
            <a:pPr marL="741363" lvl="1" indent="-28416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Font typeface="Times New Roman" pitchFamily="16" charset="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intubace</a:t>
            </a:r>
            <a:r>
              <a:rPr lang="en-GB" altLang="cs-CZ" dirty="0"/>
              <a:t> do </a:t>
            </a:r>
            <a:r>
              <a:rPr lang="en-GB" altLang="cs-CZ" dirty="0" err="1"/>
              <a:t>jícnu</a:t>
            </a:r>
            <a:endParaRPr lang="en-GB" altLang="cs-CZ" dirty="0"/>
          </a:p>
          <a:p>
            <a:pPr marL="741363" lvl="1" indent="-28416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Font typeface="Times New Roman" pitchFamily="16" charset="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vdechnutí</a:t>
            </a:r>
            <a:r>
              <a:rPr lang="en-GB" altLang="cs-CZ" dirty="0"/>
              <a:t> / </a:t>
            </a:r>
            <a:r>
              <a:rPr lang="en-GB" altLang="cs-CZ" dirty="0" err="1"/>
              <a:t>zatečení</a:t>
            </a:r>
            <a:r>
              <a:rPr lang="en-GB" altLang="cs-CZ" dirty="0"/>
              <a:t> </a:t>
            </a:r>
            <a:r>
              <a:rPr lang="en-GB" altLang="cs-CZ" dirty="0" err="1"/>
              <a:t>gastrického</a:t>
            </a:r>
            <a:r>
              <a:rPr lang="en-GB" altLang="cs-CZ" dirty="0"/>
              <a:t> </a:t>
            </a:r>
            <a:r>
              <a:rPr lang="en-GB" altLang="cs-CZ" dirty="0" err="1"/>
              <a:t>obsahu</a:t>
            </a:r>
            <a:r>
              <a:rPr lang="en-GB" altLang="cs-CZ" dirty="0"/>
              <a:t> do </a:t>
            </a:r>
            <a:r>
              <a:rPr lang="en-GB" altLang="cs-CZ" dirty="0" err="1"/>
              <a:t>plic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oběhová</a:t>
            </a:r>
            <a:r>
              <a:rPr lang="en-GB" altLang="cs-CZ" dirty="0"/>
              <a:t> </a:t>
            </a:r>
            <a:r>
              <a:rPr lang="en-GB" altLang="cs-CZ" dirty="0" err="1"/>
              <a:t>nestabilita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předávkování</a:t>
            </a:r>
            <a:r>
              <a:rPr lang="en-GB" altLang="cs-CZ" dirty="0"/>
              <a:t> </a:t>
            </a:r>
            <a:r>
              <a:rPr lang="en-GB" altLang="cs-CZ" dirty="0" err="1"/>
              <a:t>léky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anafylaxe</a:t>
            </a:r>
            <a:r>
              <a:rPr lang="en-GB" altLang="cs-CZ" dirty="0"/>
              <a:t>, </a:t>
            </a:r>
            <a:r>
              <a:rPr lang="en-GB" altLang="cs-CZ" dirty="0" err="1"/>
              <a:t>interakce</a:t>
            </a:r>
            <a:r>
              <a:rPr lang="en-GB" altLang="cs-CZ" dirty="0"/>
              <a:t> </a:t>
            </a:r>
            <a:r>
              <a:rPr lang="en-GB" altLang="cs-CZ" dirty="0" err="1"/>
              <a:t>farmak</a:t>
            </a:r>
            <a:endParaRPr lang="en-GB" altLang="cs-CZ" dirty="0"/>
          </a:p>
          <a:p>
            <a:pPr marL="422275" indent="-31591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422275" indent="-315913" algn="ctr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!!! </a:t>
            </a:r>
            <a:r>
              <a:rPr lang="en-GB" altLang="cs-CZ" dirty="0" err="1"/>
              <a:t>Velkému</a:t>
            </a:r>
            <a:r>
              <a:rPr lang="en-GB" altLang="cs-CZ" dirty="0"/>
              <a:t> </a:t>
            </a:r>
            <a:r>
              <a:rPr lang="en-GB" altLang="cs-CZ" dirty="0" err="1"/>
              <a:t>počtu</a:t>
            </a:r>
            <a:r>
              <a:rPr lang="en-GB" altLang="cs-CZ" dirty="0"/>
              <a:t> (60%) </a:t>
            </a:r>
            <a:r>
              <a:rPr lang="en-GB" altLang="cs-CZ" dirty="0" err="1"/>
              <a:t>úmrtí</a:t>
            </a:r>
            <a:r>
              <a:rPr lang="en-GB" altLang="cs-CZ" dirty="0"/>
              <a:t> </a:t>
            </a:r>
            <a:r>
              <a:rPr lang="en-GB" altLang="cs-CZ" dirty="0" err="1"/>
              <a:t>šlo</a:t>
            </a:r>
            <a:r>
              <a:rPr lang="en-GB" altLang="cs-CZ" dirty="0"/>
              <a:t> </a:t>
            </a:r>
            <a:r>
              <a:rPr lang="en-GB" altLang="cs-CZ" dirty="0" err="1"/>
              <a:t>zabránit</a:t>
            </a:r>
            <a:r>
              <a:rPr lang="en-GB" altLang="cs-CZ" dirty="0"/>
              <a:t> !!!</a:t>
            </a:r>
          </a:p>
        </p:txBody>
      </p:sp>
    </p:spTree>
    <p:extLst>
      <p:ext uri="{BB962C8B-B14F-4D97-AF65-F5344CB8AC3E}">
        <p14:creationId xmlns:p14="http://schemas.microsoft.com/office/powerpoint/2010/main" val="2907646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0019"/>
            <a:ext cx="10402560" cy="1057071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Předoperační </a:t>
            </a:r>
            <a:r>
              <a:rPr lang="cs-CZ" altLang="cs-CZ" dirty="0" err="1"/>
              <a:t>Anest</a:t>
            </a:r>
            <a:r>
              <a:rPr lang="cs-CZ" altLang="cs-CZ" dirty="0"/>
              <a:t>. vyšetření</a:t>
            </a:r>
            <a:br>
              <a:rPr lang="cs-CZ" altLang="cs-CZ" dirty="0"/>
            </a:br>
            <a:r>
              <a:rPr lang="cs-CZ" altLang="cs-CZ" dirty="0"/>
              <a:t>(ČSARIM 2009)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8321" y="1781468"/>
            <a:ext cx="11623680" cy="4869151"/>
          </a:xfrm>
          <a:ln/>
        </p:spPr>
        <p:txBody>
          <a:bodyPr tIns="24892"/>
          <a:lstStyle/>
          <a:p>
            <a:pPr marL="681038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cs-CZ" altLang="cs-CZ" sz="2800" dirty="0"/>
              <a:t>konsiliární vyšetření – písemně dokumentováno</a:t>
            </a:r>
          </a:p>
          <a:p>
            <a:pPr marL="682625" indent="-679450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cs-CZ" altLang="cs-CZ" sz="2800" dirty="0"/>
              <a:t>Obsahuje RA,OA,FA, Alergie, operace, transfuze ...</a:t>
            </a:r>
          </a:p>
          <a:p>
            <a:pPr marL="681038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cs-CZ" altLang="cs-CZ" sz="2800" dirty="0"/>
              <a:t>ABCD</a:t>
            </a:r>
          </a:p>
          <a:p>
            <a:pPr marL="681038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cs-CZ" altLang="cs-CZ" sz="2800" dirty="0"/>
              <a:t>návrh laboratorních a/nebo konsiliárních vyšetření,</a:t>
            </a:r>
          </a:p>
          <a:p>
            <a:pPr marL="1481138" lvl="1" indent="-566738">
              <a:buFont typeface="Times New Roman" pitchFamily="16" charset="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cs-CZ" altLang="cs-CZ" dirty="0"/>
              <a:t>Rutinní provádění biochemických vyšetření u asymptomatických pacientů není doporučeno</a:t>
            </a:r>
          </a:p>
          <a:p>
            <a:pPr marL="681038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cs-CZ" altLang="cs-CZ" sz="2800" dirty="0"/>
              <a:t>návrh případné optimalizace orgánových funkcí,</a:t>
            </a:r>
          </a:p>
          <a:p>
            <a:pPr marL="681038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cs-CZ" altLang="cs-CZ" sz="2800" dirty="0"/>
              <a:t>klasifikaci anesteziologického rizika podle ASA,</a:t>
            </a:r>
          </a:p>
          <a:p>
            <a:pPr marL="681038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cs-CZ" altLang="cs-CZ" sz="2800" dirty="0"/>
              <a:t>údaj o získání informovaném souhlasu </a:t>
            </a:r>
          </a:p>
          <a:p>
            <a:pPr marL="681038" indent="-681038" algn="just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cs-CZ" altLang="cs-CZ" sz="2800" b="1" dirty="0"/>
              <a:t>plán</a:t>
            </a:r>
            <a:r>
              <a:rPr lang="cs-CZ" altLang="cs-CZ" sz="2800" dirty="0"/>
              <a:t> anesteziologické péče, </a:t>
            </a:r>
            <a:r>
              <a:rPr lang="cs-CZ" altLang="cs-CZ" sz="2400" dirty="0"/>
              <a:t>datum, čas a identifikaci lékaře.</a:t>
            </a:r>
          </a:p>
        </p:txBody>
      </p:sp>
    </p:spTree>
    <p:extLst>
      <p:ext uri="{BB962C8B-B14F-4D97-AF65-F5344CB8AC3E}">
        <p14:creationId xmlns:p14="http://schemas.microsoft.com/office/powerpoint/2010/main" val="23164204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Předoperační vyšetření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1295359" cy="5014606"/>
          </a:xfrm>
          <a:ln/>
        </p:spPr>
        <p:txBody>
          <a:bodyPr tIns="44704"/>
          <a:lstStyle/>
          <a:p>
            <a:pPr marL="420688" indent="-315913"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cs-CZ" dirty="0" err="1"/>
              <a:t>Laboratorní</a:t>
            </a:r>
            <a:r>
              <a:rPr lang="en-GB" altLang="cs-CZ" dirty="0"/>
              <a:t> </a:t>
            </a:r>
            <a:r>
              <a:rPr lang="en-GB" altLang="cs-CZ" dirty="0" err="1"/>
              <a:t>vyšetření</a:t>
            </a:r>
            <a:r>
              <a:rPr lang="en-GB" altLang="cs-CZ" dirty="0"/>
              <a:t> (</a:t>
            </a:r>
            <a:r>
              <a:rPr lang="en-GB" altLang="cs-CZ" dirty="0" err="1"/>
              <a:t>dny</a:t>
            </a:r>
            <a:r>
              <a:rPr lang="en-GB" altLang="cs-CZ" dirty="0"/>
              <a:t>.. 4 </a:t>
            </a:r>
            <a:r>
              <a:rPr lang="en-GB" altLang="cs-CZ" dirty="0" err="1"/>
              <a:t>Týdny</a:t>
            </a:r>
            <a:r>
              <a:rPr lang="en-GB" altLang="cs-CZ" dirty="0"/>
              <a:t>): </a:t>
            </a:r>
          </a:p>
          <a:p>
            <a:pPr marL="852488" lvl="1" indent="-282575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cs-CZ" dirty="0"/>
              <a:t>KO(</a:t>
            </a:r>
            <a:r>
              <a:rPr lang="en-GB" altLang="cs-CZ" dirty="0" err="1"/>
              <a:t>Hb</a:t>
            </a:r>
            <a:r>
              <a:rPr lang="en-GB" altLang="cs-CZ" dirty="0"/>
              <a:t>, </a:t>
            </a:r>
            <a:r>
              <a:rPr lang="en-GB" altLang="cs-CZ" dirty="0" err="1"/>
              <a:t>tro</a:t>
            </a:r>
            <a:r>
              <a:rPr lang="en-GB" altLang="cs-CZ" dirty="0"/>
              <a:t>), </a:t>
            </a:r>
            <a:r>
              <a:rPr lang="en-GB" altLang="cs-CZ" dirty="0" err="1"/>
              <a:t>ionty</a:t>
            </a:r>
            <a:r>
              <a:rPr lang="en-GB" altLang="cs-CZ" dirty="0"/>
              <a:t>, urea, </a:t>
            </a:r>
            <a:r>
              <a:rPr lang="en-GB" altLang="cs-CZ" dirty="0" err="1"/>
              <a:t>kreatinin</a:t>
            </a:r>
            <a:r>
              <a:rPr lang="en-GB" altLang="cs-CZ" dirty="0"/>
              <a:t>, </a:t>
            </a:r>
            <a:r>
              <a:rPr lang="en-GB" altLang="cs-CZ" dirty="0" err="1"/>
              <a:t>glykémie</a:t>
            </a:r>
            <a:r>
              <a:rPr lang="en-GB" altLang="cs-CZ" dirty="0"/>
              <a:t>, AST, ALT, GGT, bilirubin </a:t>
            </a:r>
          </a:p>
          <a:p>
            <a:pPr marL="852488" lvl="1" indent="-282575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cs-CZ" dirty="0" err="1"/>
              <a:t>Krevní</a:t>
            </a:r>
            <a:r>
              <a:rPr lang="en-GB" altLang="cs-CZ" dirty="0"/>
              <a:t> </a:t>
            </a:r>
            <a:r>
              <a:rPr lang="en-GB" altLang="cs-CZ" dirty="0" err="1"/>
              <a:t>skupina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cs-CZ" dirty="0"/>
              <a:t>EKG (u </a:t>
            </a:r>
            <a:r>
              <a:rPr lang="cs-CZ" altLang="cs-CZ" dirty="0"/>
              <a:t>kardiaků, </a:t>
            </a:r>
            <a:r>
              <a:rPr lang="en-GB" altLang="cs-CZ" dirty="0" err="1"/>
              <a:t>pacientů</a:t>
            </a:r>
            <a:r>
              <a:rPr lang="en-GB" altLang="cs-CZ" dirty="0"/>
              <a:t> </a:t>
            </a:r>
            <a:r>
              <a:rPr lang="en-GB" altLang="cs-CZ" dirty="0" err="1"/>
              <a:t>starších</a:t>
            </a:r>
            <a:r>
              <a:rPr lang="en-GB" altLang="cs-CZ" dirty="0"/>
              <a:t> 4</a:t>
            </a:r>
            <a:r>
              <a:rPr lang="cs-CZ" altLang="cs-CZ" dirty="0"/>
              <a:t>5</a:t>
            </a:r>
            <a:r>
              <a:rPr lang="en-GB" altLang="cs-CZ" dirty="0"/>
              <a:t> let).</a:t>
            </a:r>
          </a:p>
          <a:p>
            <a:pPr marL="420688" indent="-31591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cs-CZ" dirty="0"/>
              <a:t>RTG S+P (</a:t>
            </a:r>
            <a:r>
              <a:rPr lang="en-GB" altLang="cs-CZ" dirty="0" err="1"/>
              <a:t>zpravidla</a:t>
            </a:r>
            <a:r>
              <a:rPr lang="en-GB" altLang="cs-CZ" dirty="0"/>
              <a:t> u </a:t>
            </a:r>
            <a:r>
              <a:rPr lang="en-GB" altLang="cs-CZ" dirty="0" err="1"/>
              <a:t>pacientů</a:t>
            </a:r>
            <a:r>
              <a:rPr lang="en-GB" altLang="cs-CZ" dirty="0"/>
              <a:t> </a:t>
            </a:r>
            <a:r>
              <a:rPr lang="en-GB" altLang="cs-CZ" dirty="0" err="1"/>
              <a:t>starších</a:t>
            </a:r>
            <a:r>
              <a:rPr lang="en-GB" altLang="cs-CZ" dirty="0"/>
              <a:t> 60 let). </a:t>
            </a:r>
          </a:p>
          <a:p>
            <a:pPr marL="420688" indent="-31591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cs-CZ" dirty="0" err="1"/>
              <a:t>Dle</a:t>
            </a:r>
            <a:r>
              <a:rPr lang="en-GB" altLang="cs-CZ" dirty="0"/>
              <a:t> </a:t>
            </a:r>
            <a:r>
              <a:rPr lang="en-GB" altLang="cs-CZ" dirty="0" err="1"/>
              <a:t>potřeby</a:t>
            </a:r>
            <a:r>
              <a:rPr lang="en-GB" altLang="cs-CZ" dirty="0"/>
              <a:t> </a:t>
            </a:r>
            <a:r>
              <a:rPr lang="en-GB" altLang="cs-CZ" dirty="0" err="1"/>
              <a:t>funkční</a:t>
            </a:r>
            <a:r>
              <a:rPr lang="en-GB" altLang="cs-CZ" dirty="0"/>
              <a:t> a </a:t>
            </a:r>
            <a:r>
              <a:rPr lang="en-GB" altLang="cs-CZ" dirty="0" err="1"/>
              <a:t>zátěžová</a:t>
            </a:r>
            <a:r>
              <a:rPr lang="en-GB" altLang="cs-CZ" dirty="0"/>
              <a:t> </a:t>
            </a:r>
            <a:r>
              <a:rPr lang="en-GB" altLang="cs-CZ" dirty="0" err="1"/>
              <a:t>vyšetření</a:t>
            </a:r>
            <a:r>
              <a:rPr lang="en-GB" altLang="cs-CZ" dirty="0"/>
              <a:t>  (</a:t>
            </a:r>
            <a:r>
              <a:rPr lang="en-GB" altLang="cs-CZ" dirty="0" err="1"/>
              <a:t>kardiologické</a:t>
            </a:r>
            <a:r>
              <a:rPr lang="en-GB" altLang="cs-CZ" dirty="0"/>
              <a:t>, </a:t>
            </a:r>
            <a:r>
              <a:rPr lang="en-GB" altLang="cs-CZ" dirty="0" err="1"/>
              <a:t>plicní</a:t>
            </a:r>
            <a:r>
              <a:rPr lang="en-GB" altLang="cs-CZ" dirty="0"/>
              <a:t>, </a:t>
            </a:r>
            <a:r>
              <a:rPr lang="en-GB" altLang="cs-CZ" dirty="0" err="1"/>
              <a:t>nefrologické</a:t>
            </a:r>
            <a:r>
              <a:rPr lang="en-GB" altLang="cs-CZ" dirty="0"/>
              <a:t>, </a:t>
            </a:r>
            <a:r>
              <a:rPr lang="en-GB" altLang="cs-CZ" dirty="0" err="1"/>
              <a:t>hematologické</a:t>
            </a:r>
            <a:r>
              <a:rPr lang="en-GB" altLang="cs-CZ" dirty="0"/>
              <a:t>,  …)</a:t>
            </a:r>
          </a:p>
        </p:txBody>
      </p:sp>
    </p:spTree>
    <p:extLst>
      <p:ext uri="{BB962C8B-B14F-4D97-AF65-F5344CB8AC3E}">
        <p14:creationId xmlns:p14="http://schemas.microsoft.com/office/powerpoint/2010/main" val="41355967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504053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Cesta ke kreditu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5111096"/>
          </a:xfrm>
          <a:ln/>
        </p:spPr>
        <p:txBody>
          <a:bodyPr tIns="44704"/>
          <a:lstStyle/>
          <a:p>
            <a:pPr marL="514350" indent="-514350">
              <a:lnSpc>
                <a:spcPct val="89000"/>
              </a:lnSpc>
              <a:buFont typeface="+mj-lt"/>
              <a:buAutoNum type="alphaL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přednášky</a:t>
            </a:r>
            <a:r>
              <a:rPr lang="en-GB" altLang="cs-CZ" dirty="0"/>
              <a:t>  </a:t>
            </a:r>
            <a:r>
              <a:rPr lang="cs-CZ" altLang="cs-CZ" dirty="0"/>
              <a:t>  </a:t>
            </a:r>
            <a:r>
              <a:rPr lang="en-GB" altLang="cs-CZ" dirty="0">
                <a:sym typeface="Wingdings" panose="05000000000000000000" pitchFamily="2" charset="2"/>
              </a:rPr>
              <a:t></a:t>
            </a:r>
            <a:r>
              <a:rPr lang="cs-CZ" altLang="cs-CZ" dirty="0"/>
              <a:t> </a:t>
            </a:r>
            <a:r>
              <a:rPr lang="en-GB" altLang="cs-CZ" dirty="0"/>
              <a:t> </a:t>
            </a:r>
            <a:r>
              <a:rPr lang="cs-CZ" altLang="cs-CZ" dirty="0"/>
              <a:t>       </a:t>
            </a:r>
            <a:r>
              <a:rPr lang="en-GB" altLang="cs-CZ" dirty="0" err="1"/>
              <a:t>kolokvium</a:t>
            </a:r>
            <a:r>
              <a:rPr lang="en-GB" altLang="cs-CZ" dirty="0"/>
              <a:t>      </a:t>
            </a:r>
            <a:r>
              <a:rPr lang="cs-CZ" altLang="cs-CZ" dirty="0"/>
              <a:t> </a:t>
            </a:r>
            <a:r>
              <a:rPr lang="en-GB" altLang="cs-CZ" dirty="0"/>
              <a:t>  :-)</a:t>
            </a:r>
          </a:p>
          <a:p>
            <a:pPr marL="514350" indent="-514350">
              <a:lnSpc>
                <a:spcPct val="89000"/>
              </a:lnSpc>
              <a:buFont typeface="+mj-lt"/>
              <a:buAutoNum type="alphaLcParenR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přednášky</a:t>
            </a:r>
            <a:r>
              <a:rPr lang="en-GB" altLang="cs-CZ" dirty="0"/>
              <a:t> + </a:t>
            </a:r>
            <a:r>
              <a:rPr lang="en-GB" altLang="cs-CZ" dirty="0" err="1"/>
              <a:t>stáž</a:t>
            </a:r>
            <a:r>
              <a:rPr lang="en-GB" altLang="cs-CZ" dirty="0"/>
              <a:t> </a:t>
            </a:r>
            <a:r>
              <a:rPr lang="en-GB" altLang="cs-CZ" dirty="0">
                <a:sym typeface="Wingdings" panose="05000000000000000000" pitchFamily="2" charset="2"/>
              </a:rPr>
              <a:t></a:t>
            </a:r>
            <a:r>
              <a:rPr lang="en-GB" altLang="cs-CZ" dirty="0"/>
              <a:t> </a:t>
            </a:r>
            <a:r>
              <a:rPr lang="cs-CZ" altLang="cs-CZ" dirty="0"/>
              <a:t> </a:t>
            </a:r>
            <a:r>
              <a:rPr lang="en-GB" altLang="cs-CZ" dirty="0" err="1"/>
              <a:t>kolokvium</a:t>
            </a:r>
            <a:r>
              <a:rPr lang="en-GB" altLang="cs-CZ" dirty="0"/>
              <a:t>         :-))</a:t>
            </a:r>
          </a:p>
          <a:p>
            <a:pPr indent="-3413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  <a:p>
            <a:pPr marL="367887" indent="-457200"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okruhy</a:t>
            </a:r>
            <a:r>
              <a:rPr lang="en-GB" altLang="cs-CZ" dirty="0"/>
              <a:t> /</a:t>
            </a:r>
            <a:r>
              <a:rPr lang="en-GB" altLang="cs-CZ" dirty="0" err="1"/>
              <a:t>otázky</a:t>
            </a:r>
            <a:r>
              <a:rPr lang="en-GB" altLang="cs-CZ" dirty="0"/>
              <a:t> – </a:t>
            </a:r>
            <a:r>
              <a:rPr lang="en-GB" altLang="cs-CZ" dirty="0" err="1"/>
              <a:t>visí</a:t>
            </a:r>
            <a:r>
              <a:rPr lang="en-GB" altLang="cs-CZ" dirty="0"/>
              <a:t> </a:t>
            </a:r>
            <a:r>
              <a:rPr lang="en-GB" altLang="cs-CZ" dirty="0" err="1"/>
              <a:t>na</a:t>
            </a:r>
            <a:r>
              <a:rPr lang="en-GB" altLang="cs-CZ" dirty="0"/>
              <a:t> </a:t>
            </a:r>
            <a:r>
              <a:rPr lang="en-GB" altLang="cs-CZ" dirty="0" err="1"/>
              <a:t>is.muni</a:t>
            </a:r>
            <a:r>
              <a:rPr lang="en-GB" altLang="cs-CZ" dirty="0"/>
              <a:t>.</a:t>
            </a:r>
            <a:r>
              <a:rPr lang="cs-CZ" altLang="cs-CZ" dirty="0" err="1"/>
              <a:t>cz</a:t>
            </a:r>
            <a:r>
              <a:rPr lang="en-GB" altLang="cs-CZ" dirty="0"/>
              <a:t> </a:t>
            </a:r>
          </a:p>
          <a:p>
            <a:pPr marL="367887" indent="-4572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367887" indent="-4572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zápis</a:t>
            </a:r>
            <a:r>
              <a:rPr lang="en-GB" altLang="cs-CZ" dirty="0"/>
              <a:t> </a:t>
            </a:r>
            <a:r>
              <a:rPr lang="en-GB" altLang="cs-CZ" dirty="0" err="1"/>
              <a:t>týdeních</a:t>
            </a:r>
            <a:r>
              <a:rPr lang="en-GB" altLang="cs-CZ" dirty="0"/>
              <a:t> </a:t>
            </a:r>
            <a:r>
              <a:rPr lang="en-GB" altLang="cs-CZ" dirty="0" err="1"/>
              <a:t>stáží</a:t>
            </a:r>
            <a:r>
              <a:rPr lang="en-GB" altLang="cs-CZ" dirty="0"/>
              <a:t> </a:t>
            </a:r>
            <a:r>
              <a:rPr lang="en-GB" altLang="cs-CZ" dirty="0" err="1"/>
              <a:t>pomocí</a:t>
            </a:r>
            <a:r>
              <a:rPr lang="en-GB" altLang="cs-CZ" dirty="0"/>
              <a:t> </a:t>
            </a:r>
            <a:r>
              <a:rPr lang="cs-CZ" altLang="cs-CZ" dirty="0" err="1"/>
              <a:t>is</a:t>
            </a:r>
            <a:r>
              <a:rPr lang="en-GB" altLang="cs-CZ" dirty="0"/>
              <a:t>.muni</a:t>
            </a:r>
            <a:r>
              <a:rPr lang="cs-CZ" altLang="cs-CZ" dirty="0"/>
              <a:t>.</a:t>
            </a:r>
            <a:r>
              <a:rPr lang="cs-CZ" altLang="cs-CZ" dirty="0" err="1"/>
              <a:t>cz</a:t>
            </a:r>
            <a:endParaRPr lang="en-GB" altLang="cs-CZ" dirty="0"/>
          </a:p>
          <a:p>
            <a:pPr marL="505587" lvl="1" indent="-3429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ARK / KARIM / KDAR/ </a:t>
            </a:r>
            <a:r>
              <a:rPr lang="cs-CZ" altLang="cs-CZ" dirty="0"/>
              <a:t>NM</a:t>
            </a:r>
            <a:r>
              <a:rPr lang="en-GB" altLang="cs-CZ" dirty="0"/>
              <a:t>B ARIM</a:t>
            </a:r>
            <a:endParaRPr lang="cs-CZ" altLang="cs-CZ" dirty="0"/>
          </a:p>
          <a:p>
            <a:pPr marL="505587" lvl="1" indent="-3429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kterékoli</a:t>
            </a:r>
            <a:r>
              <a:rPr lang="en-GB" altLang="cs-CZ" dirty="0"/>
              <a:t> ARO – </a:t>
            </a:r>
            <a:r>
              <a:rPr lang="en-GB" altLang="cs-CZ" dirty="0" err="1"/>
              <a:t>okresní</a:t>
            </a:r>
            <a:r>
              <a:rPr lang="en-GB" altLang="cs-CZ" dirty="0"/>
              <a:t> </a:t>
            </a:r>
            <a:r>
              <a:rPr lang="en-GB" altLang="cs-CZ" dirty="0" err="1"/>
              <a:t>nemocnice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5127936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Smysl předoperačního vyšetření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5089494"/>
          </a:xfrm>
          <a:ln/>
        </p:spPr>
        <p:txBody>
          <a:bodyPr tIns="44704"/>
          <a:lstStyle/>
          <a:p>
            <a:pPr marL="420688" indent="-315913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omezení</a:t>
            </a:r>
            <a:r>
              <a:rPr lang="en-GB" altLang="cs-CZ" dirty="0"/>
              <a:t> </a:t>
            </a:r>
            <a:r>
              <a:rPr lang="en-GB" altLang="cs-CZ" dirty="0" err="1"/>
              <a:t>perioperačního</a:t>
            </a:r>
            <a:r>
              <a:rPr lang="en-GB" altLang="cs-CZ" dirty="0"/>
              <a:t> </a:t>
            </a:r>
            <a:r>
              <a:rPr lang="en-GB" altLang="cs-CZ" dirty="0" err="1"/>
              <a:t>rizika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vyšetření</a:t>
            </a:r>
            <a:r>
              <a:rPr lang="en-GB" altLang="cs-CZ" dirty="0"/>
              <a:t> </a:t>
            </a:r>
            <a:r>
              <a:rPr lang="en-GB" altLang="cs-CZ" dirty="0" err="1"/>
              <a:t>průvodních</a:t>
            </a:r>
            <a:r>
              <a:rPr lang="en-GB" altLang="cs-CZ" dirty="0"/>
              <a:t> </a:t>
            </a:r>
            <a:r>
              <a:rPr lang="en-GB" altLang="cs-CZ" dirty="0" err="1"/>
              <a:t>chorob</a:t>
            </a:r>
            <a:r>
              <a:rPr lang="en-GB" altLang="cs-CZ" dirty="0"/>
              <a:t> + </a:t>
            </a:r>
            <a:r>
              <a:rPr lang="en-GB" altLang="cs-CZ" dirty="0" err="1"/>
              <a:t>nastavení</a:t>
            </a:r>
            <a:r>
              <a:rPr lang="en-GB" altLang="cs-CZ" dirty="0"/>
              <a:t> </a:t>
            </a:r>
            <a:r>
              <a:rPr lang="en-GB" altLang="cs-CZ" dirty="0" err="1"/>
              <a:t>optimální</a:t>
            </a:r>
            <a:r>
              <a:rPr lang="en-GB" altLang="cs-CZ" dirty="0"/>
              <a:t> </a:t>
            </a:r>
            <a:r>
              <a:rPr lang="en-GB" altLang="cs-CZ" dirty="0" err="1"/>
              <a:t>léčby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odhad</a:t>
            </a:r>
            <a:r>
              <a:rPr lang="en-GB" altLang="cs-CZ" dirty="0"/>
              <a:t> </a:t>
            </a:r>
            <a:r>
              <a:rPr lang="en-GB" altLang="cs-CZ" dirty="0" err="1"/>
              <a:t>rizika</a:t>
            </a:r>
            <a:r>
              <a:rPr lang="en-GB" altLang="cs-CZ" dirty="0"/>
              <a:t>, </a:t>
            </a:r>
            <a:r>
              <a:rPr lang="en-GB" altLang="cs-CZ" dirty="0" err="1"/>
              <a:t>zvážit</a:t>
            </a:r>
            <a:r>
              <a:rPr lang="en-GB" altLang="cs-CZ" dirty="0"/>
              <a:t> </a:t>
            </a:r>
            <a:r>
              <a:rPr lang="en-GB" altLang="cs-CZ" dirty="0" err="1"/>
              <a:t>přínos</a:t>
            </a:r>
            <a:r>
              <a:rPr lang="en-GB" altLang="cs-CZ" dirty="0"/>
              <a:t> </a:t>
            </a:r>
            <a:r>
              <a:rPr lang="en-GB" altLang="cs-CZ" dirty="0" err="1"/>
              <a:t>výkonu</a:t>
            </a:r>
            <a:endParaRPr lang="cs-CZ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vyšetření</a:t>
            </a:r>
            <a:r>
              <a:rPr lang="en-GB" altLang="cs-CZ" dirty="0"/>
              <a:t> </a:t>
            </a:r>
            <a:r>
              <a:rPr lang="en-GB" altLang="cs-CZ" dirty="0" err="1"/>
              <a:t>dýchacích</a:t>
            </a:r>
            <a:r>
              <a:rPr lang="en-GB" altLang="cs-CZ" dirty="0"/>
              <a:t> </a:t>
            </a:r>
            <a:r>
              <a:rPr lang="en-GB" altLang="cs-CZ" dirty="0" err="1"/>
              <a:t>cest</a:t>
            </a:r>
            <a:endParaRPr lang="cs-CZ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rozhovor</a:t>
            </a:r>
            <a:r>
              <a:rPr lang="en-GB" altLang="cs-CZ" dirty="0"/>
              <a:t> s </a:t>
            </a:r>
            <a:r>
              <a:rPr lang="en-GB" altLang="cs-CZ" dirty="0" err="1"/>
              <a:t>pacientem</a:t>
            </a:r>
            <a:r>
              <a:rPr lang="en-GB" altLang="cs-CZ" dirty="0"/>
              <a:t> v </a:t>
            </a:r>
            <a:r>
              <a:rPr lang="en-GB" altLang="cs-CZ" dirty="0" err="1"/>
              <a:t>dostatečném</a:t>
            </a:r>
            <a:r>
              <a:rPr lang="en-GB" altLang="cs-CZ" dirty="0"/>
              <a:t> </a:t>
            </a:r>
            <a:r>
              <a:rPr lang="en-GB" altLang="cs-CZ" dirty="0" err="1"/>
              <a:t>předstihu</a:t>
            </a:r>
            <a:r>
              <a:rPr lang="en-GB" altLang="cs-CZ" dirty="0"/>
              <a:t> </a:t>
            </a:r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volba</a:t>
            </a:r>
            <a:r>
              <a:rPr lang="en-GB" altLang="cs-CZ" dirty="0"/>
              <a:t> </a:t>
            </a:r>
            <a:r>
              <a:rPr lang="en-GB" altLang="cs-CZ" dirty="0" err="1"/>
              <a:t>anest</a:t>
            </a:r>
            <a:r>
              <a:rPr lang="en-GB" altLang="cs-CZ" dirty="0"/>
              <a:t>. </a:t>
            </a:r>
            <a:r>
              <a:rPr lang="en-GB" altLang="cs-CZ" dirty="0" err="1"/>
              <a:t>postupu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ordinace</a:t>
            </a:r>
            <a:r>
              <a:rPr lang="en-GB" altLang="cs-CZ" dirty="0"/>
              <a:t> </a:t>
            </a:r>
            <a:r>
              <a:rPr lang="en-GB" altLang="cs-CZ" dirty="0" err="1"/>
              <a:t>premedikace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18490124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504053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Vyšetření dýchacích cest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906760"/>
            <a:ext cx="10412159" cy="4527835"/>
          </a:xfrm>
          <a:ln/>
        </p:spPr>
        <p:txBody>
          <a:bodyPr tIns="44704"/>
          <a:lstStyle/>
          <a:p>
            <a:pPr marL="420688" indent="-315913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nutné</a:t>
            </a:r>
            <a:r>
              <a:rPr lang="en-GB" altLang="cs-CZ" dirty="0"/>
              <a:t> </a:t>
            </a:r>
            <a:r>
              <a:rPr lang="en-GB" altLang="cs-CZ" dirty="0" err="1"/>
              <a:t>před</a:t>
            </a:r>
            <a:r>
              <a:rPr lang="en-GB" altLang="cs-CZ" dirty="0"/>
              <a:t> </a:t>
            </a:r>
            <a:r>
              <a:rPr lang="en-GB" altLang="cs-CZ" dirty="0" err="1"/>
              <a:t>vznikem</a:t>
            </a:r>
            <a:r>
              <a:rPr lang="en-GB" altLang="cs-CZ" dirty="0"/>
              <a:t> </a:t>
            </a:r>
            <a:r>
              <a:rPr lang="en-GB" altLang="cs-CZ" dirty="0" err="1"/>
              <a:t>apnoe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odhalení</a:t>
            </a:r>
            <a:r>
              <a:rPr lang="en-GB" altLang="cs-CZ" dirty="0"/>
              <a:t> </a:t>
            </a:r>
            <a:r>
              <a:rPr lang="en-GB" altLang="cs-CZ" dirty="0" err="1"/>
              <a:t>možných</a:t>
            </a:r>
            <a:r>
              <a:rPr lang="en-GB" altLang="cs-CZ" dirty="0"/>
              <a:t> </a:t>
            </a:r>
            <a:r>
              <a:rPr lang="en-GB" altLang="cs-CZ" dirty="0" err="1"/>
              <a:t>obtíží</a:t>
            </a:r>
            <a:r>
              <a:rPr lang="en-GB" altLang="cs-CZ" dirty="0"/>
              <a:t> </a:t>
            </a:r>
            <a:r>
              <a:rPr lang="en-GB" altLang="cs-CZ" dirty="0" err="1"/>
              <a:t>dříve</a:t>
            </a:r>
            <a:r>
              <a:rPr lang="en-GB" altLang="cs-CZ" dirty="0"/>
              <a:t> </a:t>
            </a:r>
            <a:r>
              <a:rPr lang="en-GB" altLang="cs-CZ" dirty="0" err="1"/>
              <a:t>než</a:t>
            </a:r>
            <a:r>
              <a:rPr lang="en-GB" altLang="cs-CZ" dirty="0"/>
              <a:t> </a:t>
            </a:r>
            <a:r>
              <a:rPr lang="en-GB" altLang="cs-CZ" dirty="0" err="1"/>
              <a:t>vzniknou</a:t>
            </a:r>
            <a:endParaRPr lang="en-GB" altLang="cs-CZ" dirty="0"/>
          </a:p>
          <a:p>
            <a:pPr marL="422275" indent="-315913">
              <a:lnSpc>
                <a:spcPct val="89000"/>
              </a:lnSpc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anamnéza</a:t>
            </a:r>
            <a:r>
              <a:rPr lang="en-GB" altLang="cs-CZ" dirty="0"/>
              <a:t>:</a:t>
            </a:r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operován</a:t>
            </a:r>
            <a:r>
              <a:rPr lang="en-GB" altLang="cs-CZ" dirty="0"/>
              <a:t> </a:t>
            </a:r>
            <a:r>
              <a:rPr lang="en-GB" altLang="cs-CZ" dirty="0" err="1"/>
              <a:t>poprvé</a:t>
            </a:r>
            <a:r>
              <a:rPr lang="en-GB" altLang="cs-CZ" dirty="0"/>
              <a:t>?</a:t>
            </a:r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byla</a:t>
            </a:r>
            <a:r>
              <a:rPr lang="en-GB" altLang="cs-CZ" dirty="0"/>
              <a:t> </a:t>
            </a:r>
            <a:r>
              <a:rPr lang="en-GB" altLang="cs-CZ" dirty="0" err="1"/>
              <a:t>obtížná</a:t>
            </a:r>
            <a:r>
              <a:rPr lang="en-GB" altLang="cs-CZ" dirty="0"/>
              <a:t> </a:t>
            </a:r>
            <a:r>
              <a:rPr lang="en-GB" altLang="cs-CZ" dirty="0" err="1"/>
              <a:t>intubace</a:t>
            </a:r>
            <a:r>
              <a:rPr lang="en-GB" altLang="cs-CZ" dirty="0"/>
              <a:t>? </a:t>
            </a:r>
          </a:p>
          <a:p>
            <a:pPr marL="422275" indent="-315913">
              <a:lnSpc>
                <a:spcPct val="89000"/>
              </a:lnSpc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422275" indent="-315913">
              <a:lnSpc>
                <a:spcPct val="89000"/>
              </a:lnSpc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!!! </a:t>
            </a:r>
            <a:r>
              <a:rPr lang="en-GB" altLang="cs-CZ" dirty="0" err="1"/>
              <a:t>Nezamlčet</a:t>
            </a:r>
            <a:r>
              <a:rPr lang="en-GB" altLang="cs-CZ" dirty="0"/>
              <a:t> </a:t>
            </a:r>
            <a:r>
              <a:rPr lang="en-GB" altLang="cs-CZ" dirty="0" err="1"/>
              <a:t>pacientovi</a:t>
            </a:r>
            <a:r>
              <a:rPr lang="en-GB" altLang="cs-CZ" dirty="0"/>
              <a:t> </a:t>
            </a:r>
            <a:r>
              <a:rPr lang="en-GB" altLang="cs-CZ" dirty="0" err="1"/>
              <a:t>obtíže</a:t>
            </a:r>
            <a:r>
              <a:rPr lang="en-GB" altLang="cs-CZ" dirty="0"/>
              <a:t>, </a:t>
            </a:r>
            <a:br>
              <a:rPr lang="en-GB" altLang="cs-CZ" dirty="0"/>
            </a:br>
            <a:r>
              <a:rPr lang="en-GB" altLang="cs-CZ" dirty="0" err="1"/>
              <a:t>které</a:t>
            </a:r>
            <a:r>
              <a:rPr lang="en-GB" altLang="cs-CZ" dirty="0"/>
              <a:t> se </a:t>
            </a:r>
            <a:r>
              <a:rPr lang="en-GB" altLang="cs-CZ" dirty="0" err="1"/>
              <a:t>staly</a:t>
            </a:r>
            <a:r>
              <a:rPr lang="en-GB" altLang="cs-CZ" dirty="0"/>
              <a:t> </a:t>
            </a:r>
            <a:r>
              <a:rPr lang="en-GB" altLang="cs-CZ" dirty="0" err="1"/>
              <a:t>během</a:t>
            </a:r>
            <a:r>
              <a:rPr lang="en-GB" altLang="cs-CZ" dirty="0"/>
              <a:t> </a:t>
            </a:r>
            <a:r>
              <a:rPr lang="en-GB" altLang="cs-CZ" dirty="0" err="1"/>
              <a:t>anestezie</a:t>
            </a:r>
            <a:r>
              <a:rPr lang="en-GB" altLang="cs-CZ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9832983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504053"/>
            <a:ext cx="10412159" cy="1146360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Vyšetření dýchacích cest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906760"/>
            <a:ext cx="10412159" cy="4320454"/>
          </a:xfrm>
          <a:ln/>
        </p:spPr>
        <p:txBody>
          <a:bodyPr tIns="44704"/>
          <a:lstStyle/>
          <a:p>
            <a:pPr marL="420688" indent="-315913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3600" dirty="0" err="1"/>
              <a:t>Pohled</a:t>
            </a:r>
            <a:r>
              <a:rPr lang="en-GB" altLang="cs-CZ" sz="3600" dirty="0"/>
              <a:t>: </a:t>
            </a:r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800" dirty="0" err="1"/>
              <a:t>možnost</a:t>
            </a:r>
            <a:r>
              <a:rPr lang="en-GB" altLang="cs-CZ" sz="2800" dirty="0"/>
              <a:t> </a:t>
            </a:r>
            <a:r>
              <a:rPr lang="en-GB" altLang="cs-CZ" sz="2800" dirty="0" err="1"/>
              <a:t>otevření</a:t>
            </a:r>
            <a:r>
              <a:rPr lang="en-GB" altLang="cs-CZ" sz="2800" dirty="0"/>
              <a:t> </a:t>
            </a:r>
            <a:r>
              <a:rPr lang="en-GB" altLang="cs-CZ" sz="2800" dirty="0" err="1"/>
              <a:t>úst</a:t>
            </a:r>
            <a:r>
              <a:rPr lang="en-GB" altLang="cs-CZ" sz="2800" dirty="0"/>
              <a:t> (3 </a:t>
            </a:r>
            <a:r>
              <a:rPr lang="en-GB" altLang="cs-CZ" sz="2800" dirty="0" err="1"/>
              <a:t>prsty</a:t>
            </a:r>
            <a:r>
              <a:rPr lang="en-GB" altLang="cs-CZ" sz="2800" dirty="0"/>
              <a:t>; &gt;4 cm)</a:t>
            </a:r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800" dirty="0" err="1"/>
              <a:t>volné</a:t>
            </a:r>
            <a:r>
              <a:rPr lang="en-GB" altLang="cs-CZ" sz="2800" dirty="0"/>
              <a:t> </a:t>
            </a:r>
            <a:r>
              <a:rPr lang="en-GB" altLang="cs-CZ" sz="2800" dirty="0" err="1"/>
              <a:t>kariézní</a:t>
            </a:r>
            <a:r>
              <a:rPr lang="en-GB" altLang="cs-CZ" sz="2800" dirty="0"/>
              <a:t> </a:t>
            </a:r>
            <a:r>
              <a:rPr lang="en-GB" altLang="cs-CZ" sz="2800" dirty="0" err="1"/>
              <a:t>zuby</a:t>
            </a:r>
            <a:endParaRPr lang="en-GB" altLang="cs-CZ" sz="2800" dirty="0"/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800" dirty="0" err="1"/>
              <a:t>gotické</a:t>
            </a:r>
            <a:r>
              <a:rPr lang="en-GB" altLang="cs-CZ" sz="2800" dirty="0"/>
              <a:t> </a:t>
            </a:r>
            <a:r>
              <a:rPr lang="en-GB" altLang="cs-CZ" sz="2800" dirty="0" err="1"/>
              <a:t>patro</a:t>
            </a:r>
            <a:endParaRPr lang="en-GB" altLang="cs-CZ" sz="2800" dirty="0"/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800" dirty="0" err="1"/>
              <a:t>velký</a:t>
            </a:r>
            <a:r>
              <a:rPr lang="en-GB" altLang="cs-CZ" sz="2800" dirty="0"/>
              <a:t> </a:t>
            </a:r>
            <a:r>
              <a:rPr lang="en-GB" altLang="cs-CZ" sz="2800" dirty="0" err="1"/>
              <a:t>jazyk</a:t>
            </a:r>
            <a:r>
              <a:rPr lang="en-GB" altLang="cs-CZ" sz="2800" dirty="0"/>
              <a:t>, </a:t>
            </a:r>
            <a:r>
              <a:rPr lang="en-GB" altLang="cs-CZ" sz="2800" dirty="0" err="1"/>
              <a:t>malá</a:t>
            </a:r>
            <a:r>
              <a:rPr lang="en-GB" altLang="cs-CZ" sz="2800" dirty="0"/>
              <a:t> </a:t>
            </a:r>
            <a:r>
              <a:rPr lang="en-GB" altLang="cs-CZ" sz="2800" dirty="0" err="1"/>
              <a:t>ústa</a:t>
            </a:r>
            <a:endParaRPr lang="en-GB" altLang="cs-CZ" sz="2800" dirty="0"/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800" dirty="0" err="1"/>
              <a:t>hypoplastická</a:t>
            </a:r>
            <a:r>
              <a:rPr lang="en-GB" altLang="cs-CZ" sz="2800" dirty="0"/>
              <a:t> / </a:t>
            </a:r>
            <a:r>
              <a:rPr lang="en-GB" altLang="cs-CZ" sz="2800" dirty="0" err="1"/>
              <a:t>nepohyblivá</a:t>
            </a:r>
            <a:r>
              <a:rPr lang="en-GB" altLang="cs-CZ" sz="2800" dirty="0"/>
              <a:t> </a:t>
            </a:r>
            <a:r>
              <a:rPr lang="en-GB" altLang="cs-CZ" sz="2800" dirty="0" err="1"/>
              <a:t>dolní</a:t>
            </a:r>
            <a:r>
              <a:rPr lang="en-GB" altLang="cs-CZ" sz="2800" dirty="0"/>
              <a:t> </a:t>
            </a:r>
            <a:r>
              <a:rPr lang="en-GB" altLang="cs-CZ" sz="2800" dirty="0" err="1"/>
              <a:t>čelist</a:t>
            </a:r>
            <a:endParaRPr lang="en-GB" altLang="cs-CZ" sz="2800" dirty="0"/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800" dirty="0" err="1"/>
              <a:t>antepozice</a:t>
            </a:r>
            <a:r>
              <a:rPr lang="en-GB" altLang="cs-CZ" sz="2800" dirty="0"/>
              <a:t> </a:t>
            </a:r>
            <a:r>
              <a:rPr lang="en-GB" altLang="cs-CZ" sz="2800" dirty="0" err="1"/>
              <a:t>hrtanu</a:t>
            </a:r>
            <a:r>
              <a:rPr lang="en-GB" altLang="cs-CZ" sz="2800" dirty="0"/>
              <a:t> = </a:t>
            </a:r>
            <a:r>
              <a:rPr lang="en-GB" altLang="cs-CZ" sz="2800" dirty="0" err="1"/>
              <a:t>mandibula-jazylka</a:t>
            </a:r>
            <a:r>
              <a:rPr lang="en-GB" altLang="cs-CZ" sz="2800" dirty="0"/>
              <a:t> &lt;3prsty </a:t>
            </a:r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800" dirty="0" err="1"/>
              <a:t>flexe</a:t>
            </a:r>
            <a:r>
              <a:rPr lang="en-GB" altLang="cs-CZ" sz="2800" dirty="0"/>
              <a:t>, </a:t>
            </a:r>
            <a:r>
              <a:rPr lang="en-GB" altLang="cs-CZ" sz="2800" dirty="0" err="1"/>
              <a:t>extenze</a:t>
            </a:r>
            <a:r>
              <a:rPr lang="en-GB" altLang="cs-CZ" sz="2800" dirty="0"/>
              <a:t> </a:t>
            </a:r>
            <a:r>
              <a:rPr lang="en-GB" altLang="cs-CZ" sz="2800" dirty="0" err="1"/>
              <a:t>hlavy</a:t>
            </a:r>
            <a:endParaRPr lang="en-GB" altLang="cs-CZ" sz="2800" dirty="0"/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800" dirty="0" err="1"/>
              <a:t>Malla</a:t>
            </a:r>
            <a:r>
              <a:rPr lang="cs-CZ" altLang="cs-CZ" sz="2800" dirty="0"/>
              <a:t>m</a:t>
            </a:r>
            <a:r>
              <a:rPr lang="en-GB" altLang="cs-CZ" sz="2800" dirty="0" err="1"/>
              <a:t>pati</a:t>
            </a:r>
            <a:endParaRPr lang="en-GB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611163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96672"/>
            <a:ext cx="10402560" cy="1057071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Otevření úst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7"/>
            <a:ext cx="10600319" cy="4389581"/>
          </a:xfrm>
          <a:ln/>
        </p:spPr>
        <p:txBody>
          <a:bodyPr/>
          <a:lstStyle/>
          <a:p>
            <a:pPr indent="-3413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3-3-2</a:t>
            </a:r>
          </a:p>
          <a:p>
            <a:pPr marL="0" indent="0"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max. vzdálenost:</a:t>
            </a:r>
          </a:p>
          <a:p>
            <a:pPr lvl="1" indent="-3413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 err="1"/>
              <a:t>interincizonální</a:t>
            </a:r>
            <a:endParaRPr lang="cs-CZ" altLang="cs-CZ" dirty="0"/>
          </a:p>
          <a:p>
            <a:pPr lvl="1" indent="-3413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 err="1"/>
              <a:t>hyo</a:t>
            </a:r>
            <a:r>
              <a:rPr lang="cs-CZ" altLang="cs-CZ" dirty="0"/>
              <a:t>-mentální</a:t>
            </a:r>
          </a:p>
          <a:p>
            <a:pPr lvl="1" indent="-3413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 err="1"/>
              <a:t>hyo-thyroidální</a:t>
            </a:r>
            <a:r>
              <a:rPr lang="cs-CZ" altLang="cs-CZ" dirty="0"/>
              <a:t> 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21" y="825207"/>
            <a:ext cx="7274879" cy="427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5014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96672"/>
            <a:ext cx="10402560" cy="1057071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Chrup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5360" y="2972472"/>
            <a:ext cx="10600321" cy="3885528"/>
          </a:xfrm>
          <a:ln/>
        </p:spPr>
        <p:txBody>
          <a:bodyPr/>
          <a:lstStyle/>
          <a:p>
            <a:pPr marL="681038" indent="-681038"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bezzubí – snadnější  intubace, obtížná ventilace maskou</a:t>
            </a:r>
          </a:p>
          <a:p>
            <a:pPr marL="681038" indent="-681038"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kariézní – riziko ulomení a vdechnutí</a:t>
            </a:r>
          </a:p>
          <a:p>
            <a:pPr marL="681038" indent="-681038"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 err="1"/>
              <a:t>prominující</a:t>
            </a:r>
            <a:r>
              <a:rPr lang="cs-CZ" altLang="cs-CZ" dirty="0"/>
              <a:t> horní – obtížná intubace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121" y="0"/>
            <a:ext cx="3674880" cy="186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1" r="30177" b="36687"/>
          <a:stretch>
            <a:fillRect/>
          </a:stretch>
        </p:blipFill>
        <p:spPr bwMode="auto">
          <a:xfrm>
            <a:off x="0" y="0"/>
            <a:ext cx="4008960" cy="300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0531" r="30177" b="366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3880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96672"/>
            <a:ext cx="10402560" cy="1057071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Gotické patro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7"/>
            <a:ext cx="10600319" cy="4700654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častější obtížná intubace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častější abnormality </a:t>
            </a:r>
            <a:r>
              <a:rPr lang="cs-CZ" altLang="cs-CZ" dirty="0" err="1"/>
              <a:t>d.cest</a:t>
            </a:r>
            <a:endParaRPr lang="cs-CZ" altLang="cs-CZ" dirty="0"/>
          </a:p>
          <a:p>
            <a:pPr marL="0" indent="107950"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  <a:p>
            <a:pPr marL="0" indent="107950"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  <a:p>
            <a:pPr marL="0" indent="107950"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opar = neoptimální stav </a:t>
            </a:r>
            <a:r>
              <a:rPr lang="cs-CZ" altLang="cs-CZ" dirty="0" err="1"/>
              <a:t>imun</a:t>
            </a:r>
            <a:r>
              <a:rPr lang="cs-CZ" altLang="cs-CZ" dirty="0"/>
              <a:t>. systému </a:t>
            </a:r>
            <a:br>
              <a:rPr lang="cs-CZ" altLang="cs-CZ" dirty="0"/>
            </a:br>
            <a:r>
              <a:rPr lang="cs-CZ" altLang="cs-CZ" dirty="0"/>
              <a:t>před plánovanou operací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521" y="0"/>
            <a:ext cx="3780479" cy="68580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6807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96672"/>
            <a:ext cx="10402560" cy="1057071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Jazyk, tonzily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7"/>
            <a:ext cx="10600319" cy="4389581"/>
          </a:xfrm>
          <a:ln/>
        </p:spPr>
        <p:txBody>
          <a:bodyPr/>
          <a:lstStyle/>
          <a:p>
            <a:pPr marL="681038" indent="-681038"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3600" dirty="0"/>
              <a:t>překážka</a:t>
            </a:r>
          </a:p>
          <a:p>
            <a:pPr marL="741363" lvl="1" indent="-284163">
              <a:buFont typeface="Times New Roman" pitchFamily="16" charset="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800" dirty="0"/>
              <a:t>ventilaci</a:t>
            </a:r>
          </a:p>
          <a:p>
            <a:pPr marL="741363" lvl="1" indent="-284163">
              <a:buFont typeface="Times New Roman" pitchFamily="16" charset="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800" dirty="0"/>
              <a:t>intubaci</a:t>
            </a:r>
          </a:p>
          <a:p>
            <a:pPr marL="741363" lvl="1" indent="-284163">
              <a:buFont typeface="Times New Roman" pitchFamily="16" charset="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800" dirty="0"/>
              <a:t>zavedení LM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160" y="928122"/>
            <a:ext cx="2327040" cy="215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001" y="3714815"/>
            <a:ext cx="2707200" cy="146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6102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E5FE13-BB20-4700-9729-9E88AF099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cs-CZ" dirty="0"/>
              <a:t>U</a:t>
            </a:r>
            <a:r>
              <a:rPr lang="en-US" dirty="0" err="1"/>
              <a:t>pper</a:t>
            </a:r>
            <a:r>
              <a:rPr lang="en-US" dirty="0"/>
              <a:t> </a:t>
            </a:r>
            <a:r>
              <a:rPr lang="cs-CZ" dirty="0"/>
              <a:t>L</a:t>
            </a:r>
            <a:r>
              <a:rPr lang="en-US" dirty="0" err="1"/>
              <a:t>ip</a:t>
            </a:r>
            <a:r>
              <a:rPr lang="en-US" dirty="0"/>
              <a:t> </a:t>
            </a:r>
            <a:r>
              <a:rPr lang="cs-CZ" dirty="0"/>
              <a:t>B</a:t>
            </a:r>
            <a:r>
              <a:rPr lang="en-US" dirty="0" err="1"/>
              <a:t>ite</a:t>
            </a:r>
            <a:r>
              <a:rPr lang="en-US" dirty="0"/>
              <a:t>  test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75F1372-962E-491A-96D4-C31712703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83966"/>
            <a:ext cx="12192000" cy="3996348"/>
          </a:xfrm>
        </p:spPr>
      </p:pic>
    </p:spTree>
    <p:extLst>
      <p:ext uri="{BB962C8B-B14F-4D97-AF65-F5344CB8AC3E}">
        <p14:creationId xmlns:p14="http://schemas.microsoft.com/office/powerpoint/2010/main" val="26685789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96672"/>
            <a:ext cx="10402560" cy="1057071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Vzdálenosti a pohyb C páteře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0319" cy="4864831"/>
          </a:xfrm>
          <a:ln/>
        </p:spPr>
        <p:txBody>
          <a:bodyPr/>
          <a:lstStyle/>
          <a:p>
            <a:pPr marL="681038" indent="-681038"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 err="1"/>
              <a:t>Thyro</a:t>
            </a:r>
            <a:r>
              <a:rPr lang="cs-CZ" altLang="cs-CZ" dirty="0"/>
              <a:t>-mentální </a:t>
            </a:r>
            <a:r>
              <a:rPr lang="cs-CZ" altLang="cs-CZ" dirty="0" err="1"/>
              <a:t>vzálenost</a:t>
            </a:r>
            <a:r>
              <a:rPr lang="cs-CZ" altLang="cs-CZ" dirty="0"/>
              <a:t>   &gt; 6.5-7 cm.</a:t>
            </a:r>
          </a:p>
          <a:p>
            <a:pPr marL="682625" indent="-679450"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  <a:p>
            <a:pPr marL="681038" indent="-681038"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 err="1"/>
              <a:t>Mentum-Hyoid</a:t>
            </a:r>
            <a:r>
              <a:rPr lang="cs-CZ" altLang="cs-CZ" dirty="0"/>
              <a:t>  3-4 prsty</a:t>
            </a:r>
          </a:p>
          <a:p>
            <a:pPr marL="681038" indent="-681038"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 err="1"/>
              <a:t>Sterno-mental</a:t>
            </a:r>
            <a:r>
              <a:rPr lang="cs-CZ" altLang="cs-CZ" dirty="0"/>
              <a:t> &gt; 12,5cm</a:t>
            </a:r>
          </a:p>
          <a:p>
            <a:pPr marL="681038" indent="-681038"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schopnost posunout dolní řezáky před horní (předsunutí čelisti) </a:t>
            </a:r>
          </a:p>
          <a:p>
            <a:pPr marL="681038" indent="-681038"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záklon hlavy nad 90°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400" y="1468954"/>
            <a:ext cx="2073600" cy="172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8313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D9DE03-2AF9-4E2E-9445-523A4CB9F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Cervical</a:t>
            </a:r>
            <a:r>
              <a:rPr lang="cs-CZ" dirty="0"/>
              <a:t> mobility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FF8216-F538-4C68-8184-ED1A5E090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Head</a:t>
            </a:r>
            <a:r>
              <a:rPr lang="cs-CZ" dirty="0"/>
              <a:t> in </a:t>
            </a:r>
            <a:r>
              <a:rPr lang="cs-CZ" dirty="0" err="1"/>
              <a:t>neutral</a:t>
            </a:r>
            <a:r>
              <a:rPr lang="cs-CZ" dirty="0"/>
              <a:t> </a:t>
            </a:r>
            <a:r>
              <a:rPr lang="cs-CZ" dirty="0" err="1"/>
              <a:t>position</a:t>
            </a:r>
            <a:r>
              <a:rPr lang="cs-CZ" dirty="0"/>
              <a:t>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Use index 2 index </a:t>
            </a:r>
            <a:r>
              <a:rPr lang="cs-CZ" dirty="0" err="1"/>
              <a:t>fingers</a:t>
            </a:r>
            <a:r>
              <a:rPr lang="cs-CZ" dirty="0"/>
              <a:t>:</a:t>
            </a:r>
            <a:r>
              <a:rPr lang="en-US" dirty="0">
                <a:solidFill>
                  <a:schemeClr val="bg1"/>
                </a:solidFill>
              </a:rPr>
              <a:t>on chin 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and nape</a:t>
            </a:r>
            <a:endParaRPr lang="cs-CZ" dirty="0">
              <a:solidFill>
                <a:schemeClr val="bg1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Extension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neck</a:t>
            </a:r>
            <a:endParaRPr lang="cs-CZ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Read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position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fingers</a:t>
            </a:r>
            <a:endParaRPr lang="cs-CZ" dirty="0"/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buNone/>
            </a:pPr>
            <a:r>
              <a:rPr lang="cs-CZ" dirty="0" err="1"/>
              <a:t>Result</a:t>
            </a:r>
            <a:r>
              <a:rPr lang="cs-CZ" dirty="0"/>
              <a:t>: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Normal</a:t>
            </a:r>
            <a:r>
              <a:rPr lang="cs-CZ" dirty="0"/>
              <a:t> </a:t>
            </a:r>
            <a:r>
              <a:rPr lang="cs-CZ" dirty="0" err="1"/>
              <a:t>bend</a:t>
            </a:r>
            <a:endParaRPr lang="cs-CZ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slightly</a:t>
            </a:r>
            <a:r>
              <a:rPr lang="cs-CZ" dirty="0"/>
              <a:t> limited =  </a:t>
            </a:r>
            <a:r>
              <a:rPr lang="cs-CZ" dirty="0" err="1"/>
              <a:t>fingers</a:t>
            </a:r>
            <a:r>
              <a:rPr lang="cs-CZ" dirty="0"/>
              <a:t> </a:t>
            </a:r>
            <a:r>
              <a:rPr lang="cs-CZ" dirty="0" err="1"/>
              <a:t>horizontal</a:t>
            </a:r>
            <a:r>
              <a:rPr lang="cs-CZ" dirty="0"/>
              <a:t>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significantly</a:t>
            </a:r>
            <a:r>
              <a:rPr lang="cs-CZ" dirty="0"/>
              <a:t> </a:t>
            </a:r>
            <a:r>
              <a:rPr lang="cs-CZ" dirty="0" err="1"/>
              <a:t>reduced</a:t>
            </a:r>
            <a:r>
              <a:rPr lang="cs-CZ" dirty="0"/>
              <a:t> </a:t>
            </a:r>
            <a:r>
              <a:rPr lang="cs-CZ" dirty="0" err="1"/>
              <a:t>bend</a:t>
            </a:r>
            <a:r>
              <a:rPr lang="cs-CZ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C76E624-9B10-4657-A441-BC28AA528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69" y="1"/>
            <a:ext cx="4127331" cy="3160319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200F5E33-7F33-4EDF-98E3-2841B96C910E}"/>
              </a:ext>
            </a:extLst>
          </p:cNvPr>
          <p:cNvSpPr/>
          <p:nvPr/>
        </p:nvSpPr>
        <p:spPr>
          <a:xfrm>
            <a:off x="8064669" y="1138188"/>
            <a:ext cx="282911" cy="24686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11558BEB-A3EA-409E-8827-174DB3261D34}"/>
              </a:ext>
            </a:extLst>
          </p:cNvPr>
          <p:cNvSpPr/>
          <p:nvPr/>
        </p:nvSpPr>
        <p:spPr>
          <a:xfrm>
            <a:off x="11295510" y="2462860"/>
            <a:ext cx="282911" cy="24686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C21FCAD-5648-4BF5-9871-D20B492EA5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9402060" y="3856507"/>
            <a:ext cx="2789940" cy="3001493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7A3A81E5-E8C2-4CC8-9AB3-7F7B663EEAB2}"/>
              </a:ext>
            </a:extLst>
          </p:cNvPr>
          <p:cNvSpPr/>
          <p:nvPr/>
        </p:nvSpPr>
        <p:spPr>
          <a:xfrm>
            <a:off x="9402061" y="4818413"/>
            <a:ext cx="282911" cy="24686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98712AE0-D032-4106-A3DD-118B8A4E005D}"/>
              </a:ext>
            </a:extLst>
          </p:cNvPr>
          <p:cNvSpPr/>
          <p:nvPr/>
        </p:nvSpPr>
        <p:spPr>
          <a:xfrm>
            <a:off x="11852767" y="4607412"/>
            <a:ext cx="282911" cy="24686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867B2A79-5356-494E-9DBD-50F4F609E663}"/>
              </a:ext>
            </a:extLst>
          </p:cNvPr>
          <p:cNvCxnSpPr>
            <a:cxnSpLocks/>
            <a:stCxn id="11" idx="6"/>
          </p:cNvCxnSpPr>
          <p:nvPr/>
        </p:nvCxnSpPr>
        <p:spPr>
          <a:xfrm flipH="1">
            <a:off x="9220289" y="4730843"/>
            <a:ext cx="291538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726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504053"/>
            <a:ext cx="10412159" cy="1146360"/>
          </a:xfrm>
          <a:ln/>
        </p:spPr>
        <p:txBody>
          <a:bodyPr tIns="61468"/>
          <a:lstStyle/>
          <a:p>
            <a:pPr marL="342900" indent="-3413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Studovat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4396781"/>
          </a:xfrm>
          <a:ln/>
        </p:spPr>
        <p:txBody>
          <a:bodyPr tIns="44704"/>
          <a:lstStyle/>
          <a:p>
            <a:pPr marL="774700" indent="-773113">
              <a:lnSpc>
                <a:spcPct val="89000"/>
              </a:lnSpc>
              <a:buSzTx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((( Larsen / Miller / </a:t>
            </a:r>
            <a:r>
              <a:rPr lang="en-GB" altLang="cs-CZ" dirty="0" err="1"/>
              <a:t>Barash</a:t>
            </a:r>
            <a:r>
              <a:rPr lang="en-GB" altLang="cs-CZ" dirty="0"/>
              <a:t>))) - </a:t>
            </a:r>
            <a:r>
              <a:rPr lang="en-GB" altLang="cs-CZ" dirty="0" err="1"/>
              <a:t>učebnice</a:t>
            </a:r>
            <a:r>
              <a:rPr lang="en-GB" altLang="cs-CZ" dirty="0"/>
              <a:t> </a:t>
            </a:r>
          </a:p>
          <a:p>
            <a:pPr marL="774700" indent="-773113">
              <a:lnSpc>
                <a:spcPct val="89000"/>
              </a:lnSpc>
              <a:buSzTx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http://www.lf2.cuni.cz/Projekty/mua/obsah.php</a:t>
            </a:r>
          </a:p>
          <a:p>
            <a:pPr marL="774700" indent="-773113">
              <a:lnSpc>
                <a:spcPct val="89000"/>
              </a:lnSpc>
              <a:buSzTx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Málek</a:t>
            </a:r>
            <a:r>
              <a:rPr lang="en-GB" altLang="cs-CZ" dirty="0"/>
              <a:t> J. - </a:t>
            </a:r>
            <a:r>
              <a:rPr lang="en-GB" altLang="cs-CZ" dirty="0" err="1"/>
              <a:t>Anestezie</a:t>
            </a:r>
            <a:r>
              <a:rPr lang="en-GB" altLang="cs-CZ" dirty="0"/>
              <a:t> (85 </a:t>
            </a:r>
            <a:r>
              <a:rPr lang="en-GB" altLang="cs-CZ" dirty="0" err="1"/>
              <a:t>stran</a:t>
            </a:r>
            <a:r>
              <a:rPr lang="en-GB" altLang="cs-CZ" dirty="0"/>
              <a:t>)  </a:t>
            </a:r>
            <a:br>
              <a:rPr lang="en-GB" altLang="cs-CZ" dirty="0"/>
            </a:br>
            <a:r>
              <a:rPr lang="en-GB" altLang="cs-CZ" dirty="0"/>
              <a:t>http://www.lf3.cuni.cz/cs/pracoviste/anesteziologie/vyuka/studijni-materialy/zaklady-anesteziologie/</a:t>
            </a:r>
          </a:p>
          <a:p>
            <a:pPr marL="774700" indent="-773113">
              <a:lnSpc>
                <a:spcPct val="89000"/>
              </a:lnSpc>
              <a:buSzTx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774700" indent="-773113">
              <a:lnSpc>
                <a:spcPct val="89000"/>
              </a:lnSpc>
              <a:buSzTx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záložky</a:t>
            </a:r>
            <a:r>
              <a:rPr lang="en-GB" altLang="cs-CZ" dirty="0"/>
              <a:t> </a:t>
            </a:r>
            <a:r>
              <a:rPr lang="en-GB" altLang="cs-CZ" dirty="0" err="1"/>
              <a:t>předmětu</a:t>
            </a:r>
            <a:endParaRPr lang="en-GB" altLang="cs-CZ" dirty="0"/>
          </a:p>
          <a:p>
            <a:pPr marL="774700" indent="-773113">
              <a:lnSpc>
                <a:spcPct val="89000"/>
              </a:lnSpc>
              <a:buSzTx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774700" indent="-773113">
              <a:lnSpc>
                <a:spcPct val="89000"/>
              </a:lnSpc>
              <a:buSzTx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8" t="11078" r="8582" b="26793"/>
          <a:stretch>
            <a:fillRect/>
          </a:stretch>
        </p:blipFill>
        <p:spPr bwMode="auto">
          <a:xfrm>
            <a:off x="7495680" y="3629182"/>
            <a:ext cx="3985920" cy="308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618" t="11078" r="8582" b="2679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604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Malla</a:t>
            </a:r>
            <a:r>
              <a:rPr lang="cs-CZ" altLang="cs-CZ" dirty="0"/>
              <a:t>m</a:t>
            </a:r>
            <a:r>
              <a:rPr lang="en-GB" altLang="cs-CZ" dirty="0" err="1"/>
              <a:t>pati</a:t>
            </a:r>
            <a:endParaRPr lang="en-GB" altLang="cs-CZ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4478870"/>
          </a:xfrm>
          <a:ln/>
        </p:spPr>
        <p:txBody>
          <a:bodyPr tIns="44704"/>
          <a:lstStyle/>
          <a:p>
            <a:pPr marL="0" indent="0">
              <a:buNone/>
              <a:tabLst>
                <a:tab pos="342900" algn="l"/>
                <a:tab pos="422275" algn="l"/>
                <a:tab pos="712788" algn="l"/>
                <a:tab pos="1436688" algn="l"/>
                <a:tab pos="2160588" algn="l"/>
                <a:tab pos="2884488" algn="l"/>
                <a:tab pos="3608388" algn="l"/>
                <a:tab pos="4332288" algn="l"/>
                <a:tab pos="5056188" algn="l"/>
                <a:tab pos="5780088" algn="l"/>
                <a:tab pos="6503988" algn="l"/>
                <a:tab pos="7227888" algn="l"/>
                <a:tab pos="7951788" algn="l"/>
                <a:tab pos="8675688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cs-CZ" altLang="cs-CZ" dirty="0"/>
              <a:t>        </a:t>
            </a:r>
            <a:r>
              <a:rPr lang="en-GB" altLang="cs-CZ" dirty="0"/>
              <a:t>OTI </a:t>
            </a:r>
            <a:r>
              <a:rPr lang="en-GB" altLang="cs-CZ" dirty="0" err="1"/>
              <a:t>snadno</a:t>
            </a:r>
            <a:r>
              <a:rPr lang="cs-CZ" altLang="cs-CZ" dirty="0"/>
              <a:t> (98%)</a:t>
            </a:r>
            <a:r>
              <a:rPr lang="en-GB" altLang="cs-CZ" dirty="0"/>
              <a:t>					OTI </a:t>
            </a:r>
            <a:r>
              <a:rPr lang="cs-CZ" altLang="cs-CZ" dirty="0"/>
              <a:t>50% </a:t>
            </a:r>
            <a:r>
              <a:rPr lang="en-GB" altLang="cs-CZ" dirty="0" err="1"/>
              <a:t>obtížná</a:t>
            </a:r>
            <a:endParaRPr lang="en-GB" altLang="cs-CZ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00" y="2358968"/>
            <a:ext cx="10174081" cy="323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3864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Obtížná intubace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4478870"/>
          </a:xfrm>
          <a:ln/>
        </p:spPr>
        <p:txBody>
          <a:bodyPr tIns="44704"/>
          <a:lstStyle/>
          <a:p>
            <a:pPr marL="420688" indent="-315913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epiglotitida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absces</a:t>
            </a:r>
            <a:r>
              <a:rPr lang="en-GB" altLang="cs-CZ" dirty="0"/>
              <a:t> (</a:t>
            </a:r>
            <a:r>
              <a:rPr lang="en-GB" altLang="cs-CZ" dirty="0" err="1"/>
              <a:t>submandibulární</a:t>
            </a:r>
            <a:r>
              <a:rPr lang="en-GB" altLang="cs-CZ" dirty="0"/>
              <a:t>, </a:t>
            </a:r>
            <a:r>
              <a:rPr lang="en-GB" altLang="cs-CZ" dirty="0" err="1"/>
              <a:t>retrofaryngeální</a:t>
            </a:r>
            <a:r>
              <a:rPr lang="en-GB" altLang="cs-CZ" dirty="0"/>
              <a:t>)</a:t>
            </a:r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tetanus</a:t>
            </a:r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trauma </a:t>
            </a:r>
            <a:r>
              <a:rPr lang="en-GB" altLang="cs-CZ" dirty="0" err="1"/>
              <a:t>krku</a:t>
            </a:r>
            <a:r>
              <a:rPr lang="en-GB" altLang="cs-CZ" dirty="0"/>
              <a:t>, </a:t>
            </a:r>
            <a:r>
              <a:rPr lang="en-GB" altLang="cs-CZ" dirty="0" err="1"/>
              <a:t>úst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tumory</a:t>
            </a:r>
            <a:r>
              <a:rPr lang="en-GB" altLang="cs-CZ" dirty="0"/>
              <a:t> </a:t>
            </a:r>
            <a:r>
              <a:rPr lang="en-GB" altLang="cs-CZ" dirty="0" err="1"/>
              <a:t>laryngu</a:t>
            </a:r>
            <a:r>
              <a:rPr lang="en-GB" altLang="cs-CZ" dirty="0"/>
              <a:t>, </a:t>
            </a:r>
            <a:r>
              <a:rPr lang="en-GB" altLang="cs-CZ" dirty="0" err="1"/>
              <a:t>faryngu</a:t>
            </a:r>
            <a:r>
              <a:rPr lang="cs-CZ" altLang="cs-CZ" dirty="0"/>
              <a:t>, </a:t>
            </a:r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ozáření krku, jazyka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onemocnění</a:t>
            </a:r>
            <a:r>
              <a:rPr lang="en-GB" altLang="cs-CZ" dirty="0"/>
              <a:t> </a:t>
            </a:r>
            <a:r>
              <a:rPr lang="en-GB" altLang="cs-CZ" dirty="0" err="1"/>
              <a:t>temporomandibulárního</a:t>
            </a:r>
            <a:r>
              <a:rPr lang="en-GB" altLang="cs-CZ" dirty="0"/>
              <a:t> </a:t>
            </a:r>
            <a:r>
              <a:rPr lang="en-GB" altLang="cs-CZ" dirty="0" err="1"/>
              <a:t>kloubu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obezita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2447682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Respirační riziko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2961" y="1781468"/>
            <a:ext cx="11639040" cy="5076533"/>
          </a:xfrm>
          <a:ln/>
        </p:spPr>
        <p:txBody>
          <a:bodyPr tIns="44704"/>
          <a:lstStyle/>
          <a:p>
            <a:pPr marL="104775" indent="0"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GB" altLang="cs-CZ" dirty="0" err="1"/>
              <a:t>spirometrie</a:t>
            </a:r>
            <a:r>
              <a:rPr lang="en-GB" altLang="cs-CZ" dirty="0"/>
              <a:t>, </a:t>
            </a:r>
            <a:r>
              <a:rPr lang="en-GB" altLang="cs-CZ" dirty="0" err="1"/>
              <a:t>krevní</a:t>
            </a:r>
            <a:r>
              <a:rPr lang="en-GB" altLang="cs-CZ" dirty="0"/>
              <a:t> </a:t>
            </a:r>
            <a:r>
              <a:rPr lang="en-GB" altLang="cs-CZ" dirty="0" err="1"/>
              <a:t>plyny</a:t>
            </a:r>
            <a:br>
              <a:rPr lang="en-GB" altLang="cs-CZ" dirty="0"/>
            </a:br>
            <a:r>
              <a:rPr lang="en-GB" altLang="cs-CZ" dirty="0"/>
              <a:t>… </a:t>
            </a:r>
            <a:r>
              <a:rPr lang="en-GB" altLang="cs-CZ" dirty="0" err="1"/>
              <a:t>bronchodilatační</a:t>
            </a:r>
            <a:r>
              <a:rPr lang="en-GB" altLang="cs-CZ" dirty="0"/>
              <a:t> </a:t>
            </a:r>
            <a:r>
              <a:rPr lang="en-GB" altLang="cs-CZ" dirty="0" err="1"/>
              <a:t>léčba</a:t>
            </a:r>
            <a:endParaRPr lang="en-GB" altLang="cs-CZ" dirty="0"/>
          </a:p>
          <a:p>
            <a:pPr marL="104775" indent="0">
              <a:lnSpc>
                <a:spcPct val="89000"/>
              </a:lnSpc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GB" altLang="cs-CZ" dirty="0"/>
              <a:t>… </a:t>
            </a:r>
            <a:r>
              <a:rPr lang="en-GB" altLang="cs-CZ" dirty="0" err="1"/>
              <a:t>přeléčení</a:t>
            </a:r>
            <a:r>
              <a:rPr lang="en-GB" altLang="cs-CZ" dirty="0"/>
              <a:t> </a:t>
            </a:r>
            <a:r>
              <a:rPr lang="en-GB" altLang="cs-CZ" dirty="0" err="1"/>
              <a:t>infektu</a:t>
            </a:r>
            <a:r>
              <a:rPr lang="en-GB" altLang="cs-CZ" dirty="0"/>
              <a:t> (3</a:t>
            </a:r>
            <a:r>
              <a:rPr lang="cs-CZ" altLang="cs-CZ" dirty="0"/>
              <a:t>-6</a:t>
            </a:r>
            <a:r>
              <a:rPr lang="en-GB" altLang="cs-CZ" dirty="0"/>
              <a:t> </a:t>
            </a:r>
            <a:r>
              <a:rPr lang="en-GB" altLang="cs-CZ" dirty="0" err="1"/>
              <a:t>týdn</a:t>
            </a:r>
            <a:r>
              <a:rPr lang="cs-CZ" altLang="cs-CZ" dirty="0"/>
              <a:t>ů</a:t>
            </a:r>
            <a:r>
              <a:rPr lang="en-GB" altLang="cs-CZ" dirty="0"/>
              <a:t> od </a:t>
            </a:r>
            <a:r>
              <a:rPr lang="en-GB" altLang="cs-CZ" dirty="0" err="1"/>
              <a:t>infektu</a:t>
            </a:r>
            <a:r>
              <a:rPr lang="en-GB" altLang="cs-CZ" dirty="0"/>
              <a:t>)</a:t>
            </a:r>
          </a:p>
          <a:p>
            <a:pPr marL="422275" indent="-315913">
              <a:lnSpc>
                <a:spcPct val="89000"/>
              </a:lnSpc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GB" altLang="cs-CZ" dirty="0"/>
              <a:t>COPD</a:t>
            </a:r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GB" altLang="cs-CZ" dirty="0" err="1"/>
              <a:t>Astma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GB" altLang="cs-CZ" dirty="0" err="1"/>
              <a:t>chronická</a:t>
            </a:r>
            <a:r>
              <a:rPr lang="en-GB" altLang="cs-CZ" dirty="0"/>
              <a:t> </a:t>
            </a:r>
            <a:r>
              <a:rPr lang="en-GB" altLang="cs-CZ" dirty="0" err="1"/>
              <a:t>bronchitida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en-GB" altLang="cs-CZ" dirty="0"/>
              <a:t>BPN</a:t>
            </a:r>
          </a:p>
        </p:txBody>
      </p:sp>
    </p:spTree>
    <p:extLst>
      <p:ext uri="{BB962C8B-B14F-4D97-AF65-F5344CB8AC3E}">
        <p14:creationId xmlns:p14="http://schemas.microsoft.com/office/powerpoint/2010/main" val="33715628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Anesteziologicko-resuscitační klinika Fakultní nemocnice u sv. Anny v Brně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Anest</a:t>
            </a:r>
            <a:r>
              <a:rPr lang="cs-CZ" dirty="0"/>
              <a:t>. ambulance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Plánovaný výkon:  kýla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b="1" dirty="0"/>
              <a:t>Tolerance zátěže</a:t>
            </a:r>
            <a:r>
              <a:rPr lang="cs-CZ" dirty="0"/>
              <a:t>:  zvládne </a:t>
            </a:r>
            <a:r>
              <a:rPr lang="cs-CZ" b="1" dirty="0"/>
              <a:t>3 schody </a:t>
            </a:r>
            <a:r>
              <a:rPr lang="cs-CZ" dirty="0"/>
              <a:t>pro </a:t>
            </a:r>
            <a:r>
              <a:rPr lang="cs-CZ" b="1" dirty="0"/>
              <a:t>dušnost</a:t>
            </a:r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… </a:t>
            </a:r>
            <a:r>
              <a:rPr lang="cs-CZ" sz="2400" dirty="0"/>
              <a:t>CT plic: v plicním parenchymu obraz </a:t>
            </a:r>
            <a:r>
              <a:rPr lang="cs-CZ" sz="2400" dirty="0" err="1"/>
              <a:t>chron</a:t>
            </a:r>
            <a:r>
              <a:rPr lang="cs-CZ" sz="2400" dirty="0"/>
              <a:t>. </a:t>
            </a:r>
            <a:r>
              <a:rPr lang="cs-CZ" sz="2400" dirty="0" err="1"/>
              <a:t>interstic</a:t>
            </a:r>
            <a:r>
              <a:rPr lang="cs-CZ" sz="2400" dirty="0"/>
              <a:t>. změn s fibrózou, trakčními </a:t>
            </a:r>
            <a:r>
              <a:rPr lang="cs-CZ" sz="2400" dirty="0" err="1"/>
              <a:t>bronchiektázemi</a:t>
            </a:r>
            <a:r>
              <a:rPr lang="cs-CZ" sz="2400" dirty="0"/>
              <a:t>, zesílenými septy a emfyzémem.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Spirometrie: obstrukční ventilační porucha středního stupně, zhoršení FEV1 o 800ml proti minulému roku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FEV1 1,79=49%; IVC 3,12l =64%; FEV1/VC 55%; FVC 3,23 l = 69% </a:t>
            </a:r>
            <a:r>
              <a:rPr lang="cs-CZ" sz="2400" dirty="0" err="1"/>
              <a:t>nh</a:t>
            </a:r>
            <a:r>
              <a:rPr lang="cs-CZ" sz="2400" dirty="0"/>
              <a:t>;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…3M léčby …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FEV1 1.92=51%  FEVC% 69.4%   FEF 25-75% 1.47=39% FVC 2.77=57% - středně těžká obstrukce , středně těžká redukce FVC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687" y="141931"/>
            <a:ext cx="5838080" cy="502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7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Kardiovaskulární rizika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3281" y="1558244"/>
            <a:ext cx="10609920" cy="5299756"/>
          </a:xfrm>
          <a:ln/>
        </p:spPr>
        <p:txBody>
          <a:bodyPr tIns="36322"/>
          <a:lstStyle/>
          <a:p>
            <a:pPr marL="106362" indent="0"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600" dirty="0" err="1"/>
              <a:t>fyzická</a:t>
            </a:r>
            <a:r>
              <a:rPr lang="en-GB" altLang="cs-CZ" sz="2600" dirty="0"/>
              <a:t> </a:t>
            </a:r>
            <a:r>
              <a:rPr lang="en-GB" altLang="cs-CZ" sz="2600" dirty="0" err="1"/>
              <a:t>výkonost</a:t>
            </a:r>
            <a:endParaRPr lang="cs-CZ" altLang="cs-CZ" sz="2600" dirty="0"/>
          </a:p>
          <a:p>
            <a:pPr marL="563562" indent="-457200"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/>
              <a:t>k</a:t>
            </a:r>
            <a:r>
              <a:rPr lang="en-GB" altLang="cs-CZ" sz="2600" dirty="0" err="1"/>
              <a:t>lidové</a:t>
            </a:r>
            <a:r>
              <a:rPr lang="en-GB" altLang="cs-CZ" sz="2600" dirty="0"/>
              <a:t>, (</a:t>
            </a:r>
            <a:r>
              <a:rPr lang="en-GB" altLang="cs-CZ" sz="2600" dirty="0" err="1"/>
              <a:t>zátěžové</a:t>
            </a:r>
            <a:r>
              <a:rPr lang="en-GB" altLang="cs-CZ" sz="2600" dirty="0"/>
              <a:t>) EKG</a:t>
            </a:r>
            <a:endParaRPr lang="cs-CZ" altLang="cs-CZ" sz="2600" dirty="0"/>
          </a:p>
          <a:p>
            <a:pPr marL="563562" indent="-457200"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600" dirty="0"/>
              <a:t>ECHO, (</a:t>
            </a:r>
            <a:r>
              <a:rPr lang="en-GB" altLang="cs-CZ" sz="2600" dirty="0" err="1"/>
              <a:t>koronarografie</a:t>
            </a:r>
            <a:r>
              <a:rPr lang="en-GB" altLang="cs-CZ" sz="2600" dirty="0"/>
              <a:t>)</a:t>
            </a:r>
          </a:p>
          <a:p>
            <a:pPr marL="106362" indent="0">
              <a:lnSpc>
                <a:spcPct val="89000"/>
              </a:lnSpc>
              <a:buSz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600" dirty="0"/>
              <a:t>OA:</a:t>
            </a:r>
          </a:p>
          <a:p>
            <a:pPr marL="561975" indent="-4572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600" dirty="0" err="1"/>
              <a:t>hypertenze</a:t>
            </a:r>
            <a:r>
              <a:rPr lang="en-GB" altLang="cs-CZ" sz="2600" dirty="0"/>
              <a:t> (</a:t>
            </a:r>
            <a:r>
              <a:rPr lang="en-GB" altLang="cs-CZ" sz="2600" dirty="0" err="1"/>
              <a:t>vzestup</a:t>
            </a:r>
            <a:r>
              <a:rPr lang="en-GB" altLang="cs-CZ" sz="2600" dirty="0"/>
              <a:t> TK, </a:t>
            </a:r>
            <a:r>
              <a:rPr lang="en-GB" altLang="cs-CZ" sz="2600" dirty="0" err="1"/>
              <a:t>srdeční</a:t>
            </a:r>
            <a:r>
              <a:rPr lang="en-GB" altLang="cs-CZ" sz="2600" dirty="0"/>
              <a:t> </a:t>
            </a:r>
            <a:r>
              <a:rPr lang="en-GB" altLang="cs-CZ" sz="2600" dirty="0" err="1"/>
              <a:t>práce</a:t>
            </a:r>
            <a:r>
              <a:rPr lang="en-GB" altLang="cs-CZ" sz="2600" dirty="0"/>
              <a:t>, </a:t>
            </a:r>
            <a:r>
              <a:rPr lang="en-GB" altLang="cs-CZ" sz="2600" dirty="0" err="1"/>
              <a:t>srdeční</a:t>
            </a:r>
            <a:r>
              <a:rPr lang="en-GB" altLang="cs-CZ" sz="2600" dirty="0"/>
              <a:t> </a:t>
            </a:r>
            <a:r>
              <a:rPr lang="en-GB" altLang="cs-CZ" sz="2600" dirty="0" err="1"/>
              <a:t>nedostatečnost</a:t>
            </a:r>
            <a:r>
              <a:rPr lang="en-GB" altLang="cs-CZ" sz="2600" dirty="0"/>
              <a:t>)</a:t>
            </a:r>
          </a:p>
          <a:p>
            <a:pPr marL="561975" indent="-4572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600" dirty="0"/>
              <a:t>ICHS (AP, IM, </a:t>
            </a:r>
            <a:r>
              <a:rPr lang="en-GB" altLang="cs-CZ" sz="2600" dirty="0" err="1"/>
              <a:t>rytmus</a:t>
            </a:r>
            <a:r>
              <a:rPr lang="en-GB" altLang="cs-CZ" sz="2600" dirty="0"/>
              <a:t>) – </a:t>
            </a:r>
            <a:r>
              <a:rPr lang="en-GB" altLang="cs-CZ" sz="2600" dirty="0" err="1"/>
              <a:t>implantace</a:t>
            </a:r>
            <a:r>
              <a:rPr lang="en-GB" altLang="cs-CZ" sz="2600" dirty="0"/>
              <a:t> </a:t>
            </a:r>
            <a:r>
              <a:rPr lang="en-GB" altLang="cs-CZ" sz="2600" dirty="0" err="1"/>
              <a:t>stentu</a:t>
            </a:r>
            <a:endParaRPr lang="en-GB" altLang="cs-CZ" sz="2600" dirty="0"/>
          </a:p>
          <a:p>
            <a:pPr marL="561975" indent="-4572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600" dirty="0" err="1"/>
              <a:t>Cor</a:t>
            </a:r>
            <a:r>
              <a:rPr lang="en-GB" altLang="cs-CZ" sz="2600" dirty="0"/>
              <a:t> </a:t>
            </a:r>
            <a:r>
              <a:rPr lang="en-GB" altLang="cs-CZ" sz="2600" dirty="0" err="1"/>
              <a:t>pulmonale</a:t>
            </a:r>
            <a:r>
              <a:rPr lang="en-GB" altLang="cs-CZ" sz="2600" dirty="0"/>
              <a:t>; </a:t>
            </a:r>
            <a:r>
              <a:rPr lang="en-GB" altLang="cs-CZ" sz="2600" dirty="0" err="1"/>
              <a:t>chlopenní</a:t>
            </a:r>
            <a:r>
              <a:rPr lang="en-GB" altLang="cs-CZ" sz="2600" dirty="0"/>
              <a:t> </a:t>
            </a:r>
            <a:r>
              <a:rPr lang="en-GB" altLang="cs-CZ" sz="2600" dirty="0" err="1"/>
              <a:t>vady</a:t>
            </a:r>
            <a:r>
              <a:rPr lang="en-GB" altLang="cs-CZ" sz="2600" dirty="0"/>
              <a:t> (</a:t>
            </a:r>
            <a:r>
              <a:rPr lang="en-GB" altLang="cs-CZ" sz="2600" dirty="0" err="1"/>
              <a:t>Ao</a:t>
            </a:r>
            <a:r>
              <a:rPr lang="en-GB" altLang="cs-CZ" sz="2600" dirty="0"/>
              <a:t> </a:t>
            </a:r>
            <a:r>
              <a:rPr lang="en-GB" altLang="cs-CZ" sz="2600" dirty="0" err="1"/>
              <a:t>stenóza</a:t>
            </a:r>
            <a:r>
              <a:rPr lang="en-GB" altLang="cs-CZ" sz="2600" dirty="0"/>
              <a:t>)</a:t>
            </a:r>
          </a:p>
          <a:p>
            <a:pPr marL="561975" indent="-457200">
              <a:lnSpc>
                <a:spcPct val="89000"/>
              </a:lnSpc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600" dirty="0"/>
              <a:t>ICHDKK, CMP</a:t>
            </a:r>
          </a:p>
          <a:p>
            <a:pPr marL="563562" indent="-457200">
              <a:lnSpc>
                <a:spcPct val="89000"/>
              </a:lnSpc>
              <a:buSzTx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sz="2600" dirty="0"/>
          </a:p>
          <a:p>
            <a:pPr marL="106362" indent="0">
              <a:lnSpc>
                <a:spcPct val="89000"/>
              </a:lnSpc>
              <a:buSz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600" dirty="0" err="1"/>
              <a:t>Profylaxe</a:t>
            </a:r>
            <a:r>
              <a:rPr lang="en-GB" altLang="cs-CZ" sz="2600" dirty="0"/>
              <a:t>:</a:t>
            </a:r>
          </a:p>
          <a:p>
            <a:pPr marL="561975" indent="-457200">
              <a:lnSpc>
                <a:spcPct val="89000"/>
              </a:lnSpc>
              <a:buSzPct val="45000"/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sz="2600" dirty="0"/>
              <a:t>Beta </a:t>
            </a:r>
            <a:r>
              <a:rPr lang="en-GB" altLang="cs-CZ" sz="2600" dirty="0" err="1"/>
              <a:t>blokátory</a:t>
            </a:r>
            <a:r>
              <a:rPr lang="en-GB" altLang="cs-CZ" sz="2600" dirty="0"/>
              <a:t>, </a:t>
            </a:r>
            <a:r>
              <a:rPr lang="en-GB" altLang="cs-CZ" sz="2600" dirty="0" err="1"/>
              <a:t>antihypertenziva</a:t>
            </a:r>
            <a:r>
              <a:rPr lang="en-GB" altLang="cs-CZ" sz="2600" dirty="0"/>
              <a:t>, </a:t>
            </a:r>
            <a:r>
              <a:rPr lang="en-GB" altLang="cs-CZ" sz="2600" dirty="0" err="1"/>
              <a:t>antiagregace</a:t>
            </a:r>
            <a:r>
              <a:rPr lang="en-GB" altLang="cs-CZ" sz="2600" dirty="0"/>
              <a:t> </a:t>
            </a:r>
            <a:r>
              <a:rPr lang="en-GB" altLang="cs-CZ" sz="2600" dirty="0" err="1"/>
              <a:t>AcetylSalicylovou</a:t>
            </a:r>
            <a:r>
              <a:rPr lang="en-GB" altLang="cs-CZ" sz="2600" dirty="0"/>
              <a:t> </a:t>
            </a:r>
            <a:r>
              <a:rPr lang="en-GB" altLang="cs-CZ" sz="2600" dirty="0" err="1"/>
              <a:t>kyselinou</a:t>
            </a:r>
            <a:endParaRPr lang="en-GB" altLang="cs-CZ" sz="2600" dirty="0"/>
          </a:p>
        </p:txBody>
      </p:sp>
    </p:spTree>
    <p:extLst>
      <p:ext uri="{BB962C8B-B14F-4D97-AF65-F5344CB8AC3E}">
        <p14:creationId xmlns:p14="http://schemas.microsoft.com/office/powerpoint/2010/main" val="20948411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Další rizika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4478870"/>
          </a:xfrm>
          <a:ln/>
        </p:spPr>
        <p:txBody>
          <a:bodyPr tIns="44704"/>
          <a:lstStyle/>
          <a:p>
            <a:pPr marL="420688" indent="-315913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Diabetes mellitus – neuro/ </a:t>
            </a:r>
            <a:r>
              <a:rPr lang="en-GB" altLang="cs-CZ" dirty="0" err="1"/>
              <a:t>vaskulo</a:t>
            </a:r>
            <a:r>
              <a:rPr lang="en-GB" altLang="cs-CZ" dirty="0"/>
              <a:t> -</a:t>
            </a:r>
            <a:r>
              <a:rPr lang="en-GB" altLang="cs-CZ" dirty="0" err="1"/>
              <a:t>patie</a:t>
            </a:r>
            <a:endParaRPr lang="en-GB" altLang="cs-CZ" dirty="0"/>
          </a:p>
          <a:p>
            <a:pPr marL="420688" indent="-315913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Jaterní</a:t>
            </a:r>
            <a:r>
              <a:rPr lang="en-GB" altLang="cs-CZ" dirty="0"/>
              <a:t> </a:t>
            </a:r>
            <a:r>
              <a:rPr lang="en-GB" altLang="cs-CZ" dirty="0" err="1"/>
              <a:t>onemocnění</a:t>
            </a:r>
            <a:endParaRPr lang="en-GB" altLang="cs-CZ" dirty="0"/>
          </a:p>
          <a:p>
            <a:pPr marL="852488" lvl="1" indent="-282575">
              <a:lnSpc>
                <a:spcPct val="150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porfyrie</a:t>
            </a:r>
            <a:endParaRPr lang="en-GB" altLang="cs-CZ" dirty="0"/>
          </a:p>
          <a:p>
            <a:pPr marL="852488" lvl="1" indent="-282575">
              <a:lnSpc>
                <a:spcPct val="150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selhání</a:t>
            </a:r>
            <a:endParaRPr lang="en-GB" altLang="cs-CZ" dirty="0"/>
          </a:p>
          <a:p>
            <a:pPr marL="420688" indent="-315913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Onemocnění</a:t>
            </a:r>
            <a:r>
              <a:rPr lang="en-GB" altLang="cs-CZ" dirty="0"/>
              <a:t> </a:t>
            </a:r>
            <a:r>
              <a:rPr lang="en-GB" altLang="cs-CZ" dirty="0" err="1"/>
              <a:t>ledvin</a:t>
            </a:r>
            <a:endParaRPr lang="en-GB" altLang="cs-CZ" dirty="0"/>
          </a:p>
          <a:p>
            <a:pPr marL="420688" indent="-315913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Onemocnění</a:t>
            </a:r>
            <a:r>
              <a:rPr lang="en-GB" altLang="cs-CZ" dirty="0"/>
              <a:t> CNS</a:t>
            </a:r>
          </a:p>
          <a:p>
            <a:pPr marL="852488" lvl="1" indent="-282575">
              <a:lnSpc>
                <a:spcPct val="150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epilepsie</a:t>
            </a:r>
            <a:endParaRPr lang="en-GB" altLang="cs-CZ" dirty="0"/>
          </a:p>
          <a:p>
            <a:pPr marL="852488" lvl="1" indent="-282575">
              <a:lnSpc>
                <a:spcPct val="150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nervosvalový</a:t>
            </a:r>
            <a:r>
              <a:rPr lang="en-GB" altLang="cs-CZ" dirty="0"/>
              <a:t> </a:t>
            </a:r>
            <a:r>
              <a:rPr lang="en-GB" altLang="cs-CZ" dirty="0" err="1"/>
              <a:t>přenos</a:t>
            </a:r>
            <a:r>
              <a:rPr lang="en-GB" altLang="cs-CZ" dirty="0"/>
              <a:t> (</a:t>
            </a:r>
            <a:r>
              <a:rPr lang="en-GB" altLang="cs-CZ" dirty="0" err="1"/>
              <a:t>Myastenia</a:t>
            </a:r>
            <a:r>
              <a:rPr lang="en-GB" altLang="cs-CZ" dirty="0"/>
              <a:t> gr., )</a:t>
            </a:r>
          </a:p>
        </p:txBody>
      </p:sp>
    </p:spTree>
    <p:extLst>
      <p:ext uri="{BB962C8B-B14F-4D97-AF65-F5344CB8AC3E}">
        <p14:creationId xmlns:p14="http://schemas.microsoft.com/office/powerpoint/2010/main" val="2615702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ASA physical status classification system</a:t>
            </a:r>
            <a:br>
              <a:rPr lang="cs-CZ" altLang="cs-CZ" dirty="0"/>
            </a:br>
            <a:r>
              <a:rPr lang="cs-CZ" altLang="cs-CZ" dirty="0"/>
              <a:t>(1950</a:t>
            </a:r>
            <a:r>
              <a:rPr lang="en-US" altLang="cs-CZ" dirty="0"/>
              <a:t>’s,  1964)</a:t>
            </a:r>
            <a:endParaRPr lang="en-GB" altLang="cs-CZ" dirty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2160" y="1178043"/>
            <a:ext cx="11619840" cy="5410649"/>
          </a:xfrm>
          <a:ln/>
        </p:spPr>
        <p:txBody>
          <a:bodyPr tIns="44704"/>
          <a:lstStyle/>
          <a:p>
            <a:pPr marL="0" indent="0">
              <a:buNone/>
              <a:tabLst>
                <a:tab pos="342900" algn="l"/>
                <a:tab pos="422275" algn="l"/>
                <a:tab pos="712788" algn="l"/>
                <a:tab pos="1436688" algn="l"/>
                <a:tab pos="2160588" algn="l"/>
                <a:tab pos="2884488" algn="l"/>
                <a:tab pos="3608388" algn="l"/>
                <a:tab pos="4332288" algn="l"/>
                <a:tab pos="5056188" algn="l"/>
                <a:tab pos="5780088" algn="l"/>
                <a:tab pos="6503988" algn="l"/>
                <a:tab pos="7227888" algn="l"/>
                <a:tab pos="7951788" algn="l"/>
                <a:tab pos="8675688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en-GB" altLang="cs-CZ" dirty="0"/>
              <a:t>						</a:t>
            </a:r>
            <a:r>
              <a:rPr lang="en-GB" altLang="cs-CZ" dirty="0" err="1"/>
              <a:t>Celkové</a:t>
            </a:r>
            <a:r>
              <a:rPr lang="en-GB" altLang="cs-CZ" dirty="0"/>
              <a:t> </a:t>
            </a:r>
            <a:r>
              <a:rPr lang="en-GB" altLang="cs-CZ" dirty="0" err="1"/>
              <a:t>riziko</a:t>
            </a:r>
            <a:r>
              <a:rPr lang="en-GB" altLang="cs-CZ" dirty="0"/>
              <a:t>			7D </a:t>
            </a:r>
            <a:r>
              <a:rPr lang="en-GB" altLang="cs-CZ" dirty="0" err="1"/>
              <a:t>mortalita</a:t>
            </a:r>
            <a:endParaRPr lang="en-GB" altLang="cs-CZ" dirty="0"/>
          </a:p>
          <a:p>
            <a:pPr marL="0" indent="0">
              <a:lnSpc>
                <a:spcPct val="89000"/>
              </a:lnSpc>
              <a:buNone/>
              <a:tabLst>
                <a:tab pos="342900" algn="l"/>
                <a:tab pos="422275" algn="l"/>
                <a:tab pos="712788" algn="l"/>
                <a:tab pos="1436688" algn="l"/>
                <a:tab pos="2160588" algn="l"/>
                <a:tab pos="2884488" algn="l"/>
                <a:tab pos="3608388" algn="l"/>
                <a:tab pos="4332288" algn="l"/>
                <a:tab pos="5056188" algn="l"/>
                <a:tab pos="5780088" algn="l"/>
                <a:tab pos="6503988" algn="l"/>
                <a:tab pos="7227888" algn="l"/>
                <a:tab pos="7951788" algn="l"/>
                <a:tab pos="8675688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en-GB" altLang="cs-CZ" dirty="0"/>
              <a:t>I	</a:t>
            </a:r>
            <a:r>
              <a:rPr lang="en-GB" altLang="cs-CZ" dirty="0" err="1"/>
              <a:t>normální</a:t>
            </a:r>
            <a:r>
              <a:rPr lang="en-GB" altLang="cs-CZ" dirty="0"/>
              <a:t>, </a:t>
            </a:r>
            <a:r>
              <a:rPr lang="en-GB" altLang="cs-CZ" dirty="0" err="1"/>
              <a:t>zdravý</a:t>
            </a:r>
            <a:r>
              <a:rPr lang="en-GB" altLang="cs-CZ" dirty="0"/>
              <a:t> </a:t>
            </a:r>
            <a:r>
              <a:rPr lang="en-GB" altLang="cs-CZ" dirty="0" err="1"/>
              <a:t>pac</a:t>
            </a:r>
            <a:r>
              <a:rPr lang="en-GB" altLang="cs-CZ" dirty="0"/>
              <a:t> 						0,06%</a:t>
            </a:r>
          </a:p>
          <a:p>
            <a:pPr marL="0" indent="0">
              <a:lnSpc>
                <a:spcPct val="89000"/>
              </a:lnSpc>
              <a:buNone/>
              <a:tabLst>
                <a:tab pos="342900" algn="l"/>
                <a:tab pos="422275" algn="l"/>
                <a:tab pos="712788" algn="l"/>
                <a:tab pos="1436688" algn="l"/>
                <a:tab pos="2160588" algn="l"/>
                <a:tab pos="2884488" algn="l"/>
                <a:tab pos="3608388" algn="l"/>
                <a:tab pos="4332288" algn="l"/>
                <a:tab pos="5056188" algn="l"/>
                <a:tab pos="5780088" algn="l"/>
                <a:tab pos="6503988" algn="l"/>
                <a:tab pos="7227888" algn="l"/>
                <a:tab pos="7951788" algn="l"/>
                <a:tab pos="8675688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en-GB" altLang="cs-CZ" dirty="0"/>
              <a:t>II	</a:t>
            </a:r>
            <a:r>
              <a:rPr lang="en-GB" altLang="cs-CZ" dirty="0" err="1"/>
              <a:t>lehké</a:t>
            </a:r>
            <a:r>
              <a:rPr lang="en-GB" altLang="cs-CZ" dirty="0"/>
              <a:t> </a:t>
            </a:r>
            <a:r>
              <a:rPr lang="en-GB" altLang="cs-CZ" dirty="0" err="1"/>
              <a:t>celkové</a:t>
            </a:r>
            <a:r>
              <a:rPr lang="en-GB" altLang="cs-CZ" dirty="0"/>
              <a:t> </a:t>
            </a:r>
            <a:r>
              <a:rPr lang="en-GB" altLang="cs-CZ" dirty="0" err="1"/>
              <a:t>onemocnění</a:t>
            </a:r>
            <a:r>
              <a:rPr lang="en-GB" altLang="cs-CZ" dirty="0"/>
              <a:t> 				</a:t>
            </a:r>
            <a:r>
              <a:rPr lang="cs-CZ" altLang="cs-CZ" dirty="0"/>
              <a:t>	</a:t>
            </a:r>
            <a:r>
              <a:rPr lang="en-GB" altLang="cs-CZ" dirty="0"/>
              <a:t>0,47%</a:t>
            </a:r>
          </a:p>
          <a:p>
            <a:pPr marL="0" indent="0">
              <a:lnSpc>
                <a:spcPct val="89000"/>
              </a:lnSpc>
              <a:buNone/>
              <a:tabLst>
                <a:tab pos="342900" algn="l"/>
                <a:tab pos="422275" algn="l"/>
                <a:tab pos="712788" algn="l"/>
                <a:tab pos="1436688" algn="l"/>
                <a:tab pos="2160588" algn="l"/>
                <a:tab pos="2884488" algn="l"/>
                <a:tab pos="3608388" algn="l"/>
                <a:tab pos="4332288" algn="l"/>
                <a:tab pos="5056188" algn="l"/>
                <a:tab pos="5780088" algn="l"/>
                <a:tab pos="6503988" algn="l"/>
                <a:tab pos="7227888" algn="l"/>
                <a:tab pos="7951788" algn="l"/>
                <a:tab pos="8675688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en-GB" altLang="cs-CZ" dirty="0"/>
              <a:t>III	</a:t>
            </a:r>
            <a:r>
              <a:rPr lang="en-GB" altLang="cs-CZ" dirty="0" err="1"/>
              <a:t>těžké</a:t>
            </a:r>
            <a:r>
              <a:rPr lang="en-GB" altLang="cs-CZ" dirty="0"/>
              <a:t>, </a:t>
            </a:r>
            <a:r>
              <a:rPr lang="en-GB" altLang="cs-CZ" dirty="0" err="1"/>
              <a:t>závažné</a:t>
            </a:r>
            <a:r>
              <a:rPr lang="en-GB" altLang="cs-CZ" dirty="0"/>
              <a:t> </a:t>
            </a:r>
            <a:r>
              <a:rPr lang="en-GB" altLang="cs-CZ" dirty="0" err="1"/>
              <a:t>celkové</a:t>
            </a:r>
            <a:r>
              <a:rPr lang="en-GB" altLang="cs-CZ" dirty="0"/>
              <a:t> </a:t>
            </a:r>
            <a:r>
              <a:rPr lang="en-GB" altLang="cs-CZ" dirty="0" err="1"/>
              <a:t>onemocnění</a:t>
            </a:r>
            <a:r>
              <a:rPr lang="en-GB" altLang="cs-CZ" dirty="0"/>
              <a:t>, </a:t>
            </a:r>
            <a:br>
              <a:rPr lang="cs-CZ" altLang="cs-CZ" dirty="0"/>
            </a:br>
            <a:r>
              <a:rPr lang="en-GB" altLang="cs-CZ" dirty="0" err="1"/>
              <a:t>choroba</a:t>
            </a:r>
            <a:r>
              <a:rPr lang="en-GB" altLang="cs-CZ" dirty="0"/>
              <a:t> s </a:t>
            </a:r>
            <a:r>
              <a:rPr lang="en-GB" altLang="cs-CZ" dirty="0" err="1"/>
              <a:t>omezením</a:t>
            </a:r>
            <a:r>
              <a:rPr lang="en-GB" altLang="cs-CZ" dirty="0"/>
              <a:t> </a:t>
            </a:r>
            <a:r>
              <a:rPr lang="en-GB" altLang="cs-CZ" dirty="0" err="1"/>
              <a:t>funkční</a:t>
            </a:r>
            <a:r>
              <a:rPr lang="en-GB" altLang="cs-CZ" dirty="0"/>
              <a:t> </a:t>
            </a:r>
            <a:r>
              <a:rPr lang="en-GB" altLang="cs-CZ" dirty="0" err="1"/>
              <a:t>výkonnosti</a:t>
            </a:r>
            <a:r>
              <a:rPr lang="en-GB" altLang="cs-CZ" dirty="0"/>
              <a:t>			4,39%</a:t>
            </a:r>
          </a:p>
          <a:p>
            <a:pPr marL="0" indent="0">
              <a:lnSpc>
                <a:spcPct val="89000"/>
              </a:lnSpc>
              <a:buNone/>
              <a:tabLst>
                <a:tab pos="342900" algn="l"/>
                <a:tab pos="422275" algn="l"/>
                <a:tab pos="712788" algn="l"/>
                <a:tab pos="1436688" algn="l"/>
                <a:tab pos="2160588" algn="l"/>
                <a:tab pos="2884488" algn="l"/>
                <a:tab pos="3608388" algn="l"/>
                <a:tab pos="4332288" algn="l"/>
                <a:tab pos="5056188" algn="l"/>
                <a:tab pos="5780088" algn="l"/>
                <a:tab pos="6503988" algn="l"/>
                <a:tab pos="7227888" algn="l"/>
                <a:tab pos="7951788" algn="l"/>
                <a:tab pos="8675688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en-GB" altLang="cs-CZ" dirty="0"/>
              <a:t>IV	</a:t>
            </a:r>
            <a:r>
              <a:rPr lang="cs-CZ" altLang="cs-CZ" dirty="0"/>
              <a:t>  </a:t>
            </a:r>
            <a:r>
              <a:rPr lang="en-GB" altLang="cs-CZ" dirty="0" err="1"/>
              <a:t>těžké</a:t>
            </a:r>
            <a:r>
              <a:rPr lang="en-GB" altLang="cs-CZ" dirty="0"/>
              <a:t> </a:t>
            </a:r>
            <a:r>
              <a:rPr lang="en-GB" altLang="cs-CZ" dirty="0" err="1"/>
              <a:t>onemocnění</a:t>
            </a:r>
            <a:r>
              <a:rPr lang="en-GB" altLang="cs-CZ" dirty="0"/>
              <a:t>, </a:t>
            </a:r>
            <a:r>
              <a:rPr lang="en-GB" altLang="cs-CZ" dirty="0" err="1"/>
              <a:t>choroba</a:t>
            </a:r>
            <a:r>
              <a:rPr lang="en-GB" altLang="cs-CZ" dirty="0"/>
              <a:t> </a:t>
            </a:r>
            <a:r>
              <a:rPr lang="en-GB" altLang="cs-CZ" dirty="0" err="1"/>
              <a:t>ohrožuje</a:t>
            </a:r>
            <a:r>
              <a:rPr lang="en-GB" altLang="cs-CZ" dirty="0"/>
              <a:t> </a:t>
            </a:r>
            <a:br>
              <a:rPr lang="en-GB" altLang="cs-CZ" dirty="0"/>
            </a:br>
            <a:r>
              <a:rPr lang="en-GB" altLang="cs-CZ" dirty="0" err="1"/>
              <a:t>život</a:t>
            </a:r>
            <a:r>
              <a:rPr lang="en-GB" altLang="cs-CZ" dirty="0"/>
              <a:t> </a:t>
            </a:r>
            <a:r>
              <a:rPr lang="en-GB" altLang="cs-CZ" dirty="0" err="1"/>
              <a:t>pacienta</a:t>
            </a:r>
            <a:r>
              <a:rPr lang="en-GB" altLang="cs-CZ" dirty="0"/>
              <a:t>, </a:t>
            </a:r>
            <a:r>
              <a:rPr lang="en-GB" altLang="cs-CZ" dirty="0" err="1"/>
              <a:t>ať</a:t>
            </a:r>
            <a:r>
              <a:rPr lang="en-GB" altLang="cs-CZ" dirty="0"/>
              <a:t> se </a:t>
            </a:r>
            <a:r>
              <a:rPr lang="en-GB" altLang="cs-CZ" dirty="0" err="1"/>
              <a:t>podrobí</a:t>
            </a:r>
            <a:r>
              <a:rPr lang="en-GB" altLang="cs-CZ" dirty="0"/>
              <a:t> </a:t>
            </a:r>
            <a:r>
              <a:rPr lang="en-GB" altLang="cs-CZ" dirty="0" err="1"/>
              <a:t>operaci</a:t>
            </a:r>
            <a:r>
              <a:rPr lang="en-GB" altLang="cs-CZ" dirty="0"/>
              <a:t> </a:t>
            </a:r>
            <a:r>
              <a:rPr lang="en-GB" altLang="cs-CZ" dirty="0" err="1"/>
              <a:t>či</a:t>
            </a:r>
            <a:r>
              <a:rPr lang="en-GB" altLang="cs-CZ" dirty="0"/>
              <a:t> </a:t>
            </a:r>
            <a:r>
              <a:rPr lang="en-GB" altLang="cs-CZ" dirty="0" err="1"/>
              <a:t>nikoli</a:t>
            </a:r>
            <a:r>
              <a:rPr lang="en-GB" altLang="cs-CZ" dirty="0"/>
              <a:t> 		23,48%</a:t>
            </a:r>
          </a:p>
          <a:p>
            <a:pPr marL="0" indent="0">
              <a:lnSpc>
                <a:spcPct val="89000"/>
              </a:lnSpc>
              <a:buNone/>
              <a:tabLst>
                <a:tab pos="342900" algn="l"/>
                <a:tab pos="422275" algn="l"/>
                <a:tab pos="712788" algn="l"/>
                <a:tab pos="1436688" algn="l"/>
                <a:tab pos="2160588" algn="l"/>
                <a:tab pos="2884488" algn="l"/>
                <a:tab pos="3608388" algn="l"/>
                <a:tab pos="4332288" algn="l"/>
                <a:tab pos="5056188" algn="l"/>
                <a:tab pos="5780088" algn="l"/>
                <a:tab pos="6503988" algn="l"/>
                <a:tab pos="7227888" algn="l"/>
                <a:tab pos="7951788" algn="l"/>
                <a:tab pos="8675688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en-GB" altLang="cs-CZ" dirty="0"/>
              <a:t>V 	</a:t>
            </a:r>
            <a:r>
              <a:rPr lang="en-GB" altLang="cs-CZ" dirty="0" err="1"/>
              <a:t>moribundní</a:t>
            </a:r>
            <a:r>
              <a:rPr lang="en-GB" altLang="cs-CZ" dirty="0"/>
              <a:t> </a:t>
            </a:r>
            <a:r>
              <a:rPr lang="en-GB" altLang="cs-CZ" dirty="0" err="1"/>
              <a:t>pac</a:t>
            </a:r>
            <a:r>
              <a:rPr lang="en-GB" altLang="cs-CZ" dirty="0"/>
              <a:t>, </a:t>
            </a:r>
            <a:r>
              <a:rPr lang="en-GB" altLang="cs-CZ" dirty="0" err="1"/>
              <a:t>lze</a:t>
            </a:r>
            <a:r>
              <a:rPr lang="en-GB" altLang="cs-CZ" dirty="0"/>
              <a:t> </a:t>
            </a:r>
            <a:r>
              <a:rPr lang="en-GB" altLang="cs-CZ" dirty="0" err="1"/>
              <a:t>očekávat</a:t>
            </a:r>
            <a:r>
              <a:rPr lang="en-GB" altLang="cs-CZ" dirty="0"/>
              <a:t> </a:t>
            </a:r>
            <a:r>
              <a:rPr lang="en-GB" altLang="cs-CZ" dirty="0" err="1"/>
              <a:t>smrt</a:t>
            </a:r>
            <a:r>
              <a:rPr lang="en-GB" altLang="cs-CZ" dirty="0"/>
              <a:t> </a:t>
            </a:r>
            <a:br>
              <a:rPr lang="en-GB" altLang="cs-CZ" dirty="0"/>
            </a:br>
            <a:r>
              <a:rPr lang="en-GB" altLang="cs-CZ" dirty="0"/>
              <a:t>do 24h, </a:t>
            </a:r>
            <a:r>
              <a:rPr lang="en-GB" altLang="cs-CZ" dirty="0" err="1"/>
              <a:t>ať</a:t>
            </a:r>
            <a:r>
              <a:rPr lang="en-GB" altLang="cs-CZ" dirty="0"/>
              <a:t> se </a:t>
            </a:r>
            <a:r>
              <a:rPr lang="en-GB" altLang="cs-CZ" dirty="0" err="1"/>
              <a:t>podrobní</a:t>
            </a:r>
            <a:r>
              <a:rPr lang="en-GB" altLang="cs-CZ" dirty="0"/>
              <a:t> </a:t>
            </a:r>
            <a:r>
              <a:rPr lang="en-GB" altLang="cs-CZ" dirty="0" err="1"/>
              <a:t>operaci</a:t>
            </a:r>
            <a:r>
              <a:rPr lang="en-GB" altLang="cs-CZ" dirty="0"/>
              <a:t> </a:t>
            </a:r>
            <a:r>
              <a:rPr lang="en-GB" altLang="cs-CZ" dirty="0" err="1"/>
              <a:t>či</a:t>
            </a:r>
            <a:r>
              <a:rPr lang="en-GB" altLang="cs-CZ" dirty="0"/>
              <a:t> </a:t>
            </a:r>
            <a:r>
              <a:rPr lang="en-GB" altLang="cs-CZ" dirty="0" err="1"/>
              <a:t>nikoli</a:t>
            </a:r>
            <a:r>
              <a:rPr lang="en-GB" altLang="cs-CZ" dirty="0"/>
              <a:t>	</a:t>
            </a:r>
            <a:r>
              <a:rPr lang="cs-CZ" altLang="cs-CZ" dirty="0"/>
              <a:t>		</a:t>
            </a:r>
            <a:r>
              <a:rPr lang="en-GB" altLang="cs-CZ" dirty="0"/>
              <a:t>50,77%</a:t>
            </a:r>
          </a:p>
          <a:p>
            <a:pPr marL="0" indent="0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None/>
              <a:tabLst>
                <a:tab pos="342900" algn="l"/>
                <a:tab pos="422275" algn="l"/>
                <a:tab pos="712788" algn="l"/>
                <a:tab pos="1436688" algn="l"/>
                <a:tab pos="2160588" algn="l"/>
                <a:tab pos="2884488" algn="l"/>
                <a:tab pos="3608388" algn="l"/>
                <a:tab pos="4332288" algn="l"/>
                <a:tab pos="5056188" algn="l"/>
                <a:tab pos="5780088" algn="l"/>
                <a:tab pos="6503988" algn="l"/>
                <a:tab pos="7227888" algn="l"/>
                <a:tab pos="7951788" algn="l"/>
                <a:tab pos="8675688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en-GB" altLang="cs-CZ" dirty="0"/>
              <a:t>E…. </a:t>
            </a:r>
            <a:r>
              <a:rPr lang="en-GB" altLang="cs-CZ" dirty="0" err="1"/>
              <a:t>Označení</a:t>
            </a:r>
            <a:r>
              <a:rPr lang="en-GB" altLang="cs-CZ" dirty="0"/>
              <a:t> </a:t>
            </a:r>
            <a:r>
              <a:rPr lang="en-GB" altLang="cs-CZ" dirty="0" err="1"/>
              <a:t>neodkladných</a:t>
            </a:r>
            <a:r>
              <a:rPr lang="en-GB" altLang="cs-CZ" dirty="0"/>
              <a:t> </a:t>
            </a:r>
            <a:r>
              <a:rPr lang="en-GB" altLang="cs-CZ" dirty="0" err="1"/>
              <a:t>výkonů</a:t>
            </a:r>
            <a:r>
              <a:rPr lang="en-GB" altLang="cs-CZ" dirty="0"/>
              <a:t> (1,5x </a:t>
            </a:r>
            <a:r>
              <a:rPr lang="en-GB" altLang="cs-CZ" dirty="0" err="1"/>
              <a:t>horší</a:t>
            </a:r>
            <a:r>
              <a:rPr lang="en-GB" alt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63696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Předoperační pohovor </a:t>
            </a:r>
            <a:br>
              <a:rPr lang="en-GB" altLang="cs-CZ"/>
            </a:br>
            <a:r>
              <a:rPr lang="en-GB" altLang="cs-CZ"/>
              <a:t>s pacientem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4478870"/>
          </a:xfrm>
          <a:ln/>
        </p:spPr>
        <p:txBody>
          <a:bodyPr tIns="44704"/>
          <a:lstStyle/>
          <a:p>
            <a:pPr marL="106362" indent="0"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 err="1"/>
              <a:t>c</a:t>
            </a:r>
            <a:r>
              <a:rPr lang="en-GB" altLang="cs-CZ" dirty="0" err="1"/>
              <a:t>íl</a:t>
            </a:r>
            <a:r>
              <a:rPr lang="en-GB" altLang="cs-CZ" dirty="0"/>
              <a:t>:</a:t>
            </a:r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informovat</a:t>
            </a:r>
            <a:r>
              <a:rPr lang="en-GB" altLang="cs-CZ" dirty="0"/>
              <a:t> o </a:t>
            </a:r>
            <a:r>
              <a:rPr lang="en-GB" altLang="cs-CZ" dirty="0" err="1"/>
              <a:t>možných</a:t>
            </a:r>
            <a:r>
              <a:rPr lang="en-GB" altLang="cs-CZ" dirty="0"/>
              <a:t> </a:t>
            </a:r>
            <a:r>
              <a:rPr lang="en-GB" altLang="cs-CZ" dirty="0" err="1"/>
              <a:t>způsobech</a:t>
            </a:r>
            <a:r>
              <a:rPr lang="en-GB" altLang="cs-CZ" dirty="0"/>
              <a:t> </a:t>
            </a:r>
            <a:r>
              <a:rPr lang="en-GB" altLang="cs-CZ" dirty="0" err="1"/>
              <a:t>anestezie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odpovědět</a:t>
            </a:r>
            <a:r>
              <a:rPr lang="en-GB" altLang="cs-CZ" dirty="0"/>
              <a:t> </a:t>
            </a:r>
            <a:r>
              <a:rPr lang="en-GB" altLang="cs-CZ" dirty="0" err="1"/>
              <a:t>na</a:t>
            </a:r>
            <a:r>
              <a:rPr lang="en-GB" altLang="cs-CZ" dirty="0"/>
              <a:t> </a:t>
            </a:r>
            <a:r>
              <a:rPr lang="en-GB" altLang="cs-CZ" dirty="0" err="1"/>
              <a:t>otázky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získat</a:t>
            </a:r>
            <a:r>
              <a:rPr lang="en-GB" altLang="cs-CZ" dirty="0"/>
              <a:t> </a:t>
            </a:r>
            <a:r>
              <a:rPr lang="en-GB" altLang="cs-CZ" dirty="0" err="1"/>
              <a:t>poučený</a:t>
            </a:r>
            <a:r>
              <a:rPr lang="en-GB" altLang="cs-CZ" dirty="0"/>
              <a:t> </a:t>
            </a:r>
            <a:r>
              <a:rPr lang="en-GB" altLang="cs-CZ" dirty="0" err="1"/>
              <a:t>souhlas</a:t>
            </a:r>
            <a:r>
              <a:rPr lang="en-GB" altLang="cs-CZ" dirty="0"/>
              <a:t> s A. </a:t>
            </a:r>
            <a:r>
              <a:rPr lang="en-GB" altLang="cs-CZ" dirty="0" err="1"/>
              <a:t>postupem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rozptýlit</a:t>
            </a:r>
            <a:r>
              <a:rPr lang="en-GB" altLang="cs-CZ" dirty="0"/>
              <a:t> </a:t>
            </a:r>
            <a:r>
              <a:rPr lang="en-GB" altLang="cs-CZ" dirty="0" err="1"/>
              <a:t>nadměrné</a:t>
            </a:r>
            <a:r>
              <a:rPr lang="en-GB" altLang="cs-CZ" dirty="0"/>
              <a:t> </a:t>
            </a:r>
            <a:r>
              <a:rPr lang="en-GB" altLang="cs-CZ" dirty="0" err="1"/>
              <a:t>obavy</a:t>
            </a:r>
            <a:endParaRPr lang="en-GB" altLang="cs-CZ" dirty="0"/>
          </a:p>
          <a:p>
            <a:pPr marL="422275" indent="-315913">
              <a:lnSpc>
                <a:spcPct val="89000"/>
              </a:lnSpc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 err="1"/>
              <a:t>d</a:t>
            </a:r>
            <a:r>
              <a:rPr lang="en-GB" altLang="cs-CZ" dirty="0" err="1"/>
              <a:t>otazník</a:t>
            </a:r>
            <a:r>
              <a:rPr lang="en-GB" altLang="cs-CZ" dirty="0"/>
              <a:t> </a:t>
            </a:r>
            <a:r>
              <a:rPr lang="en-GB" altLang="cs-CZ" dirty="0" err="1"/>
              <a:t>před</a:t>
            </a:r>
            <a:r>
              <a:rPr lang="en-GB" altLang="cs-CZ" dirty="0"/>
              <a:t> </a:t>
            </a:r>
            <a:r>
              <a:rPr lang="en-GB" altLang="cs-CZ" dirty="0" err="1"/>
              <a:t>anestezií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 err="1"/>
              <a:t>p</a:t>
            </a:r>
            <a:r>
              <a:rPr lang="en-GB" altLang="cs-CZ" dirty="0" err="1"/>
              <a:t>odepsaný</a:t>
            </a:r>
            <a:r>
              <a:rPr lang="en-GB" altLang="cs-CZ" dirty="0"/>
              <a:t> </a:t>
            </a:r>
            <a:r>
              <a:rPr lang="en-GB" altLang="cs-CZ" dirty="0" err="1"/>
              <a:t>souhlas</a:t>
            </a:r>
            <a:r>
              <a:rPr lang="en-GB" altLang="cs-CZ" dirty="0"/>
              <a:t> </a:t>
            </a:r>
            <a:r>
              <a:rPr lang="en-GB" altLang="cs-CZ" dirty="0" err="1"/>
              <a:t>pacienta</a:t>
            </a:r>
            <a:r>
              <a:rPr lang="en-GB" altLang="cs-CZ" dirty="0"/>
              <a:t> s </a:t>
            </a:r>
            <a:r>
              <a:rPr lang="en-GB" altLang="cs-CZ" dirty="0" err="1"/>
              <a:t>anestezií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32984296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Zásady předoperačního lačnění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4478870"/>
          </a:xfrm>
          <a:ln/>
        </p:spPr>
        <p:txBody>
          <a:bodyPr tIns="44704"/>
          <a:lstStyle/>
          <a:p>
            <a:pPr marL="420688" indent="-315913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24 h </a:t>
            </a:r>
            <a:r>
              <a:rPr lang="en-GB" altLang="cs-CZ" dirty="0" err="1"/>
              <a:t>nekouřit</a:t>
            </a:r>
            <a:endParaRPr lang="en-GB" altLang="cs-CZ" dirty="0"/>
          </a:p>
          <a:p>
            <a:pPr marL="420688" indent="-315913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6-8 h </a:t>
            </a:r>
            <a:r>
              <a:rPr lang="en-GB" altLang="cs-CZ" dirty="0" err="1"/>
              <a:t>před</a:t>
            </a:r>
            <a:r>
              <a:rPr lang="en-GB" altLang="cs-CZ" dirty="0"/>
              <a:t> </a:t>
            </a:r>
            <a:r>
              <a:rPr lang="en-GB" altLang="cs-CZ" dirty="0" err="1"/>
              <a:t>výkonem</a:t>
            </a:r>
            <a:r>
              <a:rPr lang="en-GB" altLang="cs-CZ" dirty="0"/>
              <a:t> </a:t>
            </a:r>
            <a:r>
              <a:rPr lang="en-GB" altLang="cs-CZ" dirty="0" err="1"/>
              <a:t>nejíst</a:t>
            </a:r>
            <a:endParaRPr lang="en-GB" altLang="cs-CZ" dirty="0"/>
          </a:p>
          <a:p>
            <a:pPr marL="420688" indent="-315913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4h </a:t>
            </a:r>
            <a:r>
              <a:rPr lang="en-GB" altLang="cs-CZ" dirty="0" err="1"/>
              <a:t>mateřské</a:t>
            </a:r>
            <a:r>
              <a:rPr lang="en-GB" altLang="cs-CZ" dirty="0"/>
              <a:t> </a:t>
            </a:r>
            <a:r>
              <a:rPr lang="en-GB" altLang="cs-CZ" dirty="0" err="1"/>
              <a:t>mléko</a:t>
            </a:r>
            <a:endParaRPr lang="en-GB" altLang="cs-CZ" dirty="0"/>
          </a:p>
          <a:p>
            <a:pPr marL="420688" indent="-315913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/>
              <a:t>2 h </a:t>
            </a:r>
            <a:r>
              <a:rPr lang="en-GB" altLang="cs-CZ" dirty="0" err="1"/>
              <a:t>nepít</a:t>
            </a:r>
            <a:r>
              <a:rPr lang="en-GB" alt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889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Premedikace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7"/>
            <a:ext cx="10609920" cy="4844669"/>
          </a:xfrm>
          <a:ln/>
        </p:spPr>
        <p:txBody>
          <a:bodyPr tIns="44704"/>
          <a:lstStyle/>
          <a:p>
            <a:pPr marL="106362" indent="0">
              <a:spcBef>
                <a:spcPts val="800"/>
              </a:spcBef>
              <a:spcAft>
                <a:spcPct val="0"/>
              </a:spcAft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cíl</a:t>
            </a:r>
            <a:r>
              <a:rPr lang="en-GB" altLang="cs-CZ" dirty="0"/>
              <a:t>: </a:t>
            </a:r>
            <a:r>
              <a:rPr lang="en-GB" altLang="cs-CZ" dirty="0" err="1"/>
              <a:t>klidný</a:t>
            </a:r>
            <a:r>
              <a:rPr lang="en-GB" altLang="cs-CZ" dirty="0"/>
              <a:t>, </a:t>
            </a:r>
            <a:r>
              <a:rPr lang="en-GB" altLang="cs-CZ" dirty="0" err="1"/>
              <a:t>spolupracující</a:t>
            </a:r>
            <a:r>
              <a:rPr lang="en-GB" altLang="cs-CZ" dirty="0"/>
              <a:t> </a:t>
            </a:r>
            <a:r>
              <a:rPr lang="en-GB" altLang="cs-CZ" dirty="0" err="1"/>
              <a:t>pacient</a:t>
            </a:r>
            <a:r>
              <a:rPr lang="en-GB" altLang="cs-CZ" dirty="0"/>
              <a:t>   </a:t>
            </a:r>
          </a:p>
          <a:p>
            <a:pPr marL="420688" indent="-31591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léky</a:t>
            </a:r>
            <a:r>
              <a:rPr lang="en-GB" altLang="cs-CZ" dirty="0"/>
              <a:t>: </a:t>
            </a:r>
            <a:r>
              <a:rPr lang="en-GB" altLang="cs-CZ" dirty="0" err="1"/>
              <a:t>benzodiazepiny</a:t>
            </a:r>
            <a:r>
              <a:rPr lang="en-GB" altLang="cs-CZ" dirty="0"/>
              <a:t>, </a:t>
            </a:r>
            <a:r>
              <a:rPr lang="en-GB" altLang="cs-CZ" dirty="0" err="1"/>
              <a:t>antihistaminika</a:t>
            </a:r>
            <a:r>
              <a:rPr lang="en-GB" altLang="cs-CZ" dirty="0"/>
              <a:t>, </a:t>
            </a:r>
            <a:r>
              <a:rPr lang="en-GB" altLang="cs-CZ" dirty="0" err="1"/>
              <a:t>analgetika</a:t>
            </a:r>
            <a:r>
              <a:rPr lang="en-GB" altLang="cs-CZ" dirty="0"/>
              <a:t>.</a:t>
            </a:r>
          </a:p>
          <a:p>
            <a:pPr marL="422275" indent="-31591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422275" indent="-31591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anxiolýza</a:t>
            </a:r>
            <a:r>
              <a:rPr lang="en-GB" altLang="cs-CZ" dirty="0"/>
              <a:t> = </a:t>
            </a:r>
            <a:r>
              <a:rPr lang="en-GB" altLang="cs-CZ" dirty="0" err="1"/>
              <a:t>medikamentózní</a:t>
            </a:r>
            <a:r>
              <a:rPr lang="en-GB" altLang="cs-CZ" dirty="0"/>
              <a:t> </a:t>
            </a:r>
            <a:r>
              <a:rPr lang="en-GB" altLang="cs-CZ" dirty="0" err="1"/>
              <a:t>zmírnění</a:t>
            </a:r>
            <a:r>
              <a:rPr lang="en-GB" altLang="cs-CZ" dirty="0"/>
              <a:t> </a:t>
            </a:r>
            <a:r>
              <a:rPr lang="en-GB" altLang="cs-CZ" dirty="0" err="1"/>
              <a:t>strachu</a:t>
            </a:r>
            <a:r>
              <a:rPr lang="en-GB" altLang="cs-CZ" dirty="0"/>
              <a:t> a </a:t>
            </a:r>
            <a:r>
              <a:rPr lang="en-GB" altLang="cs-CZ" dirty="0" err="1"/>
              <a:t>rozrušení</a:t>
            </a:r>
            <a:r>
              <a:rPr lang="en-GB" altLang="cs-CZ" dirty="0"/>
              <a:t> </a:t>
            </a:r>
            <a:r>
              <a:rPr lang="en-GB" altLang="cs-CZ" dirty="0" err="1"/>
              <a:t>před</a:t>
            </a:r>
            <a:r>
              <a:rPr lang="en-GB" altLang="cs-CZ" dirty="0"/>
              <a:t> </a:t>
            </a:r>
            <a:r>
              <a:rPr lang="en-GB" altLang="cs-CZ" dirty="0" err="1"/>
              <a:t>operací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usnadnění</a:t>
            </a:r>
            <a:r>
              <a:rPr lang="en-GB" altLang="cs-CZ" dirty="0"/>
              <a:t> </a:t>
            </a:r>
            <a:r>
              <a:rPr lang="en-GB" altLang="cs-CZ" dirty="0" err="1"/>
              <a:t>úvodu</a:t>
            </a:r>
            <a:r>
              <a:rPr lang="en-GB" altLang="cs-CZ" dirty="0"/>
              <a:t> do </a:t>
            </a:r>
            <a:r>
              <a:rPr lang="en-GB" altLang="cs-CZ" dirty="0" err="1"/>
              <a:t>anestezie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snižuje</a:t>
            </a:r>
            <a:r>
              <a:rPr lang="en-GB" altLang="cs-CZ" dirty="0"/>
              <a:t> </a:t>
            </a:r>
            <a:r>
              <a:rPr lang="en-GB" altLang="cs-CZ" dirty="0" err="1"/>
              <a:t>spotřebu</a:t>
            </a:r>
            <a:r>
              <a:rPr lang="en-GB" altLang="cs-CZ" dirty="0"/>
              <a:t> </a:t>
            </a:r>
            <a:r>
              <a:rPr lang="en-GB" altLang="cs-CZ" dirty="0" err="1"/>
              <a:t>anestetik</a:t>
            </a:r>
            <a:endParaRPr lang="cs-CZ" altLang="cs-CZ" dirty="0"/>
          </a:p>
          <a:p>
            <a:pPr marL="420688" indent="-315913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  <a:p>
            <a:pPr marL="104775" indent="0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B</a:t>
            </a:r>
            <a:r>
              <a:rPr lang="en-GB" altLang="cs-CZ" dirty="0" err="1"/>
              <a:t>enzodiazepiny</a:t>
            </a:r>
            <a:r>
              <a:rPr lang="cs-CZ" altLang="cs-CZ" dirty="0"/>
              <a:t> (alprazolam 0,5mg)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5574027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96671"/>
            <a:ext cx="10408319" cy="1061392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Vaše / Naše studijní materiály: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7"/>
            <a:ext cx="10606080" cy="4393901"/>
          </a:xfrm>
          <a:ln/>
        </p:spPr>
        <p:txBody>
          <a:bodyPr/>
          <a:lstStyle/>
          <a:p>
            <a:endParaRPr lang="cs-CZ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0" t="22116" r="34416" b="10043"/>
          <a:stretch>
            <a:fillRect/>
          </a:stretch>
        </p:blipFill>
        <p:spPr bwMode="auto">
          <a:xfrm>
            <a:off x="871680" y="1795870"/>
            <a:ext cx="8707201" cy="440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220" t="22116" r="34416" b="1004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707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96671"/>
            <a:ext cx="10408319" cy="1061392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Premedikace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041" y="1705139"/>
            <a:ext cx="11101440" cy="5154302"/>
          </a:xfrm>
          <a:ln/>
        </p:spPr>
        <p:txBody>
          <a:bodyPr tIns="24892"/>
          <a:lstStyle/>
          <a:p>
            <a:pPr marL="676275" indent="-676275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800" dirty="0"/>
              <a:t>Redukce pooperační nauzey a zvracení</a:t>
            </a:r>
          </a:p>
          <a:p>
            <a:pPr marL="677863" indent="-676275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600" dirty="0"/>
              <a:t>Poměrně časté zvláště po </a:t>
            </a:r>
            <a:r>
              <a:rPr lang="cs-CZ" altLang="cs-CZ" sz="2600" dirty="0" err="1"/>
              <a:t>opioidech</a:t>
            </a:r>
            <a:r>
              <a:rPr lang="cs-CZ" altLang="cs-CZ" sz="2600" dirty="0"/>
              <a:t>. </a:t>
            </a:r>
            <a:br>
              <a:rPr lang="cs-CZ" altLang="cs-CZ" sz="2600" dirty="0"/>
            </a:br>
            <a:r>
              <a:rPr lang="cs-CZ" altLang="cs-CZ" sz="2600" dirty="0"/>
              <a:t>antiemetika až v průběhu anestezie </a:t>
            </a:r>
            <a:r>
              <a:rPr lang="cs-CZ" altLang="cs-CZ" sz="2600" b="1" dirty="0" err="1"/>
              <a:t>ondansetron</a:t>
            </a:r>
            <a:r>
              <a:rPr lang="cs-CZ" altLang="cs-CZ" sz="2600" b="1" dirty="0"/>
              <a:t> </a:t>
            </a:r>
            <a:r>
              <a:rPr lang="cs-CZ" altLang="cs-CZ" sz="2600" dirty="0"/>
              <a:t>4 mg, </a:t>
            </a:r>
          </a:p>
          <a:p>
            <a:pPr marL="677863" indent="-676275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600" dirty="0"/>
              <a:t>       (</a:t>
            </a:r>
            <a:r>
              <a:rPr lang="cs-CZ" altLang="cs-CZ" sz="2600" dirty="0" err="1"/>
              <a:t>droperidol</a:t>
            </a:r>
            <a:r>
              <a:rPr lang="cs-CZ" altLang="cs-CZ" sz="2600" dirty="0"/>
              <a:t> (jen 0,25-2,5mg </a:t>
            </a:r>
            <a:r>
              <a:rPr lang="cs-CZ" altLang="cs-CZ" sz="2600" dirty="0" err="1"/>
              <a:t>i.v</a:t>
            </a:r>
            <a:r>
              <a:rPr lang="cs-CZ" altLang="cs-CZ" sz="2600" dirty="0"/>
              <a:t>.))</a:t>
            </a:r>
          </a:p>
          <a:p>
            <a:pPr marL="1109663" indent="-1000125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800" dirty="0"/>
              <a:t>Amnézie</a:t>
            </a:r>
          </a:p>
          <a:p>
            <a:pPr marL="677863" indent="-676275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600" dirty="0"/>
              <a:t>Obzvláště u dětí. </a:t>
            </a:r>
            <a:br>
              <a:rPr lang="cs-CZ" altLang="cs-CZ" sz="2600" dirty="0"/>
            </a:br>
            <a:r>
              <a:rPr lang="cs-CZ" altLang="cs-CZ" sz="2600" dirty="0"/>
              <a:t>benzodiazepiny, nejlépe Lorazepam  - 5x větší amnestické účinky než diazepam</a:t>
            </a:r>
          </a:p>
          <a:p>
            <a:pPr marL="1109663" indent="-1000125">
              <a:lnSpc>
                <a:spcPct val="100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800" dirty="0"/>
              <a:t>Redukce množství a zvýšení pH žal. obsahu</a:t>
            </a:r>
          </a:p>
          <a:p>
            <a:pPr marL="677863" indent="-676275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600" dirty="0"/>
              <a:t>je-li vyšší riziko regurgitace a zvracení (hiátová hernie). </a:t>
            </a:r>
            <a:br>
              <a:rPr lang="cs-CZ" altLang="cs-CZ" sz="2600" dirty="0"/>
            </a:br>
            <a:r>
              <a:rPr lang="cs-CZ" altLang="cs-CZ" sz="2600" dirty="0" err="1"/>
              <a:t>metoclopramid</a:t>
            </a:r>
            <a:r>
              <a:rPr lang="cs-CZ" altLang="cs-CZ" sz="2600" dirty="0"/>
              <a:t> (</a:t>
            </a:r>
            <a:r>
              <a:rPr lang="cs-CZ" altLang="cs-CZ" sz="2600" dirty="0" err="1"/>
              <a:t>Degan</a:t>
            </a:r>
            <a:r>
              <a:rPr lang="cs-CZ" altLang="cs-CZ" sz="2600" dirty="0"/>
              <a:t>) - zvýšení motility</a:t>
            </a:r>
          </a:p>
          <a:p>
            <a:pPr marL="677863" indent="-676275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cs-CZ" altLang="cs-CZ" sz="2600" dirty="0"/>
              <a:t>citrát sodný - zvýšení pH žaludečního obsahu.</a:t>
            </a:r>
          </a:p>
        </p:txBody>
      </p:sp>
    </p:spTree>
    <p:extLst>
      <p:ext uri="{BB962C8B-B14F-4D97-AF65-F5344CB8AC3E}">
        <p14:creationId xmlns:p14="http://schemas.microsoft.com/office/powerpoint/2010/main" val="13558656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02560" cy="1139160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Premedikace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7"/>
            <a:ext cx="10600319" cy="4814425"/>
          </a:xfrm>
          <a:ln/>
        </p:spPr>
        <p:txBody>
          <a:bodyPr/>
          <a:lstStyle/>
          <a:p>
            <a:pPr marL="681038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(Redukce sekrece  = Atropin</a:t>
            </a:r>
          </a:p>
          <a:p>
            <a:pPr marL="682625" indent="-679450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 err="1"/>
              <a:t>Éther</a:t>
            </a:r>
            <a:r>
              <a:rPr lang="cs-CZ" altLang="cs-CZ" sz="2600" dirty="0"/>
              <a:t> a cyklopropan stimulují sekreci </a:t>
            </a:r>
            <a:r>
              <a:rPr lang="cs-CZ" altLang="cs-CZ" sz="2600" dirty="0" err="1"/>
              <a:t>faryngeálních</a:t>
            </a:r>
            <a:r>
              <a:rPr lang="cs-CZ" altLang="cs-CZ" sz="2600" dirty="0"/>
              <a:t> a bronchiálních žláz. Dnes se užívaná anestetika tento efekt nemají - podání </a:t>
            </a:r>
            <a:r>
              <a:rPr lang="cs-CZ" altLang="cs-CZ" sz="2600" dirty="0" err="1"/>
              <a:t>anticholinegik</a:t>
            </a:r>
            <a:r>
              <a:rPr lang="cs-CZ" altLang="cs-CZ" sz="2600" dirty="0"/>
              <a:t> rutinně před operací není nutné. )</a:t>
            </a:r>
          </a:p>
          <a:p>
            <a:pPr marL="682625" indent="-679450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  <a:p>
            <a:pPr marL="681038" indent="-681038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US" altLang="cs-CZ" dirty="0"/>
              <a:t>(</a:t>
            </a:r>
            <a:r>
              <a:rPr lang="cs-CZ" altLang="cs-CZ" dirty="0" err="1"/>
              <a:t>Sedace</a:t>
            </a:r>
            <a:r>
              <a:rPr lang="cs-CZ" altLang="cs-CZ" dirty="0"/>
              <a:t> - Není totožná s </a:t>
            </a:r>
            <a:r>
              <a:rPr lang="cs-CZ" altLang="cs-CZ" dirty="0" err="1"/>
              <a:t>anxiolýzou</a:t>
            </a:r>
            <a:r>
              <a:rPr lang="cs-CZ" altLang="cs-CZ" dirty="0"/>
              <a:t>.</a:t>
            </a:r>
            <a:r>
              <a:rPr lang="en-US" altLang="cs-CZ" dirty="0"/>
              <a:t>)</a:t>
            </a:r>
            <a:r>
              <a:rPr lang="cs-CZ" altLang="cs-CZ" dirty="0"/>
              <a:t> </a:t>
            </a:r>
          </a:p>
          <a:p>
            <a:pPr marL="682625" indent="-679450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/>
              <a:t>Barbituráty a </a:t>
            </a:r>
            <a:r>
              <a:rPr lang="cs-CZ" altLang="cs-CZ" sz="2600" dirty="0" err="1"/>
              <a:t>opioidy</a:t>
            </a:r>
            <a:r>
              <a:rPr lang="cs-CZ" altLang="cs-CZ" sz="2600" dirty="0"/>
              <a:t> </a:t>
            </a:r>
            <a:r>
              <a:rPr lang="cs-CZ" altLang="cs-CZ" sz="2600" dirty="0" err="1"/>
              <a:t>sedují</a:t>
            </a:r>
            <a:r>
              <a:rPr lang="cs-CZ" altLang="cs-CZ" sz="2600" dirty="0"/>
              <a:t>, ale nezajistí </a:t>
            </a:r>
            <a:r>
              <a:rPr lang="cs-CZ" altLang="cs-CZ" sz="2600" dirty="0" err="1"/>
              <a:t>anxiolýzu</a:t>
            </a:r>
            <a:r>
              <a:rPr lang="cs-CZ" altLang="cs-CZ" sz="2600" dirty="0"/>
              <a:t>.</a:t>
            </a:r>
          </a:p>
          <a:p>
            <a:pPr marL="682625" indent="-679450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/>
              <a:t>Pokud si ji pacient nepřeje, </a:t>
            </a:r>
            <a:r>
              <a:rPr lang="cs-CZ" altLang="cs-CZ" sz="2600" dirty="0" err="1"/>
              <a:t>sedace</a:t>
            </a:r>
            <a:r>
              <a:rPr lang="cs-CZ" altLang="cs-CZ" sz="2600" dirty="0"/>
              <a:t> není předoperačně nezbytná.</a:t>
            </a:r>
          </a:p>
          <a:p>
            <a:pPr marL="682625" indent="-679450">
              <a:lnSpc>
                <a:spcPct val="100000"/>
              </a:lnSpc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020610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538617"/>
            <a:ext cx="10412159" cy="1149241"/>
          </a:xfrm>
          <a:ln/>
        </p:spPr>
        <p:txBody>
          <a:bodyPr tIns="39116"/>
          <a:lstStyle/>
          <a:p>
            <a:endParaRPr lang="cs-CZ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61" y="0"/>
            <a:ext cx="120499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9331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053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920" y="1270213"/>
            <a:ext cx="6190080" cy="28414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Pohyb na operačním sále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761" y="1970690"/>
            <a:ext cx="10609920" cy="4821063"/>
          </a:xfrm>
          <a:ln/>
        </p:spPr>
        <p:txBody>
          <a:bodyPr tIns="44704"/>
          <a:lstStyle/>
          <a:p>
            <a:pPr marL="563562" indent="-457200"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okénko</a:t>
            </a:r>
            <a:r>
              <a:rPr lang="en-GB" altLang="cs-CZ" dirty="0"/>
              <a:t> Gut</a:t>
            </a:r>
            <a:r>
              <a:rPr lang="cs-CZ" altLang="cs-CZ" dirty="0"/>
              <a:t>h</a:t>
            </a:r>
            <a:r>
              <a:rPr lang="en-GB" altLang="cs-CZ" dirty="0"/>
              <a:t>a</a:t>
            </a:r>
            <a:r>
              <a:rPr lang="cs-CZ" altLang="cs-CZ" dirty="0"/>
              <a:t>-</a:t>
            </a:r>
            <a:r>
              <a:rPr lang="en-GB" altLang="cs-CZ" dirty="0" err="1"/>
              <a:t>Jarkovského</a:t>
            </a:r>
            <a:endParaRPr lang="en-GB" altLang="cs-CZ" dirty="0"/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Dobrý</a:t>
            </a:r>
            <a:r>
              <a:rPr lang="en-GB" altLang="cs-CZ" dirty="0"/>
              <a:t> den</a:t>
            </a:r>
            <a:r>
              <a:rPr lang="cs-CZ" altLang="cs-CZ" dirty="0"/>
              <a:t>!</a:t>
            </a:r>
            <a:r>
              <a:rPr lang="en-GB" altLang="cs-CZ" dirty="0"/>
              <a:t> </a:t>
            </a:r>
            <a:endParaRPr lang="cs-CZ" altLang="cs-CZ" dirty="0"/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D</a:t>
            </a:r>
            <a:r>
              <a:rPr lang="en-GB" altLang="cs-CZ" dirty="0" err="1"/>
              <a:t>ěkuji</a:t>
            </a:r>
            <a:r>
              <a:rPr lang="cs-CZ" altLang="cs-CZ" dirty="0"/>
              <a:t>.</a:t>
            </a:r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N</a:t>
            </a:r>
            <a:r>
              <a:rPr lang="en-GB" altLang="cs-CZ" dirty="0" err="1"/>
              <a:t>ashledanou</a:t>
            </a:r>
            <a:r>
              <a:rPr lang="en-GB" altLang="cs-CZ" dirty="0"/>
              <a:t>.</a:t>
            </a:r>
            <a:endParaRPr lang="cs-CZ" altLang="cs-CZ" dirty="0"/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vzt</a:t>
            </a:r>
            <a:r>
              <a:rPr lang="cs-CZ" altLang="cs-CZ" dirty="0" err="1"/>
              <a:t>ah</a:t>
            </a:r>
            <a:r>
              <a:rPr lang="en-GB" altLang="cs-CZ" dirty="0"/>
              <a:t>    </a:t>
            </a:r>
            <a:r>
              <a:rPr lang="en-GB" altLang="cs-CZ" dirty="0" err="1"/>
              <a:t>anesteziolog</a:t>
            </a:r>
            <a:r>
              <a:rPr lang="en-GB" altLang="cs-CZ" dirty="0"/>
              <a:t> ~ </a:t>
            </a:r>
            <a:r>
              <a:rPr lang="en-GB" altLang="cs-CZ" dirty="0" err="1"/>
              <a:t>sestra</a:t>
            </a:r>
            <a:endParaRPr lang="en-GB" altLang="cs-CZ" dirty="0"/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d</a:t>
            </a:r>
            <a:r>
              <a:rPr lang="en-GB" altLang="cs-CZ" dirty="0" err="1"/>
              <a:t>ůvěra</a:t>
            </a:r>
            <a:endParaRPr lang="cs-CZ" altLang="cs-CZ" dirty="0"/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respekt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 err="1"/>
              <a:t>h</a:t>
            </a:r>
            <a:r>
              <a:rPr lang="en-GB" altLang="cs-CZ" dirty="0" err="1"/>
              <a:t>ygiena</a:t>
            </a:r>
            <a:endParaRPr lang="cs-CZ" altLang="cs-CZ" dirty="0"/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mytí</a:t>
            </a:r>
            <a:r>
              <a:rPr lang="en-GB" altLang="cs-CZ" dirty="0"/>
              <a:t> </a:t>
            </a:r>
            <a:r>
              <a:rPr lang="en-GB" altLang="cs-CZ" dirty="0" err="1"/>
              <a:t>rukou</a:t>
            </a:r>
            <a:r>
              <a:rPr lang="en-GB" altLang="cs-CZ" dirty="0"/>
              <a:t> </a:t>
            </a:r>
            <a:r>
              <a:rPr lang="en-GB" altLang="cs-CZ" dirty="0" err="1"/>
              <a:t>před</a:t>
            </a:r>
            <a:r>
              <a:rPr lang="en-GB" altLang="cs-CZ" dirty="0"/>
              <a:t> </a:t>
            </a:r>
            <a:r>
              <a:rPr lang="en-GB" altLang="cs-CZ" dirty="0" err="1"/>
              <a:t>každým</a:t>
            </a:r>
            <a:r>
              <a:rPr lang="en-GB" altLang="cs-CZ" dirty="0"/>
              <a:t> </a:t>
            </a:r>
            <a:r>
              <a:rPr lang="en-GB" altLang="cs-CZ" dirty="0" err="1"/>
              <a:t>pac.</a:t>
            </a:r>
            <a:r>
              <a:rPr lang="en-GB" altLang="cs-CZ" dirty="0"/>
              <a:t>, </a:t>
            </a:r>
            <a:endParaRPr lang="cs-CZ" altLang="cs-CZ" dirty="0"/>
          </a:p>
          <a:p>
            <a:pPr marL="852488" lvl="1" indent="-282575">
              <a:lnSpc>
                <a:spcPct val="89000"/>
              </a:lnSpc>
              <a:buSzPct val="75000"/>
              <a:buFont typeface="Symbol" charset="2"/>
              <a:buChar char="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rukavice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11528518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Na OS ověřit: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4478870"/>
          </a:xfrm>
          <a:ln/>
        </p:spPr>
        <p:txBody>
          <a:bodyPr tIns="44704"/>
          <a:lstStyle/>
          <a:p>
            <a:pPr marL="420688" indent="-315913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kontrola</a:t>
            </a:r>
            <a:r>
              <a:rPr lang="en-GB" altLang="cs-CZ" dirty="0"/>
              <a:t> </a:t>
            </a:r>
            <a:r>
              <a:rPr lang="en-GB" altLang="cs-CZ" dirty="0" err="1"/>
              <a:t>anest</a:t>
            </a:r>
            <a:r>
              <a:rPr lang="en-GB" altLang="cs-CZ" dirty="0"/>
              <a:t>. </a:t>
            </a:r>
            <a:r>
              <a:rPr lang="en-GB" altLang="cs-CZ" dirty="0" err="1"/>
              <a:t>přístroje</a:t>
            </a:r>
            <a:r>
              <a:rPr lang="en-GB" altLang="cs-CZ" dirty="0"/>
              <a:t> = </a:t>
            </a:r>
            <a:r>
              <a:rPr lang="en-GB" altLang="cs-CZ" dirty="0" err="1"/>
              <a:t>těsnost</a:t>
            </a:r>
            <a:r>
              <a:rPr lang="en-GB" altLang="cs-CZ" dirty="0"/>
              <a:t> </a:t>
            </a:r>
            <a:r>
              <a:rPr lang="en-GB" altLang="cs-CZ" dirty="0" err="1"/>
              <a:t>okruhu</a:t>
            </a:r>
            <a:endParaRPr lang="en-GB" altLang="cs-CZ" dirty="0"/>
          </a:p>
          <a:p>
            <a:pPr marL="422275" indent="-315913">
              <a:lnSpc>
                <a:spcPct val="89000"/>
              </a:lnSpc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totožnost</a:t>
            </a:r>
            <a:r>
              <a:rPr lang="en-GB" altLang="cs-CZ" dirty="0"/>
              <a:t> </a:t>
            </a:r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výkon</a:t>
            </a:r>
            <a:r>
              <a:rPr lang="en-GB" altLang="cs-CZ" dirty="0"/>
              <a:t> a </a:t>
            </a:r>
            <a:r>
              <a:rPr lang="en-GB" altLang="cs-CZ" dirty="0" err="1"/>
              <a:t>strana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alergie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dokumentace</a:t>
            </a:r>
            <a:r>
              <a:rPr lang="en-GB" altLang="cs-CZ" dirty="0"/>
              <a:t> (</a:t>
            </a:r>
            <a:r>
              <a:rPr lang="en-GB" altLang="cs-CZ" dirty="0" err="1"/>
              <a:t>doplněna</a:t>
            </a:r>
            <a:r>
              <a:rPr lang="en-GB" altLang="cs-CZ" dirty="0"/>
              <a:t>, </a:t>
            </a:r>
            <a:r>
              <a:rPr lang="en-GB" altLang="cs-CZ" dirty="0" err="1"/>
              <a:t>souhlas</a:t>
            </a:r>
            <a:r>
              <a:rPr lang="en-GB" altLang="cs-CZ" dirty="0"/>
              <a:t> s A)</a:t>
            </a:r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monitorace</a:t>
            </a:r>
            <a:r>
              <a:rPr lang="en-GB" altLang="cs-CZ" dirty="0"/>
              <a:t> </a:t>
            </a:r>
            <a:r>
              <a:rPr lang="en-GB" altLang="cs-CZ" dirty="0" err="1"/>
              <a:t>pacienta</a:t>
            </a:r>
            <a:endParaRPr lang="en-GB" altLang="cs-CZ" dirty="0"/>
          </a:p>
          <a:p>
            <a:pPr marL="420688" indent="-315913">
              <a:lnSpc>
                <a:spcPct val="89000"/>
              </a:lnSpc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 dirty="0" err="1"/>
              <a:t>žilní</a:t>
            </a:r>
            <a:r>
              <a:rPr lang="en-GB" altLang="cs-CZ" dirty="0"/>
              <a:t> </a:t>
            </a:r>
            <a:r>
              <a:rPr lang="en-GB" altLang="cs-CZ" dirty="0" err="1"/>
              <a:t>vstup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20865386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60" y="0"/>
            <a:ext cx="5207040" cy="685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96671"/>
            <a:ext cx="10400639" cy="1054191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Anesteziologický protokol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7"/>
            <a:ext cx="6063360" cy="4537916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cs-CZ" altLang="cs-CZ" dirty="0"/>
              <a:t>Stav pacienta před výkonem</a:t>
            </a:r>
          </a:p>
          <a:p>
            <a:pPr marL="0" indent="107950"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endParaRPr lang="cs-CZ" altLang="cs-CZ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cs-CZ" altLang="cs-CZ" dirty="0"/>
              <a:t>monitorace vit. </a:t>
            </a:r>
            <a:r>
              <a:rPr lang="cs-CZ" altLang="cs-CZ" dirty="0" err="1"/>
              <a:t>fcí</a:t>
            </a:r>
            <a:endParaRPr lang="cs-CZ" altLang="cs-CZ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cs-CZ" altLang="cs-CZ" dirty="0"/>
              <a:t>ABCD</a:t>
            </a:r>
          </a:p>
          <a:p>
            <a:pPr marL="0" indent="107950"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endParaRPr lang="cs-CZ" altLang="cs-CZ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cs-CZ" altLang="cs-CZ" dirty="0"/>
              <a:t>Stav pacienta</a:t>
            </a:r>
            <a:r>
              <a:rPr lang="cs-CZ" altLang="cs-CZ" sz="2400" dirty="0"/>
              <a:t> po výkonu,</a:t>
            </a:r>
            <a:br>
              <a:rPr lang="cs-CZ" altLang="cs-CZ" sz="2400" dirty="0"/>
            </a:br>
            <a:r>
              <a:rPr lang="cs-CZ" altLang="cs-CZ" sz="2400" dirty="0"/>
              <a:t>ordinace, monitorace, záznam komplikací</a:t>
            </a:r>
          </a:p>
        </p:txBody>
      </p:sp>
    </p:spTree>
    <p:extLst>
      <p:ext uri="{BB962C8B-B14F-4D97-AF65-F5344CB8AC3E}">
        <p14:creationId xmlns:p14="http://schemas.microsoft.com/office/powerpoint/2010/main" val="40380918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56347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Doporučené webové stránky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8"/>
            <a:ext cx="10609920" cy="5027567"/>
          </a:xfrm>
          <a:ln/>
        </p:spPr>
        <p:txBody>
          <a:bodyPr/>
          <a:lstStyle/>
          <a:p>
            <a:pPr marL="431800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1600" dirty="0">
                <a:hlinkClick r:id="rId3"/>
              </a:rPr>
              <a:t>https://www.csarim.cz/getmedia/69ace7da-ae92-4d97-83c7-38a4cf248a5d/doporuceny-postup-predanesteticke-vysetreni-2006.pdf.aspx</a:t>
            </a:r>
            <a:endParaRPr lang="cs-CZ" altLang="cs-CZ" sz="1600" dirty="0"/>
          </a:p>
          <a:p>
            <a:pPr marL="431800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1600" dirty="0">
                <a:hlinkClick r:id="rId4"/>
              </a:rPr>
              <a:t>https://www.csarim.cz/getmedia/9da2d82c-185c-478e-9dc0-c418c3e62d50/doporuceni-pro-omezovani-prijmu-tekutin-a-stravy-pred-anesteziologickou-peci-2011.pdf.aspx</a:t>
            </a:r>
            <a:r>
              <a:rPr lang="cs-CZ" altLang="cs-CZ" sz="1600" dirty="0"/>
              <a:t> </a:t>
            </a:r>
          </a:p>
          <a:p>
            <a:pPr marL="431800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1600" dirty="0">
                <a:hlinkClick r:id="rId5"/>
              </a:rPr>
              <a:t>https://www.digitalniknihovna.cz/mzk/view/uuid:e37f6790-2045-11e8-a0cf-005056827e52?page=uuid:7534f210-37e6-11e8-b52f-5ef3fc9ae867</a:t>
            </a:r>
            <a:r>
              <a:rPr lang="cs-CZ" altLang="cs-CZ" sz="1600" dirty="0"/>
              <a:t> </a:t>
            </a:r>
          </a:p>
          <a:p>
            <a:pPr marL="431800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www.openanesthesia.org</a:t>
            </a:r>
          </a:p>
          <a:p>
            <a:pPr marL="0" indent="107950"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cs-CZ" altLang="cs-CZ" dirty="0"/>
          </a:p>
          <a:p>
            <a:pPr marL="431800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www.akutne.cz</a:t>
            </a:r>
          </a:p>
          <a:p>
            <a:pPr marL="431800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www.cobatrice.org</a:t>
            </a:r>
          </a:p>
        </p:txBody>
      </p:sp>
    </p:spTree>
    <p:extLst>
      <p:ext uri="{BB962C8B-B14F-4D97-AF65-F5344CB8AC3E}">
        <p14:creationId xmlns:p14="http://schemas.microsoft.com/office/powerpoint/2010/main" val="33863324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Anesteziologicko-resuscitační klinika Fakultní nemocnice u sv. Anny v Brně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56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96671"/>
            <a:ext cx="10408319" cy="1061392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Okruhy ke kolokviu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8161" y="1608650"/>
            <a:ext cx="10606080" cy="5250791"/>
          </a:xfrm>
          <a:ln/>
        </p:spPr>
        <p:txBody>
          <a:bodyPr tIns="23114"/>
          <a:lstStyle/>
          <a:p>
            <a:pPr marL="676275" indent="-676275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/>
              <a:t>anatomie dýchacích cest + fyziologie dýchání </a:t>
            </a:r>
          </a:p>
          <a:p>
            <a:pPr marL="676275" indent="-676275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/>
              <a:t>fyziologie oběhu (srdeční výdej)</a:t>
            </a:r>
          </a:p>
          <a:p>
            <a:pPr marL="676275" indent="-676275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/>
              <a:t>monitorace </a:t>
            </a:r>
          </a:p>
          <a:p>
            <a:pPr marL="676275" indent="-676275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/>
              <a:t>farmakologie </a:t>
            </a:r>
          </a:p>
          <a:p>
            <a:pPr marL="676275" indent="-676275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/>
              <a:t>příprava pacienta (ASA I) před CA, premedikace;</a:t>
            </a:r>
          </a:p>
          <a:p>
            <a:pPr marL="676275" indent="-676275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/>
              <a:t>zajištění dýchacích cest</a:t>
            </a:r>
          </a:p>
          <a:p>
            <a:pPr marL="1476375" lvl="1" indent="-561975">
              <a:buFont typeface="Times New Roman" pitchFamily="16" charset="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/>
              <a:t>Rychlý úvod do anestezie = postup, indikace</a:t>
            </a:r>
          </a:p>
          <a:p>
            <a:pPr marL="1476375" lvl="1" indent="-561975">
              <a:buFont typeface="Times New Roman" pitchFamily="16" charset="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/>
              <a:t>Obtížná ventilace/obtížná intubace</a:t>
            </a:r>
          </a:p>
          <a:p>
            <a:pPr marL="676275" indent="-676275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/>
              <a:t>maligní hypertermie – příčiny, příznaky, léčba</a:t>
            </a:r>
          </a:p>
          <a:p>
            <a:pPr marL="676275" indent="-676275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/>
              <a:t>bolest akutní, chronická; léčba</a:t>
            </a:r>
          </a:p>
          <a:p>
            <a:pPr marL="676275" indent="-676275">
              <a:lnSpc>
                <a:spcPct val="100000"/>
              </a:lnSpc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sz="2600" dirty="0"/>
              <a:t>anatomie páteřního kanálu – SA, EPI anestezie</a:t>
            </a:r>
          </a:p>
        </p:txBody>
      </p:sp>
    </p:spTree>
    <p:extLst>
      <p:ext uri="{BB962C8B-B14F-4D97-AF65-F5344CB8AC3E}">
        <p14:creationId xmlns:p14="http://schemas.microsoft.com/office/powerpoint/2010/main" val="4918662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Anesteziologicko-resuscitační klinika Fakultní nemocnice u sv. Anny v Brně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Seminární skupiny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nyní jsou nejsou otevřeny :- (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pokud na sál nepůjdete naučeni, </a:t>
            </a:r>
            <a:br>
              <a:rPr lang="cs-CZ" dirty="0"/>
            </a:br>
            <a:r>
              <a:rPr lang="cs-CZ" dirty="0"/>
              <a:t>prosím, raději ani nechoďte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syntaxe: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[kde][začátek MMDD]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7" t="12582" r="48701" b="8749"/>
          <a:stretch>
            <a:fillRect/>
          </a:stretch>
        </p:blipFill>
        <p:spPr bwMode="auto">
          <a:xfrm>
            <a:off x="7257600" y="1938540"/>
            <a:ext cx="4934400" cy="404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817" t="12582" r="48701" b="874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961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504053"/>
            <a:ext cx="10412159" cy="1146360"/>
          </a:xfrm>
          <a:ln/>
        </p:spPr>
        <p:txBody>
          <a:bodyPr tIns="72643"/>
          <a:lstStyle/>
          <a:p>
            <a:pPr>
              <a:lnSpc>
                <a:spcPct val="8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GB" altLang="cs-CZ"/>
              <a:t>1. přednáška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906760"/>
            <a:ext cx="10412159" cy="3133769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anestezie historie a současnost, ideální anestezie 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riziko anestezie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předoperační vyšetření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premedikace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pohyb na operačním sále</a:t>
            </a:r>
          </a:p>
        </p:txBody>
      </p:sp>
    </p:spTree>
    <p:extLst>
      <p:ext uri="{BB962C8B-B14F-4D97-AF65-F5344CB8AC3E}">
        <p14:creationId xmlns:p14="http://schemas.microsoft.com/office/powerpoint/2010/main" val="27794706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896641" y="296671"/>
            <a:ext cx="10400639" cy="1054191"/>
          </a:xfrm>
          <a:ln/>
        </p:spPr>
        <p:txBody>
          <a:bodyPr tIns="39116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/>
              <a:t>Anesteziologie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6641" y="1781467"/>
            <a:ext cx="10598400" cy="4389581"/>
          </a:xfrm>
          <a:ln/>
        </p:spPr>
        <p:txBody>
          <a:bodyPr/>
          <a:lstStyle/>
          <a:p>
            <a:pPr marL="682625" indent="-681038">
              <a:buFont typeface="Times New Roman" pitchFamily="16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cs-CZ" altLang="cs-CZ" dirty="0"/>
              <a:t>na rozdíl od ostatních oborů medicíny</a:t>
            </a:r>
            <a:br>
              <a:rPr lang="cs-CZ" altLang="cs-CZ" dirty="0"/>
            </a:br>
            <a:r>
              <a:rPr lang="cs-CZ" altLang="cs-CZ" dirty="0"/>
              <a:t>… je mladou disciplínou (176 let)</a:t>
            </a:r>
          </a:p>
        </p:txBody>
      </p:sp>
    </p:spTree>
    <p:extLst>
      <p:ext uri="{BB962C8B-B14F-4D97-AF65-F5344CB8AC3E}">
        <p14:creationId xmlns:p14="http://schemas.microsoft.com/office/powerpoint/2010/main" val="33106626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VS_ARK FNUSA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5D76FC2-5E85-4CB0-A15C-1C0759F52363}" vid="{98D33FCF-DD52-4FE9-8CC4-B567EB104502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2313</Words>
  <Application>Microsoft Office PowerPoint</Application>
  <PresentationFormat>Širokoúhlá obrazovka</PresentationFormat>
  <Paragraphs>404</Paragraphs>
  <Slides>58</Slides>
  <Notes>52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4" baseType="lpstr">
      <vt:lpstr>Arial</vt:lpstr>
      <vt:lpstr>Symbol</vt:lpstr>
      <vt:lpstr>Tahoma</vt:lpstr>
      <vt:lpstr>Times New Roman</vt:lpstr>
      <vt:lpstr>Wingdings</vt:lpstr>
      <vt:lpstr>JVS_ARK FNUSA</vt:lpstr>
      <vt:lpstr>Anesteziologie  a léčba bolesti</vt:lpstr>
      <vt:lpstr>Výstup předmětu:</vt:lpstr>
      <vt:lpstr>Cesta ke kreditu</vt:lpstr>
      <vt:lpstr>Studovat</vt:lpstr>
      <vt:lpstr>Vaše / Naše studijní materiály:</vt:lpstr>
      <vt:lpstr>Okruhy ke kolokviu</vt:lpstr>
      <vt:lpstr>Seminární skupiny</vt:lpstr>
      <vt:lpstr>1. přednáška</vt:lpstr>
      <vt:lpstr>Anesteziologie</vt:lpstr>
      <vt:lpstr>Anestezie historie – před eterem</vt:lpstr>
      <vt:lpstr>History</vt:lpstr>
      <vt:lpstr>Ether</vt:lpstr>
      <vt:lpstr>Ether</vt:lpstr>
      <vt:lpstr>Důvody úspěchu éteru</vt:lpstr>
      <vt:lpstr>Po éteru</vt:lpstr>
      <vt:lpstr>Po éteru</vt:lpstr>
      <vt:lpstr>Anesteziologická péče  - dnes</vt:lpstr>
      <vt:lpstr>Celková anestezie:</vt:lpstr>
      <vt:lpstr>Ideální anestetikum</vt:lpstr>
      <vt:lpstr>Slovník</vt:lpstr>
      <vt:lpstr>Sedace</vt:lpstr>
      <vt:lpstr>Continuum of depth of sedation</vt:lpstr>
      <vt:lpstr>Perioperační období:</vt:lpstr>
      <vt:lpstr>Úvod do CA</vt:lpstr>
      <vt:lpstr> Úvod do CA</vt:lpstr>
      <vt:lpstr>Riziko anestezie - mortalita</vt:lpstr>
      <vt:lpstr>Příčiny úmrtí při anestezii</vt:lpstr>
      <vt:lpstr>Předoperační Anest. vyšetření (ČSARIM 2009)</vt:lpstr>
      <vt:lpstr>Předoperační vyšetření</vt:lpstr>
      <vt:lpstr>Smysl předoperačního vyšetření</vt:lpstr>
      <vt:lpstr>Vyšetření dýchacích cest</vt:lpstr>
      <vt:lpstr>Vyšetření dýchacích cest</vt:lpstr>
      <vt:lpstr>Otevření úst</vt:lpstr>
      <vt:lpstr>Chrup</vt:lpstr>
      <vt:lpstr>Gotické patro</vt:lpstr>
      <vt:lpstr>Jazyk, tonzily</vt:lpstr>
      <vt:lpstr>The Upper Lip Bite  test</vt:lpstr>
      <vt:lpstr>Vzdálenosti a pohyb C páteře</vt:lpstr>
      <vt:lpstr>Cervical mobility</vt:lpstr>
      <vt:lpstr>Mallampati</vt:lpstr>
      <vt:lpstr>Obtížná intubace</vt:lpstr>
      <vt:lpstr>Respirační riziko</vt:lpstr>
      <vt:lpstr>Anest. ambulance</vt:lpstr>
      <vt:lpstr>Kardiovaskulární rizika</vt:lpstr>
      <vt:lpstr>Další rizika</vt:lpstr>
      <vt:lpstr>ASA physical status classification system (1950’s,  1964)</vt:lpstr>
      <vt:lpstr>Předoperační pohovor  s pacientem</vt:lpstr>
      <vt:lpstr>Zásady předoperačního lačnění</vt:lpstr>
      <vt:lpstr>Premedikace</vt:lpstr>
      <vt:lpstr>Premedikace</vt:lpstr>
      <vt:lpstr>Premedikace</vt:lpstr>
      <vt:lpstr>Prezentace aplikace PowerPoint</vt:lpstr>
      <vt:lpstr>Prezentace aplikace PowerPoint</vt:lpstr>
      <vt:lpstr>Pohyb na operačním sále</vt:lpstr>
      <vt:lpstr>Na OS ověřit:</vt:lpstr>
      <vt:lpstr>Anesteziologický protokol</vt:lpstr>
      <vt:lpstr>Doporučené webové stránky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</dc:creator>
  <cp:lastModifiedBy>Lukáš Dadák</cp:lastModifiedBy>
  <cp:revision>28</cp:revision>
  <cp:lastPrinted>1601-01-01T00:00:00Z</cp:lastPrinted>
  <dcterms:created xsi:type="dcterms:W3CDTF">2022-02-11T11:21:20Z</dcterms:created>
  <dcterms:modified xsi:type="dcterms:W3CDTF">2023-02-12T15:20:18Z</dcterms:modified>
</cp:coreProperties>
</file>