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15" r:id="rId2"/>
    <p:sldId id="258" r:id="rId3"/>
    <p:sldId id="412" r:id="rId4"/>
    <p:sldId id="331" r:id="rId5"/>
    <p:sldId id="300" r:id="rId6"/>
    <p:sldId id="318" r:id="rId7"/>
    <p:sldId id="380" r:id="rId8"/>
    <p:sldId id="458" r:id="rId9"/>
    <p:sldId id="385" r:id="rId10"/>
    <p:sldId id="449" r:id="rId11"/>
    <p:sldId id="459" r:id="rId12"/>
    <p:sldId id="444" r:id="rId13"/>
    <p:sldId id="272" r:id="rId14"/>
    <p:sldId id="313" r:id="rId15"/>
    <p:sldId id="460" r:id="rId16"/>
    <p:sldId id="447" r:id="rId17"/>
    <p:sldId id="415" r:id="rId18"/>
    <p:sldId id="285" r:id="rId19"/>
    <p:sldId id="274" r:id="rId20"/>
    <p:sldId id="283" r:id="rId21"/>
    <p:sldId id="448" r:id="rId22"/>
    <p:sldId id="445" r:id="rId23"/>
    <p:sldId id="275" r:id="rId24"/>
    <p:sldId id="312" r:id="rId25"/>
    <p:sldId id="455" r:id="rId26"/>
    <p:sldId id="276" r:id="rId27"/>
    <p:sldId id="456" r:id="rId28"/>
    <p:sldId id="425" r:id="rId29"/>
    <p:sldId id="457" r:id="rId30"/>
    <p:sldId id="316" r:id="rId3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59B3BA-069B-4309-9C74-8D161AD54B1A}" v="4" dt="2024-04-21T18:31:58.7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5695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77" y="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7253BB-7D28-43A5-A4BA-1263B70B4BDA}" type="datetimeFigureOut">
              <a:rPr lang="cs-CZ" smtClean="0"/>
              <a:t>21.04.2024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91A371-1B77-4AA7-800F-CDE46F644A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1806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>
            <a:extLst>
              <a:ext uri="{FF2B5EF4-FFF2-40B4-BE49-F238E27FC236}">
                <a16:creationId xmlns:a16="http://schemas.microsoft.com/office/drawing/2014/main" id="{8294E8D9-C8FD-469F-839D-206EC84825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261B6E5-ED79-4AA4-9927-3DAB01238793}" type="slidenum">
              <a:rPr lang="cs-CZ" altLang="cs-CZ" smtClean="0"/>
              <a:pPr/>
              <a:t>30</a:t>
            </a:fld>
            <a:endParaRPr lang="cs-CZ" altLang="cs-CZ"/>
          </a:p>
        </p:txBody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7B9A6269-9AAC-444A-B06F-740A37FB9F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>
            <a:extLst>
              <a:ext uri="{FF2B5EF4-FFF2-40B4-BE49-F238E27FC236}">
                <a16:creationId xmlns:a16="http://schemas.microsoft.com/office/drawing/2014/main" id="{28BFEE04-9762-4E23-8EEA-509B77DAE5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37F3A9-4DB3-402B-B2B3-6C52A7EEBA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1D8BE3F-12BE-4840-8F71-CBBB698D81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F31B226-DDB8-4920-974E-77A54834B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130D4-4F3C-418F-98FA-5D240B737D7D}" type="datetimeFigureOut">
              <a:rPr lang="cs-CZ" smtClean="0"/>
              <a:t>21.04.2024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EAE645A-CA34-45FB-801A-1C28E1611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4FC5818-588E-45ED-9F45-38BFB27B0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4F5FE-9DB6-4D71-9CDF-3C0761E7D7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2140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984900-D772-4801-8B5B-A549B2A9B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1555CD2-1CE6-4FAE-9357-C32B493E7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5E480C7-7A8C-468B-9BEB-618F939CA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130D4-4F3C-418F-98FA-5D240B737D7D}" type="datetimeFigureOut">
              <a:rPr lang="cs-CZ" smtClean="0"/>
              <a:t>21.04.2024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78BE857-AC27-461E-A289-F7C2999EB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9620AA2-9028-4249-9C5B-27B5B31AE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4F5FE-9DB6-4D71-9CDF-3C0761E7D7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5578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AEA3E279-8EFC-4334-B5F9-1D88B4F8AF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1956B8E-A35D-43A3-B086-53EEC901BB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168A8EB-F9F0-46D3-8F6F-C39C6135B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130D4-4F3C-418F-98FA-5D240B737D7D}" type="datetimeFigureOut">
              <a:rPr lang="cs-CZ" smtClean="0"/>
              <a:t>21.04.2024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B3F39C0-0280-4322-A628-15D3BA42D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F2FC38F-ACE4-4704-BE13-853CB26CA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4F5FE-9DB6-4D71-9CDF-3C0761E7D7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3174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ECDE5A-D613-4D81-8924-86274685A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B6ECFF-209C-447B-A20F-12E906CEB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2CBB3DB-B060-4F0B-9D82-F912BFA0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130D4-4F3C-418F-98FA-5D240B737D7D}" type="datetimeFigureOut">
              <a:rPr lang="cs-CZ" smtClean="0"/>
              <a:t>21.04.2024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D7A212A-EDA1-484B-A9D4-00309156C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28F4FA1-6D7A-4D8E-83A9-056D81786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4F5FE-9DB6-4D71-9CDF-3C0761E7D7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4848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127A40-F4DB-4766-8CA0-FE6C01AE9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A4438BD-30CE-4BFD-89B5-5EA1540D4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49A6EAA-7E5F-4DDB-B366-2F2067B11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130D4-4F3C-418F-98FA-5D240B737D7D}" type="datetimeFigureOut">
              <a:rPr lang="cs-CZ" smtClean="0"/>
              <a:t>21.04.2024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45AFB99-79A5-42C8-90DD-771E58FD6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CD9CBC1-40CA-4006-9B4A-3B7AA2BD7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4F5FE-9DB6-4D71-9CDF-3C0761E7D7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4226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12E5CA-48BD-4AB1-9426-8769C6111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6650C5-6F6B-415E-9D42-D6705D6692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10FFB4D-9F94-4175-9B8A-B15853F80A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F06E9FD-36E2-4080-BEE0-A187769F5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130D4-4F3C-418F-98FA-5D240B737D7D}" type="datetimeFigureOut">
              <a:rPr lang="cs-CZ" smtClean="0"/>
              <a:t>21.04.2024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B6AD5E2-59B8-43E4-AD26-2C0D1C678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1C1333C-EC37-43FD-9321-55B5F9116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4F5FE-9DB6-4D71-9CDF-3C0761E7D7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6438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08DF82-3995-4588-8C0F-577BB3556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B744AD7-7398-4000-9336-10AA85A8C6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760B176-11EB-4DA5-B780-432E1BD317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D1CAEBB-E98E-43D0-967D-E0B32C763A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1BEB3F7-D57A-4EA5-AEE3-7BA2820A30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C0844A1-B424-4D68-817E-3F0D44C90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130D4-4F3C-418F-98FA-5D240B737D7D}" type="datetimeFigureOut">
              <a:rPr lang="cs-CZ" smtClean="0"/>
              <a:t>21.04.2024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70DC8BB1-E884-434A-A7FB-037597E95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5D4AA7D-CE0C-4411-878A-4C200A91B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4F5FE-9DB6-4D71-9CDF-3C0761E7D7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395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EDF506-1FB3-4562-9D3D-22FC97A6A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3604061-010C-4F0C-B8E2-0562BE0A3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130D4-4F3C-418F-98FA-5D240B737D7D}" type="datetimeFigureOut">
              <a:rPr lang="cs-CZ" smtClean="0"/>
              <a:t>21.04.2024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1132515-480E-4D7A-A069-933B8D0C0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F038642-F0AE-48C8-ADD5-B990E6F7C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4F5FE-9DB6-4D71-9CDF-3C0761E7D7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0540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C0EE49A-7C05-48E7-AB87-3E35610F1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130D4-4F3C-418F-98FA-5D240B737D7D}" type="datetimeFigureOut">
              <a:rPr lang="cs-CZ" smtClean="0"/>
              <a:t>21.04.2024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0E35FFB-CADE-47D7-8119-9C8412DBB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63F7F3F-6211-421F-AE39-DC583F8A8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4F5FE-9DB6-4D71-9CDF-3C0761E7D7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5788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46FD52-FA8F-406C-A93D-8DF3E09D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690481-8485-4631-AA02-6F59E6A52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DFD0C35-F600-4634-A71F-2D11304C6A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BDB9DA6-A313-4FC2-B86D-D0603D668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130D4-4F3C-418F-98FA-5D240B737D7D}" type="datetimeFigureOut">
              <a:rPr lang="cs-CZ" smtClean="0"/>
              <a:t>21.04.2024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C76DEBB-1CA6-4061-90B6-5EF82CACD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B6E985A-FCC3-4064-B234-0EB75C763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4F5FE-9DB6-4D71-9CDF-3C0761E7D7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0865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D086A8-8EF2-420D-BF3B-C30DE8D1F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5399727-EFF7-49FB-A7D0-F68C36DF00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6389ED8-85F0-4CA9-A226-2A2F69FDBD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63DF3ED-0E6E-43B7-9A0F-8D9A771AF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130D4-4F3C-418F-98FA-5D240B737D7D}" type="datetimeFigureOut">
              <a:rPr lang="cs-CZ" smtClean="0"/>
              <a:t>21.04.2024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729FFE8-D3DF-41A5-ACF8-55AABB12F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E4200AF-6CDF-4AA2-A24D-326570CEE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4F5FE-9DB6-4D71-9CDF-3C0761E7D7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4707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3BE104B-D8BD-49EB-A7CE-948759E9B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C8DD4D0-4869-4C29-907F-05B2FA5EBE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D94FD6D-3651-4FEA-BACD-9707C2DB4C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5130D4-4F3C-418F-98FA-5D240B737D7D}" type="datetimeFigureOut">
              <a:rPr lang="cs-CZ" smtClean="0"/>
              <a:t>21.04.2024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9ED0A4E-A95A-4D03-98B0-DEB203A399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42403F3-0187-4C3C-9AE4-1FE414EFCC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4F5FE-9DB6-4D71-9CDF-3C0761E7D7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5445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wmf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467601F1-2DCF-4005-996C-78998190A478}"/>
              </a:ext>
            </a:extLst>
          </p:cNvPr>
          <p:cNvSpPr txBox="1"/>
          <p:nvPr/>
        </p:nvSpPr>
        <p:spPr>
          <a:xfrm flipH="1">
            <a:off x="3534280" y="1362269"/>
            <a:ext cx="5123440" cy="34163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/>
              <a:t>Osnova popisu HN:</a:t>
            </a:r>
          </a:p>
          <a:p>
            <a:pPr algn="ctr"/>
            <a:endParaRPr lang="cs-CZ" sz="2400" b="1" dirty="0"/>
          </a:p>
          <a:p>
            <a:pPr marL="342900" indent="-342900">
              <a:buAutoNum type="arabicPeriod"/>
            </a:pPr>
            <a:r>
              <a:rPr lang="cs-CZ" sz="2400" b="1" dirty="0"/>
              <a:t>Název</a:t>
            </a:r>
          </a:p>
          <a:p>
            <a:pPr marL="342900" indent="-342900">
              <a:buAutoNum type="arabicPeriod"/>
            </a:pPr>
            <a:r>
              <a:rPr lang="cs-CZ" sz="2400" b="1" dirty="0"/>
              <a:t>Jádro</a:t>
            </a:r>
          </a:p>
          <a:p>
            <a:pPr marL="342900" indent="-342900">
              <a:buAutoNum type="arabicPeriod"/>
            </a:pPr>
            <a:r>
              <a:rPr lang="cs-CZ" sz="2400" b="1" dirty="0"/>
              <a:t>Výstup z mozku</a:t>
            </a:r>
          </a:p>
          <a:p>
            <a:pPr marL="342900" indent="-342900">
              <a:buAutoNum type="arabicPeriod"/>
            </a:pPr>
            <a:r>
              <a:rPr lang="cs-CZ" sz="2400" b="1" dirty="0"/>
              <a:t>Prostup lebkou</a:t>
            </a:r>
          </a:p>
          <a:p>
            <a:pPr marL="342900" indent="-342900">
              <a:buAutoNum type="arabicPeriod"/>
            </a:pPr>
            <a:r>
              <a:rPr lang="cs-CZ" sz="2400" b="1" dirty="0"/>
              <a:t>Spektrum vláken</a:t>
            </a:r>
          </a:p>
          <a:p>
            <a:pPr marL="342900" indent="-342900">
              <a:buAutoNum type="arabicPeriod"/>
            </a:pPr>
            <a:r>
              <a:rPr lang="cs-CZ" sz="2400" b="1" dirty="0"/>
              <a:t>Ganglia</a:t>
            </a:r>
          </a:p>
          <a:p>
            <a:pPr marL="342900" indent="-342900">
              <a:buAutoNum type="arabicPeriod"/>
            </a:pPr>
            <a:r>
              <a:rPr lang="cs-CZ" sz="2400" b="1" dirty="0"/>
              <a:t>Inervované struktury 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CE6E58D5-0B90-4490-8D47-FCE5B5BB63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3161" y="457629"/>
            <a:ext cx="3585677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NN. CRANIALES</a:t>
            </a:r>
          </a:p>
        </p:txBody>
      </p:sp>
    </p:spTree>
    <p:extLst>
      <p:ext uri="{BB962C8B-B14F-4D97-AF65-F5344CB8AC3E}">
        <p14:creationId xmlns:p14="http://schemas.microsoft.com/office/powerpoint/2010/main" val="564204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plast, maso&#10;&#10;Popis byl vytvořen automaticky">
            <a:extLst>
              <a:ext uri="{FF2B5EF4-FFF2-40B4-BE49-F238E27FC236}">
                <a16:creationId xmlns:a16="http://schemas.microsoft.com/office/drawing/2014/main" id="{78BBD616-FD8C-4614-8C15-EA2CB76E1B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135" y="132662"/>
            <a:ext cx="8604109" cy="659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18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ouvisejÃ­cÃ­ obrÃ¡zek">
            <a:extLst>
              <a:ext uri="{FF2B5EF4-FFF2-40B4-BE49-F238E27FC236}">
                <a16:creationId xmlns:a16="http://schemas.microsoft.com/office/drawing/2014/main" id="{8ACDD021-80D3-4CCD-9A09-6D95869B94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99"/>
          <a:stretch/>
        </p:blipFill>
        <p:spPr bwMode="auto">
          <a:xfrm>
            <a:off x="1" y="774440"/>
            <a:ext cx="6064246" cy="608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33C8540-7ECA-4B2B-97B4-5FF66A505904}"/>
              </a:ext>
            </a:extLst>
          </p:cNvPr>
          <p:cNvSpPr txBox="1"/>
          <p:nvPr/>
        </p:nvSpPr>
        <p:spPr>
          <a:xfrm>
            <a:off x="242596" y="122851"/>
            <a:ext cx="391885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2400" b="1" dirty="0"/>
              <a:t>Inervační oblasti větví </a:t>
            </a:r>
            <a:r>
              <a:rPr lang="cs-CZ" sz="2400" b="1" dirty="0" err="1"/>
              <a:t>n.V</a:t>
            </a:r>
            <a:r>
              <a:rPr lang="cs-CZ" sz="2400" b="1" dirty="0"/>
              <a:t>.:</a:t>
            </a:r>
          </a:p>
        </p:txBody>
      </p:sp>
      <p:pic>
        <p:nvPicPr>
          <p:cNvPr id="5" name="Picture 6" descr="SouvisejÃ­cÃ­ obrÃ¡zek">
            <a:extLst>
              <a:ext uri="{FF2B5EF4-FFF2-40B4-BE49-F238E27FC236}">
                <a16:creationId xmlns:a16="http://schemas.microsoft.com/office/drawing/2014/main" id="{6F7949B9-A1DE-4B57-8DEE-66315B1C0C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2"/>
          <a:stretch/>
        </p:blipFill>
        <p:spPr bwMode="auto">
          <a:xfrm>
            <a:off x="6439679" y="774440"/>
            <a:ext cx="5614532" cy="608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ABFAE6D-7BB6-4302-83C7-BA404278C674}"/>
              </a:ext>
            </a:extLst>
          </p:cNvPr>
          <p:cNvSpPr txBox="1"/>
          <p:nvPr/>
        </p:nvSpPr>
        <p:spPr>
          <a:xfrm>
            <a:off x="7315200" y="122850"/>
            <a:ext cx="3536302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2400" b="1" dirty="0"/>
              <a:t>Palpační body větví </a:t>
            </a:r>
            <a:r>
              <a:rPr lang="cs-CZ" sz="2400" b="1" dirty="0" err="1"/>
              <a:t>n.V</a:t>
            </a:r>
            <a:r>
              <a:rPr lang="cs-CZ" sz="2400" b="1" dirty="0"/>
              <a:t>:</a:t>
            </a:r>
          </a:p>
        </p:txBody>
      </p:sp>
      <p:pic>
        <p:nvPicPr>
          <p:cNvPr id="2" name="Picture 13" descr="68EE6CE5">
            <a:extLst>
              <a:ext uri="{FF2B5EF4-FFF2-40B4-BE49-F238E27FC236}">
                <a16:creationId xmlns:a16="http://schemas.microsoft.com/office/drawing/2014/main" id="{89A02E0D-EA07-DADA-192B-4E3F16487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8000" contrast="16000"/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0" r="16228" b="2992"/>
          <a:stretch>
            <a:fillRect/>
          </a:stretch>
        </p:blipFill>
        <p:spPr bwMode="auto">
          <a:xfrm>
            <a:off x="2340067" y="742356"/>
            <a:ext cx="3082165" cy="371734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7" name="Picture 2" descr="sejmout0040">
            <a:extLst>
              <a:ext uri="{FF2B5EF4-FFF2-40B4-BE49-F238E27FC236}">
                <a16:creationId xmlns:a16="http://schemas.microsoft.com/office/drawing/2014/main" id="{A8B9E155-6B25-E3B1-2BDF-3FCA7092E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3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178" r="3230" b="68053"/>
          <a:stretch>
            <a:fillRect/>
          </a:stretch>
        </p:blipFill>
        <p:spPr bwMode="auto">
          <a:xfrm>
            <a:off x="8446649" y="914438"/>
            <a:ext cx="2785782" cy="3625667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68117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VÃ½sledek obrÃ¡zku pro ganglion OTICUM">
            <a:extLst>
              <a:ext uri="{FF2B5EF4-FFF2-40B4-BE49-F238E27FC236}">
                <a16:creationId xmlns:a16="http://schemas.microsoft.com/office/drawing/2014/main" id="{37CBCC63-7937-4D0D-8E9B-51B2F21BA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641" y="130282"/>
            <a:ext cx="8369299" cy="32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VÃ½sledek obrÃ¡zku pro ganglion OTICUM">
            <a:extLst>
              <a:ext uri="{FF2B5EF4-FFF2-40B4-BE49-F238E27FC236}">
                <a16:creationId xmlns:a16="http://schemas.microsoft.com/office/drawing/2014/main" id="{C84AB6F9-35EB-4A42-82F7-B2D17DDE0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890" y="3069772"/>
            <a:ext cx="8686800" cy="354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787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>
            <a:extLst>
              <a:ext uri="{FF2B5EF4-FFF2-40B4-BE49-F238E27FC236}">
                <a16:creationId xmlns:a16="http://schemas.microsoft.com/office/drawing/2014/main" id="{E523142B-140F-4501-B694-0E46221833AD}"/>
              </a:ext>
            </a:extLst>
          </p:cNvPr>
          <p:cNvGrpSpPr/>
          <p:nvPr/>
        </p:nvGrpSpPr>
        <p:grpSpPr>
          <a:xfrm>
            <a:off x="57743" y="16498"/>
            <a:ext cx="3629609" cy="6858000"/>
            <a:chOff x="2124270" y="0"/>
            <a:chExt cx="3629609" cy="6858000"/>
          </a:xfrm>
        </p:grpSpPr>
        <p:pic>
          <p:nvPicPr>
            <p:cNvPr id="2050" name="Picture 2" descr="VÃ½sledek obrÃ¡zku pro fossa rhomboidea">
              <a:extLst>
                <a:ext uri="{FF2B5EF4-FFF2-40B4-BE49-F238E27FC236}">
                  <a16:creationId xmlns:a16="http://schemas.microsoft.com/office/drawing/2014/main" id="{8ECBFCEC-2017-439A-A9AC-DA55E470B4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65" r="53741"/>
            <a:stretch/>
          </p:blipFill>
          <p:spPr bwMode="auto">
            <a:xfrm>
              <a:off x="2124270" y="0"/>
              <a:ext cx="3629609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2" name="Obdélník 1">
              <a:extLst>
                <a:ext uri="{FF2B5EF4-FFF2-40B4-BE49-F238E27FC236}">
                  <a16:creationId xmlns:a16="http://schemas.microsoft.com/office/drawing/2014/main" id="{6A6A1CC2-A538-4A02-8EDC-FA1AECF2227B}"/>
                </a:ext>
              </a:extLst>
            </p:cNvPr>
            <p:cNvSpPr/>
            <p:nvPr/>
          </p:nvSpPr>
          <p:spPr>
            <a:xfrm>
              <a:off x="2124270" y="139959"/>
              <a:ext cx="1244081" cy="9797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3" name="Obdélník 2">
              <a:extLst>
                <a:ext uri="{FF2B5EF4-FFF2-40B4-BE49-F238E27FC236}">
                  <a16:creationId xmlns:a16="http://schemas.microsoft.com/office/drawing/2014/main" id="{251525F4-890F-46D7-B7FB-96D60DC4E4E9}"/>
                </a:ext>
              </a:extLst>
            </p:cNvPr>
            <p:cNvSpPr/>
            <p:nvPr/>
          </p:nvSpPr>
          <p:spPr>
            <a:xfrm>
              <a:off x="4180114" y="139959"/>
              <a:ext cx="1203649" cy="438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" name="Obdélník 3">
              <a:extLst>
                <a:ext uri="{FF2B5EF4-FFF2-40B4-BE49-F238E27FC236}">
                  <a16:creationId xmlns:a16="http://schemas.microsoft.com/office/drawing/2014/main" id="{D486CDB9-FBD9-420F-9F7E-5ED753A7CF7D}"/>
                </a:ext>
              </a:extLst>
            </p:cNvPr>
            <p:cNvSpPr/>
            <p:nvPr/>
          </p:nvSpPr>
          <p:spPr>
            <a:xfrm>
              <a:off x="4124132" y="718457"/>
              <a:ext cx="1558212" cy="4012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7" name="Picture 2">
            <a:extLst>
              <a:ext uri="{FF2B5EF4-FFF2-40B4-BE49-F238E27FC236}">
                <a16:creationId xmlns:a16="http://schemas.microsoft.com/office/drawing/2014/main" id="{1D569FEF-4A24-47AD-95FD-E39513E88F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3"/>
          <a:stretch/>
        </p:blipFill>
        <p:spPr bwMode="auto">
          <a:xfrm>
            <a:off x="4499115" y="0"/>
            <a:ext cx="3209731" cy="6799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D9A2AB3F-BF8C-4C3B-8CF9-9B9F7723AA09}"/>
              </a:ext>
            </a:extLst>
          </p:cNvPr>
          <p:cNvGrpSpPr/>
          <p:nvPr/>
        </p:nvGrpSpPr>
        <p:grpSpPr>
          <a:xfrm>
            <a:off x="8504650" y="16498"/>
            <a:ext cx="2883159" cy="6858000"/>
            <a:chOff x="6466114" y="0"/>
            <a:chExt cx="2883159" cy="6858000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2E526663-8B5A-4595-ADC6-41194BBA9A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97" r="18603"/>
            <a:stretch/>
          </p:blipFill>
          <p:spPr>
            <a:xfrm>
              <a:off x="6466114" y="0"/>
              <a:ext cx="2883159" cy="6858000"/>
            </a:xfrm>
            <a:prstGeom prst="rect">
              <a:avLst/>
            </a:prstGeom>
          </p:spPr>
        </p:pic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1227DBB5-62B6-4B92-A23C-DCCBB53EDB71}"/>
                </a:ext>
              </a:extLst>
            </p:cNvPr>
            <p:cNvSpPr/>
            <p:nvPr/>
          </p:nvSpPr>
          <p:spPr>
            <a:xfrm>
              <a:off x="8416212" y="149290"/>
              <a:ext cx="933061" cy="5784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1" name="Přímá spojnice 10">
              <a:extLst>
                <a:ext uri="{FF2B5EF4-FFF2-40B4-BE49-F238E27FC236}">
                  <a16:creationId xmlns:a16="http://schemas.microsoft.com/office/drawing/2014/main" id="{F343B434-2DBF-4389-92CD-20B76F9647AA}"/>
                </a:ext>
              </a:extLst>
            </p:cNvPr>
            <p:cNvCxnSpPr/>
            <p:nvPr/>
          </p:nvCxnSpPr>
          <p:spPr>
            <a:xfrm flipV="1">
              <a:off x="6690049" y="634482"/>
              <a:ext cx="1726163" cy="522514"/>
            </a:xfrm>
            <a:prstGeom prst="line">
              <a:avLst/>
            </a:prstGeom>
            <a:ln w="38100">
              <a:solidFill>
                <a:srgbClr val="D8CA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11">
              <a:extLst>
                <a:ext uri="{FF2B5EF4-FFF2-40B4-BE49-F238E27FC236}">
                  <a16:creationId xmlns:a16="http://schemas.microsoft.com/office/drawing/2014/main" id="{A264A589-D3C8-447A-8022-BA568F0267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71387" y="1066800"/>
              <a:ext cx="303453" cy="276808"/>
            </a:xfrm>
            <a:prstGeom prst="line">
              <a:avLst/>
            </a:prstGeom>
            <a:ln w="28575">
              <a:solidFill>
                <a:srgbClr val="D8CA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71F16B81-D026-49A7-BA38-96610BBB1D02}"/>
              </a:ext>
            </a:extLst>
          </p:cNvPr>
          <p:cNvSpPr txBox="1"/>
          <p:nvPr/>
        </p:nvSpPr>
        <p:spPr>
          <a:xfrm>
            <a:off x="0" y="139959"/>
            <a:ext cx="87396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2400" b="1" dirty="0"/>
              <a:t>N.VII.</a:t>
            </a:r>
          </a:p>
        </p:txBody>
      </p:sp>
    </p:spTree>
    <p:extLst>
      <p:ext uri="{BB962C8B-B14F-4D97-AF65-F5344CB8AC3E}">
        <p14:creationId xmlns:p14="http://schemas.microsoft.com/office/powerpoint/2010/main" val="3829336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4" name="Text Box 10">
            <a:extLst>
              <a:ext uri="{FF2B5EF4-FFF2-40B4-BE49-F238E27FC236}">
                <a16:creationId xmlns:a16="http://schemas.microsoft.com/office/drawing/2014/main" id="{94175C88-1740-4CD4-95B8-DC12FE9C6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913" y="1"/>
            <a:ext cx="693157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2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NERVUS FACIALIS in </a:t>
            </a:r>
            <a:r>
              <a:rPr lang="cs-CZ" altLang="cs-CZ" sz="24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canalis</a:t>
            </a:r>
            <a:r>
              <a:rPr lang="cs-CZ" altLang="cs-CZ" sz="2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nervi </a:t>
            </a:r>
            <a:r>
              <a:rPr lang="cs-CZ" altLang="cs-CZ" sz="24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facialis</a:t>
            </a:r>
            <a:endParaRPr lang="cs-CZ" altLang="cs-CZ" sz="2400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48C9163-0E20-4A57-97AF-ED14CF45F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75" y="600869"/>
            <a:ext cx="2415032" cy="256483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11" name="Line 7">
            <a:extLst>
              <a:ext uri="{FF2B5EF4-FFF2-40B4-BE49-F238E27FC236}">
                <a16:creationId xmlns:a16="http://schemas.microsoft.com/office/drawing/2014/main" id="{9858A638-DB55-4AD8-B686-8B0F00A8B51F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975" y="4945857"/>
            <a:ext cx="3024188" cy="0"/>
          </a:xfrm>
          <a:prstGeom prst="line">
            <a:avLst/>
          </a:prstGeom>
          <a:noFill/>
          <a:ln w="57150" cmpd="thickThin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18008571-2BF4-4BDA-AA4E-0D2C696581BB}"/>
              </a:ext>
            </a:extLst>
          </p:cNvPr>
          <p:cNvGrpSpPr/>
          <p:nvPr/>
        </p:nvGrpSpPr>
        <p:grpSpPr>
          <a:xfrm>
            <a:off x="583569" y="3526631"/>
            <a:ext cx="2232025" cy="2160588"/>
            <a:chOff x="1331913" y="4149725"/>
            <a:chExt cx="2232025" cy="2160588"/>
          </a:xfrm>
        </p:grpSpPr>
        <p:sp>
          <p:nvSpPr>
            <p:cNvPr id="13" name="Line 6">
              <a:extLst>
                <a:ext uri="{FF2B5EF4-FFF2-40B4-BE49-F238E27FC236}">
                  <a16:creationId xmlns:a16="http://schemas.microsoft.com/office/drawing/2014/main" id="{21382105-25E7-42F2-AD90-0BE735AB87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1413" y="4149725"/>
              <a:ext cx="0" cy="1439863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Oval 8">
              <a:extLst>
                <a:ext uri="{FF2B5EF4-FFF2-40B4-BE49-F238E27FC236}">
                  <a16:creationId xmlns:a16="http://schemas.microsoft.com/office/drawing/2014/main" id="{8FB1C2E1-CFA3-47F7-B7F6-129E373811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1913" y="4652963"/>
              <a:ext cx="647700" cy="57626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" name="Oval 9">
              <a:extLst>
                <a:ext uri="{FF2B5EF4-FFF2-40B4-BE49-F238E27FC236}">
                  <a16:creationId xmlns:a16="http://schemas.microsoft.com/office/drawing/2014/main" id="{F83351DB-8990-451E-8F34-AF395F09E7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1775" y="4652963"/>
              <a:ext cx="647700" cy="57626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6" name="Oval 10" descr="Vlna">
              <a:extLst>
                <a:ext uri="{FF2B5EF4-FFF2-40B4-BE49-F238E27FC236}">
                  <a16:creationId xmlns:a16="http://schemas.microsoft.com/office/drawing/2014/main" id="{5CDC0A58-7892-467D-B9A4-E6F96DB718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3350" y="5734050"/>
              <a:ext cx="647700" cy="576263"/>
            </a:xfrm>
            <a:prstGeom prst="ellipse">
              <a:avLst/>
            </a:prstGeom>
            <a:pattFill prst="wave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" name="Oval 11" descr="Velké konfety">
              <a:extLst>
                <a:ext uri="{FF2B5EF4-FFF2-40B4-BE49-F238E27FC236}">
                  <a16:creationId xmlns:a16="http://schemas.microsoft.com/office/drawing/2014/main" id="{DDA2CD53-AA54-4365-AF75-8917507567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3213" y="5734050"/>
              <a:ext cx="647700" cy="576263"/>
            </a:xfrm>
            <a:prstGeom prst="ellipse">
              <a:avLst/>
            </a:prstGeom>
            <a:pattFill prst="lgConfetti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8" name="Oval 12">
              <a:extLst>
                <a:ext uri="{FF2B5EF4-FFF2-40B4-BE49-F238E27FC236}">
                  <a16:creationId xmlns:a16="http://schemas.microsoft.com/office/drawing/2014/main" id="{D20F8E23-43E3-4C88-B347-E0C0B0CB91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9475" y="5734050"/>
              <a:ext cx="144463" cy="14287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pic>
        <p:nvPicPr>
          <p:cNvPr id="19" name="Obrázek 18" descr="Obsah obrázku osoba, interiér, ruka, držení&#10;&#10;Popis byl vytvořen automaticky">
            <a:extLst>
              <a:ext uri="{FF2B5EF4-FFF2-40B4-BE49-F238E27FC236}">
                <a16:creationId xmlns:a16="http://schemas.microsoft.com/office/drawing/2014/main" id="{B5AD1A34-63E0-4A02-A294-2A7974957D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169" y="3363094"/>
            <a:ext cx="3745315" cy="3453213"/>
          </a:xfrm>
          <a:prstGeom prst="rect">
            <a:avLst/>
          </a:prstGeom>
        </p:spPr>
      </p:pic>
      <p:pic>
        <p:nvPicPr>
          <p:cNvPr id="20" name="Obrázek 19" descr="Obsah obrázku osoba, interiér, držení, ruka&#10;&#10;Popis byl vytvořen automaticky">
            <a:extLst>
              <a:ext uri="{FF2B5EF4-FFF2-40B4-BE49-F238E27FC236}">
                <a16:creationId xmlns:a16="http://schemas.microsoft.com/office/drawing/2014/main" id="{9F9A32AF-4844-49ED-973A-3B1F509199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514" y="461666"/>
            <a:ext cx="4024135" cy="2962325"/>
          </a:xfrm>
          <a:prstGeom prst="rect">
            <a:avLst/>
          </a:prstGeom>
        </p:spPr>
      </p:pic>
      <p:pic>
        <p:nvPicPr>
          <p:cNvPr id="21" name="Obrázek 20" descr="Obsah obrázku osoba, interiér, držení, ruka&#10;&#10;Popis byl vytvořen automaticky">
            <a:extLst>
              <a:ext uri="{FF2B5EF4-FFF2-40B4-BE49-F238E27FC236}">
                <a16:creationId xmlns:a16="http://schemas.microsoft.com/office/drawing/2014/main" id="{A021DFAF-2649-447A-9175-71A832B7B1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819" y="457713"/>
            <a:ext cx="3273330" cy="2962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o Image Available!">
            <a:extLst>
              <a:ext uri="{FF2B5EF4-FFF2-40B4-BE49-F238E27FC236}">
                <a16:creationId xmlns:a16="http://schemas.microsoft.com/office/drawing/2014/main" id="{17CC3720-EB57-427F-930E-A73BDC22ED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7" t="17065" r="25215" b="14661"/>
          <a:stretch/>
        </p:blipFill>
        <p:spPr bwMode="auto">
          <a:xfrm>
            <a:off x="5579706" y="0"/>
            <a:ext cx="6612294" cy="4008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Skupina 5">
            <a:extLst>
              <a:ext uri="{FF2B5EF4-FFF2-40B4-BE49-F238E27FC236}">
                <a16:creationId xmlns:a16="http://schemas.microsoft.com/office/drawing/2014/main" id="{A7D97D08-82C5-4BA9-9504-16F866F6D714}"/>
              </a:ext>
            </a:extLst>
          </p:cNvPr>
          <p:cNvGrpSpPr/>
          <p:nvPr/>
        </p:nvGrpSpPr>
        <p:grpSpPr>
          <a:xfrm>
            <a:off x="0" y="-1"/>
            <a:ext cx="5579706" cy="4096139"/>
            <a:chOff x="5976251" y="4236098"/>
            <a:chExt cx="3794449" cy="2621902"/>
          </a:xfrm>
        </p:grpSpPr>
        <p:pic>
          <p:nvPicPr>
            <p:cNvPr id="4" name="Picture 4" descr="SouvisejÃ­cÃ­ obrÃ¡zek">
              <a:extLst>
                <a:ext uri="{FF2B5EF4-FFF2-40B4-BE49-F238E27FC236}">
                  <a16:creationId xmlns:a16="http://schemas.microsoft.com/office/drawing/2014/main" id="{28322314-B6AC-4694-B295-C3B2FD989B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37" t="12035" r="12185" b="13719"/>
            <a:stretch/>
          </p:blipFill>
          <p:spPr bwMode="auto">
            <a:xfrm>
              <a:off x="5976251" y="4236098"/>
              <a:ext cx="3794449" cy="26219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2" name="Obdélník 1">
              <a:extLst>
                <a:ext uri="{FF2B5EF4-FFF2-40B4-BE49-F238E27FC236}">
                  <a16:creationId xmlns:a16="http://schemas.microsoft.com/office/drawing/2014/main" id="{52675EE0-B44F-45C5-A7A5-9352B787D840}"/>
                </a:ext>
              </a:extLst>
            </p:cNvPr>
            <p:cNvSpPr/>
            <p:nvPr/>
          </p:nvSpPr>
          <p:spPr>
            <a:xfrm>
              <a:off x="9097347" y="4245429"/>
              <a:ext cx="671804" cy="4851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bdélník 4">
              <a:extLst>
                <a:ext uri="{FF2B5EF4-FFF2-40B4-BE49-F238E27FC236}">
                  <a16:creationId xmlns:a16="http://schemas.microsoft.com/office/drawing/2014/main" id="{CA002FAB-FE56-438C-AA6E-E020E010AFEE}"/>
                </a:ext>
              </a:extLst>
            </p:cNvPr>
            <p:cNvSpPr/>
            <p:nvPr/>
          </p:nvSpPr>
          <p:spPr>
            <a:xfrm>
              <a:off x="9095798" y="6363478"/>
              <a:ext cx="514733" cy="3079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8" name="Picture 9" descr="No Image Available!">
            <a:extLst>
              <a:ext uri="{FF2B5EF4-FFF2-40B4-BE49-F238E27FC236}">
                <a16:creationId xmlns:a16="http://schemas.microsoft.com/office/drawing/2014/main" id="{F448879E-6CF0-4C9C-8AD8-5B3A86946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1" t="10101" r="30147" b="16400"/>
          <a:stretch>
            <a:fillRect/>
          </a:stretch>
        </p:blipFill>
        <p:spPr bwMode="auto">
          <a:xfrm>
            <a:off x="3606800" y="3564077"/>
            <a:ext cx="2489200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B2533A2-058D-4DC6-8AB0-8C2424CCD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360" y="-46653"/>
            <a:ext cx="5803640" cy="649009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D87508A-46FE-4A70-A470-56C22B128B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93"/>
          <a:stretch/>
        </p:blipFill>
        <p:spPr>
          <a:xfrm>
            <a:off x="0" y="0"/>
            <a:ext cx="63883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568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VÃ½sledek obrÃ¡zku pro ganglion OTICUM">
            <a:extLst>
              <a:ext uri="{FF2B5EF4-FFF2-40B4-BE49-F238E27FC236}">
                <a16:creationId xmlns:a16="http://schemas.microsoft.com/office/drawing/2014/main" id="{19ED9189-8893-4152-8E6E-212C4E675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783" y="0"/>
            <a:ext cx="8514434" cy="32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nd06.jxs.cz/803/430/35e2b8cc74_103244477_o2.jpg">
            <a:extLst>
              <a:ext uri="{FF2B5EF4-FFF2-40B4-BE49-F238E27FC236}">
                <a16:creationId xmlns:a16="http://schemas.microsoft.com/office/drawing/2014/main" id="{DBD2FA1A-C774-4AC3-9DB0-43DD56CE2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335" y="3429000"/>
            <a:ext cx="7457206" cy="328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FCA3E973">
            <a:extLst>
              <a:ext uri="{FF2B5EF4-FFF2-40B4-BE49-F238E27FC236}">
                <a16:creationId xmlns:a16="http://schemas.microsoft.com/office/drawing/2014/main" id="{47F7B8AF-65D6-4396-BE37-CE4FB373F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" r="3525" b="2092"/>
          <a:stretch>
            <a:fillRect/>
          </a:stretch>
        </p:blipFill>
        <p:spPr bwMode="auto">
          <a:xfrm>
            <a:off x="6240463" y="474663"/>
            <a:ext cx="2057400" cy="27352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 descr="165BD6F9">
            <a:extLst>
              <a:ext uri="{FF2B5EF4-FFF2-40B4-BE49-F238E27FC236}">
                <a16:creationId xmlns:a16="http://schemas.microsoft.com/office/drawing/2014/main" id="{88ADCA64-7D0B-4A76-BD30-A79D6949E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4" r="938" b="2789"/>
          <a:stretch>
            <a:fillRect/>
          </a:stretch>
        </p:blipFill>
        <p:spPr bwMode="auto">
          <a:xfrm>
            <a:off x="3952876" y="463550"/>
            <a:ext cx="2163763" cy="27320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2973CC6F">
            <a:extLst>
              <a:ext uri="{FF2B5EF4-FFF2-40B4-BE49-F238E27FC236}">
                <a16:creationId xmlns:a16="http://schemas.microsoft.com/office/drawing/2014/main" id="{58BF2136-4E45-430C-8222-7BF41E2B3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2" t="4866" r="2725" b="5678"/>
          <a:stretch>
            <a:fillRect/>
          </a:stretch>
        </p:blipFill>
        <p:spPr bwMode="auto">
          <a:xfrm>
            <a:off x="1919288" y="1019176"/>
            <a:ext cx="2012950" cy="21939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5" descr="AC4B3F55">
            <a:extLst>
              <a:ext uri="{FF2B5EF4-FFF2-40B4-BE49-F238E27FC236}">
                <a16:creationId xmlns:a16="http://schemas.microsoft.com/office/drawing/2014/main" id="{ACF6CC54-6EE1-48CE-9490-3C860C239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6" t="2571" r="5286" b="6856"/>
          <a:stretch>
            <a:fillRect/>
          </a:stretch>
        </p:blipFill>
        <p:spPr bwMode="auto">
          <a:xfrm>
            <a:off x="8328025" y="1149350"/>
            <a:ext cx="1982788" cy="20637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4" name="Text Box 6">
            <a:extLst>
              <a:ext uri="{FF2B5EF4-FFF2-40B4-BE49-F238E27FC236}">
                <a16:creationId xmlns:a16="http://schemas.microsoft.com/office/drawing/2014/main" id="{7D850FB4-EF6B-42F9-A216-5D854E34F5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9144000" cy="457200"/>
          </a:xfrm>
          <a:prstGeom prst="rect">
            <a:avLst/>
          </a:pr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FF00"/>
                </a:solidFill>
              </a:rPr>
              <a:t>PERIFERNÍ</a:t>
            </a:r>
            <a:r>
              <a:rPr lang="cs-CZ" altLang="cs-CZ" sz="2400" b="1">
                <a:solidFill>
                  <a:srgbClr val="FF0000"/>
                </a:solidFill>
              </a:rPr>
              <a:t> (A) </a:t>
            </a:r>
            <a:r>
              <a:rPr lang="cs-CZ" altLang="cs-CZ" sz="2400" b="1">
                <a:solidFill>
                  <a:srgbClr val="FFFF00"/>
                </a:solidFill>
              </a:rPr>
              <a:t>+ CENTRÁLNÍ OBRNA</a:t>
            </a:r>
            <a:r>
              <a:rPr lang="cs-CZ" altLang="cs-CZ" sz="2400" b="1">
                <a:solidFill>
                  <a:srgbClr val="FF0000"/>
                </a:solidFill>
              </a:rPr>
              <a:t> (B) </a:t>
            </a:r>
            <a:r>
              <a:rPr lang="cs-CZ" altLang="cs-CZ" sz="2400" b="1">
                <a:solidFill>
                  <a:srgbClr val="FFFF00"/>
                </a:solidFill>
              </a:rPr>
              <a:t>N. VII</a:t>
            </a:r>
          </a:p>
        </p:txBody>
      </p:sp>
      <p:sp>
        <p:nvSpPr>
          <p:cNvPr id="32775" name="Text Box 7">
            <a:extLst>
              <a:ext uri="{FF2B5EF4-FFF2-40B4-BE49-F238E27FC236}">
                <a16:creationId xmlns:a16="http://schemas.microsoft.com/office/drawing/2014/main" id="{EA8C2C0F-92BD-4951-BB99-34687C335B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2976" y="463550"/>
            <a:ext cx="358775" cy="376238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32776" name="Text Box 8">
            <a:extLst>
              <a:ext uri="{FF2B5EF4-FFF2-40B4-BE49-F238E27FC236}">
                <a16:creationId xmlns:a16="http://schemas.microsoft.com/office/drawing/2014/main" id="{D55B1CF2-6019-4AAE-A6F2-0C5A3BD87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1051" y="474664"/>
            <a:ext cx="358775" cy="376237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32777" name="Text Box 9">
            <a:extLst>
              <a:ext uri="{FF2B5EF4-FFF2-40B4-BE49-F238E27FC236}">
                <a16:creationId xmlns:a16="http://schemas.microsoft.com/office/drawing/2014/main" id="{9929FF9E-CF9E-4BF1-A7D7-FAE0299C4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657850"/>
            <a:ext cx="4572000" cy="12001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Obrna všech mimických svalů na homolaterální polovině obličeje při poškození motorického jádra n. VII nebo axonů jeho motorických buněk</a:t>
            </a:r>
          </a:p>
        </p:txBody>
      </p:sp>
      <p:sp>
        <p:nvSpPr>
          <p:cNvPr id="32778" name="Text Box 10">
            <a:extLst>
              <a:ext uri="{FF2B5EF4-FFF2-40B4-BE49-F238E27FC236}">
                <a16:creationId xmlns:a16="http://schemas.microsoft.com/office/drawing/2014/main" id="{F1FB7A3E-397F-4A53-94A8-708573ED74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7438" y="5383214"/>
            <a:ext cx="4500562" cy="14747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Kontralaterální obrna dolních mimických svalů při poškození supranukleární inervace motorického jádra n. VII: pokleslý koutek ústní.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Horní mimické svaly zůstávají intaktní. </a:t>
            </a:r>
          </a:p>
        </p:txBody>
      </p:sp>
      <p:pic>
        <p:nvPicPr>
          <p:cNvPr id="32779" name="Picture 11">
            <a:extLst>
              <a:ext uri="{FF2B5EF4-FFF2-40B4-BE49-F238E27FC236}">
                <a16:creationId xmlns:a16="http://schemas.microsoft.com/office/drawing/2014/main" id="{F97A93E7-C3FC-4987-97F3-0B71FA1E29F0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284538"/>
            <a:ext cx="2268538" cy="234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80" name="Picture 12">
            <a:extLst>
              <a:ext uri="{FF2B5EF4-FFF2-40B4-BE49-F238E27FC236}">
                <a16:creationId xmlns:a16="http://schemas.microsoft.com/office/drawing/2014/main" id="{21C2AA92-D8F1-428D-8165-F1C48FEA7F54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4" y="3284538"/>
            <a:ext cx="1584325" cy="234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81" name="Picture 13">
            <a:extLst>
              <a:ext uri="{FF2B5EF4-FFF2-40B4-BE49-F238E27FC236}">
                <a16:creationId xmlns:a16="http://schemas.microsoft.com/office/drawing/2014/main" id="{C1F0AA84-AC9C-41C9-99BD-0352D6611BA3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9" y="3213100"/>
            <a:ext cx="1728787" cy="216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82" name="Picture 14">
            <a:extLst>
              <a:ext uri="{FF2B5EF4-FFF2-40B4-BE49-F238E27FC236}">
                <a16:creationId xmlns:a16="http://schemas.microsoft.com/office/drawing/2014/main" id="{CA5F1B98-750F-41EF-AC5D-0F0B12FBEDAA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826" y="3284539"/>
            <a:ext cx="1152525" cy="2027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>
            <a:extLst>
              <a:ext uri="{FF2B5EF4-FFF2-40B4-BE49-F238E27FC236}">
                <a16:creationId xmlns:a16="http://schemas.microsoft.com/office/drawing/2014/main" id="{E523142B-140F-4501-B694-0E46221833AD}"/>
              </a:ext>
            </a:extLst>
          </p:cNvPr>
          <p:cNvGrpSpPr/>
          <p:nvPr/>
        </p:nvGrpSpPr>
        <p:grpSpPr>
          <a:xfrm>
            <a:off x="-104193" y="0"/>
            <a:ext cx="3629609" cy="6858000"/>
            <a:chOff x="2124270" y="0"/>
            <a:chExt cx="3629609" cy="6858000"/>
          </a:xfrm>
        </p:grpSpPr>
        <p:pic>
          <p:nvPicPr>
            <p:cNvPr id="2050" name="Picture 2" descr="VÃ½sledek obrÃ¡zku pro fossa rhomboidea">
              <a:extLst>
                <a:ext uri="{FF2B5EF4-FFF2-40B4-BE49-F238E27FC236}">
                  <a16:creationId xmlns:a16="http://schemas.microsoft.com/office/drawing/2014/main" id="{8ECBFCEC-2017-439A-A9AC-DA55E470B4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65" r="53741"/>
            <a:stretch/>
          </p:blipFill>
          <p:spPr bwMode="auto">
            <a:xfrm>
              <a:off x="2124270" y="0"/>
              <a:ext cx="3629609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2" name="Obdélník 1">
              <a:extLst>
                <a:ext uri="{FF2B5EF4-FFF2-40B4-BE49-F238E27FC236}">
                  <a16:creationId xmlns:a16="http://schemas.microsoft.com/office/drawing/2014/main" id="{6A6A1CC2-A538-4A02-8EDC-FA1AECF2227B}"/>
                </a:ext>
              </a:extLst>
            </p:cNvPr>
            <p:cNvSpPr/>
            <p:nvPr/>
          </p:nvSpPr>
          <p:spPr>
            <a:xfrm>
              <a:off x="2124270" y="139959"/>
              <a:ext cx="1244081" cy="9797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3" name="Obdélník 2">
              <a:extLst>
                <a:ext uri="{FF2B5EF4-FFF2-40B4-BE49-F238E27FC236}">
                  <a16:creationId xmlns:a16="http://schemas.microsoft.com/office/drawing/2014/main" id="{251525F4-890F-46D7-B7FB-96D60DC4E4E9}"/>
                </a:ext>
              </a:extLst>
            </p:cNvPr>
            <p:cNvSpPr/>
            <p:nvPr/>
          </p:nvSpPr>
          <p:spPr>
            <a:xfrm>
              <a:off x="4180114" y="139959"/>
              <a:ext cx="1203649" cy="438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" name="Obdélník 3">
              <a:extLst>
                <a:ext uri="{FF2B5EF4-FFF2-40B4-BE49-F238E27FC236}">
                  <a16:creationId xmlns:a16="http://schemas.microsoft.com/office/drawing/2014/main" id="{D486CDB9-FBD9-420F-9F7E-5ED753A7CF7D}"/>
                </a:ext>
              </a:extLst>
            </p:cNvPr>
            <p:cNvSpPr/>
            <p:nvPr/>
          </p:nvSpPr>
          <p:spPr>
            <a:xfrm>
              <a:off x="4124132" y="718457"/>
              <a:ext cx="1558212" cy="4012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7" name="Picture 2">
            <a:extLst>
              <a:ext uri="{FF2B5EF4-FFF2-40B4-BE49-F238E27FC236}">
                <a16:creationId xmlns:a16="http://schemas.microsoft.com/office/drawing/2014/main" id="{1D569FEF-4A24-47AD-95FD-E39513E88F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3"/>
          <a:stretch/>
        </p:blipFill>
        <p:spPr bwMode="auto">
          <a:xfrm>
            <a:off x="4477553" y="0"/>
            <a:ext cx="3209731" cy="6799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D9A2AB3F-BF8C-4C3B-8CF9-9B9F7723AA09}"/>
              </a:ext>
            </a:extLst>
          </p:cNvPr>
          <p:cNvGrpSpPr/>
          <p:nvPr/>
        </p:nvGrpSpPr>
        <p:grpSpPr>
          <a:xfrm>
            <a:off x="8438398" y="0"/>
            <a:ext cx="2883159" cy="6858000"/>
            <a:chOff x="6466114" y="0"/>
            <a:chExt cx="2883159" cy="6858000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2E526663-8B5A-4595-ADC6-41194BBA9A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97" r="18603"/>
            <a:stretch/>
          </p:blipFill>
          <p:spPr>
            <a:xfrm>
              <a:off x="6466114" y="0"/>
              <a:ext cx="2883159" cy="6858000"/>
            </a:xfrm>
            <a:prstGeom prst="rect">
              <a:avLst/>
            </a:prstGeom>
          </p:spPr>
        </p:pic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1227DBB5-62B6-4B92-A23C-DCCBB53EDB71}"/>
                </a:ext>
              </a:extLst>
            </p:cNvPr>
            <p:cNvSpPr/>
            <p:nvPr/>
          </p:nvSpPr>
          <p:spPr>
            <a:xfrm>
              <a:off x="8416212" y="149290"/>
              <a:ext cx="933061" cy="5784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1" name="Přímá spojnice 10">
              <a:extLst>
                <a:ext uri="{FF2B5EF4-FFF2-40B4-BE49-F238E27FC236}">
                  <a16:creationId xmlns:a16="http://schemas.microsoft.com/office/drawing/2014/main" id="{F343B434-2DBF-4389-92CD-20B76F9647AA}"/>
                </a:ext>
              </a:extLst>
            </p:cNvPr>
            <p:cNvCxnSpPr/>
            <p:nvPr/>
          </p:nvCxnSpPr>
          <p:spPr>
            <a:xfrm flipV="1">
              <a:off x="6690049" y="634482"/>
              <a:ext cx="1726163" cy="522514"/>
            </a:xfrm>
            <a:prstGeom prst="line">
              <a:avLst/>
            </a:prstGeom>
            <a:ln w="38100">
              <a:solidFill>
                <a:srgbClr val="D8CA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11">
              <a:extLst>
                <a:ext uri="{FF2B5EF4-FFF2-40B4-BE49-F238E27FC236}">
                  <a16:creationId xmlns:a16="http://schemas.microsoft.com/office/drawing/2014/main" id="{A264A589-D3C8-447A-8022-BA568F0267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71387" y="1066800"/>
              <a:ext cx="303453" cy="276808"/>
            </a:xfrm>
            <a:prstGeom prst="line">
              <a:avLst/>
            </a:prstGeom>
            <a:ln w="28575">
              <a:solidFill>
                <a:srgbClr val="D8CA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5D8C4B4A-396D-404B-A046-210732F2A3AF}"/>
              </a:ext>
            </a:extLst>
          </p:cNvPr>
          <p:cNvSpPr txBox="1"/>
          <p:nvPr/>
        </p:nvSpPr>
        <p:spPr>
          <a:xfrm>
            <a:off x="0" y="139959"/>
            <a:ext cx="962608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2400" b="1" dirty="0"/>
              <a:t>N.IX.</a:t>
            </a:r>
          </a:p>
        </p:txBody>
      </p:sp>
    </p:spTree>
    <p:extLst>
      <p:ext uri="{BB962C8B-B14F-4D97-AF65-F5344CB8AC3E}">
        <p14:creationId xmlns:p14="http://schemas.microsoft.com/office/powerpoint/2010/main" val="454856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4230D0C7">
            <a:extLst>
              <a:ext uri="{FF2B5EF4-FFF2-40B4-BE49-F238E27FC236}">
                <a16:creationId xmlns:a16="http://schemas.microsoft.com/office/drawing/2014/main" id="{8318CF3D-63E8-4442-862B-7CB46986D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1" y="1268414"/>
            <a:ext cx="3529013" cy="10175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9E2BD6D">
            <a:extLst>
              <a:ext uri="{FF2B5EF4-FFF2-40B4-BE49-F238E27FC236}">
                <a16:creationId xmlns:a16="http://schemas.microsoft.com/office/drawing/2014/main" id="{08EFFB50-F6E2-4E2C-B3FA-CD61681CD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1" y="2420939"/>
            <a:ext cx="3529013" cy="979487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DB39F03">
            <a:extLst>
              <a:ext uri="{FF2B5EF4-FFF2-40B4-BE49-F238E27FC236}">
                <a16:creationId xmlns:a16="http://schemas.microsoft.com/office/drawing/2014/main" id="{3E6AAEE3-BDB7-44A1-BF49-EDCC541DD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3"/>
          <a:stretch>
            <a:fillRect/>
          </a:stretch>
        </p:blipFill>
        <p:spPr bwMode="auto">
          <a:xfrm>
            <a:off x="6527801" y="4149725"/>
            <a:ext cx="3529013" cy="935038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Text Box 5">
            <a:extLst>
              <a:ext uri="{FF2B5EF4-FFF2-40B4-BE49-F238E27FC236}">
                <a16:creationId xmlns:a16="http://schemas.microsoft.com/office/drawing/2014/main" id="{80F3D3EC-BBFE-4084-8FD9-AF933BADC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9934" y="51594"/>
            <a:ext cx="6665167" cy="457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2400" b="1" dirty="0"/>
              <a:t>SPEKTRUM VLÁKEN HLAVOVÝCH NERVŮ</a:t>
            </a:r>
          </a:p>
        </p:txBody>
      </p:sp>
      <p:sp>
        <p:nvSpPr>
          <p:cNvPr id="6150" name="Text Box 6">
            <a:extLst>
              <a:ext uri="{FF2B5EF4-FFF2-40B4-BE49-F238E27FC236}">
                <a16:creationId xmlns:a16="http://schemas.microsoft.com/office/drawing/2014/main" id="{77F2F20D-AF05-4F0B-AA74-0E501C853A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9" y="981076"/>
            <a:ext cx="4105275" cy="483209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400" b="1" dirty="0">
                <a:solidFill>
                  <a:srgbClr val="FF0000"/>
                </a:solidFill>
              </a:rPr>
              <a:t>1. VLÁKNA MOTORICKÁ</a:t>
            </a:r>
            <a:r>
              <a:rPr lang="cs-CZ" altLang="cs-CZ" sz="1400" dirty="0"/>
              <a:t> - </a:t>
            </a:r>
            <a:r>
              <a:rPr lang="cs-CZ" altLang="cs-CZ" sz="1400" b="1" dirty="0"/>
              <a:t>eferentní</a:t>
            </a:r>
          </a:p>
          <a:p>
            <a:r>
              <a:rPr lang="cs-CZ" altLang="cs-CZ" sz="1200" dirty="0"/>
              <a:t>Axony neuronů motorických jader </a:t>
            </a:r>
            <a:r>
              <a:rPr lang="cs-CZ" altLang="cs-CZ" sz="1200" b="1" dirty="0"/>
              <a:t>HN III, IV, V, VI, VII, IX-XII</a:t>
            </a:r>
          </a:p>
          <a:p>
            <a:r>
              <a:rPr lang="cs-CZ" altLang="cs-CZ" sz="1200" dirty="0"/>
              <a:t>Bez přerušení směřují k efektorům = příčně pruhovaným svalům v oblasti hlavy (a krku). </a:t>
            </a:r>
          </a:p>
          <a:p>
            <a:endParaRPr lang="cs-CZ" altLang="cs-CZ" sz="1200" dirty="0"/>
          </a:p>
          <a:p>
            <a:r>
              <a:rPr lang="cs-CZ" altLang="cs-CZ" sz="1400" b="1" dirty="0">
                <a:solidFill>
                  <a:srgbClr val="00CC00"/>
                </a:solidFill>
              </a:rPr>
              <a:t>2. VLÁKNA PARASYMPATICKÁ</a:t>
            </a:r>
            <a:r>
              <a:rPr lang="cs-CZ" altLang="cs-CZ" sz="1400" b="1" dirty="0"/>
              <a:t>:</a:t>
            </a:r>
            <a:r>
              <a:rPr lang="cs-CZ" altLang="cs-CZ" sz="1400" dirty="0"/>
              <a:t> </a:t>
            </a:r>
            <a:r>
              <a:rPr lang="cs-CZ" altLang="cs-CZ" sz="1200" b="1" dirty="0"/>
              <a:t>HN III, VII, IX, X</a:t>
            </a:r>
            <a:r>
              <a:rPr lang="cs-CZ" altLang="cs-CZ" sz="1200" dirty="0"/>
              <a:t> -– </a:t>
            </a:r>
            <a:r>
              <a:rPr lang="cs-CZ" altLang="cs-CZ" sz="1200" b="1" dirty="0"/>
              <a:t>eferentní</a:t>
            </a:r>
          </a:p>
          <a:p>
            <a:r>
              <a:rPr lang="cs-CZ" altLang="cs-CZ" sz="1200" dirty="0"/>
              <a:t>Do jejich průběhu vložena </a:t>
            </a:r>
            <a:r>
              <a:rPr lang="cs-CZ" altLang="cs-CZ" sz="1200" b="1" dirty="0"/>
              <a:t>parasympatická ganglia</a:t>
            </a:r>
            <a:r>
              <a:rPr lang="cs-CZ" altLang="cs-CZ" sz="1200" dirty="0"/>
              <a:t>: </a:t>
            </a:r>
          </a:p>
          <a:p>
            <a:pPr lvl="1"/>
            <a:r>
              <a:rPr lang="cs-CZ" altLang="cs-CZ" sz="1200" b="1" dirty="0">
                <a:solidFill>
                  <a:srgbClr val="00CC00"/>
                </a:solidFill>
              </a:rPr>
              <a:t>N. III - GANGLION CILARE(N.III)</a:t>
            </a:r>
          </a:p>
          <a:p>
            <a:pPr lvl="1"/>
            <a:r>
              <a:rPr lang="cs-CZ" altLang="cs-CZ" sz="1200" b="1" dirty="0">
                <a:solidFill>
                  <a:srgbClr val="00CC00"/>
                </a:solidFill>
              </a:rPr>
              <a:t>N. VII - GANGLION PTERYGOPALATINUM ET SUBMANDIBULARE </a:t>
            </a:r>
          </a:p>
          <a:p>
            <a:pPr lvl="1"/>
            <a:r>
              <a:rPr lang="cs-CZ" altLang="cs-CZ" sz="1200" b="1" dirty="0">
                <a:solidFill>
                  <a:srgbClr val="00CC00"/>
                </a:solidFill>
              </a:rPr>
              <a:t>N. IX-  GANGLION OTICUM</a:t>
            </a:r>
          </a:p>
          <a:p>
            <a:pPr lvl="1"/>
            <a:r>
              <a:rPr lang="cs-CZ" altLang="cs-CZ" sz="1200" b="1" dirty="0">
                <a:solidFill>
                  <a:srgbClr val="00CC00"/>
                </a:solidFill>
              </a:rPr>
              <a:t>N. X. – GGL. u orgánů</a:t>
            </a:r>
          </a:p>
          <a:p>
            <a:r>
              <a:rPr lang="cs-CZ" altLang="cs-CZ" sz="1200" b="1" dirty="0" err="1"/>
              <a:t>Pregangloivá</a:t>
            </a:r>
            <a:r>
              <a:rPr lang="cs-CZ" altLang="cs-CZ" sz="1200" b="1" dirty="0"/>
              <a:t> vlákna vystupují z </a:t>
            </a:r>
            <a:r>
              <a:rPr lang="cs-CZ" altLang="cs-CZ" sz="1200" b="1" dirty="0">
                <a:solidFill>
                  <a:srgbClr val="00CC00"/>
                </a:solidFill>
              </a:rPr>
              <a:t>pasy jader</a:t>
            </a:r>
          </a:p>
          <a:p>
            <a:r>
              <a:rPr lang="cs-CZ" altLang="cs-CZ" sz="1200" b="1" dirty="0" err="1"/>
              <a:t>Postgangliová</a:t>
            </a:r>
            <a:r>
              <a:rPr lang="cs-CZ" altLang="cs-CZ" sz="1200" b="1" dirty="0"/>
              <a:t> vlákna</a:t>
            </a:r>
            <a:r>
              <a:rPr lang="cs-CZ" altLang="cs-CZ" sz="1200" dirty="0"/>
              <a:t> vystupují z </a:t>
            </a:r>
            <a:r>
              <a:rPr lang="cs-CZ" altLang="cs-CZ" sz="1200" b="1" dirty="0">
                <a:solidFill>
                  <a:srgbClr val="00CC00"/>
                </a:solidFill>
              </a:rPr>
              <a:t>pasy ganglií</a:t>
            </a:r>
            <a:r>
              <a:rPr lang="cs-CZ" altLang="cs-CZ" sz="1200" dirty="0"/>
              <a:t>: Směřují k efektorům = </a:t>
            </a:r>
            <a:r>
              <a:rPr lang="cs-CZ" altLang="cs-CZ" sz="1200" b="1" dirty="0">
                <a:solidFill>
                  <a:srgbClr val="00CC00"/>
                </a:solidFill>
              </a:rPr>
              <a:t>hladké svalovině a žlázám</a:t>
            </a:r>
            <a:r>
              <a:rPr lang="cs-CZ" altLang="cs-CZ" sz="1200" dirty="0"/>
              <a:t> v oblasti hlavy</a:t>
            </a:r>
          </a:p>
          <a:p>
            <a:endParaRPr lang="cs-CZ" altLang="cs-CZ" sz="1200" dirty="0"/>
          </a:p>
          <a:p>
            <a:r>
              <a:rPr lang="cs-CZ" altLang="cs-CZ" sz="1400" b="1" dirty="0">
                <a:solidFill>
                  <a:srgbClr val="0070C0"/>
                </a:solidFill>
              </a:rPr>
              <a:t>3. VLÁKNA SENZORICKÁ A SPECIÁLNÍ SENSORICKÁ</a:t>
            </a:r>
          </a:p>
          <a:p>
            <a:r>
              <a:rPr lang="cs-CZ" altLang="cs-CZ" sz="1200" b="1" dirty="0">
                <a:solidFill>
                  <a:srgbClr val="0070C0"/>
                </a:solidFill>
              </a:rPr>
              <a:t>Dendrity + axony</a:t>
            </a:r>
            <a:r>
              <a:rPr lang="cs-CZ" altLang="cs-CZ" sz="1200" dirty="0">
                <a:solidFill>
                  <a:srgbClr val="0070C0"/>
                </a:solidFill>
              </a:rPr>
              <a:t> </a:t>
            </a:r>
            <a:r>
              <a:rPr lang="cs-CZ" altLang="cs-CZ" sz="1200" dirty="0" err="1"/>
              <a:t>pseudounipolárních</a:t>
            </a:r>
            <a:r>
              <a:rPr lang="cs-CZ" altLang="cs-CZ" sz="1200" dirty="0"/>
              <a:t> buněk </a:t>
            </a:r>
            <a:r>
              <a:rPr lang="cs-CZ" altLang="cs-CZ" sz="1200" b="1" dirty="0">
                <a:solidFill>
                  <a:srgbClr val="0070C0"/>
                </a:solidFill>
              </a:rPr>
              <a:t>senzorických a speciálních senzorických ganglií: </a:t>
            </a:r>
          </a:p>
          <a:p>
            <a:pPr lvl="1"/>
            <a:r>
              <a:rPr lang="cs-CZ" altLang="cs-CZ" sz="1200" b="1" dirty="0">
                <a:solidFill>
                  <a:srgbClr val="0070C0"/>
                </a:solidFill>
              </a:rPr>
              <a:t>N. V- GANGLION TRIGEMINALE</a:t>
            </a:r>
          </a:p>
          <a:p>
            <a:pPr lvl="1"/>
            <a:r>
              <a:rPr lang="cs-CZ" altLang="cs-CZ" sz="1200" b="1" dirty="0">
                <a:solidFill>
                  <a:srgbClr val="0070C0"/>
                </a:solidFill>
              </a:rPr>
              <a:t>N. VII – GANGLION GENICULI</a:t>
            </a:r>
          </a:p>
          <a:p>
            <a:pPr lvl="1"/>
            <a:r>
              <a:rPr lang="cs-CZ" altLang="cs-CZ" sz="1200" b="1" dirty="0">
                <a:solidFill>
                  <a:srgbClr val="0070C0"/>
                </a:solidFill>
              </a:rPr>
              <a:t>N. IX + X – GANGLION SUP. ET INF.</a:t>
            </a:r>
          </a:p>
        </p:txBody>
      </p:sp>
      <p:sp>
        <p:nvSpPr>
          <p:cNvPr id="36871" name="Text Box 7">
            <a:extLst>
              <a:ext uri="{FF2B5EF4-FFF2-40B4-BE49-F238E27FC236}">
                <a16:creationId xmlns:a16="http://schemas.microsoft.com/office/drawing/2014/main" id="{7D5865B6-FB81-46B6-9EC4-A263A3855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7800" y="1268414"/>
            <a:ext cx="1327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200" b="1">
                <a:solidFill>
                  <a:srgbClr val="FF0000"/>
                </a:solidFill>
              </a:rPr>
              <a:t>motorické jádro</a:t>
            </a:r>
          </a:p>
        </p:txBody>
      </p:sp>
      <p:sp>
        <p:nvSpPr>
          <p:cNvPr id="36872" name="Text Box 8">
            <a:extLst>
              <a:ext uri="{FF2B5EF4-FFF2-40B4-BE49-F238E27FC236}">
                <a16:creationId xmlns:a16="http://schemas.microsoft.com/office/drawing/2014/main" id="{80336AC3-22D8-4D35-90C0-180704E57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1488" y="1433514"/>
            <a:ext cx="5397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200" b="1">
                <a:solidFill>
                  <a:srgbClr val="FF0000"/>
                </a:solidFill>
              </a:rPr>
              <a:t>axon</a:t>
            </a:r>
          </a:p>
        </p:txBody>
      </p:sp>
      <p:sp>
        <p:nvSpPr>
          <p:cNvPr id="36873" name="Text Box 9">
            <a:extLst>
              <a:ext uri="{FF2B5EF4-FFF2-40B4-BE49-F238E27FC236}">
                <a16:creationId xmlns:a16="http://schemas.microsoft.com/office/drawing/2014/main" id="{8D824853-3120-4753-956A-BD311B8E1F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4289" y="1341439"/>
            <a:ext cx="10810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200" b="1">
                <a:solidFill>
                  <a:srgbClr val="FF0000"/>
                </a:solidFill>
              </a:rPr>
              <a:t>žíhané svaly</a:t>
            </a:r>
          </a:p>
        </p:txBody>
      </p:sp>
      <p:sp>
        <p:nvSpPr>
          <p:cNvPr id="36874" name="Text Box 10">
            <a:extLst>
              <a:ext uri="{FF2B5EF4-FFF2-40B4-BE49-F238E27FC236}">
                <a16:creationId xmlns:a16="http://schemas.microsoft.com/office/drawing/2014/main" id="{9B4D49A1-ACB1-41D0-91A1-0C364D460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750" y="2513014"/>
            <a:ext cx="946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200" b="1">
                <a:solidFill>
                  <a:srgbClr val="009900"/>
                </a:solidFill>
              </a:rPr>
              <a:t>pasy jádro</a:t>
            </a:r>
          </a:p>
        </p:txBody>
      </p:sp>
      <p:sp>
        <p:nvSpPr>
          <p:cNvPr id="36875" name="Text Box 11">
            <a:extLst>
              <a:ext uri="{FF2B5EF4-FFF2-40B4-BE49-F238E27FC236}">
                <a16:creationId xmlns:a16="http://schemas.microsoft.com/office/drawing/2014/main" id="{111F13BF-F1CC-4B2D-A19F-A0D59E968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5863" y="2420939"/>
            <a:ext cx="121126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200" b="1">
                <a:solidFill>
                  <a:srgbClr val="009900"/>
                </a:solidFill>
              </a:rPr>
              <a:t>pasy ganglion</a:t>
            </a:r>
          </a:p>
        </p:txBody>
      </p:sp>
      <p:sp>
        <p:nvSpPr>
          <p:cNvPr id="36876" name="Text Box 12">
            <a:extLst>
              <a:ext uri="{FF2B5EF4-FFF2-40B4-BE49-F238E27FC236}">
                <a16:creationId xmlns:a16="http://schemas.microsoft.com/office/drawing/2014/main" id="{1B929B45-08A2-4AE7-AD8C-4FA630CDC7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8163" y="2924175"/>
            <a:ext cx="10842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200" b="1">
                <a:solidFill>
                  <a:srgbClr val="009900"/>
                </a:solidFill>
              </a:rPr>
              <a:t>pregangl. vl.</a:t>
            </a:r>
          </a:p>
        </p:txBody>
      </p:sp>
      <p:sp>
        <p:nvSpPr>
          <p:cNvPr id="36877" name="Text Box 13">
            <a:extLst>
              <a:ext uri="{FF2B5EF4-FFF2-40B4-BE49-F238E27FC236}">
                <a16:creationId xmlns:a16="http://schemas.microsoft.com/office/drawing/2014/main" id="{A6863C05-F142-4609-802D-0534157833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6588" y="2924175"/>
            <a:ext cx="12128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200" b="1">
                <a:solidFill>
                  <a:srgbClr val="009900"/>
                </a:solidFill>
              </a:rPr>
              <a:t>postgangl. vl.</a:t>
            </a:r>
            <a:r>
              <a:rPr lang="cs-CZ" altLang="cs-CZ" sz="1200"/>
              <a:t> </a:t>
            </a:r>
          </a:p>
        </p:txBody>
      </p:sp>
      <p:sp>
        <p:nvSpPr>
          <p:cNvPr id="36878" name="Text Box 14">
            <a:extLst>
              <a:ext uri="{FF2B5EF4-FFF2-40B4-BE49-F238E27FC236}">
                <a16:creationId xmlns:a16="http://schemas.microsoft.com/office/drawing/2014/main" id="{43C053E9-A047-4483-86F7-1936504A7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6089" y="2924176"/>
            <a:ext cx="936625" cy="396875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000" b="1">
                <a:solidFill>
                  <a:srgbClr val="009900"/>
                </a:solidFill>
              </a:rPr>
              <a:t>hladké svaly</a:t>
            </a:r>
          </a:p>
          <a:p>
            <a:r>
              <a:rPr lang="cs-CZ" altLang="cs-CZ" sz="1000" b="1">
                <a:solidFill>
                  <a:srgbClr val="009900"/>
                </a:solidFill>
              </a:rPr>
              <a:t>žlázy</a:t>
            </a:r>
          </a:p>
        </p:txBody>
      </p:sp>
      <p:sp>
        <p:nvSpPr>
          <p:cNvPr id="36879" name="Text Box 15">
            <a:extLst>
              <a:ext uri="{FF2B5EF4-FFF2-40B4-BE49-F238E27FC236}">
                <a16:creationId xmlns:a16="http://schemas.microsoft.com/office/drawing/2014/main" id="{45183B8B-8627-4929-9C2D-4CFC3823D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1" y="3860800"/>
            <a:ext cx="1255713" cy="274638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200" b="1">
                <a:solidFill>
                  <a:schemeClr val="accent2"/>
                </a:solidFill>
              </a:rPr>
              <a:t>SS, S ganglion</a:t>
            </a:r>
          </a:p>
        </p:txBody>
      </p:sp>
      <p:sp>
        <p:nvSpPr>
          <p:cNvPr id="36880" name="Text Box 17">
            <a:extLst>
              <a:ext uri="{FF2B5EF4-FFF2-40B4-BE49-F238E27FC236}">
                <a16:creationId xmlns:a16="http://schemas.microsoft.com/office/drawing/2014/main" id="{61EF59D4-C432-428C-BADC-88AF7D052F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0414" y="4386263"/>
            <a:ext cx="549275" cy="284162"/>
          </a:xfrm>
          <a:prstGeom prst="rect">
            <a:avLst/>
          </a:prstGeom>
          <a:solidFill>
            <a:srgbClr val="DDDDDD"/>
          </a:solidFill>
          <a:ln w="9525">
            <a:solidFill>
              <a:srgbClr val="DDDDDD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200" b="1">
                <a:solidFill>
                  <a:schemeClr val="accent2"/>
                </a:solidFill>
              </a:rPr>
              <a:t>axon</a:t>
            </a:r>
          </a:p>
        </p:txBody>
      </p:sp>
      <p:sp>
        <p:nvSpPr>
          <p:cNvPr id="36881" name="Text Box 18">
            <a:extLst>
              <a:ext uri="{FF2B5EF4-FFF2-40B4-BE49-F238E27FC236}">
                <a16:creationId xmlns:a16="http://schemas.microsoft.com/office/drawing/2014/main" id="{9A830C04-F947-43B7-A63C-F54DAC23D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363" y="4221164"/>
            <a:ext cx="79216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200" b="1">
                <a:solidFill>
                  <a:schemeClr val="accent2"/>
                </a:solidFill>
              </a:rPr>
              <a:t>receptor</a:t>
            </a:r>
          </a:p>
        </p:txBody>
      </p:sp>
      <p:sp>
        <p:nvSpPr>
          <p:cNvPr id="36882" name="Text Box 19">
            <a:extLst>
              <a:ext uri="{FF2B5EF4-FFF2-40B4-BE49-F238E27FC236}">
                <a16:creationId xmlns:a16="http://schemas.microsoft.com/office/drawing/2014/main" id="{2252C92F-0CF1-401E-885D-9F40FA96A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6451" y="4076700"/>
            <a:ext cx="574675" cy="457200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200" b="1">
                <a:solidFill>
                  <a:schemeClr val="accent2"/>
                </a:solidFill>
              </a:rPr>
              <a:t>SS, S</a:t>
            </a:r>
          </a:p>
          <a:p>
            <a:r>
              <a:rPr lang="cs-CZ" altLang="cs-CZ" sz="1200" b="1">
                <a:solidFill>
                  <a:schemeClr val="accent2"/>
                </a:solidFill>
              </a:rPr>
              <a:t>jádro</a:t>
            </a:r>
          </a:p>
        </p:txBody>
      </p:sp>
      <p:sp>
        <p:nvSpPr>
          <p:cNvPr id="36883" name="Text Box 20">
            <a:extLst>
              <a:ext uri="{FF2B5EF4-FFF2-40B4-BE49-F238E27FC236}">
                <a16:creationId xmlns:a16="http://schemas.microsoft.com/office/drawing/2014/main" id="{E5992C07-ADE9-432E-ADF5-2BD749CC4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625" y="4437063"/>
            <a:ext cx="711200" cy="284162"/>
          </a:xfrm>
          <a:prstGeom prst="rect">
            <a:avLst/>
          </a:prstGeom>
          <a:solidFill>
            <a:srgbClr val="DDDDDD"/>
          </a:solidFill>
          <a:ln w="9525">
            <a:solidFill>
              <a:srgbClr val="DDDDDD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200" b="1">
                <a:solidFill>
                  <a:schemeClr val="accent2"/>
                </a:solidFill>
              </a:rPr>
              <a:t>dendrit</a:t>
            </a:r>
          </a:p>
        </p:txBody>
      </p:sp>
      <p:cxnSp>
        <p:nvCxnSpPr>
          <p:cNvPr id="21" name="Přímá spojovací šipka 20">
            <a:extLst>
              <a:ext uri="{FF2B5EF4-FFF2-40B4-BE49-F238E27FC236}">
                <a16:creationId xmlns:a16="http://schemas.microsoft.com/office/drawing/2014/main" id="{944DB432-2E5F-4B24-B1E8-166D184A657F}"/>
              </a:ext>
            </a:extLst>
          </p:cNvPr>
          <p:cNvCxnSpPr>
            <a:endCxn id="36866" idx="1"/>
          </p:cNvCxnSpPr>
          <p:nvPr/>
        </p:nvCxnSpPr>
        <p:spPr>
          <a:xfrm flipV="1">
            <a:off x="6310314" y="1778000"/>
            <a:ext cx="217487" cy="793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>
            <a:extLst>
              <a:ext uri="{FF2B5EF4-FFF2-40B4-BE49-F238E27FC236}">
                <a16:creationId xmlns:a16="http://schemas.microsoft.com/office/drawing/2014/main" id="{892F3687-2187-4044-B91B-F14CABE598DE}"/>
              </a:ext>
            </a:extLst>
          </p:cNvPr>
          <p:cNvCxnSpPr/>
          <p:nvPr/>
        </p:nvCxnSpPr>
        <p:spPr>
          <a:xfrm flipV="1">
            <a:off x="6310314" y="2857500"/>
            <a:ext cx="217487" cy="7938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ovací šipka 22">
            <a:extLst>
              <a:ext uri="{FF2B5EF4-FFF2-40B4-BE49-F238E27FC236}">
                <a16:creationId xmlns:a16="http://schemas.microsoft.com/office/drawing/2014/main" id="{675D96A0-254F-40E2-9799-28B375943178}"/>
              </a:ext>
            </a:extLst>
          </p:cNvPr>
          <p:cNvCxnSpPr/>
          <p:nvPr/>
        </p:nvCxnSpPr>
        <p:spPr>
          <a:xfrm flipV="1">
            <a:off x="6310314" y="4572000"/>
            <a:ext cx="217487" cy="7938"/>
          </a:xfrm>
          <a:prstGeom prst="straightConnector1">
            <a:avLst/>
          </a:prstGeom>
          <a:ln w="57150">
            <a:solidFill>
              <a:srgbClr val="99CC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Obrázek 50">
            <a:extLst>
              <a:ext uri="{FF2B5EF4-FFF2-40B4-BE49-F238E27FC236}">
                <a16:creationId xmlns:a16="http://schemas.microsoft.com/office/drawing/2014/main" id="{CE7C0546-F49B-4B5D-83BF-5585FF789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225210"/>
            <a:ext cx="6001393" cy="4407580"/>
          </a:xfrm>
          <a:prstGeom prst="rect">
            <a:avLst/>
          </a:prstGeom>
        </p:spPr>
      </p:pic>
      <p:pic>
        <p:nvPicPr>
          <p:cNvPr id="2050" name="Picture 2" descr="Zunge (Anatomie) - eRef, Thieme">
            <a:extLst>
              <a:ext uri="{FF2B5EF4-FFF2-40B4-BE49-F238E27FC236}">
                <a16:creationId xmlns:a16="http://schemas.microsoft.com/office/drawing/2014/main" id="{F81558F0-EBC3-42AC-B64E-08F1019D90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09" b="11564"/>
          <a:stretch/>
        </p:blipFill>
        <p:spPr bwMode="auto">
          <a:xfrm>
            <a:off x="280730" y="575330"/>
            <a:ext cx="5490060" cy="6064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38568645-7E6A-4407-878C-04D1B82535BA}"/>
              </a:ext>
            </a:extLst>
          </p:cNvPr>
          <p:cNvSpPr/>
          <p:nvPr/>
        </p:nvSpPr>
        <p:spPr>
          <a:xfrm>
            <a:off x="2967951" y="597159"/>
            <a:ext cx="1492082" cy="615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1B74C64F-E293-4259-B5C7-B7137D6DF1B3}"/>
              </a:ext>
            </a:extLst>
          </p:cNvPr>
          <p:cNvSpPr/>
          <p:nvPr/>
        </p:nvSpPr>
        <p:spPr>
          <a:xfrm>
            <a:off x="3396343" y="1315616"/>
            <a:ext cx="839755" cy="4945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51433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držení, ruka, interiér&#10;&#10;Popis byl vytvořen automaticky">
            <a:extLst>
              <a:ext uri="{FF2B5EF4-FFF2-40B4-BE49-F238E27FC236}">
                <a16:creationId xmlns:a16="http://schemas.microsoft.com/office/drawing/2014/main" id="{2C41E71D-743A-48C9-A4DE-A6169A59F6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" t="9952" r="32032" b="14124"/>
          <a:stretch/>
        </p:blipFill>
        <p:spPr>
          <a:xfrm>
            <a:off x="6502426" y="0"/>
            <a:ext cx="3456524" cy="3762796"/>
          </a:xfrm>
          <a:prstGeom prst="rect">
            <a:avLst/>
          </a:prstGeom>
        </p:spPr>
      </p:pic>
      <p:pic>
        <p:nvPicPr>
          <p:cNvPr id="4" name="Obrázek 3" descr="Obsah obrázku osoba, držení, ruka, dítě&#10;&#10;Popis byl vytvořen automaticky">
            <a:extLst>
              <a:ext uri="{FF2B5EF4-FFF2-40B4-BE49-F238E27FC236}">
                <a16:creationId xmlns:a16="http://schemas.microsoft.com/office/drawing/2014/main" id="{FB9674A0-8720-4A24-9871-25B348179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5" r="19530" b="13783"/>
          <a:stretch/>
        </p:blipFill>
        <p:spPr>
          <a:xfrm>
            <a:off x="1556112" y="0"/>
            <a:ext cx="4133463" cy="3762796"/>
          </a:xfrm>
          <a:prstGeom prst="rect">
            <a:avLst/>
          </a:prstGeom>
        </p:spPr>
      </p:pic>
      <p:pic>
        <p:nvPicPr>
          <p:cNvPr id="5" name="Picture 4" descr="VÃ½sledek obrÃ¡zku pro ganglion OTICUM">
            <a:extLst>
              <a:ext uri="{FF2B5EF4-FFF2-40B4-BE49-F238E27FC236}">
                <a16:creationId xmlns:a16="http://schemas.microsoft.com/office/drawing/2014/main" id="{8AE8EC0B-7DA5-48CC-B63C-FB995ED30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050" y="3762796"/>
            <a:ext cx="7570316" cy="309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2867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interiér, talíř, zakryté, malé&#10;&#10;Popis byl vytvořen automaticky">
            <a:extLst>
              <a:ext uri="{FF2B5EF4-FFF2-40B4-BE49-F238E27FC236}">
                <a16:creationId xmlns:a16="http://schemas.microsoft.com/office/drawing/2014/main" id="{C5FCFEC4-58DC-491A-B63E-3A4C8004FB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216" y="0"/>
            <a:ext cx="9325567" cy="6858000"/>
          </a:xfrm>
          <a:prstGeom prst="rect">
            <a:avLst/>
          </a:prstGeom>
        </p:spPr>
      </p:pic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E0C825E1-864D-4154-862E-E8E6B071276A}"/>
              </a:ext>
            </a:extLst>
          </p:cNvPr>
          <p:cNvCxnSpPr/>
          <p:nvPr/>
        </p:nvCxnSpPr>
        <p:spPr>
          <a:xfrm flipH="1" flipV="1">
            <a:off x="7296539" y="3088432"/>
            <a:ext cx="1856792" cy="52251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79548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>
            <a:extLst>
              <a:ext uri="{FF2B5EF4-FFF2-40B4-BE49-F238E27FC236}">
                <a16:creationId xmlns:a16="http://schemas.microsoft.com/office/drawing/2014/main" id="{E523142B-140F-4501-B694-0E46221833AD}"/>
              </a:ext>
            </a:extLst>
          </p:cNvPr>
          <p:cNvGrpSpPr/>
          <p:nvPr/>
        </p:nvGrpSpPr>
        <p:grpSpPr>
          <a:xfrm>
            <a:off x="-104193" y="0"/>
            <a:ext cx="3629609" cy="6858000"/>
            <a:chOff x="2124270" y="0"/>
            <a:chExt cx="3629609" cy="6858000"/>
          </a:xfrm>
        </p:grpSpPr>
        <p:pic>
          <p:nvPicPr>
            <p:cNvPr id="2050" name="Picture 2" descr="VÃ½sledek obrÃ¡zku pro fossa rhomboidea">
              <a:extLst>
                <a:ext uri="{FF2B5EF4-FFF2-40B4-BE49-F238E27FC236}">
                  <a16:creationId xmlns:a16="http://schemas.microsoft.com/office/drawing/2014/main" id="{8ECBFCEC-2017-439A-A9AC-DA55E470B4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65" r="53741"/>
            <a:stretch/>
          </p:blipFill>
          <p:spPr bwMode="auto">
            <a:xfrm>
              <a:off x="2124270" y="0"/>
              <a:ext cx="3629609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2" name="Obdélník 1">
              <a:extLst>
                <a:ext uri="{FF2B5EF4-FFF2-40B4-BE49-F238E27FC236}">
                  <a16:creationId xmlns:a16="http://schemas.microsoft.com/office/drawing/2014/main" id="{6A6A1CC2-A538-4A02-8EDC-FA1AECF2227B}"/>
                </a:ext>
              </a:extLst>
            </p:cNvPr>
            <p:cNvSpPr/>
            <p:nvPr/>
          </p:nvSpPr>
          <p:spPr>
            <a:xfrm>
              <a:off x="2124270" y="139959"/>
              <a:ext cx="1244081" cy="9797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3" name="Obdélník 2">
              <a:extLst>
                <a:ext uri="{FF2B5EF4-FFF2-40B4-BE49-F238E27FC236}">
                  <a16:creationId xmlns:a16="http://schemas.microsoft.com/office/drawing/2014/main" id="{251525F4-890F-46D7-B7FB-96D60DC4E4E9}"/>
                </a:ext>
              </a:extLst>
            </p:cNvPr>
            <p:cNvSpPr/>
            <p:nvPr/>
          </p:nvSpPr>
          <p:spPr>
            <a:xfrm>
              <a:off x="4180114" y="139959"/>
              <a:ext cx="1203649" cy="438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" name="Obdélník 3">
              <a:extLst>
                <a:ext uri="{FF2B5EF4-FFF2-40B4-BE49-F238E27FC236}">
                  <a16:creationId xmlns:a16="http://schemas.microsoft.com/office/drawing/2014/main" id="{D486CDB9-FBD9-420F-9F7E-5ED753A7CF7D}"/>
                </a:ext>
              </a:extLst>
            </p:cNvPr>
            <p:cNvSpPr/>
            <p:nvPr/>
          </p:nvSpPr>
          <p:spPr>
            <a:xfrm>
              <a:off x="4124132" y="718457"/>
              <a:ext cx="1558212" cy="4012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7" name="Picture 2">
            <a:extLst>
              <a:ext uri="{FF2B5EF4-FFF2-40B4-BE49-F238E27FC236}">
                <a16:creationId xmlns:a16="http://schemas.microsoft.com/office/drawing/2014/main" id="{1D569FEF-4A24-47AD-95FD-E39513E88F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3"/>
          <a:stretch/>
        </p:blipFill>
        <p:spPr bwMode="auto">
          <a:xfrm>
            <a:off x="3454241" y="29243"/>
            <a:ext cx="3209731" cy="6799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D9A2AB3F-BF8C-4C3B-8CF9-9B9F7723AA09}"/>
              </a:ext>
            </a:extLst>
          </p:cNvPr>
          <p:cNvGrpSpPr/>
          <p:nvPr/>
        </p:nvGrpSpPr>
        <p:grpSpPr>
          <a:xfrm>
            <a:off x="6632507" y="29243"/>
            <a:ext cx="2883159" cy="6858000"/>
            <a:chOff x="6466114" y="0"/>
            <a:chExt cx="2883159" cy="6858000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2E526663-8B5A-4595-ADC6-41194BBA9A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97" r="18603"/>
            <a:stretch/>
          </p:blipFill>
          <p:spPr>
            <a:xfrm>
              <a:off x="6466114" y="0"/>
              <a:ext cx="2883159" cy="6858000"/>
            </a:xfrm>
            <a:prstGeom prst="rect">
              <a:avLst/>
            </a:prstGeom>
          </p:spPr>
        </p:pic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1227DBB5-62B6-4B92-A23C-DCCBB53EDB71}"/>
                </a:ext>
              </a:extLst>
            </p:cNvPr>
            <p:cNvSpPr/>
            <p:nvPr/>
          </p:nvSpPr>
          <p:spPr>
            <a:xfrm>
              <a:off x="8416212" y="149290"/>
              <a:ext cx="933061" cy="5784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1" name="Přímá spojnice 10">
              <a:extLst>
                <a:ext uri="{FF2B5EF4-FFF2-40B4-BE49-F238E27FC236}">
                  <a16:creationId xmlns:a16="http://schemas.microsoft.com/office/drawing/2014/main" id="{F343B434-2DBF-4389-92CD-20B76F9647AA}"/>
                </a:ext>
              </a:extLst>
            </p:cNvPr>
            <p:cNvCxnSpPr/>
            <p:nvPr/>
          </p:nvCxnSpPr>
          <p:spPr>
            <a:xfrm flipV="1">
              <a:off x="6690049" y="634482"/>
              <a:ext cx="1726163" cy="522514"/>
            </a:xfrm>
            <a:prstGeom prst="line">
              <a:avLst/>
            </a:prstGeom>
            <a:ln w="38100">
              <a:solidFill>
                <a:srgbClr val="D8CA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11">
              <a:extLst>
                <a:ext uri="{FF2B5EF4-FFF2-40B4-BE49-F238E27FC236}">
                  <a16:creationId xmlns:a16="http://schemas.microsoft.com/office/drawing/2014/main" id="{A264A589-D3C8-447A-8022-BA568F0267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71387" y="1066800"/>
              <a:ext cx="303453" cy="276808"/>
            </a:xfrm>
            <a:prstGeom prst="line">
              <a:avLst/>
            </a:prstGeom>
            <a:ln w="28575">
              <a:solidFill>
                <a:srgbClr val="D8CA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2031A3EC-0811-44F1-8CA2-0155BA8DEA68}"/>
              </a:ext>
            </a:extLst>
          </p:cNvPr>
          <p:cNvSpPr txBox="1"/>
          <p:nvPr/>
        </p:nvSpPr>
        <p:spPr>
          <a:xfrm>
            <a:off x="0" y="139959"/>
            <a:ext cx="793102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2400" b="1" dirty="0"/>
              <a:t>N.X.</a:t>
            </a:r>
          </a:p>
        </p:txBody>
      </p:sp>
      <p:pic>
        <p:nvPicPr>
          <p:cNvPr id="15" name="Picture 4" descr="10">
            <a:extLst>
              <a:ext uri="{FF2B5EF4-FFF2-40B4-BE49-F238E27FC236}">
                <a16:creationId xmlns:a16="http://schemas.microsoft.com/office/drawing/2014/main" id="{EF476133-F274-4C97-9A04-F64916518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063" y="0"/>
            <a:ext cx="2420937" cy="6858000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7860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interiér, ruka, držení&#10;&#10;Popis byl vytvořen automaticky">
            <a:extLst>
              <a:ext uri="{FF2B5EF4-FFF2-40B4-BE49-F238E27FC236}">
                <a16:creationId xmlns:a16="http://schemas.microsoft.com/office/drawing/2014/main" id="{BF213135-9C3B-48C6-A296-268A485B36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971" y="341164"/>
            <a:ext cx="6379029" cy="5120269"/>
          </a:xfrm>
          <a:prstGeom prst="rect">
            <a:avLst/>
          </a:prstGeom>
        </p:spPr>
      </p:pic>
      <p:pic>
        <p:nvPicPr>
          <p:cNvPr id="5" name="Obrázek 4" descr="Obsah obrázku osoba, řezání, ruka, nůž&#10;&#10;Popis byl vytvořen automaticky">
            <a:extLst>
              <a:ext uri="{FF2B5EF4-FFF2-40B4-BE49-F238E27FC236}">
                <a16:creationId xmlns:a16="http://schemas.microsoft.com/office/drawing/2014/main" id="{BFADBB4C-CFC5-4555-8164-D9F37956B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164"/>
            <a:ext cx="6010235" cy="512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8774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alíř, zvíře, interiér, jídlo&#10;&#10;Popis byl vytvořen automaticky">
            <a:extLst>
              <a:ext uri="{FF2B5EF4-FFF2-40B4-BE49-F238E27FC236}">
                <a16:creationId xmlns:a16="http://schemas.microsoft.com/office/drawing/2014/main" id="{C8C6D351-D5CA-4EB2-B4A5-0A9EA9221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941" y="0"/>
            <a:ext cx="9146118" cy="6858000"/>
          </a:xfrm>
          <a:prstGeom prst="rect">
            <a:avLst/>
          </a:prstGeom>
        </p:spPr>
      </p:pic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9CDE3B28-769B-4603-BAE3-B8BD31AA3F17}"/>
              </a:ext>
            </a:extLst>
          </p:cNvPr>
          <p:cNvCxnSpPr>
            <a:cxnSpLocks/>
          </p:cNvCxnSpPr>
          <p:nvPr/>
        </p:nvCxnSpPr>
        <p:spPr>
          <a:xfrm flipH="1">
            <a:off x="7595119" y="1436914"/>
            <a:ext cx="1343608" cy="138093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50274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>
            <a:extLst>
              <a:ext uri="{FF2B5EF4-FFF2-40B4-BE49-F238E27FC236}">
                <a16:creationId xmlns:a16="http://schemas.microsoft.com/office/drawing/2014/main" id="{E523142B-140F-4501-B694-0E46221833AD}"/>
              </a:ext>
            </a:extLst>
          </p:cNvPr>
          <p:cNvGrpSpPr/>
          <p:nvPr/>
        </p:nvGrpSpPr>
        <p:grpSpPr>
          <a:xfrm>
            <a:off x="-104193" y="0"/>
            <a:ext cx="3629609" cy="6858000"/>
            <a:chOff x="2124270" y="0"/>
            <a:chExt cx="3629609" cy="6858000"/>
          </a:xfrm>
        </p:grpSpPr>
        <p:pic>
          <p:nvPicPr>
            <p:cNvPr id="2050" name="Picture 2" descr="VÃ½sledek obrÃ¡zku pro fossa rhomboidea">
              <a:extLst>
                <a:ext uri="{FF2B5EF4-FFF2-40B4-BE49-F238E27FC236}">
                  <a16:creationId xmlns:a16="http://schemas.microsoft.com/office/drawing/2014/main" id="{8ECBFCEC-2017-439A-A9AC-DA55E470B4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65" r="53741"/>
            <a:stretch/>
          </p:blipFill>
          <p:spPr bwMode="auto">
            <a:xfrm>
              <a:off x="2124270" y="0"/>
              <a:ext cx="3629609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2" name="Obdélník 1">
              <a:extLst>
                <a:ext uri="{FF2B5EF4-FFF2-40B4-BE49-F238E27FC236}">
                  <a16:creationId xmlns:a16="http://schemas.microsoft.com/office/drawing/2014/main" id="{6A6A1CC2-A538-4A02-8EDC-FA1AECF2227B}"/>
                </a:ext>
              </a:extLst>
            </p:cNvPr>
            <p:cNvSpPr/>
            <p:nvPr/>
          </p:nvSpPr>
          <p:spPr>
            <a:xfrm>
              <a:off x="2124270" y="139959"/>
              <a:ext cx="1244081" cy="9797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3" name="Obdélník 2">
              <a:extLst>
                <a:ext uri="{FF2B5EF4-FFF2-40B4-BE49-F238E27FC236}">
                  <a16:creationId xmlns:a16="http://schemas.microsoft.com/office/drawing/2014/main" id="{251525F4-890F-46D7-B7FB-96D60DC4E4E9}"/>
                </a:ext>
              </a:extLst>
            </p:cNvPr>
            <p:cNvSpPr/>
            <p:nvPr/>
          </p:nvSpPr>
          <p:spPr>
            <a:xfrm>
              <a:off x="4180114" y="139959"/>
              <a:ext cx="1203649" cy="438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" name="Obdélník 3">
              <a:extLst>
                <a:ext uri="{FF2B5EF4-FFF2-40B4-BE49-F238E27FC236}">
                  <a16:creationId xmlns:a16="http://schemas.microsoft.com/office/drawing/2014/main" id="{D486CDB9-FBD9-420F-9F7E-5ED753A7CF7D}"/>
                </a:ext>
              </a:extLst>
            </p:cNvPr>
            <p:cNvSpPr/>
            <p:nvPr/>
          </p:nvSpPr>
          <p:spPr>
            <a:xfrm>
              <a:off x="4124132" y="718457"/>
              <a:ext cx="1558212" cy="4012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7" name="Picture 2">
            <a:extLst>
              <a:ext uri="{FF2B5EF4-FFF2-40B4-BE49-F238E27FC236}">
                <a16:creationId xmlns:a16="http://schemas.microsoft.com/office/drawing/2014/main" id="{1D569FEF-4A24-47AD-95FD-E39513E88F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3"/>
          <a:stretch/>
        </p:blipFill>
        <p:spPr bwMode="auto">
          <a:xfrm>
            <a:off x="3196913" y="29243"/>
            <a:ext cx="3209731" cy="6799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D9A2AB3F-BF8C-4C3B-8CF9-9B9F7723AA09}"/>
              </a:ext>
            </a:extLst>
          </p:cNvPr>
          <p:cNvGrpSpPr/>
          <p:nvPr/>
        </p:nvGrpSpPr>
        <p:grpSpPr>
          <a:xfrm>
            <a:off x="6268647" y="29243"/>
            <a:ext cx="2883159" cy="6858000"/>
            <a:chOff x="6466114" y="0"/>
            <a:chExt cx="2883159" cy="6858000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2E526663-8B5A-4595-ADC6-41194BBA9A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97" r="18603"/>
            <a:stretch/>
          </p:blipFill>
          <p:spPr>
            <a:xfrm>
              <a:off x="6466114" y="0"/>
              <a:ext cx="2883159" cy="6858000"/>
            </a:xfrm>
            <a:prstGeom prst="rect">
              <a:avLst/>
            </a:prstGeom>
          </p:spPr>
        </p:pic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1227DBB5-62B6-4B92-A23C-DCCBB53EDB71}"/>
                </a:ext>
              </a:extLst>
            </p:cNvPr>
            <p:cNvSpPr/>
            <p:nvPr/>
          </p:nvSpPr>
          <p:spPr>
            <a:xfrm>
              <a:off x="8416212" y="149290"/>
              <a:ext cx="933061" cy="5784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1" name="Přímá spojnice 10">
              <a:extLst>
                <a:ext uri="{FF2B5EF4-FFF2-40B4-BE49-F238E27FC236}">
                  <a16:creationId xmlns:a16="http://schemas.microsoft.com/office/drawing/2014/main" id="{F343B434-2DBF-4389-92CD-20B76F9647AA}"/>
                </a:ext>
              </a:extLst>
            </p:cNvPr>
            <p:cNvCxnSpPr/>
            <p:nvPr/>
          </p:nvCxnSpPr>
          <p:spPr>
            <a:xfrm flipV="1">
              <a:off x="6690049" y="634482"/>
              <a:ext cx="1726163" cy="522514"/>
            </a:xfrm>
            <a:prstGeom prst="line">
              <a:avLst/>
            </a:prstGeom>
            <a:ln w="38100">
              <a:solidFill>
                <a:srgbClr val="D8CA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11">
              <a:extLst>
                <a:ext uri="{FF2B5EF4-FFF2-40B4-BE49-F238E27FC236}">
                  <a16:creationId xmlns:a16="http://schemas.microsoft.com/office/drawing/2014/main" id="{A264A589-D3C8-447A-8022-BA568F0267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71387" y="1066800"/>
              <a:ext cx="303453" cy="276808"/>
            </a:xfrm>
            <a:prstGeom prst="line">
              <a:avLst/>
            </a:prstGeom>
            <a:ln w="28575">
              <a:solidFill>
                <a:srgbClr val="D8CA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023A87C6-E435-411B-9BB2-6AACE9BA27E9}"/>
              </a:ext>
            </a:extLst>
          </p:cNvPr>
          <p:cNvSpPr txBox="1"/>
          <p:nvPr/>
        </p:nvSpPr>
        <p:spPr>
          <a:xfrm>
            <a:off x="0" y="139959"/>
            <a:ext cx="85841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2400" b="1" dirty="0"/>
              <a:t>N.XI.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CFB84CE2-A566-4617-8025-D1528109D4FF}"/>
              </a:ext>
            </a:extLst>
          </p:cNvPr>
          <p:cNvSpPr/>
          <p:nvPr/>
        </p:nvSpPr>
        <p:spPr>
          <a:xfrm>
            <a:off x="9815804" y="663725"/>
            <a:ext cx="1391821" cy="4323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EA1914A0-6997-4562-A082-98BD7ABFB8EE}"/>
              </a:ext>
            </a:extLst>
          </p:cNvPr>
          <p:cNvSpPr/>
          <p:nvPr/>
        </p:nvSpPr>
        <p:spPr>
          <a:xfrm>
            <a:off x="11439330" y="1205968"/>
            <a:ext cx="562951" cy="4082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19BA41EC-83D2-44DA-8416-AC73872DF947}"/>
              </a:ext>
            </a:extLst>
          </p:cNvPr>
          <p:cNvSpPr/>
          <p:nvPr/>
        </p:nvSpPr>
        <p:spPr>
          <a:xfrm>
            <a:off x="11349131" y="3429000"/>
            <a:ext cx="653150" cy="6951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074" name="Picture 2" descr="CRANIAL NERVES 2nd part David Kachlík. - ppt video online download">
            <a:extLst>
              <a:ext uri="{FF2B5EF4-FFF2-40B4-BE49-F238E27FC236}">
                <a16:creationId xmlns:a16="http://schemas.microsoft.com/office/drawing/2014/main" id="{598E38C9-A7B7-4BBE-8A66-F598AD7F95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6" t="31020" r="55918"/>
          <a:stretch/>
        </p:blipFill>
        <p:spPr bwMode="auto">
          <a:xfrm>
            <a:off x="9072473" y="1119673"/>
            <a:ext cx="3119527" cy="473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A203B2CB-2BAA-4678-A9AC-8CC81F9A986A}"/>
              </a:ext>
            </a:extLst>
          </p:cNvPr>
          <p:cNvSpPr/>
          <p:nvPr/>
        </p:nvSpPr>
        <p:spPr>
          <a:xfrm>
            <a:off x="9072473" y="2332653"/>
            <a:ext cx="1004588" cy="18661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D590099B-F0F1-48ED-88AD-D7AB8558016E}"/>
              </a:ext>
            </a:extLst>
          </p:cNvPr>
          <p:cNvSpPr/>
          <p:nvPr/>
        </p:nvSpPr>
        <p:spPr>
          <a:xfrm>
            <a:off x="11775233" y="2593910"/>
            <a:ext cx="416767" cy="13296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53795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interiér, držení, vsedě&#10;&#10;Popis byl vytvořen automaticky">
            <a:extLst>
              <a:ext uri="{FF2B5EF4-FFF2-40B4-BE49-F238E27FC236}">
                <a16:creationId xmlns:a16="http://schemas.microsoft.com/office/drawing/2014/main" id="{9605BEB6-ABBA-4342-94D2-556D447D9B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797" y="0"/>
            <a:ext cx="9910406" cy="6858000"/>
          </a:xfrm>
          <a:prstGeom prst="rect">
            <a:avLst/>
          </a:prstGeom>
        </p:spPr>
      </p:pic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AC12A125-07B4-4C73-A205-C3C5776F55E8}"/>
              </a:ext>
            </a:extLst>
          </p:cNvPr>
          <p:cNvCxnSpPr>
            <a:cxnSpLocks/>
          </p:cNvCxnSpPr>
          <p:nvPr/>
        </p:nvCxnSpPr>
        <p:spPr>
          <a:xfrm flipH="1" flipV="1">
            <a:off x="8388220" y="2677885"/>
            <a:ext cx="447870" cy="2304662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6078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>
            <a:extLst>
              <a:ext uri="{FF2B5EF4-FFF2-40B4-BE49-F238E27FC236}">
                <a16:creationId xmlns:a16="http://schemas.microsoft.com/office/drawing/2014/main" id="{E523142B-140F-4501-B694-0E46221833AD}"/>
              </a:ext>
            </a:extLst>
          </p:cNvPr>
          <p:cNvGrpSpPr/>
          <p:nvPr/>
        </p:nvGrpSpPr>
        <p:grpSpPr>
          <a:xfrm>
            <a:off x="-104193" y="0"/>
            <a:ext cx="3629609" cy="6858000"/>
            <a:chOff x="2124270" y="0"/>
            <a:chExt cx="3629609" cy="6858000"/>
          </a:xfrm>
        </p:grpSpPr>
        <p:pic>
          <p:nvPicPr>
            <p:cNvPr id="2050" name="Picture 2" descr="VÃ½sledek obrÃ¡zku pro fossa rhomboidea">
              <a:extLst>
                <a:ext uri="{FF2B5EF4-FFF2-40B4-BE49-F238E27FC236}">
                  <a16:creationId xmlns:a16="http://schemas.microsoft.com/office/drawing/2014/main" id="{8ECBFCEC-2017-439A-A9AC-DA55E470B4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65" r="53741"/>
            <a:stretch/>
          </p:blipFill>
          <p:spPr bwMode="auto">
            <a:xfrm>
              <a:off x="2124270" y="0"/>
              <a:ext cx="3629609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2" name="Obdélník 1">
              <a:extLst>
                <a:ext uri="{FF2B5EF4-FFF2-40B4-BE49-F238E27FC236}">
                  <a16:creationId xmlns:a16="http://schemas.microsoft.com/office/drawing/2014/main" id="{6A6A1CC2-A538-4A02-8EDC-FA1AECF2227B}"/>
                </a:ext>
              </a:extLst>
            </p:cNvPr>
            <p:cNvSpPr/>
            <p:nvPr/>
          </p:nvSpPr>
          <p:spPr>
            <a:xfrm>
              <a:off x="2124270" y="139959"/>
              <a:ext cx="1244081" cy="9797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3" name="Obdélník 2">
              <a:extLst>
                <a:ext uri="{FF2B5EF4-FFF2-40B4-BE49-F238E27FC236}">
                  <a16:creationId xmlns:a16="http://schemas.microsoft.com/office/drawing/2014/main" id="{251525F4-890F-46D7-B7FB-96D60DC4E4E9}"/>
                </a:ext>
              </a:extLst>
            </p:cNvPr>
            <p:cNvSpPr/>
            <p:nvPr/>
          </p:nvSpPr>
          <p:spPr>
            <a:xfrm>
              <a:off x="4180114" y="139959"/>
              <a:ext cx="1203649" cy="438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" name="Obdélník 3">
              <a:extLst>
                <a:ext uri="{FF2B5EF4-FFF2-40B4-BE49-F238E27FC236}">
                  <a16:creationId xmlns:a16="http://schemas.microsoft.com/office/drawing/2014/main" id="{D486CDB9-FBD9-420F-9F7E-5ED753A7CF7D}"/>
                </a:ext>
              </a:extLst>
            </p:cNvPr>
            <p:cNvSpPr/>
            <p:nvPr/>
          </p:nvSpPr>
          <p:spPr>
            <a:xfrm>
              <a:off x="4124132" y="718457"/>
              <a:ext cx="1558212" cy="4012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7" name="Picture 2">
            <a:extLst>
              <a:ext uri="{FF2B5EF4-FFF2-40B4-BE49-F238E27FC236}">
                <a16:creationId xmlns:a16="http://schemas.microsoft.com/office/drawing/2014/main" id="{1D569FEF-4A24-47AD-95FD-E39513E88F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3"/>
          <a:stretch/>
        </p:blipFill>
        <p:spPr bwMode="auto">
          <a:xfrm>
            <a:off x="3096417" y="16498"/>
            <a:ext cx="3209731" cy="6799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D9A2AB3F-BF8C-4C3B-8CF9-9B9F7723AA09}"/>
              </a:ext>
            </a:extLst>
          </p:cNvPr>
          <p:cNvGrpSpPr/>
          <p:nvPr/>
        </p:nvGrpSpPr>
        <p:grpSpPr>
          <a:xfrm>
            <a:off x="6129776" y="16498"/>
            <a:ext cx="2883159" cy="6858000"/>
            <a:chOff x="6466114" y="0"/>
            <a:chExt cx="2883159" cy="6858000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2E526663-8B5A-4595-ADC6-41194BBA9A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97" r="18603"/>
            <a:stretch/>
          </p:blipFill>
          <p:spPr>
            <a:xfrm>
              <a:off x="6466114" y="0"/>
              <a:ext cx="2883159" cy="6858000"/>
            </a:xfrm>
            <a:prstGeom prst="rect">
              <a:avLst/>
            </a:prstGeom>
          </p:spPr>
        </p:pic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1227DBB5-62B6-4B92-A23C-DCCBB53EDB71}"/>
                </a:ext>
              </a:extLst>
            </p:cNvPr>
            <p:cNvSpPr/>
            <p:nvPr/>
          </p:nvSpPr>
          <p:spPr>
            <a:xfrm>
              <a:off x="8416212" y="149290"/>
              <a:ext cx="933061" cy="5784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1" name="Přímá spojnice 10">
              <a:extLst>
                <a:ext uri="{FF2B5EF4-FFF2-40B4-BE49-F238E27FC236}">
                  <a16:creationId xmlns:a16="http://schemas.microsoft.com/office/drawing/2014/main" id="{F343B434-2DBF-4389-92CD-20B76F9647AA}"/>
                </a:ext>
              </a:extLst>
            </p:cNvPr>
            <p:cNvCxnSpPr/>
            <p:nvPr/>
          </p:nvCxnSpPr>
          <p:spPr>
            <a:xfrm flipV="1">
              <a:off x="6690049" y="634482"/>
              <a:ext cx="1726163" cy="522514"/>
            </a:xfrm>
            <a:prstGeom prst="line">
              <a:avLst/>
            </a:prstGeom>
            <a:ln w="38100">
              <a:solidFill>
                <a:srgbClr val="D8CA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11">
              <a:extLst>
                <a:ext uri="{FF2B5EF4-FFF2-40B4-BE49-F238E27FC236}">
                  <a16:creationId xmlns:a16="http://schemas.microsoft.com/office/drawing/2014/main" id="{A264A589-D3C8-447A-8022-BA568F0267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71387" y="1066800"/>
              <a:ext cx="303453" cy="276808"/>
            </a:xfrm>
            <a:prstGeom prst="line">
              <a:avLst/>
            </a:prstGeom>
            <a:ln w="28575">
              <a:solidFill>
                <a:srgbClr val="D8CA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0763E02C-3765-434C-B9AE-9892F40EC64F}"/>
              </a:ext>
            </a:extLst>
          </p:cNvPr>
          <p:cNvSpPr txBox="1"/>
          <p:nvPr/>
        </p:nvSpPr>
        <p:spPr>
          <a:xfrm>
            <a:off x="-1" y="139959"/>
            <a:ext cx="933061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2400" b="1" dirty="0"/>
              <a:t>N.XII.</a:t>
            </a:r>
          </a:p>
        </p:txBody>
      </p:sp>
      <p:grpSp>
        <p:nvGrpSpPr>
          <p:cNvPr id="27" name="Skupina 26">
            <a:extLst>
              <a:ext uri="{FF2B5EF4-FFF2-40B4-BE49-F238E27FC236}">
                <a16:creationId xmlns:a16="http://schemas.microsoft.com/office/drawing/2014/main" id="{32DB11E8-932D-4F05-9A8C-08C683DF1366}"/>
              </a:ext>
            </a:extLst>
          </p:cNvPr>
          <p:cNvGrpSpPr/>
          <p:nvPr/>
        </p:nvGrpSpPr>
        <p:grpSpPr>
          <a:xfrm>
            <a:off x="9088016" y="16498"/>
            <a:ext cx="2973355" cy="2194857"/>
            <a:chOff x="9088016" y="16498"/>
            <a:chExt cx="2973355" cy="2194857"/>
          </a:xfrm>
        </p:grpSpPr>
        <p:sp>
          <p:nvSpPr>
            <p:cNvPr id="23" name="Obdélník 22">
              <a:extLst>
                <a:ext uri="{FF2B5EF4-FFF2-40B4-BE49-F238E27FC236}">
                  <a16:creationId xmlns:a16="http://schemas.microsoft.com/office/drawing/2014/main" id="{913DEC81-ED23-4A0C-84BB-07C4012953A2}"/>
                </a:ext>
              </a:extLst>
            </p:cNvPr>
            <p:cNvSpPr/>
            <p:nvPr/>
          </p:nvSpPr>
          <p:spPr>
            <a:xfrm>
              <a:off x="9088016" y="1978090"/>
              <a:ext cx="933061" cy="2332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4" name="Obdélník 23">
              <a:extLst>
                <a:ext uri="{FF2B5EF4-FFF2-40B4-BE49-F238E27FC236}">
                  <a16:creationId xmlns:a16="http://schemas.microsoft.com/office/drawing/2014/main" id="{7E8CDAB3-A64F-4C52-B581-90519D58CB85}"/>
                </a:ext>
              </a:extLst>
            </p:cNvPr>
            <p:cNvSpPr/>
            <p:nvPr/>
          </p:nvSpPr>
          <p:spPr>
            <a:xfrm>
              <a:off x="9170435" y="307910"/>
              <a:ext cx="297027" cy="14649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5" name="Obdélník 24">
              <a:extLst>
                <a:ext uri="{FF2B5EF4-FFF2-40B4-BE49-F238E27FC236}">
                  <a16:creationId xmlns:a16="http://schemas.microsoft.com/office/drawing/2014/main" id="{AEFED9A1-C05A-4E0D-A6A5-F61A72272B31}"/>
                </a:ext>
              </a:extLst>
            </p:cNvPr>
            <p:cNvSpPr/>
            <p:nvPr/>
          </p:nvSpPr>
          <p:spPr>
            <a:xfrm>
              <a:off x="9943322" y="16498"/>
              <a:ext cx="1328058" cy="2332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Obdélník 25">
              <a:extLst>
                <a:ext uri="{FF2B5EF4-FFF2-40B4-BE49-F238E27FC236}">
                  <a16:creationId xmlns:a16="http://schemas.microsoft.com/office/drawing/2014/main" id="{995E24CE-5428-4FEB-81A9-5B0B616EFE8F}"/>
                </a:ext>
              </a:extLst>
            </p:cNvPr>
            <p:cNvSpPr/>
            <p:nvPr/>
          </p:nvSpPr>
          <p:spPr>
            <a:xfrm>
              <a:off x="11025674" y="1530220"/>
              <a:ext cx="1035697" cy="2425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13" name="Obrázek 12">
            <a:extLst>
              <a:ext uri="{FF2B5EF4-FFF2-40B4-BE49-F238E27FC236}">
                <a16:creationId xmlns:a16="http://schemas.microsoft.com/office/drawing/2014/main" id="{6F46431E-8962-448B-9E02-A21F4A4E14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7854" y="1343608"/>
            <a:ext cx="3252593" cy="388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3359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zvíře, osoba, interiér, talíř&#10;&#10;Popis byl vytvořen automaticky">
            <a:extLst>
              <a:ext uri="{FF2B5EF4-FFF2-40B4-BE49-F238E27FC236}">
                <a16:creationId xmlns:a16="http://schemas.microsoft.com/office/drawing/2014/main" id="{EC16EA8A-5570-4A4D-8F94-0F8D420443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97" y="0"/>
            <a:ext cx="10195606" cy="6858000"/>
          </a:xfrm>
          <a:prstGeom prst="rect">
            <a:avLst/>
          </a:prstGeom>
        </p:spPr>
      </p:pic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BCB4328D-84CF-48E3-93E5-88F9740C18CA}"/>
              </a:ext>
            </a:extLst>
          </p:cNvPr>
          <p:cNvCxnSpPr/>
          <p:nvPr/>
        </p:nvCxnSpPr>
        <p:spPr>
          <a:xfrm flipH="1" flipV="1">
            <a:off x="8285584" y="3545632"/>
            <a:ext cx="1856792" cy="52251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1684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>
            <a:extLst>
              <a:ext uri="{FF2B5EF4-FFF2-40B4-BE49-F238E27FC236}">
                <a16:creationId xmlns:a16="http://schemas.microsoft.com/office/drawing/2014/main" id="{BC58C1B0-6BD4-4059-8184-D37036FC8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5136" y="17402"/>
            <a:ext cx="8524240" cy="120032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2400" b="1" dirty="0"/>
              <a:t>JÁDRA HLAVOVÝCH NERVŮ </a:t>
            </a:r>
          </a:p>
          <a:p>
            <a:pPr algn="ctr"/>
            <a:r>
              <a:rPr lang="cs-CZ" altLang="cs-CZ" sz="2400" b="1" dirty="0"/>
              <a:t>III – XII</a:t>
            </a:r>
          </a:p>
          <a:p>
            <a:pPr algn="ctr"/>
            <a:r>
              <a:rPr lang="cs-CZ" altLang="cs-CZ" sz="2400" b="1" dirty="0"/>
              <a:t>ve kmeni mozkovém - pod spodinou IV. komory</a:t>
            </a:r>
          </a:p>
        </p:txBody>
      </p:sp>
      <p:sp>
        <p:nvSpPr>
          <p:cNvPr id="7172" name="Rectangle 6">
            <a:extLst>
              <a:ext uri="{FF2B5EF4-FFF2-40B4-BE49-F238E27FC236}">
                <a16:creationId xmlns:a16="http://schemas.microsoft.com/office/drawing/2014/main" id="{89D8C55D-11BC-48B2-9D0D-CA52907F1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1050" y="5949951"/>
            <a:ext cx="914400" cy="358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cs-CZ" altLang="cs-CZ"/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119E3D85-CA46-4078-9348-1314F7EB561C}"/>
              </a:ext>
            </a:extLst>
          </p:cNvPr>
          <p:cNvGrpSpPr/>
          <p:nvPr/>
        </p:nvGrpSpPr>
        <p:grpSpPr>
          <a:xfrm>
            <a:off x="2107275" y="1217731"/>
            <a:ext cx="3607338" cy="5528302"/>
            <a:chOff x="2124270" y="139959"/>
            <a:chExt cx="3629609" cy="6192928"/>
          </a:xfrm>
        </p:grpSpPr>
        <p:pic>
          <p:nvPicPr>
            <p:cNvPr id="7" name="Picture 2" descr="VÃ½sledek obrÃ¡zku pro fossa rhomboidea">
              <a:extLst>
                <a:ext uri="{FF2B5EF4-FFF2-40B4-BE49-F238E27FC236}">
                  <a16:creationId xmlns:a16="http://schemas.microsoft.com/office/drawing/2014/main" id="{F1C7482C-D550-4B67-85DC-E751BC3F04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65" t="6684" r="53741" b="7657"/>
            <a:stretch/>
          </p:blipFill>
          <p:spPr bwMode="auto">
            <a:xfrm>
              <a:off x="2124270" y="458358"/>
              <a:ext cx="3629609" cy="58745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8" name="Obdélník 7">
              <a:extLst>
                <a:ext uri="{FF2B5EF4-FFF2-40B4-BE49-F238E27FC236}">
                  <a16:creationId xmlns:a16="http://schemas.microsoft.com/office/drawing/2014/main" id="{5807FFC6-4AD8-4BC4-B705-6CBFD904A9A5}"/>
                </a:ext>
              </a:extLst>
            </p:cNvPr>
            <p:cNvSpPr/>
            <p:nvPr/>
          </p:nvSpPr>
          <p:spPr>
            <a:xfrm>
              <a:off x="2124270" y="139959"/>
              <a:ext cx="1244081" cy="9797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2F7A622B-2DC3-44DB-9F7A-C27FA0416327}"/>
                </a:ext>
              </a:extLst>
            </p:cNvPr>
            <p:cNvSpPr/>
            <p:nvPr/>
          </p:nvSpPr>
          <p:spPr>
            <a:xfrm>
              <a:off x="4180114" y="139959"/>
              <a:ext cx="1203649" cy="438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>
              <a:extLst>
                <a:ext uri="{FF2B5EF4-FFF2-40B4-BE49-F238E27FC236}">
                  <a16:creationId xmlns:a16="http://schemas.microsoft.com/office/drawing/2014/main" id="{A31138B2-013E-43D3-9E8A-9A2D3A270B75}"/>
                </a:ext>
              </a:extLst>
            </p:cNvPr>
            <p:cNvSpPr/>
            <p:nvPr/>
          </p:nvSpPr>
          <p:spPr>
            <a:xfrm>
              <a:off x="4124132" y="718457"/>
              <a:ext cx="1558212" cy="4012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10" name="Picture 6" descr="Scan0009">
            <a:extLst>
              <a:ext uri="{FF2B5EF4-FFF2-40B4-BE49-F238E27FC236}">
                <a16:creationId xmlns:a16="http://schemas.microsoft.com/office/drawing/2014/main" id="{C76297FB-A73E-4F22-844B-25102C65D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9" r="53102" b="1926"/>
          <a:stretch>
            <a:fillRect/>
          </a:stretch>
        </p:blipFill>
        <p:spPr bwMode="auto">
          <a:xfrm>
            <a:off x="6477388" y="1538020"/>
            <a:ext cx="3753070" cy="52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>
            <a:extLst>
              <a:ext uri="{FF2B5EF4-FFF2-40B4-BE49-F238E27FC236}">
                <a16:creationId xmlns:a16="http://schemas.microsoft.com/office/drawing/2014/main" id="{000FE462-E08E-4793-B0C6-CAF15A0537B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659" name="Text Box 3">
            <a:extLst>
              <a:ext uri="{FF2B5EF4-FFF2-40B4-BE49-F238E27FC236}">
                <a16:creationId xmlns:a16="http://schemas.microsoft.com/office/drawing/2014/main" id="{862E95B3-1A27-4E99-8901-1EE7987D8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5" y="0"/>
            <a:ext cx="5327650" cy="122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solidFill>
                  <a:schemeClr val="bg1"/>
                </a:solidFill>
              </a:rPr>
              <a:t>Hemiglossoplegie</a:t>
            </a:r>
            <a:r>
              <a:rPr lang="cs-CZ" altLang="cs-CZ" sz="2000" dirty="0">
                <a:solidFill>
                  <a:schemeClr val="bg1"/>
                </a:solidFill>
              </a:rPr>
              <a:t> - </a:t>
            </a:r>
            <a:r>
              <a:rPr lang="cs-CZ" altLang="cs-CZ" sz="1800" b="1" dirty="0">
                <a:solidFill>
                  <a:schemeClr val="bg1"/>
                </a:solidFill>
              </a:rPr>
              <a:t>jazyk vychýlen v klidu na zdravou stranu a při vyplazení na stranu </a:t>
            </a:r>
            <a:r>
              <a:rPr lang="cs-CZ" altLang="cs-CZ" sz="1800" b="1" i="1" dirty="0">
                <a:solidFill>
                  <a:schemeClr val="bg1"/>
                </a:solidFill>
              </a:rPr>
              <a:t>postižení!  </a:t>
            </a:r>
            <a:br>
              <a:rPr lang="cs-CZ" altLang="cs-CZ" sz="1800" b="1" i="1" dirty="0">
                <a:solidFill>
                  <a:schemeClr val="bg1"/>
                </a:solidFill>
              </a:rPr>
            </a:br>
            <a:endParaRPr lang="cs-CZ" altLang="cs-CZ" sz="18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>
            <a:extLst>
              <a:ext uri="{FF2B5EF4-FFF2-40B4-BE49-F238E27FC236}">
                <a16:creationId xmlns:a16="http://schemas.microsoft.com/office/drawing/2014/main" id="{5F60C245-EC68-4933-A51E-FB7628EF3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28" y="767453"/>
            <a:ext cx="5048668" cy="6090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8067" name="Rectangle 3">
            <a:extLst>
              <a:ext uri="{FF2B5EF4-FFF2-40B4-BE49-F238E27FC236}">
                <a16:creationId xmlns:a16="http://schemas.microsoft.com/office/drawing/2014/main" id="{557CC164-FB6F-4DDD-B927-9603482E71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128" y="93119"/>
            <a:ext cx="3251472" cy="492221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VÝSTUPY Z MOZKU</a:t>
            </a:r>
          </a:p>
        </p:txBody>
      </p:sp>
      <p:pic>
        <p:nvPicPr>
          <p:cNvPr id="5" name="Picture 2" descr="kmenCrN">
            <a:extLst>
              <a:ext uri="{FF2B5EF4-FFF2-40B4-BE49-F238E27FC236}">
                <a16:creationId xmlns:a16="http://schemas.microsoft.com/office/drawing/2014/main" id="{35CD2F4E-F584-487C-93E0-D86713CDD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975" y="0"/>
            <a:ext cx="705802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baseCrNerve">
            <a:extLst>
              <a:ext uri="{FF2B5EF4-FFF2-40B4-BE49-F238E27FC236}">
                <a16:creationId xmlns:a16="http://schemas.microsoft.com/office/drawing/2014/main" id="{25E63E51-4DF7-4F87-95E3-F1EA31C63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034" y="-18937"/>
            <a:ext cx="5805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9" name="Rectangle 11">
            <a:extLst>
              <a:ext uri="{FF2B5EF4-FFF2-40B4-BE49-F238E27FC236}">
                <a16:creationId xmlns:a16="http://schemas.microsoft.com/office/drawing/2014/main" id="{C1A66FAA-7376-4D0E-9659-B778C7AFCD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014" y="195943"/>
            <a:ext cx="3016403" cy="46166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VÝSTUPY Z LEBKY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E7AD134-4342-412D-A4D6-20DD357966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724" t="1700" b="1665"/>
          <a:stretch/>
        </p:blipFill>
        <p:spPr>
          <a:xfrm>
            <a:off x="6096000" y="-18937"/>
            <a:ext cx="3011673" cy="677061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>
            <a:extLst>
              <a:ext uri="{FF2B5EF4-FFF2-40B4-BE49-F238E27FC236}">
                <a16:creationId xmlns:a16="http://schemas.microsoft.com/office/drawing/2014/main" id="{E523142B-140F-4501-B694-0E46221833AD}"/>
              </a:ext>
            </a:extLst>
          </p:cNvPr>
          <p:cNvGrpSpPr/>
          <p:nvPr/>
        </p:nvGrpSpPr>
        <p:grpSpPr>
          <a:xfrm>
            <a:off x="-104193" y="0"/>
            <a:ext cx="3629609" cy="6858000"/>
            <a:chOff x="2124270" y="0"/>
            <a:chExt cx="3629609" cy="6858000"/>
          </a:xfrm>
        </p:grpSpPr>
        <p:pic>
          <p:nvPicPr>
            <p:cNvPr id="2050" name="Picture 2" descr="VÃ½sledek obrÃ¡zku pro fossa rhomboidea">
              <a:extLst>
                <a:ext uri="{FF2B5EF4-FFF2-40B4-BE49-F238E27FC236}">
                  <a16:creationId xmlns:a16="http://schemas.microsoft.com/office/drawing/2014/main" id="{8ECBFCEC-2017-439A-A9AC-DA55E470B4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65" r="53741"/>
            <a:stretch/>
          </p:blipFill>
          <p:spPr bwMode="auto">
            <a:xfrm>
              <a:off x="2124270" y="0"/>
              <a:ext cx="3629609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2" name="Obdélník 1">
              <a:extLst>
                <a:ext uri="{FF2B5EF4-FFF2-40B4-BE49-F238E27FC236}">
                  <a16:creationId xmlns:a16="http://schemas.microsoft.com/office/drawing/2014/main" id="{6A6A1CC2-A538-4A02-8EDC-FA1AECF2227B}"/>
                </a:ext>
              </a:extLst>
            </p:cNvPr>
            <p:cNvSpPr/>
            <p:nvPr/>
          </p:nvSpPr>
          <p:spPr>
            <a:xfrm>
              <a:off x="2124270" y="139959"/>
              <a:ext cx="1244081" cy="9797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3" name="Obdélník 2">
              <a:extLst>
                <a:ext uri="{FF2B5EF4-FFF2-40B4-BE49-F238E27FC236}">
                  <a16:creationId xmlns:a16="http://schemas.microsoft.com/office/drawing/2014/main" id="{251525F4-890F-46D7-B7FB-96D60DC4E4E9}"/>
                </a:ext>
              </a:extLst>
            </p:cNvPr>
            <p:cNvSpPr/>
            <p:nvPr/>
          </p:nvSpPr>
          <p:spPr>
            <a:xfrm>
              <a:off x="4180114" y="139959"/>
              <a:ext cx="1203649" cy="438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" name="Obdélník 3">
              <a:extLst>
                <a:ext uri="{FF2B5EF4-FFF2-40B4-BE49-F238E27FC236}">
                  <a16:creationId xmlns:a16="http://schemas.microsoft.com/office/drawing/2014/main" id="{D486CDB9-FBD9-420F-9F7E-5ED753A7CF7D}"/>
                </a:ext>
              </a:extLst>
            </p:cNvPr>
            <p:cNvSpPr/>
            <p:nvPr/>
          </p:nvSpPr>
          <p:spPr>
            <a:xfrm>
              <a:off x="4124132" y="718457"/>
              <a:ext cx="1558212" cy="4012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7" name="Picture 2">
            <a:extLst>
              <a:ext uri="{FF2B5EF4-FFF2-40B4-BE49-F238E27FC236}">
                <a16:creationId xmlns:a16="http://schemas.microsoft.com/office/drawing/2014/main" id="{1D569FEF-4A24-47AD-95FD-E39513E88F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3"/>
          <a:stretch/>
        </p:blipFill>
        <p:spPr bwMode="auto">
          <a:xfrm>
            <a:off x="3366795" y="16498"/>
            <a:ext cx="3209731" cy="6799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D9A2AB3F-BF8C-4C3B-8CF9-9B9F7723AA09}"/>
              </a:ext>
            </a:extLst>
          </p:cNvPr>
          <p:cNvGrpSpPr/>
          <p:nvPr/>
        </p:nvGrpSpPr>
        <p:grpSpPr>
          <a:xfrm>
            <a:off x="9308841" y="36935"/>
            <a:ext cx="2883159" cy="6858000"/>
            <a:chOff x="6466114" y="0"/>
            <a:chExt cx="2883159" cy="6858000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2E526663-8B5A-4595-ADC6-41194BBA9A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97" r="18603"/>
            <a:stretch/>
          </p:blipFill>
          <p:spPr>
            <a:xfrm>
              <a:off x="6466114" y="0"/>
              <a:ext cx="2883159" cy="6858000"/>
            </a:xfrm>
            <a:prstGeom prst="rect">
              <a:avLst/>
            </a:prstGeom>
          </p:spPr>
        </p:pic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1227DBB5-62B6-4B92-A23C-DCCBB53EDB71}"/>
                </a:ext>
              </a:extLst>
            </p:cNvPr>
            <p:cNvSpPr/>
            <p:nvPr/>
          </p:nvSpPr>
          <p:spPr>
            <a:xfrm>
              <a:off x="8416212" y="149290"/>
              <a:ext cx="933061" cy="5784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1" name="Přímá spojnice 10">
              <a:extLst>
                <a:ext uri="{FF2B5EF4-FFF2-40B4-BE49-F238E27FC236}">
                  <a16:creationId xmlns:a16="http://schemas.microsoft.com/office/drawing/2014/main" id="{F343B434-2DBF-4389-92CD-20B76F9647AA}"/>
                </a:ext>
              </a:extLst>
            </p:cNvPr>
            <p:cNvCxnSpPr/>
            <p:nvPr/>
          </p:nvCxnSpPr>
          <p:spPr>
            <a:xfrm flipV="1">
              <a:off x="6690049" y="634482"/>
              <a:ext cx="1726163" cy="522514"/>
            </a:xfrm>
            <a:prstGeom prst="line">
              <a:avLst/>
            </a:prstGeom>
            <a:ln w="38100">
              <a:solidFill>
                <a:srgbClr val="D8CA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11">
              <a:extLst>
                <a:ext uri="{FF2B5EF4-FFF2-40B4-BE49-F238E27FC236}">
                  <a16:creationId xmlns:a16="http://schemas.microsoft.com/office/drawing/2014/main" id="{A264A589-D3C8-447A-8022-BA568F0267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71387" y="1066800"/>
              <a:ext cx="303453" cy="276808"/>
            </a:xfrm>
            <a:prstGeom prst="line">
              <a:avLst/>
            </a:prstGeom>
            <a:ln w="28575">
              <a:solidFill>
                <a:srgbClr val="D8CA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Obrázek 12">
            <a:extLst>
              <a:ext uri="{FF2B5EF4-FFF2-40B4-BE49-F238E27FC236}">
                <a16:creationId xmlns:a16="http://schemas.microsoft.com/office/drawing/2014/main" id="{1A5BD33E-7083-419D-BB5A-B6FDB51711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47" t="17823" r="5034" b="2313"/>
          <a:stretch/>
        </p:blipFill>
        <p:spPr>
          <a:xfrm>
            <a:off x="6018245" y="36935"/>
            <a:ext cx="3303036" cy="2385988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C3FBD99F-A2B7-4E57-BE6F-61AF6FE8D04D}"/>
              </a:ext>
            </a:extLst>
          </p:cNvPr>
          <p:cNvSpPr txBox="1"/>
          <p:nvPr/>
        </p:nvSpPr>
        <p:spPr>
          <a:xfrm>
            <a:off x="0" y="139959"/>
            <a:ext cx="802433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2400" b="1" dirty="0"/>
              <a:t>N.V.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BC284048-DA34-4BDB-B8E5-B3AC5A322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" t="35965" b="3805"/>
          <a:stretch/>
        </p:blipFill>
        <p:spPr>
          <a:xfrm rot="5400000">
            <a:off x="5815600" y="3856978"/>
            <a:ext cx="3965509" cy="1603902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44830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>
            <a:extLst>
              <a:ext uri="{FF2B5EF4-FFF2-40B4-BE49-F238E27FC236}">
                <a16:creationId xmlns:a16="http://schemas.microsoft.com/office/drawing/2014/main" id="{3A0B2B17-0A31-4E17-BFFB-E86A4DACE7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2410" y="25250"/>
            <a:ext cx="511492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2400" b="1" dirty="0">
                <a:highlight>
                  <a:srgbClr val="FFFF00"/>
                </a:highlight>
                <a:latin typeface="Arial" charset="0"/>
              </a:rPr>
              <a:t>NERVUS OPHTHALMICUS (N. V</a:t>
            </a:r>
            <a:r>
              <a:rPr lang="cs-CZ" altLang="cs-CZ" sz="2400" b="1" baseline="-25000" dirty="0">
                <a:highlight>
                  <a:srgbClr val="FFFF00"/>
                </a:highlight>
                <a:latin typeface="Arial" charset="0"/>
              </a:rPr>
              <a:t>1</a:t>
            </a:r>
            <a:r>
              <a:rPr lang="cs-CZ" altLang="cs-CZ" sz="2400" b="1" dirty="0">
                <a:highlight>
                  <a:srgbClr val="FFFF00"/>
                </a:highlight>
                <a:latin typeface="Arial" charset="0"/>
              </a:rPr>
              <a:t>) </a:t>
            </a:r>
          </a:p>
        </p:txBody>
      </p:sp>
      <p:pic>
        <p:nvPicPr>
          <p:cNvPr id="45059" name="Picture 3" descr="orbita1">
            <a:extLst>
              <a:ext uri="{FF2B5EF4-FFF2-40B4-BE49-F238E27FC236}">
                <a16:creationId xmlns:a16="http://schemas.microsoft.com/office/drawing/2014/main" id="{ACE385D8-DCC9-4CAE-ABF5-DF69D19B7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1" t="2019" r="19685" b="2019"/>
          <a:stretch>
            <a:fillRect/>
          </a:stretch>
        </p:blipFill>
        <p:spPr bwMode="auto">
          <a:xfrm>
            <a:off x="4930709" y="107203"/>
            <a:ext cx="3410082" cy="6725547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5060" name="Picture 4" descr="orbita2">
            <a:extLst>
              <a:ext uri="{FF2B5EF4-FFF2-40B4-BE49-F238E27FC236}">
                <a16:creationId xmlns:a16="http://schemas.microsoft.com/office/drawing/2014/main" id="{01B3C54D-D327-4D42-8492-D798B3267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" r="17468" b="2008"/>
          <a:stretch>
            <a:fillRect/>
          </a:stretch>
        </p:blipFill>
        <p:spPr bwMode="auto">
          <a:xfrm>
            <a:off x="8375875" y="39727"/>
            <a:ext cx="3816125" cy="681827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 descr="Obsah obrázku skála&#10;&#10;Popis byl vytvořen automaticky">
            <a:extLst>
              <a:ext uri="{FF2B5EF4-FFF2-40B4-BE49-F238E27FC236}">
                <a16:creationId xmlns:a16="http://schemas.microsoft.com/office/drawing/2014/main" id="{914F02F3-D822-BD7E-7D1E-35EA84D7F2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97166" y="1389190"/>
            <a:ext cx="6345537" cy="45415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nVophthalMaxilla">
            <a:extLst>
              <a:ext uri="{FF2B5EF4-FFF2-40B4-BE49-F238E27FC236}">
                <a16:creationId xmlns:a16="http://schemas.microsoft.com/office/drawing/2014/main" id="{2659025F-514E-4487-BB49-BC9ED2F98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1755" y="654877"/>
            <a:ext cx="5529555" cy="5082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 Box 3">
            <a:extLst>
              <a:ext uri="{FF2B5EF4-FFF2-40B4-BE49-F238E27FC236}">
                <a16:creationId xmlns:a16="http://schemas.microsoft.com/office/drawing/2014/main" id="{3DC9B1C9-769D-487A-939A-BC03C6E503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755" y="-1"/>
            <a:ext cx="4573587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2400" b="1" dirty="0">
                <a:highlight>
                  <a:srgbClr val="FFFF00"/>
                </a:highlight>
                <a:latin typeface="Arial" charset="0"/>
              </a:rPr>
              <a:t>NERVUS MAXILLARIS (N. V</a:t>
            </a:r>
            <a:r>
              <a:rPr lang="cs-CZ" altLang="cs-CZ" sz="2400" b="1" baseline="-25000" dirty="0">
                <a:highlight>
                  <a:srgbClr val="FFFF00"/>
                </a:highlight>
                <a:latin typeface="Arial" charset="0"/>
              </a:rPr>
              <a:t>2</a:t>
            </a:r>
            <a:r>
              <a:rPr lang="cs-CZ" altLang="cs-CZ" sz="2400" b="1" dirty="0">
                <a:highlight>
                  <a:srgbClr val="FFFF00"/>
                </a:highlight>
                <a:latin typeface="Arial" charset="0"/>
              </a:rPr>
              <a:t>) </a:t>
            </a:r>
          </a:p>
        </p:txBody>
      </p:sp>
      <p:grpSp>
        <p:nvGrpSpPr>
          <p:cNvPr id="30" name="Skupina 29">
            <a:extLst>
              <a:ext uri="{FF2B5EF4-FFF2-40B4-BE49-F238E27FC236}">
                <a16:creationId xmlns:a16="http://schemas.microsoft.com/office/drawing/2014/main" id="{39105153-2DF1-D786-C7B2-ADAA78FF018F}"/>
              </a:ext>
            </a:extLst>
          </p:cNvPr>
          <p:cNvGrpSpPr/>
          <p:nvPr/>
        </p:nvGrpSpPr>
        <p:grpSpPr>
          <a:xfrm>
            <a:off x="7001565" y="1222744"/>
            <a:ext cx="3577832" cy="4781106"/>
            <a:chOff x="6161592" y="1552353"/>
            <a:chExt cx="3577832" cy="4781106"/>
          </a:xfrm>
        </p:grpSpPr>
        <p:pic>
          <p:nvPicPr>
            <p:cNvPr id="26" name="Obrázek 1">
              <a:extLst>
                <a:ext uri="{FF2B5EF4-FFF2-40B4-BE49-F238E27FC236}">
                  <a16:creationId xmlns:a16="http://schemas.microsoft.com/office/drawing/2014/main" id="{602B0AF6-43E5-26F2-B140-E49A0357BC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26" t="18651" r="37769" b="5202"/>
            <a:stretch/>
          </p:blipFill>
          <p:spPr bwMode="auto">
            <a:xfrm>
              <a:off x="6161592" y="1648046"/>
              <a:ext cx="3577832" cy="468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Ovál 26">
              <a:extLst>
                <a:ext uri="{FF2B5EF4-FFF2-40B4-BE49-F238E27FC236}">
                  <a16:creationId xmlns:a16="http://schemas.microsoft.com/office/drawing/2014/main" id="{AE075EA1-94CD-55CB-71BA-8DB826123D2F}"/>
                </a:ext>
              </a:extLst>
            </p:cNvPr>
            <p:cNvSpPr/>
            <p:nvPr/>
          </p:nvSpPr>
          <p:spPr>
            <a:xfrm>
              <a:off x="7230141" y="1552353"/>
              <a:ext cx="499730" cy="29771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8" name="Ovál 27">
              <a:extLst>
                <a:ext uri="{FF2B5EF4-FFF2-40B4-BE49-F238E27FC236}">
                  <a16:creationId xmlns:a16="http://schemas.microsoft.com/office/drawing/2014/main" id="{821E94DF-EAFE-6334-F6F7-152E8B7C30B8}"/>
                </a:ext>
              </a:extLst>
            </p:cNvPr>
            <p:cNvSpPr/>
            <p:nvPr/>
          </p:nvSpPr>
          <p:spPr>
            <a:xfrm>
              <a:off x="8867553" y="5124893"/>
              <a:ext cx="595424" cy="30834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9" name="Ovál 28">
              <a:extLst>
                <a:ext uri="{FF2B5EF4-FFF2-40B4-BE49-F238E27FC236}">
                  <a16:creationId xmlns:a16="http://schemas.microsoft.com/office/drawing/2014/main" id="{7ECC11F2-3994-B2F4-045D-AA48C1433A35}"/>
                </a:ext>
              </a:extLst>
            </p:cNvPr>
            <p:cNvSpPr/>
            <p:nvPr/>
          </p:nvSpPr>
          <p:spPr>
            <a:xfrm>
              <a:off x="6645349" y="5645888"/>
              <a:ext cx="925032" cy="22328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nVmandib">
            <a:extLst>
              <a:ext uri="{FF2B5EF4-FFF2-40B4-BE49-F238E27FC236}">
                <a16:creationId xmlns:a16="http://schemas.microsoft.com/office/drawing/2014/main" id="{49463C8B-5653-4DB8-9AC8-33A16493E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4"/>
          <a:stretch>
            <a:fillRect/>
          </a:stretch>
        </p:blipFill>
        <p:spPr bwMode="auto">
          <a:xfrm flipH="1">
            <a:off x="123865" y="1247612"/>
            <a:ext cx="4775614" cy="436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 Box 3">
            <a:extLst>
              <a:ext uri="{FF2B5EF4-FFF2-40B4-BE49-F238E27FC236}">
                <a16:creationId xmlns:a16="http://schemas.microsoft.com/office/drawing/2014/main" id="{616F9D3E-215F-4EDB-AF95-0753B23EE0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1750" y="90091"/>
            <a:ext cx="501332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2400" b="1" dirty="0">
                <a:highlight>
                  <a:srgbClr val="FFFF00"/>
                </a:highlight>
                <a:latin typeface="Arial" charset="0"/>
              </a:rPr>
              <a:t>NERVUS MANDIBULARIS (N. V</a:t>
            </a:r>
            <a:r>
              <a:rPr lang="cs-CZ" altLang="cs-CZ" sz="2400" b="1" baseline="-25000" dirty="0">
                <a:highlight>
                  <a:srgbClr val="FFFF00"/>
                </a:highlight>
                <a:latin typeface="Arial" charset="0"/>
              </a:rPr>
              <a:t>3</a:t>
            </a:r>
            <a:r>
              <a:rPr lang="cs-CZ" altLang="cs-CZ" sz="2400" b="1" dirty="0">
                <a:highlight>
                  <a:srgbClr val="FFFF00"/>
                </a:highlight>
                <a:latin typeface="Arial" charset="0"/>
              </a:rPr>
              <a:t>) </a:t>
            </a:r>
          </a:p>
        </p:txBody>
      </p:sp>
      <p:pic>
        <p:nvPicPr>
          <p:cNvPr id="5" name="Obrázek 4" descr="Obsah obrázku skála, jídlo&#10;&#10;Popis byl vytvořen automaticky">
            <a:extLst>
              <a:ext uri="{FF2B5EF4-FFF2-40B4-BE49-F238E27FC236}">
                <a16:creationId xmlns:a16="http://schemas.microsoft.com/office/drawing/2014/main" id="{5225924D-4BDB-4C3F-BB2B-EEC32D9C09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37"/>
          <a:stretch/>
        </p:blipFill>
        <p:spPr>
          <a:xfrm>
            <a:off x="4899479" y="0"/>
            <a:ext cx="7260772" cy="67127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1982</TotalTime>
  <Words>377</Words>
  <Application>Microsoft Office PowerPoint</Application>
  <PresentationFormat>Širokoúhlá obrazovka</PresentationFormat>
  <Paragraphs>69</Paragraphs>
  <Slides>30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VÝSTUPY Z MOZKU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Lucie Kubíčková</dc:creator>
  <cp:lastModifiedBy>Lucie Kubíčková</cp:lastModifiedBy>
  <cp:revision>16</cp:revision>
  <dcterms:created xsi:type="dcterms:W3CDTF">2021-05-03T18:34:42Z</dcterms:created>
  <dcterms:modified xsi:type="dcterms:W3CDTF">2024-04-21T18:44:10Z</dcterms:modified>
</cp:coreProperties>
</file>