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428" r:id="rId2"/>
    <p:sldId id="334" r:id="rId3"/>
    <p:sldId id="338" r:id="rId4"/>
    <p:sldId id="422" r:id="rId5"/>
    <p:sldId id="421" r:id="rId6"/>
    <p:sldId id="423" r:id="rId7"/>
    <p:sldId id="424" r:id="rId8"/>
    <p:sldId id="275" r:id="rId9"/>
    <p:sldId id="257" r:id="rId10"/>
    <p:sldId id="350" r:id="rId11"/>
    <p:sldId id="372" r:id="rId12"/>
    <p:sldId id="371" r:id="rId13"/>
    <p:sldId id="317" r:id="rId14"/>
    <p:sldId id="351" r:id="rId15"/>
    <p:sldId id="285" r:id="rId16"/>
    <p:sldId id="362" r:id="rId17"/>
    <p:sldId id="353" r:id="rId18"/>
    <p:sldId id="290" r:id="rId19"/>
    <p:sldId id="289" r:id="rId20"/>
    <p:sldId id="287" r:id="rId21"/>
    <p:sldId id="322" r:id="rId22"/>
    <p:sldId id="329" r:id="rId23"/>
    <p:sldId id="374" r:id="rId24"/>
    <p:sldId id="298" r:id="rId25"/>
    <p:sldId id="323" r:id="rId26"/>
    <p:sldId id="297" r:id="rId27"/>
    <p:sldId id="395" r:id="rId28"/>
    <p:sldId id="281" r:id="rId29"/>
    <p:sldId id="301" r:id="rId30"/>
    <p:sldId id="258" r:id="rId31"/>
    <p:sldId id="375" r:id="rId32"/>
    <p:sldId id="425" r:id="rId33"/>
    <p:sldId id="426" r:id="rId34"/>
    <p:sldId id="377" r:id="rId35"/>
    <p:sldId id="383" r:id="rId36"/>
    <p:sldId id="378" r:id="rId37"/>
    <p:sldId id="270" r:id="rId38"/>
    <p:sldId id="381" r:id="rId39"/>
    <p:sldId id="427" r:id="rId40"/>
    <p:sldId id="387" r:id="rId41"/>
    <p:sldId id="388" r:id="rId42"/>
    <p:sldId id="303" r:id="rId43"/>
    <p:sldId id="365" r:id="rId44"/>
    <p:sldId id="333" r:id="rId45"/>
    <p:sldId id="327" r:id="rId46"/>
    <p:sldId id="391" r:id="rId47"/>
    <p:sldId id="404" r:id="rId48"/>
    <p:sldId id="330" r:id="rId49"/>
    <p:sldId id="304" r:id="rId50"/>
    <p:sldId id="316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DCCFC5-6E80-454C-A23B-00489A5E4AE1}" v="14" dt="2024-04-27T18:02:21.0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e Kubíčková" userId="ed11831accd60219" providerId="LiveId" clId="{B5DCCFC5-6E80-454C-A23B-00489A5E4AE1}"/>
    <pc:docChg chg="addSld delSld modSld sldOrd">
      <pc:chgData name="Lucie Kubíčková" userId="ed11831accd60219" providerId="LiveId" clId="{B5DCCFC5-6E80-454C-A23B-00489A5E4AE1}" dt="2024-04-27T18:33:08.988" v="54" actId="403"/>
      <pc:docMkLst>
        <pc:docMk/>
      </pc:docMkLst>
      <pc:sldChg chg="addSp modSp">
        <pc:chgData name="Lucie Kubíčková" userId="ed11831accd60219" providerId="LiveId" clId="{B5DCCFC5-6E80-454C-A23B-00489A5E4AE1}" dt="2024-04-27T17:59:02.261" v="3" actId="1076"/>
        <pc:sldMkLst>
          <pc:docMk/>
          <pc:sldMk cId="0" sldId="258"/>
        </pc:sldMkLst>
        <pc:spChg chg="mod">
          <ac:chgData name="Lucie Kubíčková" userId="ed11831accd60219" providerId="LiveId" clId="{B5DCCFC5-6E80-454C-A23B-00489A5E4AE1}" dt="2024-04-27T17:58:57.861" v="1" actId="14100"/>
          <ac:spMkLst>
            <pc:docMk/>
            <pc:sldMk cId="0" sldId="258"/>
            <ac:spMk id="2" creationId="{00000000-0000-0000-0000-000000000000}"/>
          </ac:spMkLst>
        </pc:spChg>
        <pc:spChg chg="mod">
          <ac:chgData name="Lucie Kubíčková" userId="ed11831accd60219" providerId="LiveId" clId="{B5DCCFC5-6E80-454C-A23B-00489A5E4AE1}" dt="2024-04-27T17:58:57.861" v="1" actId="14100"/>
          <ac:spMkLst>
            <pc:docMk/>
            <pc:sldMk cId="0" sldId="258"/>
            <ac:spMk id="3" creationId="{00000000-0000-0000-0000-000000000000}"/>
          </ac:spMkLst>
        </pc:spChg>
        <pc:spChg chg="mod">
          <ac:chgData name="Lucie Kubíčková" userId="ed11831accd60219" providerId="LiveId" clId="{B5DCCFC5-6E80-454C-A23B-00489A5E4AE1}" dt="2024-04-27T17:58:57.861" v="1" actId="14100"/>
          <ac:spMkLst>
            <pc:docMk/>
            <pc:sldMk cId="0" sldId="258"/>
            <ac:spMk id="4" creationId="{00000000-0000-0000-0000-000000000000}"/>
          </ac:spMkLst>
        </pc:spChg>
        <pc:spChg chg="mod">
          <ac:chgData name="Lucie Kubíčková" userId="ed11831accd60219" providerId="LiveId" clId="{B5DCCFC5-6E80-454C-A23B-00489A5E4AE1}" dt="2024-04-27T17:58:57.861" v="1" actId="14100"/>
          <ac:spMkLst>
            <pc:docMk/>
            <pc:sldMk cId="0" sldId="258"/>
            <ac:spMk id="5" creationId="{00000000-0000-0000-0000-000000000000}"/>
          </ac:spMkLst>
        </pc:spChg>
        <pc:spChg chg="mod">
          <ac:chgData name="Lucie Kubíčková" userId="ed11831accd60219" providerId="LiveId" clId="{B5DCCFC5-6E80-454C-A23B-00489A5E4AE1}" dt="2024-04-27T17:58:57.861" v="1" actId="14100"/>
          <ac:spMkLst>
            <pc:docMk/>
            <pc:sldMk cId="0" sldId="258"/>
            <ac:spMk id="6" creationId="{00000000-0000-0000-0000-000000000000}"/>
          </ac:spMkLst>
        </pc:spChg>
        <pc:spChg chg="add mod">
          <ac:chgData name="Lucie Kubíčková" userId="ed11831accd60219" providerId="LiveId" clId="{B5DCCFC5-6E80-454C-A23B-00489A5E4AE1}" dt="2024-04-27T17:58:53.295" v="0"/>
          <ac:spMkLst>
            <pc:docMk/>
            <pc:sldMk cId="0" sldId="258"/>
            <ac:spMk id="8" creationId="{A7437033-BD47-CAB5-1447-FA2201DB9614}"/>
          </ac:spMkLst>
        </pc:spChg>
        <pc:spChg chg="add mod">
          <ac:chgData name="Lucie Kubíčková" userId="ed11831accd60219" providerId="LiveId" clId="{B5DCCFC5-6E80-454C-A23B-00489A5E4AE1}" dt="2024-04-27T17:58:53.295" v="0"/>
          <ac:spMkLst>
            <pc:docMk/>
            <pc:sldMk cId="0" sldId="258"/>
            <ac:spMk id="9" creationId="{24A41A9B-0BBC-1E67-9158-36642D83D304}"/>
          </ac:spMkLst>
        </pc:spChg>
        <pc:spChg chg="add mod">
          <ac:chgData name="Lucie Kubíčková" userId="ed11831accd60219" providerId="LiveId" clId="{B5DCCFC5-6E80-454C-A23B-00489A5E4AE1}" dt="2024-04-27T17:58:53.295" v="0"/>
          <ac:spMkLst>
            <pc:docMk/>
            <pc:sldMk cId="0" sldId="258"/>
            <ac:spMk id="10" creationId="{F9A7145E-0FF7-4998-9072-57C03DFF2D9D}"/>
          </ac:spMkLst>
        </pc:spChg>
        <pc:spChg chg="add mod">
          <ac:chgData name="Lucie Kubíčková" userId="ed11831accd60219" providerId="LiveId" clId="{B5DCCFC5-6E80-454C-A23B-00489A5E4AE1}" dt="2024-04-27T17:58:53.295" v="0"/>
          <ac:spMkLst>
            <pc:docMk/>
            <pc:sldMk cId="0" sldId="258"/>
            <ac:spMk id="11" creationId="{78468A41-A102-7FB0-6714-B13CB7D7BFCF}"/>
          </ac:spMkLst>
        </pc:spChg>
        <pc:spChg chg="add mod">
          <ac:chgData name="Lucie Kubíčková" userId="ed11831accd60219" providerId="LiveId" clId="{B5DCCFC5-6E80-454C-A23B-00489A5E4AE1}" dt="2024-04-27T17:58:53.295" v="0"/>
          <ac:spMkLst>
            <pc:docMk/>
            <pc:sldMk cId="0" sldId="258"/>
            <ac:spMk id="12" creationId="{1F1166B1-4986-1AAE-0CED-3E1485B12724}"/>
          </ac:spMkLst>
        </pc:spChg>
        <pc:spChg chg="add mod">
          <ac:chgData name="Lucie Kubíčková" userId="ed11831accd60219" providerId="LiveId" clId="{B5DCCFC5-6E80-454C-A23B-00489A5E4AE1}" dt="2024-04-27T17:58:53.295" v="0"/>
          <ac:spMkLst>
            <pc:docMk/>
            <pc:sldMk cId="0" sldId="258"/>
            <ac:spMk id="13" creationId="{CAF6B51F-7B36-BE29-226F-59788C0E84D0}"/>
          </ac:spMkLst>
        </pc:spChg>
        <pc:grpChg chg="mod">
          <ac:chgData name="Lucie Kubíčková" userId="ed11831accd60219" providerId="LiveId" clId="{B5DCCFC5-6E80-454C-A23B-00489A5E4AE1}" dt="2024-04-27T17:58:57.861" v="1" actId="14100"/>
          <ac:grpSpMkLst>
            <pc:docMk/>
            <pc:sldMk cId="0" sldId="258"/>
            <ac:grpSpMk id="7" creationId="{00000000-0000-0000-0000-000000000000}"/>
          </ac:grpSpMkLst>
        </pc:grpChg>
        <pc:picChg chg="mod">
          <ac:chgData name="Lucie Kubíčková" userId="ed11831accd60219" providerId="LiveId" clId="{B5DCCFC5-6E80-454C-A23B-00489A5E4AE1}" dt="2024-04-27T17:59:02.261" v="3" actId="1076"/>
          <ac:picMkLst>
            <pc:docMk/>
            <pc:sldMk cId="0" sldId="258"/>
            <ac:picMk id="5122" creationId="{00000000-0000-0000-0000-000000000000}"/>
          </ac:picMkLst>
        </pc:picChg>
        <pc:picChg chg="mod">
          <ac:chgData name="Lucie Kubíčková" userId="ed11831accd60219" providerId="LiveId" clId="{B5DCCFC5-6E80-454C-A23B-00489A5E4AE1}" dt="2024-04-27T17:58:57.861" v="1" actId="14100"/>
          <ac:picMkLst>
            <pc:docMk/>
            <pc:sldMk cId="0" sldId="258"/>
            <ac:picMk id="5129" creationId="{00000000-0000-0000-0000-000000000000}"/>
          </ac:picMkLst>
        </pc:picChg>
      </pc:sldChg>
      <pc:sldChg chg="del">
        <pc:chgData name="Lucie Kubíčková" userId="ed11831accd60219" providerId="LiveId" clId="{B5DCCFC5-6E80-454C-A23B-00489A5E4AE1}" dt="2024-04-27T17:59:46.785" v="7" actId="47"/>
        <pc:sldMkLst>
          <pc:docMk/>
          <pc:sldMk cId="0" sldId="260"/>
        </pc:sldMkLst>
      </pc:sldChg>
      <pc:sldChg chg="addSp modSp">
        <pc:chgData name="Lucie Kubíčková" userId="ed11831accd60219" providerId="LiveId" clId="{B5DCCFC5-6E80-454C-A23B-00489A5E4AE1}" dt="2024-04-27T18:01:47.607" v="20" actId="1076"/>
        <pc:sldMkLst>
          <pc:docMk/>
          <pc:sldMk cId="0" sldId="270"/>
        </pc:sldMkLst>
        <pc:spChg chg="add mod">
          <ac:chgData name="Lucie Kubíčková" userId="ed11831accd60219" providerId="LiveId" clId="{B5DCCFC5-6E80-454C-A23B-00489A5E4AE1}" dt="2024-04-27T18:01:47.607" v="20" actId="1076"/>
          <ac:spMkLst>
            <pc:docMk/>
            <pc:sldMk cId="0" sldId="270"/>
            <ac:spMk id="2" creationId="{2E96B3FC-61F9-8981-7515-C2542BE14815}"/>
          </ac:spMkLst>
        </pc:spChg>
        <pc:spChg chg="add mod">
          <ac:chgData name="Lucie Kubíčková" userId="ed11831accd60219" providerId="LiveId" clId="{B5DCCFC5-6E80-454C-A23B-00489A5E4AE1}" dt="2024-04-27T18:01:47.607" v="20" actId="1076"/>
          <ac:spMkLst>
            <pc:docMk/>
            <pc:sldMk cId="0" sldId="270"/>
            <ac:spMk id="3" creationId="{CCA2C2A2-598B-4631-3D4A-0CDFD45683BE}"/>
          </ac:spMkLst>
        </pc:spChg>
        <pc:spChg chg="add mod">
          <ac:chgData name="Lucie Kubíčková" userId="ed11831accd60219" providerId="LiveId" clId="{B5DCCFC5-6E80-454C-A23B-00489A5E4AE1}" dt="2024-04-27T18:01:47.607" v="20" actId="1076"/>
          <ac:spMkLst>
            <pc:docMk/>
            <pc:sldMk cId="0" sldId="270"/>
            <ac:spMk id="4" creationId="{7A73B0AA-5B03-F597-693F-EABB6B2E99B2}"/>
          </ac:spMkLst>
        </pc:spChg>
        <pc:spChg chg="add mod">
          <ac:chgData name="Lucie Kubíčková" userId="ed11831accd60219" providerId="LiveId" clId="{B5DCCFC5-6E80-454C-A23B-00489A5E4AE1}" dt="2024-04-27T18:01:47.607" v="20" actId="1076"/>
          <ac:spMkLst>
            <pc:docMk/>
            <pc:sldMk cId="0" sldId="270"/>
            <ac:spMk id="5" creationId="{3968B8E5-EFA2-3915-5B6F-3B25CEBFE4BF}"/>
          </ac:spMkLst>
        </pc:spChg>
        <pc:spChg chg="add mod">
          <ac:chgData name="Lucie Kubíčková" userId="ed11831accd60219" providerId="LiveId" clId="{B5DCCFC5-6E80-454C-A23B-00489A5E4AE1}" dt="2024-04-27T18:01:47.607" v="20" actId="1076"/>
          <ac:spMkLst>
            <pc:docMk/>
            <pc:sldMk cId="0" sldId="270"/>
            <ac:spMk id="6" creationId="{9119E2F8-C8A0-CF5D-BF0F-177042B635BE}"/>
          </ac:spMkLst>
        </pc:spChg>
        <pc:spChg chg="add mod">
          <ac:chgData name="Lucie Kubíčková" userId="ed11831accd60219" providerId="LiveId" clId="{B5DCCFC5-6E80-454C-A23B-00489A5E4AE1}" dt="2024-04-27T18:01:47.607" v="20" actId="1076"/>
          <ac:spMkLst>
            <pc:docMk/>
            <pc:sldMk cId="0" sldId="270"/>
            <ac:spMk id="7" creationId="{78C5586F-CB33-AD42-E8F4-54B4E314DAB4}"/>
          </ac:spMkLst>
        </pc:spChg>
        <pc:spChg chg="add mod">
          <ac:chgData name="Lucie Kubíčková" userId="ed11831accd60219" providerId="LiveId" clId="{B5DCCFC5-6E80-454C-A23B-00489A5E4AE1}" dt="2024-04-27T18:01:47.607" v="20" actId="1076"/>
          <ac:spMkLst>
            <pc:docMk/>
            <pc:sldMk cId="0" sldId="270"/>
            <ac:spMk id="8" creationId="{656C8058-0B80-B10F-AD77-D3F74FA96413}"/>
          </ac:spMkLst>
        </pc:spChg>
        <pc:spChg chg="mod">
          <ac:chgData name="Lucie Kubíčková" userId="ed11831accd60219" providerId="LiveId" clId="{B5DCCFC5-6E80-454C-A23B-00489A5E4AE1}" dt="2024-04-27T18:01:37.846" v="17" actId="1076"/>
          <ac:spMkLst>
            <pc:docMk/>
            <pc:sldMk cId="0" sldId="270"/>
            <ac:spMk id="25603" creationId="{00000000-0000-0000-0000-000000000000}"/>
          </ac:spMkLst>
        </pc:spChg>
        <pc:picChg chg="mod">
          <ac:chgData name="Lucie Kubíčková" userId="ed11831accd60219" providerId="LiveId" clId="{B5DCCFC5-6E80-454C-A23B-00489A5E4AE1}" dt="2024-04-27T18:01:34.526" v="16" actId="1076"/>
          <ac:picMkLst>
            <pc:docMk/>
            <pc:sldMk cId="0" sldId="270"/>
            <ac:picMk id="15" creationId="{00000000-0000-0000-0000-000000000000}"/>
          </ac:picMkLst>
        </pc:picChg>
        <pc:picChg chg="mod">
          <ac:chgData name="Lucie Kubíčková" userId="ed11831accd60219" providerId="LiveId" clId="{B5DCCFC5-6E80-454C-A23B-00489A5E4AE1}" dt="2024-04-27T18:01:40.848" v="18" actId="1076"/>
          <ac:picMkLst>
            <pc:docMk/>
            <pc:sldMk cId="0" sldId="270"/>
            <ac:picMk id="25613" creationId="{00000000-0000-0000-0000-000000000000}"/>
          </ac:picMkLst>
        </pc:picChg>
      </pc:sldChg>
      <pc:sldChg chg="del">
        <pc:chgData name="Lucie Kubíčková" userId="ed11831accd60219" providerId="LiveId" clId="{B5DCCFC5-6E80-454C-A23B-00489A5E4AE1}" dt="2024-04-27T18:00:16.283" v="9" actId="47"/>
        <pc:sldMkLst>
          <pc:docMk/>
          <pc:sldMk cId="0" sldId="294"/>
        </pc:sldMkLst>
      </pc:sldChg>
      <pc:sldChg chg="del">
        <pc:chgData name="Lucie Kubíčková" userId="ed11831accd60219" providerId="LiveId" clId="{B5DCCFC5-6E80-454C-A23B-00489A5E4AE1}" dt="2024-04-27T17:59:26.535" v="5" actId="47"/>
        <pc:sldMkLst>
          <pc:docMk/>
          <pc:sldMk cId="0" sldId="376"/>
        </pc:sldMkLst>
      </pc:sldChg>
      <pc:sldChg chg="add">
        <pc:chgData name="Lucie Kubíčková" userId="ed11831accd60219" providerId="LiveId" clId="{B5DCCFC5-6E80-454C-A23B-00489A5E4AE1}" dt="2024-04-27T18:00:02.670" v="8"/>
        <pc:sldMkLst>
          <pc:docMk/>
          <pc:sldMk cId="0" sldId="377"/>
        </pc:sldMkLst>
      </pc:sldChg>
      <pc:sldChg chg="addSp modSp mod ord">
        <pc:chgData name="Lucie Kubíčková" userId="ed11831accd60219" providerId="LiveId" clId="{B5DCCFC5-6E80-454C-A23B-00489A5E4AE1}" dt="2024-04-27T18:00:48.856" v="15"/>
        <pc:sldMkLst>
          <pc:docMk/>
          <pc:sldMk cId="0" sldId="383"/>
        </pc:sldMkLst>
        <pc:spChg chg="mod">
          <ac:chgData name="Lucie Kubíčková" userId="ed11831accd60219" providerId="LiveId" clId="{B5DCCFC5-6E80-454C-A23B-00489A5E4AE1}" dt="2024-04-27T18:00:41.133" v="10"/>
          <ac:spMkLst>
            <pc:docMk/>
            <pc:sldMk cId="0" sldId="383"/>
            <ac:spMk id="9" creationId="{FFE9836B-CDC7-D6A6-F149-29E02E0FF481}"/>
          </ac:spMkLst>
        </pc:spChg>
        <pc:grpChg chg="mod">
          <ac:chgData name="Lucie Kubíčková" userId="ed11831accd60219" providerId="LiveId" clId="{B5DCCFC5-6E80-454C-A23B-00489A5E4AE1}" dt="2024-04-27T18:00:43.814" v="11" actId="1076"/>
          <ac:grpSpMkLst>
            <pc:docMk/>
            <pc:sldMk cId="0" sldId="383"/>
            <ac:grpSpMk id="6" creationId="{00000000-0000-0000-0000-000000000000}"/>
          </ac:grpSpMkLst>
        </pc:grpChg>
        <pc:grpChg chg="add mod">
          <ac:chgData name="Lucie Kubíčková" userId="ed11831accd60219" providerId="LiveId" clId="{B5DCCFC5-6E80-454C-A23B-00489A5E4AE1}" dt="2024-04-27T18:00:41.133" v="10"/>
          <ac:grpSpMkLst>
            <pc:docMk/>
            <pc:sldMk cId="0" sldId="383"/>
            <ac:grpSpMk id="7" creationId="{8D0031DB-B2DD-0C8D-2E16-BD62DB1A8AE2}"/>
          </ac:grpSpMkLst>
        </pc:grpChg>
        <pc:picChg chg="mod">
          <ac:chgData name="Lucie Kubíčková" userId="ed11831accd60219" providerId="LiveId" clId="{B5DCCFC5-6E80-454C-A23B-00489A5E4AE1}" dt="2024-04-27T18:00:41.133" v="10"/>
          <ac:picMkLst>
            <pc:docMk/>
            <pc:sldMk cId="0" sldId="383"/>
            <ac:picMk id="8" creationId="{34DB372D-970E-3559-BCED-CE77D175EEDC}"/>
          </ac:picMkLst>
        </pc:picChg>
      </pc:sldChg>
      <pc:sldChg chg="del">
        <pc:chgData name="Lucie Kubíčková" userId="ed11831accd60219" providerId="LiveId" clId="{B5DCCFC5-6E80-454C-A23B-00489A5E4AE1}" dt="2024-04-27T18:02:25.020" v="22" actId="47"/>
        <pc:sldMkLst>
          <pc:docMk/>
          <pc:sldMk cId="0" sldId="386"/>
        </pc:sldMkLst>
      </pc:sldChg>
      <pc:sldChg chg="add">
        <pc:chgData name="Lucie Kubíčková" userId="ed11831accd60219" providerId="LiveId" clId="{B5DCCFC5-6E80-454C-A23B-00489A5E4AE1}" dt="2024-04-27T17:59:23.016" v="4"/>
        <pc:sldMkLst>
          <pc:docMk/>
          <pc:sldMk cId="0" sldId="425"/>
        </pc:sldMkLst>
      </pc:sldChg>
      <pc:sldChg chg="add">
        <pc:chgData name="Lucie Kubíčková" userId="ed11831accd60219" providerId="LiveId" clId="{B5DCCFC5-6E80-454C-A23B-00489A5E4AE1}" dt="2024-04-27T17:59:43.568" v="6"/>
        <pc:sldMkLst>
          <pc:docMk/>
          <pc:sldMk cId="0" sldId="426"/>
        </pc:sldMkLst>
      </pc:sldChg>
      <pc:sldChg chg="add">
        <pc:chgData name="Lucie Kubíčková" userId="ed11831accd60219" providerId="LiveId" clId="{B5DCCFC5-6E80-454C-A23B-00489A5E4AE1}" dt="2024-04-27T18:02:21.018" v="21"/>
        <pc:sldMkLst>
          <pc:docMk/>
          <pc:sldMk cId="0" sldId="427"/>
        </pc:sldMkLst>
      </pc:sldChg>
      <pc:sldChg chg="addSp modSp new mod">
        <pc:chgData name="Lucie Kubíčková" userId="ed11831accd60219" providerId="LiveId" clId="{B5DCCFC5-6E80-454C-A23B-00489A5E4AE1}" dt="2024-04-27T18:33:08.988" v="54" actId="403"/>
        <pc:sldMkLst>
          <pc:docMk/>
          <pc:sldMk cId="236519096" sldId="428"/>
        </pc:sldMkLst>
        <pc:spChg chg="add mod">
          <ac:chgData name="Lucie Kubíčková" userId="ed11831accd60219" providerId="LiveId" clId="{B5DCCFC5-6E80-454C-A23B-00489A5E4AE1}" dt="2024-04-27T18:33:08.988" v="54" actId="403"/>
          <ac:spMkLst>
            <pc:docMk/>
            <pc:sldMk cId="236519096" sldId="428"/>
            <ac:spMk id="3" creationId="{ADA597B8-4A69-DBFE-2D25-8E1C6FFA6F4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E2AC1-BCB3-4327-B67B-5EEE82343C83}" type="datetimeFigureOut">
              <a:rPr lang="cs-CZ" smtClean="0"/>
              <a:t>27.04.2024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6F792-8312-4124-83E7-2ADCCABBD9D1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AD7C7B5-CDF8-40F2-975A-ADD38CFC5DD6}" type="slidenum">
              <a:rPr lang="cs-CZ" altLang="cs-CZ" sz="1200" smtClean="0"/>
              <a:t>12</a:t>
            </a:fld>
            <a:endParaRPr lang="cs-CZ" altLang="cs-CZ" sz="120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6441258-ECDF-4868-B8A3-908D2E538F6E}" type="slidenum">
              <a:rPr lang="cs-CZ" altLang="cs-CZ" sz="1200" smtClean="0"/>
              <a:t>24</a:t>
            </a:fld>
            <a:endParaRPr lang="cs-CZ" altLang="cs-CZ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43CB86-FFCB-44F8-B451-C7073BABA730}" type="slidenum">
              <a:rPr lang="cs-CZ" altLang="cs-CZ" sz="1200" smtClean="0"/>
              <a:t>25</a:t>
            </a:fld>
            <a:endParaRPr lang="cs-CZ" altLang="cs-CZ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752AA0D-404B-429B-A249-C612C2BF9E95}" type="slidenum">
              <a:rPr lang="cs-CZ" altLang="cs-CZ" sz="1200" smtClean="0"/>
              <a:t>26</a:t>
            </a:fld>
            <a:endParaRPr lang="cs-CZ" altLang="cs-CZ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404E65-170C-4495-BA9C-8EC35D90473B}" type="slidenum">
              <a:rPr lang="cs-CZ" altLang="cs-CZ" smtClean="0"/>
              <a:t>29</a:t>
            </a:fld>
            <a:endParaRPr lang="cs-CZ" altLang="cs-CZ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A36E78D-CB5B-4AE9-B787-99D5993932F7}" type="slidenum">
              <a:rPr lang="cs-CZ" altLang="cs-CZ" smtClean="0"/>
              <a:t>31</a:t>
            </a:fld>
            <a:endParaRPr lang="cs-CZ" altLang="cs-CZ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C76DE4-B580-4FC0-9C87-32691A62A780}" type="slidenum">
              <a:rPr lang="cs-CZ" altLang="cs-CZ" smtClean="0"/>
              <a:t>33</a:t>
            </a:fld>
            <a:endParaRPr lang="cs-CZ" altLang="cs-CZ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763" y="4714875"/>
            <a:ext cx="628015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Plicae malleares ant. et post. jsou </a:t>
            </a:r>
            <a:r>
              <a:rPr lang="cs-CZ" altLang="cs-CZ" b="1">
                <a:latin typeface="Arial" panose="020B0604020202020204" pitchFamily="34" charset="0"/>
              </a:rPr>
              <a:t>řasy středoušní sliznice</a:t>
            </a:r>
            <a:r>
              <a:rPr lang="cs-CZ" altLang="cs-CZ">
                <a:latin typeface="Arial" panose="020B0604020202020204" pitchFamily="34" charset="0"/>
              </a:rPr>
              <a:t>, které prosvítají bubínkem</a:t>
            </a: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latin typeface="Arial" panose="020B0604020202020204" pitchFamily="34" charset="0"/>
              </a:rPr>
              <a:t>Od prominentia malllearis jdou po vnitřní straně bubínku a na jeho zevní straně prosvítají 2 řasy středoušní sliznice: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b="1">
                <a:latin typeface="Arial" panose="020B0604020202020204" pitchFamily="34" charset="0"/>
              </a:rPr>
              <a:t>plica mallearis ant –</a:t>
            </a:r>
            <a:r>
              <a:rPr lang="cs-CZ" altLang="cs-CZ">
                <a:latin typeface="Arial" panose="020B0604020202020204" pitchFamily="34" charset="0"/>
              </a:rPr>
              <a:t> dopředu vzhůru k obvodu bubínku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b="1">
                <a:latin typeface="Arial" panose="020B0604020202020204" pitchFamily="34" charset="0"/>
              </a:rPr>
              <a:t>plica mallearis post</a:t>
            </a:r>
            <a:r>
              <a:rPr lang="cs-CZ" altLang="cs-CZ">
                <a:latin typeface="Arial" panose="020B0604020202020204" pitchFamily="34" charset="0"/>
              </a:rPr>
              <a:t> – dozadu vzhůru k obvodu bubínku.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latin typeface="Arial" panose="020B0604020202020204" pitchFamily="34" charset="0"/>
              </a:rPr>
              <a:t>Obě řasy mezi sebou a obvodem bubínku uzavírají </a:t>
            </a:r>
            <a:r>
              <a:rPr lang="cs-CZ" altLang="cs-CZ" b="1">
                <a:latin typeface="Arial" panose="020B0604020202020204" pitchFamily="34" charset="0"/>
              </a:rPr>
              <a:t>pars flaccida membranae tympani</a:t>
            </a:r>
            <a:r>
              <a:rPr lang="cs-CZ" altLang="cs-CZ">
                <a:latin typeface="Arial" panose="020B0604020202020204" pitchFamily="34" charset="0"/>
              </a:rPr>
              <a:t> (tenčí část bubínku, která je nahoře fixována do incisura tympanica a není tak napjatá jako hlavní část bubínku)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latin typeface="Arial" panose="020B0604020202020204" pitchFamily="34" charset="0"/>
              </a:rPr>
              <a:t>Pars tensa membranae tympani – tužší a napjatá část, v níž prosvítají vazivová vlákna střední vrstvy bubínku.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8A4A12-3081-49C5-8969-329EDCA18BAD}" type="slidenum">
              <a:rPr lang="cs-CZ" altLang="cs-CZ" smtClean="0"/>
              <a:t>34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4283D1-A4ED-4828-88C3-B925C9916C6C}" type="slidenum">
              <a:rPr lang="cs-CZ" altLang="cs-CZ" smtClean="0"/>
              <a:t>36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3060FA-B590-4218-ADC5-FF2D433548A4}" type="slidenum">
              <a:rPr lang="cs-CZ" altLang="cs-CZ" sz="1200" smtClean="0"/>
              <a:t>13</a:t>
            </a:fld>
            <a:endParaRPr lang="cs-CZ" altLang="cs-CZ" sz="12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62B3A0-DE81-4073-B5E4-0E23FBF079D4}" type="slidenum">
              <a:rPr lang="cs-CZ" altLang="cs-CZ" smtClean="0"/>
              <a:t>37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638" y="4714875"/>
            <a:ext cx="599440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b="1">
                <a:latin typeface="Arial" panose="020B0604020202020204" pitchFamily="34" charset="0"/>
              </a:rPr>
              <a:t>Auris externa et media</a:t>
            </a:r>
            <a:r>
              <a:rPr lang="cs-CZ" altLang="cs-CZ">
                <a:latin typeface="Arial" panose="020B0604020202020204" pitchFamily="34" charset="0"/>
              </a:rPr>
              <a:t> slouží pouze převodu sluchových vln</a:t>
            </a:r>
          </a:p>
          <a:p>
            <a:r>
              <a:rPr lang="cs-CZ" altLang="cs-CZ" b="1">
                <a:latin typeface="Arial" panose="020B0604020202020204" pitchFamily="34" charset="0"/>
              </a:rPr>
              <a:t>Auris interna</a:t>
            </a:r>
            <a:r>
              <a:rPr lang="cs-CZ" altLang="cs-CZ">
                <a:latin typeface="Arial" panose="020B0604020202020204" pitchFamily="34" charset="0"/>
              </a:rPr>
              <a:t> obsahuje smyslový epitel – pro sluchové informace a dále čidla pro registraci polohy a pohyby hlavy v prostoru</a:t>
            </a:r>
          </a:p>
          <a:p>
            <a:endParaRPr lang="cs-CZ" altLang="cs-CZ">
              <a:latin typeface="Arial" panose="020B0604020202020204" pitchFamily="34" charset="0"/>
            </a:endParaRPr>
          </a:p>
          <a:p>
            <a:r>
              <a:rPr lang="cs-CZ" altLang="cs-CZ">
                <a:latin typeface="Arial" panose="020B0604020202020204" pitchFamily="34" charset="0"/>
              </a:rPr>
              <a:t>Naléhání hlemýždě na meatus ac. internus</a:t>
            </a:r>
          </a:p>
          <a:p>
            <a:r>
              <a:rPr lang="cs-CZ" altLang="cs-CZ">
                <a:latin typeface="Arial" panose="020B0604020202020204" pitchFamily="34" charset="0"/>
              </a:rPr>
              <a:t>Canalis semicircularis ant.= prominentia arcuata</a:t>
            </a:r>
          </a:p>
          <a:p>
            <a:r>
              <a:rPr lang="cs-CZ" altLang="cs-CZ">
                <a:latin typeface="Arial" panose="020B0604020202020204" pitchFamily="34" charset="0"/>
              </a:rPr>
              <a:t>Tegmen tympani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B81A53-634A-4C6D-AAA2-204C6DF71201}" type="slidenum">
              <a:rPr lang="cs-CZ" altLang="cs-CZ" smtClean="0"/>
              <a:t>40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E382FE-131A-470E-B896-435B03E63DA4}" type="slidenum">
              <a:rPr lang="cs-CZ" altLang="cs-CZ" smtClean="0"/>
              <a:t>42</a:t>
            </a:fld>
            <a:endParaRPr lang="cs-CZ" alt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4714875"/>
            <a:ext cx="628015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Lamina spiralis ossea má 2 hrany: 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labium limbi vestibulare – připojuje se na ní membrana tectoria 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labium limbi tympanicum – připojuje se na ní membrana basilaris</a:t>
            </a: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Modiolus</a:t>
            </a:r>
            <a:r>
              <a:rPr lang="cs-CZ" altLang="cs-CZ">
                <a:latin typeface="Arial" panose="020B0604020202020204" pitchFamily="34" charset="0"/>
              </a:rPr>
              <a:t> – kostěná osa ve tvaru kužele</a:t>
            </a: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Lamina spiralis ossea</a:t>
            </a:r>
            <a:r>
              <a:rPr lang="cs-CZ" altLang="cs-CZ">
                <a:latin typeface="Arial" panose="020B0604020202020204" pitchFamily="34" charset="0"/>
              </a:rPr>
              <a:t> – spirální kostěná lišta, která odstupuje z modiolu zevně do kanálku hlemýždě. Modiolus + lamina spiralis ossea – podobají se šneku ve strojku na mletí masa</a:t>
            </a: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C43378-0B97-435C-BAA9-B2A668779935}" type="slidenum">
              <a:rPr lang="cs-CZ" altLang="cs-CZ"/>
              <a:t>43</a:t>
            </a:fld>
            <a:endParaRPr lang="cs-CZ" alt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638" y="4714875"/>
            <a:ext cx="5716587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Area vest. sup.</a:t>
            </a:r>
            <a:r>
              <a:rPr lang="cs-CZ" altLang="cs-CZ">
                <a:latin typeface="Arial" panose="020B0604020202020204" pitchFamily="34" charset="0"/>
              </a:rPr>
              <a:t> – n. utriculoampullaris</a:t>
            </a: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area vestib. inf.</a:t>
            </a:r>
            <a:r>
              <a:rPr lang="cs-CZ" altLang="cs-CZ">
                <a:latin typeface="Arial" panose="020B0604020202020204" pitchFamily="34" charset="0"/>
              </a:rPr>
              <a:t> – n. saccularis</a:t>
            </a: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foramen signulare</a:t>
            </a:r>
            <a:r>
              <a:rPr lang="cs-CZ" altLang="cs-CZ">
                <a:latin typeface="Arial" panose="020B0604020202020204" pitchFamily="34" charset="0"/>
              </a:rPr>
              <a:t> – n. ampullaris post.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31814C-9CBC-46A9-A775-2271C4ACDB6A}" type="slidenum">
              <a:rPr lang="cs-CZ" altLang="cs-CZ" smtClean="0"/>
              <a:t>44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E455F0-A268-44AE-B667-78FB21B9EBC8}" type="slidenum">
              <a:rPr lang="cs-CZ" altLang="cs-CZ" smtClean="0"/>
              <a:t>45</a:t>
            </a:fld>
            <a:endParaRPr lang="cs-CZ" alt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325" y="4714875"/>
            <a:ext cx="6351588" cy="5016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Ductus cochlearis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uložen v kostěném hlemýždi mezi okrajem l. spiralis ossea a zevní stěnou kostěného kanálku. Na průřezu má trojúhelníkovitý tvar a jeho stěny tvoří: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</a:t>
            </a:r>
            <a:r>
              <a:rPr lang="cs-CZ" altLang="cs-CZ" b="1">
                <a:latin typeface="Arial" panose="020B0604020202020204" pitchFamily="34" charset="0"/>
              </a:rPr>
              <a:t>membrana basilaris (p. tympanicus) </a:t>
            </a:r>
            <a:r>
              <a:rPr lang="cs-CZ" altLang="cs-CZ">
                <a:latin typeface="Arial" panose="020B0604020202020204" pitchFamily="34" charset="0"/>
              </a:rPr>
              <a:t>– tvoří dno dct. cochlearis a odděluje ho od scala tympani. Med. navazuje na volný okraj l. spiralis ossea (na labium limbi tympanicum), na opačné straně se připojuje na lig. spirale cochleae.</a:t>
            </a:r>
            <a:endParaRPr lang="cs-CZ" altLang="cs-CZ" b="1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- membrana vestibularis – </a:t>
            </a:r>
            <a:r>
              <a:rPr lang="cs-CZ" altLang="cs-CZ">
                <a:latin typeface="Arial" panose="020B0604020202020204" pitchFamily="34" charset="0"/>
              </a:rPr>
              <a:t>odstupuje od okraje l. spiralis ossea,</a:t>
            </a:r>
            <a:r>
              <a:rPr lang="cs-CZ" altLang="cs-CZ" b="1">
                <a:latin typeface="Arial" panose="020B0604020202020204" pitchFamily="34" charset="0"/>
              </a:rPr>
              <a:t> </a:t>
            </a:r>
            <a:r>
              <a:rPr lang="cs-CZ" altLang="cs-CZ">
                <a:latin typeface="Arial" panose="020B0604020202020204" pitchFamily="34" charset="0"/>
              </a:rPr>
              <a:t>obrací se proti scala vestibuli</a:t>
            </a:r>
            <a:r>
              <a:rPr lang="cs-CZ" altLang="cs-CZ" b="1"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- zevní stěna kostěného kanálku</a:t>
            </a:r>
            <a:r>
              <a:rPr lang="cs-CZ" altLang="cs-CZ">
                <a:latin typeface="Arial" panose="020B0604020202020204" pitchFamily="34" charset="0"/>
              </a:rPr>
              <a:t> hlemýždě (vznikla srůstem dct. cochlearis s periostem)</a:t>
            </a: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Na l. basilaris je uloženo </a:t>
            </a:r>
            <a:r>
              <a:rPr lang="cs-CZ" altLang="cs-CZ" b="1">
                <a:latin typeface="Arial" panose="020B0604020202020204" pitchFamily="34" charset="0"/>
              </a:rPr>
              <a:t>organum spirale</a:t>
            </a:r>
            <a:r>
              <a:rPr lang="cs-CZ" altLang="cs-CZ">
                <a:latin typeface="Arial" panose="020B0604020202020204" pitchFamily="34" charset="0"/>
              </a:rPr>
              <a:t> (Cortiho orgán) – sluchový recepční orgán.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Skládá se ze smyslových a podpůrných buněk: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podpůrné bb  jsou skloněny tak, že vytvářejí trojúhelníkovitý Cortiho tunel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po stranách tunelu jsou smyslové bb – jejich apikální povrch nese vždy 40-50 stereocilií,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které vyčnívají nad úroveň Cortiho tunelu. Base jsou opředeny vlákny n. VIII. Cilie zasahují do tzv. </a:t>
            </a:r>
            <a:r>
              <a:rPr lang="cs-CZ" altLang="cs-CZ" b="1">
                <a:latin typeface="Arial" panose="020B0604020202020204" pitchFamily="34" charset="0"/>
              </a:rPr>
              <a:t>membrana tectoria</a:t>
            </a:r>
            <a:r>
              <a:rPr lang="cs-CZ" altLang="cs-CZ">
                <a:latin typeface="Arial" panose="020B0604020202020204" pitchFamily="34" charset="0"/>
              </a:rPr>
              <a:t> – rosolovitá hmota, která se klade volně přes Cortiho orgán.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C83ABA-B99C-483B-ABB7-CC5413ED942B}" type="slidenum">
              <a:rPr lang="cs-CZ" altLang="cs-CZ" smtClean="0"/>
              <a:t>46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070232-E057-44E8-9839-39165A9DB99C}" type="slidenum">
              <a:rPr lang="cs-CZ" altLang="cs-CZ"/>
              <a:t>47</a:t>
            </a:fld>
            <a:endParaRPr lang="cs-CZ" alt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FDE329-966C-48CF-9265-77F1EF681DF6}" type="slidenum">
              <a:rPr lang="cs-CZ" altLang="cs-CZ" smtClean="0"/>
              <a:t>48</a:t>
            </a:fld>
            <a:endParaRPr lang="cs-CZ" alt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D855F2-7C56-4931-8344-608ABCDBF7B4}" type="slidenum">
              <a:rPr lang="cs-CZ" altLang="cs-CZ" sz="1200" smtClean="0"/>
              <a:t>15</a:t>
            </a:fld>
            <a:endParaRPr lang="cs-CZ" altLang="cs-CZ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0003BF-523D-4614-890F-A7DCBCA59B82}" type="slidenum">
              <a:rPr lang="cs-CZ" altLang="cs-CZ" smtClean="0"/>
              <a:t>49</a:t>
            </a:fld>
            <a:endParaRPr lang="cs-CZ" alt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650" y="4714875"/>
            <a:ext cx="6119813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V ampulární části každého kanálku</a:t>
            </a:r>
            <a:r>
              <a:rPr lang="cs-CZ" altLang="cs-CZ">
                <a:latin typeface="Arial" panose="020B0604020202020204" pitchFamily="34" charset="0"/>
              </a:rPr>
              <a:t> je hřebenovitá hrana – crista ampullaris, která se skládá ze smyslových a podpůrných buněk. 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Volný povrch hrany je kryt řasou – cupula ampullaris, do které přecdhází čivé výběřžky smyslových buněk (cilie)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Crista ampullaris </a:t>
            </a:r>
            <a:r>
              <a:rPr lang="cs-CZ" altLang="cs-CZ" b="1">
                <a:latin typeface="Arial" panose="020B0604020202020204" pitchFamily="34" charset="0"/>
              </a:rPr>
              <a:t>leží kolmo na podélnou osu ampully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F117A7-D624-4F67-A716-4C1873D43232}" type="slidenum">
              <a:rPr lang="cs-CZ" altLang="cs-CZ" smtClean="0"/>
              <a:t>50</a:t>
            </a:fld>
            <a:endParaRPr lang="cs-CZ" alt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763" y="4714875"/>
            <a:ext cx="6208712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Smyslové buňky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jsou sekundární smyslové bb, které přijímají podněty a mění je v nervové vzruchy, které pak předávají zakončení </a:t>
            </a:r>
            <a:r>
              <a:rPr lang="cs-CZ" altLang="cs-CZ" b="1">
                <a:latin typeface="Arial" panose="020B0604020202020204" pitchFamily="34" charset="0"/>
              </a:rPr>
              <a:t>senzorických vláken vestibulárního nervu</a:t>
            </a:r>
            <a:r>
              <a:rPr lang="cs-CZ" altLang="cs-CZ">
                <a:latin typeface="Arial" panose="020B0604020202020204" pitchFamily="34" charset="0"/>
              </a:rPr>
              <a:t>, které opřádají baze těchto buněk.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z buněk vyčnívají </a:t>
            </a:r>
            <a:r>
              <a:rPr lang="cs-CZ" altLang="cs-CZ" b="1">
                <a:latin typeface="Arial" panose="020B0604020202020204" pitchFamily="34" charset="0"/>
              </a:rPr>
              <a:t>stereocilie</a:t>
            </a:r>
            <a:r>
              <a:rPr lang="cs-CZ" altLang="cs-CZ">
                <a:latin typeface="Arial" panose="020B0604020202020204" pitchFamily="34" charset="0"/>
              </a:rPr>
              <a:t> a u nich vždy 1 ultramikrosklpicky delší </a:t>
            </a:r>
            <a:r>
              <a:rPr lang="cs-CZ" altLang="cs-CZ" b="1">
                <a:latin typeface="Arial" panose="020B0604020202020204" pitchFamily="34" charset="0"/>
              </a:rPr>
              <a:t>cilie 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apikální povrch buněk je kryt relativně vysokou </a:t>
            </a:r>
            <a:r>
              <a:rPr lang="cs-CZ" altLang="cs-CZ" b="1">
                <a:latin typeface="Arial" panose="020B0604020202020204" pitchFamily="34" charset="0"/>
              </a:rPr>
              <a:t>gelatinosní glykoproteinovou vrstvou</a:t>
            </a:r>
            <a:r>
              <a:rPr lang="cs-CZ" altLang="cs-CZ">
                <a:latin typeface="Arial" panose="020B0604020202020204" pitchFamily="34" charset="0"/>
              </a:rPr>
              <a:t>, do níž jsou cilie i stereocilie zanořeny.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na povrchu gelatinosní vrstvy jsou různě velké </a:t>
            </a:r>
            <a:r>
              <a:rPr lang="cs-CZ" altLang="cs-CZ" b="1">
                <a:latin typeface="Arial" panose="020B0604020202020204" pitchFamily="34" charset="0"/>
              </a:rPr>
              <a:t>krystalky uhličitanu vápenatého</a:t>
            </a:r>
            <a:r>
              <a:rPr lang="cs-CZ" altLang="cs-CZ">
                <a:latin typeface="Arial" panose="020B0604020202020204" pitchFamily="34" charset="0"/>
              </a:rPr>
              <a:t> zvané otolity (statoconie, otoconie)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otolity </a:t>
            </a:r>
            <a:r>
              <a:rPr lang="cs-CZ" altLang="cs-CZ" b="1">
                <a:latin typeface="Arial" panose="020B0604020202020204" pitchFamily="34" charset="0"/>
              </a:rPr>
              <a:t>působí svou hmotností směrem gravitace</a:t>
            </a:r>
            <a:r>
              <a:rPr lang="cs-CZ" altLang="cs-CZ">
                <a:latin typeface="Arial" panose="020B0604020202020204" pitchFamily="34" charset="0"/>
              </a:rPr>
              <a:t> na gelatinosní vrstvu a jejím prostřednictvím na cilie smyslových buněk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buňky vnímají mikroskopické deformace cilií a stereocilií a mění je v nervové vzruchy.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9C84B43-CF22-496C-8903-51365201587D}" type="slidenum">
              <a:rPr lang="cs-CZ" altLang="cs-CZ" sz="1200" smtClean="0"/>
              <a:t>18</a:t>
            </a:fld>
            <a:endParaRPr lang="cs-CZ" altLang="cs-CZ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18F091C-70B9-4AAA-B3B2-A2186097B4A5}" type="slidenum">
              <a:rPr lang="cs-CZ" altLang="cs-CZ" sz="1200" smtClean="0"/>
              <a:t>19</a:t>
            </a:fld>
            <a:endParaRPr lang="cs-CZ" altLang="cs-CZ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3BA4AB5-45B5-4207-A0C3-9424E98935C6}" type="slidenum">
              <a:rPr lang="cs-CZ" altLang="cs-CZ" sz="1200" smtClean="0"/>
              <a:t>20</a:t>
            </a:fld>
            <a:endParaRPr lang="cs-CZ" altLang="cs-CZ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FDAC8D-8D7B-4318-9D13-285EE907AEB2}" type="slidenum">
              <a:rPr lang="cs-CZ" altLang="cs-CZ" sz="1200" smtClean="0"/>
              <a:t>21</a:t>
            </a:fld>
            <a:endParaRPr lang="cs-CZ" altLang="cs-CZ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1BE33E0-D8A6-4273-A58F-28BE6235BCCD}" type="slidenum">
              <a:rPr lang="cs-CZ" altLang="cs-CZ" sz="1200" smtClean="0"/>
              <a:t>22</a:t>
            </a:fld>
            <a:endParaRPr lang="cs-CZ" altLang="cs-CZ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818B20A-1093-42A8-A0A3-98D1B4902838}" type="slidenum">
              <a:rPr lang="cs-CZ" altLang="cs-CZ" sz="1200" smtClean="0"/>
              <a:t>23</a:t>
            </a:fld>
            <a:endParaRPr lang="cs-CZ" altLang="cs-CZ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27.04.2024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27.04.2024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27.04.2024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27.04.2024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27.04.2024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27.04.2024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27.04.2024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27.04.2024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27.04.2024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27.04.2024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0AFE6-A3E3-43BE-ADB5-FAB2CD28CD08}" type="datetimeFigureOut">
              <a:rPr lang="cs-CZ" smtClean="0"/>
              <a:t>27.04.2024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0AFE6-A3E3-43BE-ADB5-FAB2CD28CD08}" type="datetimeFigureOut">
              <a:rPr lang="cs-CZ" smtClean="0"/>
              <a:t>27.04.2024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D7697-AB72-4358-AE8C-05FB8305B60F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4.jpe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image" Target="../media/image105.png"/><Relationship Id="rId10" Type="http://schemas.openxmlformats.org/officeDocument/2006/relationships/image" Target="../media/image102.png"/><Relationship Id="rId4" Type="http://schemas.openxmlformats.org/officeDocument/2006/relationships/image" Target="../media/image99.png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0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oleObject" Target="../embeddings/oleObject11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oleObject" Target="../embeddings/oleObject1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DA597B8-4A69-DBFE-2D25-8E1C6FFA6F42}"/>
              </a:ext>
            </a:extLst>
          </p:cNvPr>
          <p:cNvSpPr txBox="1"/>
          <p:nvPr/>
        </p:nvSpPr>
        <p:spPr>
          <a:xfrm>
            <a:off x="157316" y="0"/>
            <a:ext cx="12034684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highlight>
                  <a:srgbClr val="FFFF00"/>
                </a:highlight>
              </a:rPr>
              <a:t>37. Zrakové ústrojí, tunica </a:t>
            </a:r>
            <a:r>
              <a:rPr lang="cs-CZ" sz="2000" b="1" dirty="0" err="1">
                <a:highlight>
                  <a:srgbClr val="FFFF00"/>
                </a:highlight>
              </a:rPr>
              <a:t>fibrosa</a:t>
            </a:r>
            <a:r>
              <a:rPr lang="cs-CZ" sz="2000" b="1" dirty="0">
                <a:highlight>
                  <a:srgbClr val="FFFF00"/>
                </a:highlight>
              </a:rPr>
              <a:t> </a:t>
            </a:r>
            <a:r>
              <a:rPr lang="cs-CZ" sz="2000" b="1" dirty="0" err="1">
                <a:highlight>
                  <a:srgbClr val="FFFF00"/>
                </a:highlight>
              </a:rPr>
              <a:t>bulbi</a:t>
            </a:r>
            <a:r>
              <a:rPr lang="cs-CZ" sz="2000" b="1" dirty="0">
                <a:highlight>
                  <a:srgbClr val="FFFF00"/>
                </a:highlight>
              </a:rPr>
              <a:t>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38. Zrakové ústrojí, tunica media </a:t>
            </a:r>
            <a:r>
              <a:rPr lang="cs-CZ" sz="2000" b="1" dirty="0" err="1">
                <a:highlight>
                  <a:srgbClr val="FFFF00"/>
                </a:highlight>
              </a:rPr>
              <a:t>bulbi</a:t>
            </a:r>
            <a:r>
              <a:rPr lang="cs-CZ" sz="2000" b="1" dirty="0">
                <a:highlight>
                  <a:srgbClr val="FFFF00"/>
                </a:highlight>
              </a:rPr>
              <a:t>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39. Zrakové ústrojí, tunica interna </a:t>
            </a:r>
            <a:r>
              <a:rPr lang="cs-CZ" sz="2000" b="1" dirty="0" err="1">
                <a:highlight>
                  <a:srgbClr val="FFFF00"/>
                </a:highlight>
              </a:rPr>
              <a:t>bulbi</a:t>
            </a:r>
            <a:r>
              <a:rPr lang="cs-CZ" sz="2000" b="1" dirty="0">
                <a:highlight>
                  <a:srgbClr val="FFFF00"/>
                </a:highlight>
              </a:rPr>
              <a:t>, strukturální uspořádání retiny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40. N. </a:t>
            </a:r>
            <a:r>
              <a:rPr lang="cs-CZ" sz="2000" b="1" dirty="0" err="1">
                <a:highlight>
                  <a:srgbClr val="FFFF00"/>
                </a:highlight>
              </a:rPr>
              <a:t>opticus</a:t>
            </a:r>
            <a:r>
              <a:rPr lang="cs-CZ" sz="2000" b="1" dirty="0">
                <a:highlight>
                  <a:srgbClr val="FFFF00"/>
                </a:highlight>
              </a:rPr>
              <a:t>, vznik a průběh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41. Obsah oční koule, </a:t>
            </a:r>
            <a:r>
              <a:rPr lang="cs-CZ" sz="2000" b="1" dirty="0" err="1">
                <a:highlight>
                  <a:srgbClr val="FFFF00"/>
                </a:highlight>
              </a:rPr>
              <a:t>camera</a:t>
            </a:r>
            <a:r>
              <a:rPr lang="cs-CZ" sz="2000" b="1" dirty="0">
                <a:highlight>
                  <a:srgbClr val="FFFF00"/>
                </a:highlight>
              </a:rPr>
              <a:t> </a:t>
            </a:r>
            <a:r>
              <a:rPr lang="cs-CZ" sz="2000" b="1" dirty="0" err="1">
                <a:highlight>
                  <a:srgbClr val="FFFF00"/>
                </a:highlight>
              </a:rPr>
              <a:t>bulbi</a:t>
            </a:r>
            <a:r>
              <a:rPr lang="cs-CZ" sz="2000" b="1" dirty="0">
                <a:highlight>
                  <a:srgbClr val="FFFF00"/>
                </a:highlight>
              </a:rPr>
              <a:t> et humor </a:t>
            </a:r>
            <a:r>
              <a:rPr lang="cs-CZ" sz="2000" b="1" dirty="0" err="1">
                <a:highlight>
                  <a:srgbClr val="FFFF00"/>
                </a:highlight>
              </a:rPr>
              <a:t>aquosus</a:t>
            </a:r>
            <a:r>
              <a:rPr lang="cs-CZ" sz="2000" b="1" dirty="0">
                <a:highlight>
                  <a:srgbClr val="FFFF00"/>
                </a:highlight>
              </a:rPr>
              <a:t>, jeho vznik a cirkulace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42. Obsah oční koule, čočka, závěsný aparát čočky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43. Obsah oční koule, sklivec, cévní zásobení oka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44. Okohybné svaly a jejich inervace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45. Víčka a spojivka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46. Slzné ústrojí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47. Zevní ucho a </a:t>
            </a:r>
            <a:r>
              <a:rPr lang="cs-CZ" sz="2000" b="1" dirty="0" err="1">
                <a:highlight>
                  <a:srgbClr val="FFFF00"/>
                </a:highlight>
              </a:rPr>
              <a:t>membrana</a:t>
            </a:r>
            <a:r>
              <a:rPr lang="cs-CZ" sz="2000" b="1" dirty="0">
                <a:highlight>
                  <a:srgbClr val="FFFF00"/>
                </a:highlight>
              </a:rPr>
              <a:t> </a:t>
            </a:r>
            <a:r>
              <a:rPr lang="cs-CZ" sz="2000" b="1" dirty="0" err="1">
                <a:highlight>
                  <a:srgbClr val="FFFF00"/>
                </a:highlight>
              </a:rPr>
              <a:t>tympani</a:t>
            </a:r>
            <a:r>
              <a:rPr lang="cs-CZ" sz="2000" b="1" dirty="0">
                <a:highlight>
                  <a:srgbClr val="FFFF00"/>
                </a:highlight>
              </a:rPr>
              <a:t>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48. Dutina středoušní, stěny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49. Sluchové kůstky a jejich spoje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50. Dutina středoušní, svaly, jejich funkce a inervace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51. Sluchová trubice, antrum </a:t>
            </a:r>
            <a:r>
              <a:rPr lang="cs-CZ" sz="2000" b="1" dirty="0" err="1">
                <a:highlight>
                  <a:srgbClr val="FFFF00"/>
                </a:highlight>
              </a:rPr>
              <a:t>mastoideum</a:t>
            </a:r>
            <a:r>
              <a:rPr lang="cs-CZ" sz="2000" b="1" dirty="0">
                <a:highlight>
                  <a:srgbClr val="FFFF00"/>
                </a:highlight>
              </a:rPr>
              <a:t>, </a:t>
            </a:r>
            <a:r>
              <a:rPr lang="cs-CZ" sz="2000" b="1" dirty="0" err="1">
                <a:highlight>
                  <a:srgbClr val="FFFF00"/>
                </a:highlight>
              </a:rPr>
              <a:t>cellulae</a:t>
            </a:r>
            <a:r>
              <a:rPr lang="cs-CZ" sz="2000" b="1" dirty="0">
                <a:highlight>
                  <a:srgbClr val="FFFF00"/>
                </a:highlight>
              </a:rPr>
              <a:t> </a:t>
            </a:r>
            <a:r>
              <a:rPr lang="cs-CZ" sz="2000" b="1" dirty="0" err="1">
                <a:highlight>
                  <a:srgbClr val="FFFF00"/>
                </a:highlight>
              </a:rPr>
              <a:t>mastoideae</a:t>
            </a:r>
            <a:r>
              <a:rPr lang="cs-CZ" sz="2000" b="1" dirty="0">
                <a:highlight>
                  <a:srgbClr val="FFFF00"/>
                </a:highlight>
              </a:rPr>
              <a:t>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52. Kostěný labyrint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53. Blanitý labyrint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54. N. </a:t>
            </a:r>
            <a:r>
              <a:rPr lang="cs-CZ" sz="2000" b="1" dirty="0" err="1">
                <a:highlight>
                  <a:srgbClr val="FFFF00"/>
                </a:highlight>
              </a:rPr>
              <a:t>vestibulocochlearis</a:t>
            </a:r>
            <a:r>
              <a:rPr lang="cs-CZ" sz="2000" b="1" dirty="0">
                <a:highlight>
                  <a:srgbClr val="FFFF00"/>
                </a:highlight>
              </a:rPr>
              <a:t>, vznik a průběh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56. Zraková dráha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57. Sluchová dráha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58. Pupilární reflex (mióza a mydriáza) </a:t>
            </a:r>
          </a:p>
          <a:p>
            <a:r>
              <a:rPr lang="cs-CZ" sz="2000" b="1" dirty="0">
                <a:highlight>
                  <a:srgbClr val="FFFF00"/>
                </a:highlight>
              </a:rPr>
              <a:t>59. Vestibulární dráha (význam FLM) </a:t>
            </a:r>
          </a:p>
        </p:txBody>
      </p:sp>
    </p:spTree>
    <p:extLst>
      <p:ext uri="{BB962C8B-B14F-4D97-AF65-F5344CB8AC3E}">
        <p14:creationId xmlns:p14="http://schemas.microsoft.com/office/powerpoint/2010/main" val="236519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Skupina 4"/>
          <p:cNvGrpSpPr/>
          <p:nvPr/>
        </p:nvGrpSpPr>
        <p:grpSpPr bwMode="auto">
          <a:xfrm>
            <a:off x="1101013" y="42351"/>
            <a:ext cx="5918802" cy="6773298"/>
            <a:chOff x="30885" y="925153"/>
            <a:chExt cx="4078344" cy="4608512"/>
          </a:xfrm>
        </p:grpSpPr>
        <p:pic>
          <p:nvPicPr>
            <p:cNvPr id="6160" name="Picture 9" descr="No Image Available!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" r="23209" b="12201"/>
            <a:stretch>
              <a:fillRect/>
            </a:stretch>
          </p:blipFill>
          <p:spPr bwMode="auto">
            <a:xfrm>
              <a:off x="30885" y="925153"/>
              <a:ext cx="4078344" cy="4608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3204341" y="1052153"/>
              <a:ext cx="863612" cy="504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738346" y="106871"/>
            <a:ext cx="26164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BULBUS OCULI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Skupina 15"/>
          <p:cNvGrpSpPr/>
          <p:nvPr/>
        </p:nvGrpSpPr>
        <p:grpSpPr bwMode="auto">
          <a:xfrm>
            <a:off x="68425" y="1287624"/>
            <a:ext cx="12055150" cy="4058817"/>
            <a:chOff x="107504" y="3429000"/>
            <a:chExt cx="8922534" cy="2804939"/>
          </a:xfrm>
        </p:grpSpPr>
        <p:pic>
          <p:nvPicPr>
            <p:cNvPr id="10244" name="Picture 7" descr="No Image Available!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0" t="18411" r="2656" b="25840"/>
            <a:stretch>
              <a:fillRect/>
            </a:stretch>
          </p:blipFill>
          <p:spPr bwMode="auto">
            <a:xfrm>
              <a:off x="475605" y="3520561"/>
              <a:ext cx="8554433" cy="271337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" name="Obdélník 10"/>
            <p:cNvSpPr/>
            <p:nvPr/>
          </p:nvSpPr>
          <p:spPr>
            <a:xfrm>
              <a:off x="107504" y="3725900"/>
              <a:ext cx="1511433" cy="1143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260130" y="3770355"/>
              <a:ext cx="1079595" cy="317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8028238" y="3968817"/>
              <a:ext cx="1001800" cy="11875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7236005" y="3429000"/>
              <a:ext cx="1001801" cy="647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2219065" y="3429000"/>
              <a:ext cx="1128812" cy="254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237697" y="92174"/>
            <a:ext cx="17166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CORNEA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Skupina 11"/>
          <p:cNvGrpSpPr/>
          <p:nvPr/>
        </p:nvGrpSpPr>
        <p:grpSpPr bwMode="auto">
          <a:xfrm>
            <a:off x="0" y="82648"/>
            <a:ext cx="7531100" cy="6858000"/>
            <a:chOff x="1613554" y="-39132"/>
            <a:chExt cx="7522939" cy="6897132"/>
          </a:xfrm>
        </p:grpSpPr>
        <p:pic>
          <p:nvPicPr>
            <p:cNvPr id="819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2" t="5736" r="19238"/>
            <a:stretch>
              <a:fillRect/>
            </a:stretch>
          </p:blipFill>
          <p:spPr bwMode="auto">
            <a:xfrm>
              <a:off x="1613554" y="-39132"/>
              <a:ext cx="7488832" cy="68747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" name="Obdélník 3"/>
            <p:cNvSpPr/>
            <p:nvPr/>
          </p:nvSpPr>
          <p:spPr>
            <a:xfrm>
              <a:off x="8460951" y="782"/>
              <a:ext cx="675542" cy="9084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8820923" y="1413736"/>
              <a:ext cx="282269" cy="9068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8460951" y="5301356"/>
              <a:ext cx="675542" cy="5763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2266895" y="5301356"/>
              <a:ext cx="577224" cy="15566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613554" y="2997522"/>
              <a:ext cx="653341" cy="791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3083572" y="23134"/>
              <a:ext cx="913409" cy="309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13" name="Obdélník 12"/>
          <p:cNvSpPr/>
          <p:nvPr/>
        </p:nvSpPr>
        <p:spPr>
          <a:xfrm>
            <a:off x="233396" y="719459"/>
            <a:ext cx="11525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56138" y="82648"/>
            <a:ext cx="15470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SCLERA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513" y="0"/>
            <a:ext cx="4836573" cy="2088774"/>
          </a:xfrm>
          <a:prstGeom prst="rect">
            <a:avLst/>
          </a:prstGeom>
        </p:spPr>
      </p:pic>
      <p:grpSp>
        <p:nvGrpSpPr>
          <p:cNvPr id="16" name="Skupina 8"/>
          <p:cNvGrpSpPr/>
          <p:nvPr/>
        </p:nvGrpSpPr>
        <p:grpSpPr bwMode="auto">
          <a:xfrm>
            <a:off x="7190102" y="4590661"/>
            <a:ext cx="5001898" cy="2267339"/>
            <a:chOff x="395536" y="1412776"/>
            <a:chExt cx="8208912" cy="3456386"/>
          </a:xfrm>
        </p:grpSpPr>
        <p:pic>
          <p:nvPicPr>
            <p:cNvPr id="17" name="Picture 14" descr="No Image Available!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4" t="10703" r="5901" b="10815"/>
            <a:stretch>
              <a:fillRect/>
            </a:stretch>
          </p:blipFill>
          <p:spPr bwMode="auto">
            <a:xfrm>
              <a:off x="395536" y="1556793"/>
              <a:ext cx="8208912" cy="3168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9" name="Obdélník 18"/>
            <p:cNvSpPr/>
            <p:nvPr/>
          </p:nvSpPr>
          <p:spPr>
            <a:xfrm>
              <a:off x="6444056" y="1412776"/>
              <a:ext cx="1727737" cy="791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7812689" y="2132562"/>
              <a:ext cx="647540" cy="647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692060" y="1772670"/>
              <a:ext cx="575431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828191" y="2204541"/>
              <a:ext cx="575432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6299838" y="4293333"/>
              <a:ext cx="1871955" cy="575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4" name="Obdélník 23"/>
            <p:cNvSpPr/>
            <p:nvPr/>
          </p:nvSpPr>
          <p:spPr>
            <a:xfrm>
              <a:off x="970968" y="4221354"/>
              <a:ext cx="1296523" cy="359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Skupina 21"/>
          <p:cNvGrpSpPr/>
          <p:nvPr/>
        </p:nvGrpSpPr>
        <p:grpSpPr bwMode="auto">
          <a:xfrm>
            <a:off x="32047" y="26080"/>
            <a:ext cx="5194300" cy="5330269"/>
            <a:chOff x="539552" y="764704"/>
            <a:chExt cx="4495665" cy="4991570"/>
          </a:xfrm>
        </p:grpSpPr>
        <p:pic>
          <p:nvPicPr>
            <p:cNvPr id="1332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9" t="4546"/>
            <a:stretch>
              <a:fillRect/>
            </a:stretch>
          </p:blipFill>
          <p:spPr bwMode="auto">
            <a:xfrm>
              <a:off x="539552" y="764704"/>
              <a:ext cx="4495665" cy="49915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2" name="Obdélník 11"/>
            <p:cNvSpPr/>
            <p:nvPr/>
          </p:nvSpPr>
          <p:spPr>
            <a:xfrm>
              <a:off x="3563951" y="1052818"/>
              <a:ext cx="1151877" cy="360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3779567" y="1412960"/>
              <a:ext cx="936260" cy="288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4140466" y="1773102"/>
              <a:ext cx="575362" cy="5041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3275693" y="836732"/>
              <a:ext cx="288258" cy="216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755169" y="764704"/>
              <a:ext cx="1049257" cy="288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539552" y="1102038"/>
              <a:ext cx="792132" cy="253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4211953" y="2751488"/>
              <a:ext cx="359745" cy="316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539552" y="3524594"/>
              <a:ext cx="288258" cy="1541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827810" y="4220868"/>
              <a:ext cx="648003" cy="11488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2195303" y="4941153"/>
              <a:ext cx="720644" cy="412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grpSp>
        <p:nvGrpSpPr>
          <p:cNvPr id="13315" name="Skupina 26"/>
          <p:cNvGrpSpPr/>
          <p:nvPr/>
        </p:nvGrpSpPr>
        <p:grpSpPr bwMode="auto">
          <a:xfrm>
            <a:off x="7530939" y="115982"/>
            <a:ext cx="3925888" cy="3716338"/>
            <a:chOff x="5584500" y="0"/>
            <a:chExt cx="3559500" cy="3464901"/>
          </a:xfrm>
        </p:grpSpPr>
        <p:pic>
          <p:nvPicPr>
            <p:cNvPr id="1331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" t="3137" r="12276" b="3874"/>
            <a:stretch>
              <a:fillRect/>
            </a:stretch>
          </p:blipFill>
          <p:spPr bwMode="auto">
            <a:xfrm>
              <a:off x="5584500" y="8517"/>
              <a:ext cx="3559500" cy="3456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9" name="Obdélník 28"/>
            <p:cNvSpPr/>
            <p:nvPr/>
          </p:nvSpPr>
          <p:spPr>
            <a:xfrm>
              <a:off x="5796084" y="230895"/>
              <a:ext cx="287869" cy="230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0" name="Obdélník 29"/>
            <p:cNvSpPr/>
            <p:nvPr/>
          </p:nvSpPr>
          <p:spPr>
            <a:xfrm>
              <a:off x="5584500" y="2565004"/>
              <a:ext cx="139617" cy="725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1" name="Obdélník 30"/>
            <p:cNvSpPr/>
            <p:nvPr/>
          </p:nvSpPr>
          <p:spPr>
            <a:xfrm>
              <a:off x="8100475" y="0"/>
              <a:ext cx="935574" cy="116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2" name="Obdélník 31"/>
            <p:cNvSpPr/>
            <p:nvPr/>
          </p:nvSpPr>
          <p:spPr>
            <a:xfrm>
              <a:off x="8676213" y="333022"/>
              <a:ext cx="467787" cy="230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3" name="Obdélník 32"/>
            <p:cNvSpPr/>
            <p:nvPr/>
          </p:nvSpPr>
          <p:spPr>
            <a:xfrm>
              <a:off x="8964081" y="780010"/>
              <a:ext cx="179919" cy="344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4" name="Obdélník 33"/>
            <p:cNvSpPr/>
            <p:nvPr/>
          </p:nvSpPr>
          <p:spPr>
            <a:xfrm>
              <a:off x="8892114" y="2565004"/>
              <a:ext cx="251886" cy="719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5" name="Obdélník 34"/>
            <p:cNvSpPr/>
            <p:nvPr/>
          </p:nvSpPr>
          <p:spPr>
            <a:xfrm>
              <a:off x="8676213" y="2939467"/>
              <a:ext cx="287869" cy="344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4743452" y="108828"/>
            <a:ext cx="20665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CHOROIDEA</a:t>
            </a:r>
          </a:p>
        </p:txBody>
      </p:sp>
      <p:grpSp>
        <p:nvGrpSpPr>
          <p:cNvPr id="26" name="Skupina 12"/>
          <p:cNvGrpSpPr/>
          <p:nvPr/>
        </p:nvGrpSpPr>
        <p:grpSpPr bwMode="auto">
          <a:xfrm>
            <a:off x="4344271" y="2788404"/>
            <a:ext cx="3186668" cy="3979430"/>
            <a:chOff x="467544" y="0"/>
            <a:chExt cx="4536504" cy="6525344"/>
          </a:xfrm>
        </p:grpSpPr>
        <p:pic>
          <p:nvPicPr>
            <p:cNvPr id="27" name="Obrázek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7" r="12804" b="4851"/>
            <a:stretch>
              <a:fillRect/>
            </a:stretch>
          </p:blipFill>
          <p:spPr bwMode="auto">
            <a:xfrm>
              <a:off x="467544" y="0"/>
              <a:ext cx="4536504" cy="6525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8" name="Obdélník 27"/>
            <p:cNvSpPr/>
            <p:nvPr/>
          </p:nvSpPr>
          <p:spPr>
            <a:xfrm>
              <a:off x="3563863" y="188934"/>
              <a:ext cx="792340" cy="3604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6" name="Obdélník 35"/>
            <p:cNvSpPr/>
            <p:nvPr/>
          </p:nvSpPr>
          <p:spPr>
            <a:xfrm>
              <a:off x="3851265" y="549336"/>
              <a:ext cx="792341" cy="3588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8" name="Obdélník 37"/>
            <p:cNvSpPr/>
            <p:nvPr/>
          </p:nvSpPr>
          <p:spPr>
            <a:xfrm>
              <a:off x="2987471" y="1457486"/>
              <a:ext cx="720887" cy="674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9" name="Obdélník 38"/>
            <p:cNvSpPr/>
            <p:nvPr/>
          </p:nvSpPr>
          <p:spPr>
            <a:xfrm>
              <a:off x="1836276" y="1817888"/>
              <a:ext cx="503350" cy="2429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0" name="Obdélník 39"/>
            <p:cNvSpPr/>
            <p:nvPr/>
          </p:nvSpPr>
          <p:spPr>
            <a:xfrm>
              <a:off x="827987" y="1457486"/>
              <a:ext cx="287402" cy="3604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1" name="Obdélník 40"/>
            <p:cNvSpPr/>
            <p:nvPr/>
          </p:nvSpPr>
          <p:spPr>
            <a:xfrm>
              <a:off x="467544" y="188934"/>
              <a:ext cx="215948" cy="3604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2" name="Obdélník 41"/>
            <p:cNvSpPr/>
            <p:nvPr/>
          </p:nvSpPr>
          <p:spPr>
            <a:xfrm>
              <a:off x="827987" y="4364519"/>
              <a:ext cx="2016577" cy="676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3" name="Obdélník 42"/>
            <p:cNvSpPr/>
            <p:nvPr/>
          </p:nvSpPr>
          <p:spPr>
            <a:xfrm>
              <a:off x="3708358" y="3429378"/>
              <a:ext cx="503351" cy="3604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4" name="Obdélník 43"/>
            <p:cNvSpPr/>
            <p:nvPr/>
          </p:nvSpPr>
          <p:spPr>
            <a:xfrm>
              <a:off x="3563863" y="5733095"/>
              <a:ext cx="863794" cy="576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1979183" y="6093496"/>
              <a:ext cx="720887" cy="331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64659" r="6198" b="17526"/>
          <a:stretch>
            <a:fillRect/>
          </a:stretch>
        </p:blipFill>
        <p:spPr bwMode="auto">
          <a:xfrm>
            <a:off x="0" y="4236496"/>
            <a:ext cx="8953500" cy="266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Skupina 2"/>
          <p:cNvGrpSpPr/>
          <p:nvPr/>
        </p:nvGrpSpPr>
        <p:grpSpPr bwMode="auto">
          <a:xfrm>
            <a:off x="8905875" y="3764562"/>
            <a:ext cx="3286125" cy="2976491"/>
            <a:chOff x="6242150" y="1556792"/>
            <a:chExt cx="2578322" cy="2623872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5" t="13890" r="51232" b="59543"/>
            <a:stretch>
              <a:fillRect/>
            </a:stretch>
          </p:blipFill>
          <p:spPr bwMode="auto">
            <a:xfrm>
              <a:off x="6242150" y="1653290"/>
              <a:ext cx="2511062" cy="2527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Obdélník 11"/>
            <p:cNvSpPr/>
            <p:nvPr/>
          </p:nvSpPr>
          <p:spPr>
            <a:xfrm>
              <a:off x="8460964" y="1556792"/>
              <a:ext cx="359508" cy="5039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grpSp>
        <p:nvGrpSpPr>
          <p:cNvPr id="13" name="Skupina 8"/>
          <p:cNvGrpSpPr/>
          <p:nvPr/>
        </p:nvGrpSpPr>
        <p:grpSpPr bwMode="auto">
          <a:xfrm>
            <a:off x="124963" y="419585"/>
            <a:ext cx="8491590" cy="3868641"/>
            <a:chOff x="395536" y="1412776"/>
            <a:chExt cx="8208912" cy="3456386"/>
          </a:xfrm>
        </p:grpSpPr>
        <p:pic>
          <p:nvPicPr>
            <p:cNvPr id="14" name="Picture 14" descr="No Image Available!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4" t="10703" r="5901" b="10815"/>
            <a:stretch>
              <a:fillRect/>
            </a:stretch>
          </p:blipFill>
          <p:spPr bwMode="auto">
            <a:xfrm>
              <a:off x="395536" y="1556793"/>
              <a:ext cx="8208912" cy="3168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5" name="Obdélník 14"/>
            <p:cNvSpPr/>
            <p:nvPr/>
          </p:nvSpPr>
          <p:spPr>
            <a:xfrm>
              <a:off x="6444056" y="1412776"/>
              <a:ext cx="1727737" cy="791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7812689" y="2132562"/>
              <a:ext cx="647540" cy="647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692060" y="1772670"/>
              <a:ext cx="575431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828191" y="2204541"/>
              <a:ext cx="575432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6299838" y="4293333"/>
              <a:ext cx="1871955" cy="575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970968" y="4221354"/>
              <a:ext cx="1296523" cy="359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6300964" y="0"/>
            <a:ext cx="412877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ZÁVĚSNÝ APARÁT ČOČKY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54178" y="-11423"/>
            <a:ext cx="281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CORPUS CILIARE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13"/>
          <p:cNvSpPr>
            <a:spLocks noChangeArrowheads="1"/>
          </p:cNvSpPr>
          <p:nvPr/>
        </p:nvSpPr>
        <p:spPr bwMode="auto">
          <a:xfrm>
            <a:off x="9767888" y="6381750"/>
            <a:ext cx="900112" cy="47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0" y="39688"/>
            <a:ext cx="7825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IRIS</a:t>
            </a:r>
          </a:p>
        </p:txBody>
      </p:sp>
      <p:grpSp>
        <p:nvGrpSpPr>
          <p:cNvPr id="19462" name="Skupina 14"/>
          <p:cNvGrpSpPr/>
          <p:nvPr/>
        </p:nvGrpSpPr>
        <p:grpSpPr bwMode="auto">
          <a:xfrm>
            <a:off x="8966718" y="-21315"/>
            <a:ext cx="3232275" cy="3007111"/>
            <a:chOff x="5584500" y="0"/>
            <a:chExt cx="3559500" cy="3464901"/>
          </a:xfrm>
        </p:grpSpPr>
        <p:pic>
          <p:nvPicPr>
            <p:cNvPr id="1946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" t="3137" r="12276" b="3874"/>
            <a:stretch>
              <a:fillRect/>
            </a:stretch>
          </p:blipFill>
          <p:spPr bwMode="auto">
            <a:xfrm>
              <a:off x="5584500" y="8517"/>
              <a:ext cx="3559500" cy="3456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7" name="Obdélník 16"/>
            <p:cNvSpPr/>
            <p:nvPr/>
          </p:nvSpPr>
          <p:spPr>
            <a:xfrm>
              <a:off x="5796170" y="230895"/>
              <a:ext cx="287985" cy="230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5584500" y="2565003"/>
              <a:ext cx="139673" cy="725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8100053" y="0"/>
              <a:ext cx="935953" cy="116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8676024" y="333021"/>
              <a:ext cx="467976" cy="230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8964010" y="780009"/>
              <a:ext cx="179990" cy="3448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8892013" y="2565003"/>
              <a:ext cx="251987" cy="719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8676024" y="2939468"/>
              <a:ext cx="287985" cy="344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pic>
        <p:nvPicPr>
          <p:cNvPr id="24" name="Picture 11" descr="No Image Availabl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6" t="9077" r="40198" b="13280"/>
          <a:stretch>
            <a:fillRect/>
          </a:stretch>
        </p:blipFill>
        <p:spPr bwMode="auto">
          <a:xfrm>
            <a:off x="6801022" y="39688"/>
            <a:ext cx="1966311" cy="1835765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No Image Availabl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8" t="9077" r="20464" b="13280"/>
          <a:stretch>
            <a:fillRect/>
          </a:stretch>
        </p:blipFill>
        <p:spPr bwMode="auto">
          <a:xfrm>
            <a:off x="4838809" y="39688"/>
            <a:ext cx="1835708" cy="183576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664" y="1875453"/>
            <a:ext cx="5837009" cy="4942859"/>
          </a:xfrm>
          <a:prstGeom prst="rect">
            <a:avLst/>
          </a:prstGeom>
        </p:spPr>
      </p:pic>
      <p:grpSp>
        <p:nvGrpSpPr>
          <p:cNvPr id="26" name="Skupina 8"/>
          <p:cNvGrpSpPr/>
          <p:nvPr/>
        </p:nvGrpSpPr>
        <p:grpSpPr bwMode="auto">
          <a:xfrm>
            <a:off x="6204857" y="4094171"/>
            <a:ext cx="5987143" cy="2763830"/>
            <a:chOff x="395536" y="1412776"/>
            <a:chExt cx="8208912" cy="3456386"/>
          </a:xfrm>
        </p:grpSpPr>
        <p:pic>
          <p:nvPicPr>
            <p:cNvPr id="27" name="Picture 14" descr="No Image Available!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4" t="10703" r="5901" b="10815"/>
            <a:stretch>
              <a:fillRect/>
            </a:stretch>
          </p:blipFill>
          <p:spPr bwMode="auto">
            <a:xfrm>
              <a:off x="395536" y="1556793"/>
              <a:ext cx="8208912" cy="3168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8" name="Obdélník 27"/>
            <p:cNvSpPr/>
            <p:nvPr/>
          </p:nvSpPr>
          <p:spPr>
            <a:xfrm>
              <a:off x="6444056" y="1412776"/>
              <a:ext cx="1727737" cy="791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7812689" y="2132562"/>
              <a:ext cx="647540" cy="647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0" name="Obdélník 29"/>
            <p:cNvSpPr/>
            <p:nvPr/>
          </p:nvSpPr>
          <p:spPr>
            <a:xfrm>
              <a:off x="1692060" y="1772670"/>
              <a:ext cx="575431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1" name="Obdélník 30"/>
            <p:cNvSpPr/>
            <p:nvPr/>
          </p:nvSpPr>
          <p:spPr>
            <a:xfrm>
              <a:off x="828191" y="2204541"/>
              <a:ext cx="575432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2" name="Obdélník 31"/>
            <p:cNvSpPr/>
            <p:nvPr/>
          </p:nvSpPr>
          <p:spPr>
            <a:xfrm>
              <a:off x="6299838" y="4293333"/>
              <a:ext cx="1871955" cy="575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3" name="Obdélník 32"/>
            <p:cNvSpPr/>
            <p:nvPr/>
          </p:nvSpPr>
          <p:spPr>
            <a:xfrm>
              <a:off x="970968" y="4221354"/>
              <a:ext cx="1296523" cy="359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8" b="10235"/>
          <a:stretch>
            <a:fillRect/>
          </a:stretch>
        </p:blipFill>
        <p:spPr bwMode="auto">
          <a:xfrm>
            <a:off x="-23327" y="1987420"/>
            <a:ext cx="12238653" cy="508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binism: How does it affect life of Albino People? &gt; Niruja HealthTe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 b="11587"/>
          <a:stretch>
            <a:fillRect/>
          </a:stretch>
        </p:blipFill>
        <p:spPr bwMode="auto">
          <a:xfrm>
            <a:off x="4799045" y="130628"/>
            <a:ext cx="2394857" cy="176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Skupina 10"/>
          <p:cNvGrpSpPr/>
          <p:nvPr/>
        </p:nvGrpSpPr>
        <p:grpSpPr bwMode="auto">
          <a:xfrm>
            <a:off x="5489201" y="1442454"/>
            <a:ext cx="6665912" cy="5443538"/>
            <a:chOff x="1331640" y="501376"/>
            <a:chExt cx="7582931" cy="6212362"/>
          </a:xfrm>
        </p:grpSpPr>
        <p:pic>
          <p:nvPicPr>
            <p:cNvPr id="27652" name="Obráze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01376"/>
              <a:ext cx="7510923" cy="6212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" name="Obdélník 3"/>
            <p:cNvSpPr/>
            <p:nvPr/>
          </p:nvSpPr>
          <p:spPr>
            <a:xfrm>
              <a:off x="6299642" y="620949"/>
              <a:ext cx="720551" cy="3605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4067563" y="1628261"/>
              <a:ext cx="1079922" cy="505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2700505" y="2996104"/>
              <a:ext cx="863215" cy="576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331640" y="4436415"/>
              <a:ext cx="576078" cy="43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6660820" y="4220822"/>
              <a:ext cx="2253751" cy="1297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2915405" y="6021664"/>
              <a:ext cx="937257" cy="576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7379565" y="2133729"/>
              <a:ext cx="361178" cy="2880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27651" name="Picture 6" descr="No Image Available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r="22662" b="8002"/>
          <a:stretch>
            <a:fillRect/>
          </a:stretch>
        </p:blipFill>
        <p:spPr bwMode="auto">
          <a:xfrm>
            <a:off x="3509979" y="38546"/>
            <a:ext cx="4195372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Skupina 18"/>
          <p:cNvGrpSpPr/>
          <p:nvPr/>
        </p:nvGrpSpPr>
        <p:grpSpPr bwMode="auto">
          <a:xfrm>
            <a:off x="118104" y="393699"/>
            <a:ext cx="3240087" cy="3267075"/>
            <a:chOff x="5580113" y="1457401"/>
            <a:chExt cx="3240360" cy="3267743"/>
          </a:xfrm>
        </p:grpSpPr>
        <p:pic>
          <p:nvPicPr>
            <p:cNvPr id="13" name="Picture 26" descr="No Image Available!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8" r="5568" b="8952"/>
            <a:stretch>
              <a:fillRect/>
            </a:stretch>
          </p:blipFill>
          <p:spPr bwMode="auto">
            <a:xfrm>
              <a:off x="5580113" y="1457401"/>
              <a:ext cx="3240360" cy="31957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4" name="Obdélník 13"/>
            <p:cNvSpPr/>
            <p:nvPr/>
          </p:nvSpPr>
          <p:spPr>
            <a:xfrm>
              <a:off x="5796031" y="4364708"/>
              <a:ext cx="360392" cy="360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8244162" y="4509200"/>
              <a:ext cx="431836" cy="2159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60081" y="4293256"/>
              <a:ext cx="360392" cy="2159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8675999" y="4004272"/>
              <a:ext cx="144474" cy="2889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8739147" y="38546"/>
            <a:ext cx="13308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RETINA</a:t>
            </a:r>
          </a:p>
        </p:txBody>
      </p:sp>
      <p:sp>
        <p:nvSpPr>
          <p:cNvPr id="2" name="Hvězda: pěticípá 1"/>
          <p:cNvSpPr/>
          <p:nvPr/>
        </p:nvSpPr>
        <p:spPr>
          <a:xfrm>
            <a:off x="5878286" y="848974"/>
            <a:ext cx="217714" cy="18407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/>
          <p:cNvSpPr/>
          <p:nvPr/>
        </p:nvSpPr>
        <p:spPr>
          <a:xfrm>
            <a:off x="2997829" y="1775554"/>
            <a:ext cx="217714" cy="18407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/>
          <p:cNvSpPr/>
          <p:nvPr/>
        </p:nvSpPr>
        <p:spPr>
          <a:xfrm>
            <a:off x="6509073" y="6199224"/>
            <a:ext cx="217714" cy="18407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/>
          <p:cNvSpPr/>
          <p:nvPr/>
        </p:nvSpPr>
        <p:spPr>
          <a:xfrm>
            <a:off x="4666423" y="1155505"/>
            <a:ext cx="217714" cy="184078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/>
          <p:cNvSpPr/>
          <p:nvPr/>
        </p:nvSpPr>
        <p:spPr>
          <a:xfrm>
            <a:off x="9585518" y="4047026"/>
            <a:ext cx="217714" cy="184078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/>
          <p:cNvSpPr/>
          <p:nvPr/>
        </p:nvSpPr>
        <p:spPr>
          <a:xfrm>
            <a:off x="2501205" y="2209080"/>
            <a:ext cx="217714" cy="184078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1384044" y="110683"/>
            <a:ext cx="251062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FUNDUS OCULI</a:t>
            </a:r>
          </a:p>
        </p:txBody>
      </p:sp>
      <p:pic>
        <p:nvPicPr>
          <p:cNvPr id="13314" name="Picture 2" descr="Související obráz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13741" r="18742" b="16191"/>
          <a:stretch>
            <a:fillRect/>
          </a:stretch>
        </p:blipFill>
        <p:spPr bwMode="auto">
          <a:xfrm>
            <a:off x="5346442" y="208385"/>
            <a:ext cx="6603825" cy="644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6" descr="No Image Available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60" b="9052"/>
          <a:stretch>
            <a:fillRect/>
          </a:stretch>
        </p:blipFill>
        <p:spPr bwMode="auto">
          <a:xfrm>
            <a:off x="141320" y="273930"/>
            <a:ext cx="5791200" cy="631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150970" y="273930"/>
            <a:ext cx="857250" cy="1451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141320" y="4553958"/>
            <a:ext cx="1114425" cy="1123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754350" y="4963533"/>
            <a:ext cx="857250" cy="1428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525" y="84757"/>
            <a:ext cx="4365114" cy="67732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ouvisejÃ­cÃ­ obrÃ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r="17314" b="15663"/>
          <a:stretch>
            <a:fillRect/>
          </a:stretch>
        </p:blipFill>
        <p:spPr bwMode="auto">
          <a:xfrm>
            <a:off x="6294906" y="2737382"/>
            <a:ext cx="5113841" cy="40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olfactory ner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1" y="0"/>
            <a:ext cx="55306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130" y="66843"/>
            <a:ext cx="3594125" cy="60649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I. N.</a:t>
            </a:r>
            <a:r>
              <a:rPr lang="cs-CZ" altLang="cs-CZ" sz="2400" b="1" dirty="0"/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OLFACTORIUS</a:t>
            </a:r>
          </a:p>
        </p:txBody>
      </p:sp>
      <p:pic>
        <p:nvPicPr>
          <p:cNvPr id="11" name="Picture 2" descr="VÃ½sledek obrÃ¡zku pro nervus olfactoriu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84"/>
          <a:stretch>
            <a:fillRect/>
          </a:stretch>
        </p:blipFill>
        <p:spPr bwMode="auto">
          <a:xfrm>
            <a:off x="5561231" y="-37322"/>
            <a:ext cx="3594125" cy="252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či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827" y="-69608"/>
            <a:ext cx="3340173" cy="289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61035" r="59111" b="9810"/>
          <a:stretch>
            <a:fillRect/>
          </a:stretch>
        </p:blipFill>
        <p:spPr bwMode="auto">
          <a:xfrm>
            <a:off x="0" y="0"/>
            <a:ext cx="4938713" cy="363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5" y="3595045"/>
            <a:ext cx="4560553" cy="326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8663988" y="66209"/>
            <a:ext cx="10054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LENS</a:t>
            </a:r>
          </a:p>
        </p:txBody>
      </p:sp>
      <p:grpSp>
        <p:nvGrpSpPr>
          <p:cNvPr id="10" name="Skupina 8"/>
          <p:cNvGrpSpPr/>
          <p:nvPr/>
        </p:nvGrpSpPr>
        <p:grpSpPr bwMode="auto">
          <a:xfrm>
            <a:off x="4663758" y="1653383"/>
            <a:ext cx="7528242" cy="3262955"/>
            <a:chOff x="395536" y="1412776"/>
            <a:chExt cx="8208912" cy="3456386"/>
          </a:xfrm>
        </p:grpSpPr>
        <p:pic>
          <p:nvPicPr>
            <p:cNvPr id="11" name="Picture 14" descr="No Image Available!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4" t="10703" r="5901" b="10815"/>
            <a:stretch>
              <a:fillRect/>
            </a:stretch>
          </p:blipFill>
          <p:spPr bwMode="auto">
            <a:xfrm>
              <a:off x="395536" y="1556793"/>
              <a:ext cx="8208912" cy="3168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2" name="Obdélník 11"/>
            <p:cNvSpPr/>
            <p:nvPr/>
          </p:nvSpPr>
          <p:spPr>
            <a:xfrm>
              <a:off x="6444056" y="1412776"/>
              <a:ext cx="1727737" cy="791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7812689" y="2132562"/>
              <a:ext cx="647540" cy="647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692060" y="1772670"/>
              <a:ext cx="575431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828191" y="2204541"/>
              <a:ext cx="575432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6299838" y="4293333"/>
              <a:ext cx="1871955" cy="575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970968" y="4221354"/>
              <a:ext cx="1296523" cy="359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5" name="Skupina 7"/>
          <p:cNvGrpSpPr/>
          <p:nvPr/>
        </p:nvGrpSpPr>
        <p:grpSpPr bwMode="auto">
          <a:xfrm>
            <a:off x="391932" y="504826"/>
            <a:ext cx="6949447" cy="5884399"/>
            <a:chOff x="1613554" y="-39132"/>
            <a:chExt cx="7522939" cy="6897132"/>
          </a:xfrm>
        </p:grpSpPr>
        <p:pic>
          <p:nvPicPr>
            <p:cNvPr id="4404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2" t="5736" r="19238"/>
            <a:stretch>
              <a:fillRect/>
            </a:stretch>
          </p:blipFill>
          <p:spPr bwMode="auto">
            <a:xfrm>
              <a:off x="1613554" y="-39132"/>
              <a:ext cx="7488832" cy="68747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0" name="Obdélník 9"/>
            <p:cNvSpPr/>
            <p:nvPr/>
          </p:nvSpPr>
          <p:spPr>
            <a:xfrm>
              <a:off x="8459468" y="393"/>
              <a:ext cx="677025" cy="9090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20290" y="1413416"/>
              <a:ext cx="281285" cy="907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8459468" y="5300711"/>
              <a:ext cx="677025" cy="5770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2267302" y="5300711"/>
              <a:ext cx="576150" cy="15572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613554" y="2996397"/>
              <a:ext cx="653748" cy="7924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3084000" y="22133"/>
              <a:ext cx="911754" cy="3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53499" y="43161"/>
            <a:ext cx="29722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CORPUS VITREUM</a:t>
            </a:r>
          </a:p>
        </p:txBody>
      </p:sp>
      <p:sp>
        <p:nvSpPr>
          <p:cNvPr id="2" name="Obdélník 1"/>
          <p:cNvSpPr/>
          <p:nvPr/>
        </p:nvSpPr>
        <p:spPr>
          <a:xfrm>
            <a:off x="593035" y="1095067"/>
            <a:ext cx="1073719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10094913" y="3716338"/>
            <a:ext cx="588962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17" name="Skupina 11"/>
          <p:cNvGrpSpPr/>
          <p:nvPr/>
        </p:nvGrpSpPr>
        <p:grpSpPr bwMode="auto">
          <a:xfrm>
            <a:off x="8079539" y="1527858"/>
            <a:ext cx="3648559" cy="3802284"/>
            <a:chOff x="4997152" y="0"/>
            <a:chExt cx="4153094" cy="4247210"/>
          </a:xfrm>
        </p:grpSpPr>
        <p:pic>
          <p:nvPicPr>
            <p:cNvPr id="18" name="Obrázek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6" t="11151" r="24687" b="11151"/>
            <a:stretch>
              <a:fillRect/>
            </a:stretch>
          </p:blipFill>
          <p:spPr bwMode="auto">
            <a:xfrm>
              <a:off x="5007437" y="29038"/>
              <a:ext cx="4132524" cy="41891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9" name="Obdélník 18"/>
            <p:cNvSpPr/>
            <p:nvPr/>
          </p:nvSpPr>
          <p:spPr>
            <a:xfrm>
              <a:off x="4997152" y="0"/>
              <a:ext cx="1230370" cy="18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8532680" y="0"/>
              <a:ext cx="617566" cy="6922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5006677" y="3861388"/>
              <a:ext cx="501673" cy="3858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Skupina 10"/>
          <p:cNvGrpSpPr/>
          <p:nvPr/>
        </p:nvGrpSpPr>
        <p:grpSpPr bwMode="auto">
          <a:xfrm>
            <a:off x="5175288" y="0"/>
            <a:ext cx="7016712" cy="5301205"/>
            <a:chOff x="0" y="-42899"/>
            <a:chExt cx="9167813" cy="6568243"/>
          </a:xfrm>
        </p:grpSpPr>
        <p:pic>
          <p:nvPicPr>
            <p:cNvPr id="4609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3" t="23550" r="2692" b="32536"/>
            <a:stretch>
              <a:fillRect/>
            </a:stretch>
          </p:blipFill>
          <p:spPr bwMode="auto">
            <a:xfrm>
              <a:off x="38100" y="0"/>
              <a:ext cx="9129713" cy="61944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41317" name="Text Box 5"/>
            <p:cNvSpPr txBox="1">
              <a:spLocks noChangeArrowheads="1"/>
            </p:cNvSpPr>
            <p:nvPr/>
          </p:nvSpPr>
          <p:spPr bwMode="auto">
            <a:xfrm>
              <a:off x="5471549" y="-42899"/>
              <a:ext cx="2700902" cy="4434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cs-CZ" altLang="cs-CZ" sz="24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CAMERAE BULBI</a:t>
              </a:r>
            </a:p>
          </p:txBody>
        </p:sp>
        <p:sp>
          <p:nvSpPr>
            <p:cNvPr id="2" name="Obdélník 1"/>
            <p:cNvSpPr/>
            <p:nvPr/>
          </p:nvSpPr>
          <p:spPr>
            <a:xfrm>
              <a:off x="38101" y="0"/>
              <a:ext cx="2459037" cy="1628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" name="Obdélník 2"/>
            <p:cNvSpPr/>
            <p:nvPr/>
          </p:nvSpPr>
          <p:spPr>
            <a:xfrm>
              <a:off x="0" y="1430496"/>
              <a:ext cx="827088" cy="924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611188" y="1484477"/>
              <a:ext cx="744538" cy="576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7885113" y="1916324"/>
              <a:ext cx="1220788" cy="576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7956551" y="2492650"/>
              <a:ext cx="431800" cy="144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8301038" y="2637129"/>
              <a:ext cx="431800" cy="287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611188" y="5517171"/>
              <a:ext cx="1885950" cy="792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2470151" y="5085323"/>
              <a:ext cx="1885950" cy="1368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4356101" y="5733095"/>
              <a:ext cx="1439862" cy="792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16" name="Picture 2" descr="No Image Available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t="8708" r="47788" b="56599"/>
          <a:stretch>
            <a:fillRect/>
          </a:stretch>
        </p:blipFill>
        <p:spPr bwMode="auto">
          <a:xfrm>
            <a:off x="400379" y="3533756"/>
            <a:ext cx="4774909" cy="334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524000" y="0"/>
            <a:ext cx="292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MM. BULBI</a:t>
            </a:r>
          </a:p>
        </p:txBody>
      </p:sp>
      <p:pic>
        <p:nvPicPr>
          <p:cNvPr id="50179" name="Picture 3" descr="54805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5" t="21602" r="21494"/>
          <a:stretch>
            <a:fillRect/>
          </a:stretch>
        </p:blipFill>
        <p:spPr bwMode="auto">
          <a:xfrm>
            <a:off x="6772276" y="0"/>
            <a:ext cx="5289550" cy="396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5" descr="1DC40E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6654" b="6247"/>
          <a:stretch>
            <a:fillRect/>
          </a:stretch>
        </p:blipFill>
        <p:spPr bwMode="auto">
          <a:xfrm>
            <a:off x="9433322" y="3944243"/>
            <a:ext cx="2628504" cy="291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oko_sva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" t="16771" r="62605" b="37944"/>
          <a:stretch>
            <a:fillRect/>
          </a:stretch>
        </p:blipFill>
        <p:spPr bwMode="auto">
          <a:xfrm>
            <a:off x="6072155" y="4280401"/>
            <a:ext cx="2809875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0" y="966303"/>
            <a:ext cx="5693050" cy="397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4" t="29935" r="36417" b="20261"/>
          <a:stretch>
            <a:fillRect/>
          </a:stretch>
        </p:blipFill>
        <p:spPr bwMode="auto">
          <a:xfrm>
            <a:off x="4312224" y="107552"/>
            <a:ext cx="3257326" cy="343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4" r="24533" b="13663"/>
          <a:stretch>
            <a:fillRect/>
          </a:stretch>
        </p:blipFill>
        <p:spPr bwMode="auto">
          <a:xfrm>
            <a:off x="31115" y="460375"/>
            <a:ext cx="4312223" cy="505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0"/>
            <a:ext cx="2015461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PAPEBREA 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5" t="6658" r="4934" b="2438"/>
          <a:stretch>
            <a:fillRect/>
          </a:stretch>
        </p:blipFill>
        <p:spPr bwMode="auto">
          <a:xfrm>
            <a:off x="4343326" y="3722914"/>
            <a:ext cx="3344668" cy="30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 t="5400" r="69749" b="55800"/>
          <a:stretch>
            <a:fillRect/>
          </a:stretch>
        </p:blipFill>
        <p:spPr bwMode="auto">
          <a:xfrm>
            <a:off x="7428917" y="200837"/>
            <a:ext cx="4763083" cy="646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8"/>
          <p:cNvSpPr>
            <a:spLocks noChangeArrowheads="1"/>
          </p:cNvSpPr>
          <p:nvPr/>
        </p:nvSpPr>
        <p:spPr bwMode="auto">
          <a:xfrm>
            <a:off x="7032626" y="5734050"/>
            <a:ext cx="3635375" cy="1123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1445" name="Text Box 9"/>
          <p:cNvSpPr txBox="1">
            <a:spLocks noChangeArrowheads="1"/>
          </p:cNvSpPr>
          <p:nvPr/>
        </p:nvSpPr>
        <p:spPr bwMode="auto">
          <a:xfrm>
            <a:off x="2063750" y="11255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14" name="Picture 4" descr="No Image Available!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1" t="22244" r="37726" b="26329"/>
          <a:stretch>
            <a:fillRect/>
          </a:stretch>
        </p:blipFill>
        <p:spPr bwMode="auto">
          <a:xfrm>
            <a:off x="8568677" y="0"/>
            <a:ext cx="3119146" cy="524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072" y="81610"/>
            <a:ext cx="3884984" cy="4172760"/>
          </a:xfrm>
          <a:prstGeom prst="rect">
            <a:avLst/>
          </a:prstGeom>
        </p:spPr>
      </p:pic>
      <p:pic>
        <p:nvPicPr>
          <p:cNvPr id="4100" name="Picture 4" descr="VÃ½sledek obrÃ¡zku pro mÅ¾ur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56" y="4254699"/>
            <a:ext cx="3884984" cy="255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/>
          <a:srcRect l="21614" r="23927"/>
          <a:stretch>
            <a:fillRect/>
          </a:stretch>
        </p:blipFill>
        <p:spPr>
          <a:xfrm>
            <a:off x="102599" y="1045762"/>
            <a:ext cx="4109832" cy="5222406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-75565" y="139065"/>
            <a:ext cx="369951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TUNICA CONJUNCTIVA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4220152"/>
            <a:ext cx="68311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550673" y="10286"/>
            <a:ext cx="38980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APARATUS LACRIMALIS</a:t>
            </a:r>
          </a:p>
        </p:txBody>
      </p:sp>
      <p:pic>
        <p:nvPicPr>
          <p:cNvPr id="14338" name="Picture 2" descr="Výsledek obrázku pro lacrimal apparat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7" b="6109"/>
          <a:stretch>
            <a:fillRect/>
          </a:stretch>
        </p:blipFill>
        <p:spPr bwMode="auto">
          <a:xfrm>
            <a:off x="0" y="24655"/>
            <a:ext cx="4929757" cy="680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0088194" y="11219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/>
          <a:srcRect l="21614" r="23927"/>
          <a:stretch>
            <a:fillRect/>
          </a:stretch>
        </p:blipFill>
        <p:spPr>
          <a:xfrm>
            <a:off x="6906511" y="1015212"/>
            <a:ext cx="4109832" cy="5222406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669459" y="0"/>
            <a:ext cx="38980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APARATUS LACRIMALIS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ouvisející obr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4" r="22123"/>
          <a:stretch>
            <a:fillRect/>
          </a:stretch>
        </p:blipFill>
        <p:spPr bwMode="auto">
          <a:xfrm>
            <a:off x="2341984" y="0"/>
            <a:ext cx="52064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315325" y="0"/>
            <a:ext cx="3876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ARTERIA OPHTHALMICA</a:t>
            </a:r>
          </a:p>
        </p:txBody>
      </p:sp>
      <p:sp>
        <p:nvSpPr>
          <p:cNvPr id="2" name="Obdélník 1"/>
          <p:cNvSpPr/>
          <p:nvPr/>
        </p:nvSpPr>
        <p:spPr>
          <a:xfrm>
            <a:off x="6096000" y="615820"/>
            <a:ext cx="1452465" cy="933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7156580" y="1660849"/>
            <a:ext cx="391885" cy="111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04776" y="104775"/>
            <a:ext cx="377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VENAE OPHTHALMICAE</a:t>
            </a:r>
          </a:p>
        </p:txBody>
      </p:sp>
      <p:pic>
        <p:nvPicPr>
          <p:cNvPr id="17410" name="Picture 2" descr="Související obr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r="23904"/>
          <a:stretch>
            <a:fillRect/>
          </a:stretch>
        </p:blipFill>
        <p:spPr bwMode="auto">
          <a:xfrm>
            <a:off x="3797559" y="752354"/>
            <a:ext cx="5449078" cy="5266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2" name="Obdélník 1"/>
          <p:cNvSpPr/>
          <p:nvPr/>
        </p:nvSpPr>
        <p:spPr>
          <a:xfrm>
            <a:off x="3582955" y="923731"/>
            <a:ext cx="2929812" cy="1352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3732245" y="2238376"/>
            <a:ext cx="1810139" cy="400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732245" y="2827176"/>
            <a:ext cx="671804" cy="2799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10371139" y="-404813"/>
            <a:ext cx="7381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3841751" y="38101"/>
            <a:ext cx="450956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Organum </a:t>
            </a:r>
            <a:r>
              <a:rPr lang="cs-CZ" alt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vestibulocochleare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9" descr="VÃ½sledek obrÃ¡zku pro ucho africkÃ© kme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43000"/>
            <a:ext cx="38385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VÃ½sledek obrÃ¡zku pro ucho africkÃ© kme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4545013"/>
            <a:ext cx="20193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3" descr="VÃ½sledek obrÃ¡zku pro ucho tetovÃ¡nÃ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2947"/>
          <a:stretch>
            <a:fillRect/>
          </a:stretch>
        </p:blipFill>
        <p:spPr bwMode="auto">
          <a:xfrm>
            <a:off x="6459539" y="4038600"/>
            <a:ext cx="172878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7" descr="VÃ½sledek obrÃ¡zku pro sluchÃ¡tka na uÅ¡i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5" r="-1656"/>
          <a:stretch>
            <a:fillRect/>
          </a:stretch>
        </p:blipFill>
        <p:spPr bwMode="auto">
          <a:xfrm>
            <a:off x="8188325" y="3956051"/>
            <a:ext cx="25527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9" descr="VÃ½sledek obrÃ¡zku pro naslouchÃ¡t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42"/>
          <a:stretch>
            <a:fillRect/>
          </a:stretch>
        </p:blipFill>
        <p:spPr bwMode="auto">
          <a:xfrm>
            <a:off x="8675689" y="128588"/>
            <a:ext cx="17287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1" descr="SouvisejÃ­cÃ­ obrÃ¡ze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3" t="11781" r="18665" b="-11781"/>
          <a:stretch>
            <a:fillRect/>
          </a:stretch>
        </p:blipFill>
        <p:spPr bwMode="auto">
          <a:xfrm>
            <a:off x="5688013" y="639763"/>
            <a:ext cx="2957512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VÃ½sledek obrÃ¡zku pro optic ner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306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Ã½sledek obrÃ¡zku pro optic ner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44" y="1772500"/>
            <a:ext cx="6661356" cy="499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0" y="0"/>
            <a:ext cx="2234198" cy="65314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N. OPTICUS</a:t>
            </a:r>
          </a:p>
        </p:txBody>
      </p:sp>
      <p:pic>
        <p:nvPicPr>
          <p:cNvPr id="13" name="Picture 2" descr="SouvisejÃ­cÃ­ obrÃ¡ze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8"/>
          <a:stretch>
            <a:fillRect/>
          </a:stretch>
        </p:blipFill>
        <p:spPr bwMode="auto">
          <a:xfrm>
            <a:off x="5530644" y="-22740"/>
            <a:ext cx="3364910" cy="184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VÃ½sledek obrÃ¡zku pro nervus optic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44" y="4312497"/>
            <a:ext cx="2028396" cy="250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362" y="1952118"/>
            <a:ext cx="4868163" cy="451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6409387" y="1776045"/>
            <a:ext cx="4633752" cy="4864369"/>
            <a:chOff x="6409386" y="153753"/>
            <a:chExt cx="5079189" cy="6486662"/>
          </a:xfrm>
        </p:grpSpPr>
        <p:pic>
          <p:nvPicPr>
            <p:cNvPr id="5129" name="Picture 10" descr="No Image Available!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39" t="14680" r="23297" b="-1302"/>
            <a:stretch>
              <a:fillRect/>
            </a:stretch>
          </p:blipFill>
          <p:spPr bwMode="auto">
            <a:xfrm>
              <a:off x="6762750" y="153753"/>
              <a:ext cx="4639258" cy="6486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bdélník 1"/>
            <p:cNvSpPr/>
            <p:nvPr/>
          </p:nvSpPr>
          <p:spPr bwMode="auto">
            <a:xfrm>
              <a:off x="7392988" y="404019"/>
              <a:ext cx="647700" cy="5762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" name="Obdélník 2"/>
            <p:cNvSpPr/>
            <p:nvPr/>
          </p:nvSpPr>
          <p:spPr bwMode="auto">
            <a:xfrm>
              <a:off x="11126625" y="980281"/>
              <a:ext cx="361950" cy="11350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" name="Obdélník 3"/>
            <p:cNvSpPr/>
            <p:nvPr/>
          </p:nvSpPr>
          <p:spPr bwMode="auto">
            <a:xfrm>
              <a:off x="6409386" y="3429000"/>
              <a:ext cx="1530965" cy="185097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5" name="Obdélník 4"/>
            <p:cNvSpPr/>
            <p:nvPr/>
          </p:nvSpPr>
          <p:spPr bwMode="auto">
            <a:xfrm>
              <a:off x="7716838" y="5113177"/>
              <a:ext cx="1079500" cy="7694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6" name="Obdélník 5"/>
            <p:cNvSpPr/>
            <p:nvPr/>
          </p:nvSpPr>
          <p:spPr bwMode="auto">
            <a:xfrm>
              <a:off x="10471361" y="5323121"/>
              <a:ext cx="1017214" cy="69691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8" name="Text Box 6">
            <a:extLst>
              <a:ext uri="{FF2B5EF4-FFF2-40B4-BE49-F238E27FC236}">
                <a16:creationId xmlns:a16="http://schemas.microsoft.com/office/drawing/2014/main" id="{A7437033-BD47-CAB5-1447-FA2201DB9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33338"/>
            <a:ext cx="1871662" cy="538162"/>
          </a:xfrm>
          <a:prstGeom prst="rect">
            <a:avLst/>
          </a:prstGeom>
          <a:solidFill>
            <a:srgbClr val="CC0000"/>
          </a:solidFill>
          <a:ln w="19050">
            <a:solidFill>
              <a:srgbClr val="CC0000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</a:rPr>
              <a:t>Auris ext.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24A41A9B-0BBC-1E67-9158-36642D83D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3" y="1"/>
            <a:ext cx="2089150" cy="538163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  <a:miter lim="800000"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Auris</a:t>
            </a:r>
            <a:r>
              <a:rPr lang="cs-CZ" alt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med.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F9A7145E-0FF7-4998-9072-57C03DFF2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9976" y="33338"/>
            <a:ext cx="1800225" cy="538162"/>
          </a:xfrm>
          <a:prstGeom prst="rect">
            <a:avLst/>
          </a:prstGeom>
          <a:solidFill>
            <a:schemeClr val="hlink"/>
          </a:solidFill>
          <a:ln w="19050">
            <a:solidFill>
              <a:schemeClr val="hlink"/>
            </a:solidFill>
            <a:miter lim="800000"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Auris</a:t>
            </a:r>
            <a:r>
              <a:rPr lang="cs-CZ" alt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</a:t>
            </a:r>
            <a:r>
              <a:rPr lang="cs-CZ" alt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8468A41-A102-7FB0-6714-B13CB7D7B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530225"/>
            <a:ext cx="3711575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C0000"/>
                </a:solidFill>
              </a:rPr>
              <a:t>Auricula                          Meatus acusticus ext.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C0000"/>
                </a:solidFill>
              </a:rPr>
              <a:t>Membrana tymp.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1F1166B1-4986-1AAE-0CED-3E1485B12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38" y="530225"/>
            <a:ext cx="305435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Cavum tympani                      Tuba auditiva                           Cellulae mastoideae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CAF6B51F-7B36-BE29-226F-59788C0E8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571500"/>
            <a:ext cx="2095500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20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Labyrinthus</a:t>
            </a:r>
            <a:r>
              <a:rPr lang="cs-CZ" altLang="cs-CZ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cs-CZ" altLang="cs-CZ" sz="20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osseus</a:t>
            </a:r>
            <a:r>
              <a:rPr lang="cs-CZ" altLang="cs-CZ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et </a:t>
            </a:r>
            <a:r>
              <a:rPr lang="cs-CZ" altLang="cs-CZ" sz="20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membranaceus</a:t>
            </a:r>
            <a:endParaRPr lang="cs-CZ" altLang="cs-CZ" sz="20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Obdélník 1"/>
          <p:cNvSpPr>
            <a:spLocks noChangeArrowheads="1"/>
          </p:cNvSpPr>
          <p:nvPr/>
        </p:nvSpPr>
        <p:spPr bwMode="auto">
          <a:xfrm>
            <a:off x="177963" y="499032"/>
            <a:ext cx="174466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1. Auricula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0012" y="5767"/>
            <a:ext cx="309203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A. AURIS EXTERNA</a:t>
            </a:r>
          </a:p>
        </p:txBody>
      </p:sp>
      <p:pic>
        <p:nvPicPr>
          <p:cNvPr id="7173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3"/>
          <a:stretch>
            <a:fillRect/>
          </a:stretch>
        </p:blipFill>
        <p:spPr bwMode="auto">
          <a:xfrm>
            <a:off x="114021" y="1157333"/>
            <a:ext cx="3000329" cy="316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 bwMode="auto">
          <a:xfrm>
            <a:off x="5394325" y="2740025"/>
            <a:ext cx="196850" cy="4016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 bwMode="auto">
          <a:xfrm>
            <a:off x="177963" y="5173663"/>
            <a:ext cx="630238" cy="7921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r="8157"/>
          <a:stretch>
            <a:fillRect/>
          </a:stretch>
        </p:blipFill>
        <p:spPr>
          <a:xfrm>
            <a:off x="4653205" y="706686"/>
            <a:ext cx="2306692" cy="591617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1017" y="236599"/>
            <a:ext cx="3689826" cy="6082365"/>
          </a:xfrm>
          <a:prstGeom prst="rect">
            <a:avLst/>
          </a:prstGeom>
        </p:spPr>
      </p:pic>
      <p:pic>
        <p:nvPicPr>
          <p:cNvPr id="9" name="Picture 9" descr="No Image Available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t="10101" r="30147" b="16400"/>
          <a:stretch>
            <a:fillRect/>
          </a:stretch>
        </p:blipFill>
        <p:spPr bwMode="auto">
          <a:xfrm>
            <a:off x="2240310" y="3429000"/>
            <a:ext cx="248920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0" y="9331"/>
            <a:ext cx="368776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2. Meatus acusticus ext.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2190751" y="5848350"/>
            <a:ext cx="14017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/>
              <a:t>Porus ac. ext.</a:t>
            </a:r>
          </a:p>
        </p:txBody>
      </p:sp>
      <p:sp>
        <p:nvSpPr>
          <p:cNvPr id="5136" name="Oval 16"/>
          <p:cNvSpPr>
            <a:spLocks noChangeArrowheads="1"/>
          </p:cNvSpPr>
          <p:nvPr/>
        </p:nvSpPr>
        <p:spPr bwMode="auto">
          <a:xfrm rot="20888818">
            <a:off x="4110228" y="5693443"/>
            <a:ext cx="144463" cy="6477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>
            <a:off x="4110227" y="5693443"/>
            <a:ext cx="86360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V="1">
            <a:off x="4973828" y="5909343"/>
            <a:ext cx="5762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>
            <a:off x="5550091" y="5909343"/>
            <a:ext cx="719137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4301435" y="6339555"/>
            <a:ext cx="792163" cy="217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43" name="Line 23"/>
          <p:cNvSpPr>
            <a:spLocks noChangeShapeType="1"/>
          </p:cNvSpPr>
          <p:nvPr/>
        </p:nvSpPr>
        <p:spPr bwMode="auto">
          <a:xfrm>
            <a:off x="5045266" y="6557044"/>
            <a:ext cx="649287" cy="1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44" name="Line 24"/>
          <p:cNvSpPr>
            <a:spLocks noChangeShapeType="1"/>
          </p:cNvSpPr>
          <p:nvPr/>
        </p:nvSpPr>
        <p:spPr bwMode="auto">
          <a:xfrm>
            <a:off x="5694552" y="6557043"/>
            <a:ext cx="719138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229" name="Text Box 26"/>
          <p:cNvSpPr txBox="1">
            <a:spLocks noChangeArrowheads="1"/>
          </p:cNvSpPr>
          <p:nvPr/>
        </p:nvSpPr>
        <p:spPr bwMode="auto">
          <a:xfrm rot="1425426">
            <a:off x="4181665" y="5837906"/>
            <a:ext cx="819150" cy="519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C00"/>
                </a:solidFill>
              </a:rPr>
              <a:t>VM</a:t>
            </a:r>
          </a:p>
        </p:txBody>
      </p:sp>
      <p:sp>
        <p:nvSpPr>
          <p:cNvPr id="9230" name="Text Box 27"/>
          <p:cNvSpPr txBox="1">
            <a:spLocks noChangeArrowheads="1"/>
          </p:cNvSpPr>
          <p:nvPr/>
        </p:nvSpPr>
        <p:spPr bwMode="auto">
          <a:xfrm>
            <a:off x="5045265" y="6052218"/>
            <a:ext cx="576262" cy="519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C00"/>
                </a:solidFill>
              </a:rPr>
              <a:t>M</a:t>
            </a:r>
          </a:p>
        </p:txBody>
      </p:sp>
      <p:sp>
        <p:nvSpPr>
          <p:cNvPr id="9231" name="Text Box 28"/>
          <p:cNvSpPr txBox="1">
            <a:spLocks noChangeArrowheads="1"/>
          </p:cNvSpPr>
          <p:nvPr/>
        </p:nvSpPr>
        <p:spPr bwMode="auto">
          <a:xfrm rot="1293998">
            <a:off x="5654866" y="6179218"/>
            <a:ext cx="898525" cy="519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C00"/>
                </a:solidFill>
              </a:rPr>
              <a:t>VM</a:t>
            </a:r>
          </a:p>
        </p:txBody>
      </p:sp>
      <p:sp>
        <p:nvSpPr>
          <p:cNvPr id="5151" name="Arc 31"/>
          <p:cNvSpPr/>
          <p:nvPr/>
        </p:nvSpPr>
        <p:spPr bwMode="auto">
          <a:xfrm rot="2441242">
            <a:off x="5943601" y="6164263"/>
            <a:ext cx="525463" cy="10096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7531"/>
              <a:gd name="T1" fmla="*/ 0 h 21600"/>
              <a:gd name="T2" fmla="*/ 17531 w 17531"/>
              <a:gd name="T3" fmla="*/ 8982 h 21600"/>
              <a:gd name="T4" fmla="*/ 0 w 1753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531" h="21600" fill="none" extrusionOk="0">
                <a:moveTo>
                  <a:pt x="-1" y="0"/>
                </a:moveTo>
                <a:cubicBezTo>
                  <a:pt x="6948" y="0"/>
                  <a:pt x="13472" y="3342"/>
                  <a:pt x="17531" y="8981"/>
                </a:cubicBezTo>
              </a:path>
              <a:path w="17531" h="21600" stroke="0" extrusionOk="0">
                <a:moveTo>
                  <a:pt x="-1" y="0"/>
                </a:moveTo>
                <a:cubicBezTo>
                  <a:pt x="6948" y="0"/>
                  <a:pt x="13472" y="3342"/>
                  <a:pt x="17531" y="8981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233" name="Text Box 8"/>
          <p:cNvSpPr txBox="1">
            <a:spLocks noChangeArrowheads="1"/>
          </p:cNvSpPr>
          <p:nvPr/>
        </p:nvSpPr>
        <p:spPr bwMode="auto">
          <a:xfrm>
            <a:off x="6578600" y="5899150"/>
            <a:ext cx="1473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3300"/>
                </a:solidFill>
              </a:rPr>
              <a:t>Membr.tymp.</a:t>
            </a:r>
          </a:p>
        </p:txBody>
      </p:sp>
      <p:pic>
        <p:nvPicPr>
          <p:cNvPr id="9234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5337" r="18980" b="11337"/>
          <a:stretch>
            <a:fillRect/>
          </a:stretch>
        </p:blipFill>
        <p:spPr bwMode="auto">
          <a:xfrm>
            <a:off x="44005" y="555516"/>
            <a:ext cx="7456367" cy="491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293538" y="5423955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/>
              <a:t>1/3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5870773" y="5646509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/>
              <a:t>1/3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002913" y="5504811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/>
              <a:t>1/3</a:t>
            </a:r>
            <a:endParaRPr lang="cs-CZ" dirty="0"/>
          </a:p>
        </p:txBody>
      </p:sp>
      <p:pic>
        <p:nvPicPr>
          <p:cNvPr id="17412" name="Picture 4" descr="Výsledek obrázku pro sulcus tympanic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377" y="1183485"/>
            <a:ext cx="4647623" cy="346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49317" y="1877803"/>
            <a:ext cx="8594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2/3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840725" y="1722144"/>
            <a:ext cx="6834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1/3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71" name="Object 6"/>
          <p:cNvGraphicFramePr>
            <a:graphicFrameLocks noChangeAspect="1"/>
          </p:cNvGraphicFramePr>
          <p:nvPr/>
        </p:nvGraphicFramePr>
        <p:xfrm>
          <a:off x="2590777" y="1249920"/>
          <a:ext cx="3829050" cy="382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3829050" imgH="3686175" progId="Paint.Picture">
                  <p:embed/>
                </p:oleObj>
              </mc:Choice>
              <mc:Fallback>
                <p:oleObj name="Rastrový obrázek" r:id="rId3" imgW="3829050" imgH="3686175" progId="Paint.Picture">
                  <p:embed/>
                  <p:pic>
                    <p:nvPicPr>
                      <p:cNvPr id="1127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3685"/>
                      <a:stretch>
                        <a:fillRect/>
                      </a:stretch>
                    </p:blipFill>
                    <p:spPr bwMode="auto">
                      <a:xfrm>
                        <a:off x="2590777" y="1249920"/>
                        <a:ext cx="3829050" cy="382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Line 14"/>
          <p:cNvSpPr>
            <a:spLocks noChangeShapeType="1"/>
          </p:cNvSpPr>
          <p:nvPr/>
        </p:nvSpPr>
        <p:spPr bwMode="auto">
          <a:xfrm flipV="1">
            <a:off x="5162529" y="1461058"/>
            <a:ext cx="1331912" cy="5762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2520930" y="1427720"/>
            <a:ext cx="1368425" cy="85725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1274" name="Text Box 17"/>
          <p:cNvSpPr txBox="1">
            <a:spLocks noChangeArrowheads="1"/>
          </p:cNvSpPr>
          <p:nvPr/>
        </p:nvSpPr>
        <p:spPr bwMode="auto">
          <a:xfrm>
            <a:off x="3005117" y="3072370"/>
            <a:ext cx="1655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>
                <a:solidFill>
                  <a:srgbClr val="FFFF00"/>
                </a:solidFill>
              </a:rPr>
              <a:t>p. </a:t>
            </a:r>
            <a:r>
              <a:rPr lang="cs-CZ" altLang="cs-CZ" sz="1600" b="1" dirty="0" err="1">
                <a:solidFill>
                  <a:srgbClr val="FFFF00"/>
                </a:solidFill>
              </a:rPr>
              <a:t>tensa</a:t>
            </a:r>
            <a:r>
              <a:rPr lang="cs-CZ" altLang="cs-CZ" sz="16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1275" name="Text Box 29"/>
          <p:cNvSpPr txBox="1">
            <a:spLocks noChangeArrowheads="1"/>
          </p:cNvSpPr>
          <p:nvPr/>
        </p:nvSpPr>
        <p:spPr bwMode="auto">
          <a:xfrm>
            <a:off x="3581379" y="1516620"/>
            <a:ext cx="2159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>
                <a:solidFill>
                  <a:srgbClr val="FFFF00"/>
                </a:solidFill>
              </a:rPr>
              <a:t>p. </a:t>
            </a:r>
            <a:r>
              <a:rPr lang="cs-CZ" altLang="cs-CZ" sz="1600" b="1" dirty="0" err="1">
                <a:solidFill>
                  <a:srgbClr val="FFFF00"/>
                </a:solidFill>
              </a:rPr>
              <a:t>flaccida</a:t>
            </a:r>
            <a:r>
              <a:rPr lang="cs-CZ" altLang="cs-CZ" sz="16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1276" name="Text Box 30"/>
          <p:cNvSpPr txBox="1">
            <a:spLocks noChangeArrowheads="1"/>
          </p:cNvSpPr>
          <p:nvPr/>
        </p:nvSpPr>
        <p:spPr bwMode="auto">
          <a:xfrm>
            <a:off x="0" y="-11084"/>
            <a:ext cx="34766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3. Membrana tympani</a:t>
            </a:r>
          </a:p>
        </p:txBody>
      </p:sp>
      <p:grpSp>
        <p:nvGrpSpPr>
          <p:cNvPr id="11277" name="Group 25"/>
          <p:cNvGrpSpPr/>
          <p:nvPr/>
        </p:nvGrpSpPr>
        <p:grpSpPr bwMode="auto">
          <a:xfrm>
            <a:off x="225859" y="1744677"/>
            <a:ext cx="1792566" cy="2900343"/>
            <a:chOff x="547" y="1823"/>
            <a:chExt cx="454" cy="691"/>
          </a:xfrm>
        </p:grpSpPr>
        <p:sp>
          <p:nvSpPr>
            <p:cNvPr id="2069" name="Line 21"/>
            <p:cNvSpPr>
              <a:spLocks noChangeShapeType="1"/>
            </p:cNvSpPr>
            <p:nvPr/>
          </p:nvSpPr>
          <p:spPr bwMode="auto">
            <a:xfrm rot="-1070524">
              <a:off x="663" y="1823"/>
              <a:ext cx="227" cy="45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70" name="Line 22"/>
            <p:cNvSpPr>
              <a:spLocks noChangeShapeType="1"/>
            </p:cNvSpPr>
            <p:nvPr/>
          </p:nvSpPr>
          <p:spPr bwMode="auto">
            <a:xfrm rot="4329476">
              <a:off x="660" y="2174"/>
              <a:ext cx="227" cy="45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11279" name="Object 2"/>
          <p:cNvGraphicFramePr>
            <a:graphicFrameLocks noChangeAspect="1"/>
          </p:cNvGraphicFramePr>
          <p:nvPr/>
        </p:nvGraphicFramePr>
        <p:xfrm>
          <a:off x="8088977" y="2813606"/>
          <a:ext cx="2808287" cy="272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5" imgW="3990975" imgH="3876675" progId="Paint.Picture">
                  <p:embed/>
                </p:oleObj>
              </mc:Choice>
              <mc:Fallback>
                <p:oleObj name="Rastrový obrázek" r:id="rId5" imgW="3990975" imgH="3876675" progId="Paint.Picture">
                  <p:embed/>
                  <p:pic>
                    <p:nvPicPr>
                      <p:cNvPr id="1127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8977" y="2813606"/>
                        <a:ext cx="2808287" cy="2728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Line 3"/>
          <p:cNvSpPr>
            <a:spLocks noChangeShapeType="1"/>
          </p:cNvSpPr>
          <p:nvPr/>
        </p:nvSpPr>
        <p:spPr bwMode="auto">
          <a:xfrm flipH="1">
            <a:off x="8964483" y="2821543"/>
            <a:ext cx="1128712" cy="262096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4" name="Line 4"/>
          <p:cNvSpPr>
            <a:spLocks noChangeShapeType="1"/>
          </p:cNvSpPr>
          <p:nvPr/>
        </p:nvSpPr>
        <p:spPr bwMode="auto">
          <a:xfrm>
            <a:off x="7965428" y="4191555"/>
            <a:ext cx="2944813" cy="492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V="1">
            <a:off x="8179463" y="3161270"/>
            <a:ext cx="2354263" cy="544513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1283" name="Text Box 10"/>
          <p:cNvSpPr txBox="1">
            <a:spLocks noChangeArrowheads="1"/>
          </p:cNvSpPr>
          <p:nvPr/>
        </p:nvSpPr>
        <p:spPr bwMode="auto">
          <a:xfrm>
            <a:off x="10594845" y="2790540"/>
            <a:ext cx="117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solidFill>
                  <a:schemeClr val="folHlink"/>
                </a:solidFill>
              </a:rPr>
              <a:t>Chorda tympani</a:t>
            </a:r>
          </a:p>
        </p:txBody>
      </p:sp>
      <p:sp>
        <p:nvSpPr>
          <p:cNvPr id="11284" name="Text Box 11"/>
          <p:cNvSpPr txBox="1">
            <a:spLocks noChangeArrowheads="1"/>
          </p:cNvSpPr>
          <p:nvPr/>
        </p:nvSpPr>
        <p:spPr bwMode="auto">
          <a:xfrm>
            <a:off x="10077320" y="3397805"/>
            <a:ext cx="342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I</a:t>
            </a:r>
          </a:p>
        </p:txBody>
      </p:sp>
      <p:sp>
        <p:nvSpPr>
          <p:cNvPr id="11285" name="Text Box 12"/>
          <p:cNvSpPr txBox="1">
            <a:spLocks noChangeArrowheads="1"/>
          </p:cNvSpPr>
          <p:nvPr/>
        </p:nvSpPr>
        <p:spPr bwMode="auto">
          <a:xfrm>
            <a:off x="9356595" y="4583669"/>
            <a:ext cx="342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II</a:t>
            </a:r>
          </a:p>
        </p:txBody>
      </p:sp>
      <p:sp>
        <p:nvSpPr>
          <p:cNvPr id="11286" name="Text Box 13"/>
          <p:cNvSpPr txBox="1">
            <a:spLocks noChangeArrowheads="1"/>
          </p:cNvSpPr>
          <p:nvPr/>
        </p:nvSpPr>
        <p:spPr bwMode="auto">
          <a:xfrm>
            <a:off x="8556496" y="4132819"/>
            <a:ext cx="441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III</a:t>
            </a:r>
          </a:p>
        </p:txBody>
      </p:sp>
      <p:sp>
        <p:nvSpPr>
          <p:cNvPr id="11287" name="Text Box 14"/>
          <p:cNvSpPr txBox="1">
            <a:spLocks noChangeArrowheads="1"/>
          </p:cNvSpPr>
          <p:nvPr/>
        </p:nvSpPr>
        <p:spPr bwMode="auto">
          <a:xfrm>
            <a:off x="8831134" y="3383519"/>
            <a:ext cx="6381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IV</a:t>
            </a: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9831259" y="5278994"/>
            <a:ext cx="191293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cs-CZ" sz="1600" b="1" dirty="0" err="1">
                <a:solidFill>
                  <a:schemeClr val="folHlink"/>
                </a:solidFill>
              </a:rPr>
              <a:t>Paracenthesis</a:t>
            </a:r>
            <a:r>
              <a:rPr lang="cs-CZ" altLang="cs-CZ" sz="1600" b="1" dirty="0">
                <a:solidFill>
                  <a:schemeClr val="folHlink"/>
                </a:solidFill>
              </a:rPr>
              <a:t> !</a:t>
            </a:r>
            <a:endParaRPr lang="cs-CZ" altLang="cs-CZ" sz="1600" dirty="0">
              <a:solidFill>
                <a:schemeClr val="folHlin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507464" y="3523776"/>
            <a:ext cx="1088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1400" b="1" dirty="0" err="1">
                <a:solidFill>
                  <a:schemeClr val="bg1"/>
                </a:solidFill>
                <a:latin typeface="Arial" panose="020B0604020202020204" pitchFamily="34" charset="0"/>
              </a:rPr>
              <a:t>light</a:t>
            </a: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 reflex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8878888" y="50800"/>
            <a:ext cx="3313112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B. AURIS MEDIA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Cavum </a:t>
            </a:r>
            <a:r>
              <a:rPr lang="cs-CZ" altLang="cs-CZ" sz="2400" b="1" dirty="0" err="1">
                <a:solidFill>
                  <a:srgbClr val="FF0000"/>
                </a:solidFill>
              </a:rPr>
              <a:t>tympani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133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3" t="31802" r="40750" b="11575"/>
          <a:stretch>
            <a:fillRect/>
          </a:stretch>
        </p:blipFill>
        <p:spPr bwMode="auto">
          <a:xfrm>
            <a:off x="8874101" y="1178235"/>
            <a:ext cx="3317899" cy="475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05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8067" r="19289" b="15033"/>
          <a:stretch>
            <a:fillRect/>
          </a:stretch>
        </p:blipFill>
        <p:spPr bwMode="auto">
          <a:xfrm flipH="1">
            <a:off x="6797359" y="0"/>
            <a:ext cx="5394641" cy="432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No Image Available!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17065" r="25215" b="14661"/>
          <a:stretch>
            <a:fillRect/>
          </a:stretch>
        </p:blipFill>
        <p:spPr bwMode="auto">
          <a:xfrm>
            <a:off x="0" y="-46653"/>
            <a:ext cx="7127025" cy="432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7031215" y="4151127"/>
            <a:ext cx="3794449" cy="2621902"/>
            <a:chOff x="5976251" y="4236098"/>
            <a:chExt cx="3794449" cy="2621902"/>
          </a:xfrm>
        </p:grpSpPr>
        <p:pic>
          <p:nvPicPr>
            <p:cNvPr id="4" name="Picture 4" descr="SouvisejÃ­cÃ­ obrÃ¡zek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7" t="12035" r="12185" b="13719"/>
            <a:stretch>
              <a:fillRect/>
            </a:stretch>
          </p:blipFill>
          <p:spPr bwMode="auto">
            <a:xfrm>
              <a:off x="5976251" y="4236098"/>
              <a:ext cx="3794449" cy="2621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" name="Obdélník 1"/>
            <p:cNvSpPr/>
            <p:nvPr/>
          </p:nvSpPr>
          <p:spPr>
            <a:xfrm>
              <a:off x="9097347" y="4245429"/>
              <a:ext cx="671804" cy="485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9095798" y="6363478"/>
              <a:ext cx="514733" cy="3079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D0031DB-B2DD-0C8D-2E16-BD62DB1A8AE2}"/>
              </a:ext>
            </a:extLst>
          </p:cNvPr>
          <p:cNvGrpSpPr/>
          <p:nvPr/>
        </p:nvGrpSpPr>
        <p:grpSpPr>
          <a:xfrm>
            <a:off x="1467142" y="3573624"/>
            <a:ext cx="3835348" cy="3284376"/>
            <a:chOff x="0" y="375695"/>
            <a:chExt cx="6978304" cy="6353766"/>
          </a:xfrm>
        </p:grpSpPr>
        <p:pic>
          <p:nvPicPr>
            <p:cNvPr id="8" name="Obrázek 1">
              <a:extLst>
                <a:ext uri="{FF2B5EF4-FFF2-40B4-BE49-F238E27FC236}">
                  <a16:creationId xmlns:a16="http://schemas.microsoft.com/office/drawing/2014/main" id="{34DB372D-970E-3559-BCED-CE77D175E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2" t="3745" r="18500" b="9033"/>
            <a:stretch>
              <a:fillRect/>
            </a:stretch>
          </p:blipFill>
          <p:spPr bwMode="auto">
            <a:xfrm>
              <a:off x="0" y="375695"/>
              <a:ext cx="6939418" cy="6353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FFE9836B-CDC7-D6A6-F149-29E02E0FF481}"/>
                </a:ext>
              </a:extLst>
            </p:cNvPr>
            <p:cNvSpPr/>
            <p:nvPr/>
          </p:nvSpPr>
          <p:spPr>
            <a:xfrm>
              <a:off x="5859624" y="951722"/>
              <a:ext cx="1118680" cy="541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9" y="2370892"/>
            <a:ext cx="4746625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2427744"/>
            <a:ext cx="3625850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No Image Available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2085" r="27951" b="3552"/>
          <a:stretch>
            <a:fillRect/>
          </a:stretch>
        </p:blipFill>
        <p:spPr bwMode="auto">
          <a:xfrm>
            <a:off x="8287959" y="2255077"/>
            <a:ext cx="3904041" cy="457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9334468" y="175430"/>
            <a:ext cx="2622550" cy="461963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400" b="1" dirty="0" err="1">
                <a:solidFill>
                  <a:srgbClr val="FF0000"/>
                </a:solidFill>
              </a:rPr>
              <a:t>Ossicula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auditus</a:t>
            </a:r>
            <a:r>
              <a:rPr lang="cs-CZ" alt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      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341" y="234176"/>
            <a:ext cx="19050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604" y="396986"/>
            <a:ext cx="117633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2" y="11660"/>
            <a:ext cx="1905000" cy="276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255835" y="286728"/>
            <a:ext cx="2755900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2. Tuba auditiva</a:t>
            </a:r>
          </a:p>
        </p:txBody>
      </p:sp>
      <p:sp>
        <p:nvSpPr>
          <p:cNvPr id="25610" name="Text Box 21"/>
          <p:cNvSpPr txBox="1">
            <a:spLocks noChangeArrowheads="1"/>
          </p:cNvSpPr>
          <p:nvPr/>
        </p:nvSpPr>
        <p:spPr bwMode="auto">
          <a:xfrm>
            <a:off x="9898160" y="2387600"/>
            <a:ext cx="541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</a:rPr>
              <a:t>L</a:t>
            </a:r>
          </a:p>
        </p:txBody>
      </p:sp>
      <p:pic>
        <p:nvPicPr>
          <p:cNvPr id="256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" b="1678"/>
          <a:stretch>
            <a:fillRect/>
          </a:stretch>
        </p:blipFill>
        <p:spPr bwMode="auto">
          <a:xfrm>
            <a:off x="225377" y="1009649"/>
            <a:ext cx="2625725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0"/>
            <a:ext cx="4032250" cy="37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82659" y="3522663"/>
            <a:ext cx="5009341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 descr="SouvisejÃ­cÃ­ obrÃ¡z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7382" r="21175" b="4041"/>
          <a:stretch>
            <a:fillRect/>
          </a:stretch>
        </p:blipFill>
        <p:spPr bwMode="auto">
          <a:xfrm>
            <a:off x="7034213" y="338137"/>
            <a:ext cx="512603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bdélník 17"/>
          <p:cNvSpPr/>
          <p:nvPr/>
        </p:nvSpPr>
        <p:spPr bwMode="auto">
          <a:xfrm>
            <a:off x="11796713" y="2420937"/>
            <a:ext cx="395287" cy="3603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9" name="Obdélník 18"/>
          <p:cNvSpPr/>
          <p:nvPr/>
        </p:nvSpPr>
        <p:spPr bwMode="auto">
          <a:xfrm>
            <a:off x="11507787" y="2781299"/>
            <a:ext cx="684212" cy="5540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Text Box 24">
            <a:extLst>
              <a:ext uri="{FF2B5EF4-FFF2-40B4-BE49-F238E27FC236}">
                <a16:creationId xmlns:a16="http://schemas.microsoft.com/office/drawing/2014/main" id="{2E96B3FC-61F9-8981-7515-C2542BE14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742" y="6171222"/>
            <a:ext cx="3889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6600"/>
                </a:solidFill>
              </a:rPr>
              <a:t>lamina </a:t>
            </a:r>
            <a:r>
              <a:rPr lang="cs-CZ" altLang="cs-CZ" sz="2000" b="1" dirty="0" err="1">
                <a:solidFill>
                  <a:srgbClr val="FF6600"/>
                </a:solidFill>
              </a:rPr>
              <a:t>membranacea</a:t>
            </a:r>
            <a:endParaRPr lang="cs-CZ" altLang="cs-CZ" sz="2000" b="1" dirty="0">
              <a:solidFill>
                <a:srgbClr val="FF6600"/>
              </a:solidFill>
            </a:endParaRPr>
          </a:p>
        </p:txBody>
      </p:sp>
      <p:sp>
        <p:nvSpPr>
          <p:cNvPr id="3" name="Line 12">
            <a:extLst>
              <a:ext uri="{FF2B5EF4-FFF2-40B4-BE49-F238E27FC236}">
                <a16:creationId xmlns:a16="http://schemas.microsoft.com/office/drawing/2014/main" id="{CCA2C2A2-598B-4631-3D4A-0CDFD45683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76491" y="4917464"/>
            <a:ext cx="0" cy="5048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Line 14">
            <a:extLst>
              <a:ext uri="{FF2B5EF4-FFF2-40B4-BE49-F238E27FC236}">
                <a16:creationId xmlns:a16="http://schemas.microsoft.com/office/drawing/2014/main" id="{7A73B0AA-5B03-F597-693F-EABB6B2E99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5778" y="4917464"/>
            <a:ext cx="0" cy="10810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Line 25">
            <a:extLst>
              <a:ext uri="{FF2B5EF4-FFF2-40B4-BE49-F238E27FC236}">
                <a16:creationId xmlns:a16="http://schemas.microsoft.com/office/drawing/2014/main" id="{3968B8E5-EFA2-3915-5B6F-3B25CEBFE4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78078" y="4946038"/>
            <a:ext cx="6477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9119E2F8-C8A0-CF5D-BF0F-177042B63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278" y="4988901"/>
            <a:ext cx="541338" cy="519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/>
              <a:t>M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78C5586F-CB33-AD42-E8F4-54B4E314D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141" y="4125301"/>
            <a:ext cx="792162" cy="519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/>
              <a:t>Kr</a:t>
            </a:r>
          </a:p>
        </p:txBody>
      </p:sp>
      <p:sp>
        <p:nvSpPr>
          <p:cNvPr id="8" name="Arc 23">
            <a:extLst>
              <a:ext uri="{FF2B5EF4-FFF2-40B4-BE49-F238E27FC236}">
                <a16:creationId xmlns:a16="http://schemas.microsoft.com/office/drawing/2014/main" id="{656C8058-0B80-B10F-AD77-D3F74FA96413}"/>
              </a:ext>
            </a:extLst>
          </p:cNvPr>
          <p:cNvSpPr/>
          <p:nvPr/>
        </p:nvSpPr>
        <p:spPr bwMode="auto">
          <a:xfrm rot="9125641">
            <a:off x="3259042" y="5339738"/>
            <a:ext cx="409575" cy="781050"/>
          </a:xfrm>
          <a:custGeom>
            <a:avLst/>
            <a:gdLst>
              <a:gd name="G0" fmla="+- 9088 0 0"/>
              <a:gd name="G1" fmla="+- 21600 0 0"/>
              <a:gd name="G2" fmla="+- 21600 0 0"/>
              <a:gd name="T0" fmla="*/ 0 w 30688"/>
              <a:gd name="T1" fmla="*/ 2005 h 39107"/>
              <a:gd name="T2" fmla="*/ 21740 w 30688"/>
              <a:gd name="T3" fmla="*/ 39107 h 39107"/>
              <a:gd name="T4" fmla="*/ 9088 w 30688"/>
              <a:gd name="T5" fmla="*/ 21600 h 39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688" h="39107" fill="none" extrusionOk="0">
                <a:moveTo>
                  <a:pt x="-1" y="2004"/>
                </a:moveTo>
                <a:cubicBezTo>
                  <a:pt x="2847" y="684"/>
                  <a:pt x="5948" y="0"/>
                  <a:pt x="9088" y="0"/>
                </a:cubicBezTo>
                <a:cubicBezTo>
                  <a:pt x="21017" y="0"/>
                  <a:pt x="30688" y="9670"/>
                  <a:pt x="30688" y="21600"/>
                </a:cubicBezTo>
                <a:cubicBezTo>
                  <a:pt x="30688" y="28533"/>
                  <a:pt x="27359" y="35045"/>
                  <a:pt x="21739" y="39106"/>
                </a:cubicBezTo>
              </a:path>
              <a:path w="30688" h="39107" stroke="0" extrusionOk="0">
                <a:moveTo>
                  <a:pt x="-1" y="2004"/>
                </a:moveTo>
                <a:cubicBezTo>
                  <a:pt x="2847" y="684"/>
                  <a:pt x="5948" y="0"/>
                  <a:pt x="9088" y="0"/>
                </a:cubicBezTo>
                <a:cubicBezTo>
                  <a:pt x="21017" y="0"/>
                  <a:pt x="30688" y="9670"/>
                  <a:pt x="30688" y="21600"/>
                </a:cubicBezTo>
                <a:cubicBezTo>
                  <a:pt x="30688" y="28533"/>
                  <a:pt x="27359" y="35045"/>
                  <a:pt x="21739" y="39106"/>
                </a:cubicBezTo>
                <a:lnTo>
                  <a:pt x="9088" y="21600"/>
                </a:lnTo>
                <a:close/>
              </a:path>
            </a:pathLst>
          </a:custGeom>
          <a:noFill/>
          <a:ln w="76200">
            <a:solidFill>
              <a:srgbClr val="FF66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7"/>
          <p:cNvSpPr txBox="1">
            <a:spLocks noChangeArrowheads="1"/>
          </p:cNvSpPr>
          <p:nvPr/>
        </p:nvSpPr>
        <p:spPr bwMode="auto">
          <a:xfrm>
            <a:off x="1847850" y="260351"/>
            <a:ext cx="3455988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3. Cellulae mastoideae</a:t>
            </a:r>
          </a:p>
        </p:txBody>
      </p:sp>
      <p:pic>
        <p:nvPicPr>
          <p:cNvPr id="2969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r="2742"/>
          <a:stretch>
            <a:fillRect/>
          </a:stretch>
        </p:blipFill>
        <p:spPr bwMode="auto">
          <a:xfrm>
            <a:off x="1882776" y="836614"/>
            <a:ext cx="8424863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3" r="31969"/>
          <a:stretch>
            <a:fillRect/>
          </a:stretch>
        </p:blipFill>
        <p:spPr bwMode="auto">
          <a:xfrm>
            <a:off x="0" y="3457658"/>
            <a:ext cx="3348753" cy="340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5" name="Object 6"/>
          <p:cNvGraphicFramePr>
            <a:graphicFrameLocks noChangeAspect="1"/>
          </p:cNvGraphicFramePr>
          <p:nvPr/>
        </p:nvGraphicFramePr>
        <p:xfrm>
          <a:off x="0" y="1"/>
          <a:ext cx="3348753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2552700" imgH="4029075" progId="Paint.Picture">
                  <p:embed/>
                </p:oleObj>
              </mc:Choice>
              <mc:Fallback>
                <p:oleObj name="Rastrový obrázek" r:id="rId4" imgW="2552700" imgH="4029075" progId="Paint.Picture">
                  <p:embed/>
                  <p:pic>
                    <p:nvPicPr>
                      <p:cNvPr id="3379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0927" b="14224"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3348753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4656138" y="115889"/>
            <a:ext cx="3048000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C. AURIS INTERNA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771" y="728067"/>
            <a:ext cx="8432829" cy="61299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-104193" y="0"/>
            <a:ext cx="3629609" cy="6858000"/>
            <a:chOff x="2124270" y="0"/>
            <a:chExt cx="3629609" cy="6858000"/>
          </a:xfrm>
        </p:grpSpPr>
        <p:pic>
          <p:nvPicPr>
            <p:cNvPr id="2050" name="Picture 2" descr="VÃ½sledek obrÃ¡zku pro fossa rhomboide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5" r="53741"/>
            <a:stretch>
              <a:fillRect/>
            </a:stretch>
          </p:blipFill>
          <p:spPr bwMode="auto">
            <a:xfrm>
              <a:off x="2124270" y="0"/>
              <a:ext cx="362960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" name="Obdélník 1"/>
            <p:cNvSpPr/>
            <p:nvPr/>
          </p:nvSpPr>
          <p:spPr>
            <a:xfrm>
              <a:off x="2124270" y="139959"/>
              <a:ext cx="1244081" cy="979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" name="Obdélník 2"/>
            <p:cNvSpPr/>
            <p:nvPr/>
          </p:nvSpPr>
          <p:spPr>
            <a:xfrm>
              <a:off x="4180114" y="139959"/>
              <a:ext cx="1203649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4124132" y="718457"/>
              <a:ext cx="1558212" cy="401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/>
          <a:stretch>
            <a:fillRect/>
          </a:stretch>
        </p:blipFill>
        <p:spPr bwMode="auto">
          <a:xfrm>
            <a:off x="3256068" y="65314"/>
            <a:ext cx="3209731" cy="6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/>
          <p:cNvGrpSpPr/>
          <p:nvPr/>
        </p:nvGrpSpPr>
        <p:grpSpPr>
          <a:xfrm>
            <a:off x="6384618" y="0"/>
            <a:ext cx="2883159" cy="6858000"/>
            <a:chOff x="6466114" y="0"/>
            <a:chExt cx="2883159" cy="6858000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4"/>
            <a:srcRect l="997" r="18603"/>
            <a:stretch>
              <a:fillRect/>
            </a:stretch>
          </p:blipFill>
          <p:spPr>
            <a:xfrm>
              <a:off x="6466114" y="0"/>
              <a:ext cx="2883159" cy="6858000"/>
            </a:xfrm>
            <a:prstGeom prst="rect">
              <a:avLst/>
            </a:prstGeom>
          </p:spPr>
        </p:pic>
        <p:sp>
          <p:nvSpPr>
            <p:cNvPr id="10" name="Obdélník 9"/>
            <p:cNvSpPr/>
            <p:nvPr/>
          </p:nvSpPr>
          <p:spPr>
            <a:xfrm>
              <a:off x="8416212" y="149290"/>
              <a:ext cx="933061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/>
            <p:cNvCxnSpPr/>
            <p:nvPr/>
          </p:nvCxnSpPr>
          <p:spPr>
            <a:xfrm flipV="1">
              <a:off x="6690049" y="634482"/>
              <a:ext cx="1726163" cy="522514"/>
            </a:xfrm>
            <a:prstGeom prst="line">
              <a:avLst/>
            </a:prstGeom>
            <a:ln w="38100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>
            <a:xfrm flipH="1">
              <a:off x="6671387" y="1066800"/>
              <a:ext cx="303453" cy="276808"/>
            </a:xfrm>
            <a:prstGeom prst="line">
              <a:avLst/>
            </a:prstGeom>
            <a:ln w="28575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0" y="0"/>
            <a:ext cx="3769360" cy="453383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N. OCULOMOTORIUS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5"/>
          <a:srcRect l="12047" t="17823" r="5034" b="2313"/>
          <a:stretch>
            <a:fillRect/>
          </a:stretch>
        </p:blipFill>
        <p:spPr>
          <a:xfrm>
            <a:off x="9019214" y="2319121"/>
            <a:ext cx="3172786" cy="22919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4317" r="2530" b="2126"/>
          <a:stretch>
            <a:fillRect/>
          </a:stretch>
        </p:blipFill>
        <p:spPr bwMode="auto">
          <a:xfrm>
            <a:off x="2725376" y="1037676"/>
            <a:ext cx="6741247" cy="568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8"/>
          <p:cNvSpPr txBox="1">
            <a:spLocks noChangeArrowheads="1"/>
          </p:cNvSpPr>
          <p:nvPr/>
        </p:nvSpPr>
        <p:spPr bwMode="auto">
          <a:xfrm>
            <a:off x="4613275" y="333376"/>
            <a:ext cx="2965450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Labyrintus osseus</a:t>
            </a:r>
            <a:endParaRPr lang="cs-CZ" altLang="cs-CZ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ovéPole 2"/>
          <p:cNvSpPr txBox="1">
            <a:spLocks noChangeArrowheads="1"/>
          </p:cNvSpPr>
          <p:nvPr/>
        </p:nvSpPr>
        <p:spPr bwMode="auto">
          <a:xfrm>
            <a:off x="5183187" y="81233"/>
            <a:ext cx="1825625" cy="461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Vestibulum</a:t>
            </a:r>
          </a:p>
        </p:txBody>
      </p:sp>
      <p:graphicFrame>
        <p:nvGraphicFramePr>
          <p:cNvPr id="15" name="Object 16"/>
          <p:cNvGraphicFramePr>
            <a:graphicFrameLocks noChangeAspect="1"/>
          </p:cNvGraphicFramePr>
          <p:nvPr/>
        </p:nvGraphicFramePr>
        <p:xfrm>
          <a:off x="130333" y="557740"/>
          <a:ext cx="3956769" cy="287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7429500" imgH="5391150" progId="Paint.Picture">
                  <p:embed/>
                </p:oleObj>
              </mc:Choice>
              <mc:Fallback>
                <p:oleObj name="Rastrový obrázek" r:id="rId2" imgW="7429500" imgH="5391150" progId="Paint.Picture">
                  <p:embed/>
                  <p:pic>
                    <p:nvPicPr>
                      <p:cNvPr id="15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333" y="557740"/>
                        <a:ext cx="3956769" cy="28712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632" y="3519968"/>
            <a:ext cx="4235109" cy="2871260"/>
          </a:xfrm>
          <a:prstGeom prst="rect">
            <a:avLst/>
          </a:prstGeom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2581262" y="466772"/>
            <a:ext cx="5355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Canales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semicirculares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ossei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4317" r="2530" b="2126"/>
          <a:stretch>
            <a:fillRect/>
          </a:stretch>
        </p:blipFill>
        <p:spPr bwMode="auto">
          <a:xfrm>
            <a:off x="7697755" y="-46653"/>
            <a:ext cx="4494245" cy="379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9"/>
          <p:cNvGraphicFramePr>
            <a:graphicFrameLocks noChangeAspect="1"/>
          </p:cNvGraphicFramePr>
          <p:nvPr/>
        </p:nvGraphicFramePr>
        <p:xfrm>
          <a:off x="95473" y="-27992"/>
          <a:ext cx="1552575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923925" imgH="1371600" progId="Paint.Picture">
                  <p:embed/>
                </p:oleObj>
              </mc:Choice>
              <mc:Fallback>
                <p:oleObj name="Rastrový obrázek" r:id="rId3" imgW="923925" imgH="1371600" progId="Paint.Picture">
                  <p:embed/>
                  <p:pic>
                    <p:nvPicPr>
                      <p:cNvPr id="389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73" y="-27992"/>
                        <a:ext cx="1552575" cy="23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10"/>
          <p:cNvGraphicFramePr>
            <a:graphicFrameLocks noChangeAspect="1"/>
          </p:cNvGraphicFramePr>
          <p:nvPr/>
        </p:nvGraphicFramePr>
        <p:xfrm>
          <a:off x="0" y="2420404"/>
          <a:ext cx="2076450" cy="224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5" imgW="1276350" imgH="1381125" progId="Paint.Picture">
                  <p:embed/>
                </p:oleObj>
              </mc:Choice>
              <mc:Fallback>
                <p:oleObj name="Rastrový obrázek" r:id="rId5" imgW="1276350" imgH="1381125" progId="Paint.Picture">
                  <p:embed/>
                  <p:pic>
                    <p:nvPicPr>
                      <p:cNvPr id="3891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20404"/>
                        <a:ext cx="2076450" cy="224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11"/>
          <p:cNvGraphicFramePr>
            <a:graphicFrameLocks noChangeAspect="1"/>
          </p:cNvGraphicFramePr>
          <p:nvPr/>
        </p:nvGraphicFramePr>
        <p:xfrm>
          <a:off x="2005508" y="1850339"/>
          <a:ext cx="1084262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7" imgW="1504950" imgH="1600200" progId="Paint.Picture">
                  <p:embed/>
                </p:oleObj>
              </mc:Choice>
              <mc:Fallback>
                <p:oleObj name="Rastrový obrázek" r:id="rId7" imgW="1504950" imgH="1600200" progId="Paint.Picture">
                  <p:embed/>
                  <p:pic>
                    <p:nvPicPr>
                      <p:cNvPr id="3891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5508" y="1850339"/>
                        <a:ext cx="1084262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12"/>
          <p:cNvGraphicFramePr>
            <a:graphicFrameLocks noChangeAspect="1"/>
          </p:cNvGraphicFramePr>
          <p:nvPr/>
        </p:nvGraphicFramePr>
        <p:xfrm>
          <a:off x="95473" y="4853862"/>
          <a:ext cx="2017712" cy="183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9" imgW="1809750" imgH="1647825" progId="Paint.Picture">
                  <p:embed/>
                </p:oleObj>
              </mc:Choice>
              <mc:Fallback>
                <p:oleObj name="Rastrový obrázek" r:id="rId9" imgW="1809750" imgH="1647825" progId="Paint.Picture">
                  <p:embed/>
                  <p:pic>
                    <p:nvPicPr>
                      <p:cNvPr id="3891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73" y="4853862"/>
                        <a:ext cx="2017712" cy="183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2" name="Object 13"/>
          <p:cNvGraphicFramePr>
            <a:graphicFrameLocks noChangeAspect="1"/>
          </p:cNvGraphicFramePr>
          <p:nvPr/>
        </p:nvGraphicFramePr>
        <p:xfrm>
          <a:off x="2014238" y="3896599"/>
          <a:ext cx="1811313" cy="1612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11" imgW="2152650" imgH="1914525" progId="Paint.Picture">
                  <p:embed/>
                </p:oleObj>
              </mc:Choice>
              <mc:Fallback>
                <p:oleObj name="Rastrový obrázek" r:id="rId11" imgW="2152650" imgH="1914525" progId="Paint.Picture">
                  <p:embed/>
                  <p:pic>
                    <p:nvPicPr>
                      <p:cNvPr id="38922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238" y="3896599"/>
                        <a:ext cx="1811313" cy="16121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2" name="Text Box 8"/>
          <p:cNvSpPr txBox="1">
            <a:spLocks noChangeArrowheads="1"/>
          </p:cNvSpPr>
          <p:nvPr/>
        </p:nvSpPr>
        <p:spPr bwMode="auto">
          <a:xfrm>
            <a:off x="1560398" y="149361"/>
            <a:ext cx="1620664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Cochlea</a:t>
            </a:r>
            <a:endParaRPr lang="cs-CZ" altLang="cs-CZ" sz="28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4" name="Picture 2" descr="No Image Available!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9" t="16400" r="20996" b="17451"/>
          <a:stretch>
            <a:fillRect/>
          </a:stretch>
        </p:blipFill>
        <p:spPr bwMode="auto">
          <a:xfrm>
            <a:off x="4893017" y="500132"/>
            <a:ext cx="7298983" cy="633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3181062" y="-874"/>
          <a:ext cx="2676525" cy="296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14" imgW="2676525" imgH="2962275" progId="Paint.Picture">
                  <p:embed/>
                </p:oleObj>
              </mc:Choice>
              <mc:Fallback>
                <p:oleObj name="Rastrový obrázek" r:id="rId14" imgW="2676525" imgH="2962275" progId="Paint.Picture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1062" y="-874"/>
                        <a:ext cx="2676525" cy="296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4317" r="2530" b="2126"/>
          <a:stretch>
            <a:fillRect/>
          </a:stretch>
        </p:blipFill>
        <p:spPr bwMode="auto">
          <a:xfrm>
            <a:off x="9737819" y="-46653"/>
            <a:ext cx="2454181" cy="20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885833" y="0"/>
            <a:ext cx="44203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Meatus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acusticus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internus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2127" r="2138" b="3900"/>
          <a:stretch>
            <a:fillRect/>
          </a:stretch>
        </p:blipFill>
        <p:spPr bwMode="auto">
          <a:xfrm>
            <a:off x="0" y="610477"/>
            <a:ext cx="61436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4" name="Skupina 4"/>
          <p:cNvGrpSpPr/>
          <p:nvPr/>
        </p:nvGrpSpPr>
        <p:grpSpPr bwMode="auto">
          <a:xfrm>
            <a:off x="6395195" y="838038"/>
            <a:ext cx="5227638" cy="3541712"/>
            <a:chOff x="3873807" y="3315639"/>
            <a:chExt cx="5227331" cy="3542361"/>
          </a:xfrm>
        </p:grpSpPr>
        <p:pic>
          <p:nvPicPr>
            <p:cNvPr id="41995" name="Picture 4" descr="No Image Available!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6" t="10236" r="15350" b="6122"/>
            <a:stretch>
              <a:fillRect/>
            </a:stretch>
          </p:blipFill>
          <p:spPr bwMode="auto">
            <a:xfrm>
              <a:off x="3873807" y="3315639"/>
              <a:ext cx="5227331" cy="35423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" name="Obdélník 1"/>
            <p:cNvSpPr/>
            <p:nvPr/>
          </p:nvSpPr>
          <p:spPr bwMode="auto">
            <a:xfrm>
              <a:off x="3924604" y="3356922"/>
              <a:ext cx="584166" cy="30644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" name="Obdélník 2"/>
            <p:cNvSpPr/>
            <p:nvPr/>
          </p:nvSpPr>
          <p:spPr bwMode="auto">
            <a:xfrm>
              <a:off x="8675713" y="3315639"/>
              <a:ext cx="425425" cy="2572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" name="Obdélník 3"/>
            <p:cNvSpPr/>
            <p:nvPr/>
          </p:nvSpPr>
          <p:spPr bwMode="auto">
            <a:xfrm>
              <a:off x="4651636" y="6597602"/>
              <a:ext cx="1865203" cy="26039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Text Box 12"/>
          <p:cNvSpPr txBox="1">
            <a:spLocks noChangeArrowheads="1"/>
          </p:cNvSpPr>
          <p:nvPr/>
        </p:nvSpPr>
        <p:spPr bwMode="auto">
          <a:xfrm>
            <a:off x="5598366" y="49602"/>
            <a:ext cx="568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Labyrinthus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membranaceus</a:t>
            </a:r>
            <a:endParaRPr lang="cs-CZ" altLang="cs-CZ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81" y="511267"/>
            <a:ext cx="4073114" cy="4621776"/>
          </a:xfrm>
          <a:prstGeom prst="rect">
            <a:avLst/>
          </a:prstGeom>
        </p:spPr>
      </p:pic>
      <p:pic>
        <p:nvPicPr>
          <p:cNvPr id="8" name="Picture 2" descr="sluch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1267"/>
            <a:ext cx="3981061" cy="295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174" y="3554376"/>
            <a:ext cx="3939881" cy="325402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6475445" y="6251510"/>
            <a:ext cx="634482" cy="401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9" name="Group 21"/>
          <p:cNvGrpSpPr/>
          <p:nvPr/>
        </p:nvGrpSpPr>
        <p:grpSpPr bwMode="auto">
          <a:xfrm>
            <a:off x="98524" y="454025"/>
            <a:ext cx="6088063" cy="5949950"/>
            <a:chOff x="113" y="436"/>
            <a:chExt cx="3835" cy="3748"/>
          </a:xfrm>
        </p:grpSpPr>
        <p:pic>
          <p:nvPicPr>
            <p:cNvPr id="5018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2"/>
            <a:stretch>
              <a:fillRect/>
            </a:stretch>
          </p:blipFill>
          <p:spPr bwMode="auto">
            <a:xfrm>
              <a:off x="113" y="436"/>
              <a:ext cx="3835" cy="3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5" name="Text Box 22"/>
            <p:cNvSpPr txBox="1">
              <a:spLocks noChangeArrowheads="1"/>
            </p:cNvSpPr>
            <p:nvPr/>
          </p:nvSpPr>
          <p:spPr bwMode="auto">
            <a:xfrm>
              <a:off x="1564" y="2084"/>
              <a:ext cx="40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cs-CZ" altLang="cs-CZ" sz="1600" b="1"/>
            </a:p>
          </p:txBody>
        </p:sp>
      </p:grp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6308165" y="712788"/>
          <a:ext cx="2673350" cy="271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1838325" imgH="1866900" progId="Paint.Picture">
                  <p:embed/>
                </p:oleObj>
              </mc:Choice>
              <mc:Fallback>
                <p:oleObj name="Rastrový obrázek" r:id="rId4" imgW="1838325" imgH="1866900" progId="Paint.Picture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8165" y="712788"/>
                        <a:ext cx="2673350" cy="2716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3885833" y="0"/>
            <a:ext cx="44203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Ductus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cochlearis</a:t>
            </a:r>
            <a:endParaRPr lang="cs-CZ" altLang="cs-CZ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750"/>
            <a:ext cx="4859338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4" descr="9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" t="13707" r="8020" b="3584"/>
          <a:stretch>
            <a:fillRect/>
          </a:stretch>
        </p:blipFill>
        <p:spPr bwMode="auto">
          <a:xfrm>
            <a:off x="5988050" y="2420938"/>
            <a:ext cx="4679950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429445" y="4335463"/>
            <a:ext cx="5094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cs-CZ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Perilymph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6275774" y="58854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Endolymph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g2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t="7750" r="19038" b="21541"/>
          <a:stretch>
            <a:fillRect/>
          </a:stretch>
        </p:blipFill>
        <p:spPr bwMode="auto">
          <a:xfrm>
            <a:off x="6357938" y="0"/>
            <a:ext cx="4310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 descr="img2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t="5745" r="21893" b="48479"/>
          <a:stretch>
            <a:fillRect/>
          </a:stretch>
        </p:blipFill>
        <p:spPr bwMode="auto">
          <a:xfrm>
            <a:off x="1524001" y="692150"/>
            <a:ext cx="49688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8328025" y="6308726"/>
            <a:ext cx="22750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Vestibular</a:t>
            </a:r>
            <a:r>
              <a:rPr lang="cs-CZ" altLang="cs-CZ" sz="18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1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pathway</a:t>
            </a:r>
            <a:endParaRPr lang="cs-CZ" altLang="cs-CZ" sz="1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673813" y="181755"/>
            <a:ext cx="15872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pathways</a:t>
            </a:r>
            <a:endParaRPr lang="cs-CZ" altLang="cs-CZ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9937" y="1982432"/>
            <a:ext cx="20056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Acustic</a:t>
            </a:r>
            <a:r>
              <a:rPr lang="cs-CZ" altLang="cs-CZ" sz="18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1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pathway</a:t>
            </a:r>
            <a:endParaRPr lang="cs-CZ" altLang="cs-CZ" sz="1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1774825" y="4365626"/>
            <a:ext cx="8497888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000"/>
                </a:solidFill>
              </a:rPr>
              <a:t>Zvukové vlny </a:t>
            </a:r>
            <a:r>
              <a:rPr lang="cs-CZ" altLang="cs-CZ" sz="2800" b="1">
                <a:cs typeface="Arial" panose="020B0604020202020204" pitchFamily="34" charset="0"/>
              </a:rPr>
              <a:t>→</a:t>
            </a:r>
            <a:r>
              <a:rPr lang="cs-CZ" altLang="cs-CZ" sz="2800" b="1"/>
              <a:t> ZZ a bubínek &gt; </a:t>
            </a:r>
            <a:r>
              <a:rPr lang="cs-CZ" altLang="cs-CZ" sz="2800" b="1">
                <a:solidFill>
                  <a:srgbClr val="FFC000"/>
                </a:solidFill>
              </a:rPr>
              <a:t>rozkmitá se.</a:t>
            </a:r>
            <a:r>
              <a:rPr lang="cs-CZ" altLang="cs-CZ" sz="2800" b="1">
                <a:solidFill>
                  <a:schemeClr val="bg1"/>
                </a:solidFill>
              </a:rPr>
              <a:t> </a:t>
            </a:r>
            <a:r>
              <a:rPr lang="cs-CZ" altLang="cs-CZ" sz="2800" b="1"/>
              <a:t>Kmity se přenáší přes sluch. kůstky a f.vestibuli. &gt;</a:t>
            </a:r>
            <a:r>
              <a:rPr lang="cs-CZ" altLang="cs-CZ" sz="2800" b="1">
                <a:solidFill>
                  <a:schemeClr val="bg1"/>
                </a:solidFill>
              </a:rPr>
              <a:t> </a:t>
            </a:r>
            <a:r>
              <a:rPr lang="cs-CZ" altLang="cs-CZ" sz="2800" b="1">
                <a:solidFill>
                  <a:srgbClr val="FFC000"/>
                </a:solidFill>
              </a:rPr>
              <a:t>rozvlnění</a:t>
            </a:r>
            <a:r>
              <a:rPr lang="cs-CZ" altLang="cs-CZ" sz="2800" b="1">
                <a:solidFill>
                  <a:schemeClr val="bg1"/>
                </a:solidFill>
              </a:rPr>
              <a:t> </a:t>
            </a:r>
            <a:r>
              <a:rPr lang="cs-CZ" altLang="cs-CZ" sz="2800" b="1">
                <a:solidFill>
                  <a:srgbClr val="FFCC00"/>
                </a:solidFill>
              </a:rPr>
              <a:t>perilymfy </a:t>
            </a:r>
            <a:r>
              <a:rPr lang="en-US" altLang="cs-CZ" sz="2800" b="1"/>
              <a:t>&gt;</a:t>
            </a:r>
            <a:r>
              <a:rPr lang="cs-CZ" altLang="cs-CZ" sz="2800" b="1">
                <a:solidFill>
                  <a:schemeClr val="bg1"/>
                </a:solidFill>
              </a:rPr>
              <a:t> </a:t>
            </a:r>
            <a:r>
              <a:rPr lang="cs-CZ" altLang="cs-CZ" sz="2800" b="1">
                <a:solidFill>
                  <a:srgbClr val="FFCC00"/>
                </a:solidFill>
              </a:rPr>
              <a:t>endolymfy</a:t>
            </a:r>
            <a:r>
              <a:rPr lang="cs-CZ" altLang="cs-CZ" sz="2800" b="1">
                <a:solidFill>
                  <a:schemeClr val="bg1"/>
                </a:solidFill>
              </a:rPr>
              <a:t> </a:t>
            </a:r>
            <a:r>
              <a:rPr lang="en-US" altLang="cs-CZ" sz="2800" b="1"/>
              <a:t>&gt;</a:t>
            </a:r>
            <a:r>
              <a:rPr lang="cs-CZ" altLang="cs-CZ" sz="2800" b="1"/>
              <a:t> basil. membr. a membr. tectoria </a:t>
            </a:r>
            <a:r>
              <a:rPr lang="en-US" altLang="cs-CZ" sz="2800" b="1"/>
              <a:t>&gt;</a:t>
            </a:r>
            <a:r>
              <a:rPr lang="cs-CZ" altLang="cs-CZ" sz="2800" b="1"/>
              <a:t> </a:t>
            </a:r>
            <a:r>
              <a:rPr lang="cs-CZ" altLang="cs-CZ" sz="2800" b="1">
                <a:solidFill>
                  <a:srgbClr val="FFC000"/>
                </a:solidFill>
              </a:rPr>
              <a:t>podráždění smysl. bb. </a:t>
            </a:r>
            <a:r>
              <a:rPr lang="cs-CZ" altLang="cs-CZ" sz="2800" b="1"/>
              <a:t>Cortiho org. &gt; </a:t>
            </a:r>
            <a:r>
              <a:rPr lang="cs-CZ" altLang="cs-CZ" sz="2800" b="1">
                <a:solidFill>
                  <a:srgbClr val="FFCC00"/>
                </a:solidFill>
              </a:rPr>
              <a:t>p. cochlearis n. VIII</a:t>
            </a:r>
            <a:r>
              <a:rPr lang="cs-CZ" altLang="cs-CZ" sz="2800" b="1"/>
              <a:t>. </a:t>
            </a:r>
            <a:r>
              <a:rPr lang="cs-CZ" altLang="cs-CZ" sz="2800" b="1">
                <a:cs typeface="Arial" panose="020B0604020202020204" pitchFamily="34" charset="0"/>
              </a:rPr>
              <a:t>→ </a:t>
            </a:r>
            <a:r>
              <a:rPr lang="cs-CZ" altLang="cs-CZ" sz="2800" b="1"/>
              <a:t>MK</a:t>
            </a:r>
          </a:p>
        </p:txBody>
      </p:sp>
      <p:pic>
        <p:nvPicPr>
          <p:cNvPr id="6963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>
            <a:fillRect/>
          </a:stretch>
        </p:blipFill>
        <p:spPr bwMode="auto">
          <a:xfrm>
            <a:off x="4025900" y="260351"/>
            <a:ext cx="414020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7"/>
          <p:cNvSpPr txBox="1">
            <a:spLocks noChangeArrowheads="1"/>
          </p:cNvSpPr>
          <p:nvPr/>
        </p:nvSpPr>
        <p:spPr bwMode="auto">
          <a:xfrm>
            <a:off x="4656139" y="908050"/>
            <a:ext cx="44291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C00"/>
                </a:solidFill>
              </a:rPr>
              <a:t>Cristae ampullares </a:t>
            </a:r>
            <a:r>
              <a:rPr lang="cs-CZ" altLang="cs-CZ" sz="2800" b="1"/>
              <a:t>polokruhových kanálků</a:t>
            </a:r>
          </a:p>
        </p:txBody>
      </p:sp>
      <p:sp>
        <p:nvSpPr>
          <p:cNvPr id="71683" name="Text Box 28"/>
          <p:cNvSpPr txBox="1">
            <a:spLocks noChangeArrowheads="1"/>
          </p:cNvSpPr>
          <p:nvPr/>
        </p:nvSpPr>
        <p:spPr bwMode="auto">
          <a:xfrm>
            <a:off x="6096000" y="2133600"/>
            <a:ext cx="4249738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C00"/>
                </a:solidFill>
                <a:sym typeface="Wingdings 2" panose="05020102010507070707" pitchFamily="18" charset="2"/>
              </a:rPr>
              <a:t>Při pohybu </a:t>
            </a:r>
            <a:r>
              <a:rPr lang="cs-CZ" altLang="cs-CZ" sz="2800" b="1">
                <a:solidFill>
                  <a:srgbClr val="FFC000"/>
                </a:solidFill>
              </a:rPr>
              <a:t>hlavy</a:t>
            </a:r>
            <a:r>
              <a:rPr lang="cs-CZ" altLang="cs-CZ" sz="2800" b="1">
                <a:solidFill>
                  <a:schemeClr val="bg1"/>
                </a:solidFill>
              </a:rPr>
              <a:t> </a:t>
            </a:r>
            <a:r>
              <a:rPr lang="cs-CZ" altLang="cs-CZ" sz="2800" b="1"/>
              <a:t>proudící endolymfa ohýbá gelatinosní vrstvu s ciliemi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/>
              <a:t>mechanické podněty jsou přeměněny v nervový vzruch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/>
              <a:t>vzruchy jsou odváděny</a:t>
            </a:r>
            <a:r>
              <a:rPr lang="cs-CZ" altLang="cs-CZ" sz="2800" b="1">
                <a:solidFill>
                  <a:schemeClr val="bg1"/>
                </a:solidFill>
              </a:rPr>
              <a:t>                 </a:t>
            </a:r>
            <a:r>
              <a:rPr lang="cs-CZ" altLang="cs-CZ" sz="2800" b="1">
                <a:solidFill>
                  <a:srgbClr val="FFCC00"/>
                </a:solidFill>
              </a:rPr>
              <a:t>p. vestibularis n. VIII.</a:t>
            </a:r>
          </a:p>
        </p:txBody>
      </p:sp>
      <p:sp>
        <p:nvSpPr>
          <p:cNvPr id="71684" name="Text Box 12"/>
          <p:cNvSpPr txBox="1">
            <a:spLocks noChangeArrowheads="1"/>
          </p:cNvSpPr>
          <p:nvPr/>
        </p:nvSpPr>
        <p:spPr bwMode="auto">
          <a:xfrm>
            <a:off x="1919289" y="2636839"/>
            <a:ext cx="21605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Tahoma" panose="020B0604030504040204" pitchFamily="34" charset="0"/>
              </a:rPr>
              <a:t>sek. smyslové a podpůrné buňky</a:t>
            </a:r>
          </a:p>
        </p:txBody>
      </p:sp>
      <p:sp>
        <p:nvSpPr>
          <p:cNvPr id="71685" name="Text Box 13"/>
          <p:cNvSpPr txBox="1">
            <a:spLocks noChangeArrowheads="1"/>
          </p:cNvSpPr>
          <p:nvPr/>
        </p:nvSpPr>
        <p:spPr bwMode="auto">
          <a:xfrm>
            <a:off x="1990725" y="1916114"/>
            <a:ext cx="647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Tahoma" panose="020B0604030504040204" pitchFamily="34" charset="0"/>
              </a:rPr>
              <a:t>cilie</a:t>
            </a:r>
          </a:p>
        </p:txBody>
      </p:sp>
      <p:sp>
        <p:nvSpPr>
          <p:cNvPr id="58401" name="Rectangle 33"/>
          <p:cNvSpPr>
            <a:spLocks noChangeArrowheads="1"/>
          </p:cNvSpPr>
          <p:nvPr/>
        </p:nvSpPr>
        <p:spPr bwMode="auto">
          <a:xfrm>
            <a:off x="1919288" y="2060576"/>
            <a:ext cx="4032250" cy="41767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aphicFrame>
        <p:nvGraphicFramePr>
          <p:cNvPr id="71687" name="Object 30"/>
          <p:cNvGraphicFramePr>
            <a:graphicFrameLocks noChangeAspect="1"/>
          </p:cNvGraphicFramePr>
          <p:nvPr/>
        </p:nvGraphicFramePr>
        <p:xfrm>
          <a:off x="1990725" y="2132013"/>
          <a:ext cx="3498850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3562350" imgH="3886200" progId="Paint.Picture">
                  <p:embed/>
                </p:oleObj>
              </mc:Choice>
              <mc:Fallback>
                <p:oleObj name="Rastrový obrázek" r:id="rId3" imgW="3562350" imgH="3886200" progId="Paint.Picture">
                  <p:embed/>
                  <p:pic>
                    <p:nvPicPr>
                      <p:cNvPr id="71687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20" t="5556" r="7530" b="5515"/>
                      <a:stretch>
                        <a:fillRect/>
                      </a:stretch>
                    </p:blipFill>
                    <p:spPr bwMode="auto">
                      <a:xfrm>
                        <a:off x="1990725" y="2132013"/>
                        <a:ext cx="3498850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8" name="Text Box 21"/>
          <p:cNvSpPr txBox="1">
            <a:spLocks noChangeArrowheads="1"/>
          </p:cNvSpPr>
          <p:nvPr/>
        </p:nvSpPr>
        <p:spPr bwMode="auto">
          <a:xfrm>
            <a:off x="3359151" y="3141664"/>
            <a:ext cx="14398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Tahoma" panose="020B0604030504040204" pitchFamily="34" charset="0"/>
              </a:rPr>
              <a:t>gelat. vrstva</a:t>
            </a:r>
          </a:p>
        </p:txBody>
      </p:sp>
      <p:sp>
        <p:nvSpPr>
          <p:cNvPr id="71689" name="Text Box 31"/>
          <p:cNvSpPr txBox="1">
            <a:spLocks noChangeArrowheads="1"/>
          </p:cNvSpPr>
          <p:nvPr/>
        </p:nvSpPr>
        <p:spPr bwMode="auto">
          <a:xfrm>
            <a:off x="3863976" y="4149726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Tahoma" panose="020B0604030504040204" pitchFamily="34" charset="0"/>
              </a:rPr>
              <a:t>cilie</a:t>
            </a:r>
            <a:endParaRPr lang="cs-CZ" altLang="cs-CZ" sz="2000">
              <a:latin typeface="Tahoma" panose="020B0604030504040204" pitchFamily="34" charset="0"/>
            </a:endParaRPr>
          </a:p>
        </p:txBody>
      </p:sp>
      <p:sp>
        <p:nvSpPr>
          <p:cNvPr id="71690" name="Text Box 32"/>
          <p:cNvSpPr txBox="1">
            <a:spLocks noChangeArrowheads="1"/>
          </p:cNvSpPr>
          <p:nvPr/>
        </p:nvSpPr>
        <p:spPr bwMode="auto">
          <a:xfrm>
            <a:off x="3863976" y="4941889"/>
            <a:ext cx="22320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smyslové + podpůrné bb.</a:t>
            </a:r>
          </a:p>
        </p:txBody>
      </p:sp>
      <p:sp>
        <p:nvSpPr>
          <p:cNvPr id="71691" name="Text Box 34"/>
          <p:cNvSpPr txBox="1">
            <a:spLocks noChangeArrowheads="1"/>
          </p:cNvSpPr>
          <p:nvPr/>
        </p:nvSpPr>
        <p:spPr bwMode="auto">
          <a:xfrm>
            <a:off x="2951164" y="5861051"/>
            <a:ext cx="1171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Tahoma" panose="020B0604030504040204" pitchFamily="34" charset="0"/>
              </a:rPr>
              <a:t>N. VIII.</a:t>
            </a:r>
          </a:p>
        </p:txBody>
      </p:sp>
      <p:graphicFrame>
        <p:nvGraphicFramePr>
          <p:cNvPr id="71692" name="Object 17"/>
          <p:cNvGraphicFramePr>
            <a:graphicFrameLocks noChangeAspect="1"/>
          </p:cNvGraphicFramePr>
          <p:nvPr/>
        </p:nvGraphicFramePr>
        <p:xfrm>
          <a:off x="1919289" y="404813"/>
          <a:ext cx="2092325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5" imgW="7496175" imgH="5553075" progId="Paint.Picture">
                  <p:embed/>
                </p:oleObj>
              </mc:Choice>
              <mc:Fallback>
                <p:oleObj name="Rastrový obrázek" r:id="rId5" imgW="7496175" imgH="5553075" progId="Paint.Picture">
                  <p:embed/>
                  <p:pic>
                    <p:nvPicPr>
                      <p:cNvPr id="71692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9" y="404813"/>
                        <a:ext cx="2092325" cy="154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93" name="Text Box 26"/>
          <p:cNvSpPr txBox="1">
            <a:spLocks noChangeArrowheads="1"/>
          </p:cNvSpPr>
          <p:nvPr/>
        </p:nvSpPr>
        <p:spPr bwMode="auto">
          <a:xfrm>
            <a:off x="3359150" y="260350"/>
            <a:ext cx="71643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b="1"/>
              <a:t>Registrace pohybu hlavy v prostoru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n3-obr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0"/>
          <a:stretch>
            <a:fillRect/>
          </a:stretch>
        </p:blipFill>
        <p:spPr bwMode="auto">
          <a:xfrm>
            <a:off x="7608889" y="4581526"/>
            <a:ext cx="1785937" cy="2276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1847850" y="188914"/>
            <a:ext cx="4427538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0000"/>
                </a:solidFill>
              </a:rPr>
              <a:t>OBRNA N. III</a:t>
            </a:r>
          </a:p>
          <a:p>
            <a:pPr eaLnBrk="1" hangingPunct="1"/>
            <a:r>
              <a:rPr lang="cs-CZ" altLang="cs-CZ" b="1"/>
              <a:t>Ptóza</a:t>
            </a:r>
            <a:r>
              <a:rPr lang="cs-CZ" altLang="cs-CZ"/>
              <a:t>: pokles víčka z obrny m. levator palpebrae superioris</a:t>
            </a:r>
          </a:p>
          <a:p>
            <a:pPr eaLnBrk="1" hangingPunct="1"/>
            <a:r>
              <a:rPr lang="cs-CZ" altLang="cs-CZ" b="1"/>
              <a:t>Obrna pohledu mediálně: </a:t>
            </a:r>
            <a:r>
              <a:rPr lang="cs-CZ" altLang="cs-CZ"/>
              <a:t>obrna m. rectus bulbi medialis</a:t>
            </a:r>
          </a:p>
          <a:p>
            <a:pPr eaLnBrk="1" hangingPunct="1"/>
            <a:r>
              <a:rPr lang="cs-CZ" altLang="cs-CZ" b="1"/>
              <a:t>Strabismus divergens (</a:t>
            </a:r>
            <a:r>
              <a:rPr lang="cs-CZ" altLang="cs-CZ"/>
              <a:t>rozbíhavé šilhání )</a:t>
            </a:r>
            <a:r>
              <a:rPr lang="cs-CZ" altLang="cs-CZ" b="1"/>
              <a:t>+ diplopie (</a:t>
            </a:r>
            <a:r>
              <a:rPr lang="cs-CZ" altLang="cs-CZ"/>
              <a:t>dvojité vidění )</a:t>
            </a:r>
            <a:r>
              <a:rPr lang="cs-CZ" altLang="cs-CZ" b="1"/>
              <a:t>:</a:t>
            </a:r>
            <a:r>
              <a:rPr lang="cs-CZ" altLang="cs-CZ"/>
              <a:t>  převaha intaktního m. rectus lateralis (inervovaného z n. VI) nad ochrnutým m. rectus medialis</a:t>
            </a:r>
          </a:p>
          <a:p>
            <a:pPr eaLnBrk="1" hangingPunct="1"/>
            <a:r>
              <a:rPr lang="cs-CZ" altLang="cs-CZ" b="1"/>
              <a:t>Mydriáza (</a:t>
            </a:r>
            <a:r>
              <a:rPr lang="cs-CZ" altLang="cs-CZ"/>
              <a:t>rozšířená zornice )</a:t>
            </a:r>
            <a:r>
              <a:rPr lang="cs-CZ" altLang="cs-CZ" b="1"/>
              <a:t>:</a:t>
            </a:r>
            <a:r>
              <a:rPr lang="cs-CZ" altLang="cs-CZ"/>
              <a:t> obrna m. sphincter pupillae, převaha m. dilatator pupillae (inervovaného z krčního sympatiku)</a:t>
            </a:r>
          </a:p>
          <a:p>
            <a:pPr eaLnBrk="1" hangingPunct="1"/>
            <a:r>
              <a:rPr lang="cs-CZ" altLang="cs-CZ" b="1"/>
              <a:t>Porucha akomodace (do blízka)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cs-CZ" altLang="cs-CZ" sz="1200"/>
          </a:p>
        </p:txBody>
      </p:sp>
      <p:pic>
        <p:nvPicPr>
          <p:cNvPr id="20484" name="Picture 7" descr="69A629F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4" t="21477" r="13870" b="4420"/>
          <a:stretch>
            <a:fillRect/>
          </a:stretch>
        </p:blipFill>
        <p:spPr bwMode="auto">
          <a:xfrm>
            <a:off x="7032626" y="2924175"/>
            <a:ext cx="2786063" cy="14938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485" name="Picture 2" descr="167A73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4"/>
          <a:stretch>
            <a:fillRect/>
          </a:stretch>
        </p:blipFill>
        <p:spPr bwMode="auto">
          <a:xfrm>
            <a:off x="6600826" y="188914"/>
            <a:ext cx="3529013" cy="26431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Přímá spojovací šipka 9"/>
          <p:cNvCxnSpPr/>
          <p:nvPr/>
        </p:nvCxnSpPr>
        <p:spPr>
          <a:xfrm rot="5400000">
            <a:off x="6994526" y="509588"/>
            <a:ext cx="642937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rot="10800000">
            <a:off x="6743700" y="1760539"/>
            <a:ext cx="571500" cy="158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rot="10800000">
            <a:off x="7315201" y="1260475"/>
            <a:ext cx="500063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5"/>
          <p:cNvSpPr txBox="1">
            <a:spLocks noChangeArrowheads="1"/>
          </p:cNvSpPr>
          <p:nvPr/>
        </p:nvSpPr>
        <p:spPr bwMode="auto">
          <a:xfrm>
            <a:off x="4943475" y="333375"/>
            <a:ext cx="46815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b="1"/>
              <a:t>Receptory gravitace</a:t>
            </a:r>
          </a:p>
        </p:txBody>
      </p:sp>
      <p:grpSp>
        <p:nvGrpSpPr>
          <p:cNvPr id="73731" name="Group 14"/>
          <p:cNvGrpSpPr/>
          <p:nvPr/>
        </p:nvGrpSpPr>
        <p:grpSpPr bwMode="auto">
          <a:xfrm>
            <a:off x="1703389" y="2349501"/>
            <a:ext cx="4968875" cy="3406775"/>
            <a:chOff x="1337" y="935"/>
            <a:chExt cx="3130" cy="2146"/>
          </a:xfrm>
        </p:grpSpPr>
        <p:pic>
          <p:nvPicPr>
            <p:cNvPr id="73737" name="Picture 8" descr="xyz0012 č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7" y="935"/>
              <a:ext cx="3085" cy="2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8" name="Text Box 9"/>
            <p:cNvSpPr txBox="1">
              <a:spLocks noChangeArrowheads="1"/>
            </p:cNvSpPr>
            <p:nvPr/>
          </p:nvSpPr>
          <p:spPr bwMode="auto">
            <a:xfrm>
              <a:off x="2336" y="1207"/>
              <a:ext cx="10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latin typeface="Tahoma" panose="020B0604030504040204" pitchFamily="34" charset="0"/>
                </a:rPr>
                <a:t>statoconie</a:t>
              </a:r>
            </a:p>
          </p:txBody>
        </p:sp>
        <p:sp>
          <p:nvSpPr>
            <p:cNvPr id="73739" name="Text Box 10"/>
            <p:cNvSpPr txBox="1">
              <a:spLocks noChangeArrowheads="1"/>
            </p:cNvSpPr>
            <p:nvPr/>
          </p:nvSpPr>
          <p:spPr bwMode="auto">
            <a:xfrm>
              <a:off x="1474" y="1389"/>
              <a:ext cx="140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latin typeface="Tahoma" panose="020B0604030504040204" pitchFamily="34" charset="0"/>
                </a:rPr>
                <a:t>gel. vrstva</a:t>
              </a:r>
            </a:p>
          </p:txBody>
        </p:sp>
        <p:sp>
          <p:nvSpPr>
            <p:cNvPr id="73740" name="Text Box 11"/>
            <p:cNvSpPr txBox="1">
              <a:spLocks noChangeArrowheads="1"/>
            </p:cNvSpPr>
            <p:nvPr/>
          </p:nvSpPr>
          <p:spPr bwMode="auto">
            <a:xfrm>
              <a:off x="2426" y="1661"/>
              <a:ext cx="5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latin typeface="Tahoma" panose="020B0604030504040204" pitchFamily="34" charset="0"/>
                </a:rPr>
                <a:t>cilie</a:t>
              </a:r>
              <a:endParaRPr lang="cs-CZ" altLang="cs-CZ" sz="2000">
                <a:latin typeface="Tahoma" panose="020B0604030504040204" pitchFamily="34" charset="0"/>
              </a:endParaRPr>
            </a:p>
          </p:txBody>
        </p:sp>
        <p:sp>
          <p:nvSpPr>
            <p:cNvPr id="73741" name="Text Box 12"/>
            <p:cNvSpPr txBox="1">
              <a:spLocks noChangeArrowheads="1"/>
            </p:cNvSpPr>
            <p:nvPr/>
          </p:nvSpPr>
          <p:spPr bwMode="auto">
            <a:xfrm>
              <a:off x="3061" y="2024"/>
              <a:ext cx="140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latin typeface="Tahoma" panose="020B0604030504040204" pitchFamily="34" charset="0"/>
                </a:rPr>
                <a:t>smyslové bb. podpůrné bb.</a:t>
              </a:r>
            </a:p>
          </p:txBody>
        </p:sp>
        <p:sp>
          <p:nvSpPr>
            <p:cNvPr id="73742" name="Text Box 13"/>
            <p:cNvSpPr txBox="1">
              <a:spLocks noChangeArrowheads="1"/>
            </p:cNvSpPr>
            <p:nvPr/>
          </p:nvSpPr>
          <p:spPr bwMode="auto">
            <a:xfrm>
              <a:off x="2472" y="2704"/>
              <a:ext cx="158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latin typeface="Tahoma" panose="020B0604030504040204" pitchFamily="34" charset="0"/>
                </a:rPr>
                <a:t>n. VIII.</a:t>
              </a:r>
            </a:p>
          </p:txBody>
        </p:sp>
      </p:grp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943475" y="908050"/>
            <a:ext cx="330358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C00"/>
                </a:solidFill>
              </a:rPr>
              <a:t>Macula statica utriculi                  sacculi</a:t>
            </a:r>
          </a:p>
        </p:txBody>
      </p:sp>
      <p:sp>
        <p:nvSpPr>
          <p:cNvPr id="81935" name="Line 15"/>
          <p:cNvSpPr>
            <a:spLocks noChangeShapeType="1"/>
          </p:cNvSpPr>
          <p:nvPr/>
        </p:nvSpPr>
        <p:spPr bwMode="auto">
          <a:xfrm>
            <a:off x="6311900" y="1628775"/>
            <a:ext cx="6477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 rot="5400000">
            <a:off x="6167438" y="2060575"/>
            <a:ext cx="4318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aphicFrame>
        <p:nvGraphicFramePr>
          <p:cNvPr id="73735" name="Object 17"/>
          <p:cNvGraphicFramePr>
            <a:graphicFrameLocks noChangeAspect="1"/>
          </p:cNvGraphicFramePr>
          <p:nvPr/>
        </p:nvGraphicFramePr>
        <p:xfrm>
          <a:off x="2135188" y="620713"/>
          <a:ext cx="2303462" cy="170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7496175" imgH="5553075" progId="Paint.Picture">
                  <p:embed/>
                </p:oleObj>
              </mc:Choice>
              <mc:Fallback>
                <p:oleObj name="Rastrový obrázek" r:id="rId4" imgW="7496175" imgH="5553075" progId="Paint.Picture">
                  <p:embed/>
                  <p:pic>
                    <p:nvPicPr>
                      <p:cNvPr id="7373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8" y="620713"/>
                        <a:ext cx="2303462" cy="170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6" name="Text Box 7"/>
          <p:cNvSpPr txBox="1">
            <a:spLocks noChangeArrowheads="1"/>
          </p:cNvSpPr>
          <p:nvPr/>
        </p:nvSpPr>
        <p:spPr bwMode="auto">
          <a:xfrm>
            <a:off x="6664326" y="2133601"/>
            <a:ext cx="3851275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C00"/>
                </a:solidFill>
                <a:sym typeface="Wingdings 2" panose="05020102010507070707" pitchFamily="18" charset="2"/>
              </a:rPr>
              <a:t>Změny </a:t>
            </a:r>
            <a:r>
              <a:rPr lang="cs-CZ" altLang="cs-CZ" sz="2800" b="1">
                <a:solidFill>
                  <a:srgbClr val="FFC000"/>
                </a:solidFill>
              </a:rPr>
              <a:t>polohy</a:t>
            </a:r>
            <a:r>
              <a:rPr lang="cs-CZ" altLang="cs-CZ" sz="2800" b="1">
                <a:solidFill>
                  <a:schemeClr val="bg1"/>
                </a:solidFill>
              </a:rPr>
              <a:t> </a:t>
            </a:r>
            <a:r>
              <a:rPr lang="cs-CZ" altLang="cs-CZ" sz="2800" b="1"/>
              <a:t>hlavy               &gt; statokonie mění polohu                               </a:t>
            </a:r>
            <a:r>
              <a:rPr lang="en-US" altLang="cs-CZ" sz="2800" b="1"/>
              <a:t>&gt;</a:t>
            </a:r>
            <a:r>
              <a:rPr lang="cs-CZ" altLang="cs-CZ" sz="2800" b="1"/>
              <a:t> změna</a:t>
            </a:r>
            <a:r>
              <a:rPr lang="cs-CZ" altLang="cs-CZ" sz="2800"/>
              <a:t> </a:t>
            </a:r>
            <a:r>
              <a:rPr lang="cs-CZ" altLang="cs-CZ" sz="2800" b="1"/>
              <a:t>tahu nebo tlaku na cilie smyslových bb. </a:t>
            </a:r>
            <a:endParaRPr lang="en-US" altLang="cs-CZ" sz="2800" b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800" b="1"/>
              <a:t>&gt; </a:t>
            </a:r>
            <a:r>
              <a:rPr lang="cs-CZ" altLang="cs-CZ" sz="2800" b="1"/>
              <a:t>přeměna informace na nervový vzruch &gt;                     </a:t>
            </a:r>
            <a:r>
              <a:rPr lang="cs-CZ" altLang="cs-CZ" sz="2800" b="1">
                <a:solidFill>
                  <a:srgbClr val="FFCC00"/>
                </a:solidFill>
              </a:rPr>
              <a:t>p. vestibularis n. VIII.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-104193" y="0"/>
            <a:ext cx="3629609" cy="6858000"/>
            <a:chOff x="2124270" y="0"/>
            <a:chExt cx="3629609" cy="6858000"/>
          </a:xfrm>
        </p:grpSpPr>
        <p:pic>
          <p:nvPicPr>
            <p:cNvPr id="2050" name="Picture 2" descr="VÃ½sledek obrÃ¡zku pro fossa rhomboide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5" r="53741"/>
            <a:stretch>
              <a:fillRect/>
            </a:stretch>
          </p:blipFill>
          <p:spPr bwMode="auto">
            <a:xfrm>
              <a:off x="2124270" y="0"/>
              <a:ext cx="362960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" name="Obdélník 1"/>
            <p:cNvSpPr/>
            <p:nvPr/>
          </p:nvSpPr>
          <p:spPr>
            <a:xfrm>
              <a:off x="2124270" y="139959"/>
              <a:ext cx="1244081" cy="979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" name="Obdélník 2"/>
            <p:cNvSpPr/>
            <p:nvPr/>
          </p:nvSpPr>
          <p:spPr>
            <a:xfrm>
              <a:off x="4180114" y="139959"/>
              <a:ext cx="1203649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4124132" y="718457"/>
              <a:ext cx="1558212" cy="401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/>
          <a:stretch>
            <a:fillRect/>
          </a:stretch>
        </p:blipFill>
        <p:spPr bwMode="auto">
          <a:xfrm>
            <a:off x="3256068" y="65314"/>
            <a:ext cx="3209731" cy="6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/>
          <p:cNvGrpSpPr/>
          <p:nvPr/>
        </p:nvGrpSpPr>
        <p:grpSpPr>
          <a:xfrm>
            <a:off x="6384618" y="0"/>
            <a:ext cx="2883159" cy="6858000"/>
            <a:chOff x="6466114" y="0"/>
            <a:chExt cx="2883159" cy="6858000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4"/>
            <a:srcRect l="997" r="18603"/>
            <a:stretch>
              <a:fillRect/>
            </a:stretch>
          </p:blipFill>
          <p:spPr>
            <a:xfrm>
              <a:off x="6466114" y="0"/>
              <a:ext cx="2883159" cy="6858000"/>
            </a:xfrm>
            <a:prstGeom prst="rect">
              <a:avLst/>
            </a:prstGeom>
          </p:spPr>
        </p:pic>
        <p:sp>
          <p:nvSpPr>
            <p:cNvPr id="10" name="Obdélník 9"/>
            <p:cNvSpPr/>
            <p:nvPr/>
          </p:nvSpPr>
          <p:spPr>
            <a:xfrm>
              <a:off x="8416212" y="149290"/>
              <a:ext cx="933061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/>
            <p:cNvCxnSpPr/>
            <p:nvPr/>
          </p:nvCxnSpPr>
          <p:spPr>
            <a:xfrm flipV="1">
              <a:off x="6690049" y="634482"/>
              <a:ext cx="1726163" cy="522514"/>
            </a:xfrm>
            <a:prstGeom prst="line">
              <a:avLst/>
            </a:prstGeom>
            <a:ln w="38100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>
            <a:xfrm flipH="1">
              <a:off x="6671387" y="1066800"/>
              <a:ext cx="303453" cy="276808"/>
            </a:xfrm>
            <a:prstGeom prst="line">
              <a:avLst/>
            </a:prstGeom>
            <a:ln w="28575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0" y="0"/>
            <a:ext cx="3769360" cy="453383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N. TROCHLEARIS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5"/>
          <a:srcRect l="12047" t="17823" r="5034" b="2313"/>
          <a:stretch>
            <a:fillRect/>
          </a:stretch>
        </p:blipFill>
        <p:spPr>
          <a:xfrm>
            <a:off x="9019214" y="2319121"/>
            <a:ext cx="3172786" cy="22919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-104193" y="0"/>
            <a:ext cx="3629609" cy="6858000"/>
            <a:chOff x="2124270" y="0"/>
            <a:chExt cx="3629609" cy="6858000"/>
          </a:xfrm>
        </p:grpSpPr>
        <p:pic>
          <p:nvPicPr>
            <p:cNvPr id="2050" name="Picture 2" descr="VÃ½sledek obrÃ¡zku pro fossa rhomboidea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5" r="53741"/>
            <a:stretch>
              <a:fillRect/>
            </a:stretch>
          </p:blipFill>
          <p:spPr bwMode="auto">
            <a:xfrm>
              <a:off x="2124270" y="0"/>
              <a:ext cx="362960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" name="Obdélník 1"/>
            <p:cNvSpPr/>
            <p:nvPr/>
          </p:nvSpPr>
          <p:spPr>
            <a:xfrm>
              <a:off x="2124270" y="139959"/>
              <a:ext cx="1244081" cy="979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" name="Obdélník 2"/>
            <p:cNvSpPr/>
            <p:nvPr/>
          </p:nvSpPr>
          <p:spPr>
            <a:xfrm>
              <a:off x="4180114" y="139959"/>
              <a:ext cx="1203649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4124132" y="718457"/>
              <a:ext cx="1558212" cy="401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3"/>
          <a:stretch>
            <a:fillRect/>
          </a:stretch>
        </p:blipFill>
        <p:spPr bwMode="auto">
          <a:xfrm>
            <a:off x="3256068" y="65314"/>
            <a:ext cx="3209731" cy="67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/>
          <p:cNvGrpSpPr/>
          <p:nvPr/>
        </p:nvGrpSpPr>
        <p:grpSpPr>
          <a:xfrm>
            <a:off x="6384618" y="0"/>
            <a:ext cx="2883159" cy="6858000"/>
            <a:chOff x="6466114" y="0"/>
            <a:chExt cx="2883159" cy="6858000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4"/>
            <a:srcRect l="997" r="18603"/>
            <a:stretch>
              <a:fillRect/>
            </a:stretch>
          </p:blipFill>
          <p:spPr>
            <a:xfrm>
              <a:off x="6466114" y="0"/>
              <a:ext cx="2883159" cy="6858000"/>
            </a:xfrm>
            <a:prstGeom prst="rect">
              <a:avLst/>
            </a:prstGeom>
          </p:spPr>
        </p:pic>
        <p:sp>
          <p:nvSpPr>
            <p:cNvPr id="10" name="Obdélník 9"/>
            <p:cNvSpPr/>
            <p:nvPr/>
          </p:nvSpPr>
          <p:spPr>
            <a:xfrm>
              <a:off x="8416212" y="149290"/>
              <a:ext cx="933061" cy="578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10"/>
            <p:cNvCxnSpPr/>
            <p:nvPr/>
          </p:nvCxnSpPr>
          <p:spPr>
            <a:xfrm flipV="1">
              <a:off x="6690049" y="634482"/>
              <a:ext cx="1726163" cy="522514"/>
            </a:xfrm>
            <a:prstGeom prst="line">
              <a:avLst/>
            </a:prstGeom>
            <a:ln w="38100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>
            <a:xfrm flipH="1">
              <a:off x="6671387" y="1066800"/>
              <a:ext cx="303453" cy="276808"/>
            </a:xfrm>
            <a:prstGeom prst="line">
              <a:avLst/>
            </a:prstGeom>
            <a:ln w="28575">
              <a:solidFill>
                <a:srgbClr val="D8CA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0" y="0"/>
            <a:ext cx="3769360" cy="453383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N. ABDUCENS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5"/>
          <a:srcRect l="12047" t="17823" r="5034" b="2313"/>
          <a:stretch>
            <a:fillRect/>
          </a:stretch>
        </p:blipFill>
        <p:spPr>
          <a:xfrm>
            <a:off x="9019214" y="2319121"/>
            <a:ext cx="3172786" cy="22919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D13E92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260351"/>
            <a:ext cx="3529013" cy="2720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1703388" y="169863"/>
            <a:ext cx="4394200" cy="1289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OBRNA N. VI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200" b="1" dirty="0"/>
              <a:t>Obrna pohledu laterálně</a:t>
            </a:r>
            <a:r>
              <a:rPr lang="cs-CZ" altLang="cs-CZ" sz="1200" dirty="0"/>
              <a:t> z obrny m. </a:t>
            </a:r>
            <a:r>
              <a:rPr lang="cs-CZ" altLang="cs-CZ" sz="1200" dirty="0" err="1"/>
              <a:t>rectus</a:t>
            </a:r>
            <a:r>
              <a:rPr lang="cs-CZ" altLang="cs-CZ" sz="1200" dirty="0"/>
              <a:t> </a:t>
            </a:r>
            <a:r>
              <a:rPr lang="cs-CZ" altLang="cs-CZ" sz="1200" dirty="0" err="1"/>
              <a:t>bulbi</a:t>
            </a:r>
            <a:r>
              <a:rPr lang="cs-CZ" altLang="cs-CZ" sz="1200" dirty="0"/>
              <a:t> </a:t>
            </a:r>
            <a:r>
              <a:rPr lang="cs-CZ" altLang="cs-CZ" sz="1200" dirty="0" err="1"/>
              <a:t>lateralis</a:t>
            </a:r>
            <a:endParaRPr lang="cs-CZ" altLang="cs-CZ" sz="1200" dirty="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200" b="1" dirty="0"/>
              <a:t>Strabismus </a:t>
            </a:r>
            <a:r>
              <a:rPr lang="cs-CZ" altLang="cs-CZ" sz="1200" b="1" dirty="0" err="1"/>
              <a:t>convergens</a:t>
            </a:r>
            <a:r>
              <a:rPr lang="cs-CZ" altLang="cs-CZ" sz="1200" b="1" dirty="0"/>
              <a:t> + diplopie</a:t>
            </a:r>
            <a:r>
              <a:rPr lang="cs-CZ" altLang="cs-CZ" sz="1200" dirty="0"/>
              <a:t>: převaha intaktního m. </a:t>
            </a:r>
            <a:r>
              <a:rPr lang="cs-CZ" altLang="cs-CZ" sz="1200" dirty="0" err="1"/>
              <a:t>rectus</a:t>
            </a:r>
            <a:r>
              <a:rPr lang="cs-CZ" altLang="cs-CZ" sz="1200" dirty="0"/>
              <a:t> </a:t>
            </a:r>
            <a:r>
              <a:rPr lang="cs-CZ" altLang="cs-CZ" sz="1200" dirty="0" err="1"/>
              <a:t>medialis</a:t>
            </a:r>
            <a:r>
              <a:rPr lang="cs-CZ" altLang="cs-CZ" sz="1200" dirty="0"/>
              <a:t> (inervovaného z n. III) nad ochrnutým m. </a:t>
            </a:r>
            <a:r>
              <a:rPr lang="cs-CZ" altLang="cs-CZ" sz="1200" dirty="0" err="1"/>
              <a:t>rectus</a:t>
            </a:r>
            <a:r>
              <a:rPr lang="cs-CZ" altLang="cs-CZ" sz="1200" dirty="0"/>
              <a:t> </a:t>
            </a:r>
            <a:r>
              <a:rPr lang="cs-CZ" altLang="cs-CZ" sz="1200" dirty="0" err="1"/>
              <a:t>bulbi</a:t>
            </a:r>
            <a:r>
              <a:rPr lang="cs-CZ" altLang="cs-CZ" sz="1200" dirty="0"/>
              <a:t> </a:t>
            </a:r>
            <a:r>
              <a:rPr lang="cs-CZ" altLang="cs-CZ" sz="1200" dirty="0" err="1"/>
              <a:t>lateralis</a:t>
            </a:r>
            <a:endParaRPr lang="cs-CZ" altLang="cs-CZ" sz="1200" dirty="0"/>
          </a:p>
        </p:txBody>
      </p:sp>
      <p:pic>
        <p:nvPicPr>
          <p:cNvPr id="25604" name="Picture 8" descr="31C950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6" t="31116" r="24860" b="45863"/>
          <a:stretch>
            <a:fillRect/>
          </a:stretch>
        </p:blipFill>
        <p:spPr bwMode="auto">
          <a:xfrm>
            <a:off x="7248525" y="3068638"/>
            <a:ext cx="2738438" cy="13573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Přímá spojovací šipka 19"/>
          <p:cNvCxnSpPr/>
          <p:nvPr/>
        </p:nvCxnSpPr>
        <p:spPr>
          <a:xfrm>
            <a:off x="7243764" y="1760539"/>
            <a:ext cx="714375" cy="158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délník 24"/>
          <p:cNvSpPr/>
          <p:nvPr/>
        </p:nvSpPr>
        <p:spPr>
          <a:xfrm>
            <a:off x="6888163" y="260351"/>
            <a:ext cx="1485900" cy="71437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5607" name="Picture 7" descr="n6-obrn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773238"/>
            <a:ext cx="3460750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eyes_cn6_palsy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49738"/>
            <a:ext cx="5434013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Oval 9"/>
          <p:cNvSpPr>
            <a:spLocks noChangeArrowheads="1"/>
          </p:cNvSpPr>
          <p:nvPr/>
        </p:nvSpPr>
        <p:spPr bwMode="auto">
          <a:xfrm>
            <a:off x="4837114" y="4826001"/>
            <a:ext cx="1366837" cy="1008063"/>
          </a:xfrm>
          <a:prstGeom prst="ellipse">
            <a:avLst/>
          </a:prstGeom>
          <a:noFill/>
          <a:ln w="9525">
            <a:solidFill>
              <a:srgbClr val="AB152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610" name="Oval 10"/>
          <p:cNvSpPr>
            <a:spLocks noChangeArrowheads="1"/>
          </p:cNvSpPr>
          <p:nvPr/>
        </p:nvSpPr>
        <p:spPr bwMode="auto">
          <a:xfrm>
            <a:off x="3071813" y="2565400"/>
            <a:ext cx="647700" cy="431800"/>
          </a:xfrm>
          <a:prstGeom prst="ellipse">
            <a:avLst/>
          </a:prstGeom>
          <a:noFill/>
          <a:ln w="9525">
            <a:solidFill>
              <a:srgbClr val="AB152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2855913" y="1916113"/>
            <a:ext cx="2343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aktivní pohled vpravo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3113088" y="4249738"/>
            <a:ext cx="219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aktivní pohled vlevo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53" y="74645"/>
            <a:ext cx="10726007" cy="670375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660432" y="74646"/>
            <a:ext cx="3714827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ZRAKOVÝ SYSTÉM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1277</Words>
  <Application>Microsoft Office PowerPoint</Application>
  <PresentationFormat>Širokoúhlá obrazovka</PresentationFormat>
  <Paragraphs>205</Paragraphs>
  <Slides>50</Slides>
  <Notes>31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Tahoma</vt:lpstr>
      <vt:lpstr>Wingdings 2</vt:lpstr>
      <vt:lpstr>Motiv Office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Kubíčková</dc:creator>
  <cp:lastModifiedBy>Lucie Kubíčková</cp:lastModifiedBy>
  <cp:revision>33</cp:revision>
  <dcterms:created xsi:type="dcterms:W3CDTF">2021-05-09T13:37:00Z</dcterms:created>
  <dcterms:modified xsi:type="dcterms:W3CDTF">2024-04-27T18:33:28Z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6D6AADAD163A4613BB0945FB268DA32E_13</vt:lpwstr>
  </property>
  <property fmtid="{D5CDD505-2E9C-101B-9397-08002B2CF9AE}" pid="3" name="KSOProductBuildVer">
    <vt:lpwstr>1033-12.2.0.16731</vt:lpwstr>
  </property>
</Properties>
</file>