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emf" ContentType="image/x-emf"/>
  <Default Extension="wdp" ContentType="image/vnd.ms-photo"/>
  <Default Extension="wmf" ContentType="image/x-w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ink/ink1.xml" ContentType="application/inkml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4"/>
  </p:notesMasterIdLst>
  <p:sldIdLst>
    <p:sldId id="257" r:id="rId3"/>
    <p:sldId id="529" r:id="rId4"/>
    <p:sldId id="402" r:id="rId5"/>
    <p:sldId id="487" r:id="rId6"/>
    <p:sldId id="359" r:id="rId7"/>
    <p:sldId id="360" r:id="rId8"/>
    <p:sldId id="537" r:id="rId9"/>
    <p:sldId id="364" r:id="rId10"/>
    <p:sldId id="586" r:id="rId11"/>
    <p:sldId id="362" r:id="rId12"/>
    <p:sldId id="404" r:id="rId13"/>
    <p:sldId id="535" r:id="rId15"/>
    <p:sldId id="536" r:id="rId16"/>
    <p:sldId id="534" r:id="rId17"/>
    <p:sldId id="489" r:id="rId18"/>
    <p:sldId id="530" r:id="rId19"/>
    <p:sldId id="532" r:id="rId20"/>
    <p:sldId id="477" r:id="rId21"/>
    <p:sldId id="478" r:id="rId22"/>
    <p:sldId id="479" r:id="rId23"/>
    <p:sldId id="480" r:id="rId24"/>
    <p:sldId id="481" r:id="rId25"/>
    <p:sldId id="482" r:id="rId26"/>
    <p:sldId id="483" r:id="rId27"/>
    <p:sldId id="484" r:id="rId28"/>
    <p:sldId id="277" r:id="rId29"/>
    <p:sldId id="525" r:id="rId30"/>
    <p:sldId id="527" r:id="rId31"/>
    <p:sldId id="526" r:id="rId32"/>
    <p:sldId id="528" r:id="rId33"/>
    <p:sldId id="279" r:id="rId34"/>
    <p:sldId id="280" r:id="rId35"/>
    <p:sldId id="485" r:id="rId36"/>
    <p:sldId id="319" r:id="rId37"/>
    <p:sldId id="291" r:id="rId38"/>
    <p:sldId id="317" r:id="rId39"/>
    <p:sldId id="318" r:id="rId40"/>
    <p:sldId id="533" r:id="rId41"/>
    <p:sldId id="262" r:id="rId42"/>
    <p:sldId id="531" r:id="rId43"/>
    <p:sldId id="260" r:id="rId44"/>
    <p:sldId id="258" r:id="rId45"/>
    <p:sldId id="261" r:id="rId46"/>
    <p:sldId id="320" r:id="rId47"/>
    <p:sldId id="346" r:id="rId48"/>
    <p:sldId id="488" r:id="rId49"/>
    <p:sldId id="343" r:id="rId50"/>
    <p:sldId id="435" r:id="rId51"/>
    <p:sldId id="465" r:id="rId52"/>
    <p:sldId id="265" r:id="rId53"/>
    <p:sldId id="434" r:id="rId54"/>
    <p:sldId id="473" r:id="rId55"/>
    <p:sldId id="453" r:id="rId56"/>
    <p:sldId id="472" r:id="rId57"/>
    <p:sldId id="432" r:id="rId58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100" d="100"/>
          <a:sy n="100" d="100"/>
        </p:scale>
        <p:origin x="300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1" Type="http://schemas.openxmlformats.org/officeDocument/2006/relationships/tableStyles" Target="tableStyles.xml"/><Relationship Id="rId60" Type="http://schemas.openxmlformats.org/officeDocument/2006/relationships/viewProps" Target="viewProps.xml"/><Relationship Id="rId6" Type="http://schemas.openxmlformats.org/officeDocument/2006/relationships/slide" Target="slides/slide4.xml"/><Relationship Id="rId59" Type="http://schemas.openxmlformats.org/officeDocument/2006/relationships/presProps" Target="presProps.xml"/><Relationship Id="rId58" Type="http://schemas.openxmlformats.org/officeDocument/2006/relationships/slide" Target="slides/slide55.xml"/><Relationship Id="rId57" Type="http://schemas.openxmlformats.org/officeDocument/2006/relationships/slide" Target="slides/slide54.xml"/><Relationship Id="rId56" Type="http://schemas.openxmlformats.org/officeDocument/2006/relationships/slide" Target="slides/slide53.xml"/><Relationship Id="rId55" Type="http://schemas.openxmlformats.org/officeDocument/2006/relationships/slide" Target="slides/slide52.xml"/><Relationship Id="rId54" Type="http://schemas.openxmlformats.org/officeDocument/2006/relationships/slide" Target="slides/slide51.xml"/><Relationship Id="rId53" Type="http://schemas.openxmlformats.org/officeDocument/2006/relationships/slide" Target="slides/slide50.xml"/><Relationship Id="rId52" Type="http://schemas.openxmlformats.org/officeDocument/2006/relationships/slide" Target="slides/slide49.xml"/><Relationship Id="rId51" Type="http://schemas.openxmlformats.org/officeDocument/2006/relationships/slide" Target="slides/slide48.xml"/><Relationship Id="rId50" Type="http://schemas.openxmlformats.org/officeDocument/2006/relationships/slide" Target="slides/slide47.xml"/><Relationship Id="rId5" Type="http://schemas.openxmlformats.org/officeDocument/2006/relationships/slide" Target="slides/slide3.xml"/><Relationship Id="rId49" Type="http://schemas.openxmlformats.org/officeDocument/2006/relationships/slide" Target="slides/slide46.xml"/><Relationship Id="rId48" Type="http://schemas.openxmlformats.org/officeDocument/2006/relationships/slide" Target="slides/slide45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slide" Target="slides/slide2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notesMaster" Target="notesMasters/notesMaster1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147480000" units="dev"/>
        </inkml:traceFormat>
        <inkml:channelProperties>
          <inkml:channelProperty channel="X" name="resolution" value="55.81395" units="1/cm"/>
          <inkml:channelProperty channel="Y" name="resolution" value="55.6701" units="1/cm"/>
          <inkml:channelProperty channel="T" name="resolution" value="1" units="1/dev"/>
        </inkml:channelProperties>
      </inkml:inkSource>
      <inkml:timestamp xml:id="ts0" timeString="2021-01-06T20:28:22"/>
    </inkml:context>
    <inkml:brush xml:id="br0">
      <inkml:brushProperty name="width" value="0.05292" units="cm"/>
      <inkml:brushProperty name="height" value="0.05292" units="cm"/>
      <inkml:brushProperty name="color" value="#ffff00"/>
    </inkml:brush>
  </inkml:definitions>
  <inkml:trace contextRef="#ctx0" brushRef="#br0">2699 5627 0,'0'35'297,"-18"-35"-281,18 18 0,-18-1-16,1 72 15,17-19 1,-35-17-1,17 0 1,18-35-16,-53 87 31,53-69-31,-18 34 16,-17 54 0,0-54-1,17 36 16,-17-18-15,17-70 0,18 35-1,0 17 1,0-17 0,0-17-1,0-1 1,-17 18-1,17 0 1,0 0 0,0 0-1,-36-36 1,36 36 0,0-35-1,0 35 16,0-18 1</inkml:trace>
  <inkml:trace contextRef="#ctx0" brushRef="#br0">3104 5503 0,'0'36'297,"0"-19"-297,0 1 16,0 17-16,0 18 15,0 0 1,0-35-1,-35-1 1,18 36 0,-19 35-1,36-17 1,0-36 0,0 0-1,0 18 1,-17 0-1,-19 0 1,36 0 0,0-35-1,0 35 1,0 17 0,0-34-1,0 16 1,-17-16 15,17 17-15,0-18-1,-18 0 1,18 0 0,0 18-1,0 0 1,0-35-1,0 0 1,0 17 0,0-17-1,0 17 17,0-18-17,0 19 1,0-19 46,0 1-30</inkml:trace>
  <inkml:trace contextRef="#ctx0" brushRef="#br0">7179 6244 0,'-18'0'234,"-17"0"-218,17 18 0,-34-18-16,-1 17 15,-18 19 1,-17-19-1,70-17 1,-35 0-16,18 0 31,17 0-15,1 0 0,-19 0-1,19 0 1,-18 0-1,17 36 1,-17-36 0,35 17-16,-18 19 15,0-19 1,-17-17 0,35 18-1,-53 17 1,36-35-1,-1 53 1,-35-35 0,0 17 15,0 18-15,0-36-1,18 1 1,0 35-1,-1 0 1,19 0 0,-36 0-1,0 0 1,-71 53 0,72-18-1,16-35 1,-17 17-1,-17 18 1,-18 89 15,35-54-15,-36 1 0,37-36-1,-54 71 1,18 35-1,17-106-15,-35 124 16,18-54 0,-53 1-1,53-35 1,-106 193 15,176-264-31,-88 70 16,89-70-1,-72 88 1,36-17 15,-35 35-15,-53 70 0,71-123-16,-19 88 15,-52 0 1,18-35-1,17 17 1,-53 36 0,106-89-1,36-70 1,-19 0 0,19 0-1,-19-18 1,19 18-1,17 53 1,-53 35 15,18-53-15,35-35 0,-18 88-1,-17-53 1,17 18-1,-17-53 1,35-35 0,0 17-1,0-17 1,0 17 0,0-17-1</inkml:trace>
  <inkml:trace contextRef="#ctx0" brushRef="#br0">7232 6279 0,'-18'71'297,"-35"17"-297,18 18 16,-106 88-1,88 0 1,-53 0 0,0 0-1,89-88-15,-54 17 16,18 1 0,0-89-1,18 18 1,17 0-1,18-35-15,-35 52 16,-18 1 0,0 88-1,-52 35 1,87-36 15,-17-105-31,17 0 16,-17 0-1,17 0 1,-17 0 0,-36 88-1,1 18 1,-19-36 0,19-17-1,-18 18 1,35 34-1,-53 1 1,-18 35 0,36-35 15,-18 0-15,18 35-1,-53 0 1,18 35-1,34-70 1,19-18 0,-18-18-1,0 1 1,35-1 15,35-52-31,-53-18 16,36 17-16,-88 177 15,70-123 1,17-1 0,19-88-1,-18 18 17,35-17-32,-18-19 15,-17 18 1,35-17-1,0 0 1,0 17 0</inkml:trace>
  <inkml:trace contextRef="#ctx0" brushRef="#br0">7620 6279 0,'-35'124'266,"-1"17"-266,1-53 16,35 18-1,-17 0 1,-54 106 0,0-54-1,54 1 1,-54-35-1,54-36-15,-54 35 16,36 1 0,-18-1-1,18-52 1,-18 17 0,0 88 15,-18 18-16,54-141 1,-36 18 0,0 17-1,17-70-15,-17 105 16,1 1 0,-54-1-1,53-17 1,-71 123-1,54-70 1,17-36 0,-18-17-1,18 53 1,18-88 15,17-19-15,-17 37-1,18-54 1,-36 71 0,17 17-1,19-52 1,-19 17 0,19 88-1,-54-35 1,36 53-1,-53 177 17,88-318-32,-71 247 15,71-159 1,-53 18 0,18-1-1,0 54 16,35-141-15,0-19 0,0 1-1,0 0 1,0 0 0,0-35-1,0 17 1,0-17-1,0 17-15,0-17 16,0-1 15,0 19 1</inkml:trace>
  <inkml:trace contextRef="#ctx0" brushRef="#br0">9878 6227 0,'0'17'296,"0"1"-280,0-1 0,0 19-1,0-19 1,-18-17 0,18 36-1,0-19 1,0 19-1,0-19 95,0 1-95,0 17 1,0-17 281,0 17-281,0-17-1,0 17 32,0-17-31,0-1 31,0 18-32,0-17 1,0 17 15,0-17-31,0 0 31</inkml:trace>
  <inkml:trace contextRef="#ctx0" brushRef="#br0">9860 6756 0,'18'0'344,"-1"0"-329,-17-18 1,18-17 0,17 35-1,-35-18 1,0-17-1,0 17 32,-17 18 422,17 35-453,0-17-1,0 17 1,0-17 15,-18-18-15,18 18 15,-18-18-15,18 35-1,0-17 1,-35-18 0,35 35 46,0-17-31,0 17-15,-18-35-16,18 17 16,0-52 374,0 18-343,0-19 0,-35 19-31,35-19 15,0 19-16,0-1 1,0-17 15,0 17 63,0-17-16</inkml:trace>
  <inkml:trace contextRef="#ctx0" brushRef="#br0">15222 7250 0,'-17'0'297,"-1"0"-282,-17 0-15,17 0 16,1 0 0,-36 0-1,-36-18 1,-52-17 0,53 35-1,0 0 1,70 0-16,-35 0 15,0 0 1,36 0 0,-1 0-1,-35 0 1,18 0 0,-18 0-1,18 17 16,-18-17-15,18 0 0,17 0-1,-17 0 17,17 0-32,0 0 31,-17 0-16,17 0 1,-17 0 0,18 0-1,-19 0 1,19 0 0,-1 0-1,-17 0 16,17 0-15,-17 0 0,17 0-1,-52 0 1,34 0 0,-17 0-1,0 0 1,36 0-1,-1 0 1,-17 0 0,17 0-1,-35-17 1,18 17-16,-35-18 16,17 18-1,0-35 1,35 35 15,-35 0-15,36 0-1,-19 0 1,19-18 0,-54-17-1,18 17 1,0 18-1,18 0 1,0 0 0,-1 0-1,19-17 17,-19 17-32,19-36 15,-54 19 16,18 17-15,18-36 0,-18 36-1,53-17 1,-35 17 0,-18 0 15,0-18-16,0-17 1,0 17 0,36 18-16,-19 0 15,1 0 1,0 0 0,17 0-1,-35-35 16,0 35-15,-17 0 0,-54 0-1,54 0 1,17 0 0,35 0-1,-35 0 1,36 0-1,-89-18 1,-18-17 0,71 17-1,-17 18 1,17 0 0,18 0-1,17 0 1,0 0 15,-17 0-15,17 0-1,-17 0 1,17 0 0,-17 0-1,18 0 1,-1 18-1,-17-18 1,17 0 0,-17 0-1,17 0 1,0 0 0,18 35 30,-35-35-30,35 18 0,-17-18-1,-19 35 1,19-35 0,-19 0-1,36 18 1,-17 17 15,17-17-15,-18-18-16,-17 17 15,35 19 1,-18-19 0,-17-17-1,17 36-15,-17-19 31,35 1-15,-18-18 0,1 53-1,-19-18 1,19-35 0,-19 18-1,19-18 1,-18 35-1,17-35 1,0 18 0,-17-1-1,35 18 1,-53-35 0,53 18-1,-18-18 1,1 35 15,-18-17-15,-18 17-1,35-17 1,-17 0 0,17 17-1,18-17 1,-18-18-1,-17 0 1,53 0 297,-1-36-313,1 19 15,17-1 1,-17-17-1,17 35 17,-17-18-17,-18-17 1,35 35 0,-17-18-1,-1-17-15,-17 17 16,36 18-1,-19-17 1,19-19 0,-19 19-1,-17-19 79,0 19-78,18 17-1,-18-36 1,0 19 31,0-1 62,0-17-78,0 17-15,0-17 0,0 17 15,0 1-15,0-19-1,0 19 1,0 52 312,0-17-328,0-1 0,0 19 31,0-19-31,0 36 16,0-35-1,0 17 17,0-17-17,-18 17 1,18-17 0,-35 17-1,17-35 1,-17 0-1,35 18 1,0-1 0,0 18-1,-18-17 17,1 17-17,-18-17 1,17 17-1,-17-17 1,35 0 62,-18-18-62,18 35-16,-35-35 15,17 0 17,18 18 61,-18-18-93,-17 35 16,18-18 0,-19-17 15,19 0-15,-19 0 30,54 0 158,0 0-189,17 0 1,-17 0-1,17 0 1,-18 0 0,1 0-1,17 0 1,-17 0 0,17 0-1,-17 0 1,17 0-1,-17 0 1,-1 0 15,19 0-15,-19 0 0,19 0-1,-19 0 1,1 0 15,-18-35 0</inkml:trace>
  <inkml:trace contextRef="#ctx0" brushRef="#br0">11518 4621 0,'-17'0'297,"-1"0"-297,18 53 16,-18-35-1,-35 35 1,18-18 0,0 0-1,0 1 1,17 17 0,-17-36-1,17 36 1,-17-53-1,17 53 1,-35 0 0,0-18-1,0 1 1,36-19 0,17 18-1,-18-17 1,-35 17-1,53-17 1,-53 0 0,36 17-1,-36 18 32,17-36-31,19 19-1,-19-19 1,19 1 0,-1-18-1,-17 35 1,17-17 0,-17 17-1,35-17 1,-18-18-16,-35 18 15,53 17 1,-17-18 0,-19 19-1,19-36 17,-18 17-17,-18 19 1,35-19-1,-35 1 1,35 17 0,-17-17-1,18 17 1,-1-17 0,-17 17-1,17-17 1,-17-1-1,17-17 1,18 36 0,-53-19 15,36-17 0,-19 0-15,36 35-1,-17-35-15,17 18 16,-36 0 0,19-18-1,-19 35 1,19 18 0,-1-53-1,-17 0 63,17 18-62,-17-18 0,35 35-1,-18-35 1,1 0-1,-19 0 1,36 18 0,-17-18-1,-19 0-15,19 0 16,-18 0 0,17 0-1,0 0 1,-17 0-1,17 0 1,-17 0 0,-18 0 15,36 0 0,-1 0-15,-17 0-1,17 0 1,-17 0 0,17 0-1,-17 0 1,-1 0 0,1 0-16,18 0 15,-36 0 1,35 0-1,-17 0 1,17 0 0,-17 0-1,17 0 1,-17 17 15,-36 18-15,18-35-1,36 0 1,-18 0 0,-1 0-1,-17 18 1,18 17 0,-36-17-1,19-18 1,-1 0-1,0 0 1,35 0 0,-17 0-1,0 0 17,-54 0-17,36 0 1,-17 0-1,-1 0 1,18 0 0,-52 0-1,52 35 1,-18-35 0,-17 0-1,35 0 1,-53 0-1,89 0 1,-36 0 0,0 0-1,35 0 1,-35 0 15,35 0-15,-34 0-1,-1 0 1,35 0 0,-35-17-1,0 17 17,0-18-17,36-17 1,-36 17-1,17 18-15,-16 0 16,34 0 0,-35 0-1,0-18 17,35-17-17,-35 35 1,1 0-1,-1-17 1,-18 17 0,18 0-1,0-36 1,36 19 0,-89-19-1,53 19 1,0 17-1,0 0 1,-35-36 0,17 36-1,18 0 1,36 0 0,-36 0 15,-18-17-16,18 17 1,0 0 0,-35 0-1,53 0 1,-71 0 0,18 0-1,35 0 1,-18 0-1,19-18 1,-54-17 0,35 17-1,18 18 1,-35-35 15,53 35-15,-53-18-1,35 18 1,-53-35 0,35 17-1,18 18 1,-17 0 0,17 0-1,0-35 1,0 17-1,0-17 1,0 18 0,36 17-1,-36 0 1,0-36 15,0 19-15,0 17-1,-18-36 1,18 19 0,1 17-1,-1-18 1,0 18 0,17 0-1,1 0 16,17 0-15,-17 0 0,18 0-1,-19 0 1,19 0 0,-1 0 15,-17 0-16,17 0 17,-17 0-17,17 0 1,-17 0 15,17 0-15,1 0-1,-19 0 1,19 0 0,-19 0 15,19 0-15,-1 0 30,18-35-30,-35 35 0,17 0-1,-17 0 17,35-18-32,-18 18 31,-17 0-16,17 0 17,1 0-17,-19 0 1,19 0 15,-36 0-15,0 0-1,0 0 1,35 0-16,-70 0 16,35 0-1,18 0 1,-18 0 0,0 0-1,36 0 1,-36 0-1,17 0 17,19 0-17,-19 0 1,19 0 0,-1 0-1,-17 0 16,-18 0-15,35 35 0,-35-17-1,1-18 1,34 0-16,-17 18 16,-18 17-1,17-35 1,1 0-1,-18 18 1,36 17 0,-54-17-1,36-18 1,17 35 15,-17-35-15,17 0-1,1 0 1,-19 0 15,19 17-15,-19-17 0,19 0-1,-19 0 16,36 18-15,-17-18 0,-1 0 46</inkml:trace>
  <inkml:trace contextRef="#ctx0" brushRef="#br0">9507 6209 0,'-17'35'297,"17"-17"-297,-18 17 0,18-17 16,0 35-1,0 17 1,0-35-16,0 18 16,0-17-1,0 17 1,0-18 15,0 35-15,0-52-1,0 17 1,0-17 0,0 17-1,0-17 1,0 0-1,0 17 1,0-18 0,0 19-1,0-19 1,0 19 0,0-19-1,0 1 16,0 17 1,0-17-32,0 17 15,0 0 17,0 18-17,0-17 1,0 16-1,0-34 1,0 0 0,0 35-1,0-18 1,0-17 0,0 17-16,0 0 31,0 18-16,0-18 1,0 18 0,0-35-1,0 35 1,0 0 0,0-36-1,0 1 1,0 35-1,0-18 1,0-17-16,0 17 16,0 0-1,0 1 1,0 17 0,0-36 15,0 19-31,0-1 15,0 18 1,0-18 0,0 0-1,0 18 1,0 0-16,0 35 16,0 18-1,0-18 1,0 18-1,0 0 1,0 70 0,0-17-1,0-53 1,0 0 0,0-18-1,0 53 16,0-70-15,0 17 0,0-53-1,0 53 1,0-70-16,0 70 16,0-35-1,0 0 1,0 18-1,0-19 1,0 54 0,0-53-1,0 18 1,0-18 0,0-36-1,0 36 16,0 53-15,0 0 0,0-18-1,0-17 1,0-18 0,0 52-1,0-52 1,0 18-1,0 35 1,0-18 0,0 18-1,0-36 1,0 18 0,0-70-1,0 35 1,35 0 15,-35 0-15,18 17-1,17-17 1,-35 0 0,18 53-1,0-35 1,-18-18-1,0-1 1,0 1 0,0 18-1,0 17 1,0-53 0,0 54-1,0-19 1,0 18 15,0-70-31,0 70 16,0-17-1,0 35 1,0-18 0,0-18-1,0 71 1,0-88-1,0 18 1,0-18 0,0 0-1,0 17 1,0 19 0,0-54-1,0 18 1,0 0 15,0 35-15,0-71-1,0 54 1,0-36 0,0 36-1,0-36 1,0 36-1,0-18 1,35 17 0,-18-17-1,19 53 1,-36-18 0,17-53-1,-17 54 1,36-37-1,-36 54 17,17-35-17,-17-18 1,0 17 0,0 36-1,0-71 1,0 18-1,0-17 1,0 17 0,0-1-1,0 1 1,0-35 0,0 35-1,0-18 1,0-17 15,0 0-15,0 17-1,0-18 1,0 36 0,0-17 15,0-19-16,0 1 1,0 17-16,0-17 16,0 35-1,0 0 1,0-36 0,0 19-1,0-19 1,0 18-1,36-35 79,-19 0-78,1-17 15,17-1-15,-35-17-16,18 17 15,17-35 1,-17 0 0,17 1-1,-17 34 1,-1-35-1,-17 0 17,36 35-32,-19-17 15,18 0 1,-17 0 0,17 17-1,-17-17 1,0 17-1,-18-17 1,0 52 203,0 1-219,0 17 15,-18-17 1,18 35 0,-35-35-16,17 34 31,-17-16-15,17-19-16,-17 19 31,35-19-16,0 1 1,-18-18 31,18 35-31,-17-35-1,17 18 1,-36 17-1,19-17 1,-19 17 0,19-17-1,-19-1 1,36 19 0,0-19-1,-17 18 1,-1-35-1,18 18 1,0 0 47,-35-18-48,17 35 1,18-17-16,-35-18 15,17 0 79,1 0-47,-19 0-31,19 0-1,-18-36 17,35 19-17,-18-1-15,-17 18 16,17-35-1,18-18 1,-18 35 0,-35-52-1,1 17 1,16 18 0,19-1-1,-1 1 1,-17 17-1,17-17 17,18 17-17,-35-17 1,17 18 15,0-1-31,18-17 16,0 17 46</inkml:trace>
  <inkml:trace contextRef="#ctx0" brushRef="#br0">9754 7973 0,'-35'-18'344,"17"18"-344,1-35 16,-19 35-1,19 0 1,-18 0 0,17 0-1,-17 0 1,17 0 0,0 0-1,-17 0 1,17 0-1,-17 0 1,18 0 0,-1 0 15,-17 0-15,17 0-1,-17 0 1,17 17-1,18 1 1,-35 17-16,17-17 16,0 35-1,-17-35 17,18 35-17,-19-36 1,36 18-1,-17-35 1,17 18 0,0 17-16,0-17 15,0 17 17,0-17-17,0 0 1,0 17-1,35-18 1,-17-17 0,17 36 15,-35-19-31,17 19 16,1-36-1,17 35 1,-17-35-1,17 35 1,-35-17 0,53 17-1,-35-35 1,35 18 0,17-18-1,-52 0 1,35 0-1,-18 0 1,18 0 15,-35 0-15,-1 0 0,36 0-1,-17 0 1,16-36-1,-34 19 1,-18-18 0,18 17-1,17 0 1,-17-17 0,17-18-1,-17 0 1,-18 36-1,0-1 17,0-17-17,0-18 17,0 35-17,0-17 1,0 17-1,0 1 1,-36-19 0,19 19-1,-19 17 1,19-36 0,17 19-1,0-1 1,-18 18-1,-17 0 1,35-35 0,-18 35-1,-17 0 1,17 0 0,-35 0-1,36 0 1,-36-18-1,18 18 1,17 0 0,-17 0-1,17 0 1,0 0 0,-17 0-1,-18 0 1,36 0-1,-36 35 1,35-17 15,-17 0 1,17 17-17,-17-35 1,17 18-1,0 17 1,-17-17 0,18-1-1,-19 18 1,36-17 0,0 17-1,0-17 1,0 17 15,18-17-15,0-18-1,-18 18-15,35 17 32,-18-18-17,1-17 1,17 0-1,-17 0 1,17 0 0,-17 0-16,35 0 15,-35 0 1,34 0 0,1 0-1,0 0 1,-35 0-1,17 0 1,-17 0 0,17 0 15,-17 0-15,-1 0-1,19 0 1,-19-35-1,19 18 17,-19-1-32,-17-17 15,35-18 1,-17 0 0,-18 18-1,18-18 1,-18 17 31,0 19-32,0-1 1,-18 18 0,-35-35-1,0 17 1,18 18-1,0 0 1,-1 0 0,19 0-1,-18 0 1,17 0 0,-17 0-1,17 0-15,0 0 16,-17 0-1,17 35 1,-17-35 0,35 18-1,-17 0 1,-1 17 0,-17-35-1,17 53 1,18-18-1,0 0 1,0 18 0,0-35-1,35 17 17,-17-17-17,0 0 1,17-18-16,35 52 31,-17-52-15,-35 0-1,35 0 1,-18 0 0,0 0-1,18-35 1,0 18-1,-18 17 1,-17-18 0,-18-17-1,0 17 1,0-17 0,0 17-1,-35-17 1,-18 17-1,35 1 1,-17-19 15,17 19-15,1 17 0,-19 0 15,19 0-31,-18 0 31,17 35-15,-17-17-1,35 34 1,-18-34-16,18 35 16,-18 0-1,18 0 1,0 0-1,0-36 1,0 19 0,0-19 15,0 19-15,53-19 15,0-17-31,-35 0 15,35 0 1,17 0 0,-34 0-1,-19 0 1,18 0 0,-35-35 15,-17 35-16,17-18-15,-53 18 16,35-35 0,-35 17-1,-17 1 17,35-19-17,-1 19 1,-17-18-1,18 17 1,-35 0 0,52 18-1,-17 0 1,17 0 0,-17 0-1,17 18 1,0-18-1,18 88 17,0-70-17,0-1 1,0 19 0,53-36 15,-35 0-16,35-18 1,0 18-16,-18-35 16,0 35-1,18-36 1,-17 19 0,-19-36-1,18 35 1,-35-35-1,0 0 1,0 1 0,-17-1 15,-1 53-15,-17-18-1,-18-17 1,35 17-1,1-17 1,-19 17 0,19 18-1,-18 0 1,17 0 0,-17 0-1,17 0 1,18 35-1,-18-17 1,-17 35 0,35 0 15,0-35-15,18 34-1,-1 1 1,36-17-1,-35-19 1,35-17 0,35 18-1,18-18 1,-53 0 0,-36 0-1,1 0 1,17 0-1,-17 0 1,17 0 0,-35-18-1,0-17 1,-17-18 15,-36-17-15,17 52-1,1-17 1,-18 35 0,36 0-1,-36-53 1,0 35 0,35 18-1,-17 0 1,17 0-1,1 0 1,-19 53 0,19-53-1,-19 123 1,-17 71 15,53-141-15,0-17 15,0-1-15,0-17-1,36 17 1,17-35 0,-18 0-1,53-18 1,-35 18-1,-53-17-15,53 17 16,0-36 0,-18 19-1,0-19 1,-17 19 0,17-1 15,-17-35-16,-18 18 1,0 0 0,-35-18-1,17-35 1,-35 70 0,35-35-1,-17 35 1,-35-17-1,34 17 1,1 18 0,-18 0-1,18 0 1,-18 36 0,35-1-1,1 0 16,-19 18-15,36 0 0,18-35-1,-18 35 1,35-36 0,18 19-1,53-19 1,-53-17-1,0 0 1,0 0 0,0-35-1,0 17 1,-36-17 0,-17 17-1,0-70 16,0 53-15,-35-18 0,-18 18-1,35 17 1,-34 0 0,-1-17-1,0 35 1,35 0-1,-35 0 1,36 18 0,-19-18 15,19 17-15,17 1-1,0 17 16,0-17-31,35 17 16,-17-35 0,-1 0-1,18 0 1,-17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687209-A39A-46D4-A78C-ADAC23FDFD6D}" type="datetimeFigureOut">
              <a:rPr lang="cs-CZ" smtClean="0"/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  <a:endParaRPr lang="cs-CZ"/>
          </a:p>
          <a:p>
            <a:pPr lvl="1"/>
            <a:r>
              <a:rPr lang="cs-CZ"/>
              <a:t>Druhá úroveň</a:t>
            </a:r>
            <a:endParaRPr lang="cs-CZ"/>
          </a:p>
          <a:p>
            <a:pPr lvl="2"/>
            <a:r>
              <a:rPr lang="cs-CZ"/>
              <a:t>Třetí úroveň</a:t>
            </a:r>
            <a:endParaRPr lang="cs-CZ"/>
          </a:p>
          <a:p>
            <a:pPr lvl="3"/>
            <a:r>
              <a:rPr lang="cs-CZ"/>
              <a:t>Čtvrtá úroveň</a:t>
            </a:r>
            <a:endParaRPr lang="cs-CZ"/>
          </a:p>
          <a:p>
            <a:pPr lvl="4"/>
            <a:r>
              <a:rPr lang="cs-CZ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BBB666-894C-471B-8457-F0E52401534B}" type="slidenum">
              <a:rPr lang="cs-CZ" smtClean="0"/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A070232-E057-44E8-9839-39165A9DB99C}" type="slidenum">
              <a:rPr lang="cs-CZ" altLang="cs-CZ"/>
            </a:fld>
            <a:endParaRPr lang="cs-CZ" altLang="cs-CZ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291B53D8-C852-4DB7-8CCA-AE6BC7182913}" type="slidenum">
              <a:rPr lang="cs-CZ" altLang="cs-CZ" sz="1200" smtClean="0"/>
            </a:fld>
            <a:endParaRPr lang="cs-CZ" altLang="cs-CZ" sz="1200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BF02C24E-7C98-495E-B998-2879A42F3A71}" type="slidenum">
              <a:rPr lang="cs-CZ" altLang="cs-CZ" smtClean="0">
                <a:latin typeface="Arial" panose="020B0604020202020204" pitchFamily="34" charset="0"/>
              </a:rPr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F3EE5-24D3-4A9C-85D8-5A6CA6EEEF5B}" type="datetimeFigureOut">
              <a:rPr lang="cs-CZ" smtClean="0"/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2D971-C6CC-4CC2-8EAA-B0969F2A96E2}" type="slidenum">
              <a:rPr lang="cs-CZ" smtClean="0"/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  <a:endParaRPr lang="cs-CZ"/>
          </a:p>
          <a:p>
            <a:pPr lvl="1"/>
            <a:r>
              <a:rPr lang="cs-CZ"/>
              <a:t>Druhá úroveň</a:t>
            </a:r>
            <a:endParaRPr lang="cs-CZ"/>
          </a:p>
          <a:p>
            <a:pPr lvl="2"/>
            <a:r>
              <a:rPr lang="cs-CZ"/>
              <a:t>Třetí úroveň</a:t>
            </a:r>
            <a:endParaRPr lang="cs-CZ"/>
          </a:p>
          <a:p>
            <a:pPr lvl="3"/>
            <a:r>
              <a:rPr lang="cs-CZ"/>
              <a:t>Čtvrtá úroveň</a:t>
            </a:r>
            <a:endParaRPr lang="cs-CZ"/>
          </a:p>
          <a:p>
            <a:pPr lvl="4"/>
            <a:r>
              <a:rPr lang="cs-CZ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F3EE5-24D3-4A9C-85D8-5A6CA6EEEF5B}" type="datetimeFigureOut">
              <a:rPr lang="cs-CZ" smtClean="0"/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2D971-C6CC-4CC2-8EAA-B0969F2A96E2}" type="slidenum">
              <a:rPr lang="cs-CZ" smtClean="0"/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  <a:endParaRPr lang="cs-CZ"/>
          </a:p>
          <a:p>
            <a:pPr lvl="1"/>
            <a:r>
              <a:rPr lang="cs-CZ"/>
              <a:t>Druhá úroveň</a:t>
            </a:r>
            <a:endParaRPr lang="cs-CZ"/>
          </a:p>
          <a:p>
            <a:pPr lvl="2"/>
            <a:r>
              <a:rPr lang="cs-CZ"/>
              <a:t>Třetí úroveň</a:t>
            </a:r>
            <a:endParaRPr lang="cs-CZ"/>
          </a:p>
          <a:p>
            <a:pPr lvl="3"/>
            <a:r>
              <a:rPr lang="cs-CZ"/>
              <a:t>Čtvrtá úroveň</a:t>
            </a:r>
            <a:endParaRPr lang="cs-CZ"/>
          </a:p>
          <a:p>
            <a:pPr lvl="4"/>
            <a:r>
              <a:rPr lang="cs-CZ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F3EE5-24D3-4A9C-85D8-5A6CA6EEEF5B}" type="datetimeFigureOut">
              <a:rPr lang="cs-CZ" smtClean="0"/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2D971-C6CC-4CC2-8EAA-B0969F2A96E2}" type="slidenum">
              <a:rPr lang="cs-CZ" smtClean="0"/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/>
          </a:p>
        </p:txBody>
      </p:sp>
      <p:sp>
        <p:nvSpPr>
          <p:cNvPr id="3" name="Zástupný obsah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  <a:endParaRPr lang="cs-CZ"/>
          </a:p>
          <a:p>
            <a:pPr lvl="1"/>
            <a:r>
              <a:rPr lang="cs-CZ"/>
              <a:t>Druhá úroveň</a:t>
            </a:r>
            <a:endParaRPr lang="cs-CZ"/>
          </a:p>
          <a:p>
            <a:pPr lvl="2"/>
            <a:r>
              <a:rPr lang="cs-CZ"/>
              <a:t>Třetí úroveň</a:t>
            </a:r>
            <a:endParaRPr lang="cs-CZ"/>
          </a:p>
          <a:p>
            <a:pPr lvl="3"/>
            <a:r>
              <a:rPr lang="cs-CZ"/>
              <a:t>Čtvrtá úroveň</a:t>
            </a:r>
            <a:endParaRPr lang="cs-CZ"/>
          </a:p>
          <a:p>
            <a:pPr lvl="4"/>
            <a:r>
              <a:rPr lang="cs-CZ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F3EE5-24D3-4A9C-85D8-5A6CA6EEEF5B}" type="datetimeFigureOut">
              <a:rPr lang="cs-CZ" smtClean="0"/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2D971-C6CC-4CC2-8EAA-B0969F2A96E2}" type="slidenum">
              <a:rPr lang="cs-CZ" smtClean="0"/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cs-CZ"/>
          </a:p>
        </p:txBody>
      </p:sp>
      <p:sp>
        <p:nvSpPr>
          <p:cNvPr id="3" name="Zástupný text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F3EE5-24D3-4A9C-85D8-5A6CA6EEEF5B}" type="datetimeFigureOut">
              <a:rPr lang="cs-CZ" smtClean="0"/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2D971-C6CC-4CC2-8EAA-B0969F2A96E2}" type="slidenum">
              <a:rPr lang="cs-CZ" smtClean="0"/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/>
          </a:p>
        </p:txBody>
      </p:sp>
      <p:sp>
        <p:nvSpPr>
          <p:cNvPr id="3" name="Zástupný obsah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  <a:endParaRPr lang="cs-CZ"/>
          </a:p>
          <a:p>
            <a:pPr lvl="1"/>
            <a:r>
              <a:rPr lang="cs-CZ"/>
              <a:t>Druhá úroveň</a:t>
            </a:r>
            <a:endParaRPr lang="cs-CZ"/>
          </a:p>
          <a:p>
            <a:pPr lvl="2"/>
            <a:r>
              <a:rPr lang="cs-CZ"/>
              <a:t>Třetí úroveň</a:t>
            </a:r>
            <a:endParaRPr lang="cs-CZ"/>
          </a:p>
          <a:p>
            <a:pPr lvl="3"/>
            <a:r>
              <a:rPr lang="cs-CZ"/>
              <a:t>Čtvrtá úroveň</a:t>
            </a:r>
            <a:endParaRPr lang="cs-CZ"/>
          </a:p>
          <a:p>
            <a:pPr lvl="4"/>
            <a:r>
              <a:rPr lang="cs-CZ"/>
              <a:t>Pátá úroveň</a:t>
            </a:r>
            <a:endParaRPr lang="cs-CZ"/>
          </a:p>
        </p:txBody>
      </p:sp>
      <p:sp>
        <p:nvSpPr>
          <p:cNvPr id="4" name="Zástupný obsah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  <a:endParaRPr lang="cs-CZ"/>
          </a:p>
          <a:p>
            <a:pPr lvl="1"/>
            <a:r>
              <a:rPr lang="cs-CZ"/>
              <a:t>Druhá úroveň</a:t>
            </a:r>
            <a:endParaRPr lang="cs-CZ"/>
          </a:p>
          <a:p>
            <a:pPr lvl="2"/>
            <a:r>
              <a:rPr lang="cs-CZ"/>
              <a:t>Třetí úroveň</a:t>
            </a:r>
            <a:endParaRPr lang="cs-CZ"/>
          </a:p>
          <a:p>
            <a:pPr lvl="3"/>
            <a:r>
              <a:rPr lang="cs-CZ"/>
              <a:t>Čtvrtá úroveň</a:t>
            </a:r>
            <a:endParaRPr lang="cs-CZ"/>
          </a:p>
          <a:p>
            <a:pPr lvl="4"/>
            <a:r>
              <a:rPr lang="cs-CZ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F3EE5-24D3-4A9C-85D8-5A6CA6EEEF5B}" type="datetimeFigureOut">
              <a:rPr lang="cs-CZ" smtClean="0"/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2D971-C6CC-4CC2-8EAA-B0969F2A96E2}" type="slidenum">
              <a:rPr lang="cs-CZ" smtClean="0"/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cs-CZ"/>
          </a:p>
        </p:txBody>
      </p:sp>
      <p:sp>
        <p:nvSpPr>
          <p:cNvPr id="3" name="Zástupný text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  <a:endParaRPr lang="cs-CZ"/>
          </a:p>
        </p:txBody>
      </p:sp>
      <p:sp>
        <p:nvSpPr>
          <p:cNvPr id="4" name="Zástupný obsah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  <a:endParaRPr lang="cs-CZ"/>
          </a:p>
          <a:p>
            <a:pPr lvl="1"/>
            <a:r>
              <a:rPr lang="cs-CZ"/>
              <a:t>Druhá úroveň</a:t>
            </a:r>
            <a:endParaRPr lang="cs-CZ"/>
          </a:p>
          <a:p>
            <a:pPr lvl="2"/>
            <a:r>
              <a:rPr lang="cs-CZ"/>
              <a:t>Třetí úroveň</a:t>
            </a:r>
            <a:endParaRPr lang="cs-CZ"/>
          </a:p>
          <a:p>
            <a:pPr lvl="3"/>
            <a:r>
              <a:rPr lang="cs-CZ"/>
              <a:t>Čtvrtá úroveň</a:t>
            </a:r>
            <a:endParaRPr lang="cs-CZ"/>
          </a:p>
          <a:p>
            <a:pPr lvl="4"/>
            <a:r>
              <a:rPr lang="cs-CZ"/>
              <a:t>Pátá úroveň</a:t>
            </a:r>
            <a:endParaRPr lang="cs-CZ"/>
          </a:p>
        </p:txBody>
      </p:sp>
      <p:sp>
        <p:nvSpPr>
          <p:cNvPr id="5" name="Zástupný text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  <a:endParaRPr lang="cs-CZ"/>
          </a:p>
        </p:txBody>
      </p:sp>
      <p:sp>
        <p:nvSpPr>
          <p:cNvPr id="6" name="Zástupný obsah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  <a:endParaRPr lang="cs-CZ"/>
          </a:p>
          <a:p>
            <a:pPr lvl="1"/>
            <a:r>
              <a:rPr lang="cs-CZ"/>
              <a:t>Druhá úroveň</a:t>
            </a:r>
            <a:endParaRPr lang="cs-CZ"/>
          </a:p>
          <a:p>
            <a:pPr lvl="2"/>
            <a:r>
              <a:rPr lang="cs-CZ"/>
              <a:t>Třetí úroveň</a:t>
            </a:r>
            <a:endParaRPr lang="cs-CZ"/>
          </a:p>
          <a:p>
            <a:pPr lvl="3"/>
            <a:r>
              <a:rPr lang="cs-CZ"/>
              <a:t>Čtvrtá úroveň</a:t>
            </a:r>
            <a:endParaRPr lang="cs-CZ"/>
          </a:p>
          <a:p>
            <a:pPr lvl="4"/>
            <a:r>
              <a:rPr lang="cs-CZ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F3EE5-24D3-4A9C-85D8-5A6CA6EEEF5B}" type="datetimeFigureOut">
              <a:rPr lang="cs-CZ" smtClean="0"/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2D971-C6CC-4CC2-8EAA-B0969F2A96E2}" type="slidenum">
              <a:rPr lang="cs-CZ" smtClean="0"/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F3EE5-24D3-4A9C-85D8-5A6CA6EEEF5B}" type="datetimeFigureOut">
              <a:rPr lang="cs-CZ" smtClean="0"/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2D971-C6CC-4CC2-8EAA-B0969F2A96E2}" type="slidenum">
              <a:rPr lang="cs-CZ" smtClean="0"/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F3EE5-24D3-4A9C-85D8-5A6CA6EEEF5B}" type="datetimeFigureOut">
              <a:rPr lang="cs-CZ" smtClean="0"/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2D971-C6CC-4CC2-8EAA-B0969F2A96E2}" type="slidenum">
              <a:rPr lang="cs-CZ" smtClean="0"/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cs-CZ"/>
          </a:p>
        </p:txBody>
      </p:sp>
      <p:sp>
        <p:nvSpPr>
          <p:cNvPr id="3" name="Zástupný obsah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  <a:endParaRPr lang="cs-CZ"/>
          </a:p>
          <a:p>
            <a:pPr lvl="1"/>
            <a:r>
              <a:rPr lang="cs-CZ"/>
              <a:t>Druhá úroveň</a:t>
            </a:r>
            <a:endParaRPr lang="cs-CZ"/>
          </a:p>
          <a:p>
            <a:pPr lvl="2"/>
            <a:r>
              <a:rPr lang="cs-CZ"/>
              <a:t>Třetí úroveň</a:t>
            </a:r>
            <a:endParaRPr lang="cs-CZ"/>
          </a:p>
          <a:p>
            <a:pPr lvl="3"/>
            <a:r>
              <a:rPr lang="cs-CZ"/>
              <a:t>Čtvrtá úroveň</a:t>
            </a:r>
            <a:endParaRPr lang="cs-CZ"/>
          </a:p>
          <a:p>
            <a:pPr lvl="4"/>
            <a:r>
              <a:rPr lang="cs-CZ"/>
              <a:t>Pátá úroveň</a:t>
            </a:r>
            <a:endParaRPr lang="cs-CZ"/>
          </a:p>
        </p:txBody>
      </p:sp>
      <p:sp>
        <p:nvSpPr>
          <p:cNvPr id="4" name="Zástupný text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F3EE5-24D3-4A9C-85D8-5A6CA6EEEF5B}" type="datetimeFigureOut">
              <a:rPr lang="cs-CZ" smtClean="0"/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2D971-C6CC-4CC2-8EAA-B0969F2A96E2}" type="slidenum">
              <a:rPr lang="cs-CZ" smtClean="0"/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cs-CZ"/>
          </a:p>
        </p:txBody>
      </p:sp>
      <p:sp>
        <p:nvSpPr>
          <p:cNvPr id="3" name="Zástupný symbol obrázk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F3EE5-24D3-4A9C-85D8-5A6CA6EEEF5B}" type="datetimeFigureOut">
              <a:rPr lang="cs-CZ" smtClean="0"/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2D971-C6CC-4CC2-8EAA-B0969F2A96E2}" type="slidenum">
              <a:rPr lang="cs-CZ" smtClean="0"/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cs-CZ"/>
          </a:p>
        </p:txBody>
      </p:sp>
      <p:sp>
        <p:nvSpPr>
          <p:cNvPr id="3" name="Zástupný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  <a:endParaRPr lang="cs-CZ"/>
          </a:p>
          <a:p>
            <a:pPr lvl="1"/>
            <a:r>
              <a:rPr lang="cs-CZ"/>
              <a:t>Druhá úroveň</a:t>
            </a:r>
            <a:endParaRPr lang="cs-CZ"/>
          </a:p>
          <a:p>
            <a:pPr lvl="2"/>
            <a:r>
              <a:rPr lang="cs-CZ"/>
              <a:t>Třetí úroveň</a:t>
            </a:r>
            <a:endParaRPr lang="cs-CZ"/>
          </a:p>
          <a:p>
            <a:pPr lvl="3"/>
            <a:r>
              <a:rPr lang="cs-CZ"/>
              <a:t>Čtvrtá úroveň</a:t>
            </a:r>
            <a:endParaRPr lang="cs-CZ"/>
          </a:p>
          <a:p>
            <a:pPr lvl="4"/>
            <a:r>
              <a:rPr lang="cs-CZ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4AF3EE5-24D3-4A9C-85D8-5A6CA6EEEF5B}" type="datetimeFigureOut">
              <a:rPr lang="cs-CZ" smtClean="0"/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972D971-C6CC-4CC2-8EAA-B0969F2A96E2}" type="slidenum">
              <a:rPr lang="cs-CZ" smtClean="0"/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1.png"/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1.jpeg"/><Relationship Id="rId1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3.jpeg"/><Relationship Id="rId1" Type="http://schemas.openxmlformats.org/officeDocument/2006/relationships/image" Target="../media/image22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5.emf"/><Relationship Id="rId1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microsoft.com/office/2007/relationships/hdphoto" Target="../media/image28.wdp"/><Relationship Id="rId2" Type="http://schemas.openxmlformats.org/officeDocument/2006/relationships/image" Target="../media/image27.png"/><Relationship Id="rId1" Type="http://schemas.openxmlformats.org/officeDocument/2006/relationships/image" Target="../media/image26.emf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1.emf"/><Relationship Id="rId2" Type="http://schemas.microsoft.com/office/2007/relationships/hdphoto" Target="../media/image30.wdp"/><Relationship Id="rId1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36.png"/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36.png"/><Relationship Id="rId3" Type="http://schemas.openxmlformats.org/officeDocument/2006/relationships/image" Target="../media/image37.jpeg"/><Relationship Id="rId2" Type="http://schemas.openxmlformats.org/officeDocument/2006/relationships/image" Target="../media/image35.jpeg"/><Relationship Id="rId1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36.png"/><Relationship Id="rId3" Type="http://schemas.openxmlformats.org/officeDocument/2006/relationships/image" Target="../media/image38.jpeg"/><Relationship Id="rId2" Type="http://schemas.openxmlformats.org/officeDocument/2006/relationships/image" Target="../media/image35.jpeg"/><Relationship Id="rId1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42.jpeg"/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image" Target="../media/image3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0.png"/><Relationship Id="rId1" Type="http://schemas.openxmlformats.org/officeDocument/2006/relationships/image" Target="../media/image3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0.png"/><Relationship Id="rId1" Type="http://schemas.openxmlformats.org/officeDocument/2006/relationships/image" Target="../media/image35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3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4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7.jpeg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6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8.png"/><Relationship Id="rId1" Type="http://schemas.openxmlformats.org/officeDocument/2006/relationships/image" Target="../media/image47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9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0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1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2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9.jpeg"/><Relationship Id="rId1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5.png"/><Relationship Id="rId1" Type="http://schemas.openxmlformats.org/officeDocument/2006/relationships/image" Target="../media/image53.png"/></Relationships>
</file>

<file path=ppt/slides/_rels/slide4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56.png"/><Relationship Id="rId2" Type="http://schemas.openxmlformats.org/officeDocument/2006/relationships/customXml" Target="../ink/ink1.xml"/><Relationship Id="rId1" Type="http://schemas.openxmlformats.org/officeDocument/2006/relationships/image" Target="../media/image5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3.png"/><Relationship Id="rId1" Type="http://schemas.openxmlformats.org/officeDocument/2006/relationships/image" Target="../media/image57.png"/></Relationships>
</file>

<file path=ppt/slides/_rels/slide4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61.png"/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image" Target="../media/image5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63.jpeg"/><Relationship Id="rId1" Type="http://schemas.openxmlformats.org/officeDocument/2006/relationships/image" Target="../media/image6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65.jpeg"/><Relationship Id="rId1" Type="http://schemas.openxmlformats.org/officeDocument/2006/relationships/image" Target="../media/image64.png"/></Relationships>
</file>

<file path=ppt/slides/_rels/slide4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68.png"/><Relationship Id="rId2" Type="http://schemas.openxmlformats.org/officeDocument/2006/relationships/image" Target="../media/image67.wmf"/><Relationship Id="rId1" Type="http://schemas.openxmlformats.org/officeDocument/2006/relationships/image" Target="../media/image6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70.png"/><Relationship Id="rId1" Type="http://schemas.openxmlformats.org/officeDocument/2006/relationships/image" Target="../media/image69.png"/></Relationships>
</file>

<file path=ppt/slides/_rels/slide4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microsoft.com/office/2007/relationships/hdphoto" Target="../media/image73.wdp"/><Relationship Id="rId3" Type="http://schemas.openxmlformats.org/officeDocument/2006/relationships/image" Target="../media/image72.png"/><Relationship Id="rId2" Type="http://schemas.openxmlformats.org/officeDocument/2006/relationships/image" Target="../media/image70.png"/><Relationship Id="rId1" Type="http://schemas.openxmlformats.org/officeDocument/2006/relationships/image" Target="../media/image71.jpe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2.jpeg"/><Relationship Id="rId4" Type="http://schemas.openxmlformats.org/officeDocument/2006/relationships/image" Target="../media/image9.jpeg"/><Relationship Id="rId3" Type="http://schemas.openxmlformats.org/officeDocument/2006/relationships/image" Target="../media/image6.jpeg"/><Relationship Id="rId2" Type="http://schemas.openxmlformats.org/officeDocument/2006/relationships/image" Target="../media/image8.png"/><Relationship Id="rId1" Type="http://schemas.openxmlformats.org/officeDocument/2006/relationships/image" Target="../media/image10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4.jpeg"/></Relationships>
</file>

<file path=ppt/slides/_rels/slide5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image" Target="../media/image7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70.png"/><Relationship Id="rId1" Type="http://schemas.openxmlformats.org/officeDocument/2006/relationships/image" Target="../media/image78.jpeg"/></Relationships>
</file>

<file path=ppt/slides/_rels/slide5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image" Target="../media/image79.jpe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8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84.png"/><Relationship Id="rId1" Type="http://schemas.openxmlformats.org/officeDocument/2006/relationships/image" Target="../media/image83.pn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3.jpeg"/><Relationship Id="rId3" Type="http://schemas.openxmlformats.org/officeDocument/2006/relationships/image" Target="../media/image12.png"/><Relationship Id="rId2" Type="http://schemas.openxmlformats.org/officeDocument/2006/relationships/image" Target="../media/image6.jpeg"/><Relationship Id="rId1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7.jpeg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b="1" dirty="0">
                <a:highlight>
                  <a:srgbClr val="FFFF00"/>
                </a:highlight>
              </a:rPr>
              <a:t>NERVOVÉ DRÁHY</a:t>
            </a:r>
            <a:br>
              <a:rPr lang="cs-CZ" b="1" dirty="0">
                <a:highlight>
                  <a:srgbClr val="FFFF00"/>
                </a:highlight>
              </a:rPr>
            </a:br>
            <a:r>
              <a:rPr lang="cs-CZ" b="1" dirty="0">
                <a:highlight>
                  <a:srgbClr val="FFFF00"/>
                </a:highlight>
              </a:rPr>
              <a:t>TOPO HLAVA A KRK</a:t>
            </a:r>
            <a:endParaRPr lang="cs-CZ" b="1" dirty="0">
              <a:highlight>
                <a:srgbClr val="FFFF00"/>
              </a:highlight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b="1" dirty="0" err="1">
                <a:highlight>
                  <a:srgbClr val="FFFF00"/>
                </a:highlight>
              </a:rPr>
              <a:t>Overview</a:t>
            </a:r>
            <a:r>
              <a:rPr lang="cs-CZ" b="1" dirty="0">
                <a:highlight>
                  <a:srgbClr val="FFFF00"/>
                </a:highlight>
              </a:rPr>
              <a:t> </a:t>
            </a:r>
            <a:r>
              <a:rPr lang="cs-CZ" b="1" dirty="0">
                <a:highlight>
                  <a:srgbClr val="FFFF00"/>
                </a:highlight>
                <a:sym typeface="Wingdings" panose="05000000000000000000" pitchFamily="2" charset="2"/>
              </a:rPr>
              <a:t></a:t>
            </a:r>
            <a:endParaRPr lang="cs-CZ" b="1" dirty="0">
              <a:highlight>
                <a:srgbClr val="FFFF00"/>
              </a:highlight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387296" y="2899784"/>
            <a:ext cx="3276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SENSORIC (ASCENDING)</a:t>
            </a:r>
            <a:endParaRPr lang="cs-CZ" dirty="0"/>
          </a:p>
          <a:p>
            <a:r>
              <a:rPr lang="cs-CZ" dirty="0"/>
              <a:t>PROPRIOCEPTION</a:t>
            </a:r>
            <a:endParaRPr lang="cs-CZ" dirty="0"/>
          </a:p>
        </p:txBody>
      </p:sp>
      <p:pic>
        <p:nvPicPr>
          <p:cNvPr id="1026" name="Picture 2" descr="A) The dorsal (posterior) spinocerebellar tract. (B) The cuneocerebellar  tract. See text for det… | Nervous system parts, Nervous system anatomy,  Medical knowledge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910"/>
          <a:stretch>
            <a:fillRect/>
          </a:stretch>
        </p:blipFill>
        <p:spPr bwMode="auto">
          <a:xfrm>
            <a:off x="0" y="0"/>
            <a:ext cx="4326144" cy="2899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he Spinal Cord (Organization of the Central Nervous System) Part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2352" y="19971"/>
            <a:ext cx="3473044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pinocerebellar Pathways - Tracts of Spinal Cord and Brainste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971" b="7887"/>
          <a:stretch>
            <a:fillRect/>
          </a:stretch>
        </p:blipFill>
        <p:spPr bwMode="auto">
          <a:xfrm>
            <a:off x="4050840" y="3138790"/>
            <a:ext cx="4458775" cy="3667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A) The dorsal (posterior) spinocerebellar tract. (B) The cuneocerebellar  tract. See text for det… | Nervous system parts, Nervous system anatomy,  Medical knowledge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24" b="52222"/>
          <a:stretch>
            <a:fillRect/>
          </a:stretch>
        </p:blipFill>
        <p:spPr bwMode="auto">
          <a:xfrm>
            <a:off x="7820636" y="19971"/>
            <a:ext cx="4326144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ázek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47" t="19712" r="33135" b="12199"/>
          <a:stretch>
            <a:fillRect/>
          </a:stretch>
        </p:blipFill>
        <p:spPr bwMode="auto">
          <a:xfrm>
            <a:off x="449136" y="3500275"/>
            <a:ext cx="2903664" cy="3337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Kopie fig3Uprav"/>
          <p:cNvPicPr>
            <a:picLocks noChangeAspect="1" noChangeArrowheads="1"/>
          </p:cNvPicPr>
          <p:nvPr/>
        </p:nvPicPr>
        <p:blipFill>
          <a:blip r:embed="rId5">
            <a:lum bright="-18000"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741" y="3429000"/>
            <a:ext cx="2940216" cy="3377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Volný tvar: obrazec 4"/>
          <p:cNvSpPr/>
          <p:nvPr/>
        </p:nvSpPr>
        <p:spPr>
          <a:xfrm>
            <a:off x="2309446" y="5473240"/>
            <a:ext cx="454296" cy="616898"/>
          </a:xfrm>
          <a:custGeom>
            <a:avLst/>
            <a:gdLst>
              <a:gd name="connsiteX0" fmla="*/ 199292 w 454296"/>
              <a:gd name="connsiteY0" fmla="*/ 1437 h 616898"/>
              <a:gd name="connsiteX1" fmla="*/ 275492 w 454296"/>
              <a:gd name="connsiteY1" fmla="*/ 13160 h 616898"/>
              <a:gd name="connsiteX2" fmla="*/ 322385 w 454296"/>
              <a:gd name="connsiteY2" fmla="*/ 42468 h 616898"/>
              <a:gd name="connsiteX3" fmla="*/ 369277 w 454296"/>
              <a:gd name="connsiteY3" fmla="*/ 65914 h 616898"/>
              <a:gd name="connsiteX4" fmla="*/ 386862 w 454296"/>
              <a:gd name="connsiteY4" fmla="*/ 71775 h 616898"/>
              <a:gd name="connsiteX5" fmla="*/ 433754 w 454296"/>
              <a:gd name="connsiteY5" fmla="*/ 83498 h 616898"/>
              <a:gd name="connsiteX6" fmla="*/ 451339 w 454296"/>
              <a:gd name="connsiteY6" fmla="*/ 95222 h 616898"/>
              <a:gd name="connsiteX7" fmla="*/ 427892 w 454296"/>
              <a:gd name="connsiteY7" fmla="*/ 171422 h 616898"/>
              <a:gd name="connsiteX8" fmla="*/ 416169 w 454296"/>
              <a:gd name="connsiteY8" fmla="*/ 194868 h 616898"/>
              <a:gd name="connsiteX9" fmla="*/ 404446 w 454296"/>
              <a:gd name="connsiteY9" fmla="*/ 271068 h 616898"/>
              <a:gd name="connsiteX10" fmla="*/ 398585 w 454296"/>
              <a:gd name="connsiteY10" fmla="*/ 294514 h 616898"/>
              <a:gd name="connsiteX11" fmla="*/ 386862 w 454296"/>
              <a:gd name="connsiteY11" fmla="*/ 317960 h 616898"/>
              <a:gd name="connsiteX12" fmla="*/ 381000 w 454296"/>
              <a:gd name="connsiteY12" fmla="*/ 335545 h 616898"/>
              <a:gd name="connsiteX13" fmla="*/ 363416 w 454296"/>
              <a:gd name="connsiteY13" fmla="*/ 347268 h 616898"/>
              <a:gd name="connsiteX14" fmla="*/ 345831 w 454296"/>
              <a:gd name="connsiteY14" fmla="*/ 376575 h 616898"/>
              <a:gd name="connsiteX15" fmla="*/ 328246 w 454296"/>
              <a:gd name="connsiteY15" fmla="*/ 388298 h 616898"/>
              <a:gd name="connsiteX16" fmla="*/ 316523 w 454296"/>
              <a:gd name="connsiteY16" fmla="*/ 400022 h 616898"/>
              <a:gd name="connsiteX17" fmla="*/ 269631 w 454296"/>
              <a:gd name="connsiteY17" fmla="*/ 458637 h 616898"/>
              <a:gd name="connsiteX18" fmla="*/ 199292 w 454296"/>
              <a:gd name="connsiteY18" fmla="*/ 523114 h 616898"/>
              <a:gd name="connsiteX19" fmla="*/ 140677 w 454296"/>
              <a:gd name="connsiteY19" fmla="*/ 558283 h 616898"/>
              <a:gd name="connsiteX20" fmla="*/ 99646 w 454296"/>
              <a:gd name="connsiteY20" fmla="*/ 564145 h 616898"/>
              <a:gd name="connsiteX21" fmla="*/ 64477 w 454296"/>
              <a:gd name="connsiteY21" fmla="*/ 581729 h 616898"/>
              <a:gd name="connsiteX22" fmla="*/ 0 w 454296"/>
              <a:gd name="connsiteY22" fmla="*/ 616898 h 616898"/>
              <a:gd name="connsiteX23" fmla="*/ 11723 w 454296"/>
              <a:gd name="connsiteY23" fmla="*/ 499668 h 616898"/>
              <a:gd name="connsiteX24" fmla="*/ 35169 w 454296"/>
              <a:gd name="connsiteY24" fmla="*/ 446914 h 616898"/>
              <a:gd name="connsiteX25" fmla="*/ 46892 w 454296"/>
              <a:gd name="connsiteY25" fmla="*/ 394160 h 616898"/>
              <a:gd name="connsiteX26" fmla="*/ 58616 w 454296"/>
              <a:gd name="connsiteY26" fmla="*/ 294514 h 616898"/>
              <a:gd name="connsiteX27" fmla="*/ 64477 w 454296"/>
              <a:gd name="connsiteY27" fmla="*/ 241760 h 616898"/>
              <a:gd name="connsiteX28" fmla="*/ 70339 w 454296"/>
              <a:gd name="connsiteY28" fmla="*/ 224175 h 616898"/>
              <a:gd name="connsiteX29" fmla="*/ 82062 w 454296"/>
              <a:gd name="connsiteY29" fmla="*/ 183145 h 616898"/>
              <a:gd name="connsiteX30" fmla="*/ 111369 w 454296"/>
              <a:gd name="connsiteY30" fmla="*/ 124529 h 616898"/>
              <a:gd name="connsiteX31" fmla="*/ 134816 w 454296"/>
              <a:gd name="connsiteY31" fmla="*/ 77637 h 616898"/>
              <a:gd name="connsiteX32" fmla="*/ 140677 w 454296"/>
              <a:gd name="connsiteY32" fmla="*/ 54191 h 616898"/>
              <a:gd name="connsiteX33" fmla="*/ 158262 w 454296"/>
              <a:gd name="connsiteY33" fmla="*/ 42468 h 616898"/>
              <a:gd name="connsiteX34" fmla="*/ 199292 w 454296"/>
              <a:gd name="connsiteY34" fmla="*/ 1437 h 6168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454296" h="616898">
                <a:moveTo>
                  <a:pt x="199292" y="1437"/>
                </a:moveTo>
                <a:cubicBezTo>
                  <a:pt x="218830" y="-3448"/>
                  <a:pt x="251112" y="5033"/>
                  <a:pt x="275492" y="13160"/>
                </a:cubicBezTo>
                <a:cubicBezTo>
                  <a:pt x="292979" y="18989"/>
                  <a:pt x="305898" y="34225"/>
                  <a:pt x="322385" y="42468"/>
                </a:cubicBezTo>
                <a:cubicBezTo>
                  <a:pt x="338016" y="50283"/>
                  <a:pt x="352698" y="60388"/>
                  <a:pt x="369277" y="65914"/>
                </a:cubicBezTo>
                <a:cubicBezTo>
                  <a:pt x="375139" y="67868"/>
                  <a:pt x="380868" y="70276"/>
                  <a:pt x="386862" y="71775"/>
                </a:cubicBezTo>
                <a:lnTo>
                  <a:pt x="433754" y="83498"/>
                </a:lnTo>
                <a:cubicBezTo>
                  <a:pt x="439616" y="87406"/>
                  <a:pt x="450079" y="88291"/>
                  <a:pt x="451339" y="95222"/>
                </a:cubicBezTo>
                <a:cubicBezTo>
                  <a:pt x="460490" y="145555"/>
                  <a:pt x="447207" y="140519"/>
                  <a:pt x="427892" y="171422"/>
                </a:cubicBezTo>
                <a:cubicBezTo>
                  <a:pt x="423261" y="178832"/>
                  <a:pt x="420077" y="187053"/>
                  <a:pt x="416169" y="194868"/>
                </a:cubicBezTo>
                <a:cubicBezTo>
                  <a:pt x="412261" y="220268"/>
                  <a:pt x="408912" y="245760"/>
                  <a:pt x="404446" y="271068"/>
                </a:cubicBezTo>
                <a:cubicBezTo>
                  <a:pt x="403046" y="279001"/>
                  <a:pt x="401414" y="286971"/>
                  <a:pt x="398585" y="294514"/>
                </a:cubicBezTo>
                <a:cubicBezTo>
                  <a:pt x="395517" y="302695"/>
                  <a:pt x="390304" y="309929"/>
                  <a:pt x="386862" y="317960"/>
                </a:cubicBezTo>
                <a:cubicBezTo>
                  <a:pt x="384428" y="323639"/>
                  <a:pt x="384860" y="330720"/>
                  <a:pt x="381000" y="335545"/>
                </a:cubicBezTo>
                <a:cubicBezTo>
                  <a:pt x="376599" y="341046"/>
                  <a:pt x="369277" y="343360"/>
                  <a:pt x="363416" y="347268"/>
                </a:cubicBezTo>
                <a:cubicBezTo>
                  <a:pt x="357554" y="357037"/>
                  <a:pt x="353245" y="367925"/>
                  <a:pt x="345831" y="376575"/>
                </a:cubicBezTo>
                <a:cubicBezTo>
                  <a:pt x="341246" y="381924"/>
                  <a:pt x="333747" y="383897"/>
                  <a:pt x="328246" y="388298"/>
                </a:cubicBezTo>
                <a:cubicBezTo>
                  <a:pt x="323931" y="391750"/>
                  <a:pt x="320061" y="395776"/>
                  <a:pt x="316523" y="400022"/>
                </a:cubicBezTo>
                <a:cubicBezTo>
                  <a:pt x="279874" y="444002"/>
                  <a:pt x="320671" y="402957"/>
                  <a:pt x="269631" y="458637"/>
                </a:cubicBezTo>
                <a:cubicBezTo>
                  <a:pt x="243996" y="486602"/>
                  <a:pt x="228490" y="499756"/>
                  <a:pt x="199292" y="523114"/>
                </a:cubicBezTo>
                <a:cubicBezTo>
                  <a:pt x="181592" y="537274"/>
                  <a:pt x="162807" y="551474"/>
                  <a:pt x="140677" y="558283"/>
                </a:cubicBezTo>
                <a:cubicBezTo>
                  <a:pt x="127472" y="562346"/>
                  <a:pt x="113323" y="562191"/>
                  <a:pt x="99646" y="564145"/>
                </a:cubicBezTo>
                <a:cubicBezTo>
                  <a:pt x="87923" y="570006"/>
                  <a:pt x="75857" y="575226"/>
                  <a:pt x="64477" y="581729"/>
                </a:cubicBezTo>
                <a:cubicBezTo>
                  <a:pt x="615" y="618221"/>
                  <a:pt x="39004" y="603898"/>
                  <a:pt x="0" y="616898"/>
                </a:cubicBezTo>
                <a:cubicBezTo>
                  <a:pt x="3908" y="577821"/>
                  <a:pt x="6644" y="538610"/>
                  <a:pt x="11723" y="499668"/>
                </a:cubicBezTo>
                <a:cubicBezTo>
                  <a:pt x="13619" y="485130"/>
                  <a:pt x="32026" y="454771"/>
                  <a:pt x="35169" y="446914"/>
                </a:cubicBezTo>
                <a:cubicBezTo>
                  <a:pt x="38483" y="438630"/>
                  <a:pt x="45591" y="400663"/>
                  <a:pt x="46892" y="394160"/>
                </a:cubicBezTo>
                <a:cubicBezTo>
                  <a:pt x="61158" y="237247"/>
                  <a:pt x="45170" y="395357"/>
                  <a:pt x="58616" y="294514"/>
                </a:cubicBezTo>
                <a:cubicBezTo>
                  <a:pt x="60954" y="276976"/>
                  <a:pt x="61568" y="259212"/>
                  <a:pt x="64477" y="241760"/>
                </a:cubicBezTo>
                <a:cubicBezTo>
                  <a:pt x="65493" y="235665"/>
                  <a:pt x="68642" y="230116"/>
                  <a:pt x="70339" y="224175"/>
                </a:cubicBezTo>
                <a:cubicBezTo>
                  <a:pt x="73610" y="212728"/>
                  <a:pt x="76788" y="194572"/>
                  <a:pt x="82062" y="183145"/>
                </a:cubicBezTo>
                <a:cubicBezTo>
                  <a:pt x="91216" y="163311"/>
                  <a:pt x="103256" y="144811"/>
                  <a:pt x="111369" y="124529"/>
                </a:cubicBezTo>
                <a:cubicBezTo>
                  <a:pt x="125708" y="88681"/>
                  <a:pt x="117255" y="103976"/>
                  <a:pt x="134816" y="77637"/>
                </a:cubicBezTo>
                <a:cubicBezTo>
                  <a:pt x="136770" y="69822"/>
                  <a:pt x="136208" y="60894"/>
                  <a:pt x="140677" y="54191"/>
                </a:cubicBezTo>
                <a:cubicBezTo>
                  <a:pt x="144585" y="48329"/>
                  <a:pt x="152761" y="46869"/>
                  <a:pt x="158262" y="42468"/>
                </a:cubicBezTo>
                <a:cubicBezTo>
                  <a:pt x="162577" y="39016"/>
                  <a:pt x="179754" y="6322"/>
                  <a:pt x="199292" y="1437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Volný tvar: obrazec 5"/>
          <p:cNvSpPr/>
          <p:nvPr/>
        </p:nvSpPr>
        <p:spPr>
          <a:xfrm>
            <a:off x="2454690" y="4476298"/>
            <a:ext cx="352987" cy="1051133"/>
          </a:xfrm>
          <a:custGeom>
            <a:avLst/>
            <a:gdLst>
              <a:gd name="connsiteX0" fmla="*/ 59910 w 352987"/>
              <a:gd name="connsiteY0" fmla="*/ 998379 h 1051133"/>
              <a:gd name="connsiteX1" fmla="*/ 77495 w 352987"/>
              <a:gd name="connsiteY1" fmla="*/ 939764 h 1051133"/>
              <a:gd name="connsiteX2" fmla="*/ 83356 w 352987"/>
              <a:gd name="connsiteY2" fmla="*/ 910456 h 1051133"/>
              <a:gd name="connsiteX3" fmla="*/ 95079 w 352987"/>
              <a:gd name="connsiteY3" fmla="*/ 869425 h 1051133"/>
              <a:gd name="connsiteX4" fmla="*/ 95079 w 352987"/>
              <a:gd name="connsiteY4" fmla="*/ 611517 h 1051133"/>
              <a:gd name="connsiteX5" fmla="*/ 89218 w 352987"/>
              <a:gd name="connsiteY5" fmla="*/ 593933 h 1051133"/>
              <a:gd name="connsiteX6" fmla="*/ 100941 w 352987"/>
              <a:gd name="connsiteY6" fmla="*/ 500148 h 1051133"/>
              <a:gd name="connsiteX7" fmla="*/ 106802 w 352987"/>
              <a:gd name="connsiteY7" fmla="*/ 464979 h 1051133"/>
              <a:gd name="connsiteX8" fmla="*/ 124387 w 352987"/>
              <a:gd name="connsiteY8" fmla="*/ 447394 h 1051133"/>
              <a:gd name="connsiteX9" fmla="*/ 124387 w 352987"/>
              <a:gd name="connsiteY9" fmla="*/ 248102 h 1051133"/>
              <a:gd name="connsiteX10" fmla="*/ 112664 w 352987"/>
              <a:gd name="connsiteY10" fmla="*/ 207071 h 1051133"/>
              <a:gd name="connsiteX11" fmla="*/ 95079 w 352987"/>
              <a:gd name="connsiteY11" fmla="*/ 177764 h 1051133"/>
              <a:gd name="connsiteX12" fmla="*/ 65772 w 352987"/>
              <a:gd name="connsiteY12" fmla="*/ 125010 h 1051133"/>
              <a:gd name="connsiteX13" fmla="*/ 42325 w 352987"/>
              <a:gd name="connsiteY13" fmla="*/ 107425 h 1051133"/>
              <a:gd name="connsiteX14" fmla="*/ 36464 w 352987"/>
              <a:gd name="connsiteY14" fmla="*/ 89840 h 1051133"/>
              <a:gd name="connsiteX15" fmla="*/ 24741 w 352987"/>
              <a:gd name="connsiteY15" fmla="*/ 72256 h 1051133"/>
              <a:gd name="connsiteX16" fmla="*/ 18879 w 352987"/>
              <a:gd name="connsiteY16" fmla="*/ 48810 h 1051133"/>
              <a:gd name="connsiteX17" fmla="*/ 7156 w 352987"/>
              <a:gd name="connsiteY17" fmla="*/ 25364 h 1051133"/>
              <a:gd name="connsiteX18" fmla="*/ 1295 w 352987"/>
              <a:gd name="connsiteY18" fmla="*/ 1917 h 1051133"/>
              <a:gd name="connsiteX19" fmla="*/ 18879 w 352987"/>
              <a:gd name="connsiteY19" fmla="*/ 7779 h 1051133"/>
              <a:gd name="connsiteX20" fmla="*/ 36464 w 352987"/>
              <a:gd name="connsiteY20" fmla="*/ 42948 h 1051133"/>
              <a:gd name="connsiteX21" fmla="*/ 54048 w 352987"/>
              <a:gd name="connsiteY21" fmla="*/ 66394 h 1051133"/>
              <a:gd name="connsiteX22" fmla="*/ 77495 w 352987"/>
              <a:gd name="connsiteY22" fmla="*/ 89840 h 1051133"/>
              <a:gd name="connsiteX23" fmla="*/ 89218 w 352987"/>
              <a:gd name="connsiteY23" fmla="*/ 107425 h 1051133"/>
              <a:gd name="connsiteX24" fmla="*/ 106802 w 352987"/>
              <a:gd name="connsiteY24" fmla="*/ 130871 h 1051133"/>
              <a:gd name="connsiteX25" fmla="*/ 118525 w 352987"/>
              <a:gd name="connsiteY25" fmla="*/ 148456 h 1051133"/>
              <a:gd name="connsiteX26" fmla="*/ 147833 w 352987"/>
              <a:gd name="connsiteY26" fmla="*/ 183625 h 1051133"/>
              <a:gd name="connsiteX27" fmla="*/ 153695 w 352987"/>
              <a:gd name="connsiteY27" fmla="*/ 201210 h 1051133"/>
              <a:gd name="connsiteX28" fmla="*/ 183002 w 352987"/>
              <a:gd name="connsiteY28" fmla="*/ 242240 h 1051133"/>
              <a:gd name="connsiteX29" fmla="*/ 200587 w 352987"/>
              <a:gd name="connsiteY29" fmla="*/ 271548 h 1051133"/>
              <a:gd name="connsiteX30" fmla="*/ 212310 w 352987"/>
              <a:gd name="connsiteY30" fmla="*/ 300856 h 1051133"/>
              <a:gd name="connsiteX31" fmla="*/ 229895 w 352987"/>
              <a:gd name="connsiteY31" fmla="*/ 330164 h 1051133"/>
              <a:gd name="connsiteX32" fmla="*/ 259202 w 352987"/>
              <a:gd name="connsiteY32" fmla="*/ 377056 h 1051133"/>
              <a:gd name="connsiteX33" fmla="*/ 276787 w 352987"/>
              <a:gd name="connsiteY33" fmla="*/ 435671 h 1051133"/>
              <a:gd name="connsiteX34" fmla="*/ 306095 w 352987"/>
              <a:gd name="connsiteY34" fmla="*/ 500148 h 1051133"/>
              <a:gd name="connsiteX35" fmla="*/ 311956 w 352987"/>
              <a:gd name="connsiteY35" fmla="*/ 517733 h 1051133"/>
              <a:gd name="connsiteX36" fmla="*/ 323679 w 352987"/>
              <a:gd name="connsiteY36" fmla="*/ 576348 h 1051133"/>
              <a:gd name="connsiteX37" fmla="*/ 335402 w 352987"/>
              <a:gd name="connsiteY37" fmla="*/ 623240 h 1051133"/>
              <a:gd name="connsiteX38" fmla="*/ 352987 w 352987"/>
              <a:gd name="connsiteY38" fmla="*/ 705302 h 1051133"/>
              <a:gd name="connsiteX39" fmla="*/ 341264 w 352987"/>
              <a:gd name="connsiteY39" fmla="*/ 910456 h 1051133"/>
              <a:gd name="connsiteX40" fmla="*/ 329541 w 352987"/>
              <a:gd name="connsiteY40" fmla="*/ 992517 h 1051133"/>
              <a:gd name="connsiteX41" fmla="*/ 323679 w 352987"/>
              <a:gd name="connsiteY41" fmla="*/ 1039410 h 1051133"/>
              <a:gd name="connsiteX42" fmla="*/ 288510 w 352987"/>
              <a:gd name="connsiteY42" fmla="*/ 1051133 h 1051133"/>
              <a:gd name="connsiteX43" fmla="*/ 241618 w 352987"/>
              <a:gd name="connsiteY43" fmla="*/ 1045271 h 1051133"/>
              <a:gd name="connsiteX44" fmla="*/ 188864 w 352987"/>
              <a:gd name="connsiteY44" fmla="*/ 1004240 h 1051133"/>
              <a:gd name="connsiteX45" fmla="*/ 141972 w 352987"/>
              <a:gd name="connsiteY45" fmla="*/ 986656 h 1051133"/>
              <a:gd name="connsiteX46" fmla="*/ 59910 w 352987"/>
              <a:gd name="connsiteY46" fmla="*/ 998379 h 1051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352987" h="1051133">
                <a:moveTo>
                  <a:pt x="59910" y="998379"/>
                </a:moveTo>
                <a:cubicBezTo>
                  <a:pt x="49164" y="990564"/>
                  <a:pt x="54776" y="1007924"/>
                  <a:pt x="77495" y="939764"/>
                </a:cubicBezTo>
                <a:cubicBezTo>
                  <a:pt x="80645" y="930312"/>
                  <a:pt x="81195" y="920182"/>
                  <a:pt x="83356" y="910456"/>
                </a:cubicBezTo>
                <a:cubicBezTo>
                  <a:pt x="88261" y="888384"/>
                  <a:pt x="88554" y="889001"/>
                  <a:pt x="95079" y="869425"/>
                </a:cubicBezTo>
                <a:cubicBezTo>
                  <a:pt x="108824" y="759478"/>
                  <a:pt x="105158" y="808049"/>
                  <a:pt x="95079" y="611517"/>
                </a:cubicBezTo>
                <a:cubicBezTo>
                  <a:pt x="94763" y="605347"/>
                  <a:pt x="91172" y="599794"/>
                  <a:pt x="89218" y="593933"/>
                </a:cubicBezTo>
                <a:cubicBezTo>
                  <a:pt x="93126" y="562671"/>
                  <a:pt x="96684" y="531364"/>
                  <a:pt x="100941" y="500148"/>
                </a:cubicBezTo>
                <a:cubicBezTo>
                  <a:pt x="102547" y="488372"/>
                  <a:pt x="101975" y="475839"/>
                  <a:pt x="106802" y="464979"/>
                </a:cubicBezTo>
                <a:cubicBezTo>
                  <a:pt x="110169" y="457404"/>
                  <a:pt x="118525" y="453256"/>
                  <a:pt x="124387" y="447394"/>
                </a:cubicBezTo>
                <a:cubicBezTo>
                  <a:pt x="140732" y="365663"/>
                  <a:pt x="134199" y="410003"/>
                  <a:pt x="124387" y="248102"/>
                </a:cubicBezTo>
                <a:cubicBezTo>
                  <a:pt x="124128" y="243832"/>
                  <a:pt x="115625" y="212994"/>
                  <a:pt x="112664" y="207071"/>
                </a:cubicBezTo>
                <a:cubicBezTo>
                  <a:pt x="107569" y="196881"/>
                  <a:pt x="100612" y="187723"/>
                  <a:pt x="95079" y="177764"/>
                </a:cubicBezTo>
                <a:cubicBezTo>
                  <a:pt x="86640" y="162574"/>
                  <a:pt x="76927" y="137759"/>
                  <a:pt x="65772" y="125010"/>
                </a:cubicBezTo>
                <a:cubicBezTo>
                  <a:pt x="59339" y="117658"/>
                  <a:pt x="50141" y="113287"/>
                  <a:pt x="42325" y="107425"/>
                </a:cubicBezTo>
                <a:cubicBezTo>
                  <a:pt x="40371" y="101563"/>
                  <a:pt x="39227" y="95366"/>
                  <a:pt x="36464" y="89840"/>
                </a:cubicBezTo>
                <a:cubicBezTo>
                  <a:pt x="33314" y="83539"/>
                  <a:pt x="27516" y="78731"/>
                  <a:pt x="24741" y="72256"/>
                </a:cubicBezTo>
                <a:cubicBezTo>
                  <a:pt x="21568" y="64852"/>
                  <a:pt x="21708" y="56353"/>
                  <a:pt x="18879" y="48810"/>
                </a:cubicBezTo>
                <a:cubicBezTo>
                  <a:pt x="15811" y="40629"/>
                  <a:pt x="11064" y="33179"/>
                  <a:pt x="7156" y="25364"/>
                </a:cubicBezTo>
                <a:cubicBezTo>
                  <a:pt x="5202" y="17548"/>
                  <a:pt x="-3174" y="8620"/>
                  <a:pt x="1295" y="1917"/>
                </a:cubicBezTo>
                <a:cubicBezTo>
                  <a:pt x="4722" y="-3224"/>
                  <a:pt x="14858" y="3088"/>
                  <a:pt x="18879" y="7779"/>
                </a:cubicBezTo>
                <a:cubicBezTo>
                  <a:pt x="27409" y="17730"/>
                  <a:pt x="29721" y="31709"/>
                  <a:pt x="36464" y="42948"/>
                </a:cubicBezTo>
                <a:cubicBezTo>
                  <a:pt x="41490" y="51325"/>
                  <a:pt x="47615" y="59042"/>
                  <a:pt x="54048" y="66394"/>
                </a:cubicBezTo>
                <a:cubicBezTo>
                  <a:pt x="61326" y="74712"/>
                  <a:pt x="70302" y="81448"/>
                  <a:pt x="77495" y="89840"/>
                </a:cubicBezTo>
                <a:cubicBezTo>
                  <a:pt x="82080" y="95189"/>
                  <a:pt x="85123" y="101692"/>
                  <a:pt x="89218" y="107425"/>
                </a:cubicBezTo>
                <a:cubicBezTo>
                  <a:pt x="94896" y="115374"/>
                  <a:pt x="101124" y="122922"/>
                  <a:pt x="106802" y="130871"/>
                </a:cubicBezTo>
                <a:cubicBezTo>
                  <a:pt x="110897" y="136604"/>
                  <a:pt x="114200" y="142895"/>
                  <a:pt x="118525" y="148456"/>
                </a:cubicBezTo>
                <a:cubicBezTo>
                  <a:pt x="127894" y="160502"/>
                  <a:pt x="138064" y="171902"/>
                  <a:pt x="147833" y="183625"/>
                </a:cubicBezTo>
                <a:cubicBezTo>
                  <a:pt x="149787" y="189487"/>
                  <a:pt x="150932" y="195684"/>
                  <a:pt x="153695" y="201210"/>
                </a:cubicBezTo>
                <a:cubicBezTo>
                  <a:pt x="158936" y="211691"/>
                  <a:pt x="177696" y="234281"/>
                  <a:pt x="183002" y="242240"/>
                </a:cubicBezTo>
                <a:cubicBezTo>
                  <a:pt x="189322" y="251720"/>
                  <a:pt x="195492" y="261358"/>
                  <a:pt x="200587" y="271548"/>
                </a:cubicBezTo>
                <a:cubicBezTo>
                  <a:pt x="205293" y="280959"/>
                  <a:pt x="207604" y="291445"/>
                  <a:pt x="212310" y="300856"/>
                </a:cubicBezTo>
                <a:cubicBezTo>
                  <a:pt x="217405" y="311046"/>
                  <a:pt x="224362" y="320205"/>
                  <a:pt x="229895" y="330164"/>
                </a:cubicBezTo>
                <a:cubicBezTo>
                  <a:pt x="252885" y="371545"/>
                  <a:pt x="228664" y="336337"/>
                  <a:pt x="259202" y="377056"/>
                </a:cubicBezTo>
                <a:cubicBezTo>
                  <a:pt x="265563" y="408857"/>
                  <a:pt x="263017" y="405377"/>
                  <a:pt x="276787" y="435671"/>
                </a:cubicBezTo>
                <a:cubicBezTo>
                  <a:pt x="301245" y="489478"/>
                  <a:pt x="287764" y="451264"/>
                  <a:pt x="306095" y="500148"/>
                </a:cubicBezTo>
                <a:cubicBezTo>
                  <a:pt x="308264" y="505933"/>
                  <a:pt x="310567" y="511713"/>
                  <a:pt x="311956" y="517733"/>
                </a:cubicBezTo>
                <a:cubicBezTo>
                  <a:pt x="316436" y="537148"/>
                  <a:pt x="318846" y="557018"/>
                  <a:pt x="323679" y="576348"/>
                </a:cubicBezTo>
                <a:cubicBezTo>
                  <a:pt x="327587" y="591979"/>
                  <a:pt x="331712" y="607557"/>
                  <a:pt x="335402" y="623240"/>
                </a:cubicBezTo>
                <a:cubicBezTo>
                  <a:pt x="344656" y="662568"/>
                  <a:pt x="346153" y="671135"/>
                  <a:pt x="352987" y="705302"/>
                </a:cubicBezTo>
                <a:cubicBezTo>
                  <a:pt x="344386" y="928920"/>
                  <a:pt x="353455" y="788542"/>
                  <a:pt x="341264" y="910456"/>
                </a:cubicBezTo>
                <a:cubicBezTo>
                  <a:pt x="333926" y="983836"/>
                  <a:pt x="342489" y="953672"/>
                  <a:pt x="329541" y="992517"/>
                </a:cubicBezTo>
                <a:cubicBezTo>
                  <a:pt x="327587" y="1008148"/>
                  <a:pt x="332713" y="1026505"/>
                  <a:pt x="323679" y="1039410"/>
                </a:cubicBezTo>
                <a:cubicBezTo>
                  <a:pt x="316593" y="1049533"/>
                  <a:pt x="288510" y="1051133"/>
                  <a:pt x="288510" y="1051133"/>
                </a:cubicBezTo>
                <a:cubicBezTo>
                  <a:pt x="272879" y="1049179"/>
                  <a:pt x="255871" y="1051978"/>
                  <a:pt x="241618" y="1045271"/>
                </a:cubicBezTo>
                <a:cubicBezTo>
                  <a:pt x="221461" y="1035785"/>
                  <a:pt x="209548" y="1012513"/>
                  <a:pt x="188864" y="1004240"/>
                </a:cubicBezTo>
                <a:cubicBezTo>
                  <a:pt x="185113" y="1002740"/>
                  <a:pt x="151163" y="988494"/>
                  <a:pt x="141972" y="986656"/>
                </a:cubicBezTo>
                <a:cubicBezTo>
                  <a:pt x="111280" y="980518"/>
                  <a:pt x="70656" y="1006194"/>
                  <a:pt x="59910" y="998379"/>
                </a:cubicBezTo>
                <a:close/>
              </a:path>
            </a:pathLst>
          </a:cu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vál 6"/>
          <p:cNvSpPr/>
          <p:nvPr/>
        </p:nvSpPr>
        <p:spPr>
          <a:xfrm>
            <a:off x="1512275" y="5398478"/>
            <a:ext cx="123092" cy="140677"/>
          </a:xfrm>
          <a:prstGeom prst="ellipse">
            <a:avLst/>
          </a:prstGeom>
          <a:solidFill>
            <a:srgbClr val="FF000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Volný tvar: obrazec 8"/>
          <p:cNvSpPr/>
          <p:nvPr/>
        </p:nvSpPr>
        <p:spPr>
          <a:xfrm>
            <a:off x="10731937" y="4050271"/>
            <a:ext cx="211776" cy="345883"/>
          </a:xfrm>
          <a:custGeom>
            <a:avLst/>
            <a:gdLst>
              <a:gd name="connsiteX0" fmla="*/ 88463 w 211776"/>
              <a:gd name="connsiteY0" fmla="*/ 29360 h 345883"/>
              <a:gd name="connsiteX1" fmla="*/ 117771 w 211776"/>
              <a:gd name="connsiteY1" fmla="*/ 11775 h 345883"/>
              <a:gd name="connsiteX2" fmla="*/ 141217 w 211776"/>
              <a:gd name="connsiteY2" fmla="*/ 52 h 345883"/>
              <a:gd name="connsiteX3" fmla="*/ 182248 w 211776"/>
              <a:gd name="connsiteY3" fmla="*/ 17637 h 345883"/>
              <a:gd name="connsiteX4" fmla="*/ 188109 w 211776"/>
              <a:gd name="connsiteY4" fmla="*/ 41083 h 345883"/>
              <a:gd name="connsiteX5" fmla="*/ 205694 w 211776"/>
              <a:gd name="connsiteY5" fmla="*/ 64529 h 345883"/>
              <a:gd name="connsiteX6" fmla="*/ 176386 w 211776"/>
              <a:gd name="connsiteY6" fmla="*/ 199344 h 345883"/>
              <a:gd name="connsiteX7" fmla="*/ 164663 w 211776"/>
              <a:gd name="connsiteY7" fmla="*/ 222791 h 345883"/>
              <a:gd name="connsiteX8" fmla="*/ 129494 w 211776"/>
              <a:gd name="connsiteY8" fmla="*/ 240375 h 345883"/>
              <a:gd name="connsiteX9" fmla="*/ 88463 w 211776"/>
              <a:gd name="connsiteY9" fmla="*/ 293129 h 345883"/>
              <a:gd name="connsiteX10" fmla="*/ 70878 w 211776"/>
              <a:gd name="connsiteY10" fmla="*/ 316575 h 345883"/>
              <a:gd name="connsiteX11" fmla="*/ 41571 w 211776"/>
              <a:gd name="connsiteY11" fmla="*/ 345883 h 345883"/>
              <a:gd name="connsiteX12" fmla="*/ 6401 w 211776"/>
              <a:gd name="connsiteY12" fmla="*/ 334160 h 345883"/>
              <a:gd name="connsiteX13" fmla="*/ 540 w 211776"/>
              <a:gd name="connsiteY13" fmla="*/ 287267 h 345883"/>
              <a:gd name="connsiteX14" fmla="*/ 18125 w 211776"/>
              <a:gd name="connsiteY14" fmla="*/ 170037 h 345883"/>
              <a:gd name="connsiteX15" fmla="*/ 41571 w 211776"/>
              <a:gd name="connsiteY15" fmla="*/ 111421 h 345883"/>
              <a:gd name="connsiteX16" fmla="*/ 65017 w 211776"/>
              <a:gd name="connsiteY16" fmla="*/ 82114 h 345883"/>
              <a:gd name="connsiteX17" fmla="*/ 70878 w 211776"/>
              <a:gd name="connsiteY17" fmla="*/ 64529 h 345883"/>
              <a:gd name="connsiteX18" fmla="*/ 82601 w 211776"/>
              <a:gd name="connsiteY18" fmla="*/ 46944 h 345883"/>
              <a:gd name="connsiteX19" fmla="*/ 88463 w 211776"/>
              <a:gd name="connsiteY19" fmla="*/ 29360 h 345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11776" h="345883">
                <a:moveTo>
                  <a:pt x="88463" y="29360"/>
                </a:moveTo>
                <a:cubicBezTo>
                  <a:pt x="94325" y="23499"/>
                  <a:pt x="107812" y="17308"/>
                  <a:pt x="117771" y="11775"/>
                </a:cubicBezTo>
                <a:cubicBezTo>
                  <a:pt x="125409" y="7532"/>
                  <a:pt x="132515" y="-739"/>
                  <a:pt x="141217" y="52"/>
                </a:cubicBezTo>
                <a:cubicBezTo>
                  <a:pt x="156036" y="1399"/>
                  <a:pt x="168571" y="11775"/>
                  <a:pt x="182248" y="17637"/>
                </a:cubicBezTo>
                <a:cubicBezTo>
                  <a:pt x="184202" y="25452"/>
                  <a:pt x="184506" y="33878"/>
                  <a:pt x="188109" y="41083"/>
                </a:cubicBezTo>
                <a:cubicBezTo>
                  <a:pt x="192478" y="49821"/>
                  <a:pt x="204810" y="54800"/>
                  <a:pt x="205694" y="64529"/>
                </a:cubicBezTo>
                <a:cubicBezTo>
                  <a:pt x="216907" y="187871"/>
                  <a:pt x="215525" y="140635"/>
                  <a:pt x="176386" y="199344"/>
                </a:cubicBezTo>
                <a:cubicBezTo>
                  <a:pt x="171539" y="206615"/>
                  <a:pt x="171239" y="217037"/>
                  <a:pt x="164663" y="222791"/>
                </a:cubicBezTo>
                <a:cubicBezTo>
                  <a:pt x="154799" y="231422"/>
                  <a:pt x="141217" y="234514"/>
                  <a:pt x="129494" y="240375"/>
                </a:cubicBezTo>
                <a:cubicBezTo>
                  <a:pt x="99196" y="270673"/>
                  <a:pt x="121183" y="246387"/>
                  <a:pt x="88463" y="293129"/>
                </a:cubicBezTo>
                <a:cubicBezTo>
                  <a:pt x="82861" y="301132"/>
                  <a:pt x="76056" y="308291"/>
                  <a:pt x="70878" y="316575"/>
                </a:cubicBezTo>
                <a:cubicBezTo>
                  <a:pt x="51817" y="347072"/>
                  <a:pt x="70679" y="336179"/>
                  <a:pt x="41571" y="345883"/>
                </a:cubicBezTo>
                <a:cubicBezTo>
                  <a:pt x="29848" y="341975"/>
                  <a:pt x="13488" y="344284"/>
                  <a:pt x="6401" y="334160"/>
                </a:cubicBezTo>
                <a:cubicBezTo>
                  <a:pt x="-2633" y="321255"/>
                  <a:pt x="540" y="303020"/>
                  <a:pt x="540" y="287267"/>
                </a:cubicBezTo>
                <a:cubicBezTo>
                  <a:pt x="540" y="227853"/>
                  <a:pt x="3283" y="218270"/>
                  <a:pt x="18125" y="170037"/>
                </a:cubicBezTo>
                <a:cubicBezTo>
                  <a:pt x="23573" y="152333"/>
                  <a:pt x="30713" y="127708"/>
                  <a:pt x="41571" y="111421"/>
                </a:cubicBezTo>
                <a:cubicBezTo>
                  <a:pt x="48511" y="101012"/>
                  <a:pt x="57202" y="91883"/>
                  <a:pt x="65017" y="82114"/>
                </a:cubicBezTo>
                <a:cubicBezTo>
                  <a:pt x="66971" y="76252"/>
                  <a:pt x="68115" y="70055"/>
                  <a:pt x="70878" y="64529"/>
                </a:cubicBezTo>
                <a:cubicBezTo>
                  <a:pt x="74028" y="58228"/>
                  <a:pt x="79106" y="53061"/>
                  <a:pt x="82601" y="46944"/>
                </a:cubicBezTo>
                <a:cubicBezTo>
                  <a:pt x="86936" y="39357"/>
                  <a:pt x="82601" y="35221"/>
                  <a:pt x="88463" y="29360"/>
                </a:cubicBezTo>
                <a:close/>
              </a:path>
            </a:pathLst>
          </a:cu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Volný tvar: obrazec 9"/>
          <p:cNvSpPr/>
          <p:nvPr/>
        </p:nvSpPr>
        <p:spPr>
          <a:xfrm>
            <a:off x="10913248" y="5181600"/>
            <a:ext cx="229537" cy="205154"/>
          </a:xfrm>
          <a:custGeom>
            <a:avLst/>
            <a:gdLst>
              <a:gd name="connsiteX0" fmla="*/ 12660 w 229537"/>
              <a:gd name="connsiteY0" fmla="*/ 164123 h 205154"/>
              <a:gd name="connsiteX1" fmla="*/ 12660 w 229537"/>
              <a:gd name="connsiteY1" fmla="*/ 70338 h 205154"/>
              <a:gd name="connsiteX2" fmla="*/ 53690 w 229537"/>
              <a:gd name="connsiteY2" fmla="*/ 46892 h 205154"/>
              <a:gd name="connsiteX3" fmla="*/ 77137 w 229537"/>
              <a:gd name="connsiteY3" fmla="*/ 35169 h 205154"/>
              <a:gd name="connsiteX4" fmla="*/ 12660 w 229537"/>
              <a:gd name="connsiteY4" fmla="*/ 76200 h 205154"/>
              <a:gd name="connsiteX5" fmla="*/ 937 w 229537"/>
              <a:gd name="connsiteY5" fmla="*/ 58615 h 205154"/>
              <a:gd name="connsiteX6" fmla="*/ 12660 w 229537"/>
              <a:gd name="connsiteY6" fmla="*/ 41031 h 205154"/>
              <a:gd name="connsiteX7" fmla="*/ 47829 w 229537"/>
              <a:gd name="connsiteY7" fmla="*/ 17585 h 205154"/>
              <a:gd name="connsiteX8" fmla="*/ 94721 w 229537"/>
              <a:gd name="connsiteY8" fmla="*/ 0 h 205154"/>
              <a:gd name="connsiteX9" fmla="*/ 159198 w 229537"/>
              <a:gd name="connsiteY9" fmla="*/ 5862 h 205154"/>
              <a:gd name="connsiteX10" fmla="*/ 194367 w 229537"/>
              <a:gd name="connsiteY10" fmla="*/ 29308 h 205154"/>
              <a:gd name="connsiteX11" fmla="*/ 223675 w 229537"/>
              <a:gd name="connsiteY11" fmla="*/ 64477 h 205154"/>
              <a:gd name="connsiteX12" fmla="*/ 229537 w 229537"/>
              <a:gd name="connsiteY12" fmla="*/ 82062 h 205154"/>
              <a:gd name="connsiteX13" fmla="*/ 211952 w 229537"/>
              <a:gd name="connsiteY13" fmla="*/ 181708 h 205154"/>
              <a:gd name="connsiteX14" fmla="*/ 188506 w 229537"/>
              <a:gd name="connsiteY14" fmla="*/ 205154 h 205154"/>
              <a:gd name="connsiteX15" fmla="*/ 124029 w 229537"/>
              <a:gd name="connsiteY15" fmla="*/ 193431 h 205154"/>
              <a:gd name="connsiteX16" fmla="*/ 88860 w 229537"/>
              <a:gd name="connsiteY16" fmla="*/ 169985 h 205154"/>
              <a:gd name="connsiteX17" fmla="*/ 65414 w 229537"/>
              <a:gd name="connsiteY17" fmla="*/ 164123 h 205154"/>
              <a:gd name="connsiteX18" fmla="*/ 12660 w 229537"/>
              <a:gd name="connsiteY18" fmla="*/ 164123 h 205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29537" h="205154">
                <a:moveTo>
                  <a:pt x="12660" y="164123"/>
                </a:moveTo>
                <a:cubicBezTo>
                  <a:pt x="3868" y="148492"/>
                  <a:pt x="-10786" y="101600"/>
                  <a:pt x="12660" y="70338"/>
                </a:cubicBezTo>
                <a:cubicBezTo>
                  <a:pt x="22111" y="57736"/>
                  <a:pt x="39861" y="54435"/>
                  <a:pt x="53690" y="46892"/>
                </a:cubicBezTo>
                <a:cubicBezTo>
                  <a:pt x="61361" y="42708"/>
                  <a:pt x="84247" y="30090"/>
                  <a:pt x="77137" y="35169"/>
                </a:cubicBezTo>
                <a:cubicBezTo>
                  <a:pt x="56407" y="49976"/>
                  <a:pt x="12660" y="76200"/>
                  <a:pt x="12660" y="76200"/>
                </a:cubicBezTo>
                <a:cubicBezTo>
                  <a:pt x="8752" y="70338"/>
                  <a:pt x="937" y="65660"/>
                  <a:pt x="937" y="58615"/>
                </a:cubicBezTo>
                <a:cubicBezTo>
                  <a:pt x="937" y="51570"/>
                  <a:pt x="7358" y="45670"/>
                  <a:pt x="12660" y="41031"/>
                </a:cubicBezTo>
                <a:cubicBezTo>
                  <a:pt x="23263" y="31753"/>
                  <a:pt x="34463" y="22041"/>
                  <a:pt x="47829" y="17585"/>
                </a:cubicBezTo>
                <a:cubicBezTo>
                  <a:pt x="75396" y="8396"/>
                  <a:pt x="59677" y="14018"/>
                  <a:pt x="94721" y="0"/>
                </a:cubicBezTo>
                <a:cubicBezTo>
                  <a:pt x="116213" y="1954"/>
                  <a:pt x="138494" y="-227"/>
                  <a:pt x="159198" y="5862"/>
                </a:cubicBezTo>
                <a:cubicBezTo>
                  <a:pt x="172715" y="9838"/>
                  <a:pt x="194367" y="29308"/>
                  <a:pt x="194367" y="29308"/>
                </a:cubicBezTo>
                <a:cubicBezTo>
                  <a:pt x="207808" y="69626"/>
                  <a:pt x="188188" y="21892"/>
                  <a:pt x="223675" y="64477"/>
                </a:cubicBezTo>
                <a:cubicBezTo>
                  <a:pt x="227631" y="69224"/>
                  <a:pt x="227583" y="76200"/>
                  <a:pt x="229537" y="82062"/>
                </a:cubicBezTo>
                <a:cubicBezTo>
                  <a:pt x="226856" y="116910"/>
                  <a:pt x="233747" y="152648"/>
                  <a:pt x="211952" y="181708"/>
                </a:cubicBezTo>
                <a:cubicBezTo>
                  <a:pt x="205320" y="190550"/>
                  <a:pt x="196321" y="197339"/>
                  <a:pt x="188506" y="205154"/>
                </a:cubicBezTo>
                <a:cubicBezTo>
                  <a:pt x="178294" y="203877"/>
                  <a:pt x="139766" y="202174"/>
                  <a:pt x="124029" y="193431"/>
                </a:cubicBezTo>
                <a:cubicBezTo>
                  <a:pt x="111713" y="186589"/>
                  <a:pt x="101462" y="176286"/>
                  <a:pt x="88860" y="169985"/>
                </a:cubicBezTo>
                <a:cubicBezTo>
                  <a:pt x="81655" y="166382"/>
                  <a:pt x="73313" y="165703"/>
                  <a:pt x="65414" y="164123"/>
                </a:cubicBezTo>
                <a:cubicBezTo>
                  <a:pt x="53760" y="161792"/>
                  <a:pt x="21452" y="179754"/>
                  <a:pt x="12660" y="164123"/>
                </a:cubicBezTo>
                <a:close/>
              </a:path>
            </a:pathLst>
          </a:cu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Volný tvar: obrazec 10"/>
          <p:cNvSpPr/>
          <p:nvPr/>
        </p:nvSpPr>
        <p:spPr>
          <a:xfrm>
            <a:off x="10837359" y="5332263"/>
            <a:ext cx="237940" cy="212752"/>
          </a:xfrm>
          <a:custGeom>
            <a:avLst/>
            <a:gdLst>
              <a:gd name="connsiteX0" fmla="*/ 76826 w 237940"/>
              <a:gd name="connsiteY0" fmla="*/ 1737 h 212752"/>
              <a:gd name="connsiteX1" fmla="*/ 29933 w 237940"/>
              <a:gd name="connsiteY1" fmla="*/ 48629 h 212752"/>
              <a:gd name="connsiteX2" fmla="*/ 6487 w 237940"/>
              <a:gd name="connsiteY2" fmla="*/ 83799 h 212752"/>
              <a:gd name="connsiteX3" fmla="*/ 6487 w 237940"/>
              <a:gd name="connsiteY3" fmla="*/ 130691 h 212752"/>
              <a:gd name="connsiteX4" fmla="*/ 18210 w 237940"/>
              <a:gd name="connsiteY4" fmla="*/ 148275 h 212752"/>
              <a:gd name="connsiteX5" fmla="*/ 59241 w 237940"/>
              <a:gd name="connsiteY5" fmla="*/ 154137 h 212752"/>
              <a:gd name="connsiteX6" fmla="*/ 117856 w 237940"/>
              <a:gd name="connsiteY6" fmla="*/ 183445 h 212752"/>
              <a:gd name="connsiteX7" fmla="*/ 135441 w 237940"/>
              <a:gd name="connsiteY7" fmla="*/ 195168 h 212752"/>
              <a:gd name="connsiteX8" fmla="*/ 188195 w 237940"/>
              <a:gd name="connsiteY8" fmla="*/ 212752 h 212752"/>
              <a:gd name="connsiteX9" fmla="*/ 235087 w 237940"/>
              <a:gd name="connsiteY9" fmla="*/ 189306 h 212752"/>
              <a:gd name="connsiteX10" fmla="*/ 223364 w 237940"/>
              <a:gd name="connsiteY10" fmla="*/ 83799 h 212752"/>
              <a:gd name="connsiteX11" fmla="*/ 217503 w 237940"/>
              <a:gd name="connsiteY11" fmla="*/ 66214 h 212752"/>
              <a:gd name="connsiteX12" fmla="*/ 158887 w 237940"/>
              <a:gd name="connsiteY12" fmla="*/ 48629 h 212752"/>
              <a:gd name="connsiteX13" fmla="*/ 76826 w 237940"/>
              <a:gd name="connsiteY13" fmla="*/ 1737 h 212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7940" h="212752">
                <a:moveTo>
                  <a:pt x="76826" y="1737"/>
                </a:moveTo>
                <a:cubicBezTo>
                  <a:pt x="55334" y="1737"/>
                  <a:pt x="92459" y="-13897"/>
                  <a:pt x="29933" y="48629"/>
                </a:cubicBezTo>
                <a:cubicBezTo>
                  <a:pt x="19970" y="58592"/>
                  <a:pt x="14302" y="72076"/>
                  <a:pt x="6487" y="83799"/>
                </a:cubicBezTo>
                <a:cubicBezTo>
                  <a:pt x="-718" y="105415"/>
                  <a:pt x="-3498" y="104063"/>
                  <a:pt x="6487" y="130691"/>
                </a:cubicBezTo>
                <a:cubicBezTo>
                  <a:pt x="8960" y="137287"/>
                  <a:pt x="11773" y="145414"/>
                  <a:pt x="18210" y="148275"/>
                </a:cubicBezTo>
                <a:cubicBezTo>
                  <a:pt x="30835" y="153886"/>
                  <a:pt x="45564" y="152183"/>
                  <a:pt x="59241" y="154137"/>
                </a:cubicBezTo>
                <a:cubicBezTo>
                  <a:pt x="78779" y="163906"/>
                  <a:pt x="99680" y="171328"/>
                  <a:pt x="117856" y="183445"/>
                </a:cubicBezTo>
                <a:cubicBezTo>
                  <a:pt x="123718" y="187353"/>
                  <a:pt x="128938" y="192459"/>
                  <a:pt x="135441" y="195168"/>
                </a:cubicBezTo>
                <a:cubicBezTo>
                  <a:pt x="152551" y="202297"/>
                  <a:pt x="188195" y="212752"/>
                  <a:pt x="188195" y="212752"/>
                </a:cubicBezTo>
                <a:cubicBezTo>
                  <a:pt x="203826" y="204937"/>
                  <a:pt x="230489" y="206166"/>
                  <a:pt x="235087" y="189306"/>
                </a:cubicBezTo>
                <a:cubicBezTo>
                  <a:pt x="244398" y="155167"/>
                  <a:pt x="228368" y="118829"/>
                  <a:pt x="223364" y="83799"/>
                </a:cubicBezTo>
                <a:cubicBezTo>
                  <a:pt x="222490" y="77682"/>
                  <a:pt x="221872" y="70583"/>
                  <a:pt x="217503" y="66214"/>
                </a:cubicBezTo>
                <a:cubicBezTo>
                  <a:pt x="203873" y="52584"/>
                  <a:pt x="174864" y="51292"/>
                  <a:pt x="158887" y="48629"/>
                </a:cubicBezTo>
                <a:cubicBezTo>
                  <a:pt x="98524" y="18448"/>
                  <a:pt x="98318" y="1737"/>
                  <a:pt x="76826" y="1737"/>
                </a:cubicBezTo>
                <a:close/>
              </a:path>
            </a:pathLst>
          </a:cu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3" name="Přímá spojnice se šipkou 12"/>
          <p:cNvCxnSpPr/>
          <p:nvPr/>
        </p:nvCxnSpPr>
        <p:spPr>
          <a:xfrm flipV="1">
            <a:off x="11075299" y="4583723"/>
            <a:ext cx="389870" cy="59787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se šipkou 14"/>
          <p:cNvCxnSpPr/>
          <p:nvPr/>
        </p:nvCxnSpPr>
        <p:spPr>
          <a:xfrm>
            <a:off x="10943713" y="4114800"/>
            <a:ext cx="386641" cy="216877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img282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48" t="10449" r="18094" b="32329"/>
          <a:stretch>
            <a:fillRect/>
          </a:stretch>
        </p:blipFill>
        <p:spPr bwMode="auto">
          <a:xfrm>
            <a:off x="654654" y="0"/>
            <a:ext cx="4677817" cy="6875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" name="Picture 99"/>
          <p:cNvPicPr/>
          <p:nvPr/>
        </p:nvPicPr>
        <p:blipFill>
          <a:blip r:embed="rId2"/>
          <a:stretch>
            <a:fillRect/>
          </a:stretch>
        </p:blipFill>
        <p:spPr>
          <a:xfrm>
            <a:off x="5332810" y="17780"/>
            <a:ext cx="6365081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69011" y="680641"/>
            <a:ext cx="4836414" cy="6268394"/>
          </a:xfrm>
          <a:prstGeom prst="rect">
            <a:avLst/>
          </a:prstGeom>
        </p:spPr>
      </p:pic>
      <p:pic>
        <p:nvPicPr>
          <p:cNvPr id="3" name="Picture 3" descr="img28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05" t="5745" r="21893" b="48479"/>
          <a:stretch>
            <a:fillRect/>
          </a:stretch>
        </p:blipFill>
        <p:spPr bwMode="auto">
          <a:xfrm>
            <a:off x="5511370" y="187001"/>
            <a:ext cx="6470822" cy="6375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g284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15" t="7750" r="19038" b="21541"/>
          <a:stretch>
            <a:fillRect/>
          </a:stretch>
        </p:blipFill>
        <p:spPr bwMode="auto">
          <a:xfrm>
            <a:off x="8134091" y="0"/>
            <a:ext cx="4057909" cy="6456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815" y="299282"/>
            <a:ext cx="7574190" cy="5282368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7500" y="0"/>
            <a:ext cx="4919049" cy="6858000"/>
          </a:xfrm>
          <a:prstGeom prst="rect">
            <a:avLst/>
          </a:prstGeom>
        </p:spPr>
      </p:pic>
      <p:pic>
        <p:nvPicPr>
          <p:cNvPr id="6" name="Obrázek 5" descr="Obsah obrázku diagram&#10;&#10;Popis byl vytvořen automaticky"/>
          <p:cNvPicPr>
            <a:picLocks noChangeAspect="1"/>
          </p:cNvPicPr>
          <p:nvPr/>
        </p:nvPicPr>
        <p:blipFill>
          <a:blip r:embed="rId2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3332" y="263280"/>
            <a:ext cx="5141168" cy="6331439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diagram&#10;&#10;Popis byl vytvořen automaticky"/>
          <p:cNvPicPr>
            <a:picLocks noChangeAspect="1"/>
          </p:cNvPicPr>
          <p:nvPr/>
        </p:nvPicPr>
        <p:blipFill>
          <a:blip r:embed="rId1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0000" contrast="4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872" y="2057400"/>
            <a:ext cx="7527128" cy="4674637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5963"/>
            <a:ext cx="6096000" cy="2443089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b="1" dirty="0">
                <a:highlight>
                  <a:srgbClr val="FFFF00"/>
                </a:highlight>
              </a:rPr>
              <a:t>TOPOGRAFIE</a:t>
            </a:r>
            <a:endParaRPr lang="cs-CZ" b="1" dirty="0">
              <a:highlight>
                <a:srgbClr val="FFFF00"/>
              </a:highlight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11369"/>
            <a:ext cx="9144000" cy="1655762"/>
          </a:xfrm>
        </p:spPr>
        <p:txBody>
          <a:bodyPr/>
          <a:lstStyle/>
          <a:p>
            <a:r>
              <a:rPr lang="cs-CZ" b="1" dirty="0">
                <a:highlight>
                  <a:srgbClr val="FFFF00"/>
                </a:highlight>
              </a:rPr>
              <a:t>HLAVA A KRK</a:t>
            </a:r>
            <a:endParaRPr lang="cs-CZ" b="1" dirty="0">
              <a:highlight>
                <a:srgbClr val="FFFF00"/>
              </a:highlight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0" y="107075"/>
            <a:ext cx="12192000" cy="67403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>
                <a:highlight>
                  <a:srgbClr val="FFFF00"/>
                </a:highlight>
              </a:rPr>
              <a:t>1. </a:t>
            </a:r>
            <a:r>
              <a:rPr lang="cs-CZ" dirty="0" err="1">
                <a:highlight>
                  <a:srgbClr val="FFFF00"/>
                </a:highlight>
              </a:rPr>
              <a:t>Reg</a:t>
            </a:r>
            <a:r>
              <a:rPr lang="cs-CZ" dirty="0">
                <a:highlight>
                  <a:srgbClr val="FFFF00"/>
                </a:highlight>
              </a:rPr>
              <a:t>. </a:t>
            </a:r>
            <a:r>
              <a:rPr lang="cs-CZ" dirty="0" err="1">
                <a:highlight>
                  <a:srgbClr val="FFFF00"/>
                </a:highlight>
              </a:rPr>
              <a:t>frontalis</a:t>
            </a:r>
            <a:r>
              <a:rPr lang="cs-CZ" dirty="0">
                <a:highlight>
                  <a:srgbClr val="FFFF00"/>
                </a:highlight>
              </a:rPr>
              <a:t> et </a:t>
            </a:r>
            <a:r>
              <a:rPr lang="cs-CZ" dirty="0" err="1">
                <a:highlight>
                  <a:srgbClr val="FFFF00"/>
                </a:highlight>
              </a:rPr>
              <a:t>parietalis</a:t>
            </a:r>
            <a:r>
              <a:rPr lang="cs-CZ" dirty="0">
                <a:highlight>
                  <a:srgbClr val="FFFF00"/>
                </a:highlight>
              </a:rPr>
              <a:t> (ohraničení a struktury)</a:t>
            </a:r>
            <a:endParaRPr lang="cs-CZ" dirty="0">
              <a:highlight>
                <a:srgbClr val="FFFF00"/>
              </a:highlight>
            </a:endParaRPr>
          </a:p>
          <a:p>
            <a:r>
              <a:rPr lang="cs-CZ" dirty="0">
                <a:highlight>
                  <a:srgbClr val="FFFF00"/>
                </a:highlight>
              </a:rPr>
              <a:t>2. </a:t>
            </a:r>
            <a:r>
              <a:rPr lang="cs-CZ" dirty="0" err="1">
                <a:highlight>
                  <a:srgbClr val="FFFF00"/>
                </a:highlight>
              </a:rPr>
              <a:t>Reg</a:t>
            </a:r>
            <a:r>
              <a:rPr lang="cs-CZ" dirty="0">
                <a:highlight>
                  <a:srgbClr val="FFFF00"/>
                </a:highlight>
              </a:rPr>
              <a:t>. </a:t>
            </a:r>
            <a:r>
              <a:rPr lang="cs-CZ" dirty="0" err="1">
                <a:highlight>
                  <a:srgbClr val="FFFF00"/>
                </a:highlight>
              </a:rPr>
              <a:t>temporalis</a:t>
            </a:r>
            <a:r>
              <a:rPr lang="cs-CZ" dirty="0">
                <a:highlight>
                  <a:srgbClr val="FFFF00"/>
                </a:highlight>
              </a:rPr>
              <a:t> (</a:t>
            </a:r>
            <a:r>
              <a:rPr lang="cs-CZ" dirty="0" err="1">
                <a:highlight>
                  <a:srgbClr val="FFFF00"/>
                </a:highlight>
              </a:rPr>
              <a:t>fossa</a:t>
            </a:r>
            <a:r>
              <a:rPr lang="cs-CZ" dirty="0">
                <a:highlight>
                  <a:srgbClr val="FFFF00"/>
                </a:highlight>
              </a:rPr>
              <a:t> </a:t>
            </a:r>
            <a:r>
              <a:rPr lang="cs-CZ" dirty="0" err="1">
                <a:highlight>
                  <a:srgbClr val="FFFF00"/>
                </a:highlight>
              </a:rPr>
              <a:t>temporalis</a:t>
            </a:r>
            <a:r>
              <a:rPr lang="cs-CZ" dirty="0">
                <a:highlight>
                  <a:srgbClr val="FFFF00"/>
                </a:highlight>
              </a:rPr>
              <a:t> – ohraničení a struktury)</a:t>
            </a:r>
            <a:endParaRPr lang="cs-CZ" dirty="0">
              <a:highlight>
                <a:srgbClr val="FFFF00"/>
              </a:highlight>
            </a:endParaRPr>
          </a:p>
          <a:p>
            <a:r>
              <a:rPr lang="cs-CZ" dirty="0">
                <a:highlight>
                  <a:srgbClr val="FFFF00"/>
                </a:highlight>
              </a:rPr>
              <a:t>3. </a:t>
            </a:r>
            <a:r>
              <a:rPr lang="cs-CZ" dirty="0" err="1">
                <a:highlight>
                  <a:srgbClr val="FFFF00"/>
                </a:highlight>
              </a:rPr>
              <a:t>Reg</a:t>
            </a:r>
            <a:r>
              <a:rPr lang="cs-CZ" dirty="0">
                <a:highlight>
                  <a:srgbClr val="FFFF00"/>
                </a:highlight>
              </a:rPr>
              <a:t>. </a:t>
            </a:r>
            <a:r>
              <a:rPr lang="cs-CZ" dirty="0" err="1">
                <a:highlight>
                  <a:srgbClr val="FFFF00"/>
                </a:highlight>
              </a:rPr>
              <a:t>occipitalis</a:t>
            </a:r>
            <a:r>
              <a:rPr lang="cs-CZ" dirty="0">
                <a:highlight>
                  <a:srgbClr val="FFFF00"/>
                </a:highlight>
              </a:rPr>
              <a:t> + stavba klenby lební</a:t>
            </a:r>
            <a:endParaRPr lang="cs-CZ" dirty="0">
              <a:highlight>
                <a:srgbClr val="FFFF00"/>
              </a:highlight>
            </a:endParaRPr>
          </a:p>
          <a:p>
            <a:r>
              <a:rPr lang="cs-CZ" dirty="0">
                <a:highlight>
                  <a:srgbClr val="FFFF00"/>
                </a:highlight>
              </a:rPr>
              <a:t>4. </a:t>
            </a:r>
            <a:r>
              <a:rPr lang="cs-CZ" dirty="0" err="1">
                <a:highlight>
                  <a:srgbClr val="FFFF00"/>
                </a:highlight>
              </a:rPr>
              <a:t>Fossa</a:t>
            </a:r>
            <a:r>
              <a:rPr lang="cs-CZ" dirty="0">
                <a:highlight>
                  <a:srgbClr val="FFFF00"/>
                </a:highlight>
              </a:rPr>
              <a:t> </a:t>
            </a:r>
            <a:r>
              <a:rPr lang="cs-CZ" dirty="0" err="1">
                <a:highlight>
                  <a:srgbClr val="FFFF00"/>
                </a:highlight>
              </a:rPr>
              <a:t>cranii</a:t>
            </a:r>
            <a:r>
              <a:rPr lang="cs-CZ" dirty="0">
                <a:highlight>
                  <a:srgbClr val="FFFF00"/>
                </a:highlight>
              </a:rPr>
              <a:t> </a:t>
            </a:r>
            <a:r>
              <a:rPr lang="cs-CZ" dirty="0" err="1">
                <a:highlight>
                  <a:srgbClr val="FFFF00"/>
                </a:highlight>
              </a:rPr>
              <a:t>anterior</a:t>
            </a:r>
            <a:r>
              <a:rPr lang="cs-CZ" dirty="0">
                <a:highlight>
                  <a:srgbClr val="FFFF00"/>
                </a:highlight>
              </a:rPr>
              <a:t> – ohraničení, struktury</a:t>
            </a:r>
            <a:endParaRPr lang="cs-CZ" dirty="0">
              <a:highlight>
                <a:srgbClr val="FFFF00"/>
              </a:highlight>
            </a:endParaRPr>
          </a:p>
          <a:p>
            <a:r>
              <a:rPr lang="cs-CZ" dirty="0">
                <a:highlight>
                  <a:srgbClr val="FFFF00"/>
                </a:highlight>
              </a:rPr>
              <a:t>5. </a:t>
            </a:r>
            <a:r>
              <a:rPr lang="cs-CZ" dirty="0" err="1">
                <a:highlight>
                  <a:srgbClr val="FFFF00"/>
                </a:highlight>
              </a:rPr>
              <a:t>Fossa</a:t>
            </a:r>
            <a:r>
              <a:rPr lang="cs-CZ" dirty="0">
                <a:highlight>
                  <a:srgbClr val="FFFF00"/>
                </a:highlight>
              </a:rPr>
              <a:t> </a:t>
            </a:r>
            <a:r>
              <a:rPr lang="cs-CZ" dirty="0" err="1">
                <a:highlight>
                  <a:srgbClr val="FFFF00"/>
                </a:highlight>
              </a:rPr>
              <a:t>cranii</a:t>
            </a:r>
            <a:r>
              <a:rPr lang="cs-CZ" dirty="0">
                <a:highlight>
                  <a:srgbClr val="FFFF00"/>
                </a:highlight>
              </a:rPr>
              <a:t> media – ohraničení, struktury</a:t>
            </a:r>
            <a:endParaRPr lang="cs-CZ" dirty="0">
              <a:highlight>
                <a:srgbClr val="FFFF00"/>
              </a:highlight>
            </a:endParaRPr>
          </a:p>
          <a:p>
            <a:r>
              <a:rPr lang="cs-CZ" dirty="0">
                <a:highlight>
                  <a:srgbClr val="FFFF00"/>
                </a:highlight>
              </a:rPr>
              <a:t>6. </a:t>
            </a:r>
            <a:r>
              <a:rPr lang="cs-CZ" dirty="0" err="1">
                <a:highlight>
                  <a:srgbClr val="FFFF00"/>
                </a:highlight>
              </a:rPr>
              <a:t>Fossa</a:t>
            </a:r>
            <a:r>
              <a:rPr lang="cs-CZ" dirty="0">
                <a:highlight>
                  <a:srgbClr val="FFFF00"/>
                </a:highlight>
              </a:rPr>
              <a:t> </a:t>
            </a:r>
            <a:r>
              <a:rPr lang="cs-CZ" dirty="0" err="1">
                <a:highlight>
                  <a:srgbClr val="FFFF00"/>
                </a:highlight>
              </a:rPr>
              <a:t>cranii</a:t>
            </a:r>
            <a:r>
              <a:rPr lang="cs-CZ" dirty="0">
                <a:highlight>
                  <a:srgbClr val="FFFF00"/>
                </a:highlight>
              </a:rPr>
              <a:t> </a:t>
            </a:r>
            <a:r>
              <a:rPr lang="cs-CZ" dirty="0" err="1">
                <a:highlight>
                  <a:srgbClr val="FFFF00"/>
                </a:highlight>
              </a:rPr>
              <a:t>posterior</a:t>
            </a:r>
            <a:r>
              <a:rPr lang="cs-CZ" dirty="0">
                <a:highlight>
                  <a:srgbClr val="FFFF00"/>
                </a:highlight>
              </a:rPr>
              <a:t> – ohraničení, struktury</a:t>
            </a:r>
            <a:endParaRPr lang="cs-CZ" dirty="0">
              <a:highlight>
                <a:srgbClr val="FFFF00"/>
              </a:highlight>
            </a:endParaRPr>
          </a:p>
          <a:p>
            <a:r>
              <a:rPr lang="cs-CZ" dirty="0">
                <a:highlight>
                  <a:srgbClr val="FFFF00"/>
                </a:highlight>
              </a:rPr>
              <a:t>7. Průchody skrze </a:t>
            </a:r>
            <a:r>
              <a:rPr lang="cs-CZ" dirty="0" err="1">
                <a:highlight>
                  <a:srgbClr val="FFFF00"/>
                </a:highlight>
              </a:rPr>
              <a:t>basis</a:t>
            </a:r>
            <a:r>
              <a:rPr lang="cs-CZ" dirty="0">
                <a:highlight>
                  <a:srgbClr val="FFFF00"/>
                </a:highlight>
              </a:rPr>
              <a:t> </a:t>
            </a:r>
            <a:r>
              <a:rPr lang="cs-CZ" dirty="0" err="1">
                <a:highlight>
                  <a:srgbClr val="FFFF00"/>
                </a:highlight>
              </a:rPr>
              <a:t>cranii</a:t>
            </a:r>
            <a:r>
              <a:rPr lang="cs-CZ" dirty="0">
                <a:highlight>
                  <a:srgbClr val="FFFF00"/>
                </a:highlight>
              </a:rPr>
              <a:t> </a:t>
            </a:r>
            <a:r>
              <a:rPr lang="cs-CZ" dirty="0" err="1">
                <a:highlight>
                  <a:srgbClr val="FFFF00"/>
                </a:highlight>
              </a:rPr>
              <a:t>externa</a:t>
            </a:r>
            <a:endParaRPr lang="cs-CZ" dirty="0">
              <a:highlight>
                <a:srgbClr val="FFFF00"/>
              </a:highlight>
            </a:endParaRPr>
          </a:p>
          <a:p>
            <a:r>
              <a:rPr lang="cs-CZ" dirty="0">
                <a:highlight>
                  <a:srgbClr val="FFFF00"/>
                </a:highlight>
              </a:rPr>
              <a:t>8. </a:t>
            </a:r>
            <a:r>
              <a:rPr lang="cs-CZ" dirty="0" err="1">
                <a:highlight>
                  <a:srgbClr val="FFFF00"/>
                </a:highlight>
              </a:rPr>
              <a:t>Regio</a:t>
            </a:r>
            <a:r>
              <a:rPr lang="cs-CZ" dirty="0">
                <a:highlight>
                  <a:srgbClr val="FFFF00"/>
                </a:highlight>
              </a:rPr>
              <a:t> </a:t>
            </a:r>
            <a:r>
              <a:rPr lang="cs-CZ" dirty="0" err="1">
                <a:highlight>
                  <a:srgbClr val="FFFF00"/>
                </a:highlight>
              </a:rPr>
              <a:t>orbitalis</a:t>
            </a:r>
            <a:r>
              <a:rPr lang="cs-CZ" dirty="0">
                <a:highlight>
                  <a:srgbClr val="FFFF00"/>
                </a:highlight>
              </a:rPr>
              <a:t> (s výjimkou </a:t>
            </a:r>
            <a:r>
              <a:rPr lang="cs-CZ" dirty="0" err="1">
                <a:highlight>
                  <a:srgbClr val="FFFF00"/>
                </a:highlight>
              </a:rPr>
              <a:t>retrobulbárního</a:t>
            </a:r>
            <a:r>
              <a:rPr lang="cs-CZ" dirty="0">
                <a:highlight>
                  <a:srgbClr val="FFFF00"/>
                </a:highlight>
              </a:rPr>
              <a:t> prostoru)</a:t>
            </a:r>
            <a:endParaRPr lang="cs-CZ" dirty="0">
              <a:highlight>
                <a:srgbClr val="FFFF00"/>
              </a:highlight>
            </a:endParaRPr>
          </a:p>
          <a:p>
            <a:r>
              <a:rPr lang="cs-CZ" dirty="0">
                <a:highlight>
                  <a:srgbClr val="FFFF00"/>
                </a:highlight>
              </a:rPr>
              <a:t>9. </a:t>
            </a:r>
            <a:r>
              <a:rPr lang="cs-CZ" dirty="0" err="1">
                <a:highlight>
                  <a:srgbClr val="FFFF00"/>
                </a:highlight>
              </a:rPr>
              <a:t>Regio</a:t>
            </a:r>
            <a:r>
              <a:rPr lang="cs-CZ" dirty="0">
                <a:highlight>
                  <a:srgbClr val="FFFF00"/>
                </a:highlight>
              </a:rPr>
              <a:t> </a:t>
            </a:r>
            <a:r>
              <a:rPr lang="cs-CZ" dirty="0" err="1">
                <a:highlight>
                  <a:srgbClr val="FFFF00"/>
                </a:highlight>
              </a:rPr>
              <a:t>orbitalis</a:t>
            </a:r>
            <a:r>
              <a:rPr lang="cs-CZ" dirty="0">
                <a:highlight>
                  <a:srgbClr val="FFFF00"/>
                </a:highlight>
              </a:rPr>
              <a:t> – </a:t>
            </a:r>
            <a:r>
              <a:rPr lang="cs-CZ" dirty="0" err="1">
                <a:highlight>
                  <a:srgbClr val="FFFF00"/>
                </a:highlight>
              </a:rPr>
              <a:t>retrobulbární</a:t>
            </a:r>
            <a:r>
              <a:rPr lang="cs-CZ" dirty="0">
                <a:highlight>
                  <a:srgbClr val="FFFF00"/>
                </a:highlight>
              </a:rPr>
              <a:t> prostor</a:t>
            </a:r>
            <a:endParaRPr lang="cs-CZ" dirty="0">
              <a:highlight>
                <a:srgbClr val="FFFF00"/>
              </a:highlight>
            </a:endParaRPr>
          </a:p>
          <a:p>
            <a:r>
              <a:rPr lang="cs-CZ" dirty="0">
                <a:highlight>
                  <a:srgbClr val="FFFF00"/>
                </a:highlight>
              </a:rPr>
              <a:t>10. </a:t>
            </a:r>
            <a:r>
              <a:rPr lang="cs-CZ" dirty="0" err="1">
                <a:highlight>
                  <a:srgbClr val="FFFF00"/>
                </a:highlight>
              </a:rPr>
              <a:t>Regio</a:t>
            </a:r>
            <a:r>
              <a:rPr lang="cs-CZ" dirty="0">
                <a:highlight>
                  <a:srgbClr val="FFFF00"/>
                </a:highlight>
              </a:rPr>
              <a:t> </a:t>
            </a:r>
            <a:r>
              <a:rPr lang="cs-CZ" dirty="0" err="1">
                <a:highlight>
                  <a:srgbClr val="FFFF00"/>
                </a:highlight>
              </a:rPr>
              <a:t>oralis</a:t>
            </a:r>
            <a:endParaRPr lang="cs-CZ" dirty="0">
              <a:highlight>
                <a:srgbClr val="FFFF00"/>
              </a:highlight>
            </a:endParaRPr>
          </a:p>
          <a:p>
            <a:r>
              <a:rPr lang="cs-CZ" dirty="0">
                <a:highlight>
                  <a:srgbClr val="FFFF00"/>
                </a:highlight>
              </a:rPr>
              <a:t>11. </a:t>
            </a:r>
            <a:r>
              <a:rPr lang="cs-CZ" dirty="0" err="1">
                <a:highlight>
                  <a:srgbClr val="FFFF00"/>
                </a:highlight>
              </a:rPr>
              <a:t>Reg</a:t>
            </a:r>
            <a:r>
              <a:rPr lang="cs-CZ" dirty="0">
                <a:highlight>
                  <a:srgbClr val="FFFF00"/>
                </a:highlight>
              </a:rPr>
              <a:t>. </a:t>
            </a:r>
            <a:r>
              <a:rPr lang="cs-CZ" dirty="0" err="1">
                <a:highlight>
                  <a:srgbClr val="FFFF00"/>
                </a:highlight>
              </a:rPr>
              <a:t>parotideomasseterica</a:t>
            </a:r>
            <a:r>
              <a:rPr lang="cs-CZ" dirty="0">
                <a:highlight>
                  <a:srgbClr val="FFFF00"/>
                </a:highlight>
              </a:rPr>
              <a:t> (ohraničení, struktury)</a:t>
            </a:r>
            <a:endParaRPr lang="cs-CZ" dirty="0">
              <a:highlight>
                <a:srgbClr val="FFFF00"/>
              </a:highlight>
            </a:endParaRPr>
          </a:p>
          <a:p>
            <a:r>
              <a:rPr lang="cs-CZ" dirty="0">
                <a:highlight>
                  <a:srgbClr val="FFFF00"/>
                </a:highlight>
              </a:rPr>
              <a:t>12. </a:t>
            </a:r>
            <a:r>
              <a:rPr lang="cs-CZ" dirty="0" err="1">
                <a:highlight>
                  <a:srgbClr val="FFFF00"/>
                </a:highlight>
              </a:rPr>
              <a:t>Reg</a:t>
            </a:r>
            <a:r>
              <a:rPr lang="cs-CZ" dirty="0">
                <a:highlight>
                  <a:srgbClr val="FFFF00"/>
                </a:highlight>
              </a:rPr>
              <a:t>. </a:t>
            </a:r>
            <a:r>
              <a:rPr lang="cs-CZ" dirty="0" err="1">
                <a:highlight>
                  <a:srgbClr val="FFFF00"/>
                </a:highlight>
              </a:rPr>
              <a:t>infratemporalis</a:t>
            </a:r>
            <a:r>
              <a:rPr lang="cs-CZ" dirty="0">
                <a:highlight>
                  <a:srgbClr val="FFFF00"/>
                </a:highlight>
              </a:rPr>
              <a:t> (ohraničení, struktury)</a:t>
            </a:r>
            <a:endParaRPr lang="cs-CZ" dirty="0">
              <a:highlight>
                <a:srgbClr val="FFFF00"/>
              </a:highlight>
            </a:endParaRPr>
          </a:p>
          <a:p>
            <a:r>
              <a:rPr lang="cs-CZ" dirty="0">
                <a:highlight>
                  <a:srgbClr val="FFFF00"/>
                </a:highlight>
              </a:rPr>
              <a:t>13. </a:t>
            </a:r>
            <a:r>
              <a:rPr lang="cs-CZ" dirty="0" err="1">
                <a:highlight>
                  <a:srgbClr val="FFFF00"/>
                </a:highlight>
              </a:rPr>
              <a:t>Fossa</a:t>
            </a:r>
            <a:r>
              <a:rPr lang="cs-CZ" dirty="0">
                <a:highlight>
                  <a:srgbClr val="FFFF00"/>
                </a:highlight>
              </a:rPr>
              <a:t> </a:t>
            </a:r>
            <a:r>
              <a:rPr lang="cs-CZ" dirty="0" err="1">
                <a:highlight>
                  <a:srgbClr val="FFFF00"/>
                </a:highlight>
              </a:rPr>
              <a:t>pterygopalatina</a:t>
            </a:r>
            <a:r>
              <a:rPr lang="cs-CZ" dirty="0">
                <a:highlight>
                  <a:srgbClr val="FFFF00"/>
                </a:highlight>
              </a:rPr>
              <a:t> (schéma, ohraničení, struktury)</a:t>
            </a:r>
            <a:endParaRPr lang="cs-CZ" dirty="0">
              <a:highlight>
                <a:srgbClr val="FFFF00"/>
              </a:highlight>
            </a:endParaRPr>
          </a:p>
          <a:p>
            <a:r>
              <a:rPr lang="cs-CZ" dirty="0">
                <a:highlight>
                  <a:srgbClr val="FFFF00"/>
                </a:highlight>
              </a:rPr>
              <a:t>14. </a:t>
            </a:r>
            <a:r>
              <a:rPr lang="cs-CZ" dirty="0" err="1">
                <a:highlight>
                  <a:srgbClr val="FFFF00"/>
                </a:highlight>
              </a:rPr>
              <a:t>Parafaryngeální</a:t>
            </a:r>
            <a:r>
              <a:rPr lang="cs-CZ" dirty="0">
                <a:highlight>
                  <a:srgbClr val="FFFF00"/>
                </a:highlight>
              </a:rPr>
              <a:t> prostor (ohraničení, struktury)</a:t>
            </a:r>
            <a:endParaRPr lang="cs-CZ" dirty="0">
              <a:highlight>
                <a:srgbClr val="FFFF00"/>
              </a:highlight>
            </a:endParaRPr>
          </a:p>
          <a:p>
            <a:r>
              <a:rPr lang="cs-CZ" dirty="0">
                <a:highlight>
                  <a:srgbClr val="FFFF00"/>
                </a:highlight>
              </a:rPr>
              <a:t>15. </a:t>
            </a:r>
            <a:r>
              <a:rPr lang="cs-CZ" dirty="0" err="1">
                <a:highlight>
                  <a:srgbClr val="FFFF00"/>
                </a:highlight>
              </a:rPr>
              <a:t>Prestyloidní</a:t>
            </a:r>
            <a:r>
              <a:rPr lang="cs-CZ" dirty="0">
                <a:highlight>
                  <a:srgbClr val="FFFF00"/>
                </a:highlight>
              </a:rPr>
              <a:t> prostor (struktury), </a:t>
            </a:r>
            <a:r>
              <a:rPr lang="cs-CZ" dirty="0" err="1">
                <a:highlight>
                  <a:srgbClr val="FFFF00"/>
                </a:highlight>
              </a:rPr>
              <a:t>styloidní</a:t>
            </a:r>
            <a:r>
              <a:rPr lang="cs-CZ" dirty="0">
                <a:highlight>
                  <a:srgbClr val="FFFF00"/>
                </a:highlight>
              </a:rPr>
              <a:t> septum</a:t>
            </a:r>
            <a:endParaRPr lang="cs-CZ" dirty="0">
              <a:highlight>
                <a:srgbClr val="FFFF00"/>
              </a:highlight>
            </a:endParaRPr>
          </a:p>
          <a:p>
            <a:r>
              <a:rPr lang="cs-CZ" dirty="0">
                <a:highlight>
                  <a:srgbClr val="FFFF00"/>
                </a:highlight>
              </a:rPr>
              <a:t>16. </a:t>
            </a:r>
            <a:r>
              <a:rPr lang="cs-CZ" dirty="0" err="1">
                <a:highlight>
                  <a:srgbClr val="FFFF00"/>
                </a:highlight>
              </a:rPr>
              <a:t>Retrostyloidní</a:t>
            </a:r>
            <a:r>
              <a:rPr lang="cs-CZ" dirty="0">
                <a:highlight>
                  <a:srgbClr val="FFFF00"/>
                </a:highlight>
              </a:rPr>
              <a:t> prostor (struktury)</a:t>
            </a:r>
            <a:endParaRPr lang="cs-CZ" dirty="0">
              <a:highlight>
                <a:srgbClr val="FFFF00"/>
              </a:highlight>
            </a:endParaRPr>
          </a:p>
          <a:p>
            <a:r>
              <a:rPr lang="cs-CZ" dirty="0">
                <a:highlight>
                  <a:srgbClr val="FFFF00"/>
                </a:highlight>
              </a:rPr>
              <a:t>17. Rozdělení krajin na krku (trojúhelníky)</a:t>
            </a:r>
            <a:endParaRPr lang="cs-CZ" dirty="0">
              <a:highlight>
                <a:srgbClr val="FFFF00"/>
              </a:highlight>
            </a:endParaRPr>
          </a:p>
          <a:p>
            <a:r>
              <a:rPr lang="cs-CZ" dirty="0">
                <a:highlight>
                  <a:srgbClr val="FFFF00"/>
                </a:highlight>
              </a:rPr>
              <a:t>18. </a:t>
            </a:r>
            <a:r>
              <a:rPr lang="cs-CZ" dirty="0" err="1">
                <a:highlight>
                  <a:srgbClr val="FFFF00"/>
                </a:highlight>
              </a:rPr>
              <a:t>Trigonum</a:t>
            </a:r>
            <a:r>
              <a:rPr lang="cs-CZ" dirty="0">
                <a:highlight>
                  <a:srgbClr val="FFFF00"/>
                </a:highlight>
              </a:rPr>
              <a:t> </a:t>
            </a:r>
            <a:r>
              <a:rPr lang="cs-CZ" dirty="0" err="1">
                <a:highlight>
                  <a:srgbClr val="FFFF00"/>
                </a:highlight>
              </a:rPr>
              <a:t>submandibulare</a:t>
            </a:r>
            <a:r>
              <a:rPr lang="cs-CZ" dirty="0">
                <a:highlight>
                  <a:srgbClr val="FFFF00"/>
                </a:highlight>
              </a:rPr>
              <a:t> (ohraničení, struktury)</a:t>
            </a:r>
            <a:endParaRPr lang="cs-CZ" dirty="0">
              <a:highlight>
                <a:srgbClr val="FFFF00"/>
              </a:highlight>
            </a:endParaRPr>
          </a:p>
          <a:p>
            <a:r>
              <a:rPr lang="cs-CZ" dirty="0">
                <a:highlight>
                  <a:srgbClr val="FFFF00"/>
                </a:highlight>
              </a:rPr>
              <a:t>19. </a:t>
            </a:r>
            <a:r>
              <a:rPr lang="cs-CZ" dirty="0" err="1">
                <a:highlight>
                  <a:srgbClr val="FFFF00"/>
                </a:highlight>
              </a:rPr>
              <a:t>Trigonum</a:t>
            </a:r>
            <a:r>
              <a:rPr lang="cs-CZ" dirty="0">
                <a:highlight>
                  <a:srgbClr val="FFFF00"/>
                </a:highlight>
              </a:rPr>
              <a:t> </a:t>
            </a:r>
            <a:r>
              <a:rPr lang="cs-CZ" dirty="0" err="1">
                <a:highlight>
                  <a:srgbClr val="FFFF00"/>
                </a:highlight>
              </a:rPr>
              <a:t>caroticum</a:t>
            </a:r>
            <a:r>
              <a:rPr lang="cs-CZ" dirty="0">
                <a:highlight>
                  <a:srgbClr val="FFFF00"/>
                </a:highlight>
              </a:rPr>
              <a:t> (ohraničení, struktury)</a:t>
            </a:r>
            <a:endParaRPr lang="cs-CZ" dirty="0">
              <a:highlight>
                <a:srgbClr val="FFFF00"/>
              </a:highlight>
            </a:endParaRPr>
          </a:p>
          <a:p>
            <a:r>
              <a:rPr lang="cs-CZ" dirty="0">
                <a:highlight>
                  <a:srgbClr val="FFFF00"/>
                </a:highlight>
              </a:rPr>
              <a:t>20. </a:t>
            </a:r>
            <a:r>
              <a:rPr lang="cs-CZ" dirty="0" err="1">
                <a:highlight>
                  <a:srgbClr val="FFFF00"/>
                </a:highlight>
              </a:rPr>
              <a:t>Trigonum</a:t>
            </a:r>
            <a:r>
              <a:rPr lang="cs-CZ" dirty="0">
                <a:highlight>
                  <a:srgbClr val="FFFF00"/>
                </a:highlight>
              </a:rPr>
              <a:t> </a:t>
            </a:r>
            <a:r>
              <a:rPr lang="cs-CZ" dirty="0" err="1">
                <a:highlight>
                  <a:srgbClr val="FFFF00"/>
                </a:highlight>
              </a:rPr>
              <a:t>submentale</a:t>
            </a:r>
            <a:r>
              <a:rPr lang="cs-CZ" dirty="0">
                <a:highlight>
                  <a:srgbClr val="FFFF00"/>
                </a:highlight>
              </a:rPr>
              <a:t>, </a:t>
            </a:r>
            <a:r>
              <a:rPr lang="cs-CZ" dirty="0" err="1">
                <a:highlight>
                  <a:srgbClr val="FFFF00"/>
                </a:highlight>
              </a:rPr>
              <a:t>omotracheale</a:t>
            </a:r>
            <a:r>
              <a:rPr lang="cs-CZ" dirty="0">
                <a:highlight>
                  <a:srgbClr val="FFFF00"/>
                </a:highlight>
              </a:rPr>
              <a:t> (ohraničení, struktury)</a:t>
            </a:r>
            <a:endParaRPr lang="cs-CZ" dirty="0">
              <a:highlight>
                <a:srgbClr val="FFFF00"/>
              </a:highlight>
            </a:endParaRPr>
          </a:p>
          <a:p>
            <a:r>
              <a:rPr lang="cs-CZ" dirty="0">
                <a:highlight>
                  <a:srgbClr val="FFFF00"/>
                </a:highlight>
              </a:rPr>
              <a:t>21. </a:t>
            </a:r>
            <a:r>
              <a:rPr lang="cs-CZ" dirty="0" err="1">
                <a:highlight>
                  <a:srgbClr val="FFFF00"/>
                </a:highlight>
              </a:rPr>
              <a:t>Trigonum</a:t>
            </a:r>
            <a:r>
              <a:rPr lang="cs-CZ" dirty="0">
                <a:highlight>
                  <a:srgbClr val="FFFF00"/>
                </a:highlight>
              </a:rPr>
              <a:t> </a:t>
            </a:r>
            <a:r>
              <a:rPr lang="cs-CZ" dirty="0" err="1">
                <a:highlight>
                  <a:srgbClr val="FFFF00"/>
                </a:highlight>
              </a:rPr>
              <a:t>scalenovertebrale</a:t>
            </a:r>
            <a:r>
              <a:rPr lang="cs-CZ" dirty="0">
                <a:highlight>
                  <a:srgbClr val="FFFF00"/>
                </a:highlight>
              </a:rPr>
              <a:t> (fisura </a:t>
            </a:r>
            <a:r>
              <a:rPr lang="cs-CZ" dirty="0" err="1">
                <a:highlight>
                  <a:srgbClr val="FFFF00"/>
                </a:highlight>
              </a:rPr>
              <a:t>scalenorum</a:t>
            </a:r>
            <a:r>
              <a:rPr lang="cs-CZ" dirty="0">
                <a:highlight>
                  <a:srgbClr val="FFFF00"/>
                </a:highlight>
              </a:rPr>
              <a:t>, ohraničení, struktury)</a:t>
            </a:r>
            <a:endParaRPr lang="cs-CZ" dirty="0">
              <a:highlight>
                <a:srgbClr val="FFFF00"/>
              </a:highlight>
            </a:endParaRPr>
          </a:p>
          <a:p>
            <a:r>
              <a:rPr lang="cs-CZ" dirty="0">
                <a:highlight>
                  <a:srgbClr val="FFFF00"/>
                </a:highlight>
              </a:rPr>
              <a:t>22. </a:t>
            </a:r>
            <a:r>
              <a:rPr lang="cs-CZ" dirty="0" err="1">
                <a:highlight>
                  <a:srgbClr val="FFFF00"/>
                </a:highlight>
              </a:rPr>
              <a:t>Trigonum</a:t>
            </a:r>
            <a:r>
              <a:rPr lang="cs-CZ" dirty="0">
                <a:highlight>
                  <a:srgbClr val="FFFF00"/>
                </a:highlight>
              </a:rPr>
              <a:t> </a:t>
            </a:r>
            <a:r>
              <a:rPr lang="cs-CZ" dirty="0" err="1">
                <a:highlight>
                  <a:srgbClr val="FFFF00"/>
                </a:highlight>
              </a:rPr>
              <a:t>colli</a:t>
            </a:r>
            <a:r>
              <a:rPr lang="cs-CZ" dirty="0">
                <a:highlight>
                  <a:srgbClr val="FFFF00"/>
                </a:highlight>
              </a:rPr>
              <a:t> </a:t>
            </a:r>
            <a:r>
              <a:rPr lang="cs-CZ" dirty="0" err="1">
                <a:highlight>
                  <a:srgbClr val="FFFF00"/>
                </a:highlight>
              </a:rPr>
              <a:t>laterale</a:t>
            </a:r>
            <a:endParaRPr lang="cs-CZ" dirty="0">
              <a:highlight>
                <a:srgbClr val="FFFF00"/>
              </a:highlight>
            </a:endParaRPr>
          </a:p>
          <a:p>
            <a:r>
              <a:rPr lang="cs-CZ" dirty="0">
                <a:highlight>
                  <a:srgbClr val="FFFF00"/>
                </a:highlight>
              </a:rPr>
              <a:t>23. </a:t>
            </a:r>
            <a:r>
              <a:rPr lang="cs-CZ" dirty="0" err="1">
                <a:highlight>
                  <a:srgbClr val="FFFF00"/>
                </a:highlight>
              </a:rPr>
              <a:t>Trigonum</a:t>
            </a:r>
            <a:r>
              <a:rPr lang="cs-CZ" dirty="0">
                <a:highlight>
                  <a:srgbClr val="FFFF00"/>
                </a:highlight>
              </a:rPr>
              <a:t> </a:t>
            </a:r>
            <a:r>
              <a:rPr lang="cs-CZ" dirty="0" err="1">
                <a:highlight>
                  <a:srgbClr val="FFFF00"/>
                </a:highlight>
              </a:rPr>
              <a:t>suboccipitale</a:t>
            </a:r>
            <a:r>
              <a:rPr lang="cs-CZ" dirty="0">
                <a:highlight>
                  <a:srgbClr val="FFFF00"/>
                </a:highlight>
              </a:rPr>
              <a:t> (ohraničení, struktury)</a:t>
            </a:r>
            <a:endParaRPr lang="cs-CZ" dirty="0">
              <a:highlight>
                <a:srgbClr val="FFFF00"/>
              </a:highlight>
            </a:endParaRPr>
          </a:p>
          <a:p>
            <a:r>
              <a:rPr lang="cs-CZ" dirty="0">
                <a:highlight>
                  <a:srgbClr val="FFFF00"/>
                </a:highlight>
              </a:rPr>
              <a:t>24. </a:t>
            </a:r>
            <a:r>
              <a:rPr lang="cs-CZ" dirty="0" err="1">
                <a:highlight>
                  <a:srgbClr val="FFFF00"/>
                </a:highlight>
              </a:rPr>
              <a:t>Trigonum</a:t>
            </a:r>
            <a:r>
              <a:rPr lang="cs-CZ" dirty="0">
                <a:highlight>
                  <a:srgbClr val="FFFF00"/>
                </a:highlight>
              </a:rPr>
              <a:t> </a:t>
            </a:r>
            <a:r>
              <a:rPr lang="cs-CZ" dirty="0" err="1">
                <a:highlight>
                  <a:srgbClr val="FFFF00"/>
                </a:highlight>
              </a:rPr>
              <a:t>Petiti</a:t>
            </a:r>
            <a:r>
              <a:rPr lang="cs-CZ" dirty="0">
                <a:highlight>
                  <a:srgbClr val="FFFF00"/>
                </a:highlight>
              </a:rPr>
              <a:t> et </a:t>
            </a:r>
            <a:r>
              <a:rPr lang="cs-CZ" dirty="0" err="1">
                <a:highlight>
                  <a:srgbClr val="FFFF00"/>
                </a:highlight>
              </a:rPr>
              <a:t>Grynfelti</a:t>
            </a:r>
            <a:r>
              <a:rPr lang="cs-CZ" dirty="0">
                <a:highlight>
                  <a:srgbClr val="FFFF00"/>
                </a:highlight>
              </a:rPr>
              <a:t> – ohraničení</a:t>
            </a:r>
            <a:endParaRPr lang="cs-CZ" dirty="0">
              <a:highlight>
                <a:srgbClr val="FFFF00"/>
              </a:highlight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1703388" y="296054"/>
            <a:ext cx="37257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altLang="cs-CZ" sz="2400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BASIS CRANII INTERNA</a:t>
            </a:r>
            <a:endParaRPr lang="cs-CZ" altLang="cs-CZ" sz="2400" b="1" dirty="0"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6766099" y="2687790"/>
            <a:ext cx="2861681" cy="2246769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Fossa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cranii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anterior</a:t>
            </a: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Fossa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cranii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media</a:t>
            </a: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Fossa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cranii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posterior</a:t>
            </a: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anatomyEXPERT - Middle cranial fossa - Structure Detail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541" y="885483"/>
            <a:ext cx="4811393" cy="5851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385735" y="177789"/>
            <a:ext cx="745197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cs-CZ" altLang="cs-CZ" sz="2400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BASIS CRANII INTERNA – </a:t>
            </a:r>
            <a:r>
              <a:rPr lang="cs-CZ" altLang="cs-CZ" sz="2400" b="1" dirty="0" err="1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Fossa</a:t>
            </a:r>
            <a:r>
              <a:rPr lang="cs-CZ" altLang="cs-CZ" sz="2400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b="1" dirty="0" err="1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cranii</a:t>
            </a:r>
            <a:r>
              <a:rPr lang="cs-CZ" altLang="cs-CZ" sz="2400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b="1" dirty="0" err="1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anterior</a:t>
            </a:r>
            <a:endParaRPr lang="cs-CZ" altLang="cs-CZ" sz="2400" b="1" dirty="0"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Anterior cranial fossa (Fossa cranii anterior); Image: Yousun Koh ...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2" r="9899"/>
          <a:stretch>
            <a:fillRect/>
          </a:stretch>
        </p:blipFill>
        <p:spPr bwMode="auto">
          <a:xfrm>
            <a:off x="7609311" y="-37322"/>
            <a:ext cx="4554399" cy="576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9"/>
          <p:cNvPicPr>
            <a:picLocks noChangeAspect="1" noChangeArrowheads="1"/>
          </p:cNvPicPr>
          <p:nvPr/>
        </p:nvPicPr>
        <p:blipFill>
          <a:blip r:embed="rId2"/>
          <a:srcRect l="51666"/>
          <a:stretch>
            <a:fillRect/>
          </a:stretch>
        </p:blipFill>
        <p:spPr bwMode="auto">
          <a:xfrm>
            <a:off x="2285984" y="755688"/>
            <a:ext cx="2217737" cy="576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rcRect l="2959" t="3078" r="50385" b="2991"/>
          <a:stretch>
            <a:fillRect/>
          </a:stretch>
        </p:blipFill>
        <p:spPr bwMode="auto">
          <a:xfrm>
            <a:off x="0" y="755688"/>
            <a:ext cx="2270125" cy="5688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/>
          <a:srcRect b="59300"/>
          <a:stretch>
            <a:fillRect/>
          </a:stretch>
        </p:blipFill>
        <p:spPr bwMode="auto">
          <a:xfrm>
            <a:off x="4141644" y="4636250"/>
            <a:ext cx="4225925" cy="20630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191729" y="566678"/>
            <a:ext cx="11808542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800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55. Míšní reflex </a:t>
            </a:r>
            <a:endParaRPr lang="cs-CZ" sz="2800" b="1" dirty="0"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800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56. Zraková dráha </a:t>
            </a:r>
            <a:endParaRPr lang="cs-CZ" sz="2800" b="1" dirty="0"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800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57. Sluchová dráha </a:t>
            </a:r>
            <a:endParaRPr lang="cs-CZ" sz="2800" b="1" dirty="0"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800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58. Pupilární reflex (mióza a mydriáza) </a:t>
            </a:r>
            <a:endParaRPr lang="cs-CZ" sz="2800" b="1" dirty="0"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800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59. Vestibulární dráha (význam FLM) </a:t>
            </a:r>
            <a:endParaRPr lang="cs-CZ" sz="2800" b="1" dirty="0"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800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60. </a:t>
            </a:r>
            <a:r>
              <a:rPr lang="cs-CZ" sz="2800" b="1" dirty="0" err="1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Protopatické</a:t>
            </a:r>
            <a:r>
              <a:rPr lang="cs-CZ" sz="2800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čití (hrubá kožní citlivost, teplo, chlad, bolest) </a:t>
            </a:r>
            <a:endParaRPr lang="cs-CZ" sz="2800" b="1" dirty="0"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800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61. </a:t>
            </a:r>
            <a:r>
              <a:rPr lang="cs-CZ" sz="2800" b="1" dirty="0" err="1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Epikritické</a:t>
            </a:r>
            <a:r>
              <a:rPr lang="cs-CZ" sz="2800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čití (diskriminační čití, jemná kožní citlivost) </a:t>
            </a:r>
            <a:endParaRPr lang="cs-CZ" sz="2800" b="1" dirty="0"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800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62. </a:t>
            </a:r>
            <a:r>
              <a:rPr lang="cs-CZ" sz="2800" b="1" dirty="0" err="1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Propriocepce</a:t>
            </a:r>
            <a:r>
              <a:rPr lang="cs-CZ" sz="2800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(z končetin, trupu, hlavy) </a:t>
            </a:r>
            <a:endParaRPr lang="cs-CZ" sz="2800" b="1" dirty="0"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800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63. Pyramidová motorická dráha (dráha volní hybnosti) </a:t>
            </a:r>
            <a:endParaRPr lang="cs-CZ" sz="2800" b="1" dirty="0"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800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64. </a:t>
            </a:r>
            <a:r>
              <a:rPr lang="cs-CZ" sz="2800" b="1" dirty="0" err="1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Extrapyramidové</a:t>
            </a:r>
            <a:r>
              <a:rPr lang="cs-CZ" sz="2800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motorické dráhy (dráhy mimovolní hybnosti, zpracovací motorické dráhy)</a:t>
            </a:r>
            <a:endParaRPr lang="cs-CZ" sz="2800" b="1" dirty="0"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/>
          <p:cNvPicPr>
            <a:picLocks noChangeAspect="1" noChangeArrowheads="1"/>
          </p:cNvPicPr>
          <p:nvPr/>
        </p:nvPicPr>
        <p:blipFill>
          <a:blip r:embed="rId1"/>
          <a:srcRect l="51666"/>
          <a:stretch>
            <a:fillRect/>
          </a:stretch>
        </p:blipFill>
        <p:spPr bwMode="auto">
          <a:xfrm>
            <a:off x="2285984" y="755688"/>
            <a:ext cx="2217737" cy="576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rcRect l="2959" t="3078" r="50385" b="2991"/>
          <a:stretch>
            <a:fillRect/>
          </a:stretch>
        </p:blipFill>
        <p:spPr bwMode="auto">
          <a:xfrm>
            <a:off x="0" y="755688"/>
            <a:ext cx="2270125" cy="5688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Middle cranial fossa (Fossa cranii media); Image: Yousun Koh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31" r="11313"/>
          <a:stretch>
            <a:fillRect/>
          </a:stretch>
        </p:blipFill>
        <p:spPr bwMode="auto">
          <a:xfrm>
            <a:off x="7928264" y="81648"/>
            <a:ext cx="4294909" cy="5581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/>
          <a:srcRect t="31638" b="34046"/>
          <a:stretch>
            <a:fillRect/>
          </a:stretch>
        </p:blipFill>
        <p:spPr bwMode="auto">
          <a:xfrm>
            <a:off x="4142654" y="4660935"/>
            <a:ext cx="4443412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413039" y="187329"/>
            <a:ext cx="682571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altLang="cs-CZ" sz="2400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BASIS CRANII INTERNA – </a:t>
            </a:r>
            <a:r>
              <a:rPr lang="cs-CZ" altLang="cs-CZ" sz="2400" b="1" dirty="0" err="1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Fossa</a:t>
            </a:r>
            <a:r>
              <a:rPr lang="cs-CZ" altLang="cs-CZ" sz="2400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b="1" dirty="0" err="1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cranii</a:t>
            </a:r>
            <a:r>
              <a:rPr lang="cs-CZ" altLang="cs-CZ" sz="2400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media</a:t>
            </a:r>
            <a:endParaRPr lang="cs-CZ" altLang="cs-CZ" sz="2400" b="1" dirty="0"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/>
          <p:cNvPicPr>
            <a:picLocks noChangeAspect="1" noChangeArrowheads="1"/>
          </p:cNvPicPr>
          <p:nvPr/>
        </p:nvPicPr>
        <p:blipFill>
          <a:blip r:embed="rId1"/>
          <a:srcRect l="51666"/>
          <a:stretch>
            <a:fillRect/>
          </a:stretch>
        </p:blipFill>
        <p:spPr bwMode="auto">
          <a:xfrm>
            <a:off x="2285984" y="755688"/>
            <a:ext cx="2217737" cy="576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rcRect l="2959" t="3078" r="50385" b="2991"/>
          <a:stretch>
            <a:fillRect/>
          </a:stretch>
        </p:blipFill>
        <p:spPr bwMode="auto">
          <a:xfrm>
            <a:off x="0" y="755688"/>
            <a:ext cx="2270125" cy="5688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ázek 6"/>
          <p:cNvPicPr>
            <a:picLocks noChangeAspect="1"/>
          </p:cNvPicPr>
          <p:nvPr/>
        </p:nvPicPr>
        <p:blipFill>
          <a:blip r:embed="rId3"/>
          <a:srcRect l="12009" t="3003" r="11438" b="2432"/>
          <a:stretch>
            <a:fillRect/>
          </a:stretch>
        </p:blipFill>
        <p:spPr bwMode="auto">
          <a:xfrm>
            <a:off x="7780821" y="115456"/>
            <a:ext cx="4386881" cy="5419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/>
          <a:srcRect t="41161"/>
          <a:stretch>
            <a:fillRect/>
          </a:stretch>
        </p:blipFill>
        <p:spPr bwMode="auto">
          <a:xfrm>
            <a:off x="3990181" y="3968588"/>
            <a:ext cx="4211638" cy="2973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214746" y="115456"/>
            <a:ext cx="726974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altLang="cs-CZ" sz="2400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BASIS CRANII INTERNA – </a:t>
            </a:r>
            <a:r>
              <a:rPr lang="cs-CZ" altLang="cs-CZ" sz="2400" b="1" dirty="0" err="1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Fossa</a:t>
            </a:r>
            <a:r>
              <a:rPr lang="cs-CZ" altLang="cs-CZ" sz="2400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b="1" dirty="0" err="1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cranii</a:t>
            </a:r>
            <a:r>
              <a:rPr lang="cs-CZ" altLang="cs-CZ" sz="2400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b="1" dirty="0" err="1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posterior</a:t>
            </a:r>
            <a:endParaRPr lang="cs-CZ" altLang="cs-CZ" sz="2400" b="1" dirty="0"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7"/>
          <p:cNvSpPr txBox="1">
            <a:spLocks noChangeArrowheads="1"/>
          </p:cNvSpPr>
          <p:nvPr/>
        </p:nvSpPr>
        <p:spPr bwMode="auto">
          <a:xfrm>
            <a:off x="2382838" y="1296988"/>
            <a:ext cx="3155950" cy="16319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Fossa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cranii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anterior</a:t>
            </a: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Fossa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cranii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media</a:t>
            </a: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Fossa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cranii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posterior</a:t>
            </a: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Line 4"/>
          <p:cNvSpPr>
            <a:spLocks noChangeShapeType="1"/>
          </p:cNvSpPr>
          <p:nvPr/>
        </p:nvSpPr>
        <p:spPr bwMode="auto">
          <a:xfrm>
            <a:off x="8112125" y="34290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</p:spPr>
        <p:txBody>
          <a:bodyPr/>
          <a:lstStyle/>
          <a:p>
            <a:endParaRPr lang="cs-CZ"/>
          </a:p>
        </p:txBody>
      </p:sp>
      <p:grpSp>
        <p:nvGrpSpPr>
          <p:cNvPr id="4" name="Group 5"/>
          <p:cNvGrpSpPr/>
          <p:nvPr/>
        </p:nvGrpSpPr>
        <p:grpSpPr bwMode="auto">
          <a:xfrm>
            <a:off x="6167439" y="188913"/>
            <a:ext cx="4302125" cy="5975350"/>
            <a:chOff x="2880" y="164"/>
            <a:chExt cx="2710" cy="3764"/>
          </a:xfrm>
        </p:grpSpPr>
        <p:grpSp>
          <p:nvGrpSpPr>
            <p:cNvPr id="5" name="Group 6"/>
            <p:cNvGrpSpPr/>
            <p:nvPr/>
          </p:nvGrpSpPr>
          <p:grpSpPr bwMode="auto">
            <a:xfrm>
              <a:off x="2880" y="164"/>
              <a:ext cx="2710" cy="3764"/>
              <a:chOff x="2835" y="210"/>
              <a:chExt cx="2710" cy="3764"/>
            </a:xfrm>
          </p:grpSpPr>
          <p:grpSp>
            <p:nvGrpSpPr>
              <p:cNvPr id="7" name="Group 7"/>
              <p:cNvGrpSpPr/>
              <p:nvPr/>
            </p:nvGrpSpPr>
            <p:grpSpPr bwMode="auto">
              <a:xfrm>
                <a:off x="2835" y="210"/>
                <a:ext cx="2710" cy="3764"/>
                <a:chOff x="2789" y="300"/>
                <a:chExt cx="2710" cy="3764"/>
              </a:xfrm>
            </p:grpSpPr>
            <p:grpSp>
              <p:nvGrpSpPr>
                <p:cNvPr id="9" name="Group 8"/>
                <p:cNvGrpSpPr/>
                <p:nvPr/>
              </p:nvGrpSpPr>
              <p:grpSpPr bwMode="auto">
                <a:xfrm>
                  <a:off x="2789" y="300"/>
                  <a:ext cx="2710" cy="3764"/>
                  <a:chOff x="2789" y="300"/>
                  <a:chExt cx="2710" cy="3764"/>
                </a:xfrm>
              </p:grpSpPr>
              <p:grpSp>
                <p:nvGrpSpPr>
                  <p:cNvPr id="11" name="Group 9"/>
                  <p:cNvGrpSpPr/>
                  <p:nvPr/>
                </p:nvGrpSpPr>
                <p:grpSpPr bwMode="auto">
                  <a:xfrm>
                    <a:off x="2789" y="300"/>
                    <a:ext cx="2710" cy="3764"/>
                    <a:chOff x="2789" y="300"/>
                    <a:chExt cx="2710" cy="3764"/>
                  </a:xfrm>
                </p:grpSpPr>
                <p:pic>
                  <p:nvPicPr>
                    <p:cNvPr id="13" name="Picture 10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"/>
                    <a:srcRect/>
                    <a:stretch>
                      <a:fillRect/>
                    </a:stretch>
                  </p:blipFill>
                  <p:spPr bwMode="auto">
                    <a:xfrm>
                      <a:off x="2789" y="300"/>
                      <a:ext cx="2710" cy="3764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</p:pic>
                <p:sp>
                  <p:nvSpPr>
                    <p:cNvPr id="14" name="Line 1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742" y="1706"/>
                      <a:ext cx="816" cy="0"/>
                    </a:xfrm>
                    <a:prstGeom prst="line">
                      <a:avLst/>
                    </a:prstGeom>
                    <a:noFill/>
                    <a:ln w="76200">
                      <a:solidFill>
                        <a:srgbClr val="FF3300"/>
                      </a:solidFill>
                      <a:prstDash val="sysDot"/>
                      <a:round/>
                    </a:ln>
                    <a:effectLst/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</p:grpSp>
              <p:sp>
                <p:nvSpPr>
                  <p:cNvPr id="12" name="Line 12"/>
                  <p:cNvSpPr>
                    <a:spLocks noChangeShapeType="1"/>
                  </p:cNvSpPr>
                  <p:nvPr/>
                </p:nvSpPr>
                <p:spPr bwMode="auto">
                  <a:xfrm>
                    <a:off x="3198" y="890"/>
                    <a:ext cx="544" cy="816"/>
                  </a:xfrm>
                  <a:prstGeom prst="line">
                    <a:avLst/>
                  </a:prstGeom>
                  <a:noFill/>
                  <a:ln w="76200">
                    <a:solidFill>
                      <a:srgbClr val="FF3300"/>
                    </a:solidFill>
                    <a:prstDash val="sysDot"/>
                    <a:round/>
                  </a:ln>
                  <a:effectLst/>
                </p:spPr>
                <p:txBody>
                  <a:bodyPr/>
                  <a:lstStyle/>
                  <a:p>
                    <a:endParaRPr lang="cs-CZ"/>
                  </a:p>
                </p:txBody>
              </p:sp>
            </p:grpSp>
            <p:sp>
              <p:nvSpPr>
                <p:cNvPr id="10" name="Line 13"/>
                <p:cNvSpPr>
                  <a:spLocks noChangeShapeType="1"/>
                </p:cNvSpPr>
                <p:nvPr/>
              </p:nvSpPr>
              <p:spPr bwMode="auto">
                <a:xfrm flipV="1">
                  <a:off x="4513" y="935"/>
                  <a:ext cx="590" cy="771"/>
                </a:xfrm>
                <a:prstGeom prst="line">
                  <a:avLst/>
                </a:prstGeom>
                <a:noFill/>
                <a:ln w="76200">
                  <a:solidFill>
                    <a:srgbClr val="FF3300"/>
                  </a:solidFill>
                  <a:prstDash val="sysDot"/>
                  <a:round/>
                </a:ln>
                <a:effectLst/>
              </p:spPr>
              <p:txBody>
                <a:bodyPr/>
                <a:lstStyle/>
                <a:p>
                  <a:endParaRPr lang="cs-CZ"/>
                </a:p>
              </p:txBody>
            </p:sp>
          </p:grpSp>
          <p:sp>
            <p:nvSpPr>
              <p:cNvPr id="8" name="Line 14"/>
              <p:cNvSpPr>
                <a:spLocks noChangeShapeType="1"/>
              </p:cNvSpPr>
              <p:nvPr/>
            </p:nvSpPr>
            <p:spPr bwMode="auto">
              <a:xfrm flipH="1">
                <a:off x="2880" y="2205"/>
                <a:ext cx="1315" cy="499"/>
              </a:xfrm>
              <a:prstGeom prst="line">
                <a:avLst/>
              </a:prstGeom>
              <a:noFill/>
              <a:ln w="76200">
                <a:solidFill>
                  <a:srgbClr val="FF3300"/>
                </a:solidFill>
                <a:prstDash val="sysDot"/>
                <a:round/>
              </a:ln>
              <a:effectLst/>
            </p:spPr>
            <p:txBody>
              <a:bodyPr/>
              <a:lstStyle/>
              <a:p>
                <a:endParaRPr lang="cs-CZ"/>
              </a:p>
            </p:txBody>
          </p:sp>
        </p:grpSp>
        <p:sp>
          <p:nvSpPr>
            <p:cNvPr id="6" name="Line 15"/>
            <p:cNvSpPr>
              <a:spLocks noChangeShapeType="1"/>
            </p:cNvSpPr>
            <p:nvPr/>
          </p:nvSpPr>
          <p:spPr bwMode="auto">
            <a:xfrm>
              <a:off x="4286" y="2160"/>
              <a:ext cx="1270" cy="454"/>
            </a:xfrm>
            <a:prstGeom prst="line">
              <a:avLst/>
            </a:prstGeom>
            <a:noFill/>
            <a:ln w="76200">
              <a:solidFill>
                <a:srgbClr val="FF3300"/>
              </a:solidFill>
              <a:prstDash val="sysDot"/>
              <a:round/>
            </a:ln>
            <a:effectLst/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15" name="Text Box 16"/>
          <p:cNvSpPr txBox="1">
            <a:spLocks noChangeArrowheads="1"/>
          </p:cNvSpPr>
          <p:nvPr/>
        </p:nvSpPr>
        <p:spPr bwMode="auto">
          <a:xfrm>
            <a:off x="2063750" y="633413"/>
            <a:ext cx="3868738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altLang="cs-CZ" sz="2400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BASIS CRANII EXTERNA</a:t>
            </a:r>
            <a:endParaRPr lang="cs-CZ" altLang="cs-CZ" sz="2400" b="1" dirty="0"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3"/>
          <p:cNvGrpSpPr/>
          <p:nvPr/>
        </p:nvGrpSpPr>
        <p:grpSpPr bwMode="auto">
          <a:xfrm>
            <a:off x="202911" y="832028"/>
            <a:ext cx="4351338" cy="5414963"/>
            <a:chOff x="-106088" y="988665"/>
            <a:chExt cx="4351492" cy="5414615"/>
          </a:xfrm>
        </p:grpSpPr>
        <p:pic>
          <p:nvPicPr>
            <p:cNvPr id="3" name="Obrázek 1"/>
            <p:cNvPicPr>
              <a:picLocks noChangeAspect="1"/>
            </p:cNvPicPr>
            <p:nvPr/>
          </p:nvPicPr>
          <p:blipFill>
            <a:blip r:embed="rId1"/>
            <a:srcRect/>
            <a:stretch>
              <a:fillRect/>
            </a:stretch>
          </p:blipFill>
          <p:spPr bwMode="auto">
            <a:xfrm>
              <a:off x="-106088" y="988665"/>
              <a:ext cx="4351492" cy="54146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" name="Picture 4"/>
            <p:cNvPicPr>
              <a:picLocks noChangeAspect="1" noChangeArrowheads="1"/>
            </p:cNvPicPr>
            <p:nvPr/>
          </p:nvPicPr>
          <p:blipFill>
            <a:blip r:embed="rId2"/>
            <a:srcRect l="-2" r="50002" b="-529"/>
            <a:stretch>
              <a:fillRect/>
            </a:stretch>
          </p:blipFill>
          <p:spPr bwMode="auto">
            <a:xfrm>
              <a:off x="0" y="1052736"/>
              <a:ext cx="2069658" cy="5286474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  <a:effectLst/>
          </p:spPr>
        </p:pic>
      </p:grpSp>
      <p:sp>
        <p:nvSpPr>
          <p:cNvPr id="5" name="Obdélník 4"/>
          <p:cNvSpPr/>
          <p:nvPr/>
        </p:nvSpPr>
        <p:spPr>
          <a:xfrm>
            <a:off x="2927350" y="151591"/>
            <a:ext cx="70998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altLang="cs-CZ" sz="2400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BASIS CRANII EXTERNA – </a:t>
            </a:r>
            <a:r>
              <a:rPr lang="cs-CZ" altLang="cs-CZ" sz="2400" b="1" dirty="0" err="1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fossa</a:t>
            </a:r>
            <a:r>
              <a:rPr lang="cs-CZ" altLang="cs-CZ" sz="2400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b="1" dirty="0" err="1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cranii</a:t>
            </a:r>
            <a:r>
              <a:rPr lang="cs-CZ" altLang="cs-CZ" sz="2400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b="1" dirty="0" err="1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anterior</a:t>
            </a:r>
            <a:endParaRPr lang="cs-CZ" altLang="cs-CZ" sz="2400" b="1" dirty="0"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Obrázek 9"/>
          <p:cNvPicPr>
            <a:picLocks noChangeAspect="1"/>
          </p:cNvPicPr>
          <p:nvPr/>
        </p:nvPicPr>
        <p:blipFill rotWithShape="1">
          <a:blip r:embed="rId3"/>
          <a:srcRect l="18802" r="32374"/>
          <a:stretch>
            <a:fillRect/>
          </a:stretch>
        </p:blipFill>
        <p:spPr bwMode="auto">
          <a:xfrm>
            <a:off x="8943862" y="1344803"/>
            <a:ext cx="2939143" cy="345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Obrázek 3"/>
          <p:cNvPicPr>
            <a:picLocks noChangeAspect="1"/>
          </p:cNvPicPr>
          <p:nvPr/>
        </p:nvPicPr>
        <p:blipFill rotWithShape="1">
          <a:blip r:embed="rId4"/>
          <a:srcRect l="17687" r="19852" b="55225"/>
          <a:stretch>
            <a:fillRect/>
          </a:stretch>
        </p:blipFill>
        <p:spPr bwMode="auto">
          <a:xfrm>
            <a:off x="4938916" y="1591059"/>
            <a:ext cx="3620278" cy="257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Skupina 3"/>
          <p:cNvGrpSpPr/>
          <p:nvPr/>
        </p:nvGrpSpPr>
        <p:grpSpPr bwMode="auto">
          <a:xfrm>
            <a:off x="3771496" y="465586"/>
            <a:ext cx="5372504" cy="6429737"/>
            <a:chOff x="-106088" y="988665"/>
            <a:chExt cx="4351492" cy="5414615"/>
          </a:xfrm>
        </p:grpSpPr>
        <p:pic>
          <p:nvPicPr>
            <p:cNvPr id="5" name="Obrázek 1"/>
            <p:cNvPicPr>
              <a:picLocks noChangeAspect="1"/>
            </p:cNvPicPr>
            <p:nvPr/>
          </p:nvPicPr>
          <p:blipFill>
            <a:blip r:embed="rId1"/>
            <a:srcRect/>
            <a:stretch>
              <a:fillRect/>
            </a:stretch>
          </p:blipFill>
          <p:spPr bwMode="auto">
            <a:xfrm>
              <a:off x="-106088" y="988665"/>
              <a:ext cx="4351492" cy="54146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4"/>
            <p:cNvPicPr>
              <a:picLocks noChangeAspect="1" noChangeArrowheads="1"/>
            </p:cNvPicPr>
            <p:nvPr/>
          </p:nvPicPr>
          <p:blipFill>
            <a:blip r:embed="rId2"/>
            <a:srcRect l="-2" r="50002" b="-529"/>
            <a:stretch>
              <a:fillRect/>
            </a:stretch>
          </p:blipFill>
          <p:spPr bwMode="auto">
            <a:xfrm>
              <a:off x="0" y="1052736"/>
              <a:ext cx="2069658" cy="5286474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  <a:effectLst/>
          </p:spPr>
        </p:pic>
      </p:grpSp>
      <p:sp>
        <p:nvSpPr>
          <p:cNvPr id="7" name="Obdélník 6"/>
          <p:cNvSpPr/>
          <p:nvPr/>
        </p:nvSpPr>
        <p:spPr>
          <a:xfrm>
            <a:off x="3359150" y="3921"/>
            <a:ext cx="68433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altLang="cs-CZ" sz="2400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BASIS CRANII EXTERNA – </a:t>
            </a:r>
            <a:r>
              <a:rPr lang="cs-CZ" altLang="cs-CZ" sz="2400" b="1" dirty="0" err="1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fossa</a:t>
            </a:r>
            <a:r>
              <a:rPr lang="cs-CZ" altLang="cs-CZ" sz="2400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b="1" dirty="0" err="1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cranii</a:t>
            </a:r>
            <a:r>
              <a:rPr lang="cs-CZ" altLang="cs-CZ" sz="2400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media</a:t>
            </a:r>
            <a:endParaRPr lang="cs-CZ" altLang="cs-CZ" sz="2400" b="1" dirty="0"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3"/>
          <p:cNvGrpSpPr/>
          <p:nvPr/>
        </p:nvGrpSpPr>
        <p:grpSpPr bwMode="auto">
          <a:xfrm>
            <a:off x="3574599" y="589173"/>
            <a:ext cx="5042802" cy="6141319"/>
            <a:chOff x="-106088" y="988665"/>
            <a:chExt cx="4351492" cy="5414615"/>
          </a:xfrm>
        </p:grpSpPr>
        <p:pic>
          <p:nvPicPr>
            <p:cNvPr id="3" name="Obrázek 1"/>
            <p:cNvPicPr>
              <a:picLocks noChangeAspect="1"/>
            </p:cNvPicPr>
            <p:nvPr/>
          </p:nvPicPr>
          <p:blipFill>
            <a:blip r:embed="rId1"/>
            <a:srcRect/>
            <a:stretch>
              <a:fillRect/>
            </a:stretch>
          </p:blipFill>
          <p:spPr bwMode="auto">
            <a:xfrm>
              <a:off x="-106088" y="988665"/>
              <a:ext cx="4351492" cy="54146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" name="Picture 4"/>
            <p:cNvPicPr>
              <a:picLocks noChangeAspect="1" noChangeArrowheads="1"/>
            </p:cNvPicPr>
            <p:nvPr/>
          </p:nvPicPr>
          <p:blipFill>
            <a:blip r:embed="rId2"/>
            <a:srcRect l="-2" r="50002" b="-529"/>
            <a:stretch>
              <a:fillRect/>
            </a:stretch>
          </p:blipFill>
          <p:spPr bwMode="auto">
            <a:xfrm>
              <a:off x="0" y="1052736"/>
              <a:ext cx="2069658" cy="5286474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  <a:effectLst/>
          </p:spPr>
        </p:pic>
      </p:grpSp>
      <p:sp>
        <p:nvSpPr>
          <p:cNvPr id="5" name="Obdélník 4"/>
          <p:cNvSpPr/>
          <p:nvPr/>
        </p:nvSpPr>
        <p:spPr>
          <a:xfrm>
            <a:off x="1538100" y="90186"/>
            <a:ext cx="94402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altLang="cs-CZ" sz="2400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BASIS CRANII EXTERNA – </a:t>
            </a:r>
            <a:r>
              <a:rPr lang="cs-CZ" altLang="cs-CZ" sz="2400" b="1" dirty="0" err="1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fossa</a:t>
            </a:r>
            <a:r>
              <a:rPr lang="cs-CZ" altLang="cs-CZ" sz="2400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b="1" dirty="0" err="1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cranii</a:t>
            </a:r>
            <a:r>
              <a:rPr lang="cs-CZ" altLang="cs-CZ" sz="2400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b="1" dirty="0" err="1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posterior</a:t>
            </a:r>
            <a:r>
              <a:rPr lang="cs-CZ" altLang="cs-CZ" sz="2400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(os </a:t>
            </a:r>
            <a:r>
              <a:rPr lang="cs-CZ" altLang="cs-CZ" sz="2400" b="1" dirty="0" err="1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occipitale</a:t>
            </a:r>
            <a:r>
              <a:rPr lang="cs-CZ" altLang="cs-CZ" sz="2400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cs-CZ" altLang="cs-CZ" sz="2400" b="1" dirty="0"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6"/>
          <p:cNvSpPr>
            <a:spLocks noChangeShapeType="1"/>
          </p:cNvSpPr>
          <p:nvPr/>
        </p:nvSpPr>
        <p:spPr bwMode="auto">
          <a:xfrm>
            <a:off x="5831860" y="2060575"/>
            <a:ext cx="576262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" name="Line 7"/>
          <p:cNvSpPr>
            <a:spLocks noChangeShapeType="1"/>
          </p:cNvSpPr>
          <p:nvPr/>
        </p:nvSpPr>
        <p:spPr bwMode="auto">
          <a:xfrm>
            <a:off x="6408122" y="2060575"/>
            <a:ext cx="792163" cy="21605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" name="Line 8"/>
          <p:cNvSpPr>
            <a:spLocks noChangeShapeType="1"/>
          </p:cNvSpPr>
          <p:nvPr/>
        </p:nvSpPr>
        <p:spPr bwMode="auto">
          <a:xfrm flipH="1">
            <a:off x="4968260" y="2060575"/>
            <a:ext cx="863600" cy="21605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" name="Line 9"/>
          <p:cNvSpPr>
            <a:spLocks noChangeShapeType="1"/>
          </p:cNvSpPr>
          <p:nvPr/>
        </p:nvSpPr>
        <p:spPr bwMode="auto">
          <a:xfrm>
            <a:off x="6120785" y="2060575"/>
            <a:ext cx="0" cy="21605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" name="Line 10"/>
          <p:cNvSpPr>
            <a:spLocks noChangeShapeType="1"/>
          </p:cNvSpPr>
          <p:nvPr/>
        </p:nvSpPr>
        <p:spPr bwMode="auto">
          <a:xfrm>
            <a:off x="6336685" y="2420938"/>
            <a:ext cx="0" cy="5762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" name="Line 11"/>
          <p:cNvSpPr>
            <a:spLocks noChangeShapeType="1"/>
          </p:cNvSpPr>
          <p:nvPr/>
        </p:nvSpPr>
        <p:spPr bwMode="auto">
          <a:xfrm>
            <a:off x="6479560" y="2565400"/>
            <a:ext cx="0" cy="5032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8" name="Oval 12"/>
          <p:cNvSpPr>
            <a:spLocks noChangeArrowheads="1"/>
          </p:cNvSpPr>
          <p:nvPr/>
        </p:nvSpPr>
        <p:spPr bwMode="auto">
          <a:xfrm>
            <a:off x="5615960" y="2781300"/>
            <a:ext cx="144462" cy="142875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9" name="Line 13"/>
          <p:cNvSpPr>
            <a:spLocks noChangeShapeType="1"/>
          </p:cNvSpPr>
          <p:nvPr/>
        </p:nvSpPr>
        <p:spPr bwMode="auto">
          <a:xfrm>
            <a:off x="5687397" y="2852738"/>
            <a:ext cx="649288" cy="144462"/>
          </a:xfrm>
          <a:prstGeom prst="line">
            <a:avLst/>
          </a:prstGeom>
          <a:noFill/>
          <a:ln w="28575">
            <a:solidFill>
              <a:srgbClr val="DF391D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0" name="Line 14"/>
          <p:cNvSpPr>
            <a:spLocks noChangeShapeType="1"/>
          </p:cNvSpPr>
          <p:nvPr/>
        </p:nvSpPr>
        <p:spPr bwMode="auto">
          <a:xfrm>
            <a:off x="6336685" y="2997200"/>
            <a:ext cx="0" cy="863600"/>
          </a:xfrm>
          <a:prstGeom prst="line">
            <a:avLst/>
          </a:prstGeom>
          <a:noFill/>
          <a:ln w="28575">
            <a:solidFill>
              <a:srgbClr val="DF391D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2" name="Oval 17"/>
          <p:cNvSpPr>
            <a:spLocks noChangeArrowheads="1"/>
          </p:cNvSpPr>
          <p:nvPr/>
        </p:nvSpPr>
        <p:spPr bwMode="auto">
          <a:xfrm>
            <a:off x="5544522" y="4437063"/>
            <a:ext cx="288925" cy="2159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3" name="Text Box 18"/>
          <p:cNvSpPr txBox="1">
            <a:spLocks noChangeArrowheads="1"/>
          </p:cNvSpPr>
          <p:nvPr/>
        </p:nvSpPr>
        <p:spPr bwMode="auto">
          <a:xfrm>
            <a:off x="4068147" y="2347913"/>
            <a:ext cx="1595438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cs-CZ" altLang="cs-CZ" sz="1600"/>
              <a:t>porus acusticus</a:t>
            </a:r>
            <a:endParaRPr lang="cs-CZ" altLang="cs-CZ" sz="1600"/>
          </a:p>
          <a:p>
            <a:r>
              <a:rPr lang="cs-CZ" altLang="cs-CZ" sz="1600"/>
              <a:t> internus</a:t>
            </a:r>
            <a:endParaRPr lang="cs-CZ" altLang="cs-CZ" sz="1600"/>
          </a:p>
        </p:txBody>
      </p:sp>
      <p:sp>
        <p:nvSpPr>
          <p:cNvPr id="14" name="Text Box 19"/>
          <p:cNvSpPr txBox="1">
            <a:spLocks noChangeArrowheads="1"/>
          </p:cNvSpPr>
          <p:nvPr/>
        </p:nvSpPr>
        <p:spPr bwMode="auto">
          <a:xfrm>
            <a:off x="4318972" y="4724400"/>
            <a:ext cx="25114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cs-CZ" altLang="cs-CZ" sz="1600"/>
              <a:t>foramen stylomastoideum</a:t>
            </a:r>
            <a:endParaRPr lang="cs-CZ" altLang="cs-CZ" sz="1600"/>
          </a:p>
        </p:txBody>
      </p:sp>
      <p:sp>
        <p:nvSpPr>
          <p:cNvPr id="15" name="Text Box 3"/>
          <p:cNvSpPr txBox="1">
            <a:spLocks noChangeArrowheads="1"/>
          </p:cNvSpPr>
          <p:nvPr/>
        </p:nvSpPr>
        <p:spPr bwMode="auto">
          <a:xfrm>
            <a:off x="5016500" y="90488"/>
            <a:ext cx="192764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 b="1" dirty="0" err="1">
                <a:highlight>
                  <a:srgbClr val="FFFF00"/>
                </a:highlight>
              </a:rPr>
              <a:t>Canalis</a:t>
            </a:r>
            <a:r>
              <a:rPr lang="cs-CZ" altLang="cs-CZ" sz="2000" b="1" dirty="0">
                <a:highlight>
                  <a:srgbClr val="FFFF00"/>
                </a:highlight>
              </a:rPr>
              <a:t> </a:t>
            </a:r>
            <a:r>
              <a:rPr lang="cs-CZ" altLang="cs-CZ" sz="2000" b="1" dirty="0" err="1">
                <a:highlight>
                  <a:srgbClr val="FFFF00"/>
                </a:highlight>
              </a:rPr>
              <a:t>n.facialis</a:t>
            </a:r>
            <a:endParaRPr lang="cs-CZ" altLang="cs-CZ" sz="2000" b="1" dirty="0">
              <a:highlight>
                <a:srgbClr val="FFFF00"/>
              </a:highlight>
            </a:endParaRPr>
          </a:p>
        </p:txBody>
      </p:sp>
      <p:cxnSp>
        <p:nvCxnSpPr>
          <p:cNvPr id="16" name="Přímá spojnice se šipkou 15"/>
          <p:cNvCxnSpPr>
            <a:stCxn id="10" idx="1"/>
          </p:cNvCxnSpPr>
          <p:nvPr/>
        </p:nvCxnSpPr>
        <p:spPr>
          <a:xfrm flipH="1">
            <a:off x="5699303" y="3860800"/>
            <a:ext cx="637383" cy="684213"/>
          </a:xfrm>
          <a:prstGeom prst="straightConnector1">
            <a:avLst/>
          </a:prstGeom>
          <a:ln w="28575">
            <a:solidFill>
              <a:srgbClr val="C0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57985" y="0"/>
            <a:ext cx="9311005" cy="686435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96950" y="0"/>
            <a:ext cx="9142730" cy="6857365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24635" y="0"/>
            <a:ext cx="914336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4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47" t="19712" r="33135" b="12199"/>
          <a:stretch>
            <a:fillRect/>
          </a:stretch>
        </p:blipFill>
        <p:spPr bwMode="auto">
          <a:xfrm>
            <a:off x="0" y="1572207"/>
            <a:ext cx="3230616" cy="3713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Kopie fig2Uprav"/>
          <p:cNvPicPr>
            <a:picLocks noChangeAspect="1" noChangeArrowheads="1"/>
          </p:cNvPicPr>
          <p:nvPr/>
        </p:nvPicPr>
        <p:blipFill>
          <a:blip r:embed="rId2">
            <a:lum bright="-12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7867" y="3474098"/>
            <a:ext cx="2653555" cy="3377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Kopie fig3Uprav"/>
          <p:cNvPicPr>
            <a:picLocks noChangeAspect="1" noChangeArrowheads="1"/>
          </p:cNvPicPr>
          <p:nvPr/>
        </p:nvPicPr>
        <p:blipFill>
          <a:blip r:embed="rId3">
            <a:lum bright="-18000"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7867" y="50529"/>
            <a:ext cx="2940216" cy="3377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fig4Uprav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8346" y="50529"/>
            <a:ext cx="3063162" cy="3467731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fig5Uprav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6944" y="8970"/>
            <a:ext cx="3271918" cy="3465233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Kopie fig6Uprav"/>
          <p:cNvPicPr>
            <a:picLocks noChangeAspect="1" noChangeArrowheads="1"/>
          </p:cNvPicPr>
          <p:nvPr/>
        </p:nvPicPr>
        <p:blipFill>
          <a:blip r:embed="rId6">
            <a:lum bright="-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7920" y="3377222"/>
            <a:ext cx="3232945" cy="3467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Kopie fig7Uprav"/>
          <p:cNvPicPr>
            <a:picLocks noChangeAspect="1" noChangeArrowheads="1"/>
          </p:cNvPicPr>
          <p:nvPr/>
        </p:nvPicPr>
        <p:blipFill>
          <a:blip r:embed="rId7">
            <a:lum bright="-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1955" y="3428999"/>
            <a:ext cx="3370045" cy="346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6295" y="0"/>
            <a:ext cx="10360660" cy="685165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1" name="Line 5"/>
          <p:cNvSpPr>
            <a:spLocks noChangeShapeType="1"/>
          </p:cNvSpPr>
          <p:nvPr/>
        </p:nvSpPr>
        <p:spPr bwMode="auto">
          <a:xfrm>
            <a:off x="4656139" y="2438400"/>
            <a:ext cx="2879725" cy="0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9702" name="Rectangle 6"/>
          <p:cNvSpPr>
            <a:spLocks noChangeArrowheads="1"/>
          </p:cNvSpPr>
          <p:nvPr/>
        </p:nvSpPr>
        <p:spPr bwMode="auto">
          <a:xfrm>
            <a:off x="3648076" y="2438400"/>
            <a:ext cx="1008063" cy="2160588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29703" name="Rectangle 7"/>
          <p:cNvSpPr>
            <a:spLocks noChangeArrowheads="1"/>
          </p:cNvSpPr>
          <p:nvPr/>
        </p:nvSpPr>
        <p:spPr bwMode="auto">
          <a:xfrm>
            <a:off x="7535863" y="2438400"/>
            <a:ext cx="1008062" cy="2160588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29704" name="Line 8"/>
          <p:cNvSpPr>
            <a:spLocks noChangeShapeType="1"/>
          </p:cNvSpPr>
          <p:nvPr/>
        </p:nvSpPr>
        <p:spPr bwMode="auto">
          <a:xfrm>
            <a:off x="6096000" y="2438400"/>
            <a:ext cx="0" cy="3429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9705" name="Arc 9"/>
          <p:cNvSpPr/>
          <p:nvPr/>
        </p:nvSpPr>
        <p:spPr bwMode="auto">
          <a:xfrm>
            <a:off x="4656138" y="3878263"/>
            <a:ext cx="914400" cy="914400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2857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29706" name="Arc 10"/>
          <p:cNvSpPr/>
          <p:nvPr/>
        </p:nvSpPr>
        <p:spPr bwMode="auto">
          <a:xfrm rot="16200000">
            <a:off x="6600825" y="3878263"/>
            <a:ext cx="914400" cy="914400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2857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29707" name="Arc 11"/>
          <p:cNvSpPr/>
          <p:nvPr/>
        </p:nvSpPr>
        <p:spPr bwMode="auto">
          <a:xfrm>
            <a:off x="4656139" y="3159125"/>
            <a:ext cx="790575" cy="914400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18675"/>
              <a:gd name="T1" fmla="*/ 0 h 21600"/>
              <a:gd name="T2" fmla="*/ 18675 w 18675"/>
              <a:gd name="T3" fmla="*/ 10746 h 21600"/>
              <a:gd name="T4" fmla="*/ 0 w 18675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8675" h="21600" fill="none" extrusionOk="0">
                <a:moveTo>
                  <a:pt x="-1" y="0"/>
                </a:moveTo>
                <a:cubicBezTo>
                  <a:pt x="7694" y="0"/>
                  <a:pt x="14808" y="4093"/>
                  <a:pt x="18674" y="10746"/>
                </a:cubicBezTo>
              </a:path>
              <a:path w="18675" h="21600" stroke="0" extrusionOk="0">
                <a:moveTo>
                  <a:pt x="-1" y="0"/>
                </a:moveTo>
                <a:cubicBezTo>
                  <a:pt x="7694" y="0"/>
                  <a:pt x="14808" y="4093"/>
                  <a:pt x="18674" y="10746"/>
                </a:cubicBezTo>
                <a:lnTo>
                  <a:pt x="0" y="21600"/>
                </a:lnTo>
                <a:close/>
              </a:path>
            </a:pathLst>
          </a:custGeom>
          <a:noFill/>
          <a:ln w="2857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29708" name="Arc 12"/>
          <p:cNvSpPr/>
          <p:nvPr/>
        </p:nvSpPr>
        <p:spPr bwMode="auto">
          <a:xfrm rot="17767255">
            <a:off x="6950076" y="3024188"/>
            <a:ext cx="790575" cy="914400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18675"/>
              <a:gd name="T1" fmla="*/ 0 h 21600"/>
              <a:gd name="T2" fmla="*/ 18675 w 18675"/>
              <a:gd name="T3" fmla="*/ 10746 h 21600"/>
              <a:gd name="T4" fmla="*/ 0 w 18675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8675" h="21600" fill="none" extrusionOk="0">
                <a:moveTo>
                  <a:pt x="-1" y="0"/>
                </a:moveTo>
                <a:cubicBezTo>
                  <a:pt x="7694" y="0"/>
                  <a:pt x="14808" y="4093"/>
                  <a:pt x="18674" y="10746"/>
                </a:cubicBezTo>
              </a:path>
              <a:path w="18675" h="21600" stroke="0" extrusionOk="0">
                <a:moveTo>
                  <a:pt x="-1" y="0"/>
                </a:moveTo>
                <a:cubicBezTo>
                  <a:pt x="7694" y="0"/>
                  <a:pt x="14808" y="4093"/>
                  <a:pt x="18674" y="10746"/>
                </a:cubicBezTo>
                <a:lnTo>
                  <a:pt x="0" y="21600"/>
                </a:lnTo>
                <a:close/>
              </a:path>
            </a:pathLst>
          </a:custGeom>
          <a:noFill/>
          <a:ln w="2857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29709" name="Arc 13"/>
          <p:cNvSpPr/>
          <p:nvPr/>
        </p:nvSpPr>
        <p:spPr bwMode="auto">
          <a:xfrm rot="2412780">
            <a:off x="5568950" y="1341439"/>
            <a:ext cx="914400" cy="903287"/>
          </a:xfrm>
          <a:custGeom>
            <a:avLst/>
            <a:gdLst>
              <a:gd name="G0" fmla="+- 0 0 0"/>
              <a:gd name="G1" fmla="+- 21331 0 0"/>
              <a:gd name="G2" fmla="+- 21600 0 0"/>
              <a:gd name="T0" fmla="*/ 3399 w 21600"/>
              <a:gd name="T1" fmla="*/ 0 h 21331"/>
              <a:gd name="T2" fmla="*/ 21600 w 21600"/>
              <a:gd name="T3" fmla="*/ 21331 h 21331"/>
              <a:gd name="T4" fmla="*/ 0 w 21600"/>
              <a:gd name="T5" fmla="*/ 21331 h 213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331" fill="none" extrusionOk="0">
                <a:moveTo>
                  <a:pt x="3398" y="0"/>
                </a:moveTo>
                <a:cubicBezTo>
                  <a:pt x="13883" y="1670"/>
                  <a:pt x="21600" y="10713"/>
                  <a:pt x="21600" y="21331"/>
                </a:cubicBezTo>
              </a:path>
              <a:path w="21600" h="21331" stroke="0" extrusionOk="0">
                <a:moveTo>
                  <a:pt x="3398" y="0"/>
                </a:moveTo>
                <a:cubicBezTo>
                  <a:pt x="13883" y="1670"/>
                  <a:pt x="21600" y="10713"/>
                  <a:pt x="21600" y="21331"/>
                </a:cubicBezTo>
                <a:lnTo>
                  <a:pt x="0" y="21331"/>
                </a:lnTo>
                <a:close/>
              </a:path>
            </a:pathLst>
          </a:custGeom>
          <a:noFill/>
          <a:ln w="2857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29710" name="Arc 14"/>
          <p:cNvSpPr/>
          <p:nvPr/>
        </p:nvSpPr>
        <p:spPr bwMode="auto">
          <a:xfrm rot="13394182">
            <a:off x="5686425" y="1463675"/>
            <a:ext cx="914400" cy="903288"/>
          </a:xfrm>
          <a:custGeom>
            <a:avLst/>
            <a:gdLst>
              <a:gd name="G0" fmla="+- 0 0 0"/>
              <a:gd name="G1" fmla="+- 21331 0 0"/>
              <a:gd name="G2" fmla="+- 21600 0 0"/>
              <a:gd name="T0" fmla="*/ 3399 w 21600"/>
              <a:gd name="T1" fmla="*/ 0 h 21331"/>
              <a:gd name="T2" fmla="*/ 21600 w 21600"/>
              <a:gd name="T3" fmla="*/ 21331 h 21331"/>
              <a:gd name="T4" fmla="*/ 0 w 21600"/>
              <a:gd name="T5" fmla="*/ 21331 h 213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331" fill="none" extrusionOk="0">
                <a:moveTo>
                  <a:pt x="3398" y="0"/>
                </a:moveTo>
                <a:cubicBezTo>
                  <a:pt x="13883" y="1670"/>
                  <a:pt x="21600" y="10713"/>
                  <a:pt x="21600" y="21331"/>
                </a:cubicBezTo>
              </a:path>
              <a:path w="21600" h="21331" stroke="0" extrusionOk="0">
                <a:moveTo>
                  <a:pt x="3398" y="0"/>
                </a:moveTo>
                <a:cubicBezTo>
                  <a:pt x="13883" y="1670"/>
                  <a:pt x="21600" y="10713"/>
                  <a:pt x="21600" y="21331"/>
                </a:cubicBezTo>
                <a:lnTo>
                  <a:pt x="0" y="21331"/>
                </a:lnTo>
                <a:close/>
              </a:path>
            </a:pathLst>
          </a:custGeom>
          <a:noFill/>
          <a:ln w="2857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29711" name="Text Box 15"/>
          <p:cNvSpPr txBox="1">
            <a:spLocks noChangeArrowheads="1"/>
          </p:cNvSpPr>
          <p:nvPr/>
        </p:nvSpPr>
        <p:spPr bwMode="auto">
          <a:xfrm>
            <a:off x="5067300" y="398463"/>
            <a:ext cx="173784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 b="1">
                <a:highlight>
                  <a:srgbClr val="FFFF00"/>
                </a:highlight>
              </a:rPr>
              <a:t>Os ethmoidale</a:t>
            </a:r>
            <a:endParaRPr lang="cs-CZ" altLang="cs-CZ" sz="2000" b="1">
              <a:highlight>
                <a:srgbClr val="FFFF00"/>
              </a:highlight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5" name="Line 5"/>
          <p:cNvSpPr>
            <a:spLocks noChangeShapeType="1"/>
          </p:cNvSpPr>
          <p:nvPr/>
        </p:nvSpPr>
        <p:spPr bwMode="auto">
          <a:xfrm>
            <a:off x="3935414" y="3429000"/>
            <a:ext cx="216058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0726" name="Line 6"/>
          <p:cNvSpPr>
            <a:spLocks noChangeShapeType="1"/>
          </p:cNvSpPr>
          <p:nvPr/>
        </p:nvSpPr>
        <p:spPr bwMode="auto">
          <a:xfrm>
            <a:off x="3935413" y="3429001"/>
            <a:ext cx="0" cy="14398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0727" name="Line 7"/>
          <p:cNvSpPr>
            <a:spLocks noChangeShapeType="1"/>
          </p:cNvSpPr>
          <p:nvPr/>
        </p:nvSpPr>
        <p:spPr bwMode="auto">
          <a:xfrm>
            <a:off x="3935413" y="4868863"/>
            <a:ext cx="360045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0728" name="Line 8"/>
          <p:cNvSpPr>
            <a:spLocks noChangeShapeType="1"/>
          </p:cNvSpPr>
          <p:nvPr/>
        </p:nvSpPr>
        <p:spPr bwMode="auto">
          <a:xfrm>
            <a:off x="6096001" y="3429001"/>
            <a:ext cx="1439863" cy="14398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0729" name="Line 9"/>
          <p:cNvSpPr>
            <a:spLocks noChangeShapeType="1"/>
          </p:cNvSpPr>
          <p:nvPr/>
        </p:nvSpPr>
        <p:spPr bwMode="auto">
          <a:xfrm flipV="1">
            <a:off x="6096000" y="1989138"/>
            <a:ext cx="0" cy="14398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0731" name="Line 11"/>
          <p:cNvSpPr>
            <a:spLocks noChangeShapeType="1"/>
          </p:cNvSpPr>
          <p:nvPr/>
        </p:nvSpPr>
        <p:spPr bwMode="auto">
          <a:xfrm>
            <a:off x="6096000" y="1989138"/>
            <a:ext cx="2160588" cy="0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0732" name="Line 12"/>
          <p:cNvSpPr>
            <a:spLocks noChangeShapeType="1"/>
          </p:cNvSpPr>
          <p:nvPr/>
        </p:nvSpPr>
        <p:spPr bwMode="auto">
          <a:xfrm>
            <a:off x="8256589" y="1989139"/>
            <a:ext cx="719137" cy="50323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0733" name="Line 13"/>
          <p:cNvSpPr>
            <a:spLocks noChangeShapeType="1"/>
          </p:cNvSpPr>
          <p:nvPr/>
        </p:nvSpPr>
        <p:spPr bwMode="auto">
          <a:xfrm>
            <a:off x="6600826" y="3933825"/>
            <a:ext cx="1223963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0734" name="Line 14"/>
          <p:cNvSpPr>
            <a:spLocks noChangeShapeType="1"/>
          </p:cNvSpPr>
          <p:nvPr/>
        </p:nvSpPr>
        <p:spPr bwMode="auto">
          <a:xfrm flipV="1">
            <a:off x="7824789" y="2492375"/>
            <a:ext cx="1150937" cy="14414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0735" name="Text Box 15"/>
          <p:cNvSpPr txBox="1">
            <a:spLocks noChangeArrowheads="1"/>
          </p:cNvSpPr>
          <p:nvPr/>
        </p:nvSpPr>
        <p:spPr bwMode="auto">
          <a:xfrm>
            <a:off x="4491038" y="4024313"/>
            <a:ext cx="819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/>
              <a:t>vomer</a:t>
            </a:r>
            <a:endParaRPr lang="cs-CZ" altLang="cs-CZ"/>
          </a:p>
        </p:txBody>
      </p:sp>
      <p:sp>
        <p:nvSpPr>
          <p:cNvPr id="30736" name="Text Box 16"/>
          <p:cNvSpPr txBox="1">
            <a:spLocks noChangeArrowheads="1"/>
          </p:cNvSpPr>
          <p:nvPr/>
        </p:nvSpPr>
        <p:spPr bwMode="auto">
          <a:xfrm>
            <a:off x="6096000" y="2349501"/>
            <a:ext cx="238078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/>
              <a:t>lamina perpendicularis </a:t>
            </a:r>
            <a:endParaRPr lang="cs-CZ" altLang="cs-CZ"/>
          </a:p>
          <a:p>
            <a:r>
              <a:rPr lang="cs-CZ" altLang="cs-CZ"/>
              <a:t>ossis ethmoidalis</a:t>
            </a:r>
            <a:endParaRPr lang="cs-CZ" altLang="cs-CZ"/>
          </a:p>
        </p:txBody>
      </p:sp>
      <p:sp>
        <p:nvSpPr>
          <p:cNvPr id="30737" name="Text Box 17"/>
          <p:cNvSpPr txBox="1">
            <a:spLocks noChangeArrowheads="1"/>
          </p:cNvSpPr>
          <p:nvPr/>
        </p:nvSpPr>
        <p:spPr bwMode="auto">
          <a:xfrm>
            <a:off x="4564063" y="831850"/>
            <a:ext cx="264771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 b="1" dirty="0">
                <a:highlight>
                  <a:srgbClr val="FFFF00"/>
                </a:highlight>
              </a:rPr>
              <a:t>SEPTUM NASI OSSEUM</a:t>
            </a:r>
            <a:endParaRPr lang="cs-CZ" altLang="cs-CZ" sz="2000" b="1" dirty="0">
              <a:highlight>
                <a:srgbClr val="FFFF00"/>
              </a:highlight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1"/>
          <a:srcRect l="27850" t="41254" r="16420"/>
          <a:stretch>
            <a:fillRect/>
          </a:stretch>
        </p:blipFill>
        <p:spPr bwMode="auto">
          <a:xfrm>
            <a:off x="167470" y="1184013"/>
            <a:ext cx="4392613" cy="4775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67306" y="571480"/>
            <a:ext cx="5377988" cy="4857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" name="Přímá spojovací šipka 11"/>
          <p:cNvCxnSpPr/>
          <p:nvPr/>
        </p:nvCxnSpPr>
        <p:spPr>
          <a:xfrm flipV="1">
            <a:off x="4095736" y="4143380"/>
            <a:ext cx="2928958" cy="64294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3381356" y="72388"/>
            <a:ext cx="4357718" cy="461665"/>
          </a:xfrm>
          <a:prstGeom prst="rect">
            <a:avLst/>
          </a:prstGeom>
          <a:noFill/>
          <a:ln w="38100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400" b="1" dirty="0" err="1">
                <a:highlight>
                  <a:srgbClr val="FFFF00"/>
                </a:highlight>
                <a:latin typeface="Arial" panose="020B0604020202020204" pitchFamily="34" charset="0"/>
              </a:rPr>
              <a:t>Regio</a:t>
            </a:r>
            <a:r>
              <a:rPr lang="cs-CZ" sz="2400" b="1" dirty="0">
                <a:highlight>
                  <a:srgbClr val="FFFF00"/>
                </a:highlight>
                <a:latin typeface="Arial" panose="020B0604020202020204" pitchFamily="34" charset="0"/>
              </a:rPr>
              <a:t> </a:t>
            </a:r>
            <a:r>
              <a:rPr lang="cs-CZ" sz="2400" b="1" dirty="0" err="1">
                <a:highlight>
                  <a:srgbClr val="FFFF00"/>
                </a:highlight>
                <a:latin typeface="Arial" panose="020B0604020202020204" pitchFamily="34" charset="0"/>
              </a:rPr>
              <a:t>parotideomasseterica</a:t>
            </a:r>
            <a:endParaRPr lang="cs-CZ" sz="2400" dirty="0">
              <a:highlight>
                <a:srgbClr val="FFFF00"/>
              </a:highlight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Fossa infratemporalis (Unterschläfengrube) || Med-koM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560"/>
            <a:ext cx="12173985" cy="5578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4652760" y="105531"/>
            <a:ext cx="2886479" cy="461665"/>
          </a:xfrm>
          <a:prstGeom prst="rect">
            <a:avLst/>
          </a:prstGeom>
          <a:noFill/>
          <a:ln w="38100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400" b="1" dirty="0" err="1">
                <a:highlight>
                  <a:srgbClr val="FFFF00"/>
                </a:highlight>
                <a:latin typeface="Arial" panose="020B0604020202020204" pitchFamily="34" charset="0"/>
              </a:rPr>
              <a:t>Fossa</a:t>
            </a:r>
            <a:r>
              <a:rPr lang="cs-CZ" sz="2400" b="1" dirty="0">
                <a:highlight>
                  <a:srgbClr val="FFFF00"/>
                </a:highlight>
                <a:latin typeface="Arial" panose="020B0604020202020204" pitchFamily="34" charset="0"/>
              </a:rPr>
              <a:t> </a:t>
            </a:r>
            <a:r>
              <a:rPr lang="cs-CZ" sz="2400" b="1" dirty="0" err="1">
                <a:highlight>
                  <a:srgbClr val="FFFF00"/>
                </a:highlight>
                <a:latin typeface="Arial" panose="020B0604020202020204" pitchFamily="34" charset="0"/>
              </a:rPr>
              <a:t>temporalis</a:t>
            </a:r>
            <a:endParaRPr lang="cs-CZ" sz="2400" dirty="0">
              <a:highlight>
                <a:srgbClr val="FFFF00"/>
              </a:highlight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0" name="Picture 4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75" t="15682" r="12113" b="4753"/>
          <a:stretch>
            <a:fillRect/>
          </a:stretch>
        </p:blipFill>
        <p:spPr bwMode="auto">
          <a:xfrm>
            <a:off x="1524001" y="375205"/>
            <a:ext cx="7806611" cy="6468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ovéPole 1"/>
          <p:cNvSpPr txBox="1"/>
          <p:nvPr/>
        </p:nvSpPr>
        <p:spPr>
          <a:xfrm flipH="1">
            <a:off x="7000940" y="375205"/>
            <a:ext cx="82893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400" dirty="0"/>
              <a:t>skul</a:t>
            </a:r>
            <a:endParaRPr lang="cs-CZ" sz="2400" dirty="0"/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4852244" y="14286"/>
            <a:ext cx="443365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b="1" dirty="0">
                <a:highlight>
                  <a:srgbClr val="FFFF00"/>
                </a:highlight>
              </a:rPr>
              <a:t>FOSSA LEMPORALIS_FRONTÍLNÍ ŘEZ</a:t>
            </a:r>
            <a:endParaRPr lang="cs-CZ" altLang="cs-CZ" b="1" dirty="0">
              <a:highlight>
                <a:srgbClr val="FFFF00"/>
              </a:highlight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Skupina 5"/>
          <p:cNvGrpSpPr/>
          <p:nvPr/>
        </p:nvGrpSpPr>
        <p:grpSpPr>
          <a:xfrm>
            <a:off x="2909595" y="107302"/>
            <a:ext cx="6372809" cy="6643396"/>
            <a:chOff x="4124131" y="709127"/>
            <a:chExt cx="4945224" cy="5178489"/>
          </a:xfrm>
        </p:grpSpPr>
        <p:pic>
          <p:nvPicPr>
            <p:cNvPr id="19458" name="Picture 2" descr="Fossa temporalis, fossa infratemporalis, fossa pterygopalatina(fazlas…"/>
            <p:cNvPicPr>
              <a:picLocks noChangeAspect="1" noChangeArrowheads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638" t="5219" r="17760" b="6072"/>
            <a:stretch>
              <a:fillRect/>
            </a:stretch>
          </p:blipFill>
          <p:spPr bwMode="auto">
            <a:xfrm>
              <a:off x="4124131" y="709127"/>
              <a:ext cx="4945224" cy="517848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</p:pic>
        <p:sp>
          <p:nvSpPr>
            <p:cNvPr id="2" name="Obdélník 1"/>
            <p:cNvSpPr/>
            <p:nvPr/>
          </p:nvSpPr>
          <p:spPr>
            <a:xfrm>
              <a:off x="4124131" y="1045029"/>
              <a:ext cx="513183" cy="57849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" name="Obdélník 2"/>
            <p:cNvSpPr/>
            <p:nvPr/>
          </p:nvSpPr>
          <p:spPr>
            <a:xfrm>
              <a:off x="4124131" y="4497355"/>
              <a:ext cx="727787" cy="4478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4" name="Obdélník 3"/>
            <p:cNvSpPr/>
            <p:nvPr/>
          </p:nvSpPr>
          <p:spPr>
            <a:xfrm>
              <a:off x="8453535" y="709127"/>
              <a:ext cx="615820" cy="72778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" name="Obdélník 4"/>
            <p:cNvSpPr/>
            <p:nvPr/>
          </p:nvSpPr>
          <p:spPr>
            <a:xfrm>
              <a:off x="8556172" y="5197151"/>
              <a:ext cx="513183" cy="69046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164631" y="69979"/>
            <a:ext cx="4357718" cy="461665"/>
          </a:xfrm>
          <a:prstGeom prst="rect">
            <a:avLst/>
          </a:prstGeom>
          <a:noFill/>
          <a:ln w="38100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400" b="1" dirty="0" err="1">
                <a:highlight>
                  <a:srgbClr val="FFFF00"/>
                </a:highlight>
                <a:latin typeface="Arial" panose="020B0604020202020204" pitchFamily="34" charset="0"/>
              </a:rPr>
              <a:t>Fossa</a:t>
            </a:r>
            <a:r>
              <a:rPr lang="cs-CZ" sz="2400" b="1" dirty="0">
                <a:highlight>
                  <a:srgbClr val="FFFF00"/>
                </a:highlight>
                <a:latin typeface="Arial" panose="020B0604020202020204" pitchFamily="34" charset="0"/>
              </a:rPr>
              <a:t> </a:t>
            </a:r>
            <a:r>
              <a:rPr lang="cs-CZ" sz="2400" b="1" dirty="0" err="1">
                <a:highlight>
                  <a:srgbClr val="FFFF00"/>
                </a:highlight>
                <a:latin typeface="Arial" panose="020B0604020202020204" pitchFamily="34" charset="0"/>
              </a:rPr>
              <a:t>infratemporalis</a:t>
            </a:r>
            <a:endParaRPr lang="cs-CZ" sz="2400" dirty="0">
              <a:highlight>
                <a:srgbClr val="FFFF00"/>
              </a:highlight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3952860" y="105530"/>
            <a:ext cx="4357718" cy="461665"/>
          </a:xfrm>
          <a:prstGeom prst="rect">
            <a:avLst/>
          </a:prstGeom>
          <a:noFill/>
          <a:ln w="38100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400" b="1" dirty="0" err="1">
                <a:highlight>
                  <a:srgbClr val="FFFF00"/>
                </a:highlight>
                <a:latin typeface="Arial" panose="020B0604020202020204" pitchFamily="34" charset="0"/>
              </a:rPr>
              <a:t>Fossa</a:t>
            </a:r>
            <a:r>
              <a:rPr lang="cs-CZ" sz="2400" b="1" dirty="0">
                <a:highlight>
                  <a:srgbClr val="FFFF00"/>
                </a:highlight>
                <a:latin typeface="Arial" panose="020B0604020202020204" pitchFamily="34" charset="0"/>
              </a:rPr>
              <a:t> </a:t>
            </a:r>
            <a:r>
              <a:rPr lang="cs-CZ" sz="2400" b="1" dirty="0" err="1">
                <a:highlight>
                  <a:srgbClr val="FFFF00"/>
                </a:highlight>
                <a:latin typeface="Arial" panose="020B0604020202020204" pitchFamily="34" charset="0"/>
              </a:rPr>
              <a:t>pterygopalatina</a:t>
            </a:r>
            <a:endParaRPr lang="cs-CZ" sz="2400" dirty="0">
              <a:highlight>
                <a:srgbClr val="FFFF00"/>
              </a:highlight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Picture 5"/>
          <p:cNvPicPr>
            <a:picLocks noChangeAspect="1"/>
          </p:cNvPicPr>
          <p:nvPr/>
        </p:nvPicPr>
        <p:blipFill>
          <a:blip r:embed="rId1"/>
          <a:srcRect l="22794" t="14030" r="14951" b="12874"/>
          <a:stretch>
            <a:fillRect/>
          </a:stretch>
        </p:blipFill>
        <p:spPr>
          <a:xfrm>
            <a:off x="1524000" y="1"/>
            <a:ext cx="7740650" cy="68421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3" name="Group 5"/>
          <p:cNvGrpSpPr/>
          <p:nvPr/>
        </p:nvGrpSpPr>
        <p:grpSpPr>
          <a:xfrm>
            <a:off x="1774826" y="1339851"/>
            <a:ext cx="8582025" cy="3508375"/>
            <a:chOff x="396" y="2111"/>
            <a:chExt cx="11628" cy="4536"/>
          </a:xfrm>
        </p:grpSpPr>
        <p:pic>
          <p:nvPicPr>
            <p:cNvPr id="3074" name="Picture 2" descr="Pterygopalatine Fossa | Anesthesia Key"/>
            <p:cNvPicPr>
              <a:picLocks noChangeAspect="1"/>
            </p:cNvPicPr>
            <p:nvPr/>
          </p:nvPicPr>
          <p:blipFill>
            <a:blip r:embed="rId1"/>
            <a:srcRect b="72102"/>
            <a:stretch>
              <a:fillRect/>
            </a:stretch>
          </p:blipFill>
          <p:spPr>
            <a:xfrm>
              <a:off x="396" y="2111"/>
              <a:ext cx="11628" cy="4491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5" name="Rectangles 4"/>
            <p:cNvSpPr/>
            <p:nvPr/>
          </p:nvSpPr>
          <p:spPr>
            <a:xfrm>
              <a:off x="1190" y="6193"/>
              <a:ext cx="3062" cy="45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en-US" noProof="1"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96000" y="674687"/>
            <a:ext cx="5131160" cy="5508625"/>
          </a:xfrm>
          <a:prstGeom prst="rect">
            <a:avLst/>
          </a:prstGeom>
        </p:spPr>
      </p:pic>
      <p:pic>
        <p:nvPicPr>
          <p:cNvPr id="1028" name="Picture 4" descr="Imaging the brain at multiple size scales - Scienmag | Brain drawing, Brain  images, Surreal artwork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09" r="17402"/>
          <a:stretch>
            <a:fillRect/>
          </a:stretch>
        </p:blipFill>
        <p:spPr bwMode="auto">
          <a:xfrm>
            <a:off x="526096" y="1219686"/>
            <a:ext cx="5275517" cy="4294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4"/>
          <p:cNvPicPr>
            <a:picLocks noChangeAspect="1"/>
          </p:cNvPicPr>
          <p:nvPr/>
        </p:nvPicPr>
        <p:blipFill>
          <a:blip r:embed="rId1"/>
          <a:srcRect l="18346" t="11816" r="8272" b="21745"/>
          <a:stretch>
            <a:fillRect/>
          </a:stretch>
        </p:blipFill>
        <p:spPr>
          <a:xfrm>
            <a:off x="1524000" y="1"/>
            <a:ext cx="9144000" cy="62325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2" descr="Pterygopalatine Fossa | Anesthesia Key"/>
          <p:cNvPicPr>
            <a:picLocks noChangeAspect="1"/>
          </p:cNvPicPr>
          <p:nvPr/>
        </p:nvPicPr>
        <p:blipFill>
          <a:blip r:embed="rId1"/>
          <a:srcRect l="51740" t="29910" r="726" b="39955"/>
          <a:stretch>
            <a:fillRect/>
          </a:stretch>
        </p:blipFill>
        <p:spPr>
          <a:xfrm>
            <a:off x="1990726" y="1484313"/>
            <a:ext cx="3813175" cy="3346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2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4563" y="1123950"/>
            <a:ext cx="4545012" cy="45164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Picture 5"/>
          <p:cNvPicPr>
            <a:picLocks noChangeAspect="1"/>
          </p:cNvPicPr>
          <p:nvPr/>
        </p:nvPicPr>
        <p:blipFill>
          <a:blip r:embed="rId1"/>
          <a:srcRect l="22794" t="22964" r="14951" b="12874"/>
          <a:stretch>
            <a:fillRect/>
          </a:stretch>
        </p:blipFill>
        <p:spPr>
          <a:xfrm>
            <a:off x="1524000" y="836613"/>
            <a:ext cx="7740650" cy="6005512"/>
          </a:xfrm>
          <a:prstGeom prst="rect">
            <a:avLst/>
          </a:prstGeom>
          <a:noFill/>
          <a:ln w="9525">
            <a:noFill/>
          </a:ln>
        </p:spPr>
      </p:pic>
      <mc:AlternateContent xmlns:mc="http://schemas.openxmlformats.org/markup-compatibility/2006" xmlns:p14="http://schemas.microsoft.com/office/powerpoint/2010/main">
        <mc:Choice Requires="p14">
          <p:contentPart r:id="rId2" p14:bwMode="auto">
            <p14:nvContentPartPr>
              <p14:cNvPr id="2" name="Rukopis 1"/>
              <p14:cNvContentPartPr/>
              <p14:nvPr/>
            </p14:nvContentPartPr>
            <p14:xfrm>
              <a:off x="2012880" y="1663560"/>
              <a:ext cx="4991400" cy="4197960"/>
            </p14:xfrm>
          </p:contentPart>
        </mc:Choice>
        <mc:Fallback xmlns="">
          <p:pic>
            <p:nvPicPr>
              <p:cNvPr id="2" name="Rukopis 1"/>
            </p:nvPicPr>
            <p:blipFill>
              <a:blip r:embed="rId3"/>
            </p:blipFill>
            <p:spPr>
              <a:xfrm>
                <a:off x="2012880" y="1663560"/>
                <a:ext cx="4991400" cy="4197960"/>
              </a:xfrm>
              <a:prstGeom prst="rect"/>
            </p:spPr>
          </p:pic>
        </mc:Fallback>
      </mc:AlternateContent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167438" y="1412875"/>
            <a:ext cx="4252912" cy="38496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0" name="Picture 2" descr="Pterygopalatine Fossa | Anesthesia Key"/>
          <p:cNvPicPr>
            <a:picLocks noChangeAspect="1"/>
          </p:cNvPicPr>
          <p:nvPr/>
        </p:nvPicPr>
        <p:blipFill>
          <a:blip r:embed="rId2"/>
          <a:srcRect t="25253" r="48260" b="40408"/>
          <a:stretch>
            <a:fillRect/>
          </a:stretch>
        </p:blipFill>
        <p:spPr>
          <a:xfrm>
            <a:off x="1703389" y="1268414"/>
            <a:ext cx="4287837" cy="393858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8110" y="549216"/>
            <a:ext cx="4723889" cy="3153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649823" y="135147"/>
            <a:ext cx="4357718" cy="461665"/>
          </a:xfrm>
          <a:prstGeom prst="rect">
            <a:avLst/>
          </a:prstGeom>
          <a:noFill/>
          <a:ln w="38100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400" b="1" dirty="0" err="1">
                <a:highlight>
                  <a:srgbClr val="FFFF00"/>
                </a:highlight>
                <a:latin typeface="Arial" panose="020B0604020202020204" pitchFamily="34" charset="0"/>
              </a:rPr>
              <a:t>Regio</a:t>
            </a:r>
            <a:r>
              <a:rPr lang="cs-CZ" sz="2400" b="1" dirty="0">
                <a:highlight>
                  <a:srgbClr val="FFFF00"/>
                </a:highlight>
                <a:latin typeface="Arial" panose="020B0604020202020204" pitchFamily="34" charset="0"/>
              </a:rPr>
              <a:t> </a:t>
            </a:r>
            <a:r>
              <a:rPr lang="cs-CZ" sz="2400" b="1" dirty="0" err="1">
                <a:highlight>
                  <a:srgbClr val="FFFF00"/>
                </a:highlight>
                <a:latin typeface="Arial" panose="020B0604020202020204" pitchFamily="34" charset="0"/>
              </a:rPr>
              <a:t>orbitalis</a:t>
            </a:r>
            <a:endParaRPr lang="cs-CZ" sz="2400" dirty="0">
              <a:highlight>
                <a:srgbClr val="FFFF00"/>
              </a:highlight>
              <a:latin typeface="Arial" panose="020B0604020202020204" pitchFamily="34" charset="0"/>
            </a:endParaRPr>
          </a:p>
        </p:txBody>
      </p:sp>
      <p:pic>
        <p:nvPicPr>
          <p:cNvPr id="9" name="Picture 2" descr="No Image Available!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2" b="14030"/>
          <a:stretch>
            <a:fillRect/>
          </a:stretch>
        </p:blipFill>
        <p:spPr bwMode="auto">
          <a:xfrm>
            <a:off x="1" y="596813"/>
            <a:ext cx="7468110" cy="305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No Image Available!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65" t="15750" r="21516" b="14952"/>
          <a:stretch>
            <a:fillRect/>
          </a:stretch>
        </p:blipFill>
        <p:spPr bwMode="auto">
          <a:xfrm>
            <a:off x="0" y="3655367"/>
            <a:ext cx="3313112" cy="307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091"/>
          <a:stretch>
            <a:fillRect/>
          </a:stretch>
        </p:blipFill>
        <p:spPr bwMode="auto">
          <a:xfrm>
            <a:off x="3520751" y="3655367"/>
            <a:ext cx="3563938" cy="3208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b="32091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20000"/>
    </mc:Choice>
    <mc:Fallback>
      <p:transition spd="slow" advClick="0" advTm="12000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Obrázek 1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39" t="6950" r="22391" b="16400"/>
          <a:stretch>
            <a:fillRect/>
          </a:stretch>
        </p:blipFill>
        <p:spPr bwMode="auto">
          <a:xfrm>
            <a:off x="0" y="152400"/>
            <a:ext cx="5295900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No Image Available!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75" r="28728" b="44351"/>
          <a:stretch>
            <a:fillRect/>
          </a:stretch>
        </p:blipFill>
        <p:spPr bwMode="auto">
          <a:xfrm>
            <a:off x="6096000" y="62491"/>
            <a:ext cx="6026053" cy="6795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20000"/>
    </mc:Choice>
    <mc:Fallback>
      <p:transition spd="slow" advClick="0" advTm="12000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Obrázek 1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00" t="2530" r="24013" b="9154"/>
          <a:stretch>
            <a:fillRect/>
          </a:stretch>
        </p:blipFill>
        <p:spPr bwMode="auto">
          <a:xfrm>
            <a:off x="0" y="0"/>
            <a:ext cx="5580062" cy="686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Skupina 8"/>
          <p:cNvGrpSpPr/>
          <p:nvPr/>
        </p:nvGrpSpPr>
        <p:grpSpPr bwMode="auto">
          <a:xfrm>
            <a:off x="5580062" y="0"/>
            <a:ext cx="6611938" cy="3890865"/>
            <a:chOff x="0" y="0"/>
            <a:chExt cx="7202466" cy="4283420"/>
          </a:xfrm>
        </p:grpSpPr>
        <p:pic>
          <p:nvPicPr>
            <p:cNvPr id="6" name="Picture 8" descr="No Image Available!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80" t="11926" r="16270" b="17702"/>
            <a:stretch>
              <a:fillRect/>
            </a:stretch>
          </p:blipFill>
          <p:spPr bwMode="auto">
            <a:xfrm>
              <a:off x="1666" y="34948"/>
              <a:ext cx="7200800" cy="424847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sp>
          <p:nvSpPr>
            <p:cNvPr id="7" name="Obdélník 6"/>
            <p:cNvSpPr/>
            <p:nvPr/>
          </p:nvSpPr>
          <p:spPr>
            <a:xfrm>
              <a:off x="0" y="0"/>
              <a:ext cx="611186" cy="213218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8" name="Obdélník 7"/>
            <p:cNvSpPr/>
            <p:nvPr/>
          </p:nvSpPr>
          <p:spPr>
            <a:xfrm>
              <a:off x="611186" y="0"/>
              <a:ext cx="2376480" cy="155746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 dirty="0"/>
            </a:p>
          </p:txBody>
        </p:sp>
        <p:sp>
          <p:nvSpPr>
            <p:cNvPr id="9" name="Obdélník 8"/>
            <p:cNvSpPr/>
            <p:nvPr/>
          </p:nvSpPr>
          <p:spPr>
            <a:xfrm>
              <a:off x="2771767" y="0"/>
              <a:ext cx="1728783" cy="54931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10" name="Obdélník 9"/>
            <p:cNvSpPr/>
            <p:nvPr/>
          </p:nvSpPr>
          <p:spPr>
            <a:xfrm>
              <a:off x="2700330" y="333402"/>
              <a:ext cx="1295396" cy="5477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11" name="Obdélník 10"/>
            <p:cNvSpPr/>
            <p:nvPr/>
          </p:nvSpPr>
          <p:spPr>
            <a:xfrm>
              <a:off x="2484430" y="701732"/>
              <a:ext cx="1112834" cy="47787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20000"/>
    </mc:Choice>
    <mc:Fallback>
      <p:transition spd="slow" advClick="0" advTm="12000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7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5095" y="566769"/>
            <a:ext cx="4889775" cy="6057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4" b="1689"/>
          <a:stretch>
            <a:fillRect/>
          </a:stretch>
        </p:blipFill>
        <p:spPr bwMode="auto">
          <a:xfrm>
            <a:off x="35718" y="100239"/>
            <a:ext cx="5730599" cy="6711121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01"/>
          <a:stretch>
            <a:fillRect/>
          </a:stretch>
        </p:blipFill>
        <p:spPr bwMode="auto">
          <a:xfrm>
            <a:off x="4242322" y="100239"/>
            <a:ext cx="2741612" cy="225266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7517154" y="37392"/>
            <a:ext cx="4357718" cy="461665"/>
          </a:xfrm>
          <a:prstGeom prst="rect">
            <a:avLst/>
          </a:prstGeom>
          <a:noFill/>
          <a:ln w="38100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400" b="1" dirty="0">
                <a:highlight>
                  <a:srgbClr val="FFFF00"/>
                </a:highlight>
                <a:latin typeface="Arial" panose="020B0604020202020204" pitchFamily="34" charset="0"/>
              </a:rPr>
              <a:t>STYLOIDNÍ SEPTUM</a:t>
            </a:r>
            <a:endParaRPr lang="cs-CZ" sz="2400" dirty="0">
              <a:highlight>
                <a:srgbClr val="FFFF00"/>
              </a:highlight>
              <a:latin typeface="Arial" panose="020B0604020202020204" pitchFamily="34" charset="0"/>
            </a:endParaRP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4588452" y="3910372"/>
            <a:ext cx="3585164" cy="1015663"/>
          </a:xfrm>
          <a:prstGeom prst="rect">
            <a:avLst/>
          </a:prstGeom>
          <a:solidFill>
            <a:schemeClr val="bg1"/>
          </a:solidFill>
          <a:ln w="38100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400" b="1" dirty="0" err="1">
                <a:latin typeface="Arial" panose="020B0604020202020204" pitchFamily="34" charset="0"/>
              </a:rPr>
              <a:t>Parapharyngeal</a:t>
            </a:r>
            <a:r>
              <a:rPr lang="cs-CZ" sz="2400" b="1" dirty="0">
                <a:latin typeface="Arial" panose="020B0604020202020204" pitchFamily="34" charset="0"/>
              </a:rPr>
              <a:t> </a:t>
            </a:r>
            <a:r>
              <a:rPr lang="cs-CZ" sz="2400" b="1" dirty="0" err="1">
                <a:latin typeface="Arial" panose="020B0604020202020204" pitchFamily="34" charset="0"/>
              </a:rPr>
              <a:t>space</a:t>
            </a:r>
            <a:endParaRPr lang="cs-CZ" sz="2400" b="1" dirty="0">
              <a:latin typeface="Arial" panose="020B0604020202020204" pitchFamily="34" charset="0"/>
            </a:endParaRPr>
          </a:p>
          <a:p>
            <a:pPr>
              <a:spcBef>
                <a:spcPct val="50000"/>
              </a:spcBef>
            </a:pPr>
            <a:r>
              <a:rPr lang="cs-CZ" sz="2400" b="1" dirty="0" err="1">
                <a:latin typeface="Arial" panose="020B0604020202020204" pitchFamily="34" charset="0"/>
              </a:rPr>
              <a:t>Retropharyngeal</a:t>
            </a:r>
            <a:r>
              <a:rPr lang="cs-CZ" sz="2400" b="1" dirty="0">
                <a:latin typeface="Arial" panose="020B0604020202020204" pitchFamily="34" charset="0"/>
              </a:rPr>
              <a:t> </a:t>
            </a:r>
            <a:r>
              <a:rPr lang="cs-CZ" sz="2400" b="1" dirty="0" err="1">
                <a:latin typeface="Arial" panose="020B0604020202020204" pitchFamily="34" charset="0"/>
              </a:rPr>
              <a:t>space</a:t>
            </a:r>
            <a:endParaRPr lang="cs-CZ" sz="240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slow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61" t="10791" r="14951" b="5486"/>
          <a:stretch>
            <a:fillRect/>
          </a:stretch>
        </p:blipFill>
        <p:spPr bwMode="auto">
          <a:xfrm>
            <a:off x="0" y="39687"/>
            <a:ext cx="7092950" cy="681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46" r="6737"/>
          <a:stretch>
            <a:fillRect/>
          </a:stretch>
        </p:blipFill>
        <p:spPr>
          <a:xfrm>
            <a:off x="7092950" y="850714"/>
            <a:ext cx="5016759" cy="5967599"/>
          </a:xfrm>
          <a:prstGeom prst="rect">
            <a:avLst/>
          </a:prstGeom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7934632" y="204536"/>
            <a:ext cx="3195283" cy="461665"/>
          </a:xfrm>
          <a:prstGeom prst="rect">
            <a:avLst/>
          </a:prstGeom>
          <a:solidFill>
            <a:schemeClr val="bg1"/>
          </a:solidFill>
          <a:ln w="38100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400" b="1" dirty="0">
                <a:highlight>
                  <a:srgbClr val="FFFF00"/>
                </a:highlight>
                <a:latin typeface="Arial" panose="020B0604020202020204" pitchFamily="34" charset="0"/>
              </a:rPr>
              <a:t>REGIONES COLLI</a:t>
            </a:r>
            <a:endParaRPr lang="cs-CZ" sz="2400" dirty="0">
              <a:highlight>
                <a:srgbClr val="FFFF00"/>
              </a:highlight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220825" y="5991556"/>
            <a:ext cx="4357718" cy="461665"/>
          </a:xfrm>
          <a:prstGeom prst="rect">
            <a:avLst/>
          </a:prstGeom>
          <a:noFill/>
          <a:ln w="38100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400" b="1" dirty="0" err="1">
                <a:highlight>
                  <a:srgbClr val="FFFF00"/>
                </a:highlight>
                <a:latin typeface="Arial" panose="020B0604020202020204" pitchFamily="34" charset="0"/>
              </a:rPr>
              <a:t>Trigonum</a:t>
            </a:r>
            <a:r>
              <a:rPr lang="cs-CZ" sz="2400" b="1" dirty="0">
                <a:highlight>
                  <a:srgbClr val="FFFF00"/>
                </a:highlight>
                <a:latin typeface="Arial" panose="020B0604020202020204" pitchFamily="34" charset="0"/>
              </a:rPr>
              <a:t> </a:t>
            </a:r>
            <a:r>
              <a:rPr lang="cs-CZ" sz="2400" b="1" dirty="0" err="1">
                <a:highlight>
                  <a:srgbClr val="FFFF00"/>
                </a:highlight>
                <a:latin typeface="Arial" panose="020B0604020202020204" pitchFamily="34" charset="0"/>
              </a:rPr>
              <a:t>submandibulare</a:t>
            </a:r>
            <a:endParaRPr lang="cs-CZ" sz="2400" dirty="0">
              <a:highlight>
                <a:srgbClr val="FFFF00"/>
              </a:highlight>
              <a:latin typeface="Arial" panose="020B0604020202020204" pitchFamily="34" charset="0"/>
            </a:endParaRP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6334960" y="5991556"/>
            <a:ext cx="5564365" cy="461665"/>
          </a:xfrm>
          <a:prstGeom prst="rect">
            <a:avLst/>
          </a:prstGeom>
          <a:noFill/>
          <a:ln w="38100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400" b="1" dirty="0" err="1">
                <a:highlight>
                  <a:srgbClr val="FFFF00"/>
                </a:highlight>
                <a:latin typeface="Arial" panose="020B0604020202020204" pitchFamily="34" charset="0"/>
              </a:rPr>
              <a:t>Trigonum</a:t>
            </a:r>
            <a:r>
              <a:rPr lang="cs-CZ" sz="2400" b="1" dirty="0">
                <a:highlight>
                  <a:srgbClr val="FFFF00"/>
                </a:highlight>
                <a:latin typeface="Arial" panose="020B0604020202020204" pitchFamily="34" charset="0"/>
              </a:rPr>
              <a:t> </a:t>
            </a:r>
            <a:r>
              <a:rPr lang="cs-CZ" sz="2400" b="1" dirty="0" err="1">
                <a:highlight>
                  <a:srgbClr val="FFFF00"/>
                </a:highlight>
                <a:latin typeface="Arial" panose="020B0604020202020204" pitchFamily="34" charset="0"/>
              </a:rPr>
              <a:t>submentale</a:t>
            </a:r>
            <a:r>
              <a:rPr lang="cs-CZ" sz="2400" b="1" dirty="0">
                <a:highlight>
                  <a:srgbClr val="FFFF00"/>
                </a:highlight>
                <a:latin typeface="Arial" panose="020B0604020202020204" pitchFamily="34" charset="0"/>
              </a:rPr>
              <a:t>, </a:t>
            </a:r>
            <a:r>
              <a:rPr lang="cs-CZ" sz="2400" b="1" dirty="0" err="1">
                <a:highlight>
                  <a:srgbClr val="FFFF00"/>
                </a:highlight>
                <a:latin typeface="Arial" panose="020B0604020202020204" pitchFamily="34" charset="0"/>
              </a:rPr>
              <a:t>omotracheale</a:t>
            </a:r>
            <a:endParaRPr lang="cs-CZ" sz="2400" dirty="0">
              <a:highlight>
                <a:srgbClr val="FFFF00"/>
              </a:highlight>
              <a:latin typeface="Arial" panose="020B0604020202020204" pitchFamily="34" charset="0"/>
            </a:endParaRPr>
          </a:p>
        </p:txBody>
      </p:sp>
      <p:pic>
        <p:nvPicPr>
          <p:cNvPr id="7" name="Picture 19" descr="Koniotomie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63" t="18169" r="26193" b="5287"/>
          <a:stretch>
            <a:fillRect/>
          </a:stretch>
        </p:blipFill>
        <p:spPr bwMode="auto">
          <a:xfrm>
            <a:off x="9117143" y="51318"/>
            <a:ext cx="3074857" cy="4091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58" t="3331" b="5638"/>
          <a:stretch>
            <a:fillRect/>
          </a:stretch>
        </p:blipFill>
        <p:spPr>
          <a:xfrm>
            <a:off x="4231593" y="0"/>
            <a:ext cx="5313571" cy="5212617"/>
          </a:xfrm>
          <a:prstGeom prst="rect">
            <a:avLst/>
          </a:prstGeom>
        </p:spPr>
      </p:pic>
      <p:pic>
        <p:nvPicPr>
          <p:cNvPr id="9" name="Picture 4" descr="sejmout001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83" b="89931" l="9938" r="95109">
                        <a14:foregroundMark x1="80280" y1="13021" x2="80280" y2="13021"/>
                        <a14:foregroundMark x1="81366" y1="15365" x2="81366" y2="15365"/>
                        <a14:foregroundMark x1="81988" y1="17188" x2="81988" y2="16667"/>
                        <a14:foregroundMark x1="82842" y1="16840" x2="82842" y2="16840"/>
                        <a14:foregroundMark x1="84550" y1="19097" x2="84550" y2="19097"/>
                        <a14:foregroundMark x1="83307" y1="17708" x2="83307" y2="17708"/>
                        <a14:foregroundMark x1="82065" y1="15538" x2="82065" y2="15538"/>
                        <a14:foregroundMark x1="83307" y1="16319" x2="83307" y2="16319"/>
                        <a14:foregroundMark x1="83463" y1="18403" x2="83929" y2="18924"/>
                        <a14:foregroundMark x1="84783" y1="20399" x2="84783" y2="20399"/>
                        <a14:foregroundMark x1="86025" y1="22569" x2="87267" y2="23090"/>
                        <a14:foregroundMark x1="88587" y1="24826" x2="88587" y2="24826"/>
                        <a14:foregroundMark x1="89907" y1="26128" x2="90994" y2="26823"/>
                        <a14:foregroundMark x1="93090" y1="27691" x2="93556" y2="27951"/>
                        <a14:foregroundMark x1="94953" y1="29514" x2="95109" y2="30382"/>
                        <a14:foregroundMark x1="94798" y1="31684" x2="94332" y2="32899"/>
                        <a14:foregroundMark x1="94332" y1="34028" x2="93711" y2="34896"/>
                        <a14:foregroundMark x1="93090" y1="35938" x2="93090" y2="35938"/>
                        <a14:foregroundMark x1="91304" y1="37413" x2="90373" y2="38628"/>
                        <a14:foregroundMark x1="89363" y1="38976" x2="88742" y2="39757"/>
                        <a14:foregroundMark x1="88276" y1="39931" x2="88276" y2="39931"/>
                        <a14:foregroundMark x1="87267" y1="40451" x2="87267" y2="40451"/>
                        <a14:foregroundMark x1="86491" y1="43142" x2="87112" y2="44705"/>
                        <a14:foregroundMark x1="87112" y1="45052" x2="87112" y2="46528"/>
                        <a14:foregroundMark x1="86957" y1="49392" x2="86801" y2="51389"/>
                        <a14:foregroundMark x1="86335" y1="51910" x2="86335" y2="52431"/>
                        <a14:foregroundMark x1="85714" y1="55469" x2="85093" y2="56684"/>
                        <a14:foregroundMark x1="84705" y1="57292" x2="84705" y2="59201"/>
                        <a14:foregroundMark x1="84394" y1="59549" x2="84783" y2="62413"/>
                        <a14:foregroundMark x1="84783" y1="63368" x2="84938" y2="64757"/>
                        <a14:foregroundMark x1="85093" y1="66753" x2="80357" y2="74653"/>
                        <a14:foregroundMark x1="80357" y1="74653" x2="86491" y2="67101"/>
                        <a14:foregroundMark x1="86491" y1="67101" x2="84938" y2="57465"/>
                        <a14:foregroundMark x1="84938" y1="57465" x2="87345" y2="48611"/>
                        <a14:foregroundMark x1="87345" y1="48611" x2="73447" y2="37240"/>
                        <a14:foregroundMark x1="73447" y1="37240" x2="91149" y2="40191"/>
                        <a14:foregroundMark x1="91149" y1="40191" x2="94255" y2="31163"/>
                        <a14:foregroundMark x1="94255" y1="31163" x2="88975" y2="23003"/>
                        <a14:foregroundMark x1="88975" y1="23003" x2="81289" y2="18490"/>
                        <a14:foregroundMark x1="81289" y1="18490" x2="93323" y2="31944"/>
                        <a14:foregroundMark x1="93323" y1="31944" x2="81910" y2="17274"/>
                        <a14:foregroundMark x1="81910" y1="17274" x2="88820" y2="22049"/>
                        <a14:foregroundMark x1="88820" y1="22049" x2="94177" y2="30035"/>
                        <a14:foregroundMark x1="94177" y1="30035" x2="89053" y2="38281"/>
                        <a14:foregroundMark x1="89053" y1="38281" x2="80124" y2="32378"/>
                        <a14:foregroundMark x1="80124" y1="32378" x2="79425" y2="327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17" t="15272" r="4152" b="17965"/>
          <a:stretch>
            <a:fillRect/>
          </a:stretch>
        </p:blipFill>
        <p:spPr bwMode="auto">
          <a:xfrm>
            <a:off x="22653" y="284583"/>
            <a:ext cx="4754062" cy="3315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Upper motor neuron definition, disease, upper motor neuron signs &amp; symptoms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0" y="0"/>
            <a:ext cx="6794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84455" y="0"/>
            <a:ext cx="48634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MOTOR (DESCENDING)</a:t>
            </a:r>
            <a:endParaRPr lang="cs-CZ" dirty="0"/>
          </a:p>
          <a:p>
            <a:r>
              <a:rPr lang="cs-CZ" dirty="0"/>
              <a:t>PYRAMIDAL (DIRECT) </a:t>
            </a:r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7150" y="512445"/>
            <a:ext cx="3132455" cy="3362960"/>
          </a:xfrm>
          <a:prstGeom prst="rect">
            <a:avLst/>
          </a:prstGeom>
        </p:spPr>
      </p:pic>
      <p:pic>
        <p:nvPicPr>
          <p:cNvPr id="7" name="Picture 2" descr="Kopie fig6Uprav"/>
          <p:cNvPicPr>
            <a:picLocks noChangeAspect="1" noChangeArrowheads="1"/>
          </p:cNvPicPr>
          <p:nvPr/>
        </p:nvPicPr>
        <p:blipFill>
          <a:blip r:embed="rId3">
            <a:lum bright="-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2915" y="3390557"/>
            <a:ext cx="3232945" cy="3467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Imaging the brain at multiple size scales - Scienmag | Brain drawing, Brain  images, Surreal artwork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09" r="17402"/>
          <a:stretch>
            <a:fillRect/>
          </a:stretch>
        </p:blipFill>
        <p:spPr bwMode="auto">
          <a:xfrm>
            <a:off x="3087370" y="880110"/>
            <a:ext cx="2561590" cy="2085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Kopie fig2Uprav"/>
          <p:cNvPicPr>
            <a:picLocks noChangeAspect="1" noChangeArrowheads="1"/>
          </p:cNvPicPr>
          <p:nvPr/>
        </p:nvPicPr>
        <p:blipFill>
          <a:blip r:embed="rId5">
            <a:lum bright="-12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" y="3603459"/>
            <a:ext cx="2557001" cy="3254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24" b="22348"/>
          <a:stretch>
            <a:fillRect/>
          </a:stretch>
        </p:blipFill>
        <p:spPr bwMode="auto">
          <a:xfrm>
            <a:off x="1524001" y="1"/>
            <a:ext cx="7451725" cy="687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3" name="Text Box 5"/>
          <p:cNvSpPr txBox="1">
            <a:spLocks noChangeArrowheads="1"/>
          </p:cNvSpPr>
          <p:nvPr/>
        </p:nvSpPr>
        <p:spPr bwMode="auto">
          <a:xfrm>
            <a:off x="3987801" y="496888"/>
            <a:ext cx="118333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/>
              <a:t>mandibula</a:t>
            </a:r>
            <a:endParaRPr lang="cs-CZ" altLang="cs-CZ"/>
          </a:p>
        </p:txBody>
      </p:sp>
      <p:sp>
        <p:nvSpPr>
          <p:cNvPr id="12294" name="Rectangle 6"/>
          <p:cNvSpPr>
            <a:spLocks noChangeArrowheads="1"/>
          </p:cNvSpPr>
          <p:nvPr/>
        </p:nvSpPr>
        <p:spPr bwMode="auto">
          <a:xfrm>
            <a:off x="4295776" y="4149725"/>
            <a:ext cx="118333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/>
              <a:t>mandibula</a:t>
            </a:r>
            <a:endParaRPr lang="cs-CZ" altLang="cs-CZ"/>
          </a:p>
        </p:txBody>
      </p:sp>
      <p:sp>
        <p:nvSpPr>
          <p:cNvPr id="12295" name="Text Box 7"/>
          <p:cNvSpPr txBox="1">
            <a:spLocks noChangeArrowheads="1"/>
          </p:cNvSpPr>
          <p:nvPr/>
        </p:nvSpPr>
        <p:spPr bwMode="auto">
          <a:xfrm>
            <a:off x="4995863" y="2800350"/>
            <a:ext cx="141679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/>
              <a:t>Os hyoideum</a:t>
            </a:r>
            <a:endParaRPr lang="cs-CZ" altLang="cs-CZ"/>
          </a:p>
        </p:txBody>
      </p:sp>
      <p:sp>
        <p:nvSpPr>
          <p:cNvPr id="12296" name="Rectangle 8"/>
          <p:cNvSpPr>
            <a:spLocks noChangeArrowheads="1"/>
          </p:cNvSpPr>
          <p:nvPr/>
        </p:nvSpPr>
        <p:spPr bwMode="auto">
          <a:xfrm>
            <a:off x="3648075" y="6491288"/>
            <a:ext cx="141679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/>
              <a:t>Os hyoideum</a:t>
            </a:r>
            <a:endParaRPr lang="cs-CZ" altLang="cs-CZ"/>
          </a:p>
        </p:txBody>
      </p:sp>
      <p:sp>
        <p:nvSpPr>
          <p:cNvPr id="12297" name="Text Box 9"/>
          <p:cNvSpPr txBox="1">
            <a:spLocks noChangeArrowheads="1"/>
          </p:cNvSpPr>
          <p:nvPr/>
        </p:nvSpPr>
        <p:spPr bwMode="auto">
          <a:xfrm>
            <a:off x="6003926" y="1647825"/>
            <a:ext cx="275075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/>
              <a:t>Venter anterior m.digastrici</a:t>
            </a:r>
            <a:endParaRPr lang="cs-CZ" altLang="cs-CZ"/>
          </a:p>
        </p:txBody>
      </p:sp>
      <p:sp>
        <p:nvSpPr>
          <p:cNvPr id="12298" name="Rectangle 10"/>
          <p:cNvSpPr>
            <a:spLocks noChangeArrowheads="1"/>
          </p:cNvSpPr>
          <p:nvPr/>
        </p:nvSpPr>
        <p:spPr bwMode="auto">
          <a:xfrm>
            <a:off x="6096001" y="5229225"/>
            <a:ext cx="275075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/>
              <a:t>Venter anterior m.digastrici</a:t>
            </a:r>
            <a:endParaRPr lang="cs-CZ" altLang="cs-CZ"/>
          </a:p>
        </p:txBody>
      </p:sp>
      <p:sp>
        <p:nvSpPr>
          <p:cNvPr id="12299" name="Text Box 11"/>
          <p:cNvSpPr txBox="1">
            <a:spLocks noChangeArrowheads="1"/>
          </p:cNvSpPr>
          <p:nvPr/>
        </p:nvSpPr>
        <p:spPr bwMode="auto">
          <a:xfrm>
            <a:off x="1524001" y="2205038"/>
            <a:ext cx="285129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/>
              <a:t>Venter posterior m.digastrici</a:t>
            </a:r>
            <a:endParaRPr lang="cs-CZ" altLang="cs-CZ"/>
          </a:p>
        </p:txBody>
      </p:sp>
      <p:sp>
        <p:nvSpPr>
          <p:cNvPr id="12300" name="Rectangle 12"/>
          <p:cNvSpPr>
            <a:spLocks noChangeArrowheads="1"/>
          </p:cNvSpPr>
          <p:nvPr/>
        </p:nvSpPr>
        <p:spPr bwMode="auto">
          <a:xfrm>
            <a:off x="1524001" y="4149726"/>
            <a:ext cx="177131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/>
              <a:t>Venter posterior </a:t>
            </a:r>
            <a:endParaRPr lang="cs-CZ" altLang="cs-CZ"/>
          </a:p>
          <a:p>
            <a:r>
              <a:rPr lang="cs-CZ" altLang="cs-CZ"/>
              <a:t>m.digastrici</a:t>
            </a:r>
            <a:endParaRPr lang="cs-CZ" altLang="cs-CZ"/>
          </a:p>
        </p:txBody>
      </p:sp>
      <p:sp>
        <p:nvSpPr>
          <p:cNvPr id="12301" name="Line 13"/>
          <p:cNvSpPr>
            <a:spLocks noChangeShapeType="1"/>
          </p:cNvSpPr>
          <p:nvPr/>
        </p:nvSpPr>
        <p:spPr bwMode="auto">
          <a:xfrm flipH="1" flipV="1">
            <a:off x="3000375" y="5516563"/>
            <a:ext cx="1582738" cy="144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2302" name="Text Box 14"/>
          <p:cNvSpPr txBox="1">
            <a:spLocks noChangeArrowheads="1"/>
          </p:cNvSpPr>
          <p:nvPr/>
        </p:nvSpPr>
        <p:spPr bwMode="auto">
          <a:xfrm>
            <a:off x="1524001" y="5157788"/>
            <a:ext cx="150445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/>
              <a:t>n.hypoglossus</a:t>
            </a:r>
            <a:endParaRPr lang="cs-CZ" altLang="cs-CZ"/>
          </a:p>
        </p:txBody>
      </p:sp>
      <p:sp>
        <p:nvSpPr>
          <p:cNvPr id="12303" name="Text Box 15"/>
          <p:cNvSpPr txBox="1">
            <a:spLocks noChangeArrowheads="1"/>
          </p:cNvSpPr>
          <p:nvPr/>
        </p:nvSpPr>
        <p:spPr bwMode="auto">
          <a:xfrm>
            <a:off x="6816726" y="333375"/>
            <a:ext cx="298581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 b="1">
                <a:highlight>
                  <a:srgbClr val="FFFF00"/>
                </a:highlight>
              </a:rPr>
              <a:t>Trigonum submandibulare</a:t>
            </a:r>
            <a:endParaRPr lang="cs-CZ" altLang="cs-CZ" sz="2000" b="1">
              <a:highlight>
                <a:srgbClr val="FFFF00"/>
              </a:highlight>
            </a:endParaRPr>
          </a:p>
        </p:txBody>
      </p:sp>
      <p:sp>
        <p:nvSpPr>
          <p:cNvPr id="12304" name="Line 16"/>
          <p:cNvSpPr>
            <a:spLocks noChangeShapeType="1"/>
          </p:cNvSpPr>
          <p:nvPr/>
        </p:nvSpPr>
        <p:spPr bwMode="auto">
          <a:xfrm flipV="1">
            <a:off x="5735638" y="4149725"/>
            <a:ext cx="576262" cy="9350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2305" name="Text Box 17"/>
          <p:cNvSpPr txBox="1">
            <a:spLocks noChangeArrowheads="1"/>
          </p:cNvSpPr>
          <p:nvPr/>
        </p:nvSpPr>
        <p:spPr bwMode="auto">
          <a:xfrm>
            <a:off x="6364288" y="3881438"/>
            <a:ext cx="172829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/>
              <a:t>m.mylohyoideus</a:t>
            </a:r>
            <a:endParaRPr lang="cs-CZ" altLang="cs-CZ"/>
          </a:p>
        </p:txBody>
      </p:sp>
      <p:sp>
        <p:nvSpPr>
          <p:cNvPr id="12306" name="Line 18"/>
          <p:cNvSpPr>
            <a:spLocks noChangeShapeType="1"/>
          </p:cNvSpPr>
          <p:nvPr/>
        </p:nvSpPr>
        <p:spPr bwMode="auto">
          <a:xfrm>
            <a:off x="5016500" y="5876926"/>
            <a:ext cx="1079500" cy="730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2307" name="Text Box 19"/>
          <p:cNvSpPr txBox="1">
            <a:spLocks noChangeArrowheads="1"/>
          </p:cNvSpPr>
          <p:nvPr/>
        </p:nvSpPr>
        <p:spPr bwMode="auto">
          <a:xfrm>
            <a:off x="6219825" y="5727700"/>
            <a:ext cx="211667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 b="1"/>
              <a:t>Trigonum Pirogovi</a:t>
            </a:r>
            <a:endParaRPr lang="cs-CZ" altLang="cs-CZ" sz="2000" b="1"/>
          </a:p>
        </p:txBody>
      </p:sp>
      <p:sp>
        <p:nvSpPr>
          <p:cNvPr id="12308" name="Line 20"/>
          <p:cNvSpPr>
            <a:spLocks noChangeShapeType="1"/>
          </p:cNvSpPr>
          <p:nvPr/>
        </p:nvSpPr>
        <p:spPr bwMode="auto">
          <a:xfrm flipH="1">
            <a:off x="3287713" y="6021388"/>
            <a:ext cx="863600" cy="1444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2309" name="Text Box 21"/>
          <p:cNvSpPr txBox="1">
            <a:spLocks noChangeArrowheads="1"/>
          </p:cNvSpPr>
          <p:nvPr/>
        </p:nvSpPr>
        <p:spPr bwMode="auto">
          <a:xfrm>
            <a:off x="1611314" y="5943600"/>
            <a:ext cx="179735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 b="1" dirty="0" err="1"/>
              <a:t>Beclard´s</a:t>
            </a:r>
            <a:r>
              <a:rPr lang="cs-CZ" altLang="cs-CZ" sz="2000" b="1" dirty="0"/>
              <a:t> </a:t>
            </a:r>
            <a:r>
              <a:rPr lang="cs-CZ" altLang="cs-CZ" sz="2000" b="1" dirty="0" err="1"/>
              <a:t>angle</a:t>
            </a:r>
            <a:endParaRPr lang="cs-CZ" altLang="cs-CZ" sz="2000" b="1" dirty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96" t="8122" r="16066" b="46111"/>
          <a:stretch>
            <a:fillRect/>
          </a:stretch>
        </p:blipFill>
        <p:spPr bwMode="auto">
          <a:xfrm>
            <a:off x="0" y="0"/>
            <a:ext cx="7483151" cy="3965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6" descr="WOCHE 3: Trigonum caroticum, Regio colli media, Regio brachii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3508" y="0"/>
            <a:ext cx="4733139" cy="5178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Thrombendarteriektomie der A. carotis mit boviner Pericardpatch ...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1" t="7529" r="9323" b="4455"/>
          <a:stretch>
            <a:fillRect/>
          </a:stretch>
        </p:blipFill>
        <p:spPr bwMode="auto">
          <a:xfrm>
            <a:off x="5662355" y="3107094"/>
            <a:ext cx="3397032" cy="3750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Regio scm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31" t="14389" r="19311" b="5869"/>
          <a:stretch>
            <a:fillRect/>
          </a:stretch>
        </p:blipFill>
        <p:spPr bwMode="auto">
          <a:xfrm>
            <a:off x="0" y="1215682"/>
            <a:ext cx="6095999" cy="5581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58" t="3331" b="5638"/>
          <a:stretch>
            <a:fillRect/>
          </a:stretch>
        </p:blipFill>
        <p:spPr>
          <a:xfrm>
            <a:off x="6450563" y="1215682"/>
            <a:ext cx="5500395" cy="5395892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3471750" y="135082"/>
            <a:ext cx="54483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err="1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Regio</a:t>
            </a:r>
            <a:r>
              <a:rPr lang="cs-CZ" sz="2400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b="1" dirty="0" err="1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sternocleidomastoidea</a:t>
            </a:r>
            <a:endParaRPr lang="cs-CZ" sz="2400" b="1" dirty="0"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Přímá spojnice 5"/>
          <p:cNvCxnSpPr/>
          <p:nvPr/>
        </p:nvCxnSpPr>
        <p:spPr>
          <a:xfrm flipH="1">
            <a:off x="8985380" y="2351314"/>
            <a:ext cx="261258" cy="69979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nice 7"/>
          <p:cNvCxnSpPr/>
          <p:nvPr/>
        </p:nvCxnSpPr>
        <p:spPr>
          <a:xfrm>
            <a:off x="9237306" y="2313992"/>
            <a:ext cx="289249" cy="73711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nice 9"/>
          <p:cNvCxnSpPr/>
          <p:nvPr/>
        </p:nvCxnSpPr>
        <p:spPr>
          <a:xfrm flipH="1">
            <a:off x="8985380" y="3051110"/>
            <a:ext cx="5411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latysma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60" t="26361" r="26934" b="9121"/>
          <a:stretch>
            <a:fillRect/>
          </a:stretch>
        </p:blipFill>
        <p:spPr>
          <a:xfrm>
            <a:off x="279297" y="1206219"/>
            <a:ext cx="3754370" cy="4159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1017" y="1003914"/>
            <a:ext cx="3977788" cy="4361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2" b="2604"/>
          <a:stretch>
            <a:fillRect/>
          </a:stretch>
        </p:blipFill>
        <p:spPr bwMode="auto">
          <a:xfrm>
            <a:off x="8355694" y="1206219"/>
            <a:ext cx="3796562" cy="4445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ovéPole 10"/>
          <p:cNvSpPr txBox="1"/>
          <p:nvPr/>
        </p:nvSpPr>
        <p:spPr>
          <a:xfrm>
            <a:off x="4617068" y="226338"/>
            <a:ext cx="40852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err="1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Regio</a:t>
            </a:r>
            <a:r>
              <a:rPr lang="cs-CZ" sz="2400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b="1" dirty="0" err="1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colli</a:t>
            </a:r>
            <a:r>
              <a:rPr lang="cs-CZ" sz="2400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b="1" dirty="0" err="1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laterale</a:t>
            </a:r>
            <a:endParaRPr lang="cs-CZ" sz="2400" b="1" dirty="0"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4"/>
          <p:cNvSpPr>
            <a:spLocks noChangeShapeType="1"/>
          </p:cNvSpPr>
          <p:nvPr/>
        </p:nvSpPr>
        <p:spPr bwMode="auto">
          <a:xfrm flipH="1" flipV="1">
            <a:off x="1223962" y="4301931"/>
            <a:ext cx="3455988" cy="64928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" name="Arc 5"/>
          <p:cNvSpPr/>
          <p:nvPr/>
        </p:nvSpPr>
        <p:spPr bwMode="auto">
          <a:xfrm rot="20139276">
            <a:off x="2300287" y="4079681"/>
            <a:ext cx="2089150" cy="1533525"/>
          </a:xfrm>
          <a:custGeom>
            <a:avLst/>
            <a:gdLst>
              <a:gd name="G0" fmla="+- 15783 0 0"/>
              <a:gd name="G1" fmla="+- 21600 0 0"/>
              <a:gd name="G2" fmla="+- 21600 0 0"/>
              <a:gd name="T0" fmla="*/ 0 w 36833"/>
              <a:gd name="T1" fmla="*/ 6853 h 21600"/>
              <a:gd name="T2" fmla="*/ 36833 w 36833"/>
              <a:gd name="T3" fmla="*/ 16759 h 21600"/>
              <a:gd name="T4" fmla="*/ 15783 w 36833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6833" h="21600" fill="none" extrusionOk="0">
                <a:moveTo>
                  <a:pt x="0" y="6853"/>
                </a:moveTo>
                <a:cubicBezTo>
                  <a:pt x="4084" y="2481"/>
                  <a:pt x="9799" y="0"/>
                  <a:pt x="15783" y="0"/>
                </a:cubicBezTo>
                <a:cubicBezTo>
                  <a:pt x="25847" y="0"/>
                  <a:pt x="34577" y="6950"/>
                  <a:pt x="36833" y="16758"/>
                </a:cubicBezTo>
              </a:path>
              <a:path w="36833" h="21600" stroke="0" extrusionOk="0">
                <a:moveTo>
                  <a:pt x="0" y="6853"/>
                </a:moveTo>
                <a:cubicBezTo>
                  <a:pt x="4084" y="2481"/>
                  <a:pt x="9799" y="0"/>
                  <a:pt x="15783" y="0"/>
                </a:cubicBezTo>
                <a:cubicBezTo>
                  <a:pt x="25847" y="0"/>
                  <a:pt x="34577" y="6950"/>
                  <a:pt x="36833" y="16758"/>
                </a:cubicBezTo>
                <a:lnTo>
                  <a:pt x="15783" y="21600"/>
                </a:lnTo>
                <a:close/>
              </a:path>
            </a:pathLst>
          </a:custGeom>
          <a:noFill/>
          <a:ln w="76200">
            <a:solidFill>
              <a:srgbClr val="DF391D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" name="AutoShape 6"/>
          <p:cNvSpPr>
            <a:spLocks noChangeArrowheads="1"/>
          </p:cNvSpPr>
          <p:nvPr/>
        </p:nvSpPr>
        <p:spPr bwMode="auto">
          <a:xfrm rot="1319106">
            <a:off x="1871662" y="1782569"/>
            <a:ext cx="376238" cy="2692400"/>
          </a:xfrm>
          <a:prstGeom prst="parallelogram">
            <a:avLst>
              <a:gd name="adj" fmla="val 25000"/>
            </a:avLst>
          </a:prstGeom>
          <a:solidFill>
            <a:srgbClr val="F19583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5" name="AutoShape 7"/>
          <p:cNvSpPr>
            <a:spLocks noChangeArrowheads="1"/>
          </p:cNvSpPr>
          <p:nvPr/>
        </p:nvSpPr>
        <p:spPr bwMode="auto">
          <a:xfrm rot="8981279">
            <a:off x="3295650" y="1880994"/>
            <a:ext cx="376237" cy="3114675"/>
          </a:xfrm>
          <a:prstGeom prst="parallelogram">
            <a:avLst>
              <a:gd name="adj" fmla="val 25000"/>
            </a:avLst>
          </a:prstGeom>
          <a:solidFill>
            <a:srgbClr val="F19583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6" name="AutoShape 8"/>
          <p:cNvSpPr>
            <a:spLocks noChangeArrowheads="1"/>
          </p:cNvSpPr>
          <p:nvPr/>
        </p:nvSpPr>
        <p:spPr bwMode="auto">
          <a:xfrm rot="3566451">
            <a:off x="2079625" y="2943031"/>
            <a:ext cx="576262" cy="2287588"/>
          </a:xfrm>
          <a:custGeom>
            <a:avLst/>
            <a:gdLst>
              <a:gd name="G0" fmla="+- 8690 0 0"/>
              <a:gd name="G1" fmla="+- 21600 0 8690"/>
              <a:gd name="G2" fmla="*/ 8690 1 2"/>
              <a:gd name="G3" fmla="+- 21600 0 G2"/>
              <a:gd name="G4" fmla="+/ 8690 21600 2"/>
              <a:gd name="G5" fmla="+/ G1 0 2"/>
              <a:gd name="G6" fmla="*/ 21600 21600 8690"/>
              <a:gd name="G7" fmla="*/ G6 1 2"/>
              <a:gd name="G8" fmla="+- 21600 0 G7"/>
              <a:gd name="G9" fmla="*/ 21600 1 2"/>
              <a:gd name="G10" fmla="+- 8690 0 G9"/>
              <a:gd name="G11" fmla="?: G10 G8 0"/>
              <a:gd name="G12" fmla="?: G10 G7 21600"/>
              <a:gd name="T0" fmla="*/ 17255 w 21600"/>
              <a:gd name="T1" fmla="*/ 10800 h 21600"/>
              <a:gd name="T2" fmla="*/ 10800 w 21600"/>
              <a:gd name="T3" fmla="*/ 21600 h 21600"/>
              <a:gd name="T4" fmla="*/ 4345 w 21600"/>
              <a:gd name="T5" fmla="*/ 10800 h 21600"/>
              <a:gd name="T6" fmla="*/ 10800 w 21600"/>
              <a:gd name="T7" fmla="*/ 0 h 21600"/>
              <a:gd name="T8" fmla="*/ 6145 w 21600"/>
              <a:gd name="T9" fmla="*/ 6145 h 21600"/>
              <a:gd name="T10" fmla="*/ 15455 w 21600"/>
              <a:gd name="T11" fmla="*/ 15455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8690" y="21600"/>
                </a:lnTo>
                <a:lnTo>
                  <a:pt x="1291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D5DD2D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7" name="Arc 9"/>
          <p:cNvSpPr/>
          <p:nvPr/>
        </p:nvSpPr>
        <p:spPr bwMode="auto">
          <a:xfrm rot="19085189">
            <a:off x="3816350" y="4446394"/>
            <a:ext cx="1177925" cy="1179512"/>
          </a:xfrm>
          <a:custGeom>
            <a:avLst/>
            <a:gdLst>
              <a:gd name="G0" fmla="+- 6228 0 0"/>
              <a:gd name="G1" fmla="+- 21600 0 0"/>
              <a:gd name="G2" fmla="+- 21600 0 0"/>
              <a:gd name="T0" fmla="*/ 0 w 27828"/>
              <a:gd name="T1" fmla="*/ 917 h 27849"/>
              <a:gd name="T2" fmla="*/ 26904 w 27828"/>
              <a:gd name="T3" fmla="*/ 27849 h 27849"/>
              <a:gd name="T4" fmla="*/ 6228 w 27828"/>
              <a:gd name="T5" fmla="*/ 21600 h 278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7828" h="27849" fill="none" extrusionOk="0">
                <a:moveTo>
                  <a:pt x="0" y="917"/>
                </a:moveTo>
                <a:cubicBezTo>
                  <a:pt x="2020" y="309"/>
                  <a:pt x="4118" y="0"/>
                  <a:pt x="6228" y="0"/>
                </a:cubicBezTo>
                <a:cubicBezTo>
                  <a:pt x="18157" y="0"/>
                  <a:pt x="27828" y="9670"/>
                  <a:pt x="27828" y="21600"/>
                </a:cubicBezTo>
                <a:cubicBezTo>
                  <a:pt x="27828" y="23717"/>
                  <a:pt x="27516" y="25822"/>
                  <a:pt x="26904" y="27849"/>
                </a:cubicBezTo>
              </a:path>
              <a:path w="27828" h="27849" stroke="0" extrusionOk="0">
                <a:moveTo>
                  <a:pt x="0" y="917"/>
                </a:moveTo>
                <a:cubicBezTo>
                  <a:pt x="2020" y="309"/>
                  <a:pt x="4118" y="0"/>
                  <a:pt x="6228" y="0"/>
                </a:cubicBezTo>
                <a:cubicBezTo>
                  <a:pt x="18157" y="0"/>
                  <a:pt x="27828" y="9670"/>
                  <a:pt x="27828" y="21600"/>
                </a:cubicBezTo>
                <a:cubicBezTo>
                  <a:pt x="27828" y="23717"/>
                  <a:pt x="27516" y="25822"/>
                  <a:pt x="26904" y="27849"/>
                </a:cubicBezTo>
                <a:lnTo>
                  <a:pt x="6228" y="21600"/>
                </a:lnTo>
                <a:close/>
              </a:path>
            </a:pathLst>
          </a:custGeom>
          <a:noFill/>
          <a:ln w="76200">
            <a:solidFill>
              <a:srgbClr val="0066FF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3671887" y="5167119"/>
            <a:ext cx="3511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/>
              <a:t>v. subclavia- neprochází fissurou</a:t>
            </a:r>
            <a:endParaRPr lang="cs-CZ" altLang="cs-CZ"/>
          </a:p>
        </p:txBody>
      </p:sp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1871662" y="5094094"/>
            <a:ext cx="1390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/>
              <a:t>a. subclavia</a:t>
            </a:r>
            <a:endParaRPr lang="cs-CZ" altLang="cs-CZ"/>
          </a:p>
        </p:txBody>
      </p:sp>
      <p:sp>
        <p:nvSpPr>
          <p:cNvPr id="10" name="Rectangle 12"/>
          <p:cNvSpPr>
            <a:spLocks noChangeArrowheads="1"/>
          </p:cNvSpPr>
          <p:nvPr/>
        </p:nvSpPr>
        <p:spPr bwMode="auto">
          <a:xfrm>
            <a:off x="142875" y="4733731"/>
            <a:ext cx="1898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/>
              <a:t>Plexus brachialis</a:t>
            </a:r>
            <a:endParaRPr lang="cs-CZ" altLang="cs-CZ"/>
          </a:p>
        </p:txBody>
      </p:sp>
      <p:sp>
        <p:nvSpPr>
          <p:cNvPr id="11" name="Rectangle 13"/>
          <p:cNvSpPr>
            <a:spLocks noChangeArrowheads="1"/>
          </p:cNvSpPr>
          <p:nvPr/>
        </p:nvSpPr>
        <p:spPr bwMode="auto">
          <a:xfrm>
            <a:off x="3311525" y="2358831"/>
            <a:ext cx="1847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/>
              <a:t>m. scalenus ant.</a:t>
            </a:r>
            <a:endParaRPr lang="cs-CZ" altLang="cs-CZ"/>
          </a:p>
        </p:txBody>
      </p:sp>
      <p:sp>
        <p:nvSpPr>
          <p:cNvPr id="12" name="Rectangle 14"/>
          <p:cNvSpPr>
            <a:spLocks noChangeArrowheads="1"/>
          </p:cNvSpPr>
          <p:nvPr/>
        </p:nvSpPr>
        <p:spPr bwMode="auto">
          <a:xfrm>
            <a:off x="0" y="2358831"/>
            <a:ext cx="1974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/>
              <a:t>m. scalenus med.</a:t>
            </a:r>
            <a:endParaRPr lang="cs-CZ" altLang="cs-CZ"/>
          </a:p>
        </p:txBody>
      </p:sp>
      <p:sp>
        <p:nvSpPr>
          <p:cNvPr id="13" name="Rectangle 15"/>
          <p:cNvSpPr>
            <a:spLocks noChangeArrowheads="1"/>
          </p:cNvSpPr>
          <p:nvPr/>
        </p:nvSpPr>
        <p:spPr bwMode="auto">
          <a:xfrm>
            <a:off x="1381370" y="143828"/>
            <a:ext cx="309251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400" b="1" dirty="0" err="1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Fissura</a:t>
            </a:r>
            <a:r>
              <a:rPr lang="cs-CZ" altLang="cs-CZ" sz="2400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b="1" dirty="0" err="1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scalenorum</a:t>
            </a:r>
            <a:endParaRPr lang="cs-CZ" altLang="cs-CZ" sz="2400" b="1" dirty="0"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6"/>
          <p:cNvSpPr>
            <a:spLocks noChangeArrowheads="1"/>
          </p:cNvSpPr>
          <p:nvPr/>
        </p:nvSpPr>
        <p:spPr bwMode="auto">
          <a:xfrm>
            <a:off x="287337" y="3870131"/>
            <a:ext cx="971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/>
              <a:t>Costa I.</a:t>
            </a:r>
            <a:endParaRPr lang="cs-CZ" altLang="cs-CZ"/>
          </a:p>
        </p:txBody>
      </p:sp>
      <p:pic>
        <p:nvPicPr>
          <p:cNvPr id="15" name="Picture 9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4" r="6554"/>
          <a:stretch>
            <a:fillRect/>
          </a:stretch>
        </p:blipFill>
        <p:spPr bwMode="auto">
          <a:xfrm>
            <a:off x="7032627" y="605493"/>
            <a:ext cx="4834387" cy="6223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ovéPole 15"/>
          <p:cNvSpPr txBox="1"/>
          <p:nvPr/>
        </p:nvSpPr>
        <p:spPr>
          <a:xfrm>
            <a:off x="8106717" y="77049"/>
            <a:ext cx="40852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err="1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Trigonum</a:t>
            </a:r>
            <a:r>
              <a:rPr lang="cs-CZ" sz="2400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b="1" dirty="0" err="1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scalenoverterale</a:t>
            </a:r>
            <a:endParaRPr lang="cs-CZ" sz="2400" b="1" dirty="0"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9" t="16521" r="14388" b="26172"/>
          <a:stretch>
            <a:fillRect/>
          </a:stretch>
        </p:blipFill>
        <p:spPr bwMode="auto">
          <a:xfrm>
            <a:off x="96417" y="0"/>
            <a:ext cx="7983893" cy="499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5244" y="802432"/>
            <a:ext cx="5246756" cy="6055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Skupina 6"/>
          <p:cNvGrpSpPr/>
          <p:nvPr/>
        </p:nvGrpSpPr>
        <p:grpSpPr>
          <a:xfrm>
            <a:off x="5658560" y="0"/>
            <a:ext cx="6533440" cy="6858000"/>
            <a:chOff x="2830835" y="46655"/>
            <a:chExt cx="6533440" cy="6858000"/>
          </a:xfrm>
        </p:grpSpPr>
        <p:pic>
          <p:nvPicPr>
            <p:cNvPr id="2050" name="Picture 2" descr="Hyperreflexia: the signs of symptoms, mechanism, and causes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0835" y="46655"/>
              <a:ext cx="6497637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" name="Skupina 2"/>
            <p:cNvGrpSpPr/>
            <p:nvPr/>
          </p:nvGrpSpPr>
          <p:grpSpPr>
            <a:xfrm>
              <a:off x="2846388" y="4394718"/>
              <a:ext cx="6517887" cy="796211"/>
              <a:chOff x="2846388" y="4394718"/>
              <a:chExt cx="6517887" cy="796211"/>
            </a:xfrm>
          </p:grpSpPr>
          <p:sp>
            <p:nvSpPr>
              <p:cNvPr id="2" name="Obdélník 1"/>
              <p:cNvSpPr/>
              <p:nvPr/>
            </p:nvSpPr>
            <p:spPr>
              <a:xfrm>
                <a:off x="2846388" y="4394718"/>
                <a:ext cx="1818918" cy="270588"/>
              </a:xfrm>
              <a:prstGeom prst="rect">
                <a:avLst/>
              </a:prstGeom>
              <a:noFill/>
              <a:ln w="57150">
                <a:solidFill>
                  <a:srgbClr val="9E5EC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4" name="Obdélník 3"/>
              <p:cNvSpPr/>
              <p:nvPr/>
            </p:nvSpPr>
            <p:spPr>
              <a:xfrm>
                <a:off x="2846388" y="4920341"/>
                <a:ext cx="1952656" cy="270588"/>
              </a:xfrm>
              <a:prstGeom prst="rect">
                <a:avLst/>
              </a:prstGeom>
              <a:noFill/>
              <a:ln w="5715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dirty="0"/>
              </a:p>
            </p:txBody>
          </p:sp>
          <p:sp>
            <p:nvSpPr>
              <p:cNvPr id="5" name="Obdélník 4"/>
              <p:cNvSpPr/>
              <p:nvPr/>
            </p:nvSpPr>
            <p:spPr>
              <a:xfrm>
                <a:off x="7545357" y="4497353"/>
                <a:ext cx="1818918" cy="270588"/>
              </a:xfrm>
              <a:prstGeom prst="rect">
                <a:avLst/>
              </a:prstGeom>
              <a:noFill/>
              <a:ln w="571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6" name="Obdélník 5"/>
              <p:cNvSpPr/>
              <p:nvPr/>
            </p:nvSpPr>
            <p:spPr>
              <a:xfrm>
                <a:off x="7545357" y="4920341"/>
                <a:ext cx="1818918" cy="270588"/>
              </a:xfrm>
              <a:prstGeom prst="rect">
                <a:avLst/>
              </a:prstGeom>
              <a:noFill/>
              <a:ln w="57150"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</p:grpSp>
      <p:sp>
        <p:nvSpPr>
          <p:cNvPr id="9" name="TextovéPole 8"/>
          <p:cNvSpPr txBox="1"/>
          <p:nvPr/>
        </p:nvSpPr>
        <p:spPr>
          <a:xfrm>
            <a:off x="135890" y="61595"/>
            <a:ext cx="526224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MOTOR (DESCENDING)</a:t>
            </a:r>
            <a:endParaRPr lang="cs-CZ" dirty="0"/>
          </a:p>
          <a:p>
            <a:r>
              <a:rPr lang="cs-CZ" dirty="0"/>
              <a:t>EXTRAPYRAMIDAL (INDIRECT) </a:t>
            </a:r>
            <a:endParaRPr lang="cs-CZ" dirty="0"/>
          </a:p>
        </p:txBody>
      </p:sp>
      <p:pic>
        <p:nvPicPr>
          <p:cNvPr id="8" name="Picture 2" descr="Kopie fig6Uprav"/>
          <p:cNvPicPr>
            <a:picLocks noChangeAspect="1" noChangeArrowheads="1"/>
          </p:cNvPicPr>
          <p:nvPr/>
        </p:nvPicPr>
        <p:blipFill>
          <a:blip r:embed="rId2">
            <a:lum bright="-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06755"/>
            <a:ext cx="2891155" cy="3101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fig4Uprav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1155" y="624205"/>
            <a:ext cx="2812415" cy="318389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Kopie fig3Uprav"/>
          <p:cNvPicPr>
            <a:picLocks noChangeAspect="1" noChangeArrowheads="1"/>
          </p:cNvPicPr>
          <p:nvPr/>
        </p:nvPicPr>
        <p:blipFill>
          <a:blip r:embed="rId4">
            <a:lum bright="-18000"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32530"/>
            <a:ext cx="2675255" cy="307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Obrázek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47" t="19712" r="33135" b="12199"/>
          <a:stretch>
            <a:fillRect/>
          </a:stretch>
        </p:blipFill>
        <p:spPr bwMode="auto">
          <a:xfrm>
            <a:off x="2803525" y="3723005"/>
            <a:ext cx="2727325" cy="313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Volný tvar: obrazec 12"/>
          <p:cNvSpPr/>
          <p:nvPr/>
        </p:nvSpPr>
        <p:spPr>
          <a:xfrm>
            <a:off x="743128" y="2683044"/>
            <a:ext cx="66349" cy="114930"/>
          </a:xfrm>
          <a:custGeom>
            <a:avLst/>
            <a:gdLst>
              <a:gd name="connsiteX0" fmla="*/ 23788 w 66349"/>
              <a:gd name="connsiteY0" fmla="*/ 1162 h 114930"/>
              <a:gd name="connsiteX1" fmla="*/ 63117 w 66349"/>
              <a:gd name="connsiteY1" fmla="*/ 50324 h 114930"/>
              <a:gd name="connsiteX2" fmla="*/ 53285 w 66349"/>
              <a:gd name="connsiteY2" fmla="*/ 109317 h 114930"/>
              <a:gd name="connsiteX3" fmla="*/ 4124 w 66349"/>
              <a:gd name="connsiteY3" fmla="*/ 99485 h 114930"/>
              <a:gd name="connsiteX4" fmla="*/ 23788 w 66349"/>
              <a:gd name="connsiteY4" fmla="*/ 1162 h 114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349" h="114930">
                <a:moveTo>
                  <a:pt x="23788" y="1162"/>
                </a:moveTo>
                <a:cubicBezTo>
                  <a:pt x="33620" y="-7031"/>
                  <a:pt x="57595" y="30078"/>
                  <a:pt x="63117" y="50324"/>
                </a:cubicBezTo>
                <a:cubicBezTo>
                  <a:pt x="68362" y="69557"/>
                  <a:pt x="68600" y="96555"/>
                  <a:pt x="53285" y="109317"/>
                </a:cubicBezTo>
                <a:cubicBezTo>
                  <a:pt x="40447" y="120015"/>
                  <a:pt x="11039" y="114699"/>
                  <a:pt x="4124" y="99485"/>
                </a:cubicBezTo>
                <a:cubicBezTo>
                  <a:pt x="-9438" y="69648"/>
                  <a:pt x="13956" y="9355"/>
                  <a:pt x="23788" y="1162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Volný tvar: obrazec 14"/>
          <p:cNvSpPr/>
          <p:nvPr/>
        </p:nvSpPr>
        <p:spPr>
          <a:xfrm>
            <a:off x="3687890" y="1520046"/>
            <a:ext cx="97530" cy="131774"/>
          </a:xfrm>
          <a:custGeom>
            <a:avLst/>
            <a:gdLst>
              <a:gd name="connsiteX0" fmla="*/ 23788 w 66349"/>
              <a:gd name="connsiteY0" fmla="*/ 1162 h 114930"/>
              <a:gd name="connsiteX1" fmla="*/ 63117 w 66349"/>
              <a:gd name="connsiteY1" fmla="*/ 50324 h 114930"/>
              <a:gd name="connsiteX2" fmla="*/ 53285 w 66349"/>
              <a:gd name="connsiteY2" fmla="*/ 109317 h 114930"/>
              <a:gd name="connsiteX3" fmla="*/ 4124 w 66349"/>
              <a:gd name="connsiteY3" fmla="*/ 99485 h 114930"/>
              <a:gd name="connsiteX4" fmla="*/ 23788 w 66349"/>
              <a:gd name="connsiteY4" fmla="*/ 1162 h 114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349" h="114930">
                <a:moveTo>
                  <a:pt x="23788" y="1162"/>
                </a:moveTo>
                <a:cubicBezTo>
                  <a:pt x="33620" y="-7031"/>
                  <a:pt x="57595" y="30078"/>
                  <a:pt x="63117" y="50324"/>
                </a:cubicBezTo>
                <a:cubicBezTo>
                  <a:pt x="68362" y="69557"/>
                  <a:pt x="68600" y="96555"/>
                  <a:pt x="53285" y="109317"/>
                </a:cubicBezTo>
                <a:cubicBezTo>
                  <a:pt x="40447" y="120015"/>
                  <a:pt x="11039" y="114699"/>
                  <a:pt x="4124" y="99485"/>
                </a:cubicBezTo>
                <a:cubicBezTo>
                  <a:pt x="-9438" y="69648"/>
                  <a:pt x="13956" y="9355"/>
                  <a:pt x="23788" y="1162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bdélník 15"/>
          <p:cNvSpPr/>
          <p:nvPr/>
        </p:nvSpPr>
        <p:spPr>
          <a:xfrm>
            <a:off x="599767" y="5043948"/>
            <a:ext cx="98323" cy="22614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Ovál 16"/>
          <p:cNvSpPr/>
          <p:nvPr/>
        </p:nvSpPr>
        <p:spPr>
          <a:xfrm>
            <a:off x="3480620" y="6017342"/>
            <a:ext cx="49161" cy="47194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Volný tvar: obrazec 18"/>
          <p:cNvSpPr/>
          <p:nvPr/>
        </p:nvSpPr>
        <p:spPr>
          <a:xfrm>
            <a:off x="804034" y="2790458"/>
            <a:ext cx="208689" cy="119890"/>
          </a:xfrm>
          <a:custGeom>
            <a:avLst/>
            <a:gdLst>
              <a:gd name="connsiteX0" fmla="*/ 2211 w 208689"/>
              <a:gd name="connsiteY0" fmla="*/ 100226 h 119890"/>
              <a:gd name="connsiteX1" fmla="*/ 21876 w 208689"/>
              <a:gd name="connsiteY1" fmla="*/ 51065 h 119890"/>
              <a:gd name="connsiteX2" fmla="*/ 179192 w 208689"/>
              <a:gd name="connsiteY2" fmla="*/ 21568 h 119890"/>
              <a:gd name="connsiteX3" fmla="*/ 208689 w 208689"/>
              <a:gd name="connsiteY3" fmla="*/ 1903 h 119890"/>
              <a:gd name="connsiteX4" fmla="*/ 189024 w 208689"/>
              <a:gd name="connsiteY4" fmla="*/ 70729 h 119890"/>
              <a:gd name="connsiteX5" fmla="*/ 159527 w 208689"/>
              <a:gd name="connsiteY5" fmla="*/ 80561 h 119890"/>
              <a:gd name="connsiteX6" fmla="*/ 71037 w 208689"/>
              <a:gd name="connsiteY6" fmla="*/ 119890 h 119890"/>
              <a:gd name="connsiteX7" fmla="*/ 2211 w 208689"/>
              <a:gd name="connsiteY7" fmla="*/ 100226 h 119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8689" h="119890">
                <a:moveTo>
                  <a:pt x="2211" y="100226"/>
                </a:moveTo>
                <a:cubicBezTo>
                  <a:pt x="-5982" y="88755"/>
                  <a:pt x="10390" y="64465"/>
                  <a:pt x="21876" y="51065"/>
                </a:cubicBezTo>
                <a:cubicBezTo>
                  <a:pt x="50580" y="17577"/>
                  <a:pt x="170251" y="22313"/>
                  <a:pt x="179192" y="21568"/>
                </a:cubicBezTo>
                <a:cubicBezTo>
                  <a:pt x="189024" y="15013"/>
                  <a:pt x="200333" y="-6453"/>
                  <a:pt x="208689" y="1903"/>
                </a:cubicBezTo>
                <a:cubicBezTo>
                  <a:pt x="208816" y="2030"/>
                  <a:pt x="193562" y="66191"/>
                  <a:pt x="189024" y="70729"/>
                </a:cubicBezTo>
                <a:cubicBezTo>
                  <a:pt x="181695" y="78058"/>
                  <a:pt x="168998" y="76352"/>
                  <a:pt x="159527" y="80561"/>
                </a:cubicBezTo>
                <a:cubicBezTo>
                  <a:pt x="57132" y="126070"/>
                  <a:pt x="137481" y="97743"/>
                  <a:pt x="71037" y="119890"/>
                </a:cubicBezTo>
                <a:cubicBezTo>
                  <a:pt x="21653" y="107544"/>
                  <a:pt x="10404" y="111697"/>
                  <a:pt x="2211" y="100226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Ovál 20"/>
          <p:cNvSpPr/>
          <p:nvPr/>
        </p:nvSpPr>
        <p:spPr>
          <a:xfrm>
            <a:off x="4119716" y="1769806"/>
            <a:ext cx="117987" cy="58993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Ovál 21"/>
          <p:cNvSpPr/>
          <p:nvPr/>
        </p:nvSpPr>
        <p:spPr>
          <a:xfrm>
            <a:off x="1661652" y="5173770"/>
            <a:ext cx="98323" cy="226142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Volný tvar: obrazec 22"/>
          <p:cNvSpPr/>
          <p:nvPr/>
        </p:nvSpPr>
        <p:spPr>
          <a:xfrm>
            <a:off x="4124335" y="5447071"/>
            <a:ext cx="457497" cy="285135"/>
          </a:xfrm>
          <a:custGeom>
            <a:avLst/>
            <a:gdLst>
              <a:gd name="connsiteX0" fmla="*/ 5213 w 457497"/>
              <a:gd name="connsiteY0" fmla="*/ 147484 h 285135"/>
              <a:gd name="connsiteX1" fmla="*/ 192026 w 457497"/>
              <a:gd name="connsiteY1" fmla="*/ 127819 h 285135"/>
              <a:gd name="connsiteX2" fmla="*/ 221523 w 457497"/>
              <a:gd name="connsiteY2" fmla="*/ 117987 h 285135"/>
              <a:gd name="connsiteX3" fmla="*/ 290349 w 457497"/>
              <a:gd name="connsiteY3" fmla="*/ 68826 h 285135"/>
              <a:gd name="connsiteX4" fmla="*/ 359175 w 457497"/>
              <a:gd name="connsiteY4" fmla="*/ 49161 h 285135"/>
              <a:gd name="connsiteX5" fmla="*/ 457497 w 457497"/>
              <a:gd name="connsiteY5" fmla="*/ 0 h 285135"/>
              <a:gd name="connsiteX6" fmla="*/ 428000 w 457497"/>
              <a:gd name="connsiteY6" fmla="*/ 127819 h 285135"/>
              <a:gd name="connsiteX7" fmla="*/ 388671 w 457497"/>
              <a:gd name="connsiteY7" fmla="*/ 235974 h 285135"/>
              <a:gd name="connsiteX8" fmla="*/ 349342 w 457497"/>
              <a:gd name="connsiteY8" fmla="*/ 265471 h 285135"/>
              <a:gd name="connsiteX9" fmla="*/ 290349 w 457497"/>
              <a:gd name="connsiteY9" fmla="*/ 285135 h 285135"/>
              <a:gd name="connsiteX10" fmla="*/ 133033 w 457497"/>
              <a:gd name="connsiteY10" fmla="*/ 275303 h 285135"/>
              <a:gd name="connsiteX11" fmla="*/ 74039 w 457497"/>
              <a:gd name="connsiteY11" fmla="*/ 265471 h 285135"/>
              <a:gd name="connsiteX12" fmla="*/ 64207 w 457497"/>
              <a:gd name="connsiteY12" fmla="*/ 216310 h 285135"/>
              <a:gd name="connsiteX13" fmla="*/ 5213 w 457497"/>
              <a:gd name="connsiteY13" fmla="*/ 147484 h 285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57497" h="285135">
                <a:moveTo>
                  <a:pt x="5213" y="147484"/>
                </a:moveTo>
                <a:cubicBezTo>
                  <a:pt x="26516" y="132736"/>
                  <a:pt x="129985" y="136279"/>
                  <a:pt x="192026" y="127819"/>
                </a:cubicBezTo>
                <a:cubicBezTo>
                  <a:pt x="202295" y="126419"/>
                  <a:pt x="213089" y="124011"/>
                  <a:pt x="221523" y="117987"/>
                </a:cubicBezTo>
                <a:cubicBezTo>
                  <a:pt x="289928" y="69127"/>
                  <a:pt x="231106" y="85752"/>
                  <a:pt x="290349" y="68826"/>
                </a:cubicBezTo>
                <a:cubicBezTo>
                  <a:pt x="309541" y="63343"/>
                  <a:pt x="340015" y="58004"/>
                  <a:pt x="359175" y="49161"/>
                </a:cubicBezTo>
                <a:cubicBezTo>
                  <a:pt x="392445" y="33806"/>
                  <a:pt x="457497" y="0"/>
                  <a:pt x="457497" y="0"/>
                </a:cubicBezTo>
                <a:cubicBezTo>
                  <a:pt x="442721" y="103435"/>
                  <a:pt x="456794" y="34239"/>
                  <a:pt x="428000" y="127819"/>
                </a:cubicBezTo>
                <a:cubicBezTo>
                  <a:pt x="421217" y="149862"/>
                  <a:pt x="408620" y="212700"/>
                  <a:pt x="388671" y="235974"/>
                </a:cubicBezTo>
                <a:cubicBezTo>
                  <a:pt x="378006" y="248416"/>
                  <a:pt x="363999" y="258142"/>
                  <a:pt x="349342" y="265471"/>
                </a:cubicBezTo>
                <a:cubicBezTo>
                  <a:pt x="330802" y="274741"/>
                  <a:pt x="290349" y="285135"/>
                  <a:pt x="290349" y="285135"/>
                </a:cubicBezTo>
                <a:cubicBezTo>
                  <a:pt x="237910" y="281858"/>
                  <a:pt x="185358" y="280060"/>
                  <a:pt x="133033" y="275303"/>
                </a:cubicBezTo>
                <a:cubicBezTo>
                  <a:pt x="113179" y="273498"/>
                  <a:pt x="89176" y="278445"/>
                  <a:pt x="74039" y="265471"/>
                </a:cubicBezTo>
                <a:cubicBezTo>
                  <a:pt x="61351" y="254595"/>
                  <a:pt x="70994" y="231581"/>
                  <a:pt x="64207" y="216310"/>
                </a:cubicBezTo>
                <a:cubicBezTo>
                  <a:pt x="32743" y="145517"/>
                  <a:pt x="-16090" y="162232"/>
                  <a:pt x="5213" y="147484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Volný tvar: obrazec 23"/>
          <p:cNvSpPr/>
          <p:nvPr/>
        </p:nvSpPr>
        <p:spPr>
          <a:xfrm>
            <a:off x="3628103" y="6400800"/>
            <a:ext cx="603975" cy="147484"/>
          </a:xfrm>
          <a:custGeom>
            <a:avLst/>
            <a:gdLst>
              <a:gd name="connsiteX0" fmla="*/ 0 w 603975"/>
              <a:gd name="connsiteY0" fmla="*/ 127819 h 147484"/>
              <a:gd name="connsiteX1" fmla="*/ 49162 w 603975"/>
              <a:gd name="connsiteY1" fmla="*/ 98323 h 147484"/>
              <a:gd name="connsiteX2" fmla="*/ 88491 w 603975"/>
              <a:gd name="connsiteY2" fmla="*/ 88490 h 147484"/>
              <a:gd name="connsiteX3" fmla="*/ 353962 w 603975"/>
              <a:gd name="connsiteY3" fmla="*/ 68826 h 147484"/>
              <a:gd name="connsiteX4" fmla="*/ 501445 w 603975"/>
              <a:gd name="connsiteY4" fmla="*/ 19665 h 147484"/>
              <a:gd name="connsiteX5" fmla="*/ 530942 w 603975"/>
              <a:gd name="connsiteY5" fmla="*/ 0 h 147484"/>
              <a:gd name="connsiteX6" fmla="*/ 589936 w 603975"/>
              <a:gd name="connsiteY6" fmla="*/ 19665 h 147484"/>
              <a:gd name="connsiteX7" fmla="*/ 599768 w 603975"/>
              <a:gd name="connsiteY7" fmla="*/ 68826 h 147484"/>
              <a:gd name="connsiteX8" fmla="*/ 550607 w 603975"/>
              <a:gd name="connsiteY8" fmla="*/ 78658 h 147484"/>
              <a:gd name="connsiteX9" fmla="*/ 432620 w 603975"/>
              <a:gd name="connsiteY9" fmla="*/ 88490 h 147484"/>
              <a:gd name="connsiteX10" fmla="*/ 393291 w 603975"/>
              <a:gd name="connsiteY10" fmla="*/ 127819 h 147484"/>
              <a:gd name="connsiteX11" fmla="*/ 324465 w 603975"/>
              <a:gd name="connsiteY11" fmla="*/ 147484 h 147484"/>
              <a:gd name="connsiteX12" fmla="*/ 0 w 603975"/>
              <a:gd name="connsiteY12" fmla="*/ 127819 h 147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03975" h="147484">
                <a:moveTo>
                  <a:pt x="0" y="127819"/>
                </a:moveTo>
                <a:cubicBezTo>
                  <a:pt x="16387" y="117987"/>
                  <a:pt x="31699" y="106084"/>
                  <a:pt x="49162" y="98323"/>
                </a:cubicBezTo>
                <a:cubicBezTo>
                  <a:pt x="61511" y="92835"/>
                  <a:pt x="75041" y="89792"/>
                  <a:pt x="88491" y="88490"/>
                </a:cubicBezTo>
                <a:cubicBezTo>
                  <a:pt x="176811" y="79943"/>
                  <a:pt x="265472" y="75381"/>
                  <a:pt x="353962" y="68826"/>
                </a:cubicBezTo>
                <a:cubicBezTo>
                  <a:pt x="390730" y="57796"/>
                  <a:pt x="460984" y="39896"/>
                  <a:pt x="501445" y="19665"/>
                </a:cubicBezTo>
                <a:cubicBezTo>
                  <a:pt x="512014" y="14380"/>
                  <a:pt x="521110" y="6555"/>
                  <a:pt x="530942" y="0"/>
                </a:cubicBezTo>
                <a:cubicBezTo>
                  <a:pt x="550607" y="6555"/>
                  <a:pt x="575279" y="5008"/>
                  <a:pt x="589936" y="19665"/>
                </a:cubicBezTo>
                <a:cubicBezTo>
                  <a:pt x="601753" y="31482"/>
                  <a:pt x="609038" y="54921"/>
                  <a:pt x="599768" y="68826"/>
                </a:cubicBezTo>
                <a:cubicBezTo>
                  <a:pt x="590498" y="82731"/>
                  <a:pt x="567204" y="76705"/>
                  <a:pt x="550607" y="78658"/>
                </a:cubicBezTo>
                <a:cubicBezTo>
                  <a:pt x="511412" y="83269"/>
                  <a:pt x="471949" y="85213"/>
                  <a:pt x="432620" y="88490"/>
                </a:cubicBezTo>
                <a:cubicBezTo>
                  <a:pt x="419510" y="101600"/>
                  <a:pt x="409567" y="118941"/>
                  <a:pt x="393291" y="127819"/>
                </a:cubicBezTo>
                <a:cubicBezTo>
                  <a:pt x="372344" y="139245"/>
                  <a:pt x="348318" y="146916"/>
                  <a:pt x="324465" y="147484"/>
                </a:cubicBezTo>
                <a:lnTo>
                  <a:pt x="0" y="127819"/>
                </a:lnTo>
                <a:close/>
              </a:path>
            </a:pathLst>
          </a:cu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5" name="Volný tvar: obrazec 24"/>
          <p:cNvSpPr/>
          <p:nvPr/>
        </p:nvSpPr>
        <p:spPr>
          <a:xfrm>
            <a:off x="3598606" y="5722374"/>
            <a:ext cx="861032" cy="766916"/>
          </a:xfrm>
          <a:custGeom>
            <a:avLst/>
            <a:gdLst>
              <a:gd name="connsiteX0" fmla="*/ 49162 w 861032"/>
              <a:gd name="connsiteY0" fmla="*/ 285136 h 748358"/>
              <a:gd name="connsiteX1" fmla="*/ 88491 w 861032"/>
              <a:gd name="connsiteY1" fmla="*/ 334297 h 748358"/>
              <a:gd name="connsiteX2" fmla="*/ 108155 w 861032"/>
              <a:gd name="connsiteY2" fmla="*/ 432620 h 748358"/>
              <a:gd name="connsiteX3" fmla="*/ 167149 w 861032"/>
              <a:gd name="connsiteY3" fmla="*/ 471949 h 748358"/>
              <a:gd name="connsiteX4" fmla="*/ 216310 w 861032"/>
              <a:gd name="connsiteY4" fmla="*/ 501445 h 748358"/>
              <a:gd name="connsiteX5" fmla="*/ 353962 w 861032"/>
              <a:gd name="connsiteY5" fmla="*/ 491613 h 748358"/>
              <a:gd name="connsiteX6" fmla="*/ 403123 w 861032"/>
              <a:gd name="connsiteY6" fmla="*/ 442452 h 748358"/>
              <a:gd name="connsiteX7" fmla="*/ 432620 w 861032"/>
              <a:gd name="connsiteY7" fmla="*/ 412955 h 748358"/>
              <a:gd name="connsiteX8" fmla="*/ 471949 w 861032"/>
              <a:gd name="connsiteY8" fmla="*/ 334297 h 748358"/>
              <a:gd name="connsiteX9" fmla="*/ 481781 w 861032"/>
              <a:gd name="connsiteY9" fmla="*/ 294968 h 748358"/>
              <a:gd name="connsiteX10" fmla="*/ 462117 w 861032"/>
              <a:gd name="connsiteY10" fmla="*/ 196645 h 748358"/>
              <a:gd name="connsiteX11" fmla="*/ 481781 w 861032"/>
              <a:gd name="connsiteY11" fmla="*/ 137652 h 748358"/>
              <a:gd name="connsiteX12" fmla="*/ 540775 w 861032"/>
              <a:gd name="connsiteY12" fmla="*/ 68826 h 748358"/>
              <a:gd name="connsiteX13" fmla="*/ 580104 w 861032"/>
              <a:gd name="connsiteY13" fmla="*/ 58994 h 748358"/>
              <a:gd name="connsiteX14" fmla="*/ 609600 w 861032"/>
              <a:gd name="connsiteY14" fmla="*/ 39329 h 748358"/>
              <a:gd name="connsiteX15" fmla="*/ 668594 w 861032"/>
              <a:gd name="connsiteY15" fmla="*/ 19665 h 748358"/>
              <a:gd name="connsiteX16" fmla="*/ 707923 w 861032"/>
              <a:gd name="connsiteY16" fmla="*/ 0 h 748358"/>
              <a:gd name="connsiteX17" fmla="*/ 855407 w 861032"/>
              <a:gd name="connsiteY17" fmla="*/ 19665 h 748358"/>
              <a:gd name="connsiteX18" fmla="*/ 845575 w 861032"/>
              <a:gd name="connsiteY18" fmla="*/ 68826 h 748358"/>
              <a:gd name="connsiteX19" fmla="*/ 796413 w 861032"/>
              <a:gd name="connsiteY19" fmla="*/ 127820 h 748358"/>
              <a:gd name="connsiteX20" fmla="*/ 766917 w 861032"/>
              <a:gd name="connsiteY20" fmla="*/ 196645 h 748358"/>
              <a:gd name="connsiteX21" fmla="*/ 707923 w 861032"/>
              <a:gd name="connsiteY21" fmla="*/ 285136 h 748358"/>
              <a:gd name="connsiteX22" fmla="*/ 619433 w 861032"/>
              <a:gd name="connsiteY22" fmla="*/ 353961 h 748358"/>
              <a:gd name="connsiteX23" fmla="*/ 580104 w 861032"/>
              <a:gd name="connsiteY23" fmla="*/ 403123 h 748358"/>
              <a:gd name="connsiteX24" fmla="*/ 481781 w 861032"/>
              <a:gd name="connsiteY24" fmla="*/ 481781 h 748358"/>
              <a:gd name="connsiteX25" fmla="*/ 432620 w 861032"/>
              <a:gd name="connsiteY25" fmla="*/ 521110 h 748358"/>
              <a:gd name="connsiteX26" fmla="*/ 314633 w 861032"/>
              <a:gd name="connsiteY26" fmla="*/ 540774 h 748358"/>
              <a:gd name="connsiteX27" fmla="*/ 255639 w 861032"/>
              <a:gd name="connsiteY27" fmla="*/ 599768 h 748358"/>
              <a:gd name="connsiteX28" fmla="*/ 88491 w 861032"/>
              <a:gd name="connsiteY28" fmla="*/ 678426 h 748358"/>
              <a:gd name="connsiteX29" fmla="*/ 29497 w 861032"/>
              <a:gd name="connsiteY29" fmla="*/ 747252 h 748358"/>
              <a:gd name="connsiteX30" fmla="*/ 0 w 861032"/>
              <a:gd name="connsiteY30" fmla="*/ 688258 h 748358"/>
              <a:gd name="connsiteX31" fmla="*/ 19665 w 861032"/>
              <a:gd name="connsiteY31" fmla="*/ 560439 h 748358"/>
              <a:gd name="connsiteX32" fmla="*/ 29497 w 861032"/>
              <a:gd name="connsiteY32" fmla="*/ 521110 h 748358"/>
              <a:gd name="connsiteX33" fmla="*/ 39329 w 861032"/>
              <a:gd name="connsiteY33" fmla="*/ 471949 h 748358"/>
              <a:gd name="connsiteX34" fmla="*/ 49162 w 861032"/>
              <a:gd name="connsiteY34" fmla="*/ 285136 h 748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861032" h="748358">
                <a:moveTo>
                  <a:pt x="49162" y="285136"/>
                </a:moveTo>
                <a:cubicBezTo>
                  <a:pt x="57356" y="262194"/>
                  <a:pt x="80420" y="314926"/>
                  <a:pt x="88491" y="334297"/>
                </a:cubicBezTo>
                <a:cubicBezTo>
                  <a:pt x="93577" y="346504"/>
                  <a:pt x="93772" y="411046"/>
                  <a:pt x="108155" y="432620"/>
                </a:cubicBezTo>
                <a:cubicBezTo>
                  <a:pt x="136111" y="474553"/>
                  <a:pt x="131072" y="453911"/>
                  <a:pt x="167149" y="471949"/>
                </a:cubicBezTo>
                <a:cubicBezTo>
                  <a:pt x="184242" y="480495"/>
                  <a:pt x="199923" y="491613"/>
                  <a:pt x="216310" y="501445"/>
                </a:cubicBezTo>
                <a:cubicBezTo>
                  <a:pt x="262194" y="498168"/>
                  <a:pt x="308587" y="499175"/>
                  <a:pt x="353962" y="491613"/>
                </a:cubicBezTo>
                <a:cubicBezTo>
                  <a:pt x="413429" y="481702"/>
                  <a:pt x="380971" y="475680"/>
                  <a:pt x="403123" y="442452"/>
                </a:cubicBezTo>
                <a:cubicBezTo>
                  <a:pt x="410836" y="430882"/>
                  <a:pt x="423718" y="423637"/>
                  <a:pt x="432620" y="412955"/>
                </a:cubicBezTo>
                <a:cubicBezTo>
                  <a:pt x="452690" y="388870"/>
                  <a:pt x="461911" y="364412"/>
                  <a:pt x="471949" y="334297"/>
                </a:cubicBezTo>
                <a:cubicBezTo>
                  <a:pt x="476222" y="321477"/>
                  <a:pt x="478504" y="308078"/>
                  <a:pt x="481781" y="294968"/>
                </a:cubicBezTo>
                <a:cubicBezTo>
                  <a:pt x="475226" y="262194"/>
                  <a:pt x="462117" y="230068"/>
                  <a:pt x="462117" y="196645"/>
                </a:cubicBezTo>
                <a:cubicBezTo>
                  <a:pt x="462117" y="175917"/>
                  <a:pt x="474083" y="156897"/>
                  <a:pt x="481781" y="137652"/>
                </a:cubicBezTo>
                <a:cubicBezTo>
                  <a:pt x="496317" y="101311"/>
                  <a:pt x="503648" y="87390"/>
                  <a:pt x="540775" y="68826"/>
                </a:cubicBezTo>
                <a:cubicBezTo>
                  <a:pt x="552861" y="62783"/>
                  <a:pt x="566994" y="62271"/>
                  <a:pt x="580104" y="58994"/>
                </a:cubicBezTo>
                <a:cubicBezTo>
                  <a:pt x="589936" y="52439"/>
                  <a:pt x="598802" y="44128"/>
                  <a:pt x="609600" y="39329"/>
                </a:cubicBezTo>
                <a:cubicBezTo>
                  <a:pt x="628542" y="30910"/>
                  <a:pt x="649348" y="27363"/>
                  <a:pt x="668594" y="19665"/>
                </a:cubicBezTo>
                <a:cubicBezTo>
                  <a:pt x="682203" y="14222"/>
                  <a:pt x="694813" y="6555"/>
                  <a:pt x="707923" y="0"/>
                </a:cubicBezTo>
                <a:cubicBezTo>
                  <a:pt x="757084" y="6555"/>
                  <a:pt x="811047" y="-2515"/>
                  <a:pt x="855407" y="19665"/>
                </a:cubicBezTo>
                <a:cubicBezTo>
                  <a:pt x="870354" y="27139"/>
                  <a:pt x="851443" y="53179"/>
                  <a:pt x="845575" y="68826"/>
                </a:cubicBezTo>
                <a:cubicBezTo>
                  <a:pt x="837362" y="90728"/>
                  <a:pt x="811715" y="112518"/>
                  <a:pt x="796413" y="127820"/>
                </a:cubicBezTo>
                <a:cubicBezTo>
                  <a:pt x="779480" y="195554"/>
                  <a:pt x="797780" y="141091"/>
                  <a:pt x="766917" y="196645"/>
                </a:cubicBezTo>
                <a:cubicBezTo>
                  <a:pt x="736092" y="252131"/>
                  <a:pt x="749873" y="250178"/>
                  <a:pt x="707923" y="285136"/>
                </a:cubicBezTo>
                <a:cubicBezTo>
                  <a:pt x="679216" y="309058"/>
                  <a:pt x="642776" y="324781"/>
                  <a:pt x="619433" y="353961"/>
                </a:cubicBezTo>
                <a:cubicBezTo>
                  <a:pt x="606323" y="370348"/>
                  <a:pt x="595482" y="388843"/>
                  <a:pt x="580104" y="403123"/>
                </a:cubicBezTo>
                <a:cubicBezTo>
                  <a:pt x="549348" y="431683"/>
                  <a:pt x="514555" y="455562"/>
                  <a:pt x="481781" y="481781"/>
                </a:cubicBezTo>
                <a:cubicBezTo>
                  <a:pt x="465394" y="494891"/>
                  <a:pt x="453444" y="518507"/>
                  <a:pt x="432620" y="521110"/>
                </a:cubicBezTo>
                <a:cubicBezTo>
                  <a:pt x="340553" y="532618"/>
                  <a:pt x="379596" y="524534"/>
                  <a:pt x="314633" y="540774"/>
                </a:cubicBezTo>
                <a:cubicBezTo>
                  <a:pt x="294968" y="560439"/>
                  <a:pt x="281595" y="589785"/>
                  <a:pt x="255639" y="599768"/>
                </a:cubicBezTo>
                <a:cubicBezTo>
                  <a:pt x="112525" y="654812"/>
                  <a:pt x="164339" y="621539"/>
                  <a:pt x="88491" y="678426"/>
                </a:cubicBezTo>
                <a:cubicBezTo>
                  <a:pt x="81158" y="700426"/>
                  <a:pt x="68255" y="756942"/>
                  <a:pt x="29497" y="747252"/>
                </a:cubicBezTo>
                <a:cubicBezTo>
                  <a:pt x="8168" y="741920"/>
                  <a:pt x="9832" y="707923"/>
                  <a:pt x="0" y="688258"/>
                </a:cubicBezTo>
                <a:cubicBezTo>
                  <a:pt x="4721" y="655215"/>
                  <a:pt x="12846" y="594534"/>
                  <a:pt x="19665" y="560439"/>
                </a:cubicBezTo>
                <a:cubicBezTo>
                  <a:pt x="22315" y="547188"/>
                  <a:pt x="26566" y="534301"/>
                  <a:pt x="29497" y="521110"/>
                </a:cubicBezTo>
                <a:cubicBezTo>
                  <a:pt x="33122" y="504796"/>
                  <a:pt x="36052" y="488336"/>
                  <a:pt x="39329" y="471949"/>
                </a:cubicBezTo>
                <a:cubicBezTo>
                  <a:pt x="50379" y="339355"/>
                  <a:pt x="40968" y="308078"/>
                  <a:pt x="49162" y="285136"/>
                </a:cubicBezTo>
                <a:close/>
              </a:path>
            </a:pathLst>
          </a:cu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39" b="9583"/>
          <a:stretch>
            <a:fillRect/>
          </a:stretch>
        </p:blipFill>
        <p:spPr>
          <a:xfrm>
            <a:off x="2406441" y="152400"/>
            <a:ext cx="6823284" cy="678103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1"/>
          <a:srcRect r="55247"/>
          <a:stretch>
            <a:fillRect/>
          </a:stretch>
        </p:blipFill>
        <p:spPr>
          <a:xfrm>
            <a:off x="813435" y="456565"/>
            <a:ext cx="2798445" cy="6401435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226060" y="88265"/>
            <a:ext cx="85191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SENSORIC (ASCENDING) EPICRITIC AND PROTOPATHIC SENSATION</a:t>
            </a:r>
            <a:endParaRPr lang="cs-CZ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0790" y="598170"/>
            <a:ext cx="3896360" cy="6117590"/>
          </a:xfrm>
          <a:prstGeom prst="rect">
            <a:avLst/>
          </a:prstGeom>
        </p:spPr>
      </p:pic>
      <p:pic>
        <p:nvPicPr>
          <p:cNvPr id="9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5880" y="514350"/>
            <a:ext cx="4474845" cy="627253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4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47" t="19712" r="33135" b="12199"/>
          <a:stretch>
            <a:fillRect/>
          </a:stretch>
        </p:blipFill>
        <p:spPr bwMode="auto">
          <a:xfrm>
            <a:off x="0" y="1572207"/>
            <a:ext cx="3230616" cy="3713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Kopie fig2Uprav"/>
          <p:cNvPicPr>
            <a:picLocks noChangeAspect="1" noChangeArrowheads="1"/>
          </p:cNvPicPr>
          <p:nvPr/>
        </p:nvPicPr>
        <p:blipFill>
          <a:blip r:embed="rId2">
            <a:lum bright="-12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7867" y="3474098"/>
            <a:ext cx="2653555" cy="3377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Kopie fig3Uprav"/>
          <p:cNvPicPr>
            <a:picLocks noChangeAspect="1" noChangeArrowheads="1"/>
          </p:cNvPicPr>
          <p:nvPr/>
        </p:nvPicPr>
        <p:blipFill>
          <a:blip r:embed="rId3">
            <a:lum bright="-18000"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7867" y="50529"/>
            <a:ext cx="2940216" cy="3377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fig4Uprav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8346" y="50529"/>
            <a:ext cx="3063162" cy="3467731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fig5Uprav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6944" y="8970"/>
            <a:ext cx="3271918" cy="3465233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Kopie fig6Uprav"/>
          <p:cNvPicPr>
            <a:picLocks noChangeAspect="1" noChangeArrowheads="1"/>
          </p:cNvPicPr>
          <p:nvPr/>
        </p:nvPicPr>
        <p:blipFill>
          <a:blip r:embed="rId6">
            <a:lum bright="-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7920" y="3377222"/>
            <a:ext cx="3232945" cy="3467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Kopie fig7Uprav"/>
          <p:cNvPicPr>
            <a:picLocks noChangeAspect="1" noChangeArrowheads="1"/>
          </p:cNvPicPr>
          <p:nvPr/>
        </p:nvPicPr>
        <p:blipFill>
          <a:blip r:embed="rId7">
            <a:lum bright="-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1955" y="3428999"/>
            <a:ext cx="3370045" cy="346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3100</Words>
  <Application>WPS Presentation</Application>
  <PresentationFormat>Širokoúhlá obrazovka</PresentationFormat>
  <Paragraphs>173</Paragraphs>
  <Slides>55</Slides>
  <Notes>3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55</vt:i4>
      </vt:variant>
    </vt:vector>
  </HeadingPairs>
  <TitlesOfParts>
    <vt:vector size="66" baseType="lpstr">
      <vt:lpstr>Arial</vt:lpstr>
      <vt:lpstr>SimSun</vt:lpstr>
      <vt:lpstr>Wingdings</vt:lpstr>
      <vt:lpstr>Aptos Display</vt:lpstr>
      <vt:lpstr>Segoe Print</vt:lpstr>
      <vt:lpstr>Aptos</vt:lpstr>
      <vt:lpstr>Microsoft YaHei</vt:lpstr>
      <vt:lpstr>Arial Unicode MS</vt:lpstr>
      <vt:lpstr>Times New Roman</vt:lpstr>
      <vt:lpstr>Calibri</vt:lpstr>
      <vt:lpstr>Motiv Office</vt:lpstr>
      <vt:lpstr>NERVOVÉ DRÁHY TOPO HLAVA A KRK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TOPOGRAFIE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NERVOVÉ DRÁHY TOPO HLAVA A KRK</dc:title>
  <dc:creator>Lucie Kubíčková</dc:creator>
  <cp:lastModifiedBy>Lucík</cp:lastModifiedBy>
  <cp:revision>9</cp:revision>
  <dcterms:created xsi:type="dcterms:W3CDTF">2024-05-03T10:07:00Z</dcterms:created>
  <dcterms:modified xsi:type="dcterms:W3CDTF">2024-05-06T18:46:27Z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BA59126569554B62B9C378AB615E5D70_12</vt:lpwstr>
  </property>
  <property fmtid="{D5CDD505-2E9C-101B-9397-08002B2CF9AE}" pid="3" name="KSOProductBuildVer">
    <vt:lpwstr>1033-12.2.0.16731</vt:lpwstr>
  </property>
</Properties>
</file>