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58" r:id="rId4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1B9C6-A83C-4862-B3BF-2328BA624466}" type="slidenum">
              <a:rPr lang="cs-CZ" altLang="cs-CZ" sz="1200" b="0" smtClean="0"/>
            </a:fld>
            <a:endParaRPr lang="cs-CZ" altLang="cs-CZ" sz="1200" b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RTG- zadopřední projekce</a:t>
            </a: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7CEAD67-4894-447B-80A5-002F65A06850}" type="slidenum">
              <a:rPr lang="cs-CZ" altLang="cs-CZ"/>
            </a:fld>
            <a:endParaRPr lang="cs-CZ" altLang="cs-CZ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25513" y="695325"/>
            <a:ext cx="5008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7" name="Rectangle 3"/>
          <p:cNvSpPr txBox="1">
            <a:spLocks noGrp="1" noChangeArrowheads="1"/>
          </p:cNvSpPr>
          <p:nvPr>
            <p:ph type="body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lIns="91449" tIns="45725" rIns="91449" bIns="45725" anchor="ctr"/>
          <a:lstStyle/>
          <a:p>
            <a:pPr defTabSz="449580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44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73C7519-186A-4526-9E6B-2B4991AA3CCB}" type="slidenum">
              <a:rPr lang="cs-CZ" altLang="cs-CZ"/>
            </a:fld>
            <a:endParaRPr lang="cs-CZ" altLang="cs-CZ"/>
          </a:p>
        </p:txBody>
      </p:sp>
      <p:sp>
        <p:nvSpPr>
          <p:cNvPr id="296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005300" y="-11798300"/>
            <a:ext cx="22209125" cy="12493625"/>
          </a:xfrm>
        </p:spPr>
      </p:sp>
      <p:sp>
        <p:nvSpPr>
          <p:cNvPr id="296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06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lIns="91449" tIns="45725" rIns="91449" bIns="45725" anchor="ctr"/>
          <a:lstStyle/>
          <a:p>
            <a:pPr defTabSz="449580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684349-F44D-4933-981B-AFD1A7CC5DBF}" type="slidenum">
              <a:rPr lang="cs-CZ" altLang="cs-CZ" sz="1200" b="0" smtClean="0"/>
            </a:fld>
            <a:endParaRPr lang="cs-CZ" altLang="cs-CZ" sz="1200" b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Atrium dextrum</a:t>
            </a: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141594-0124-4349-B6C2-83D67DBEE9A6}" type="slidenum">
              <a:rPr lang="cs-CZ" altLang="cs-CZ" sz="1200" b="0" smtClean="0"/>
            </a:fld>
            <a:endParaRPr lang="cs-CZ" altLang="cs-CZ" sz="1200" b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Atrium sinistrum</a:t>
            </a: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721778-DE29-437E-994A-265B7D8E61BE}" type="slidenum">
              <a:rPr lang="cs-CZ" altLang="cs-CZ" sz="1200" b="0" smtClean="0"/>
            </a:fld>
            <a:endParaRPr lang="cs-CZ" altLang="cs-CZ" sz="1200" b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Ventriculus dexter</a:t>
            </a:r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86E1BB-88E2-42B5-8B2F-1CE72ACAE956}" type="slidenum">
              <a:rPr lang="cs-CZ" altLang="cs-CZ" sz="1200" b="0" smtClean="0"/>
            </a:fld>
            <a:endParaRPr lang="cs-CZ" altLang="cs-CZ" sz="1200" b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Ventriculus sinister</a:t>
            </a: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emf"/><Relationship Id="rId1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rlet Cameo (Mexico)'s review of Heart and Brain: Gut Instincts: An  Awkward Yeti Collecti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 b="5540"/>
          <a:stretch>
            <a:fillRect/>
          </a:stretch>
        </p:blipFill>
        <p:spPr bwMode="auto">
          <a:xfrm>
            <a:off x="2709358" y="36518"/>
            <a:ext cx="6773284" cy="67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863" y="-183766"/>
            <a:ext cx="5234419" cy="722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49263"/>
          <a:stretch>
            <a:fillRect/>
          </a:stretch>
        </p:blipFill>
        <p:spPr>
          <a:xfrm>
            <a:off x="7370405" y="155153"/>
            <a:ext cx="4320558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2" b="9267"/>
          <a:stretch>
            <a:fillRect/>
          </a:stretch>
        </p:blipFill>
        <p:spPr>
          <a:xfrm>
            <a:off x="7471005" y="3918857"/>
            <a:ext cx="4320558" cy="21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-40495"/>
            <a:ext cx="7310238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Pleura: popis rozdělení, recessus, přechod parietální a viscerální pleury</a:t>
            </a:r>
            <a:endParaRPr lang="en-GB" sz="18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8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66" y="0"/>
            <a:ext cx="705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Skupina 11"/>
          <p:cNvGrpSpPr/>
          <p:nvPr/>
        </p:nvGrpSpPr>
        <p:grpSpPr bwMode="auto">
          <a:xfrm>
            <a:off x="1384041" y="623069"/>
            <a:ext cx="9144000" cy="6308725"/>
            <a:chOff x="0" y="0"/>
            <a:chExt cx="9144000" cy="6308849"/>
          </a:xfrm>
        </p:grpSpPr>
        <p:pic>
          <p:nvPicPr>
            <p:cNvPr id="5123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20" t="26579" r="21617" b="27654"/>
            <a:stretch>
              <a:fillRect/>
            </a:stretch>
          </p:blipFill>
          <p:spPr bwMode="auto">
            <a:xfrm>
              <a:off x="0" y="0"/>
              <a:ext cx="4573588" cy="61658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512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6" t="33968" r="24951" b="26172"/>
            <a:stretch>
              <a:fillRect/>
            </a:stretch>
          </p:blipFill>
          <p:spPr bwMode="auto">
            <a:xfrm>
              <a:off x="4573588" y="0"/>
              <a:ext cx="4570412" cy="6092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125" name="Obdélník 1"/>
            <p:cNvSpPr>
              <a:spLocks noChangeArrowheads="1"/>
            </p:cNvSpPr>
            <p:nvPr/>
          </p:nvSpPr>
          <p:spPr bwMode="auto">
            <a:xfrm>
              <a:off x="0" y="332656"/>
              <a:ext cx="971600" cy="194421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6" name="Obdélník 2"/>
            <p:cNvSpPr>
              <a:spLocks noChangeArrowheads="1"/>
            </p:cNvSpPr>
            <p:nvPr/>
          </p:nvSpPr>
          <p:spPr bwMode="auto">
            <a:xfrm>
              <a:off x="0" y="2420888"/>
              <a:ext cx="323528" cy="93610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7" name="Obdélník 3"/>
            <p:cNvSpPr>
              <a:spLocks noChangeArrowheads="1"/>
            </p:cNvSpPr>
            <p:nvPr/>
          </p:nvSpPr>
          <p:spPr bwMode="auto">
            <a:xfrm>
              <a:off x="3491880" y="0"/>
              <a:ext cx="1584176" cy="98072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8" name="Obdélník 4"/>
            <p:cNvSpPr>
              <a:spLocks noChangeArrowheads="1"/>
            </p:cNvSpPr>
            <p:nvPr/>
          </p:nvSpPr>
          <p:spPr bwMode="auto">
            <a:xfrm>
              <a:off x="4355976" y="1196752"/>
              <a:ext cx="432048" cy="86409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9" name="Obdélník 5"/>
            <p:cNvSpPr>
              <a:spLocks noChangeArrowheads="1"/>
            </p:cNvSpPr>
            <p:nvPr/>
          </p:nvSpPr>
          <p:spPr bwMode="auto">
            <a:xfrm>
              <a:off x="2195736" y="5589240"/>
              <a:ext cx="2592288" cy="6480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0" name="Obdélník 6"/>
            <p:cNvSpPr>
              <a:spLocks noChangeArrowheads="1"/>
            </p:cNvSpPr>
            <p:nvPr/>
          </p:nvSpPr>
          <p:spPr bwMode="auto">
            <a:xfrm>
              <a:off x="3707904" y="4869160"/>
              <a:ext cx="1152128" cy="6480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1" name="Obdélník 7"/>
            <p:cNvSpPr>
              <a:spLocks noChangeArrowheads="1"/>
            </p:cNvSpPr>
            <p:nvPr/>
          </p:nvSpPr>
          <p:spPr bwMode="auto">
            <a:xfrm>
              <a:off x="4067944" y="4365104"/>
              <a:ext cx="648072" cy="4320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2" name="Obdélník 8"/>
            <p:cNvSpPr>
              <a:spLocks noChangeArrowheads="1"/>
            </p:cNvSpPr>
            <p:nvPr/>
          </p:nvSpPr>
          <p:spPr bwMode="auto">
            <a:xfrm>
              <a:off x="6156176" y="5805264"/>
              <a:ext cx="1296144" cy="50358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3" name="Obdélník 9"/>
            <p:cNvSpPr>
              <a:spLocks noChangeArrowheads="1"/>
            </p:cNvSpPr>
            <p:nvPr/>
          </p:nvSpPr>
          <p:spPr bwMode="auto">
            <a:xfrm>
              <a:off x="7957964" y="836712"/>
              <a:ext cx="1186036" cy="158417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4" name="Obdélník 10"/>
            <p:cNvSpPr>
              <a:spLocks noChangeArrowheads="1"/>
            </p:cNvSpPr>
            <p:nvPr/>
          </p:nvSpPr>
          <p:spPr bwMode="auto">
            <a:xfrm>
              <a:off x="8567936" y="2636912"/>
              <a:ext cx="576064" cy="5040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4033106" y="24725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>
                <a:sym typeface="+mn-ea"/>
              </a:rPr>
              <a:t>Celkový popis srdce, zevní tvar, syntopie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rdce_atrium_dx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/>
          <a:stretch>
            <a:fillRect/>
          </a:stretch>
        </p:blipFill>
        <p:spPr bwMode="auto">
          <a:xfrm>
            <a:off x="2172628" y="94615"/>
            <a:ext cx="8459787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4807" y="38100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sym typeface="+mn-ea"/>
              </a:rPr>
              <a:t>Pravá srdeční síň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0"/>
            <a:ext cx="613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4790" y="65146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Levá srdeční síň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srdce_ventriculus_dx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5581" r="10487" b="2928"/>
          <a:stretch>
            <a:fillRect/>
          </a:stretch>
        </p:blipFill>
        <p:spPr bwMode="auto">
          <a:xfrm>
            <a:off x="1524001" y="0"/>
            <a:ext cx="589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692150"/>
            <a:ext cx="3276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3349" y="101357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Pravá srdeční komora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49276"/>
            <a:ext cx="456247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591050"/>
            <a:ext cx="3276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5282" y="57091"/>
            <a:ext cx="609755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Levá srdeční komora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5" t="4662" r="15117" b="14177"/>
          <a:stretch>
            <a:fillRect/>
          </a:stretch>
        </p:blipFill>
        <p:spPr bwMode="auto">
          <a:xfrm>
            <a:off x="0" y="-34772"/>
            <a:ext cx="30591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5704" r="15642" b="13815"/>
          <a:stretch>
            <a:fillRect/>
          </a:stretch>
        </p:blipFill>
        <p:spPr bwMode="auto">
          <a:xfrm>
            <a:off x="-10318" y="3394228"/>
            <a:ext cx="30622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6056530" y="0"/>
            <a:ext cx="3201839" cy="3356213"/>
            <a:chOff x="212386" y="342248"/>
            <a:chExt cx="3201839" cy="335621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9" t="31004" r="24081" b="38116"/>
            <a:stretch>
              <a:fillRect/>
            </a:stretch>
          </p:blipFill>
          <p:spPr bwMode="auto">
            <a:xfrm>
              <a:off x="212386" y="342248"/>
              <a:ext cx="3201839" cy="33411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1"/>
            <p:cNvSpPr>
              <a:spLocks noChangeArrowheads="1"/>
            </p:cNvSpPr>
            <p:nvPr/>
          </p:nvSpPr>
          <p:spPr bwMode="auto">
            <a:xfrm>
              <a:off x="2478119" y="817889"/>
              <a:ext cx="648072" cy="86417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2" name="Obdélník 3"/>
            <p:cNvSpPr>
              <a:spLocks noChangeArrowheads="1"/>
            </p:cNvSpPr>
            <p:nvPr/>
          </p:nvSpPr>
          <p:spPr bwMode="auto">
            <a:xfrm>
              <a:off x="317879" y="1826089"/>
              <a:ext cx="504056" cy="64812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3" name="Obdélník 4"/>
            <p:cNvSpPr>
              <a:spLocks noChangeArrowheads="1"/>
            </p:cNvSpPr>
            <p:nvPr/>
          </p:nvSpPr>
          <p:spPr bwMode="auto">
            <a:xfrm>
              <a:off x="1253982" y="1868776"/>
              <a:ext cx="2001639" cy="28805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4" name="Obdélník 5"/>
            <p:cNvSpPr>
              <a:spLocks noChangeArrowheads="1"/>
            </p:cNvSpPr>
            <p:nvPr/>
          </p:nvSpPr>
          <p:spPr bwMode="auto">
            <a:xfrm>
              <a:off x="2910167" y="2186161"/>
              <a:ext cx="504057" cy="43208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8" name="Obdélník 9"/>
            <p:cNvSpPr>
              <a:spLocks noChangeArrowheads="1"/>
            </p:cNvSpPr>
            <p:nvPr/>
          </p:nvSpPr>
          <p:spPr bwMode="auto">
            <a:xfrm>
              <a:off x="212386" y="3482418"/>
              <a:ext cx="465136" cy="21604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 t="37199" r="2090" b="11806"/>
          <a:stretch>
            <a:fillRect/>
          </a:stretch>
        </p:blipFill>
        <p:spPr bwMode="auto">
          <a:xfrm>
            <a:off x="3051971" y="3394228"/>
            <a:ext cx="28543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8" t="34979" r="2235" b="12755"/>
          <a:stretch>
            <a:fillRect/>
          </a:stretch>
        </p:blipFill>
        <p:spPr bwMode="auto">
          <a:xfrm>
            <a:off x="3051970" y="-34772"/>
            <a:ext cx="28971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ostoperative Management of Patients After Transcatheter Mitral Valve  Procedures - Journal of Cardiothoracic and Vascular Anesthes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r="20969"/>
          <a:stretch>
            <a:fillRect/>
          </a:stretch>
        </p:blipFill>
        <p:spPr bwMode="auto">
          <a:xfrm>
            <a:off x="9099765" y="5588"/>
            <a:ext cx="28543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62039" y="3897247"/>
            <a:ext cx="6102220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Srdeční chlopně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Obrázek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24400"/>
          <a:stretch>
            <a:fillRect/>
          </a:stretch>
        </p:blipFill>
        <p:spPr bwMode="auto">
          <a:xfrm>
            <a:off x="7680326" y="1"/>
            <a:ext cx="29876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1639" y="111530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Stavba srdce, skelet srdeční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rdce_p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5697" r="3772" b="2701"/>
          <a:stretch>
            <a:fillRect/>
          </a:stretch>
        </p:blipFill>
        <p:spPr bwMode="auto">
          <a:xfrm>
            <a:off x="1524000" y="1"/>
            <a:ext cx="4572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105025" y="324643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9460" name="Picture 10" descr="Autonomní nervový systém srdc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7898" r="19597" b="3496"/>
          <a:stretch>
            <a:fillRect/>
          </a:stretch>
        </p:blipFill>
        <p:spPr bwMode="auto">
          <a:xfrm>
            <a:off x="5969000" y="260350"/>
            <a:ext cx="4699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87112" y="-13316"/>
            <a:ext cx="7578789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Převodní systém srdeční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2198665" y="1365380"/>
            <a:ext cx="7772400" cy="6858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cs-CZ" altLang="cs-CZ" sz="2400" b="1" u="sng">
                <a:solidFill>
                  <a:schemeClr val="bg1"/>
                </a:solidFill>
              </a:rPr>
              <a:t>1. Horní cesty dýchací</a:t>
            </a:r>
            <a:endParaRPr lang="cs-CZ" altLang="cs-CZ" sz="2400" b="1" u="sng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96" y="1500516"/>
            <a:ext cx="2467518" cy="295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88" y="1803919"/>
            <a:ext cx="3053219" cy="25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9193"/>
            <a:ext cx="2590800" cy="27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5890" r="6483" b="23780"/>
          <a:stretch>
            <a:fillRect/>
          </a:stretch>
        </p:blipFill>
        <p:spPr bwMode="auto">
          <a:xfrm>
            <a:off x="110161" y="1212980"/>
            <a:ext cx="3317035" cy="35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9764" y="173364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Nasus externus – části, strukturální podklad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1" y="0"/>
            <a:ext cx="36734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6" y="3408363"/>
            <a:ext cx="33607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r="7687" b="8720"/>
          <a:stretch>
            <a:fillRect/>
          </a:stretch>
        </p:blipFill>
        <p:spPr bwMode="auto">
          <a:xfrm>
            <a:off x="8659068" y="0"/>
            <a:ext cx="28908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2560" r="5225" b="7426"/>
          <a:stretch>
            <a:fillRect/>
          </a:stretch>
        </p:blipFill>
        <p:spPr bwMode="auto">
          <a:xfrm>
            <a:off x="9060706" y="3605213"/>
            <a:ext cx="24892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00834" y="97621"/>
            <a:ext cx="609755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Věnčité tepny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Žíly srdce</a:t>
            </a:r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3152" r="11140" b="5351"/>
          <a:stretch>
            <a:fillRect/>
          </a:stretch>
        </p:blipFill>
        <p:spPr bwMode="auto">
          <a:xfrm>
            <a:off x="1528764" y="549275"/>
            <a:ext cx="309562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1689" r="7822" b="2754"/>
          <a:stretch>
            <a:fillRect/>
          </a:stretch>
        </p:blipFill>
        <p:spPr bwMode="auto">
          <a:xfrm>
            <a:off x="7348538" y="153988"/>
            <a:ext cx="33131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Skupina 7"/>
          <p:cNvGrpSpPr/>
          <p:nvPr/>
        </p:nvGrpSpPr>
        <p:grpSpPr bwMode="auto">
          <a:xfrm>
            <a:off x="4475164" y="109539"/>
            <a:ext cx="3024187" cy="4975225"/>
            <a:chOff x="2950931" y="0"/>
            <a:chExt cx="3024336" cy="4976381"/>
          </a:xfrm>
        </p:grpSpPr>
        <p:pic>
          <p:nvPicPr>
            <p:cNvPr id="23557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2"/>
            <a:stretch>
              <a:fillRect/>
            </a:stretch>
          </p:blipFill>
          <p:spPr bwMode="auto">
            <a:xfrm>
              <a:off x="2950931" y="0"/>
              <a:ext cx="3024336" cy="49763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3558" name="Obdélník 2"/>
            <p:cNvSpPr>
              <a:spLocks noChangeArrowheads="1"/>
            </p:cNvSpPr>
            <p:nvPr/>
          </p:nvSpPr>
          <p:spPr bwMode="auto">
            <a:xfrm>
              <a:off x="2950931" y="4293096"/>
              <a:ext cx="612957" cy="68328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59" name="Obdélník 3"/>
            <p:cNvSpPr>
              <a:spLocks noChangeArrowheads="1"/>
            </p:cNvSpPr>
            <p:nvPr/>
          </p:nvSpPr>
          <p:spPr bwMode="auto">
            <a:xfrm>
              <a:off x="4081639" y="620688"/>
              <a:ext cx="778393" cy="86409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0" name="Obdélník 4"/>
            <p:cNvSpPr>
              <a:spLocks noChangeArrowheads="1"/>
            </p:cNvSpPr>
            <p:nvPr/>
          </p:nvSpPr>
          <p:spPr bwMode="auto">
            <a:xfrm>
              <a:off x="5004048" y="0"/>
              <a:ext cx="504056" cy="3326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1" name="Obdélník 5"/>
            <p:cNvSpPr>
              <a:spLocks noChangeArrowheads="1"/>
            </p:cNvSpPr>
            <p:nvPr/>
          </p:nvSpPr>
          <p:spPr bwMode="auto">
            <a:xfrm>
              <a:off x="3257409" y="0"/>
              <a:ext cx="738527" cy="2606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2" name="Obdélník 6"/>
            <p:cNvSpPr>
              <a:spLocks noChangeArrowheads="1"/>
            </p:cNvSpPr>
            <p:nvPr/>
          </p:nvSpPr>
          <p:spPr bwMode="auto">
            <a:xfrm>
              <a:off x="5076056" y="3933056"/>
              <a:ext cx="296366" cy="28803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4377" y="109718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nervace srdce</a:t>
            </a:r>
            <a:endParaRPr lang="en-GB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"/>
            <a:ext cx="6011862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Obrys srdečního stí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62364"/>
            <a:ext cx="32766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073199" y="6204100"/>
            <a:ext cx="5594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 dirty="0"/>
              <a:t>X-</a:t>
            </a:r>
            <a:r>
              <a:rPr lang="cs-CZ" altLang="cs-CZ" sz="2400" u="sng" dirty="0" err="1"/>
              <a:t>ray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picture</a:t>
            </a:r>
            <a:r>
              <a:rPr lang="cs-CZ" altLang="cs-CZ" sz="2400" u="sng" dirty="0"/>
              <a:t>: </a:t>
            </a:r>
            <a:r>
              <a:rPr lang="cs-CZ" altLang="cs-CZ" sz="2400" u="sng" dirty="0" err="1"/>
              <a:t>posteroanterior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projection</a:t>
            </a:r>
            <a:endParaRPr lang="cs-CZ" altLang="cs-CZ" sz="2400" u="sng" dirty="0"/>
          </a:p>
        </p:txBody>
      </p:sp>
      <p:pic>
        <p:nvPicPr>
          <p:cNvPr id="2560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0"/>
            <a:ext cx="3024187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2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46039"/>
            <a:ext cx="772001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7656512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819400" y="32766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1</a:t>
            </a:r>
            <a:endParaRPr lang="cs-CZ" altLang="cs-CZ" sz="1600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3276600" y="58674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53143" y="0"/>
            <a:ext cx="1121539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Glandula thyroidea (syntopie, cévní zásobení)</a:t>
            </a:r>
            <a:endParaRPr lang="en-GB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Glandulae parathyroideae (syntopie, cévní zásobení)</a:t>
            </a:r>
            <a:endParaRPr lang="en-GB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966" y="1298460"/>
            <a:ext cx="3849803" cy="52144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6" y="1298460"/>
            <a:ext cx="3032329" cy="521440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5295" y="0"/>
            <a:ext cx="11887200" cy="691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Cavitas nasi ossea – laterální stěn</a:t>
            </a:r>
            <a:r>
              <a:rPr lang="cs-CZ" altLang="en-GB" sz="140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</a:t>
            </a:r>
            <a:endParaRPr lang="cs-CZ" altLang="en-GB" sz="140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Cavitas nasi ossea – septum nasi, strop a spodina</a:t>
            </a:r>
            <a:endParaRPr lang="en-GB" sz="140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Cavitas nasi ossea – meatus nasi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Platysma (platysma), sternocleidomastoid muscle (m. sternocleidomastoideus), neck</a:t>
            </a:r>
            <a:r>
              <a:rPr lang="cs-CZ" alt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fascia (fascia cervicalis)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Platysma, m. sternocleidomastoideus, krční fascie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Mm. suprahyoidei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Mm. infrahyoidei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Mm. scaleni et mm. praevertebrales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Mm. thoracis – povrchová vrstva (thorakohumerální svaly)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Mm. thoracis – hluboké (vlastní) svaly hrudníku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Diaphragma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Stavba stěny hrudní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Reg. mammalis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Orientační čáry na hrudníku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Perikard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Mediastinum superius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Mediastinum posterius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0" algn="l">
              <a:lnSpc>
                <a:spcPct val="150000"/>
              </a:lnSpc>
              <a:spcAft>
                <a:spcPts val="800"/>
              </a:spcAft>
              <a:buClrTx/>
              <a:buSzTx/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Mediastinum anterius et medium</a:t>
            </a:r>
            <a:endParaRPr lang="en-GB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/>
          <a:stretch>
            <a:fillRect/>
          </a:stretch>
        </p:blipFill>
        <p:spPr bwMode="auto">
          <a:xfrm>
            <a:off x="0" y="1203649"/>
            <a:ext cx="47307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7854" r="11836" b="15565"/>
          <a:stretch>
            <a:fillRect/>
          </a:stretch>
        </p:blipFill>
        <p:spPr bwMode="auto">
          <a:xfrm>
            <a:off x="9229725" y="2053431"/>
            <a:ext cx="2962275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95" t="7854" r="11836" b="155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37509" r="16533" b="14066"/>
          <a:stretch>
            <a:fillRect/>
          </a:stretch>
        </p:blipFill>
        <p:spPr bwMode="auto">
          <a:xfrm>
            <a:off x="5224721" y="2092325"/>
            <a:ext cx="31448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36290" y="258345"/>
            <a:ext cx="6097554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3515" y="12001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Vestibulum nasi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Cavitas nasi (ohraničení, funkce, regia)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7435"/>
          <a:stretch>
            <a:fillRect/>
          </a:stretch>
        </p:blipFill>
        <p:spPr bwMode="auto">
          <a:xfrm>
            <a:off x="4872132" y="1264297"/>
            <a:ext cx="3747606" cy="40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874" r="174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7" t="14763" r="15527" b="34294"/>
          <a:stretch>
            <a:fillRect/>
          </a:stretch>
        </p:blipFill>
        <p:spPr bwMode="auto">
          <a:xfrm>
            <a:off x="517350" y="956387"/>
            <a:ext cx="3593283" cy="40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13992" y="317241"/>
            <a:ext cx="737118" cy="54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677" y="2957804"/>
            <a:ext cx="2972323" cy="390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8"/>
          <a:stretch>
            <a:fillRect/>
          </a:stretch>
        </p:blipFill>
        <p:spPr bwMode="auto">
          <a:xfrm>
            <a:off x="9218538" y="-46653"/>
            <a:ext cx="2973462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09" y="4729736"/>
            <a:ext cx="2311173" cy="207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28" y="2268976"/>
            <a:ext cx="2469763" cy="211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4161453" y="0"/>
            <a:ext cx="3517641" cy="6831566"/>
            <a:chOff x="4161453" y="0"/>
            <a:chExt cx="3517641" cy="6831566"/>
          </a:xfrm>
        </p:grpSpPr>
        <p:pic>
          <p:nvPicPr>
            <p:cNvPr id="28" name="Picture 2" descr="SouvisejÃ­cÃ­ obrÃ¡ze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0" t="6260" r="20518" b="32758"/>
            <a:stretch>
              <a:fillRect/>
            </a:stretch>
          </p:blipFill>
          <p:spPr bwMode="auto">
            <a:xfrm>
              <a:off x="4250937" y="0"/>
              <a:ext cx="3241545" cy="6831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7137918" y="5029200"/>
              <a:ext cx="541176" cy="1315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161453" y="5271796"/>
              <a:ext cx="466531" cy="494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0" y="42281"/>
            <a:ext cx="3741575" cy="6807190"/>
            <a:chOff x="0" y="42281"/>
            <a:chExt cx="3741575" cy="6807190"/>
          </a:xfrm>
        </p:grpSpPr>
        <p:pic>
          <p:nvPicPr>
            <p:cNvPr id="13" name="Picture 2" descr="SouvisejÃ­cÃ­ obrÃ¡ze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3" t="4694" r="58264" b="32759"/>
            <a:stretch>
              <a:fillRect/>
            </a:stretch>
          </p:blipFill>
          <p:spPr bwMode="auto">
            <a:xfrm>
              <a:off x="57466" y="42281"/>
              <a:ext cx="3684109" cy="6807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3219061" y="6680718"/>
              <a:ext cx="522514" cy="150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0" y="5029200"/>
              <a:ext cx="382555" cy="737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0" y="2845837"/>
              <a:ext cx="149290" cy="1408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7608260" y="-228"/>
            <a:ext cx="6097554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Larynx: chrupavky laryngu</a:t>
            </a:r>
            <a:endParaRPr lang="en-GB" sz="18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Larynx: spoje laryngu</a:t>
            </a:r>
            <a:endParaRPr lang="en-GB" sz="18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Larynx: svaly laryngu, funkční členění</a:t>
            </a:r>
            <a:endParaRPr lang="en-GB" sz="18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Larynx: cavitas laryngis</a:t>
            </a:r>
            <a:endParaRPr lang="en-GB" sz="18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32837" r="8165" b="40938"/>
          <a:stretch>
            <a:fillRect/>
          </a:stretch>
        </p:blipFill>
        <p:spPr bwMode="auto">
          <a:xfrm>
            <a:off x="7714036" y="420718"/>
            <a:ext cx="2337151" cy="201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550" t="32837" r="8165" b="364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0046" r="55707" b="40951"/>
          <a:stretch>
            <a:fillRect/>
          </a:stretch>
        </p:blipFill>
        <p:spPr bwMode="auto">
          <a:xfrm>
            <a:off x="9962566" y="336453"/>
            <a:ext cx="2229434" cy="201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8" t="30046" r="55707" b="370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66373" r="56316" b="6553"/>
          <a:stretch>
            <a:fillRect/>
          </a:stretch>
        </p:blipFill>
        <p:spPr bwMode="auto">
          <a:xfrm>
            <a:off x="5334126" y="375274"/>
            <a:ext cx="2336117" cy="204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13" t="66373" r="56316" b="2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8" t="67491" r="7391" b="6519"/>
          <a:stretch>
            <a:fillRect/>
          </a:stretch>
        </p:blipFill>
        <p:spPr bwMode="auto">
          <a:xfrm>
            <a:off x="122380" y="354806"/>
            <a:ext cx="2468948" cy="20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958" t="67491" r="7391" b="2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r="30716" b="68889"/>
          <a:stretch>
            <a:fillRect/>
          </a:stretch>
        </p:blipFill>
        <p:spPr bwMode="auto">
          <a:xfrm>
            <a:off x="3003219" y="83541"/>
            <a:ext cx="2229435" cy="252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564" r="3207" b="688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VÃ½sledek obrÃ¡zku pro musculus thyroepiglottic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9" t="15102" r="40919" b="19048"/>
          <a:stretch>
            <a:fillRect/>
          </a:stretch>
        </p:blipFill>
        <p:spPr bwMode="auto">
          <a:xfrm>
            <a:off x="0" y="2472612"/>
            <a:ext cx="2523295" cy="437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2534"/>
          <a:stretch>
            <a:fillRect/>
          </a:stretch>
        </p:blipFill>
        <p:spPr bwMode="auto">
          <a:xfrm>
            <a:off x="9401780" y="2774498"/>
            <a:ext cx="2683969" cy="407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9"/>
          <a:stretch>
            <a:fillRect/>
          </a:stretch>
        </p:blipFill>
        <p:spPr bwMode="auto">
          <a:xfrm>
            <a:off x="5640734" y="2390288"/>
            <a:ext cx="3430163" cy="437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519965" y="2546427"/>
          <a:ext cx="3262036" cy="4381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Fotografie" r:id="rId5" imgW="5876925" imgH="6067425" progId="MSPhotoEd.3">
                  <p:embed/>
                </p:oleObj>
              </mc:Choice>
              <mc:Fallback>
                <p:oleObj name="Fotografie" r:id="rId5" imgW="5876925" imgH="606742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250" t="1781" r="12250"/>
                      <a:stretch>
                        <a:fillRect/>
                      </a:stretch>
                    </p:blipFill>
                    <p:spPr bwMode="auto">
                      <a:xfrm>
                        <a:off x="2519965" y="2546427"/>
                        <a:ext cx="3262036" cy="4381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30" y="-305269"/>
            <a:ext cx="1048147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GB" sz="1800" b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Trachea: stavba stěny, syntopie, bronchus principalis, arbor bronchialis</a:t>
            </a:r>
            <a:endParaRPr lang="en-GB" sz="1800" b="1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"/>
          <a:srcRect l="17124" t="5673" r="28429" b="12367"/>
          <a:stretch>
            <a:fillRect/>
          </a:stretch>
        </p:blipFill>
        <p:spPr>
          <a:xfrm>
            <a:off x="9433249" y="1195830"/>
            <a:ext cx="2739394" cy="5635968"/>
          </a:xfrm>
          <a:prstGeom prst="rect">
            <a:avLst/>
          </a:prstGeom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3398" r="4089" b="4564"/>
          <a:stretch>
            <a:fillRect/>
          </a:stretch>
        </p:blipFill>
        <p:spPr>
          <a:xfrm rot="5400000">
            <a:off x="9257059" y="-376107"/>
            <a:ext cx="2480340" cy="3284958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17952" y="4133568"/>
            <a:ext cx="581844" cy="446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7952" y="4561375"/>
            <a:ext cx="154968" cy="383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1" y="1671234"/>
            <a:ext cx="5219019" cy="4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8"/>
          <a:stretch>
            <a:fillRect/>
          </a:stretch>
        </p:blipFill>
        <p:spPr bwMode="auto">
          <a:xfrm rot="10800000">
            <a:off x="5160051" y="1744885"/>
            <a:ext cx="3734957" cy="46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14217"/>
            <a:ext cx="46958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06752"/>
            <a:ext cx="472440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dýchací systém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8168" r="57954" b="28102"/>
          <a:stretch>
            <a:fillRect/>
          </a:stretch>
        </p:blipFill>
        <p:spPr bwMode="auto">
          <a:xfrm>
            <a:off x="42537" y="1"/>
            <a:ext cx="1992638" cy="31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ýchací systém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12211" r="59763" b="28086"/>
          <a:stretch>
            <a:fillRect/>
          </a:stretch>
        </p:blipFill>
        <p:spPr bwMode="auto">
          <a:xfrm>
            <a:off x="9965094" y="0"/>
            <a:ext cx="2226906" cy="31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2726" y="-278"/>
            <a:ext cx="609755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sz="1800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Plíce: zevní popis, členění na laloky, syntopie</a:t>
            </a:r>
            <a:endParaRPr sz="1800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sz="1800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Plicní stopka</a:t>
            </a:r>
            <a:endParaRPr sz="1800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36" y="2353163"/>
            <a:ext cx="5124064" cy="43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49" y="0"/>
            <a:ext cx="2916238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7135" y="124307"/>
            <a:ext cx="609755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800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Mechanismus vdechu, hlavní a pomocné svaly</a:t>
            </a:r>
            <a:endParaRPr lang="en-GB" sz="1800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b="1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Mechanismus výdechu, hlavní a pomocné svaly</a:t>
            </a:r>
            <a:endParaRPr lang="en-GB" sz="1800" b="1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1477</Words>
  <Application>WPS Presentation</Application>
  <PresentationFormat>Widescreen</PresentationFormat>
  <Paragraphs>72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Times New Roman</vt:lpstr>
      <vt:lpstr>Algerian</vt:lpstr>
      <vt:lpstr>Agency FB</vt:lpstr>
      <vt:lpstr>Trebuchet MS</vt:lpstr>
      <vt:lpstr>Office Theme</vt:lpstr>
      <vt:lpstr>MSPhotoEd.3</vt:lpstr>
      <vt:lpstr>PowerPoint 演示文稿</vt:lpstr>
      <vt:lpstr>1. Horní cesty dýchací</vt:lpstr>
      <vt:lpstr>PowerPoint 演示文稿</vt:lpstr>
      <vt:lpstr>PowerPoint 演示文稿</vt:lpstr>
      <vt:lpstr>PowerPoint 演示文稿</vt:lpstr>
      <vt:lpstr>PowerPoint 演示文稿</vt:lpstr>
      <vt:lpstr>Q Trachea: structure of the wall, syntopy; principal bronchi, arbor bronchialis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Lucík</dc:creator>
  <cp:lastModifiedBy>Lucík</cp:lastModifiedBy>
  <cp:revision>1</cp:revision>
  <dcterms:created xsi:type="dcterms:W3CDTF">2024-02-23T20:04:59Z</dcterms:created>
  <dcterms:modified xsi:type="dcterms:W3CDTF">2024-02-23T20:04:59Z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392A5466854C4480A51EEEC4BDFB3FFF_11</vt:lpwstr>
  </property>
  <property fmtid="{D5CDD505-2E9C-101B-9397-08002B2CF9AE}" pid="3" name="KSOProductBuildVer">
    <vt:lpwstr>1033-12.2.0.13431</vt:lpwstr>
  </property>
</Properties>
</file>