
<file path=[Content_Types].xml><?xml version="1.0" encoding="utf-8"?>
<Types xmlns="http://schemas.openxmlformats.org/package/2006/content-types">
  <Default Extension="jpeg" ContentType="image/jpeg"/>
  <Default Extension="JPG" ContentType="image/.jpg"/>
  <Default Extension="vml" ContentType="application/vnd.openxmlformats-officedocument.vmlDrawing"/>
  <Default Extension="bin" ContentType="application/vnd.openxmlformats-officedocument.oleObject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5"/>
  </p:notesMasterIdLst>
  <p:sldIdLst>
    <p:sldId id="256" r:id="rId3"/>
    <p:sldId id="379" r:id="rId4"/>
    <p:sldId id="313" r:id="rId5"/>
    <p:sldId id="377" r:id="rId6"/>
    <p:sldId id="380" r:id="rId7"/>
    <p:sldId id="294" r:id="rId8"/>
    <p:sldId id="275" r:id="rId9"/>
    <p:sldId id="369" r:id="rId10"/>
    <p:sldId id="366" r:id="rId11"/>
    <p:sldId id="378" r:id="rId12"/>
    <p:sldId id="371" r:id="rId13"/>
    <p:sldId id="278" r:id="rId14"/>
    <p:sldId id="376" r:id="rId16"/>
    <p:sldId id="354" r:id="rId17"/>
    <p:sldId id="375" r:id="rId18"/>
    <p:sldId id="266" r:id="rId19"/>
    <p:sldId id="396" r:id="rId20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75" d="100"/>
          <a:sy n="75" d="100"/>
        </p:scale>
        <p:origin x="902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3" Type="http://schemas.openxmlformats.org/officeDocument/2006/relationships/tableStyles" Target="tableStyles.xml"/><Relationship Id="rId22" Type="http://schemas.openxmlformats.org/officeDocument/2006/relationships/viewProps" Target="viewProps.xml"/><Relationship Id="rId21" Type="http://schemas.openxmlformats.org/officeDocument/2006/relationships/presProps" Target="presProps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notesMaster" Target="notesMasters/notesMaster1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D81D92-3A31-42A2-86D3-46A4E1B9DEBE}" type="datetimeFigureOut">
              <a:rPr lang="cs-CZ" smtClean="0"/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  <a:endParaRPr lang="cs-CZ"/>
          </a:p>
          <a:p>
            <a:pPr lvl="1"/>
            <a:r>
              <a:rPr lang="cs-CZ"/>
              <a:t>Druhá úroveň</a:t>
            </a:r>
            <a:endParaRPr lang="cs-CZ"/>
          </a:p>
          <a:p>
            <a:pPr lvl="2"/>
            <a:r>
              <a:rPr lang="cs-CZ"/>
              <a:t>Třetí úroveň</a:t>
            </a:r>
            <a:endParaRPr lang="cs-CZ"/>
          </a:p>
          <a:p>
            <a:pPr lvl="3"/>
            <a:r>
              <a:rPr lang="cs-CZ"/>
              <a:t>Čtvrtá úroveň</a:t>
            </a:r>
            <a:endParaRPr lang="cs-CZ"/>
          </a:p>
          <a:p>
            <a:pPr lvl="4"/>
            <a:r>
              <a:rPr lang="cs-CZ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A9C254-6ACD-4070-BB2E-9493D497C248}" type="slidenum">
              <a:rPr lang="cs-CZ" smtClean="0"/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fld id="{B964D703-86BC-4C24-BAB2-F353FE700AF3}" type="slidenum">
              <a:rPr lang="cs-CZ" altLang="cs-CZ"/>
            </a:fld>
            <a:endParaRPr lang="cs-CZ" altLang="cs-CZ"/>
          </a:p>
        </p:txBody>
      </p:sp>
      <p:sp>
        <p:nvSpPr>
          <p:cNvPr id="202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202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86D7A-3F56-460F-8CFA-D08968FDB7C5}" type="datetimeFigureOut">
              <a:rPr lang="cs-CZ" smtClean="0"/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BB0B9-CEDA-46F4-BB5F-1B7E947C3A43}" type="slidenum">
              <a:rPr lang="cs-CZ" smtClean="0"/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  <a:endParaRPr lang="cs-CZ"/>
          </a:p>
          <a:p>
            <a:pPr lvl="1"/>
            <a:r>
              <a:rPr lang="cs-CZ"/>
              <a:t>Druhá úroveň</a:t>
            </a:r>
            <a:endParaRPr lang="cs-CZ"/>
          </a:p>
          <a:p>
            <a:pPr lvl="2"/>
            <a:r>
              <a:rPr lang="cs-CZ"/>
              <a:t>Třetí úroveň</a:t>
            </a:r>
            <a:endParaRPr lang="cs-CZ"/>
          </a:p>
          <a:p>
            <a:pPr lvl="3"/>
            <a:r>
              <a:rPr lang="cs-CZ"/>
              <a:t>Čtvrtá úroveň</a:t>
            </a:r>
            <a:endParaRPr lang="cs-CZ"/>
          </a:p>
          <a:p>
            <a:pPr lvl="4"/>
            <a:r>
              <a:rPr lang="cs-CZ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86D7A-3F56-460F-8CFA-D08968FDB7C5}" type="datetimeFigureOut">
              <a:rPr lang="cs-CZ" smtClean="0"/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BB0B9-CEDA-46F4-BB5F-1B7E947C3A43}" type="slidenum">
              <a:rPr lang="cs-CZ" smtClean="0"/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  <a:endParaRPr lang="cs-CZ"/>
          </a:p>
          <a:p>
            <a:pPr lvl="1"/>
            <a:r>
              <a:rPr lang="cs-CZ"/>
              <a:t>Druhá úroveň</a:t>
            </a:r>
            <a:endParaRPr lang="cs-CZ"/>
          </a:p>
          <a:p>
            <a:pPr lvl="2"/>
            <a:r>
              <a:rPr lang="cs-CZ"/>
              <a:t>Třetí úroveň</a:t>
            </a:r>
            <a:endParaRPr lang="cs-CZ"/>
          </a:p>
          <a:p>
            <a:pPr lvl="3"/>
            <a:r>
              <a:rPr lang="cs-CZ"/>
              <a:t>Čtvrtá úroveň</a:t>
            </a:r>
            <a:endParaRPr lang="cs-CZ"/>
          </a:p>
          <a:p>
            <a:pPr lvl="4"/>
            <a:r>
              <a:rPr lang="cs-CZ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86D7A-3F56-460F-8CFA-D08968FDB7C5}" type="datetimeFigureOut">
              <a:rPr lang="cs-CZ" smtClean="0"/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BB0B9-CEDA-46F4-BB5F-1B7E947C3A43}" type="slidenum">
              <a:rPr lang="cs-CZ" smtClean="0"/>
            </a:fld>
            <a:endParaRPr lang="cs-CZ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86D7A-3F56-460F-8CFA-D08968FDB7C5}" type="datetimeFigureOut">
              <a:rPr lang="cs-CZ" smtClean="0"/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BB0B9-CEDA-46F4-BB5F-1B7E947C3A43}" type="slidenum">
              <a:rPr lang="cs-CZ" smtClean="0"/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/>
          </a:p>
        </p:txBody>
      </p:sp>
      <p:sp>
        <p:nvSpPr>
          <p:cNvPr id="3" name="Zástupný obsah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  <a:endParaRPr lang="cs-CZ"/>
          </a:p>
          <a:p>
            <a:pPr lvl="1"/>
            <a:r>
              <a:rPr lang="cs-CZ"/>
              <a:t>Druhá úroveň</a:t>
            </a:r>
            <a:endParaRPr lang="cs-CZ"/>
          </a:p>
          <a:p>
            <a:pPr lvl="2"/>
            <a:r>
              <a:rPr lang="cs-CZ"/>
              <a:t>Třetí úroveň</a:t>
            </a:r>
            <a:endParaRPr lang="cs-CZ"/>
          </a:p>
          <a:p>
            <a:pPr lvl="3"/>
            <a:r>
              <a:rPr lang="cs-CZ"/>
              <a:t>Čtvrtá úroveň</a:t>
            </a:r>
            <a:endParaRPr lang="cs-CZ"/>
          </a:p>
          <a:p>
            <a:pPr lvl="4"/>
            <a:r>
              <a:rPr lang="cs-CZ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86D7A-3F56-460F-8CFA-D08968FDB7C5}" type="datetimeFigureOut">
              <a:rPr lang="cs-CZ" smtClean="0"/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BB0B9-CEDA-46F4-BB5F-1B7E947C3A43}" type="slidenum">
              <a:rPr lang="cs-CZ" smtClean="0"/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cs-CZ"/>
          </a:p>
        </p:txBody>
      </p:sp>
      <p:sp>
        <p:nvSpPr>
          <p:cNvPr id="3" name="Zástupný text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86D7A-3F56-460F-8CFA-D08968FDB7C5}" type="datetimeFigureOut">
              <a:rPr lang="cs-CZ" smtClean="0"/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BB0B9-CEDA-46F4-BB5F-1B7E947C3A43}" type="slidenum">
              <a:rPr lang="cs-CZ" smtClean="0"/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/>
          </a:p>
        </p:txBody>
      </p:sp>
      <p:sp>
        <p:nvSpPr>
          <p:cNvPr id="3" name="Zástupný obsah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  <a:endParaRPr lang="cs-CZ"/>
          </a:p>
          <a:p>
            <a:pPr lvl="1"/>
            <a:r>
              <a:rPr lang="cs-CZ"/>
              <a:t>Druhá úroveň</a:t>
            </a:r>
            <a:endParaRPr lang="cs-CZ"/>
          </a:p>
          <a:p>
            <a:pPr lvl="2"/>
            <a:r>
              <a:rPr lang="cs-CZ"/>
              <a:t>Třetí úroveň</a:t>
            </a:r>
            <a:endParaRPr lang="cs-CZ"/>
          </a:p>
          <a:p>
            <a:pPr lvl="3"/>
            <a:r>
              <a:rPr lang="cs-CZ"/>
              <a:t>Čtvrtá úroveň</a:t>
            </a:r>
            <a:endParaRPr lang="cs-CZ"/>
          </a:p>
          <a:p>
            <a:pPr lvl="4"/>
            <a:r>
              <a:rPr lang="cs-CZ"/>
              <a:t>Pátá úroveň</a:t>
            </a:r>
            <a:endParaRPr lang="cs-CZ"/>
          </a:p>
        </p:txBody>
      </p:sp>
      <p:sp>
        <p:nvSpPr>
          <p:cNvPr id="4" name="Zástupný obsah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  <a:endParaRPr lang="cs-CZ"/>
          </a:p>
          <a:p>
            <a:pPr lvl="1"/>
            <a:r>
              <a:rPr lang="cs-CZ"/>
              <a:t>Druhá úroveň</a:t>
            </a:r>
            <a:endParaRPr lang="cs-CZ"/>
          </a:p>
          <a:p>
            <a:pPr lvl="2"/>
            <a:r>
              <a:rPr lang="cs-CZ"/>
              <a:t>Třetí úroveň</a:t>
            </a:r>
            <a:endParaRPr lang="cs-CZ"/>
          </a:p>
          <a:p>
            <a:pPr lvl="3"/>
            <a:r>
              <a:rPr lang="cs-CZ"/>
              <a:t>Čtvrtá úroveň</a:t>
            </a:r>
            <a:endParaRPr lang="cs-CZ"/>
          </a:p>
          <a:p>
            <a:pPr lvl="4"/>
            <a:r>
              <a:rPr lang="cs-CZ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86D7A-3F56-460F-8CFA-D08968FDB7C5}" type="datetimeFigureOut">
              <a:rPr lang="cs-CZ" smtClean="0"/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BB0B9-CEDA-46F4-BB5F-1B7E947C3A43}" type="slidenum">
              <a:rPr lang="cs-CZ" smtClean="0"/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cs-CZ"/>
          </a:p>
        </p:txBody>
      </p:sp>
      <p:sp>
        <p:nvSpPr>
          <p:cNvPr id="3" name="Zástupný text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  <a:endParaRPr lang="cs-CZ"/>
          </a:p>
        </p:txBody>
      </p:sp>
      <p:sp>
        <p:nvSpPr>
          <p:cNvPr id="4" name="Zástupný obsah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  <a:endParaRPr lang="cs-CZ"/>
          </a:p>
          <a:p>
            <a:pPr lvl="1"/>
            <a:r>
              <a:rPr lang="cs-CZ"/>
              <a:t>Druhá úroveň</a:t>
            </a:r>
            <a:endParaRPr lang="cs-CZ"/>
          </a:p>
          <a:p>
            <a:pPr lvl="2"/>
            <a:r>
              <a:rPr lang="cs-CZ"/>
              <a:t>Třetí úroveň</a:t>
            </a:r>
            <a:endParaRPr lang="cs-CZ"/>
          </a:p>
          <a:p>
            <a:pPr lvl="3"/>
            <a:r>
              <a:rPr lang="cs-CZ"/>
              <a:t>Čtvrtá úroveň</a:t>
            </a:r>
            <a:endParaRPr lang="cs-CZ"/>
          </a:p>
          <a:p>
            <a:pPr lvl="4"/>
            <a:r>
              <a:rPr lang="cs-CZ"/>
              <a:t>Pátá úroveň</a:t>
            </a:r>
            <a:endParaRPr lang="cs-CZ"/>
          </a:p>
        </p:txBody>
      </p:sp>
      <p:sp>
        <p:nvSpPr>
          <p:cNvPr id="5" name="Zástupný text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  <a:endParaRPr lang="cs-CZ"/>
          </a:p>
        </p:txBody>
      </p:sp>
      <p:sp>
        <p:nvSpPr>
          <p:cNvPr id="6" name="Zástupný obsah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  <a:endParaRPr lang="cs-CZ"/>
          </a:p>
          <a:p>
            <a:pPr lvl="1"/>
            <a:r>
              <a:rPr lang="cs-CZ"/>
              <a:t>Druhá úroveň</a:t>
            </a:r>
            <a:endParaRPr lang="cs-CZ"/>
          </a:p>
          <a:p>
            <a:pPr lvl="2"/>
            <a:r>
              <a:rPr lang="cs-CZ"/>
              <a:t>Třetí úroveň</a:t>
            </a:r>
            <a:endParaRPr lang="cs-CZ"/>
          </a:p>
          <a:p>
            <a:pPr lvl="3"/>
            <a:r>
              <a:rPr lang="cs-CZ"/>
              <a:t>Čtvrtá úroveň</a:t>
            </a:r>
            <a:endParaRPr lang="cs-CZ"/>
          </a:p>
          <a:p>
            <a:pPr lvl="4"/>
            <a:r>
              <a:rPr lang="cs-CZ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86D7A-3F56-460F-8CFA-D08968FDB7C5}" type="datetimeFigureOut">
              <a:rPr lang="cs-CZ" smtClean="0"/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BB0B9-CEDA-46F4-BB5F-1B7E947C3A43}" type="slidenum">
              <a:rPr lang="cs-CZ" smtClean="0"/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86D7A-3F56-460F-8CFA-D08968FDB7C5}" type="datetimeFigureOut">
              <a:rPr lang="cs-CZ" smtClean="0"/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BB0B9-CEDA-46F4-BB5F-1B7E947C3A43}" type="slidenum">
              <a:rPr lang="cs-CZ" smtClean="0"/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86D7A-3F56-460F-8CFA-D08968FDB7C5}" type="datetimeFigureOut">
              <a:rPr lang="cs-CZ" smtClean="0"/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BB0B9-CEDA-46F4-BB5F-1B7E947C3A43}" type="slidenum">
              <a:rPr lang="cs-CZ" smtClean="0"/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cs-CZ"/>
          </a:p>
        </p:txBody>
      </p:sp>
      <p:sp>
        <p:nvSpPr>
          <p:cNvPr id="3" name="Zástupný obsah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  <a:endParaRPr lang="cs-CZ"/>
          </a:p>
          <a:p>
            <a:pPr lvl="1"/>
            <a:r>
              <a:rPr lang="cs-CZ"/>
              <a:t>Druhá úroveň</a:t>
            </a:r>
            <a:endParaRPr lang="cs-CZ"/>
          </a:p>
          <a:p>
            <a:pPr lvl="2"/>
            <a:r>
              <a:rPr lang="cs-CZ"/>
              <a:t>Třetí úroveň</a:t>
            </a:r>
            <a:endParaRPr lang="cs-CZ"/>
          </a:p>
          <a:p>
            <a:pPr lvl="3"/>
            <a:r>
              <a:rPr lang="cs-CZ"/>
              <a:t>Čtvrtá úroveň</a:t>
            </a:r>
            <a:endParaRPr lang="cs-CZ"/>
          </a:p>
          <a:p>
            <a:pPr lvl="4"/>
            <a:r>
              <a:rPr lang="cs-CZ"/>
              <a:t>Pátá úroveň</a:t>
            </a:r>
            <a:endParaRPr lang="cs-CZ"/>
          </a:p>
        </p:txBody>
      </p:sp>
      <p:sp>
        <p:nvSpPr>
          <p:cNvPr id="4" name="Zástupný text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86D7A-3F56-460F-8CFA-D08968FDB7C5}" type="datetimeFigureOut">
              <a:rPr lang="cs-CZ" smtClean="0"/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BB0B9-CEDA-46F4-BB5F-1B7E947C3A43}" type="slidenum">
              <a:rPr lang="cs-CZ" smtClean="0"/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cs-CZ"/>
          </a:p>
        </p:txBody>
      </p:sp>
      <p:sp>
        <p:nvSpPr>
          <p:cNvPr id="3" name="Zástupný symbol obrázk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86D7A-3F56-460F-8CFA-D08968FDB7C5}" type="datetimeFigureOut">
              <a:rPr lang="cs-CZ" smtClean="0"/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BB0B9-CEDA-46F4-BB5F-1B7E947C3A43}" type="slidenum">
              <a:rPr lang="cs-CZ" smtClean="0"/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cs-CZ"/>
          </a:p>
        </p:txBody>
      </p:sp>
      <p:sp>
        <p:nvSpPr>
          <p:cNvPr id="3" name="Zástupný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  <a:endParaRPr lang="cs-CZ"/>
          </a:p>
          <a:p>
            <a:pPr lvl="1"/>
            <a:r>
              <a:rPr lang="cs-CZ"/>
              <a:t>Druhá úroveň</a:t>
            </a:r>
            <a:endParaRPr lang="cs-CZ"/>
          </a:p>
          <a:p>
            <a:pPr lvl="2"/>
            <a:r>
              <a:rPr lang="cs-CZ"/>
              <a:t>Třetí úroveň</a:t>
            </a:r>
            <a:endParaRPr lang="cs-CZ"/>
          </a:p>
          <a:p>
            <a:pPr lvl="3"/>
            <a:r>
              <a:rPr lang="cs-CZ"/>
              <a:t>Čtvrtá úroveň</a:t>
            </a:r>
            <a:endParaRPr lang="cs-CZ"/>
          </a:p>
          <a:p>
            <a:pPr lvl="4"/>
            <a:r>
              <a:rPr lang="cs-CZ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586D7A-3F56-460F-8CFA-D08968FDB7C5}" type="datetimeFigureOut">
              <a:rPr lang="cs-CZ" smtClean="0"/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9BB0B9-CEDA-46F4-BB5F-1B7E947C3A43}" type="slidenum">
              <a:rPr lang="cs-CZ" smtClean="0"/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4.jpeg"/><Relationship Id="rId1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9.jpeg"/><Relationship Id="rId1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1.png"/><Relationship Id="rId1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5.jpeg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vmlDrawing" Target="../drawings/vmlDrawing1.v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oleObject" Target="../embeddings/oleObject1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9.jpeg"/><Relationship Id="rId1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1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1.jpeg"/><Relationship Id="rId1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3464767" y="1214438"/>
            <a:ext cx="9144000" cy="2387600"/>
          </a:xfrm>
        </p:spPr>
        <p:txBody>
          <a:bodyPr/>
          <a:lstStyle/>
          <a:p>
            <a:r>
              <a:rPr lang="cs-CZ" dirty="0" err="1"/>
              <a:t>arterie, vény, lymfa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783633" y="3602038"/>
            <a:ext cx="9144000" cy="1655762"/>
          </a:xfrm>
        </p:spPr>
        <p:txBody>
          <a:bodyPr/>
          <a:lstStyle/>
          <a:p>
            <a:r>
              <a:rPr lang="cs-CZ" dirty="0"/>
              <a:t>3. </a:t>
            </a:r>
            <a:r>
              <a:rPr lang="cs-CZ" dirty="0" err="1"/>
              <a:t>seminář</a:t>
            </a:r>
            <a:endParaRPr lang="cs-CZ" dirty="0"/>
          </a:p>
        </p:txBody>
      </p:sp>
      <p:pic>
        <p:nvPicPr>
          <p:cNvPr id="1026" name="Picture 2" descr="Erythrocyte (erythrocytesharma) - Profile | Pinterest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909"/>
            <a:ext cx="44656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373225" y="746247"/>
            <a:ext cx="9146332" cy="4246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en-GB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Stavba mízní soustavy (míza, mízní kapiláry, cévy, uzliny, kmeny)</a:t>
            </a:r>
            <a:endParaRPr lang="en-GB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en-GB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Thymus, anatomická stavba, uložení</a:t>
            </a:r>
            <a:endParaRPr lang="en-GB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en-GB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Mízní uzliny a cévy hlavy</a:t>
            </a:r>
            <a:endParaRPr lang="en-GB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en-GB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Mízní uzliny a cévy krku</a:t>
            </a:r>
            <a:endParaRPr lang="en-GB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en-GB" sz="18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Mízní uzliny a cévy horní končetiny</a:t>
            </a:r>
            <a:endParaRPr lang="en-GB" sz="1800" dirty="0">
              <a:effectLst/>
              <a:highlight>
                <a:srgbClr val="FFFF00"/>
              </a:highligh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en-GB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Mízní uzliny a cévy hrudníku</a:t>
            </a:r>
            <a:endParaRPr lang="en-GB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en-GB" sz="18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Mízní uzliny a cévy dolní končetiny</a:t>
            </a:r>
            <a:endParaRPr lang="en-GB" sz="1800" dirty="0">
              <a:effectLst/>
              <a:highlight>
                <a:srgbClr val="FFFF00"/>
              </a:highligh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en-GB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Mízní uzliny a cévy břicha</a:t>
            </a:r>
            <a:endParaRPr lang="en-GB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en-GB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Mízní uzliny a cévy pánve</a:t>
            </a:r>
            <a:endParaRPr lang="en-GB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en-GB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Tonsily, Waldeyerův mízní okruh </a:t>
            </a:r>
            <a:r>
              <a:rPr lang="en-GB" sz="18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cs-CZ" sz="1600" dirty="0">
              <a:effectLst/>
              <a:highlight>
                <a:srgbClr val="FFFF00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1524000" y="908050"/>
            <a:ext cx="4572000" cy="5949950"/>
          </a:xfrm>
        </p:spPr>
        <p:txBody>
          <a:bodyPr/>
          <a:lstStyle/>
          <a:p>
            <a:pPr marL="0" indent="0"/>
            <a:endParaRPr lang="cs-CZ" altLang="cs-CZ" b="1"/>
          </a:p>
          <a:p>
            <a:pPr marL="0" indent="0">
              <a:buNone/>
            </a:pPr>
            <a:endParaRPr lang="cs-CZ" altLang="cs-CZ" b="1"/>
          </a:p>
        </p:txBody>
      </p:sp>
      <p:pic>
        <p:nvPicPr>
          <p:cNvPr id="13316" name="Picture 5" descr="miza_kmeny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816"/>
          <a:stretch>
            <a:fillRect/>
          </a:stretch>
        </p:blipFill>
        <p:spPr bwMode="auto">
          <a:xfrm>
            <a:off x="6899717" y="222443"/>
            <a:ext cx="3455779" cy="6522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6" descr="obr 9-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1646" y="634206"/>
            <a:ext cx="3830638" cy="558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8" name="Line 7"/>
          <p:cNvSpPr>
            <a:spLocks noChangeShapeType="1"/>
          </p:cNvSpPr>
          <p:nvPr/>
        </p:nvSpPr>
        <p:spPr bwMode="auto">
          <a:xfrm flipV="1">
            <a:off x="2997790" y="319359"/>
            <a:ext cx="0" cy="433387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1" y="1"/>
            <a:ext cx="4500563" cy="765175"/>
          </a:xfrm>
        </p:spPr>
        <p:txBody>
          <a:bodyPr/>
          <a:lstStyle/>
          <a:p>
            <a:r>
              <a:rPr lang="cs-CZ" altLang="cs-CZ" sz="2800" b="1" u="sng">
                <a:solidFill>
                  <a:schemeClr val="bg1"/>
                </a:solidFill>
              </a:rPr>
              <a:t>Mízní uzliny hlavy</a:t>
            </a:r>
            <a:endParaRPr lang="cs-CZ" altLang="cs-CZ" sz="2800" b="1" u="sng">
              <a:solidFill>
                <a:schemeClr val="bg1"/>
              </a:solidFill>
            </a:endParaRPr>
          </a:p>
        </p:txBody>
      </p:sp>
      <p:pic>
        <p:nvPicPr>
          <p:cNvPr id="7" name="Picture 4" descr="miza_jazyk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7" r="10054" b="21088"/>
          <a:stretch>
            <a:fillRect/>
          </a:stretch>
        </p:blipFill>
        <p:spPr bwMode="auto">
          <a:xfrm>
            <a:off x="4735633" y="1370161"/>
            <a:ext cx="3663917" cy="4117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lymfa-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9550" y="1161717"/>
            <a:ext cx="3792450" cy="4534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miza_hlavakr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85" r="18701" b="26898"/>
          <a:stretch>
            <a:fillRect/>
          </a:stretch>
        </p:blipFill>
        <p:spPr bwMode="auto">
          <a:xfrm>
            <a:off x="128944" y="6171"/>
            <a:ext cx="44323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330" name="Picture 2" descr="L09 lymfa prsu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84"/>
          <a:stretch>
            <a:fillRect/>
          </a:stretch>
        </p:blipFill>
        <p:spPr bwMode="auto">
          <a:xfrm>
            <a:off x="0" y="56135"/>
            <a:ext cx="5921895" cy="6745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7331" name="Text Box 3"/>
          <p:cNvSpPr txBox="1">
            <a:spLocks noChangeArrowheads="1"/>
          </p:cNvSpPr>
          <p:nvPr/>
        </p:nvSpPr>
        <p:spPr bwMode="auto">
          <a:xfrm>
            <a:off x="5951539" y="0"/>
            <a:ext cx="42132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cs-CZ" altLang="cs-CZ" sz="2400" b="1">
              <a:solidFill>
                <a:schemeClr val="bg1"/>
              </a:solidFill>
            </a:endParaRPr>
          </a:p>
        </p:txBody>
      </p:sp>
      <p:sp>
        <p:nvSpPr>
          <p:cNvPr id="227336" name="Line 8"/>
          <p:cNvSpPr>
            <a:spLocks noChangeShapeType="1"/>
          </p:cNvSpPr>
          <p:nvPr/>
        </p:nvSpPr>
        <p:spPr bwMode="auto">
          <a:xfrm flipH="1" flipV="1">
            <a:off x="2581587" y="3256230"/>
            <a:ext cx="339995" cy="56086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27337" name="Line 9"/>
          <p:cNvSpPr>
            <a:spLocks noChangeShapeType="1"/>
          </p:cNvSpPr>
          <p:nvPr/>
        </p:nvSpPr>
        <p:spPr bwMode="auto">
          <a:xfrm flipV="1">
            <a:off x="4069221" y="4170925"/>
            <a:ext cx="508125" cy="320240"/>
          </a:xfrm>
          <a:prstGeom prst="line">
            <a:avLst/>
          </a:prstGeom>
          <a:noFill/>
          <a:ln w="38100">
            <a:solidFill>
              <a:srgbClr val="66FF33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27338" name="Line 10"/>
          <p:cNvSpPr>
            <a:spLocks noChangeShapeType="1"/>
          </p:cNvSpPr>
          <p:nvPr/>
        </p:nvSpPr>
        <p:spPr bwMode="auto">
          <a:xfrm flipV="1">
            <a:off x="3297428" y="2066631"/>
            <a:ext cx="848120" cy="2568996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27339" name="Line 11"/>
          <p:cNvSpPr>
            <a:spLocks noChangeShapeType="1"/>
          </p:cNvSpPr>
          <p:nvPr/>
        </p:nvSpPr>
        <p:spPr bwMode="auto">
          <a:xfrm>
            <a:off x="3525956" y="5328901"/>
            <a:ext cx="764054" cy="962489"/>
          </a:xfrm>
          <a:prstGeom prst="line">
            <a:avLst/>
          </a:prstGeom>
          <a:noFill/>
          <a:ln w="38100">
            <a:solidFill>
              <a:srgbClr val="660066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27340" name="Line 12"/>
          <p:cNvSpPr>
            <a:spLocks noChangeShapeType="1"/>
          </p:cNvSpPr>
          <p:nvPr/>
        </p:nvSpPr>
        <p:spPr bwMode="auto">
          <a:xfrm flipH="1">
            <a:off x="2535686" y="5096459"/>
            <a:ext cx="169997" cy="1123493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27342" name="Line 14"/>
          <p:cNvSpPr>
            <a:spLocks noChangeShapeType="1"/>
          </p:cNvSpPr>
          <p:nvPr/>
        </p:nvSpPr>
        <p:spPr bwMode="auto">
          <a:xfrm>
            <a:off x="3997783" y="5067427"/>
            <a:ext cx="508125" cy="0"/>
          </a:xfrm>
          <a:prstGeom prst="line">
            <a:avLst/>
          </a:prstGeom>
          <a:noFill/>
          <a:ln w="38100">
            <a:solidFill>
              <a:srgbClr val="66FF66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pic>
        <p:nvPicPr>
          <p:cNvPr id="11" name="Picture 2" descr="miza_axill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95" r="7047" b="18495"/>
          <a:stretch>
            <a:fillRect/>
          </a:stretch>
        </p:blipFill>
        <p:spPr bwMode="auto">
          <a:xfrm>
            <a:off x="5891212" y="-49786"/>
            <a:ext cx="6300788" cy="685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354" name="Picture 2" descr="Mízní uzliny hrudní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67" t="1689" r="6027" b="20747"/>
          <a:stretch>
            <a:fillRect/>
          </a:stretch>
        </p:blipFill>
        <p:spPr bwMode="auto">
          <a:xfrm>
            <a:off x="0" y="-46653"/>
            <a:ext cx="6305550" cy="6877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8360" name="Text Box 8"/>
          <p:cNvSpPr txBox="1">
            <a:spLocks noChangeArrowheads="1"/>
          </p:cNvSpPr>
          <p:nvPr/>
        </p:nvSpPr>
        <p:spPr bwMode="auto">
          <a:xfrm>
            <a:off x="7319963" y="5751514"/>
            <a:ext cx="34925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cs-CZ" altLang="cs-CZ" sz="2000" dirty="0">
                <a:solidFill>
                  <a:schemeClr val="bg1"/>
                </a:solidFill>
              </a:rPr>
              <a:t>(mezižeberní prostory, páteřní kanál)</a:t>
            </a:r>
            <a:endParaRPr lang="cs-CZ" altLang="cs-CZ" sz="2000" dirty="0">
              <a:solidFill>
                <a:schemeClr val="bg1"/>
              </a:solidFill>
            </a:endParaRPr>
          </a:p>
        </p:txBody>
      </p:sp>
      <p:sp>
        <p:nvSpPr>
          <p:cNvPr id="228368" name="Rectangle 16"/>
          <p:cNvSpPr>
            <a:spLocks noChangeArrowheads="1"/>
          </p:cNvSpPr>
          <p:nvPr/>
        </p:nvSpPr>
        <p:spPr bwMode="auto">
          <a:xfrm>
            <a:off x="7319964" y="3357564"/>
            <a:ext cx="3240087" cy="158273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228369" name="Rectangle 17"/>
          <p:cNvSpPr>
            <a:spLocks noChangeArrowheads="1"/>
          </p:cNvSpPr>
          <p:nvPr/>
        </p:nvSpPr>
        <p:spPr bwMode="auto">
          <a:xfrm>
            <a:off x="7391401" y="5111750"/>
            <a:ext cx="3097213" cy="134143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228370" name="Text Box 18"/>
          <p:cNvSpPr txBox="1">
            <a:spLocks noChangeArrowheads="1"/>
          </p:cNvSpPr>
          <p:nvPr/>
        </p:nvSpPr>
        <p:spPr bwMode="auto">
          <a:xfrm>
            <a:off x="2259013" y="136526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cs-CZ" altLang="cs-CZ"/>
          </a:p>
        </p:txBody>
      </p:sp>
      <p:pic>
        <p:nvPicPr>
          <p:cNvPr id="17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5550" y="0"/>
            <a:ext cx="58864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3" name="Picture 3" descr="míza_břicho1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5"/>
          <a:stretch>
            <a:fillRect/>
          </a:stretch>
        </p:blipFill>
        <p:spPr bwMode="auto">
          <a:xfrm>
            <a:off x="4372173" y="774262"/>
            <a:ext cx="2923458" cy="2521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68" name="Obrázek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27" t="27879" r="17529" b="20247"/>
          <a:stretch>
            <a:fillRect/>
          </a:stretch>
        </p:blipFill>
        <p:spPr bwMode="auto">
          <a:xfrm>
            <a:off x="4389422" y="3296139"/>
            <a:ext cx="2759555" cy="3287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Skupina 13"/>
          <p:cNvGrpSpPr/>
          <p:nvPr/>
        </p:nvGrpSpPr>
        <p:grpSpPr>
          <a:xfrm>
            <a:off x="7061200" y="152400"/>
            <a:ext cx="5130800" cy="6858000"/>
            <a:chOff x="5303839" y="0"/>
            <a:chExt cx="5364161" cy="6858000"/>
          </a:xfrm>
        </p:grpSpPr>
        <p:pic>
          <p:nvPicPr>
            <p:cNvPr id="15" name="Picture 1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581" t="35777" r="20897" b="8841"/>
            <a:stretch>
              <a:fillRect/>
            </a:stretch>
          </p:blipFill>
          <p:spPr bwMode="auto">
            <a:xfrm>
              <a:off x="5354638" y="0"/>
              <a:ext cx="5313362" cy="6858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16" name="Skupina 15"/>
            <p:cNvGrpSpPr/>
            <p:nvPr/>
          </p:nvGrpSpPr>
          <p:grpSpPr>
            <a:xfrm>
              <a:off x="5303839" y="260351"/>
              <a:ext cx="5184775" cy="1728788"/>
              <a:chOff x="5303839" y="260351"/>
              <a:chExt cx="5184775" cy="1728788"/>
            </a:xfrm>
          </p:grpSpPr>
          <p:sp>
            <p:nvSpPr>
              <p:cNvPr id="17" name="Line 15"/>
              <p:cNvSpPr>
                <a:spLocks noChangeShapeType="1"/>
              </p:cNvSpPr>
              <p:nvPr/>
            </p:nvSpPr>
            <p:spPr bwMode="auto">
              <a:xfrm>
                <a:off x="5303839" y="1484314"/>
                <a:ext cx="2879725" cy="504825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8" name="Line 16"/>
              <p:cNvSpPr>
                <a:spLocks noChangeShapeType="1"/>
              </p:cNvSpPr>
              <p:nvPr/>
            </p:nvSpPr>
            <p:spPr bwMode="auto">
              <a:xfrm flipH="1">
                <a:off x="8040689" y="260351"/>
                <a:ext cx="2447925" cy="936625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9" name="Line 17"/>
              <p:cNvSpPr>
                <a:spLocks noChangeShapeType="1"/>
              </p:cNvSpPr>
              <p:nvPr/>
            </p:nvSpPr>
            <p:spPr bwMode="auto">
              <a:xfrm flipH="1">
                <a:off x="8112126" y="1125539"/>
                <a:ext cx="144463" cy="287337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</p:grpSp>
      </p:grpSp>
      <p:pic>
        <p:nvPicPr>
          <p:cNvPr id="2" name="Picture 5" descr="Paraaortátní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21" r="9897"/>
          <a:stretch>
            <a:fillRect/>
          </a:stretch>
        </p:blipFill>
        <p:spPr bwMode="auto">
          <a:xfrm>
            <a:off x="46286" y="0"/>
            <a:ext cx="427729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4"/>
          <p:cNvGraphicFramePr>
            <a:graphicFrameLocks noChangeAspect="1"/>
          </p:cNvGraphicFramePr>
          <p:nvPr/>
        </p:nvGraphicFramePr>
        <p:xfrm>
          <a:off x="5885998" y="0"/>
          <a:ext cx="5494326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" name="Fotografie" r:id="rId1" imgW="18326100" imgH="18297525" progId="MSPhotoEd.3">
                  <p:embed/>
                </p:oleObj>
              </mc:Choice>
              <mc:Fallback>
                <p:oleObj name="Fotografie" r:id="rId1" imgW="18326100" imgH="18297525" progId="MSPhotoEd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8890" r="14131" b="3792"/>
                      <a:stretch>
                        <a:fillRect/>
                      </a:stretch>
                    </p:blipFill>
                    <p:spPr bwMode="auto">
                      <a:xfrm>
                        <a:off x="5885998" y="0"/>
                        <a:ext cx="5494326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Obrázek 1"/>
          <p:cNvPicPr>
            <a:picLocks noChangeAspect="1"/>
          </p:cNvPicPr>
          <p:nvPr/>
        </p:nvPicPr>
        <p:blipFill rotWithShape="1">
          <a:blip r:embed="rId3"/>
          <a:srcRect l="37271" t="9659" r="34796" b="5851"/>
          <a:stretch>
            <a:fillRect/>
          </a:stretch>
        </p:blipFill>
        <p:spPr>
          <a:xfrm>
            <a:off x="1517291" y="542628"/>
            <a:ext cx="3247749" cy="55256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20000"/>
    </mc:Choice>
    <mc:Fallback>
      <p:transition spd="slow" advClick="0" advTm="120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44390" name="Picture 20" descr="Mízní systém HK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3" t="3796" r="7527" b="3796"/>
          <a:stretch>
            <a:fillRect/>
          </a:stretch>
        </p:blipFill>
        <p:spPr bwMode="auto">
          <a:xfrm>
            <a:off x="798195" y="331470"/>
            <a:ext cx="5651500" cy="633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6436" name="Picture 10" descr="Mízní systém D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1" t="5255" r="7634" b="1689"/>
          <a:stretch>
            <a:fillRect/>
          </a:stretch>
        </p:blipFill>
        <p:spPr bwMode="auto">
          <a:xfrm>
            <a:off x="7350760" y="331470"/>
            <a:ext cx="4464050" cy="638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74645" y="0"/>
            <a:ext cx="12192000" cy="68776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indent="0">
              <a:lnSpc>
                <a:spcPct val="150000"/>
              </a:lnSpc>
              <a:buFont typeface="+mj-lt"/>
              <a:buNone/>
            </a:pPr>
            <a:r>
              <a:rPr lang="en-GB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Aorta, části a průběh</a:t>
            </a:r>
            <a:endParaRPr lang="en-GB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indent="0">
              <a:lnSpc>
                <a:spcPct val="150000"/>
              </a:lnSpc>
              <a:buFont typeface="+mj-lt"/>
              <a:buNone/>
            </a:pPr>
            <a:r>
              <a:rPr lang="en-GB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Arcus aortae, průběh a základní větve</a:t>
            </a:r>
            <a:endParaRPr lang="en-GB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indent="0">
              <a:lnSpc>
                <a:spcPct val="150000"/>
              </a:lnSpc>
              <a:buFont typeface="+mj-lt"/>
              <a:buNone/>
            </a:pPr>
            <a:r>
              <a:rPr lang="en-GB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3. Aorta thoracica, průběh a základní větve</a:t>
            </a:r>
            <a:endParaRPr lang="en-GB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indent="0">
              <a:lnSpc>
                <a:spcPct val="150000"/>
              </a:lnSpc>
              <a:buFont typeface="+mj-lt"/>
              <a:buNone/>
            </a:pPr>
            <a:r>
              <a:rPr lang="en-GB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4. Arteria carotis externa, ventrální větve</a:t>
            </a:r>
            <a:endParaRPr lang="en-GB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indent="0">
              <a:lnSpc>
                <a:spcPct val="150000"/>
              </a:lnSpc>
              <a:buFont typeface="+mj-lt"/>
              <a:buNone/>
            </a:pPr>
            <a:r>
              <a:rPr lang="en-GB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5. Arteria carotis externa, terminální větve</a:t>
            </a:r>
            <a:endParaRPr lang="en-GB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indent="0">
              <a:lnSpc>
                <a:spcPct val="150000"/>
              </a:lnSpc>
              <a:buFont typeface="+mj-lt"/>
              <a:buNone/>
            </a:pPr>
            <a:r>
              <a:rPr lang="en-GB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6. Arteria carotis externa, mediální a dorsální větve</a:t>
            </a:r>
            <a:endParaRPr lang="en-GB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indent="0">
              <a:lnSpc>
                <a:spcPct val="150000"/>
              </a:lnSpc>
              <a:buFont typeface="+mj-lt"/>
              <a:buNone/>
            </a:pPr>
            <a:r>
              <a:rPr lang="en-GB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7. Arteria carotis interna</a:t>
            </a:r>
            <a:endParaRPr lang="en-GB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indent="0">
              <a:lnSpc>
                <a:spcPct val="150000"/>
              </a:lnSpc>
              <a:buFont typeface="+mj-lt"/>
              <a:buNone/>
            </a:pPr>
            <a:r>
              <a:rPr lang="en-GB" sz="14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8. Arteria subclavia, průběh a základní větve</a:t>
            </a:r>
            <a:endParaRPr lang="en-GB" sz="1400" dirty="0">
              <a:effectLst/>
              <a:highlight>
                <a:srgbClr val="FFFF00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indent="0">
              <a:lnSpc>
                <a:spcPct val="150000"/>
              </a:lnSpc>
              <a:buFont typeface="+mj-lt"/>
              <a:buNone/>
            </a:pPr>
            <a:r>
              <a:rPr lang="en-GB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9. Arteria vertebralis</a:t>
            </a:r>
            <a:endParaRPr lang="en-GB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indent="0">
              <a:lnSpc>
                <a:spcPct val="150000"/>
              </a:lnSpc>
              <a:buFont typeface="+mj-lt"/>
              <a:buNone/>
            </a:pPr>
            <a:r>
              <a:rPr lang="en-GB" sz="14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10. Arteria thoracica interna</a:t>
            </a:r>
            <a:endParaRPr lang="en-GB" sz="1400" dirty="0">
              <a:effectLst/>
              <a:highlight>
                <a:srgbClr val="FFFF00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indent="0">
              <a:lnSpc>
                <a:spcPct val="150000"/>
              </a:lnSpc>
              <a:buFont typeface="+mj-lt"/>
              <a:buNone/>
            </a:pPr>
            <a:r>
              <a:rPr lang="en-GB" sz="14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11. Arteria axillaris, průběh a základní větve</a:t>
            </a:r>
            <a:endParaRPr lang="en-GB" sz="1400" dirty="0">
              <a:effectLst/>
              <a:highlight>
                <a:srgbClr val="FFFF00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indent="0">
              <a:lnSpc>
                <a:spcPct val="150000"/>
              </a:lnSpc>
              <a:buFont typeface="+mj-lt"/>
              <a:buNone/>
            </a:pPr>
            <a:r>
              <a:rPr lang="en-GB" sz="14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12. Arteria brachialis, průběh a základní větve</a:t>
            </a:r>
            <a:endParaRPr lang="en-GB" sz="1400" dirty="0">
              <a:effectLst/>
              <a:highlight>
                <a:srgbClr val="FFFF00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indent="0">
              <a:lnSpc>
                <a:spcPct val="150000"/>
              </a:lnSpc>
              <a:buFont typeface="+mj-lt"/>
              <a:buNone/>
            </a:pPr>
            <a:r>
              <a:rPr lang="en-GB" sz="14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13. Hlavní tepny předloktí a ruky, jejich průběh a oblast zásobení</a:t>
            </a:r>
            <a:endParaRPr lang="en-GB" sz="1400" dirty="0">
              <a:effectLst/>
              <a:highlight>
                <a:srgbClr val="FFFF00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indent="0">
              <a:lnSpc>
                <a:spcPct val="150000"/>
              </a:lnSpc>
              <a:buFont typeface="+mj-lt"/>
              <a:buNone/>
            </a:pPr>
            <a:r>
              <a:rPr lang="en-GB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14. Aorta abdominalis, průběh a základní větve</a:t>
            </a:r>
            <a:endParaRPr lang="en-GB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indent="0">
              <a:lnSpc>
                <a:spcPct val="150000"/>
              </a:lnSpc>
              <a:buFont typeface="+mj-lt"/>
              <a:buNone/>
            </a:pPr>
            <a:r>
              <a:rPr lang="en-GB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15. Truncus coeliacus, hlavní větve, jejich průběh a oblast zásobení</a:t>
            </a:r>
            <a:endParaRPr lang="en-GB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indent="0">
              <a:lnSpc>
                <a:spcPct val="150000"/>
              </a:lnSpc>
              <a:buFont typeface="+mj-lt"/>
              <a:buNone/>
            </a:pPr>
            <a:r>
              <a:rPr lang="en-GB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16. Arteria mesenterica superior, hlavní větve a oblast zásobení</a:t>
            </a:r>
            <a:endParaRPr lang="en-GB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indent="0">
              <a:lnSpc>
                <a:spcPct val="150000"/>
              </a:lnSpc>
              <a:buFont typeface="+mj-lt"/>
              <a:buNone/>
            </a:pPr>
            <a:r>
              <a:rPr lang="en-GB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17. Arteria mesenterica inferior, hlavní větve a oblast zásobení</a:t>
            </a:r>
            <a:endParaRPr lang="en-GB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indent="0">
              <a:lnSpc>
                <a:spcPct val="150000"/>
              </a:lnSpc>
              <a:buFont typeface="+mj-lt"/>
              <a:buNone/>
            </a:pPr>
            <a:r>
              <a:rPr lang="en-GB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18. Arteria iliaca communis, Arteria iliaca interna, průběh, základní větve a oblast</a:t>
            </a:r>
            <a:r>
              <a:rPr lang="cs-CZ" altLang="en-GB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zásobení</a:t>
            </a:r>
            <a:endParaRPr lang="en-GB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indent="0">
              <a:lnSpc>
                <a:spcPct val="150000"/>
              </a:lnSpc>
              <a:buFont typeface="+mj-lt"/>
              <a:buNone/>
            </a:pPr>
            <a:r>
              <a:rPr lang="en-GB" sz="14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19. Arteria iliaca externa, Arteria femoralis, průběh, základní větve a oblast zásobení</a:t>
            </a:r>
            <a:endParaRPr lang="en-GB" sz="1400" dirty="0">
              <a:effectLst/>
              <a:highlight>
                <a:srgbClr val="FFFF00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indent="0">
              <a:lnSpc>
                <a:spcPct val="150000"/>
              </a:lnSpc>
              <a:buFont typeface="+mj-lt"/>
              <a:buNone/>
            </a:pPr>
            <a:r>
              <a:rPr lang="en-GB" sz="14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20. Arteria poplitea, Arteria tibialis anterior et posterior, průběh a oblast zásobení</a:t>
            </a:r>
            <a:endParaRPr lang="en-GB" sz="1400" dirty="0">
              <a:effectLst/>
              <a:highlight>
                <a:srgbClr val="FFFF00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indent="0">
              <a:lnSpc>
                <a:spcPct val="150000"/>
              </a:lnSpc>
              <a:buFont typeface="+mj-lt"/>
              <a:buNone/>
            </a:pPr>
            <a:r>
              <a:rPr lang="en-GB" sz="14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21. Hlavní tepny nohy, jejich průběh a oblast zásobení</a:t>
            </a:r>
            <a:endParaRPr lang="en-GB" sz="1400" dirty="0">
              <a:effectLst/>
              <a:highlight>
                <a:srgbClr val="FFFF00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842" name="Skupina 2"/>
          <p:cNvGrpSpPr/>
          <p:nvPr/>
        </p:nvGrpSpPr>
        <p:grpSpPr bwMode="auto">
          <a:xfrm>
            <a:off x="5104689" y="0"/>
            <a:ext cx="5292725" cy="6858000"/>
            <a:chOff x="3851920" y="0"/>
            <a:chExt cx="5292080" cy="6858000"/>
          </a:xfrm>
        </p:grpSpPr>
        <p:pic>
          <p:nvPicPr>
            <p:cNvPr id="35847" name="Picture 2" descr="VÃ½sledek obrÃ¡zku pro arteria carotis externa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912"/>
            <a:stretch>
              <a:fillRect/>
            </a:stretch>
          </p:blipFill>
          <p:spPr bwMode="auto">
            <a:xfrm>
              <a:off x="3923928" y="0"/>
              <a:ext cx="5220072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5848" name="Obdélník 1"/>
            <p:cNvSpPr>
              <a:spLocks noChangeArrowheads="1"/>
            </p:cNvSpPr>
            <p:nvPr/>
          </p:nvSpPr>
          <p:spPr bwMode="auto">
            <a:xfrm>
              <a:off x="3851920" y="332656"/>
              <a:ext cx="1008112" cy="432048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2800"/>
            </a:p>
          </p:txBody>
        </p:sp>
      </p:grpSp>
      <p:sp>
        <p:nvSpPr>
          <p:cNvPr id="35843" name="Obdélník 1"/>
          <p:cNvSpPr>
            <a:spLocks noChangeArrowheads="1"/>
          </p:cNvSpPr>
          <p:nvPr/>
        </p:nvSpPr>
        <p:spPr bwMode="auto">
          <a:xfrm>
            <a:off x="1528764" y="2349500"/>
            <a:ext cx="966787" cy="719138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800"/>
          </a:p>
        </p:txBody>
      </p:sp>
      <p:sp>
        <p:nvSpPr>
          <p:cNvPr id="35844" name="Obdélník 2"/>
          <p:cNvSpPr>
            <a:spLocks noChangeArrowheads="1"/>
          </p:cNvSpPr>
          <p:nvPr/>
        </p:nvSpPr>
        <p:spPr bwMode="auto">
          <a:xfrm>
            <a:off x="1524001" y="1344613"/>
            <a:ext cx="684213" cy="5715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800"/>
          </a:p>
        </p:txBody>
      </p:sp>
      <p:pic>
        <p:nvPicPr>
          <p:cNvPr id="35846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537" y="91168"/>
            <a:ext cx="4133353" cy="3078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4525347" y="401216"/>
            <a:ext cx="2230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Fossa</a:t>
            </a:r>
            <a:r>
              <a:rPr lang="cs-CZ" dirty="0"/>
              <a:t> </a:t>
            </a:r>
            <a:r>
              <a:rPr lang="cs-CZ" dirty="0" err="1"/>
              <a:t>pterygopalatina</a:t>
            </a:r>
            <a:endParaRPr lang="cs-CZ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0" y="0"/>
            <a:ext cx="12269755" cy="54927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Vena cava superior, průběh a její hlavní přítoky</a:t>
            </a:r>
            <a:endParaRPr lang="en-GB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Vena jugularis interna, průběh a její hlavní přítoky</a:t>
            </a:r>
            <a:endParaRPr lang="en-GB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en-GB" sz="1800" dirty="0">
                <a:effectLst/>
                <a:highlight>
                  <a:srgbClr val="00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Venae cerebri</a:t>
            </a:r>
            <a:endParaRPr lang="en-GB" sz="1800" dirty="0">
              <a:effectLst/>
              <a:highlight>
                <a:srgbClr val="00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en-GB" sz="1800" dirty="0">
                <a:effectLst/>
                <a:highlight>
                  <a:srgbClr val="00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Sinus durae matris</a:t>
            </a:r>
            <a:endParaRPr lang="en-GB" sz="1800" dirty="0">
              <a:effectLst/>
              <a:highlight>
                <a:srgbClr val="00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en-GB" sz="18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Vena subclavia, průběh a její hlavní přítoky</a:t>
            </a:r>
            <a:endParaRPr lang="en-GB" sz="1800" dirty="0">
              <a:effectLst/>
              <a:highlight>
                <a:srgbClr val="FFFF00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en-GB" sz="18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Přehled žil horní končetiny</a:t>
            </a:r>
            <a:endParaRPr lang="en-GB" sz="1800" dirty="0">
              <a:effectLst/>
              <a:highlight>
                <a:srgbClr val="FFFF00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Vena cava inferior, průběh a její hlavní přítoky</a:t>
            </a:r>
            <a:endParaRPr lang="en-GB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en-GB" sz="18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Přehled žil dolní končetiny</a:t>
            </a:r>
            <a:endParaRPr lang="en-GB" sz="1800" dirty="0">
              <a:effectLst/>
              <a:highlight>
                <a:srgbClr val="FFFF00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Fetální oběh</a:t>
            </a:r>
            <a:endParaRPr lang="en-GB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en-GB" sz="18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Slezina: stavba, vaskularizace, uložení, vztahy k okolním orgánům</a:t>
            </a:r>
            <a:endParaRPr lang="en-GB" sz="1800" dirty="0">
              <a:effectLst/>
              <a:highlight>
                <a:srgbClr val="FFFF00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Vena portae, portální oběh a jeho význam</a:t>
            </a:r>
            <a:endParaRPr lang="en-GB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Kavokavální anastomózy</a:t>
            </a:r>
            <a:endParaRPr lang="en-GB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Portokavální anastomózy</a:t>
            </a:r>
            <a:endParaRPr lang="en-GB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zily_sinusduraematris_PRACOVNIVERZE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9" r="6786" b="20375"/>
          <a:stretch>
            <a:fillRect/>
          </a:stretch>
        </p:blipFill>
        <p:spPr bwMode="auto">
          <a:xfrm>
            <a:off x="8459754" y="0"/>
            <a:ext cx="3722915" cy="445070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64764"/>
            <a:ext cx="4806950" cy="5589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3" name="Skupina 12"/>
          <p:cNvGrpSpPr/>
          <p:nvPr/>
        </p:nvGrpSpPr>
        <p:grpSpPr>
          <a:xfrm>
            <a:off x="4105467" y="3460784"/>
            <a:ext cx="5025312" cy="3429000"/>
            <a:chOff x="2463282" y="3191069"/>
            <a:chExt cx="5243804" cy="3537620"/>
          </a:xfrm>
        </p:grpSpPr>
        <p:pic>
          <p:nvPicPr>
            <p:cNvPr id="5" name="Picture 3" descr="zily_oblicej_hloubka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543" r="9796"/>
            <a:stretch>
              <a:fillRect/>
            </a:stretch>
          </p:blipFill>
          <p:spPr bwMode="auto">
            <a:xfrm>
              <a:off x="2463282" y="3195505"/>
              <a:ext cx="5113176" cy="35331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sp>
          <p:nvSpPr>
            <p:cNvPr id="6" name="Obdélník 5"/>
            <p:cNvSpPr/>
            <p:nvPr/>
          </p:nvSpPr>
          <p:spPr>
            <a:xfrm>
              <a:off x="4170784" y="3191069"/>
              <a:ext cx="1520889" cy="3638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7" name="Obdélník 6"/>
            <p:cNvSpPr/>
            <p:nvPr/>
          </p:nvSpPr>
          <p:spPr>
            <a:xfrm>
              <a:off x="2769508" y="3554963"/>
              <a:ext cx="1634541" cy="5505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8" name="Obdélník 7"/>
            <p:cNvSpPr/>
            <p:nvPr/>
          </p:nvSpPr>
          <p:spPr>
            <a:xfrm>
              <a:off x="2593910" y="5262465"/>
              <a:ext cx="699796" cy="1959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9" name="Obdélník 8"/>
            <p:cNvSpPr/>
            <p:nvPr/>
          </p:nvSpPr>
          <p:spPr>
            <a:xfrm>
              <a:off x="2463282" y="5458408"/>
              <a:ext cx="989045" cy="1311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0" name="Obdélník 9"/>
            <p:cNvSpPr/>
            <p:nvPr/>
          </p:nvSpPr>
          <p:spPr>
            <a:xfrm>
              <a:off x="2752531" y="5654351"/>
              <a:ext cx="1082351" cy="6158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1" name="Obdélník 10"/>
            <p:cNvSpPr/>
            <p:nvPr/>
          </p:nvSpPr>
          <p:spPr>
            <a:xfrm>
              <a:off x="7137918" y="4999889"/>
              <a:ext cx="438540" cy="1412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2" name="Obdélník 11"/>
            <p:cNvSpPr/>
            <p:nvPr/>
          </p:nvSpPr>
          <p:spPr>
            <a:xfrm>
              <a:off x="7072604" y="5458408"/>
              <a:ext cx="634482" cy="1959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858"/>
          <a:stretch>
            <a:fillRect/>
          </a:stretch>
        </p:blipFill>
        <p:spPr bwMode="auto">
          <a:xfrm>
            <a:off x="8175625" y="40828"/>
            <a:ext cx="40163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4" descr="obr011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63" t="6918" r="15599" b="4446"/>
          <a:stretch>
            <a:fillRect/>
          </a:stretch>
        </p:blipFill>
        <p:spPr bwMode="auto">
          <a:xfrm>
            <a:off x="3947006" y="122484"/>
            <a:ext cx="4228619" cy="677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Skupina 3"/>
          <p:cNvGrpSpPr/>
          <p:nvPr/>
        </p:nvGrpSpPr>
        <p:grpSpPr>
          <a:xfrm>
            <a:off x="1" y="0"/>
            <a:ext cx="4016376" cy="3692769"/>
            <a:chOff x="1619755" y="968569"/>
            <a:chExt cx="5058320" cy="4508500"/>
          </a:xfrm>
        </p:grpSpPr>
        <p:pic>
          <p:nvPicPr>
            <p:cNvPr id="5" name="Picture 5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899" r="10404"/>
            <a:stretch>
              <a:fillRect/>
            </a:stretch>
          </p:blipFill>
          <p:spPr bwMode="auto">
            <a:xfrm>
              <a:off x="1622015" y="968569"/>
              <a:ext cx="4983384" cy="4508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sp>
          <p:nvSpPr>
            <p:cNvPr id="6" name="Obdélník 5"/>
            <p:cNvSpPr/>
            <p:nvPr/>
          </p:nvSpPr>
          <p:spPr>
            <a:xfrm>
              <a:off x="1810139" y="1259633"/>
              <a:ext cx="774441" cy="2239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7" name="Obdélník 6"/>
            <p:cNvSpPr/>
            <p:nvPr/>
          </p:nvSpPr>
          <p:spPr>
            <a:xfrm>
              <a:off x="2873635" y="1035699"/>
              <a:ext cx="1026561" cy="2239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8" name="Obdélník 7"/>
            <p:cNvSpPr/>
            <p:nvPr/>
          </p:nvSpPr>
          <p:spPr>
            <a:xfrm>
              <a:off x="3998637" y="1483567"/>
              <a:ext cx="909265" cy="2239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9" name="Obdélník 8"/>
            <p:cNvSpPr/>
            <p:nvPr/>
          </p:nvSpPr>
          <p:spPr>
            <a:xfrm>
              <a:off x="4907902" y="2110532"/>
              <a:ext cx="774441" cy="2239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0" name="Obdélník 9"/>
            <p:cNvSpPr/>
            <p:nvPr/>
          </p:nvSpPr>
          <p:spPr>
            <a:xfrm>
              <a:off x="6077159" y="1747933"/>
              <a:ext cx="528241" cy="2606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12" name="Obdélník 11"/>
            <p:cNvSpPr/>
            <p:nvPr/>
          </p:nvSpPr>
          <p:spPr>
            <a:xfrm>
              <a:off x="5050971" y="2998885"/>
              <a:ext cx="911290" cy="2239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3" name="Obdélník 12"/>
            <p:cNvSpPr/>
            <p:nvPr/>
          </p:nvSpPr>
          <p:spPr>
            <a:xfrm>
              <a:off x="5187820" y="3775138"/>
              <a:ext cx="908180" cy="2239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4" name="Obdélník 13"/>
            <p:cNvSpPr/>
            <p:nvPr/>
          </p:nvSpPr>
          <p:spPr>
            <a:xfrm>
              <a:off x="5358883" y="3252495"/>
              <a:ext cx="1319192" cy="2239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15" name="Obdélník 14"/>
            <p:cNvSpPr/>
            <p:nvPr/>
          </p:nvSpPr>
          <p:spPr>
            <a:xfrm>
              <a:off x="6385250" y="2731535"/>
              <a:ext cx="220150" cy="5209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6" name="Obdélník 15"/>
            <p:cNvSpPr/>
            <p:nvPr/>
          </p:nvSpPr>
          <p:spPr>
            <a:xfrm>
              <a:off x="4313853" y="4551391"/>
              <a:ext cx="1045029" cy="1986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7" name="Obdélník 16"/>
            <p:cNvSpPr/>
            <p:nvPr/>
          </p:nvSpPr>
          <p:spPr>
            <a:xfrm>
              <a:off x="3144417" y="5253135"/>
              <a:ext cx="774441" cy="2239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8" name="Obdélník 17"/>
            <p:cNvSpPr/>
            <p:nvPr/>
          </p:nvSpPr>
          <p:spPr>
            <a:xfrm>
              <a:off x="3918858" y="4889630"/>
              <a:ext cx="1440024" cy="2239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9" name="Obdélník 18"/>
            <p:cNvSpPr/>
            <p:nvPr/>
          </p:nvSpPr>
          <p:spPr>
            <a:xfrm>
              <a:off x="1619755" y="1859900"/>
              <a:ext cx="750221" cy="3701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20" name="Obdélník 19"/>
            <p:cNvSpPr/>
            <p:nvPr/>
          </p:nvSpPr>
          <p:spPr>
            <a:xfrm>
              <a:off x="1619755" y="4058166"/>
              <a:ext cx="190384" cy="3701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21" name="Obdélník 20"/>
            <p:cNvSpPr/>
            <p:nvPr/>
          </p:nvSpPr>
          <p:spPr>
            <a:xfrm>
              <a:off x="1619756" y="4570121"/>
              <a:ext cx="324591" cy="3058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22" name="Obdélník 21"/>
            <p:cNvSpPr/>
            <p:nvPr/>
          </p:nvSpPr>
          <p:spPr>
            <a:xfrm>
              <a:off x="1619756" y="5020257"/>
              <a:ext cx="750220" cy="3701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23" name="Obdélník 22"/>
            <p:cNvSpPr/>
            <p:nvPr/>
          </p:nvSpPr>
          <p:spPr>
            <a:xfrm>
              <a:off x="2584580" y="4889629"/>
              <a:ext cx="774441" cy="3701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Skupina 4"/>
          <p:cNvGrpSpPr/>
          <p:nvPr/>
        </p:nvGrpSpPr>
        <p:grpSpPr>
          <a:xfrm>
            <a:off x="6736539" y="962139"/>
            <a:ext cx="3799875" cy="4933719"/>
            <a:chOff x="173652" y="715336"/>
            <a:chExt cx="3950477" cy="5814707"/>
          </a:xfrm>
        </p:grpSpPr>
        <p:pic>
          <p:nvPicPr>
            <p:cNvPr id="6" name="Picture 8"/>
            <p:cNvPicPr>
              <a:picLocks noChangeAspect="1" noChangeArrowheads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79" t="6580" r="17827" b="3253"/>
            <a:stretch>
              <a:fillRect/>
            </a:stretch>
          </p:blipFill>
          <p:spPr bwMode="auto">
            <a:xfrm>
              <a:off x="173652" y="715336"/>
              <a:ext cx="3950477" cy="581470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sp>
          <p:nvSpPr>
            <p:cNvPr id="7" name="Obdélník 6"/>
            <p:cNvSpPr/>
            <p:nvPr/>
          </p:nvSpPr>
          <p:spPr>
            <a:xfrm>
              <a:off x="2985796" y="715336"/>
              <a:ext cx="1138333" cy="3390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8" name="Obdélník 7"/>
            <p:cNvSpPr/>
            <p:nvPr/>
          </p:nvSpPr>
          <p:spPr>
            <a:xfrm>
              <a:off x="3368351" y="1054359"/>
              <a:ext cx="755778" cy="457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9" name="Obdélník 8"/>
            <p:cNvSpPr/>
            <p:nvPr/>
          </p:nvSpPr>
          <p:spPr>
            <a:xfrm>
              <a:off x="3890865" y="1712545"/>
              <a:ext cx="233264" cy="20010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0" name="Obdélník 9"/>
            <p:cNvSpPr/>
            <p:nvPr/>
          </p:nvSpPr>
          <p:spPr>
            <a:xfrm>
              <a:off x="173652" y="731836"/>
              <a:ext cx="162250" cy="18620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5" r="6804"/>
          <a:stretch>
            <a:fillRect/>
          </a:stretch>
        </p:blipFill>
        <p:spPr bwMode="auto">
          <a:xfrm>
            <a:off x="1882642" y="41479"/>
            <a:ext cx="3392741" cy="6775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3" descr="zily_fetalniobeh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11" r="29414"/>
          <a:stretch>
            <a:fillRect/>
          </a:stretch>
        </p:blipFill>
        <p:spPr bwMode="auto">
          <a:xfrm>
            <a:off x="4328931" y="0"/>
            <a:ext cx="289367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/>
          <p:cNvSpPr/>
          <p:nvPr/>
        </p:nvSpPr>
        <p:spPr>
          <a:xfrm>
            <a:off x="4328931" y="185195"/>
            <a:ext cx="972274" cy="18866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1966</Words>
  <Application>WPS Presentation</Application>
  <PresentationFormat>Širokoúhlá obrazovka</PresentationFormat>
  <Paragraphs>59</Paragraphs>
  <Slides>17</Slides>
  <Notes>1</Notes>
  <HiddenSlides>0</HiddenSlides>
  <MMClips>0</MMClips>
  <ScaleCrop>false</ScaleCrop>
  <HeadingPairs>
    <vt:vector size="8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27" baseType="lpstr">
      <vt:lpstr>Arial</vt:lpstr>
      <vt:lpstr>SimSun</vt:lpstr>
      <vt:lpstr>Wingdings</vt:lpstr>
      <vt:lpstr>Times New Roman</vt:lpstr>
      <vt:lpstr>Calibri</vt:lpstr>
      <vt:lpstr>Calibri Light</vt:lpstr>
      <vt:lpstr>Microsoft YaHei</vt:lpstr>
      <vt:lpstr>Arial Unicode MS</vt:lpstr>
      <vt:lpstr>Motiv Office</vt:lpstr>
      <vt:lpstr>MSPhotoEd.3</vt:lpstr>
      <vt:lpstr>arterie, vény, lymfa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Mízní uzliny hlavy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Lucie Kubíčková</dc:creator>
  <cp:lastModifiedBy>Lucík</cp:lastModifiedBy>
  <cp:revision>12</cp:revision>
  <dcterms:created xsi:type="dcterms:W3CDTF">2021-03-12T18:38:00Z</dcterms:created>
  <dcterms:modified xsi:type="dcterms:W3CDTF">2024-02-29T20:45:11Z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0C1149BF1FD7457C8E41D42094D3E81E_13</vt:lpwstr>
  </property>
  <property fmtid="{D5CDD505-2E9C-101B-9397-08002B2CF9AE}" pid="3" name="KSOProductBuildVer">
    <vt:lpwstr>1033-12.2.0.13489</vt:lpwstr>
  </property>
</Properties>
</file>