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sldIdLst>
    <p:sldId id="260" r:id="rId2"/>
    <p:sldId id="261" r:id="rId3"/>
    <p:sldId id="329" r:id="rId4"/>
    <p:sldId id="272" r:id="rId5"/>
    <p:sldId id="257" r:id="rId6"/>
    <p:sldId id="259" r:id="rId7"/>
    <p:sldId id="331" r:id="rId8"/>
    <p:sldId id="286" r:id="rId9"/>
    <p:sldId id="328" r:id="rId10"/>
    <p:sldId id="263" r:id="rId11"/>
    <p:sldId id="374" r:id="rId12"/>
    <p:sldId id="375" r:id="rId13"/>
    <p:sldId id="376" r:id="rId14"/>
    <p:sldId id="377" r:id="rId15"/>
    <p:sldId id="378" r:id="rId16"/>
    <p:sldId id="379" r:id="rId17"/>
    <p:sldId id="323" r:id="rId18"/>
    <p:sldId id="381" r:id="rId19"/>
    <p:sldId id="382" r:id="rId20"/>
    <p:sldId id="383" r:id="rId21"/>
    <p:sldId id="384" r:id="rId22"/>
    <p:sldId id="385" r:id="rId23"/>
    <p:sldId id="386" r:id="rId24"/>
    <p:sldId id="387" r:id="rId25"/>
    <p:sldId id="388" r:id="rId26"/>
    <p:sldId id="389" r:id="rId27"/>
    <p:sldId id="390" r:id="rId28"/>
    <p:sldId id="391" r:id="rId29"/>
    <p:sldId id="337" r:id="rId30"/>
    <p:sldId id="392" r:id="rId31"/>
    <p:sldId id="393" r:id="rId32"/>
    <p:sldId id="394" r:id="rId33"/>
    <p:sldId id="395" r:id="rId34"/>
    <p:sldId id="396" r:id="rId3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19B8D4-1492-4E1F-AAE7-5E8C7105D9D2}" type="datetimeFigureOut">
              <a:rPr lang="cs-CZ" smtClean="0"/>
              <a:t>24.03.2024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88F0E6-5DBC-4E9C-A051-C95DBFBDF298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6600" indent="-282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5380" indent="-22733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9405" indent="-22733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43430" indent="-22733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00630" indent="-2273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57830" indent="-2273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15030" indent="-2273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72230" indent="-2273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0ACC8F5-C2A6-4442-8A22-17EEED0E1501}" type="slidenum">
              <a:rPr lang="cs-CZ" altLang="cs-CZ" smtClean="0"/>
              <a:t>14</a:t>
            </a:fld>
            <a:endParaRPr lang="cs-CZ" altLang="cs-CZ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cs-CZ" altLang="cs-CZ"/>
              <a:t>Fila radicularia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1747" name="Zástupný symbol pro poznámky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3174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6600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5380" indent="-22733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9405" indent="-22733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43430" indent="-22733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00630" indent="-22733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57830" indent="-22733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15030" indent="-22733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72230" indent="-22733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DBB0DC2-13AD-4207-8B35-AB922E0FE6BC}" type="slidenum">
              <a:rPr lang="cs-CZ" altLang="cs-CZ" smtClean="0"/>
              <a:t>29</a:t>
            </a:fld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39EAB-8594-4552-A251-7FC40B5FC819}" type="datetimeFigureOut">
              <a:rPr lang="cs-CZ" smtClean="0"/>
              <a:t>24.03.2024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8A1F7-7D4D-40CD-984A-5550DFB28D6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39EAB-8594-4552-A251-7FC40B5FC819}" type="datetimeFigureOut">
              <a:rPr lang="cs-CZ" smtClean="0"/>
              <a:t>24.03.2024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8A1F7-7D4D-40CD-984A-5550DFB28D6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39EAB-8594-4552-A251-7FC40B5FC819}" type="datetimeFigureOut">
              <a:rPr lang="cs-CZ" smtClean="0"/>
              <a:t>24.03.2024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8A1F7-7D4D-40CD-984A-5550DFB28D6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nline obrázek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F139D-A1D1-4C89-9EC3-E04FF56FE47B}" type="slidenum">
              <a:rPr lang="cs-CZ" altLang="cs-CZ"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39EAB-8594-4552-A251-7FC40B5FC819}" type="datetimeFigureOut">
              <a:rPr lang="cs-CZ" smtClean="0"/>
              <a:t>24.03.2024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8A1F7-7D4D-40CD-984A-5550DFB28D6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39EAB-8594-4552-A251-7FC40B5FC819}" type="datetimeFigureOut">
              <a:rPr lang="cs-CZ" smtClean="0"/>
              <a:t>24.03.2024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8A1F7-7D4D-40CD-984A-5550DFB28D6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39EAB-8594-4552-A251-7FC40B5FC819}" type="datetimeFigureOut">
              <a:rPr lang="cs-CZ" smtClean="0"/>
              <a:t>24.03.2024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8A1F7-7D4D-40CD-984A-5550DFB28D6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39EAB-8594-4552-A251-7FC40B5FC819}" type="datetimeFigureOut">
              <a:rPr lang="cs-CZ" smtClean="0"/>
              <a:t>24.03.2024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8A1F7-7D4D-40CD-984A-5550DFB28D6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39EAB-8594-4552-A251-7FC40B5FC819}" type="datetimeFigureOut">
              <a:rPr lang="cs-CZ" smtClean="0"/>
              <a:t>24.03.2024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8A1F7-7D4D-40CD-984A-5550DFB28D6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39EAB-8594-4552-A251-7FC40B5FC819}" type="datetimeFigureOut">
              <a:rPr lang="cs-CZ" smtClean="0"/>
              <a:t>24.03.2024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8A1F7-7D4D-40CD-984A-5550DFB28D6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39EAB-8594-4552-A251-7FC40B5FC819}" type="datetimeFigureOut">
              <a:rPr lang="cs-CZ" smtClean="0"/>
              <a:t>24.03.2024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8A1F7-7D4D-40CD-984A-5550DFB28D6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39EAB-8594-4552-A251-7FC40B5FC819}" type="datetimeFigureOut">
              <a:rPr lang="cs-CZ" smtClean="0"/>
              <a:t>24.03.2024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8A1F7-7D4D-40CD-984A-5550DFB28D6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39EAB-8594-4552-A251-7FC40B5FC819}" type="datetimeFigureOut">
              <a:rPr lang="cs-CZ" smtClean="0"/>
              <a:t>24.03.2024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8A1F7-7D4D-40CD-984A-5550DFB28D66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12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tags" Target="../tags/tag22.xml"/><Relationship Id="rId7" Type="http://schemas.openxmlformats.org/officeDocument/2006/relationships/image" Target="../media/image63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62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3.xml"/><Relationship Id="rId9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11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obsah 2"/>
          <p:cNvSpPr>
            <a:spLocks noGrp="1" noChangeArrowheads="1"/>
          </p:cNvSpPr>
          <p:nvPr>
            <p:ph idx="4294967295"/>
          </p:nvPr>
        </p:nvSpPr>
        <p:spPr>
          <a:xfrm>
            <a:off x="1527175" y="0"/>
            <a:ext cx="8224838" cy="554513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b="1">
                <a:solidFill>
                  <a:srgbClr val="FF3300"/>
                </a:solidFill>
              </a:rPr>
              <a:t>funiculus</a:t>
            </a:r>
            <a:r>
              <a:rPr lang="cs-CZ" altLang="cs-CZ" sz="1800"/>
              <a:t> = provazec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b="1"/>
              <a:t>       x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b="1">
                <a:solidFill>
                  <a:srgbClr val="FF3300"/>
                </a:solidFill>
              </a:rPr>
              <a:t>lemniscus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cs-CZ" altLang="cs-CZ" sz="1800" b="1"/>
              <a:t>x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b="1">
                <a:solidFill>
                  <a:srgbClr val="FF3300"/>
                </a:solidFill>
              </a:rPr>
              <a:t>fasciculus </a:t>
            </a:r>
            <a:r>
              <a:rPr lang="cs-CZ" altLang="cs-CZ" sz="1800"/>
              <a:t>= svazek axonů -</a:t>
            </a:r>
            <a:r>
              <a:rPr lang="cs-CZ" altLang="cs-CZ" sz="1800" u="sng"/>
              <a:t>HETEROGENNÍ </a:t>
            </a:r>
            <a:r>
              <a:rPr lang="cs-CZ" altLang="cs-CZ" sz="1800"/>
              <a:t>strukt.  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/>
              <a:t>       </a:t>
            </a:r>
            <a:r>
              <a:rPr lang="cs-CZ" altLang="cs-CZ" sz="1800" b="1"/>
              <a:t>x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b="1">
                <a:solidFill>
                  <a:srgbClr val="00FF00"/>
                </a:solidFill>
              </a:rPr>
              <a:t>tractus</a:t>
            </a:r>
            <a:r>
              <a:rPr lang="cs-CZ" altLang="cs-CZ" sz="1800" b="1"/>
              <a:t> </a:t>
            </a:r>
            <a:r>
              <a:rPr lang="cs-CZ" altLang="cs-CZ" sz="1800"/>
              <a:t>=dráha-  svazek axonů -</a:t>
            </a:r>
            <a:r>
              <a:rPr lang="cs-CZ" altLang="cs-CZ" sz="1800" u="sng"/>
              <a:t>HOMOGENNÍ</a:t>
            </a:r>
            <a:r>
              <a:rPr lang="cs-CZ" altLang="cs-CZ" sz="1800"/>
              <a:t> strukt.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ipsi</a:t>
            </a:r>
            <a:r>
              <a:rPr lang="cs-CZ" altLang="cs-CZ" sz="1800" b="1"/>
              <a:t>laterální x </a:t>
            </a:r>
            <a:r>
              <a:rPr lang="cs-CZ" altLang="cs-CZ" sz="1800" b="1">
                <a:solidFill>
                  <a:srgbClr val="0000FF"/>
                </a:solidFill>
              </a:rPr>
              <a:t>kontra</a:t>
            </a:r>
            <a:r>
              <a:rPr lang="cs-CZ" altLang="cs-CZ" sz="1800" b="1"/>
              <a:t>laterální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b="1"/>
              <a:t>rostrální</a:t>
            </a:r>
            <a:r>
              <a:rPr lang="cs-CZ" altLang="cs-CZ" sz="1800"/>
              <a:t> = ozn. směru v NS odpovídající jejímu funkčnímu uspořádání (resp. Fylogenetickému vývoji) od spodního konce míchy k přednímu okraji mozku – dosl. K NOSU</a:t>
            </a:r>
          </a:p>
          <a:p>
            <a:pPr eaLnBrk="1" hangingPunct="1">
              <a:buFontTx/>
              <a:buNone/>
            </a:pPr>
            <a:r>
              <a:rPr lang="cs-CZ" altLang="cs-CZ" sz="1800" b="1"/>
              <a:t>substantia </a:t>
            </a:r>
            <a:r>
              <a:rPr lang="cs-CZ" altLang="cs-CZ" sz="1800" b="1">
                <a:solidFill>
                  <a:srgbClr val="CB29B4"/>
                </a:solidFill>
              </a:rPr>
              <a:t>alba</a:t>
            </a:r>
            <a:r>
              <a:rPr lang="cs-CZ" altLang="cs-CZ" sz="1800" b="1"/>
              <a:t> x substantia </a:t>
            </a:r>
            <a:r>
              <a:rPr lang="cs-CZ" altLang="cs-CZ" sz="1800" b="1">
                <a:solidFill>
                  <a:srgbClr val="CB29B4"/>
                </a:solidFill>
              </a:rPr>
              <a:t>grisea</a:t>
            </a:r>
          </a:p>
          <a:p>
            <a:pPr eaLnBrk="1" hangingPunct="1">
              <a:buFontTx/>
              <a:buNone/>
            </a:pPr>
            <a:r>
              <a:rPr lang="cs-CZ" altLang="cs-CZ" sz="1800" b="1"/>
              <a:t>nucleus</a:t>
            </a:r>
            <a:r>
              <a:rPr lang="cs-CZ" altLang="cs-CZ" sz="1800"/>
              <a:t> </a:t>
            </a:r>
            <a:r>
              <a:rPr lang="cs-CZ" altLang="cs-CZ" sz="1800" b="1">
                <a:solidFill>
                  <a:srgbClr val="FF9900"/>
                </a:solidFill>
              </a:rPr>
              <a:t>motorius (originis)</a:t>
            </a:r>
            <a:r>
              <a:rPr lang="cs-CZ" altLang="cs-CZ" sz="1800" b="1"/>
              <a:t> x </a:t>
            </a:r>
            <a:r>
              <a:rPr lang="cs-CZ" altLang="cs-CZ" sz="1800" b="1">
                <a:solidFill>
                  <a:srgbClr val="FF9900"/>
                </a:solidFill>
              </a:rPr>
              <a:t>terminationis (senzorius)</a:t>
            </a:r>
            <a:endParaRPr lang="cs-CZ" altLang="cs-CZ" sz="1800">
              <a:solidFill>
                <a:srgbClr val="FF9900"/>
              </a:solidFill>
            </a:endParaRPr>
          </a:p>
          <a:p>
            <a:pPr eaLnBrk="1" hangingPunct="1"/>
            <a:endParaRPr lang="cs-CZ" altLang="cs-CZ" sz="1800"/>
          </a:p>
          <a:p>
            <a:pPr eaLnBrk="1" hangingPunct="1">
              <a:lnSpc>
                <a:spcPct val="80000"/>
              </a:lnSpc>
            </a:pPr>
            <a:endParaRPr lang="cs-CZ" altLang="cs-CZ" sz="1800" b="1"/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74645" y="5383748"/>
            <a:ext cx="1211735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600" b="1" dirty="0"/>
              <a:t>3 druhy </a:t>
            </a:r>
            <a:r>
              <a:rPr lang="cs-CZ" altLang="cs-CZ" sz="1600" b="1" dirty="0" err="1"/>
              <a:t>somatosenzoriky</a:t>
            </a:r>
            <a:r>
              <a:rPr lang="cs-CZ" altLang="cs-CZ" sz="1600" b="1" dirty="0"/>
              <a:t>:</a:t>
            </a:r>
          </a:p>
          <a:p>
            <a:pPr eaLnBrk="1" hangingPunct="1">
              <a:buFontTx/>
              <a:buAutoNum type="arabicPeriod"/>
            </a:pPr>
            <a:r>
              <a:rPr lang="cs-CZ" altLang="cs-CZ" sz="1600" b="1" dirty="0"/>
              <a:t>čití </a:t>
            </a:r>
            <a:r>
              <a:rPr lang="cs-CZ" altLang="cs-CZ" sz="1600" b="1" dirty="0" err="1"/>
              <a:t>protopatické</a:t>
            </a:r>
          </a:p>
          <a:p>
            <a:pPr eaLnBrk="1" hangingPunct="1">
              <a:buFontTx/>
              <a:buAutoNum type="arabicPeriod"/>
            </a:pPr>
            <a:r>
              <a:rPr lang="cs-CZ" altLang="cs-CZ" sz="1600" b="1" dirty="0"/>
              <a:t>čití </a:t>
            </a:r>
            <a:r>
              <a:rPr lang="cs-CZ" altLang="cs-CZ" sz="1600" b="1" dirty="0" err="1"/>
              <a:t>epikritické</a:t>
            </a:r>
            <a:endParaRPr lang="cs-CZ" altLang="cs-CZ" sz="1600" b="1" dirty="0"/>
          </a:p>
          <a:p>
            <a:pPr eaLnBrk="1" hangingPunct="1">
              <a:buFontTx/>
              <a:buAutoNum type="arabicPeriod"/>
            </a:pPr>
            <a:r>
              <a:rPr lang="cs-CZ" altLang="cs-CZ" sz="1600" b="1" dirty="0" err="1"/>
              <a:t>propriocepce</a:t>
            </a:r>
            <a:endParaRPr lang="cs-CZ" altLang="cs-CZ" sz="1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Line 2"/>
          <p:cNvSpPr>
            <a:spLocks noChangeShapeType="1"/>
          </p:cNvSpPr>
          <p:nvPr/>
        </p:nvSpPr>
        <p:spPr bwMode="auto">
          <a:xfrm>
            <a:off x="5257800" y="5753100"/>
            <a:ext cx="68580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3394075" y="95251"/>
            <a:ext cx="3892732" cy="46166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cs-CZ" altLang="cs-CZ" sz="2400" b="1" dirty="0"/>
              <a:t>FUNKČNÍ TYPY AXONŮ V PNS</a:t>
            </a: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2362200" y="3962400"/>
            <a:ext cx="8077200" cy="609600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2362201" y="3352800"/>
            <a:ext cx="2435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  <a:latin typeface="Times New Roman" panose="02020603050405020304" pitchFamily="18" charset="0"/>
              </a:rPr>
              <a:t>somatomotorické</a:t>
            </a:r>
          </a:p>
        </p:txBody>
      </p:sp>
      <p:sp>
        <p:nvSpPr>
          <p:cNvPr id="13318" name="Text Box 6" descr="Čárkovaný šikmo nahoru"/>
          <p:cNvSpPr txBox="1">
            <a:spLocks noChangeArrowheads="1"/>
          </p:cNvSpPr>
          <p:nvPr/>
        </p:nvSpPr>
        <p:spPr bwMode="auto">
          <a:xfrm>
            <a:off x="6172201" y="3352800"/>
            <a:ext cx="2765425" cy="4572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příčně pr. svalovina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2362201" y="4076700"/>
            <a:ext cx="2671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  <a:latin typeface="Times New Roman" panose="02020603050405020304" pitchFamily="18" charset="0"/>
              </a:rPr>
              <a:t>branchiomotorické</a:t>
            </a:r>
          </a:p>
        </p:txBody>
      </p:sp>
      <p:sp>
        <p:nvSpPr>
          <p:cNvPr id="13320" name="Text Box 8" descr="Čárkovaný šikmo nahoru"/>
          <p:cNvSpPr txBox="1">
            <a:spLocks noChangeArrowheads="1"/>
          </p:cNvSpPr>
          <p:nvPr/>
        </p:nvSpPr>
        <p:spPr bwMode="auto">
          <a:xfrm>
            <a:off x="6172201" y="4057650"/>
            <a:ext cx="2765425" cy="4572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příčně pr. svalovina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2362201" y="4800600"/>
            <a:ext cx="2416175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2400" b="1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visceromotorické</a:t>
            </a:r>
          </a:p>
        </p:txBody>
      </p:sp>
      <p:sp>
        <p:nvSpPr>
          <p:cNvPr id="13322" name="Text Box 10" descr="Tráva"/>
          <p:cNvSpPr txBox="1">
            <a:spLocks noChangeArrowheads="1"/>
          </p:cNvSpPr>
          <p:nvPr/>
        </p:nvSpPr>
        <p:spPr bwMode="auto">
          <a:xfrm>
            <a:off x="6172201" y="4762500"/>
            <a:ext cx="2378075" cy="4572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hladká svalovina</a:t>
            </a:r>
          </a:p>
        </p:txBody>
      </p:sp>
      <p:sp>
        <p:nvSpPr>
          <p:cNvPr id="13323" name="Text Box 11" descr="Cik cak"/>
          <p:cNvSpPr txBox="1">
            <a:spLocks noChangeArrowheads="1"/>
          </p:cNvSpPr>
          <p:nvPr/>
        </p:nvSpPr>
        <p:spPr bwMode="auto">
          <a:xfrm>
            <a:off x="6172201" y="5467350"/>
            <a:ext cx="1370013" cy="4572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myokard</a:t>
            </a: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6172201" y="6172200"/>
            <a:ext cx="842963" cy="4572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72549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72549"/>
                  <a:invGamma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2400" b="1">
                <a:latin typeface="Times New Roman" panose="02020603050405020304" pitchFamily="18" charset="0"/>
              </a:rPr>
              <a:t>žlázy</a:t>
            </a:r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 rot="16200000">
            <a:off x="1271588" y="4594226"/>
            <a:ext cx="1428750" cy="4667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Eferentní</a:t>
            </a:r>
          </a:p>
        </p:txBody>
      </p:sp>
      <p:sp>
        <p:nvSpPr>
          <p:cNvPr id="13326" name="Text Box 14"/>
          <p:cNvSpPr txBox="1">
            <a:spLocks noChangeArrowheads="1"/>
          </p:cNvSpPr>
          <p:nvPr/>
        </p:nvSpPr>
        <p:spPr bwMode="auto">
          <a:xfrm>
            <a:off x="2362200" y="5791200"/>
            <a:ext cx="226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8000"/>
                </a:solidFill>
                <a:latin typeface="Times New Roman" panose="02020603050405020304" pitchFamily="18" charset="0"/>
              </a:rPr>
              <a:t>parasympatické</a:t>
            </a:r>
          </a:p>
        </p:txBody>
      </p:sp>
      <p:sp>
        <p:nvSpPr>
          <p:cNvPr id="13327" name="Text Box 15"/>
          <p:cNvSpPr txBox="1">
            <a:spLocks noChangeArrowheads="1"/>
          </p:cNvSpPr>
          <p:nvPr/>
        </p:nvSpPr>
        <p:spPr bwMode="auto">
          <a:xfrm>
            <a:off x="2362200" y="5360988"/>
            <a:ext cx="165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FF00"/>
                </a:solidFill>
                <a:latin typeface="Times New Roman" panose="02020603050405020304" pitchFamily="18" charset="0"/>
              </a:rPr>
              <a:t>sympatické</a:t>
            </a:r>
            <a:endParaRPr lang="cs-CZ" altLang="cs-CZ" sz="24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28" name="Line 16"/>
          <p:cNvSpPr>
            <a:spLocks noChangeShapeType="1"/>
          </p:cNvSpPr>
          <p:nvPr/>
        </p:nvSpPr>
        <p:spPr bwMode="auto">
          <a:xfrm>
            <a:off x="5334000" y="3581400"/>
            <a:ext cx="685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29" name="Line 17"/>
          <p:cNvSpPr>
            <a:spLocks noChangeShapeType="1"/>
          </p:cNvSpPr>
          <p:nvPr/>
        </p:nvSpPr>
        <p:spPr bwMode="auto">
          <a:xfrm>
            <a:off x="5257800" y="5105400"/>
            <a:ext cx="6858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30" name="Line 18"/>
          <p:cNvSpPr>
            <a:spLocks noChangeShapeType="1"/>
          </p:cNvSpPr>
          <p:nvPr/>
        </p:nvSpPr>
        <p:spPr bwMode="auto">
          <a:xfrm>
            <a:off x="5257800" y="5105400"/>
            <a:ext cx="685800" cy="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31" name="Line 19"/>
          <p:cNvSpPr>
            <a:spLocks noChangeShapeType="1"/>
          </p:cNvSpPr>
          <p:nvPr/>
        </p:nvSpPr>
        <p:spPr bwMode="auto">
          <a:xfrm>
            <a:off x="5334000" y="4343400"/>
            <a:ext cx="685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32" name="Line 20"/>
          <p:cNvSpPr>
            <a:spLocks noChangeShapeType="1"/>
          </p:cNvSpPr>
          <p:nvPr/>
        </p:nvSpPr>
        <p:spPr bwMode="auto">
          <a:xfrm>
            <a:off x="5257800" y="6400800"/>
            <a:ext cx="6858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33" name="Line 21"/>
          <p:cNvSpPr>
            <a:spLocks noChangeShapeType="1"/>
          </p:cNvSpPr>
          <p:nvPr/>
        </p:nvSpPr>
        <p:spPr bwMode="auto">
          <a:xfrm>
            <a:off x="5257800" y="5753100"/>
            <a:ext cx="6858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34" name="Line 22"/>
          <p:cNvSpPr>
            <a:spLocks noChangeShapeType="1"/>
          </p:cNvSpPr>
          <p:nvPr/>
        </p:nvSpPr>
        <p:spPr bwMode="auto">
          <a:xfrm>
            <a:off x="5257800" y="6400800"/>
            <a:ext cx="685800" cy="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35" name="Rectangle 23"/>
          <p:cNvSpPr>
            <a:spLocks noChangeArrowheads="1"/>
          </p:cNvSpPr>
          <p:nvPr/>
        </p:nvSpPr>
        <p:spPr bwMode="auto">
          <a:xfrm>
            <a:off x="2362200" y="2493963"/>
            <a:ext cx="8077200" cy="609600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9240" name="Text Box 24"/>
          <p:cNvSpPr txBox="1">
            <a:spLocks noChangeArrowheads="1"/>
          </p:cNvSpPr>
          <p:nvPr/>
        </p:nvSpPr>
        <p:spPr bwMode="auto">
          <a:xfrm rot="16200000">
            <a:off x="1262857" y="1745457"/>
            <a:ext cx="1446212" cy="466725"/>
          </a:xfrm>
          <a:prstGeom prst="rect">
            <a:avLst/>
          </a:prstGeom>
          <a:noFill/>
          <a:ln w="9525">
            <a:solidFill>
              <a:srgbClr val="3399FF"/>
            </a:solidFill>
            <a:miter lim="800000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2400" b="1">
                <a:solidFill>
                  <a:srgbClr val="339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Aferentní</a:t>
            </a:r>
          </a:p>
        </p:txBody>
      </p:sp>
      <p:sp>
        <p:nvSpPr>
          <p:cNvPr id="13337" name="Text Box 25"/>
          <p:cNvSpPr txBox="1">
            <a:spLocks noChangeArrowheads="1"/>
          </p:cNvSpPr>
          <p:nvPr/>
        </p:nvSpPr>
        <p:spPr bwMode="auto">
          <a:xfrm>
            <a:off x="2319339" y="1066800"/>
            <a:ext cx="2486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66FF"/>
                </a:solidFill>
                <a:latin typeface="Times New Roman" panose="02020603050405020304" pitchFamily="18" charset="0"/>
              </a:rPr>
              <a:t>somatosenzorické</a:t>
            </a:r>
            <a:endParaRPr lang="cs-CZ" altLang="cs-CZ" sz="2400">
              <a:solidFill>
                <a:srgbClr val="0066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38" name="Text Box 26"/>
          <p:cNvSpPr txBox="1">
            <a:spLocks noChangeArrowheads="1"/>
          </p:cNvSpPr>
          <p:nvPr/>
        </p:nvSpPr>
        <p:spPr bwMode="auto">
          <a:xfrm>
            <a:off x="6037263" y="1066800"/>
            <a:ext cx="41513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kožní čití, propriocepce, bolest</a:t>
            </a:r>
          </a:p>
        </p:txBody>
      </p:sp>
      <p:sp>
        <p:nvSpPr>
          <p:cNvPr id="13339" name="Text Box 27"/>
          <p:cNvSpPr txBox="1">
            <a:spLocks noChangeArrowheads="1"/>
          </p:cNvSpPr>
          <p:nvPr/>
        </p:nvSpPr>
        <p:spPr bwMode="auto">
          <a:xfrm>
            <a:off x="2311400" y="1771651"/>
            <a:ext cx="24842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cs-CZ" altLang="cs-CZ" sz="2400" b="1">
                <a:solidFill>
                  <a:srgbClr val="0066FF"/>
                </a:solidFill>
                <a:latin typeface="Times New Roman" panose="02020603050405020304" pitchFamily="18" charset="0"/>
              </a:rPr>
              <a:t>viscerosenzorické</a:t>
            </a:r>
          </a:p>
        </p:txBody>
      </p:sp>
      <p:sp>
        <p:nvSpPr>
          <p:cNvPr id="13340" name="Text Box 28"/>
          <p:cNvSpPr txBox="1">
            <a:spLocks noChangeArrowheads="1"/>
          </p:cNvSpPr>
          <p:nvPr/>
        </p:nvSpPr>
        <p:spPr bwMode="auto">
          <a:xfrm>
            <a:off x="6096001" y="1771650"/>
            <a:ext cx="2976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mechanocepce, bolest</a:t>
            </a:r>
          </a:p>
        </p:txBody>
      </p:sp>
      <p:sp>
        <p:nvSpPr>
          <p:cNvPr id="13341" name="Text Box 29"/>
          <p:cNvSpPr txBox="1">
            <a:spLocks noChangeArrowheads="1"/>
          </p:cNvSpPr>
          <p:nvPr/>
        </p:nvSpPr>
        <p:spPr bwMode="auto">
          <a:xfrm>
            <a:off x="2332038" y="2570163"/>
            <a:ext cx="15541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0099"/>
                </a:solidFill>
                <a:latin typeface="Times New Roman" panose="02020603050405020304" pitchFamily="18" charset="0"/>
              </a:rPr>
              <a:t>senzorické</a:t>
            </a:r>
          </a:p>
        </p:txBody>
      </p:sp>
      <p:sp>
        <p:nvSpPr>
          <p:cNvPr id="13342" name="Text Box 30"/>
          <p:cNvSpPr txBox="1">
            <a:spLocks noChangeArrowheads="1"/>
          </p:cNvSpPr>
          <p:nvPr/>
        </p:nvSpPr>
        <p:spPr bwMode="auto">
          <a:xfrm>
            <a:off x="4314825" y="2552700"/>
            <a:ext cx="5608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aferentace chuti, sluchu, vestib. informací</a:t>
            </a:r>
          </a:p>
        </p:txBody>
      </p:sp>
      <p:grpSp>
        <p:nvGrpSpPr>
          <p:cNvPr id="13343" name="Group 31"/>
          <p:cNvGrpSpPr/>
          <p:nvPr/>
        </p:nvGrpSpPr>
        <p:grpSpPr bwMode="auto">
          <a:xfrm>
            <a:off x="5181600" y="1122364"/>
            <a:ext cx="744538" cy="274637"/>
            <a:chOff x="2400" y="2880"/>
            <a:chExt cx="469" cy="173"/>
          </a:xfrm>
        </p:grpSpPr>
        <p:sp>
          <p:nvSpPr>
            <p:cNvPr id="13352" name="Line 32"/>
            <p:cNvSpPr>
              <a:spLocks noChangeShapeType="1"/>
            </p:cNvSpPr>
            <p:nvPr/>
          </p:nvSpPr>
          <p:spPr bwMode="auto">
            <a:xfrm>
              <a:off x="2400" y="3053"/>
              <a:ext cx="469" cy="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13353" name="Group 33"/>
            <p:cNvGrpSpPr/>
            <p:nvPr/>
          </p:nvGrpSpPr>
          <p:grpSpPr bwMode="auto">
            <a:xfrm>
              <a:off x="2592" y="2880"/>
              <a:ext cx="96" cy="173"/>
              <a:chOff x="4416" y="2304"/>
              <a:chExt cx="96" cy="173"/>
            </a:xfrm>
          </p:grpSpPr>
          <p:sp>
            <p:nvSpPr>
              <p:cNvPr id="13354" name="Oval 34"/>
              <p:cNvSpPr>
                <a:spLocks noChangeArrowheads="1"/>
              </p:cNvSpPr>
              <p:nvPr/>
            </p:nvSpPr>
            <p:spPr bwMode="auto">
              <a:xfrm>
                <a:off x="4416" y="2304"/>
                <a:ext cx="96" cy="96"/>
              </a:xfrm>
              <a:prstGeom prst="ellipse">
                <a:avLst/>
              </a:prstGeom>
              <a:solidFill>
                <a:srgbClr val="000099"/>
              </a:solidFill>
              <a:ln w="9525">
                <a:solidFill>
                  <a:srgbClr val="000099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13355" name="Line 35"/>
              <p:cNvSpPr>
                <a:spLocks noChangeShapeType="1"/>
              </p:cNvSpPr>
              <p:nvPr/>
            </p:nvSpPr>
            <p:spPr bwMode="auto">
              <a:xfrm>
                <a:off x="4464" y="2400"/>
                <a:ext cx="0" cy="77"/>
              </a:xfrm>
              <a:prstGeom prst="line">
                <a:avLst/>
              </a:prstGeom>
              <a:noFill/>
              <a:ln w="38100">
                <a:solidFill>
                  <a:srgbClr val="000099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  <p:grpSp>
        <p:nvGrpSpPr>
          <p:cNvPr id="13344" name="Group 36"/>
          <p:cNvGrpSpPr/>
          <p:nvPr/>
        </p:nvGrpSpPr>
        <p:grpSpPr bwMode="auto">
          <a:xfrm>
            <a:off x="5181600" y="1731964"/>
            <a:ext cx="744538" cy="274637"/>
            <a:chOff x="2400" y="2880"/>
            <a:chExt cx="469" cy="173"/>
          </a:xfrm>
        </p:grpSpPr>
        <p:sp>
          <p:nvSpPr>
            <p:cNvPr id="13348" name="Line 37"/>
            <p:cNvSpPr>
              <a:spLocks noChangeShapeType="1"/>
            </p:cNvSpPr>
            <p:nvPr/>
          </p:nvSpPr>
          <p:spPr bwMode="auto">
            <a:xfrm>
              <a:off x="2400" y="3053"/>
              <a:ext cx="469" cy="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13349" name="Group 38"/>
            <p:cNvGrpSpPr/>
            <p:nvPr/>
          </p:nvGrpSpPr>
          <p:grpSpPr bwMode="auto">
            <a:xfrm>
              <a:off x="2592" y="2880"/>
              <a:ext cx="96" cy="173"/>
              <a:chOff x="4416" y="2304"/>
              <a:chExt cx="96" cy="173"/>
            </a:xfrm>
          </p:grpSpPr>
          <p:sp>
            <p:nvSpPr>
              <p:cNvPr id="13350" name="Oval 39"/>
              <p:cNvSpPr>
                <a:spLocks noChangeArrowheads="1"/>
              </p:cNvSpPr>
              <p:nvPr/>
            </p:nvSpPr>
            <p:spPr bwMode="auto">
              <a:xfrm>
                <a:off x="4416" y="2304"/>
                <a:ext cx="96" cy="96"/>
              </a:xfrm>
              <a:prstGeom prst="ellipse">
                <a:avLst/>
              </a:prstGeom>
              <a:solidFill>
                <a:srgbClr val="000099"/>
              </a:solidFill>
              <a:ln w="9525">
                <a:solidFill>
                  <a:srgbClr val="000099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13351" name="Line 40"/>
              <p:cNvSpPr>
                <a:spLocks noChangeShapeType="1"/>
              </p:cNvSpPr>
              <p:nvPr/>
            </p:nvSpPr>
            <p:spPr bwMode="auto">
              <a:xfrm>
                <a:off x="4464" y="2400"/>
                <a:ext cx="0" cy="77"/>
              </a:xfrm>
              <a:prstGeom prst="line">
                <a:avLst/>
              </a:prstGeom>
              <a:noFill/>
              <a:ln w="38100">
                <a:solidFill>
                  <a:srgbClr val="000099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  <p:sp>
        <p:nvSpPr>
          <p:cNvPr id="13345" name="Line 41"/>
          <p:cNvSpPr>
            <a:spLocks noChangeShapeType="1"/>
          </p:cNvSpPr>
          <p:nvPr/>
        </p:nvSpPr>
        <p:spPr bwMode="auto">
          <a:xfrm>
            <a:off x="3886200" y="2819400"/>
            <a:ext cx="420688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46" name="AutoShape 42"/>
          <p:cNvSpPr/>
          <p:nvPr/>
        </p:nvSpPr>
        <p:spPr bwMode="auto">
          <a:xfrm>
            <a:off x="6024564" y="5499456"/>
            <a:ext cx="142875" cy="446965"/>
          </a:xfrm>
          <a:prstGeom prst="leftBracket">
            <a:avLst>
              <a:gd name="adj" fmla="val 91111"/>
            </a:avLst>
          </a:prstGeom>
          <a:noFill/>
          <a:ln w="28575">
            <a:solidFill>
              <a:srgbClr val="FFFF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3347" name="Oval 43"/>
          <p:cNvSpPr>
            <a:spLocks noChangeArrowheads="1"/>
          </p:cNvSpPr>
          <p:nvPr/>
        </p:nvSpPr>
        <p:spPr bwMode="auto">
          <a:xfrm>
            <a:off x="4191000" y="2743200"/>
            <a:ext cx="152400" cy="1524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accent2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013" y="927100"/>
            <a:ext cx="3168650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9" t="5400" r="69749" b="55800"/>
          <a:stretch>
            <a:fillRect/>
          </a:stretch>
        </p:blipFill>
        <p:spPr bwMode="auto">
          <a:xfrm>
            <a:off x="227" y="1038307"/>
            <a:ext cx="3960813" cy="573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/>
          <p:nvPr>
            <p:custDataLst>
              <p:tags r:id="rId1"/>
            </p:custDataLst>
          </p:nvPr>
        </p:nvSpPr>
        <p:spPr>
          <a:xfrm>
            <a:off x="0" y="5080"/>
            <a:ext cx="11903710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AutoNum type="arabicPeriod"/>
            </a:pPr>
            <a:r>
              <a:rPr lang="cs-CZ" dirty="0"/>
              <a:t>Hřbetní mícha, hranice, zevní popis a obecné uspořádání šedé a bílé hmoty </a:t>
            </a:r>
          </a:p>
          <a:p>
            <a:pPr marL="342900" indent="-342900">
              <a:buAutoNum type="arabicPeriod"/>
            </a:pPr>
            <a:r>
              <a:rPr lang="cs-CZ" dirty="0"/>
              <a:t>Hřbetní mícha, šedá hmota – základní jádra </a:t>
            </a:r>
          </a:p>
          <a:p>
            <a:pPr marL="342900" indent="-342900">
              <a:buAutoNum type="arabicPeriod"/>
            </a:pPr>
            <a:r>
              <a:rPr lang="cs-CZ" dirty="0"/>
              <a:t>Hřbetní mícha, bílá hmota – základní ascendentní a descendentní spojení 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29" name="Text Box 8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729990" y="1154431"/>
            <a:ext cx="3805850" cy="46166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>
                <a:latin typeface="+mn-lt"/>
              </a:rPr>
              <a:t>MÍCHA (MEDULLA SPINALIS)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rain &amp; Spinal Cord - Atlas of Anatom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3" r="31153"/>
          <a:stretch>
            <a:fillRect/>
          </a:stretch>
        </p:blipFill>
        <p:spPr bwMode="auto">
          <a:xfrm>
            <a:off x="934065" y="48534"/>
            <a:ext cx="855406" cy="680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ek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4" t="22021" r="35940" b="15314"/>
          <a:stretch>
            <a:fillRect/>
          </a:stretch>
        </p:blipFill>
        <p:spPr bwMode="auto">
          <a:xfrm>
            <a:off x="7503856" y="123495"/>
            <a:ext cx="3087944" cy="6659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Ventral View of Brainstem and Cerebellum | Neuroanatomy | The Neurosurgical  Atlas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9170" y="862012"/>
            <a:ext cx="4648200" cy="51339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9" descr="Image result for medulla spinalis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6" y="0"/>
            <a:ext cx="335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 descr="Anatomy of Spinal Cord | Spinal cord anatomy, Spinal cord, Spinal 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8" r="36515" b="1815"/>
          <a:stretch>
            <a:fillRect/>
          </a:stretch>
        </p:blipFill>
        <p:spPr bwMode="auto">
          <a:xfrm>
            <a:off x="9055665" y="124492"/>
            <a:ext cx="2851357" cy="673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EEE1B8D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134" y="1169734"/>
            <a:ext cx="3435350" cy="23050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EEE1B8D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3" b="3583"/>
          <a:stretch>
            <a:fillRect/>
          </a:stretch>
        </p:blipFill>
        <p:spPr bwMode="auto">
          <a:xfrm>
            <a:off x="4331134" y="3471224"/>
            <a:ext cx="3025775" cy="22193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B85767A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9"/>
          <a:stretch>
            <a:fillRect/>
          </a:stretch>
        </p:blipFill>
        <p:spPr bwMode="auto">
          <a:xfrm>
            <a:off x="7356909" y="3764910"/>
            <a:ext cx="1131887" cy="22558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5196320" y="4772973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5269345" y="4341173"/>
            <a:ext cx="215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6277408" y="4125273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5340783" y="5277798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12" name="Text Box 23"/>
          <p:cNvSpPr txBox="1">
            <a:spLocks noChangeArrowheads="1"/>
          </p:cNvSpPr>
          <p:nvPr/>
        </p:nvSpPr>
        <p:spPr bwMode="auto">
          <a:xfrm>
            <a:off x="4688320" y="4399911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13" name="Text Box 24"/>
          <p:cNvSpPr txBox="1">
            <a:spLocks noChangeArrowheads="1"/>
          </p:cNvSpPr>
          <p:nvPr/>
        </p:nvSpPr>
        <p:spPr bwMode="auto">
          <a:xfrm>
            <a:off x="5402695" y="3828411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14" name="Obdélník 13"/>
          <p:cNvSpPr/>
          <p:nvPr/>
        </p:nvSpPr>
        <p:spPr bwMode="auto">
          <a:xfrm>
            <a:off x="7117195" y="3471223"/>
            <a:ext cx="285750" cy="500062"/>
          </a:xfrm>
          <a:prstGeom prst="rect">
            <a:avLst/>
          </a:prstGeom>
          <a:solidFill>
            <a:schemeClr val="bg2"/>
          </a:solidFill>
          <a:ln w="244475" cap="rnd" cmpd="sng" algn="ctr">
            <a:noFill/>
            <a:prstDash val="sysDot"/>
            <a:round/>
            <a:headEnd type="triangle" w="med" len="med"/>
            <a:tailEnd type="stealth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cs-CZ">
              <a:latin typeface="Arial" panose="020B0604020202020204" pitchFamily="34" charset="0"/>
            </a:endParaRP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7117195" y="3459874"/>
            <a:ext cx="1685077" cy="369332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</a:rPr>
              <a:t>   </a:t>
            </a:r>
            <a:r>
              <a:rPr lang="cs-CZ" altLang="cs-CZ" sz="1800" b="1" dirty="0" err="1">
                <a:solidFill>
                  <a:srgbClr val="FF0000"/>
                </a:solidFill>
              </a:rPr>
              <a:t>Columnae</a:t>
            </a:r>
            <a:r>
              <a:rPr lang="cs-CZ" altLang="cs-CZ" sz="1800" b="1" dirty="0">
                <a:solidFill>
                  <a:srgbClr val="FF0000"/>
                </a:solidFill>
              </a:rPr>
              <a:t> </a:t>
            </a:r>
            <a:r>
              <a:rPr lang="cs-CZ" altLang="cs-CZ" sz="1800" dirty="0">
                <a:solidFill>
                  <a:srgbClr val="FF0000"/>
                </a:solidFill>
              </a:rPr>
              <a:t>  </a:t>
            </a:r>
          </a:p>
        </p:txBody>
      </p:sp>
      <p:pic>
        <p:nvPicPr>
          <p:cNvPr id="16" name="Picture 3" descr="494D00B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8"/>
          <a:stretch>
            <a:fillRect/>
          </a:stretch>
        </p:blipFill>
        <p:spPr bwMode="auto">
          <a:xfrm>
            <a:off x="3447753" y="1169734"/>
            <a:ext cx="867410" cy="485101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31" name="Obdélník 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89251" y="353696"/>
            <a:ext cx="6361113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TVAR MÍCHY, MÍCHA NA PŘÍČNÉM ŘEZU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0" name="Object 4"/>
          <p:cNvGraphicFramePr>
            <a:graphicFrameLocks noChangeAspect="1"/>
          </p:cNvGraphicFramePr>
          <p:nvPr/>
        </p:nvGraphicFramePr>
        <p:xfrm>
          <a:off x="0" y="56356"/>
          <a:ext cx="6769100" cy="674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e" r:id="rId3" imgW="11325225" imgH="11287125" progId="MSPhotoEd.3">
                  <p:embed/>
                </p:oleObj>
              </mc:Choice>
              <mc:Fallback>
                <p:oleObj name="Fotografie" r:id="rId3" imgW="11325225" imgH="11287125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6356"/>
                        <a:ext cx="6769100" cy="6745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1" name="Rectangle 5"/>
          <p:cNvSpPr>
            <a:spLocks noChangeArrowheads="1"/>
          </p:cNvSpPr>
          <p:nvPr/>
        </p:nvSpPr>
        <p:spPr bwMode="auto">
          <a:xfrm>
            <a:off x="231467" y="206477"/>
            <a:ext cx="2355132" cy="46166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30000"/>
              </a:spcBef>
              <a:buFontTx/>
              <a:buNone/>
            </a:pPr>
            <a:r>
              <a:rPr lang="cs-CZ" altLang="cs-CZ" sz="2400" b="1" dirty="0"/>
              <a:t>Fila </a:t>
            </a:r>
            <a:r>
              <a:rPr lang="cs-CZ" altLang="cs-CZ" sz="2400" b="1" dirty="0" err="1"/>
              <a:t>radicularia</a:t>
            </a:r>
            <a:endParaRPr lang="cs-CZ" altLang="cs-CZ" sz="2400" b="1" dirty="0"/>
          </a:p>
        </p:txBody>
      </p:sp>
      <p:grpSp>
        <p:nvGrpSpPr>
          <p:cNvPr id="5" name="Skupina 4"/>
          <p:cNvGrpSpPr/>
          <p:nvPr/>
        </p:nvGrpSpPr>
        <p:grpSpPr>
          <a:xfrm>
            <a:off x="6096000" y="56356"/>
            <a:ext cx="5960882" cy="4879438"/>
            <a:chOff x="6096000" y="56356"/>
            <a:chExt cx="5960882" cy="4879438"/>
          </a:xfrm>
        </p:grpSpPr>
        <p:pic>
          <p:nvPicPr>
            <p:cNvPr id="2060" name="Picture 12" descr="Základy anatomie - nervový systém a čivy | Fakulta sportovních ...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34" t="40430" r="27775"/>
            <a:stretch>
              <a:fillRect/>
            </a:stretch>
          </p:blipFill>
          <p:spPr bwMode="auto">
            <a:xfrm>
              <a:off x="6096000" y="56356"/>
              <a:ext cx="5960882" cy="45031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bdélník 1"/>
            <p:cNvSpPr/>
            <p:nvPr/>
          </p:nvSpPr>
          <p:spPr>
            <a:xfrm>
              <a:off x="6096000" y="1986116"/>
              <a:ext cx="530942" cy="20647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" name="Obdélník 2"/>
            <p:cNvSpPr/>
            <p:nvPr/>
          </p:nvSpPr>
          <p:spPr>
            <a:xfrm>
              <a:off x="11248103" y="570271"/>
              <a:ext cx="808779" cy="4817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" name="Obdélník 3"/>
            <p:cNvSpPr/>
            <p:nvPr/>
          </p:nvSpPr>
          <p:spPr>
            <a:xfrm>
              <a:off x="8436077" y="3942735"/>
              <a:ext cx="2812026" cy="9930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5" descr="nerve - single fasci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6588125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6" descr="ner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4" y="2589214"/>
            <a:ext cx="6516687" cy="426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83"/>
          <p:cNvSpPr txBox="1">
            <a:spLocks noChangeArrowheads="1"/>
          </p:cNvSpPr>
          <p:nvPr/>
        </p:nvSpPr>
        <p:spPr bwMode="auto">
          <a:xfrm>
            <a:off x="6840156" y="165765"/>
            <a:ext cx="2975610" cy="4603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 err="1">
                <a:latin typeface="+mn-lt"/>
              </a:rPr>
              <a:t>Stavba nervus spinalis</a:t>
            </a:r>
            <a:endParaRPr lang="cs-CZ" altLang="cs-CZ" sz="2400" b="1" dirty="0">
              <a:latin typeface="+mn-l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694" y="529386"/>
            <a:ext cx="8034612" cy="6231775"/>
          </a:xfrm>
          <a:prstGeom prst="rect">
            <a:avLst/>
          </a:prstGeom>
        </p:spPr>
      </p:pic>
      <p:sp>
        <p:nvSpPr>
          <p:cNvPr id="2" name="Text Box 83"/>
          <p:cNvSpPr txBox="1">
            <a:spLocks noChangeArrowheads="1"/>
          </p:cNvSpPr>
          <p:nvPr/>
        </p:nvSpPr>
        <p:spPr bwMode="auto">
          <a:xfrm>
            <a:off x="4016841" y="77174"/>
            <a:ext cx="3112135" cy="4603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 err="1">
                <a:latin typeface="+mn-lt"/>
              </a:rPr>
              <a:t>Schéma nervus spinalis</a:t>
            </a:r>
            <a:endParaRPr lang="cs-CZ" altLang="cs-CZ" sz="2400" b="1" dirty="0">
              <a:latin typeface="+mn-l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Tvorba plexu 1-farebne"/>
          <p:cNvPicPr>
            <a:picLocks noChangeAspect="1" noChangeArrowheads="1"/>
          </p:cNvPicPr>
          <p:nvPr/>
        </p:nvPicPr>
        <p:blipFill>
          <a:blip r:embed="rId2">
            <a:biLevel thresh="5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588"/>
            <a:ext cx="9144000" cy="703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Oval 3"/>
          <p:cNvSpPr>
            <a:spLocks noChangeArrowheads="1"/>
          </p:cNvSpPr>
          <p:nvPr/>
        </p:nvSpPr>
        <p:spPr bwMode="auto">
          <a:xfrm rot="894417">
            <a:off x="6738938" y="2320926"/>
            <a:ext cx="1300162" cy="3095625"/>
          </a:xfrm>
          <a:prstGeom prst="ellipse">
            <a:avLst/>
          </a:prstGeom>
          <a:noFill/>
          <a:ln w="28575">
            <a:solidFill>
              <a:srgbClr val="CC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6868" name="Line 4"/>
          <p:cNvSpPr>
            <a:spLocks noChangeShapeType="1"/>
          </p:cNvSpPr>
          <p:nvPr/>
        </p:nvSpPr>
        <p:spPr bwMode="auto">
          <a:xfrm flipH="1">
            <a:off x="8040688" y="2133600"/>
            <a:ext cx="360362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8328026" y="1720850"/>
            <a:ext cx="2424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Nervová pleteň</a:t>
            </a:r>
          </a:p>
        </p:txBody>
      </p:sp>
      <p:sp>
        <p:nvSpPr>
          <p:cNvPr id="36870" name="Oval 6"/>
          <p:cNvSpPr>
            <a:spLocks noChangeArrowheads="1"/>
          </p:cNvSpPr>
          <p:nvPr/>
        </p:nvSpPr>
        <p:spPr bwMode="auto">
          <a:xfrm>
            <a:off x="6167438" y="2276475"/>
            <a:ext cx="215900" cy="865188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6871" name="Line 7"/>
          <p:cNvSpPr>
            <a:spLocks noChangeShapeType="1"/>
          </p:cNvSpPr>
          <p:nvPr/>
        </p:nvSpPr>
        <p:spPr bwMode="auto">
          <a:xfrm>
            <a:off x="5448300" y="1557338"/>
            <a:ext cx="647700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4008439" y="1052513"/>
            <a:ext cx="1597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Míšní nerv</a:t>
            </a:r>
          </a:p>
        </p:txBody>
      </p:sp>
      <p:sp>
        <p:nvSpPr>
          <p:cNvPr id="36873" name="Line 9"/>
          <p:cNvSpPr>
            <a:spLocks noChangeShapeType="1"/>
          </p:cNvSpPr>
          <p:nvPr/>
        </p:nvSpPr>
        <p:spPr bwMode="auto">
          <a:xfrm flipH="1">
            <a:off x="6743701" y="1412876"/>
            <a:ext cx="144463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6311900" y="928688"/>
            <a:ext cx="4425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Zadní větev (ramus posterior)</a:t>
            </a:r>
          </a:p>
        </p:txBody>
      </p:sp>
      <p:sp>
        <p:nvSpPr>
          <p:cNvPr id="36875" name="Line 11"/>
          <p:cNvSpPr>
            <a:spLocks noChangeShapeType="1"/>
          </p:cNvSpPr>
          <p:nvPr/>
        </p:nvSpPr>
        <p:spPr bwMode="auto">
          <a:xfrm flipH="1">
            <a:off x="6959600" y="1844675"/>
            <a:ext cx="43180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876" name="Text Box 12"/>
          <p:cNvSpPr txBox="1">
            <a:spLocks noChangeArrowheads="1"/>
          </p:cNvSpPr>
          <p:nvPr/>
        </p:nvSpPr>
        <p:spPr bwMode="auto">
          <a:xfrm>
            <a:off x="7032626" y="1360488"/>
            <a:ext cx="36433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Přední větev (r. anterior)</a:t>
            </a:r>
          </a:p>
        </p:txBody>
      </p:sp>
      <p:sp>
        <p:nvSpPr>
          <p:cNvPr id="36877" name="Line 13"/>
          <p:cNvSpPr>
            <a:spLocks noChangeShapeType="1"/>
          </p:cNvSpPr>
          <p:nvPr/>
        </p:nvSpPr>
        <p:spPr bwMode="auto">
          <a:xfrm flipH="1" flipV="1">
            <a:off x="8832850" y="3644901"/>
            <a:ext cx="431800" cy="5762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878" name="Text Box 14"/>
          <p:cNvSpPr txBox="1">
            <a:spLocks noChangeArrowheads="1"/>
          </p:cNvSpPr>
          <p:nvPr/>
        </p:nvSpPr>
        <p:spPr bwMode="auto">
          <a:xfrm>
            <a:off x="8956675" y="4241801"/>
            <a:ext cx="151515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„Periferní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nerv“</a:t>
            </a:r>
          </a:p>
        </p:txBody>
      </p:sp>
      <p:sp>
        <p:nvSpPr>
          <p:cNvPr id="36879" name="Line 15"/>
          <p:cNvSpPr>
            <a:spLocks noChangeShapeType="1"/>
          </p:cNvSpPr>
          <p:nvPr/>
        </p:nvSpPr>
        <p:spPr bwMode="auto">
          <a:xfrm>
            <a:off x="3143250" y="1916114"/>
            <a:ext cx="649288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880" name="Text Box 16"/>
          <p:cNvSpPr txBox="1">
            <a:spLocks noChangeArrowheads="1"/>
          </p:cNvSpPr>
          <p:nvPr/>
        </p:nvSpPr>
        <p:spPr bwMode="auto">
          <a:xfrm>
            <a:off x="2043114" y="1504950"/>
            <a:ext cx="2071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Míšní segment</a:t>
            </a:r>
          </a:p>
        </p:txBody>
      </p:sp>
      <p:sp>
        <p:nvSpPr>
          <p:cNvPr id="36881" name="Text Box 17"/>
          <p:cNvSpPr txBox="1">
            <a:spLocks noChangeArrowheads="1"/>
          </p:cNvSpPr>
          <p:nvPr/>
        </p:nvSpPr>
        <p:spPr bwMode="auto">
          <a:xfrm>
            <a:off x="2259014" y="5610226"/>
            <a:ext cx="74494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Nervové pleteně jsou vždy tvořené jenom z předních větví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příslušných míšních nervů!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2"/>
          <p:cNvPicPr>
            <a:picLocks noChangeAspect="1"/>
          </p:cNvPicPr>
          <p:nvPr/>
        </p:nvPicPr>
        <p:blipFill>
          <a:blip r:embed="rId2"/>
          <a:srcRect t="10669"/>
          <a:stretch>
            <a:fillRect/>
          </a:stretch>
        </p:blipFill>
        <p:spPr>
          <a:xfrm>
            <a:off x="1524000" y="758190"/>
            <a:ext cx="9191625" cy="60667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/>
          <p:nvPr/>
        </p:nvGraphicFramePr>
        <p:xfrm>
          <a:off x="1524000" y="0"/>
          <a:ext cx="9144000" cy="688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4579620" imgH="3434715" progId="PowerPoint.Slide.8">
                  <p:embed/>
                </p:oleObj>
              </mc:Choice>
              <mc:Fallback>
                <p:oleObj r:id="rId2" imgW="4579620" imgH="3434715" progId="PowerPoint.Slide.8">
                  <p:embed/>
                  <p:pic>
                    <p:nvPicPr>
                      <p:cNvPr id="0" name="Picture 307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24000" y="0"/>
                        <a:ext cx="9144000" cy="68834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3"/>
          <p:cNvSpPr txBox="1">
            <a:spLocks noChangeArrowheads="1"/>
          </p:cNvSpPr>
          <p:nvPr/>
        </p:nvSpPr>
        <p:spPr bwMode="auto">
          <a:xfrm>
            <a:off x="2241551" y="804864"/>
            <a:ext cx="8164513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/>
              <a:t>1)</a:t>
            </a:r>
            <a:r>
              <a:rPr lang="cs-CZ" altLang="cs-CZ"/>
              <a:t> </a:t>
            </a:r>
            <a:r>
              <a:rPr lang="cs-CZ" altLang="cs-CZ" sz="2000" b="1"/>
              <a:t>zprostředkovává vztahy mezi vnějším prostředím a organismem</a:t>
            </a:r>
          </a:p>
          <a:p>
            <a:pPr eaLnBrk="1" hangingPunct="1"/>
            <a:r>
              <a:rPr lang="cs-CZ" altLang="cs-CZ" sz="2000" b="1"/>
              <a:t>2) zajišťuje odpověď organismu na podněty zvnějšku</a:t>
            </a:r>
          </a:p>
          <a:p>
            <a:pPr eaLnBrk="1" hangingPunct="1"/>
            <a:r>
              <a:rPr lang="cs-CZ" altLang="cs-CZ" sz="2000" b="1"/>
              <a:t>3) zprostředkovává vztahy mezi všemi částmi organismu</a:t>
            </a:r>
          </a:p>
          <a:p>
            <a:pPr eaLnBrk="1" hangingPunct="1"/>
            <a:r>
              <a:rPr lang="cs-CZ" altLang="cs-CZ" sz="2000" b="1"/>
              <a:t>4) zajišťuje celistvost (integraci)  všech dějů  v organismu     </a:t>
            </a:r>
          </a:p>
          <a:p>
            <a:pPr eaLnBrk="1" hangingPunct="1"/>
            <a:endParaRPr lang="cs-CZ" altLang="cs-CZ" sz="2000" b="1"/>
          </a:p>
        </p:txBody>
      </p:sp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2259014" y="2924175"/>
            <a:ext cx="2238375" cy="6810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Receptor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nervová zakončení</a:t>
            </a:r>
          </a:p>
        </p:txBody>
      </p:sp>
      <p:sp>
        <p:nvSpPr>
          <p:cNvPr id="5124" name="Text Box 5"/>
          <p:cNvSpPr txBox="1">
            <a:spLocks noChangeArrowheads="1"/>
          </p:cNvSpPr>
          <p:nvPr/>
        </p:nvSpPr>
        <p:spPr bwMode="auto">
          <a:xfrm>
            <a:off x="5087939" y="2924175"/>
            <a:ext cx="1589087" cy="7112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chemeClr val="bg1"/>
                </a:solidFill>
              </a:rPr>
              <a:t>     </a:t>
            </a:r>
            <a:r>
              <a:rPr lang="cs-CZ" altLang="cs-CZ" sz="2000" b="1"/>
              <a:t>CNS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  analyzátor</a:t>
            </a:r>
          </a:p>
        </p:txBody>
      </p:sp>
      <p:sp>
        <p:nvSpPr>
          <p:cNvPr id="5125" name="Text Box 6"/>
          <p:cNvSpPr txBox="1">
            <a:spLocks noChangeArrowheads="1"/>
          </p:cNvSpPr>
          <p:nvPr/>
        </p:nvSpPr>
        <p:spPr bwMode="auto">
          <a:xfrm>
            <a:off x="7259639" y="2924175"/>
            <a:ext cx="3216275" cy="15049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Efektor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příčně pruhovaná svalovina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hladká svalovina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srdeční svalovina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žlázy</a:t>
            </a:r>
          </a:p>
        </p:txBody>
      </p:sp>
      <p:sp>
        <p:nvSpPr>
          <p:cNvPr id="5126" name="Text Box 7"/>
          <p:cNvSpPr txBox="1">
            <a:spLocks noChangeArrowheads="1"/>
          </p:cNvSpPr>
          <p:nvPr/>
        </p:nvSpPr>
        <p:spPr bwMode="auto">
          <a:xfrm>
            <a:off x="4779963" y="344805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127" name="AutoShape 8"/>
          <p:cNvSpPr>
            <a:spLocks noChangeArrowheads="1"/>
          </p:cNvSpPr>
          <p:nvPr/>
        </p:nvSpPr>
        <p:spPr bwMode="auto">
          <a:xfrm>
            <a:off x="4511676" y="3141663"/>
            <a:ext cx="576263" cy="215900"/>
          </a:xfrm>
          <a:prstGeom prst="rightArrow">
            <a:avLst>
              <a:gd name="adj1" fmla="val 50000"/>
              <a:gd name="adj2" fmla="val 66728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128" name="Text Box 9"/>
          <p:cNvSpPr txBox="1">
            <a:spLocks noChangeArrowheads="1"/>
          </p:cNvSpPr>
          <p:nvPr/>
        </p:nvSpPr>
        <p:spPr bwMode="auto">
          <a:xfrm>
            <a:off x="6651625" y="344805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129" name="AutoShape 10"/>
          <p:cNvSpPr>
            <a:spLocks noChangeArrowheads="1"/>
          </p:cNvSpPr>
          <p:nvPr/>
        </p:nvSpPr>
        <p:spPr bwMode="auto">
          <a:xfrm>
            <a:off x="6672263" y="3141663"/>
            <a:ext cx="576262" cy="215900"/>
          </a:xfrm>
          <a:prstGeom prst="rightArrow">
            <a:avLst>
              <a:gd name="adj1" fmla="val 50000"/>
              <a:gd name="adj2" fmla="val 66728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130" name="Text Box 11"/>
          <p:cNvSpPr txBox="1">
            <a:spLocks noChangeArrowheads="1"/>
          </p:cNvSpPr>
          <p:nvPr/>
        </p:nvSpPr>
        <p:spPr bwMode="auto">
          <a:xfrm>
            <a:off x="1638301" y="4868864"/>
            <a:ext cx="3952875" cy="6508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Sensitivní (sensorické, dostředivé,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                  centripetální neurony)</a:t>
            </a:r>
          </a:p>
        </p:txBody>
      </p:sp>
      <p:sp>
        <p:nvSpPr>
          <p:cNvPr id="5131" name="Text Box 12"/>
          <p:cNvSpPr txBox="1">
            <a:spLocks noChangeArrowheads="1"/>
          </p:cNvSpPr>
          <p:nvPr/>
        </p:nvSpPr>
        <p:spPr bwMode="auto">
          <a:xfrm>
            <a:off x="6816725" y="44370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132" name="Line 13"/>
          <p:cNvSpPr>
            <a:spLocks noChangeShapeType="1"/>
          </p:cNvSpPr>
          <p:nvPr/>
        </p:nvSpPr>
        <p:spPr bwMode="auto">
          <a:xfrm>
            <a:off x="4727575" y="3284539"/>
            <a:ext cx="0" cy="1584325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33" name="Line 14"/>
          <p:cNvSpPr>
            <a:spLocks noChangeShapeType="1"/>
          </p:cNvSpPr>
          <p:nvPr/>
        </p:nvSpPr>
        <p:spPr bwMode="auto">
          <a:xfrm>
            <a:off x="6959600" y="3284539"/>
            <a:ext cx="0" cy="1584325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34" name="Text Box 15"/>
          <p:cNvSpPr txBox="1">
            <a:spLocks noChangeArrowheads="1"/>
          </p:cNvSpPr>
          <p:nvPr/>
        </p:nvSpPr>
        <p:spPr bwMode="auto">
          <a:xfrm>
            <a:off x="6167439" y="4868864"/>
            <a:ext cx="4067175" cy="6508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Motorické (odstředivé, centrifugální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neurony)</a:t>
            </a:r>
          </a:p>
        </p:txBody>
      </p:sp>
      <p:sp>
        <p:nvSpPr>
          <p:cNvPr id="5135" name="Text Box 16"/>
          <p:cNvSpPr txBox="1">
            <a:spLocks noChangeArrowheads="1"/>
          </p:cNvSpPr>
          <p:nvPr/>
        </p:nvSpPr>
        <p:spPr bwMode="auto">
          <a:xfrm>
            <a:off x="1919289" y="5661025"/>
            <a:ext cx="3438525" cy="4064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Periferní nervová soustava</a:t>
            </a:r>
          </a:p>
        </p:txBody>
      </p:sp>
      <p:sp>
        <p:nvSpPr>
          <p:cNvPr id="5136" name="Text Box 17"/>
          <p:cNvSpPr txBox="1">
            <a:spLocks noChangeArrowheads="1"/>
          </p:cNvSpPr>
          <p:nvPr/>
        </p:nvSpPr>
        <p:spPr bwMode="auto">
          <a:xfrm>
            <a:off x="6600826" y="5661025"/>
            <a:ext cx="3438525" cy="4064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Periferní nervová soustava</a:t>
            </a:r>
          </a:p>
        </p:txBody>
      </p:sp>
      <p:sp>
        <p:nvSpPr>
          <p:cNvPr id="5137" name="Line 18"/>
          <p:cNvSpPr>
            <a:spLocks noChangeShapeType="1"/>
          </p:cNvSpPr>
          <p:nvPr/>
        </p:nvSpPr>
        <p:spPr bwMode="auto">
          <a:xfrm>
            <a:off x="5087938" y="6092826"/>
            <a:ext cx="792162" cy="144463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38" name="Line 19"/>
          <p:cNvSpPr>
            <a:spLocks noChangeShapeType="1"/>
          </p:cNvSpPr>
          <p:nvPr/>
        </p:nvSpPr>
        <p:spPr bwMode="auto">
          <a:xfrm flipH="1">
            <a:off x="6096000" y="6092826"/>
            <a:ext cx="647700" cy="144463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39" name="Text Box 20"/>
          <p:cNvSpPr txBox="1">
            <a:spLocks noChangeArrowheads="1"/>
          </p:cNvSpPr>
          <p:nvPr/>
        </p:nvSpPr>
        <p:spPr bwMode="auto">
          <a:xfrm>
            <a:off x="2135189" y="6292850"/>
            <a:ext cx="8270875" cy="3762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Míšní nervy (31 párů), hlavové nervy (12 párů), vegetativní nervový systém</a:t>
            </a: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4367214" y="158751"/>
            <a:ext cx="2450799" cy="461665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NERVOVÝ SYSTÉM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5F22CA8D"/>
          <p:cNvPicPr>
            <a:picLocks noChangeAspect="1" noChangeArrowheads="1"/>
          </p:cNvPicPr>
          <p:nvPr/>
        </p:nvPicPr>
        <p:blipFill>
          <a:blip r:embed="rId2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500" y="1083007"/>
            <a:ext cx="3168650" cy="1778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4" descr="BFB9C229"/>
          <p:cNvPicPr>
            <a:picLocks noChangeAspect="1" noChangeArrowheads="1"/>
          </p:cNvPicPr>
          <p:nvPr/>
        </p:nvPicPr>
        <p:blipFill>
          <a:blip r:embed="rId3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626" y="2861007"/>
            <a:ext cx="3168650" cy="180975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3" name="Line 10"/>
          <p:cNvSpPr>
            <a:spLocks noChangeShapeType="1"/>
          </p:cNvSpPr>
          <p:nvPr/>
        </p:nvSpPr>
        <p:spPr bwMode="auto">
          <a:xfrm flipV="1">
            <a:off x="9773114" y="2062495"/>
            <a:ext cx="215900" cy="1444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584" name="Line 11"/>
          <p:cNvSpPr>
            <a:spLocks noChangeShapeType="1"/>
          </p:cNvSpPr>
          <p:nvPr/>
        </p:nvSpPr>
        <p:spPr bwMode="auto">
          <a:xfrm flipH="1" flipV="1">
            <a:off x="9989014" y="1198895"/>
            <a:ext cx="215900" cy="1444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585" name="Text Box 12"/>
          <p:cNvSpPr txBox="1">
            <a:spLocks noChangeArrowheads="1"/>
          </p:cNvSpPr>
          <p:nvPr/>
        </p:nvSpPr>
        <p:spPr bwMode="auto">
          <a:xfrm>
            <a:off x="9125415" y="1414795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4586" name="Text Box 13"/>
          <p:cNvSpPr txBox="1">
            <a:spLocks noChangeArrowheads="1"/>
          </p:cNvSpPr>
          <p:nvPr/>
        </p:nvSpPr>
        <p:spPr bwMode="auto">
          <a:xfrm>
            <a:off x="8620589" y="1343357"/>
            <a:ext cx="311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FF9900"/>
                </a:solidFill>
              </a:rPr>
              <a:t>2</a:t>
            </a:r>
          </a:p>
        </p:txBody>
      </p:sp>
      <p:sp>
        <p:nvSpPr>
          <p:cNvPr id="24587" name="Text Box 14"/>
          <p:cNvSpPr txBox="1">
            <a:spLocks noChangeArrowheads="1"/>
          </p:cNvSpPr>
          <p:nvPr/>
        </p:nvSpPr>
        <p:spPr bwMode="auto">
          <a:xfrm>
            <a:off x="8909515" y="2062495"/>
            <a:ext cx="5794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cs-CZ" sz="1800" b="1">
                <a:solidFill>
                  <a:srgbClr val="FF0000"/>
                </a:solidFill>
              </a:rPr>
              <a:t>α</a:t>
            </a:r>
            <a:r>
              <a:rPr lang="cs-CZ" altLang="cs-CZ" sz="1800" b="1">
                <a:solidFill>
                  <a:srgbClr val="FF0000"/>
                </a:solidFill>
              </a:rPr>
              <a:t> </a:t>
            </a:r>
            <a:r>
              <a:rPr lang="el-GR" altLang="cs-CZ" sz="1800" b="1">
                <a:solidFill>
                  <a:schemeClr val="accent2"/>
                </a:solidFill>
              </a:rPr>
              <a:t>γ</a:t>
            </a:r>
            <a:r>
              <a:rPr lang="cs-CZ" altLang="cs-CZ" sz="1800"/>
              <a:t> </a:t>
            </a:r>
            <a:endParaRPr lang="el-GR" altLang="cs-CZ" sz="1800"/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4" t="28200" r="46684" b="8577"/>
          <a:stretch>
            <a:fillRect/>
          </a:stretch>
        </p:blipFill>
        <p:spPr bwMode="auto">
          <a:xfrm>
            <a:off x="1626724" y="0"/>
            <a:ext cx="3332799" cy="684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Tracts of the spinalcor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7" t="11692" r="10908" b="20771"/>
          <a:stretch>
            <a:fillRect/>
          </a:stretch>
        </p:blipFill>
        <p:spPr bwMode="auto">
          <a:xfrm>
            <a:off x="7396626" y="4699332"/>
            <a:ext cx="3184524" cy="213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83"/>
          <p:cNvSpPr txBox="1">
            <a:spLocks noChangeArrowheads="1"/>
          </p:cNvSpPr>
          <p:nvPr/>
        </p:nvSpPr>
        <p:spPr bwMode="auto">
          <a:xfrm>
            <a:off x="5898989" y="93350"/>
            <a:ext cx="5534025" cy="4603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 err="1">
                <a:latin typeface="+mn-lt"/>
              </a:rPr>
              <a:t>ŠEDÁ HMOTA MÍŠNÍ - SUBSTANTIA GRISEA</a:t>
            </a:r>
            <a:endParaRPr lang="cs-CZ" altLang="cs-CZ" sz="2400" b="1" dirty="0">
              <a:latin typeface="+mn-lt"/>
            </a:endParaRPr>
          </a:p>
        </p:txBody>
      </p:sp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6" t="18887" r="31889" b="12200"/>
          <a:stretch>
            <a:fillRect/>
          </a:stretch>
        </p:blipFill>
        <p:spPr bwMode="auto">
          <a:xfrm>
            <a:off x="2569580" y="64920"/>
            <a:ext cx="6766509" cy="6797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vězda: pěticípá 1"/>
          <p:cNvSpPr/>
          <p:nvPr/>
        </p:nvSpPr>
        <p:spPr>
          <a:xfrm>
            <a:off x="5636872" y="3281423"/>
            <a:ext cx="231493" cy="231494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Hvězda: pěticípá 4"/>
          <p:cNvSpPr/>
          <p:nvPr/>
        </p:nvSpPr>
        <p:spPr>
          <a:xfrm>
            <a:off x="5404415" y="3948897"/>
            <a:ext cx="231493" cy="231494"/>
          </a:xfrm>
          <a:prstGeom prst="star5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Hvězda: pěticípá 5"/>
          <p:cNvSpPr/>
          <p:nvPr/>
        </p:nvSpPr>
        <p:spPr>
          <a:xfrm>
            <a:off x="5236583" y="4255626"/>
            <a:ext cx="231493" cy="231494"/>
          </a:xfrm>
          <a:prstGeom prst="star5">
            <a:avLst/>
          </a:prstGeom>
          <a:solidFill>
            <a:srgbClr val="FF99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Hvězda: pěticípá 6"/>
          <p:cNvSpPr/>
          <p:nvPr/>
        </p:nvSpPr>
        <p:spPr>
          <a:xfrm>
            <a:off x="5804705" y="4205469"/>
            <a:ext cx="231493" cy="231494"/>
          </a:xfrm>
          <a:prstGeom prst="star5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Hvězda: pěticípá 7"/>
          <p:cNvSpPr/>
          <p:nvPr/>
        </p:nvSpPr>
        <p:spPr>
          <a:xfrm>
            <a:off x="5468076" y="4840599"/>
            <a:ext cx="231493" cy="231494"/>
          </a:xfrm>
          <a:prstGeom prst="star5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Hvězda: pěticípá 8"/>
          <p:cNvSpPr/>
          <p:nvPr/>
        </p:nvSpPr>
        <p:spPr>
          <a:xfrm>
            <a:off x="5837087" y="2860028"/>
            <a:ext cx="231493" cy="231494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C157B0A1"/>
          <p:cNvPicPr>
            <a:picLocks noChangeAspect="1" noChangeArrowheads="1"/>
          </p:cNvPicPr>
          <p:nvPr/>
        </p:nvPicPr>
        <p:blipFill>
          <a:blip r:embed="rId3">
            <a:lum bright="-6000"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887" y="1543844"/>
            <a:ext cx="4679950" cy="3770312"/>
          </a:xfrm>
          <a:prstGeom prst="rect">
            <a:avLst/>
          </a:prstGeom>
          <a:noFill/>
          <a:ln w="476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8" name="Rectangle 7"/>
          <p:cNvSpPr>
            <a:spLocks noChangeArrowheads="1"/>
          </p:cNvSpPr>
          <p:nvPr/>
        </p:nvSpPr>
        <p:spPr bwMode="auto">
          <a:xfrm>
            <a:off x="4000501" y="4687094"/>
            <a:ext cx="720725" cy="431800"/>
          </a:xfrm>
          <a:prstGeom prst="rect">
            <a:avLst/>
          </a:pr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6629" name="Rectangle 8"/>
          <p:cNvSpPr>
            <a:spLocks noChangeArrowheads="1"/>
          </p:cNvSpPr>
          <p:nvPr/>
        </p:nvSpPr>
        <p:spPr bwMode="auto">
          <a:xfrm>
            <a:off x="3925887" y="2464594"/>
            <a:ext cx="146050" cy="431800"/>
          </a:xfrm>
          <a:prstGeom prst="rect">
            <a:avLst/>
          </a:pr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6630" name="Rectangle 9"/>
          <p:cNvSpPr>
            <a:spLocks noChangeArrowheads="1"/>
          </p:cNvSpPr>
          <p:nvPr/>
        </p:nvSpPr>
        <p:spPr bwMode="auto">
          <a:xfrm>
            <a:off x="3925888" y="3112294"/>
            <a:ext cx="144463" cy="1873250"/>
          </a:xfrm>
          <a:prstGeom prst="rect">
            <a:avLst/>
          </a:pr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6631" name="Text Box 10"/>
          <p:cNvSpPr txBox="1">
            <a:spLocks noChangeArrowheads="1"/>
          </p:cNvSpPr>
          <p:nvPr/>
        </p:nvSpPr>
        <p:spPr bwMode="auto">
          <a:xfrm>
            <a:off x="4143376" y="4687094"/>
            <a:ext cx="642937" cy="366712"/>
          </a:xfrm>
          <a:prstGeom prst="rect">
            <a:avLst/>
          </a:pr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6632" name="Rectangle 11"/>
          <p:cNvSpPr>
            <a:spLocks noChangeArrowheads="1"/>
          </p:cNvSpPr>
          <p:nvPr/>
        </p:nvSpPr>
        <p:spPr bwMode="auto">
          <a:xfrm>
            <a:off x="7786687" y="1615281"/>
            <a:ext cx="863600" cy="431800"/>
          </a:xfrm>
          <a:prstGeom prst="rect">
            <a:avLst/>
          </a:prstGeom>
          <a:solidFill>
            <a:srgbClr val="F8F8F8"/>
          </a:solidFill>
          <a:ln w="9525">
            <a:solidFill>
              <a:srgbClr val="F8F8F8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6633" name="Rectangle 12"/>
          <p:cNvSpPr>
            <a:spLocks noChangeArrowheads="1"/>
          </p:cNvSpPr>
          <p:nvPr/>
        </p:nvSpPr>
        <p:spPr bwMode="auto">
          <a:xfrm>
            <a:off x="8245475" y="2536032"/>
            <a:ext cx="360362" cy="576263"/>
          </a:xfrm>
          <a:prstGeom prst="rect">
            <a:avLst/>
          </a:pr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6634" name="Rectangle 14"/>
          <p:cNvSpPr>
            <a:spLocks noChangeArrowheads="1"/>
          </p:cNvSpPr>
          <p:nvPr/>
        </p:nvSpPr>
        <p:spPr bwMode="auto">
          <a:xfrm>
            <a:off x="3925888" y="4401345"/>
            <a:ext cx="576263" cy="655637"/>
          </a:xfrm>
          <a:prstGeom prst="rect">
            <a:avLst/>
          </a:pr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6635" name="Rectangle 15"/>
          <p:cNvSpPr>
            <a:spLocks noChangeArrowheads="1"/>
          </p:cNvSpPr>
          <p:nvPr/>
        </p:nvSpPr>
        <p:spPr bwMode="auto">
          <a:xfrm>
            <a:off x="3929062" y="1615281"/>
            <a:ext cx="857250" cy="503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6636" name="Text Box 17"/>
          <p:cNvSpPr txBox="1">
            <a:spLocks noChangeArrowheads="1"/>
          </p:cNvSpPr>
          <p:nvPr/>
        </p:nvSpPr>
        <p:spPr bwMode="auto">
          <a:xfrm>
            <a:off x="5643562" y="2115345"/>
            <a:ext cx="292100" cy="314325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26637" name="Text Box 18"/>
          <p:cNvSpPr txBox="1">
            <a:spLocks noChangeArrowheads="1"/>
          </p:cNvSpPr>
          <p:nvPr/>
        </p:nvSpPr>
        <p:spPr bwMode="auto">
          <a:xfrm>
            <a:off x="3857625" y="3258345"/>
            <a:ext cx="292100" cy="314325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26638" name="Text Box 19"/>
          <p:cNvSpPr txBox="1">
            <a:spLocks noChangeArrowheads="1"/>
          </p:cNvSpPr>
          <p:nvPr/>
        </p:nvSpPr>
        <p:spPr bwMode="auto">
          <a:xfrm>
            <a:off x="4000500" y="4044157"/>
            <a:ext cx="292100" cy="314325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26639" name="Text Box 22"/>
          <p:cNvSpPr txBox="1">
            <a:spLocks noChangeArrowheads="1"/>
          </p:cNvSpPr>
          <p:nvPr/>
        </p:nvSpPr>
        <p:spPr bwMode="auto">
          <a:xfrm>
            <a:off x="8358187" y="4401345"/>
            <a:ext cx="292100" cy="314325"/>
          </a:xfrm>
          <a:prstGeom prst="rect">
            <a:avLst/>
          </a:prstGeom>
          <a:solidFill>
            <a:srgbClr val="FF7171"/>
          </a:solidFill>
          <a:ln w="9525">
            <a:solidFill>
              <a:srgbClr val="FF0000"/>
            </a:solidFill>
            <a:miter lim="800000"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1</a:t>
            </a:r>
          </a:p>
        </p:txBody>
      </p:sp>
      <p:sp>
        <p:nvSpPr>
          <p:cNvPr id="26640" name="Line 27"/>
          <p:cNvSpPr>
            <a:spLocks noChangeShapeType="1"/>
          </p:cNvSpPr>
          <p:nvPr/>
        </p:nvSpPr>
        <p:spPr bwMode="auto">
          <a:xfrm>
            <a:off x="6157912" y="4409281"/>
            <a:ext cx="2159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41" name="Rectangle 28"/>
          <p:cNvSpPr>
            <a:spLocks noChangeArrowheads="1"/>
          </p:cNvSpPr>
          <p:nvPr/>
        </p:nvSpPr>
        <p:spPr bwMode="auto">
          <a:xfrm>
            <a:off x="8029575" y="4625182"/>
            <a:ext cx="215900" cy="360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26642" name="Picture 30" descr="40AEDC57"/>
          <p:cNvPicPr>
            <a:picLocks noChangeAspect="1" noChangeArrowheads="1"/>
          </p:cNvPicPr>
          <p:nvPr/>
        </p:nvPicPr>
        <p:blipFill>
          <a:blip r:embed="rId4">
            <a:lum bright="-6000"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112" y="5183982"/>
            <a:ext cx="1271588" cy="1717675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43" name="Rectangle 11"/>
          <p:cNvSpPr>
            <a:spLocks noChangeArrowheads="1"/>
          </p:cNvSpPr>
          <p:nvPr/>
        </p:nvSpPr>
        <p:spPr bwMode="auto">
          <a:xfrm>
            <a:off x="8143875" y="2043906"/>
            <a:ext cx="506412" cy="431800"/>
          </a:xfrm>
          <a:prstGeom prst="rect">
            <a:avLst/>
          </a:prstGeom>
          <a:solidFill>
            <a:srgbClr val="F8F8F8"/>
          </a:solidFill>
          <a:ln w="9525">
            <a:solidFill>
              <a:srgbClr val="F8F8F8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6644" name="Rectangle 11"/>
          <p:cNvSpPr>
            <a:spLocks noChangeArrowheads="1"/>
          </p:cNvSpPr>
          <p:nvPr/>
        </p:nvSpPr>
        <p:spPr bwMode="auto">
          <a:xfrm>
            <a:off x="7715250" y="1615281"/>
            <a:ext cx="863600" cy="431800"/>
          </a:xfrm>
          <a:prstGeom prst="rect">
            <a:avLst/>
          </a:prstGeom>
          <a:solidFill>
            <a:srgbClr val="F8F8F8"/>
          </a:solidFill>
          <a:ln w="9525">
            <a:solidFill>
              <a:srgbClr val="F8F8F8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6645" name="Rectangle 15"/>
          <p:cNvSpPr>
            <a:spLocks noChangeArrowheads="1"/>
          </p:cNvSpPr>
          <p:nvPr/>
        </p:nvSpPr>
        <p:spPr bwMode="auto">
          <a:xfrm>
            <a:off x="3929063" y="1767681"/>
            <a:ext cx="428625" cy="704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6646" name="Text Box 20"/>
          <p:cNvSpPr txBox="1">
            <a:spLocks noChangeArrowheads="1"/>
          </p:cNvSpPr>
          <p:nvPr/>
        </p:nvSpPr>
        <p:spPr bwMode="auto">
          <a:xfrm>
            <a:off x="3857625" y="2686845"/>
            <a:ext cx="292100" cy="314325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26647" name="Text Box 21"/>
          <p:cNvSpPr txBox="1">
            <a:spLocks noChangeArrowheads="1"/>
          </p:cNvSpPr>
          <p:nvPr/>
        </p:nvSpPr>
        <p:spPr bwMode="auto">
          <a:xfrm>
            <a:off x="7929562" y="1972470"/>
            <a:ext cx="357188" cy="307975"/>
          </a:xfrm>
          <a:prstGeom prst="rect">
            <a:avLst/>
          </a:prstGeom>
          <a:solidFill>
            <a:srgbClr val="FF7D7D"/>
          </a:solidFill>
          <a:ln w="9525">
            <a:solidFill>
              <a:srgbClr val="FF0000"/>
            </a:solidFill>
            <a:miter lim="800000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1</a:t>
            </a:r>
          </a:p>
        </p:txBody>
      </p:sp>
      <p:sp>
        <p:nvSpPr>
          <p:cNvPr id="26648" name="TextovéPole 36"/>
          <p:cNvSpPr txBox="1">
            <a:spLocks noChangeArrowheads="1"/>
          </p:cNvSpPr>
          <p:nvPr/>
        </p:nvSpPr>
        <p:spPr bwMode="auto">
          <a:xfrm>
            <a:off x="8215313" y="2472531"/>
            <a:ext cx="428625" cy="1754188"/>
          </a:xfrm>
          <a:prstGeom prst="rect">
            <a:avLst/>
          </a:prstGeom>
          <a:solidFill>
            <a:srgbClr val="FF47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6649" name="Rectangle 15"/>
          <p:cNvSpPr>
            <a:spLocks noChangeArrowheads="1"/>
          </p:cNvSpPr>
          <p:nvPr/>
        </p:nvSpPr>
        <p:spPr bwMode="auto">
          <a:xfrm>
            <a:off x="4286250" y="1686720"/>
            <a:ext cx="857250" cy="2174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6650" name="Obdélník 1"/>
          <p:cNvSpPr>
            <a:spLocks noChangeArrowheads="1"/>
          </p:cNvSpPr>
          <p:nvPr/>
        </p:nvSpPr>
        <p:spPr bwMode="auto">
          <a:xfrm>
            <a:off x="2970213" y="123645"/>
            <a:ext cx="6697662" cy="82994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BÍLÁ HMOTA MÍŠNÍ - SUBSTANTIA ALBA -</a:t>
            </a:r>
            <a:r>
              <a:rPr lang="cs-CZ" altLang="cs-CZ" sz="2400" dirty="0"/>
              <a:t>TRACTUS NERVOSI</a:t>
            </a:r>
          </a:p>
        </p:txBody>
      </p:sp>
      <p:pic>
        <p:nvPicPr>
          <p:cNvPr id="27" name="Picture 4" descr="Sensory pathways Dr. Gallatz Katalin - ppt downloa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3" r="12075"/>
          <a:stretch>
            <a:fillRect/>
          </a:stretch>
        </p:blipFill>
        <p:spPr bwMode="auto">
          <a:xfrm>
            <a:off x="8981296" y="960929"/>
            <a:ext cx="3163079" cy="320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etter gait AFTER rhizotomies? — The Gait Guy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099" y="4226719"/>
            <a:ext cx="3475941" cy="206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317" y="1352550"/>
            <a:ext cx="3816350" cy="4711700"/>
          </a:xfrm>
          <a:prstGeom prst="rect">
            <a:avLst/>
          </a:prstGeom>
          <a:solidFill>
            <a:srgbClr val="EAEAEA"/>
          </a:solidFill>
          <a:ln w="25400">
            <a:solidFill>
              <a:srgbClr val="FFFF00"/>
            </a:solidFill>
            <a:miter lim="800000"/>
          </a:ln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0000FF"/>
                </a:solidFill>
              </a:rPr>
              <a:t>DOSTŘEDIVÉ - VZESTUPNÉ SENZORICKÉ DRÁHY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1400" b="1">
                <a:solidFill>
                  <a:srgbClr val="0000FF"/>
                </a:solidFill>
              </a:rPr>
              <a:t>Dráha zadních provazců:</a:t>
            </a:r>
            <a:r>
              <a:rPr lang="cs-CZ" altLang="cs-CZ" sz="1400"/>
              <a:t> vede </a:t>
            </a:r>
            <a:r>
              <a:rPr lang="cs-CZ" altLang="cs-CZ" sz="1400" b="1"/>
              <a:t>epikritické čití a uvědomělou propriocepci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1400" b="1">
                <a:solidFill>
                  <a:srgbClr val="0000FF"/>
                </a:solidFill>
              </a:rPr>
              <a:t>Tractus spinocerebellaris anterior et posterior</a:t>
            </a:r>
            <a:r>
              <a:rPr lang="cs-CZ" altLang="cs-CZ" sz="1400" b="1"/>
              <a:t>: vede neuvědomělou propricepci do mozečku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1400" b="1">
                <a:solidFill>
                  <a:srgbClr val="0000FF"/>
                </a:solidFill>
              </a:rPr>
              <a:t>Tractus spinothalamicus anterior et lateralis</a:t>
            </a:r>
            <a:r>
              <a:rPr lang="cs-CZ" altLang="cs-CZ" sz="1400" b="1"/>
              <a:t>: vede protopatické čití = čití tepla a bolesti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FF0000"/>
                </a:solidFill>
              </a:rPr>
              <a:t>ODSTŘEDIVÉ - SESTUPNÉ MOTORICKÉ DRÁHY</a:t>
            </a:r>
            <a:r>
              <a:rPr lang="cs-CZ" altLang="cs-CZ" sz="1400"/>
              <a:t>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1400" b="1">
                <a:solidFill>
                  <a:srgbClr val="FF0000"/>
                </a:solidFill>
              </a:rPr>
              <a:t>Dráha pyramidová = </a:t>
            </a:r>
            <a:r>
              <a:rPr lang="cs-CZ" altLang="cs-CZ" sz="1400">
                <a:solidFill>
                  <a:srgbClr val="FF0000"/>
                </a:solidFill>
              </a:rPr>
              <a:t> </a:t>
            </a:r>
            <a:r>
              <a:rPr lang="cs-CZ" altLang="cs-CZ" sz="1400" b="1">
                <a:solidFill>
                  <a:srgbClr val="FF0000"/>
                </a:solidFill>
              </a:rPr>
              <a:t>tractus corticospinalis anterior et lateralis</a:t>
            </a:r>
            <a:r>
              <a:rPr lang="cs-CZ" altLang="cs-CZ" sz="1400" b="1"/>
              <a:t>: dráha uvědomělé hybnosti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1400" b="1">
                <a:solidFill>
                  <a:srgbClr val="FF0000"/>
                </a:solidFill>
              </a:rPr>
              <a:t>Dráhy extrapyramidové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FF0000"/>
                </a:solidFill>
              </a:rPr>
              <a:t>       tr. rubrospinalis, tr. reticulospinalis,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FF0000"/>
                </a:solidFill>
              </a:rPr>
              <a:t>       tr. tectospinalis, tr. vestibulospinalis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       dráhy neuvědomělé hybnosti</a:t>
            </a:r>
          </a:p>
        </p:txBody>
      </p:sp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Obdélník 6"/>
          <p:cNvSpPr>
            <a:spLocks noChangeArrowheads="1"/>
          </p:cNvSpPr>
          <p:nvPr/>
        </p:nvSpPr>
        <p:spPr bwMode="auto">
          <a:xfrm>
            <a:off x="3562350" y="122238"/>
            <a:ext cx="4781550" cy="4603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SENZORICKÉ DRÁHY</a:t>
            </a:r>
            <a:endParaRPr lang="cs-CZ" altLang="cs-CZ" sz="2400" dirty="0"/>
          </a:p>
        </p:txBody>
      </p:sp>
      <p:pic>
        <p:nvPicPr>
          <p:cNvPr id="13" name="Obrázek 4"/>
          <p:cNvPicPr>
            <a:picLocks noGrp="1" noChangeAspect="1" noChangeArrowheads="1"/>
          </p:cNvPicPr>
          <p:nvPr>
            <p:ph type="clipArt" sz="half" idx="2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6" t="22633" r="38314" b="16138"/>
          <a:stretch>
            <a:fillRect/>
          </a:stretch>
        </p:blipFill>
        <p:spPr bwMode="auto">
          <a:xfrm>
            <a:off x="6900863" y="654354"/>
            <a:ext cx="3767136" cy="60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/>
          <p:cNvSpPr>
            <a:spLocks noGrp="1" noChangeArrowheads="1"/>
          </p:cNvSpPr>
          <p:nvPr>
            <p:custDataLst>
              <p:tags r:id="rId1"/>
            </p:custDataLst>
          </p:nvPr>
        </p:nvSpPr>
        <p:spPr>
          <a:xfrm>
            <a:off x="1524001" y="692151"/>
            <a:ext cx="442912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cs-CZ" altLang="cs-CZ" sz="1800" b="1">
                <a:solidFill>
                  <a:srgbClr val="FF3300"/>
                </a:solidFill>
              </a:rPr>
              <a:t>Tractus spino-bulbo-thalamo-corticalis </a:t>
            </a:r>
            <a:r>
              <a:rPr lang="cs-CZ" altLang="cs-CZ" sz="1800" b="1"/>
              <a:t>- převod především jemné dotekové citlivosti (diskriminační citlivost), vnímaní vibrací a propriocepce ze svalů, šlach a kloubů</a:t>
            </a:r>
          </a:p>
        </p:txBody>
      </p:sp>
      <p:sp>
        <p:nvSpPr>
          <p:cNvPr id="4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471739" y="2420939"/>
            <a:ext cx="17240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3300"/>
                </a:solidFill>
              </a:rPr>
              <a:t>epikritické čití</a:t>
            </a:r>
          </a:p>
        </p:txBody>
      </p:sp>
      <p:sp>
        <p:nvSpPr>
          <p:cNvPr id="5" name="Rectangle 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24001" y="3213101"/>
            <a:ext cx="4297363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800" b="1">
                <a:solidFill>
                  <a:srgbClr val="008000"/>
                </a:solidFill>
              </a:rPr>
              <a:t>Tractus spino-thalamicus (lat. a ant.), spino-reticularis a spino-tectalis</a:t>
            </a:r>
            <a:r>
              <a:rPr lang="cs-CZ" altLang="cs-CZ" sz="1800" b="1"/>
              <a:t> - Převod především vnímání teploty, bolesti a hrubé dotekové citlivosti</a:t>
            </a:r>
          </a:p>
        </p:txBody>
      </p:sp>
      <p:sp>
        <p:nvSpPr>
          <p:cNvPr id="6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471738" y="4581525"/>
            <a:ext cx="196691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8000"/>
                </a:solidFill>
              </a:rPr>
              <a:t>protopatické čití</a:t>
            </a:r>
          </a:p>
        </p:txBody>
      </p:sp>
      <p:sp>
        <p:nvSpPr>
          <p:cNvPr id="7" name="Rectangle 3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24000" y="5187950"/>
            <a:ext cx="4273550" cy="1265238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cs-CZ" altLang="cs-CZ" sz="1800" b="1" dirty="0">
                <a:solidFill>
                  <a:srgbClr val="FF9966"/>
                </a:solidFill>
              </a:rPr>
              <a:t>Spino-</a:t>
            </a:r>
            <a:r>
              <a:rPr lang="cs-CZ" altLang="cs-CZ" sz="1800" b="1" dirty="0" err="1">
                <a:solidFill>
                  <a:srgbClr val="FF9966"/>
                </a:solidFill>
              </a:rPr>
              <a:t>cerebellární</a:t>
            </a:r>
            <a:r>
              <a:rPr lang="cs-CZ" altLang="cs-CZ" sz="1800" b="1" dirty="0">
                <a:solidFill>
                  <a:srgbClr val="FF9966"/>
                </a:solidFill>
              </a:rPr>
              <a:t> dráhy </a:t>
            </a:r>
            <a:r>
              <a:rPr lang="cs-CZ" altLang="cs-CZ" sz="1800" b="1" dirty="0"/>
              <a:t>- převod zejména </a:t>
            </a:r>
            <a:r>
              <a:rPr lang="cs-CZ" altLang="cs-CZ" sz="1800" b="1" dirty="0" err="1"/>
              <a:t>propriocepce</a:t>
            </a:r>
            <a:r>
              <a:rPr lang="cs-CZ" altLang="cs-CZ" sz="1800" b="1" dirty="0"/>
              <a:t>  ale taky dotekové citlivosti do mozečku</a:t>
            </a:r>
          </a:p>
          <a:p>
            <a:pPr marL="0" indent="0" eaLnBrk="1" hangingPunct="1">
              <a:buNone/>
              <a:defRPr/>
            </a:pPr>
            <a:endParaRPr lang="cs-CZ" altLang="cs-CZ" sz="1800" b="1" dirty="0"/>
          </a:p>
        </p:txBody>
      </p:sp>
      <p:sp>
        <p:nvSpPr>
          <p:cNvPr id="8" name="Text Box 5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471739" y="5976938"/>
            <a:ext cx="164623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9966"/>
                </a:solidFill>
              </a:rPr>
              <a:t>propriocepce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401175" cy="70294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Obdélník 8"/>
          <p:cNvSpPr>
            <a:spLocks noChangeArrowheads="1"/>
          </p:cNvSpPr>
          <p:nvPr/>
        </p:nvSpPr>
        <p:spPr bwMode="auto">
          <a:xfrm>
            <a:off x="2351089" y="131763"/>
            <a:ext cx="7489825" cy="4603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MOTORICKÉ DRÁHY</a:t>
            </a:r>
            <a:endParaRPr lang="cs-CZ" altLang="cs-CZ" sz="2400" dirty="0"/>
          </a:p>
        </p:txBody>
      </p:sp>
      <p:pic>
        <p:nvPicPr>
          <p:cNvPr id="28675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5" t="16808" r="18286" b="9700"/>
          <a:stretch>
            <a:fillRect/>
          </a:stretch>
        </p:blipFill>
        <p:spPr bwMode="auto">
          <a:xfrm>
            <a:off x="6492875" y="908051"/>
            <a:ext cx="40005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24001" y="765175"/>
            <a:ext cx="5076825" cy="563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  <a:p>
            <a:pPr eaLnBrk="1" hangingPunct="1"/>
            <a:r>
              <a:rPr lang="cs-CZ" altLang="cs-CZ" b="1"/>
              <a:t>funiculus anterolateralis</a:t>
            </a:r>
          </a:p>
          <a:p>
            <a:pPr eaLnBrk="1" hangingPunct="1"/>
            <a:r>
              <a:rPr lang="cs-CZ" altLang="cs-CZ" b="1" u="sng"/>
              <a:t>pyramidové</a:t>
            </a:r>
          </a:p>
          <a:p>
            <a:pPr eaLnBrk="1" hangingPunct="1"/>
            <a:r>
              <a:rPr lang="cs-CZ" altLang="cs-CZ"/>
              <a:t>- hlavní- fylogeneticky mladé</a:t>
            </a:r>
          </a:p>
          <a:p>
            <a:pPr eaLnBrk="1" hangingPunct="1"/>
            <a:r>
              <a:rPr lang="cs-CZ" altLang="cs-CZ" b="1"/>
              <a:t>- </a:t>
            </a:r>
            <a:r>
              <a:rPr lang="cs-CZ" altLang="cs-CZ" b="1">
                <a:solidFill>
                  <a:srgbClr val="FF0000"/>
                </a:solidFill>
              </a:rPr>
              <a:t>Tr.corticospinalis-</a:t>
            </a:r>
            <a:r>
              <a:rPr lang="cs-CZ" altLang="cs-CZ">
                <a:solidFill>
                  <a:srgbClr val="FF0000"/>
                </a:solidFill>
              </a:rPr>
              <a:t> lateralis, anterior-</a:t>
            </a:r>
            <a:r>
              <a:rPr lang="cs-CZ" altLang="cs-CZ"/>
              <a:t> kříží se</a:t>
            </a:r>
          </a:p>
          <a:p>
            <a:pPr eaLnBrk="1" hangingPunct="1"/>
            <a:r>
              <a:rPr lang="cs-CZ" altLang="cs-CZ"/>
              <a:t>- volní, vědomé pohyby příčně pruhovaných svalů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 b="1" u="sng"/>
              <a:t>extrapyramidové</a:t>
            </a:r>
          </a:p>
          <a:p>
            <a:pPr eaLnBrk="1" hangingPunct="1"/>
            <a:r>
              <a:rPr lang="cs-CZ" altLang="cs-CZ"/>
              <a:t>- nepřímé- fylogeneticky staré</a:t>
            </a:r>
          </a:p>
          <a:p>
            <a:pPr eaLnBrk="1" hangingPunct="1"/>
            <a:r>
              <a:rPr lang="cs-CZ" altLang="cs-CZ"/>
              <a:t>- začínají na jádrech RF, kmene, vestibul.jádrech</a:t>
            </a:r>
          </a:p>
          <a:p>
            <a:pPr eaLnBrk="1" hangingPunct="1"/>
            <a:r>
              <a:rPr lang="cs-CZ" altLang="cs-CZ" b="1"/>
              <a:t>-</a:t>
            </a:r>
            <a:r>
              <a:rPr lang="cs-CZ" altLang="cs-CZ"/>
              <a:t> </a:t>
            </a:r>
            <a:r>
              <a:rPr lang="cs-CZ" altLang="cs-CZ" b="1">
                <a:solidFill>
                  <a:srgbClr val="0066FF"/>
                </a:solidFill>
              </a:rPr>
              <a:t>Tr. Rubrospinalis </a:t>
            </a:r>
            <a:r>
              <a:rPr lang="cs-CZ" altLang="cs-CZ"/>
              <a:t>(flexory)</a:t>
            </a:r>
          </a:p>
          <a:p>
            <a:pPr eaLnBrk="1" hangingPunct="1"/>
            <a:r>
              <a:rPr lang="cs-CZ" altLang="cs-CZ" b="1"/>
              <a:t>- </a:t>
            </a:r>
            <a:r>
              <a:rPr lang="cs-CZ" altLang="cs-CZ" b="1">
                <a:solidFill>
                  <a:srgbClr val="FF9900"/>
                </a:solidFill>
              </a:rPr>
              <a:t>Tr. tectospinalis</a:t>
            </a:r>
            <a:r>
              <a:rPr lang="cs-CZ" altLang="cs-CZ" b="1"/>
              <a:t> </a:t>
            </a:r>
            <a:r>
              <a:rPr lang="cs-CZ" altLang="cs-CZ"/>
              <a:t>(zrak.stimuly)</a:t>
            </a:r>
          </a:p>
          <a:p>
            <a:pPr eaLnBrk="1" hangingPunct="1"/>
            <a:r>
              <a:rPr lang="cs-CZ" altLang="cs-CZ" b="1"/>
              <a:t>- </a:t>
            </a:r>
            <a:r>
              <a:rPr lang="cs-CZ" altLang="cs-CZ" b="1">
                <a:solidFill>
                  <a:srgbClr val="66FF33"/>
                </a:solidFill>
              </a:rPr>
              <a:t>Tr. Reticulospinalis </a:t>
            </a:r>
            <a:r>
              <a:rPr lang="cs-CZ" altLang="cs-CZ"/>
              <a:t>(antigravitační svaly)</a:t>
            </a:r>
          </a:p>
          <a:p>
            <a:pPr eaLnBrk="1" hangingPunct="1"/>
            <a:r>
              <a:rPr lang="cs-CZ" altLang="cs-CZ" b="1"/>
              <a:t>- </a:t>
            </a:r>
            <a:r>
              <a:rPr lang="cs-CZ" altLang="cs-CZ" b="1">
                <a:solidFill>
                  <a:srgbClr val="FF00FF"/>
                </a:solidFill>
              </a:rPr>
              <a:t>Tr. Vestibulospinalis </a:t>
            </a:r>
            <a:r>
              <a:rPr lang="cs-CZ" altLang="cs-CZ"/>
              <a:t>(extensory)</a:t>
            </a:r>
          </a:p>
          <a:p>
            <a:pPr eaLnBrk="1" hangingPunct="1"/>
            <a:r>
              <a:rPr lang="cs-CZ" altLang="cs-CZ"/>
              <a:t>- udržování sval. napětí, reflektorická rovnováha těla, ovládání automatických a poloautomatických pohybů- chůze, plavání, tanec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353550" cy="70008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344025" cy="69723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Obrázek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6" t="18009" r="31889" b="12200"/>
          <a:stretch>
            <a:fillRect/>
          </a:stretch>
        </p:blipFill>
        <p:spPr bwMode="auto">
          <a:xfrm>
            <a:off x="2592730" y="1941"/>
            <a:ext cx="6743360" cy="686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3"/>
          <p:cNvSpPr txBox="1">
            <a:spLocks noChangeArrowheads="1"/>
          </p:cNvSpPr>
          <p:nvPr/>
        </p:nvSpPr>
        <p:spPr bwMode="auto">
          <a:xfrm>
            <a:off x="1881189" y="1071563"/>
            <a:ext cx="3381375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Mícha je </a:t>
            </a:r>
            <a:r>
              <a:rPr lang="cs-CZ" altLang="cs-CZ" sz="2000" b="1" u="sng"/>
              <a:t>nejnižší etáží</a:t>
            </a:r>
            <a:r>
              <a:rPr lang="cs-CZ" altLang="cs-CZ" sz="2000" b="1"/>
              <a:t> </a:t>
            </a:r>
            <a:r>
              <a:rPr lang="cs-CZ" altLang="cs-CZ" sz="2000"/>
              <a:t>CNS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Tvoří </a:t>
            </a:r>
            <a:r>
              <a:rPr lang="cs-CZ" altLang="cs-CZ" sz="2000" u="sng"/>
              <a:t>spojovací článek</a:t>
            </a:r>
            <a:r>
              <a:rPr lang="cs-CZ" altLang="cs-CZ" sz="2000"/>
              <a:t> mezi periferií těla a vyššími etážemi CNS: míchou procházejí </a:t>
            </a:r>
            <a:r>
              <a:rPr lang="cs-CZ" altLang="cs-CZ" sz="2000" u="sng"/>
              <a:t>ascendentní </a:t>
            </a:r>
            <a:r>
              <a:rPr lang="cs-CZ" altLang="cs-CZ" sz="2000"/>
              <a:t>projekční dráhy míšní do vyšších etáží CNS a </a:t>
            </a:r>
            <a:r>
              <a:rPr lang="cs-CZ" altLang="cs-CZ" sz="2000" u="sng"/>
              <a:t>descendentní </a:t>
            </a:r>
            <a:r>
              <a:rPr lang="cs-CZ" altLang="cs-CZ" sz="2000"/>
              <a:t>dráhy míšní z vyšších etáží CNS.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Má určitou </a:t>
            </a:r>
            <a:r>
              <a:rPr lang="cs-CZ" altLang="cs-CZ" sz="2000" u="sng"/>
              <a:t>autonomii</a:t>
            </a:r>
            <a:r>
              <a:rPr lang="cs-CZ" altLang="cs-CZ" sz="2000"/>
              <a:t>: je centrem </a:t>
            </a:r>
            <a:r>
              <a:rPr lang="cs-CZ" altLang="cs-CZ" sz="2000" u="sng"/>
              <a:t>míšních reflexů</a:t>
            </a:r>
            <a:r>
              <a:rPr lang="cs-CZ" altLang="cs-CZ" sz="2000"/>
              <a:t> somatických a vegetativních.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/>
          </a:p>
        </p:txBody>
      </p:sp>
      <p:pic>
        <p:nvPicPr>
          <p:cNvPr id="30723" name="Picture 4" descr="9C4BCBC7"/>
          <p:cNvPicPr>
            <a:picLocks noChangeAspect="1" noChangeArrowheads="1"/>
          </p:cNvPicPr>
          <p:nvPr/>
        </p:nvPicPr>
        <p:blipFill>
          <a:blip r:embed="rId3">
            <a:lum bright="-8000" contras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8" y="1844675"/>
            <a:ext cx="4392612" cy="487045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4" name="Text Box 5"/>
          <p:cNvSpPr txBox="1">
            <a:spLocks noChangeArrowheads="1"/>
          </p:cNvSpPr>
          <p:nvPr/>
        </p:nvSpPr>
        <p:spPr bwMode="auto">
          <a:xfrm>
            <a:off x="6524626" y="1071563"/>
            <a:ext cx="24796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Šlachosvalové reflexy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Reflex patelární (L2-4)</a:t>
            </a:r>
          </a:p>
        </p:txBody>
      </p:sp>
      <p:sp>
        <p:nvSpPr>
          <p:cNvPr id="30725" name="Rectangle 7"/>
          <p:cNvSpPr>
            <a:spLocks noChangeArrowheads="1"/>
          </p:cNvSpPr>
          <p:nvPr/>
        </p:nvSpPr>
        <p:spPr bwMode="auto">
          <a:xfrm>
            <a:off x="8096250" y="5286376"/>
            <a:ext cx="1816100" cy="1368425"/>
          </a:xfrm>
          <a:prstGeom prst="rect">
            <a:avLst/>
          </a:pr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0726" name="Rectangle 8"/>
          <p:cNvSpPr>
            <a:spLocks noChangeArrowheads="1"/>
          </p:cNvSpPr>
          <p:nvPr/>
        </p:nvSpPr>
        <p:spPr bwMode="auto">
          <a:xfrm>
            <a:off x="8401050" y="3573464"/>
            <a:ext cx="1511300" cy="719137"/>
          </a:xfrm>
          <a:prstGeom prst="rect">
            <a:avLst/>
          </a:pr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0727" name="Rectangle 9"/>
          <p:cNvSpPr>
            <a:spLocks noChangeArrowheads="1"/>
          </p:cNvSpPr>
          <p:nvPr/>
        </p:nvSpPr>
        <p:spPr bwMode="auto">
          <a:xfrm>
            <a:off x="8453438" y="1857375"/>
            <a:ext cx="1439862" cy="431800"/>
          </a:xfrm>
          <a:prstGeom prst="rect">
            <a:avLst/>
          </a:pr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0728" name="Rectangle 10"/>
          <p:cNvSpPr>
            <a:spLocks noChangeArrowheads="1"/>
          </p:cNvSpPr>
          <p:nvPr/>
        </p:nvSpPr>
        <p:spPr bwMode="auto">
          <a:xfrm>
            <a:off x="9264650" y="4365625"/>
            <a:ext cx="647700" cy="1130300"/>
          </a:xfrm>
          <a:prstGeom prst="rect">
            <a:avLst/>
          </a:pr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0729" name="Obdélník 9"/>
          <p:cNvSpPr>
            <a:spLocks noChangeArrowheads="1"/>
          </p:cNvSpPr>
          <p:nvPr/>
        </p:nvSpPr>
        <p:spPr bwMode="auto">
          <a:xfrm>
            <a:off x="4583114" y="115888"/>
            <a:ext cx="2809875" cy="4619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FUNKCE MÍCHY</a:t>
            </a:r>
            <a:endParaRPr lang="cs-CZ" altLang="cs-CZ" sz="2400"/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3786505" y="125414"/>
            <a:ext cx="4188460" cy="460375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ROZDĚLENÍ NERVOVÉ SOUSTAVY</a:t>
            </a:r>
            <a:endParaRPr lang="en-US" altLang="cs-CZ" sz="2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1524001" y="692150"/>
            <a:ext cx="5292725" cy="60023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rabicPeriod"/>
              <a:defRPr/>
            </a:pPr>
            <a:r>
              <a:rPr lang="cs-CZ" altLang="cs-CZ" sz="2400" b="1" u="sng" dirty="0">
                <a:solidFill>
                  <a:srgbClr val="7030A0"/>
                </a:solidFill>
              </a:rPr>
              <a:t>Centrální</a:t>
            </a:r>
            <a:r>
              <a:rPr lang="cs-CZ" altLang="cs-CZ" sz="2400" b="1" dirty="0">
                <a:solidFill>
                  <a:srgbClr val="7030A0"/>
                </a:solidFill>
              </a:rPr>
              <a:t>  (CNS) – mícha, mozek</a:t>
            </a:r>
          </a:p>
          <a:p>
            <a:pPr marL="0" indent="0">
              <a:defRPr/>
            </a:pPr>
            <a:endParaRPr lang="cs-CZ" altLang="cs-CZ" sz="2400" b="1" dirty="0"/>
          </a:p>
          <a:p>
            <a:pPr marL="0" indent="0">
              <a:defRPr/>
            </a:pPr>
            <a:r>
              <a:rPr lang="cs-CZ" altLang="cs-CZ" sz="2400" b="1" dirty="0" err="1"/>
              <a:t>Substantia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grisea</a:t>
            </a:r>
            <a:r>
              <a:rPr lang="cs-CZ" altLang="cs-CZ" sz="2400" b="1" dirty="0"/>
              <a:t> - </a:t>
            </a:r>
            <a:r>
              <a:rPr lang="cs-CZ" altLang="cs-CZ" sz="2400" dirty="0"/>
              <a:t>perikaryony a </a:t>
            </a:r>
            <a:r>
              <a:rPr lang="cs-CZ" altLang="cs-CZ" sz="2400" dirty="0" err="1"/>
              <a:t>neuropil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nuclei</a:t>
            </a:r>
            <a:r>
              <a:rPr lang="cs-CZ" altLang="cs-CZ" sz="2400" dirty="0"/>
              <a:t> – </a:t>
            </a:r>
            <a:r>
              <a:rPr lang="cs-CZ" altLang="cs-CZ" sz="2400" dirty="0" err="1"/>
              <a:t>originis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terminationis</a:t>
            </a:r>
            <a:r>
              <a:rPr lang="cs-CZ" altLang="cs-CZ" sz="2400" dirty="0"/>
              <a:t>)</a:t>
            </a:r>
          </a:p>
          <a:p>
            <a:pPr marL="0" indent="0">
              <a:defRPr/>
            </a:pPr>
            <a:endParaRPr lang="cs-CZ" altLang="cs-CZ" sz="2400" b="1" dirty="0"/>
          </a:p>
          <a:p>
            <a:pPr marL="0" indent="0">
              <a:defRPr/>
            </a:pPr>
            <a:r>
              <a:rPr lang="cs-CZ" altLang="cs-CZ" sz="2400" b="1" dirty="0" err="1"/>
              <a:t>Substantia</a:t>
            </a:r>
            <a:r>
              <a:rPr lang="cs-CZ" altLang="cs-CZ" sz="2400" b="1" dirty="0"/>
              <a:t> alba – </a:t>
            </a:r>
            <a:r>
              <a:rPr lang="cs-CZ" altLang="cs-CZ" sz="2400" dirty="0" err="1"/>
              <a:t>myelinizovaná</a:t>
            </a:r>
            <a:r>
              <a:rPr lang="cs-CZ" altLang="cs-CZ" sz="2400" dirty="0"/>
              <a:t> nervová vlákna (</a:t>
            </a:r>
            <a:r>
              <a:rPr lang="cs-CZ" altLang="cs-CZ" sz="2400" dirty="0" err="1"/>
              <a:t>tractus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fasciculus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funiculus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lemniscus</a:t>
            </a:r>
            <a:r>
              <a:rPr lang="cs-CZ" altLang="cs-CZ" sz="2400" dirty="0"/>
              <a:t>)       </a:t>
            </a:r>
          </a:p>
          <a:p>
            <a:pPr eaLnBrk="1" hangingPunct="1">
              <a:defRPr/>
            </a:pPr>
            <a:endParaRPr lang="cs-CZ" altLang="cs-CZ" sz="2400" b="1" dirty="0"/>
          </a:p>
          <a:p>
            <a:pPr eaLnBrk="1" hangingPunct="1">
              <a:defRPr/>
            </a:pPr>
            <a:r>
              <a:rPr lang="cs-CZ" altLang="cs-CZ" sz="2400" b="1" dirty="0">
                <a:solidFill>
                  <a:srgbClr val="CB29B4"/>
                </a:solidFill>
              </a:rPr>
              <a:t>2. </a:t>
            </a:r>
            <a:r>
              <a:rPr lang="cs-CZ" altLang="cs-CZ" sz="2400" b="1" u="sng" dirty="0">
                <a:solidFill>
                  <a:srgbClr val="CB29B4"/>
                </a:solidFill>
              </a:rPr>
              <a:t>Periferní </a:t>
            </a:r>
            <a:r>
              <a:rPr lang="cs-CZ" altLang="cs-CZ" sz="2400" b="1" dirty="0">
                <a:solidFill>
                  <a:srgbClr val="CB29B4"/>
                </a:solidFill>
              </a:rPr>
              <a:t> – míšní, hlavové a autonomní nervy</a:t>
            </a:r>
          </a:p>
          <a:p>
            <a:pPr eaLnBrk="1" hangingPunct="1">
              <a:defRPr/>
            </a:pPr>
            <a:r>
              <a:rPr lang="cs-CZ" altLang="cs-CZ" sz="2400" b="1" dirty="0"/>
              <a:t>   </a:t>
            </a:r>
            <a:r>
              <a:rPr lang="cs-CZ" altLang="cs-CZ" sz="2400" dirty="0"/>
              <a:t>(senzorické, motorické, smíšené)</a:t>
            </a:r>
          </a:p>
          <a:p>
            <a:pPr eaLnBrk="1" hangingPunct="1">
              <a:defRPr/>
            </a:pPr>
            <a:r>
              <a:rPr lang="cs-CZ" altLang="cs-CZ" sz="2400" dirty="0"/>
              <a:t>          svazky nervových vláken </a:t>
            </a:r>
          </a:p>
          <a:p>
            <a:pPr lvl="1" eaLnBrk="1" hangingPunct="1">
              <a:defRPr/>
            </a:pPr>
            <a:r>
              <a:rPr lang="cs-CZ" altLang="cs-CZ" sz="2400" b="1" dirty="0"/>
              <a:t>                                              </a:t>
            </a:r>
          </a:p>
          <a:p>
            <a:pPr lvl="1" eaLnBrk="1" hangingPunct="1">
              <a:defRPr/>
            </a:pPr>
            <a:r>
              <a:rPr lang="cs-CZ" altLang="cs-CZ" sz="2400" b="1" dirty="0"/>
              <a:t>                                                   </a:t>
            </a:r>
          </a:p>
        </p:txBody>
      </p:sp>
      <p:pic>
        <p:nvPicPr>
          <p:cNvPr id="1126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6" r="14685"/>
          <a:stretch>
            <a:fillRect/>
          </a:stretch>
        </p:blipFill>
        <p:spPr bwMode="auto">
          <a:xfrm>
            <a:off x="6573839" y="1125538"/>
            <a:ext cx="4103687" cy="440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 descr="Image result for saccus durae matris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5" t="7715" r="32686"/>
          <a:stretch>
            <a:fillRect/>
          </a:stretch>
        </p:blipFill>
        <p:spPr bwMode="auto">
          <a:xfrm>
            <a:off x="527101" y="34838"/>
            <a:ext cx="3228821" cy="6788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8" descr="Image result for saccus durae matris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013" y="1094404"/>
            <a:ext cx="7103110" cy="4756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2"/>
          <p:cNvSpPr txBox="1">
            <a:spLocks noChangeArrowheads="1"/>
          </p:cNvSpPr>
          <p:nvPr/>
        </p:nvSpPr>
        <p:spPr bwMode="auto">
          <a:xfrm>
            <a:off x="6300789" y="96223"/>
            <a:ext cx="4359275" cy="461962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Layers of the vertebral canal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ouvisejÃ­cÃ­ obrÃ¡ze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2" r="40584"/>
          <a:stretch>
            <a:fillRect/>
          </a:stretch>
        </p:blipFill>
        <p:spPr bwMode="auto">
          <a:xfrm>
            <a:off x="-246" y="0"/>
            <a:ext cx="15208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ouvisející obrá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50" y="1220470"/>
            <a:ext cx="3171825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ouvisející obráze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255" y="1000125"/>
            <a:ext cx="32766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ouvisející obráze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520" y="1090930"/>
            <a:ext cx="3086735" cy="308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ouvisející obráze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244" y="4177704"/>
            <a:ext cx="3113088" cy="268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ouvisející obráze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080" y="4032387"/>
            <a:ext cx="3106634" cy="282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Související obrázek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41"/>
          <a:stretch>
            <a:fillRect/>
          </a:stretch>
        </p:blipFill>
        <p:spPr bwMode="auto">
          <a:xfrm rot="10800000">
            <a:off x="1911228" y="4392333"/>
            <a:ext cx="2752725" cy="246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3"/>
          <p:cNvSpPr txBox="1"/>
          <p:nvPr>
            <p:custDataLst>
              <p:tags r:id="rId1"/>
            </p:custDataLst>
          </p:nvPr>
        </p:nvSpPr>
        <p:spPr>
          <a:xfrm>
            <a:off x="1643084" y="0"/>
            <a:ext cx="60960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AutoNum type="arabicPeriod"/>
            </a:pPr>
            <a:r>
              <a:rPr lang="cs-CZ" dirty="0" err="1"/>
              <a:t>Vertebra</a:t>
            </a:r>
            <a:r>
              <a:rPr lang="cs-CZ" dirty="0"/>
              <a:t> – společné znaky obratlů </a:t>
            </a:r>
          </a:p>
          <a:p>
            <a:pPr marL="342900" indent="-342900">
              <a:buAutoNum type="arabicPeriod"/>
            </a:pPr>
            <a:r>
              <a:rPr lang="cs-CZ" dirty="0"/>
              <a:t>Atlas </a:t>
            </a:r>
          </a:p>
          <a:p>
            <a:pPr marL="342900" indent="-342900">
              <a:buAutoNum type="arabicPeriod"/>
            </a:pPr>
            <a:r>
              <a:rPr lang="cs-CZ" dirty="0"/>
              <a:t>Axis</a:t>
            </a:r>
          </a:p>
          <a:p>
            <a:pPr marL="342900" indent="-342900">
              <a:buAutoNum type="arabicPeriod"/>
            </a:pPr>
            <a:r>
              <a:rPr lang="cs-CZ" dirty="0"/>
              <a:t>Vertebrae </a:t>
            </a:r>
            <a:r>
              <a:rPr lang="cs-CZ" dirty="0" err="1"/>
              <a:t>cervicales</a:t>
            </a:r>
            <a:r>
              <a:rPr lang="cs-CZ" dirty="0"/>
              <a:t>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6949440" y="0"/>
            <a:ext cx="47117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AutoNum type="arabicPeriod"/>
            </a:pPr>
            <a:r>
              <a:rPr lang="cs-CZ" dirty="0"/>
              <a:t>Vertebrae </a:t>
            </a:r>
            <a:r>
              <a:rPr lang="cs-CZ" dirty="0" err="1"/>
              <a:t>thoracicae</a:t>
            </a:r>
            <a:r>
              <a:rPr lang="cs-CZ" dirty="0"/>
              <a:t> </a:t>
            </a:r>
          </a:p>
          <a:p>
            <a:pPr marL="342900" indent="-342900">
              <a:buAutoNum type="arabicPeriod"/>
            </a:pPr>
            <a:r>
              <a:rPr lang="cs-CZ" dirty="0"/>
              <a:t>Vertebrae </a:t>
            </a:r>
            <a:r>
              <a:rPr lang="cs-CZ" dirty="0" err="1"/>
              <a:t>lumbales</a:t>
            </a:r>
            <a:r>
              <a:rPr lang="cs-CZ" dirty="0"/>
              <a:t> </a:t>
            </a:r>
          </a:p>
          <a:p>
            <a:pPr marL="342900" indent="-342900">
              <a:buAutoNum type="arabicPeriod"/>
            </a:pPr>
            <a:r>
              <a:rPr lang="cs-CZ" dirty="0"/>
              <a:t>Os </a:t>
            </a:r>
            <a:r>
              <a:rPr lang="cs-CZ" dirty="0" err="1"/>
              <a:t>sacrum</a:t>
            </a:r>
            <a:r>
              <a:rPr lang="cs-CZ" dirty="0"/>
              <a:t> et os </a:t>
            </a:r>
            <a:r>
              <a:rPr lang="cs-CZ" dirty="0" err="1"/>
              <a:t>coccygis</a:t>
            </a:r>
            <a:endParaRPr lang="en-US" dirty="0">
              <a:highlight>
                <a:srgbClr val="00FFFF"/>
              </a:highlight>
              <a:sym typeface="+mn-e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stovertebral Joints Diagram | Quizle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3" r="4042" b="22667"/>
          <a:stretch>
            <a:fillRect/>
          </a:stretch>
        </p:blipFill>
        <p:spPr bwMode="auto">
          <a:xfrm>
            <a:off x="104665" y="1812162"/>
            <a:ext cx="5543660" cy="504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465" y="1532890"/>
            <a:ext cx="4876165" cy="5325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 Box 1"/>
          <p:cNvSpPr txBox="1"/>
          <p:nvPr>
            <p:custDataLst>
              <p:tags r:id="rId2"/>
            </p:custDataLst>
          </p:nvPr>
        </p:nvSpPr>
        <p:spPr>
          <a:xfrm>
            <a:off x="1463675" y="0"/>
            <a:ext cx="9144000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cs-CZ" dirty="0"/>
              <a:t>106. </a:t>
            </a:r>
            <a:r>
              <a:rPr lang="cs-CZ" dirty="0" err="1"/>
              <a:t>Artt</a:t>
            </a:r>
            <a:r>
              <a:rPr lang="cs-CZ" dirty="0"/>
              <a:t>. </a:t>
            </a:r>
            <a:r>
              <a:rPr lang="cs-CZ" dirty="0" err="1"/>
              <a:t>costovertebrales</a:t>
            </a:r>
            <a:r>
              <a:rPr lang="cs-CZ" dirty="0"/>
              <a:t>, pohyby hrudníku </a:t>
            </a:r>
          </a:p>
          <a:p>
            <a:r>
              <a:rPr lang="cs-CZ" dirty="0"/>
              <a:t>107. </a:t>
            </a:r>
            <a:r>
              <a:rPr lang="cs-CZ" dirty="0" err="1"/>
              <a:t>Artt</a:t>
            </a:r>
            <a:r>
              <a:rPr lang="cs-CZ" dirty="0"/>
              <a:t>. </a:t>
            </a:r>
            <a:r>
              <a:rPr lang="cs-CZ" dirty="0" err="1"/>
              <a:t>intervertebrales</a:t>
            </a:r>
            <a:r>
              <a:rPr lang="cs-CZ" dirty="0"/>
              <a:t>, pohyby páteře </a:t>
            </a:r>
          </a:p>
          <a:p>
            <a:r>
              <a:rPr lang="cs-CZ" dirty="0"/>
              <a:t>109. Dlouhé a krátké vazy páteře </a:t>
            </a:r>
          </a:p>
          <a:p>
            <a:r>
              <a:rPr lang="cs-CZ" dirty="0"/>
              <a:t>110. Art. </a:t>
            </a:r>
            <a:r>
              <a:rPr lang="cs-CZ" dirty="0" err="1"/>
              <a:t>atlantooccipitalis</a:t>
            </a:r>
            <a:r>
              <a:rPr lang="cs-CZ" dirty="0"/>
              <a:t> </a:t>
            </a:r>
          </a:p>
          <a:p>
            <a:r>
              <a:rPr lang="cs-CZ" dirty="0"/>
              <a:t>111. </a:t>
            </a:r>
            <a:r>
              <a:rPr lang="cs-CZ" dirty="0" err="1"/>
              <a:t>Artt</a:t>
            </a:r>
            <a:r>
              <a:rPr lang="cs-CZ" dirty="0"/>
              <a:t>. </a:t>
            </a:r>
            <a:r>
              <a:rPr lang="cs-CZ" dirty="0" err="1"/>
              <a:t>atlantoaxialis</a:t>
            </a:r>
            <a:r>
              <a:rPr lang="cs-CZ" dirty="0"/>
              <a:t> </a:t>
            </a:r>
            <a:r>
              <a:rPr lang="cs-CZ" dirty="0" err="1"/>
              <a:t>mediana</a:t>
            </a:r>
            <a:r>
              <a:rPr lang="cs-CZ" dirty="0"/>
              <a:t> et </a:t>
            </a:r>
            <a:r>
              <a:rPr lang="cs-CZ" dirty="0" err="1"/>
              <a:t>laterales</a:t>
            </a:r>
            <a:r>
              <a:rPr lang="cs-CZ" dirty="0"/>
              <a:t> </a:t>
            </a:r>
          </a:p>
          <a:p>
            <a:r>
              <a:rPr lang="cs-CZ" dirty="0"/>
              <a:t>112. </a:t>
            </a:r>
            <a:r>
              <a:rPr lang="cs-CZ" dirty="0" err="1"/>
              <a:t>Disci</a:t>
            </a:r>
            <a:r>
              <a:rPr lang="cs-CZ" dirty="0"/>
              <a:t> </a:t>
            </a:r>
            <a:r>
              <a:rPr lang="cs-CZ" dirty="0" err="1"/>
              <a:t>intervertebrales</a:t>
            </a:r>
            <a:r>
              <a:rPr lang="cs-CZ" dirty="0"/>
              <a:t>, tvar a pohyby páteře </a:t>
            </a:r>
            <a:endParaRPr lang="en-US" dirty="0">
              <a:highlight>
                <a:srgbClr val="FF00FF"/>
              </a:highlight>
              <a:sym typeface="+mn-e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/>
          <p:nvPr/>
        </p:nvGrpSpPr>
        <p:grpSpPr>
          <a:xfrm>
            <a:off x="161360" y="3185657"/>
            <a:ext cx="5059680" cy="3508060"/>
            <a:chOff x="803563" y="-36946"/>
            <a:chExt cx="5292437" cy="4137543"/>
          </a:xfrm>
        </p:grpSpPr>
        <p:pic>
          <p:nvPicPr>
            <p:cNvPr id="5124" name="Picture 4" descr="VÃ½sledek obrÃ¡zku pro atlas et axis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57"/>
            <a:stretch>
              <a:fillRect/>
            </a:stretch>
          </p:blipFill>
          <p:spPr bwMode="auto">
            <a:xfrm>
              <a:off x="914400" y="-36946"/>
              <a:ext cx="5181600" cy="4137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bdélník: se zakulacenými rohy 1"/>
            <p:cNvSpPr/>
            <p:nvPr/>
          </p:nvSpPr>
          <p:spPr>
            <a:xfrm>
              <a:off x="803563" y="2807855"/>
              <a:ext cx="1394691" cy="42487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5394960" y="2948071"/>
            <a:ext cx="6660487" cy="3823879"/>
            <a:chOff x="0" y="3641724"/>
            <a:chExt cx="6345381" cy="3013078"/>
          </a:xfrm>
        </p:grpSpPr>
        <p:pic>
          <p:nvPicPr>
            <p:cNvPr id="7" name="Obrázek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232" r="62833" b="25037"/>
            <a:stretch>
              <a:fillRect/>
            </a:stretch>
          </p:blipFill>
          <p:spPr>
            <a:xfrm>
              <a:off x="71119" y="3641724"/>
              <a:ext cx="6274261" cy="3013078"/>
            </a:xfrm>
            <a:prstGeom prst="rect">
              <a:avLst/>
            </a:prstGeom>
          </p:spPr>
        </p:pic>
        <p:sp>
          <p:nvSpPr>
            <p:cNvPr id="8" name="Obdélník 7"/>
            <p:cNvSpPr/>
            <p:nvPr/>
          </p:nvSpPr>
          <p:spPr>
            <a:xfrm>
              <a:off x="4003040" y="5679440"/>
              <a:ext cx="2342341" cy="9577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0" y="5384800"/>
              <a:ext cx="8128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48378" y="2948071"/>
            <a:ext cx="5475344" cy="3823879"/>
            <a:chOff x="803563" y="-36946"/>
            <a:chExt cx="5292437" cy="4137543"/>
          </a:xfrm>
        </p:grpSpPr>
        <p:pic>
          <p:nvPicPr>
            <p:cNvPr id="14" name="Picture 4" descr="VÃ½sledek obrÃ¡zku pro atlas et axis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57"/>
            <a:stretch>
              <a:fillRect/>
            </a:stretch>
          </p:blipFill>
          <p:spPr bwMode="auto">
            <a:xfrm>
              <a:off x="914400" y="-36946"/>
              <a:ext cx="5181600" cy="4137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Obdélník: se zakulacenými rohy 14"/>
            <p:cNvSpPr/>
            <p:nvPr/>
          </p:nvSpPr>
          <p:spPr>
            <a:xfrm>
              <a:off x="803563" y="2807855"/>
              <a:ext cx="1394691" cy="42487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835" y="108426"/>
            <a:ext cx="3113282" cy="2570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77" y="108425"/>
            <a:ext cx="3202047" cy="2570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 descr="Art. atlantooccipitalis Flashcards | Quizl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094" y="108425"/>
            <a:ext cx="3067336" cy="2570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6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2" r="3682"/>
          <a:stretch>
            <a:fillRect/>
          </a:stretch>
        </p:blipFill>
        <p:spPr bwMode="auto">
          <a:xfrm>
            <a:off x="6823075" y="2047875"/>
            <a:ext cx="3428365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4" name="Picture 10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045" y="2047875"/>
            <a:ext cx="3637280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4"/>
          <p:cNvSpPr txBox="1"/>
          <p:nvPr/>
        </p:nvSpPr>
        <p:spPr>
          <a:xfrm>
            <a:off x="0" y="0"/>
            <a:ext cx="10627995" cy="2031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cs-CZ" dirty="0"/>
              <a:t>59. </a:t>
            </a:r>
            <a:r>
              <a:rPr lang="cs-CZ" dirty="0" err="1"/>
              <a:t>Heterochtonní</a:t>
            </a:r>
            <a:r>
              <a:rPr lang="cs-CZ" dirty="0"/>
              <a:t> svaly hřbetní – m. </a:t>
            </a:r>
            <a:r>
              <a:rPr lang="cs-CZ" dirty="0" err="1"/>
              <a:t>trapezius</a:t>
            </a:r>
            <a:r>
              <a:rPr lang="cs-CZ" dirty="0"/>
              <a:t>, m. </a:t>
            </a:r>
            <a:r>
              <a:rPr lang="cs-CZ" dirty="0" err="1"/>
              <a:t>latissimus</a:t>
            </a:r>
            <a:r>
              <a:rPr lang="cs-CZ" dirty="0"/>
              <a:t> </a:t>
            </a:r>
            <a:r>
              <a:rPr lang="cs-CZ" dirty="0" err="1"/>
              <a:t>dorsi</a:t>
            </a:r>
            <a:r>
              <a:rPr lang="cs-CZ" dirty="0"/>
              <a:t> </a:t>
            </a:r>
          </a:p>
          <a:p>
            <a:r>
              <a:rPr lang="cs-CZ" dirty="0"/>
              <a:t>60. </a:t>
            </a:r>
            <a:r>
              <a:rPr lang="cs-CZ" dirty="0" err="1"/>
              <a:t>Heterochtonní</a:t>
            </a:r>
            <a:r>
              <a:rPr lang="cs-CZ" dirty="0"/>
              <a:t> svaly hřbetní – m. levator </a:t>
            </a:r>
            <a:r>
              <a:rPr lang="cs-CZ" dirty="0" err="1"/>
              <a:t>scapulae</a:t>
            </a:r>
            <a:r>
              <a:rPr lang="cs-CZ" dirty="0"/>
              <a:t>, mm. </a:t>
            </a:r>
            <a:r>
              <a:rPr lang="cs-CZ" dirty="0" err="1"/>
              <a:t>rhomboidei</a:t>
            </a:r>
            <a:r>
              <a:rPr lang="cs-CZ" dirty="0"/>
              <a:t> </a:t>
            </a:r>
          </a:p>
          <a:p>
            <a:r>
              <a:rPr lang="cs-CZ" dirty="0"/>
              <a:t>61. </a:t>
            </a:r>
            <a:r>
              <a:rPr lang="cs-CZ" dirty="0" err="1"/>
              <a:t>Heterochtonní</a:t>
            </a:r>
            <a:r>
              <a:rPr lang="cs-CZ" dirty="0"/>
              <a:t> svaly hřbetní – </a:t>
            </a:r>
            <a:r>
              <a:rPr lang="cs-CZ" dirty="0" err="1"/>
              <a:t>spinokostální</a:t>
            </a:r>
            <a:r>
              <a:rPr lang="cs-CZ" dirty="0"/>
              <a:t> </a:t>
            </a:r>
          </a:p>
          <a:p>
            <a:r>
              <a:rPr lang="cs-CZ" dirty="0"/>
              <a:t>62. Autochtonní svaly hřbetní – systém </a:t>
            </a:r>
            <a:r>
              <a:rPr lang="cs-CZ" dirty="0" err="1"/>
              <a:t>spinotransverzální</a:t>
            </a:r>
            <a:r>
              <a:rPr lang="cs-CZ" dirty="0"/>
              <a:t> </a:t>
            </a:r>
          </a:p>
          <a:p>
            <a:r>
              <a:rPr lang="cs-CZ" dirty="0"/>
              <a:t>63. Autochtonní svaly hřbetní – systém </a:t>
            </a:r>
            <a:r>
              <a:rPr lang="cs-CZ" dirty="0" err="1"/>
              <a:t>spinospinální</a:t>
            </a:r>
            <a:r>
              <a:rPr lang="cs-CZ" dirty="0"/>
              <a:t> a </a:t>
            </a:r>
            <a:r>
              <a:rPr lang="cs-CZ" dirty="0" err="1"/>
              <a:t>sakrospinální</a:t>
            </a:r>
            <a:r>
              <a:rPr lang="cs-CZ" dirty="0"/>
              <a:t> </a:t>
            </a:r>
          </a:p>
          <a:p>
            <a:r>
              <a:rPr lang="cs-CZ" dirty="0"/>
              <a:t>64. Autochtonní svaly hřbetní – systém </a:t>
            </a:r>
            <a:r>
              <a:rPr lang="cs-CZ" dirty="0" err="1"/>
              <a:t>transverzospinální</a:t>
            </a:r>
            <a:r>
              <a:rPr lang="cs-CZ" dirty="0"/>
              <a:t> </a:t>
            </a:r>
          </a:p>
          <a:p>
            <a:r>
              <a:rPr lang="cs-CZ" dirty="0"/>
              <a:t>65. Mm. </a:t>
            </a:r>
            <a:r>
              <a:rPr lang="cs-CZ" dirty="0" err="1"/>
              <a:t>nuchae</a:t>
            </a:r>
            <a:r>
              <a:rPr lang="cs-CZ" dirty="0"/>
              <a:t> </a:t>
            </a:r>
            <a:r>
              <a:rPr lang="cs-CZ" dirty="0" err="1"/>
              <a:t>profundi</a:t>
            </a:r>
            <a:endParaRPr lang="en-US" dirty="0">
              <a:highlight>
                <a:srgbClr val="00FF00"/>
              </a:highlight>
              <a:sym typeface="+mn-ea"/>
            </a:endParaRPr>
          </a:p>
        </p:txBody>
      </p:sp>
      <p:pic>
        <p:nvPicPr>
          <p:cNvPr id="51203" name="Picture 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77"/>
          <a:stretch>
            <a:fillRect/>
          </a:stretch>
        </p:blipFill>
        <p:spPr bwMode="auto">
          <a:xfrm>
            <a:off x="0" y="2139315"/>
            <a:ext cx="3385820" cy="4718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310" y="0"/>
            <a:ext cx="2345690" cy="3192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Oval 2" descr="Šachovnice"/>
          <p:cNvSpPr>
            <a:spLocks noChangeArrowheads="1"/>
          </p:cNvSpPr>
          <p:nvPr/>
        </p:nvSpPr>
        <p:spPr bwMode="auto">
          <a:xfrm>
            <a:off x="1981200" y="2438400"/>
            <a:ext cx="457200" cy="457200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rgbClr val="CC00CC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2291" name="Oval 3" descr="Šachovnice"/>
          <p:cNvSpPr>
            <a:spLocks noChangeArrowheads="1"/>
          </p:cNvSpPr>
          <p:nvPr/>
        </p:nvSpPr>
        <p:spPr bwMode="auto">
          <a:xfrm>
            <a:off x="2209800" y="5334000"/>
            <a:ext cx="609600" cy="609600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rgbClr val="CC00CC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2292" name="Oval 4" descr="Šachovnice"/>
          <p:cNvSpPr>
            <a:spLocks noChangeArrowheads="1"/>
          </p:cNvSpPr>
          <p:nvPr/>
        </p:nvSpPr>
        <p:spPr bwMode="auto">
          <a:xfrm>
            <a:off x="2286000" y="3886200"/>
            <a:ext cx="457200" cy="457200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rgbClr val="CC00CC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pSp>
        <p:nvGrpSpPr>
          <p:cNvPr id="12293" name="Group 5"/>
          <p:cNvGrpSpPr/>
          <p:nvPr/>
        </p:nvGrpSpPr>
        <p:grpSpPr bwMode="auto">
          <a:xfrm>
            <a:off x="2343150" y="5395914"/>
            <a:ext cx="1366838" cy="458787"/>
            <a:chOff x="527" y="3111"/>
            <a:chExt cx="968" cy="289"/>
          </a:xfrm>
        </p:grpSpPr>
        <p:sp>
          <p:nvSpPr>
            <p:cNvPr id="12383" name="Rectangle 6"/>
            <p:cNvSpPr>
              <a:spLocks noChangeArrowheads="1"/>
            </p:cNvSpPr>
            <p:nvPr/>
          </p:nvSpPr>
          <p:spPr bwMode="auto">
            <a:xfrm>
              <a:off x="815" y="3199"/>
              <a:ext cx="680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2384" name="Rectangle 7"/>
            <p:cNvSpPr>
              <a:spLocks noChangeArrowheads="1"/>
            </p:cNvSpPr>
            <p:nvPr/>
          </p:nvSpPr>
          <p:spPr bwMode="auto">
            <a:xfrm>
              <a:off x="815" y="3221"/>
              <a:ext cx="680" cy="36"/>
            </a:xfrm>
            <a:prstGeom prst="rect">
              <a:avLst/>
            </a:prstGeom>
            <a:solidFill>
              <a:srgbClr val="00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grpSp>
          <p:nvGrpSpPr>
            <p:cNvPr id="12385" name="Group 8"/>
            <p:cNvGrpSpPr/>
            <p:nvPr/>
          </p:nvGrpSpPr>
          <p:grpSpPr bwMode="auto">
            <a:xfrm>
              <a:off x="527" y="3111"/>
              <a:ext cx="289" cy="289"/>
              <a:chOff x="527" y="3111"/>
              <a:chExt cx="289" cy="289"/>
            </a:xfrm>
          </p:grpSpPr>
          <p:sp>
            <p:nvSpPr>
              <p:cNvPr id="12386" name="Oval 9"/>
              <p:cNvSpPr>
                <a:spLocks noChangeArrowheads="1"/>
              </p:cNvSpPr>
              <p:nvPr/>
            </p:nvSpPr>
            <p:spPr bwMode="auto">
              <a:xfrm>
                <a:off x="527" y="3111"/>
                <a:ext cx="289" cy="289"/>
              </a:xfrm>
              <a:prstGeom prst="ellipse">
                <a:avLst/>
              </a:prstGeom>
              <a:solidFill>
                <a:srgbClr val="FFFF66"/>
              </a:solidFill>
              <a:ln w="9525">
                <a:solidFill>
                  <a:srgbClr val="FFFF66"/>
                </a:solidFill>
                <a:rou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12387" name="Oval 10"/>
              <p:cNvSpPr>
                <a:spLocks noChangeArrowheads="1"/>
              </p:cNvSpPr>
              <p:nvPr/>
            </p:nvSpPr>
            <p:spPr bwMode="auto">
              <a:xfrm>
                <a:off x="575" y="3159"/>
                <a:ext cx="193" cy="193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rgbClr val="00CC99"/>
                </a:solidFill>
                <a:rou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</p:grpSp>
      </p:grpSp>
      <p:grpSp>
        <p:nvGrpSpPr>
          <p:cNvPr id="12294" name="Group 11"/>
          <p:cNvGrpSpPr/>
          <p:nvPr/>
        </p:nvGrpSpPr>
        <p:grpSpPr bwMode="auto">
          <a:xfrm>
            <a:off x="2382838" y="4002089"/>
            <a:ext cx="1230312" cy="306387"/>
            <a:chOff x="555" y="2233"/>
            <a:chExt cx="872" cy="193"/>
          </a:xfrm>
        </p:grpSpPr>
        <p:sp>
          <p:nvSpPr>
            <p:cNvPr id="12381" name="Rectangle 12"/>
            <p:cNvSpPr>
              <a:spLocks noChangeArrowheads="1"/>
            </p:cNvSpPr>
            <p:nvPr/>
          </p:nvSpPr>
          <p:spPr bwMode="auto">
            <a:xfrm>
              <a:off x="747" y="2311"/>
              <a:ext cx="680" cy="36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2382" name="Oval 13"/>
            <p:cNvSpPr>
              <a:spLocks noChangeArrowheads="1"/>
            </p:cNvSpPr>
            <p:nvPr/>
          </p:nvSpPr>
          <p:spPr bwMode="auto">
            <a:xfrm>
              <a:off x="555" y="2233"/>
              <a:ext cx="193" cy="193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</p:grpSp>
      <p:sp>
        <p:nvSpPr>
          <p:cNvPr id="12295" name="Rectangle 14"/>
          <p:cNvSpPr>
            <a:spLocks noChangeArrowheads="1"/>
          </p:cNvSpPr>
          <p:nvPr/>
        </p:nvSpPr>
        <p:spPr bwMode="auto">
          <a:xfrm>
            <a:off x="3646489" y="5480050"/>
            <a:ext cx="5013325" cy="254000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2296" name="Rectangle 15"/>
          <p:cNvSpPr>
            <a:spLocks noChangeArrowheads="1"/>
          </p:cNvSpPr>
          <p:nvPr/>
        </p:nvSpPr>
        <p:spPr bwMode="auto">
          <a:xfrm>
            <a:off x="6326189" y="5700713"/>
            <a:ext cx="180975" cy="68580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2297" name="Rectangle 16"/>
          <p:cNvSpPr>
            <a:spLocks noChangeArrowheads="1"/>
          </p:cNvSpPr>
          <p:nvPr/>
        </p:nvSpPr>
        <p:spPr bwMode="auto">
          <a:xfrm>
            <a:off x="6191250" y="5700713"/>
            <a:ext cx="179388" cy="68580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2298" name="Rectangle 17"/>
          <p:cNvSpPr>
            <a:spLocks noChangeArrowheads="1"/>
          </p:cNvSpPr>
          <p:nvPr/>
        </p:nvSpPr>
        <p:spPr bwMode="auto">
          <a:xfrm>
            <a:off x="3638551" y="5557838"/>
            <a:ext cx="5013325" cy="88900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2299" name="Freeform 18"/>
          <p:cNvSpPr/>
          <p:nvPr/>
        </p:nvSpPr>
        <p:spPr bwMode="auto">
          <a:xfrm>
            <a:off x="8720139" y="5453063"/>
            <a:ext cx="263525" cy="296862"/>
          </a:xfrm>
          <a:custGeom>
            <a:avLst/>
            <a:gdLst>
              <a:gd name="T0" fmla="*/ 2147483646 w 187"/>
              <a:gd name="T1" fmla="*/ 0 h 187"/>
              <a:gd name="T2" fmla="*/ 0 w 187"/>
              <a:gd name="T3" fmla="*/ 2147483646 h 187"/>
              <a:gd name="T4" fmla="*/ 2147483646 w 187"/>
              <a:gd name="T5" fmla="*/ 2147483646 h 1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7" h="187">
                <a:moveTo>
                  <a:pt x="187" y="0"/>
                </a:moveTo>
                <a:lnTo>
                  <a:pt x="0" y="94"/>
                </a:lnTo>
                <a:lnTo>
                  <a:pt x="187" y="187"/>
                </a:lnTo>
              </a:path>
            </a:pathLst>
          </a:custGeom>
          <a:noFill/>
          <a:ln w="88900">
            <a:solidFill>
              <a:srgbClr val="FFFF66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00" name="Rectangle 19"/>
          <p:cNvSpPr>
            <a:spLocks noChangeArrowheads="1"/>
          </p:cNvSpPr>
          <p:nvPr/>
        </p:nvSpPr>
        <p:spPr bwMode="auto">
          <a:xfrm>
            <a:off x="6715126" y="5297488"/>
            <a:ext cx="79375" cy="68580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2301" name="Oval 20"/>
          <p:cNvSpPr>
            <a:spLocks noChangeArrowheads="1"/>
          </p:cNvSpPr>
          <p:nvPr/>
        </p:nvSpPr>
        <p:spPr bwMode="auto">
          <a:xfrm>
            <a:off x="6823076" y="5449889"/>
            <a:ext cx="271463" cy="306387"/>
          </a:xfrm>
          <a:prstGeom prst="ellipse">
            <a:avLst/>
          </a:prstGeom>
          <a:solidFill>
            <a:srgbClr val="FFFF66"/>
          </a:solidFill>
          <a:ln w="88900">
            <a:solidFill>
              <a:srgbClr val="FFFF66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2302" name="Rectangle 21"/>
          <p:cNvSpPr>
            <a:spLocks noChangeArrowheads="1"/>
          </p:cNvSpPr>
          <p:nvPr/>
        </p:nvSpPr>
        <p:spPr bwMode="auto">
          <a:xfrm>
            <a:off x="6580189" y="5297488"/>
            <a:ext cx="79375" cy="68580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2303" name="Rectangle 22"/>
          <p:cNvSpPr>
            <a:spLocks noChangeArrowheads="1"/>
          </p:cNvSpPr>
          <p:nvPr/>
        </p:nvSpPr>
        <p:spPr bwMode="auto">
          <a:xfrm>
            <a:off x="6648450" y="5297488"/>
            <a:ext cx="77788" cy="68580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2304" name="Freeform 23"/>
          <p:cNvSpPr/>
          <p:nvPr/>
        </p:nvSpPr>
        <p:spPr bwMode="auto">
          <a:xfrm>
            <a:off x="6416676" y="5453063"/>
            <a:ext cx="263525" cy="296862"/>
          </a:xfrm>
          <a:custGeom>
            <a:avLst/>
            <a:gdLst>
              <a:gd name="T0" fmla="*/ 2147483646 w 187"/>
              <a:gd name="T1" fmla="*/ 0 h 187"/>
              <a:gd name="T2" fmla="*/ 0 w 187"/>
              <a:gd name="T3" fmla="*/ 2147483646 h 187"/>
              <a:gd name="T4" fmla="*/ 2147483646 w 187"/>
              <a:gd name="T5" fmla="*/ 2147483646 h 1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7" h="187">
                <a:moveTo>
                  <a:pt x="187" y="0"/>
                </a:moveTo>
                <a:lnTo>
                  <a:pt x="0" y="94"/>
                </a:lnTo>
                <a:lnTo>
                  <a:pt x="187" y="187"/>
                </a:lnTo>
              </a:path>
            </a:pathLst>
          </a:custGeom>
          <a:noFill/>
          <a:ln w="88900">
            <a:solidFill>
              <a:srgbClr val="FFFF66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05" name="Oval 24"/>
          <p:cNvSpPr>
            <a:spLocks noChangeArrowheads="1"/>
          </p:cNvSpPr>
          <p:nvPr/>
        </p:nvSpPr>
        <p:spPr bwMode="auto">
          <a:xfrm>
            <a:off x="8583613" y="3849689"/>
            <a:ext cx="476250" cy="534987"/>
          </a:xfrm>
          <a:prstGeom prst="ellipse">
            <a:avLst/>
          </a:prstGeom>
          <a:solidFill>
            <a:srgbClr val="DDDDDD"/>
          </a:solidFill>
          <a:ln w="9525">
            <a:solidFill>
              <a:srgbClr val="DDDDDD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pSp>
        <p:nvGrpSpPr>
          <p:cNvPr id="12306" name="Group 25"/>
          <p:cNvGrpSpPr/>
          <p:nvPr/>
        </p:nvGrpSpPr>
        <p:grpSpPr bwMode="auto">
          <a:xfrm>
            <a:off x="3648076" y="2420938"/>
            <a:ext cx="5013325" cy="355600"/>
            <a:chOff x="1445" y="1225"/>
            <a:chExt cx="3552" cy="224"/>
          </a:xfrm>
        </p:grpSpPr>
        <p:sp>
          <p:nvSpPr>
            <p:cNvPr id="12379" name="Rectangle 26"/>
            <p:cNvSpPr>
              <a:spLocks noChangeArrowheads="1"/>
            </p:cNvSpPr>
            <p:nvPr/>
          </p:nvSpPr>
          <p:spPr bwMode="auto">
            <a:xfrm>
              <a:off x="1445" y="1337"/>
              <a:ext cx="3552" cy="112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2380" name="Rectangle 27"/>
            <p:cNvSpPr>
              <a:spLocks noChangeArrowheads="1"/>
            </p:cNvSpPr>
            <p:nvPr/>
          </p:nvSpPr>
          <p:spPr bwMode="auto">
            <a:xfrm>
              <a:off x="3069" y="1225"/>
              <a:ext cx="112" cy="192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</p:grpSp>
      <p:grpSp>
        <p:nvGrpSpPr>
          <p:cNvPr id="12307" name="Group 28"/>
          <p:cNvGrpSpPr/>
          <p:nvPr/>
        </p:nvGrpSpPr>
        <p:grpSpPr bwMode="auto">
          <a:xfrm>
            <a:off x="3648076" y="1989138"/>
            <a:ext cx="6030913" cy="927100"/>
            <a:chOff x="1445" y="951"/>
            <a:chExt cx="4273" cy="584"/>
          </a:xfrm>
        </p:grpSpPr>
        <p:grpSp>
          <p:nvGrpSpPr>
            <p:cNvPr id="12371" name="Group 29"/>
            <p:cNvGrpSpPr/>
            <p:nvPr/>
          </p:nvGrpSpPr>
          <p:grpSpPr bwMode="auto">
            <a:xfrm>
              <a:off x="2963" y="951"/>
              <a:ext cx="337" cy="289"/>
              <a:chOff x="2963" y="951"/>
              <a:chExt cx="337" cy="289"/>
            </a:xfrm>
          </p:grpSpPr>
          <p:sp>
            <p:nvSpPr>
              <p:cNvPr id="12377" name="Oval 30"/>
              <p:cNvSpPr>
                <a:spLocks noChangeArrowheads="1"/>
              </p:cNvSpPr>
              <p:nvPr/>
            </p:nvSpPr>
            <p:spPr bwMode="auto">
              <a:xfrm>
                <a:off x="2963" y="951"/>
                <a:ext cx="337" cy="289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rgbClr val="DDDDDD"/>
                </a:solidFill>
                <a:rou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12378" name="Oval 31"/>
              <p:cNvSpPr>
                <a:spLocks noChangeArrowheads="1"/>
              </p:cNvSpPr>
              <p:nvPr/>
            </p:nvSpPr>
            <p:spPr bwMode="auto">
              <a:xfrm>
                <a:off x="3035" y="999"/>
                <a:ext cx="193" cy="193"/>
              </a:xfrm>
              <a:prstGeom prst="ellipse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rou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</p:grpSp>
        <p:sp>
          <p:nvSpPr>
            <p:cNvPr id="12372" name="Oval 32"/>
            <p:cNvSpPr>
              <a:spLocks noChangeArrowheads="1"/>
            </p:cNvSpPr>
            <p:nvPr/>
          </p:nvSpPr>
          <p:spPr bwMode="auto">
            <a:xfrm>
              <a:off x="4709" y="1246"/>
              <a:ext cx="1009" cy="289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grpSp>
          <p:nvGrpSpPr>
            <p:cNvPr id="12373" name="Group 33"/>
            <p:cNvGrpSpPr/>
            <p:nvPr/>
          </p:nvGrpSpPr>
          <p:grpSpPr bwMode="auto">
            <a:xfrm>
              <a:off x="1445" y="1225"/>
              <a:ext cx="3552" cy="192"/>
              <a:chOff x="1445" y="1225"/>
              <a:chExt cx="3552" cy="192"/>
            </a:xfrm>
          </p:grpSpPr>
          <p:sp>
            <p:nvSpPr>
              <p:cNvPr id="12375" name="Rectangle 34"/>
              <p:cNvSpPr>
                <a:spLocks noChangeArrowheads="1"/>
              </p:cNvSpPr>
              <p:nvPr/>
            </p:nvSpPr>
            <p:spPr bwMode="auto">
              <a:xfrm>
                <a:off x="1445" y="1375"/>
                <a:ext cx="3552" cy="36"/>
              </a:xfrm>
              <a:prstGeom prst="rect">
                <a:avLst/>
              </a:prstGeom>
              <a:solidFill>
                <a:srgbClr val="333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12376" name="Rectangle 35"/>
              <p:cNvSpPr>
                <a:spLocks noChangeArrowheads="1"/>
              </p:cNvSpPr>
              <p:nvPr/>
            </p:nvSpPr>
            <p:spPr bwMode="auto">
              <a:xfrm>
                <a:off x="3107" y="1225"/>
                <a:ext cx="36" cy="192"/>
              </a:xfrm>
              <a:prstGeom prst="rect">
                <a:avLst/>
              </a:prstGeom>
              <a:solidFill>
                <a:srgbClr val="333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</p:grpSp>
        <p:sp>
          <p:nvSpPr>
            <p:cNvPr id="12374" name="Oval 36"/>
            <p:cNvSpPr>
              <a:spLocks noChangeArrowheads="1"/>
            </p:cNvSpPr>
            <p:nvPr/>
          </p:nvSpPr>
          <p:spPr bwMode="auto">
            <a:xfrm>
              <a:off x="4757" y="1321"/>
              <a:ext cx="913" cy="145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rgbClr val="3333CC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</p:grpSp>
      <p:sp>
        <p:nvSpPr>
          <p:cNvPr id="12308" name="Rectangle 37"/>
          <p:cNvSpPr>
            <a:spLocks noChangeArrowheads="1"/>
          </p:cNvSpPr>
          <p:nvPr/>
        </p:nvSpPr>
        <p:spPr bwMode="auto">
          <a:xfrm>
            <a:off x="3638551" y="4065588"/>
            <a:ext cx="5013325" cy="177800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2309" name="Rectangle 38"/>
          <p:cNvSpPr>
            <a:spLocks noChangeArrowheads="1"/>
          </p:cNvSpPr>
          <p:nvPr/>
        </p:nvSpPr>
        <p:spPr bwMode="auto">
          <a:xfrm>
            <a:off x="3638551" y="4125913"/>
            <a:ext cx="5013325" cy="57150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2310" name="Rectangle 39"/>
          <p:cNvSpPr>
            <a:spLocks noChangeArrowheads="1"/>
          </p:cNvSpPr>
          <p:nvPr/>
        </p:nvSpPr>
        <p:spPr bwMode="auto">
          <a:xfrm>
            <a:off x="3605214" y="2097088"/>
            <a:ext cx="66675" cy="40386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2311" name="Freeform 40"/>
          <p:cNvSpPr/>
          <p:nvPr/>
        </p:nvSpPr>
        <p:spPr bwMode="auto">
          <a:xfrm>
            <a:off x="8651876" y="4044950"/>
            <a:ext cx="193675" cy="217488"/>
          </a:xfrm>
          <a:custGeom>
            <a:avLst/>
            <a:gdLst>
              <a:gd name="T0" fmla="*/ 2147483646 w 137"/>
              <a:gd name="T1" fmla="*/ 0 h 137"/>
              <a:gd name="T2" fmla="*/ 0 w 137"/>
              <a:gd name="T3" fmla="*/ 2147483646 h 137"/>
              <a:gd name="T4" fmla="*/ 2147483646 w 137"/>
              <a:gd name="T5" fmla="*/ 2147483646 h 13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7" h="137">
                <a:moveTo>
                  <a:pt x="137" y="0"/>
                </a:moveTo>
                <a:lnTo>
                  <a:pt x="0" y="69"/>
                </a:lnTo>
                <a:lnTo>
                  <a:pt x="137" y="137"/>
                </a:lnTo>
              </a:path>
            </a:pathLst>
          </a:custGeom>
          <a:noFill/>
          <a:ln w="57150">
            <a:solidFill>
              <a:srgbClr val="FF330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12" name="Rectangle 41"/>
          <p:cNvSpPr>
            <a:spLocks noChangeArrowheads="1"/>
          </p:cNvSpPr>
          <p:nvPr/>
        </p:nvSpPr>
        <p:spPr bwMode="auto">
          <a:xfrm>
            <a:off x="9058275" y="3621088"/>
            <a:ext cx="406400" cy="914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2313" name="Rectangle 42"/>
          <p:cNvSpPr>
            <a:spLocks noChangeArrowheads="1"/>
          </p:cNvSpPr>
          <p:nvPr/>
        </p:nvSpPr>
        <p:spPr bwMode="auto">
          <a:xfrm>
            <a:off x="3706814" y="5573713"/>
            <a:ext cx="5013325" cy="57150"/>
          </a:xfrm>
          <a:prstGeom prst="rect">
            <a:avLst/>
          </a:prstGeom>
          <a:solidFill>
            <a:srgbClr val="00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2314" name="Freeform 43"/>
          <p:cNvSpPr/>
          <p:nvPr/>
        </p:nvSpPr>
        <p:spPr bwMode="auto">
          <a:xfrm>
            <a:off x="8720139" y="5492750"/>
            <a:ext cx="193675" cy="217488"/>
          </a:xfrm>
          <a:custGeom>
            <a:avLst/>
            <a:gdLst>
              <a:gd name="T0" fmla="*/ 2147483646 w 137"/>
              <a:gd name="T1" fmla="*/ 0 h 137"/>
              <a:gd name="T2" fmla="*/ 0 w 137"/>
              <a:gd name="T3" fmla="*/ 2147483646 h 137"/>
              <a:gd name="T4" fmla="*/ 2147483646 w 137"/>
              <a:gd name="T5" fmla="*/ 2147483646 h 13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7" h="137">
                <a:moveTo>
                  <a:pt x="137" y="0"/>
                </a:moveTo>
                <a:lnTo>
                  <a:pt x="0" y="69"/>
                </a:lnTo>
                <a:lnTo>
                  <a:pt x="137" y="137"/>
                </a:lnTo>
              </a:path>
            </a:pathLst>
          </a:custGeom>
          <a:noFill/>
          <a:ln w="57150">
            <a:solidFill>
              <a:srgbClr val="00CC99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15" name="Freeform 44"/>
          <p:cNvSpPr/>
          <p:nvPr/>
        </p:nvSpPr>
        <p:spPr bwMode="auto">
          <a:xfrm>
            <a:off x="6669088" y="5268914"/>
            <a:ext cx="374650" cy="841375"/>
          </a:xfrm>
          <a:custGeom>
            <a:avLst/>
            <a:gdLst>
              <a:gd name="T0" fmla="*/ 2147483646 w 266"/>
              <a:gd name="T1" fmla="*/ 0 h 530"/>
              <a:gd name="T2" fmla="*/ 0 w 266"/>
              <a:gd name="T3" fmla="*/ 2147483646 h 530"/>
              <a:gd name="T4" fmla="*/ 2147483646 w 266"/>
              <a:gd name="T5" fmla="*/ 2147483646 h 530"/>
              <a:gd name="T6" fmla="*/ 2147483646 w 266"/>
              <a:gd name="T7" fmla="*/ 2147483646 h 530"/>
              <a:gd name="T8" fmla="*/ 2147483646 w 266"/>
              <a:gd name="T9" fmla="*/ 0 h 5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6" h="530">
                <a:moveTo>
                  <a:pt x="122" y="0"/>
                </a:moveTo>
                <a:lnTo>
                  <a:pt x="0" y="36"/>
                </a:lnTo>
                <a:lnTo>
                  <a:pt x="144" y="530"/>
                </a:lnTo>
                <a:lnTo>
                  <a:pt x="266" y="494"/>
                </a:lnTo>
                <a:lnTo>
                  <a:pt x="122" y="0"/>
                </a:lnTo>
                <a:close/>
              </a:path>
            </a:pathLst>
          </a:cu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16" name="Oval 45"/>
          <p:cNvSpPr>
            <a:spLocks noChangeArrowheads="1"/>
          </p:cNvSpPr>
          <p:nvPr/>
        </p:nvSpPr>
        <p:spPr bwMode="auto">
          <a:xfrm>
            <a:off x="6823076" y="5449889"/>
            <a:ext cx="271463" cy="306387"/>
          </a:xfrm>
          <a:prstGeom prst="ellipse">
            <a:avLst/>
          </a:prstGeom>
          <a:solidFill>
            <a:srgbClr val="00CC99"/>
          </a:solidFill>
          <a:ln w="9525">
            <a:solidFill>
              <a:srgbClr val="00CC99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2317" name="Freeform 46"/>
          <p:cNvSpPr/>
          <p:nvPr/>
        </p:nvSpPr>
        <p:spPr bwMode="auto">
          <a:xfrm>
            <a:off x="6483351" y="5492750"/>
            <a:ext cx="193675" cy="217488"/>
          </a:xfrm>
          <a:custGeom>
            <a:avLst/>
            <a:gdLst>
              <a:gd name="T0" fmla="*/ 2147483646 w 137"/>
              <a:gd name="T1" fmla="*/ 0 h 137"/>
              <a:gd name="T2" fmla="*/ 0 w 137"/>
              <a:gd name="T3" fmla="*/ 2147483646 h 137"/>
              <a:gd name="T4" fmla="*/ 2147483646 w 137"/>
              <a:gd name="T5" fmla="*/ 2147483646 h 13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7" h="137">
                <a:moveTo>
                  <a:pt x="137" y="0"/>
                </a:moveTo>
                <a:lnTo>
                  <a:pt x="0" y="69"/>
                </a:lnTo>
                <a:lnTo>
                  <a:pt x="137" y="137"/>
                </a:lnTo>
              </a:path>
            </a:pathLst>
          </a:custGeom>
          <a:noFill/>
          <a:ln w="57150">
            <a:solidFill>
              <a:srgbClr val="00CC99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18" name="Rectangle 47"/>
          <p:cNvSpPr>
            <a:spLocks noChangeArrowheads="1"/>
          </p:cNvSpPr>
          <p:nvPr/>
        </p:nvSpPr>
        <p:spPr bwMode="auto">
          <a:xfrm>
            <a:off x="9058275" y="5167313"/>
            <a:ext cx="406400" cy="9144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pSp>
        <p:nvGrpSpPr>
          <p:cNvPr id="12319" name="Group 48"/>
          <p:cNvGrpSpPr/>
          <p:nvPr/>
        </p:nvGrpSpPr>
        <p:grpSpPr bwMode="auto">
          <a:xfrm>
            <a:off x="2449514" y="2565400"/>
            <a:ext cx="1152525" cy="217488"/>
            <a:chOff x="602" y="1328"/>
            <a:chExt cx="817" cy="137"/>
          </a:xfrm>
        </p:grpSpPr>
        <p:sp>
          <p:nvSpPr>
            <p:cNvPr id="12369" name="Freeform 49"/>
            <p:cNvSpPr/>
            <p:nvPr/>
          </p:nvSpPr>
          <p:spPr bwMode="auto">
            <a:xfrm>
              <a:off x="602" y="1328"/>
              <a:ext cx="137" cy="137"/>
            </a:xfrm>
            <a:custGeom>
              <a:avLst/>
              <a:gdLst>
                <a:gd name="T0" fmla="*/ 0 w 137"/>
                <a:gd name="T1" fmla="*/ 137 h 137"/>
                <a:gd name="T2" fmla="*/ 137 w 137"/>
                <a:gd name="T3" fmla="*/ 68 h 137"/>
                <a:gd name="T4" fmla="*/ 0 w 137"/>
                <a:gd name="T5" fmla="*/ 0 h 1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7" h="137">
                  <a:moveTo>
                    <a:pt x="0" y="137"/>
                  </a:moveTo>
                  <a:lnTo>
                    <a:pt x="137" y="68"/>
                  </a:lnTo>
                  <a:lnTo>
                    <a:pt x="0" y="0"/>
                  </a:lnTo>
                </a:path>
              </a:pathLst>
            </a:custGeom>
            <a:noFill/>
            <a:ln w="57150">
              <a:solidFill>
                <a:srgbClr val="3333CC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70" name="Rectangle 50"/>
            <p:cNvSpPr>
              <a:spLocks noChangeArrowheads="1"/>
            </p:cNvSpPr>
            <p:nvPr/>
          </p:nvSpPr>
          <p:spPr bwMode="auto">
            <a:xfrm>
              <a:off x="739" y="1378"/>
              <a:ext cx="680" cy="36"/>
            </a:xfrm>
            <a:prstGeom prst="rect">
              <a:avLst/>
            </a:prstGeom>
            <a:solidFill>
              <a:srgbClr val="33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</p:grpSp>
      <p:sp>
        <p:nvSpPr>
          <p:cNvPr id="12320" name="Rectangle 51"/>
          <p:cNvSpPr>
            <a:spLocks noChangeArrowheads="1"/>
          </p:cNvSpPr>
          <p:nvPr/>
        </p:nvSpPr>
        <p:spPr bwMode="auto">
          <a:xfrm>
            <a:off x="6213476" y="5319714"/>
            <a:ext cx="1084263" cy="534987"/>
          </a:xfrm>
          <a:prstGeom prst="rect">
            <a:avLst/>
          </a:prstGeom>
          <a:solidFill>
            <a:srgbClr val="CCECFF"/>
          </a:solidFill>
          <a:ln w="9525">
            <a:solidFill>
              <a:srgbClr val="CCECFF"/>
            </a:solidFill>
            <a:miter lim="800000"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pSp>
        <p:nvGrpSpPr>
          <p:cNvPr id="12321" name="Group 52"/>
          <p:cNvGrpSpPr/>
          <p:nvPr/>
        </p:nvGrpSpPr>
        <p:grpSpPr bwMode="auto">
          <a:xfrm>
            <a:off x="6891339" y="5319714"/>
            <a:ext cx="542925" cy="611187"/>
            <a:chOff x="3749" y="3063"/>
            <a:chExt cx="385" cy="385"/>
          </a:xfrm>
        </p:grpSpPr>
        <p:sp>
          <p:nvSpPr>
            <p:cNvPr id="12365" name="Oval 53"/>
            <p:cNvSpPr>
              <a:spLocks noChangeArrowheads="1"/>
            </p:cNvSpPr>
            <p:nvPr/>
          </p:nvSpPr>
          <p:spPr bwMode="auto">
            <a:xfrm>
              <a:off x="3749" y="3063"/>
              <a:ext cx="385" cy="385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DDDDDD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grpSp>
          <p:nvGrpSpPr>
            <p:cNvPr id="12366" name="Group 54"/>
            <p:cNvGrpSpPr/>
            <p:nvPr/>
          </p:nvGrpSpPr>
          <p:grpSpPr bwMode="auto">
            <a:xfrm>
              <a:off x="3797" y="3111"/>
              <a:ext cx="289" cy="289"/>
              <a:chOff x="3797" y="3111"/>
              <a:chExt cx="289" cy="289"/>
            </a:xfrm>
          </p:grpSpPr>
          <p:sp>
            <p:nvSpPr>
              <p:cNvPr id="12367" name="Oval 55"/>
              <p:cNvSpPr>
                <a:spLocks noChangeArrowheads="1"/>
              </p:cNvSpPr>
              <p:nvPr/>
            </p:nvSpPr>
            <p:spPr bwMode="auto">
              <a:xfrm>
                <a:off x="3797" y="3111"/>
                <a:ext cx="289" cy="289"/>
              </a:xfrm>
              <a:prstGeom prst="ellipse">
                <a:avLst/>
              </a:prstGeom>
              <a:solidFill>
                <a:srgbClr val="FFFF66"/>
              </a:solidFill>
              <a:ln w="9525">
                <a:solidFill>
                  <a:srgbClr val="FFFF66"/>
                </a:solidFill>
                <a:rou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  <p:sp>
            <p:nvSpPr>
              <p:cNvPr id="12368" name="Oval 56"/>
              <p:cNvSpPr>
                <a:spLocks noChangeArrowheads="1"/>
              </p:cNvSpPr>
              <p:nvPr/>
            </p:nvSpPr>
            <p:spPr bwMode="auto">
              <a:xfrm>
                <a:off x="3845" y="3159"/>
                <a:ext cx="193" cy="193"/>
              </a:xfrm>
              <a:prstGeom prst="ellipse">
                <a:avLst/>
              </a:prstGeom>
              <a:solidFill>
                <a:srgbClr val="00CC99"/>
              </a:solidFill>
              <a:ln w="9525">
                <a:solidFill>
                  <a:srgbClr val="00CC99"/>
                </a:solidFill>
                <a:rou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</p:grpSp>
      </p:grpSp>
      <p:grpSp>
        <p:nvGrpSpPr>
          <p:cNvPr id="12322" name="Group 57"/>
          <p:cNvGrpSpPr/>
          <p:nvPr/>
        </p:nvGrpSpPr>
        <p:grpSpPr bwMode="auto">
          <a:xfrm>
            <a:off x="6213476" y="5475288"/>
            <a:ext cx="263525" cy="296862"/>
            <a:chOff x="3269" y="3161"/>
            <a:chExt cx="187" cy="187"/>
          </a:xfrm>
        </p:grpSpPr>
        <p:sp>
          <p:nvSpPr>
            <p:cNvPr id="12363" name="Freeform 58"/>
            <p:cNvSpPr/>
            <p:nvPr/>
          </p:nvSpPr>
          <p:spPr bwMode="auto">
            <a:xfrm>
              <a:off x="3269" y="3161"/>
              <a:ext cx="187" cy="187"/>
            </a:xfrm>
            <a:custGeom>
              <a:avLst/>
              <a:gdLst>
                <a:gd name="T0" fmla="*/ 187 w 187"/>
                <a:gd name="T1" fmla="*/ 0 h 187"/>
                <a:gd name="T2" fmla="*/ 0 w 187"/>
                <a:gd name="T3" fmla="*/ 94 h 187"/>
                <a:gd name="T4" fmla="*/ 187 w 187"/>
                <a:gd name="T5" fmla="*/ 187 h 18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7" h="187">
                  <a:moveTo>
                    <a:pt x="187" y="0"/>
                  </a:moveTo>
                  <a:lnTo>
                    <a:pt x="0" y="94"/>
                  </a:lnTo>
                  <a:lnTo>
                    <a:pt x="187" y="187"/>
                  </a:lnTo>
                </a:path>
              </a:pathLst>
            </a:custGeom>
            <a:noFill/>
            <a:ln w="88900">
              <a:solidFill>
                <a:srgbClr val="FFFF6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64" name="Freeform 59"/>
            <p:cNvSpPr/>
            <p:nvPr/>
          </p:nvSpPr>
          <p:spPr bwMode="auto">
            <a:xfrm>
              <a:off x="3280" y="3186"/>
              <a:ext cx="137" cy="137"/>
            </a:xfrm>
            <a:custGeom>
              <a:avLst/>
              <a:gdLst>
                <a:gd name="T0" fmla="*/ 137 w 137"/>
                <a:gd name="T1" fmla="*/ 0 h 137"/>
                <a:gd name="T2" fmla="*/ 0 w 137"/>
                <a:gd name="T3" fmla="*/ 69 h 137"/>
                <a:gd name="T4" fmla="*/ 137 w 137"/>
                <a:gd name="T5" fmla="*/ 137 h 1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7" h="137">
                  <a:moveTo>
                    <a:pt x="137" y="0"/>
                  </a:moveTo>
                  <a:lnTo>
                    <a:pt x="0" y="69"/>
                  </a:lnTo>
                  <a:lnTo>
                    <a:pt x="137" y="137"/>
                  </a:lnTo>
                </a:path>
              </a:pathLst>
            </a:custGeom>
            <a:noFill/>
            <a:ln w="57150">
              <a:solidFill>
                <a:srgbClr val="00CC99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2323" name="Group 60"/>
          <p:cNvGrpSpPr/>
          <p:nvPr/>
        </p:nvGrpSpPr>
        <p:grpSpPr bwMode="auto">
          <a:xfrm>
            <a:off x="8720139" y="5475288"/>
            <a:ext cx="263525" cy="296862"/>
            <a:chOff x="5045" y="3161"/>
            <a:chExt cx="187" cy="187"/>
          </a:xfrm>
        </p:grpSpPr>
        <p:sp>
          <p:nvSpPr>
            <p:cNvPr id="12361" name="Freeform 61"/>
            <p:cNvSpPr/>
            <p:nvPr/>
          </p:nvSpPr>
          <p:spPr bwMode="auto">
            <a:xfrm>
              <a:off x="5045" y="3161"/>
              <a:ext cx="187" cy="187"/>
            </a:xfrm>
            <a:custGeom>
              <a:avLst/>
              <a:gdLst>
                <a:gd name="T0" fmla="*/ 187 w 187"/>
                <a:gd name="T1" fmla="*/ 0 h 187"/>
                <a:gd name="T2" fmla="*/ 0 w 187"/>
                <a:gd name="T3" fmla="*/ 94 h 187"/>
                <a:gd name="T4" fmla="*/ 187 w 187"/>
                <a:gd name="T5" fmla="*/ 187 h 18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7" h="187">
                  <a:moveTo>
                    <a:pt x="187" y="0"/>
                  </a:moveTo>
                  <a:lnTo>
                    <a:pt x="0" y="94"/>
                  </a:lnTo>
                  <a:lnTo>
                    <a:pt x="187" y="187"/>
                  </a:lnTo>
                </a:path>
              </a:pathLst>
            </a:custGeom>
            <a:noFill/>
            <a:ln w="88900">
              <a:solidFill>
                <a:srgbClr val="FFFF66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62" name="Freeform 62"/>
            <p:cNvSpPr/>
            <p:nvPr/>
          </p:nvSpPr>
          <p:spPr bwMode="auto">
            <a:xfrm>
              <a:off x="5056" y="3186"/>
              <a:ext cx="137" cy="137"/>
            </a:xfrm>
            <a:custGeom>
              <a:avLst/>
              <a:gdLst>
                <a:gd name="T0" fmla="*/ 137 w 137"/>
                <a:gd name="T1" fmla="*/ 0 h 137"/>
                <a:gd name="T2" fmla="*/ 0 w 137"/>
                <a:gd name="T3" fmla="*/ 69 h 137"/>
                <a:gd name="T4" fmla="*/ 137 w 137"/>
                <a:gd name="T5" fmla="*/ 137 h 1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7" h="137">
                  <a:moveTo>
                    <a:pt x="137" y="0"/>
                  </a:moveTo>
                  <a:lnTo>
                    <a:pt x="0" y="69"/>
                  </a:lnTo>
                  <a:lnTo>
                    <a:pt x="137" y="137"/>
                  </a:lnTo>
                </a:path>
              </a:pathLst>
            </a:custGeom>
            <a:noFill/>
            <a:ln w="57150">
              <a:solidFill>
                <a:srgbClr val="00CC99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2324" name="Rectangle 63"/>
          <p:cNvSpPr>
            <a:spLocks noChangeArrowheads="1"/>
          </p:cNvSpPr>
          <p:nvPr/>
        </p:nvSpPr>
        <p:spPr bwMode="auto">
          <a:xfrm>
            <a:off x="2351089" y="1281114"/>
            <a:ext cx="93027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2325" name="Rectangle 64"/>
          <p:cNvSpPr>
            <a:spLocks noChangeArrowheads="1"/>
          </p:cNvSpPr>
          <p:nvPr/>
        </p:nvSpPr>
        <p:spPr bwMode="auto">
          <a:xfrm>
            <a:off x="2438400" y="762001"/>
            <a:ext cx="8207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7030A0"/>
                </a:solidFill>
                <a:latin typeface="Times New Roman" panose="02020603050405020304" pitchFamily="18" charset="0"/>
              </a:rPr>
              <a:t>CNS</a:t>
            </a:r>
          </a:p>
        </p:txBody>
      </p:sp>
      <p:sp>
        <p:nvSpPr>
          <p:cNvPr id="12326" name="Rectangle 65"/>
          <p:cNvSpPr>
            <a:spLocks noChangeArrowheads="1"/>
          </p:cNvSpPr>
          <p:nvPr/>
        </p:nvSpPr>
        <p:spPr bwMode="auto">
          <a:xfrm>
            <a:off x="4025901" y="1281114"/>
            <a:ext cx="67627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2327" name="Rectangle 66"/>
          <p:cNvSpPr>
            <a:spLocks noChangeArrowheads="1"/>
          </p:cNvSpPr>
          <p:nvPr/>
        </p:nvSpPr>
        <p:spPr bwMode="auto">
          <a:xfrm>
            <a:off x="4111626" y="762000"/>
            <a:ext cx="5229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CB29B4"/>
                </a:solidFill>
                <a:latin typeface="Times New Roman" panose="02020603050405020304" pitchFamily="18" charset="0"/>
              </a:rPr>
              <a:t>PNS</a:t>
            </a:r>
            <a:r>
              <a:rPr lang="cs-CZ" altLang="cs-CZ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1600">
                <a:latin typeface="Times New Roman" panose="02020603050405020304" pitchFamily="18" charset="0"/>
              </a:rPr>
              <a:t>= soubor všech neuronů přenášejících info mezi CNS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>
                <a:latin typeface="Times New Roman" panose="02020603050405020304" pitchFamily="18" charset="0"/>
              </a:rPr>
              <a:t> a rozhraním org. v obou směrech</a:t>
            </a:r>
          </a:p>
        </p:txBody>
      </p:sp>
      <p:sp>
        <p:nvSpPr>
          <p:cNvPr id="12328" name="Oval 67"/>
          <p:cNvSpPr>
            <a:spLocks noChangeArrowheads="1"/>
          </p:cNvSpPr>
          <p:nvPr/>
        </p:nvSpPr>
        <p:spPr bwMode="auto">
          <a:xfrm>
            <a:off x="9532939" y="5548313"/>
            <a:ext cx="130175" cy="14605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2329" name="Oval 68"/>
          <p:cNvSpPr>
            <a:spLocks noChangeArrowheads="1"/>
          </p:cNvSpPr>
          <p:nvPr/>
        </p:nvSpPr>
        <p:spPr bwMode="auto">
          <a:xfrm>
            <a:off x="9667876" y="5700713"/>
            <a:ext cx="130175" cy="14605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2330" name="Oval 69"/>
          <p:cNvSpPr>
            <a:spLocks noChangeArrowheads="1"/>
          </p:cNvSpPr>
          <p:nvPr/>
        </p:nvSpPr>
        <p:spPr bwMode="auto">
          <a:xfrm>
            <a:off x="9736139" y="5395913"/>
            <a:ext cx="130175" cy="14605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2331" name="Oval 70"/>
          <p:cNvSpPr>
            <a:spLocks noChangeArrowheads="1"/>
          </p:cNvSpPr>
          <p:nvPr/>
        </p:nvSpPr>
        <p:spPr bwMode="auto">
          <a:xfrm>
            <a:off x="9667876" y="5387975"/>
            <a:ext cx="136525" cy="153988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2332" name="Oval 71"/>
          <p:cNvSpPr>
            <a:spLocks noChangeArrowheads="1"/>
          </p:cNvSpPr>
          <p:nvPr/>
        </p:nvSpPr>
        <p:spPr bwMode="auto">
          <a:xfrm>
            <a:off x="9532939" y="5472113"/>
            <a:ext cx="130175" cy="14605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2333" name="Oval 72"/>
          <p:cNvSpPr>
            <a:spLocks noChangeArrowheads="1"/>
          </p:cNvSpPr>
          <p:nvPr/>
        </p:nvSpPr>
        <p:spPr bwMode="auto">
          <a:xfrm>
            <a:off x="9736139" y="5548313"/>
            <a:ext cx="130175" cy="14605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2334" name="Oval 73"/>
          <p:cNvSpPr>
            <a:spLocks noChangeArrowheads="1"/>
          </p:cNvSpPr>
          <p:nvPr/>
        </p:nvSpPr>
        <p:spPr bwMode="auto">
          <a:xfrm>
            <a:off x="9667876" y="5548313"/>
            <a:ext cx="130175" cy="14605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2335" name="Oval 74"/>
          <p:cNvSpPr>
            <a:spLocks noChangeArrowheads="1"/>
          </p:cNvSpPr>
          <p:nvPr/>
        </p:nvSpPr>
        <p:spPr bwMode="auto">
          <a:xfrm>
            <a:off x="9736139" y="5700713"/>
            <a:ext cx="130175" cy="14605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2336" name="Oval 75"/>
          <p:cNvSpPr>
            <a:spLocks noChangeArrowheads="1"/>
          </p:cNvSpPr>
          <p:nvPr/>
        </p:nvSpPr>
        <p:spPr bwMode="auto">
          <a:xfrm>
            <a:off x="9871076" y="5472113"/>
            <a:ext cx="130175" cy="14605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2337" name="Oval 76"/>
          <p:cNvSpPr>
            <a:spLocks noChangeArrowheads="1"/>
          </p:cNvSpPr>
          <p:nvPr/>
        </p:nvSpPr>
        <p:spPr bwMode="auto">
          <a:xfrm>
            <a:off x="9871076" y="5700713"/>
            <a:ext cx="130175" cy="14605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2338" name="Oval 77"/>
          <p:cNvSpPr>
            <a:spLocks noChangeArrowheads="1"/>
          </p:cNvSpPr>
          <p:nvPr/>
        </p:nvSpPr>
        <p:spPr bwMode="auto">
          <a:xfrm>
            <a:off x="9871076" y="5624513"/>
            <a:ext cx="130175" cy="14605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2339" name="Rectangle 78"/>
          <p:cNvSpPr>
            <a:spLocks noChangeArrowheads="1"/>
          </p:cNvSpPr>
          <p:nvPr/>
        </p:nvSpPr>
        <p:spPr bwMode="auto">
          <a:xfrm>
            <a:off x="9769476" y="5776913"/>
            <a:ext cx="68263" cy="3048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2340" name="Text Box 79"/>
          <p:cNvSpPr txBox="1">
            <a:spLocks noChangeArrowheads="1"/>
          </p:cNvSpPr>
          <p:nvPr/>
        </p:nvSpPr>
        <p:spPr bwMode="auto">
          <a:xfrm>
            <a:off x="8534400" y="4648201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Times New Roman" panose="02020603050405020304" pitchFamily="18" charset="0"/>
              </a:rPr>
              <a:t>příč. pruh. sv.</a:t>
            </a:r>
          </a:p>
        </p:txBody>
      </p:sp>
      <p:sp>
        <p:nvSpPr>
          <p:cNvPr id="12341" name="Text Box 80"/>
          <p:cNvSpPr txBox="1">
            <a:spLocks noChangeArrowheads="1"/>
          </p:cNvSpPr>
          <p:nvPr/>
        </p:nvSpPr>
        <p:spPr bwMode="auto">
          <a:xfrm>
            <a:off x="8289925" y="6286501"/>
            <a:ext cx="2000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Times New Roman" panose="02020603050405020304" pitchFamily="18" charset="0"/>
              </a:rPr>
              <a:t>hl. sv., myokard, žl.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12342" name="Text Box 81"/>
          <p:cNvSpPr txBox="1">
            <a:spLocks noChangeArrowheads="1"/>
          </p:cNvSpPr>
          <p:nvPr/>
        </p:nvSpPr>
        <p:spPr bwMode="auto">
          <a:xfrm>
            <a:off x="4098926" y="1431926"/>
            <a:ext cx="35337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6600"/>
                </a:solidFill>
                <a:latin typeface="Times New Roman" panose="02020603050405020304" pitchFamily="18" charset="0"/>
              </a:rPr>
              <a:t>Schwannovy bb. a její deriváty</a:t>
            </a:r>
          </a:p>
        </p:txBody>
      </p:sp>
      <p:sp>
        <p:nvSpPr>
          <p:cNvPr id="12343" name="Text Box 82"/>
          <p:cNvSpPr txBox="1">
            <a:spLocks noChangeArrowheads="1"/>
          </p:cNvSpPr>
          <p:nvPr/>
        </p:nvSpPr>
        <p:spPr bwMode="auto">
          <a:xfrm>
            <a:off x="1828800" y="1431926"/>
            <a:ext cx="19319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6600"/>
                </a:solidFill>
                <a:latin typeface="Times New Roman" panose="02020603050405020304" pitchFamily="18" charset="0"/>
              </a:rPr>
              <a:t>oligodendrocyty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6600"/>
                </a:solidFill>
                <a:latin typeface="Times New Roman" panose="02020603050405020304" pitchFamily="18" charset="0"/>
              </a:rPr>
              <a:t>astrocyty</a:t>
            </a:r>
            <a:endParaRPr lang="cs-CZ" altLang="cs-CZ" sz="2800">
              <a:latin typeface="Times New Roman" panose="02020603050405020304" pitchFamily="18" charset="0"/>
            </a:endParaRPr>
          </a:p>
        </p:txBody>
      </p:sp>
      <p:sp>
        <p:nvSpPr>
          <p:cNvPr id="15416" name="Text Box 83"/>
          <p:cNvSpPr txBox="1">
            <a:spLocks noChangeArrowheads="1"/>
          </p:cNvSpPr>
          <p:nvPr/>
        </p:nvSpPr>
        <p:spPr bwMode="auto">
          <a:xfrm>
            <a:off x="3354389" y="115889"/>
            <a:ext cx="4326569" cy="46166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>
                <a:latin typeface="+mn-lt"/>
              </a:rPr>
              <a:t>ROZDĚLENÍ NERVOVÉ SOUSTAVY</a:t>
            </a:r>
          </a:p>
        </p:txBody>
      </p:sp>
      <p:sp>
        <p:nvSpPr>
          <p:cNvPr id="12345" name="Oval 84"/>
          <p:cNvSpPr>
            <a:spLocks noChangeArrowheads="1"/>
          </p:cNvSpPr>
          <p:nvPr/>
        </p:nvSpPr>
        <p:spPr bwMode="auto">
          <a:xfrm>
            <a:off x="2057400" y="2514600"/>
            <a:ext cx="304800" cy="3048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2346" name="Freeform 85"/>
          <p:cNvSpPr/>
          <p:nvPr/>
        </p:nvSpPr>
        <p:spPr bwMode="auto">
          <a:xfrm>
            <a:off x="1938339" y="2743200"/>
            <a:ext cx="307975" cy="1447800"/>
          </a:xfrm>
          <a:custGeom>
            <a:avLst/>
            <a:gdLst>
              <a:gd name="T0" fmla="*/ 2147483646 w 194"/>
              <a:gd name="T1" fmla="*/ 0 h 865"/>
              <a:gd name="T2" fmla="*/ 2147483646 w 194"/>
              <a:gd name="T3" fmla="*/ 2147483646 h 865"/>
              <a:gd name="T4" fmla="*/ 2147483646 w 194"/>
              <a:gd name="T5" fmla="*/ 2147483646 h 865"/>
              <a:gd name="T6" fmla="*/ 2147483646 w 194"/>
              <a:gd name="T7" fmla="*/ 2147483646 h 865"/>
              <a:gd name="T8" fmla="*/ 2147483646 w 194"/>
              <a:gd name="T9" fmla="*/ 2147483646 h 865"/>
              <a:gd name="T10" fmla="*/ 2147483646 w 194"/>
              <a:gd name="T11" fmla="*/ 2147483646 h 86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94" h="865">
                <a:moveTo>
                  <a:pt x="123" y="0"/>
                </a:moveTo>
                <a:cubicBezTo>
                  <a:pt x="109" y="27"/>
                  <a:pt x="62" y="91"/>
                  <a:pt x="42" y="162"/>
                </a:cubicBezTo>
                <a:cubicBezTo>
                  <a:pt x="22" y="233"/>
                  <a:pt x="0" y="347"/>
                  <a:pt x="1" y="425"/>
                </a:cubicBezTo>
                <a:cubicBezTo>
                  <a:pt x="2" y="503"/>
                  <a:pt x="29" y="566"/>
                  <a:pt x="49" y="631"/>
                </a:cubicBezTo>
                <a:cubicBezTo>
                  <a:pt x="69" y="696"/>
                  <a:pt x="99" y="777"/>
                  <a:pt x="123" y="816"/>
                </a:cubicBezTo>
                <a:cubicBezTo>
                  <a:pt x="147" y="855"/>
                  <a:pt x="179" y="855"/>
                  <a:pt x="194" y="865"/>
                </a:cubicBezTo>
              </a:path>
            </a:pathLst>
          </a:custGeom>
          <a:noFill/>
          <a:ln w="38100" cmpd="sng">
            <a:solidFill>
              <a:schemeClr val="bg2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2347" name="Line 86"/>
          <p:cNvSpPr>
            <a:spLocks noChangeShapeType="1"/>
          </p:cNvSpPr>
          <p:nvPr/>
        </p:nvSpPr>
        <p:spPr bwMode="auto">
          <a:xfrm flipV="1">
            <a:off x="2133600" y="4038600"/>
            <a:ext cx="76200" cy="762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2348" name="Line 87"/>
          <p:cNvSpPr>
            <a:spLocks noChangeShapeType="1"/>
          </p:cNvSpPr>
          <p:nvPr/>
        </p:nvSpPr>
        <p:spPr bwMode="auto">
          <a:xfrm>
            <a:off x="2667000" y="2590800"/>
            <a:ext cx="914400" cy="0"/>
          </a:xfrm>
          <a:prstGeom prst="line">
            <a:avLst/>
          </a:prstGeom>
          <a:noFill/>
          <a:ln w="76200">
            <a:pattFill prst="lgCheck">
              <a:fgClr>
                <a:srgbClr val="CC00CC"/>
              </a:fgClr>
              <a:bgClr>
                <a:srgbClr val="FFFFFF"/>
              </a:bgClr>
            </a:patt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2349" name="Line 88"/>
          <p:cNvSpPr>
            <a:spLocks noChangeShapeType="1"/>
          </p:cNvSpPr>
          <p:nvPr/>
        </p:nvSpPr>
        <p:spPr bwMode="auto">
          <a:xfrm>
            <a:off x="2667000" y="2743200"/>
            <a:ext cx="914400" cy="0"/>
          </a:xfrm>
          <a:prstGeom prst="line">
            <a:avLst/>
          </a:prstGeom>
          <a:noFill/>
          <a:ln w="76200">
            <a:pattFill prst="lgCheck">
              <a:fgClr>
                <a:srgbClr val="CC00CC"/>
              </a:fgClr>
              <a:bgClr>
                <a:srgbClr val="FFFFFF"/>
              </a:bgClr>
            </a:patt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2350" name="Line 89"/>
          <p:cNvSpPr>
            <a:spLocks noChangeShapeType="1"/>
          </p:cNvSpPr>
          <p:nvPr/>
        </p:nvSpPr>
        <p:spPr bwMode="auto">
          <a:xfrm>
            <a:off x="2667000" y="4073525"/>
            <a:ext cx="914400" cy="0"/>
          </a:xfrm>
          <a:prstGeom prst="line">
            <a:avLst/>
          </a:prstGeom>
          <a:noFill/>
          <a:ln w="76200">
            <a:pattFill prst="lgCheck">
              <a:fgClr>
                <a:srgbClr val="CC00CC"/>
              </a:fgClr>
              <a:bgClr>
                <a:srgbClr val="FFFFFF"/>
              </a:bgClr>
            </a:patt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2351" name="Line 90"/>
          <p:cNvSpPr>
            <a:spLocks noChangeShapeType="1"/>
          </p:cNvSpPr>
          <p:nvPr/>
        </p:nvSpPr>
        <p:spPr bwMode="auto">
          <a:xfrm>
            <a:off x="2667000" y="4230688"/>
            <a:ext cx="914400" cy="0"/>
          </a:xfrm>
          <a:prstGeom prst="line">
            <a:avLst/>
          </a:prstGeom>
          <a:noFill/>
          <a:ln w="76200">
            <a:pattFill prst="lgCheck">
              <a:fgClr>
                <a:srgbClr val="CC00CC"/>
              </a:fgClr>
              <a:bgClr>
                <a:srgbClr val="FFFFFF"/>
              </a:bgClr>
            </a:patt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2352" name="Line 91"/>
          <p:cNvSpPr>
            <a:spLocks noChangeShapeType="1"/>
          </p:cNvSpPr>
          <p:nvPr/>
        </p:nvSpPr>
        <p:spPr bwMode="auto">
          <a:xfrm>
            <a:off x="2743200" y="5486400"/>
            <a:ext cx="838200" cy="0"/>
          </a:xfrm>
          <a:prstGeom prst="line">
            <a:avLst/>
          </a:prstGeom>
          <a:noFill/>
          <a:ln w="76200">
            <a:pattFill prst="lgCheck">
              <a:fgClr>
                <a:srgbClr val="CC00CC"/>
              </a:fgClr>
              <a:bgClr>
                <a:srgbClr val="FFFFFF"/>
              </a:bgClr>
            </a:patt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2353" name="Line 92"/>
          <p:cNvSpPr>
            <a:spLocks noChangeShapeType="1"/>
          </p:cNvSpPr>
          <p:nvPr/>
        </p:nvSpPr>
        <p:spPr bwMode="auto">
          <a:xfrm>
            <a:off x="2743200" y="5715000"/>
            <a:ext cx="838200" cy="0"/>
          </a:xfrm>
          <a:prstGeom prst="line">
            <a:avLst/>
          </a:prstGeom>
          <a:noFill/>
          <a:ln w="76200">
            <a:pattFill prst="lgCheck">
              <a:fgClr>
                <a:srgbClr val="CC00CC"/>
              </a:fgClr>
              <a:bgClr>
                <a:srgbClr val="FFFFFF"/>
              </a:bgClr>
            </a:patt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2354" name="Freeform 93"/>
          <p:cNvSpPr/>
          <p:nvPr/>
        </p:nvSpPr>
        <p:spPr bwMode="auto">
          <a:xfrm>
            <a:off x="1882776" y="2743200"/>
            <a:ext cx="307975" cy="1447800"/>
          </a:xfrm>
          <a:custGeom>
            <a:avLst/>
            <a:gdLst>
              <a:gd name="T0" fmla="*/ 2147483646 w 194"/>
              <a:gd name="T1" fmla="*/ 0 h 865"/>
              <a:gd name="T2" fmla="*/ 2147483646 w 194"/>
              <a:gd name="T3" fmla="*/ 2147483646 h 865"/>
              <a:gd name="T4" fmla="*/ 2147483646 w 194"/>
              <a:gd name="T5" fmla="*/ 2147483646 h 865"/>
              <a:gd name="T6" fmla="*/ 2147483646 w 194"/>
              <a:gd name="T7" fmla="*/ 2147483646 h 865"/>
              <a:gd name="T8" fmla="*/ 2147483646 w 194"/>
              <a:gd name="T9" fmla="*/ 2147483646 h 865"/>
              <a:gd name="T10" fmla="*/ 2147483646 w 194"/>
              <a:gd name="T11" fmla="*/ 2147483646 h 86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94" h="865">
                <a:moveTo>
                  <a:pt x="123" y="0"/>
                </a:moveTo>
                <a:cubicBezTo>
                  <a:pt x="109" y="27"/>
                  <a:pt x="62" y="91"/>
                  <a:pt x="42" y="162"/>
                </a:cubicBezTo>
                <a:cubicBezTo>
                  <a:pt x="22" y="233"/>
                  <a:pt x="0" y="347"/>
                  <a:pt x="1" y="425"/>
                </a:cubicBezTo>
                <a:cubicBezTo>
                  <a:pt x="2" y="503"/>
                  <a:pt x="29" y="566"/>
                  <a:pt x="49" y="631"/>
                </a:cubicBezTo>
                <a:cubicBezTo>
                  <a:pt x="69" y="696"/>
                  <a:pt x="99" y="777"/>
                  <a:pt x="123" y="816"/>
                </a:cubicBezTo>
                <a:cubicBezTo>
                  <a:pt x="147" y="855"/>
                  <a:pt x="179" y="855"/>
                  <a:pt x="194" y="865"/>
                </a:cubicBezTo>
              </a:path>
            </a:pathLst>
          </a:custGeom>
          <a:noFill/>
          <a:ln w="76200" cap="flat" cmpd="sng">
            <a:pattFill prst="lgCheck">
              <a:fgClr>
                <a:srgbClr val="CC00CC"/>
              </a:fgClr>
              <a:bgClr>
                <a:srgbClr val="FFFFFF"/>
              </a:bgClr>
            </a:patt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2355" name="Text Box 94"/>
          <p:cNvSpPr txBox="1">
            <a:spLocks noChangeArrowheads="1"/>
          </p:cNvSpPr>
          <p:nvPr/>
        </p:nvSpPr>
        <p:spPr bwMode="auto">
          <a:xfrm>
            <a:off x="8639176" y="1431925"/>
            <a:ext cx="1260579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senzory</a:t>
            </a:r>
          </a:p>
        </p:txBody>
      </p:sp>
      <p:sp>
        <p:nvSpPr>
          <p:cNvPr id="12356" name="Text Box 95"/>
          <p:cNvSpPr txBox="1">
            <a:spLocks noChangeArrowheads="1"/>
          </p:cNvSpPr>
          <p:nvPr/>
        </p:nvSpPr>
        <p:spPr bwMode="auto">
          <a:xfrm>
            <a:off x="8688389" y="3068638"/>
            <a:ext cx="1276609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efektory</a:t>
            </a:r>
          </a:p>
        </p:txBody>
      </p:sp>
      <p:sp>
        <p:nvSpPr>
          <p:cNvPr id="12357" name="Text Box 96"/>
          <p:cNvSpPr txBox="1">
            <a:spLocks noChangeArrowheads="1"/>
          </p:cNvSpPr>
          <p:nvPr/>
        </p:nvSpPr>
        <p:spPr bwMode="auto">
          <a:xfrm>
            <a:off x="2403476" y="3400425"/>
            <a:ext cx="50323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perikaryony motorických neuronů leží v míše a mozku</a:t>
            </a:r>
          </a:p>
        </p:txBody>
      </p:sp>
      <p:sp>
        <p:nvSpPr>
          <p:cNvPr id="12358" name="Text Box 97"/>
          <p:cNvSpPr txBox="1">
            <a:spLocks noChangeArrowheads="1"/>
          </p:cNvSpPr>
          <p:nvPr/>
        </p:nvSpPr>
        <p:spPr bwMode="auto">
          <a:xfrm>
            <a:off x="6292850" y="1916114"/>
            <a:ext cx="43751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perikaryony senzorických neuronů leží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v senzorických gangliích mimo mozek a míchu</a:t>
            </a:r>
          </a:p>
        </p:txBody>
      </p:sp>
      <p:sp>
        <p:nvSpPr>
          <p:cNvPr id="12359" name="TextovéPole 1"/>
          <p:cNvSpPr txBox="1">
            <a:spLocks noChangeArrowheads="1"/>
          </p:cNvSpPr>
          <p:nvPr/>
        </p:nvSpPr>
        <p:spPr bwMode="auto">
          <a:xfrm>
            <a:off x="4498976" y="4360863"/>
            <a:ext cx="14716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/>
              <a:t>somatický</a:t>
            </a:r>
          </a:p>
        </p:txBody>
      </p:sp>
      <p:sp>
        <p:nvSpPr>
          <p:cNvPr id="12360" name="TextovéPole 98"/>
          <p:cNvSpPr txBox="1">
            <a:spLocks noChangeArrowheads="1"/>
          </p:cNvSpPr>
          <p:nvPr/>
        </p:nvSpPr>
        <p:spPr bwMode="auto">
          <a:xfrm>
            <a:off x="4495801" y="5875339"/>
            <a:ext cx="14716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/>
              <a:t>viscerální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" t="43819" r="73804" b="14401"/>
          <a:stretch>
            <a:fillRect/>
          </a:stretch>
        </p:blipFill>
        <p:spPr bwMode="auto">
          <a:xfrm>
            <a:off x="1161416" y="0"/>
            <a:ext cx="25558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016501" y="44451"/>
            <a:ext cx="1297343" cy="461665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NEURON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4583113" y="115888"/>
            <a:ext cx="2527300" cy="461962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GLIOVÉ BUŇKY</a:t>
            </a:r>
            <a:endParaRPr lang="en-US" altLang="cs-CZ" sz="2400" b="1"/>
          </a:p>
        </p:txBody>
      </p:sp>
      <p:pic>
        <p:nvPicPr>
          <p:cNvPr id="5" name="Picture 2" descr="Types of glia - Queensland Brain Institute - University of Queensland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5"/>
          <a:stretch>
            <a:fillRect/>
          </a:stretch>
        </p:blipFill>
        <p:spPr bwMode="auto">
          <a:xfrm>
            <a:off x="1981200" y="1034999"/>
            <a:ext cx="7620000" cy="560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2495550" y="333376"/>
            <a:ext cx="4894032" cy="461665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TYPY NEURON</a:t>
            </a:r>
            <a:r>
              <a:rPr lang="en-US" altLang="cs-CZ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Ů</a:t>
            </a:r>
            <a:r>
              <a:rPr lang="cs-CZ" altLang="cs-CZ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(morfologické dělení)</a:t>
            </a:r>
            <a:endParaRPr lang="en-US" altLang="cs-CZ" sz="2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195" name="Text Box 7"/>
          <p:cNvSpPr txBox="1">
            <a:spLocks noChangeArrowheads="1"/>
          </p:cNvSpPr>
          <p:nvPr/>
        </p:nvSpPr>
        <p:spPr bwMode="auto">
          <a:xfrm>
            <a:off x="2063751" y="1052513"/>
            <a:ext cx="724217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Unipolární, bipolární, pseudounipolární, multipolární</a:t>
            </a:r>
          </a:p>
        </p:txBody>
      </p:sp>
      <p:pic>
        <p:nvPicPr>
          <p:cNvPr id="8196" name="Picture 8" descr="neurony_0002_N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551" y="1628776"/>
            <a:ext cx="4937125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 descr="img2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2" t="28955" r="8606" b="49895"/>
          <a:stretch>
            <a:fillRect/>
          </a:stretch>
        </p:blipFill>
        <p:spPr bwMode="auto">
          <a:xfrm>
            <a:off x="1604964" y="1773238"/>
            <a:ext cx="9063037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8"/>
          <p:cNvSpPr txBox="1">
            <a:spLocks noChangeArrowheads="1"/>
          </p:cNvSpPr>
          <p:nvPr/>
        </p:nvSpPr>
        <p:spPr bwMode="auto">
          <a:xfrm>
            <a:off x="628333" y="1023939"/>
            <a:ext cx="5287962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neurony </a:t>
            </a:r>
            <a:r>
              <a:rPr lang="cs-CZ" altLang="cs-CZ" sz="2000" b="1">
                <a:solidFill>
                  <a:srgbClr val="FF0000"/>
                </a:solidFill>
              </a:rPr>
              <a:t>projekční</a:t>
            </a:r>
            <a:r>
              <a:rPr lang="cs-CZ" altLang="cs-CZ" sz="2000"/>
              <a:t>- ascendentní – aferentní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                              - descendentní – eferentní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neurony </a:t>
            </a:r>
            <a:r>
              <a:rPr lang="cs-CZ" altLang="cs-CZ" sz="2000" b="1">
                <a:solidFill>
                  <a:srgbClr val="0000FF"/>
                </a:solidFill>
              </a:rPr>
              <a:t>komisurální</a:t>
            </a:r>
            <a:r>
              <a:rPr lang="cs-CZ" altLang="cs-CZ" sz="200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neurony </a:t>
            </a:r>
            <a:r>
              <a:rPr lang="cs-CZ" altLang="cs-CZ" sz="2000" b="1">
                <a:solidFill>
                  <a:srgbClr val="008000"/>
                </a:solidFill>
              </a:rPr>
              <a:t>asociační</a:t>
            </a:r>
          </a:p>
        </p:txBody>
      </p:sp>
      <p:sp>
        <p:nvSpPr>
          <p:cNvPr id="2" name="Ovál 1"/>
          <p:cNvSpPr/>
          <p:nvPr/>
        </p:nvSpPr>
        <p:spPr>
          <a:xfrm>
            <a:off x="8112126" y="3357564"/>
            <a:ext cx="360363" cy="358775"/>
          </a:xfrm>
          <a:prstGeom prst="ellipse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" name="Ovál 2"/>
          <p:cNvSpPr/>
          <p:nvPr/>
        </p:nvSpPr>
        <p:spPr>
          <a:xfrm>
            <a:off x="5735639" y="4292601"/>
            <a:ext cx="504825" cy="504825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" name="Ovál 3"/>
          <p:cNvSpPr/>
          <p:nvPr/>
        </p:nvSpPr>
        <p:spPr>
          <a:xfrm>
            <a:off x="2711450" y="4005264"/>
            <a:ext cx="431800" cy="5032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7464425" y="5876926"/>
            <a:ext cx="431800" cy="5048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64235" y="162561"/>
            <a:ext cx="5052060" cy="460375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TYPY NEURON</a:t>
            </a:r>
            <a:r>
              <a:rPr lang="en-US" altLang="cs-CZ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Ů</a:t>
            </a:r>
            <a:r>
              <a:rPr lang="cs-CZ" altLang="cs-CZ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(podle průběhu axonu)</a:t>
            </a:r>
            <a:endParaRPr lang="en-US" altLang="cs-CZ" sz="2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209550" y="115889"/>
            <a:ext cx="4181850" cy="461665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TYPY NEURON</a:t>
            </a:r>
            <a:r>
              <a:rPr lang="en-US" altLang="cs-CZ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Ů</a:t>
            </a:r>
            <a:r>
              <a:rPr lang="cs-CZ" altLang="cs-CZ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(funkční dělení)</a:t>
            </a:r>
            <a:endParaRPr lang="en-US" altLang="cs-CZ" sz="2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0" y="577850"/>
            <a:ext cx="4453890" cy="5015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cs-CZ" altLang="cs-CZ" sz="2000" b="1" dirty="0">
                <a:solidFill>
                  <a:srgbClr val="0000FF"/>
                </a:solidFill>
              </a:rPr>
              <a:t>SENZORICKÉ</a:t>
            </a:r>
            <a:r>
              <a:rPr lang="cs-CZ" altLang="cs-CZ" sz="2000" b="1" dirty="0"/>
              <a:t> </a:t>
            </a:r>
          </a:p>
          <a:p>
            <a:pPr lvl="1" eaLnBrk="1" hangingPunct="1"/>
            <a:r>
              <a:rPr lang="cs-CZ" altLang="cs-CZ" sz="2000" b="1" dirty="0" err="1">
                <a:solidFill>
                  <a:srgbClr val="0000FF"/>
                </a:solidFill>
              </a:rPr>
              <a:t>Somatosenzorické</a:t>
            </a:r>
            <a:r>
              <a:rPr lang="cs-CZ" altLang="cs-CZ" sz="2000" b="1" dirty="0">
                <a:solidFill>
                  <a:srgbClr val="0000FF"/>
                </a:solidFill>
              </a:rPr>
              <a:t> </a:t>
            </a:r>
            <a:r>
              <a:rPr lang="cs-CZ" altLang="cs-CZ" sz="2000" b="1" dirty="0"/>
              <a:t>(</a:t>
            </a:r>
            <a:r>
              <a:rPr lang="cs-CZ" altLang="cs-CZ" sz="2000" b="1" dirty="0" err="1"/>
              <a:t>propriocepce</a:t>
            </a:r>
            <a:r>
              <a:rPr lang="cs-CZ" altLang="cs-CZ" sz="2000" b="1" dirty="0"/>
              <a:t>,</a:t>
            </a:r>
            <a:r>
              <a:rPr lang="cs-CZ" altLang="cs-CZ" sz="2000" b="1" dirty="0" err="1"/>
              <a:t>exterocepce</a:t>
            </a:r>
            <a:r>
              <a:rPr lang="cs-CZ" altLang="cs-CZ" sz="2000" b="1" dirty="0"/>
              <a:t>)</a:t>
            </a:r>
          </a:p>
          <a:p>
            <a:pPr lvl="1" eaLnBrk="1" hangingPunct="1"/>
            <a:r>
              <a:rPr lang="cs-CZ" altLang="cs-CZ" sz="2000" b="1" dirty="0" err="1">
                <a:solidFill>
                  <a:srgbClr val="00B0F0"/>
                </a:solidFill>
              </a:rPr>
              <a:t>Viscerosenzorické</a:t>
            </a:r>
            <a:r>
              <a:rPr lang="cs-CZ" altLang="cs-CZ" sz="2000" b="1" dirty="0">
                <a:solidFill>
                  <a:srgbClr val="00B0F0"/>
                </a:solidFill>
              </a:rPr>
              <a:t> </a:t>
            </a:r>
            <a:r>
              <a:rPr lang="cs-CZ" altLang="cs-CZ" sz="2000" b="1" dirty="0"/>
              <a:t>(</a:t>
            </a:r>
            <a:r>
              <a:rPr lang="cs-CZ" altLang="cs-CZ" sz="2000" b="1" dirty="0" err="1"/>
              <a:t>interocepce</a:t>
            </a:r>
            <a:r>
              <a:rPr lang="cs-CZ" altLang="cs-CZ" sz="2000" b="1" dirty="0"/>
              <a:t>)</a:t>
            </a:r>
          </a:p>
          <a:p>
            <a:pPr lvl="1" eaLnBrk="1" hangingPunct="1"/>
            <a:endParaRPr lang="cs-CZ" altLang="cs-CZ" sz="2000" b="1" dirty="0"/>
          </a:p>
          <a:p>
            <a:pPr eaLnBrk="1" hangingPunct="1">
              <a:buFontTx/>
              <a:buAutoNum type="arabicPeriod"/>
            </a:pPr>
            <a:r>
              <a:rPr lang="cs-CZ" altLang="cs-CZ" sz="2000" b="1" dirty="0">
                <a:solidFill>
                  <a:srgbClr val="FF0000"/>
                </a:solidFill>
              </a:rPr>
              <a:t>MOTORICKÉ</a:t>
            </a:r>
            <a:endParaRPr lang="cs-CZ" altLang="cs-CZ" sz="2000" b="1" dirty="0"/>
          </a:p>
          <a:p>
            <a:pPr lvl="1" eaLnBrk="1" hangingPunct="1"/>
            <a:r>
              <a:rPr lang="cs-CZ" altLang="cs-CZ" sz="2000" b="1" dirty="0" err="1">
                <a:solidFill>
                  <a:srgbClr val="FF0000"/>
                </a:solidFill>
              </a:rPr>
              <a:t>Somatomotorické:</a:t>
            </a:r>
            <a:r>
              <a:rPr lang="cs-CZ" altLang="cs-CZ" sz="2000" b="1" dirty="0">
                <a:solidFill>
                  <a:srgbClr val="FF0000"/>
                </a:solidFill>
              </a:rPr>
              <a:t> </a:t>
            </a:r>
          </a:p>
          <a:p>
            <a:pPr lvl="1" eaLnBrk="1" hangingPunct="1"/>
            <a:r>
              <a:rPr lang="cs-CZ" altLang="cs-CZ" sz="2000" b="1" dirty="0"/>
              <a:t>(k příčně pruhované svalovině)</a:t>
            </a:r>
          </a:p>
          <a:p>
            <a:pPr lvl="1" eaLnBrk="1" hangingPunct="1"/>
            <a:r>
              <a:rPr lang="cs-CZ" altLang="cs-CZ" sz="2000" b="1" dirty="0" err="1">
                <a:solidFill>
                  <a:srgbClr val="FFCC99"/>
                </a:solidFill>
              </a:rPr>
              <a:t>Visceromotorické:</a:t>
            </a:r>
          </a:p>
          <a:p>
            <a:pPr lvl="1" eaLnBrk="1" hangingPunct="1"/>
            <a:r>
              <a:rPr lang="cs-CZ" altLang="cs-CZ" sz="2000" b="1" dirty="0" err="1"/>
              <a:t>sympaticus</a:t>
            </a:r>
            <a:r>
              <a:rPr lang="cs-CZ" altLang="cs-CZ" sz="2000" b="1" dirty="0"/>
              <a:t>,</a:t>
            </a:r>
            <a:r>
              <a:rPr lang="cs-CZ" altLang="cs-CZ" sz="2000" b="1" dirty="0" err="1"/>
              <a:t>parasympaticus</a:t>
            </a:r>
            <a:r>
              <a:rPr lang="cs-CZ" altLang="cs-CZ" sz="2000" b="1" dirty="0"/>
              <a:t> (k hladké a srdeční svalovině, ke žlázám)</a:t>
            </a:r>
          </a:p>
          <a:p>
            <a:pPr lvl="1" eaLnBrk="1" hangingPunct="1"/>
            <a:r>
              <a:rPr lang="cs-CZ" altLang="cs-CZ" sz="2000" b="1" dirty="0"/>
              <a:t> </a:t>
            </a:r>
          </a:p>
          <a:p>
            <a:pPr eaLnBrk="1" hangingPunct="1">
              <a:buFontTx/>
              <a:buAutoNum type="arabicPeriod"/>
            </a:pPr>
            <a:r>
              <a:rPr lang="cs-CZ" altLang="cs-CZ" sz="2000" b="1" dirty="0">
                <a:solidFill>
                  <a:srgbClr val="008000"/>
                </a:solidFill>
              </a:rPr>
              <a:t>INTERNEURONY</a:t>
            </a:r>
          </a:p>
          <a:p>
            <a:pPr eaLnBrk="1" hangingPunct="1">
              <a:buFontTx/>
              <a:buAutoNum type="arabicPeriod"/>
            </a:pPr>
            <a:endParaRPr lang="cs-CZ" altLang="cs-CZ" sz="2000" b="1" dirty="0">
              <a:solidFill>
                <a:srgbClr val="008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0" t="11340" r="11176"/>
          <a:stretch>
            <a:fillRect/>
          </a:stretch>
        </p:blipFill>
        <p:spPr bwMode="auto">
          <a:xfrm>
            <a:off x="4454013" y="0"/>
            <a:ext cx="77379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Scan001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3" t="9479" r="37467" b="14584"/>
          <a:stretch>
            <a:fillRect/>
          </a:stretch>
        </p:blipFill>
        <p:spPr bwMode="auto">
          <a:xfrm>
            <a:off x="4046117" y="4431757"/>
            <a:ext cx="4021394" cy="242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5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485" y="-317"/>
            <a:ext cx="3384550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988</Words>
  <Application>Microsoft Office PowerPoint</Application>
  <PresentationFormat>Širokoúhlá obrazovka</PresentationFormat>
  <Paragraphs>210</Paragraphs>
  <Slides>34</Slides>
  <Notes>2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34</vt:i4>
      </vt:variant>
    </vt:vector>
  </HeadingPairs>
  <TitlesOfParts>
    <vt:vector size="41" baseType="lpstr">
      <vt:lpstr>Arial</vt:lpstr>
      <vt:lpstr>Calibri</vt:lpstr>
      <vt:lpstr>Calibri Light</vt:lpstr>
      <vt:lpstr>Times New Roman</vt:lpstr>
      <vt:lpstr>Motiv Office</vt:lpstr>
      <vt:lpstr>Fotografie</vt:lpstr>
      <vt:lpstr>Microsoft PowerPoint 97-2003 Slide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Lucie Kubíčková</dc:creator>
  <cp:lastModifiedBy>Lucie Kubíčková</cp:lastModifiedBy>
  <cp:revision>6</cp:revision>
  <dcterms:created xsi:type="dcterms:W3CDTF">2021-04-01T20:43:00Z</dcterms:created>
  <dcterms:modified xsi:type="dcterms:W3CDTF">2024-03-24T20:32:38Z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65CF29AD95294A49A30F80783CBAC0C2_13</vt:lpwstr>
  </property>
  <property fmtid="{D5CDD505-2E9C-101B-9397-08002B2CF9AE}" pid="3" name="KSOProductBuildVer">
    <vt:lpwstr>1033-12.2.0.13538</vt:lpwstr>
  </property>
</Properties>
</file>