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57" r:id="rId4"/>
    <p:sldId id="258" r:id="rId6"/>
    <p:sldId id="259" r:id="rId7"/>
    <p:sldId id="260" r:id="rId8"/>
    <p:sldId id="261" r:id="rId9"/>
    <p:sldId id="262" r:id="rId10"/>
    <p:sldId id="264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6" r:id="rId28"/>
    <p:sldId id="281" r:id="rId29"/>
    <p:sldId id="282" r:id="rId30"/>
    <p:sldId id="283" r:id="rId31"/>
    <p:sldId id="284" r:id="rId32"/>
    <p:sldId id="28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0963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5380" indent="-22733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9405" indent="-22733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3430" indent="-22733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0630" indent="-2273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7830" indent="-2273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5030" indent="-2273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2230" indent="-2273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3B02B9-16D4-40E2-8A9C-20AE4F3E8A92}" type="slidenum">
              <a:rPr lang="cs-CZ" altLang="cs-CZ" smtClean="0"/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5380" indent="-22733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9405" indent="-22733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3430" indent="-22733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0630" indent="-2273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7830" indent="-2273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5030" indent="-2273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2230" indent="-2273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3C070A-A4AC-4DAF-9CC6-40875671F0BC}" type="slidenum">
              <a:rPr lang="cs-CZ" altLang="cs-CZ" smtClean="0"/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5380" indent="-22733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9405" indent="-22733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3430" indent="-22733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0630" indent="-2273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7830" indent="-2273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5030" indent="-2273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2230" indent="-2273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D4A466-07B8-4E92-9150-A11FC235B602}" type="slidenum">
              <a:rPr lang="cs-CZ" altLang="cs-CZ" smtClean="0"/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82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5380" indent="-2273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9405" indent="-2273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3430" indent="-2273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06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78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50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22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BBF8EE0-DFF7-4129-918A-0087CF376B83}" type="slidenum">
              <a:rPr lang="cs-CZ" altLang="cs-CZ" smtClean="0"/>
            </a:fld>
            <a:endParaRPr lang="cs-CZ" alt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82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5380" indent="-2273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9405" indent="-2273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3430" indent="-22733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06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78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50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2230" indent="-22733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CA1538-8EB7-4C46-9731-F7C4D44AC0B8}" type="slidenum">
              <a:rPr lang="cs-CZ" altLang="cs-CZ" smtClean="0"/>
            </a:fld>
            <a:endParaRPr lang="cs-CZ" alt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6323" name="Zástupný symbol pro poznámky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563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6600" indent="-28257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5380" indent="-22733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9405" indent="-22733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43430" indent="-22733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00630" indent="-2273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57830" indent="-2273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15030" indent="-2273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72230" indent="-2273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0346EF-2DAA-4C89-AECF-F344AF5835D7}" type="slidenum">
              <a:rPr lang="cs-CZ" altLang="cs-CZ" smtClean="0"/>
            </a:fld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wrap="square" lIns="90846" tIns="45423" rIns="90846" bIns="45423" anchor="t" anchorCtr="0"/>
          <a:p>
            <a:pPr lvl="0"/>
            <a:endParaRPr lang="cs-CZ" altLang="cs-CZ" dirty="0"/>
          </a:p>
        </p:txBody>
      </p:sp>
      <p:sp>
        <p:nvSpPr>
          <p:cNvPr id="58372" name="Zástupný symbol pro číslo snímku 3"/>
          <p:cNvSpPr txBox="1">
            <a:spLocks noGrp="1"/>
          </p:cNvSpPr>
          <p:nvPr>
            <p:ph type="sldNum" sz="quarter"/>
          </p:nvPr>
        </p:nvSpPr>
        <p:spPr>
          <a:xfrm>
            <a:off x="5592763" y="6403975"/>
            <a:ext cx="4281487" cy="336550"/>
          </a:xfrm>
          <a:prstGeom prst="rect">
            <a:avLst/>
          </a:prstGeom>
          <a:noFill/>
          <a:ln w="9525">
            <a:noFill/>
          </a:ln>
        </p:spPr>
        <p:txBody>
          <a:bodyPr lIns="90846" tIns="45423" rIns="90846" bIns="45423" anchor="b" anchorCtr="0"/>
          <a:p>
            <a:pPr lvl="0" algn="r" eaLnBrk="1" hangingPunct="1">
              <a:spcBef>
                <a:spcPct val="0"/>
              </a:spcBef>
            </a:pPr>
            <a:fld id="{9A0DB2DC-4C9A-4742-B13C-FB6460FD3503}" type="slidenum">
              <a:rPr lang="cs-CZ" altLang="cs-CZ" dirty="0"/>
            </a:fld>
            <a:endParaRPr lang="cs-CZ" altLang="cs-CZ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image" Target="../media/image23.png"/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.xml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7145" y="775970"/>
            <a:ext cx="10196195" cy="1655445"/>
          </a:xfrm>
        </p:spPr>
        <p:txBody>
          <a:bodyPr>
            <a:noAutofit/>
          </a:bodyPr>
          <a:p>
            <a:pPr algn="l"/>
            <a:r>
              <a:rPr lang="en-US" sz="2000" b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4. Prodloužená mícha, hranice, zevní popis a obecné uspořádání šedé a bílé hmoty</a:t>
            </a:r>
            <a:endParaRPr lang="en-US" sz="2000" b="1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b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5. Prodloužená mícha, šedá hmota – základní jádra</a:t>
            </a:r>
            <a:endParaRPr lang="en-US" sz="2000" b="1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b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6. Prodloužená mícha, bílá hmota – základní spoje a jejich funkce</a:t>
            </a:r>
            <a:endParaRPr lang="en-US" sz="2000" b="1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 b="1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b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7. Varolův most, hranice, zevní popis a obecné uspořádání šedé a bílé hmoty</a:t>
            </a:r>
            <a:endParaRPr lang="en-US" sz="2000" b="1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b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8. Varolův most, šedá hmota – základní jádra</a:t>
            </a:r>
            <a:endParaRPr lang="en-US" sz="2000" b="1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b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9. Varolův most, bílá hmota – základní spoje a jejich funkce</a:t>
            </a:r>
            <a:endParaRPr lang="en-US" sz="2000" b="1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 b="1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b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10. Mezencefalon, hranice, zevní popis a obecné uspořádání šedé a bílé hmoty</a:t>
            </a:r>
            <a:endParaRPr lang="en-US" sz="2000" b="1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b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11. Mezencefalon, šedá hmota – základní jádra</a:t>
            </a:r>
            <a:endParaRPr lang="en-US" sz="2000" b="1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b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12. Mezencefalon, bílá hmota – základní spoje a jejich funkce</a:t>
            </a:r>
            <a:endParaRPr lang="en-US" sz="2000" b="1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2000" b="1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000" b="1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13. Retikulární formace mozkového kmene a její funkce, základní jádra</a:t>
            </a:r>
            <a:endParaRPr lang="en-US" sz="2000" b="1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2894014" y="1336675"/>
            <a:ext cx="185737" cy="3000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350"/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2949575" y="1446214"/>
            <a:ext cx="184150" cy="3000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350"/>
          </a:p>
        </p:txBody>
      </p:sp>
      <p:sp>
        <p:nvSpPr>
          <p:cNvPr id="48133" name="Obdélník 1"/>
          <p:cNvSpPr>
            <a:spLocks noChangeArrowheads="1"/>
          </p:cNvSpPr>
          <p:nvPr/>
        </p:nvSpPr>
        <p:spPr bwMode="auto">
          <a:xfrm>
            <a:off x="4584322" y="224032"/>
            <a:ext cx="3023356" cy="36933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 algn="just">
              <a:spcBef>
                <a:spcPct val="0"/>
              </a:spcBef>
              <a:buFontTx/>
              <a:buNone/>
            </a:pPr>
            <a:r>
              <a:rPr lang="cs-CZ" altLang="cs-CZ" sz="1800" b="1">
                <a:highlight>
                  <a:srgbClr val="FFFF00"/>
                </a:highlight>
              </a:rPr>
              <a:t>Fossa rhomboidea</a:t>
            </a:r>
            <a:r>
              <a:rPr lang="cs-CZ" altLang="cs-CZ" sz="1800" b="1" u="sng">
                <a:highlight>
                  <a:srgbClr val="FFFF00"/>
                </a:highlight>
              </a:rPr>
              <a:t> </a:t>
            </a:r>
            <a:endParaRPr lang="cs-CZ" altLang="cs-CZ" sz="1800" b="1" u="sng">
              <a:highlight>
                <a:srgbClr val="FFFF00"/>
              </a:highlight>
            </a:endParaRPr>
          </a:p>
        </p:txBody>
      </p:sp>
      <p:pic>
        <p:nvPicPr>
          <p:cNvPr id="48134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14397" r="30367" b="10001"/>
          <a:stretch>
            <a:fillRect/>
          </a:stretch>
        </p:blipFill>
        <p:spPr bwMode="auto">
          <a:xfrm>
            <a:off x="6694148" y="1071715"/>
            <a:ext cx="4241330" cy="5319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5" name="Picture 7" descr="Image result for fossa rhomboidea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1" t="8965" b="13699"/>
          <a:stretch>
            <a:fillRect/>
          </a:stretch>
        </p:blipFill>
        <p:spPr bwMode="auto">
          <a:xfrm>
            <a:off x="1803918" y="1332847"/>
            <a:ext cx="4292082" cy="4629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800461" y="1746251"/>
            <a:ext cx="989045" cy="3438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9657642" y="1814675"/>
            <a:ext cx="989045" cy="3438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9163119" y="5780064"/>
            <a:ext cx="989045" cy="3438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10058400" y="2667031"/>
            <a:ext cx="877078" cy="234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8276253" y="1746251"/>
            <a:ext cx="261257" cy="1286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8684184" y="1874611"/>
            <a:ext cx="261257" cy="1286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8020722" y="2584580"/>
            <a:ext cx="108857" cy="8075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15"/>
          <p:cNvSpPr>
            <a:spLocks noChangeArrowheads="1"/>
          </p:cNvSpPr>
          <p:nvPr/>
        </p:nvSpPr>
        <p:spPr bwMode="auto">
          <a:xfrm>
            <a:off x="2495551" y="4941888"/>
            <a:ext cx="1008063" cy="793750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49159" name="Picture 4" descr="kmen-vent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5" t="2872" r="3777"/>
          <a:stretch>
            <a:fillRect/>
          </a:stretch>
        </p:blipFill>
        <p:spPr bwMode="auto">
          <a:xfrm>
            <a:off x="1349374" y="1049695"/>
            <a:ext cx="3948113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7" name="Picture 4" descr="kmen-postero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r="10667" b="3297"/>
          <a:stretch>
            <a:fillRect/>
          </a:stretch>
        </p:blipFill>
        <p:spPr bwMode="auto">
          <a:xfrm>
            <a:off x="6539951" y="1049695"/>
            <a:ext cx="355917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12"/>
          <p:cNvSpPr txBox="1"/>
          <p:nvPr>
            <p:custDataLst>
              <p:tags r:id="rId3"/>
            </p:custDataLst>
          </p:nvPr>
        </p:nvSpPr>
        <p:spPr>
          <a:xfrm>
            <a:off x="3040380" y="263525"/>
            <a:ext cx="5300663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cs-CZ" altLang="cs-CZ" sz="2400" b="1" dirty="0"/>
              <a:t>VÝSTUPY HLAVOVÝCH NERVŮ Z MOZKU</a:t>
            </a:r>
            <a:endParaRPr lang="cs-CZ" altLang="cs-CZ" sz="2400" b="1" dirty="0"/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6"/>
          <p:cNvSpPr>
            <a:spLocks noChangeArrowheads="1"/>
          </p:cNvSpPr>
          <p:nvPr/>
        </p:nvSpPr>
        <p:spPr bwMode="auto">
          <a:xfrm>
            <a:off x="8401050" y="5949951"/>
            <a:ext cx="914400" cy="358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3254" name="Obdélník 6"/>
          <p:cNvSpPr>
            <a:spLocks noChangeArrowheads="1"/>
          </p:cNvSpPr>
          <p:nvPr/>
        </p:nvSpPr>
        <p:spPr bwMode="auto">
          <a:xfrm>
            <a:off x="8667750" y="6215064"/>
            <a:ext cx="1500188" cy="414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44475">
                <a:solidFill>
                  <a:srgbClr val="000000"/>
                </a:solidFill>
                <a:prstDash val="sysDot"/>
                <a:round/>
                <a:headEnd type="triangle" w="med" len="med"/>
                <a:tailEnd type="stealth" w="med" len="med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grpSp>
        <p:nvGrpSpPr>
          <p:cNvPr id="53255" name="Skupina 8"/>
          <p:cNvGrpSpPr/>
          <p:nvPr/>
        </p:nvGrpSpPr>
        <p:grpSpPr bwMode="auto">
          <a:xfrm>
            <a:off x="235920" y="963160"/>
            <a:ext cx="5409100" cy="5712894"/>
            <a:chOff x="971600" y="404664"/>
            <a:chExt cx="4464496" cy="4824536"/>
          </a:xfrm>
        </p:grpSpPr>
        <p:pic>
          <p:nvPicPr>
            <p:cNvPr id="53258" name="Picture 2" descr="Scan009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t="14301" r="16859" b="15350"/>
            <a:stretch>
              <a:fillRect/>
            </a:stretch>
          </p:blipFill>
          <p:spPr bwMode="auto">
            <a:xfrm>
              <a:off x="971600" y="404664"/>
              <a:ext cx="4464496" cy="48245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0" name="Obdélník 9"/>
            <p:cNvSpPr/>
            <p:nvPr/>
          </p:nvSpPr>
          <p:spPr>
            <a:xfrm>
              <a:off x="971600" y="549064"/>
              <a:ext cx="864635" cy="1366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971600" y="1773495"/>
              <a:ext cx="648941" cy="10068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4787155" y="475875"/>
              <a:ext cx="648941" cy="361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5147885" y="909075"/>
              <a:ext cx="288211" cy="9356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4787155" y="4653578"/>
              <a:ext cx="648941" cy="575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971600" y="3429148"/>
              <a:ext cx="503906" cy="18000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1332330" y="4653578"/>
              <a:ext cx="719600" cy="575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pic>
        <p:nvPicPr>
          <p:cNvPr id="5325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020" y="39689"/>
            <a:ext cx="3447870" cy="45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4301" r="57661" b="1546"/>
          <a:stretch>
            <a:fillRect/>
          </a:stretch>
        </p:blipFill>
        <p:spPr bwMode="auto">
          <a:xfrm>
            <a:off x="9099648" y="102742"/>
            <a:ext cx="2687898" cy="48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Scan0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" t="9479" b="14584"/>
          <a:stretch>
            <a:fillRect/>
          </a:stretch>
        </p:blipFill>
        <p:spPr bwMode="auto">
          <a:xfrm>
            <a:off x="6096000" y="5003319"/>
            <a:ext cx="5114179" cy="181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42861" y="43599"/>
            <a:ext cx="5556250" cy="7381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NUCLEI OF THE CRANIAL NERVES</a:t>
            </a:r>
            <a:endParaRPr lang="cs-CZ" altLang="cs-CZ" sz="2400" b="1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/>
              <a:t>brainstem</a:t>
            </a:r>
            <a:r>
              <a:rPr lang="cs-CZ" altLang="cs-CZ" sz="1800" b="1" dirty="0"/>
              <a:t>- </a:t>
            </a:r>
            <a:r>
              <a:rPr lang="cs-CZ" altLang="cs-CZ" sz="1800" b="1" dirty="0" err="1"/>
              <a:t>fossa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rhomboidea</a:t>
            </a:r>
            <a:endParaRPr lang="cs-CZ" altLang="cs-CZ" sz="1800" b="1" dirty="0"/>
          </a:p>
        </p:txBody>
      </p:sp>
      <p:sp>
        <p:nvSpPr>
          <p:cNvPr id="53250" name="Text Box 3"/>
          <p:cNvSpPr txBox="1"/>
          <p:nvPr>
            <p:custDataLst>
              <p:tags r:id="rId5"/>
            </p:custDataLst>
          </p:nvPr>
        </p:nvSpPr>
        <p:spPr>
          <a:xfrm>
            <a:off x="14288" y="38100"/>
            <a:ext cx="5556250" cy="82994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cs-CZ" altLang="cs-CZ" sz="2800" b="1" dirty="0"/>
              <a:t>JÁDRA HLAVOVÝCH NERVŮ  III – XII</a:t>
            </a:r>
            <a:endParaRPr lang="cs-CZ" altLang="cs-CZ" sz="2800" b="1" dirty="0"/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cs-CZ" altLang="cs-CZ" sz="2000" b="1" dirty="0"/>
              <a:t>ve kmeni mozkovém - pod spodinou IV. komory</a:t>
            </a:r>
            <a:endParaRPr lang="cs-CZ" altLang="cs-CZ" sz="2000" b="1" dirty="0"/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Obrázek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t="18829" r="31889" b="12200"/>
          <a:stretch>
            <a:fillRect/>
          </a:stretch>
        </p:blipFill>
        <p:spPr bwMode="auto">
          <a:xfrm>
            <a:off x="2549770" y="34532"/>
            <a:ext cx="6786320" cy="682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can000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t="3838" r="53935"/>
          <a:stretch>
            <a:fillRect/>
          </a:stretch>
        </p:blipFill>
        <p:spPr bwMode="auto">
          <a:xfrm>
            <a:off x="714505" y="0"/>
            <a:ext cx="3057525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Line 3"/>
          <p:cNvSpPr>
            <a:spLocks noChangeShapeType="1"/>
          </p:cNvSpPr>
          <p:nvPr/>
        </p:nvSpPr>
        <p:spPr bwMode="auto">
          <a:xfrm>
            <a:off x="822455" y="4508500"/>
            <a:ext cx="28797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1444" name="Line 4"/>
          <p:cNvSpPr>
            <a:spLocks noChangeShapeType="1"/>
          </p:cNvSpPr>
          <p:nvPr/>
        </p:nvSpPr>
        <p:spPr bwMode="auto">
          <a:xfrm>
            <a:off x="893893" y="3573463"/>
            <a:ext cx="25923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1446" name="Picture 6" descr="Scan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53102" b="1926"/>
          <a:stretch>
            <a:fillRect/>
          </a:stretch>
        </p:blipFill>
        <p:spPr bwMode="auto">
          <a:xfrm>
            <a:off x="8515440" y="76320"/>
            <a:ext cx="3549041" cy="492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 Box 8"/>
          <p:cNvSpPr txBox="1">
            <a:spLocks noChangeArrowheads="1"/>
          </p:cNvSpPr>
          <p:nvPr/>
        </p:nvSpPr>
        <p:spPr bwMode="auto">
          <a:xfrm>
            <a:off x="4656138" y="6092826"/>
            <a:ext cx="2822055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MEDULLA OBLONGATA</a:t>
            </a:r>
            <a:endParaRPr lang="cs-CZ" altLang="cs-CZ" sz="1800" b="1"/>
          </a:p>
        </p:txBody>
      </p:sp>
      <p:grpSp>
        <p:nvGrpSpPr>
          <p:cNvPr id="9" name="Skupina 8"/>
          <p:cNvGrpSpPr/>
          <p:nvPr/>
        </p:nvGrpSpPr>
        <p:grpSpPr bwMode="auto">
          <a:xfrm>
            <a:off x="3702180" y="38160"/>
            <a:ext cx="4658065" cy="5001207"/>
            <a:chOff x="971600" y="404664"/>
            <a:chExt cx="4464496" cy="4824536"/>
          </a:xfrm>
        </p:grpSpPr>
        <p:pic>
          <p:nvPicPr>
            <p:cNvPr id="10" name="Picture 2" descr="Scan009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t="14301" r="16859" b="15350"/>
            <a:stretch>
              <a:fillRect/>
            </a:stretch>
          </p:blipFill>
          <p:spPr bwMode="auto">
            <a:xfrm>
              <a:off x="971600" y="404664"/>
              <a:ext cx="4464496" cy="48245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" name="Obdélník 10"/>
            <p:cNvSpPr/>
            <p:nvPr/>
          </p:nvSpPr>
          <p:spPr>
            <a:xfrm>
              <a:off x="971600" y="549064"/>
              <a:ext cx="864635" cy="1366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971600" y="1773495"/>
              <a:ext cx="648941" cy="10068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4787155" y="475875"/>
              <a:ext cx="648941" cy="361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5147885" y="909075"/>
              <a:ext cx="288211" cy="9356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4787155" y="4653578"/>
              <a:ext cx="648941" cy="575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971600" y="3429148"/>
              <a:ext cx="503906" cy="18000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332330" y="4653578"/>
              <a:ext cx="719600" cy="575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  <p:sp>
        <p:nvSpPr>
          <p:cNvPr id="18" name="Line 3"/>
          <p:cNvSpPr>
            <a:spLocks noChangeShapeType="1"/>
          </p:cNvSpPr>
          <p:nvPr/>
        </p:nvSpPr>
        <p:spPr bwMode="auto">
          <a:xfrm>
            <a:off x="8803238" y="3962920"/>
            <a:ext cx="287972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9" name="Line 4"/>
          <p:cNvSpPr>
            <a:spLocks noChangeShapeType="1"/>
          </p:cNvSpPr>
          <p:nvPr/>
        </p:nvSpPr>
        <p:spPr bwMode="auto">
          <a:xfrm>
            <a:off x="8803238" y="3173398"/>
            <a:ext cx="25923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Kopie fig2Uprav"/>
          <p:cNvPicPr>
            <a:picLocks noChangeAspect="1" noChangeArrowheads="1"/>
          </p:cNvPicPr>
          <p:nvPr/>
        </p:nvPicPr>
        <p:blipFill>
          <a:blip r:embed="rId1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800" y="0"/>
            <a:ext cx="5387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4301" r="57661" b="1546"/>
          <a:stretch>
            <a:fillRect/>
          </a:stretch>
        </p:blipFill>
        <p:spPr bwMode="auto">
          <a:xfrm>
            <a:off x="9504102" y="22960"/>
            <a:ext cx="2687898" cy="48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9504102" y="3738282"/>
            <a:ext cx="2687898" cy="1718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Kopie fig3Uprav"/>
          <p:cNvPicPr>
            <a:picLocks noChangeAspect="1" noChangeArrowheads="1"/>
          </p:cNvPicPr>
          <p:nvPr/>
        </p:nvPicPr>
        <p:blipFill>
          <a:blip r:embed="rId1">
            <a:lum bright="-18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469" y="0"/>
            <a:ext cx="59705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4301" r="57661" b="1546"/>
          <a:stretch>
            <a:fillRect/>
          </a:stretch>
        </p:blipFill>
        <p:spPr bwMode="auto">
          <a:xfrm>
            <a:off x="9433962" y="0"/>
            <a:ext cx="2687898" cy="48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3"/>
          <p:cNvSpPr>
            <a:spLocks noChangeShapeType="1"/>
          </p:cNvSpPr>
          <p:nvPr/>
        </p:nvSpPr>
        <p:spPr bwMode="auto">
          <a:xfrm flipV="1">
            <a:off x="9433962" y="2876923"/>
            <a:ext cx="2758038" cy="1867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can000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t="3838" r="53935"/>
          <a:stretch>
            <a:fillRect/>
          </a:stretch>
        </p:blipFill>
        <p:spPr bwMode="auto">
          <a:xfrm>
            <a:off x="718846" y="0"/>
            <a:ext cx="3057525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Scan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53102" b="1926"/>
          <a:stretch>
            <a:fillRect/>
          </a:stretch>
        </p:blipFill>
        <p:spPr bwMode="auto">
          <a:xfrm>
            <a:off x="8475954" y="274637"/>
            <a:ext cx="332105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Line 6"/>
          <p:cNvSpPr>
            <a:spLocks noChangeShapeType="1"/>
          </p:cNvSpPr>
          <p:nvPr/>
        </p:nvSpPr>
        <p:spPr bwMode="auto">
          <a:xfrm flipH="1">
            <a:off x="8737892" y="2417576"/>
            <a:ext cx="27352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 flipH="1" flipV="1">
            <a:off x="718846" y="1412875"/>
            <a:ext cx="28432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5087938" y="6092826"/>
            <a:ext cx="1757725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PONS VAROLI</a:t>
            </a:r>
            <a:endParaRPr lang="cs-CZ" altLang="cs-CZ" sz="1800" b="1" dirty="0"/>
          </a:p>
        </p:txBody>
      </p:sp>
      <p:grpSp>
        <p:nvGrpSpPr>
          <p:cNvPr id="9" name="Skupina 8"/>
          <p:cNvGrpSpPr/>
          <p:nvPr/>
        </p:nvGrpSpPr>
        <p:grpSpPr bwMode="auto">
          <a:xfrm>
            <a:off x="3702180" y="38160"/>
            <a:ext cx="4658065" cy="5001207"/>
            <a:chOff x="971600" y="404664"/>
            <a:chExt cx="4464496" cy="4824536"/>
          </a:xfrm>
        </p:grpSpPr>
        <p:pic>
          <p:nvPicPr>
            <p:cNvPr id="10" name="Picture 2" descr="Scan009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t="14301" r="16859" b="15350"/>
            <a:stretch>
              <a:fillRect/>
            </a:stretch>
          </p:blipFill>
          <p:spPr bwMode="auto">
            <a:xfrm>
              <a:off x="971600" y="404664"/>
              <a:ext cx="4464496" cy="48245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" name="Obdélník 10"/>
            <p:cNvSpPr/>
            <p:nvPr/>
          </p:nvSpPr>
          <p:spPr>
            <a:xfrm>
              <a:off x="971600" y="549064"/>
              <a:ext cx="864635" cy="1366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971600" y="1773495"/>
              <a:ext cx="648941" cy="10068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4787155" y="475875"/>
              <a:ext cx="648941" cy="361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5147885" y="909075"/>
              <a:ext cx="288211" cy="9356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4787155" y="4653578"/>
              <a:ext cx="648941" cy="575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971600" y="3429148"/>
              <a:ext cx="503906" cy="18000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332330" y="4653578"/>
              <a:ext cx="719600" cy="575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ig4Uprav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507" y="0"/>
            <a:ext cx="60579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4301" r="57661" b="1546"/>
          <a:stretch>
            <a:fillRect/>
          </a:stretch>
        </p:blipFill>
        <p:spPr bwMode="auto">
          <a:xfrm>
            <a:off x="9504102" y="22960"/>
            <a:ext cx="2687898" cy="48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9504102" y="2438400"/>
            <a:ext cx="2687898" cy="2614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ig5Uprav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339" y="0"/>
            <a:ext cx="6475412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4301" r="57661" b="1546"/>
          <a:stretch>
            <a:fillRect/>
          </a:stretch>
        </p:blipFill>
        <p:spPr bwMode="auto">
          <a:xfrm>
            <a:off x="9504102" y="22960"/>
            <a:ext cx="2687898" cy="48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3"/>
          <p:cNvSpPr>
            <a:spLocks noChangeShapeType="1"/>
          </p:cNvSpPr>
          <p:nvPr/>
        </p:nvSpPr>
        <p:spPr bwMode="auto">
          <a:xfrm flipV="1">
            <a:off x="9382625" y="2088027"/>
            <a:ext cx="2687898" cy="1867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6106503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" t="749" r="1395" b="1500"/>
          <a:stretch>
            <a:fillRect/>
          </a:stretch>
        </p:blipFill>
        <p:spPr bwMode="auto">
          <a:xfrm>
            <a:off x="2775857" y="1125538"/>
            <a:ext cx="2232025" cy="46910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723EABB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6" b="687"/>
          <a:stretch>
            <a:fillRect/>
          </a:stretch>
        </p:blipFill>
        <p:spPr bwMode="auto">
          <a:xfrm>
            <a:off x="5285694" y="1071563"/>
            <a:ext cx="2806700" cy="46799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20A73F2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t="775" b="775"/>
          <a:stretch>
            <a:fillRect/>
          </a:stretch>
        </p:blipFill>
        <p:spPr bwMode="auto">
          <a:xfrm>
            <a:off x="254907" y="1196976"/>
            <a:ext cx="2227263" cy="4646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58" name="Text Box 26"/>
          <p:cNvSpPr txBox="1">
            <a:spLocks noChangeArrowheads="1"/>
          </p:cNvSpPr>
          <p:nvPr/>
        </p:nvSpPr>
        <p:spPr bwMode="auto">
          <a:xfrm>
            <a:off x="6015944" y="3860801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200" b="1"/>
          </a:p>
        </p:txBody>
      </p:sp>
      <p:sp>
        <p:nvSpPr>
          <p:cNvPr id="39961" name="Rectangle 32"/>
          <p:cNvSpPr>
            <a:spLocks noChangeArrowheads="1"/>
          </p:cNvSpPr>
          <p:nvPr/>
        </p:nvSpPr>
        <p:spPr bwMode="auto">
          <a:xfrm>
            <a:off x="6003635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4447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867" y="446663"/>
            <a:ext cx="3860112" cy="355225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/>
          <a:srcRect l="14988" t="18163" r="19104" b="18345"/>
          <a:stretch>
            <a:fillRect/>
          </a:stretch>
        </p:blipFill>
        <p:spPr>
          <a:xfrm>
            <a:off x="8214867" y="4008244"/>
            <a:ext cx="3957149" cy="2859087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4635" y="0"/>
            <a:ext cx="11820525" cy="706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cs-CZ" altLang="cs-CZ" sz="2000" b="1" dirty="0">
                <a:sym typeface="+mn-ea"/>
              </a:rPr>
              <a:t>KMEN MOZKOVÝ – longitudinální členění</a:t>
            </a:r>
            <a:endParaRPr lang="cs-CZ" altLang="cs-CZ" sz="2000" b="1" dirty="0"/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cs-CZ" altLang="cs-CZ" sz="2000" b="1" dirty="0">
                <a:sym typeface="+mn-ea"/>
              </a:rPr>
              <a:t>Části kmene na sebe kaudo-rostrálně navazují a mají v základní rysech shodnou stavbu a funkci</a:t>
            </a:r>
            <a:endParaRPr lang="cs-CZ" altLang="cs-CZ" sz="2000" b="1" dirty="0"/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Scan000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t="3838" r="53935"/>
          <a:stretch>
            <a:fillRect/>
          </a:stretch>
        </p:blipFill>
        <p:spPr bwMode="auto">
          <a:xfrm>
            <a:off x="443794" y="84349"/>
            <a:ext cx="3057525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 descr="Scan0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53102" b="1926"/>
          <a:stretch>
            <a:fillRect/>
          </a:stretch>
        </p:blipFill>
        <p:spPr bwMode="auto">
          <a:xfrm>
            <a:off x="8577691" y="223876"/>
            <a:ext cx="332105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Line 6"/>
          <p:cNvSpPr>
            <a:spLocks noChangeShapeType="1"/>
          </p:cNvSpPr>
          <p:nvPr/>
        </p:nvSpPr>
        <p:spPr bwMode="auto">
          <a:xfrm flipH="1">
            <a:off x="8839629" y="981923"/>
            <a:ext cx="273526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39" name="Line 7"/>
          <p:cNvSpPr>
            <a:spLocks noChangeShapeType="1"/>
          </p:cNvSpPr>
          <p:nvPr/>
        </p:nvSpPr>
        <p:spPr bwMode="auto">
          <a:xfrm flipH="1" flipV="1">
            <a:off x="8766604" y="1342286"/>
            <a:ext cx="2843212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5087939" y="6102156"/>
            <a:ext cx="2300630" cy="36933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MESENCEPHALON</a:t>
            </a:r>
            <a:endParaRPr lang="cs-CZ" altLang="cs-CZ" sz="1800" b="1" dirty="0"/>
          </a:p>
        </p:txBody>
      </p:sp>
      <p:grpSp>
        <p:nvGrpSpPr>
          <p:cNvPr id="9" name="Skupina 8"/>
          <p:cNvGrpSpPr/>
          <p:nvPr/>
        </p:nvGrpSpPr>
        <p:grpSpPr bwMode="auto">
          <a:xfrm>
            <a:off x="3552883" y="126337"/>
            <a:ext cx="4658065" cy="5001207"/>
            <a:chOff x="971600" y="404664"/>
            <a:chExt cx="4464496" cy="4824536"/>
          </a:xfrm>
        </p:grpSpPr>
        <p:pic>
          <p:nvPicPr>
            <p:cNvPr id="10" name="Picture 2" descr="Scan009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7" t="14301" r="16859" b="15350"/>
            <a:stretch>
              <a:fillRect/>
            </a:stretch>
          </p:blipFill>
          <p:spPr bwMode="auto">
            <a:xfrm>
              <a:off x="971600" y="404664"/>
              <a:ext cx="4464496" cy="48245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" name="Obdélník 10"/>
            <p:cNvSpPr/>
            <p:nvPr/>
          </p:nvSpPr>
          <p:spPr>
            <a:xfrm>
              <a:off x="971600" y="549064"/>
              <a:ext cx="864635" cy="1366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2" name="Obdélník 11"/>
            <p:cNvSpPr/>
            <p:nvPr/>
          </p:nvSpPr>
          <p:spPr>
            <a:xfrm>
              <a:off x="971600" y="1773495"/>
              <a:ext cx="648941" cy="100684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4787155" y="475875"/>
              <a:ext cx="648941" cy="3619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4" name="Obdélník 13"/>
            <p:cNvSpPr/>
            <p:nvPr/>
          </p:nvSpPr>
          <p:spPr>
            <a:xfrm>
              <a:off x="5147885" y="909075"/>
              <a:ext cx="288211" cy="9356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4787155" y="4653578"/>
              <a:ext cx="648941" cy="575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971600" y="3429148"/>
              <a:ext cx="503906" cy="18000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332330" y="4653578"/>
              <a:ext cx="719600" cy="5756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cs-CZ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" y="1534161"/>
            <a:ext cx="4249737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3463289" y="4150360"/>
            <a:ext cx="6889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CRUS</a:t>
            </a:r>
            <a:endParaRPr lang="cs-CZ" altLang="cs-CZ" sz="1400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3031489" y="2299335"/>
            <a:ext cx="9239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TECTUM</a:t>
            </a:r>
            <a:endParaRPr lang="cs-CZ" altLang="cs-CZ" sz="1400"/>
          </a:p>
        </p:txBody>
      </p:sp>
      <p:sp>
        <p:nvSpPr>
          <p:cNvPr id="70663" name="Rectangle 7"/>
          <p:cNvSpPr>
            <a:spLocks noChangeArrowheads="1"/>
          </p:cNvSpPr>
          <p:nvPr/>
        </p:nvSpPr>
        <p:spPr bwMode="auto">
          <a:xfrm>
            <a:off x="2167888" y="3450273"/>
            <a:ext cx="1200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TEGMETUM</a:t>
            </a:r>
            <a:endParaRPr lang="cs-CZ" altLang="cs-CZ" sz="1400"/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>
            <a:off x="4976176" y="2802574"/>
            <a:ext cx="31451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</a:t>
            </a: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E</a:t>
            </a: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D</a:t>
            </a: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U</a:t>
            </a: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N</a:t>
            </a: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C</a:t>
            </a: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U</a:t>
            </a: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L</a:t>
            </a: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U</a:t>
            </a:r>
            <a:endParaRPr lang="cs-CZ" altLang="cs-CZ" sz="1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S</a:t>
            </a:r>
            <a:endParaRPr lang="cs-CZ" altLang="cs-CZ" sz="1400"/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>
            <a:off x="2887027" y="2731135"/>
            <a:ext cx="560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PAG</a:t>
            </a:r>
            <a:endParaRPr lang="cs-CZ" altLang="cs-CZ" sz="140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332" y="1530034"/>
            <a:ext cx="4810485" cy="351930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Kopie fig6Uprav"/>
          <p:cNvPicPr>
            <a:picLocks noChangeAspect="1" noChangeArrowheads="1"/>
          </p:cNvPicPr>
          <p:nvPr/>
        </p:nvPicPr>
        <p:blipFill>
          <a:blip r:embed="rId1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46" y="34925"/>
            <a:ext cx="6361112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" descr="No Image Available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969"/>
            <a:ext cx="5154706" cy="532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Kopie fig7Uprav"/>
          <p:cNvPicPr>
            <a:picLocks noChangeAspect="1" noChangeArrowheads="1"/>
          </p:cNvPicPr>
          <p:nvPr/>
        </p:nvPicPr>
        <p:blipFill>
          <a:blip r:embed="rId1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324" y="0"/>
            <a:ext cx="66675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img2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8" t="10449" r="18094" b="32329"/>
          <a:stretch>
            <a:fillRect/>
          </a:stretch>
        </p:blipFill>
        <p:spPr bwMode="auto">
          <a:xfrm>
            <a:off x="333176" y="273261"/>
            <a:ext cx="4194104" cy="616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1044769" y="1073151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55300" name="Picture 5" descr="B37BD7A0"/>
          <p:cNvPicPr>
            <a:picLocks noChangeAspect="1" noChangeArrowheads="1"/>
          </p:cNvPicPr>
          <p:nvPr/>
        </p:nvPicPr>
        <p:blipFill>
          <a:blip r:embed="rId1">
            <a:lum bright="-10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6"/>
          <a:stretch>
            <a:fillRect/>
          </a:stretch>
        </p:blipFill>
        <p:spPr bwMode="auto">
          <a:xfrm>
            <a:off x="2157608" y="928688"/>
            <a:ext cx="3571875" cy="41005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1" name="Rectangle 9"/>
          <p:cNvSpPr>
            <a:spLocks noChangeArrowheads="1"/>
          </p:cNvSpPr>
          <p:nvPr/>
        </p:nvSpPr>
        <p:spPr bwMode="auto">
          <a:xfrm>
            <a:off x="2157607" y="3143251"/>
            <a:ext cx="1727200" cy="1871663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5302" name="Rectangle 10"/>
          <p:cNvSpPr>
            <a:spLocks noChangeArrowheads="1"/>
          </p:cNvSpPr>
          <p:nvPr/>
        </p:nvSpPr>
        <p:spPr bwMode="auto">
          <a:xfrm>
            <a:off x="3800670" y="3857625"/>
            <a:ext cx="576263" cy="1150938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55303" name="Picture 11" descr="F0634F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545" y="3429001"/>
            <a:ext cx="2232025" cy="2297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ticular Formation and Limbic System - Textbook of Clinical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545" y="926913"/>
            <a:ext cx="2929715" cy="410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/>
          <p:cNvSpPr txBox="1"/>
          <p:nvPr>
            <p:custDataLst>
              <p:tags r:id="rId4"/>
            </p:custDataLst>
          </p:nvPr>
        </p:nvSpPr>
        <p:spPr>
          <a:xfrm>
            <a:off x="2009775" y="100013"/>
            <a:ext cx="8172450" cy="52197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cs-CZ" altLang="cs-CZ" sz="2800" b="1" dirty="0"/>
              <a:t>RETIKLULÁRNÍ FORMACE (RF) KMENE MOZKOVÉHO</a:t>
            </a:r>
            <a:endParaRPr lang="cs-CZ" altLang="cs-CZ" sz="2800" b="1" dirty="0"/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7346" name="Picture 2" descr="B9F14EEC"/>
          <p:cNvPicPr>
            <a:picLocks noChangeAspect="1"/>
          </p:cNvPicPr>
          <p:nvPr/>
        </p:nvPicPr>
        <p:blipFill>
          <a:blip r:embed="rId1">
            <a:lum bright="-4001" contrast="32000"/>
          </a:blip>
          <a:srcRect r="6317" b="11116"/>
          <a:stretch>
            <a:fillRect/>
          </a:stretch>
        </p:blipFill>
        <p:spPr>
          <a:xfrm>
            <a:off x="7896225" y="2060575"/>
            <a:ext cx="2117725" cy="2160588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7347" name="Text Box 3"/>
          <p:cNvSpPr txBox="1"/>
          <p:nvPr/>
        </p:nvSpPr>
        <p:spPr>
          <a:xfrm>
            <a:off x="5126038" y="66675"/>
            <a:ext cx="1979612" cy="46037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cs-CZ" altLang="cs-CZ" sz="2400" b="1" dirty="0"/>
              <a:t>FUNKCE RF</a:t>
            </a:r>
            <a:endParaRPr lang="cs-CZ" altLang="cs-CZ" sz="2400" b="1" dirty="0"/>
          </a:p>
        </p:txBody>
      </p:sp>
      <p:sp>
        <p:nvSpPr>
          <p:cNvPr id="57348" name="Text Box 4"/>
          <p:cNvSpPr txBox="1"/>
          <p:nvPr/>
        </p:nvSpPr>
        <p:spPr>
          <a:xfrm>
            <a:off x="1703388" y="620713"/>
            <a:ext cx="2963862" cy="95313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cs-CZ" altLang="cs-CZ" sz="1200" b="1" dirty="0"/>
              <a:t>  </a:t>
            </a:r>
            <a:r>
              <a:rPr lang="cs-CZ" altLang="cs-CZ" sz="1400" b="1" dirty="0">
                <a:solidFill>
                  <a:srgbClr val="FF0000"/>
                </a:solidFill>
              </a:rPr>
              <a:t>Propojení jader hlavových nervů</a:t>
            </a:r>
            <a:r>
              <a:rPr lang="cs-CZ" altLang="cs-CZ" sz="1400" dirty="0"/>
              <a:t> </a:t>
            </a:r>
            <a:endParaRPr lang="cs-CZ" altLang="cs-CZ" sz="1400" dirty="0"/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cs-CZ" altLang="cs-CZ" sz="1400" dirty="0"/>
              <a:t>zapojení RF do reflexních oblouků – </a:t>
            </a:r>
            <a:r>
              <a:rPr lang="cs-CZ" altLang="cs-CZ" sz="1400" b="1" dirty="0"/>
              <a:t>zprostředkování reflexů obranných a obživných</a:t>
            </a:r>
            <a:endParaRPr lang="cs-CZ" altLang="cs-CZ" sz="1400" b="1" dirty="0"/>
          </a:p>
        </p:txBody>
      </p:sp>
      <p:pic>
        <p:nvPicPr>
          <p:cNvPr id="57349" name="Picture 5" descr="700B74F8"/>
          <p:cNvPicPr>
            <a:picLocks noChangeAspect="1"/>
          </p:cNvPicPr>
          <p:nvPr/>
        </p:nvPicPr>
        <p:blipFill>
          <a:blip r:embed="rId2"/>
          <a:srcRect l="1581" t="999" r="3163"/>
          <a:stretch>
            <a:fillRect/>
          </a:stretch>
        </p:blipFill>
        <p:spPr>
          <a:xfrm>
            <a:off x="8256588" y="4076700"/>
            <a:ext cx="1516062" cy="2492375"/>
          </a:xfrm>
          <a:prstGeom prst="rect">
            <a:avLst/>
          </a:prstGeom>
          <a:solidFill>
            <a:srgbClr val="EAEAEA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7350" name="Picture 6" descr="F3F2BDC6"/>
          <p:cNvPicPr>
            <a:picLocks noChangeAspect="1"/>
          </p:cNvPicPr>
          <p:nvPr/>
        </p:nvPicPr>
        <p:blipFill>
          <a:blip r:embed="rId3"/>
          <a:srcRect r="24139" b="3000"/>
          <a:stretch>
            <a:fillRect/>
          </a:stretch>
        </p:blipFill>
        <p:spPr>
          <a:xfrm>
            <a:off x="1703388" y="1989138"/>
            <a:ext cx="2908300" cy="25654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57351" name="Picture 8" descr="A4EBF47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375" y="1844675"/>
            <a:ext cx="1912938" cy="223202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7352" name="Text Box 9"/>
          <p:cNvSpPr txBox="1"/>
          <p:nvPr/>
        </p:nvSpPr>
        <p:spPr>
          <a:xfrm>
            <a:off x="2166938" y="5643563"/>
            <a:ext cx="2232025" cy="73723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cs-CZ" altLang="cs-CZ" sz="1400" b="1" dirty="0">
                <a:solidFill>
                  <a:srgbClr val="FF0000"/>
                </a:solidFill>
              </a:rPr>
              <a:t>Descendentní systém RF</a:t>
            </a:r>
            <a:r>
              <a:rPr lang="cs-CZ" altLang="cs-CZ" sz="1400" dirty="0"/>
              <a:t> Centrální regulátor tonu svalového</a:t>
            </a:r>
            <a:endParaRPr lang="cs-CZ" altLang="cs-CZ" sz="1400" dirty="0"/>
          </a:p>
        </p:txBody>
      </p:sp>
      <p:sp>
        <p:nvSpPr>
          <p:cNvPr id="57353" name="Text Box 10"/>
          <p:cNvSpPr txBox="1"/>
          <p:nvPr/>
        </p:nvSpPr>
        <p:spPr>
          <a:xfrm>
            <a:off x="4800600" y="620713"/>
            <a:ext cx="2520950" cy="73723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cs-CZ" altLang="cs-CZ" sz="1400" b="1" dirty="0">
                <a:solidFill>
                  <a:srgbClr val="FF0000"/>
                </a:solidFill>
              </a:rPr>
              <a:t>Vegetativní centra</a:t>
            </a:r>
            <a:endParaRPr lang="cs-CZ" altLang="cs-CZ" sz="1400" b="1" dirty="0">
              <a:solidFill>
                <a:srgbClr val="FF0000"/>
              </a:solidFill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cs-CZ" altLang="cs-CZ" sz="1400" dirty="0"/>
              <a:t>k řízení životně důležitých funkcí: dýchání, TK, akce srdeční</a:t>
            </a:r>
            <a:endParaRPr lang="cs-CZ" altLang="cs-CZ" sz="1400" dirty="0"/>
          </a:p>
        </p:txBody>
      </p:sp>
      <p:sp>
        <p:nvSpPr>
          <p:cNvPr id="57354" name="Text Box 11"/>
          <p:cNvSpPr txBox="1"/>
          <p:nvPr/>
        </p:nvSpPr>
        <p:spPr>
          <a:xfrm>
            <a:off x="7535863" y="620713"/>
            <a:ext cx="2736850" cy="116840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cs-CZ" altLang="cs-CZ" sz="1400" b="1" dirty="0">
                <a:solidFill>
                  <a:srgbClr val="FF0000"/>
                </a:solidFill>
              </a:rPr>
              <a:t>ARAS –</a:t>
            </a:r>
            <a:r>
              <a:rPr lang="cs-CZ" altLang="cs-CZ" sz="1400" dirty="0">
                <a:solidFill>
                  <a:srgbClr val="FF0000"/>
                </a:solidFill>
              </a:rPr>
              <a:t> ascendentní retikulární aktivační systém</a:t>
            </a:r>
            <a:endParaRPr lang="cs-CZ" altLang="cs-CZ" sz="1400" dirty="0">
              <a:solidFill>
                <a:srgbClr val="FF000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cs-CZ" altLang="cs-CZ" sz="1400" b="1" dirty="0"/>
              <a:t>Spojení RF</a:t>
            </a:r>
            <a:r>
              <a:rPr lang="cs-CZ" altLang="cs-CZ" sz="1400" dirty="0"/>
              <a:t> s nespecifickým thalamem - tonizace neuronů kůry mozkové - </a:t>
            </a:r>
            <a:r>
              <a:rPr lang="cs-CZ" altLang="cs-CZ" sz="1400" b="1" dirty="0"/>
              <a:t>regulace bdění a spánku</a:t>
            </a:r>
            <a:endParaRPr lang="cs-CZ" altLang="cs-CZ" sz="1400" b="1" dirty="0"/>
          </a:p>
        </p:txBody>
      </p:sp>
      <p:pic>
        <p:nvPicPr>
          <p:cNvPr id="57355" name="Picture 12" descr="94DBD5C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400" y="4365625"/>
            <a:ext cx="1925638" cy="218440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7356" name="Text Box 13"/>
          <p:cNvSpPr txBox="1"/>
          <p:nvPr/>
        </p:nvSpPr>
        <p:spPr>
          <a:xfrm>
            <a:off x="9409113" y="5157788"/>
            <a:ext cx="1079500" cy="460375"/>
          </a:xfrm>
          <a:prstGeom prst="rect">
            <a:avLst/>
          </a:prstGeom>
          <a:solidFill>
            <a:srgbClr val="EAEAEA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cs-CZ" altLang="cs-CZ" sz="1200" dirty="0"/>
              <a:t>Nespecifický </a:t>
            </a:r>
            <a:endParaRPr lang="cs-CZ" altLang="cs-CZ" sz="1200" dirty="0"/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cs-CZ" altLang="cs-CZ" sz="1200" dirty="0"/>
              <a:t>thalamus</a:t>
            </a:r>
            <a:endParaRPr lang="cs-CZ" altLang="cs-CZ" sz="1200" dirty="0"/>
          </a:p>
        </p:txBody>
      </p:sp>
      <p:sp>
        <p:nvSpPr>
          <p:cNvPr id="57357" name="Text Box 14"/>
          <p:cNvSpPr txBox="1"/>
          <p:nvPr/>
        </p:nvSpPr>
        <p:spPr>
          <a:xfrm>
            <a:off x="9096375" y="5857875"/>
            <a:ext cx="675640" cy="368300"/>
          </a:xfrm>
          <a:prstGeom prst="rect">
            <a:avLst/>
          </a:prstGeom>
          <a:solidFill>
            <a:srgbClr val="EAEAEA"/>
          </a:solidFill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cs-CZ" altLang="cs-CZ" sz="1800" dirty="0"/>
              <a:t>ARAS</a:t>
            </a:r>
            <a:endParaRPr lang="cs-CZ" altLang="cs-CZ" sz="1800" dirty="0"/>
          </a:p>
        </p:txBody>
      </p:sp>
      <p:sp>
        <p:nvSpPr>
          <p:cNvPr id="57358" name="Rectangle 16"/>
          <p:cNvSpPr/>
          <p:nvPr/>
        </p:nvSpPr>
        <p:spPr>
          <a:xfrm>
            <a:off x="5159375" y="3284538"/>
            <a:ext cx="288925" cy="649287"/>
          </a:xfrm>
          <a:prstGeom prst="rect">
            <a:avLst/>
          </a:prstGeom>
          <a:solidFill>
            <a:srgbClr val="EAEAEA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cs-CZ" altLang="cs-CZ" sz="1800" dirty="0"/>
          </a:p>
        </p:txBody>
      </p:sp>
      <p:sp>
        <p:nvSpPr>
          <p:cNvPr id="57359" name="Rectangle 17"/>
          <p:cNvSpPr/>
          <p:nvPr/>
        </p:nvSpPr>
        <p:spPr>
          <a:xfrm>
            <a:off x="6667500" y="3071813"/>
            <a:ext cx="360363" cy="865187"/>
          </a:xfrm>
          <a:prstGeom prst="rect">
            <a:avLst/>
          </a:prstGeom>
          <a:solidFill>
            <a:srgbClr val="EAEAEA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cs-CZ" altLang="cs-CZ" sz="1800" dirty="0"/>
          </a:p>
        </p:txBody>
      </p:sp>
      <p:sp>
        <p:nvSpPr>
          <p:cNvPr id="57360" name="Text Box 18"/>
          <p:cNvSpPr txBox="1"/>
          <p:nvPr/>
        </p:nvSpPr>
        <p:spPr>
          <a:xfrm>
            <a:off x="5519738" y="3068638"/>
            <a:ext cx="1242060" cy="82994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cs-CZ" altLang="cs-CZ" sz="1200" b="1" dirty="0">
                <a:solidFill>
                  <a:srgbClr val="663300"/>
                </a:solidFill>
              </a:rPr>
              <a:t>Kardiostimulační</a:t>
            </a:r>
            <a:endParaRPr lang="cs-CZ" altLang="cs-CZ" sz="1200" b="1" dirty="0">
              <a:solidFill>
                <a:srgbClr val="66330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cs-CZ" altLang="cs-CZ" sz="1200" b="1" dirty="0">
                <a:solidFill>
                  <a:srgbClr val="663300"/>
                </a:solidFill>
              </a:rPr>
              <a:t>           +</a:t>
            </a:r>
            <a:endParaRPr lang="cs-CZ" altLang="cs-CZ" sz="1200" b="1" dirty="0">
              <a:solidFill>
                <a:srgbClr val="66330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cs-CZ" altLang="cs-CZ" sz="1200" b="1" dirty="0">
                <a:solidFill>
                  <a:srgbClr val="663300"/>
                </a:solidFill>
              </a:rPr>
              <a:t>kardioinhibiční </a:t>
            </a:r>
            <a:endParaRPr lang="cs-CZ" altLang="cs-CZ" sz="1200" b="1" dirty="0">
              <a:solidFill>
                <a:srgbClr val="663300"/>
              </a:solidFill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cs-CZ" altLang="cs-CZ" sz="1200" b="1" dirty="0">
                <a:solidFill>
                  <a:srgbClr val="663300"/>
                </a:solidFill>
              </a:rPr>
              <a:t>     centrum</a:t>
            </a:r>
            <a:endParaRPr lang="cs-CZ" altLang="cs-CZ" sz="1200" b="1" dirty="0">
              <a:solidFill>
                <a:srgbClr val="663300"/>
              </a:solidFill>
            </a:endParaRPr>
          </a:p>
        </p:txBody>
      </p:sp>
      <p:sp>
        <p:nvSpPr>
          <p:cNvPr id="57361" name="Text Box 19"/>
          <p:cNvSpPr txBox="1"/>
          <p:nvPr/>
        </p:nvSpPr>
        <p:spPr>
          <a:xfrm>
            <a:off x="5232400" y="2492375"/>
            <a:ext cx="1687830" cy="27559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cs-CZ" altLang="cs-CZ" sz="1200" b="1" dirty="0">
                <a:solidFill>
                  <a:srgbClr val="FF0000"/>
                </a:solidFill>
              </a:rPr>
              <a:t>Vasomotorické centrum</a:t>
            </a:r>
            <a:endParaRPr lang="cs-CZ" altLang="cs-CZ" sz="1200" b="1" dirty="0">
              <a:solidFill>
                <a:srgbClr val="FF0000"/>
              </a:solidFill>
            </a:endParaRPr>
          </a:p>
        </p:txBody>
      </p:sp>
      <p:sp>
        <p:nvSpPr>
          <p:cNvPr id="57362" name="Text Box 20"/>
          <p:cNvSpPr txBox="1"/>
          <p:nvPr/>
        </p:nvSpPr>
        <p:spPr>
          <a:xfrm>
            <a:off x="5448300" y="4149725"/>
            <a:ext cx="1263650" cy="275590"/>
          </a:xfrm>
          <a:prstGeom prst="rect">
            <a:avLst/>
          </a:prstGeom>
          <a:solidFill>
            <a:srgbClr val="EAEAEA"/>
          </a:solidFill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cs-CZ" altLang="cs-CZ" sz="1200" b="1" dirty="0">
                <a:solidFill>
                  <a:srgbClr val="0000FF"/>
                </a:solidFill>
              </a:rPr>
              <a:t>Respirační centra</a:t>
            </a:r>
            <a:endParaRPr lang="cs-CZ" altLang="cs-CZ" sz="1200" b="1" dirty="0">
              <a:solidFill>
                <a:srgbClr val="0000FF"/>
              </a:solidFill>
            </a:endParaRPr>
          </a:p>
        </p:txBody>
      </p:sp>
      <p:sp>
        <p:nvSpPr>
          <p:cNvPr id="57363" name="Rectangle 22"/>
          <p:cNvSpPr/>
          <p:nvPr/>
        </p:nvSpPr>
        <p:spPr>
          <a:xfrm>
            <a:off x="4079875" y="2060575"/>
            <a:ext cx="504825" cy="576263"/>
          </a:xfrm>
          <a:prstGeom prst="rect">
            <a:avLst/>
          </a:prstGeom>
          <a:solidFill>
            <a:srgbClr val="EAEAEA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cs-CZ" altLang="cs-CZ" sz="1800" dirty="0"/>
          </a:p>
        </p:txBody>
      </p:sp>
      <p:sp>
        <p:nvSpPr>
          <p:cNvPr id="57364" name="Rectangle 23"/>
          <p:cNvSpPr/>
          <p:nvPr/>
        </p:nvSpPr>
        <p:spPr>
          <a:xfrm>
            <a:off x="3287713" y="3068638"/>
            <a:ext cx="287337" cy="73025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cs-CZ" altLang="cs-CZ" sz="1800" dirty="0"/>
          </a:p>
        </p:txBody>
      </p:sp>
      <p:sp>
        <p:nvSpPr>
          <p:cNvPr id="57365" name="Rectangle 24"/>
          <p:cNvSpPr/>
          <p:nvPr/>
        </p:nvSpPr>
        <p:spPr>
          <a:xfrm flipH="1">
            <a:off x="1703388" y="1989138"/>
            <a:ext cx="1439862" cy="863600"/>
          </a:xfrm>
          <a:prstGeom prst="rect">
            <a:avLst/>
          </a:prstGeom>
          <a:solidFill>
            <a:srgbClr val="EAEAEA"/>
          </a:solidFill>
          <a:ln w="9525">
            <a:noFill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cs-CZ" altLang="cs-CZ" sz="1800" dirty="0"/>
          </a:p>
        </p:txBody>
      </p:sp>
      <p:sp>
        <p:nvSpPr>
          <p:cNvPr id="57366" name="Text Box 25"/>
          <p:cNvSpPr txBox="1"/>
          <p:nvPr/>
        </p:nvSpPr>
        <p:spPr>
          <a:xfrm>
            <a:off x="1738313" y="4714875"/>
            <a:ext cx="3106737" cy="645160"/>
          </a:xfrm>
          <a:prstGeom prst="rect">
            <a:avLst/>
          </a:prstGeom>
          <a:solidFill>
            <a:srgbClr val="EAEAEA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cs-CZ" altLang="cs-CZ" sz="1200" b="1" dirty="0"/>
              <a:t>             Rohovkový reflex</a:t>
            </a:r>
            <a:endParaRPr lang="cs-CZ" altLang="cs-CZ" sz="1200" b="1" dirty="0"/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cs-CZ" altLang="cs-CZ" sz="1200" dirty="0"/>
              <a:t>Receptor – senzitivná jádro n. V – </a:t>
            </a:r>
            <a:r>
              <a:rPr lang="cs-CZ" altLang="cs-CZ" sz="1200" b="1" dirty="0"/>
              <a:t>RF </a:t>
            </a:r>
            <a:r>
              <a:rPr lang="cs-CZ" altLang="cs-CZ" sz="1200" dirty="0"/>
              <a:t>– motorické jádro n. VII – m. orbicularis oculi</a:t>
            </a:r>
            <a:endParaRPr lang="cs-CZ" altLang="cs-CZ" sz="1200" dirty="0"/>
          </a:p>
        </p:txBody>
      </p:sp>
      <p:sp>
        <p:nvSpPr>
          <p:cNvPr id="57367" name="Obdélník 23"/>
          <p:cNvSpPr/>
          <p:nvPr/>
        </p:nvSpPr>
        <p:spPr>
          <a:xfrm>
            <a:off x="7953375" y="3571875"/>
            <a:ext cx="485775" cy="428625"/>
          </a:xfrm>
          <a:prstGeom prst="rect">
            <a:avLst/>
          </a:prstGeom>
          <a:solidFill>
            <a:srgbClr val="FFFFFF"/>
          </a:solidFill>
          <a:ln w="24447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cs-CZ" altLang="cs-CZ" sz="1800" dirty="0"/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pper motor neuron definition, disease, upper motor neuron signs &amp; symptom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856" y="0"/>
            <a:ext cx="6794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87829" y="279919"/>
            <a:ext cx="2705877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MOTORICKÉ (DESCENDENTNÍ) PYRAMIDOVÉ (PŘÍMÉ)</a:t>
            </a: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4669467" y="0"/>
            <a:ext cx="6533440" cy="6858000"/>
            <a:chOff x="2830835" y="46655"/>
            <a:chExt cx="6533440" cy="6858000"/>
          </a:xfrm>
        </p:grpSpPr>
        <p:pic>
          <p:nvPicPr>
            <p:cNvPr id="2050" name="Picture 2" descr="Hyperreflexia: the signs of symptoms, mechanism, and causes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0835" y="46655"/>
              <a:ext cx="649763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Skupina 2"/>
            <p:cNvGrpSpPr/>
            <p:nvPr/>
          </p:nvGrpSpPr>
          <p:grpSpPr>
            <a:xfrm>
              <a:off x="2846388" y="4394718"/>
              <a:ext cx="6517887" cy="796211"/>
              <a:chOff x="2846388" y="4394718"/>
              <a:chExt cx="6517887" cy="796211"/>
            </a:xfrm>
          </p:grpSpPr>
          <p:sp>
            <p:nvSpPr>
              <p:cNvPr id="2" name="Obdélník 1"/>
              <p:cNvSpPr/>
              <p:nvPr/>
            </p:nvSpPr>
            <p:spPr>
              <a:xfrm>
                <a:off x="2846388" y="4394718"/>
                <a:ext cx="1818918" cy="270588"/>
              </a:xfrm>
              <a:prstGeom prst="rect">
                <a:avLst/>
              </a:prstGeom>
              <a:noFill/>
              <a:ln w="57150">
                <a:solidFill>
                  <a:srgbClr val="9E5EC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" name="Obdélník 3"/>
              <p:cNvSpPr/>
              <p:nvPr/>
            </p:nvSpPr>
            <p:spPr>
              <a:xfrm>
                <a:off x="2846388" y="4920341"/>
                <a:ext cx="1952656" cy="270588"/>
              </a:xfrm>
              <a:prstGeom prst="rect">
                <a:avLst/>
              </a:prstGeom>
              <a:noFill/>
              <a:ln w="571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sp>
            <p:nvSpPr>
              <p:cNvPr id="5" name="Obdélník 4"/>
              <p:cNvSpPr/>
              <p:nvPr/>
            </p:nvSpPr>
            <p:spPr>
              <a:xfrm>
                <a:off x="7545357" y="4497353"/>
                <a:ext cx="1818918" cy="270588"/>
              </a:xfrm>
              <a:prstGeom prst="rect">
                <a:avLst/>
              </a:prstGeom>
              <a:noFill/>
              <a:ln w="5715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" name="Obdélník 5"/>
              <p:cNvSpPr/>
              <p:nvPr/>
            </p:nvSpPr>
            <p:spPr>
              <a:xfrm>
                <a:off x="7545357" y="4920341"/>
                <a:ext cx="1818918" cy="270588"/>
              </a:xfrm>
              <a:prstGeom prst="rect">
                <a:avLst/>
              </a:prstGeom>
              <a:noFill/>
              <a:ln w="5715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sp>
        <p:nvSpPr>
          <p:cNvPr id="9" name="TextovéPole 8"/>
          <p:cNvSpPr txBox="1"/>
          <p:nvPr/>
        </p:nvSpPr>
        <p:spPr>
          <a:xfrm>
            <a:off x="420680" y="279919"/>
            <a:ext cx="327624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MOTORICKÉ (DESCENDENTNÍ)</a:t>
            </a:r>
            <a:endParaRPr lang="cs-CZ" dirty="0"/>
          </a:p>
          <a:p>
            <a:r>
              <a:rPr lang="cs-CZ" dirty="0"/>
              <a:t>EXTRAPYRAMIDOVÉ (NEPŘÍMÉ) </a:t>
            </a: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50756" y="347662"/>
            <a:ext cx="6019800" cy="616267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63794" y="609294"/>
            <a:ext cx="41748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SENSORICKÉ (ASCENDENTNÍ)</a:t>
            </a:r>
            <a:endParaRPr lang="cs-CZ" dirty="0"/>
          </a:p>
          <a:p>
            <a:r>
              <a:rPr lang="cs-CZ" dirty="0"/>
              <a:t>EPIKRITICKÉ A PROTOPATICKÉ ČITÍ</a:t>
            </a:r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3732" y="428214"/>
            <a:ext cx="4410075" cy="61817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30" y="317690"/>
            <a:ext cx="3964039" cy="622261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318470" y="428214"/>
            <a:ext cx="327624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SENSORICKÉ (ASCENDENTNÍ)</a:t>
            </a:r>
            <a:endParaRPr lang="cs-CZ" dirty="0"/>
          </a:p>
          <a:p>
            <a:r>
              <a:rPr lang="cs-CZ" dirty="0"/>
              <a:t>PROTOPATICKÉ ČITÍ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DB1E31E"/>
          <p:cNvPicPr>
            <a:picLocks noChangeAspect="1" noChangeArrowheads="1"/>
          </p:cNvPicPr>
          <p:nvPr/>
        </p:nvPicPr>
        <p:blipFill>
          <a:blip r:embed="rId1">
            <a:lum bright="-6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620" y="1218520"/>
            <a:ext cx="4352925" cy="4165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9466977" y="1922107"/>
            <a:ext cx="1138237" cy="44259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0181" name="Rectangle 6"/>
          <p:cNvSpPr>
            <a:spLocks noChangeArrowheads="1"/>
          </p:cNvSpPr>
          <p:nvPr/>
        </p:nvSpPr>
        <p:spPr bwMode="auto">
          <a:xfrm>
            <a:off x="9395539" y="4460033"/>
            <a:ext cx="1223963" cy="260512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50182" name="Picture 15" descr="B280DE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 t="4686" r="1543"/>
          <a:stretch>
            <a:fillRect/>
          </a:stretch>
        </p:blipFill>
        <p:spPr bwMode="auto">
          <a:xfrm>
            <a:off x="1523968" y="1218520"/>
            <a:ext cx="4151749" cy="4165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 bwMode="auto">
          <a:xfrm>
            <a:off x="4610181" y="4093738"/>
            <a:ext cx="1065536" cy="1253613"/>
          </a:xfrm>
          <a:prstGeom prst="rect">
            <a:avLst/>
          </a:prstGeom>
          <a:solidFill>
            <a:schemeClr val="bg2"/>
          </a:solidFill>
          <a:ln w="244475" cap="rnd" cmpd="sng" algn="ctr">
            <a:noFill/>
            <a:prstDash val="sysDot"/>
            <a:round/>
            <a:headEnd type="triangle" w="med" len="med"/>
            <a:tailEnd type="stealth" w="med" len="med"/>
          </a:ln>
          <a:effectLst/>
        </p:spPr>
        <p:txBody>
          <a:bodyPr/>
          <a:lstStyle/>
          <a:p>
            <a:pPr algn="ctr" eaLnBrk="1" hangingPunct="1">
              <a:defRPr/>
            </a:pPr>
            <a:endParaRPr lang="cs-CZ">
              <a:latin typeface="Arial" panose="020B0604020202020204" pitchFamily="34" charset="0"/>
            </a:endParaRPr>
          </a:p>
        </p:txBody>
      </p:sp>
      <p:sp>
        <p:nvSpPr>
          <p:cNvPr id="52228" name="Text Box 7"/>
          <p:cNvSpPr txBox="1"/>
          <p:nvPr>
            <p:custDataLst>
              <p:tags r:id="rId3"/>
            </p:custDataLst>
          </p:nvPr>
        </p:nvSpPr>
        <p:spPr>
          <a:xfrm>
            <a:off x="2570480" y="334328"/>
            <a:ext cx="7380288" cy="45720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cs-CZ" altLang="cs-CZ" sz="2400" b="1" dirty="0"/>
              <a:t>ŠEDÁ HMOTA TEGMENTA MOZKOVÉHO KMENE</a:t>
            </a:r>
            <a:endParaRPr lang="cs-CZ" altLang="cs-CZ" sz="2400" b="1" dirty="0"/>
          </a:p>
        </p:txBody>
      </p:sp>
    </p:spTree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24948" y="5004313"/>
            <a:ext cx="327624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SENSORICKÉ (ASCENDENTNÍ)</a:t>
            </a:r>
            <a:endParaRPr lang="cs-CZ" dirty="0"/>
          </a:p>
          <a:p>
            <a:r>
              <a:rPr lang="cs-CZ" dirty="0"/>
              <a:t>PROPRIOCEPCE</a:t>
            </a:r>
            <a:endParaRPr lang="cs-CZ" dirty="0"/>
          </a:p>
        </p:txBody>
      </p:sp>
      <p:pic>
        <p:nvPicPr>
          <p:cNvPr id="1026" name="Picture 2" descr="A) The dorsal (posterior) spinocerebellar tract. (B) The cuneocerebellar  tract. See text for det… | Nervous system parts, Nervous system anatomy,  Medical knowled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10"/>
          <a:stretch>
            <a:fillRect/>
          </a:stretch>
        </p:blipFill>
        <p:spPr bwMode="auto">
          <a:xfrm>
            <a:off x="0" y="0"/>
            <a:ext cx="4326144" cy="2899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Spinal Cord (Organization of the Central Nervous System) Part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52" y="19971"/>
            <a:ext cx="3473044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pinocerebellar Pathways - Tracts of Spinal Cord and Brainste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71" b="7887"/>
          <a:stretch>
            <a:fillRect/>
          </a:stretch>
        </p:blipFill>
        <p:spPr bwMode="auto">
          <a:xfrm>
            <a:off x="4326144" y="3170597"/>
            <a:ext cx="4458775" cy="366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) The dorsal (posterior) spinocerebellar tract. (B) The cuneocerebellar  tract. See text for det… | Nervous system parts, Nervous system anatomy,  Medical knowled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24" b="52222"/>
          <a:stretch>
            <a:fillRect/>
          </a:stretch>
        </p:blipFill>
        <p:spPr bwMode="auto">
          <a:xfrm>
            <a:off x="7820636" y="19971"/>
            <a:ext cx="4326144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7"/>
          <p:cNvSpPr txBox="1">
            <a:spLocks noChangeArrowheads="1"/>
          </p:cNvSpPr>
          <p:nvPr/>
        </p:nvSpPr>
        <p:spPr bwMode="auto">
          <a:xfrm>
            <a:off x="703971" y="0"/>
            <a:ext cx="2209800" cy="3683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highlight>
                  <a:srgbClr val="FFFF00"/>
                </a:highlight>
              </a:rPr>
              <a:t>Medulla oblongata</a:t>
            </a:r>
            <a:endParaRPr lang="cs-CZ" altLang="cs-CZ" sz="1800" b="1">
              <a:highlight>
                <a:srgbClr val="FFFF00"/>
              </a:highlight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7019286" y="81800"/>
            <a:ext cx="517271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VENTRÁLNÍ STRANA MEDULLA OBLONGATA</a:t>
            </a:r>
            <a:endParaRPr lang="cs-CZ" altLang="cs-CZ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4301" r="57661" b="1546"/>
          <a:stretch>
            <a:fillRect/>
          </a:stretch>
        </p:blipFill>
        <p:spPr bwMode="auto">
          <a:xfrm>
            <a:off x="461194" y="450293"/>
            <a:ext cx="3492176" cy="631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can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t="3838" r="53935"/>
          <a:stretch>
            <a:fillRect/>
          </a:stretch>
        </p:blipFill>
        <p:spPr bwMode="auto">
          <a:xfrm>
            <a:off x="8112503" y="559321"/>
            <a:ext cx="3721276" cy="627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8340307" y="6034399"/>
            <a:ext cx="337548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8629108" y="4951878"/>
            <a:ext cx="2605585" cy="0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047" y="49135"/>
            <a:ext cx="2390922" cy="334323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8047" y="3392373"/>
            <a:ext cx="2083628" cy="3465627"/>
          </a:xfrm>
          <a:prstGeom prst="rect">
            <a:avLst/>
          </a:prstGeom>
        </p:spPr>
      </p:pic>
      <p:cxnSp>
        <p:nvCxnSpPr>
          <p:cNvPr id="14" name="Přímá spojnice se šipkou 13"/>
          <p:cNvCxnSpPr/>
          <p:nvPr/>
        </p:nvCxnSpPr>
        <p:spPr>
          <a:xfrm>
            <a:off x="5314991" y="2981073"/>
            <a:ext cx="4424516" cy="178947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6207539" y="2497637"/>
            <a:ext cx="4357878" cy="215859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5857166" y="2945005"/>
            <a:ext cx="2750538" cy="200687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>
            <a:off x="5000359" y="5783266"/>
            <a:ext cx="4931541" cy="1573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V="1">
            <a:off x="5511636" y="6215733"/>
            <a:ext cx="4209669" cy="10857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>
            <a:off x="6435868" y="5601931"/>
            <a:ext cx="2851355" cy="1813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se šipkou 25"/>
          <p:cNvCxnSpPr/>
          <p:nvPr/>
        </p:nvCxnSpPr>
        <p:spPr>
          <a:xfrm flipH="1" flipV="1">
            <a:off x="2593657" y="5232400"/>
            <a:ext cx="3046204" cy="369531"/>
          </a:xfrm>
          <a:prstGeom prst="straightConnector1">
            <a:avLst/>
          </a:prstGeom>
          <a:ln>
            <a:solidFill>
              <a:srgbClr val="FC0CA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 flipH="1">
            <a:off x="2207282" y="4951877"/>
            <a:ext cx="2793077" cy="1733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 flipH="1">
            <a:off x="2486095" y="4730052"/>
            <a:ext cx="2590809" cy="135797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84" name="Přímá spojnice se šipkou 41983"/>
          <p:cNvCxnSpPr/>
          <p:nvPr/>
        </p:nvCxnSpPr>
        <p:spPr>
          <a:xfrm flipV="1">
            <a:off x="-853310" y="3769360"/>
            <a:ext cx="20190" cy="6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88" name="Přímá spojnice se šipkou 41987"/>
          <p:cNvCxnSpPr/>
          <p:nvPr/>
        </p:nvCxnSpPr>
        <p:spPr>
          <a:xfrm flipH="1">
            <a:off x="1767342" y="4656228"/>
            <a:ext cx="4089824" cy="1417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91" name="Přímá spojnice se šipkou 41990"/>
          <p:cNvCxnSpPr/>
          <p:nvPr/>
        </p:nvCxnSpPr>
        <p:spPr>
          <a:xfrm flipH="1">
            <a:off x="2243284" y="955040"/>
            <a:ext cx="2789373" cy="37011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93" name="Přímá spojnice se šipkou 41992"/>
          <p:cNvCxnSpPr/>
          <p:nvPr/>
        </p:nvCxnSpPr>
        <p:spPr>
          <a:xfrm flipH="1">
            <a:off x="2733870" y="1584793"/>
            <a:ext cx="3166375" cy="2638967"/>
          </a:xfrm>
          <a:prstGeom prst="straightConnector1">
            <a:avLst/>
          </a:prstGeom>
          <a:ln>
            <a:solidFill>
              <a:srgbClr val="FC0CA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95" name="Přímá spojnice se šipkou 41994"/>
          <p:cNvCxnSpPr/>
          <p:nvPr/>
        </p:nvCxnSpPr>
        <p:spPr>
          <a:xfrm flipH="1">
            <a:off x="2523830" y="854223"/>
            <a:ext cx="2791161" cy="3533354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97" name="Přímá spojnice se šipkou 41996"/>
          <p:cNvCxnSpPr/>
          <p:nvPr/>
        </p:nvCxnSpPr>
        <p:spPr>
          <a:xfrm flipH="1">
            <a:off x="2032000" y="4541520"/>
            <a:ext cx="3044904" cy="11470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99" name="Přímá spojnice se šipkou 41998"/>
          <p:cNvCxnSpPr/>
          <p:nvPr/>
        </p:nvCxnSpPr>
        <p:spPr>
          <a:xfrm flipH="1">
            <a:off x="1930400" y="955040"/>
            <a:ext cx="3863108" cy="3342640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01" name="Přímá spojnice se šipkou 42000"/>
          <p:cNvCxnSpPr/>
          <p:nvPr/>
        </p:nvCxnSpPr>
        <p:spPr>
          <a:xfrm flipH="1">
            <a:off x="1930400" y="611613"/>
            <a:ext cx="3707246" cy="2904948"/>
          </a:xfrm>
          <a:prstGeom prst="straightConnector1">
            <a:avLst/>
          </a:prstGeom>
          <a:ln>
            <a:solidFill>
              <a:srgbClr val="51B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04" name="Přímá spojnice se šipkou 42003"/>
          <p:cNvCxnSpPr/>
          <p:nvPr/>
        </p:nvCxnSpPr>
        <p:spPr>
          <a:xfrm flipH="1">
            <a:off x="1686560" y="1188720"/>
            <a:ext cx="4409440" cy="3467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423285" y="48895"/>
            <a:ext cx="5553710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u="sng" dirty="0" err="1"/>
              <a:t>DORSÁLNÍ STRANA MEDULLA OBLONGATA</a:t>
            </a: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/>
          </a:p>
        </p:txBody>
      </p:sp>
      <p:pic>
        <p:nvPicPr>
          <p:cNvPr id="4" name="Picture 6" descr="Scan000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53102" b="1926"/>
          <a:stretch>
            <a:fillRect/>
          </a:stretch>
        </p:blipFill>
        <p:spPr bwMode="auto">
          <a:xfrm>
            <a:off x="3709081" y="943602"/>
            <a:ext cx="4313853" cy="598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4301" r="57661" b="1546"/>
          <a:stretch>
            <a:fillRect/>
          </a:stretch>
        </p:blipFill>
        <p:spPr bwMode="auto">
          <a:xfrm>
            <a:off x="354256" y="896949"/>
            <a:ext cx="3222063" cy="582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007" y="49135"/>
            <a:ext cx="2390922" cy="33432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7007" y="3392373"/>
            <a:ext cx="2083628" cy="3465627"/>
          </a:xfrm>
          <a:prstGeom prst="rect">
            <a:avLst/>
          </a:prstGeom>
        </p:spPr>
      </p:pic>
      <p:cxnSp>
        <p:nvCxnSpPr>
          <p:cNvPr id="8" name="Přímá spojnice se šipkou 7"/>
          <p:cNvCxnSpPr/>
          <p:nvPr/>
        </p:nvCxnSpPr>
        <p:spPr>
          <a:xfrm flipH="1">
            <a:off x="5971592" y="4245429"/>
            <a:ext cx="3536302" cy="12036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>
            <a:off x="6251510" y="4245429"/>
            <a:ext cx="3816221" cy="8797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3954920" y="5287950"/>
            <a:ext cx="337548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" name="Line 4"/>
          <p:cNvSpPr>
            <a:spLocks noChangeShapeType="1"/>
          </p:cNvSpPr>
          <p:nvPr/>
        </p:nvSpPr>
        <p:spPr bwMode="auto">
          <a:xfrm>
            <a:off x="4339869" y="4590658"/>
            <a:ext cx="2605585" cy="0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17" name="Přímá spojnice se šipkou 16"/>
          <p:cNvCxnSpPr/>
          <p:nvPr/>
        </p:nvCxnSpPr>
        <p:spPr>
          <a:xfrm flipH="1">
            <a:off x="5866007" y="896949"/>
            <a:ext cx="3567242" cy="393112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>
            <a:off x="6096000" y="896949"/>
            <a:ext cx="3561184" cy="3768357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H="1">
            <a:off x="6475445" y="522514"/>
            <a:ext cx="3713584" cy="395618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5" descr="Scan000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" t="3838" r="50354"/>
          <a:stretch>
            <a:fillRect/>
          </a:stretch>
        </p:blipFill>
        <p:spPr bwMode="auto">
          <a:xfrm>
            <a:off x="7892697" y="561961"/>
            <a:ext cx="4039637" cy="59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2" name="TextovéPole 3"/>
          <p:cNvSpPr txBox="1">
            <a:spLocks noChangeArrowheads="1"/>
          </p:cNvSpPr>
          <p:nvPr/>
        </p:nvSpPr>
        <p:spPr bwMode="auto">
          <a:xfrm>
            <a:off x="1437504" y="-17622"/>
            <a:ext cx="1800902" cy="36933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highlight>
                  <a:srgbClr val="FFFF00"/>
                </a:highlight>
              </a:rPr>
              <a:t>Pons Varoli</a:t>
            </a:r>
            <a:endParaRPr lang="cs-CZ" altLang="cs-CZ" sz="1800" b="1">
              <a:highlight>
                <a:srgbClr val="FFFF00"/>
              </a:highlight>
            </a:endParaRPr>
          </a:p>
        </p:txBody>
      </p:sp>
      <p:sp>
        <p:nvSpPr>
          <p:cNvPr id="43013" name="TextovéPole 6"/>
          <p:cNvSpPr txBox="1">
            <a:spLocks noChangeArrowheads="1"/>
          </p:cNvSpPr>
          <p:nvPr/>
        </p:nvSpPr>
        <p:spPr bwMode="auto">
          <a:xfrm>
            <a:off x="7241540" y="66675"/>
            <a:ext cx="495046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 dirty="0" err="1"/>
              <a:t>VENTRÁLNÍ STRANA PONS VAROLI</a:t>
            </a:r>
            <a:endParaRPr lang="cs-CZ" altLang="cs-CZ" sz="1800" b="1" u="sng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4301" r="57661" b="1546"/>
          <a:stretch>
            <a:fillRect/>
          </a:stretch>
        </p:blipFill>
        <p:spPr bwMode="auto">
          <a:xfrm>
            <a:off x="653142" y="671485"/>
            <a:ext cx="3108288" cy="56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6141" y="3482060"/>
            <a:ext cx="2156484" cy="34021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0780" y="9679"/>
            <a:ext cx="2527206" cy="3472381"/>
          </a:xfrm>
          <a:prstGeom prst="rect">
            <a:avLst/>
          </a:prstGeom>
        </p:spPr>
      </p:pic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8152363" y="3346683"/>
            <a:ext cx="337548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8517141" y="2497637"/>
            <a:ext cx="2605585" cy="0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6487463" y="2031672"/>
            <a:ext cx="1994295" cy="91696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5742007" y="2385132"/>
            <a:ext cx="3681911" cy="92421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6609595" y="1741768"/>
            <a:ext cx="2205680" cy="68083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6487463" y="4195729"/>
            <a:ext cx="2600553" cy="7090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V="1">
            <a:off x="5511636" y="3098121"/>
            <a:ext cx="3912282" cy="32261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H="1" flipV="1">
            <a:off x="2685684" y="3435850"/>
            <a:ext cx="3236556" cy="1125579"/>
          </a:xfrm>
          <a:prstGeom prst="straightConnector1">
            <a:avLst/>
          </a:prstGeom>
          <a:ln>
            <a:solidFill>
              <a:srgbClr val="FC0CA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 flipV="1">
            <a:off x="2327185" y="3251999"/>
            <a:ext cx="2951987" cy="8046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H="1" flipV="1">
            <a:off x="2558706" y="3590335"/>
            <a:ext cx="2952930" cy="37546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 flipV="1">
            <a:off x="1811471" y="3120183"/>
            <a:ext cx="4129997" cy="1103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H="1">
            <a:off x="2562678" y="901698"/>
            <a:ext cx="2851658" cy="2070830"/>
          </a:xfrm>
          <a:prstGeom prst="straightConnector1">
            <a:avLst/>
          </a:prstGeom>
          <a:ln>
            <a:solidFill>
              <a:srgbClr val="FC0CA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H="1" flipV="1">
            <a:off x="1960950" y="3759171"/>
            <a:ext cx="3683274" cy="27985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H="1" flipV="1">
            <a:off x="1942081" y="3516152"/>
            <a:ext cx="3757844" cy="249396"/>
          </a:xfrm>
          <a:prstGeom prst="straightConnector1">
            <a:avLst/>
          </a:prstGeom>
          <a:ln>
            <a:solidFill>
              <a:srgbClr val="51B7B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/>
          <p:cNvCxnSpPr/>
          <p:nvPr/>
        </p:nvCxnSpPr>
        <p:spPr>
          <a:xfrm flipH="1">
            <a:off x="1866122" y="655642"/>
            <a:ext cx="3621718" cy="13973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/>
          <p:cNvCxnSpPr/>
          <p:nvPr/>
        </p:nvCxnSpPr>
        <p:spPr>
          <a:xfrm flipV="1">
            <a:off x="5254059" y="4223760"/>
            <a:ext cx="4274220" cy="22925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24" name="Přímá spojnice se šipkou 43023"/>
          <p:cNvCxnSpPr/>
          <p:nvPr/>
        </p:nvCxnSpPr>
        <p:spPr>
          <a:xfrm flipH="1">
            <a:off x="1830739" y="716322"/>
            <a:ext cx="3772944" cy="2084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2782888" y="1181100"/>
            <a:ext cx="184150" cy="55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5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500"/>
          </a:p>
        </p:txBody>
      </p:sp>
      <p:sp>
        <p:nvSpPr>
          <p:cNvPr id="45060" name="Text Box 8"/>
          <p:cNvSpPr txBox="1">
            <a:spLocks noChangeArrowheads="1"/>
          </p:cNvSpPr>
          <p:nvPr/>
        </p:nvSpPr>
        <p:spPr bwMode="auto">
          <a:xfrm>
            <a:off x="4509135" y="90805"/>
            <a:ext cx="4703445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u="sng" dirty="0" err="1"/>
              <a:t>DORSÁLNÍ STRANA PONS VAROLI</a:t>
            </a: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/>
          </a:p>
        </p:txBody>
      </p:sp>
      <p:pic>
        <p:nvPicPr>
          <p:cNvPr id="5" name="Picture 6" descr="Scan000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53102" b="1926"/>
          <a:stretch>
            <a:fillRect/>
          </a:stretch>
        </p:blipFill>
        <p:spPr bwMode="auto">
          <a:xfrm>
            <a:off x="3939073" y="642907"/>
            <a:ext cx="4313853" cy="598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4301" r="57661" b="1546"/>
          <a:stretch>
            <a:fillRect/>
          </a:stretch>
        </p:blipFill>
        <p:spPr bwMode="auto">
          <a:xfrm>
            <a:off x="466339" y="485279"/>
            <a:ext cx="3255538" cy="588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4473" y="3455876"/>
            <a:ext cx="2156484" cy="340212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112" y="-16505"/>
            <a:ext cx="2527206" cy="3472381"/>
          </a:xfrm>
          <a:prstGeom prst="rect">
            <a:avLst/>
          </a:prstGeom>
        </p:spPr>
      </p:pic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4408258" y="3407332"/>
            <a:ext cx="337548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4793207" y="3038813"/>
            <a:ext cx="2605585" cy="0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8" name="Přímá spojnice se šipkou 7"/>
          <p:cNvCxnSpPr/>
          <p:nvPr/>
        </p:nvCxnSpPr>
        <p:spPr>
          <a:xfrm flipV="1">
            <a:off x="6577027" y="137633"/>
            <a:ext cx="3882589" cy="280873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7324531" y="1993392"/>
            <a:ext cx="4168630" cy="128165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6232849" y="3500921"/>
            <a:ext cx="3796499" cy="3651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7398792" y="3727196"/>
            <a:ext cx="3760620" cy="13131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4301" r="57661" b="1546"/>
          <a:stretch>
            <a:fillRect/>
          </a:stretch>
        </p:blipFill>
        <p:spPr bwMode="auto">
          <a:xfrm>
            <a:off x="149290" y="378388"/>
            <a:ext cx="3465521" cy="6267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Scan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" t="3838" r="50354"/>
          <a:stretch>
            <a:fillRect/>
          </a:stretch>
        </p:blipFill>
        <p:spPr bwMode="auto">
          <a:xfrm>
            <a:off x="3672891" y="471008"/>
            <a:ext cx="4138386" cy="611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589655" y="101600"/>
            <a:ext cx="4954270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VENTRÁLNÍ STRANA MESENCEPHALON</a:t>
            </a:r>
            <a:endParaRPr lang="cs-CZ" altLang="cs-CZ" sz="18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2952" y="3275182"/>
            <a:ext cx="2529048" cy="358281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089" y="27480"/>
            <a:ext cx="2529049" cy="3546655"/>
          </a:xfrm>
          <a:prstGeom prst="rect">
            <a:avLst/>
          </a:prstGeom>
        </p:spPr>
      </p:pic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3823894" y="1741768"/>
            <a:ext cx="337548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4208843" y="1247335"/>
            <a:ext cx="2605585" cy="0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6307494" y="1362269"/>
            <a:ext cx="3844444" cy="147402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5925488" y="1292455"/>
            <a:ext cx="2994577" cy="115445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6223909" y="1822401"/>
            <a:ext cx="4849229" cy="44418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Obdélník 1"/>
          <p:cNvSpPr>
            <a:spLocks noChangeArrowheads="1"/>
          </p:cNvSpPr>
          <p:nvPr/>
        </p:nvSpPr>
        <p:spPr bwMode="auto">
          <a:xfrm>
            <a:off x="314017" y="144401"/>
            <a:ext cx="1916113" cy="3683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highlight>
                  <a:srgbClr val="FFFF00"/>
                </a:highlight>
              </a:rPr>
              <a:t>Mesencephalon</a:t>
            </a:r>
            <a:endParaRPr lang="cs-CZ" altLang="cs-CZ" sz="1800" b="1">
              <a:highlight>
                <a:srgbClr val="FFFF00"/>
              </a:highligh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t="4301" r="57661" b="1546"/>
          <a:stretch>
            <a:fillRect/>
          </a:stretch>
        </p:blipFill>
        <p:spPr bwMode="auto">
          <a:xfrm>
            <a:off x="135255" y="719854"/>
            <a:ext cx="3289080" cy="594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077" y="3123229"/>
            <a:ext cx="2529048" cy="358281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817" y="0"/>
            <a:ext cx="2529049" cy="3546655"/>
          </a:xfrm>
          <a:prstGeom prst="rect">
            <a:avLst/>
          </a:prstGeom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331710" y="73660"/>
            <a:ext cx="472503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 dirty="0" err="1"/>
              <a:t>DORSÁLNÍ STRANA MESENCEPHALON</a:t>
            </a:r>
            <a:endParaRPr lang="cs-CZ" altLang="cs-CZ" sz="1800" b="1" dirty="0"/>
          </a:p>
        </p:txBody>
      </p:sp>
      <p:pic>
        <p:nvPicPr>
          <p:cNvPr id="9" name="Picture 6" descr="Scan0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53102" b="1926"/>
          <a:stretch>
            <a:fillRect/>
          </a:stretch>
        </p:blipFill>
        <p:spPr bwMode="auto">
          <a:xfrm>
            <a:off x="7665878" y="719854"/>
            <a:ext cx="4313853" cy="5986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8014143" y="2079177"/>
            <a:ext cx="337548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8481758" y="1601898"/>
            <a:ext cx="2605585" cy="0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cxnSp>
        <p:nvCxnSpPr>
          <p:cNvPr id="13" name="Přímá spojnice se šipkou 12"/>
          <p:cNvCxnSpPr/>
          <p:nvPr/>
        </p:nvCxnSpPr>
        <p:spPr>
          <a:xfrm flipV="1">
            <a:off x="5742007" y="2385132"/>
            <a:ext cx="3681911" cy="92421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6246022" y="325552"/>
            <a:ext cx="3254757" cy="1164491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V="1">
            <a:off x="4618540" y="2287076"/>
            <a:ext cx="4711312" cy="109132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 flipV="1">
            <a:off x="5081268" y="2139445"/>
            <a:ext cx="4427662" cy="15528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H="1">
            <a:off x="1925697" y="1131601"/>
            <a:ext cx="3514050" cy="3306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H="1">
            <a:off x="1882249" y="1053078"/>
            <a:ext cx="3490352" cy="276569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/>
          <p:nvPr/>
        </p:nvCxnSpPr>
        <p:spPr>
          <a:xfrm flipH="1" flipV="1">
            <a:off x="1456157" y="1920012"/>
            <a:ext cx="3518646" cy="2078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 flipH="1" flipV="1">
            <a:off x="1925697" y="1920096"/>
            <a:ext cx="2692843" cy="25969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2161</Words>
  <Application>WPS Presentation</Application>
  <PresentationFormat>Widescreen</PresentationFormat>
  <Paragraphs>124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8" baseType="lpstr">
      <vt:lpstr>Arial</vt:lpstr>
      <vt:lpstr>SimSun</vt:lpstr>
      <vt:lpstr>Wingdings</vt:lpstr>
      <vt:lpstr>Arial Unicode MS</vt:lpstr>
      <vt:lpstr>Calibri Light</vt:lpstr>
      <vt:lpstr>Calibri</vt:lpstr>
      <vt:lpstr>Microsoft YaHei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Lucík</dc:creator>
  <cp:lastModifiedBy>Lucík</cp:lastModifiedBy>
  <cp:revision>2</cp:revision>
  <dcterms:created xsi:type="dcterms:W3CDTF">2024-04-01T18:39:23Z</dcterms:created>
  <dcterms:modified xsi:type="dcterms:W3CDTF">2024-04-01T18:45:22Z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7919804DF1B044CC882992DA822AB597_11</vt:lpwstr>
  </property>
  <property fmtid="{D5CDD505-2E9C-101B-9397-08002B2CF9AE}" pid="3" name="KSOProductBuildVer">
    <vt:lpwstr>1033-12.2.0.13538</vt:lpwstr>
  </property>
</Properties>
</file>