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407" r:id="rId3"/>
    <p:sldId id="377" r:id="rId4"/>
    <p:sldId id="316" r:id="rId5"/>
    <p:sldId id="376" r:id="rId6"/>
    <p:sldId id="382" r:id="rId7"/>
    <p:sldId id="268" r:id="rId8"/>
    <p:sldId id="289" r:id="rId9"/>
    <p:sldId id="386" r:id="rId10"/>
    <p:sldId id="419" r:id="rId11"/>
    <p:sldId id="375" r:id="rId12"/>
    <p:sldId id="418" r:id="rId13"/>
    <p:sldId id="385" r:id="rId14"/>
    <p:sldId id="315" r:id="rId16"/>
    <p:sldId id="319" r:id="rId17"/>
    <p:sldId id="320" r:id="rId18"/>
    <p:sldId id="372" r:id="rId19"/>
    <p:sldId id="323" r:id="rId20"/>
    <p:sldId id="403" r:id="rId21"/>
    <p:sldId id="408" r:id="rId22"/>
    <p:sldId id="387" r:id="rId23"/>
    <p:sldId id="390" r:id="rId24"/>
    <p:sldId id="392" r:id="rId25"/>
    <p:sldId id="394" r:id="rId26"/>
    <p:sldId id="352" r:id="rId27"/>
    <p:sldId id="262" r:id="rId28"/>
    <p:sldId id="266" r:id="rId29"/>
    <p:sldId id="348" r:id="rId30"/>
    <p:sldId id="414" r:id="rId31"/>
    <p:sldId id="417" r:id="rId32"/>
    <p:sldId id="415" r:id="rId33"/>
    <p:sldId id="416" r:id="rId34"/>
    <p:sldId id="356" r:id="rId35"/>
    <p:sldId id="349" r:id="rId36"/>
    <p:sldId id="350" r:id="rId37"/>
    <p:sldId id="257" r:id="rId38"/>
    <p:sldId id="258" r:id="rId39"/>
    <p:sldId id="259" r:id="rId40"/>
    <p:sldId id="260" r:id="rId41"/>
    <p:sldId id="261" r:id="rId42"/>
    <p:sldId id="333" r:id="rId43"/>
    <p:sldId id="334" r:id="rId44"/>
    <p:sldId id="357" r:id="rId45"/>
    <p:sldId id="269" r:id="rId46"/>
    <p:sldId id="367" r:id="rId47"/>
    <p:sldId id="368" r:id="rId48"/>
    <p:sldId id="351" r:id="rId49"/>
    <p:sldId id="263" r:id="rId50"/>
    <p:sldId id="355" r:id="rId51"/>
    <p:sldId id="406" r:id="rId52"/>
    <p:sldId id="383" r:id="rId53"/>
    <p:sldId id="412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6228"/>
    <a:srgbClr val="456A2C"/>
    <a:srgbClr val="00FF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58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DC20A-84FF-4C4E-82D6-A88EE1500B8C}" type="datetimeFigureOut">
              <a:rPr lang="cs-CZ" smtClean="0"/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DBE1C-664C-45AC-9E9E-DC43784FE6DC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513742A7-C355-43BA-9DC4-8FD90C2709F8}" type="slidenum">
              <a:rPr lang="cs-CZ" altLang="cs-CZ"/>
            </a:fld>
            <a:endParaRPr lang="cs-CZ" altLang="cs-CZ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" y="738188"/>
            <a:ext cx="6565900" cy="3694112"/>
          </a:xfrm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678363"/>
            <a:ext cx="5975350" cy="4433887"/>
          </a:xfrm>
        </p:spPr>
        <p:txBody>
          <a:bodyPr/>
          <a:lstStyle/>
          <a:p>
            <a:r>
              <a:rPr lang="cs-CZ" altLang="cs-CZ"/>
              <a:t>Pars pallialis se vějířovitě rozrůstá. Od 4 m základy rýh a závitů</a:t>
            </a:r>
            <a:endParaRPr lang="cs-CZ" altLang="cs-CZ"/>
          </a:p>
          <a:p>
            <a:r>
              <a:rPr lang="cs-CZ" altLang="cs-CZ"/>
              <a:t>- vkleslé místo lat – insula</a:t>
            </a:r>
            <a:endParaRPr lang="cs-CZ" altLang="cs-CZ"/>
          </a:p>
          <a:p>
            <a:r>
              <a:rPr lang="cs-CZ" altLang="cs-CZ"/>
              <a:t>přes ni opercula. Vznik fossa a sulcus cerebri lat.</a:t>
            </a:r>
            <a:endParaRPr lang="cs-CZ" altLang="cs-CZ"/>
          </a:p>
          <a:p>
            <a:endParaRPr lang="cs-CZ" altLang="cs-CZ"/>
          </a:p>
          <a:p>
            <a:r>
              <a:rPr lang="cs-CZ" altLang="cs-CZ" b="1"/>
              <a:t>Vývoj:</a:t>
            </a:r>
            <a:endParaRPr lang="cs-CZ" altLang="cs-CZ" b="1"/>
          </a:p>
          <a:p>
            <a:r>
              <a:rPr lang="cs-CZ" altLang="cs-CZ"/>
              <a:t>1. pelleopalium (1%) – čichový mozek a přilézající kůra</a:t>
            </a:r>
            <a:endParaRPr lang="cs-CZ" altLang="cs-CZ"/>
          </a:p>
          <a:p>
            <a:r>
              <a:rPr lang="cs-CZ" altLang="cs-CZ"/>
              <a:t>2) archipallium (4%)</a:t>
            </a:r>
            <a:endParaRPr lang="cs-CZ" altLang="cs-CZ"/>
          </a:p>
          <a:p>
            <a:r>
              <a:rPr lang="cs-CZ" altLang="cs-CZ"/>
              <a:t>3) neopallium (95%) poprvé u plazů se vsune mezi 1) a 2) = neocortex (6 vrstev)</a:t>
            </a:r>
            <a:endParaRPr lang="cs-CZ" altLang="cs-CZ"/>
          </a:p>
        </p:txBody>
      </p:sp>
      <p:sp>
        <p:nvSpPr>
          <p:cNvPr id="178180" name="AutoShape 4"/>
          <p:cNvSpPr/>
          <p:nvPr/>
        </p:nvSpPr>
        <p:spPr bwMode="auto">
          <a:xfrm>
            <a:off x="4121150" y="6005513"/>
            <a:ext cx="215900" cy="287337"/>
          </a:xfrm>
          <a:prstGeom prst="rightBrace">
            <a:avLst>
              <a:gd name="adj1" fmla="val 11091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4695825" y="6005513"/>
            <a:ext cx="1441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/>
              <a:t>allocortex (3 vrstvy)</a:t>
            </a:r>
            <a:endParaRPr lang="cs-CZ" altLang="cs-CZ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cs-CZ" altLang="cs-CZ"/>
          </a:p>
        </p:txBody>
      </p:sp>
      <p:sp>
        <p:nvSpPr>
          <p:cNvPr id="1054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AB8611-A576-4F1C-B979-57B29EB746D7}" type="slidenum">
              <a:rPr lang="cs-CZ" altLang="cs-CZ"/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cs-CZ" altLang="cs-CZ"/>
          </a:p>
        </p:txBody>
      </p:sp>
      <p:sp>
        <p:nvSpPr>
          <p:cNvPr id="1065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DD5D347-D14E-4050-B204-6A5626F75869}" type="slidenum">
              <a:rPr lang="cs-CZ" altLang="cs-CZ"/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3C7D1863-2687-42F2-89E1-AB68E1190F0E}" type="slidenum">
              <a:rPr lang="cs-CZ" altLang="cs-CZ"/>
            </a:fld>
            <a:endParaRPr lang="cs-CZ" altLang="cs-CZ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" y="738188"/>
            <a:ext cx="6565900" cy="3694112"/>
          </a:xfrm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homo – spojují stejné okrsky levé a pravé hemisféry</a:t>
            </a:r>
            <a:endParaRPr lang="cs-CZ" altLang="cs-CZ"/>
          </a:p>
          <a:p>
            <a:endParaRPr lang="cs-CZ" altLang="cs-CZ"/>
          </a:p>
          <a:p>
            <a:r>
              <a:rPr lang="cs-CZ" altLang="cs-CZ"/>
              <a:t>hetero – spojují různé okrsky levé a pravé hemisféry</a:t>
            </a:r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0B448C8-BE92-499D-A31C-C4BCCC57BAE3}" type="slidenum">
              <a:rPr lang="cs-CZ" altLang="cs-CZ"/>
            </a:fld>
            <a:endParaRPr lang="cs-CZ" altLang="cs-CZ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" y="738188"/>
            <a:ext cx="6565900" cy="3694112"/>
          </a:xfrm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Pozor – na řezu capsulou jsou jen dlouhá vlákna !</a:t>
            </a:r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B4CD6-8D35-4ED9-BE74-C81D7D5201AE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B7B67-10B0-4F43-BE66-717E4D879B9B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1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2.png"/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hyperlink" Target="http://bartleby.com/107/189.html#i723" TargetMode="Externa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1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1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5.jpe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2.jpe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2.jpe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6.jpeg"/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8.jpeg"/><Relationship Id="rId1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2.jpeg"/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image" Target="../media/image1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7.png"/><Relationship Id="rId2" Type="http://schemas.openxmlformats.org/officeDocument/2006/relationships/image" Target="../media/image126.emf"/><Relationship Id="rId1" Type="http://schemas.openxmlformats.org/officeDocument/2006/relationships/image" Target="../media/image12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The Left-Brain, Right-Brain Myth | Be Brain Fi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6069"/>
            <a:ext cx="10262896" cy="68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8" name="Picture 12" descr="img26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17245" r="8565" b="39032"/>
          <a:stretch>
            <a:fillRect/>
          </a:stretch>
        </p:blipFill>
        <p:spPr bwMode="auto">
          <a:xfrm>
            <a:off x="0" y="1"/>
            <a:ext cx="4532556" cy="367982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Picture 13" descr="img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37019" r="11440" b="23512"/>
          <a:stretch>
            <a:fillRect/>
          </a:stretch>
        </p:blipFill>
        <p:spPr bwMode="auto">
          <a:xfrm>
            <a:off x="0" y="3586480"/>
            <a:ext cx="4577021" cy="327151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29859" t="20296" r="28763" b="7852"/>
          <a:stretch>
            <a:fillRect/>
          </a:stretch>
        </p:blipFill>
        <p:spPr>
          <a:xfrm>
            <a:off x="5208970" y="434308"/>
            <a:ext cx="5496560" cy="6423691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058816" y="0"/>
            <a:ext cx="8133184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FF0000"/>
                </a:solidFill>
              </a:rPr>
              <a:t>STRIAE LONGITUDINALES ET INDUSIUM GRISEUM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l28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r="6940" b="3359"/>
          <a:stretch>
            <a:fillRect/>
          </a:stretch>
        </p:blipFill>
        <p:spPr>
          <a:xfrm>
            <a:off x="2790316" y="629312"/>
            <a:ext cx="6611368" cy="590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784211" y="181139"/>
            <a:ext cx="4623577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STRUKTURA TELENCEPHALA</a:t>
            </a:r>
            <a:endParaRPr lang="cs-CZ" altLang="cs-CZ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217584" y="1827212"/>
            <a:ext cx="4535488" cy="32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dirty="0">
                <a:cs typeface="Arial" panose="020B0604020202020204" pitchFamily="34" charset="0"/>
              </a:rPr>
              <a:t>■</a:t>
            </a:r>
            <a:r>
              <a:rPr lang="cs-CZ" altLang="cs-CZ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Tahoma" panose="020B0604030504040204" pitchFamily="34" charset="0"/>
              </a:rPr>
              <a:t>vývojově starší </a:t>
            </a:r>
            <a:r>
              <a:rPr lang="cs-CZ" altLang="cs-CZ" sz="2000" b="1" dirty="0">
                <a:solidFill>
                  <a:srgbClr val="FFCC00"/>
                </a:solidFill>
                <a:latin typeface="Tahoma" panose="020B0604030504040204" pitchFamily="34" charset="0"/>
              </a:rPr>
              <a:t>ALLOCORTEX               </a:t>
            </a:r>
            <a:r>
              <a:rPr lang="cs-CZ" altLang="cs-CZ" sz="2000" dirty="0">
                <a:latin typeface="Tahoma" panose="020B0604030504040204" pitchFamily="34" charset="0"/>
              </a:rPr>
              <a:t>3-4 vrstvy buněk</a:t>
            </a:r>
            <a:endParaRPr lang="cs-CZ" altLang="cs-CZ" sz="2000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D60093"/>
                </a:solidFill>
                <a:latin typeface="Tahoma" panose="020B0604030504040204" pitchFamily="34" charset="0"/>
              </a:rPr>
              <a:t>a) </a:t>
            </a:r>
            <a:r>
              <a:rPr lang="cs-CZ" altLang="cs-CZ" sz="2000" b="1" dirty="0" err="1">
                <a:solidFill>
                  <a:srgbClr val="D60093"/>
                </a:solidFill>
                <a:latin typeface="Tahoma" panose="020B0604030504040204" pitchFamily="34" charset="0"/>
              </a:rPr>
              <a:t>palleocortex</a:t>
            </a:r>
            <a:r>
              <a:rPr lang="cs-CZ" altLang="cs-CZ" sz="2000" b="1" dirty="0">
                <a:solidFill>
                  <a:srgbClr val="FFCC00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000" dirty="0">
                <a:latin typeface="Tahoma" panose="020B0604030504040204" pitchFamily="34" charset="0"/>
              </a:rPr>
              <a:t>(čichový mozek)</a:t>
            </a:r>
            <a:endParaRPr lang="cs-CZ" altLang="cs-CZ" sz="2000" b="1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FF00"/>
                </a:solidFill>
                <a:latin typeface="Tahoma" panose="020B0604030504040204" pitchFamily="34" charset="0"/>
              </a:rPr>
              <a:t>b) </a:t>
            </a:r>
            <a:r>
              <a:rPr lang="cs-CZ" altLang="cs-CZ" sz="2000" b="1" dirty="0" err="1">
                <a:solidFill>
                  <a:srgbClr val="00FF00"/>
                </a:solidFill>
                <a:latin typeface="Tahoma" panose="020B0604030504040204" pitchFamily="34" charset="0"/>
              </a:rPr>
              <a:t>archicortex</a:t>
            </a:r>
            <a:endParaRPr lang="cs-CZ" altLang="cs-CZ" sz="2000" b="1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b="1" dirty="0"/>
          </a:p>
          <a:p>
            <a:pPr>
              <a:spcBef>
                <a:spcPct val="50000"/>
              </a:spcBef>
            </a:pPr>
            <a:endParaRPr lang="cs-CZ" altLang="cs-CZ" b="1" dirty="0"/>
          </a:p>
          <a:p>
            <a:pPr>
              <a:spcBef>
                <a:spcPct val="50000"/>
              </a:spcBef>
            </a:pPr>
            <a:r>
              <a:rPr lang="cs-CZ" altLang="cs-CZ" b="1" dirty="0"/>
              <a:t>■</a:t>
            </a:r>
            <a:r>
              <a:rPr lang="cs-CZ" altLang="cs-CZ" dirty="0"/>
              <a:t> </a:t>
            </a:r>
            <a:r>
              <a:rPr lang="cs-CZ" altLang="cs-CZ" sz="2000" b="1" dirty="0">
                <a:latin typeface="Tahoma" panose="020B0604030504040204" pitchFamily="34" charset="0"/>
              </a:rPr>
              <a:t>vývojově mladší </a:t>
            </a:r>
            <a:r>
              <a:rPr lang="cs-CZ" altLang="cs-CZ" sz="2000" b="1" dirty="0">
                <a:solidFill>
                  <a:srgbClr val="FFCC00"/>
                </a:solidFill>
                <a:latin typeface="Tahoma" panose="020B0604030504040204" pitchFamily="34" charset="0"/>
              </a:rPr>
              <a:t>NEOCORTEX        </a:t>
            </a:r>
            <a:r>
              <a:rPr lang="cs-CZ" altLang="cs-CZ" sz="2000" dirty="0">
                <a:latin typeface="Tahoma" panose="020B0604030504040204" pitchFamily="34" charset="0"/>
              </a:rPr>
              <a:t>6 vrstev buněk</a:t>
            </a:r>
            <a:endParaRPr lang="cs-CZ" altLang="cs-CZ" sz="2000" b="1" dirty="0">
              <a:latin typeface="Tahoma" panose="020B0604030504040204" pitchFamily="34" charset="0"/>
            </a:endParaRPr>
          </a:p>
        </p:txBody>
      </p:sp>
      <p:grpSp>
        <p:nvGrpSpPr>
          <p:cNvPr id="134160" name="Group 16"/>
          <p:cNvGrpSpPr/>
          <p:nvPr/>
        </p:nvGrpSpPr>
        <p:grpSpPr bwMode="auto">
          <a:xfrm>
            <a:off x="5329334" y="1844674"/>
            <a:ext cx="2630488" cy="3167063"/>
            <a:chOff x="3310" y="981"/>
            <a:chExt cx="1657" cy="1995"/>
          </a:xfrm>
        </p:grpSpPr>
        <p:sp>
          <p:nvSpPr>
            <p:cNvPr id="134157" name="Line 13"/>
            <p:cNvSpPr>
              <a:spLocks noChangeShapeType="1"/>
            </p:cNvSpPr>
            <p:nvPr/>
          </p:nvSpPr>
          <p:spPr bwMode="auto">
            <a:xfrm>
              <a:off x="3334" y="981"/>
              <a:ext cx="0" cy="199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158" name="Line 14"/>
            <p:cNvSpPr>
              <a:spLocks noChangeShapeType="1"/>
            </p:cNvSpPr>
            <p:nvPr/>
          </p:nvSpPr>
          <p:spPr bwMode="auto">
            <a:xfrm flipV="1">
              <a:off x="3310" y="2931"/>
              <a:ext cx="1657" cy="3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159" name="Arc 15"/>
            <p:cNvSpPr/>
            <p:nvPr/>
          </p:nvSpPr>
          <p:spPr bwMode="auto">
            <a:xfrm>
              <a:off x="3310" y="1000"/>
              <a:ext cx="1633" cy="19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2714"/>
                <a:gd name="T2" fmla="*/ 21571 w 21600"/>
                <a:gd name="T3" fmla="*/ 22714 h 22714"/>
                <a:gd name="T4" fmla="*/ 0 w 21600"/>
                <a:gd name="T5" fmla="*/ 21600 h 2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271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71"/>
                    <a:pt x="21590" y="22342"/>
                    <a:pt x="21571" y="22714"/>
                  </a:cubicBezTo>
                </a:path>
                <a:path w="21600" h="2271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71"/>
                    <a:pt x="21590" y="22342"/>
                    <a:pt x="21571" y="2271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34161" name="Line 17"/>
          <p:cNvSpPr>
            <a:spLocks noChangeShapeType="1"/>
          </p:cNvSpPr>
          <p:nvPr/>
        </p:nvSpPr>
        <p:spPr bwMode="auto">
          <a:xfrm flipV="1">
            <a:off x="5792885" y="4951411"/>
            <a:ext cx="1152525" cy="38100"/>
          </a:xfrm>
          <a:prstGeom prst="line">
            <a:avLst/>
          </a:prstGeom>
          <a:noFill/>
          <a:ln w="76200">
            <a:solidFill>
              <a:srgbClr val="D6009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4162" name="Line 18"/>
          <p:cNvSpPr>
            <a:spLocks noChangeShapeType="1"/>
          </p:cNvSpPr>
          <p:nvPr/>
        </p:nvSpPr>
        <p:spPr bwMode="auto">
          <a:xfrm>
            <a:off x="5364259" y="3068637"/>
            <a:ext cx="0" cy="72072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4163" name="Text Box 19"/>
          <p:cNvSpPr txBox="1">
            <a:spLocks noChangeArrowheads="1"/>
          </p:cNvSpPr>
          <p:nvPr/>
        </p:nvSpPr>
        <p:spPr bwMode="auto">
          <a:xfrm>
            <a:off x="5546823" y="5084761"/>
            <a:ext cx="1728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6009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D60093"/>
                </a:solidFill>
              </a:rPr>
              <a:t>palleocortex</a:t>
            </a:r>
            <a:endParaRPr lang="cs-CZ" altLang="cs-CZ" b="1">
              <a:solidFill>
                <a:srgbClr val="D60093"/>
              </a:solidFill>
            </a:endParaRPr>
          </a:p>
        </p:txBody>
      </p:sp>
      <p:sp>
        <p:nvSpPr>
          <p:cNvPr id="134164" name="Text Box 20"/>
          <p:cNvSpPr txBox="1">
            <a:spLocks noChangeArrowheads="1"/>
          </p:cNvSpPr>
          <p:nvPr/>
        </p:nvSpPr>
        <p:spPr bwMode="auto">
          <a:xfrm>
            <a:off x="5402359" y="3244849"/>
            <a:ext cx="172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FF00"/>
                </a:solidFill>
              </a:rPr>
              <a:t>archicortex</a:t>
            </a:r>
            <a:endParaRPr lang="cs-CZ" altLang="cs-CZ" b="1">
              <a:solidFill>
                <a:srgbClr val="00FF00"/>
              </a:solidFill>
            </a:endParaRPr>
          </a:p>
        </p:txBody>
      </p:sp>
      <p:sp>
        <p:nvSpPr>
          <p:cNvPr id="134165" name="Text Box 21"/>
          <p:cNvSpPr txBox="1">
            <a:spLocks noChangeArrowheads="1"/>
          </p:cNvSpPr>
          <p:nvPr/>
        </p:nvSpPr>
        <p:spPr bwMode="auto">
          <a:xfrm rot="1755694">
            <a:off x="6626323" y="2276474"/>
            <a:ext cx="17287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neocortex</a:t>
            </a:r>
            <a:endParaRPr lang="cs-CZ" altLang="cs-CZ" b="1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096139" y="0"/>
            <a:ext cx="3999722" cy="519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800" b="1" dirty="0">
                <a:solidFill>
                  <a:srgbClr val="FF0000"/>
                </a:solidFill>
              </a:rPr>
              <a:t>CORTEX CEREBRI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pic>
        <p:nvPicPr>
          <p:cNvPr id="14" name="Picture 7" descr="EC91DE36"/>
          <p:cNvPicPr>
            <a:picLocks noChangeAspect="1" noChangeArrowheads="1"/>
          </p:cNvPicPr>
          <p:nvPr/>
        </p:nvPicPr>
        <p:blipFill>
          <a:blip r:embed="rId1">
            <a:lum bright="-1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7166"/>
          <a:stretch>
            <a:fillRect/>
          </a:stretch>
        </p:blipFill>
        <p:spPr bwMode="auto">
          <a:xfrm>
            <a:off x="9201284" y="98007"/>
            <a:ext cx="2211080" cy="2971929"/>
          </a:xfrm>
          <a:prstGeom prst="rect">
            <a:avLst/>
          </a:prstGeom>
          <a:noFill/>
          <a:ln w="63500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E107FB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4948151"/>
            <a:ext cx="1709361" cy="1727284"/>
          </a:xfrm>
          <a:prstGeom prst="rect">
            <a:avLst/>
          </a:prstGeom>
          <a:noFill/>
          <a:ln w="476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524263E2"/>
          <p:cNvPicPr>
            <a:picLocks noChangeAspect="1" noChangeArrowheads="1"/>
          </p:cNvPicPr>
          <p:nvPr/>
        </p:nvPicPr>
        <p:blipFill>
          <a:blip r:embed="rId3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066" y="3778197"/>
            <a:ext cx="1673516" cy="1122398"/>
          </a:xfrm>
          <a:prstGeom prst="rect">
            <a:avLst/>
          </a:prstGeom>
          <a:noFill/>
          <a:ln w="476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9201284" y="3131246"/>
            <a:ext cx="2085734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200" b="1">
                <a:solidFill>
                  <a:srgbClr val="00FF00"/>
                </a:solidFill>
              </a:rPr>
              <a:t>Limbická kůra</a:t>
            </a:r>
            <a:endParaRPr lang="cs-CZ" altLang="cs-CZ" sz="1200" b="1">
              <a:solidFill>
                <a:srgbClr val="00FF00"/>
              </a:solidFill>
            </a:endParaRPr>
          </a:p>
          <a:p>
            <a:pPr algn="ctr" eaLnBrk="1" hangingPunct="1"/>
            <a:r>
              <a:rPr lang="cs-CZ" altLang="cs-CZ" sz="1200" b="1">
                <a:solidFill>
                  <a:srgbClr val="00FF00"/>
                </a:solidFill>
              </a:rPr>
              <a:t>Hipokampální formace - hippocampus</a:t>
            </a:r>
            <a:endParaRPr lang="cs-CZ" altLang="cs-CZ" sz="1200" b="1">
              <a:solidFill>
                <a:srgbClr val="00FF00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9815647" y="2565948"/>
            <a:ext cx="1149674" cy="276999"/>
          </a:xfrm>
          <a:prstGeom prst="rect">
            <a:avLst/>
          </a:prstGeom>
          <a:solidFill>
            <a:schemeClr val="bg1"/>
          </a:solidFill>
          <a:ln w="25400">
            <a:solidFill>
              <a:srgbClr val="CC0066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200" b="1">
                <a:solidFill>
                  <a:srgbClr val="CC0066"/>
                </a:solidFill>
              </a:rPr>
              <a:t>Čichová kůra</a:t>
            </a:r>
            <a:endParaRPr lang="cs-CZ" altLang="cs-CZ" sz="1200" b="1">
              <a:solidFill>
                <a:srgbClr val="CC0066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52040" y="22021"/>
            <a:ext cx="6600209" cy="519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800" b="1" dirty="0">
                <a:solidFill>
                  <a:srgbClr val="FF0000"/>
                </a:solidFill>
              </a:rPr>
              <a:t>NEOCORTEX</a:t>
            </a:r>
            <a:r>
              <a:rPr lang="cs-CZ" altLang="cs-CZ" sz="2400" b="1" dirty="0">
                <a:solidFill>
                  <a:srgbClr val="FF0000"/>
                </a:solidFill>
              </a:rPr>
              <a:t> – </a:t>
            </a:r>
            <a:r>
              <a:rPr lang="cs-CZ" altLang="cs-CZ" b="1" dirty="0">
                <a:solidFill>
                  <a:srgbClr val="FF0000"/>
                </a:solidFill>
              </a:rPr>
              <a:t>VRSTVY, CYTOARCHITEKTONIKA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  <p:sp>
        <p:nvSpPr>
          <p:cNvPr id="46090" name="Text Box 14"/>
          <p:cNvSpPr txBox="1">
            <a:spLocks noChangeArrowheads="1"/>
          </p:cNvSpPr>
          <p:nvPr/>
        </p:nvSpPr>
        <p:spPr bwMode="auto">
          <a:xfrm>
            <a:off x="1703388" y="50847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>
                <a:solidFill>
                  <a:schemeClr val="bg1"/>
                </a:solidFill>
              </a:rPr>
              <a:t>P</a:t>
            </a:r>
            <a:endParaRPr lang="cs-CZ" altLang="cs-CZ" b="1">
              <a:solidFill>
                <a:schemeClr val="bg1"/>
              </a:solidFill>
            </a:endParaRPr>
          </a:p>
        </p:txBody>
      </p:sp>
      <p:sp>
        <p:nvSpPr>
          <p:cNvPr id="46092" name="Text Box 16"/>
          <p:cNvSpPr txBox="1">
            <a:spLocks noChangeArrowheads="1"/>
          </p:cNvSpPr>
          <p:nvPr/>
        </p:nvSpPr>
        <p:spPr bwMode="auto">
          <a:xfrm>
            <a:off x="1703388" y="4437063"/>
            <a:ext cx="36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>
                <a:solidFill>
                  <a:schemeClr val="bg1"/>
                </a:solidFill>
              </a:rPr>
              <a:t>G</a:t>
            </a:r>
            <a:endParaRPr lang="cs-CZ" altLang="cs-CZ" b="1">
              <a:solidFill>
                <a:schemeClr val="bg1"/>
              </a:solidFill>
            </a:endParaRPr>
          </a:p>
        </p:txBody>
      </p:sp>
      <p:pic>
        <p:nvPicPr>
          <p:cNvPr id="14" name="Picture 3" descr="KoroveOblast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418"/>
          <a:stretch>
            <a:fillRect/>
          </a:stretch>
        </p:blipFill>
        <p:spPr bwMode="auto">
          <a:xfrm>
            <a:off x="6775762" y="63019"/>
            <a:ext cx="5292725" cy="3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oroveOblast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9"/>
          <a:stretch>
            <a:fillRect/>
          </a:stretch>
        </p:blipFill>
        <p:spPr bwMode="auto">
          <a:xfrm>
            <a:off x="5748338" y="3320256"/>
            <a:ext cx="6443662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22"/>
          <a:stretch>
            <a:fillRect/>
          </a:stretch>
        </p:blipFill>
        <p:spPr bwMode="auto">
          <a:xfrm>
            <a:off x="196838" y="680435"/>
            <a:ext cx="4282751" cy="269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>
            <a:fillRect/>
          </a:stretch>
        </p:blipFill>
        <p:spPr bwMode="auto">
          <a:xfrm>
            <a:off x="196838" y="3626885"/>
            <a:ext cx="4418756" cy="274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261258" y="0"/>
            <a:ext cx="11930742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SOMATOTOPIKA PRIMÁRNÍ MOTORICKÉ + SOMATOSENZORICKÉ KŮRY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PENFIELDŮV MOTORICKÝ + SENZORICKÝ HOMUNKULUS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70661" name="Text Box 16"/>
          <p:cNvSpPr txBox="1">
            <a:spLocks noChangeArrowheads="1"/>
          </p:cNvSpPr>
          <p:nvPr/>
        </p:nvSpPr>
        <p:spPr bwMode="auto">
          <a:xfrm>
            <a:off x="2351089" y="765175"/>
            <a:ext cx="2352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400" b="1" dirty="0" err="1">
                <a:solidFill>
                  <a:srgbClr val="FF0000"/>
                </a:solidFill>
              </a:rPr>
              <a:t>Gyrus</a:t>
            </a:r>
            <a:r>
              <a:rPr lang="cs-CZ" altLang="cs-CZ" sz="1400" b="1" dirty="0">
                <a:solidFill>
                  <a:srgbClr val="FF0000"/>
                </a:solidFill>
              </a:rPr>
              <a:t> </a:t>
            </a:r>
            <a:r>
              <a:rPr lang="cs-CZ" altLang="cs-CZ" sz="1400" b="1" dirty="0" err="1">
                <a:solidFill>
                  <a:srgbClr val="FF0000"/>
                </a:solidFill>
              </a:rPr>
              <a:t>praecentralis</a:t>
            </a:r>
            <a:r>
              <a:rPr lang="cs-CZ" altLang="cs-CZ" sz="1400" b="1" dirty="0">
                <a:solidFill>
                  <a:srgbClr val="FF0000"/>
                </a:solidFill>
              </a:rPr>
              <a:t>, BA 4</a:t>
            </a:r>
            <a:endParaRPr lang="cs-CZ" altLang="cs-CZ" sz="1400" b="1" dirty="0">
              <a:solidFill>
                <a:srgbClr val="FF0000"/>
              </a:solidFill>
            </a:endParaRPr>
          </a:p>
        </p:txBody>
      </p:sp>
      <p:sp>
        <p:nvSpPr>
          <p:cNvPr id="70665" name="Text Box 26"/>
          <p:cNvSpPr txBox="1">
            <a:spLocks noChangeArrowheads="1"/>
          </p:cNvSpPr>
          <p:nvPr/>
        </p:nvSpPr>
        <p:spPr bwMode="auto">
          <a:xfrm>
            <a:off x="5951539" y="765176"/>
            <a:ext cx="266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400" b="1" dirty="0" err="1">
                <a:solidFill>
                  <a:srgbClr val="00B050"/>
                </a:solidFill>
              </a:rPr>
              <a:t>Gyrus</a:t>
            </a:r>
            <a:r>
              <a:rPr lang="cs-CZ" altLang="cs-CZ" sz="1400" b="1" dirty="0">
                <a:solidFill>
                  <a:srgbClr val="00B050"/>
                </a:solidFill>
              </a:rPr>
              <a:t> </a:t>
            </a:r>
            <a:r>
              <a:rPr lang="cs-CZ" altLang="cs-CZ" sz="1400" b="1" dirty="0" err="1">
                <a:solidFill>
                  <a:srgbClr val="00B050"/>
                </a:solidFill>
              </a:rPr>
              <a:t>postcentralis</a:t>
            </a:r>
            <a:r>
              <a:rPr lang="cs-CZ" altLang="cs-CZ" sz="1400" b="1" dirty="0">
                <a:solidFill>
                  <a:srgbClr val="00B050"/>
                </a:solidFill>
              </a:rPr>
              <a:t>, BA 3,1,2</a:t>
            </a:r>
            <a:endParaRPr lang="cs-CZ" altLang="cs-CZ" sz="1400" b="1" dirty="0">
              <a:solidFill>
                <a:srgbClr val="00B050"/>
              </a:solidFill>
            </a:endParaRPr>
          </a:p>
          <a:p>
            <a:pPr algn="ctr" eaLnBrk="1" hangingPunct="1"/>
            <a:endParaRPr lang="cs-CZ" altLang="cs-CZ" sz="1400" b="1" dirty="0">
              <a:solidFill>
                <a:srgbClr val="00B050"/>
              </a:solidFill>
            </a:endParaRPr>
          </a:p>
        </p:txBody>
      </p:sp>
      <p:pic>
        <p:nvPicPr>
          <p:cNvPr id="44034" name="Picture 2" descr="VÃ½sledek obrÃ¡zku pro motorickÃ½ homunkulu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/>
          <a:stretch>
            <a:fillRect/>
          </a:stretch>
        </p:blipFill>
        <p:spPr bwMode="auto">
          <a:xfrm>
            <a:off x="1524000" y="1055105"/>
            <a:ext cx="8890000" cy="583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752114" y="4236098"/>
            <a:ext cx="1539551" cy="2435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BFBAF59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5" y="953479"/>
            <a:ext cx="3960812" cy="317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692B005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49" y="980514"/>
            <a:ext cx="2034722" cy="317498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460171" y="174626"/>
            <a:ext cx="7271657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PREFRONTÁLNÍ ASOCIAČNÍ KOROVÁ OBLAST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052479" y="4306102"/>
            <a:ext cx="32305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rgbClr val="FF3399"/>
                </a:solidFill>
              </a:rPr>
              <a:t>BA 9,11,11,12,44,45,46,47</a:t>
            </a:r>
            <a:endParaRPr lang="cs-CZ" altLang="cs-CZ" sz="2000" b="1" dirty="0">
              <a:solidFill>
                <a:srgbClr val="FF3399"/>
              </a:solidFill>
            </a:endParaRPr>
          </a:p>
          <a:p>
            <a:pPr eaLnBrk="1" hangingPunct="1"/>
            <a:r>
              <a:rPr lang="cs-CZ" altLang="cs-CZ" sz="2000" b="1" dirty="0">
                <a:solidFill>
                  <a:srgbClr val="FF3399"/>
                </a:solidFill>
              </a:rPr>
              <a:t>33% celkové plochy kůry</a:t>
            </a:r>
            <a:endParaRPr lang="cs-CZ" altLang="cs-CZ" sz="2000" b="1" dirty="0">
              <a:solidFill>
                <a:srgbClr val="FF3399"/>
              </a:solidFill>
            </a:endParaRPr>
          </a:p>
        </p:txBody>
      </p:sp>
      <p:sp>
        <p:nvSpPr>
          <p:cNvPr id="71687" name="Text Box 8"/>
          <p:cNvSpPr txBox="1">
            <a:spLocks noChangeArrowheads="1"/>
          </p:cNvSpPr>
          <p:nvPr/>
        </p:nvSpPr>
        <p:spPr bwMode="auto">
          <a:xfrm>
            <a:off x="4756732" y="4304345"/>
            <a:ext cx="3744912" cy="338554"/>
          </a:xfrm>
          <a:prstGeom prst="rect">
            <a:avLst/>
          </a:prstGeom>
          <a:solidFill>
            <a:schemeClr val="bg1"/>
          </a:solidFill>
          <a:ln w="9525" cap="rnd">
            <a:noFill/>
            <a:prstDash val="dash"/>
            <a:miter lim="800000"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 dirty="0">
                <a:solidFill>
                  <a:srgbClr val="FF0000"/>
                </a:solidFill>
              </a:rPr>
              <a:t>PREFRONTÁLNÍ SYNDROM</a:t>
            </a:r>
            <a:endParaRPr lang="cs-CZ" altLang="cs-CZ" sz="1600" b="1" dirty="0">
              <a:solidFill>
                <a:srgbClr val="FF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261" y="953479"/>
            <a:ext cx="3481260" cy="41842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3" name="Picture 5" descr="kam se točí???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9" y="251380"/>
            <a:ext cx="4267200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761357" y="112712"/>
            <a:ext cx="3990392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DOMINANCE HEMISFÉR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439520" y="645497"/>
            <a:ext cx="6634066" cy="160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1" dirty="0">
                <a:solidFill>
                  <a:srgbClr val="FF0000"/>
                </a:solidFill>
              </a:rPr>
              <a:t>NORMÁLNÍ /STANDARTNÍ/ DOMINACE - 70% populace</a:t>
            </a:r>
            <a:endParaRPr lang="cs-CZ" altLang="cs-CZ" sz="14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1400" dirty="0">
                <a:solidFill>
                  <a:srgbClr val="FF0000"/>
                </a:solidFill>
              </a:rPr>
              <a:t>Levá</a:t>
            </a:r>
            <a:r>
              <a:rPr lang="cs-CZ" altLang="cs-CZ" sz="1400" dirty="0"/>
              <a:t> (dominantní) hemisféra: v ní lokalizovány funkce řečové – verbální = „</a:t>
            </a:r>
            <a:r>
              <a:rPr lang="cs-CZ" altLang="cs-CZ" sz="1400" dirty="0">
                <a:solidFill>
                  <a:srgbClr val="FF0000"/>
                </a:solidFill>
              </a:rPr>
              <a:t>mluvící hemisféra</a:t>
            </a:r>
            <a:r>
              <a:rPr lang="cs-CZ" altLang="cs-CZ" sz="1400" dirty="0"/>
              <a:t>“, </a:t>
            </a:r>
            <a:r>
              <a:rPr lang="cs-CZ" altLang="cs-CZ" sz="1400" dirty="0">
                <a:solidFill>
                  <a:srgbClr val="FF0000"/>
                </a:solidFill>
              </a:rPr>
              <a:t>praváctví</a:t>
            </a:r>
            <a:r>
              <a:rPr lang="cs-CZ" altLang="cs-CZ" sz="1400" dirty="0"/>
              <a:t> = vrozená větší obratnost pravé ruky</a:t>
            </a:r>
            <a:endParaRPr lang="cs-CZ" altLang="cs-CZ" sz="1400" dirty="0"/>
          </a:p>
          <a:p>
            <a:pPr eaLnBrk="1" hangingPunct="1"/>
            <a:r>
              <a:rPr lang="cs-CZ" altLang="cs-CZ" sz="1400" dirty="0">
                <a:solidFill>
                  <a:srgbClr val="00B050"/>
                </a:solidFill>
              </a:rPr>
              <a:t>Pravá</a:t>
            </a:r>
            <a:r>
              <a:rPr lang="cs-CZ" altLang="cs-CZ" sz="1400" dirty="0"/>
              <a:t> (recesivní) hemisféra: funkce </a:t>
            </a:r>
            <a:r>
              <a:rPr lang="cs-CZ" altLang="cs-CZ" sz="1400" dirty="0">
                <a:solidFill>
                  <a:srgbClr val="00B050"/>
                </a:solidFill>
              </a:rPr>
              <a:t>múzické</a:t>
            </a:r>
            <a:r>
              <a:rPr lang="cs-CZ" altLang="cs-CZ" sz="1400" dirty="0"/>
              <a:t>, </a:t>
            </a:r>
            <a:r>
              <a:rPr lang="cs-CZ" altLang="cs-CZ" sz="1400" dirty="0">
                <a:solidFill>
                  <a:srgbClr val="00B050"/>
                </a:solidFill>
              </a:rPr>
              <a:t>časoprostorové</a:t>
            </a:r>
            <a:r>
              <a:rPr lang="cs-CZ" altLang="cs-CZ" sz="1400" dirty="0"/>
              <a:t> </a:t>
            </a:r>
            <a:endParaRPr lang="cs-CZ" altLang="cs-CZ" sz="1400" dirty="0"/>
          </a:p>
          <a:p>
            <a:pPr eaLnBrk="1" hangingPunct="1"/>
            <a:endParaRPr lang="cs-CZ" altLang="cs-CZ" sz="1400" dirty="0"/>
          </a:p>
          <a:p>
            <a:pPr eaLnBrk="1" hangingPunct="1"/>
            <a:r>
              <a:rPr lang="cs-CZ" altLang="cs-CZ" sz="1400" b="1" dirty="0">
                <a:solidFill>
                  <a:srgbClr val="00B050"/>
                </a:solidFill>
              </a:rPr>
              <a:t>ABNORMÁLNÍ DOMINANCE – 30% populace</a:t>
            </a:r>
            <a:r>
              <a:rPr lang="cs-CZ" altLang="cs-CZ" sz="1400" dirty="0">
                <a:solidFill>
                  <a:srgbClr val="00B050"/>
                </a:solidFill>
              </a:rPr>
              <a:t> </a:t>
            </a:r>
            <a:endParaRPr lang="cs-CZ" altLang="cs-CZ" sz="1400" dirty="0">
              <a:solidFill>
                <a:srgbClr val="00B050"/>
              </a:solidFill>
            </a:endParaRPr>
          </a:p>
          <a:p>
            <a:pPr eaLnBrk="1" hangingPunct="1"/>
            <a:r>
              <a:rPr lang="cs-CZ" altLang="cs-CZ" sz="1400" dirty="0"/>
              <a:t>Odchylka od standartní </a:t>
            </a:r>
            <a:r>
              <a:rPr lang="cs-CZ" altLang="cs-CZ" sz="1400" dirty="0" err="1"/>
              <a:t>dominace</a:t>
            </a:r>
            <a:r>
              <a:rPr lang="cs-CZ" altLang="cs-CZ" sz="1400" dirty="0"/>
              <a:t> – klinicky se projevuje leváctvím či ambidextrií</a:t>
            </a:r>
            <a:endParaRPr lang="cs-CZ" altLang="cs-CZ" sz="1400" dirty="0"/>
          </a:p>
        </p:txBody>
      </p:sp>
      <p:pic>
        <p:nvPicPr>
          <p:cNvPr id="6" name="Picture 4" descr="FBE2032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15" y="2272124"/>
            <a:ext cx="4600676" cy="45858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762072" y="196421"/>
            <a:ext cx="65532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rgbClr val="FF0000"/>
                </a:solidFill>
              </a:rPr>
              <a:t>ŘEČOVÁ CENTRA, FATICKÉ FUNKCE</a:t>
            </a:r>
            <a:endParaRPr lang="cs-CZ" altLang="cs-CZ" sz="2400" b="1">
              <a:solidFill>
                <a:srgbClr val="FF0000"/>
              </a:solidFill>
            </a:endParaRP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2538348" y="1295797"/>
            <a:ext cx="184150" cy="366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/>
          </a:p>
        </p:txBody>
      </p:sp>
      <p:pic>
        <p:nvPicPr>
          <p:cNvPr id="21" name="Picture 4" descr="broca_wernicke_area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10" y="908859"/>
            <a:ext cx="6891580" cy="549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tel36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5902" b="2561"/>
          <a:stretch>
            <a:fillRect/>
          </a:stretch>
        </p:blipFill>
        <p:spPr>
          <a:xfrm>
            <a:off x="0" y="0"/>
            <a:ext cx="5589876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 descr="VÃ½sledek obrÃ¡zku pro bazÃ¡lnÃ­ gangl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t="3570" r="17076" b="26061"/>
          <a:stretch>
            <a:fillRect/>
          </a:stretch>
        </p:blipFill>
        <p:spPr bwMode="auto">
          <a:xfrm>
            <a:off x="5589876" y="595796"/>
            <a:ext cx="6375974" cy="581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411339" y="1119673"/>
            <a:ext cx="559837" cy="578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8388220" y="5551714"/>
            <a:ext cx="933062" cy="4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400525" y="67066"/>
            <a:ext cx="3820157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FF0000"/>
                </a:solidFill>
              </a:rPr>
              <a:t>BAZÁLNÍ GANGLIA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0"/>
    </mc:Choice>
    <mc:Fallback>
      <p:transition spd="slow" advClick="0" advTm="18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"/>
          <a:srcRect l="55578" t="24217" r="2278"/>
          <a:stretch>
            <a:fillRect/>
          </a:stretch>
        </p:blipFill>
        <p:spPr>
          <a:xfrm>
            <a:off x="6670796" y="358378"/>
            <a:ext cx="4700110" cy="633888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 flipH="1">
            <a:off x="1053424" y="1305341"/>
            <a:ext cx="51803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DORSÁLNÍ STRIATUM</a:t>
            </a:r>
            <a:endParaRPr lang="cs-CZ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/>
              <a:t>NCL.CAUDATUS, PUTAMEN</a:t>
            </a: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>
                <a:solidFill>
                  <a:srgbClr val="00B050"/>
                </a:solidFill>
              </a:rPr>
              <a:t>VENTRÁLNÍ STRIATUM</a:t>
            </a:r>
            <a:endParaRPr lang="cs-CZ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/>
              <a:t>NCL.ACCUMBENS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FFC000"/>
                </a:solidFill>
              </a:rPr>
              <a:t>DORSÁLNÍ PALLIDUM</a:t>
            </a:r>
            <a:endParaRPr lang="cs-CZ" dirty="0">
              <a:solidFill>
                <a:srgbClr val="FFC0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/>
              <a:t>GLOBUS PALLIDUS</a:t>
            </a:r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chemeClr val="accent6"/>
                </a:solidFill>
              </a:rPr>
              <a:t>VENTRÁLNÍ PALLIDUM</a:t>
            </a:r>
            <a:endParaRPr lang="cs-CZ" dirty="0">
              <a:solidFill>
                <a:schemeClr val="accent6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/>
              <a:t>SUBSTANTIA INNOMINATA, NCL.BASALIS</a:t>
            </a:r>
            <a:endParaRPr lang="cs-CZ" dirty="0"/>
          </a:p>
          <a:p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8453535" y="358377"/>
            <a:ext cx="1212979" cy="1976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10229462" y="1639780"/>
            <a:ext cx="789991" cy="2131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10229461" y="4395421"/>
            <a:ext cx="789991" cy="3780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3012853" y="358378"/>
            <a:ext cx="335062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BAZÁLNÍ PŘEDNÍ MOZEK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88569" y="122222"/>
            <a:ext cx="5119173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FF0000"/>
                </a:solidFill>
              </a:rPr>
              <a:t>TELENCEPHALON – CEREBRUM 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60420" name="Picture 5" descr="620CCB6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8" y="817980"/>
            <a:ext cx="3103985" cy="295340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0421" name="Picture 6" descr="70A2286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93" y="4298190"/>
            <a:ext cx="4012992" cy="24375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11676711" y="5293413"/>
            <a:ext cx="226719" cy="42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60424" name="Text Box 9"/>
          <p:cNvSpPr txBox="1">
            <a:spLocks noChangeArrowheads="1"/>
          </p:cNvSpPr>
          <p:nvPr/>
        </p:nvSpPr>
        <p:spPr bwMode="auto">
          <a:xfrm>
            <a:off x="75781" y="583887"/>
            <a:ext cx="1636713" cy="8302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 dirty="0">
                <a:solidFill>
                  <a:srgbClr val="FF0000"/>
                </a:solidFill>
              </a:rPr>
              <a:t>3 </a:t>
            </a:r>
            <a:r>
              <a:rPr lang="cs-CZ" altLang="cs-CZ" sz="1200" b="1" dirty="0" err="1">
                <a:solidFill>
                  <a:srgbClr val="FF0000"/>
                </a:solidFill>
              </a:rPr>
              <a:t>surfaces</a:t>
            </a:r>
            <a:endParaRPr lang="cs-CZ" altLang="cs-CZ" sz="1200" b="1" dirty="0">
              <a:solidFill>
                <a:srgbClr val="FF0000"/>
              </a:solidFill>
            </a:endParaRPr>
          </a:p>
          <a:p>
            <a:r>
              <a:rPr lang="cs-CZ" altLang="cs-CZ" sz="1200" b="1" dirty="0">
                <a:solidFill>
                  <a:srgbClr val="FF0000"/>
                </a:solidFill>
              </a:rPr>
              <a:t>FACIES LATERALIS</a:t>
            </a:r>
            <a:endParaRPr lang="cs-CZ" altLang="cs-CZ" sz="1200" b="1" dirty="0">
              <a:solidFill>
                <a:srgbClr val="FF0000"/>
              </a:solidFill>
            </a:endParaRPr>
          </a:p>
          <a:p>
            <a:r>
              <a:rPr lang="cs-CZ" altLang="cs-CZ" sz="1200" b="1" dirty="0">
                <a:solidFill>
                  <a:srgbClr val="FF0000"/>
                </a:solidFill>
              </a:rPr>
              <a:t>FACIES MEDIALIS</a:t>
            </a:r>
            <a:endParaRPr lang="cs-CZ" altLang="cs-CZ" sz="1200" b="1" dirty="0">
              <a:solidFill>
                <a:srgbClr val="FF0000"/>
              </a:solidFill>
            </a:endParaRPr>
          </a:p>
          <a:p>
            <a:r>
              <a:rPr lang="cs-CZ" altLang="cs-CZ" sz="1200" b="1" dirty="0">
                <a:solidFill>
                  <a:srgbClr val="FF0000"/>
                </a:solidFill>
              </a:rPr>
              <a:t>FACIES INFERIOR</a:t>
            </a:r>
            <a:endParaRPr lang="cs-CZ" altLang="cs-CZ" sz="1200" b="1" dirty="0">
              <a:solidFill>
                <a:srgbClr val="FF0000"/>
              </a:solidFill>
            </a:endParaRPr>
          </a:p>
        </p:txBody>
      </p:sp>
      <p:sp>
        <p:nvSpPr>
          <p:cNvPr id="60425" name="Text Box 10"/>
          <p:cNvSpPr txBox="1">
            <a:spLocks noChangeArrowheads="1"/>
          </p:cNvSpPr>
          <p:nvPr/>
        </p:nvSpPr>
        <p:spPr bwMode="auto">
          <a:xfrm>
            <a:off x="75781" y="4005481"/>
            <a:ext cx="1939967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 dirty="0">
                <a:solidFill>
                  <a:srgbClr val="0000FF"/>
                </a:solidFill>
              </a:rPr>
              <a:t>3 </a:t>
            </a:r>
            <a:r>
              <a:rPr lang="cs-CZ" altLang="cs-CZ" sz="1200" b="1" dirty="0" err="1">
                <a:solidFill>
                  <a:srgbClr val="0000FF"/>
                </a:solidFill>
              </a:rPr>
              <a:t>poles</a:t>
            </a:r>
            <a:endParaRPr lang="cs-CZ" altLang="cs-CZ" sz="1200" b="1" dirty="0">
              <a:solidFill>
                <a:srgbClr val="0000FF"/>
              </a:solidFill>
            </a:endParaRPr>
          </a:p>
          <a:p>
            <a:r>
              <a:rPr lang="cs-CZ" altLang="cs-CZ" sz="1200" b="1" dirty="0">
                <a:solidFill>
                  <a:srgbClr val="0000FF"/>
                </a:solidFill>
              </a:rPr>
              <a:t>POLUS FRONTALIS</a:t>
            </a:r>
            <a:endParaRPr lang="cs-CZ" altLang="cs-CZ" sz="1200" b="1" dirty="0">
              <a:solidFill>
                <a:srgbClr val="0000FF"/>
              </a:solidFill>
            </a:endParaRPr>
          </a:p>
          <a:p>
            <a:r>
              <a:rPr lang="cs-CZ" altLang="cs-CZ" sz="1200" b="1" dirty="0">
                <a:solidFill>
                  <a:srgbClr val="0000FF"/>
                </a:solidFill>
              </a:rPr>
              <a:t>POLUS TEMPORALIS</a:t>
            </a:r>
            <a:endParaRPr lang="cs-CZ" altLang="cs-CZ" sz="1200" b="1" dirty="0">
              <a:solidFill>
                <a:srgbClr val="0000FF"/>
              </a:solidFill>
            </a:endParaRPr>
          </a:p>
          <a:p>
            <a:r>
              <a:rPr lang="cs-CZ" altLang="cs-CZ" sz="1200" b="1" dirty="0">
                <a:solidFill>
                  <a:srgbClr val="0000FF"/>
                </a:solidFill>
              </a:rPr>
              <a:t>POLUS OCCIPITALIS</a:t>
            </a:r>
            <a:endParaRPr lang="cs-CZ" altLang="cs-CZ" sz="1400" b="1" dirty="0">
              <a:solidFill>
                <a:srgbClr val="0000FF"/>
              </a:solidFill>
            </a:endParaRPr>
          </a:p>
        </p:txBody>
      </p:sp>
      <p:pic>
        <p:nvPicPr>
          <p:cNvPr id="60430" name="Picture 29" descr="752E68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" r="2211" b="624"/>
          <a:stretch>
            <a:fillRect/>
          </a:stretch>
        </p:blipFill>
        <p:spPr bwMode="auto">
          <a:xfrm>
            <a:off x="8406883" y="2646618"/>
            <a:ext cx="3496548" cy="41669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31" name="Text Box 30"/>
          <p:cNvSpPr txBox="1">
            <a:spLocks noChangeArrowheads="1"/>
          </p:cNvSpPr>
          <p:nvPr/>
        </p:nvSpPr>
        <p:spPr bwMode="auto">
          <a:xfrm>
            <a:off x="8386486" y="2659898"/>
            <a:ext cx="1374094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FFCC99"/>
            </a:solidFill>
            <a:miter lim="800000"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 b="1" u="sng" dirty="0"/>
              <a:t>HEMISPHERE</a:t>
            </a:r>
            <a:endParaRPr lang="cs-CZ" altLang="cs-CZ" sz="1400" b="1" dirty="0"/>
          </a:p>
          <a:p>
            <a:r>
              <a:rPr lang="cs-CZ" altLang="cs-CZ" sz="1400" b="1" dirty="0"/>
              <a:t>¼ </a:t>
            </a:r>
            <a:r>
              <a:rPr lang="cs-CZ" altLang="cs-CZ" sz="1400" b="1" dirty="0" err="1"/>
              <a:t>of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ball</a:t>
            </a:r>
            <a:endParaRPr lang="cs-CZ" altLang="cs-CZ" sz="1400" b="1" dirty="0"/>
          </a:p>
        </p:txBody>
      </p:sp>
      <p:sp>
        <p:nvSpPr>
          <p:cNvPr id="60435" name="Line 34"/>
          <p:cNvSpPr>
            <a:spLocks noChangeShapeType="1"/>
          </p:cNvSpPr>
          <p:nvPr/>
        </p:nvSpPr>
        <p:spPr bwMode="auto">
          <a:xfrm flipV="1">
            <a:off x="9760580" y="4476093"/>
            <a:ext cx="353759" cy="16858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0436" name="Text Box 35"/>
          <p:cNvSpPr txBox="1">
            <a:spLocks noChangeArrowheads="1"/>
          </p:cNvSpPr>
          <p:nvPr/>
        </p:nvSpPr>
        <p:spPr bwMode="auto">
          <a:xfrm>
            <a:off x="8771349" y="4588053"/>
            <a:ext cx="28828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 b="1" dirty="0" err="1">
                <a:solidFill>
                  <a:srgbClr val="FF0000"/>
                </a:solidFill>
              </a:rPr>
              <a:t>Fissura</a:t>
            </a:r>
            <a:r>
              <a:rPr lang="cs-CZ" altLang="cs-CZ" sz="1400" b="1" dirty="0">
                <a:solidFill>
                  <a:srgbClr val="FF0000"/>
                </a:solidFill>
              </a:rPr>
              <a:t> </a:t>
            </a:r>
            <a:r>
              <a:rPr lang="cs-CZ" altLang="cs-CZ" sz="1400" b="1" dirty="0" err="1">
                <a:solidFill>
                  <a:srgbClr val="FF0000"/>
                </a:solidFill>
              </a:rPr>
              <a:t>longitudinalis</a:t>
            </a:r>
            <a:r>
              <a:rPr lang="cs-CZ" altLang="cs-CZ" sz="1400" b="1" dirty="0">
                <a:solidFill>
                  <a:srgbClr val="FF0000"/>
                </a:solidFill>
              </a:rPr>
              <a:t> </a:t>
            </a:r>
            <a:r>
              <a:rPr lang="cs-CZ" altLang="cs-CZ" sz="1400" b="1" dirty="0" err="1">
                <a:solidFill>
                  <a:srgbClr val="FF0000"/>
                </a:solidFill>
              </a:rPr>
              <a:t>cerebri</a:t>
            </a:r>
            <a:endParaRPr lang="cs-CZ" altLang="cs-CZ" sz="1400" b="1" dirty="0">
              <a:solidFill>
                <a:srgbClr val="FF0000"/>
              </a:solidFill>
            </a:endParaRPr>
          </a:p>
        </p:txBody>
      </p:sp>
      <p:sp>
        <p:nvSpPr>
          <p:cNvPr id="60437" name="Text Box 36"/>
          <p:cNvSpPr txBox="1">
            <a:spLocks noChangeArrowheads="1"/>
          </p:cNvSpPr>
          <p:nvPr/>
        </p:nvSpPr>
        <p:spPr bwMode="auto">
          <a:xfrm>
            <a:off x="10422346" y="4017357"/>
            <a:ext cx="988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b="1" dirty="0" err="1"/>
              <a:t>Meninges</a:t>
            </a:r>
            <a:endParaRPr lang="cs-CZ" altLang="cs-CZ" sz="1200" b="1" dirty="0"/>
          </a:p>
        </p:txBody>
      </p:sp>
      <p:pic>
        <p:nvPicPr>
          <p:cNvPr id="31" name="Picture 4" descr="5C39DF86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157" y="874507"/>
            <a:ext cx="1584325" cy="15208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9DF21D84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2"/>
          <a:stretch>
            <a:fillRect/>
          </a:stretch>
        </p:blipFill>
        <p:spPr bwMode="auto">
          <a:xfrm>
            <a:off x="5332313" y="1060858"/>
            <a:ext cx="1190625" cy="1206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491730" y="1228727"/>
            <a:ext cx="1849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 b="1" dirty="0" err="1"/>
              <a:t>Before</a:t>
            </a:r>
            <a:r>
              <a:rPr lang="cs-CZ" altLang="cs-CZ" sz="1400" b="1" dirty="0"/>
              <a:t> 4 </a:t>
            </a:r>
            <a:r>
              <a:rPr lang="cs-CZ" altLang="cs-CZ" sz="1400" b="1" dirty="0" err="1"/>
              <a:t>month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of</a:t>
            </a:r>
            <a:r>
              <a:rPr lang="cs-CZ" altLang="cs-CZ" sz="1400" b="1" dirty="0"/>
              <a:t> IU development= </a:t>
            </a:r>
            <a:r>
              <a:rPr lang="cs-CZ" altLang="cs-CZ" sz="1200" b="1" dirty="0">
                <a:solidFill>
                  <a:srgbClr val="FF0000"/>
                </a:solidFill>
              </a:rPr>
              <a:t>LISSENCEPHALIC</a:t>
            </a:r>
            <a:r>
              <a:rPr lang="cs-CZ" altLang="cs-CZ" sz="1200" b="1" dirty="0">
                <a:solidFill>
                  <a:srgbClr val="FFFF00"/>
                </a:solidFill>
              </a:rPr>
              <a:t> </a:t>
            </a:r>
            <a:r>
              <a:rPr lang="cs-CZ" altLang="cs-CZ" sz="1200" b="1" dirty="0">
                <a:solidFill>
                  <a:srgbClr val="FF0000"/>
                </a:solidFill>
              </a:rPr>
              <a:t>BRAIN</a:t>
            </a:r>
            <a:endParaRPr lang="cs-CZ" altLang="cs-CZ" sz="1200" b="1" dirty="0">
              <a:solidFill>
                <a:srgbClr val="FFFF00"/>
              </a:solidFill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8460144" y="1254071"/>
            <a:ext cx="17478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 b="1" dirty="0" err="1"/>
              <a:t>From</a:t>
            </a:r>
            <a:r>
              <a:rPr lang="cs-CZ" altLang="cs-CZ" sz="1400" b="1" dirty="0"/>
              <a:t> 4 </a:t>
            </a:r>
            <a:r>
              <a:rPr lang="cs-CZ" altLang="cs-CZ" sz="1400" b="1" dirty="0" err="1"/>
              <a:t>month</a:t>
            </a:r>
            <a:r>
              <a:rPr lang="cs-CZ" altLang="cs-CZ" sz="1400" b="1" dirty="0"/>
              <a:t> start </a:t>
            </a:r>
            <a:r>
              <a:rPr lang="cs-CZ" altLang="cs-CZ" sz="1400" b="1" dirty="0" err="1"/>
              <a:t>gyrification</a:t>
            </a:r>
            <a:r>
              <a:rPr lang="cs-CZ" altLang="cs-CZ" sz="1400" b="1" dirty="0"/>
              <a:t>=</a:t>
            </a:r>
            <a:r>
              <a:rPr lang="cs-CZ" altLang="cs-CZ" sz="1400" b="1" dirty="0">
                <a:solidFill>
                  <a:srgbClr val="FFFF00"/>
                </a:solidFill>
              </a:rPr>
              <a:t> </a:t>
            </a:r>
            <a:r>
              <a:rPr lang="cs-CZ" altLang="cs-CZ" sz="1400" b="1" dirty="0">
                <a:solidFill>
                  <a:srgbClr val="FF0000"/>
                </a:solidFill>
              </a:rPr>
              <a:t>GYRENCEPHALIC BRAIN</a:t>
            </a:r>
            <a:endParaRPr lang="cs-CZ" altLang="cs-CZ" sz="1400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Forebrain - Wikipedi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3" r="30850"/>
          <a:stretch>
            <a:fillRect/>
          </a:stretch>
        </p:blipFill>
        <p:spPr bwMode="auto">
          <a:xfrm>
            <a:off x="3880965" y="952304"/>
            <a:ext cx="1226786" cy="243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orsal view of the brain of the adult African giant pouched rat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1782" r="14217" b="3265"/>
          <a:stretch>
            <a:fillRect/>
          </a:stretch>
        </p:blipFill>
        <p:spPr bwMode="auto">
          <a:xfrm>
            <a:off x="6435261" y="2646618"/>
            <a:ext cx="1701987" cy="31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5" y="1126072"/>
            <a:ext cx="6717669" cy="460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342330" y="5220446"/>
            <a:ext cx="972606" cy="2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5" y="2060343"/>
            <a:ext cx="4306324" cy="3297826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631529" y="120154"/>
            <a:ext cx="8535243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BÍLÁ HMOTA TELENCEPHALA – CORPUS MEDULLARE</a:t>
            </a: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7" y="0"/>
            <a:ext cx="511175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3112" r="2387" b="5725"/>
          <a:stretch>
            <a:fillRect/>
          </a:stretch>
        </p:blipFill>
        <p:spPr bwMode="auto">
          <a:xfrm>
            <a:off x="6742921" y="0"/>
            <a:ext cx="5449079" cy="464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561043" y="5142145"/>
            <a:ext cx="14398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capsula</a:t>
            </a:r>
            <a:r>
              <a:rPr lang="cs-CZ" altLang="cs-CZ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 interna</a:t>
            </a:r>
            <a:endParaRPr lang="cs-CZ" altLang="cs-CZ" sz="24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823" y="3240997"/>
            <a:ext cx="3390619" cy="361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3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" y="1029252"/>
            <a:ext cx="4630738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641602" y="3207302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 b="1" dirty="0">
                <a:solidFill>
                  <a:srgbClr val="FF0000"/>
                </a:solidFill>
              </a:rPr>
              <a:t>1</a:t>
            </a:r>
            <a:endParaRPr lang="cs-CZ" altLang="cs-CZ" sz="1400" b="1" dirty="0">
              <a:solidFill>
                <a:srgbClr val="FF0000"/>
              </a:solidFill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1074094" y="3166411"/>
            <a:ext cx="311905" cy="3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 b="1" dirty="0">
                <a:solidFill>
                  <a:srgbClr val="FFFF00"/>
                </a:solidFill>
              </a:rPr>
              <a:t>3</a:t>
            </a:r>
            <a:endParaRPr lang="cs-CZ" altLang="cs-CZ" sz="1400" b="1" dirty="0">
              <a:solidFill>
                <a:srgbClr val="FFFF00"/>
              </a:solidFill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197218" y="3571421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 b="1" dirty="0">
                <a:solidFill>
                  <a:srgbClr val="0070C0"/>
                </a:solidFill>
              </a:rPr>
              <a:t>2</a:t>
            </a:r>
            <a:endParaRPr lang="cs-CZ" altLang="cs-CZ" sz="1400" b="1" dirty="0">
              <a:solidFill>
                <a:srgbClr val="0070C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74687"/>
            <a:ext cx="5131160" cy="55086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8" name="Group 12"/>
          <p:cNvGrpSpPr/>
          <p:nvPr/>
        </p:nvGrpSpPr>
        <p:grpSpPr bwMode="auto">
          <a:xfrm>
            <a:off x="2566632" y="1040606"/>
            <a:ext cx="7243763" cy="4776787"/>
            <a:chOff x="598" y="845"/>
            <a:chExt cx="4563" cy="3009"/>
          </a:xfrm>
        </p:grpSpPr>
        <p:pic>
          <p:nvPicPr>
            <p:cNvPr id="101380" name="Picture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" y="845"/>
              <a:ext cx="4563" cy="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1382" name="Text Box 6"/>
            <p:cNvSpPr txBox="1">
              <a:spLocks noChangeAspect="1" noChangeArrowheads="1"/>
            </p:cNvSpPr>
            <p:nvPr/>
          </p:nvSpPr>
          <p:spPr bwMode="auto">
            <a:xfrm>
              <a:off x="2186" y="2233"/>
              <a:ext cx="114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2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f. longit. sup.</a:t>
              </a:r>
              <a:endParaRPr lang="cs-CZ" altLang="cs-CZ" sz="2000" b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01383" name="Text Box 7"/>
            <p:cNvSpPr txBox="1">
              <a:spLocks noChangeAspect="1" noChangeArrowheads="1"/>
            </p:cNvSpPr>
            <p:nvPr/>
          </p:nvSpPr>
          <p:spPr bwMode="auto">
            <a:xfrm>
              <a:off x="1410" y="2765"/>
              <a:ext cx="110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2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f. uncinatus</a:t>
              </a:r>
              <a:endParaRPr lang="cs-CZ" altLang="cs-CZ" sz="2000" b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01384" name="Text Box 8"/>
            <p:cNvSpPr txBox="1">
              <a:spLocks noChangeAspect="1" noChangeArrowheads="1"/>
            </p:cNvSpPr>
            <p:nvPr/>
          </p:nvSpPr>
          <p:spPr bwMode="auto">
            <a:xfrm>
              <a:off x="3166" y="2846"/>
              <a:ext cx="11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2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f. longit. inf.</a:t>
              </a:r>
              <a:endParaRPr lang="cs-CZ" altLang="cs-CZ" sz="2000" b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01385" name="Text Box 9"/>
            <p:cNvSpPr txBox="1">
              <a:spLocks noChangeAspect="1" noChangeArrowheads="1"/>
            </p:cNvSpPr>
            <p:nvPr/>
          </p:nvSpPr>
          <p:spPr bwMode="auto">
            <a:xfrm>
              <a:off x="1819" y="1049"/>
              <a:ext cx="11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fibrae arcuatae</a:t>
              </a:r>
              <a:endPara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01386" name="Text Box 10"/>
            <p:cNvSpPr txBox="1">
              <a:spLocks noChangeAspect="1" noChangeArrowheads="1"/>
            </p:cNvSpPr>
            <p:nvPr/>
          </p:nvSpPr>
          <p:spPr bwMode="auto">
            <a:xfrm>
              <a:off x="1982" y="1825"/>
              <a:ext cx="114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2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cingulum</a:t>
              </a:r>
              <a:endParaRPr lang="cs-CZ" altLang="cs-CZ" sz="2000" b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ouvisejÃ­cÃ­ obrÃ¡zek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4" y="0"/>
            <a:ext cx="3831771" cy="38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1177"/>
            <a:ext cx="4544008" cy="302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880" y="3827106"/>
            <a:ext cx="4550120" cy="303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68694" y="177280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VENTRICULI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CRANIALES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14397" r="30367" b="10001"/>
          <a:stretch>
            <a:fillRect/>
          </a:stretch>
        </p:blipFill>
        <p:spPr bwMode="auto">
          <a:xfrm>
            <a:off x="3710473" y="1044642"/>
            <a:ext cx="3885248" cy="4871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648" y="83976"/>
            <a:ext cx="3836352" cy="39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t="13735" r="6644" b="13736"/>
          <a:stretch>
            <a:fillRect/>
          </a:stretch>
        </p:blipFill>
        <p:spPr bwMode="auto">
          <a:xfrm>
            <a:off x="8068836" y="3429000"/>
            <a:ext cx="41231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375985" y="83976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VENTRICULUS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QUARTUS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88" y="1133670"/>
            <a:ext cx="2658128" cy="480376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836353" y="1688841"/>
            <a:ext cx="875606" cy="298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6540759" y="1828800"/>
            <a:ext cx="875606" cy="158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187820" y="1688841"/>
            <a:ext cx="284066" cy="1175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947747" y="5383763"/>
            <a:ext cx="875606" cy="158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823353" y="2528596"/>
            <a:ext cx="772368" cy="158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899356" y="2398927"/>
            <a:ext cx="148505" cy="857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523723" y="1922106"/>
            <a:ext cx="127519" cy="849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0" y="-37323"/>
            <a:ext cx="5458408" cy="4093851"/>
            <a:chOff x="373224" y="1264656"/>
            <a:chExt cx="5458408" cy="4093851"/>
          </a:xfrm>
        </p:grpSpPr>
        <p:pic>
          <p:nvPicPr>
            <p:cNvPr id="13317" name="Picture 5" descr="image723">
              <a:hlinkClick r:id="rId1"/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1" r="21259"/>
            <a:stretch>
              <a:fillRect/>
            </a:stretch>
          </p:blipFill>
          <p:spPr bwMode="auto">
            <a:xfrm>
              <a:off x="457199" y="1264656"/>
              <a:ext cx="5374433" cy="4093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4404049" y="4292082"/>
              <a:ext cx="1418253" cy="830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373224" y="2985796"/>
              <a:ext cx="709127" cy="1745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082351" y="4180114"/>
              <a:ext cx="979714" cy="550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082351" y="3797559"/>
              <a:ext cx="325455" cy="3825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7165838" y="0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VENTRICULUS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TERTIUS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81" y="3451479"/>
            <a:ext cx="3405019" cy="340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669" y="1082350"/>
            <a:ext cx="6717331" cy="577564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4661"/>
            <a:ext cx="6073717" cy="451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2112588"/>
            <a:ext cx="5408645" cy="474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36" y="38885"/>
            <a:ext cx="3164819" cy="276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66255" y="186614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VENTRICULI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LATERALES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entricles, meninges and vessels of the CNS - ppt stáhnou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6" t="16054" r="6464" b="6394"/>
          <a:stretch>
            <a:fillRect/>
          </a:stretch>
        </p:blipFill>
        <p:spPr bwMode="auto">
          <a:xfrm>
            <a:off x="6795190" y="1184988"/>
            <a:ext cx="5088900" cy="465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entricles, meninges and vessels of the CNS - ppt stáhnou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18729" r="71734" b="68345"/>
          <a:stretch>
            <a:fillRect/>
          </a:stretch>
        </p:blipFill>
        <p:spPr bwMode="auto">
          <a:xfrm>
            <a:off x="0" y="0"/>
            <a:ext cx="2850162" cy="14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45564" y="298293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CORNU ANTERIUS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2462" y="1284124"/>
            <a:ext cx="4051819" cy="54024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entricles, meninges and vessels of the CNS - ppt stáhnou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8" t="13333" b="18096"/>
          <a:stretch>
            <a:fillRect/>
          </a:stretch>
        </p:blipFill>
        <p:spPr bwMode="auto">
          <a:xfrm>
            <a:off x="6219280" y="1063690"/>
            <a:ext cx="5972720" cy="47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entricles, meninges and vessels of the CNS - ppt stáhnou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21451" r="74558" b="58821"/>
          <a:stretch>
            <a:fillRect/>
          </a:stretch>
        </p:blipFill>
        <p:spPr bwMode="auto">
          <a:xfrm>
            <a:off x="382555" y="1642187"/>
            <a:ext cx="5713445" cy="39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entricles, meninges and vessels of the CNS - ppt stáhnou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4807" r="75408" b="81859"/>
          <a:stretch>
            <a:fillRect/>
          </a:stretch>
        </p:blipFill>
        <p:spPr bwMode="auto">
          <a:xfrm>
            <a:off x="0" y="-37323"/>
            <a:ext cx="2627806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45564" y="298293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PARS CENTRALIS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4649730" y="55921"/>
            <a:ext cx="3783215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HEMISPHERIA CEREBRI</a:t>
            </a: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9730" cy="333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20" y="-1"/>
            <a:ext cx="3992880" cy="502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7" descr="frnx%20me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41" y="3430154"/>
            <a:ext cx="4649730" cy="3371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60961" y="3314688"/>
            <a:ext cx="35075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facies superolateralis (convexa)</a:t>
            </a:r>
            <a:endParaRPr lang="cs-CZ" altLang="cs-CZ" sz="2000" b="1"/>
          </a:p>
        </p:txBody>
      </p:sp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1826637" y="6479379"/>
            <a:ext cx="17418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facies medialis</a:t>
            </a:r>
            <a:endParaRPr lang="cs-CZ" altLang="cs-CZ" sz="2000" b="1"/>
          </a:p>
        </p:txBody>
      </p:sp>
      <p:sp>
        <p:nvSpPr>
          <p:cNvPr id="60424" name="Text Box 10"/>
          <p:cNvSpPr txBox="1">
            <a:spLocks noChangeArrowheads="1"/>
          </p:cNvSpPr>
          <p:nvPr/>
        </p:nvSpPr>
        <p:spPr bwMode="auto">
          <a:xfrm>
            <a:off x="9511666" y="5544820"/>
            <a:ext cx="16382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facies </a:t>
            </a:r>
            <a:r>
              <a:rPr lang="cs-CZ" altLang="cs-CZ" sz="2000" b="1" dirty="0" err="1"/>
              <a:t>inferior</a:t>
            </a:r>
            <a:endParaRPr lang="cs-CZ" altLang="cs-CZ" sz="20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Ventricles, meninges and vessels of the CNS - ppt stáhnou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9" t="14558" b="19320"/>
          <a:stretch>
            <a:fillRect/>
          </a:stretch>
        </p:blipFill>
        <p:spPr bwMode="auto">
          <a:xfrm>
            <a:off x="7371184" y="251925"/>
            <a:ext cx="4304522" cy="639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entricles, meninges and vessels of the CNS - ppt stáhnou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4853" r="75068" b="82086"/>
          <a:stretch>
            <a:fillRect/>
          </a:stretch>
        </p:blipFill>
        <p:spPr bwMode="auto">
          <a:xfrm>
            <a:off x="-1" y="0"/>
            <a:ext cx="2838255" cy="14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1448" y="1489397"/>
            <a:ext cx="3673929" cy="4898572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545564" y="298293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CORNU INFERIUS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entricles, meninges and vessels of the CNS - ppt stáhnou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6123" r="79728" b="80544"/>
          <a:stretch>
            <a:fillRect/>
          </a:stretch>
        </p:blipFill>
        <p:spPr bwMode="auto">
          <a:xfrm>
            <a:off x="0" y="0"/>
            <a:ext cx="2909722" cy="15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03800" y="1722665"/>
            <a:ext cx="3673929" cy="4898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3"/>
          <a:stretch>
            <a:fillRect/>
          </a:stretch>
        </p:blipFill>
        <p:spPr bwMode="auto">
          <a:xfrm>
            <a:off x="7070486" y="1609063"/>
            <a:ext cx="4630102" cy="512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45564" y="298293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CORNU POSTERIUS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6353041" cy="51278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539" y="3030072"/>
            <a:ext cx="6627461" cy="382793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17" y="251926"/>
            <a:ext cx="6802765" cy="660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7879" y="139960"/>
            <a:ext cx="3424407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LIQUOR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CEREBROSPINALIS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221" y="555458"/>
            <a:ext cx="1924050" cy="23717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096102" y="74072"/>
            <a:ext cx="4049558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CIRCUMVENTRIKULÁRNÍ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ORGÁNY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6001" y="1062158"/>
            <a:ext cx="5379997" cy="579584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dura mate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5" t="2993" r="2349" b="1905"/>
          <a:stretch>
            <a:fillRect/>
          </a:stretch>
        </p:blipFill>
        <p:spPr bwMode="auto">
          <a:xfrm>
            <a:off x="7212562" y="167950"/>
            <a:ext cx="4534679" cy="652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02161" y="121297"/>
            <a:ext cx="5082819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OBALY MOZKOMÍŠNÍ - MENINGY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7" y="1343024"/>
            <a:ext cx="6227762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2166074" y="550506"/>
            <a:ext cx="7859851" cy="6307494"/>
            <a:chOff x="6923314" y="1077685"/>
            <a:chExt cx="5281491" cy="4702629"/>
          </a:xfrm>
        </p:grpSpPr>
        <p:pic>
          <p:nvPicPr>
            <p:cNvPr id="3076" name="Picture 4" descr="SouvisejÃ­cÃ­ obrÃ¡zek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7" r="16040" b="13315"/>
            <a:stretch>
              <a:fillRect/>
            </a:stretch>
          </p:blipFill>
          <p:spPr bwMode="auto">
            <a:xfrm>
              <a:off x="6936119" y="1077685"/>
              <a:ext cx="5255881" cy="47026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2" name="Obdélník 1"/>
            <p:cNvSpPr/>
            <p:nvPr/>
          </p:nvSpPr>
          <p:spPr>
            <a:xfrm>
              <a:off x="6923314" y="1735494"/>
              <a:ext cx="1455576" cy="1455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0636898" y="2220686"/>
              <a:ext cx="1240971" cy="886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6936119" y="3191069"/>
              <a:ext cx="220461" cy="326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877869" y="2789853"/>
              <a:ext cx="326936" cy="4665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751949" y="70547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DURA MATER SPINALIS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ur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7328" y="3418691"/>
            <a:ext cx="3747112" cy="326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Skupina 9"/>
          <p:cNvGrpSpPr/>
          <p:nvPr/>
        </p:nvGrpSpPr>
        <p:grpSpPr>
          <a:xfrm>
            <a:off x="4515774" y="175779"/>
            <a:ext cx="1419695" cy="933063"/>
            <a:chOff x="4152122" y="1315616"/>
            <a:chExt cx="1156996" cy="933063"/>
          </a:xfrm>
        </p:grpSpPr>
        <p:sp>
          <p:nvSpPr>
            <p:cNvPr id="2" name="Obdélník 1"/>
            <p:cNvSpPr/>
            <p:nvPr/>
          </p:nvSpPr>
          <p:spPr>
            <a:xfrm>
              <a:off x="4152122" y="1315616"/>
              <a:ext cx="1156996" cy="354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4460034" y="1539551"/>
              <a:ext cx="681134" cy="354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4851918" y="1894115"/>
              <a:ext cx="457200" cy="354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Obdélník 11"/>
          <p:cNvSpPr/>
          <p:nvPr/>
        </p:nvSpPr>
        <p:spPr>
          <a:xfrm>
            <a:off x="5673012" y="3171506"/>
            <a:ext cx="140191" cy="357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2" descr="VÃ½sledek obrÃ¡zku pro DURA MATER CRANIAL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11819" r="8527" b="1560"/>
          <a:stretch>
            <a:fillRect/>
          </a:stretch>
        </p:blipFill>
        <p:spPr bwMode="auto">
          <a:xfrm>
            <a:off x="0" y="-27802"/>
            <a:ext cx="5917050" cy="34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Skupina 16"/>
          <p:cNvGrpSpPr/>
          <p:nvPr/>
        </p:nvGrpSpPr>
        <p:grpSpPr>
          <a:xfrm>
            <a:off x="4515773" y="110464"/>
            <a:ext cx="1419695" cy="933063"/>
            <a:chOff x="4152122" y="1315616"/>
            <a:chExt cx="1156996" cy="933063"/>
          </a:xfrm>
        </p:grpSpPr>
        <p:sp>
          <p:nvSpPr>
            <p:cNvPr id="18" name="Obdélník 17"/>
            <p:cNvSpPr/>
            <p:nvPr/>
          </p:nvSpPr>
          <p:spPr>
            <a:xfrm>
              <a:off x="4152122" y="1315616"/>
              <a:ext cx="1156996" cy="354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4460034" y="1539551"/>
              <a:ext cx="681134" cy="354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4851918" y="1894115"/>
              <a:ext cx="457200" cy="354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5089519" y="54483"/>
            <a:ext cx="22494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DURA MATER CRANIALIS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13" name="Obrázek 12" descr="Obsah obrázku vsedě, kobliha, stůl, modrá&#10;&#10;Popis byl vytvořen automatic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42" y="2117451"/>
            <a:ext cx="6213559" cy="459207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818888" y="174118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ARACHNOIDEA SPINALIS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9918" r="14898" b="2580"/>
          <a:stretch>
            <a:fillRect/>
          </a:stretch>
        </p:blipFill>
        <p:spPr bwMode="auto">
          <a:xfrm>
            <a:off x="233264" y="1008276"/>
            <a:ext cx="5673013" cy="567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6105332" y="1432818"/>
            <a:ext cx="5673013" cy="4902668"/>
            <a:chOff x="7909250" y="0"/>
            <a:chExt cx="4282750" cy="3615611"/>
          </a:xfrm>
        </p:grpSpPr>
        <p:pic>
          <p:nvPicPr>
            <p:cNvPr id="6146" name="Picture 2" descr="VÃ½sledek obrÃ¡zku pro lumbar cister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4" r="39354" b="4618"/>
            <a:stretch>
              <a:fillRect/>
            </a:stretch>
          </p:blipFill>
          <p:spPr bwMode="auto">
            <a:xfrm>
              <a:off x="7909250" y="4662"/>
              <a:ext cx="4282750" cy="3610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9993086" y="0"/>
              <a:ext cx="2198914" cy="1008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3957" r="17697"/>
          <a:stretch>
            <a:fillRect/>
          </a:stretch>
        </p:blipFill>
        <p:spPr bwMode="auto">
          <a:xfrm>
            <a:off x="5570376" y="78927"/>
            <a:ext cx="6621624" cy="65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69842" y="78927"/>
            <a:ext cx="2641309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ARACHNOIDEA CRANIALIS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291665" y="5467739"/>
            <a:ext cx="1900335" cy="25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570376" y="3508310"/>
            <a:ext cx="1782146" cy="1427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324531" y="4581331"/>
            <a:ext cx="158620" cy="345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8279" r="67500" b="63493"/>
          <a:stretch>
            <a:fillRect/>
          </a:stretch>
        </p:blipFill>
        <p:spPr bwMode="auto">
          <a:xfrm>
            <a:off x="269842" y="1473815"/>
            <a:ext cx="51482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A4B256B6"/>
          <p:cNvPicPr>
            <a:picLocks noChangeAspect="1" noChangeArrowheads="1"/>
          </p:cNvPicPr>
          <p:nvPr/>
        </p:nvPicPr>
        <p:blipFill>
          <a:blip r:embed="rId1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3389" r="1141" b="1695"/>
          <a:stretch>
            <a:fillRect/>
          </a:stretch>
        </p:blipFill>
        <p:spPr bwMode="auto">
          <a:xfrm>
            <a:off x="894020" y="1472423"/>
            <a:ext cx="6297011" cy="4119563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5" descr="A6D7D6CE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984"/>
          <a:stretch>
            <a:fillRect/>
          </a:stretch>
        </p:blipFill>
        <p:spPr bwMode="auto">
          <a:xfrm>
            <a:off x="7998604" y="1472424"/>
            <a:ext cx="2886075" cy="4119563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443723" y="129441"/>
            <a:ext cx="10440956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FF0000"/>
                </a:solidFill>
              </a:rPr>
              <a:t>FISSURA LATERALIS CEREBRI (Sylvii) - FOSSA LATERALIS CEREBRI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algn="ctr"/>
            <a:r>
              <a:rPr lang="cs-CZ" altLang="cs-CZ" sz="2400" b="1" dirty="0">
                <a:solidFill>
                  <a:srgbClr val="FF0000"/>
                </a:solidFill>
              </a:rPr>
              <a:t>INSULA – GYRI INSULAE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4669972" y="77577"/>
            <a:ext cx="2852056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ODBĚR LIKVORU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240750" y="570913"/>
            <a:ext cx="1912937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400" b="1">
                <a:solidFill>
                  <a:srgbClr val="FF0000"/>
                </a:solidFill>
              </a:rPr>
              <a:t>LUMBÁLNÍ PUNKCE</a:t>
            </a:r>
            <a:endParaRPr lang="cs-CZ" altLang="cs-CZ" sz="1400" b="1">
              <a:solidFill>
                <a:srgbClr val="FF0000"/>
              </a:solidFill>
            </a:endParaRPr>
          </a:p>
        </p:txBody>
      </p:sp>
      <p:sp>
        <p:nvSpPr>
          <p:cNvPr id="87048" name="Text Box 11"/>
          <p:cNvSpPr txBox="1">
            <a:spLocks noChangeArrowheads="1"/>
          </p:cNvSpPr>
          <p:nvPr/>
        </p:nvSpPr>
        <p:spPr bwMode="auto">
          <a:xfrm>
            <a:off x="9376289" y="610749"/>
            <a:ext cx="2520242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400" b="1" dirty="0">
                <a:solidFill>
                  <a:srgbClr val="FF0000"/>
                </a:solidFill>
              </a:rPr>
              <a:t>SUBOKCIPITÁLNÍ PUNKCE</a:t>
            </a:r>
            <a:endParaRPr lang="cs-CZ" altLang="cs-CZ" sz="1400" b="1" dirty="0">
              <a:solidFill>
                <a:srgbClr val="FF0000"/>
              </a:solidFill>
            </a:endParaRPr>
          </a:p>
        </p:txBody>
      </p:sp>
      <p:pic>
        <p:nvPicPr>
          <p:cNvPr id="62474" name="Picture 18" descr="9554315F"/>
          <p:cNvPicPr>
            <a:picLocks noChangeAspect="1" noChangeArrowheads="1"/>
          </p:cNvPicPr>
          <p:nvPr/>
        </p:nvPicPr>
        <p:blipFill>
          <a:blip r:embed="rId1">
            <a:lum bright="-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1805" r="14233" b="1083"/>
          <a:stretch>
            <a:fillRect/>
          </a:stretch>
        </p:blipFill>
        <p:spPr bwMode="auto">
          <a:xfrm>
            <a:off x="1673241" y="4102100"/>
            <a:ext cx="3028950" cy="25098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653" y="969309"/>
            <a:ext cx="5469878" cy="35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VÃ½sledek obrÃ¡zku pro lumbÃ¡lnÃ­ punk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676"/>
            <a:ext cx="6375432" cy="29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Ã½sledek obrÃ¡zku pro subokcipitÃ¡lnÃ­  punk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555" y="4628356"/>
            <a:ext cx="2981855" cy="198358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68694" y="177280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PIA MATER SPINALIS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881997" y="195942"/>
            <a:ext cx="2641309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PIA MATER CRANIALIS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9220" name="Picture 4" descr="SouvisejÃ­cÃ­ obrÃ¡ze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6253" r="58675" b="1799"/>
          <a:stretch>
            <a:fillRect/>
          </a:stretch>
        </p:blipFill>
        <p:spPr bwMode="auto">
          <a:xfrm>
            <a:off x="102636" y="1026939"/>
            <a:ext cx="3293706" cy="38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Skupina 17"/>
          <p:cNvGrpSpPr/>
          <p:nvPr/>
        </p:nvGrpSpPr>
        <p:grpSpPr>
          <a:xfrm>
            <a:off x="3069771" y="4015031"/>
            <a:ext cx="3564293" cy="2842969"/>
            <a:chOff x="2976465" y="4015031"/>
            <a:chExt cx="3564293" cy="2842969"/>
          </a:xfrm>
        </p:grpSpPr>
        <p:pic>
          <p:nvPicPr>
            <p:cNvPr id="9222" name="Picture 6" descr="VÃ½sledek obrÃ¡zku pro ligamentum denticulatu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" t="14286" r="12741" b="8877"/>
            <a:stretch>
              <a:fillRect/>
            </a:stretch>
          </p:blipFill>
          <p:spPr bwMode="auto">
            <a:xfrm>
              <a:off x="2976465" y="4062257"/>
              <a:ext cx="3564293" cy="2795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12" name="Obdélník 11"/>
            <p:cNvSpPr/>
            <p:nvPr/>
          </p:nvSpPr>
          <p:spPr>
            <a:xfrm>
              <a:off x="5122506" y="4553339"/>
              <a:ext cx="681135" cy="186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5500632" y="4880483"/>
              <a:ext cx="844184" cy="270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5500632" y="6111551"/>
              <a:ext cx="704225" cy="3359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4656448" y="6494679"/>
              <a:ext cx="844184" cy="270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4796407" y="4236098"/>
              <a:ext cx="1007234" cy="176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4460033" y="4015031"/>
              <a:ext cx="727787" cy="176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003" y="1466629"/>
            <a:ext cx="6198361" cy="35532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1"/>
          <a:srcRect l="54638" t="163" r="10438" b="17553"/>
          <a:stretch>
            <a:fillRect/>
          </a:stretch>
        </p:blipFill>
        <p:spPr>
          <a:xfrm>
            <a:off x="8953501" y="3705225"/>
            <a:ext cx="2190752" cy="28384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-47272" t="-395968" r="-8695" b="483385"/>
          <a:stretch>
            <a:fillRect/>
          </a:stretch>
        </p:blipFill>
        <p:spPr>
          <a:xfrm>
            <a:off x="-1696104" y="6918230"/>
            <a:ext cx="16002000" cy="806824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807705" y="215423"/>
            <a:ext cx="2043053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MÍZNÍ CÉVY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Drainage of CSF via the meningeal lymphatic system. (A) Part of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1" y="0"/>
            <a:ext cx="8186304" cy="505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1"/>
          <a:srcRect l="6698" r="58377" b="19686"/>
          <a:stretch>
            <a:fillRect/>
          </a:stretch>
        </p:blipFill>
        <p:spPr>
          <a:xfrm>
            <a:off x="8877299" y="864366"/>
            <a:ext cx="2190751" cy="2770481"/>
          </a:xfrm>
          <a:prstGeom prst="rect">
            <a:avLst/>
          </a:prstGeom>
        </p:spPr>
      </p:pic>
      <p:pic>
        <p:nvPicPr>
          <p:cNvPr id="16388" name="Picture 4" descr="Lymphatic vessels in human b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3959177"/>
            <a:ext cx="399097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9042456" y="0"/>
            <a:ext cx="3093875" cy="6858000"/>
            <a:chOff x="9060024" y="0"/>
            <a:chExt cx="3093875" cy="68580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3" r="27741"/>
            <a:stretch>
              <a:fillRect/>
            </a:stretch>
          </p:blipFill>
          <p:spPr bwMode="auto">
            <a:xfrm>
              <a:off x="9669287" y="0"/>
              <a:ext cx="2484612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</p:pic>
        <p:sp>
          <p:nvSpPr>
            <p:cNvPr id="10" name="Obdélník 9"/>
            <p:cNvSpPr/>
            <p:nvPr/>
          </p:nvSpPr>
          <p:spPr>
            <a:xfrm>
              <a:off x="11513976" y="550506"/>
              <a:ext cx="639923" cy="989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/>
            <p:cNvSpPr/>
            <p:nvPr/>
          </p:nvSpPr>
          <p:spPr>
            <a:xfrm>
              <a:off x="11131420" y="0"/>
              <a:ext cx="475862" cy="2917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9330612" y="681135"/>
              <a:ext cx="933061" cy="3172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9060024" y="1390261"/>
              <a:ext cx="802433" cy="289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9222534" y="2593910"/>
              <a:ext cx="802433" cy="205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9552135" y="4236098"/>
              <a:ext cx="711538" cy="3172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/>
          <a:srcRect l="5739" t="8289" r="6528" b="8721"/>
          <a:stretch>
            <a:fillRect/>
          </a:stretch>
        </p:blipFill>
        <p:spPr>
          <a:xfrm>
            <a:off x="228875" y="3272601"/>
            <a:ext cx="3715596" cy="358539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3"/>
          <a:srcRect l="29314" r="35392"/>
          <a:stretch>
            <a:fillRect/>
          </a:stretch>
        </p:blipFill>
        <p:spPr>
          <a:xfrm>
            <a:off x="6486130" y="0"/>
            <a:ext cx="3227294" cy="685800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4"/>
          <a:srcRect l="8444" t="14334" r="9603" b="18536"/>
          <a:stretch>
            <a:fillRect/>
          </a:stretch>
        </p:blipFill>
        <p:spPr>
          <a:xfrm>
            <a:off x="11289" y="-1"/>
            <a:ext cx="3896168" cy="3191435"/>
          </a:xfrm>
          <a:prstGeom prst="rect">
            <a:avLst/>
          </a:prstGeom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111872" y="-1"/>
            <a:ext cx="3539787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ARTERIAE ET VENAE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SPINALES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400" r="68401" b="55800"/>
          <a:stretch>
            <a:fillRect/>
          </a:stretch>
        </p:blipFill>
        <p:spPr bwMode="auto">
          <a:xfrm>
            <a:off x="1703387" y="765110"/>
            <a:ext cx="4924853" cy="58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400" r="69749" b="55800"/>
          <a:stretch>
            <a:fillRect/>
          </a:stretch>
        </p:blipFill>
        <p:spPr bwMode="auto">
          <a:xfrm>
            <a:off x="7104064" y="288262"/>
            <a:ext cx="4913765" cy="627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ovéPole 5"/>
          <p:cNvSpPr txBox="1">
            <a:spLocks noChangeArrowheads="1"/>
          </p:cNvSpPr>
          <p:nvPr/>
        </p:nvSpPr>
        <p:spPr bwMode="auto">
          <a:xfrm>
            <a:off x="1703388" y="260350"/>
            <a:ext cx="462915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CIRCULUS  ARTERIOSUS  CEREBRI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5400" r="69299" b="55800"/>
          <a:stretch>
            <a:fillRect/>
          </a:stretch>
        </p:blipFill>
        <p:spPr bwMode="auto">
          <a:xfrm>
            <a:off x="2844229" y="1960563"/>
            <a:ext cx="4017963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7201" r="63000" b="59399"/>
          <a:stretch>
            <a:fillRect/>
          </a:stretch>
        </p:blipFill>
        <p:spPr bwMode="auto">
          <a:xfrm>
            <a:off x="6944488" y="3429000"/>
            <a:ext cx="4968875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7201" r="63000" b="57600"/>
          <a:stretch>
            <a:fillRect/>
          </a:stretch>
        </p:blipFill>
        <p:spPr bwMode="auto">
          <a:xfrm>
            <a:off x="6779896" y="0"/>
            <a:ext cx="4968875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astering the USMLE Step 1: Charcot Bouchard Microaneurys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11"/>
          <a:stretch>
            <a:fillRect/>
          </a:stretch>
        </p:blipFill>
        <p:spPr bwMode="auto">
          <a:xfrm>
            <a:off x="0" y="1"/>
            <a:ext cx="3289953" cy="29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9" t="58102" r="36364" b="19365"/>
          <a:stretch>
            <a:fillRect/>
          </a:stretch>
        </p:blipFill>
        <p:spPr bwMode="auto">
          <a:xfrm>
            <a:off x="8652113" y="0"/>
            <a:ext cx="3539887" cy="300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847850" y="188914"/>
            <a:ext cx="184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2000" b="1"/>
          </a:p>
        </p:txBody>
      </p:sp>
      <p:pic>
        <p:nvPicPr>
          <p:cNvPr id="8" name="Picture 5" descr="zily_sinusduraematris_PRACOVNIVERZ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r="6786" b="20375"/>
          <a:stretch>
            <a:fillRect/>
          </a:stretch>
        </p:blipFill>
        <p:spPr bwMode="auto">
          <a:xfrm>
            <a:off x="4710566" y="2081184"/>
            <a:ext cx="3945703" cy="47170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340" name="Picture 4" descr="SouvisejÃ­cÃ­ obrÃ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3" r="12295" b="6123"/>
          <a:stretch>
            <a:fillRect/>
          </a:stretch>
        </p:blipFill>
        <p:spPr bwMode="auto">
          <a:xfrm>
            <a:off x="144033" y="712131"/>
            <a:ext cx="4668782" cy="614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44033" y="188912"/>
            <a:ext cx="3539887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SINUS DURAE MATRIS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4968003" y="118631"/>
            <a:ext cx="3641116" cy="1962553"/>
            <a:chOff x="2463282" y="3191069"/>
            <a:chExt cx="5243804" cy="3537620"/>
          </a:xfrm>
        </p:grpSpPr>
        <p:pic>
          <p:nvPicPr>
            <p:cNvPr id="9" name="Picture 3" descr="zily_oblicej_hloubk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3" r="9796"/>
            <a:stretch>
              <a:fillRect/>
            </a:stretch>
          </p:blipFill>
          <p:spPr bwMode="auto">
            <a:xfrm>
              <a:off x="2463282" y="3195505"/>
              <a:ext cx="5113176" cy="3533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0" name="Obdélník 9"/>
            <p:cNvSpPr/>
            <p:nvPr/>
          </p:nvSpPr>
          <p:spPr>
            <a:xfrm>
              <a:off x="4170784" y="3191069"/>
              <a:ext cx="1520889" cy="363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2769508" y="3554963"/>
              <a:ext cx="1634541" cy="550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2593910" y="5262465"/>
              <a:ext cx="699796" cy="195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2463282" y="5458408"/>
              <a:ext cx="989045" cy="131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752531" y="5654351"/>
              <a:ext cx="1082351" cy="615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7137918" y="4999889"/>
              <a:ext cx="438540" cy="141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7072604" y="5458408"/>
              <a:ext cx="634482" cy="195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VÃ½sledek obrÃ¡zku pro venae cerebri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t="4602" r="25626" b="62751"/>
          <a:stretch>
            <a:fillRect/>
          </a:stretch>
        </p:blipFill>
        <p:spPr bwMode="auto">
          <a:xfrm>
            <a:off x="3525754" y="0"/>
            <a:ext cx="5140491" cy="389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Ã½sledek obrÃ¡zku pro venae cerebri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50979" r="27460" b="12925"/>
          <a:stretch>
            <a:fillRect/>
          </a:stretch>
        </p:blipFill>
        <p:spPr bwMode="auto">
          <a:xfrm flipH="1">
            <a:off x="290341" y="2856459"/>
            <a:ext cx="4393626" cy="400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046569" y="214628"/>
            <a:ext cx="2554223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VENAE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CEREBRI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r="6570"/>
          <a:stretch>
            <a:fillRect/>
          </a:stretch>
        </p:blipFill>
        <p:spPr>
          <a:xfrm>
            <a:off x="8507507" y="1221473"/>
            <a:ext cx="3684494" cy="563652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F8ADB8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r="8589"/>
          <a:stretch>
            <a:fillRect/>
          </a:stretch>
        </p:blipFill>
        <p:spPr bwMode="auto">
          <a:xfrm>
            <a:off x="30164" y="3833812"/>
            <a:ext cx="2435225" cy="3024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4" descr="95D9EC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2000"/>
          <a:stretch>
            <a:fillRect/>
          </a:stretch>
        </p:blipFill>
        <p:spPr bwMode="auto">
          <a:xfrm>
            <a:off x="4544708" y="216591"/>
            <a:ext cx="2055490" cy="265512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5" descr="7E94AC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6000" r="2147" b="6000"/>
          <a:stretch>
            <a:fillRect/>
          </a:stretch>
        </p:blipFill>
        <p:spPr bwMode="auto">
          <a:xfrm>
            <a:off x="6894513" y="4195763"/>
            <a:ext cx="2633662" cy="2662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Text Box 7"/>
          <p:cNvSpPr txBox="1">
            <a:spLocks noChangeArrowheads="1"/>
          </p:cNvSpPr>
          <p:nvPr/>
        </p:nvSpPr>
        <p:spPr bwMode="auto">
          <a:xfrm>
            <a:off x="7367732" y="82593"/>
            <a:ext cx="4824268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</a:rPr>
              <a:t>INTRAKRANIÁLNÍ KRVÁCENÍ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100359" name="Text Box 8"/>
          <p:cNvSpPr txBox="1">
            <a:spLocks noChangeArrowheads="1"/>
          </p:cNvSpPr>
          <p:nvPr/>
        </p:nvSpPr>
        <p:spPr bwMode="auto">
          <a:xfrm>
            <a:off x="1793732" y="5613797"/>
            <a:ext cx="2447925" cy="1231106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1" dirty="0">
                <a:solidFill>
                  <a:srgbClr val="FF0000"/>
                </a:solidFill>
              </a:rPr>
              <a:t>EPIDURÁLNÍ KRVÁCENÍ</a:t>
            </a:r>
            <a:endParaRPr lang="cs-CZ" altLang="cs-CZ" sz="1400" b="1" dirty="0">
              <a:solidFill>
                <a:srgbClr val="FF0000"/>
              </a:solidFill>
            </a:endParaRPr>
          </a:p>
          <a:p>
            <a:pPr eaLnBrk="1" hangingPunct="1"/>
            <a:endParaRPr lang="cs-CZ" altLang="cs-CZ" sz="1200" dirty="0"/>
          </a:p>
          <a:p>
            <a:pPr eaLnBrk="1" hangingPunct="1"/>
            <a:r>
              <a:rPr lang="cs-CZ" altLang="cs-CZ" sz="1200" u="sng" dirty="0"/>
              <a:t>Tepenné krvácení</a:t>
            </a:r>
            <a:r>
              <a:rPr lang="cs-CZ" altLang="cs-CZ" sz="1200" dirty="0"/>
              <a:t> při  frakturách lebky z přetržení </a:t>
            </a:r>
            <a:r>
              <a:rPr lang="cs-CZ" altLang="cs-CZ" sz="1200" b="1" dirty="0">
                <a:solidFill>
                  <a:srgbClr val="FF0000"/>
                </a:solidFill>
              </a:rPr>
              <a:t>a. </a:t>
            </a:r>
            <a:r>
              <a:rPr lang="cs-CZ" altLang="cs-CZ" sz="1200" b="1" dirty="0" err="1">
                <a:solidFill>
                  <a:srgbClr val="FF0000"/>
                </a:solidFill>
              </a:rPr>
              <a:t>meningea</a:t>
            </a:r>
            <a:r>
              <a:rPr lang="cs-CZ" altLang="cs-CZ" sz="1200" b="1" dirty="0">
                <a:solidFill>
                  <a:srgbClr val="FF0000"/>
                </a:solidFill>
              </a:rPr>
              <a:t> media</a:t>
            </a:r>
            <a:endParaRPr lang="cs-CZ" altLang="cs-CZ" sz="1200" b="1" dirty="0">
              <a:solidFill>
                <a:srgbClr val="FF0000"/>
              </a:solidFill>
            </a:endParaRPr>
          </a:p>
          <a:p>
            <a:pPr eaLnBrk="1" hangingPunct="1"/>
            <a:endParaRPr lang="cs-CZ" altLang="cs-CZ" sz="1200" b="1" dirty="0">
              <a:solidFill>
                <a:srgbClr val="FF0000"/>
              </a:solidFill>
            </a:endParaRPr>
          </a:p>
        </p:txBody>
      </p:sp>
      <p:sp>
        <p:nvSpPr>
          <p:cNvPr id="100360" name="Text Box 9"/>
          <p:cNvSpPr txBox="1">
            <a:spLocks noChangeArrowheads="1"/>
          </p:cNvSpPr>
          <p:nvPr/>
        </p:nvSpPr>
        <p:spPr bwMode="auto">
          <a:xfrm>
            <a:off x="4277053" y="5811560"/>
            <a:ext cx="2590800" cy="104644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1" dirty="0">
                <a:solidFill>
                  <a:srgbClr val="0000FF"/>
                </a:solidFill>
              </a:rPr>
              <a:t>SUBDURÁLNÍ HEMATOM </a:t>
            </a:r>
            <a:endParaRPr lang="cs-CZ" altLang="cs-CZ" sz="1400" b="1" dirty="0">
              <a:solidFill>
                <a:srgbClr val="0000FF"/>
              </a:solidFill>
            </a:endParaRPr>
          </a:p>
          <a:p>
            <a:pPr eaLnBrk="1" hangingPunct="1"/>
            <a:endParaRPr lang="cs-CZ" altLang="cs-CZ" sz="1200" b="1" dirty="0">
              <a:solidFill>
                <a:srgbClr val="0000FF"/>
              </a:solidFill>
            </a:endParaRPr>
          </a:p>
          <a:p>
            <a:pPr eaLnBrk="1" hangingPunct="1"/>
            <a:r>
              <a:rPr lang="cs-CZ" altLang="cs-CZ" sz="1200" u="sng" dirty="0"/>
              <a:t>Žilní krvácení</a:t>
            </a:r>
            <a:r>
              <a:rPr lang="cs-CZ" altLang="cs-CZ" sz="1200" dirty="0"/>
              <a:t> do </a:t>
            </a:r>
            <a:r>
              <a:rPr lang="cs-CZ" altLang="cs-CZ" sz="1200" b="1" dirty="0"/>
              <a:t>subdurálního prostoru</a:t>
            </a:r>
            <a:r>
              <a:rPr lang="cs-CZ" altLang="cs-CZ" sz="1200" dirty="0"/>
              <a:t> z přetržené </a:t>
            </a:r>
            <a:r>
              <a:rPr lang="cs-CZ" altLang="cs-CZ" sz="1200" b="1" dirty="0">
                <a:solidFill>
                  <a:srgbClr val="0000FF"/>
                </a:solidFill>
              </a:rPr>
              <a:t>přemosťující žíly</a:t>
            </a:r>
            <a:r>
              <a:rPr lang="cs-CZ" altLang="cs-CZ" sz="1200" dirty="0"/>
              <a:t> při tupých traumatech lebky</a:t>
            </a:r>
            <a:endParaRPr lang="cs-CZ" altLang="cs-CZ" sz="1400" dirty="0"/>
          </a:p>
        </p:txBody>
      </p:sp>
      <p:sp>
        <p:nvSpPr>
          <p:cNvPr id="100361" name="Text Box 10"/>
          <p:cNvSpPr txBox="1">
            <a:spLocks noChangeArrowheads="1"/>
          </p:cNvSpPr>
          <p:nvPr/>
        </p:nvSpPr>
        <p:spPr bwMode="auto">
          <a:xfrm>
            <a:off x="9554835" y="4341638"/>
            <a:ext cx="2663825" cy="243143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1" dirty="0">
                <a:solidFill>
                  <a:srgbClr val="FF0000"/>
                </a:solidFill>
              </a:rPr>
              <a:t>SUBARACHNOIDÁLNÍ KRVÁCENÍ (A)</a:t>
            </a:r>
            <a:r>
              <a:rPr lang="cs-CZ" altLang="cs-CZ" sz="1400" dirty="0"/>
              <a:t> </a:t>
            </a:r>
            <a:r>
              <a:rPr lang="cs-CZ" altLang="cs-CZ" sz="1200" dirty="0"/>
              <a:t>do </a:t>
            </a:r>
            <a:r>
              <a:rPr lang="cs-CZ" altLang="cs-CZ" sz="1200" b="1" dirty="0" err="1"/>
              <a:t>subrachnoidálního</a:t>
            </a:r>
            <a:r>
              <a:rPr lang="cs-CZ" altLang="cs-CZ" sz="1200" b="1" dirty="0"/>
              <a:t> prostoru</a:t>
            </a:r>
            <a:r>
              <a:rPr lang="cs-CZ" altLang="cs-CZ" sz="1200" dirty="0"/>
              <a:t> – krvavý </a:t>
            </a:r>
            <a:r>
              <a:rPr lang="cs-CZ" altLang="cs-CZ" sz="1200" dirty="0" err="1"/>
              <a:t>likvor</a:t>
            </a:r>
            <a:endParaRPr lang="cs-CZ" altLang="cs-CZ" sz="1200" dirty="0"/>
          </a:p>
          <a:p>
            <a:pPr eaLnBrk="1" hangingPunct="1"/>
            <a:r>
              <a:rPr lang="cs-CZ" altLang="cs-CZ" sz="1400" b="1" dirty="0">
                <a:solidFill>
                  <a:srgbClr val="FF0000"/>
                </a:solidFill>
              </a:rPr>
              <a:t>INTRAPARENCHYMOVÉ KRVÁCENÍ (B)</a:t>
            </a:r>
            <a:r>
              <a:rPr lang="cs-CZ" altLang="cs-CZ" sz="1400" dirty="0"/>
              <a:t> </a:t>
            </a:r>
            <a:r>
              <a:rPr lang="cs-CZ" altLang="cs-CZ" sz="1200" dirty="0"/>
              <a:t>může se chovat expanzivně a provalit se do komor</a:t>
            </a:r>
            <a:endParaRPr lang="cs-CZ" altLang="cs-CZ" sz="1200" dirty="0"/>
          </a:p>
          <a:p>
            <a:pPr eaLnBrk="1" hangingPunct="1"/>
            <a:endParaRPr lang="cs-CZ" altLang="cs-CZ" sz="1200" dirty="0"/>
          </a:p>
          <a:p>
            <a:pPr eaLnBrk="1" hangingPunct="1"/>
            <a:r>
              <a:rPr lang="cs-CZ" altLang="cs-CZ" sz="1200" u="sng" dirty="0"/>
              <a:t>Tepenné krvácení</a:t>
            </a:r>
            <a:r>
              <a:rPr lang="cs-CZ" altLang="cs-CZ" sz="1200" dirty="0"/>
              <a:t> při ruptuře stěny </a:t>
            </a:r>
            <a:r>
              <a:rPr lang="cs-CZ" altLang="cs-CZ" sz="1200" b="1" dirty="0">
                <a:solidFill>
                  <a:srgbClr val="FF0000"/>
                </a:solidFill>
              </a:rPr>
              <a:t>mozkové tepny</a:t>
            </a:r>
            <a:r>
              <a:rPr lang="cs-CZ" altLang="cs-CZ" sz="1200" dirty="0"/>
              <a:t> při patologiích cév: aneurysmata, tepenné malformace, hypertenze </a:t>
            </a:r>
            <a:endParaRPr lang="cs-CZ" altLang="cs-CZ" sz="1200" dirty="0"/>
          </a:p>
        </p:txBody>
      </p:sp>
      <p:sp>
        <p:nvSpPr>
          <p:cNvPr id="100362" name="Line 13"/>
          <p:cNvSpPr>
            <a:spLocks noChangeShapeType="1"/>
          </p:cNvSpPr>
          <p:nvPr/>
        </p:nvSpPr>
        <p:spPr bwMode="auto">
          <a:xfrm flipH="1">
            <a:off x="7096125" y="3143250"/>
            <a:ext cx="215900" cy="2159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0363" name="Text Box 14"/>
          <p:cNvSpPr txBox="1">
            <a:spLocks noChangeArrowheads="1"/>
          </p:cNvSpPr>
          <p:nvPr/>
        </p:nvSpPr>
        <p:spPr bwMode="auto">
          <a:xfrm>
            <a:off x="5735638" y="3068638"/>
            <a:ext cx="48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>
                <a:solidFill>
                  <a:srgbClr val="0000FF"/>
                </a:solidFill>
              </a:rPr>
              <a:t>CT</a:t>
            </a:r>
            <a:endParaRPr lang="cs-CZ" altLang="cs-CZ">
              <a:solidFill>
                <a:srgbClr val="0000FF"/>
              </a:solidFill>
            </a:endParaRPr>
          </a:p>
        </p:txBody>
      </p:sp>
      <p:pic>
        <p:nvPicPr>
          <p:cNvPr id="26626" name="Picture 2" descr="VÃ½sledek obrÃ¡zku pro epidurÃ¡lnÃ­ krvÃ¡cenÃ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7" t="50092" r="1130" b="1233"/>
          <a:stretch>
            <a:fillRect/>
          </a:stretch>
        </p:blipFill>
        <p:spPr bwMode="auto">
          <a:xfrm>
            <a:off x="4487629" y="2891974"/>
            <a:ext cx="2169648" cy="289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Ã½sledek obrÃ¡zku pro epidurÃ¡lnÃ­ krvÃ¡cenÃ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1" r="36079" b="1185"/>
          <a:stretch>
            <a:fillRect/>
          </a:stretch>
        </p:blipFill>
        <p:spPr bwMode="auto">
          <a:xfrm>
            <a:off x="7096125" y="1355473"/>
            <a:ext cx="5095875" cy="290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Ã½sledek obrÃ¡zku pro epidurÃ¡lnÃ­ krvÃ¡cenÃ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2" t="3022" r="29983" b="57740"/>
          <a:stretch>
            <a:fillRect/>
          </a:stretch>
        </p:blipFill>
        <p:spPr bwMode="auto">
          <a:xfrm>
            <a:off x="0" y="1548861"/>
            <a:ext cx="2351306" cy="230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Ã½sledek obrÃ¡zku pro epidurÃ¡lnÃ­ krvÃ¡cenÃ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9" t="8158" r="5924" b="57740"/>
          <a:stretch>
            <a:fillRect/>
          </a:stretch>
        </p:blipFill>
        <p:spPr bwMode="auto">
          <a:xfrm>
            <a:off x="2351306" y="3610439"/>
            <a:ext cx="1828139" cy="200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r-800ep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5944"/>
            <a:ext cx="6760194" cy="355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490842"/>
            <a:ext cx="1207381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6666FF"/>
                </a:solidFill>
              </a:rPr>
              <a:t>Vnější část: area </a:t>
            </a:r>
            <a:r>
              <a:rPr lang="cs-CZ" dirty="0" err="1">
                <a:solidFill>
                  <a:srgbClr val="6666FF"/>
                </a:solidFill>
              </a:rPr>
              <a:t>subcallosa</a:t>
            </a:r>
            <a:r>
              <a:rPr lang="cs-CZ" dirty="0">
                <a:solidFill>
                  <a:srgbClr val="6666FF"/>
                </a:solidFill>
              </a:rPr>
              <a:t> – </a:t>
            </a:r>
            <a:r>
              <a:rPr lang="cs-CZ" dirty="0" err="1">
                <a:solidFill>
                  <a:srgbClr val="6666FF"/>
                </a:solidFill>
              </a:rPr>
              <a:t>gyrus</a:t>
            </a:r>
            <a:r>
              <a:rPr lang="cs-CZ" dirty="0">
                <a:solidFill>
                  <a:srgbClr val="6666FF"/>
                </a:solidFill>
              </a:rPr>
              <a:t> </a:t>
            </a:r>
            <a:r>
              <a:rPr lang="cs-CZ" dirty="0" err="1">
                <a:solidFill>
                  <a:srgbClr val="6666FF"/>
                </a:solidFill>
              </a:rPr>
              <a:t>cinguli</a:t>
            </a:r>
            <a:r>
              <a:rPr lang="cs-CZ" dirty="0">
                <a:solidFill>
                  <a:srgbClr val="6666FF"/>
                </a:solidFill>
              </a:rPr>
              <a:t> – istmus </a:t>
            </a:r>
            <a:r>
              <a:rPr lang="cs-CZ" dirty="0" err="1">
                <a:solidFill>
                  <a:srgbClr val="6666FF"/>
                </a:solidFill>
              </a:rPr>
              <a:t>gyri</a:t>
            </a:r>
            <a:r>
              <a:rPr lang="cs-CZ" dirty="0">
                <a:solidFill>
                  <a:srgbClr val="6666FF"/>
                </a:solidFill>
              </a:rPr>
              <a:t> </a:t>
            </a:r>
            <a:r>
              <a:rPr lang="cs-CZ" dirty="0" err="1">
                <a:solidFill>
                  <a:srgbClr val="6666FF"/>
                </a:solidFill>
              </a:rPr>
              <a:t>cinguli</a:t>
            </a:r>
            <a:r>
              <a:rPr lang="cs-CZ" dirty="0">
                <a:solidFill>
                  <a:srgbClr val="6666FF"/>
                </a:solidFill>
              </a:rPr>
              <a:t> – </a:t>
            </a:r>
            <a:r>
              <a:rPr lang="cs-CZ" dirty="0" err="1">
                <a:solidFill>
                  <a:srgbClr val="6666FF"/>
                </a:solidFill>
              </a:rPr>
              <a:t>gyrus</a:t>
            </a:r>
            <a:r>
              <a:rPr lang="cs-CZ" dirty="0">
                <a:solidFill>
                  <a:srgbClr val="6666FF"/>
                </a:solidFill>
              </a:rPr>
              <a:t> </a:t>
            </a:r>
            <a:r>
              <a:rPr lang="cs-CZ" dirty="0" err="1">
                <a:solidFill>
                  <a:srgbClr val="6666FF"/>
                </a:solidFill>
              </a:rPr>
              <a:t>parahippocampalis</a:t>
            </a:r>
            <a:endParaRPr lang="cs-CZ" dirty="0">
              <a:solidFill>
                <a:srgbClr val="6666FF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Vnitřní část: </a:t>
            </a:r>
            <a:r>
              <a:rPr lang="cs-CZ" dirty="0" err="1">
                <a:solidFill>
                  <a:srgbClr val="FFC000"/>
                </a:solidFill>
              </a:rPr>
              <a:t>gyrus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paraterminalis</a:t>
            </a:r>
            <a:r>
              <a:rPr lang="cs-CZ" dirty="0">
                <a:solidFill>
                  <a:srgbClr val="FFC000"/>
                </a:solidFill>
              </a:rPr>
              <a:t> – </a:t>
            </a:r>
            <a:r>
              <a:rPr lang="cs-CZ" dirty="0" err="1">
                <a:solidFill>
                  <a:srgbClr val="FFC000"/>
                </a:solidFill>
              </a:rPr>
              <a:t>striae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longitudinales</a:t>
            </a:r>
            <a:r>
              <a:rPr lang="cs-CZ" dirty="0">
                <a:solidFill>
                  <a:srgbClr val="FFC000"/>
                </a:solidFill>
              </a:rPr>
              <a:t> et indusium </a:t>
            </a:r>
            <a:r>
              <a:rPr lang="cs-CZ" dirty="0" err="1">
                <a:solidFill>
                  <a:srgbClr val="FFC000"/>
                </a:solidFill>
              </a:rPr>
              <a:t>griseum</a:t>
            </a:r>
            <a:r>
              <a:rPr lang="cs-CZ" dirty="0">
                <a:solidFill>
                  <a:srgbClr val="FFC000"/>
                </a:solidFill>
              </a:rPr>
              <a:t> – </a:t>
            </a:r>
            <a:r>
              <a:rPr lang="cs-CZ" dirty="0" err="1">
                <a:solidFill>
                  <a:srgbClr val="FFC000"/>
                </a:solidFill>
              </a:rPr>
              <a:t>gyrus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fasciolaris</a:t>
            </a:r>
            <a:r>
              <a:rPr lang="cs-CZ" dirty="0">
                <a:solidFill>
                  <a:srgbClr val="FFC000"/>
                </a:solidFill>
              </a:rPr>
              <a:t> – </a:t>
            </a:r>
            <a:r>
              <a:rPr lang="cs-CZ" dirty="0" err="1">
                <a:solidFill>
                  <a:srgbClr val="FFC000"/>
                </a:solidFill>
              </a:rPr>
              <a:t>gyrus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dentatus</a:t>
            </a:r>
            <a:r>
              <a:rPr lang="cs-CZ" dirty="0">
                <a:solidFill>
                  <a:srgbClr val="FFC000"/>
                </a:solidFill>
              </a:rPr>
              <a:t> – hippocampus</a:t>
            </a:r>
            <a:endParaRPr lang="cs-CZ" dirty="0">
              <a:solidFill>
                <a:srgbClr val="FFC000"/>
              </a:solidFill>
            </a:endParaRPr>
          </a:p>
          <a:p>
            <a:r>
              <a:rPr lang="cs-CZ" dirty="0" err="1">
                <a:solidFill>
                  <a:srgbClr val="FF0000"/>
                </a:solidFill>
              </a:rPr>
              <a:t>Fornix</a:t>
            </a:r>
            <a:r>
              <a:rPr lang="cs-CZ" dirty="0">
                <a:solidFill>
                  <a:srgbClr val="FF0000"/>
                </a:solidFill>
              </a:rPr>
              <a:t> + </a:t>
            </a:r>
            <a:r>
              <a:rPr lang="cs-CZ" dirty="0" err="1">
                <a:solidFill>
                  <a:srgbClr val="FF0000"/>
                </a:solidFill>
              </a:rPr>
              <a:t>fornikální</a:t>
            </a:r>
            <a:r>
              <a:rPr lang="cs-CZ" dirty="0">
                <a:solidFill>
                  <a:srgbClr val="FF0000"/>
                </a:solidFill>
              </a:rPr>
              <a:t> okruh – propojení hippocampu s </a:t>
            </a:r>
            <a:r>
              <a:rPr lang="cs-CZ" dirty="0" err="1">
                <a:solidFill>
                  <a:srgbClr val="FF0000"/>
                </a:solidFill>
              </a:rPr>
              <a:t>corpora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mammilaria</a:t>
            </a:r>
            <a:r>
              <a:rPr lang="cs-CZ" dirty="0">
                <a:solidFill>
                  <a:srgbClr val="FF0000"/>
                </a:solidFill>
              </a:rPr>
              <a:t> a jádry septum </a:t>
            </a:r>
            <a:r>
              <a:rPr lang="cs-CZ" dirty="0" err="1">
                <a:solidFill>
                  <a:srgbClr val="FF0000"/>
                </a:solidFill>
              </a:rPr>
              <a:t>verum</a:t>
            </a:r>
            <a:r>
              <a:rPr lang="cs-CZ" dirty="0">
                <a:solidFill>
                  <a:srgbClr val="FF0000"/>
                </a:solidFill>
              </a:rPr>
              <a:t> 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/>
              <a:t>Neokortikální</a:t>
            </a:r>
            <a:r>
              <a:rPr lang="cs-CZ" dirty="0"/>
              <a:t> </a:t>
            </a:r>
            <a:r>
              <a:rPr lang="cs-CZ" dirty="0" err="1"/>
              <a:t>paralimbická</a:t>
            </a:r>
            <a:r>
              <a:rPr lang="cs-CZ" dirty="0"/>
              <a:t> kůra =</a:t>
            </a:r>
            <a:r>
              <a:rPr lang="cs-CZ" i="1" dirty="0"/>
              <a:t> </a:t>
            </a:r>
            <a:r>
              <a:rPr lang="cs-CZ" dirty="0" err="1"/>
              <a:t>insula</a:t>
            </a:r>
            <a:r>
              <a:rPr lang="cs-CZ" dirty="0"/>
              <a:t> + pól temporálního laloku + </a:t>
            </a:r>
            <a:r>
              <a:rPr lang="cs-CZ" dirty="0" err="1"/>
              <a:t>prefrontální</a:t>
            </a:r>
            <a:r>
              <a:rPr lang="cs-CZ" dirty="0"/>
              <a:t> kůra – kortikální centrum emocí, abstraktního myšlení, osobnosti, prožívaní, vyšší nervové činnosti</a:t>
            </a:r>
            <a:endParaRPr lang="cs-CZ" dirty="0"/>
          </a:p>
          <a:p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2085" y="29177"/>
            <a:ext cx="297068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LIMBICKÝ SYSTÉM</a:t>
            </a:r>
            <a:endParaRPr lang="cs-CZ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315" y="2482532"/>
            <a:ext cx="5971685" cy="41070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1468504"/>
            <a:ext cx="4683759" cy="5367335"/>
          </a:xfrm>
          <a:prstGeom prst="rect">
            <a:avLst/>
          </a:prstGeom>
        </p:spPr>
      </p:pic>
      <p:pic>
        <p:nvPicPr>
          <p:cNvPr id="3" name="Picture 4" descr="frnx%20me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07" y="1463040"/>
            <a:ext cx="7411193" cy="5372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283870" y="242277"/>
            <a:ext cx="3419831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FF0000"/>
                </a:solidFill>
              </a:rPr>
              <a:t>CORPUS CALLOSUM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zj4006041070000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735" y="0"/>
            <a:ext cx="559326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6"/>
          <a:stretch>
            <a:fillRect/>
          </a:stretch>
        </p:blipFill>
        <p:spPr bwMode="auto">
          <a:xfrm>
            <a:off x="3843653" y="4084873"/>
            <a:ext cx="4125249" cy="277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233483"/>
            <a:ext cx="6598735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STRUKTURY LIMBICKÉHO PŘEDNÍHO MOZKU</a:t>
            </a:r>
            <a:r>
              <a:rPr lang="cs-CZ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cs-CZ" sz="1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arenR"/>
            </a:pPr>
            <a:r>
              <a:rPr lang="cs-CZ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Korové oblasti</a:t>
            </a:r>
            <a:r>
              <a:rPr lang="cs-CZ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Gyrus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cinguli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parahippocampalis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(hippocampus)</a:t>
            </a: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archicortex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Čichový kortex=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paleocortex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Paralimbická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kůra =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neocortex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insula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temporální pól,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prefrontální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kůra (asociační kůra, centra emocí a vyšší nervové činnosti člověka)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cs-CZ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Podkorové struktury (kmenové)</a:t>
            </a:r>
            <a:endParaRPr lang="cs-CZ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Thalamická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jádra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ncll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anteriores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thalami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Hypothalamus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corpus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mamillare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Amygdalární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jádra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 temporálním laloku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Ncl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accumbens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septi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(patří k BG a je nazýváno jádrem „závislostí a touhy“), 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Septum </a:t>
            </a: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verum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(tzv. „pravé septum“, leží pod septum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pellucidum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pouze gliová ploténka bez neuronů)= </a:t>
            </a: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ncll.septi</a:t>
            </a:r>
            <a:endParaRPr lang="cs-CZ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Habenulární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jádra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 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epithalamu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Ncl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interpeduncularis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mezencephala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Jádra 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retikulární formace</a:t>
            </a:r>
            <a:endParaRPr lang="cs-CZ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cs-CZ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Jejich spoje</a:t>
            </a:r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cs-CZ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Stria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terminalis</a:t>
            </a:r>
            <a:endParaRPr lang="cs-CZ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Fornix</a:t>
            </a:r>
            <a:endParaRPr lang="cs-CZ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Cingulum</a:t>
            </a:r>
            <a:endParaRPr lang="cs-CZ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Ventrální </a:t>
            </a:r>
            <a:r>
              <a:rPr lang="cs-CZ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amygdalofugální</a:t>
            </a:r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svazek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087" y="3657601"/>
            <a:ext cx="2916810" cy="314147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65983" y="74645"/>
            <a:ext cx="446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KLASICKÉ SCHÉMA REFLEXU:</a:t>
            </a:r>
            <a:endParaRPr lang="cs-CZ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TextovéPole 2"/>
          <p:cNvSpPr txBox="1"/>
          <p:nvPr/>
        </p:nvSpPr>
        <p:spPr>
          <a:xfrm flipH="1">
            <a:off x="596223" y="443977"/>
            <a:ext cx="1115101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PODNĚT</a:t>
            </a:r>
            <a:endParaRPr lang="cs-CZ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cs-CZ" dirty="0"/>
              <a:t>- Různá místa </a:t>
            </a:r>
            <a:r>
              <a:rPr lang="cs-CZ" dirty="0" err="1"/>
              <a:t>neocortexu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Čichový vjem- cesty přes </a:t>
            </a:r>
            <a:r>
              <a:rPr lang="cs-CZ" dirty="0" err="1"/>
              <a:t>stria</a:t>
            </a:r>
            <a:r>
              <a:rPr lang="cs-CZ" dirty="0"/>
              <a:t> </a:t>
            </a:r>
            <a:r>
              <a:rPr lang="cs-CZ" dirty="0" err="1"/>
              <a:t>olfactoria</a:t>
            </a:r>
            <a:r>
              <a:rPr lang="cs-CZ" dirty="0"/>
              <a:t>-</a:t>
            </a:r>
            <a:endParaRPr lang="cs-CZ" dirty="0"/>
          </a:p>
          <a:p>
            <a:r>
              <a:rPr lang="cs-CZ" dirty="0"/>
              <a:t> med.- </a:t>
            </a:r>
            <a:r>
              <a:rPr lang="cs-CZ" dirty="0" err="1"/>
              <a:t>g.paraterminalis</a:t>
            </a:r>
            <a:r>
              <a:rPr lang="cs-CZ" dirty="0"/>
              <a:t>, septum </a:t>
            </a:r>
            <a:r>
              <a:rPr lang="cs-CZ" dirty="0" err="1"/>
              <a:t>verum</a:t>
            </a:r>
            <a:endParaRPr lang="cs-CZ" dirty="0"/>
          </a:p>
          <a:p>
            <a:r>
              <a:rPr lang="cs-CZ" dirty="0"/>
              <a:t>intermedia- </a:t>
            </a:r>
            <a:r>
              <a:rPr lang="cs-CZ" dirty="0" err="1"/>
              <a:t>substantia</a:t>
            </a:r>
            <a:r>
              <a:rPr lang="cs-CZ" dirty="0"/>
              <a:t> </a:t>
            </a:r>
            <a:r>
              <a:rPr lang="cs-CZ" dirty="0" err="1"/>
              <a:t>perforata</a:t>
            </a:r>
            <a:r>
              <a:rPr lang="cs-CZ" dirty="0"/>
              <a:t> ant.-hypothalamus</a:t>
            </a:r>
            <a:endParaRPr lang="cs-CZ" dirty="0"/>
          </a:p>
          <a:p>
            <a:r>
              <a:rPr lang="cs-CZ" dirty="0"/>
              <a:t>lat- </a:t>
            </a:r>
            <a:r>
              <a:rPr lang="cs-CZ" dirty="0" err="1"/>
              <a:t>amydala</a:t>
            </a:r>
            <a:r>
              <a:rPr lang="cs-CZ" dirty="0"/>
              <a:t>, area </a:t>
            </a:r>
            <a:r>
              <a:rPr lang="cs-CZ" dirty="0" err="1"/>
              <a:t>entorhinalis</a:t>
            </a:r>
            <a:r>
              <a:rPr lang="cs-CZ" dirty="0"/>
              <a:t> (28), </a:t>
            </a:r>
            <a:r>
              <a:rPr lang="cs-CZ" dirty="0" err="1"/>
              <a:t>uncus</a:t>
            </a:r>
            <a:endParaRPr lang="cs-CZ" dirty="0"/>
          </a:p>
          <a:p>
            <a:endParaRPr lang="cs-CZ" dirty="0"/>
          </a:p>
          <a:p>
            <a:r>
              <a:rPr 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CENTRUM</a:t>
            </a:r>
            <a:endParaRPr lang="cs-CZ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r>
              <a:rPr lang="cs-CZ" dirty="0" err="1"/>
              <a:t>Amygdalární</a:t>
            </a:r>
            <a:r>
              <a:rPr lang="cs-CZ" dirty="0"/>
              <a:t> komplex – limbická korová oblast</a:t>
            </a:r>
            <a:endParaRPr lang="cs-CZ" dirty="0"/>
          </a:p>
          <a:p>
            <a:endParaRPr lang="cs-CZ" dirty="0"/>
          </a:p>
          <a:p>
            <a:r>
              <a:rPr 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EFEKTOR</a:t>
            </a:r>
            <a:endParaRPr lang="cs-CZ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r>
              <a:rPr lang="cs-CZ" dirty="0"/>
              <a:t>Napojení na thalamus a hypothalamus PAPÉZOVÝM OKRUHEM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HLAVNÍ VÝSTUPY: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dirty="0" err="1"/>
              <a:t>Fornix</a:t>
            </a:r>
            <a:r>
              <a:rPr lang="cs-CZ" dirty="0"/>
              <a:t> – hippocampus + </a:t>
            </a:r>
            <a:r>
              <a:rPr lang="cs-CZ" dirty="0" err="1"/>
              <a:t>corpora</a:t>
            </a:r>
            <a:r>
              <a:rPr lang="cs-CZ" dirty="0"/>
              <a:t> </a:t>
            </a:r>
            <a:r>
              <a:rPr lang="cs-CZ" dirty="0" err="1"/>
              <a:t>mammilaria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dirty="0" err="1"/>
              <a:t>Corpora</a:t>
            </a:r>
            <a:r>
              <a:rPr lang="cs-CZ" dirty="0"/>
              <a:t> </a:t>
            </a:r>
            <a:r>
              <a:rPr lang="cs-CZ" dirty="0" err="1"/>
              <a:t>mammilaria</a:t>
            </a:r>
            <a:r>
              <a:rPr lang="cs-CZ" dirty="0"/>
              <a:t> – </a:t>
            </a:r>
            <a:r>
              <a:rPr lang="cs-CZ" dirty="0" err="1"/>
              <a:t>tr.mamillothalamicus</a:t>
            </a:r>
            <a:r>
              <a:rPr lang="cs-CZ" dirty="0"/>
              <a:t> – </a:t>
            </a:r>
            <a:r>
              <a:rPr lang="cs-CZ" dirty="0" err="1"/>
              <a:t>ncll.anteriores</a:t>
            </a:r>
            <a:r>
              <a:rPr lang="cs-CZ" dirty="0"/>
              <a:t> </a:t>
            </a:r>
            <a:r>
              <a:rPr lang="cs-CZ" dirty="0" err="1"/>
              <a:t>thalami</a:t>
            </a:r>
            <a:r>
              <a:rPr lang="cs-CZ" dirty="0"/>
              <a:t> – </a:t>
            </a:r>
            <a:r>
              <a:rPr lang="cs-CZ" dirty="0" err="1"/>
              <a:t>tr.thalamocorticalis</a:t>
            </a:r>
            <a:r>
              <a:rPr lang="cs-CZ" dirty="0"/>
              <a:t> – </a:t>
            </a:r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cinguli</a:t>
            </a:r>
            <a:r>
              <a:rPr lang="cs-CZ" dirty="0"/>
              <a:t>, </a:t>
            </a:r>
            <a:r>
              <a:rPr lang="cs-CZ" dirty="0" err="1"/>
              <a:t>preforntální</a:t>
            </a:r>
            <a:r>
              <a:rPr lang="cs-CZ" dirty="0"/>
              <a:t> </a:t>
            </a:r>
            <a:r>
              <a:rPr lang="cs-CZ" dirty="0" err="1"/>
              <a:t>cortex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dirty="0" err="1"/>
              <a:t>Stria</a:t>
            </a:r>
            <a:r>
              <a:rPr lang="cs-CZ" dirty="0"/>
              <a:t> </a:t>
            </a:r>
            <a:r>
              <a:rPr lang="cs-CZ" dirty="0" err="1"/>
              <a:t>terminalis</a:t>
            </a:r>
            <a:r>
              <a:rPr lang="cs-CZ" dirty="0"/>
              <a:t> </a:t>
            </a:r>
            <a:r>
              <a:rPr lang="cs-CZ" dirty="0" err="1"/>
              <a:t>thalami</a:t>
            </a:r>
            <a:r>
              <a:rPr lang="cs-CZ" dirty="0"/>
              <a:t> – amygdala + hypothalamus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dirty="0" err="1"/>
              <a:t>Stria</a:t>
            </a:r>
            <a:r>
              <a:rPr lang="cs-CZ" dirty="0"/>
              <a:t> </a:t>
            </a:r>
            <a:r>
              <a:rPr lang="cs-CZ" dirty="0" err="1"/>
              <a:t>medullaris</a:t>
            </a:r>
            <a:r>
              <a:rPr lang="cs-CZ" dirty="0"/>
              <a:t> </a:t>
            </a:r>
            <a:r>
              <a:rPr lang="cs-CZ" dirty="0" err="1"/>
              <a:t>thalami</a:t>
            </a:r>
            <a:r>
              <a:rPr lang="cs-CZ" dirty="0"/>
              <a:t> – hypothalamus + </a:t>
            </a:r>
            <a:r>
              <a:rPr lang="cs-CZ" dirty="0" err="1"/>
              <a:t>ncll.habenulares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dirty="0" err="1"/>
              <a:t>Striae</a:t>
            </a:r>
            <a:r>
              <a:rPr lang="cs-CZ" dirty="0"/>
              <a:t> </a:t>
            </a:r>
            <a:r>
              <a:rPr lang="cs-CZ" dirty="0" err="1"/>
              <a:t>longitudinalis</a:t>
            </a:r>
            <a:r>
              <a:rPr lang="cs-CZ" dirty="0"/>
              <a:t> </a:t>
            </a:r>
            <a:r>
              <a:rPr lang="cs-CZ" dirty="0" err="1"/>
              <a:t>corporis</a:t>
            </a:r>
            <a:r>
              <a:rPr lang="cs-CZ" dirty="0"/>
              <a:t> </a:t>
            </a:r>
            <a:r>
              <a:rPr lang="cs-CZ" dirty="0" err="1"/>
              <a:t>callosi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FLD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dirty="0" err="1"/>
              <a:t>Amygdalární</a:t>
            </a:r>
            <a:r>
              <a:rPr lang="cs-CZ" dirty="0"/>
              <a:t> komplex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tel23"/>
          <p:cNvPicPr>
            <a:picLocks noGrp="1" noChangeAspect="1" noChangeArrowheads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14478" r="8336" b="14246"/>
          <a:stretch>
            <a:fillRect/>
          </a:stretch>
        </p:blipFill>
        <p:spPr>
          <a:xfrm>
            <a:off x="7548464" y="0"/>
            <a:ext cx="4643535" cy="345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 descr="VÃ½sledek obrÃ¡zku pro forn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451"/>
            <a:ext cx="3619263" cy="451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el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6669" y="617476"/>
            <a:ext cx="3899829" cy="495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8569" y="75569"/>
            <a:ext cx="1689521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FF0000"/>
                </a:solidFill>
              </a:rPr>
              <a:t>FORNIX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384" y="3454489"/>
            <a:ext cx="4059083" cy="3330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0"/>
    </mc:Choice>
    <mc:Fallback>
      <p:transition spd="slow" advClick="0" advTm="18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l28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r="6940" b="3359"/>
          <a:stretch>
            <a:fillRect/>
          </a:stretch>
        </p:blipFill>
        <p:spPr>
          <a:xfrm>
            <a:off x="7644785" y="200105"/>
            <a:ext cx="4257040" cy="379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VÃ½sledek obrÃ¡zku pro cavum septum pellucid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3"/>
          <a:stretch>
            <a:fillRect/>
          </a:stretch>
        </p:blipFill>
        <p:spPr bwMode="auto">
          <a:xfrm>
            <a:off x="8953137" y="4112047"/>
            <a:ext cx="2220686" cy="235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763640" y="13796"/>
            <a:ext cx="381382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FF0000"/>
                </a:solidFill>
              </a:rPr>
              <a:t>SEPTUM PELLUCIDUM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13318" name="Picture 6" descr="Know your brain: Septum — Neuroscientifically Challeng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02" y="3724588"/>
            <a:ext cx="4602348" cy="31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5" y="591177"/>
            <a:ext cx="4651571" cy="3133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0"/>
    </mc:Choice>
    <mc:Fallback>
      <p:transition spd="slow" advClick="0" advTm="18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SouvisejÃ­cÃ­ obrÃ¡zek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81" y="44400"/>
            <a:ext cx="3533192" cy="353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6000" y="91703"/>
            <a:ext cx="2608039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FF0000"/>
                </a:solidFill>
              </a:rPr>
              <a:t>HIPPOCAMPUS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5" name="Obrázek 4" descr="Obsah obrázku vsedě, jídlo, stoh, zakryté&#10;&#10;Popis byl vytvořen automaticky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3"/>
          <a:stretch>
            <a:fillRect/>
          </a:stretch>
        </p:blipFill>
        <p:spPr>
          <a:xfrm>
            <a:off x="455837" y="0"/>
            <a:ext cx="4769326" cy="6859023"/>
          </a:xfrm>
          <a:prstGeom prst="rect">
            <a:avLst/>
          </a:prstGeom>
        </p:spPr>
      </p:pic>
      <p:pic>
        <p:nvPicPr>
          <p:cNvPr id="6" name="Picture 4" descr="frnx%20me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67" y="3225573"/>
            <a:ext cx="5010539" cy="363242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0"/>
    </mc:Choice>
    <mc:Fallback>
      <p:transition spd="slow" advClick="0" advTm="18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3037" y="0"/>
            <a:ext cx="4938963" cy="34655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506" y="3428213"/>
            <a:ext cx="4783494" cy="33831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9" y="513182"/>
            <a:ext cx="7308747" cy="561703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9759" y="457200"/>
            <a:ext cx="34085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HIPPOKAMPÁLNÍ FORMACE</a:t>
            </a:r>
            <a:endParaRPr lang="cs-CZ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5" y="4079141"/>
            <a:ext cx="3773765" cy="273220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794760" y="4618838"/>
            <a:ext cx="923544" cy="1069848"/>
          </a:xfrm>
          <a:prstGeom prst="rect">
            <a:avLst/>
          </a:prstGeom>
          <a:solidFill>
            <a:srgbClr val="3F6228"/>
          </a:solidFill>
          <a:ln>
            <a:solidFill>
              <a:srgbClr val="3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4800</Words>
  <Application>WPS Presentation</Application>
  <PresentationFormat>Širokoúhlá obrazovka</PresentationFormat>
  <Paragraphs>271</Paragraphs>
  <Slides>51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2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Tahoma</vt:lpstr>
      <vt:lpstr>Times New Roman</vt:lpstr>
      <vt:lpstr>Symbol</vt:lpstr>
      <vt:lpstr>Motiv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Lucík</cp:lastModifiedBy>
  <cp:revision>16</cp:revision>
  <dcterms:created xsi:type="dcterms:W3CDTF">2021-04-28T17:56:00Z</dcterms:created>
  <dcterms:modified xsi:type="dcterms:W3CDTF">2024-04-12T17:58:50Z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7B480852845C4D2AB7948BBB24981B48_13</vt:lpwstr>
  </property>
  <property fmtid="{D5CDD505-2E9C-101B-9397-08002B2CF9AE}" pid="3" name="KSOProductBuildVer">
    <vt:lpwstr>1033-12.2.0.13538</vt:lpwstr>
  </property>
</Properties>
</file>