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00" r:id="rId22"/>
    <p:sldId id="289" r:id="rId23"/>
    <p:sldId id="291" r:id="rId24"/>
    <p:sldId id="292" r:id="rId25"/>
    <p:sldId id="293" r:id="rId26"/>
    <p:sldId id="294" r:id="rId27"/>
    <p:sldId id="296" r:id="rId28"/>
    <p:sldId id="297" r:id="rId29"/>
    <p:sldId id="299" r:id="rId30"/>
    <p:sldId id="29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držení, ruka, dítě&#10;&#10;Popis byl vytvořen automaticky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75" y="434080"/>
            <a:ext cx="8870449" cy="598983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držení, interiér, ruka&#10;&#10;Popis byl vytvořen automaticky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78" y="370665"/>
            <a:ext cx="6729043" cy="56011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jezení, jídlo&#10;&#10;Popis byl vytvořen automaticky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0000"/>
            <a:ext cx="6941976" cy="3608000"/>
          </a:xfrm>
          <a:prstGeom prst="rect">
            <a:avLst/>
          </a:prstGeom>
        </p:spPr>
      </p:pic>
      <p:pic>
        <p:nvPicPr>
          <p:cNvPr id="5" name="Obrázek 4" descr="Obsah obrázku osoba, interiér, držení, jídlo&#10;&#10;Popis byl vytvořen automatic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896" y="0"/>
            <a:ext cx="6641578" cy="383067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72817" y="166882"/>
            <a:ext cx="1743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caroticus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790" y="3582955"/>
            <a:ext cx="4909210" cy="33079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ruka, držení&#10;&#10;Popis byl vytvořen automaticky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480" y="1793757"/>
            <a:ext cx="5492620" cy="5064243"/>
          </a:xfrm>
          <a:prstGeom prst="rect">
            <a:avLst/>
          </a:prstGeom>
        </p:spPr>
      </p:pic>
      <p:pic>
        <p:nvPicPr>
          <p:cNvPr id="5" name="Obrázek 4" descr="Obsah obrázku osoba, interiér, držení, ruka&#10;&#10;Popis byl vytvořen automatic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1517" cy="4344340"/>
          </a:xfrm>
          <a:prstGeom prst="rect">
            <a:avLst/>
          </a:prstGeom>
        </p:spPr>
      </p:pic>
      <p:pic>
        <p:nvPicPr>
          <p:cNvPr id="7" name="Obrázek 6" descr="Obsah obrázku osoba, interiér, držení, ruka&#10;&#10;Popis byl vytvořen automatic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60" y="1"/>
            <a:ext cx="4800439" cy="434434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29208" y="6110482"/>
            <a:ext cx="1708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n.facialis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49086" y="232196"/>
            <a:ext cx="249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chordae</a:t>
            </a:r>
            <a:r>
              <a:rPr lang="cs-CZ" dirty="0"/>
              <a:t> </a:t>
            </a:r>
            <a:r>
              <a:rPr lang="cs-CZ" dirty="0" err="1"/>
              <a:t>tympani</a:t>
            </a:r>
            <a:endParaRPr lang="cs-CZ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0" y="2649895"/>
            <a:ext cx="6288833" cy="4208106"/>
            <a:chOff x="0" y="1073021"/>
            <a:chExt cx="6344816" cy="4432041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1"/>
            <a:srcRect l="13735" t="7054" r="3824" b="9855"/>
            <a:stretch>
              <a:fillRect/>
            </a:stretch>
          </p:blipFill>
          <p:spPr>
            <a:xfrm>
              <a:off x="0" y="1073021"/>
              <a:ext cx="6344816" cy="44320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7" name="Obdélník 6"/>
            <p:cNvSpPr/>
            <p:nvPr/>
          </p:nvSpPr>
          <p:spPr>
            <a:xfrm>
              <a:off x="2724539" y="1073021"/>
              <a:ext cx="176348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4422710" y="1520890"/>
              <a:ext cx="1558212" cy="6531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5234473" y="2174033"/>
              <a:ext cx="976607" cy="363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5980922" y="2537927"/>
              <a:ext cx="363894" cy="363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4665306" y="4553339"/>
              <a:ext cx="1175657" cy="4945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5682343" y="4198776"/>
              <a:ext cx="662473" cy="363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525" y="139688"/>
            <a:ext cx="6752452" cy="398444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interiér, vsedě, dítě&#10;&#10;Popis byl vytvořen automaticky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007"/>
            <a:ext cx="6896698" cy="4877223"/>
          </a:xfrm>
          <a:prstGeom prst="rect">
            <a:avLst/>
          </a:prstGeom>
        </p:spPr>
      </p:pic>
      <p:pic>
        <p:nvPicPr>
          <p:cNvPr id="6" name="Obrázek 5" descr="Obsah obrázku osoba, držení, ruka, interiér&#10;&#10;Popis byl vytvořen automatic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45" y="441404"/>
            <a:ext cx="7102455" cy="641659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72817" y="166882"/>
            <a:ext cx="246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musculotubarius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19" y="4651598"/>
            <a:ext cx="3293706" cy="220640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ruka, držení&#10;&#10;Popis byl vytvořen automaticky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1" y="341164"/>
            <a:ext cx="6379029" cy="5120269"/>
          </a:xfrm>
          <a:prstGeom prst="rect">
            <a:avLst/>
          </a:prstGeom>
        </p:spPr>
      </p:pic>
      <p:pic>
        <p:nvPicPr>
          <p:cNvPr id="5" name="Obrázek 4" descr="Obsah obrázku osoba, řezání, ruka, nůž&#10;&#10;Popis byl vytvořen automatic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164"/>
            <a:ext cx="6010235" cy="512026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44825" y="0"/>
            <a:ext cx="228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Canaliculus</a:t>
            </a:r>
            <a:r>
              <a:rPr lang="cs-CZ" dirty="0"/>
              <a:t> </a:t>
            </a:r>
            <a:r>
              <a:rPr lang="cs-CZ" dirty="0" err="1"/>
              <a:t>matoideus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osoba, držení, ruka, interiér&#10;&#10;Popis byl vytvořen automaticky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5"/>
          <a:stretch>
            <a:fillRect/>
          </a:stretch>
        </p:blipFill>
        <p:spPr>
          <a:xfrm>
            <a:off x="5925893" y="163547"/>
            <a:ext cx="5808907" cy="653090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57200" y="163547"/>
            <a:ext cx="237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Canaliculus</a:t>
            </a:r>
            <a:r>
              <a:rPr lang="cs-CZ" dirty="0"/>
              <a:t> </a:t>
            </a:r>
            <a:r>
              <a:rPr lang="cs-CZ" dirty="0" err="1"/>
              <a:t>tympanicus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14" y="1533830"/>
            <a:ext cx="5658201" cy="37903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osoba, ruka, držení, interiér&#10;&#10;Popis byl vytvořen automaticky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785" y="142635"/>
            <a:ext cx="6706181" cy="638611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22515" y="142635"/>
            <a:ext cx="3479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Apertura </a:t>
            </a:r>
            <a:r>
              <a:rPr lang="cs-CZ" dirty="0" err="1"/>
              <a:t>externa</a:t>
            </a:r>
            <a:r>
              <a:rPr lang="cs-CZ" dirty="0"/>
              <a:t> </a:t>
            </a:r>
            <a:r>
              <a:rPr lang="cs-CZ" dirty="0" err="1"/>
              <a:t>canaliculi</a:t>
            </a:r>
            <a:r>
              <a:rPr lang="cs-CZ" dirty="0"/>
              <a:t> </a:t>
            </a:r>
            <a:r>
              <a:rPr lang="cs-CZ" dirty="0" err="1"/>
              <a:t>cochlae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0631"/>
            <a:ext cx="4254759" cy="39832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držení, ruka&#10;&#10;Popis byl vytvořen automaticky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262" y="327301"/>
            <a:ext cx="7521592" cy="638611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22515" y="142635"/>
            <a:ext cx="3776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Apertura </a:t>
            </a:r>
            <a:r>
              <a:rPr lang="cs-CZ" dirty="0" err="1"/>
              <a:t>externa</a:t>
            </a:r>
            <a:r>
              <a:rPr lang="cs-CZ" dirty="0"/>
              <a:t> </a:t>
            </a:r>
            <a:r>
              <a:rPr lang="cs-CZ" dirty="0" err="1"/>
              <a:t>aqueductus</a:t>
            </a:r>
            <a:r>
              <a:rPr lang="cs-CZ" dirty="0"/>
              <a:t> </a:t>
            </a:r>
            <a:r>
              <a:rPr lang="cs-CZ" dirty="0" err="1"/>
              <a:t>vestibuli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3" y="2310422"/>
            <a:ext cx="4229373" cy="39595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NEUROCRANIUM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SPLANCHNOCRANIUM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 bwMode="auto">
          <a:xfrm>
            <a:off x="7241309" y="88106"/>
            <a:ext cx="4421187" cy="6478587"/>
            <a:chOff x="2639" y="119"/>
            <a:chExt cx="2785" cy="4081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" y="119"/>
              <a:ext cx="2786" cy="4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2639" y="119"/>
              <a:ext cx="2786" cy="4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1266" name="Picture 2" descr="Maxilla | Dental hygiene student, Skull anatomy, Sk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" y="4391025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K30-F Maxilla Bone, Right – Denoyer-Geppert Science Compa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" y="-74645"/>
            <a:ext cx="3739962" cy="392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Maxilla (Oberkiefer) - Anatomie, Aufbau und Frakturen | Kenhu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192" y="174949"/>
            <a:ext cx="325040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TRIBUNAL INTERNACIONAL DEL DE SEPTIEMBRE DE 2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3" y="3555302"/>
            <a:ext cx="2559698" cy="301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3"/>
          <p:cNvSpPr txBox="1"/>
          <p:nvPr/>
        </p:nvSpPr>
        <p:spPr>
          <a:xfrm>
            <a:off x="522515" y="142635"/>
            <a:ext cx="89027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cs-CZ" dirty="0"/>
              <a:t>maxilla 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 bwMode="auto">
          <a:xfrm>
            <a:off x="7696922" y="189706"/>
            <a:ext cx="4421187" cy="6478587"/>
            <a:chOff x="2639" y="119"/>
            <a:chExt cx="2785" cy="4081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" y="119"/>
              <a:ext cx="2786" cy="4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2639" y="119"/>
              <a:ext cx="2786" cy="4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26" y="3928188"/>
            <a:ext cx="2957804" cy="2957804"/>
          </a:xfrm>
          <a:prstGeom prst="rect">
            <a:avLst/>
          </a:prstGeom>
        </p:spPr>
      </p:pic>
      <p:pic>
        <p:nvPicPr>
          <p:cNvPr id="10" name="Picture 2" descr="Nasal bone (Os nasale); Image: Yousun Koh (With images) | Skull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57" y="3900196"/>
            <a:ext cx="2957804" cy="295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3"/>
          <p:cNvSpPr txBox="1"/>
          <p:nvPr/>
        </p:nvSpPr>
        <p:spPr>
          <a:xfrm>
            <a:off x="522515" y="142635"/>
            <a:ext cx="10902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cs-CZ" dirty="0"/>
              <a:t>os nasale 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8"/>
          <a:stretch>
            <a:fillRect/>
          </a:stretch>
        </p:blipFill>
        <p:spPr bwMode="auto">
          <a:xfrm>
            <a:off x="7311776" y="0"/>
            <a:ext cx="4880224" cy="59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56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ovéPole 3"/>
          <p:cNvSpPr txBox="1"/>
          <p:nvPr/>
        </p:nvSpPr>
        <p:spPr>
          <a:xfrm>
            <a:off x="522515" y="142635"/>
            <a:ext cx="13455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cs-CZ" dirty="0"/>
              <a:t>os lacrimale </a:t>
            </a: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112605" cy="645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 descr="Os zygomaticum (Jochbein): Anatomie, Aufbau, Ossifikation | Kenh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7633"/>
            <a:ext cx="1910443" cy="25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Os zygomaticum (Jochbein): Anatomie, Aufbau, Ossifikation | Kenh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65170"/>
            <a:ext cx="2492829" cy="249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3"/>
          <p:cNvSpPr txBox="1"/>
          <p:nvPr/>
        </p:nvSpPr>
        <p:spPr>
          <a:xfrm>
            <a:off x="522515" y="142635"/>
            <a:ext cx="172847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cs-CZ" dirty="0"/>
              <a:t>os zygomaticum </a:t>
            </a:r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The Mandible - Structure - Attachments - Fractures - TeachMeAnatomy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7" y="4895864"/>
            <a:ext cx="3470501" cy="178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anatomyEXPERT - Mandibular lingula - Structure 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30" y="-37322"/>
            <a:ext cx="7219642" cy="68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3"/>
          <p:cNvSpPr txBox="1"/>
          <p:nvPr/>
        </p:nvSpPr>
        <p:spPr>
          <a:xfrm>
            <a:off x="522515" y="142635"/>
            <a:ext cx="116967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cs-CZ" dirty="0"/>
              <a:t>mandibula</a:t>
            </a:r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s Ethmoidale 💀 - Virtual Antropologiya Mərkəzi | Facebook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4"/>
          <a:stretch>
            <a:fillRect/>
          </a:stretch>
        </p:blipFill>
        <p:spPr bwMode="auto">
          <a:xfrm>
            <a:off x="3793490" y="1447165"/>
            <a:ext cx="5106035" cy="473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22515" y="142635"/>
            <a:ext cx="20707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cs-CZ" dirty="0"/>
              <a:t>septum nasi_vomer 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89780" y="758919"/>
          <a:ext cx="6143138" cy="6080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Fotografie" r:id="rId1" imgW="2857500" imgH="2828925" progId="MSPhotoEd.3">
                  <p:embed/>
                </p:oleObj>
              </mc:Choice>
              <mc:Fallback>
                <p:oleObj name="Fotografie" r:id="rId1" imgW="2857500" imgH="2828925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80" y="758919"/>
                        <a:ext cx="6143138" cy="60808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Přímá spojnice se šipkou 5"/>
          <p:cNvCxnSpPr/>
          <p:nvPr/>
        </p:nvCxnSpPr>
        <p:spPr>
          <a:xfrm flipH="1">
            <a:off x="3748246" y="673970"/>
            <a:ext cx="307084" cy="12007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0" descr="Os Palatinum 💀 ➡️Os sphenoidale ➡️Os... - Virtual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850" y="3820789"/>
            <a:ext cx="2922134" cy="29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Palatine bone (Os palatinum); Image: Yousun Koh | Sphenoid bon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078" y="3429000"/>
            <a:ext cx="3313922" cy="331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3"/>
          <p:cNvSpPr txBox="1"/>
          <p:nvPr/>
        </p:nvSpPr>
        <p:spPr>
          <a:xfrm>
            <a:off x="522515" y="142635"/>
            <a:ext cx="13303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cs-CZ" dirty="0"/>
              <a:t>os paltinum 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591127" y="1718178"/>
            <a:ext cx="5297347" cy="2911695"/>
            <a:chOff x="591127" y="1718178"/>
            <a:chExt cx="5297347" cy="2911695"/>
          </a:xfrm>
        </p:grpSpPr>
        <p:pic>
          <p:nvPicPr>
            <p:cNvPr id="6150" name="Picture 6" descr="Concha nasalis inferior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1"/>
            <a:stretch>
              <a:fillRect/>
            </a:stretch>
          </p:blipFill>
          <p:spPr bwMode="auto">
            <a:xfrm>
              <a:off x="591127" y="1718178"/>
              <a:ext cx="5297347" cy="29116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3" name="Obdélník 2"/>
            <p:cNvSpPr/>
            <p:nvPr/>
          </p:nvSpPr>
          <p:spPr>
            <a:xfrm>
              <a:off x="591127" y="2025570"/>
              <a:ext cx="1182254" cy="208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4782420" y="2039074"/>
              <a:ext cx="993347" cy="208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6555129" y="1718178"/>
            <a:ext cx="5297347" cy="2911695"/>
            <a:chOff x="6555129" y="1718178"/>
            <a:chExt cx="5297347" cy="2911695"/>
          </a:xfrm>
        </p:grpSpPr>
        <p:pic>
          <p:nvPicPr>
            <p:cNvPr id="6148" name="Picture 4" descr="Concha nasalis inferio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1"/>
            <a:stretch>
              <a:fillRect/>
            </a:stretch>
          </p:blipFill>
          <p:spPr bwMode="auto">
            <a:xfrm>
              <a:off x="6555129" y="1718178"/>
              <a:ext cx="5297347" cy="29116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10" name="Obdélník 9"/>
            <p:cNvSpPr/>
            <p:nvPr/>
          </p:nvSpPr>
          <p:spPr>
            <a:xfrm>
              <a:off x="6555129" y="2110451"/>
              <a:ext cx="1182254" cy="208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10570434" y="2143246"/>
              <a:ext cx="1182254" cy="208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" name="TextovéPole 3"/>
          <p:cNvSpPr txBox="1"/>
          <p:nvPr/>
        </p:nvSpPr>
        <p:spPr>
          <a:xfrm>
            <a:off x="522515" y="142635"/>
            <a:ext cx="23031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cs-CZ" dirty="0"/>
              <a:t>concha nasalis inferior </a:t>
            </a: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67" y="0"/>
            <a:ext cx="5503333" cy="6858000"/>
          </a:xfrm>
          <a:prstGeom prst="rect">
            <a:avLst/>
          </a:prstGeom>
        </p:spPr>
      </p:pic>
      <p:pic>
        <p:nvPicPr>
          <p:cNvPr id="3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57" y="0"/>
            <a:ext cx="51266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Ã½sledek obrÃ¡zku pro neurocraniu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5" y="5981"/>
            <a:ext cx="9419841" cy="689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35494" y="5003607"/>
            <a:ext cx="2177802" cy="1757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3913296" y="6445181"/>
            <a:ext cx="1330037" cy="350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4904509" y="591127"/>
            <a:ext cx="3154218" cy="619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5853169" cy="438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 descr="Kostra Lebky - os frontale - vnitřní strana Diagram | Quizl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14500" r="14679" b="13527"/>
          <a:stretch>
            <a:fillRect/>
          </a:stretch>
        </p:blipFill>
        <p:spPr bwMode="auto">
          <a:xfrm>
            <a:off x="51358" y="0"/>
            <a:ext cx="5680527" cy="441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322" y="4139480"/>
            <a:ext cx="5249497" cy="271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 descr="Lebka+ 2. část | Lidské tě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38" y="4139480"/>
            <a:ext cx="2023451" cy="270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178490" y="110898"/>
            <a:ext cx="1221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Os frontale</a:t>
            </a:r>
            <a:endParaRPr lang="cs-CZ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99"/>
          <a:stretch>
            <a:fillRect/>
          </a:stretch>
        </p:blipFill>
        <p:spPr bwMode="auto">
          <a:xfrm>
            <a:off x="9731229" y="4139480"/>
            <a:ext cx="2409413" cy="271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6982691" y="2189018"/>
            <a:ext cx="1348509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650182" y="4904509"/>
            <a:ext cx="1487054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657007" y="3833089"/>
            <a:ext cx="330629" cy="2964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6391564" y="3865525"/>
            <a:ext cx="330629" cy="2964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539" y="350511"/>
            <a:ext cx="5464228" cy="542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49" y="284747"/>
            <a:ext cx="5872451" cy="590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178490" y="110898"/>
            <a:ext cx="1312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Os </a:t>
            </a:r>
            <a:r>
              <a:rPr lang="cs-CZ" dirty="0" err="1"/>
              <a:t>parietale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985" y="0"/>
            <a:ext cx="5622015" cy="595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8851" cy="481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 descr="Occipital bone (Os occipitale); Image: Yousun Koh | Occipital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t="12316" r="4525" b="12280"/>
          <a:stretch>
            <a:fillRect/>
          </a:stretch>
        </p:blipFill>
        <p:spPr bwMode="auto">
          <a:xfrm>
            <a:off x="4357396" y="4568647"/>
            <a:ext cx="2753765" cy="228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178490" y="110898"/>
            <a:ext cx="1377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Os </a:t>
            </a:r>
            <a:r>
              <a:rPr lang="cs-CZ" dirty="0" err="1"/>
              <a:t>occipitale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851563" y="5153891"/>
            <a:ext cx="849745" cy="443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5929742" y="5398655"/>
            <a:ext cx="1071418" cy="443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09"/>
          <a:stretch>
            <a:fillRect/>
          </a:stretch>
        </p:blipFill>
        <p:spPr bwMode="auto">
          <a:xfrm>
            <a:off x="5258135" y="421561"/>
            <a:ext cx="7006697" cy="356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67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 descr="Sphenoid bone (Os sphenoidale); Image: Yousun Koh | Sinusi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424" y="3985855"/>
            <a:ext cx="2872145" cy="287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Os sphenoidale (vorne) Diagram | Quizl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r="6052" b="11750"/>
          <a:stretch>
            <a:fillRect/>
          </a:stretch>
        </p:blipFill>
        <p:spPr bwMode="auto">
          <a:xfrm>
            <a:off x="199586" y="2706872"/>
            <a:ext cx="6406488" cy="395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Os sphenoidale (Keilbein): Anatomie, Funktion, Öffnungen | Kenhu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653" y="84821"/>
            <a:ext cx="2147423" cy="286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Sphenoid bone (Os sphenoidale); Image: Yousun Ko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72"/>
            <a:ext cx="2867656" cy="286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178490" y="64245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Os </a:t>
            </a:r>
            <a:r>
              <a:rPr lang="cs-CZ" dirty="0" err="1"/>
              <a:t>sphenoidale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74"/>
            <a:ext cx="6809691" cy="674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1968" y="58337"/>
            <a:ext cx="1451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Os </a:t>
            </a:r>
            <a:r>
              <a:rPr lang="cs-CZ" dirty="0" err="1"/>
              <a:t>temporale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7787" t="7756" r="7324" b="12381"/>
          <a:stretch>
            <a:fillRect/>
          </a:stretch>
        </p:blipFill>
        <p:spPr>
          <a:xfrm>
            <a:off x="6796062" y="0"/>
            <a:ext cx="5395938" cy="39841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stůl, jídlo, vsedě&#10;&#10;Popis byl vytvořen automaticky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0" y="536959"/>
            <a:ext cx="6927180" cy="57840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395</Words>
  <Application>WPS Presentation</Application>
  <PresentationFormat>Widescreen</PresentationFormat>
  <Paragraphs>46</Paragraphs>
  <Slides>29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8" baseType="lpstr">
      <vt:lpstr>Arial</vt:lpstr>
      <vt:lpstr>SimSun</vt:lpstr>
      <vt:lpstr>Wingdings</vt:lpstr>
      <vt:lpstr>Arial Unicode MS</vt:lpstr>
      <vt:lpstr>Calibri Light</vt:lpstr>
      <vt:lpstr>Calibri</vt:lpstr>
      <vt:lpstr>Microsoft YaHei</vt:lpstr>
      <vt:lpstr>Office Theme</vt:lpstr>
      <vt:lpstr>MSPhotoEd.3</vt:lpstr>
      <vt:lpstr>PowerPoint 演示文稿</vt:lpstr>
      <vt:lpstr>NEUROCRANIUM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NEUROCRANIUM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Lucík</dc:creator>
  <cp:lastModifiedBy>Lucík</cp:lastModifiedBy>
  <cp:revision>1</cp:revision>
  <dcterms:created xsi:type="dcterms:W3CDTF">2024-04-23T18:42:34Z</dcterms:created>
  <dcterms:modified xsi:type="dcterms:W3CDTF">2024-04-23T18:42:34Z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0AB0D70E06F74185B5C265C9D951953B_11</vt:lpwstr>
  </property>
  <property fmtid="{D5CDD505-2E9C-101B-9397-08002B2CF9AE}" pid="3" name="KSOProductBuildVer">
    <vt:lpwstr>1033-12.2.0.16731</vt:lpwstr>
  </property>
</Properties>
</file>