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49" r:id="rId3"/>
    <p:sldId id="276" r:id="rId4"/>
    <p:sldId id="402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FACB7-CE3E-43AA-BF9E-B2F9D6AB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C1DE8D-9F2F-45B8-A85B-71C89539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35162-02ED-45F9-ADA6-8EA97C4E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75B42A-F64C-406A-89DA-AE452008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28BD8-244D-4345-9150-D15B4DC8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7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F14DB-4FA4-49D7-A67C-8429C3B7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B855F7-3811-4706-8714-39DE13E7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6057A-3E37-4A6C-8F7E-0E4A165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A7291E-D395-4E65-9826-BF26637E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69DD11-AD36-400A-8842-4E9673BF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15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43B6C4-6C01-4C8A-8395-58A3F20A0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BD4009-E4E6-4DD3-99B9-8159F29D1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BA43FE-79B8-460A-B42C-F824484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A9A3-D3DB-4255-B592-A3C20184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C3A64F-F82C-49C4-9750-7D07220F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1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DE1F0-9D23-4B5E-831C-094DC08F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21A56-9686-4636-95F0-1C0ABFF4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56F10-0073-464A-ADE2-9C8A0F79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DAE58F-5DB3-4597-B66E-A80F14CA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EA1E1-58C3-4CF1-B348-6E3E492C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2D182-F58E-4FA9-9D92-7A0BE775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0A03EC-BE16-4703-8F4F-AEAC6B2C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8E0BA7-15E5-4776-A0F1-547B852A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9399D-1410-4DFE-B572-13B8543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429700-FE4C-4CDF-80B6-4A69973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1106A-74D2-4752-A5DF-14E1E58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07F25-CC98-474C-BE77-F94DFDFC9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477331-918E-4DD1-886E-D48EDCF0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14EB53-6FFF-4948-8E4A-220630CA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CE7666-6980-4494-B3B0-6F571D55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C80994-BC1A-4601-AA8F-301B5777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904B8-A44D-422F-BE2E-292D09B6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D6E13F-4044-4418-AB4C-1D1720BA2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F947D4-A3C3-48C6-8BD8-7F50DAC8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24DD21-94F9-4980-999A-A642205BF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AE2DA-43A7-49E3-9A06-5F4F3F03D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B7AA7-BAAF-43AD-AF40-643EEC43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9028B4-807F-43E1-956C-068543C3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456D99-0794-402E-878F-436D6D3A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69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BF7BE-5037-40E3-8168-940F4E56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A17A17-A008-48B7-8DB1-542456FD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616AAB-B76E-46A7-BFCB-7AB9E0F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D4F593-FCBC-4C46-BA8D-B56B46EA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5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DA2CC3-924E-44F2-9B5A-86045302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3F17DF-E307-4199-9908-02A806E4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3892C1-0430-403F-9A5D-33556DCA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95513-8F6A-4A4A-BAE0-F47950AB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EAC29-D45B-49AD-A675-3363F01B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22CDC6-9330-4733-AA4D-EC937A53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14F10-0B4F-46FE-9C92-B46BA9F4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4DCE7-EB9B-4790-91BD-5E0171FA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EF98E5-E784-4010-B41F-6F378D8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5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3F266-0717-4A99-8983-CE906468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626A15-CDB7-45E6-9B1F-0237375B4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8D9BA5-95D4-4C6D-B216-45D3D4916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72EEDE-3493-4DEB-BDE3-2FE07E1D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37A989-95DB-4CF2-B82D-012DEEB5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F0F85D-C075-4525-9430-602C12FF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BAAFD8-3A69-4BC6-8C44-08AFEC5C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2030E4-8EDE-4817-BA3F-4A09ED07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2EBC36-E941-4A4A-9675-16AB5779E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DA84-D3B6-45B1-9AB2-019848141C40}" type="datetimeFigureOut">
              <a:rPr lang="cs-CZ" smtClean="0"/>
              <a:t>24.03.2019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06A36A-AE75-40DA-9D94-8667774FD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C6CA43-5A43-473D-91CA-21E7EA58A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BAE1-9789-4751-9DFD-F429218CD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9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n3-obrna">
            <a:extLst>
              <a:ext uri="{FF2B5EF4-FFF2-40B4-BE49-F238E27FC236}">
                <a16:creationId xmlns:a16="http://schemas.microsoft.com/office/drawing/2014/main" id="{C8D9F684-4189-4B1C-AE84-42C68B16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>
            <a:fillRect/>
          </a:stretch>
        </p:blipFill>
        <p:spPr bwMode="auto">
          <a:xfrm>
            <a:off x="5557859" y="4327297"/>
            <a:ext cx="1785937" cy="2276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10">
            <a:extLst>
              <a:ext uri="{FF2B5EF4-FFF2-40B4-BE49-F238E27FC236}">
                <a16:creationId xmlns:a16="http://schemas.microsoft.com/office/drawing/2014/main" id="{B8CF247B-6E09-4D5B-9890-A5541FFD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" y="-46653"/>
            <a:ext cx="3529013" cy="59093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OBRNA N. III</a:t>
            </a:r>
          </a:p>
          <a:p>
            <a:pPr eaLnBrk="1" hangingPunct="1"/>
            <a:r>
              <a:rPr lang="cs-CZ" altLang="cs-CZ" b="1" dirty="0"/>
              <a:t>Ptóza</a:t>
            </a:r>
            <a:r>
              <a:rPr lang="cs-CZ" altLang="cs-CZ" dirty="0"/>
              <a:t>: pokles víčka z obrny m. levator </a:t>
            </a:r>
            <a:r>
              <a:rPr lang="cs-CZ" altLang="cs-CZ" dirty="0" err="1"/>
              <a:t>palpebrae</a:t>
            </a:r>
            <a:r>
              <a:rPr lang="cs-CZ" altLang="cs-CZ" dirty="0"/>
              <a:t> </a:t>
            </a:r>
            <a:r>
              <a:rPr lang="cs-CZ" altLang="cs-CZ" dirty="0" err="1"/>
              <a:t>superioris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Obrna pohledu mediálně: </a:t>
            </a:r>
            <a:r>
              <a:rPr lang="cs-CZ" altLang="cs-CZ" dirty="0"/>
              <a:t>obrna m. </a:t>
            </a:r>
            <a:r>
              <a:rPr lang="cs-CZ" altLang="cs-CZ" dirty="0" err="1"/>
              <a:t>rectus</a:t>
            </a:r>
            <a:r>
              <a:rPr lang="cs-CZ" altLang="cs-CZ" dirty="0"/>
              <a:t> </a:t>
            </a:r>
            <a:r>
              <a:rPr lang="cs-CZ" altLang="cs-CZ" dirty="0" err="1"/>
              <a:t>bulbi</a:t>
            </a:r>
            <a:r>
              <a:rPr lang="cs-CZ" altLang="cs-CZ" dirty="0"/>
              <a:t> </a:t>
            </a:r>
            <a:r>
              <a:rPr lang="cs-CZ" altLang="cs-CZ" dirty="0" err="1"/>
              <a:t>medialis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Strabismus </a:t>
            </a:r>
            <a:r>
              <a:rPr lang="cs-CZ" altLang="cs-CZ" b="1" dirty="0" err="1"/>
              <a:t>divergens</a:t>
            </a:r>
            <a:r>
              <a:rPr lang="cs-CZ" altLang="cs-CZ" b="1" dirty="0"/>
              <a:t> (</a:t>
            </a:r>
            <a:r>
              <a:rPr lang="cs-CZ" altLang="cs-CZ" dirty="0"/>
              <a:t>rozbíhavé šilhání )</a:t>
            </a:r>
            <a:r>
              <a:rPr lang="cs-CZ" altLang="cs-CZ" b="1" dirty="0"/>
              <a:t>+ diplopie (</a:t>
            </a:r>
            <a:r>
              <a:rPr lang="cs-CZ" altLang="cs-CZ" dirty="0"/>
              <a:t>dvojité vidění )</a:t>
            </a:r>
            <a:r>
              <a:rPr lang="cs-CZ" altLang="cs-CZ" b="1" dirty="0"/>
              <a:t>:</a:t>
            </a:r>
            <a:r>
              <a:rPr lang="cs-CZ" altLang="cs-CZ" dirty="0"/>
              <a:t>  převaha intaktního m. </a:t>
            </a:r>
            <a:r>
              <a:rPr lang="cs-CZ" altLang="cs-CZ" dirty="0" err="1"/>
              <a:t>rectus</a:t>
            </a:r>
            <a:r>
              <a:rPr lang="cs-CZ" altLang="cs-CZ" dirty="0"/>
              <a:t> </a:t>
            </a:r>
            <a:r>
              <a:rPr lang="cs-CZ" altLang="cs-CZ" dirty="0" err="1"/>
              <a:t>lateralis</a:t>
            </a:r>
            <a:r>
              <a:rPr lang="cs-CZ" altLang="cs-CZ" dirty="0"/>
              <a:t> (inervovaného z n. VI) nad ochrnutým m. </a:t>
            </a:r>
            <a:r>
              <a:rPr lang="cs-CZ" altLang="cs-CZ" dirty="0" err="1"/>
              <a:t>rectus</a:t>
            </a:r>
            <a:r>
              <a:rPr lang="cs-CZ" altLang="cs-CZ" dirty="0"/>
              <a:t> </a:t>
            </a:r>
            <a:r>
              <a:rPr lang="cs-CZ" altLang="cs-CZ" dirty="0" err="1"/>
              <a:t>medialis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Mydriáza (</a:t>
            </a:r>
            <a:r>
              <a:rPr lang="cs-CZ" altLang="cs-CZ" dirty="0"/>
              <a:t>rozšířená zornice )</a:t>
            </a:r>
            <a:r>
              <a:rPr lang="cs-CZ" altLang="cs-CZ" b="1" dirty="0"/>
              <a:t>:</a:t>
            </a:r>
            <a:r>
              <a:rPr lang="cs-CZ" altLang="cs-CZ" dirty="0"/>
              <a:t> obrna m. </a:t>
            </a:r>
            <a:r>
              <a:rPr lang="cs-CZ" altLang="cs-CZ" dirty="0" err="1"/>
              <a:t>sphincter</a:t>
            </a:r>
            <a:r>
              <a:rPr lang="cs-CZ" altLang="cs-CZ" dirty="0"/>
              <a:t> </a:t>
            </a:r>
            <a:r>
              <a:rPr lang="cs-CZ" altLang="cs-CZ" dirty="0" err="1"/>
              <a:t>pupillae</a:t>
            </a:r>
            <a:r>
              <a:rPr lang="cs-CZ" altLang="cs-CZ" dirty="0"/>
              <a:t>, převaha m. </a:t>
            </a:r>
            <a:r>
              <a:rPr lang="cs-CZ" altLang="cs-CZ" dirty="0" err="1"/>
              <a:t>dilatator</a:t>
            </a:r>
            <a:r>
              <a:rPr lang="cs-CZ" altLang="cs-CZ" dirty="0"/>
              <a:t> </a:t>
            </a:r>
            <a:r>
              <a:rPr lang="cs-CZ" altLang="cs-CZ" dirty="0" err="1"/>
              <a:t>pupillae</a:t>
            </a:r>
            <a:r>
              <a:rPr lang="cs-CZ" altLang="cs-CZ" dirty="0"/>
              <a:t> (inervovaného z krčního sympatiku)</a:t>
            </a:r>
          </a:p>
          <a:p>
            <a:pPr eaLnBrk="1" hangingPunct="1"/>
            <a:r>
              <a:rPr lang="cs-CZ" altLang="cs-CZ" b="1" dirty="0"/>
              <a:t>Porucha akomodace (do blízka)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cs-CZ" altLang="cs-CZ" sz="1200" dirty="0"/>
          </a:p>
        </p:txBody>
      </p:sp>
      <p:pic>
        <p:nvPicPr>
          <p:cNvPr id="17412" name="Picture 7" descr="69A629FB">
            <a:extLst>
              <a:ext uri="{FF2B5EF4-FFF2-40B4-BE49-F238E27FC236}">
                <a16:creationId xmlns:a16="http://schemas.microsoft.com/office/drawing/2014/main" id="{96591C6B-7A0B-4C78-8A0B-396D80F1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21477" r="13870" b="4420"/>
          <a:stretch>
            <a:fillRect/>
          </a:stretch>
        </p:blipFill>
        <p:spPr bwMode="auto">
          <a:xfrm>
            <a:off x="4818062" y="2428081"/>
            <a:ext cx="2786063" cy="14938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2" descr="167A7309">
            <a:extLst>
              <a:ext uri="{FF2B5EF4-FFF2-40B4-BE49-F238E27FC236}">
                <a16:creationId xmlns:a16="http://schemas.microsoft.com/office/drawing/2014/main" id="{BB82CF3E-D2FD-4DBF-80CD-8AD7C9C4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/>
          <a:stretch>
            <a:fillRect/>
          </a:stretch>
        </p:blipFill>
        <p:spPr bwMode="auto">
          <a:xfrm>
            <a:off x="8490061" y="531813"/>
            <a:ext cx="3529013" cy="2643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D881701F-E312-4146-87C8-BCA69753B841}"/>
              </a:ext>
            </a:extLst>
          </p:cNvPr>
          <p:cNvCxnSpPr/>
          <p:nvPr/>
        </p:nvCxnSpPr>
        <p:spPr>
          <a:xfrm rot="5400000">
            <a:off x="8855772" y="899141"/>
            <a:ext cx="642937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2FDD3699-A202-41CC-9C52-4DA7F2B10795}"/>
              </a:ext>
            </a:extLst>
          </p:cNvPr>
          <p:cNvCxnSpPr/>
          <p:nvPr/>
        </p:nvCxnSpPr>
        <p:spPr>
          <a:xfrm rot="10800000">
            <a:off x="8604946" y="2094108"/>
            <a:ext cx="5715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E7D0AC73-4255-4B08-8FCD-EFE165F74B75}"/>
              </a:ext>
            </a:extLst>
          </p:cNvPr>
          <p:cNvCxnSpPr/>
          <p:nvPr/>
        </p:nvCxnSpPr>
        <p:spPr>
          <a:xfrm rot="10800000">
            <a:off x="9269753" y="1650027"/>
            <a:ext cx="50006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n3-obrna2">
            <a:extLst>
              <a:ext uri="{FF2B5EF4-FFF2-40B4-BE49-F238E27FC236}">
                <a16:creationId xmlns:a16="http://schemas.microsoft.com/office/drawing/2014/main" id="{4CE4FE21-1286-4479-99C5-2DB118CE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83000"/>
            <a:ext cx="42481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n3-obrna4">
            <a:extLst>
              <a:ext uri="{FF2B5EF4-FFF2-40B4-BE49-F238E27FC236}">
                <a16:creationId xmlns:a16="http://schemas.microsoft.com/office/drawing/2014/main" id="{66DDFE4F-BE65-46F3-A354-B339BC61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05" y="183426"/>
            <a:ext cx="4356100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7">
            <a:extLst>
              <a:ext uri="{FF2B5EF4-FFF2-40B4-BE49-F238E27FC236}">
                <a16:creationId xmlns:a16="http://schemas.microsoft.com/office/drawing/2014/main" id="{43AF3450-0ACC-4D5E-B418-5EE827F9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898" y="798549"/>
            <a:ext cx="1441450" cy="1150937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D929B612-8A2B-43BE-93CB-D41B15D2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358" y="4658518"/>
            <a:ext cx="1223897" cy="1223963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E95C68B-81AB-4443-8EB5-CDF1044C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228" y="3724905"/>
            <a:ext cx="2063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dirty="0"/>
              <a:t>aktivní pohled vlevo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n6-obrna">
            <a:extLst>
              <a:ext uri="{FF2B5EF4-FFF2-40B4-BE49-F238E27FC236}">
                <a16:creationId xmlns:a16="http://schemas.microsoft.com/office/drawing/2014/main" id="{27C5B51A-6A7C-4A6E-911E-F74A8586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9" y="1386469"/>
            <a:ext cx="3095625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 descr="n6-obrna2">
            <a:extLst>
              <a:ext uri="{FF2B5EF4-FFF2-40B4-BE49-F238E27FC236}">
                <a16:creationId xmlns:a16="http://schemas.microsoft.com/office/drawing/2014/main" id="{5DF41244-1C46-4C97-BE59-DB3A4873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130969"/>
            <a:ext cx="346075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eyes_cn6_palsy3">
            <a:extLst>
              <a:ext uri="{FF2B5EF4-FFF2-40B4-BE49-F238E27FC236}">
                <a16:creationId xmlns:a16="http://schemas.microsoft.com/office/drawing/2014/main" id="{9524AD1E-944A-4337-A2CE-09C3C565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0" y="2394534"/>
            <a:ext cx="3460750" cy="16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Oval 7">
            <a:extLst>
              <a:ext uri="{FF2B5EF4-FFF2-40B4-BE49-F238E27FC236}">
                <a16:creationId xmlns:a16="http://schemas.microsoft.com/office/drawing/2014/main" id="{2D9651EB-71FB-4B2B-B763-7102C011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74" y="2763866"/>
            <a:ext cx="870496" cy="578314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28" name="Oval 8">
            <a:extLst>
              <a:ext uri="{FF2B5EF4-FFF2-40B4-BE49-F238E27FC236}">
                <a16:creationId xmlns:a16="http://schemas.microsoft.com/office/drawing/2014/main" id="{E07182E9-4401-40A1-BDD6-2E436D0C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4" y="923131"/>
            <a:ext cx="647700" cy="431800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29" name="Oval 9">
            <a:extLst>
              <a:ext uri="{FF2B5EF4-FFF2-40B4-BE49-F238E27FC236}">
                <a16:creationId xmlns:a16="http://schemas.microsoft.com/office/drawing/2014/main" id="{9FD246EB-260B-4E01-A461-609D200B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9" y="1530932"/>
            <a:ext cx="1081087" cy="863600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0" name="Oval 10">
            <a:extLst>
              <a:ext uri="{FF2B5EF4-FFF2-40B4-BE49-F238E27FC236}">
                <a16:creationId xmlns:a16="http://schemas.microsoft.com/office/drawing/2014/main" id="{6E020672-16B5-452E-B638-8C55D48F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899358"/>
            <a:ext cx="1008062" cy="719137"/>
          </a:xfrm>
          <a:prstGeom prst="ellipse">
            <a:avLst/>
          </a:prstGeom>
          <a:noFill/>
          <a:ln w="9525">
            <a:solidFill>
              <a:srgbClr val="AB15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1" name="Text Box 11">
            <a:extLst>
              <a:ext uri="{FF2B5EF4-FFF2-40B4-BE49-F238E27FC236}">
                <a16:creationId xmlns:a16="http://schemas.microsoft.com/office/drawing/2014/main" id="{766D477B-8601-472D-A5EC-228B20F5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625" y="130969"/>
            <a:ext cx="220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aktivní pohled vpravo</a:t>
            </a:r>
          </a:p>
        </p:txBody>
      </p:sp>
      <p:sp>
        <p:nvSpPr>
          <p:cNvPr id="107532" name="Text Box 12">
            <a:extLst>
              <a:ext uri="{FF2B5EF4-FFF2-40B4-BE49-F238E27FC236}">
                <a16:creationId xmlns:a16="http://schemas.microsoft.com/office/drawing/2014/main" id="{B982B3B7-199A-4F18-AD2B-61DDC5B5F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496" y="2342422"/>
            <a:ext cx="2313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/>
              <a:t>aktivní pohled vlevo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522232E-4CC7-4A83-AB88-62CF3048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9" y="87312"/>
            <a:ext cx="4394200" cy="12890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OBRNA N. IV., VI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200" b="1" dirty="0"/>
              <a:t>Obrna pohledu laterálně</a:t>
            </a:r>
            <a:r>
              <a:rPr lang="cs-CZ" altLang="cs-CZ" sz="1200" dirty="0"/>
              <a:t> z obrny m. </a:t>
            </a:r>
            <a:r>
              <a:rPr lang="cs-CZ" altLang="cs-CZ" sz="1200" dirty="0" err="1"/>
              <a:t>rectus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bulbi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lateralis</a:t>
            </a:r>
            <a:endParaRPr lang="cs-CZ" altLang="cs-CZ" sz="12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200" b="1" dirty="0"/>
              <a:t>Strabismus </a:t>
            </a:r>
            <a:r>
              <a:rPr lang="cs-CZ" altLang="cs-CZ" sz="1200" b="1" dirty="0" err="1"/>
              <a:t>convergens</a:t>
            </a:r>
            <a:r>
              <a:rPr lang="cs-CZ" altLang="cs-CZ" sz="1200" b="1" dirty="0"/>
              <a:t> + diplopie</a:t>
            </a:r>
            <a:r>
              <a:rPr lang="cs-CZ" altLang="cs-CZ" sz="1200" dirty="0"/>
              <a:t>: převaha intaktního m. </a:t>
            </a:r>
            <a:r>
              <a:rPr lang="cs-CZ" altLang="cs-CZ" sz="1200" dirty="0" err="1"/>
              <a:t>rectus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medialis</a:t>
            </a:r>
            <a:r>
              <a:rPr lang="cs-CZ" altLang="cs-CZ" sz="1200" dirty="0"/>
              <a:t> (inervovaného z n. III) nad ochrnutým m. </a:t>
            </a:r>
            <a:r>
              <a:rPr lang="cs-CZ" altLang="cs-CZ" sz="1200" dirty="0" err="1"/>
              <a:t>rectus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bulbi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lateralis</a:t>
            </a:r>
            <a:endParaRPr lang="cs-CZ" altLang="cs-CZ" sz="1200" dirty="0"/>
          </a:p>
        </p:txBody>
      </p:sp>
      <p:pic>
        <p:nvPicPr>
          <p:cNvPr id="18" name="Picture 3" descr="D13E92FF">
            <a:extLst>
              <a:ext uri="{FF2B5EF4-FFF2-40B4-BE49-F238E27FC236}">
                <a16:creationId xmlns:a16="http://schemas.microsoft.com/office/drawing/2014/main" id="{FCFB44CC-32C6-41AA-B724-057C0A8C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0" y="130969"/>
            <a:ext cx="3529013" cy="2720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31C950C1">
            <a:extLst>
              <a:ext uri="{FF2B5EF4-FFF2-40B4-BE49-F238E27FC236}">
                <a16:creationId xmlns:a16="http://schemas.microsoft.com/office/drawing/2014/main" id="{7490D221-CC1E-4397-B21C-2896E91F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31116" r="24860" b="45863"/>
          <a:stretch>
            <a:fillRect/>
          </a:stretch>
        </p:blipFill>
        <p:spPr bwMode="auto">
          <a:xfrm>
            <a:off x="9083129" y="2939256"/>
            <a:ext cx="2738438" cy="1357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3BB9C039-433A-4A72-AD16-54D0E079EAD0}"/>
              </a:ext>
            </a:extLst>
          </p:cNvPr>
          <p:cNvCxnSpPr/>
          <p:nvPr/>
        </p:nvCxnSpPr>
        <p:spPr>
          <a:xfrm>
            <a:off x="9078368" y="1631157"/>
            <a:ext cx="714375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0A6D98BB-B4EB-4773-AB28-74751495AB4A}"/>
              </a:ext>
            </a:extLst>
          </p:cNvPr>
          <p:cNvSpPr/>
          <p:nvPr/>
        </p:nvSpPr>
        <p:spPr>
          <a:xfrm>
            <a:off x="8722767" y="130969"/>
            <a:ext cx="1485900" cy="7143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CA3E973">
            <a:extLst>
              <a:ext uri="{FF2B5EF4-FFF2-40B4-BE49-F238E27FC236}">
                <a16:creationId xmlns:a16="http://schemas.microsoft.com/office/drawing/2014/main" id="{3D6F05A3-2E3F-4F86-87D9-17E14038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r="3525" b="2092"/>
          <a:stretch>
            <a:fillRect/>
          </a:stretch>
        </p:blipFill>
        <p:spPr bwMode="auto">
          <a:xfrm>
            <a:off x="6240463" y="474663"/>
            <a:ext cx="2057400" cy="273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165BD6F9">
            <a:extLst>
              <a:ext uri="{FF2B5EF4-FFF2-40B4-BE49-F238E27FC236}">
                <a16:creationId xmlns:a16="http://schemas.microsoft.com/office/drawing/2014/main" id="{D113C60E-7FFD-4023-8D80-6DFAC15D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r="938" b="2789"/>
          <a:stretch>
            <a:fillRect/>
          </a:stretch>
        </p:blipFill>
        <p:spPr bwMode="auto">
          <a:xfrm>
            <a:off x="3952876" y="463550"/>
            <a:ext cx="2163763" cy="273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2973CC6F">
            <a:extLst>
              <a:ext uri="{FF2B5EF4-FFF2-40B4-BE49-F238E27FC236}">
                <a16:creationId xmlns:a16="http://schemas.microsoft.com/office/drawing/2014/main" id="{AD2D4DB3-0412-471B-88F0-A204F8E9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4866" r="2725" b="5678"/>
          <a:stretch>
            <a:fillRect/>
          </a:stretch>
        </p:blipFill>
        <p:spPr bwMode="auto">
          <a:xfrm>
            <a:off x="1919288" y="1019176"/>
            <a:ext cx="2012950" cy="219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AC4B3F55">
            <a:extLst>
              <a:ext uri="{FF2B5EF4-FFF2-40B4-BE49-F238E27FC236}">
                <a16:creationId xmlns:a16="http://schemas.microsoft.com/office/drawing/2014/main" id="{91984100-20A0-437B-9D2D-5AD16BE5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571" r="5286" b="6856"/>
          <a:stretch>
            <a:fillRect/>
          </a:stretch>
        </p:blipFill>
        <p:spPr bwMode="auto">
          <a:xfrm>
            <a:off x="8328025" y="1149350"/>
            <a:ext cx="1982788" cy="2063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649EE2BB-3D09-4D89-A5AD-F1705CB4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</a:rPr>
              <a:t>PERIFERNÍ</a:t>
            </a:r>
            <a:r>
              <a:rPr lang="cs-CZ" altLang="cs-CZ" sz="2400" b="1">
                <a:solidFill>
                  <a:srgbClr val="FF0000"/>
                </a:solidFill>
              </a:rPr>
              <a:t> (A) </a:t>
            </a:r>
            <a:r>
              <a:rPr lang="cs-CZ" altLang="cs-CZ" sz="2400" b="1">
                <a:solidFill>
                  <a:srgbClr val="FFFF00"/>
                </a:solidFill>
              </a:rPr>
              <a:t>+ CENTRÁLNÍ OBRNA</a:t>
            </a:r>
            <a:r>
              <a:rPr lang="cs-CZ" altLang="cs-CZ" sz="2400" b="1">
                <a:solidFill>
                  <a:srgbClr val="FF0000"/>
                </a:solidFill>
              </a:rPr>
              <a:t> (B) </a:t>
            </a:r>
            <a:r>
              <a:rPr lang="cs-CZ" altLang="cs-CZ" sz="2400" b="1">
                <a:solidFill>
                  <a:srgbClr val="FFFF00"/>
                </a:solidFill>
              </a:rPr>
              <a:t>N. VII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8AA82D87-9B1E-4655-B5C8-32E18EC2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6" y="463550"/>
            <a:ext cx="358775" cy="376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01AE70A3-CD9D-4CAB-8A3F-FF847FCF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474664"/>
            <a:ext cx="358775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8D024722-12FB-48CD-A6C5-8725610C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57850"/>
            <a:ext cx="4572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Obrna všech mimických svalů na homolaterální polovině obličeje při poškození motorického jádra n. VII nebo axonů jeho motorických buněk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C89561B8-C90F-4710-AF17-D83C090D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383214"/>
            <a:ext cx="4500562" cy="147478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Kontralaterální obrna dolních mimických svalů při poškození </a:t>
            </a:r>
            <a:r>
              <a:rPr lang="cs-CZ" altLang="cs-CZ" sz="1800" dirty="0" err="1"/>
              <a:t>supranukleární</a:t>
            </a:r>
            <a:r>
              <a:rPr lang="cs-CZ" altLang="cs-CZ" sz="1800" dirty="0"/>
              <a:t> inervace motorického jádra n. VII: pokleslý koutek ústní.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Horní mimické svaly zůstávají intaktní. </a:t>
            </a:r>
          </a:p>
        </p:txBody>
      </p:sp>
      <p:pic>
        <p:nvPicPr>
          <p:cNvPr id="32779" name="Picture 11">
            <a:extLst>
              <a:ext uri="{FF2B5EF4-FFF2-40B4-BE49-F238E27FC236}">
                <a16:creationId xmlns:a16="http://schemas.microsoft.com/office/drawing/2014/main" id="{BD894819-2B1F-4250-A95F-3B065C21659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2268538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>
            <a:extLst>
              <a:ext uri="{FF2B5EF4-FFF2-40B4-BE49-F238E27FC236}">
                <a16:creationId xmlns:a16="http://schemas.microsoft.com/office/drawing/2014/main" id="{2F8B92EC-5CF2-4166-B7EC-DD59516A141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3284538"/>
            <a:ext cx="15843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>
            <a:extLst>
              <a:ext uri="{FF2B5EF4-FFF2-40B4-BE49-F238E27FC236}">
                <a16:creationId xmlns:a16="http://schemas.microsoft.com/office/drawing/2014/main" id="{883C6404-E12A-46F3-A690-6E5CF4927FE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213100"/>
            <a:ext cx="17287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>
            <a:extLst>
              <a:ext uri="{FF2B5EF4-FFF2-40B4-BE49-F238E27FC236}">
                <a16:creationId xmlns:a16="http://schemas.microsoft.com/office/drawing/2014/main" id="{523096D1-AC71-4499-90FE-CE3F72820B2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3284539"/>
            <a:ext cx="1152525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3620CE83-94E3-4ADC-9F56-A0B8DBB7860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0"/>
            <a:ext cx="8532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6" name="Rectangle 4">
            <a:extLst>
              <a:ext uri="{FF2B5EF4-FFF2-40B4-BE49-F238E27FC236}">
                <a16:creationId xmlns:a16="http://schemas.microsoft.com/office/drawing/2014/main" id="{BE687F14-E84A-4674-AFCC-000432DB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0"/>
            <a:ext cx="853281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cs-CZ" sz="2400" b="1" dirty="0"/>
              <a:t>jazyk uchýlen v klidu na zdravou stranu a při plazení na stranu </a:t>
            </a:r>
            <a:r>
              <a:rPr lang="cs-CZ" altLang="cs-CZ" sz="2400" b="1" i="1" dirty="0"/>
              <a:t>postižení! = </a:t>
            </a:r>
            <a:r>
              <a:rPr lang="cs-CZ" altLang="cs-CZ" sz="2400" b="1" dirty="0" err="1">
                <a:solidFill>
                  <a:srgbClr val="FF0000"/>
                </a:solidFill>
              </a:rPr>
              <a:t>hemiglossoplegie</a:t>
            </a:r>
            <a:r>
              <a:rPr lang="cs-CZ" altLang="cs-CZ" sz="2400" b="1" i="1" dirty="0"/>
              <a:t> </a:t>
            </a:r>
            <a:br>
              <a:rPr lang="cs-CZ" altLang="cs-CZ" sz="2400" b="1" i="1" dirty="0"/>
            </a:br>
            <a:endParaRPr lang="cs-CZ" altLang="cs-CZ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209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Lucík</dc:creator>
  <cp:lastModifiedBy>Lucík</cp:lastModifiedBy>
  <cp:revision>3</cp:revision>
  <dcterms:created xsi:type="dcterms:W3CDTF">2019-03-24T12:06:18Z</dcterms:created>
  <dcterms:modified xsi:type="dcterms:W3CDTF">2019-03-24T12:16:54Z</dcterms:modified>
</cp:coreProperties>
</file>