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353" r:id="rId22"/>
    <p:sldId id="382" r:id="rId23"/>
  </p:sldIdLst>
  <p:sldSz cx="9144000" cy="6858000" type="screen4x3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2226" y="11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25.09.2023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emf"/><Relationship Id="rId9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emf"/><Relationship Id="rId9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098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098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09812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09812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529892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m = 0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= n. s.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529892"/>
            <a:ext cx="11521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m = 0,25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= 0,22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/>
              <a:t>m = 0,22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= 0,14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529892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/>
              <a:t>m = 0,19</a:t>
            </a:r>
          </a:p>
          <a:p>
            <a:pPr marL="273050" lvl="0" indent="-273050" fontAlgn="base"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se = 0,10</a:t>
            </a: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37595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273667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6174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171872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29061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Náhodný jev</a:t>
            </a:r>
            <a:r>
              <a:rPr lang="cs-CZ" b="0" i="0" dirty="0"/>
              <a:t>	značíme velkým latinským písmenem, např. A. Jde o jev, pro který požadujeme tzv. statistickou stabilitu, tj. aby při n opakováních pokusu platilo pro relativní četnost výsledku:</a:t>
            </a:r>
          </a:p>
          <a:p>
            <a:pPr marL="1619250" indent="-1619250" eaLnBrk="0" hangingPunct="0"/>
            <a:endParaRPr lang="cs-CZ" b="0" i="0" dirty="0"/>
          </a:p>
          <a:p>
            <a:pPr marL="1619250" indent="-1619250" eaLnBrk="0" hangingPunct="0"/>
            <a:endParaRPr lang="cs-CZ" i="0" dirty="0"/>
          </a:p>
          <a:p>
            <a:pPr marL="1619250" indent="-1619250" eaLnBrk="0" hangingPunct="0"/>
            <a:endParaRPr lang="cs-CZ" i="0" dirty="0"/>
          </a:p>
          <a:p>
            <a:pPr marL="1619250" indent="-1619250" eaLnBrk="0" hangingPunct="0"/>
            <a:endParaRPr lang="cs-CZ" i="0" dirty="0"/>
          </a:p>
          <a:p>
            <a:pPr marL="3140075" indent="-3140075" algn="just" eaLnBrk="0" hangingPunct="0"/>
            <a:r>
              <a:rPr lang="cs-CZ" dirty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/>
              <a:t>ω</a:t>
            </a:r>
            <a:r>
              <a:rPr lang="cs-CZ" dirty="0"/>
              <a:t>.</a:t>
            </a:r>
          </a:p>
          <a:p>
            <a:pPr marL="3140075" indent="-3140075" algn="just" eaLnBrk="0" hangingPunct="0"/>
            <a:endParaRPr lang="cs-CZ" i="0" dirty="0"/>
          </a:p>
          <a:p>
            <a:pPr marL="3140075" indent="-3140075" algn="just" eaLnBrk="0" hangingPunct="0"/>
            <a:r>
              <a:rPr lang="cs-CZ" i="0" dirty="0"/>
              <a:t>Prostor elementárních jevů 	</a:t>
            </a:r>
            <a:r>
              <a:rPr lang="cs-CZ" b="0" i="0" dirty="0"/>
              <a:t>značíme obvykle </a:t>
            </a:r>
            <a:r>
              <a:rPr lang="el-GR" b="0" i="0" dirty="0"/>
              <a:t>Ω</a:t>
            </a:r>
            <a:r>
              <a:rPr lang="cs-CZ" b="0" i="0" dirty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</a:t>
            </a:r>
            <a:b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rovněž jsou prvky náhodných jevů</a:t>
            </a:r>
            <a:b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náhodné jevy jsou podmnožiny prostoru elementárních jevů.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prostor</a:t>
            </a:r>
          </a:p>
          <a:p>
            <a:pPr marL="1619250" indent="-1619250" algn="just" eaLnBrk="0" hangingPunct="0"/>
            <a:r>
              <a:rPr lang="cs-CZ" b="0" i="0" dirty="0"/>
              <a:t>elementárních</a:t>
            </a:r>
          </a:p>
          <a:p>
            <a:pPr marL="1619250" indent="-1619250" algn="just" eaLnBrk="0" hangingPunct="0"/>
            <a:r>
              <a:rPr lang="cs-CZ" b="0" i="0" dirty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eaLnBrk="0" hangingPunct="0">
              <a:spcAft>
                <a:spcPts val="1200"/>
              </a:spcAft>
            </a:pPr>
            <a:r>
              <a:rPr lang="el-GR" i="0" dirty="0"/>
              <a:t>σ</a:t>
            </a:r>
            <a:r>
              <a:rPr lang="cs-CZ" i="0" dirty="0"/>
              <a:t>-algebra</a:t>
            </a:r>
            <a:r>
              <a:rPr lang="cs-CZ" b="0" i="0" dirty="0"/>
              <a:t>	systém (množina) podmnožin prostoru elementárních jevů A</a:t>
            </a:r>
            <a:br>
              <a:rPr lang="cs-CZ" dirty="0"/>
            </a:br>
            <a:r>
              <a:rPr lang="cs-CZ" b="0" i="0" dirty="0"/>
              <a:t>(označujeme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/>
              <a:t>) </a:t>
            </a:r>
            <a:r>
              <a:rPr lang="cs-CZ" b="0" i="0" dirty="0">
                <a:latin typeface="+mj-lt"/>
              </a:rPr>
              <a:t>splňující </a:t>
            </a:r>
            <a:r>
              <a:rPr lang="cs-CZ" b="0" i="0" dirty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/>
              <a:t>A  ∈  </a:t>
            </a:r>
            <a:r>
              <a:rPr lang="cs-CZ" b="0" i="0" dirty="0">
                <a:latin typeface="Old English Text MT" pitchFamily="66" charset="0"/>
              </a:rPr>
              <a:t>A 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/>
              <a:t>⇒   </a:t>
            </a:r>
            <a:r>
              <a:rPr lang="cs-CZ" b="0" i="0" dirty="0">
                <a:latin typeface="Old English Text MT" pitchFamily="66" charset="0"/>
              </a:rPr>
              <a:t>A \ </a:t>
            </a:r>
            <a:r>
              <a:rPr lang="cs-CZ" b="0" i="0" dirty="0"/>
              <a:t>A  ∈ 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endParaRPr lang="cs-CZ" b="0" i="0" dirty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/>
              <a:t>sjednocení libovolného počtu A</a:t>
            </a:r>
            <a:r>
              <a:rPr lang="cs-CZ" b="0" i="0" baseline="-25000" dirty="0"/>
              <a:t>i</a:t>
            </a:r>
            <a:r>
              <a:rPr lang="cs-CZ" b="0" i="0" dirty="0"/>
              <a:t> ∈ 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/>
          </a:p>
          <a:p>
            <a:pPr marL="1520825" indent="-1520825" eaLnBrk="0" hangingPunct="0"/>
            <a:r>
              <a:rPr lang="cs-CZ" i="0" dirty="0"/>
              <a:t>Jevové pole	</a:t>
            </a:r>
            <a:r>
              <a:rPr lang="cs-CZ" b="0" i="0" dirty="0"/>
              <a:t>uspořádaná dvojice prostoru elementárních jevů a na něm definované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-algebry 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>
                <a:latin typeface="+mj-lt"/>
              </a:rPr>
              <a:t>A </a:t>
            </a:r>
            <a:r>
              <a:rPr lang="el-GR" b="0" i="0" dirty="0">
                <a:latin typeface="+mj-lt"/>
              </a:rPr>
              <a:t>σ</a:t>
            </a:r>
            <a:r>
              <a:rPr lang="cs-CZ" b="0" i="0" dirty="0">
                <a:latin typeface="+mj-lt"/>
              </a:rPr>
              <a:t>-algebry </a:t>
            </a:r>
            <a:br>
              <a:rPr lang="cs-CZ" b="0" i="0" dirty="0">
                <a:latin typeface="+mj-lt"/>
              </a:rPr>
            </a:br>
            <a:r>
              <a:rPr lang="cs-CZ" b="0" i="0" dirty="0">
                <a:latin typeface="+mj-lt"/>
              </a:rPr>
              <a:t>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</a:rPr>
              <a:t>∀</a:t>
            </a:r>
            <a:r>
              <a:rPr lang="cs-CZ" dirty="0">
                <a:latin typeface="+mj-lt"/>
              </a:rPr>
              <a:t> </a:t>
            </a:r>
            <a:r>
              <a:rPr lang="cs-CZ" b="0" i="0" dirty="0">
                <a:latin typeface="+mj-lt"/>
                <a:cs typeface="Arial" pitchFamily="34" charset="0"/>
              </a:rPr>
              <a:t>A</a:t>
            </a:r>
            <a:r>
              <a:rPr lang="cs-CZ" b="0" i="0" dirty="0">
                <a:latin typeface="+mj-lt"/>
              </a:rPr>
              <a:t> ∈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437112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/>
              <a:t>(podle Kolmogorova)</a:t>
            </a:r>
            <a:r>
              <a:rPr lang="cs-CZ" sz="1400" b="0" i="0" dirty="0"/>
              <a:t>	</a:t>
            </a:r>
            <a:endParaRPr lang="cs-CZ" sz="1400" i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/>
              <a:t>Pravděpodobnostní prostor	</a:t>
            </a:r>
            <a:r>
              <a:rPr lang="cs-CZ" b="0" i="0" dirty="0"/>
              <a:t>uspořádaná trojice prostoru elementárních jevů, na něm definované </a:t>
            </a:r>
            <a:r>
              <a:rPr lang="el-GR" b="0" i="0" dirty="0"/>
              <a:t>σ</a:t>
            </a:r>
            <a:r>
              <a:rPr lang="cs-CZ" b="0" i="0" dirty="0"/>
              <a:t>-algebry a jim příslušné pravděpodobnostní funkce 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Borelovská</a:t>
            </a:r>
            <a:r>
              <a:rPr lang="cs-CZ" i="0" dirty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/>
              <a:t>σ</a:t>
            </a:r>
            <a:r>
              <a:rPr lang="cs-CZ" i="0" dirty="0"/>
              <a:t>-algebra</a:t>
            </a:r>
            <a:r>
              <a:rPr lang="cs-CZ" b="0" i="0" dirty="0"/>
              <a:t>	je </a:t>
            </a:r>
            <a:r>
              <a:rPr lang="el-GR" b="0" i="0" dirty="0"/>
              <a:t>σ</a:t>
            </a:r>
            <a:r>
              <a:rPr lang="cs-CZ" b="0" i="0" dirty="0"/>
              <a:t>-algebra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generovaná systémem borelovských množin S, tj. množin splňujících podmínku: </a:t>
            </a:r>
          </a:p>
          <a:p>
            <a:pPr marL="2874962" eaLnBrk="0" hangingPunct="0">
              <a:spcAft>
                <a:spcPts val="1200"/>
              </a:spcAft>
            </a:pPr>
            <a:r>
              <a:rPr lang="cs-CZ" b="0" i="0" dirty="0">
                <a:latin typeface="+mj-lt"/>
                <a:cs typeface="Arial" pitchFamily="34" charset="0"/>
              </a:rPr>
              <a:t> S = (</a:t>
            </a:r>
            <a:r>
              <a:rPr lang="cs-CZ" dirty="0">
                <a:latin typeface="+mj-lt"/>
                <a:cs typeface="Arial" pitchFamily="34" charset="0"/>
              </a:rPr>
              <a:t>–</a:t>
            </a:r>
            <a:r>
              <a:rPr lang="cs-CZ" b="0" i="0" dirty="0">
                <a:latin typeface="+mj-lt"/>
                <a:cs typeface="Arial" pitchFamily="34" charset="0"/>
              </a:rPr>
              <a:t>∞,x⟩, kde x </a:t>
            </a:r>
            <a:r>
              <a:rPr lang="cs-CZ" b="0" i="0" dirty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nějakého pravděpodobnostního prostoru </a:t>
            </a:r>
            <a:r>
              <a:rPr lang="cs-CZ" b="0" i="0" dirty="0"/>
              <a:t>(</a:t>
            </a:r>
            <a:r>
              <a:rPr lang="el-GR" b="0" i="0" dirty="0"/>
              <a:t>Ω</a:t>
            </a:r>
            <a:r>
              <a:rPr lang="cs-CZ" b="0" i="0" dirty="0"/>
              <a:t>,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>
                <a:latin typeface="+mj-lt"/>
              </a:rPr>
              <a:t>σ</a:t>
            </a:r>
            <a:r>
              <a:rPr lang="cs-CZ" b="0" i="0" dirty="0">
                <a:latin typeface="+mj-lt"/>
              </a:rPr>
              <a:t>-algebru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</a:t>
            </a:r>
            <a:r>
              <a:rPr lang="cs-CZ" b="0" i="0" dirty="0">
                <a:latin typeface="+mj-lt"/>
                <a:cs typeface="Arial" pitchFamily="34" charset="0"/>
              </a:rPr>
              <a:t>předpoklad:</a:t>
            </a:r>
          </a:p>
          <a:p>
            <a:pPr marL="2424113" eaLnBrk="0" hangingPunct="0">
              <a:spcAft>
                <a:spcPts val="1200"/>
              </a:spcAft>
            </a:pPr>
            <a:r>
              <a:rPr lang="cs-CZ" b="0" i="0" dirty="0">
                <a:latin typeface="+mj-lt"/>
                <a:cs typeface="Arial" pitchFamily="34" charset="0"/>
              </a:rPr>
              <a:t>B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/>
              <a:t>∈ </a:t>
            </a:r>
            <a:r>
              <a:rPr lang="cs-CZ" b="0" i="0" dirty="0">
                <a:latin typeface="Old English Text MT" pitchFamily="66" charset="0"/>
              </a:rPr>
              <a:t>B</a:t>
            </a:r>
            <a:r>
              <a:rPr lang="cs-CZ" b="0" i="0" dirty="0"/>
              <a:t>  </a:t>
            </a:r>
            <a:r>
              <a:rPr lang="cs-CZ" b="0" i="0" dirty="0">
                <a:latin typeface="+mj-lt"/>
              </a:rPr>
              <a:t> </a:t>
            </a:r>
            <a:r>
              <a:rPr lang="cs-CZ" i="0" dirty="0">
                <a:latin typeface="+mj-lt"/>
              </a:rPr>
              <a:t>⇒   </a:t>
            </a:r>
            <a:r>
              <a:rPr lang="cs-CZ" b="0" i="0" dirty="0">
                <a:latin typeface="+mj-lt"/>
              </a:rPr>
              <a:t>{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∈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:  X(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) ∈ B} ∈ </a:t>
            </a:r>
            <a:r>
              <a:rPr lang="cs-CZ" b="0" i="0" dirty="0">
                <a:latin typeface="Old English Text MT" pitchFamily="66" charset="0"/>
              </a:rPr>
              <a:t>A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</a:t>
            </a:r>
            <a:b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přidanou funkcí pravděpodobnosti.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</a:t>
            </a:r>
            <a:b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uvedené dříve.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/>
              <a:t>∀x</a:t>
            </a:r>
            <a:r>
              <a:rPr lang="cs-CZ" b="0" i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/>
              <a:t>∈ ℝ: {X &lt; x} ∈ </a:t>
            </a:r>
            <a:r>
              <a:rPr lang="cs-CZ" b="0" i="0" dirty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>
                <a:latin typeface="+mj-lt"/>
                <a:cs typeface="Arial" pitchFamily="34" charset="0"/>
              </a:rPr>
              <a:t>množinová funkce </a:t>
            </a:r>
            <a:r>
              <a:rPr lang="cs-CZ" dirty="0">
                <a:cs typeface="Arial" pitchFamily="34" charset="0"/>
              </a:rPr>
              <a:t>P</a:t>
            </a:r>
            <a:r>
              <a:rPr lang="cs-CZ" baseline="-25000" dirty="0">
                <a:cs typeface="Arial" pitchFamily="34" charset="0"/>
              </a:rPr>
              <a:t>X</a:t>
            </a:r>
            <a:r>
              <a:rPr lang="cs-CZ" b="0" i="0" dirty="0">
                <a:latin typeface="+mj-lt"/>
                <a:cs typeface="Arial" pitchFamily="34" charset="0"/>
              </a:rPr>
              <a:t>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>
                <a:latin typeface="+mj-lt"/>
                <a:cs typeface="Arial" pitchFamily="34" charset="0"/>
              </a:rPr>
              <a:t>X</a:t>
            </a:r>
            <a:r>
              <a:rPr lang="cs-CZ" b="0" i="0" dirty="0">
                <a:latin typeface="+mj-lt"/>
                <a:cs typeface="Arial" pitchFamily="34" charset="0"/>
              </a:rPr>
              <a:t>(B) = P({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 ∈ 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:  X(</a:t>
            </a:r>
            <a:r>
              <a:rPr lang="el-GR" b="0" i="0" dirty="0">
                <a:latin typeface="+mj-lt"/>
              </a:rPr>
              <a:t>ω</a:t>
            </a:r>
            <a:r>
              <a:rPr lang="cs-CZ" b="0" i="0" dirty="0">
                <a:latin typeface="+mj-lt"/>
              </a:rPr>
              <a:t>) ∈ B}</a:t>
            </a:r>
            <a:r>
              <a:rPr lang="cs-CZ" dirty="0"/>
              <a:t>)</a:t>
            </a:r>
            <a:r>
              <a:rPr lang="cs-CZ" b="0" i="0" dirty="0">
                <a:latin typeface="+mj-lt"/>
              </a:rPr>
              <a:t> pro B ∈ </a:t>
            </a:r>
            <a:r>
              <a:rPr lang="cs-CZ" b="0" i="0" dirty="0">
                <a:latin typeface="Old English Text MT" pitchFamily="66" charset="0"/>
              </a:rPr>
              <a:t>B.</a:t>
            </a:r>
            <a:endParaRPr lang="cs-CZ" b="0" i="0" dirty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946214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tx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prostor</a:t>
            </a:r>
          </a:p>
          <a:p>
            <a:pPr marL="1619250" indent="-1619250" algn="just" eaLnBrk="0" hangingPunct="0"/>
            <a:r>
              <a:rPr lang="cs-CZ" b="0" i="0" dirty="0"/>
              <a:t>elementárních</a:t>
            </a:r>
          </a:p>
          <a:p>
            <a:pPr marL="1619250" indent="-1619250" algn="just" eaLnBrk="0" hangingPunct="0"/>
            <a:r>
              <a:rPr lang="cs-CZ" b="0" i="0" dirty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A</a:t>
            </a:r>
            <a:r>
              <a:rPr lang="cs-CZ" b="0" i="0" dirty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1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0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B</a:t>
            </a:r>
            <a:r>
              <a:rPr lang="cs-CZ" b="0" i="0" dirty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>
                <a:latin typeface="Old English Text MT" pitchFamily="66" charset="0"/>
              </a:rPr>
              <a:t>B</a:t>
            </a:r>
            <a:r>
              <a:rPr lang="cs-CZ" b="0" i="0" dirty="0"/>
              <a:t> – </a:t>
            </a:r>
            <a:r>
              <a:rPr lang="cs-CZ" b="0" i="0" dirty="0" err="1"/>
              <a:t>borelovská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P</a:t>
            </a:r>
            <a:r>
              <a:rPr lang="cs-CZ" b="0" i="0" dirty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>
                <a:latin typeface="Old English Text MT" pitchFamily="66" charset="0"/>
              </a:rPr>
              <a:t>A</a:t>
            </a:r>
            <a:r>
              <a:rPr lang="cs-CZ" b="0" i="0" dirty="0"/>
              <a:t> – množinová</a:t>
            </a:r>
            <a:br>
              <a:rPr lang="cs-CZ" b="0" i="0" dirty="0"/>
            </a:br>
            <a:r>
              <a:rPr lang="el-GR" b="0" i="0" dirty="0"/>
              <a:t>σ</a:t>
            </a:r>
            <a:r>
              <a:rPr lang="cs-CZ" b="0" i="0" dirty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X</a:t>
            </a:r>
            <a:r>
              <a:rPr lang="cs-CZ" b="0" i="0" dirty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/>
              <a:t>ω</a:t>
            </a:r>
            <a:r>
              <a:rPr lang="cs-CZ" b="0" i="0" dirty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/>
              <a:t>P</a:t>
            </a:r>
            <a:r>
              <a:rPr lang="cs-CZ" i="0" baseline="-25000" dirty="0"/>
              <a:t>X</a:t>
            </a:r>
            <a:r>
              <a:rPr lang="cs-CZ" b="0" i="0" dirty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/>
              <a:t>Jevové pole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12028098-E714-4CC5-AED7-269E6555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091" y="3175470"/>
            <a:ext cx="1597208" cy="9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r>
              <a:rPr lang="cs-CZ" i="0" dirty="0"/>
              <a:t>B – </a:t>
            </a:r>
            <a:r>
              <a:rPr lang="cs-CZ" i="0" dirty="0" err="1"/>
              <a:t>borelovská</a:t>
            </a:r>
            <a:endParaRPr lang="cs-CZ" i="0" dirty="0"/>
          </a:p>
          <a:p>
            <a:pPr marL="1619250" indent="-1619250" eaLnBrk="0" hangingPunct="0"/>
            <a:r>
              <a:rPr lang="cs-CZ" i="0" dirty="0"/>
              <a:t>množina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372043" imgH="2866935" progId="MSGraph.Chart.8">
                  <p:embed followColorScheme="full"/>
                </p:oleObj>
              </mc:Choice>
              <mc:Fallback>
                <p:oleObj name="Graf" r:id="rId3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372043" imgH="2866935" progId="MSGraph.Chart.8">
                  <p:embed followColorScheme="full"/>
                </p:oleObj>
              </mc:Choice>
              <mc:Fallback>
                <p:oleObj name="Graf" r:id="rId5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4372043" imgH="2866935" progId="MSGraph.Chart.8">
                  <p:embed followColorScheme="full"/>
                </p:oleObj>
              </mc:Choice>
              <mc:Fallback>
                <p:oleObj name="Graf" r:id="rId7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pravdě blížíme až po odvedení značného množství experimentální práce: musíme dát systému šanci se projevit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372043" imgH="2866935" progId="MSGraph.Chart.8">
                  <p:embed followColorScheme="full"/>
                </p:oleObj>
              </mc:Choice>
              <mc:Fallback>
                <p:oleObj name="Graf" r:id="rId3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372043" imgH="2866935" progId="MSGraph.Chart.8">
                  <p:embed followColorScheme="full"/>
                </p:oleObj>
              </mc:Choice>
              <mc:Fallback>
                <p:oleObj name="Graf" r:id="rId5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4372043" imgH="2866935" progId="MSGraph.Chart.8">
                  <p:embed followColorScheme="full"/>
                </p:oleObj>
              </mc:Choice>
              <mc:Fallback>
                <p:oleObj name="Graf" r:id="rId7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…diskutabilní 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 dirty="0"/>
              <a:t>počet chlapců v rodině s 5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Pokud lze náhodnou veličinu X vyjádřit jako součet náhodných veličin X</a:t>
            </a:r>
            <a:r>
              <a:rPr lang="cs-CZ" sz="2400" b="0" i="0" baseline="-25000" dirty="0"/>
              <a:t>1</a:t>
            </a:r>
            <a:r>
              <a:rPr lang="cs-CZ" sz="2400" b="0" i="0" dirty="0"/>
              <a:t>, X</a:t>
            </a:r>
            <a:r>
              <a:rPr lang="cs-CZ" sz="2400" b="0" i="0" baseline="-25000" dirty="0"/>
              <a:t>2</a:t>
            </a:r>
            <a:r>
              <a:rPr lang="cs-CZ" sz="2400" b="0" i="0" dirty="0"/>
              <a:t>,…, </a:t>
            </a:r>
            <a:r>
              <a:rPr lang="cs-CZ" sz="2400" b="0" i="0" dirty="0" err="1"/>
              <a:t>X</a:t>
            </a:r>
            <a:r>
              <a:rPr lang="cs-CZ" sz="2400" b="0" i="0" baseline="-25000" dirty="0" err="1"/>
              <a:t>n</a:t>
            </a:r>
            <a:r>
              <a:rPr lang="cs-CZ" sz="2400" b="0" i="0" dirty="0"/>
              <a:t>, které mají shodné rozdělení, konečnou střední hodnotu a konečný rozptyl, platí, že rozdělení veličiny X se vzrůstajícím n konverguje (poměrně rychle) k normálnímu rozdělení.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</a:t>
            </a:r>
            <a:r>
              <a:rPr lang="cs-CZ" dirty="0">
                <a:latin typeface="Arial" charset="0"/>
                <a:cs typeface="Arial" charset="0"/>
              </a:rPr>
              <a:t>S. Littnerová, </a:t>
            </a:r>
            <a:r>
              <a:rPr lang="cs-CZ" dirty="0"/>
              <a:t>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Realita je variabilní a statistika je věda zabývající se variabilitou.</a:t>
            </a:r>
          </a:p>
          <a:p>
            <a:r>
              <a:rPr lang="cs-CZ" sz="2000" dirty="0"/>
              <a:t>Korektní analýza variability a její pochopení přináší užitečné informace o realitě.</a:t>
            </a:r>
          </a:p>
          <a:p>
            <a:r>
              <a:rPr lang="cs-CZ" sz="2000" dirty="0"/>
              <a:t>V případě deterministického světa by statistická analýza nebyla potřebná.</a:t>
            </a:r>
          </a:p>
          <a:p>
            <a:r>
              <a:rPr lang="cs-CZ" sz="2000" dirty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5727"/>
          <a:stretch/>
        </p:blipFill>
        <p:spPr bwMode="auto">
          <a:xfrm>
            <a:off x="611560" y="3356993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77675"/>
              </p:ext>
            </p:extLst>
          </p:nvPr>
        </p:nvGraphicFramePr>
        <p:xfrm>
          <a:off x="5947379" y="3465296"/>
          <a:ext cx="2441045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472720" imgH="5891760" progId="Photoshop.Image.12">
                  <p:embed/>
                </p:oleObj>
              </mc:Choice>
              <mc:Fallback>
                <p:oleObj name="Image" r:id="rId3" imgW="5472720" imgH="589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7379" y="3465296"/>
                        <a:ext cx="2441045" cy="2628000"/>
                      </a:xfrm>
                      <a:prstGeom prst="rect">
                        <a:avLst/>
                      </a:prstGeom>
                      <a:ln w="127000" cmpd="tri">
                        <a:solidFill>
                          <a:schemeClr val="tx1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Statistika není schopna činit závěry o jevech neobsažených ve zkoumaném vzorku.</a:t>
            </a:r>
          </a:p>
          <a:p>
            <a:r>
              <a:rPr lang="cs-CZ" sz="2400" dirty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Cílem analýzy není pouhý popis a analýza vzorku, ale zobecnění výsledků ze vzorku na jeho cílovou populaci.</a:t>
            </a:r>
          </a:p>
          <a:p>
            <a:endParaRPr lang="cs-CZ" sz="2400" dirty="0"/>
          </a:p>
          <a:p>
            <a:r>
              <a:rPr lang="cs-CZ" sz="2400" dirty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/>
              <a:t>Neznámá cílová populace </a:t>
            </a:r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Vzorek </a:t>
            </a:r>
          </a:p>
          <a:p>
            <a:endParaRPr lang="cs-CZ" b="1" i="1" dirty="0"/>
          </a:p>
          <a:p>
            <a:r>
              <a:rPr lang="cs-CZ" b="1" i="1" dirty="0"/>
              <a:t>Analýza </a:t>
            </a:r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Díky zobecnění výsledků známe vlastnosti cílové populace </a:t>
            </a:r>
            <a:r>
              <a:rPr lang="cs-CZ" sz="1500" b="1" i="1" dirty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/>
              <a:t>Existuje skutečné rozložení a skutečný průměr měřené proměnné </a:t>
            </a:r>
          </a:p>
          <a:p>
            <a:endParaRPr lang="cs-CZ" sz="1800" dirty="0"/>
          </a:p>
          <a:p>
            <a:r>
              <a:rPr lang="pl-PL" sz="1800" dirty="0"/>
              <a:t>Z jednoho měření nezjistíme nic </a:t>
            </a:r>
          </a:p>
          <a:p>
            <a:endParaRPr lang="pl-PL" sz="1800" dirty="0"/>
          </a:p>
          <a:p>
            <a:endParaRPr lang="pl-PL" sz="1800" dirty="0"/>
          </a:p>
          <a:p>
            <a:r>
              <a:rPr lang="cs-CZ" sz="1800" dirty="0"/>
              <a:t>Vzorek určité velikosti poskytuje odhad reálné hodnoty s definovanou spolehlivostí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Vzorkování všech existujících objektů poskytne skutečnou hodnotu dané popisné statistiky, nicméně tento přístup je ve většině případů nereálný. 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/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5744</TotalTime>
  <Words>1961</Words>
  <Application>Microsoft Office PowerPoint</Application>
  <PresentationFormat>Předvádění na obrazovce (4:3)</PresentationFormat>
  <Paragraphs>232</Paragraphs>
  <Slides>22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Old English Text MT</vt:lpstr>
      <vt:lpstr>Symbol</vt:lpstr>
      <vt:lpstr>Wingdings</vt:lpstr>
      <vt:lpstr>Wingdings 2</vt:lpstr>
      <vt:lpstr>01_Klin_dat_upravyM</vt:lpstr>
      <vt:lpstr>Image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82</cp:revision>
  <cp:lastPrinted>2023-09-25T10:05:02Z</cp:lastPrinted>
  <dcterms:created xsi:type="dcterms:W3CDTF">2011-03-10T15:44:21Z</dcterms:created>
  <dcterms:modified xsi:type="dcterms:W3CDTF">2023-09-26T03:55:24Z</dcterms:modified>
</cp:coreProperties>
</file>