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8" r:id="rId14"/>
    <p:sldId id="309" r:id="rId15"/>
    <p:sldId id="310" r:id="rId16"/>
    <p:sldId id="293" r:id="rId17"/>
    <p:sldId id="305" r:id="rId18"/>
    <p:sldId id="306" r:id="rId19"/>
    <p:sldId id="307" r:id="rId20"/>
    <p:sldId id="296" r:id="rId21"/>
    <p:sldId id="297" r:id="rId22"/>
    <p:sldId id="298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626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ceny vs. prodeje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náklady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List1!$C$2:$C$6</c:f>
              <c:numCache>
                <c:formatCode>General</c:formatCode>
                <c:ptCount val="5"/>
                <c:pt idx="0">
                  <c:v>5000</c:v>
                </c:pt>
                <c:pt idx="1">
                  <c:v>1240</c:v>
                </c:pt>
                <c:pt idx="2">
                  <c:v>0</c:v>
                </c:pt>
                <c:pt idx="3">
                  <c:v>14522</c:v>
                </c:pt>
                <c:pt idx="4">
                  <c:v>3210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13416"/>
        <c:axId val="481013744"/>
      </c:scatte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810216"/>
        <c:axId val="476816776"/>
      </c:scatterChart>
      <c:valAx>
        <c:axId val="4810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744"/>
        <c:crosses val="autoZero"/>
        <c:crossBetween val="midCat"/>
      </c:valAx>
      <c:valAx>
        <c:axId val="48101374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416"/>
        <c:crosses val="autoZero"/>
        <c:crossBetween val="midCat"/>
      </c:valAx>
      <c:valAx>
        <c:axId val="476816776"/>
        <c:scaling>
          <c:orientation val="minMax"/>
          <c:min val="3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810216"/>
        <c:crosses val="max"/>
        <c:crossBetween val="midCat"/>
      </c:valAx>
      <c:valAx>
        <c:axId val="476810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16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44600"/>
        <c:axId val="591743944"/>
      </c:scatterChart>
      <c:valAx>
        <c:axId val="591744600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3944"/>
        <c:crosses val="autoZero"/>
        <c:crossBetween val="midCat"/>
      </c:valAx>
      <c:valAx>
        <c:axId val="591743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11622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smtClean="0">
                <a:solidFill>
                  <a:srgbClr val="C00000"/>
                </a:solidFill>
              </a:rPr>
              <a:t> PERCENTIL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vzorec, který odkazuje na proměnnou (oblast), ve které je obsažena i buňka se vzorcem.</a:t>
            </a:r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4548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2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Numerické řešení soustavy rovnic pomocí cyklického odkazu.</a:t>
            </a:r>
          </a:p>
          <a:p>
            <a:r>
              <a:rPr lang="cs-CZ" sz="2400" dirty="0" smtClean="0"/>
              <a:t>Je třeba dávat pozor, aby iterativní výpočet byl konvergentní.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33611"/>
              </p:ext>
            </p:extLst>
          </p:nvPr>
        </p:nvGraphicFramePr>
        <p:xfrm>
          <a:off x="716186" y="5446834"/>
          <a:ext cx="7567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Image" r:id="rId3" imgW="7567920" imgH="761760" progId="Photoshop.Image.12">
                  <p:embed/>
                </p:oleObj>
              </mc:Choice>
              <mc:Fallback>
                <p:oleObj name="Image" r:id="rId3" imgW="7567920" imgH="76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186" y="5446834"/>
                        <a:ext cx="75676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81787"/>
              </p:ext>
            </p:extLst>
          </p:nvPr>
        </p:nvGraphicFramePr>
        <p:xfrm>
          <a:off x="716186" y="3494311"/>
          <a:ext cx="7567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Image" r:id="rId5" imgW="7567920" imgH="761760" progId="Photoshop.Image.12">
                  <p:embed/>
                </p:oleObj>
              </mc:Choice>
              <mc:Fallback>
                <p:oleObj name="Image" r:id="rId5" imgW="7567920" imgH="76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186" y="3494311"/>
                        <a:ext cx="75676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649573" y="2423926"/>
                <a:ext cx="1317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573" y="2423926"/>
                <a:ext cx="131766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652120" y="2348703"/>
                <a:ext cx="1317660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348703"/>
                <a:ext cx="1317660" cy="1164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1559538" y="2561838"/>
            <a:ext cx="10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Soustavu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02466" y="2561838"/>
            <a:ext cx="199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lze přepsat jako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904818" y="2561838"/>
            <a:ext cx="199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647970">
            <a:off x="3360336" y="3077006"/>
            <a:ext cx="216024" cy="74635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750809">
            <a:off x="6950872" y="3071891"/>
            <a:ext cx="216024" cy="74635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559538" y="4528407"/>
            <a:ext cx="326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diverguje (chyba se v každém kroku násobí dvěma)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08523" y="4528407"/>
            <a:ext cx="326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konverguje (chyba se v každém kroku dělí dvěma)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092379" y="4297729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092379" y="5128396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7452320" y="4297729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7452320" y="5128396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>
            <a:off x="2800200" y="5369733"/>
            <a:ext cx="936104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2760049" y="5369733"/>
            <a:ext cx="936104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6704550" y="5369733"/>
            <a:ext cx="1773123" cy="96349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 – v nastavení formátu datové řady.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663537"/>
              </p:ext>
            </p:extLst>
          </p:nvPr>
        </p:nvGraphicFramePr>
        <p:xfrm>
          <a:off x="241176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62829"/>
              </p:ext>
            </p:extLst>
          </p:nvPr>
        </p:nvGraphicFramePr>
        <p:xfrm>
          <a:off x="2304114" y="3861048"/>
          <a:ext cx="478729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Image" r:id="rId4" imgW="8634600" imgH="4419000" progId="Photoshop.Image.12">
                  <p:embed/>
                </p:oleObj>
              </mc:Choice>
              <mc:Fallback>
                <p:oleObj name="Image" r:id="rId4" imgW="8634600" imgH="4419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4114" y="3861048"/>
                        <a:ext cx="478729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6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27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93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 </a:t>
            </a:r>
            <a:r>
              <a:rPr lang="cs-CZ" sz="1800" dirty="0" smtClean="0"/>
              <a:t>Import dat z webu / MS Word pomocí schránky Windows.</a:t>
            </a:r>
          </a:p>
          <a:p>
            <a:r>
              <a:rPr lang="cs-CZ" sz="18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800" dirty="0" smtClean="0"/>
          </a:p>
          <a:p>
            <a:r>
              <a:rPr lang="cs-CZ" sz="1800" dirty="0" smtClean="0"/>
              <a:t>Propojení lze aktualizovat ručně/nastavit interval.</a:t>
            </a:r>
          </a:p>
          <a:p>
            <a:r>
              <a:rPr lang="cs-CZ" sz="18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 smtClean="0"/>
              <a:t>vpisují </a:t>
            </a:r>
            <a:r>
              <a:rPr lang="cs-CZ" sz="1800" dirty="0"/>
              <a:t>se do buněk sešitu</a:t>
            </a:r>
          </a:p>
          <a:p>
            <a:r>
              <a:rPr lang="cs-CZ" sz="1800" dirty="0"/>
              <a:t>vzorce jsou vždy </a:t>
            </a:r>
            <a:r>
              <a:rPr lang="cs-CZ" sz="1800" dirty="0" err="1" smtClean="0"/>
              <a:t>uvozeny</a:t>
            </a:r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= </a:t>
            </a:r>
            <a:r>
              <a:rPr lang="cs-CZ" sz="1800" dirty="0"/>
              <a:t>(lze též</a:t>
            </a:r>
            <a:r>
              <a:rPr lang="cs-CZ" sz="1800" b="1" dirty="0">
                <a:solidFill>
                  <a:srgbClr val="0000FF"/>
                </a:solidFill>
              </a:rPr>
              <a:t> </a:t>
            </a:r>
            <a:r>
              <a:rPr lang="cs-CZ" sz="1800" b="1" dirty="0" smtClean="0">
                <a:solidFill>
                  <a:srgbClr val="0000FF"/>
                </a:solidFill>
              </a:rPr>
              <a:t>+</a:t>
            </a:r>
            <a:r>
              <a:rPr lang="cs-CZ" sz="1800" dirty="0" smtClean="0"/>
              <a:t>,</a:t>
            </a:r>
            <a:r>
              <a:rPr lang="cs-CZ" sz="1800" b="1" dirty="0" smtClean="0">
                <a:solidFill>
                  <a:srgbClr val="0000FF"/>
                </a:solidFill>
              </a:rPr>
              <a:t> -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 smtClean="0"/>
              <a:t>aritmetické </a:t>
            </a:r>
            <a:r>
              <a:rPr lang="cs-CZ" sz="1800" dirty="0"/>
              <a:t>operátory + zabudované funkce Excelu</a:t>
            </a:r>
          </a:p>
          <a:p>
            <a:r>
              <a:rPr lang="cs-CZ" sz="1800" dirty="0" smtClean="0"/>
              <a:t>pro logické sčítání </a:t>
            </a:r>
            <a:r>
              <a:rPr lang="cs-CZ" sz="1800" dirty="0"/>
              <a:t>nečíselných položek se používá </a:t>
            </a:r>
            <a:r>
              <a:rPr lang="en-US" sz="1800" dirty="0">
                <a:solidFill>
                  <a:srgbClr val="0000FF"/>
                </a:solidFill>
              </a:rPr>
              <a:t>&amp;</a:t>
            </a:r>
          </a:p>
          <a:p>
            <a:r>
              <a:rPr lang="cs-CZ" sz="1800" dirty="0" smtClean="0"/>
              <a:t>výpočet je založen </a:t>
            </a:r>
            <a:r>
              <a:rPr lang="cs-CZ" sz="1800" dirty="0"/>
              <a:t>buď na číselných konstantách nebo odkazech na </a:t>
            </a:r>
            <a:r>
              <a:rPr lang="cs-CZ" sz="1800" dirty="0" smtClean="0"/>
              <a:t>buňky</a:t>
            </a:r>
            <a:endParaRPr lang="cs-CZ" sz="18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639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zabudovaná funkce </a:t>
            </a:r>
            <a:r>
              <a:rPr lang="cs-CZ" sz="1800" dirty="0"/>
              <a:t>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3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</a:t>
            </a:r>
            <a:r>
              <a:rPr lang="cs-CZ" sz="1800" dirty="0"/>
              <a:t> = buňka 1. řádku sloupci A</a:t>
            </a:r>
          </a:p>
          <a:p>
            <a:r>
              <a:rPr lang="cs-CZ" sz="1800" b="1" dirty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A1:B6</a:t>
            </a:r>
            <a:r>
              <a:rPr lang="cs-CZ" sz="1800" dirty="0"/>
              <a:t> = blok buněk – levý horní roh je v 1. řádku, sloupec A,pravý dolní na řádku 6, sloupec </a:t>
            </a:r>
            <a:r>
              <a:rPr lang="cs-CZ" sz="1800" dirty="0" smtClean="0"/>
              <a:t>B</a:t>
            </a:r>
            <a:br>
              <a:rPr lang="cs-CZ" sz="1800" dirty="0" smtClean="0"/>
            </a:br>
            <a:r>
              <a:rPr lang="cs-CZ" sz="1800" dirty="0" smtClean="0"/>
              <a:t>blok lze pojmenovat vepsáním názvu do pole názvů: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A:A</a:t>
            </a:r>
            <a:r>
              <a:rPr lang="cs-CZ" sz="1800" dirty="0" smtClean="0"/>
              <a:t> = blok sloupců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11:11</a:t>
            </a:r>
            <a:r>
              <a:rPr lang="cs-CZ" sz="1800" dirty="0" smtClean="0"/>
              <a:t> = blok řádků</a:t>
            </a:r>
            <a:br>
              <a:rPr lang="cs-CZ" sz="1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8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</a:t>
            </a:r>
            <a:r>
              <a:rPr lang="cs-CZ" sz="1800" dirty="0" smtClean="0"/>
              <a:t>odkaz na buňku  je pevně dán</a:t>
            </a:r>
            <a:r>
              <a:rPr lang="en-US" sz="1800" dirty="0" smtClean="0"/>
              <a:t>, p</a:t>
            </a:r>
            <a:r>
              <a:rPr lang="cs-CZ" sz="1800" dirty="0" err="1" smtClean="0"/>
              <a:t>ři</a:t>
            </a:r>
            <a:r>
              <a:rPr lang="cs-CZ" sz="18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876627" y="588399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5589290" y="595530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131840" y="604738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7029153" y="566638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338715" y="566797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39813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419149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1226</Words>
  <Application>Microsoft Office PowerPoint</Application>
  <PresentationFormat>Předvádění na obrazovce (4:3)</PresentationFormat>
  <Paragraphs>277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Wingdings 2</vt:lpstr>
      <vt:lpstr>Administrativní</vt:lpstr>
      <vt:lpstr>Image</vt:lpstr>
      <vt:lpstr>4. Vzorce v Excelu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Cyklické odkazy a iterativní výpočty</vt:lpstr>
      <vt:lpstr>Cyklické odkazy a iterativní výpočty</vt:lpstr>
      <vt:lpstr>Cyklické odkazy a iterativní výpočty</vt:lpstr>
      <vt:lpstr>Kopírování / Vkládání</vt:lpstr>
      <vt:lpstr>Graf se dvěma osami</vt:lpstr>
      <vt:lpstr>Spojnice trendu v grafu</vt:lpstr>
      <vt:lpstr>Minigrafy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67</cp:revision>
  <dcterms:created xsi:type="dcterms:W3CDTF">2011-03-03T07:28:24Z</dcterms:created>
  <dcterms:modified xsi:type="dcterms:W3CDTF">2020-03-02T13:01:15Z</dcterms:modified>
</cp:coreProperties>
</file>