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4085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738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2267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93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712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69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094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94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899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8386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082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354EA-3A9B-4F74-B246-71F5DFEA59A4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12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Kazuistika žlučník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T.Rohan</a:t>
            </a:r>
            <a:endParaRPr lang="cs-CZ" dirty="0" smtClean="0"/>
          </a:p>
          <a:p>
            <a:r>
              <a:rPr lang="cs-CZ" dirty="0" smtClean="0"/>
              <a:t>Klinika radiologie a nukleární medicíny FN Brno a LF MU</a:t>
            </a:r>
            <a:endParaRPr lang="cs-CZ" dirty="0"/>
          </a:p>
        </p:txBody>
      </p:sp>
      <p:pic>
        <p:nvPicPr>
          <p:cNvPr id="4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828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Žena, 63 let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Přichází na chirurgickou ambulanci</a:t>
            </a:r>
          </a:p>
          <a:p>
            <a:pPr marL="0" indent="0">
              <a:buNone/>
            </a:pPr>
            <a:r>
              <a:rPr lang="cs-CZ" dirty="0" smtClean="0"/>
              <a:t>pro bolesti v pravém boku a podžebří, vystřelují do zad a pod lopatku, začaly před 12ti hodinami, v noci nespala, má nauzeu. Tyto potíže poprvé. Bez teplot.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Objektivně: břicho v niveu, měkké, palpačně silně bolestivé v pravém </a:t>
            </a:r>
            <a:r>
              <a:rPr lang="cs-CZ" dirty="0" err="1" smtClean="0"/>
              <a:t>mesogastriu</a:t>
            </a:r>
            <a:r>
              <a:rPr lang="cs-CZ" dirty="0" smtClean="0"/>
              <a:t> a pravém podžebří, Murphy +++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err="1" smtClean="0"/>
              <a:t>Lab</a:t>
            </a:r>
            <a:r>
              <a:rPr lang="cs-CZ" dirty="0" smtClean="0"/>
              <a:t>.: CRP 1.5 mg/l, </a:t>
            </a:r>
            <a:r>
              <a:rPr lang="cs-CZ" dirty="0" err="1" smtClean="0"/>
              <a:t>leuk</a:t>
            </a:r>
            <a:r>
              <a:rPr lang="cs-CZ" dirty="0" smtClean="0"/>
              <a:t> 13.7*10</a:t>
            </a:r>
            <a:r>
              <a:rPr lang="cs-CZ" baseline="30000" dirty="0" smtClean="0"/>
              <a:t>9</a:t>
            </a:r>
            <a:r>
              <a:rPr lang="cs-CZ" dirty="0" smtClean="0"/>
              <a:t>/l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Indikován UZ břicha</a:t>
            </a:r>
          </a:p>
          <a:p>
            <a:endParaRPr lang="cs-CZ" dirty="0"/>
          </a:p>
        </p:txBody>
      </p:sp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555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UZ břicha - žádanka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Výsledky laboratoře nebyly v době UZ vyšetření ještě k dispozici.</a:t>
            </a:r>
            <a:endParaRPr lang="cs-CZ" dirty="0"/>
          </a:p>
        </p:txBody>
      </p:sp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825625"/>
            <a:ext cx="73152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26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UZ břicha - popis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dirty="0" smtClean="0"/>
              <a:t>Sonografie břicha + kontrastní vyšetření jater (</a:t>
            </a:r>
            <a:r>
              <a:rPr lang="cs-CZ" dirty="0" err="1" smtClean="0"/>
              <a:t>i.v</a:t>
            </a:r>
            <a:r>
              <a:rPr lang="cs-CZ" dirty="0" smtClean="0"/>
              <a:t>. 2,5 ml </a:t>
            </a:r>
            <a:r>
              <a:rPr lang="cs-CZ" dirty="0" err="1" smtClean="0"/>
              <a:t>Sonovue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Játra nezvětšena, parenchym normální </a:t>
            </a:r>
            <a:r>
              <a:rPr lang="cs-CZ" dirty="0" err="1" smtClean="0"/>
              <a:t>echogenity</a:t>
            </a:r>
            <a:r>
              <a:rPr lang="cs-CZ" dirty="0" smtClean="0"/>
              <a:t>, v S4 při </a:t>
            </a:r>
            <a:r>
              <a:rPr lang="cs-CZ" dirty="0" err="1" smtClean="0"/>
              <a:t>větvění</a:t>
            </a:r>
            <a:r>
              <a:rPr lang="cs-CZ" dirty="0" smtClean="0"/>
              <a:t> </a:t>
            </a:r>
            <a:r>
              <a:rPr lang="cs-CZ" dirty="0" err="1" smtClean="0"/>
              <a:t>v.portae</a:t>
            </a:r>
            <a:r>
              <a:rPr lang="cs-CZ" dirty="0" smtClean="0"/>
              <a:t> 3 cm </a:t>
            </a:r>
            <a:r>
              <a:rPr lang="cs-CZ" dirty="0" err="1" smtClean="0"/>
              <a:t>hyperechogenní</a:t>
            </a:r>
            <a:r>
              <a:rPr lang="cs-CZ" dirty="0" smtClean="0"/>
              <a:t> ložisko - </a:t>
            </a:r>
            <a:r>
              <a:rPr lang="cs-CZ" dirty="0" err="1" smtClean="0"/>
              <a:t>postkontrasně</a:t>
            </a:r>
            <a:r>
              <a:rPr lang="cs-CZ" dirty="0" smtClean="0"/>
              <a:t> dochází ke granulárnímu sycení z periferie, během 3 minut se postupně celé </a:t>
            </a:r>
            <a:r>
              <a:rPr lang="cs-CZ" dirty="0" err="1" smtClean="0"/>
              <a:t>vysycuje</a:t>
            </a:r>
            <a:r>
              <a:rPr lang="cs-CZ" dirty="0" smtClean="0"/>
              <a:t>, nedochází k vymývání kontrastní látky.</a:t>
            </a:r>
          </a:p>
          <a:p>
            <a:pPr marL="0" indent="0">
              <a:buNone/>
            </a:pPr>
            <a:r>
              <a:rPr lang="cs-CZ" dirty="0" smtClean="0"/>
              <a:t>Žlučové cesty bez dilatace. </a:t>
            </a:r>
          </a:p>
          <a:p>
            <a:pPr marL="0" indent="0">
              <a:buNone/>
            </a:pPr>
            <a:r>
              <a:rPr lang="cs-CZ" dirty="0" smtClean="0"/>
              <a:t>Žlučník normální velikosti, v oblasti krčku 20 mm konkrement s akustickým stínem, menší </a:t>
            </a:r>
            <a:r>
              <a:rPr lang="cs-CZ" dirty="0" err="1" smtClean="0"/>
              <a:t>hyperecha</a:t>
            </a:r>
            <a:r>
              <a:rPr lang="cs-CZ" dirty="0" smtClean="0"/>
              <a:t> při stěně žlučníku v oblasti fundu velikosti kolem 6 mm, stěna výrazně zesílená (až na 10 mm) a stratifikovaná, v okolí bez volné tekutiny. </a:t>
            </a:r>
          </a:p>
          <a:p>
            <a:pPr marL="0" indent="0">
              <a:buNone/>
            </a:pPr>
            <a:r>
              <a:rPr lang="cs-CZ" dirty="0" smtClean="0"/>
              <a:t>Portální žíla normální šíře, toky </a:t>
            </a:r>
            <a:r>
              <a:rPr lang="cs-CZ" dirty="0" err="1" smtClean="0"/>
              <a:t>hepatopetální</a:t>
            </a:r>
            <a:r>
              <a:rPr lang="cs-CZ" dirty="0" smtClean="0"/>
              <a:t>. </a:t>
            </a:r>
          </a:p>
          <a:p>
            <a:pPr marL="0" indent="0">
              <a:buNone/>
            </a:pPr>
            <a:r>
              <a:rPr lang="cs-CZ" dirty="0" smtClean="0"/>
              <a:t>Pankreas v oblasti hlavy a těla homogenní, bez objemových změn, bez dilatace vývodu. Kauda nepřehledná.</a:t>
            </a:r>
          </a:p>
          <a:p>
            <a:pPr marL="0" indent="0">
              <a:buNone/>
            </a:pPr>
            <a:r>
              <a:rPr lang="cs-CZ" dirty="0" smtClean="0"/>
              <a:t>Slezina homogenní, nezvětšena.</a:t>
            </a:r>
          </a:p>
          <a:p>
            <a:pPr marL="0" indent="0">
              <a:buNone/>
            </a:pPr>
            <a:r>
              <a:rPr lang="cs-CZ" dirty="0" smtClean="0"/>
              <a:t>Ledviny normálního uložení a velikosti, bez dilatace dutých systémů, bez ložisek, bez </a:t>
            </a:r>
            <a:r>
              <a:rPr lang="cs-CZ" dirty="0" err="1" smtClean="0"/>
              <a:t>litiasy</a:t>
            </a:r>
            <a:r>
              <a:rPr lang="cs-CZ" dirty="0" smtClean="0"/>
              <a:t> nad 4mm.</a:t>
            </a:r>
          </a:p>
          <a:p>
            <a:pPr marL="0" indent="0">
              <a:buNone/>
            </a:pPr>
            <a:r>
              <a:rPr lang="cs-CZ" dirty="0" smtClean="0"/>
              <a:t>Močový měchýř s </a:t>
            </a:r>
            <a:r>
              <a:rPr lang="cs-CZ" dirty="0" err="1" smtClean="0"/>
              <a:t>anechogenním</a:t>
            </a:r>
            <a:r>
              <a:rPr lang="cs-CZ" dirty="0" smtClean="0"/>
              <a:t> obsahem, jeho stěna není zesílena.</a:t>
            </a:r>
          </a:p>
          <a:p>
            <a:pPr marL="0" indent="0">
              <a:buNone/>
            </a:pPr>
            <a:r>
              <a:rPr lang="cs-CZ" dirty="0" smtClean="0"/>
              <a:t>Bez patologických ložiskových útvarů v dostupných částech </a:t>
            </a:r>
            <a:r>
              <a:rPr lang="cs-CZ" dirty="0" err="1" smtClean="0"/>
              <a:t>retroperitonea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Střevní kličky bez hrubé patologie. Bez volné tekutiny v dutině břišní.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Závěr:</a:t>
            </a:r>
          </a:p>
          <a:p>
            <a:pPr marL="0" indent="0">
              <a:buNone/>
            </a:pPr>
            <a:r>
              <a:rPr lang="cs-CZ" dirty="0" smtClean="0"/>
              <a:t>Známky zánětlivé iritace žlučníku, </a:t>
            </a:r>
            <a:r>
              <a:rPr lang="cs-CZ" dirty="0" err="1" smtClean="0"/>
              <a:t>cholecystolitiáza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Ložisko v játrech nativně i </a:t>
            </a:r>
            <a:r>
              <a:rPr lang="cs-CZ" dirty="0" err="1" smtClean="0"/>
              <a:t>postkontrastně</a:t>
            </a:r>
            <a:r>
              <a:rPr lang="cs-CZ" dirty="0" smtClean="0"/>
              <a:t> charakteru hemangiomu.</a:t>
            </a:r>
            <a:endParaRPr lang="cs-CZ" dirty="0"/>
          </a:p>
        </p:txBody>
      </p:sp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004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UZ břicha - nálezy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6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300" dirty="0" smtClean="0"/>
              <a:t>Sonografie břicha + kontrastní vyšetření jater (</a:t>
            </a:r>
            <a:r>
              <a:rPr lang="cs-CZ" sz="1300" dirty="0" err="1" smtClean="0"/>
              <a:t>i.v</a:t>
            </a:r>
            <a:r>
              <a:rPr lang="cs-CZ" sz="1300" dirty="0" smtClean="0"/>
              <a:t>. 2,5 ml </a:t>
            </a:r>
            <a:r>
              <a:rPr lang="cs-CZ" sz="1300" dirty="0" err="1" smtClean="0"/>
              <a:t>Sonovue</a:t>
            </a:r>
            <a:r>
              <a:rPr lang="cs-CZ" sz="1300" dirty="0" smtClean="0"/>
              <a:t>)</a:t>
            </a:r>
          </a:p>
          <a:p>
            <a:pPr marL="0" indent="0">
              <a:buNone/>
            </a:pPr>
            <a:r>
              <a:rPr lang="cs-CZ" sz="1300" dirty="0" smtClean="0"/>
              <a:t>Játra nezvětšena, parenchym normální </a:t>
            </a:r>
            <a:r>
              <a:rPr lang="cs-CZ" sz="1300" dirty="0" err="1" smtClean="0"/>
              <a:t>echogenity</a:t>
            </a:r>
            <a:r>
              <a:rPr lang="cs-CZ" sz="1300" dirty="0" smtClean="0"/>
              <a:t>, v S4 při </a:t>
            </a:r>
            <a:r>
              <a:rPr lang="cs-CZ" sz="1300" dirty="0" err="1" smtClean="0"/>
              <a:t>větvění</a:t>
            </a:r>
            <a:r>
              <a:rPr lang="cs-CZ" sz="1300" dirty="0" smtClean="0"/>
              <a:t> </a:t>
            </a:r>
            <a:r>
              <a:rPr lang="cs-CZ" sz="1300" dirty="0" err="1" smtClean="0"/>
              <a:t>v.portae</a:t>
            </a:r>
            <a:r>
              <a:rPr lang="cs-CZ" sz="1300" dirty="0" smtClean="0"/>
              <a:t> 3 cm </a:t>
            </a:r>
            <a:r>
              <a:rPr lang="cs-CZ" sz="1300" dirty="0" err="1" smtClean="0"/>
              <a:t>hyperechogenní</a:t>
            </a:r>
            <a:r>
              <a:rPr lang="cs-CZ" sz="1300" dirty="0" smtClean="0"/>
              <a:t> ložisko - </a:t>
            </a:r>
            <a:r>
              <a:rPr lang="cs-CZ" sz="1300" dirty="0" err="1" smtClean="0"/>
              <a:t>postkontrasně</a:t>
            </a:r>
            <a:r>
              <a:rPr lang="cs-CZ" sz="1300" dirty="0" smtClean="0"/>
              <a:t> dochází ke granulárnímu sycení z periferie, během 3 minut se postupně celé </a:t>
            </a:r>
            <a:r>
              <a:rPr lang="cs-CZ" sz="1300" dirty="0" err="1" smtClean="0"/>
              <a:t>vysycuje</a:t>
            </a:r>
            <a:r>
              <a:rPr lang="cs-CZ" sz="1300" dirty="0" smtClean="0"/>
              <a:t>, nedochází k vymývání kontrastní látky.</a:t>
            </a:r>
          </a:p>
        </p:txBody>
      </p:sp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673351"/>
            <a:ext cx="3736034" cy="24828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1135" y="2673351"/>
            <a:ext cx="3708111" cy="248285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8970" y="2661445"/>
            <a:ext cx="3736873" cy="246935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9800" y="2661445"/>
            <a:ext cx="3632199" cy="2473736"/>
          </a:xfrm>
          <a:prstGeom prst="rect">
            <a:avLst/>
          </a:prstGeom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469900" y="5180809"/>
            <a:ext cx="11430000" cy="5587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300" dirty="0" err="1" smtClean="0"/>
              <a:t>Nativ</a:t>
            </a:r>
            <a:r>
              <a:rPr lang="cs-CZ" sz="1300" dirty="0" smtClean="0"/>
              <a:t>			</a:t>
            </a:r>
            <a:r>
              <a:rPr lang="cs-CZ" sz="1300" dirty="0" err="1" smtClean="0"/>
              <a:t>postkontrastně</a:t>
            </a:r>
            <a:r>
              <a:rPr lang="cs-CZ" sz="1300" dirty="0" smtClean="0"/>
              <a:t> 21s po aplikaci KL	</a:t>
            </a:r>
            <a:r>
              <a:rPr lang="cs-CZ" sz="1300" dirty="0" err="1" smtClean="0"/>
              <a:t>postkontrastně</a:t>
            </a:r>
            <a:r>
              <a:rPr lang="cs-CZ" sz="1300" dirty="0" smtClean="0"/>
              <a:t> 37s po aplikaci KL	</a:t>
            </a:r>
            <a:r>
              <a:rPr lang="cs-CZ" sz="1300" dirty="0" err="1" smtClean="0"/>
              <a:t>postkontrastně</a:t>
            </a:r>
            <a:r>
              <a:rPr lang="cs-CZ" sz="1300" dirty="0" smtClean="0"/>
              <a:t> 2:28 po aplikaci KL</a:t>
            </a:r>
          </a:p>
          <a:p>
            <a:pPr marL="0" indent="0">
              <a:buNone/>
            </a:pPr>
            <a:r>
              <a:rPr lang="cs-CZ" sz="1300" dirty="0" smtClean="0"/>
              <a:t>(</a:t>
            </a:r>
            <a:r>
              <a:rPr lang="cs-CZ" sz="1300" dirty="0" err="1" smtClean="0"/>
              <a:t>hyperechogenní</a:t>
            </a:r>
            <a:r>
              <a:rPr lang="cs-CZ" sz="1300" dirty="0" smtClean="0"/>
              <a:t> ložisko)		(granulární sycení z periferie)	(granulární sycení z periferie)	(ložisko je zcela nasycené KL)	</a:t>
            </a:r>
          </a:p>
          <a:p>
            <a:pPr marL="0" indent="0">
              <a:buNone/>
            </a:pPr>
            <a:endParaRPr lang="cs-CZ" sz="13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1300" dirty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69900" y="5855399"/>
            <a:ext cx="11430000" cy="672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b="1" dirty="0" smtClean="0"/>
              <a:t>Typický obraz hemangiomu – není potřeba dále došetřovat ani sledovat</a:t>
            </a:r>
            <a:r>
              <a:rPr lang="cs-CZ" sz="1300" b="1" dirty="0" smtClean="0"/>
              <a:t>	</a:t>
            </a:r>
          </a:p>
          <a:p>
            <a:pPr marL="0" indent="0">
              <a:buNone/>
            </a:pPr>
            <a:endParaRPr lang="cs-CZ" sz="13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1577844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UZ břicha - nálezy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300" dirty="0" smtClean="0"/>
              <a:t>Žlučník normální velikosti, v oblasti krčku 20 mm konkrement s akustickým stínem, menší </a:t>
            </a:r>
            <a:r>
              <a:rPr lang="cs-CZ" sz="1300" dirty="0" err="1" smtClean="0"/>
              <a:t>hyperecha</a:t>
            </a:r>
            <a:r>
              <a:rPr lang="cs-CZ" sz="1300" dirty="0" smtClean="0"/>
              <a:t> při stěně žlučníku v oblasti fundu velikosti kolem 6 mm, stěna výrazně zesílená (až na 10 mm) a stratifikovaná, v okolí bez volné tekutiny. </a:t>
            </a:r>
          </a:p>
        </p:txBody>
      </p:sp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75" y="2311400"/>
            <a:ext cx="2333625" cy="289004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227" y="2327360"/>
            <a:ext cx="3258344" cy="287408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5606" y="2311400"/>
            <a:ext cx="3158515" cy="2890041"/>
          </a:xfrm>
          <a:prstGeom prst="rect">
            <a:avLst/>
          </a:prstGeom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139701" y="5254385"/>
            <a:ext cx="6743700" cy="930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300" dirty="0" smtClean="0"/>
              <a:t>Zesílená stratifikovaná stěna žlučníku (normální stěna žlučníku je </a:t>
            </a:r>
            <a:r>
              <a:rPr lang="cs-CZ" sz="1300" dirty="0" err="1" smtClean="0"/>
              <a:t>hyperechogenní</a:t>
            </a:r>
            <a:r>
              <a:rPr lang="cs-CZ" sz="1300" dirty="0" smtClean="0"/>
              <a:t> šíře do 3 mm).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300" dirty="0" smtClean="0"/>
              <a:t>Stratifikace je způsobena edémem stěny (může být přítomna i u ascitu, kdy není zánět žlučníku).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300" dirty="0" smtClean="0"/>
              <a:t>Při UZ je </a:t>
            </a:r>
            <a:r>
              <a:rPr lang="cs-CZ" sz="1300" dirty="0" err="1" smtClean="0"/>
              <a:t>sonopalpační</a:t>
            </a:r>
            <a:r>
              <a:rPr lang="cs-CZ" sz="1300" dirty="0" smtClean="0"/>
              <a:t> bolestivost v </a:t>
            </a:r>
            <a:r>
              <a:rPr lang="cs-CZ" sz="1300" smtClean="0"/>
              <a:t>pravém </a:t>
            </a:r>
            <a:r>
              <a:rPr lang="cs-CZ" sz="1300" smtClean="0"/>
              <a:t>hypochondriu </a:t>
            </a:r>
            <a:r>
              <a:rPr lang="cs-CZ" sz="1300" dirty="0" smtClean="0"/>
              <a:t>– sonografický Murphyho příznak.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7286227" y="5254385"/>
            <a:ext cx="4008780" cy="930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300" dirty="0" err="1" smtClean="0"/>
              <a:t>Hyperecho</a:t>
            </a:r>
            <a:r>
              <a:rPr lang="cs-CZ" sz="1300" dirty="0" smtClean="0"/>
              <a:t> s akustickým stínem – typický obraz konkrementu.</a:t>
            </a: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516129" y="6232240"/>
            <a:ext cx="11430000" cy="625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000" b="1" dirty="0" smtClean="0"/>
              <a:t>Typický obraz cholecystitidy na UZ – koreluje-li s klinikou, tak není potřeba dále došetřovat.	</a:t>
            </a:r>
          </a:p>
        </p:txBody>
      </p:sp>
    </p:spTree>
    <p:extLst>
      <p:ext uri="{BB962C8B-B14F-4D97-AF65-F5344CB8AC3E}">
        <p14:creationId xmlns:p14="http://schemas.microsoft.com/office/powerpoint/2010/main" val="123379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postup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Za hospitalizace provedena laparoskopická cholecystektomie.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 smtClean="0"/>
              <a:t>Peroperačně</a:t>
            </a:r>
            <a:r>
              <a:rPr lang="cs-CZ" dirty="0" smtClean="0"/>
              <a:t> i histologicky obraz akutní cholecystitidy.</a:t>
            </a:r>
          </a:p>
        </p:txBody>
      </p:sp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681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Je-li na nativním a </a:t>
            </a:r>
            <a:r>
              <a:rPr lang="cs-CZ" b="1" dirty="0" err="1" smtClean="0"/>
              <a:t>poskontrastním</a:t>
            </a:r>
            <a:r>
              <a:rPr lang="cs-CZ" b="1" dirty="0" smtClean="0"/>
              <a:t> UZ přítomen typický </a:t>
            </a:r>
            <a:r>
              <a:rPr lang="cs-CZ" b="1" dirty="0"/>
              <a:t>obraz </a:t>
            </a:r>
            <a:r>
              <a:rPr lang="cs-CZ" b="1" dirty="0" smtClean="0"/>
              <a:t>hemangiomu, tak není nález potřeba </a:t>
            </a:r>
            <a:r>
              <a:rPr lang="cs-CZ" b="1" dirty="0"/>
              <a:t>dále došetřovat ani </a:t>
            </a:r>
            <a:r>
              <a:rPr lang="cs-CZ" b="1" dirty="0" smtClean="0"/>
              <a:t>sledovat.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Je-li na UZ typický </a:t>
            </a:r>
            <a:r>
              <a:rPr lang="cs-CZ" b="1" dirty="0"/>
              <a:t>obraz cholecystitidy </a:t>
            </a:r>
            <a:r>
              <a:rPr lang="cs-CZ" b="1" dirty="0" smtClean="0"/>
              <a:t>a nález koreluje </a:t>
            </a:r>
            <a:r>
              <a:rPr lang="cs-CZ" b="1" dirty="0"/>
              <a:t>s klinikou, tak </a:t>
            </a:r>
            <a:r>
              <a:rPr lang="cs-CZ" b="1" dirty="0" smtClean="0"/>
              <a:t>není nutné nález dále došetřovat a je možné rovnou přistoupit k </a:t>
            </a:r>
            <a:r>
              <a:rPr lang="cs-CZ" b="1" dirty="0" err="1" smtClean="0"/>
              <a:t>cholcystektomii</a:t>
            </a:r>
            <a:r>
              <a:rPr lang="cs-CZ" b="1" dirty="0"/>
              <a:t> </a:t>
            </a:r>
            <a:r>
              <a:rPr lang="cs-CZ" b="1" dirty="0" smtClean="0"/>
              <a:t>(ultrazvuk má vyšší senzitivitu k detekce cholecystitidy i </a:t>
            </a:r>
            <a:r>
              <a:rPr lang="cs-CZ" b="1" dirty="0" err="1" smtClean="0"/>
              <a:t>cholecystolitiázy</a:t>
            </a:r>
            <a:r>
              <a:rPr lang="cs-CZ" b="1" dirty="0" smtClean="0"/>
              <a:t> než CT).</a:t>
            </a:r>
            <a:endParaRPr lang="cs-CZ" dirty="0" smtClean="0"/>
          </a:p>
        </p:txBody>
      </p:sp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2095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620</Words>
  <Application>Microsoft Office PowerPoint</Application>
  <PresentationFormat>Širokoúhlá obrazovka</PresentationFormat>
  <Paragraphs>58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Kazuistika žlučník</vt:lpstr>
      <vt:lpstr>Žena, 63 let</vt:lpstr>
      <vt:lpstr>UZ břicha - žádanka</vt:lpstr>
      <vt:lpstr>UZ břicha - popis</vt:lpstr>
      <vt:lpstr>UZ břicha - nálezy</vt:lpstr>
      <vt:lpstr>UZ břicha - nálezy</vt:lpstr>
      <vt:lpstr>Další postup</vt:lpstr>
      <vt:lpstr>Závěr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Kazuistika žlučník</dc:title>
  <dc:creator>Rohan Tomáš</dc:creator>
  <cp:lastModifiedBy>Rohan Tomáš</cp:lastModifiedBy>
  <cp:revision>12</cp:revision>
  <dcterms:created xsi:type="dcterms:W3CDTF">2020-05-05T07:41:23Z</dcterms:created>
  <dcterms:modified xsi:type="dcterms:W3CDTF">2020-05-05T10:05:50Z</dcterms:modified>
</cp:coreProperties>
</file>