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293" r:id="rId4"/>
    <p:sldId id="294" r:id="rId5"/>
    <p:sldId id="295" r:id="rId6"/>
    <p:sldId id="296" r:id="rId7"/>
    <p:sldId id="276" r:id="rId8"/>
    <p:sldId id="297" r:id="rId9"/>
    <p:sldId id="298" r:id="rId10"/>
    <p:sldId id="300" r:id="rId11"/>
    <p:sldId id="301" r:id="rId12"/>
    <p:sldId id="304" r:id="rId13"/>
    <p:sldId id="305" r:id="rId14"/>
    <p:sldId id="299" r:id="rId15"/>
    <p:sldId id="309" r:id="rId16"/>
    <p:sldId id="306" r:id="rId17"/>
    <p:sldId id="307" r:id="rId18"/>
    <p:sldId id="308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708">
          <p15:clr>
            <a:srgbClr val="A4A3A4"/>
          </p15:clr>
        </p15:guide>
        <p15:guide id="12" orient="horz" pos="3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5AC8AF"/>
    <a:srgbClr val="0000DC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85" d="100"/>
          <a:sy n="85" d="100"/>
        </p:scale>
        <p:origin x="180" y="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708"/>
        <p:guide orient="horz" pos="330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dirty="0"/>
              <a:t>Krevní tlak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(jarní semestr: 7. – 9.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Zásady měření krevního tlaku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Prostředí: příjemná teplota místnosti, klid</a:t>
            </a:r>
          </a:p>
          <a:p>
            <a:pPr>
              <a:lnSpc>
                <a:spcPct val="100000"/>
              </a:lnSpc>
            </a:pPr>
            <a:r>
              <a:rPr lang="cs-CZ" dirty="0"/>
              <a:t>Poloha: pacient sedí s opřenými zády, obě nohy spočívají na podlaze, předloktí spočívá na podložce, paže je ve výšce srdce</a:t>
            </a:r>
          </a:p>
          <a:p>
            <a:pPr>
              <a:lnSpc>
                <a:spcPct val="100000"/>
              </a:lnSpc>
            </a:pPr>
            <a:r>
              <a:rPr lang="cs-CZ" dirty="0"/>
              <a:t>Přiměřená velikost manžety, správné umístění</a:t>
            </a:r>
          </a:p>
          <a:p>
            <a:pPr>
              <a:lnSpc>
                <a:spcPct val="100000"/>
              </a:lnSpc>
            </a:pPr>
            <a:r>
              <a:rPr lang="cs-CZ" dirty="0"/>
              <a:t>Měření probíhá v klidu a začíná po 5 – 10 min klidu</a:t>
            </a:r>
          </a:p>
          <a:p>
            <a:pPr>
              <a:lnSpc>
                <a:spcPct val="100000"/>
              </a:lnSpc>
            </a:pPr>
            <a:r>
              <a:rPr lang="cs-CZ" dirty="0"/>
              <a:t>Měření auskultační metodou</a:t>
            </a:r>
          </a:p>
          <a:p>
            <a:pPr lvl="1"/>
            <a:r>
              <a:rPr lang="cs-CZ" dirty="0"/>
              <a:t>Manžetu nafukujeme na tlak o 30 </a:t>
            </a:r>
            <a:r>
              <a:rPr lang="cs-CZ" dirty="0" err="1"/>
              <a:t>mmHg</a:t>
            </a:r>
            <a:r>
              <a:rPr lang="cs-CZ" dirty="0"/>
              <a:t> vyšší než je tlak, při kterém vymizel radiální pulz</a:t>
            </a:r>
          </a:p>
          <a:p>
            <a:pPr lvl="1"/>
            <a:r>
              <a:rPr lang="cs-CZ" dirty="0"/>
              <a:t>Rychlost snižování tlaku v manžetě je 2 – 3 </a:t>
            </a:r>
            <a:r>
              <a:rPr lang="cs-CZ" dirty="0" err="1"/>
              <a:t>mmHg</a:t>
            </a:r>
            <a:r>
              <a:rPr lang="cs-CZ" dirty="0"/>
              <a:t>/s</a:t>
            </a:r>
          </a:p>
          <a:p>
            <a:pPr lvl="1"/>
            <a:r>
              <a:rPr lang="cs-CZ" dirty="0"/>
              <a:t>Tlak se odečítá s přesností na 2 </a:t>
            </a:r>
            <a:r>
              <a:rPr lang="cs-CZ" dirty="0" err="1"/>
              <a:t>mmHg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Tlak má být měřen 3x v alespoň pětiminutových </a:t>
            </a:r>
            <a:r>
              <a:rPr lang="cs-CZ"/>
              <a:t>rozestupech               a </a:t>
            </a:r>
            <a:r>
              <a:rPr lang="cs-CZ" dirty="0"/>
              <a:t>orientujeme se podle průměru ze dvou posledních měření</a:t>
            </a:r>
          </a:p>
        </p:txBody>
      </p:sp>
    </p:spTree>
    <p:extLst>
      <p:ext uri="{BB962C8B-B14F-4D97-AF65-F5344CB8AC3E}">
        <p14:creationId xmlns:p14="http://schemas.microsoft.com/office/powerpoint/2010/main" val="39271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22089"/>
              </p:ext>
            </p:extLst>
          </p:nvPr>
        </p:nvGraphicFramePr>
        <p:xfrm>
          <a:off x="52271" y="214862"/>
          <a:ext cx="12092421" cy="574319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66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metoda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výhody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nevýhody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měřená</a:t>
                      </a:r>
                      <a:r>
                        <a:rPr lang="cs-CZ" sz="2000" b="1" baseline="0" dirty="0"/>
                        <a:t> hodnota</a:t>
                      </a:r>
                      <a:endParaRPr lang="cs-CZ" sz="2000" b="1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000" dirty="0"/>
                        <a:t>auskultační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přesnější odhad STK</a:t>
                      </a:r>
                      <a:r>
                        <a:rPr lang="cs-CZ" sz="2000" baseline="0" dirty="0"/>
                        <a:t>/DTK</a:t>
                      </a:r>
                      <a:endParaRPr lang="cs-CZ" sz="2000" dirty="0"/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jednoduchá,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dirty="0"/>
                        <a:t>nevyžaduje el.</a:t>
                      </a:r>
                      <a:r>
                        <a:rPr lang="cs-CZ" sz="2000" baseline="0" dirty="0"/>
                        <a:t> napájení</a:t>
                      </a: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subjektivní, náročná na zkušenost</a:t>
                      </a:r>
                      <a:r>
                        <a:rPr lang="cs-CZ" sz="2000" baseline="0" dirty="0"/>
                        <a:t> a</a:t>
                      </a:r>
                      <a:r>
                        <a:rPr lang="cs-CZ" sz="2000" dirty="0"/>
                        <a:t> hlučnost prostředí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STK/DTK</a:t>
                      </a:r>
                      <a:r>
                        <a:rPr lang="cs-CZ" sz="2000" baseline="0" dirty="0"/>
                        <a:t> z různého srdečního cyklu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000" dirty="0"/>
                        <a:t>STK</a:t>
                      </a:r>
                      <a:r>
                        <a:rPr lang="cs-CZ" sz="2000" baseline="0" dirty="0"/>
                        <a:t> a </a:t>
                      </a:r>
                      <a:r>
                        <a:rPr lang="cs-CZ" sz="2000" dirty="0"/>
                        <a:t>DTK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000" dirty="0"/>
                        <a:t>oscilometrická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přesnější odhad </a:t>
                      </a:r>
                      <a:r>
                        <a:rPr lang="cs-CZ" sz="2000" dirty="0" err="1"/>
                        <a:t>stTK</a:t>
                      </a:r>
                      <a:endParaRPr lang="cs-CZ" sz="2000" dirty="0"/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automatická, rychlá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lze provádět laikem,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dirty="0"/>
                        <a:t>levná (domácí měření)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DTK/STK</a:t>
                      </a:r>
                      <a:r>
                        <a:rPr lang="cs-CZ" sz="2000" baseline="0" dirty="0"/>
                        <a:t> je dopočítán (závislost na modelu pro výpočet, vliv tvaru pulzové křivky)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STK/DTK</a:t>
                      </a:r>
                      <a:r>
                        <a:rPr lang="cs-CZ" sz="2000" baseline="0" dirty="0"/>
                        <a:t> z různého srdečního cyklu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není možné použít u arytmie</a:t>
                      </a: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/>
                        <a:t>stTK</a:t>
                      </a:r>
                      <a:r>
                        <a:rPr lang="cs-CZ" sz="2000" dirty="0"/>
                        <a:t>, někdy také STK </a:t>
                      </a:r>
                      <a:br>
                        <a:rPr lang="cs-CZ" sz="2000" dirty="0"/>
                      </a:br>
                      <a:r>
                        <a:rPr lang="cs-CZ" sz="2000" dirty="0"/>
                        <a:t>(dle typu přístroje)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6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24 – hodinový krevní tlak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záznam TK v průběhu celého dne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vyloučení hypertenze bílého pláště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rušivý</a:t>
                      </a:r>
                      <a:r>
                        <a:rPr lang="cs-CZ" sz="2000" baseline="0" dirty="0"/>
                        <a:t> vliv nafukující se manžety (hlavně během spánku)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/>
                        <a:t>STK/DTK</a:t>
                      </a:r>
                      <a:r>
                        <a:rPr lang="cs-CZ" sz="2000" baseline="0" dirty="0"/>
                        <a:t> z různého srdečního cyklu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hodnoty</a:t>
                      </a:r>
                      <a:r>
                        <a:rPr lang="cs-CZ" sz="2000" baseline="0" dirty="0"/>
                        <a:t> měřené</a:t>
                      </a:r>
                      <a:r>
                        <a:rPr lang="cs-CZ" sz="2000" dirty="0"/>
                        <a:t> každých 15 – 60 min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/>
                        <a:t>fotopletysmo</a:t>
                      </a:r>
                      <a:r>
                        <a:rPr lang="cs-CZ" sz="2000" dirty="0"/>
                        <a:t>-grafická (Peňázova)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kontinuální záznam TK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možnost výpočtu STK a DTK tep po tepu (analýza variability TK)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obvykle měření z prstu, nutnost dopočítání brachiálního TK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drahý přístroj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000" dirty="0"/>
                        <a:t>kontinuální záznam TK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1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84519"/>
            <a:ext cx="10753200" cy="451576"/>
          </a:xfrm>
        </p:spPr>
        <p:txBody>
          <a:bodyPr/>
          <a:lstStyle/>
          <a:p>
            <a:r>
              <a:rPr lang="cs-CZ" dirty="0"/>
              <a:t>Diagnostika hypertenze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0088" y="4465123"/>
            <a:ext cx="11482893" cy="27214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izolovaná systolická hypertenze STK&gt; 140 a DTK &lt;90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vyšší normální tlak - doporučuje se každoroční sledování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domácí měření pro vyloučení hypertenze bílého pláště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hypertenze je diagnostikována: </a:t>
            </a:r>
            <a:r>
              <a:rPr lang="cs-CZ" sz="1800" dirty="0"/>
              <a:t>průměrný TK ze 4 – 5 prohlídek je &gt; 140/90; TK zjištěné během domácího měření opakovaně &gt; 135/80; 24 – hodinové měření ukázalo průměrné TK &gt; 130/80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326184"/>
              </p:ext>
            </p:extLst>
          </p:nvPr>
        </p:nvGraphicFramePr>
        <p:xfrm>
          <a:off x="95547" y="964550"/>
          <a:ext cx="11809312" cy="340677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42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6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02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krevní tlak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STK</a:t>
                      </a:r>
                      <a:r>
                        <a:rPr lang="en-US" sz="2000" dirty="0"/>
                        <a:t> [mmHg]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DTK</a:t>
                      </a:r>
                      <a:endParaRPr lang="en-US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[mmHg]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možné komplikace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38">
                <a:tc row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normální</a:t>
                      </a:r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optimální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&lt;120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&lt;80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3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normální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120 – 129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80 – 84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3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vyšší normální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130 – </a:t>
                      </a:r>
                      <a:r>
                        <a:rPr lang="en-US" sz="2000" baseline="0" dirty="0"/>
                        <a:t>139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85 – 90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hypertenze</a:t>
                      </a:r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1. stupně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140 – 159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90 – 99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bez orgánových změn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</a:t>
                      </a:r>
                      <a:r>
                        <a:rPr lang="cs-CZ" sz="2000" dirty="0"/>
                        <a:t>. stupně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160 – 179 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100 – 109 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hypertrofie L komory, proteinurie, angiopatie,…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</a:t>
                      </a:r>
                      <a:r>
                        <a:rPr lang="cs-CZ" sz="2000" dirty="0"/>
                        <a:t>. stupně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&gt;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180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&gt; 110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morfologické a funkční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dirty="0"/>
                        <a:t>změny některých orgánů,</a:t>
                      </a:r>
                      <a:r>
                        <a:rPr lang="cs-CZ" sz="2000" baseline="0" dirty="0"/>
                        <a:t> retinopatie, srdeční, renální nedostatečnost, ischemie CNS, krvácení do CNS,…</a:t>
                      </a:r>
                      <a:endParaRPr lang="cs-CZ" sz="2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85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Změny krevního tlaku během fyzické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099438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nárůst krevního tlaku závisí na charakteru a velikosti a délce zátěže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aktivace sympatiku: změny v kardiovaskulárním systému slouží pokrytí metabolických nároků pracujících svalů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vliv dynamické zátěže na krevní tlak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zvýšení srdečního výdeje </a:t>
            </a:r>
            <a:r>
              <a:rPr lang="cs-CZ" sz="2400" dirty="0">
                <a:sym typeface="Symbol"/>
              </a:rPr>
              <a:t></a:t>
            </a:r>
            <a:r>
              <a:rPr lang="cs-CZ" sz="2400" dirty="0"/>
              <a:t> vzestup STK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redistribuce krve v těle – metabolická vazodilatace ve svalu (zvýší průtok krve svalem), vazokonstrikce v GIT, kůži a ledvinách </a:t>
            </a:r>
            <a:r>
              <a:rPr lang="cs-CZ" sz="2400" dirty="0">
                <a:sym typeface="Symbol"/>
              </a:rPr>
              <a:t></a:t>
            </a:r>
            <a:r>
              <a:rPr lang="cs-CZ" sz="2400" dirty="0"/>
              <a:t> zachování či lehká změna DTK (v závislosti na míře poklesu TPR)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400" dirty="0"/>
              <a:t>vazokonstrikce v kůži je dočasná, než převládnou termoregulační mechanismy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DTK se zvyšuje při izometrické práci svalu (např. vzpírání)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 zátěži dochází k poklesu TK na původní nebo lehce nižší hodnotu, průtok krve svalem do zotavení zůstává zvýšený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rychlost zotavení je daná tonem parasympatiku (lze zvýšit tréninkem)</a:t>
            </a:r>
          </a:p>
        </p:txBody>
      </p:sp>
    </p:spTree>
    <p:extLst>
      <p:ext uri="{BB962C8B-B14F-4D97-AF65-F5344CB8AC3E}">
        <p14:creationId xmlns:p14="http://schemas.microsoft.com/office/powerpoint/2010/main" val="404131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24-hodinový tlakové měření krevního tlaku</a:t>
            </a:r>
          </a:p>
        </p:txBody>
      </p:sp>
      <p:sp>
        <p:nvSpPr>
          <p:cNvPr id="339" name="TextovéPole 338"/>
          <p:cNvSpPr txBox="1"/>
          <p:nvPr/>
        </p:nvSpPr>
        <p:spPr>
          <a:xfrm>
            <a:off x="162041" y="1124744"/>
            <a:ext cx="1054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Pokles krevního tlaku o 10 až 15% v nočních hodinách</a:t>
            </a:r>
          </a:p>
        </p:txBody>
      </p:sp>
      <p:grpSp>
        <p:nvGrpSpPr>
          <p:cNvPr id="340" name="Skupina 339"/>
          <p:cNvGrpSpPr/>
          <p:nvPr/>
        </p:nvGrpSpPr>
        <p:grpSpPr>
          <a:xfrm>
            <a:off x="499987" y="1700808"/>
            <a:ext cx="10635779" cy="4925581"/>
            <a:chOff x="265414" y="1700808"/>
            <a:chExt cx="10294816" cy="4925581"/>
          </a:xfrm>
        </p:grpSpPr>
        <p:sp>
          <p:nvSpPr>
            <p:cNvPr id="341" name="TextovéPole 340"/>
            <p:cNvSpPr txBox="1"/>
            <p:nvPr/>
          </p:nvSpPr>
          <p:spPr>
            <a:xfrm>
              <a:off x="786265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8</a:t>
              </a:r>
            </a:p>
          </p:txBody>
        </p:sp>
        <p:sp>
          <p:nvSpPr>
            <p:cNvPr id="342" name="TextovéPole 341"/>
            <p:cNvSpPr txBox="1"/>
            <p:nvPr/>
          </p:nvSpPr>
          <p:spPr>
            <a:xfrm>
              <a:off x="1164871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9</a:t>
              </a:r>
            </a:p>
          </p:txBody>
        </p:sp>
        <p:sp>
          <p:nvSpPr>
            <p:cNvPr id="343" name="TextovéPole 342"/>
            <p:cNvSpPr txBox="1"/>
            <p:nvPr/>
          </p:nvSpPr>
          <p:spPr>
            <a:xfrm>
              <a:off x="1910545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11</a:t>
              </a:r>
            </a:p>
          </p:txBody>
        </p:sp>
        <p:sp>
          <p:nvSpPr>
            <p:cNvPr id="344" name="TextovéPole 343"/>
            <p:cNvSpPr txBox="1"/>
            <p:nvPr/>
          </p:nvSpPr>
          <p:spPr>
            <a:xfrm>
              <a:off x="1532548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10</a:t>
              </a:r>
            </a:p>
          </p:txBody>
        </p:sp>
        <p:sp>
          <p:nvSpPr>
            <p:cNvPr id="345" name="TextovéPole 344"/>
            <p:cNvSpPr txBox="1"/>
            <p:nvPr/>
          </p:nvSpPr>
          <p:spPr>
            <a:xfrm>
              <a:off x="2274764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12</a:t>
              </a:r>
            </a:p>
          </p:txBody>
        </p:sp>
        <p:sp>
          <p:nvSpPr>
            <p:cNvPr id="346" name="TextovéPole 345"/>
            <p:cNvSpPr txBox="1"/>
            <p:nvPr/>
          </p:nvSpPr>
          <p:spPr>
            <a:xfrm>
              <a:off x="2653914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13</a:t>
              </a:r>
            </a:p>
          </p:txBody>
        </p:sp>
        <p:sp>
          <p:nvSpPr>
            <p:cNvPr id="347" name="TextovéPole 346"/>
            <p:cNvSpPr txBox="1"/>
            <p:nvPr/>
          </p:nvSpPr>
          <p:spPr>
            <a:xfrm>
              <a:off x="3032520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14</a:t>
              </a:r>
            </a:p>
          </p:txBody>
        </p:sp>
        <p:sp>
          <p:nvSpPr>
            <p:cNvPr id="348" name="TextovéPole 347"/>
            <p:cNvSpPr txBox="1"/>
            <p:nvPr/>
          </p:nvSpPr>
          <p:spPr>
            <a:xfrm>
              <a:off x="3778194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16</a:t>
              </a:r>
            </a:p>
          </p:txBody>
        </p:sp>
        <p:sp>
          <p:nvSpPr>
            <p:cNvPr id="349" name="TextovéPole 348"/>
            <p:cNvSpPr txBox="1"/>
            <p:nvPr/>
          </p:nvSpPr>
          <p:spPr>
            <a:xfrm>
              <a:off x="3400197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15</a:t>
              </a:r>
            </a:p>
          </p:txBody>
        </p:sp>
        <p:sp>
          <p:nvSpPr>
            <p:cNvPr id="350" name="TextovéPole 349"/>
            <p:cNvSpPr txBox="1"/>
            <p:nvPr/>
          </p:nvSpPr>
          <p:spPr>
            <a:xfrm>
              <a:off x="4142413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17</a:t>
              </a:r>
            </a:p>
          </p:txBody>
        </p:sp>
        <p:sp>
          <p:nvSpPr>
            <p:cNvPr id="351" name="TextovéPole 350"/>
            <p:cNvSpPr txBox="1"/>
            <p:nvPr/>
          </p:nvSpPr>
          <p:spPr>
            <a:xfrm>
              <a:off x="4523573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18</a:t>
              </a:r>
            </a:p>
          </p:txBody>
        </p:sp>
        <p:sp>
          <p:nvSpPr>
            <p:cNvPr id="352" name="TextovéPole 351"/>
            <p:cNvSpPr txBox="1"/>
            <p:nvPr/>
          </p:nvSpPr>
          <p:spPr>
            <a:xfrm>
              <a:off x="4902180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19</a:t>
              </a:r>
            </a:p>
          </p:txBody>
        </p:sp>
        <p:sp>
          <p:nvSpPr>
            <p:cNvPr id="353" name="TextovéPole 352"/>
            <p:cNvSpPr txBox="1"/>
            <p:nvPr/>
          </p:nvSpPr>
          <p:spPr>
            <a:xfrm>
              <a:off x="5659251" y="5866460"/>
              <a:ext cx="473874" cy="3960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21</a:t>
              </a:r>
            </a:p>
          </p:txBody>
        </p:sp>
        <p:sp>
          <p:nvSpPr>
            <p:cNvPr id="354" name="TextovéPole 353"/>
            <p:cNvSpPr txBox="1"/>
            <p:nvPr/>
          </p:nvSpPr>
          <p:spPr>
            <a:xfrm>
              <a:off x="5269856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20</a:t>
              </a:r>
            </a:p>
          </p:txBody>
        </p:sp>
        <p:sp>
          <p:nvSpPr>
            <p:cNvPr id="355" name="TextovéPole 354"/>
            <p:cNvSpPr txBox="1"/>
            <p:nvPr/>
          </p:nvSpPr>
          <p:spPr>
            <a:xfrm>
              <a:off x="6012072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56" name="TextovéPole 355"/>
            <p:cNvSpPr txBox="1"/>
            <p:nvPr/>
          </p:nvSpPr>
          <p:spPr>
            <a:xfrm>
              <a:off x="6381209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23</a:t>
              </a:r>
            </a:p>
          </p:txBody>
        </p:sp>
        <p:sp>
          <p:nvSpPr>
            <p:cNvPr id="357" name="TextovéPole 356"/>
            <p:cNvSpPr txBox="1"/>
            <p:nvPr/>
          </p:nvSpPr>
          <p:spPr>
            <a:xfrm>
              <a:off x="6759815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358" name="TextovéPole 357"/>
            <p:cNvSpPr txBox="1"/>
            <p:nvPr/>
          </p:nvSpPr>
          <p:spPr>
            <a:xfrm>
              <a:off x="7505489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9" name="TextovéPole 358"/>
            <p:cNvSpPr txBox="1"/>
            <p:nvPr/>
          </p:nvSpPr>
          <p:spPr>
            <a:xfrm>
              <a:off x="7127491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60" name="TextovéPole 359"/>
            <p:cNvSpPr txBox="1"/>
            <p:nvPr/>
          </p:nvSpPr>
          <p:spPr>
            <a:xfrm>
              <a:off x="7869708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1" name="TextovéPole 360"/>
            <p:cNvSpPr txBox="1"/>
            <p:nvPr/>
          </p:nvSpPr>
          <p:spPr>
            <a:xfrm>
              <a:off x="8230841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2" name="TextovéPole 361"/>
            <p:cNvSpPr txBox="1"/>
            <p:nvPr/>
          </p:nvSpPr>
          <p:spPr>
            <a:xfrm>
              <a:off x="8609447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3" name="TextovéPole 362"/>
            <p:cNvSpPr txBox="1"/>
            <p:nvPr/>
          </p:nvSpPr>
          <p:spPr>
            <a:xfrm>
              <a:off x="9355121" y="5852908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7</a:t>
              </a:r>
            </a:p>
          </p:txBody>
        </p:sp>
        <p:sp>
          <p:nvSpPr>
            <p:cNvPr id="364" name="TextovéPole 363"/>
            <p:cNvSpPr txBox="1"/>
            <p:nvPr/>
          </p:nvSpPr>
          <p:spPr>
            <a:xfrm>
              <a:off x="9011318" y="5874334"/>
              <a:ext cx="43079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5" name="TextovéPole 364"/>
            <p:cNvSpPr txBox="1"/>
            <p:nvPr/>
          </p:nvSpPr>
          <p:spPr>
            <a:xfrm>
              <a:off x="9918725" y="4399982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100</a:t>
              </a:r>
            </a:p>
          </p:txBody>
        </p:sp>
        <p:sp>
          <p:nvSpPr>
            <p:cNvPr id="366" name="TextovéPole 365"/>
            <p:cNvSpPr txBox="1"/>
            <p:nvPr/>
          </p:nvSpPr>
          <p:spPr>
            <a:xfrm>
              <a:off x="348119" y="2890594"/>
              <a:ext cx="608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120</a:t>
              </a:r>
            </a:p>
          </p:txBody>
        </p:sp>
        <p:sp>
          <p:nvSpPr>
            <p:cNvPr id="367" name="TextovéPole 366"/>
            <p:cNvSpPr txBox="1"/>
            <p:nvPr/>
          </p:nvSpPr>
          <p:spPr>
            <a:xfrm>
              <a:off x="348119" y="2521646"/>
              <a:ext cx="608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140</a:t>
              </a:r>
            </a:p>
          </p:txBody>
        </p:sp>
        <p:sp>
          <p:nvSpPr>
            <p:cNvPr id="368" name="TextovéPole 367"/>
            <p:cNvSpPr txBox="1"/>
            <p:nvPr/>
          </p:nvSpPr>
          <p:spPr>
            <a:xfrm>
              <a:off x="348119" y="3259541"/>
              <a:ext cx="608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100</a:t>
              </a:r>
            </a:p>
          </p:txBody>
        </p:sp>
        <p:sp>
          <p:nvSpPr>
            <p:cNvPr id="369" name="TextovéPole 368"/>
            <p:cNvSpPr txBox="1"/>
            <p:nvPr/>
          </p:nvSpPr>
          <p:spPr>
            <a:xfrm>
              <a:off x="348119" y="3628488"/>
              <a:ext cx="608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80</a:t>
              </a:r>
            </a:p>
          </p:txBody>
        </p:sp>
        <p:sp>
          <p:nvSpPr>
            <p:cNvPr id="370" name="TextovéPole 369"/>
            <p:cNvSpPr txBox="1"/>
            <p:nvPr/>
          </p:nvSpPr>
          <p:spPr>
            <a:xfrm>
              <a:off x="9918725" y="3950133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120</a:t>
              </a:r>
            </a:p>
          </p:txBody>
        </p:sp>
        <p:sp>
          <p:nvSpPr>
            <p:cNvPr id="371" name="TextovéPole 370"/>
            <p:cNvSpPr txBox="1"/>
            <p:nvPr/>
          </p:nvSpPr>
          <p:spPr>
            <a:xfrm>
              <a:off x="9918725" y="4849832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80</a:t>
              </a:r>
            </a:p>
          </p:txBody>
        </p:sp>
        <p:sp>
          <p:nvSpPr>
            <p:cNvPr id="372" name="TextovéPole 371"/>
            <p:cNvSpPr txBox="1"/>
            <p:nvPr/>
          </p:nvSpPr>
          <p:spPr>
            <a:xfrm>
              <a:off x="348119" y="3997435"/>
              <a:ext cx="608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60</a:t>
              </a:r>
            </a:p>
          </p:txBody>
        </p:sp>
        <p:sp>
          <p:nvSpPr>
            <p:cNvPr id="373" name="TextovéPole 372"/>
            <p:cNvSpPr txBox="1"/>
            <p:nvPr/>
          </p:nvSpPr>
          <p:spPr>
            <a:xfrm>
              <a:off x="9918725" y="5299681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60</a:t>
              </a:r>
            </a:p>
          </p:txBody>
        </p:sp>
        <p:sp>
          <p:nvSpPr>
            <p:cNvPr id="374" name="TextovéPole 373"/>
            <p:cNvSpPr txBox="1"/>
            <p:nvPr/>
          </p:nvSpPr>
          <p:spPr>
            <a:xfrm>
              <a:off x="9355121" y="2075657"/>
              <a:ext cx="1132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[</a:t>
              </a:r>
              <a:r>
                <a:rPr lang="cs-CZ" sz="1800" dirty="0" err="1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bpm</a:t>
              </a:r>
              <a:r>
                <a:rPr lang="en-US" sz="1800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]</a:t>
              </a:r>
              <a:endParaRPr lang="cs-CZ" sz="1800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375" name="TextovéPole 374"/>
            <p:cNvSpPr txBox="1"/>
            <p:nvPr/>
          </p:nvSpPr>
          <p:spPr>
            <a:xfrm>
              <a:off x="334566" y="1700808"/>
              <a:ext cx="1227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[mmHg]</a:t>
              </a:r>
              <a:endParaRPr lang="cs-CZ" sz="1800" b="1" dirty="0"/>
            </a:p>
          </p:txBody>
        </p:sp>
        <p:grpSp>
          <p:nvGrpSpPr>
            <p:cNvPr id="376" name="Skupina 375"/>
            <p:cNvGrpSpPr/>
            <p:nvPr/>
          </p:nvGrpSpPr>
          <p:grpSpPr>
            <a:xfrm>
              <a:off x="1020312" y="2463042"/>
              <a:ext cx="8937992" cy="3436796"/>
              <a:chOff x="1020312" y="2463042"/>
              <a:chExt cx="8937992" cy="3436796"/>
            </a:xfrm>
          </p:grpSpPr>
          <p:cxnSp>
            <p:nvCxnSpPr>
              <p:cNvPr id="386" name="Přímá spojnice 385"/>
              <p:cNvCxnSpPr/>
              <p:nvPr/>
            </p:nvCxnSpPr>
            <p:spPr>
              <a:xfrm flipH="1">
                <a:off x="1060337" y="3279444"/>
                <a:ext cx="129253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Přímá spojnice 386"/>
              <p:cNvCxnSpPr/>
              <p:nvPr/>
            </p:nvCxnSpPr>
            <p:spPr>
              <a:xfrm flipH="1">
                <a:off x="1212195" y="3165918"/>
                <a:ext cx="235487" cy="861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Přímá spojnice 387"/>
              <p:cNvCxnSpPr/>
              <p:nvPr/>
            </p:nvCxnSpPr>
            <p:spPr>
              <a:xfrm flipH="1">
                <a:off x="1447682" y="3079749"/>
                <a:ext cx="129253" cy="861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Přímá spojnice 388"/>
              <p:cNvCxnSpPr/>
              <p:nvPr/>
            </p:nvCxnSpPr>
            <p:spPr>
              <a:xfrm flipH="1" flipV="1">
                <a:off x="1578931" y="3079067"/>
                <a:ext cx="218391" cy="3019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Přímá spojnice 389"/>
              <p:cNvCxnSpPr/>
              <p:nvPr/>
            </p:nvCxnSpPr>
            <p:spPr>
              <a:xfrm flipH="1">
                <a:off x="1797322" y="3252086"/>
                <a:ext cx="197469" cy="1289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Přímá spojnice 390"/>
              <p:cNvCxnSpPr/>
              <p:nvPr/>
            </p:nvCxnSpPr>
            <p:spPr>
              <a:xfrm flipH="1">
                <a:off x="1994792" y="3079749"/>
                <a:ext cx="182370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Přímá spojnice 391"/>
              <p:cNvCxnSpPr/>
              <p:nvPr/>
            </p:nvCxnSpPr>
            <p:spPr>
              <a:xfrm flipH="1" flipV="1">
                <a:off x="2177161" y="3079749"/>
                <a:ext cx="182370" cy="1502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Přímá spojnice 392"/>
              <p:cNvCxnSpPr/>
              <p:nvPr/>
            </p:nvCxnSpPr>
            <p:spPr>
              <a:xfrm flipH="1">
                <a:off x="2348363" y="3068722"/>
                <a:ext cx="199445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Přímá spojnice 393"/>
              <p:cNvCxnSpPr/>
              <p:nvPr/>
            </p:nvCxnSpPr>
            <p:spPr>
              <a:xfrm flipH="1">
                <a:off x="2547808" y="2821243"/>
                <a:ext cx="172337" cy="2474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Přímá spojnice 394"/>
              <p:cNvCxnSpPr/>
              <p:nvPr/>
            </p:nvCxnSpPr>
            <p:spPr>
              <a:xfrm flipH="1">
                <a:off x="2726267" y="2648905"/>
                <a:ext cx="166215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Přímá spojnice 395"/>
              <p:cNvCxnSpPr/>
              <p:nvPr/>
            </p:nvCxnSpPr>
            <p:spPr>
              <a:xfrm flipH="1" flipV="1">
                <a:off x="2909810" y="2643205"/>
                <a:ext cx="172318" cy="430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Přímá spojnice 396"/>
              <p:cNvCxnSpPr/>
              <p:nvPr/>
            </p:nvCxnSpPr>
            <p:spPr>
              <a:xfrm flipH="1" flipV="1">
                <a:off x="3091007" y="2693240"/>
                <a:ext cx="232318" cy="25174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Přímá spojnice 397"/>
              <p:cNvCxnSpPr/>
              <p:nvPr/>
            </p:nvCxnSpPr>
            <p:spPr>
              <a:xfrm flipH="1">
                <a:off x="3296175" y="2551338"/>
                <a:ext cx="199487" cy="39451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Přímá spojnice 398"/>
              <p:cNvCxnSpPr/>
              <p:nvPr/>
            </p:nvCxnSpPr>
            <p:spPr>
              <a:xfrm flipH="1">
                <a:off x="3492359" y="2522840"/>
                <a:ext cx="175640" cy="2849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Přímá spojnice 399"/>
              <p:cNvCxnSpPr/>
              <p:nvPr/>
            </p:nvCxnSpPr>
            <p:spPr>
              <a:xfrm flipH="1" flipV="1">
                <a:off x="3667999" y="2522840"/>
                <a:ext cx="172337" cy="918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Přímá spojnice 400"/>
              <p:cNvCxnSpPr/>
              <p:nvPr/>
            </p:nvCxnSpPr>
            <p:spPr>
              <a:xfrm>
                <a:off x="3840336" y="2596244"/>
                <a:ext cx="172337" cy="55864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Přímá spojnice 401"/>
              <p:cNvCxnSpPr/>
              <p:nvPr/>
            </p:nvCxnSpPr>
            <p:spPr>
              <a:xfrm flipH="1" flipV="1">
                <a:off x="4015070" y="3165236"/>
                <a:ext cx="169940" cy="68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Přímá spojnice 402"/>
              <p:cNvCxnSpPr/>
              <p:nvPr/>
            </p:nvCxnSpPr>
            <p:spPr>
              <a:xfrm flipH="1" flipV="1">
                <a:off x="4185455" y="3176173"/>
                <a:ext cx="258060" cy="2482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Přímá spojnice 403"/>
              <p:cNvCxnSpPr/>
              <p:nvPr/>
            </p:nvCxnSpPr>
            <p:spPr>
              <a:xfrm flipH="1" flipV="1">
                <a:off x="4443516" y="3424423"/>
                <a:ext cx="129238" cy="1292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Přímá spojnice 404"/>
              <p:cNvCxnSpPr/>
              <p:nvPr/>
            </p:nvCxnSpPr>
            <p:spPr>
              <a:xfrm flipH="1">
                <a:off x="4580864" y="3252086"/>
                <a:ext cx="207326" cy="30159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Přímá spojnice 405"/>
              <p:cNvCxnSpPr/>
              <p:nvPr/>
            </p:nvCxnSpPr>
            <p:spPr>
              <a:xfrm flipH="1">
                <a:off x="4788190" y="2993580"/>
                <a:ext cx="172337" cy="2833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Přímá spojnice 406"/>
              <p:cNvCxnSpPr/>
              <p:nvPr/>
            </p:nvCxnSpPr>
            <p:spPr>
              <a:xfrm flipH="1" flipV="1">
                <a:off x="4960527" y="2993580"/>
                <a:ext cx="192403" cy="2833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Přímá spojnice 407"/>
              <p:cNvCxnSpPr/>
              <p:nvPr/>
            </p:nvCxnSpPr>
            <p:spPr>
              <a:xfrm flipH="1" flipV="1">
                <a:off x="5145865" y="3289870"/>
                <a:ext cx="189435" cy="483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Přímá spojnice 408"/>
              <p:cNvCxnSpPr/>
              <p:nvPr/>
            </p:nvCxnSpPr>
            <p:spPr>
              <a:xfrm flipH="1" flipV="1">
                <a:off x="5335300" y="3351057"/>
                <a:ext cx="172318" cy="1292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Přímá spojnice 409"/>
              <p:cNvCxnSpPr/>
              <p:nvPr/>
            </p:nvCxnSpPr>
            <p:spPr>
              <a:xfrm flipH="1">
                <a:off x="5517669" y="3342167"/>
                <a:ext cx="182370" cy="14169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Přímá spojnice 410"/>
              <p:cNvCxnSpPr/>
              <p:nvPr/>
            </p:nvCxnSpPr>
            <p:spPr>
              <a:xfrm flipH="1" flipV="1">
                <a:off x="5700039" y="3350696"/>
                <a:ext cx="172337" cy="20298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Přímá spojnice 411"/>
              <p:cNvCxnSpPr/>
              <p:nvPr/>
            </p:nvCxnSpPr>
            <p:spPr>
              <a:xfrm flipH="1">
                <a:off x="5882409" y="3510592"/>
                <a:ext cx="182370" cy="430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Přímá spojnice 412"/>
              <p:cNvCxnSpPr/>
              <p:nvPr/>
            </p:nvCxnSpPr>
            <p:spPr>
              <a:xfrm flipH="1" flipV="1">
                <a:off x="6074812" y="3483862"/>
                <a:ext cx="172337" cy="28523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Přímá spojnice 413"/>
              <p:cNvCxnSpPr/>
              <p:nvPr/>
            </p:nvCxnSpPr>
            <p:spPr>
              <a:xfrm flipH="1">
                <a:off x="6257181" y="3510592"/>
                <a:ext cx="172337" cy="2275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Přímá spojnice 414"/>
              <p:cNvCxnSpPr/>
              <p:nvPr/>
            </p:nvCxnSpPr>
            <p:spPr>
              <a:xfrm flipH="1">
                <a:off x="6439551" y="3380998"/>
                <a:ext cx="244347" cy="12959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Přímá spojnice 415"/>
              <p:cNvCxnSpPr/>
              <p:nvPr/>
            </p:nvCxnSpPr>
            <p:spPr>
              <a:xfrm flipH="1" flipV="1">
                <a:off x="6649700" y="3362457"/>
                <a:ext cx="172337" cy="4928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Přímá spojnice 416"/>
              <p:cNvCxnSpPr/>
              <p:nvPr/>
            </p:nvCxnSpPr>
            <p:spPr>
              <a:xfrm flipH="1">
                <a:off x="6818145" y="3727197"/>
                <a:ext cx="172337" cy="8320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Přímá spojnice 417"/>
              <p:cNvCxnSpPr/>
              <p:nvPr/>
            </p:nvCxnSpPr>
            <p:spPr>
              <a:xfrm flipH="1" flipV="1">
                <a:off x="7014440" y="3727197"/>
                <a:ext cx="182370" cy="1280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Přímá spojnice 418"/>
              <p:cNvCxnSpPr/>
              <p:nvPr/>
            </p:nvCxnSpPr>
            <p:spPr>
              <a:xfrm flipH="1" flipV="1">
                <a:off x="7196810" y="3855266"/>
                <a:ext cx="182370" cy="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Přímá spojnice 419"/>
              <p:cNvCxnSpPr/>
              <p:nvPr/>
            </p:nvCxnSpPr>
            <p:spPr>
              <a:xfrm flipH="1">
                <a:off x="7379180" y="3768797"/>
                <a:ext cx="182370" cy="7673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Přímá spojnice 420"/>
              <p:cNvCxnSpPr/>
              <p:nvPr/>
            </p:nvCxnSpPr>
            <p:spPr>
              <a:xfrm flipH="1" flipV="1">
                <a:off x="7571582" y="3780557"/>
                <a:ext cx="172337" cy="1067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Přímá spojnice 421"/>
              <p:cNvCxnSpPr/>
              <p:nvPr/>
            </p:nvCxnSpPr>
            <p:spPr>
              <a:xfrm flipH="1">
                <a:off x="7743919" y="3682929"/>
                <a:ext cx="232507" cy="976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Přímá spojnice 422"/>
              <p:cNvCxnSpPr/>
              <p:nvPr/>
            </p:nvCxnSpPr>
            <p:spPr>
              <a:xfrm flipH="1">
                <a:off x="7944497" y="3682929"/>
                <a:ext cx="16416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Přímá spojnice 423"/>
              <p:cNvCxnSpPr/>
              <p:nvPr/>
            </p:nvCxnSpPr>
            <p:spPr>
              <a:xfrm flipH="1" flipV="1">
                <a:off x="8108659" y="3706490"/>
                <a:ext cx="232507" cy="13904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Přímá spojnice 424"/>
              <p:cNvCxnSpPr/>
              <p:nvPr/>
            </p:nvCxnSpPr>
            <p:spPr>
              <a:xfrm flipH="1">
                <a:off x="8330878" y="3553676"/>
                <a:ext cx="162559" cy="2733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Přímá spojnice 425"/>
              <p:cNvCxnSpPr/>
              <p:nvPr/>
            </p:nvCxnSpPr>
            <p:spPr>
              <a:xfrm flipH="1" flipV="1">
                <a:off x="8489334" y="3549813"/>
                <a:ext cx="166434" cy="1773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Přímá spojnice 426"/>
              <p:cNvCxnSpPr/>
              <p:nvPr/>
            </p:nvCxnSpPr>
            <p:spPr>
              <a:xfrm flipH="1">
                <a:off x="8677403" y="3483862"/>
                <a:ext cx="232507" cy="2303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Přímá spojnice 427"/>
              <p:cNvCxnSpPr/>
              <p:nvPr/>
            </p:nvCxnSpPr>
            <p:spPr>
              <a:xfrm flipH="1">
                <a:off x="8895034" y="3414982"/>
                <a:ext cx="201583" cy="9149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Přímá spojnice 428"/>
              <p:cNvCxnSpPr/>
              <p:nvPr/>
            </p:nvCxnSpPr>
            <p:spPr>
              <a:xfrm flipH="1" flipV="1">
                <a:off x="9058191" y="3431866"/>
                <a:ext cx="201583" cy="1218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Přímá spojnice 429"/>
              <p:cNvCxnSpPr/>
              <p:nvPr/>
            </p:nvCxnSpPr>
            <p:spPr>
              <a:xfrm flipH="1">
                <a:off x="9259774" y="3154890"/>
                <a:ext cx="182370" cy="39336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Přímá spojnice 430"/>
              <p:cNvCxnSpPr/>
              <p:nvPr/>
            </p:nvCxnSpPr>
            <p:spPr>
              <a:xfrm flipH="1" flipV="1">
                <a:off x="9422930" y="3181024"/>
                <a:ext cx="201583" cy="279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Přímá spojnice 431"/>
              <p:cNvCxnSpPr/>
              <p:nvPr/>
            </p:nvCxnSpPr>
            <p:spPr>
              <a:xfrm flipH="1">
                <a:off x="9604369" y="3176173"/>
                <a:ext cx="201583" cy="27245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Přímá spojnice 432"/>
              <p:cNvCxnSpPr/>
              <p:nvPr/>
            </p:nvCxnSpPr>
            <p:spPr>
              <a:xfrm flipH="1" flipV="1">
                <a:off x="1025326" y="4038135"/>
                <a:ext cx="191883" cy="164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Přímá spojnice 433"/>
              <p:cNvCxnSpPr/>
              <p:nvPr/>
            </p:nvCxnSpPr>
            <p:spPr>
              <a:xfrm flipH="1">
                <a:off x="1231289" y="3785894"/>
                <a:ext cx="216393" cy="3922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Přímá spojnice 434"/>
              <p:cNvCxnSpPr/>
              <p:nvPr/>
            </p:nvCxnSpPr>
            <p:spPr>
              <a:xfrm flipH="1">
                <a:off x="1447682" y="3682929"/>
                <a:ext cx="152272" cy="1007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Přímá spojnice 435"/>
              <p:cNvCxnSpPr/>
              <p:nvPr/>
            </p:nvCxnSpPr>
            <p:spPr>
              <a:xfrm flipH="1" flipV="1">
                <a:off x="1599954" y="3704471"/>
                <a:ext cx="197369" cy="1507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Přímá spojnice 436"/>
              <p:cNvCxnSpPr/>
              <p:nvPr/>
            </p:nvCxnSpPr>
            <p:spPr>
              <a:xfrm flipH="1">
                <a:off x="1778204" y="3682929"/>
                <a:ext cx="216588" cy="2218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Přímá spojnice 437"/>
              <p:cNvCxnSpPr/>
              <p:nvPr/>
            </p:nvCxnSpPr>
            <p:spPr>
              <a:xfrm flipH="1">
                <a:off x="1994792" y="3492771"/>
                <a:ext cx="182370" cy="1837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Přímá spojnice 438"/>
              <p:cNvCxnSpPr/>
              <p:nvPr/>
            </p:nvCxnSpPr>
            <p:spPr>
              <a:xfrm flipH="1" flipV="1">
                <a:off x="2177161" y="3492771"/>
                <a:ext cx="171201" cy="918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Přímá spojnice 439"/>
              <p:cNvCxnSpPr/>
              <p:nvPr/>
            </p:nvCxnSpPr>
            <p:spPr>
              <a:xfrm flipH="1" flipV="1">
                <a:off x="2349313" y="3571345"/>
                <a:ext cx="198495" cy="67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Přímá spojnice 440"/>
              <p:cNvCxnSpPr/>
              <p:nvPr/>
            </p:nvCxnSpPr>
            <p:spPr>
              <a:xfrm flipH="1">
                <a:off x="2547809" y="3380998"/>
                <a:ext cx="178458" cy="2643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Přímá spojnice 441"/>
              <p:cNvCxnSpPr/>
              <p:nvPr/>
            </p:nvCxnSpPr>
            <p:spPr>
              <a:xfrm flipH="1">
                <a:off x="2714054" y="3300298"/>
                <a:ext cx="198494" cy="1025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Přímá spojnice 442"/>
              <p:cNvCxnSpPr/>
              <p:nvPr/>
            </p:nvCxnSpPr>
            <p:spPr>
              <a:xfrm flipH="1" flipV="1">
                <a:off x="2909810" y="3271095"/>
                <a:ext cx="198495" cy="67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Přímá spojnice 443"/>
              <p:cNvCxnSpPr/>
              <p:nvPr/>
            </p:nvCxnSpPr>
            <p:spPr>
              <a:xfrm flipH="1" flipV="1">
                <a:off x="3107919" y="3320878"/>
                <a:ext cx="188256" cy="227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Přímá spojnice 444"/>
              <p:cNvCxnSpPr/>
              <p:nvPr/>
            </p:nvCxnSpPr>
            <p:spPr>
              <a:xfrm flipH="1">
                <a:off x="3290290" y="3370665"/>
                <a:ext cx="182369" cy="1610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Přímá spojnice 445"/>
              <p:cNvCxnSpPr/>
              <p:nvPr/>
            </p:nvCxnSpPr>
            <p:spPr>
              <a:xfrm flipH="1" flipV="1">
                <a:off x="3466772" y="3357285"/>
                <a:ext cx="188256" cy="227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Přímá spojnice 446"/>
              <p:cNvCxnSpPr/>
              <p:nvPr/>
            </p:nvCxnSpPr>
            <p:spPr>
              <a:xfrm flipH="1">
                <a:off x="3655030" y="3271095"/>
                <a:ext cx="188255" cy="2775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Přímá spojnice 447"/>
              <p:cNvCxnSpPr/>
              <p:nvPr/>
            </p:nvCxnSpPr>
            <p:spPr>
              <a:xfrm flipH="1" flipV="1">
                <a:off x="3856849" y="3267311"/>
                <a:ext cx="188255" cy="409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Přímá spojnice 448"/>
              <p:cNvCxnSpPr/>
              <p:nvPr/>
            </p:nvCxnSpPr>
            <p:spPr>
              <a:xfrm flipH="1">
                <a:off x="4022610" y="3645303"/>
                <a:ext cx="188255" cy="170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Přímá spojnice 449"/>
              <p:cNvCxnSpPr/>
              <p:nvPr/>
            </p:nvCxnSpPr>
            <p:spPr>
              <a:xfrm flipH="1" flipV="1">
                <a:off x="4220358" y="3662324"/>
                <a:ext cx="188255" cy="183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Přímá spojnice 450"/>
              <p:cNvCxnSpPr/>
              <p:nvPr/>
            </p:nvCxnSpPr>
            <p:spPr>
              <a:xfrm flipH="1" flipV="1">
                <a:off x="4392609" y="3827451"/>
                <a:ext cx="188255" cy="17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Přímá spojnice 451"/>
              <p:cNvCxnSpPr/>
              <p:nvPr/>
            </p:nvCxnSpPr>
            <p:spPr>
              <a:xfrm flipH="1">
                <a:off x="4574979" y="3776011"/>
                <a:ext cx="213211" cy="2281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Přímá spojnice 452"/>
              <p:cNvCxnSpPr/>
              <p:nvPr/>
            </p:nvCxnSpPr>
            <p:spPr>
              <a:xfrm flipH="1">
                <a:off x="4788190" y="3492771"/>
                <a:ext cx="172337" cy="3010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Přímá spojnice 453"/>
              <p:cNvCxnSpPr/>
              <p:nvPr/>
            </p:nvCxnSpPr>
            <p:spPr>
              <a:xfrm flipH="1" flipV="1">
                <a:off x="4964675" y="3490374"/>
                <a:ext cx="181190" cy="293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Přímá spojnice 454"/>
              <p:cNvCxnSpPr/>
              <p:nvPr/>
            </p:nvCxnSpPr>
            <p:spPr>
              <a:xfrm flipH="1" flipV="1">
                <a:off x="5145865" y="3769293"/>
                <a:ext cx="188255" cy="212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Přímá spojnice 455"/>
              <p:cNvCxnSpPr/>
              <p:nvPr/>
            </p:nvCxnSpPr>
            <p:spPr>
              <a:xfrm flipH="1" flipV="1">
                <a:off x="5334120" y="3969514"/>
                <a:ext cx="188255" cy="298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Přímá spojnice 456"/>
              <p:cNvCxnSpPr/>
              <p:nvPr/>
            </p:nvCxnSpPr>
            <p:spPr>
              <a:xfrm flipH="1" flipV="1">
                <a:off x="5522375" y="3984458"/>
                <a:ext cx="188255" cy="972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Přímá spojnice 457"/>
              <p:cNvCxnSpPr/>
              <p:nvPr/>
            </p:nvCxnSpPr>
            <p:spPr>
              <a:xfrm flipH="1">
                <a:off x="5700039" y="3982028"/>
                <a:ext cx="188255" cy="819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Přímá spojnice 458"/>
              <p:cNvCxnSpPr/>
              <p:nvPr/>
            </p:nvCxnSpPr>
            <p:spPr>
              <a:xfrm flipH="1" flipV="1">
                <a:off x="5889214" y="3986772"/>
                <a:ext cx="188255" cy="94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Přímá spojnice 459"/>
              <p:cNvCxnSpPr/>
              <p:nvPr/>
            </p:nvCxnSpPr>
            <p:spPr>
              <a:xfrm flipH="1">
                <a:off x="6077469" y="4033062"/>
                <a:ext cx="188255" cy="38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Přímá spojnice 460"/>
              <p:cNvCxnSpPr/>
              <p:nvPr/>
            </p:nvCxnSpPr>
            <p:spPr>
              <a:xfrm flipH="1" flipV="1">
                <a:off x="6268407" y="4038135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Přímá spojnice 461"/>
              <p:cNvCxnSpPr/>
              <p:nvPr/>
            </p:nvCxnSpPr>
            <p:spPr>
              <a:xfrm flipH="1">
                <a:off x="6450777" y="4167425"/>
                <a:ext cx="198923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Přímá spojnice 462"/>
              <p:cNvCxnSpPr/>
              <p:nvPr/>
            </p:nvCxnSpPr>
            <p:spPr>
              <a:xfrm flipH="1" flipV="1">
                <a:off x="6657723" y="4163935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Přímá spojnice 463"/>
              <p:cNvCxnSpPr/>
              <p:nvPr/>
            </p:nvCxnSpPr>
            <p:spPr>
              <a:xfrm flipH="1">
                <a:off x="6845978" y="4289736"/>
                <a:ext cx="168462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Přímá spojnice 464"/>
              <p:cNvCxnSpPr/>
              <p:nvPr/>
            </p:nvCxnSpPr>
            <p:spPr>
              <a:xfrm flipH="1" flipV="1">
                <a:off x="7014440" y="4289737"/>
                <a:ext cx="182370" cy="629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Přímá spojnice 465"/>
              <p:cNvCxnSpPr/>
              <p:nvPr/>
            </p:nvCxnSpPr>
            <p:spPr>
              <a:xfrm flipH="1" flipV="1">
                <a:off x="7196810" y="4352637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Přímá spojnice 466"/>
              <p:cNvCxnSpPr/>
              <p:nvPr/>
            </p:nvCxnSpPr>
            <p:spPr>
              <a:xfrm flipH="1">
                <a:off x="7383327" y="4352637"/>
                <a:ext cx="188255" cy="1140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Přímá spojnice 467"/>
              <p:cNvCxnSpPr/>
              <p:nvPr/>
            </p:nvCxnSpPr>
            <p:spPr>
              <a:xfrm flipH="1" flipV="1">
                <a:off x="7580428" y="4363202"/>
                <a:ext cx="188255" cy="1152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Přímá spojnice 468"/>
              <p:cNvCxnSpPr/>
              <p:nvPr/>
            </p:nvCxnSpPr>
            <p:spPr>
              <a:xfrm flipH="1">
                <a:off x="7756242" y="4363202"/>
                <a:ext cx="188255" cy="115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Přímá spojnice 469"/>
              <p:cNvCxnSpPr/>
              <p:nvPr/>
            </p:nvCxnSpPr>
            <p:spPr>
              <a:xfrm flipH="1">
                <a:off x="7957013" y="4352637"/>
                <a:ext cx="188255" cy="105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Přímá spojnice 470"/>
              <p:cNvCxnSpPr/>
              <p:nvPr/>
            </p:nvCxnSpPr>
            <p:spPr>
              <a:xfrm flipH="1">
                <a:off x="8142623" y="4178161"/>
                <a:ext cx="188255" cy="1639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Přímá spojnice 471"/>
              <p:cNvCxnSpPr/>
              <p:nvPr/>
            </p:nvCxnSpPr>
            <p:spPr>
              <a:xfrm flipH="1">
                <a:off x="8318030" y="4163935"/>
                <a:ext cx="188255" cy="189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Přímá spojnice 472"/>
              <p:cNvCxnSpPr/>
              <p:nvPr/>
            </p:nvCxnSpPr>
            <p:spPr>
              <a:xfrm flipH="1">
                <a:off x="8506285" y="4043416"/>
                <a:ext cx="188255" cy="115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Přímá spojnice 473"/>
              <p:cNvCxnSpPr/>
              <p:nvPr/>
            </p:nvCxnSpPr>
            <p:spPr>
              <a:xfrm flipH="1">
                <a:off x="8682770" y="4033062"/>
                <a:ext cx="212265" cy="286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Přímá spojnice 474"/>
              <p:cNvCxnSpPr/>
              <p:nvPr/>
            </p:nvCxnSpPr>
            <p:spPr>
              <a:xfrm flipH="1">
                <a:off x="8888218" y="4033062"/>
                <a:ext cx="169973" cy="65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Přímá spojnice 475"/>
              <p:cNvCxnSpPr/>
              <p:nvPr/>
            </p:nvCxnSpPr>
            <p:spPr>
              <a:xfrm flipH="1">
                <a:off x="9236424" y="3769293"/>
                <a:ext cx="205720" cy="4469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Přímá spojnice 476"/>
              <p:cNvCxnSpPr/>
              <p:nvPr/>
            </p:nvCxnSpPr>
            <p:spPr>
              <a:xfrm flipH="1" flipV="1">
                <a:off x="9065424" y="4029568"/>
                <a:ext cx="194350" cy="1972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Přímá spojnice 477"/>
              <p:cNvCxnSpPr/>
              <p:nvPr/>
            </p:nvCxnSpPr>
            <p:spPr>
              <a:xfrm flipH="1" flipV="1">
                <a:off x="9442145" y="3767854"/>
                <a:ext cx="182369" cy="595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Přímá spojnice 478"/>
              <p:cNvCxnSpPr/>
              <p:nvPr/>
            </p:nvCxnSpPr>
            <p:spPr>
              <a:xfrm flipH="1">
                <a:off x="9604370" y="3731743"/>
                <a:ext cx="205719" cy="110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Přímá spojnice 479"/>
              <p:cNvCxnSpPr/>
              <p:nvPr/>
            </p:nvCxnSpPr>
            <p:spPr>
              <a:xfrm flipH="1">
                <a:off x="1037732" y="4975457"/>
                <a:ext cx="174464" cy="17233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Přímá spojnice 480"/>
              <p:cNvCxnSpPr/>
              <p:nvPr/>
            </p:nvCxnSpPr>
            <p:spPr>
              <a:xfrm flipH="1" flipV="1">
                <a:off x="1212196" y="4940963"/>
                <a:ext cx="235486" cy="2930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Přímá spojnice 481"/>
              <p:cNvCxnSpPr/>
              <p:nvPr/>
            </p:nvCxnSpPr>
            <p:spPr>
              <a:xfrm flipH="1">
                <a:off x="1410379" y="4803120"/>
                <a:ext cx="189575" cy="43084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Přímá spojnice 482"/>
              <p:cNvCxnSpPr/>
              <p:nvPr/>
            </p:nvCxnSpPr>
            <p:spPr>
              <a:xfrm flipH="1">
                <a:off x="1550396" y="4803120"/>
                <a:ext cx="246927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Přímá spojnice 483"/>
              <p:cNvCxnSpPr/>
              <p:nvPr/>
            </p:nvCxnSpPr>
            <p:spPr>
              <a:xfrm flipH="1" flipV="1">
                <a:off x="1808826" y="4803120"/>
                <a:ext cx="174462" cy="28434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Přímá spojnice 484"/>
              <p:cNvCxnSpPr/>
              <p:nvPr/>
            </p:nvCxnSpPr>
            <p:spPr>
              <a:xfrm flipH="1">
                <a:off x="1951174" y="4716952"/>
                <a:ext cx="225988" cy="34467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Přímá spojnice 485"/>
              <p:cNvCxnSpPr/>
              <p:nvPr/>
            </p:nvCxnSpPr>
            <p:spPr>
              <a:xfrm flipH="1">
                <a:off x="2177161" y="4716952"/>
                <a:ext cx="182370" cy="282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Přímá spojnice 486"/>
              <p:cNvCxnSpPr/>
              <p:nvPr/>
            </p:nvCxnSpPr>
            <p:spPr>
              <a:xfrm flipH="1">
                <a:off x="2335091" y="4478438"/>
                <a:ext cx="212717" cy="23851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Přímá spojnice 487"/>
              <p:cNvCxnSpPr/>
              <p:nvPr/>
            </p:nvCxnSpPr>
            <p:spPr>
              <a:xfrm flipH="1" flipV="1">
                <a:off x="2547808" y="4522836"/>
                <a:ext cx="178459" cy="7485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Přímá spojnice 488"/>
              <p:cNvCxnSpPr/>
              <p:nvPr/>
            </p:nvCxnSpPr>
            <p:spPr>
              <a:xfrm flipH="1">
                <a:off x="2721894" y="4522836"/>
                <a:ext cx="190653" cy="3743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Přímá spojnice 489"/>
              <p:cNvCxnSpPr/>
              <p:nvPr/>
            </p:nvCxnSpPr>
            <p:spPr>
              <a:xfrm flipH="1" flipV="1">
                <a:off x="2912547" y="4504121"/>
                <a:ext cx="152272" cy="9357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Přímá spojnice 490"/>
              <p:cNvCxnSpPr/>
              <p:nvPr/>
            </p:nvCxnSpPr>
            <p:spPr>
              <a:xfrm flipH="1">
                <a:off x="3091007" y="4321186"/>
                <a:ext cx="205168" cy="32090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Přímá spojnice 491"/>
              <p:cNvCxnSpPr/>
              <p:nvPr/>
            </p:nvCxnSpPr>
            <p:spPr>
              <a:xfrm flipH="1">
                <a:off x="3294199" y="4260116"/>
                <a:ext cx="172573" cy="6845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Přímá spojnice 492"/>
              <p:cNvCxnSpPr/>
              <p:nvPr/>
            </p:nvCxnSpPr>
            <p:spPr>
              <a:xfrm flipH="1" flipV="1">
                <a:off x="3416837" y="4249106"/>
                <a:ext cx="238191" cy="114096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Přímá spojnice 493"/>
              <p:cNvCxnSpPr/>
              <p:nvPr/>
            </p:nvCxnSpPr>
            <p:spPr>
              <a:xfrm flipH="1">
                <a:off x="3655030" y="4216270"/>
                <a:ext cx="172572" cy="135905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Přímá spojnice 494"/>
              <p:cNvCxnSpPr/>
              <p:nvPr/>
            </p:nvCxnSpPr>
            <p:spPr>
              <a:xfrm flipH="1" flipV="1">
                <a:off x="3839868" y="4189760"/>
                <a:ext cx="172572" cy="132726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Přímá spojnice 495"/>
              <p:cNvCxnSpPr/>
              <p:nvPr/>
            </p:nvCxnSpPr>
            <p:spPr>
              <a:xfrm flipH="1" flipV="1">
                <a:off x="4055640" y="4312977"/>
                <a:ext cx="150408" cy="20985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Přímá spojnice 496"/>
              <p:cNvCxnSpPr/>
              <p:nvPr/>
            </p:nvCxnSpPr>
            <p:spPr>
              <a:xfrm flipH="1">
                <a:off x="4200077" y="4216270"/>
                <a:ext cx="208536" cy="316455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Přímá spojnice 497"/>
              <p:cNvCxnSpPr/>
              <p:nvPr/>
            </p:nvCxnSpPr>
            <p:spPr>
              <a:xfrm flipH="1" flipV="1">
                <a:off x="4387800" y="4239637"/>
                <a:ext cx="193064" cy="24200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Přímá spojnice 498"/>
              <p:cNvCxnSpPr/>
              <p:nvPr/>
            </p:nvCxnSpPr>
            <p:spPr>
              <a:xfrm flipH="1" flipV="1">
                <a:off x="4605362" y="4486363"/>
                <a:ext cx="172572" cy="31675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Přímá spojnice 499"/>
              <p:cNvCxnSpPr/>
              <p:nvPr/>
            </p:nvCxnSpPr>
            <p:spPr>
              <a:xfrm flipH="1">
                <a:off x="4797530" y="4550908"/>
                <a:ext cx="167145" cy="266171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Přímá spojnice 500"/>
              <p:cNvCxnSpPr/>
              <p:nvPr/>
            </p:nvCxnSpPr>
            <p:spPr>
              <a:xfrm flipH="1" flipV="1">
                <a:off x="4960527" y="4548852"/>
                <a:ext cx="172572" cy="1963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Přímá spojnice 501"/>
              <p:cNvCxnSpPr/>
              <p:nvPr/>
            </p:nvCxnSpPr>
            <p:spPr>
              <a:xfrm flipH="1" flipV="1">
                <a:off x="5133099" y="4738307"/>
                <a:ext cx="201021" cy="150982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Přímá spojnice 502"/>
              <p:cNvCxnSpPr/>
              <p:nvPr/>
            </p:nvCxnSpPr>
            <p:spPr>
              <a:xfrm flipH="1" flipV="1">
                <a:off x="5341961" y="4860163"/>
                <a:ext cx="172572" cy="11529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Přímá spojnice 503"/>
              <p:cNvCxnSpPr/>
              <p:nvPr/>
            </p:nvCxnSpPr>
            <p:spPr>
              <a:xfrm flipH="1" flipV="1">
                <a:off x="5517211" y="4945292"/>
                <a:ext cx="172572" cy="37483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Přímá spojnice 504"/>
              <p:cNvCxnSpPr/>
              <p:nvPr/>
            </p:nvCxnSpPr>
            <p:spPr>
              <a:xfrm flipH="1" flipV="1">
                <a:off x="5676123" y="5321799"/>
                <a:ext cx="205828" cy="35297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Přímá spojnice 505"/>
              <p:cNvCxnSpPr/>
              <p:nvPr/>
            </p:nvCxnSpPr>
            <p:spPr>
              <a:xfrm flipV="1">
                <a:off x="5889214" y="5310032"/>
                <a:ext cx="188255" cy="36474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Přímá spojnice 506"/>
              <p:cNvCxnSpPr/>
              <p:nvPr/>
            </p:nvCxnSpPr>
            <p:spPr>
              <a:xfrm flipH="1">
                <a:off x="6060629" y="5233963"/>
                <a:ext cx="186062" cy="6596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Přímá spojnice 507"/>
              <p:cNvCxnSpPr/>
              <p:nvPr/>
            </p:nvCxnSpPr>
            <p:spPr>
              <a:xfrm flipH="1" flipV="1">
                <a:off x="6246690" y="5234236"/>
                <a:ext cx="182370" cy="26404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Přímá spojnice 508"/>
              <p:cNvCxnSpPr/>
              <p:nvPr/>
            </p:nvCxnSpPr>
            <p:spPr>
              <a:xfrm flipH="1">
                <a:off x="6420894" y="5450914"/>
                <a:ext cx="228806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Přímá spojnice 509"/>
              <p:cNvCxnSpPr/>
              <p:nvPr/>
            </p:nvCxnSpPr>
            <p:spPr>
              <a:xfrm flipH="1">
                <a:off x="6621465" y="5450914"/>
                <a:ext cx="228806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Přímá spojnice 510"/>
              <p:cNvCxnSpPr/>
              <p:nvPr/>
            </p:nvCxnSpPr>
            <p:spPr>
              <a:xfrm flipH="1">
                <a:off x="6800040" y="5445477"/>
                <a:ext cx="228805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Přímá spojnice 511"/>
              <p:cNvCxnSpPr/>
              <p:nvPr/>
            </p:nvCxnSpPr>
            <p:spPr>
              <a:xfrm flipH="1" flipV="1">
                <a:off x="7004022" y="5450914"/>
                <a:ext cx="192788" cy="1277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Přímá spojnice 512"/>
              <p:cNvCxnSpPr/>
              <p:nvPr/>
            </p:nvCxnSpPr>
            <p:spPr>
              <a:xfrm flipH="1">
                <a:off x="7196811" y="5578637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Přímá spojnice 513"/>
              <p:cNvCxnSpPr/>
              <p:nvPr/>
            </p:nvCxnSpPr>
            <p:spPr>
              <a:xfrm flipH="1" flipV="1">
                <a:off x="7379182" y="5578637"/>
                <a:ext cx="182367" cy="17233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Přímá spojnice 514"/>
              <p:cNvCxnSpPr/>
              <p:nvPr/>
            </p:nvCxnSpPr>
            <p:spPr>
              <a:xfrm flipH="1">
                <a:off x="7561551" y="5750974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Přímá spojnice 515"/>
              <p:cNvCxnSpPr/>
              <p:nvPr/>
            </p:nvCxnSpPr>
            <p:spPr>
              <a:xfrm flipH="1">
                <a:off x="7756244" y="5737165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Přímá spojnice 516"/>
              <p:cNvCxnSpPr/>
              <p:nvPr/>
            </p:nvCxnSpPr>
            <p:spPr>
              <a:xfrm flipH="1">
                <a:off x="7976428" y="5578637"/>
                <a:ext cx="166196" cy="17233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Přímá spojnice 517"/>
              <p:cNvCxnSpPr/>
              <p:nvPr/>
            </p:nvCxnSpPr>
            <p:spPr>
              <a:xfrm flipH="1" flipV="1">
                <a:off x="8135114" y="5584453"/>
                <a:ext cx="166196" cy="8035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Přímá spojnice 518"/>
              <p:cNvCxnSpPr/>
              <p:nvPr/>
            </p:nvCxnSpPr>
            <p:spPr>
              <a:xfrm flipH="1">
                <a:off x="8301310" y="5310032"/>
                <a:ext cx="204975" cy="34421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Přímá spojnice 519"/>
              <p:cNvCxnSpPr/>
              <p:nvPr/>
            </p:nvCxnSpPr>
            <p:spPr>
              <a:xfrm flipH="1">
                <a:off x="8491511" y="5266948"/>
                <a:ext cx="203029" cy="7461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Přímá spojnice 520"/>
              <p:cNvCxnSpPr/>
              <p:nvPr/>
            </p:nvCxnSpPr>
            <p:spPr>
              <a:xfrm flipH="1" flipV="1">
                <a:off x="8705907" y="5299932"/>
                <a:ext cx="182311" cy="35431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Přímá spojnice 521"/>
              <p:cNvCxnSpPr/>
              <p:nvPr/>
            </p:nvCxnSpPr>
            <p:spPr>
              <a:xfrm flipH="1">
                <a:off x="8871049" y="5321799"/>
                <a:ext cx="187142" cy="30348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Přímá spojnice 522"/>
              <p:cNvCxnSpPr/>
              <p:nvPr/>
            </p:nvCxnSpPr>
            <p:spPr>
              <a:xfrm flipH="1" flipV="1">
                <a:off x="9070648" y="5279522"/>
                <a:ext cx="165776" cy="8673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Přímá spojnice 523"/>
              <p:cNvCxnSpPr/>
              <p:nvPr/>
            </p:nvCxnSpPr>
            <p:spPr>
              <a:xfrm flipH="1">
                <a:off x="9248128" y="4975457"/>
                <a:ext cx="182310" cy="38976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Přímá spojnice 524"/>
              <p:cNvCxnSpPr/>
              <p:nvPr/>
            </p:nvCxnSpPr>
            <p:spPr>
              <a:xfrm flipH="1" flipV="1">
                <a:off x="9422060" y="4999282"/>
                <a:ext cx="190807" cy="21018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Přímá spojnice 525"/>
              <p:cNvCxnSpPr/>
              <p:nvPr/>
            </p:nvCxnSpPr>
            <p:spPr>
              <a:xfrm flipH="1" flipV="1">
                <a:off x="9638469" y="5192888"/>
                <a:ext cx="182310" cy="74060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Přímá spojnice 526"/>
              <p:cNvCxnSpPr/>
              <p:nvPr/>
            </p:nvCxnSpPr>
            <p:spPr>
              <a:xfrm flipH="1">
                <a:off x="1027128" y="5876783"/>
                <a:ext cx="8917454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Přímá spojnice 527"/>
              <p:cNvCxnSpPr/>
              <p:nvPr/>
            </p:nvCxnSpPr>
            <p:spPr>
              <a:xfrm>
                <a:off x="1020312" y="2463042"/>
                <a:ext cx="0" cy="3403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Přímá spojnice 528"/>
              <p:cNvCxnSpPr/>
              <p:nvPr/>
            </p:nvCxnSpPr>
            <p:spPr>
              <a:xfrm flipH="1" flipV="1">
                <a:off x="9958302" y="2496558"/>
                <a:ext cx="2" cy="3403280"/>
              </a:xfrm>
              <a:prstGeom prst="line">
                <a:avLst/>
              </a:prstGeom>
              <a:ln w="28575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Přímá spojnice 529"/>
              <p:cNvCxnSpPr/>
              <p:nvPr/>
            </p:nvCxnSpPr>
            <p:spPr>
              <a:xfrm flipH="1">
                <a:off x="9604431" y="4999282"/>
                <a:ext cx="256190" cy="182371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" name="Ovál 530"/>
              <p:cNvSpPr/>
              <p:nvPr/>
            </p:nvSpPr>
            <p:spPr>
              <a:xfrm>
                <a:off x="1164871" y="323446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2" name="Ovál 531"/>
              <p:cNvSpPr/>
              <p:nvPr/>
            </p:nvSpPr>
            <p:spPr>
              <a:xfrm>
                <a:off x="1388021" y="312487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3" name="Ovál 532"/>
              <p:cNvSpPr/>
              <p:nvPr/>
            </p:nvSpPr>
            <p:spPr>
              <a:xfrm>
                <a:off x="1554021" y="303591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4" name="Ovál 533"/>
              <p:cNvSpPr/>
              <p:nvPr/>
            </p:nvSpPr>
            <p:spPr>
              <a:xfrm>
                <a:off x="1929739" y="322312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5" name="Ovál 534"/>
              <p:cNvSpPr/>
              <p:nvPr/>
            </p:nvSpPr>
            <p:spPr>
              <a:xfrm>
                <a:off x="1750220" y="330334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6" name="Ovál 535"/>
              <p:cNvSpPr/>
              <p:nvPr/>
            </p:nvSpPr>
            <p:spPr>
              <a:xfrm>
                <a:off x="2118640" y="306232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7" name="Ovál 536"/>
              <p:cNvSpPr/>
              <p:nvPr/>
            </p:nvSpPr>
            <p:spPr>
              <a:xfrm>
                <a:off x="2313599" y="316387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8" name="Ovál 537"/>
              <p:cNvSpPr/>
              <p:nvPr/>
            </p:nvSpPr>
            <p:spPr>
              <a:xfrm>
                <a:off x="3045074" y="2661787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9" name="Ovál 538"/>
              <p:cNvSpPr/>
              <p:nvPr/>
            </p:nvSpPr>
            <p:spPr>
              <a:xfrm>
                <a:off x="2857668" y="261610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0" name="Ovál 539"/>
              <p:cNvSpPr/>
              <p:nvPr/>
            </p:nvSpPr>
            <p:spPr>
              <a:xfrm>
                <a:off x="2672169" y="276749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1" name="Ovál 540"/>
              <p:cNvSpPr/>
              <p:nvPr/>
            </p:nvSpPr>
            <p:spPr>
              <a:xfrm>
                <a:off x="2481581" y="30357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2" name="Ovál 541"/>
              <p:cNvSpPr/>
              <p:nvPr/>
            </p:nvSpPr>
            <p:spPr>
              <a:xfrm>
                <a:off x="3227444" y="286048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3" name="Ovál 542"/>
              <p:cNvSpPr/>
              <p:nvPr/>
            </p:nvSpPr>
            <p:spPr>
              <a:xfrm>
                <a:off x="3425247" y="253967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4" name="Ovál 543"/>
              <p:cNvSpPr/>
              <p:nvPr/>
            </p:nvSpPr>
            <p:spPr>
              <a:xfrm>
                <a:off x="3605735" y="24811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5" name="Ovál 544"/>
              <p:cNvSpPr/>
              <p:nvPr/>
            </p:nvSpPr>
            <p:spPr>
              <a:xfrm>
                <a:off x="3785770" y="257858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6" name="Ovál 545"/>
              <p:cNvSpPr/>
              <p:nvPr/>
            </p:nvSpPr>
            <p:spPr>
              <a:xfrm>
                <a:off x="3976845" y="312233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7" name="Ovál 546"/>
              <p:cNvSpPr/>
              <p:nvPr/>
            </p:nvSpPr>
            <p:spPr>
              <a:xfrm>
                <a:off x="4141926" y="314717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8" name="Ovál 547"/>
              <p:cNvSpPr/>
              <p:nvPr/>
            </p:nvSpPr>
            <p:spPr>
              <a:xfrm>
                <a:off x="4354515" y="334862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9" name="Ovál 548"/>
              <p:cNvSpPr/>
              <p:nvPr/>
            </p:nvSpPr>
            <p:spPr>
              <a:xfrm>
                <a:off x="4532633" y="345727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0" name="Ovál 549"/>
              <p:cNvSpPr/>
              <p:nvPr/>
            </p:nvSpPr>
            <p:spPr>
              <a:xfrm>
                <a:off x="4723835" y="321724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1" name="Ovál 550"/>
              <p:cNvSpPr/>
              <p:nvPr/>
            </p:nvSpPr>
            <p:spPr>
              <a:xfrm>
                <a:off x="4902180" y="293462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2" name="Ovál 551"/>
              <p:cNvSpPr/>
              <p:nvPr/>
            </p:nvSpPr>
            <p:spPr>
              <a:xfrm>
                <a:off x="5094902" y="323842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3" name="Ovál 552"/>
              <p:cNvSpPr/>
              <p:nvPr/>
            </p:nvSpPr>
            <p:spPr>
              <a:xfrm>
                <a:off x="5273246" y="330531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4" name="Ovál 553"/>
              <p:cNvSpPr/>
              <p:nvPr/>
            </p:nvSpPr>
            <p:spPr>
              <a:xfrm>
                <a:off x="5453519" y="34066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5" name="Ovál 554"/>
              <p:cNvSpPr/>
              <p:nvPr/>
            </p:nvSpPr>
            <p:spPr>
              <a:xfrm>
                <a:off x="5639881" y="329540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6" name="Ovál 555"/>
              <p:cNvSpPr/>
              <p:nvPr/>
            </p:nvSpPr>
            <p:spPr>
              <a:xfrm>
                <a:off x="5814533" y="35028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7" name="Ovál 556"/>
              <p:cNvSpPr/>
              <p:nvPr/>
            </p:nvSpPr>
            <p:spPr>
              <a:xfrm>
                <a:off x="6035748" y="347192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8" name="Ovál 557"/>
              <p:cNvSpPr/>
              <p:nvPr/>
            </p:nvSpPr>
            <p:spPr>
              <a:xfrm>
                <a:off x="6193050" y="367969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9" name="Ovál 558"/>
              <p:cNvSpPr/>
              <p:nvPr/>
            </p:nvSpPr>
            <p:spPr>
              <a:xfrm>
                <a:off x="6370701" y="346877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0" name="Ovál 559"/>
              <p:cNvSpPr/>
              <p:nvPr/>
            </p:nvSpPr>
            <p:spPr>
              <a:xfrm>
                <a:off x="6593128" y="336608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1" name="Ovál 560"/>
              <p:cNvSpPr/>
              <p:nvPr/>
            </p:nvSpPr>
            <p:spPr>
              <a:xfrm>
                <a:off x="6763929" y="376013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2" name="Ovál 561"/>
              <p:cNvSpPr/>
              <p:nvPr/>
            </p:nvSpPr>
            <p:spPr>
              <a:xfrm>
                <a:off x="6942083" y="36899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3" name="Ovál 562"/>
              <p:cNvSpPr/>
              <p:nvPr/>
            </p:nvSpPr>
            <p:spPr>
              <a:xfrm>
                <a:off x="7116748" y="38118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4" name="Ovál 563"/>
              <p:cNvSpPr/>
              <p:nvPr/>
            </p:nvSpPr>
            <p:spPr>
              <a:xfrm>
                <a:off x="7304820" y="381443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5" name="Ovál 564"/>
              <p:cNvSpPr/>
              <p:nvPr/>
            </p:nvSpPr>
            <p:spPr>
              <a:xfrm>
                <a:off x="7493787" y="3735297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6" name="Ovál 565"/>
              <p:cNvSpPr/>
              <p:nvPr/>
            </p:nvSpPr>
            <p:spPr>
              <a:xfrm>
                <a:off x="7679311" y="373815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7" name="Ovál 566"/>
              <p:cNvSpPr/>
              <p:nvPr/>
            </p:nvSpPr>
            <p:spPr>
              <a:xfrm>
                <a:off x="7853376" y="364310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8" name="Ovál 567"/>
              <p:cNvSpPr/>
              <p:nvPr/>
            </p:nvSpPr>
            <p:spPr>
              <a:xfrm>
                <a:off x="8042654" y="363732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9" name="Ovál 568"/>
              <p:cNvSpPr/>
              <p:nvPr/>
            </p:nvSpPr>
            <p:spPr>
              <a:xfrm>
                <a:off x="8227784" y="379656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0" name="Ovál 569"/>
              <p:cNvSpPr/>
              <p:nvPr/>
            </p:nvSpPr>
            <p:spPr>
              <a:xfrm>
                <a:off x="8421326" y="351315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1" name="Ovál 570"/>
              <p:cNvSpPr/>
              <p:nvPr/>
            </p:nvSpPr>
            <p:spPr>
              <a:xfrm>
                <a:off x="8601281" y="365351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2" name="Ovál 571"/>
              <p:cNvSpPr/>
              <p:nvPr/>
            </p:nvSpPr>
            <p:spPr>
              <a:xfrm>
                <a:off x="8806194" y="346877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3" name="Ovál 572"/>
              <p:cNvSpPr/>
              <p:nvPr/>
            </p:nvSpPr>
            <p:spPr>
              <a:xfrm>
                <a:off x="8981428" y="339767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4" name="Ovál 573"/>
              <p:cNvSpPr/>
              <p:nvPr/>
            </p:nvSpPr>
            <p:spPr>
              <a:xfrm>
                <a:off x="9163798" y="350648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5" name="Ovál 574"/>
              <p:cNvSpPr/>
              <p:nvPr/>
            </p:nvSpPr>
            <p:spPr>
              <a:xfrm>
                <a:off x="9550771" y="339175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6" name="Ovál 575"/>
              <p:cNvSpPr/>
              <p:nvPr/>
            </p:nvSpPr>
            <p:spPr>
              <a:xfrm>
                <a:off x="9370665" y="314958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7" name="Ovál 576"/>
              <p:cNvSpPr/>
              <p:nvPr/>
            </p:nvSpPr>
            <p:spPr>
              <a:xfrm>
                <a:off x="9718599" y="316591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8" name="Ovál 577"/>
              <p:cNvSpPr/>
              <p:nvPr/>
            </p:nvSpPr>
            <p:spPr>
              <a:xfrm>
                <a:off x="1170414" y="489591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9" name="Ovál 578"/>
              <p:cNvSpPr/>
              <p:nvPr/>
            </p:nvSpPr>
            <p:spPr>
              <a:xfrm>
                <a:off x="1393203" y="374063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0" name="Ovál 579"/>
              <p:cNvSpPr/>
              <p:nvPr/>
            </p:nvSpPr>
            <p:spPr>
              <a:xfrm>
                <a:off x="1553546" y="363724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1" name="Ovál 580"/>
              <p:cNvSpPr/>
              <p:nvPr/>
            </p:nvSpPr>
            <p:spPr>
              <a:xfrm>
                <a:off x="1742824" y="381889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2" name="Ovál 581"/>
              <p:cNvSpPr/>
              <p:nvPr/>
            </p:nvSpPr>
            <p:spPr>
              <a:xfrm>
                <a:off x="1921328" y="364055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3" name="Ovál 582"/>
              <p:cNvSpPr/>
              <p:nvPr/>
            </p:nvSpPr>
            <p:spPr>
              <a:xfrm>
                <a:off x="2661268" y="335765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4" name="Ovál 583"/>
              <p:cNvSpPr/>
              <p:nvPr/>
            </p:nvSpPr>
            <p:spPr>
              <a:xfrm>
                <a:off x="2857764" y="324539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5" name="Ovál 584"/>
              <p:cNvSpPr/>
              <p:nvPr/>
            </p:nvSpPr>
            <p:spPr>
              <a:xfrm>
                <a:off x="2111443" y="345423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6" name="Ovál 585"/>
              <p:cNvSpPr/>
              <p:nvPr/>
            </p:nvSpPr>
            <p:spPr>
              <a:xfrm>
                <a:off x="2299683" y="352245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7" name="Ovál 586"/>
              <p:cNvSpPr/>
              <p:nvPr/>
            </p:nvSpPr>
            <p:spPr>
              <a:xfrm>
                <a:off x="2489762" y="357411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8" name="Ovál 587"/>
              <p:cNvSpPr/>
              <p:nvPr/>
            </p:nvSpPr>
            <p:spPr>
              <a:xfrm>
                <a:off x="3209923" y="34791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9" name="Ovál 588"/>
              <p:cNvSpPr/>
              <p:nvPr/>
            </p:nvSpPr>
            <p:spPr>
              <a:xfrm>
                <a:off x="3034454" y="327739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0" name="Ovál 589"/>
              <p:cNvSpPr/>
              <p:nvPr/>
            </p:nvSpPr>
            <p:spPr>
              <a:xfrm>
                <a:off x="3413763" y="333791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1" name="Ovál 590"/>
              <p:cNvSpPr/>
              <p:nvPr/>
            </p:nvSpPr>
            <p:spPr>
              <a:xfrm>
                <a:off x="3586683" y="35115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2" name="Ovál 591"/>
              <p:cNvSpPr/>
              <p:nvPr/>
            </p:nvSpPr>
            <p:spPr>
              <a:xfrm>
                <a:off x="3785644" y="323571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3" name="Ovál 592"/>
              <p:cNvSpPr/>
              <p:nvPr/>
            </p:nvSpPr>
            <p:spPr>
              <a:xfrm>
                <a:off x="3968679" y="358146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4" name="Ovál 593"/>
              <p:cNvSpPr/>
              <p:nvPr/>
            </p:nvSpPr>
            <p:spPr>
              <a:xfrm>
                <a:off x="4144259" y="36086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5" name="Ovál 594"/>
              <p:cNvSpPr/>
              <p:nvPr/>
            </p:nvSpPr>
            <p:spPr>
              <a:xfrm>
                <a:off x="4330220" y="37579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6" name="Ovál 595"/>
              <p:cNvSpPr/>
              <p:nvPr/>
            </p:nvSpPr>
            <p:spPr>
              <a:xfrm>
                <a:off x="4523944" y="394069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7" name="Ovál 596"/>
              <p:cNvSpPr/>
              <p:nvPr/>
            </p:nvSpPr>
            <p:spPr>
              <a:xfrm>
                <a:off x="4721656" y="374021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8" name="Ovál 597"/>
              <p:cNvSpPr/>
              <p:nvPr/>
            </p:nvSpPr>
            <p:spPr>
              <a:xfrm>
                <a:off x="4898263" y="347232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9" name="Ovál 598"/>
              <p:cNvSpPr/>
              <p:nvPr/>
            </p:nvSpPr>
            <p:spPr>
              <a:xfrm>
                <a:off x="5071064" y="368809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0" name="Ovál 599"/>
              <p:cNvSpPr/>
              <p:nvPr/>
            </p:nvSpPr>
            <p:spPr>
              <a:xfrm>
                <a:off x="5251812" y="390390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1" name="Ovál 600"/>
              <p:cNvSpPr/>
              <p:nvPr/>
            </p:nvSpPr>
            <p:spPr>
              <a:xfrm>
                <a:off x="5444009" y="393076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2" name="Ovál 601"/>
              <p:cNvSpPr/>
              <p:nvPr/>
            </p:nvSpPr>
            <p:spPr>
              <a:xfrm>
                <a:off x="5643850" y="399637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3" name="Ovál 602"/>
              <p:cNvSpPr/>
              <p:nvPr/>
            </p:nvSpPr>
            <p:spPr>
              <a:xfrm>
                <a:off x="5822007" y="393632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4" name="Ovál 603"/>
              <p:cNvSpPr/>
              <p:nvPr/>
            </p:nvSpPr>
            <p:spPr>
              <a:xfrm>
                <a:off x="6003906" y="402045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5" name="Ovál 604"/>
              <p:cNvSpPr/>
              <p:nvPr/>
            </p:nvSpPr>
            <p:spPr>
              <a:xfrm>
                <a:off x="6185838" y="398201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6" name="Ovál 605"/>
              <p:cNvSpPr/>
              <p:nvPr/>
            </p:nvSpPr>
            <p:spPr>
              <a:xfrm>
                <a:off x="6363985" y="410040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7" name="Ovál 606"/>
              <p:cNvSpPr/>
              <p:nvPr/>
            </p:nvSpPr>
            <p:spPr>
              <a:xfrm>
                <a:off x="6562687" y="410560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8" name="Ovál 607"/>
              <p:cNvSpPr/>
              <p:nvPr/>
            </p:nvSpPr>
            <p:spPr>
              <a:xfrm>
                <a:off x="6753223" y="42244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9" name="Ovál 608"/>
              <p:cNvSpPr/>
              <p:nvPr/>
            </p:nvSpPr>
            <p:spPr>
              <a:xfrm>
                <a:off x="6936708" y="423191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0" name="Ovál 609"/>
              <p:cNvSpPr/>
              <p:nvPr/>
            </p:nvSpPr>
            <p:spPr>
              <a:xfrm>
                <a:off x="7109045" y="428610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1" name="Ovál 610"/>
              <p:cNvSpPr/>
              <p:nvPr/>
            </p:nvSpPr>
            <p:spPr>
              <a:xfrm>
                <a:off x="7302223" y="44205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2" name="Ovál 611"/>
              <p:cNvSpPr/>
              <p:nvPr/>
            </p:nvSpPr>
            <p:spPr>
              <a:xfrm>
                <a:off x="7490892" y="43106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3" name="Ovál 612"/>
              <p:cNvSpPr/>
              <p:nvPr/>
            </p:nvSpPr>
            <p:spPr>
              <a:xfrm>
                <a:off x="7681404" y="442578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4" name="Ovál 613"/>
              <p:cNvSpPr/>
              <p:nvPr/>
            </p:nvSpPr>
            <p:spPr>
              <a:xfrm>
                <a:off x="7863774" y="43106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5" name="Ovál 614"/>
              <p:cNvSpPr/>
              <p:nvPr/>
            </p:nvSpPr>
            <p:spPr>
              <a:xfrm>
                <a:off x="8056899" y="429427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6" name="Ovál 615"/>
              <p:cNvSpPr/>
              <p:nvPr/>
            </p:nvSpPr>
            <p:spPr>
              <a:xfrm>
                <a:off x="8258243" y="414643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7" name="Ovál 616"/>
              <p:cNvSpPr/>
              <p:nvPr/>
            </p:nvSpPr>
            <p:spPr>
              <a:xfrm>
                <a:off x="8394604" y="410109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8" name="Ovál 617"/>
              <p:cNvSpPr/>
              <p:nvPr/>
            </p:nvSpPr>
            <p:spPr>
              <a:xfrm>
                <a:off x="8593253" y="400310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9" name="Ovál 618"/>
              <p:cNvSpPr/>
              <p:nvPr/>
            </p:nvSpPr>
            <p:spPr>
              <a:xfrm>
                <a:off x="8783789" y="397409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0" name="Ovál 619"/>
              <p:cNvSpPr/>
              <p:nvPr/>
            </p:nvSpPr>
            <p:spPr>
              <a:xfrm>
                <a:off x="8974324" y="398677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1" name="Ovál 620"/>
              <p:cNvSpPr/>
              <p:nvPr/>
            </p:nvSpPr>
            <p:spPr>
              <a:xfrm>
                <a:off x="9177090" y="415911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2" name="Ovál 621"/>
              <p:cNvSpPr/>
              <p:nvPr/>
            </p:nvSpPr>
            <p:spPr>
              <a:xfrm>
                <a:off x="9347230" y="373192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3" name="Ovál 622"/>
              <p:cNvSpPr/>
              <p:nvPr/>
            </p:nvSpPr>
            <p:spPr>
              <a:xfrm>
                <a:off x="9521434" y="37673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4" name="Ovál 623"/>
              <p:cNvSpPr/>
              <p:nvPr/>
            </p:nvSpPr>
            <p:spPr>
              <a:xfrm>
                <a:off x="9720136" y="369653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5" name="Ovál 624"/>
              <p:cNvSpPr/>
              <p:nvPr/>
            </p:nvSpPr>
            <p:spPr>
              <a:xfrm>
                <a:off x="1363523" y="5152954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6" name="Ovál 625"/>
              <p:cNvSpPr/>
              <p:nvPr/>
            </p:nvSpPr>
            <p:spPr>
              <a:xfrm>
                <a:off x="1535154" y="476323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7" name="Ovál 626"/>
              <p:cNvSpPr/>
              <p:nvPr/>
            </p:nvSpPr>
            <p:spPr>
              <a:xfrm>
                <a:off x="1774314" y="475418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8" name="Ovál 627"/>
              <p:cNvSpPr/>
              <p:nvPr/>
            </p:nvSpPr>
            <p:spPr>
              <a:xfrm>
                <a:off x="1899894" y="501705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9" name="Ovál 628"/>
              <p:cNvSpPr/>
              <p:nvPr/>
            </p:nvSpPr>
            <p:spPr>
              <a:xfrm>
                <a:off x="2295215" y="467313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0" name="Ovál 629"/>
              <p:cNvSpPr/>
              <p:nvPr/>
            </p:nvSpPr>
            <p:spPr>
              <a:xfrm>
                <a:off x="2118640" y="470242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1" name="Ovál 630"/>
              <p:cNvSpPr/>
              <p:nvPr/>
            </p:nvSpPr>
            <p:spPr>
              <a:xfrm>
                <a:off x="2479717" y="446672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2" name="Ovál 631"/>
              <p:cNvSpPr/>
              <p:nvPr/>
            </p:nvSpPr>
            <p:spPr>
              <a:xfrm>
                <a:off x="2655064" y="454220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3" name="Ovál 632"/>
              <p:cNvSpPr/>
              <p:nvPr/>
            </p:nvSpPr>
            <p:spPr>
              <a:xfrm>
                <a:off x="4148639" y="448164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4" name="Ovál 633"/>
              <p:cNvSpPr/>
              <p:nvPr/>
            </p:nvSpPr>
            <p:spPr>
              <a:xfrm>
                <a:off x="2859128" y="447843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5" name="Ovál 634"/>
              <p:cNvSpPr/>
              <p:nvPr/>
            </p:nvSpPr>
            <p:spPr>
              <a:xfrm>
                <a:off x="3027679" y="45835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6" name="Ovál 635"/>
              <p:cNvSpPr/>
              <p:nvPr/>
            </p:nvSpPr>
            <p:spPr>
              <a:xfrm>
                <a:off x="3236192" y="428267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7" name="Ovál 636"/>
              <p:cNvSpPr/>
              <p:nvPr/>
            </p:nvSpPr>
            <p:spPr>
              <a:xfrm>
                <a:off x="3394228" y="421878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8" name="Ovál 637"/>
              <p:cNvSpPr/>
              <p:nvPr/>
            </p:nvSpPr>
            <p:spPr>
              <a:xfrm>
                <a:off x="3587792" y="429427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9" name="Ovál 638"/>
              <p:cNvSpPr/>
              <p:nvPr/>
            </p:nvSpPr>
            <p:spPr>
              <a:xfrm>
                <a:off x="3782723" y="415425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0" name="Ovál 639"/>
              <p:cNvSpPr/>
              <p:nvPr/>
            </p:nvSpPr>
            <p:spPr>
              <a:xfrm>
                <a:off x="3987048" y="428117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1" name="Ovál 640"/>
              <p:cNvSpPr/>
              <p:nvPr/>
            </p:nvSpPr>
            <p:spPr>
              <a:xfrm>
                <a:off x="1158098" y="41319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2" name="Ovál 641"/>
              <p:cNvSpPr/>
              <p:nvPr/>
            </p:nvSpPr>
            <p:spPr>
              <a:xfrm>
                <a:off x="4349028" y="419427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3" name="Ovál 642"/>
              <p:cNvSpPr/>
              <p:nvPr/>
            </p:nvSpPr>
            <p:spPr>
              <a:xfrm>
                <a:off x="4540232" y="445030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4" name="Ovál 643"/>
              <p:cNvSpPr/>
              <p:nvPr/>
            </p:nvSpPr>
            <p:spPr>
              <a:xfrm>
                <a:off x="4742741" y="478036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5" name="Ovál 644"/>
              <p:cNvSpPr/>
              <p:nvPr/>
            </p:nvSpPr>
            <p:spPr>
              <a:xfrm>
                <a:off x="4911685" y="449062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6" name="Ovál 645"/>
              <p:cNvSpPr/>
              <p:nvPr/>
            </p:nvSpPr>
            <p:spPr>
              <a:xfrm>
                <a:off x="5080628" y="470352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7" name="Ovál 646"/>
              <p:cNvSpPr/>
              <p:nvPr/>
            </p:nvSpPr>
            <p:spPr>
              <a:xfrm>
                <a:off x="5269711" y="480983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8" name="Ovál 647"/>
              <p:cNvSpPr/>
              <p:nvPr/>
            </p:nvSpPr>
            <p:spPr>
              <a:xfrm>
                <a:off x="5465507" y="491835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9" name="Ovál 648"/>
              <p:cNvSpPr/>
              <p:nvPr/>
            </p:nvSpPr>
            <p:spPr>
              <a:xfrm>
                <a:off x="5627738" y="526184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0" name="Ovál 649"/>
              <p:cNvSpPr/>
              <p:nvPr/>
            </p:nvSpPr>
            <p:spPr>
              <a:xfrm>
                <a:off x="5830247" y="561642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1" name="Ovál 650"/>
              <p:cNvSpPr/>
              <p:nvPr/>
            </p:nvSpPr>
            <p:spPr>
              <a:xfrm>
                <a:off x="6026043" y="524067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2" name="Ovál 651"/>
              <p:cNvSpPr/>
              <p:nvPr/>
            </p:nvSpPr>
            <p:spPr>
              <a:xfrm>
                <a:off x="6188273" y="51947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3" name="Ovál 652"/>
              <p:cNvSpPr/>
              <p:nvPr/>
            </p:nvSpPr>
            <p:spPr>
              <a:xfrm>
                <a:off x="6370643" y="540401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4" name="Ovál 653"/>
              <p:cNvSpPr/>
              <p:nvPr/>
            </p:nvSpPr>
            <p:spPr>
              <a:xfrm>
                <a:off x="6707847" y="5405604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5" name="Ovál 654"/>
              <p:cNvSpPr/>
              <p:nvPr/>
            </p:nvSpPr>
            <p:spPr>
              <a:xfrm>
                <a:off x="6960342" y="540060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6" name="Ovál 655"/>
              <p:cNvSpPr/>
              <p:nvPr/>
            </p:nvSpPr>
            <p:spPr>
              <a:xfrm>
                <a:off x="7140794" y="55214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7" name="Ovál 656"/>
              <p:cNvSpPr/>
              <p:nvPr/>
            </p:nvSpPr>
            <p:spPr>
              <a:xfrm>
                <a:off x="7305351" y="55214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8" name="Ovál 657"/>
              <p:cNvSpPr/>
              <p:nvPr/>
            </p:nvSpPr>
            <p:spPr>
              <a:xfrm>
                <a:off x="7517484" y="570481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9" name="Ovál 658"/>
              <p:cNvSpPr/>
              <p:nvPr/>
            </p:nvSpPr>
            <p:spPr>
              <a:xfrm>
                <a:off x="7699854" y="569688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0" name="Ovál 659"/>
              <p:cNvSpPr/>
              <p:nvPr/>
            </p:nvSpPr>
            <p:spPr>
              <a:xfrm>
                <a:off x="7922329" y="570013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1" name="Ovál 660"/>
              <p:cNvSpPr/>
              <p:nvPr/>
            </p:nvSpPr>
            <p:spPr>
              <a:xfrm>
                <a:off x="8081016" y="55429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2" name="Ovál 661"/>
              <p:cNvSpPr/>
              <p:nvPr/>
            </p:nvSpPr>
            <p:spPr>
              <a:xfrm>
                <a:off x="8237567" y="560875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3" name="Ovál 662"/>
              <p:cNvSpPr/>
              <p:nvPr/>
            </p:nvSpPr>
            <p:spPr>
              <a:xfrm>
                <a:off x="8429333" y="529452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4" name="Ovál 663"/>
              <p:cNvSpPr/>
              <p:nvPr/>
            </p:nvSpPr>
            <p:spPr>
              <a:xfrm>
                <a:off x="8618416" y="522811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5" name="Ovál 664"/>
              <p:cNvSpPr/>
              <p:nvPr/>
            </p:nvSpPr>
            <p:spPr>
              <a:xfrm>
                <a:off x="8816950" y="556707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6" name="Ovál 665"/>
              <p:cNvSpPr/>
              <p:nvPr/>
            </p:nvSpPr>
            <p:spPr>
              <a:xfrm>
                <a:off x="9021710" y="524510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7" name="Ovál 666"/>
              <p:cNvSpPr/>
              <p:nvPr/>
            </p:nvSpPr>
            <p:spPr>
              <a:xfrm>
                <a:off x="9194030" y="530760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8" name="Ovál 667"/>
              <p:cNvSpPr/>
              <p:nvPr/>
            </p:nvSpPr>
            <p:spPr>
              <a:xfrm>
                <a:off x="9379676" y="496064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9" name="Ovál 668"/>
              <p:cNvSpPr/>
              <p:nvPr/>
            </p:nvSpPr>
            <p:spPr>
              <a:xfrm>
                <a:off x="9558770" y="51421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70" name="Ovál 669"/>
              <p:cNvSpPr/>
              <p:nvPr/>
            </p:nvSpPr>
            <p:spPr>
              <a:xfrm>
                <a:off x="9787799" y="497086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sp>
          <p:nvSpPr>
            <p:cNvPr id="377" name="Ovál 376"/>
            <p:cNvSpPr/>
            <p:nvPr/>
          </p:nvSpPr>
          <p:spPr>
            <a:xfrm>
              <a:off x="7109045" y="2333350"/>
              <a:ext cx="108197" cy="1076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78" name="Ovál 377"/>
            <p:cNvSpPr/>
            <p:nvPr/>
          </p:nvSpPr>
          <p:spPr>
            <a:xfrm>
              <a:off x="7109045" y="2597537"/>
              <a:ext cx="108197" cy="1076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79" name="Ovál 378"/>
            <p:cNvSpPr/>
            <p:nvPr/>
          </p:nvSpPr>
          <p:spPr>
            <a:xfrm>
              <a:off x="7109045" y="2861725"/>
              <a:ext cx="108197" cy="107699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80" name="TextovéPole 379"/>
            <p:cNvSpPr txBox="1"/>
            <p:nvPr/>
          </p:nvSpPr>
          <p:spPr>
            <a:xfrm>
              <a:off x="7244703" y="2139233"/>
              <a:ext cx="22431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STK</a:t>
              </a:r>
            </a:p>
            <a:p>
              <a:r>
                <a:rPr lang="en-US" sz="1800" b="1" dirty="0"/>
                <a:t>DTK</a:t>
              </a:r>
              <a:endParaRPr lang="cs-CZ" sz="1800" b="1" dirty="0"/>
            </a:p>
            <a:p>
              <a:r>
                <a:rPr lang="cs-CZ" sz="1800" b="1" dirty="0"/>
                <a:t>s</a:t>
              </a:r>
              <a:r>
                <a:rPr lang="en-US" sz="1800" b="1" dirty="0" err="1"/>
                <a:t>rde</a:t>
              </a:r>
              <a:r>
                <a:rPr lang="cs-CZ" sz="1800" b="1" dirty="0"/>
                <a:t>č</a:t>
              </a:r>
              <a:r>
                <a:rPr lang="en-US" sz="1800" b="1" dirty="0"/>
                <a:t>n</a:t>
              </a:r>
              <a:r>
                <a:rPr lang="cs-CZ" sz="1800" b="1" dirty="0"/>
                <a:t>í</a:t>
              </a:r>
              <a:r>
                <a:rPr lang="en-US" sz="1800" b="1" dirty="0"/>
                <a:t> </a:t>
              </a:r>
              <a:r>
                <a:rPr lang="en-US" sz="1800" b="1" dirty="0" err="1"/>
                <a:t>frekvence</a:t>
              </a:r>
              <a:endParaRPr lang="cs-CZ" sz="1800" b="1" dirty="0"/>
            </a:p>
          </p:txBody>
        </p:sp>
        <p:sp>
          <p:nvSpPr>
            <p:cNvPr id="381" name="Obdélník 380"/>
            <p:cNvSpPr/>
            <p:nvPr/>
          </p:nvSpPr>
          <p:spPr>
            <a:xfrm>
              <a:off x="2684385" y="5466350"/>
              <a:ext cx="13306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bdělý stav</a:t>
              </a:r>
              <a:endParaRPr lang="en-US" sz="2000" dirty="0"/>
            </a:p>
          </p:txBody>
        </p:sp>
        <p:sp>
          <p:nvSpPr>
            <p:cNvPr id="382" name="Obdélník 381"/>
            <p:cNvSpPr/>
            <p:nvPr/>
          </p:nvSpPr>
          <p:spPr>
            <a:xfrm>
              <a:off x="6988700" y="6226279"/>
              <a:ext cx="9797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spánek</a:t>
              </a:r>
              <a:endParaRPr lang="en-US" sz="2000" dirty="0"/>
            </a:p>
          </p:txBody>
        </p:sp>
        <p:sp>
          <p:nvSpPr>
            <p:cNvPr id="383" name="TextovéPole 382"/>
            <p:cNvSpPr txBox="1"/>
            <p:nvPr/>
          </p:nvSpPr>
          <p:spPr>
            <a:xfrm>
              <a:off x="265414" y="2060848"/>
              <a:ext cx="1581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krevní tlak</a:t>
              </a:r>
            </a:p>
          </p:txBody>
        </p:sp>
        <p:sp>
          <p:nvSpPr>
            <p:cNvPr id="384" name="TextovéPole 383"/>
            <p:cNvSpPr txBox="1"/>
            <p:nvPr/>
          </p:nvSpPr>
          <p:spPr>
            <a:xfrm>
              <a:off x="7503834" y="1817953"/>
              <a:ext cx="28208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srdeční frekvence</a:t>
              </a:r>
            </a:p>
          </p:txBody>
        </p:sp>
        <p:sp>
          <p:nvSpPr>
            <p:cNvPr id="385" name="TextovéPole 384"/>
            <p:cNvSpPr txBox="1"/>
            <p:nvPr/>
          </p:nvSpPr>
          <p:spPr>
            <a:xfrm>
              <a:off x="9728245" y="5852562"/>
              <a:ext cx="758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hod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16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sz="3600" dirty="0"/>
              <a:t>Doplňky ke krevnímu tlaku</a:t>
            </a:r>
            <a:br>
              <a:rPr lang="cs-CZ" sz="3600" dirty="0"/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1782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výuka\učení fyziologie\Boron - Medical Physiology\Pages\Images\IV. The Cardiovascular System\Chap 18_Arteries and Veins\S23283-018-f003a.jpg">
            <a:extLst>
              <a:ext uri="{FF2B5EF4-FFF2-40B4-BE49-F238E27FC236}">
                <a16:creationId xmlns:a16="http://schemas.microsoft.com/office/drawing/2014/main" id="{94760C39-E2AE-4FC3-B778-29EB09925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5" t="5071" r="16891" b="3638"/>
          <a:stretch/>
        </p:blipFill>
        <p:spPr bwMode="auto">
          <a:xfrm>
            <a:off x="1448882" y="826434"/>
            <a:ext cx="3835021" cy="47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výuka\učení fyziologie\Boron - Medical Physiology\Pages\Images\IV. The Cardiovascular System\Chap 18_Arteries and Veins\S23283-018-f003b.jpg">
            <a:extLst>
              <a:ext uri="{FF2B5EF4-FFF2-40B4-BE49-F238E27FC236}">
                <a16:creationId xmlns:a16="http://schemas.microsoft.com/office/drawing/2014/main" id="{C97EFB94-4C1E-4EBF-A2A3-E253EA3A8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3280" r="17474" b="3342"/>
          <a:stretch/>
        </p:blipFill>
        <p:spPr bwMode="auto">
          <a:xfrm>
            <a:off x="4473218" y="717252"/>
            <a:ext cx="4694829" cy="48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68DD0E9-75B4-4EC3-B34F-C7B7DCF60FDA}"/>
              </a:ext>
            </a:extLst>
          </p:cNvPr>
          <p:cNvSpPr txBox="1"/>
          <p:nvPr/>
        </p:nvSpPr>
        <p:spPr>
          <a:xfrm>
            <a:off x="1808922" y="21350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velký oběh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08026DE-EE52-4886-BFF7-7063B6EAACD6}"/>
              </a:ext>
            </a:extLst>
          </p:cNvPr>
          <p:cNvSpPr txBox="1"/>
          <p:nvPr/>
        </p:nvSpPr>
        <p:spPr>
          <a:xfrm>
            <a:off x="6201409" y="232668"/>
            <a:ext cx="250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plicní oběh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43F943-A233-4747-B542-3099EBCCACE5}"/>
              </a:ext>
            </a:extLst>
          </p:cNvPr>
          <p:cNvSpPr txBox="1"/>
          <p:nvPr/>
        </p:nvSpPr>
        <p:spPr>
          <a:xfrm rot="16200000">
            <a:off x="198325" y="330984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krevní tlak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4DC4D1-77B2-45B6-BEEB-A6312BDFA370}"/>
              </a:ext>
            </a:extLst>
          </p:cNvPr>
          <p:cNvSpPr txBox="1"/>
          <p:nvPr/>
        </p:nvSpPr>
        <p:spPr>
          <a:xfrm>
            <a:off x="5756817" y="5603152"/>
            <a:ext cx="3396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Boron</a:t>
            </a:r>
            <a:r>
              <a:rPr lang="cs-CZ" sz="1100" dirty="0"/>
              <a:t> and </a:t>
            </a:r>
            <a:r>
              <a:rPr lang="cs-CZ" sz="1100" dirty="0" err="1"/>
              <a:t>Boulpaep</a:t>
            </a:r>
            <a:r>
              <a:rPr lang="cs-CZ" sz="1100" dirty="0"/>
              <a:t>, </a:t>
            </a:r>
            <a:r>
              <a:rPr lang="cs-CZ" sz="1100" dirty="0" err="1"/>
              <a:t>Medical</a:t>
            </a:r>
            <a:r>
              <a:rPr lang="cs-CZ" sz="1100" dirty="0"/>
              <a:t> </a:t>
            </a:r>
            <a:r>
              <a:rPr lang="cs-CZ" sz="1100" dirty="0" err="1"/>
              <a:t>physiology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89435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BF8A167-0556-47DF-A6DF-A696818BBD54}"/>
              </a:ext>
            </a:extLst>
          </p:cNvPr>
          <p:cNvSpPr txBox="1"/>
          <p:nvPr/>
        </p:nvSpPr>
        <p:spPr>
          <a:xfrm>
            <a:off x="107777" y="188640"/>
            <a:ext cx="864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Arteriální oběh – zahradní analogie</a:t>
            </a:r>
          </a:p>
        </p:txBody>
      </p:sp>
      <p:pic>
        <p:nvPicPr>
          <p:cNvPr id="3" name="Picture 2" descr="C:\Users\Johanka\Desktop\výuka\přednáška bakaláři\hotové přednášky\cévy oběh\depositphotos_107458840-stock-photo-gardener-watering-garden-from-hose.jpg">
            <a:extLst>
              <a:ext uri="{FF2B5EF4-FFF2-40B4-BE49-F238E27FC236}">
                <a16:creationId xmlns:a16="http://schemas.microsoft.com/office/drawing/2014/main" id="{714CE3CC-3CC3-41F2-A9A2-42AB34D0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39" y="2338984"/>
            <a:ext cx="4413129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ohanka\Desktop\výuka\přednáška bakaláři\hotové přednášky\cévy oběh\rav-m193-kohoutek-ze-zdi-na-jednu-vodu-1.jpg">
            <a:extLst>
              <a:ext uri="{FF2B5EF4-FFF2-40B4-BE49-F238E27FC236}">
                <a16:creationId xmlns:a16="http://schemas.microsoft.com/office/drawing/2014/main" id="{B8B8B53F-D1F3-4D99-8A09-0F4B63841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5034"/>
            <a:ext cx="1751261" cy="16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olný tvar 1">
            <a:extLst>
              <a:ext uri="{FF2B5EF4-FFF2-40B4-BE49-F238E27FC236}">
                <a16:creationId xmlns:a16="http://schemas.microsoft.com/office/drawing/2014/main" id="{D87F950F-46EA-4A8B-9F26-1329BFCE01AD}"/>
              </a:ext>
            </a:extLst>
          </p:cNvPr>
          <p:cNvSpPr/>
          <p:nvPr/>
        </p:nvSpPr>
        <p:spPr>
          <a:xfrm>
            <a:off x="2006930" y="3838905"/>
            <a:ext cx="2529444" cy="1393242"/>
          </a:xfrm>
          <a:custGeom>
            <a:avLst/>
            <a:gdLst>
              <a:gd name="connsiteX0" fmla="*/ 0 w 2529444"/>
              <a:gd name="connsiteY0" fmla="*/ 0 h 1393242"/>
              <a:gd name="connsiteX1" fmla="*/ 273132 w 2529444"/>
              <a:gd name="connsiteY1" fmla="*/ 902525 h 1393242"/>
              <a:gd name="connsiteX2" fmla="*/ 878774 w 2529444"/>
              <a:gd name="connsiteY2" fmla="*/ 1341912 h 1393242"/>
              <a:gd name="connsiteX3" fmla="*/ 1674421 w 2529444"/>
              <a:gd name="connsiteY3" fmla="*/ 1330036 h 1393242"/>
              <a:gd name="connsiteX4" fmla="*/ 2529444 w 2529444"/>
              <a:gd name="connsiteY4" fmla="*/ 855023 h 139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444" h="1393242">
                <a:moveTo>
                  <a:pt x="0" y="0"/>
                </a:moveTo>
                <a:cubicBezTo>
                  <a:pt x="63335" y="339436"/>
                  <a:pt x="126670" y="678873"/>
                  <a:pt x="273132" y="902525"/>
                </a:cubicBezTo>
                <a:cubicBezTo>
                  <a:pt x="419594" y="1126177"/>
                  <a:pt x="645226" y="1270660"/>
                  <a:pt x="878774" y="1341912"/>
                </a:cubicBezTo>
                <a:cubicBezTo>
                  <a:pt x="1112322" y="1413164"/>
                  <a:pt x="1399309" y="1411184"/>
                  <a:pt x="1674421" y="1330036"/>
                </a:cubicBezTo>
                <a:cubicBezTo>
                  <a:pt x="1949533" y="1248888"/>
                  <a:pt x="2390899" y="950026"/>
                  <a:pt x="2529444" y="855023"/>
                </a:cubicBezTo>
              </a:path>
            </a:pathLst>
          </a:cu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6" name="Picture 4" descr="C:\Users\Johanka\Desktop\výuka\přednáška bakaláři\hotové přednášky\cévy oběh\plovouci-solarni-ostruvek-s-vodotryskem-esotec.jpg">
            <a:extLst>
              <a:ext uri="{FF2B5EF4-FFF2-40B4-BE49-F238E27FC236}">
                <a16:creationId xmlns:a16="http://schemas.microsoft.com/office/drawing/2014/main" id="{04569DBF-FCF3-436B-9E26-71CFE755E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6" t="43909" r="13574" b="13366"/>
          <a:stretch/>
        </p:blipFill>
        <p:spPr bwMode="auto">
          <a:xfrm>
            <a:off x="2267744" y="2259819"/>
            <a:ext cx="1398581" cy="11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olný tvar 2">
            <a:extLst>
              <a:ext uri="{FF2B5EF4-FFF2-40B4-BE49-F238E27FC236}">
                <a16:creationId xmlns:a16="http://schemas.microsoft.com/office/drawing/2014/main" id="{B6CB0841-22C8-440B-8575-1029027239D0}"/>
              </a:ext>
            </a:extLst>
          </p:cNvPr>
          <p:cNvSpPr/>
          <p:nvPr/>
        </p:nvSpPr>
        <p:spPr>
          <a:xfrm>
            <a:off x="2434442" y="3411391"/>
            <a:ext cx="522514" cy="1472540"/>
          </a:xfrm>
          <a:custGeom>
            <a:avLst/>
            <a:gdLst>
              <a:gd name="connsiteX0" fmla="*/ 0 w 522514"/>
              <a:gd name="connsiteY0" fmla="*/ 1472540 h 1472540"/>
              <a:gd name="connsiteX1" fmla="*/ 380010 w 522514"/>
              <a:gd name="connsiteY1" fmla="*/ 1056904 h 1472540"/>
              <a:gd name="connsiteX2" fmla="*/ 522514 w 522514"/>
              <a:gd name="connsiteY2" fmla="*/ 0 h 14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1472540">
                <a:moveTo>
                  <a:pt x="0" y="1472540"/>
                </a:moveTo>
                <a:cubicBezTo>
                  <a:pt x="146462" y="1387433"/>
                  <a:pt x="292924" y="1302327"/>
                  <a:pt x="380010" y="1056904"/>
                </a:cubicBezTo>
                <a:cubicBezTo>
                  <a:pt x="467096" y="811481"/>
                  <a:pt x="522514" y="0"/>
                  <a:pt x="522514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E4E3DE9-A8FC-439D-AE3A-2A7E17D50A6B}"/>
              </a:ext>
            </a:extLst>
          </p:cNvPr>
          <p:cNvSpPr txBox="1"/>
          <p:nvPr/>
        </p:nvSpPr>
        <p:spPr>
          <a:xfrm>
            <a:off x="755576" y="136391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Srdce</a:t>
            </a:r>
          </a:p>
          <a:p>
            <a:r>
              <a:rPr lang="cs-CZ" sz="1800" dirty="0"/>
              <a:t>Srdeční výdej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4F2D8F-8A96-46ED-A841-AA45C65CE23E}"/>
              </a:ext>
            </a:extLst>
          </p:cNvPr>
          <p:cNvSpPr txBox="1"/>
          <p:nvPr/>
        </p:nvSpPr>
        <p:spPr>
          <a:xfrm>
            <a:off x="2956956" y="3596160"/>
            <a:ext cx="135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Karotidy</a:t>
            </a:r>
          </a:p>
          <a:p>
            <a:r>
              <a:rPr lang="cs-CZ" sz="1800" dirty="0" err="1"/>
              <a:t>perfuzní</a:t>
            </a:r>
            <a:r>
              <a:rPr lang="cs-CZ" sz="1800" dirty="0"/>
              <a:t> tlak v mozku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E2D5861-1EC5-4AE9-A96C-92CCE5A55BE5}"/>
              </a:ext>
            </a:extLst>
          </p:cNvPr>
          <p:cNvSpPr txBox="1"/>
          <p:nvPr/>
        </p:nvSpPr>
        <p:spPr>
          <a:xfrm>
            <a:off x="2218356" y="5248886"/>
            <a:ext cx="170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Arterie, </a:t>
            </a:r>
            <a:r>
              <a:rPr lang="cs-CZ" sz="1800" dirty="0"/>
              <a:t>arteriální tlak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3C7E82-D984-4AE4-ABAC-EAFCCD2E62B3}"/>
              </a:ext>
            </a:extLst>
          </p:cNvPr>
          <p:cNvSpPr txBox="1"/>
          <p:nvPr/>
        </p:nvSpPr>
        <p:spPr>
          <a:xfrm>
            <a:off x="5904449" y="3812184"/>
            <a:ext cx="1705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Odporové cévy</a:t>
            </a:r>
            <a:r>
              <a:rPr lang="cs-CZ" sz="1800" dirty="0"/>
              <a:t>,</a:t>
            </a:r>
            <a:br>
              <a:rPr lang="cs-CZ" sz="1800" dirty="0"/>
            </a:br>
            <a:r>
              <a:rPr lang="cs-CZ" sz="1800" dirty="0"/>
              <a:t>Celkový periferní odpor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CF5C790-3FD9-4961-A13A-9551B6ED2B1F}"/>
              </a:ext>
            </a:extLst>
          </p:cNvPr>
          <p:cNvSpPr/>
          <p:nvPr/>
        </p:nvSpPr>
        <p:spPr>
          <a:xfrm>
            <a:off x="174567" y="6277021"/>
            <a:ext cx="1061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Primární účel nervové regulace TK je udržení konstantního </a:t>
            </a:r>
            <a:r>
              <a:rPr lang="cs-CZ" sz="1800" dirty="0" err="1"/>
              <a:t>perfuzního</a:t>
            </a:r>
            <a:r>
              <a:rPr lang="cs-CZ" sz="1800" dirty="0"/>
              <a:t> tlaku v mozku.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E4790A4-835B-4BE9-93AF-9328E11428B1}"/>
              </a:ext>
            </a:extLst>
          </p:cNvPr>
          <p:cNvSpPr/>
          <p:nvPr/>
        </p:nvSpPr>
        <p:spPr>
          <a:xfrm>
            <a:off x="2146797" y="628309"/>
            <a:ext cx="99374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/>
              <a:t>Baroreflex</a:t>
            </a:r>
            <a:endParaRPr lang="cs-CZ" sz="1600" b="1" dirty="0"/>
          </a:p>
          <a:p>
            <a:pPr marL="285750" indent="-285750">
              <a:buFontTx/>
              <a:buChar char="-"/>
            </a:pPr>
            <a:r>
              <a:rPr lang="cs-CZ" sz="1600" dirty="0"/>
              <a:t>Pokles arteriálního tlaku vede k aktivaci sympatiku → zvýšení srdeční frekvence (a celého srdečního výdeje) a cévní rezistence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Nárůst arteriálního tlaku vede k aktivaci parasympatiku → snížení srdeční frekvence (a celého srdečního výdeje) a nepřímo cévní rezistence</a:t>
            </a:r>
          </a:p>
        </p:txBody>
      </p:sp>
    </p:spTree>
    <p:extLst>
      <p:ext uri="{BB962C8B-B14F-4D97-AF65-F5344CB8AC3E}">
        <p14:creationId xmlns:p14="http://schemas.microsoft.com/office/powerpoint/2010/main" val="3275420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5F3445A-484B-4B47-A098-B030EFA3F2E1}"/>
              </a:ext>
            </a:extLst>
          </p:cNvPr>
          <p:cNvSpPr txBox="1"/>
          <p:nvPr/>
        </p:nvSpPr>
        <p:spPr>
          <a:xfrm>
            <a:off x="589876" y="332656"/>
            <a:ext cx="823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Změny kardiovaskulárního systému při zátěži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CE7117-B34F-475B-8405-72DBE299C450}"/>
              </a:ext>
            </a:extLst>
          </p:cNvPr>
          <p:cNvSpPr/>
          <p:nvPr/>
        </p:nvSpPr>
        <p:spPr>
          <a:xfrm>
            <a:off x="109884" y="5730409"/>
            <a:ext cx="10152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ym typeface="Symbol"/>
              </a:rPr>
              <a:t>Svaly mohou zabrat až 80 % srdečního výdeje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ym typeface="Symbol"/>
              </a:rPr>
              <a:t>Po náhlém ukončení těžké zátěže bez zpomalování – „vykrvácení do svalu“ – srdce už snížilo srdeční výdej, ale cévy svalu jsou stále dilatované – přesun krve do svalu – silný pokles TK - mdloba</a:t>
            </a: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8DEEE622-7A4C-43A4-B12F-0B972FB061CF}"/>
              </a:ext>
            </a:extLst>
          </p:cNvPr>
          <p:cNvSpPr/>
          <p:nvPr/>
        </p:nvSpPr>
        <p:spPr>
          <a:xfrm>
            <a:off x="1145513" y="1391268"/>
            <a:ext cx="5144756" cy="836509"/>
          </a:xfrm>
          <a:custGeom>
            <a:avLst/>
            <a:gdLst>
              <a:gd name="connsiteX0" fmla="*/ 0 w 3687745"/>
              <a:gd name="connsiteY0" fmla="*/ 822903 h 850233"/>
              <a:gd name="connsiteX1" fmla="*/ 1276141 w 3687745"/>
              <a:gd name="connsiteY1" fmla="*/ 832952 h 850233"/>
              <a:gd name="connsiteX2" fmla="*/ 1848897 w 3687745"/>
              <a:gd name="connsiteY2" fmla="*/ 621936 h 850233"/>
              <a:gd name="connsiteX3" fmla="*/ 2341266 w 3687745"/>
              <a:gd name="connsiteY3" fmla="*/ 250147 h 850233"/>
              <a:gd name="connsiteX4" fmla="*/ 3135086 w 3687745"/>
              <a:gd name="connsiteY4" fmla="*/ 29084 h 850233"/>
              <a:gd name="connsiteX5" fmla="*/ 3687745 w 3687745"/>
              <a:gd name="connsiteY5" fmla="*/ 8987 h 850233"/>
              <a:gd name="connsiteX0" fmla="*/ 0 w 5144756"/>
              <a:gd name="connsiteY0" fmla="*/ 809179 h 836509"/>
              <a:gd name="connsiteX1" fmla="*/ 1276141 w 5144756"/>
              <a:gd name="connsiteY1" fmla="*/ 819228 h 836509"/>
              <a:gd name="connsiteX2" fmla="*/ 1848897 w 5144756"/>
              <a:gd name="connsiteY2" fmla="*/ 608212 h 836509"/>
              <a:gd name="connsiteX3" fmla="*/ 2341266 w 5144756"/>
              <a:gd name="connsiteY3" fmla="*/ 236423 h 836509"/>
              <a:gd name="connsiteX4" fmla="*/ 3135086 w 5144756"/>
              <a:gd name="connsiteY4" fmla="*/ 15360 h 836509"/>
              <a:gd name="connsiteX5" fmla="*/ 5144756 w 5144756"/>
              <a:gd name="connsiteY5" fmla="*/ 35457 h 83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4756" h="836509">
                <a:moveTo>
                  <a:pt x="0" y="809179"/>
                </a:moveTo>
                <a:cubicBezTo>
                  <a:pt x="483996" y="830951"/>
                  <a:pt x="967992" y="852723"/>
                  <a:pt x="1276141" y="819228"/>
                </a:cubicBezTo>
                <a:cubicBezTo>
                  <a:pt x="1584291" y="785733"/>
                  <a:pt x="1671376" y="705346"/>
                  <a:pt x="1848897" y="608212"/>
                </a:cubicBezTo>
                <a:cubicBezTo>
                  <a:pt x="2026418" y="511078"/>
                  <a:pt x="2126901" y="335232"/>
                  <a:pt x="2341266" y="236423"/>
                </a:cubicBezTo>
                <a:cubicBezTo>
                  <a:pt x="2555631" y="137614"/>
                  <a:pt x="2910673" y="55553"/>
                  <a:pt x="3135086" y="15360"/>
                </a:cubicBezTo>
                <a:cubicBezTo>
                  <a:pt x="3359499" y="-24833"/>
                  <a:pt x="4980633" y="25409"/>
                  <a:pt x="5144756" y="354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712A23E6-8C2D-4DCD-B272-0588857A1147}"/>
              </a:ext>
            </a:extLst>
          </p:cNvPr>
          <p:cNvSpPr/>
          <p:nvPr/>
        </p:nvSpPr>
        <p:spPr>
          <a:xfrm>
            <a:off x="1155560" y="2935664"/>
            <a:ext cx="5215096" cy="721794"/>
          </a:xfrm>
          <a:custGeom>
            <a:avLst/>
            <a:gdLst>
              <a:gd name="connsiteX0" fmla="*/ 0 w 3868616"/>
              <a:gd name="connsiteY0" fmla="*/ 68652 h 651456"/>
              <a:gd name="connsiteX1" fmla="*/ 1537398 w 3868616"/>
              <a:gd name="connsiteY1" fmla="*/ 38506 h 651456"/>
              <a:gd name="connsiteX2" fmla="*/ 2612572 w 3868616"/>
              <a:gd name="connsiteY2" fmla="*/ 530876 h 651456"/>
              <a:gd name="connsiteX3" fmla="*/ 3868616 w 3868616"/>
              <a:gd name="connsiteY3" fmla="*/ 651456 h 651456"/>
              <a:gd name="connsiteX0" fmla="*/ 0 w 5215096"/>
              <a:gd name="connsiteY0" fmla="*/ 68652 h 721794"/>
              <a:gd name="connsiteX1" fmla="*/ 1537398 w 5215096"/>
              <a:gd name="connsiteY1" fmla="*/ 38506 h 721794"/>
              <a:gd name="connsiteX2" fmla="*/ 2612572 w 5215096"/>
              <a:gd name="connsiteY2" fmla="*/ 530876 h 721794"/>
              <a:gd name="connsiteX3" fmla="*/ 5215096 w 5215096"/>
              <a:gd name="connsiteY3" fmla="*/ 721794 h 72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5096" h="721794">
                <a:moveTo>
                  <a:pt x="0" y="68652"/>
                </a:moveTo>
                <a:cubicBezTo>
                  <a:pt x="550984" y="15060"/>
                  <a:pt x="1101969" y="-38531"/>
                  <a:pt x="1537398" y="38506"/>
                </a:cubicBezTo>
                <a:cubicBezTo>
                  <a:pt x="1972827" y="115543"/>
                  <a:pt x="2224036" y="428718"/>
                  <a:pt x="2612572" y="530876"/>
                </a:cubicBezTo>
                <a:cubicBezTo>
                  <a:pt x="3001108" y="633034"/>
                  <a:pt x="4781342" y="712583"/>
                  <a:pt x="5215096" y="7217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C511DCEB-142B-444A-868D-C23FDDA475A2}"/>
              </a:ext>
            </a:extLst>
          </p:cNvPr>
          <p:cNvSpPr/>
          <p:nvPr/>
        </p:nvSpPr>
        <p:spPr>
          <a:xfrm>
            <a:off x="2924071" y="1920264"/>
            <a:ext cx="3406392" cy="611779"/>
          </a:xfrm>
          <a:custGeom>
            <a:avLst/>
            <a:gdLst>
              <a:gd name="connsiteX0" fmla="*/ 0 w 1959429"/>
              <a:gd name="connsiteY0" fmla="*/ 635640 h 635640"/>
              <a:gd name="connsiteX1" fmla="*/ 693337 w 1959429"/>
              <a:gd name="connsiteY1" fmla="*/ 424625 h 635640"/>
              <a:gd name="connsiteX2" fmla="*/ 1396721 w 1959429"/>
              <a:gd name="connsiteY2" fmla="*/ 62884 h 635640"/>
              <a:gd name="connsiteX3" fmla="*/ 1959429 w 1959429"/>
              <a:gd name="connsiteY3" fmla="*/ 2594 h 635640"/>
              <a:gd name="connsiteX0" fmla="*/ 0 w 3406392"/>
              <a:gd name="connsiteY0" fmla="*/ 611779 h 611779"/>
              <a:gd name="connsiteX1" fmla="*/ 693337 w 3406392"/>
              <a:gd name="connsiteY1" fmla="*/ 400764 h 611779"/>
              <a:gd name="connsiteX2" fmla="*/ 1396721 w 3406392"/>
              <a:gd name="connsiteY2" fmla="*/ 39023 h 611779"/>
              <a:gd name="connsiteX3" fmla="*/ 3406392 w 3406392"/>
              <a:gd name="connsiteY3" fmla="*/ 18926 h 61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392" h="611779">
                <a:moveTo>
                  <a:pt x="0" y="611779"/>
                </a:moveTo>
                <a:cubicBezTo>
                  <a:pt x="230275" y="554001"/>
                  <a:pt x="460550" y="496223"/>
                  <a:pt x="693337" y="400764"/>
                </a:cubicBezTo>
                <a:cubicBezTo>
                  <a:pt x="926124" y="305305"/>
                  <a:pt x="1185706" y="109361"/>
                  <a:pt x="1396721" y="39023"/>
                </a:cubicBezTo>
                <a:cubicBezTo>
                  <a:pt x="1607736" y="-31316"/>
                  <a:pt x="3230545" y="13901"/>
                  <a:pt x="3406392" y="189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32DF2A6C-E575-4936-952D-7492936131CA}"/>
              </a:ext>
            </a:extLst>
          </p:cNvPr>
          <p:cNvSpPr/>
          <p:nvPr/>
        </p:nvSpPr>
        <p:spPr>
          <a:xfrm>
            <a:off x="3004457" y="2602381"/>
            <a:ext cx="3305908" cy="482321"/>
          </a:xfrm>
          <a:custGeom>
            <a:avLst/>
            <a:gdLst>
              <a:gd name="connsiteX0" fmla="*/ 0 w 2110154"/>
              <a:gd name="connsiteY0" fmla="*/ 0 h 482321"/>
              <a:gd name="connsiteX1" fmla="*/ 371789 w 2110154"/>
              <a:gd name="connsiteY1" fmla="*/ 90436 h 482321"/>
              <a:gd name="connsiteX2" fmla="*/ 1205802 w 2110154"/>
              <a:gd name="connsiteY2" fmla="*/ 381838 h 482321"/>
              <a:gd name="connsiteX3" fmla="*/ 2110154 w 2110154"/>
              <a:gd name="connsiteY3" fmla="*/ 482321 h 482321"/>
              <a:gd name="connsiteX0" fmla="*/ 0 w 3305908"/>
              <a:gd name="connsiteY0" fmla="*/ 0 h 482321"/>
              <a:gd name="connsiteX1" fmla="*/ 371789 w 3305908"/>
              <a:gd name="connsiteY1" fmla="*/ 90436 h 482321"/>
              <a:gd name="connsiteX2" fmla="*/ 1205802 w 3305908"/>
              <a:gd name="connsiteY2" fmla="*/ 381838 h 482321"/>
              <a:gd name="connsiteX3" fmla="*/ 3305908 w 3305908"/>
              <a:gd name="connsiteY3" fmla="*/ 482321 h 48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5908" h="482321">
                <a:moveTo>
                  <a:pt x="0" y="0"/>
                </a:moveTo>
                <a:cubicBezTo>
                  <a:pt x="85411" y="13398"/>
                  <a:pt x="170822" y="26796"/>
                  <a:pt x="371789" y="90436"/>
                </a:cubicBezTo>
                <a:cubicBezTo>
                  <a:pt x="572756" y="154076"/>
                  <a:pt x="916075" y="316524"/>
                  <a:pt x="1205802" y="381838"/>
                </a:cubicBezTo>
                <a:cubicBezTo>
                  <a:pt x="1495530" y="447152"/>
                  <a:pt x="2998596" y="464736"/>
                  <a:pt x="3305908" y="482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EC65EE4-79FC-4533-91D2-C43F26134D42}"/>
              </a:ext>
            </a:extLst>
          </p:cNvPr>
          <p:cNvCxnSpPr>
            <a:cxnSpLocks/>
          </p:cNvCxnSpPr>
          <p:nvPr/>
        </p:nvCxnSpPr>
        <p:spPr>
          <a:xfrm>
            <a:off x="3171924" y="-622698"/>
            <a:ext cx="4023" cy="88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문 문호 개방 잠금 디자인 - Pixabay의 무료 이미지">
            <a:extLst>
              <a:ext uri="{FF2B5EF4-FFF2-40B4-BE49-F238E27FC236}">
                <a16:creationId xmlns:a16="http://schemas.microsoft.com/office/drawing/2014/main" id="{4D455227-80AD-4581-A475-F84F2C1A5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6779"/>
            <a:ext cx="1268412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ototapeta Zavřené dveře • Pixers® • Žijeme pro změnu">
            <a:extLst>
              <a:ext uri="{FF2B5EF4-FFF2-40B4-BE49-F238E27FC236}">
                <a16:creationId xmlns:a16="http://schemas.microsoft.com/office/drawing/2014/main" id="{3F3D104D-213C-4DB9-B622-46A4B43E0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3" t="8960" r="18013" b="8962"/>
          <a:stretch/>
        </p:blipFill>
        <p:spPr bwMode="auto">
          <a:xfrm>
            <a:off x="4818388" y="990588"/>
            <a:ext cx="775635" cy="12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Lidské srdce: víc než jen pumpa - Blog Eugenika">
            <a:extLst>
              <a:ext uri="{FF2B5EF4-FFF2-40B4-BE49-F238E27FC236}">
                <a16:creationId xmlns:a16="http://schemas.microsoft.com/office/drawing/2014/main" id="{9D511F74-97F2-442A-94BA-2EBC0D3C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" y="1692617"/>
            <a:ext cx="3143746" cy="196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450F954-AC30-466D-B8BC-2CB04CD2E22E}"/>
              </a:ext>
            </a:extLst>
          </p:cNvPr>
          <p:cNvSpPr txBox="1"/>
          <p:nvPr/>
        </p:nvSpPr>
        <p:spPr>
          <a:xfrm>
            <a:off x="6307379" y="4262164"/>
            <a:ext cx="147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Pracující sval</a:t>
            </a:r>
          </a:p>
        </p:txBody>
      </p:sp>
      <p:sp>
        <p:nvSpPr>
          <p:cNvPr id="14" name="AutoShape 10" descr="Proč nás bolí svaly aneb za všechno nemůže laktát">
            <a:extLst>
              <a:ext uri="{FF2B5EF4-FFF2-40B4-BE49-F238E27FC236}">
                <a16:creationId xmlns:a16="http://schemas.microsoft.com/office/drawing/2014/main" id="{C0407F94-23FE-4F8E-82FA-EC16E1F77D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0654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800"/>
          </a:p>
        </p:txBody>
      </p:sp>
      <p:pic>
        <p:nvPicPr>
          <p:cNvPr id="15" name="Picture 14" descr="Gastrointestinal tract: MedlinePlus Medical Encyclopedia Image">
            <a:extLst>
              <a:ext uri="{FF2B5EF4-FFF2-40B4-BE49-F238E27FC236}">
                <a16:creationId xmlns:a16="http://schemas.microsoft.com/office/drawing/2014/main" id="{125BD4FE-B3CD-4B44-A015-2A6C8BFF2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22"/>
          <a:stretch/>
        </p:blipFill>
        <p:spPr bwMode="auto">
          <a:xfrm>
            <a:off x="6079253" y="899912"/>
            <a:ext cx="1331566" cy="161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Natažení, natržení, přetržení svalu">
            <a:extLst>
              <a:ext uri="{FF2B5EF4-FFF2-40B4-BE49-F238E27FC236}">
                <a16:creationId xmlns:a16="http://schemas.microsoft.com/office/drawing/2014/main" id="{F05CACC0-9CBE-46DD-BA02-6AF28E9E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3" y="260238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9C5C5A92-54C6-4D06-8E22-A7E574F4A373}"/>
              </a:ext>
            </a:extLst>
          </p:cNvPr>
          <p:cNvSpPr/>
          <p:nvPr/>
        </p:nvSpPr>
        <p:spPr>
          <a:xfrm>
            <a:off x="726379" y="1449945"/>
            <a:ext cx="8286569" cy="4683740"/>
          </a:xfrm>
          <a:custGeom>
            <a:avLst/>
            <a:gdLst>
              <a:gd name="connsiteX0" fmla="*/ 6659159 w 8286569"/>
              <a:gd name="connsiteY0" fmla="*/ 16973 h 4683740"/>
              <a:gd name="connsiteX1" fmla="*/ 6729498 w 8286569"/>
              <a:gd name="connsiteY1" fmla="*/ 27021 h 4683740"/>
              <a:gd name="connsiteX2" fmla="*/ 7523318 w 8286569"/>
              <a:gd name="connsiteY2" fmla="*/ 57166 h 4683740"/>
              <a:gd name="connsiteX3" fmla="*/ 8136267 w 8286569"/>
              <a:gd name="connsiteY3" fmla="*/ 700261 h 4683740"/>
              <a:gd name="connsiteX4" fmla="*/ 8246799 w 8286569"/>
              <a:gd name="connsiteY4" fmla="*/ 2277852 h 4683740"/>
              <a:gd name="connsiteX5" fmla="*/ 8116170 w 8286569"/>
              <a:gd name="connsiteY5" fmla="*/ 3925782 h 4683740"/>
              <a:gd name="connsiteX6" fmla="*/ 6548628 w 8286569"/>
              <a:gd name="connsiteY6" fmla="*/ 4649263 h 4683740"/>
              <a:gd name="connsiteX7" fmla="*/ 3714992 w 8286569"/>
              <a:gd name="connsiteY7" fmla="*/ 4488489 h 4683740"/>
              <a:gd name="connsiteX8" fmla="*/ 388988 w 8286569"/>
              <a:gd name="connsiteY8" fmla="*/ 3795153 h 4683740"/>
              <a:gd name="connsiteX9" fmla="*/ 37296 w 8286569"/>
              <a:gd name="connsiteY9" fmla="*/ 2217562 h 4683740"/>
              <a:gd name="connsiteX10" fmla="*/ 27247 w 8286569"/>
              <a:gd name="connsiteY10" fmla="*/ 1594564 h 468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6569" h="4683740">
                <a:moveTo>
                  <a:pt x="6659159" y="16973"/>
                </a:moveTo>
                <a:cubicBezTo>
                  <a:pt x="6622315" y="18647"/>
                  <a:pt x="6729498" y="27021"/>
                  <a:pt x="6729498" y="27021"/>
                </a:cubicBezTo>
                <a:cubicBezTo>
                  <a:pt x="6873524" y="33720"/>
                  <a:pt x="7288857" y="-55041"/>
                  <a:pt x="7523318" y="57166"/>
                </a:cubicBezTo>
                <a:cubicBezTo>
                  <a:pt x="7757779" y="169373"/>
                  <a:pt x="8015687" y="330147"/>
                  <a:pt x="8136267" y="700261"/>
                </a:cubicBezTo>
                <a:cubicBezTo>
                  <a:pt x="8256847" y="1070375"/>
                  <a:pt x="8250148" y="1740265"/>
                  <a:pt x="8246799" y="2277852"/>
                </a:cubicBezTo>
                <a:cubicBezTo>
                  <a:pt x="8243450" y="2815439"/>
                  <a:pt x="8399198" y="3530547"/>
                  <a:pt x="8116170" y="3925782"/>
                </a:cubicBezTo>
                <a:cubicBezTo>
                  <a:pt x="7833142" y="4321017"/>
                  <a:pt x="7282158" y="4555479"/>
                  <a:pt x="6548628" y="4649263"/>
                </a:cubicBezTo>
                <a:cubicBezTo>
                  <a:pt x="5815098" y="4743048"/>
                  <a:pt x="4741599" y="4630841"/>
                  <a:pt x="3714992" y="4488489"/>
                </a:cubicBezTo>
                <a:cubicBezTo>
                  <a:pt x="2688385" y="4346137"/>
                  <a:pt x="1001937" y="4173641"/>
                  <a:pt x="388988" y="3795153"/>
                </a:cubicBezTo>
                <a:cubicBezTo>
                  <a:pt x="-223961" y="3416665"/>
                  <a:pt x="97586" y="2584327"/>
                  <a:pt x="37296" y="2217562"/>
                </a:cubicBezTo>
                <a:cubicBezTo>
                  <a:pt x="-22994" y="1850797"/>
                  <a:pt x="2126" y="1722680"/>
                  <a:pt x="27247" y="15945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5CFA389E-0205-408A-9524-9A55691B8CC8}"/>
              </a:ext>
            </a:extLst>
          </p:cNvPr>
          <p:cNvSpPr/>
          <p:nvPr/>
        </p:nvSpPr>
        <p:spPr>
          <a:xfrm>
            <a:off x="7254910" y="1999104"/>
            <a:ext cx="1338301" cy="1578945"/>
          </a:xfrm>
          <a:custGeom>
            <a:avLst/>
            <a:gdLst>
              <a:gd name="connsiteX0" fmla="*/ 0 w 1338301"/>
              <a:gd name="connsiteY0" fmla="*/ 10425 h 1578945"/>
              <a:gd name="connsiteX1" fmla="*/ 703385 w 1338301"/>
              <a:gd name="connsiteY1" fmla="*/ 110908 h 1578945"/>
              <a:gd name="connsiteX2" fmla="*/ 1256044 w 1338301"/>
              <a:gd name="connsiteY2" fmla="*/ 804244 h 1578945"/>
              <a:gd name="connsiteX3" fmla="*/ 1336431 w 1338301"/>
              <a:gd name="connsiteY3" fmla="*/ 1557871 h 1578945"/>
              <a:gd name="connsiteX4" fmla="*/ 1266092 w 1338301"/>
              <a:gd name="connsiteY4" fmla="*/ 1336807 h 1578945"/>
              <a:gd name="connsiteX5" fmla="*/ 994787 w 1338301"/>
              <a:gd name="connsiteY5" fmla="*/ 985115 h 1578945"/>
              <a:gd name="connsiteX6" fmla="*/ 773723 w 1338301"/>
              <a:gd name="connsiteY6" fmla="*/ 975066 h 157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301" h="1578945">
                <a:moveTo>
                  <a:pt x="0" y="10425"/>
                </a:moveTo>
                <a:cubicBezTo>
                  <a:pt x="247022" y="-5485"/>
                  <a:pt x="494044" y="-21395"/>
                  <a:pt x="703385" y="110908"/>
                </a:cubicBezTo>
                <a:cubicBezTo>
                  <a:pt x="912726" y="243211"/>
                  <a:pt x="1150536" y="563084"/>
                  <a:pt x="1256044" y="804244"/>
                </a:cubicBezTo>
                <a:cubicBezTo>
                  <a:pt x="1361552" y="1045404"/>
                  <a:pt x="1334756" y="1469111"/>
                  <a:pt x="1336431" y="1557871"/>
                </a:cubicBezTo>
                <a:cubicBezTo>
                  <a:pt x="1338106" y="1646632"/>
                  <a:pt x="1323033" y="1432266"/>
                  <a:pt x="1266092" y="1336807"/>
                </a:cubicBezTo>
                <a:cubicBezTo>
                  <a:pt x="1209151" y="1241348"/>
                  <a:pt x="1076849" y="1045405"/>
                  <a:pt x="994787" y="985115"/>
                </a:cubicBezTo>
                <a:cubicBezTo>
                  <a:pt x="912726" y="924825"/>
                  <a:pt x="815591" y="975066"/>
                  <a:pt x="773723" y="9750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D18E9572-7D82-4444-ABE5-7FD999D19D04}"/>
              </a:ext>
            </a:extLst>
          </p:cNvPr>
          <p:cNvSpPr/>
          <p:nvPr/>
        </p:nvSpPr>
        <p:spPr>
          <a:xfrm>
            <a:off x="1251282" y="3506733"/>
            <a:ext cx="7284172" cy="2039815"/>
          </a:xfrm>
          <a:custGeom>
            <a:avLst/>
            <a:gdLst>
              <a:gd name="connsiteX0" fmla="*/ 6727109 w 7284172"/>
              <a:gd name="connsiteY0" fmla="*/ 0 h 2039815"/>
              <a:gd name="connsiteX1" fmla="*/ 6978318 w 7284172"/>
              <a:gd name="connsiteY1" fmla="*/ 120580 h 2039815"/>
              <a:gd name="connsiteX2" fmla="*/ 7199382 w 7284172"/>
              <a:gd name="connsiteY2" fmla="*/ 713433 h 2039815"/>
              <a:gd name="connsiteX3" fmla="*/ 7199382 w 7284172"/>
              <a:gd name="connsiteY3" fmla="*/ 1457011 h 2039815"/>
              <a:gd name="connsiteX4" fmla="*/ 6174450 w 7284172"/>
              <a:gd name="connsiteY4" fmla="*/ 2039815 h 2039815"/>
              <a:gd name="connsiteX5" fmla="*/ 3069509 w 7284172"/>
              <a:gd name="connsiteY5" fmla="*/ 1788607 h 2039815"/>
              <a:gd name="connsiteX6" fmla="*/ 1321096 w 7284172"/>
              <a:gd name="connsiteY6" fmla="*/ 1577591 h 2039815"/>
              <a:gd name="connsiteX7" fmla="*/ 155487 w 7284172"/>
              <a:gd name="connsiteY7" fmla="*/ 1065125 h 2039815"/>
              <a:gd name="connsiteX8" fmla="*/ 44955 w 7284172"/>
              <a:gd name="connsiteY8" fmla="*/ 110532 h 203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4172" h="2039815">
                <a:moveTo>
                  <a:pt x="6727109" y="0"/>
                </a:moveTo>
                <a:cubicBezTo>
                  <a:pt x="6813357" y="837"/>
                  <a:pt x="6899606" y="1674"/>
                  <a:pt x="6978318" y="120580"/>
                </a:cubicBezTo>
                <a:cubicBezTo>
                  <a:pt x="7057030" y="239486"/>
                  <a:pt x="7162538" y="490694"/>
                  <a:pt x="7199382" y="713433"/>
                </a:cubicBezTo>
                <a:cubicBezTo>
                  <a:pt x="7236226" y="936172"/>
                  <a:pt x="7370204" y="1235947"/>
                  <a:pt x="7199382" y="1457011"/>
                </a:cubicBezTo>
                <a:cubicBezTo>
                  <a:pt x="7028560" y="1678075"/>
                  <a:pt x="6862762" y="1984549"/>
                  <a:pt x="6174450" y="2039815"/>
                </a:cubicBezTo>
                <a:lnTo>
                  <a:pt x="3069509" y="1788607"/>
                </a:lnTo>
                <a:cubicBezTo>
                  <a:pt x="2260617" y="1711570"/>
                  <a:pt x="1806766" y="1698171"/>
                  <a:pt x="1321096" y="1577591"/>
                </a:cubicBezTo>
                <a:cubicBezTo>
                  <a:pt x="835426" y="1457011"/>
                  <a:pt x="368177" y="1309635"/>
                  <a:pt x="155487" y="1065125"/>
                </a:cubicBezTo>
                <a:cubicBezTo>
                  <a:pt x="-57203" y="820615"/>
                  <a:pt x="-6124" y="465573"/>
                  <a:pt x="44955" y="1105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D50A81C-D502-4D7A-9E32-71004446A0B6}"/>
              </a:ext>
            </a:extLst>
          </p:cNvPr>
          <p:cNvSpPr txBox="1"/>
          <p:nvPr/>
        </p:nvSpPr>
        <p:spPr>
          <a:xfrm>
            <a:off x="5534576" y="1996906"/>
            <a:ext cx="177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GIT, kůže</a:t>
            </a:r>
          </a:p>
        </p:txBody>
      </p:sp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60CF5155-C4A3-4605-8464-1695831A931C}"/>
              </a:ext>
            </a:extLst>
          </p:cNvPr>
          <p:cNvSpPr/>
          <p:nvPr/>
        </p:nvSpPr>
        <p:spPr>
          <a:xfrm>
            <a:off x="1848897" y="2569771"/>
            <a:ext cx="3265714" cy="570879"/>
          </a:xfrm>
          <a:custGeom>
            <a:avLst/>
            <a:gdLst>
              <a:gd name="connsiteX0" fmla="*/ 0 w 3265714"/>
              <a:gd name="connsiteY0" fmla="*/ 8171 h 570879"/>
              <a:gd name="connsiteX1" fmla="*/ 592852 w 3265714"/>
              <a:gd name="connsiteY1" fmla="*/ 18220 h 570879"/>
              <a:gd name="connsiteX2" fmla="*/ 1185705 w 3265714"/>
              <a:gd name="connsiteY2" fmla="*/ 168945 h 570879"/>
              <a:gd name="connsiteX3" fmla="*/ 1848896 w 3265714"/>
              <a:gd name="connsiteY3" fmla="*/ 410105 h 570879"/>
              <a:gd name="connsiteX4" fmla="*/ 2602523 w 3265714"/>
              <a:gd name="connsiteY4" fmla="*/ 540734 h 570879"/>
              <a:gd name="connsiteX5" fmla="*/ 3265714 w 3265714"/>
              <a:gd name="connsiteY5" fmla="*/ 570879 h 57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714" h="570879">
                <a:moveTo>
                  <a:pt x="0" y="8171"/>
                </a:moveTo>
                <a:cubicBezTo>
                  <a:pt x="197617" y="-203"/>
                  <a:pt x="395235" y="-8576"/>
                  <a:pt x="592852" y="18220"/>
                </a:cubicBezTo>
                <a:cubicBezTo>
                  <a:pt x="790469" y="45016"/>
                  <a:pt x="976364" y="103631"/>
                  <a:pt x="1185705" y="168945"/>
                </a:cubicBezTo>
                <a:cubicBezTo>
                  <a:pt x="1395046" y="234259"/>
                  <a:pt x="1612760" y="348140"/>
                  <a:pt x="1848896" y="410105"/>
                </a:cubicBezTo>
                <a:cubicBezTo>
                  <a:pt x="2085032" y="472070"/>
                  <a:pt x="2366387" y="513938"/>
                  <a:pt x="2602523" y="540734"/>
                </a:cubicBezTo>
                <a:cubicBezTo>
                  <a:pt x="2838659" y="567530"/>
                  <a:pt x="3052186" y="569204"/>
                  <a:pt x="3265714" y="57087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DE8FF589-50BD-4114-A4B5-E521FB28594D}"/>
              </a:ext>
            </a:extLst>
          </p:cNvPr>
          <p:cNvSpPr/>
          <p:nvPr/>
        </p:nvSpPr>
        <p:spPr>
          <a:xfrm>
            <a:off x="1763688" y="2722171"/>
            <a:ext cx="3265714" cy="570879"/>
          </a:xfrm>
          <a:custGeom>
            <a:avLst/>
            <a:gdLst>
              <a:gd name="connsiteX0" fmla="*/ 0 w 3265714"/>
              <a:gd name="connsiteY0" fmla="*/ 8171 h 570879"/>
              <a:gd name="connsiteX1" fmla="*/ 592852 w 3265714"/>
              <a:gd name="connsiteY1" fmla="*/ 18220 h 570879"/>
              <a:gd name="connsiteX2" fmla="*/ 1185705 w 3265714"/>
              <a:gd name="connsiteY2" fmla="*/ 168945 h 570879"/>
              <a:gd name="connsiteX3" fmla="*/ 1848896 w 3265714"/>
              <a:gd name="connsiteY3" fmla="*/ 410105 h 570879"/>
              <a:gd name="connsiteX4" fmla="*/ 2602523 w 3265714"/>
              <a:gd name="connsiteY4" fmla="*/ 540734 h 570879"/>
              <a:gd name="connsiteX5" fmla="*/ 3265714 w 3265714"/>
              <a:gd name="connsiteY5" fmla="*/ 570879 h 57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714" h="570879">
                <a:moveTo>
                  <a:pt x="0" y="8171"/>
                </a:moveTo>
                <a:cubicBezTo>
                  <a:pt x="197617" y="-203"/>
                  <a:pt x="395235" y="-8576"/>
                  <a:pt x="592852" y="18220"/>
                </a:cubicBezTo>
                <a:cubicBezTo>
                  <a:pt x="790469" y="45016"/>
                  <a:pt x="976364" y="103631"/>
                  <a:pt x="1185705" y="168945"/>
                </a:cubicBezTo>
                <a:cubicBezTo>
                  <a:pt x="1395046" y="234259"/>
                  <a:pt x="1612760" y="348140"/>
                  <a:pt x="1848896" y="410105"/>
                </a:cubicBezTo>
                <a:cubicBezTo>
                  <a:pt x="2085032" y="472070"/>
                  <a:pt x="2366387" y="513938"/>
                  <a:pt x="2602523" y="540734"/>
                </a:cubicBezTo>
                <a:cubicBezTo>
                  <a:pt x="2838659" y="567530"/>
                  <a:pt x="3052186" y="569204"/>
                  <a:pt x="3265714" y="57087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3" name="Volný tvar: obrazec 22">
            <a:extLst>
              <a:ext uri="{FF2B5EF4-FFF2-40B4-BE49-F238E27FC236}">
                <a16:creationId xmlns:a16="http://schemas.microsoft.com/office/drawing/2014/main" id="{4F1FFB76-4F4C-4A46-983C-83A4B383DBB5}"/>
              </a:ext>
            </a:extLst>
          </p:cNvPr>
          <p:cNvSpPr/>
          <p:nvPr/>
        </p:nvSpPr>
        <p:spPr>
          <a:xfrm>
            <a:off x="1763688" y="2862988"/>
            <a:ext cx="3265714" cy="570879"/>
          </a:xfrm>
          <a:custGeom>
            <a:avLst/>
            <a:gdLst>
              <a:gd name="connsiteX0" fmla="*/ 0 w 3265714"/>
              <a:gd name="connsiteY0" fmla="*/ 8171 h 570879"/>
              <a:gd name="connsiteX1" fmla="*/ 592852 w 3265714"/>
              <a:gd name="connsiteY1" fmla="*/ 18220 h 570879"/>
              <a:gd name="connsiteX2" fmla="*/ 1185705 w 3265714"/>
              <a:gd name="connsiteY2" fmla="*/ 168945 h 570879"/>
              <a:gd name="connsiteX3" fmla="*/ 1848896 w 3265714"/>
              <a:gd name="connsiteY3" fmla="*/ 410105 h 570879"/>
              <a:gd name="connsiteX4" fmla="*/ 2602523 w 3265714"/>
              <a:gd name="connsiteY4" fmla="*/ 540734 h 570879"/>
              <a:gd name="connsiteX5" fmla="*/ 3265714 w 3265714"/>
              <a:gd name="connsiteY5" fmla="*/ 570879 h 57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714" h="570879">
                <a:moveTo>
                  <a:pt x="0" y="8171"/>
                </a:moveTo>
                <a:cubicBezTo>
                  <a:pt x="197617" y="-203"/>
                  <a:pt x="395235" y="-8576"/>
                  <a:pt x="592852" y="18220"/>
                </a:cubicBezTo>
                <a:cubicBezTo>
                  <a:pt x="790469" y="45016"/>
                  <a:pt x="976364" y="103631"/>
                  <a:pt x="1185705" y="168945"/>
                </a:cubicBezTo>
                <a:cubicBezTo>
                  <a:pt x="1395046" y="234259"/>
                  <a:pt x="1612760" y="348140"/>
                  <a:pt x="1848896" y="410105"/>
                </a:cubicBezTo>
                <a:cubicBezTo>
                  <a:pt x="2085032" y="472070"/>
                  <a:pt x="2366387" y="513938"/>
                  <a:pt x="2602523" y="540734"/>
                </a:cubicBezTo>
                <a:cubicBezTo>
                  <a:pt x="2838659" y="567530"/>
                  <a:pt x="3052186" y="569204"/>
                  <a:pt x="3265714" y="57087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8BF61522-6F62-4B3A-9B8F-04BDEC2F7DD1}"/>
              </a:ext>
            </a:extLst>
          </p:cNvPr>
          <p:cNvSpPr/>
          <p:nvPr/>
        </p:nvSpPr>
        <p:spPr>
          <a:xfrm>
            <a:off x="1969477" y="1584883"/>
            <a:ext cx="3155182" cy="836628"/>
          </a:xfrm>
          <a:custGeom>
            <a:avLst/>
            <a:gdLst>
              <a:gd name="connsiteX0" fmla="*/ 0 w 3155182"/>
              <a:gd name="connsiteY0" fmla="*/ 836628 h 836628"/>
              <a:gd name="connsiteX1" fmla="*/ 813916 w 3155182"/>
              <a:gd name="connsiteY1" fmla="*/ 796435 h 836628"/>
              <a:gd name="connsiteX2" fmla="*/ 1457011 w 3155182"/>
              <a:gd name="connsiteY2" fmla="*/ 434694 h 836628"/>
              <a:gd name="connsiteX3" fmla="*/ 2291024 w 3155182"/>
              <a:gd name="connsiteY3" fmla="*/ 52857 h 836628"/>
              <a:gd name="connsiteX4" fmla="*/ 3155182 w 3155182"/>
              <a:gd name="connsiteY4" fmla="*/ 12663 h 83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5182" h="836628">
                <a:moveTo>
                  <a:pt x="0" y="836628"/>
                </a:moveTo>
                <a:lnTo>
                  <a:pt x="813916" y="796435"/>
                </a:lnTo>
                <a:cubicBezTo>
                  <a:pt x="1056751" y="729446"/>
                  <a:pt x="1210826" y="558624"/>
                  <a:pt x="1457011" y="434694"/>
                </a:cubicBezTo>
                <a:cubicBezTo>
                  <a:pt x="1703196" y="310764"/>
                  <a:pt x="2007995" y="123196"/>
                  <a:pt x="2291024" y="52857"/>
                </a:cubicBezTo>
                <a:cubicBezTo>
                  <a:pt x="2574053" y="-17482"/>
                  <a:pt x="2864617" y="-2410"/>
                  <a:pt x="3155182" y="12663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49845DC6-D1E9-4810-A04C-AE3F65F7F52B}"/>
              </a:ext>
            </a:extLst>
          </p:cNvPr>
          <p:cNvSpPr/>
          <p:nvPr/>
        </p:nvSpPr>
        <p:spPr>
          <a:xfrm>
            <a:off x="1507253" y="3175138"/>
            <a:ext cx="7357327" cy="2671155"/>
          </a:xfrm>
          <a:custGeom>
            <a:avLst/>
            <a:gdLst>
              <a:gd name="connsiteX0" fmla="*/ 6601767 w 7357327"/>
              <a:gd name="connsiteY0" fmla="*/ 0 h 2671155"/>
              <a:gd name="connsiteX1" fmla="*/ 6983604 w 7357327"/>
              <a:gd name="connsiteY1" fmla="*/ 432079 h 2671155"/>
              <a:gd name="connsiteX2" fmla="*/ 7345345 w 7357327"/>
              <a:gd name="connsiteY2" fmla="*/ 1587639 h 2671155"/>
              <a:gd name="connsiteX3" fmla="*/ 6521380 w 7357327"/>
              <a:gd name="connsiteY3" fmla="*/ 2602523 h 2671155"/>
              <a:gd name="connsiteX4" fmla="*/ 3305907 w 7357327"/>
              <a:gd name="connsiteY4" fmla="*/ 2532184 h 2671155"/>
              <a:gd name="connsiteX5" fmla="*/ 713433 w 7357327"/>
              <a:gd name="connsiteY5" fmla="*/ 2150347 h 2671155"/>
              <a:gd name="connsiteX6" fmla="*/ 0 w 7357327"/>
              <a:gd name="connsiteY6" fmla="*/ 1848896 h 26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7327" h="2671155">
                <a:moveTo>
                  <a:pt x="6601767" y="0"/>
                </a:moveTo>
                <a:cubicBezTo>
                  <a:pt x="6730720" y="83736"/>
                  <a:pt x="6859674" y="167473"/>
                  <a:pt x="6983604" y="432079"/>
                </a:cubicBezTo>
                <a:cubicBezTo>
                  <a:pt x="7107534" y="696685"/>
                  <a:pt x="7422382" y="1225898"/>
                  <a:pt x="7345345" y="1587639"/>
                </a:cubicBezTo>
                <a:cubicBezTo>
                  <a:pt x="7268308" y="1949380"/>
                  <a:pt x="7194620" y="2445099"/>
                  <a:pt x="6521380" y="2602523"/>
                </a:cubicBezTo>
                <a:cubicBezTo>
                  <a:pt x="5848140" y="2759947"/>
                  <a:pt x="4273898" y="2607547"/>
                  <a:pt x="3305907" y="2532184"/>
                </a:cubicBezTo>
                <a:cubicBezTo>
                  <a:pt x="2337916" y="2456821"/>
                  <a:pt x="1264417" y="2264228"/>
                  <a:pt x="713433" y="2150347"/>
                </a:cubicBezTo>
                <a:cubicBezTo>
                  <a:pt x="162449" y="2036466"/>
                  <a:pt x="81224" y="1942681"/>
                  <a:pt x="0" y="184889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AA52A67-C69F-443C-847F-D72C335BD5F7}"/>
              </a:ext>
            </a:extLst>
          </p:cNvPr>
          <p:cNvSpPr txBox="1"/>
          <p:nvPr/>
        </p:nvSpPr>
        <p:spPr>
          <a:xfrm>
            <a:off x="3096099" y="4726104"/>
            <a:ext cx="178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↑ Žilní návrat</a:t>
            </a:r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DA7C0548-8A3E-453F-8448-7A71EAEEFFC5}"/>
              </a:ext>
            </a:extLst>
          </p:cNvPr>
          <p:cNvSpPr/>
          <p:nvPr/>
        </p:nvSpPr>
        <p:spPr>
          <a:xfrm>
            <a:off x="7415684" y="1643865"/>
            <a:ext cx="1427915" cy="2365427"/>
          </a:xfrm>
          <a:custGeom>
            <a:avLst/>
            <a:gdLst>
              <a:gd name="connsiteX0" fmla="*/ 0 w 1427915"/>
              <a:gd name="connsiteY0" fmla="*/ 24161 h 2365427"/>
              <a:gd name="connsiteX1" fmla="*/ 803868 w 1427915"/>
              <a:gd name="connsiteY1" fmla="*/ 164838 h 2365427"/>
              <a:gd name="connsiteX2" fmla="*/ 1406769 w 1427915"/>
              <a:gd name="connsiteY2" fmla="*/ 1260109 h 2365427"/>
              <a:gd name="connsiteX3" fmla="*/ 1296237 w 1427915"/>
              <a:gd name="connsiteY3" fmla="*/ 2365427 h 236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915" h="2365427">
                <a:moveTo>
                  <a:pt x="0" y="24161"/>
                </a:moveTo>
                <a:cubicBezTo>
                  <a:pt x="284703" y="-8496"/>
                  <a:pt x="569406" y="-41153"/>
                  <a:pt x="803868" y="164838"/>
                </a:cubicBezTo>
                <a:cubicBezTo>
                  <a:pt x="1038330" y="370829"/>
                  <a:pt x="1324708" y="893344"/>
                  <a:pt x="1406769" y="1260109"/>
                </a:cubicBezTo>
                <a:cubicBezTo>
                  <a:pt x="1488830" y="1626874"/>
                  <a:pt x="1306285" y="2191256"/>
                  <a:pt x="1296237" y="236542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3D89D9E1-C755-4DC4-89B8-614E4EF4408D}"/>
              </a:ext>
            </a:extLst>
          </p:cNvPr>
          <p:cNvSpPr txBox="1"/>
          <p:nvPr/>
        </p:nvSpPr>
        <p:spPr>
          <a:xfrm>
            <a:off x="7187713" y="1021600"/>
            <a:ext cx="491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↑ Sympatikus→ ↑R(rezistence=periferní odpor)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B02F54A-AC9E-4BA9-831B-71EB8C6225D2}"/>
              </a:ext>
            </a:extLst>
          </p:cNvPr>
          <p:cNvSpPr txBox="1"/>
          <p:nvPr/>
        </p:nvSpPr>
        <p:spPr>
          <a:xfrm>
            <a:off x="-30422" y="1125201"/>
            <a:ext cx="4754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↑ Sympatikus→ ↑TF a tím ↑srdečního výdeje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133D236-DB71-46C3-A9B6-AA84C8B12964}"/>
              </a:ext>
            </a:extLst>
          </p:cNvPr>
          <p:cNvSpPr txBox="1"/>
          <p:nvPr/>
        </p:nvSpPr>
        <p:spPr>
          <a:xfrm>
            <a:off x="5281088" y="4614290"/>
            <a:ext cx="330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Metabolická autoregulace→ ↓R</a:t>
            </a:r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0BE1A4B1-4482-4C85-816F-0FFEE4621EB5}"/>
              </a:ext>
            </a:extLst>
          </p:cNvPr>
          <p:cNvSpPr/>
          <p:nvPr/>
        </p:nvSpPr>
        <p:spPr>
          <a:xfrm>
            <a:off x="1366283" y="3232235"/>
            <a:ext cx="7357327" cy="2671155"/>
          </a:xfrm>
          <a:custGeom>
            <a:avLst/>
            <a:gdLst>
              <a:gd name="connsiteX0" fmla="*/ 6601767 w 7357327"/>
              <a:gd name="connsiteY0" fmla="*/ 0 h 2671155"/>
              <a:gd name="connsiteX1" fmla="*/ 6983604 w 7357327"/>
              <a:gd name="connsiteY1" fmla="*/ 432079 h 2671155"/>
              <a:gd name="connsiteX2" fmla="*/ 7345345 w 7357327"/>
              <a:gd name="connsiteY2" fmla="*/ 1587639 h 2671155"/>
              <a:gd name="connsiteX3" fmla="*/ 6521380 w 7357327"/>
              <a:gd name="connsiteY3" fmla="*/ 2602523 h 2671155"/>
              <a:gd name="connsiteX4" fmla="*/ 3305907 w 7357327"/>
              <a:gd name="connsiteY4" fmla="*/ 2532184 h 2671155"/>
              <a:gd name="connsiteX5" fmla="*/ 713433 w 7357327"/>
              <a:gd name="connsiteY5" fmla="*/ 2150347 h 2671155"/>
              <a:gd name="connsiteX6" fmla="*/ 0 w 7357327"/>
              <a:gd name="connsiteY6" fmla="*/ 1848896 h 26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7327" h="2671155">
                <a:moveTo>
                  <a:pt x="6601767" y="0"/>
                </a:moveTo>
                <a:cubicBezTo>
                  <a:pt x="6730720" y="83736"/>
                  <a:pt x="6859674" y="167473"/>
                  <a:pt x="6983604" y="432079"/>
                </a:cubicBezTo>
                <a:cubicBezTo>
                  <a:pt x="7107534" y="696685"/>
                  <a:pt x="7422382" y="1225898"/>
                  <a:pt x="7345345" y="1587639"/>
                </a:cubicBezTo>
                <a:cubicBezTo>
                  <a:pt x="7268308" y="1949380"/>
                  <a:pt x="7194620" y="2445099"/>
                  <a:pt x="6521380" y="2602523"/>
                </a:cubicBezTo>
                <a:cubicBezTo>
                  <a:pt x="5848140" y="2759947"/>
                  <a:pt x="4273898" y="2607547"/>
                  <a:pt x="3305907" y="2532184"/>
                </a:cubicBezTo>
                <a:cubicBezTo>
                  <a:pt x="2337916" y="2456821"/>
                  <a:pt x="1264417" y="2264228"/>
                  <a:pt x="713433" y="2150347"/>
                </a:cubicBezTo>
                <a:cubicBezTo>
                  <a:pt x="162449" y="2036466"/>
                  <a:pt x="81224" y="1942681"/>
                  <a:pt x="0" y="184889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61716392-40C5-4990-ADC0-7FC9A7355177}"/>
              </a:ext>
            </a:extLst>
          </p:cNvPr>
          <p:cNvSpPr/>
          <p:nvPr/>
        </p:nvSpPr>
        <p:spPr>
          <a:xfrm>
            <a:off x="1304523" y="3095701"/>
            <a:ext cx="7357327" cy="2671155"/>
          </a:xfrm>
          <a:custGeom>
            <a:avLst/>
            <a:gdLst>
              <a:gd name="connsiteX0" fmla="*/ 6601767 w 7357327"/>
              <a:gd name="connsiteY0" fmla="*/ 0 h 2671155"/>
              <a:gd name="connsiteX1" fmla="*/ 6983604 w 7357327"/>
              <a:gd name="connsiteY1" fmla="*/ 432079 h 2671155"/>
              <a:gd name="connsiteX2" fmla="*/ 7345345 w 7357327"/>
              <a:gd name="connsiteY2" fmla="*/ 1587639 h 2671155"/>
              <a:gd name="connsiteX3" fmla="*/ 6521380 w 7357327"/>
              <a:gd name="connsiteY3" fmla="*/ 2602523 h 2671155"/>
              <a:gd name="connsiteX4" fmla="*/ 3305907 w 7357327"/>
              <a:gd name="connsiteY4" fmla="*/ 2532184 h 2671155"/>
              <a:gd name="connsiteX5" fmla="*/ 713433 w 7357327"/>
              <a:gd name="connsiteY5" fmla="*/ 2150347 h 2671155"/>
              <a:gd name="connsiteX6" fmla="*/ 0 w 7357327"/>
              <a:gd name="connsiteY6" fmla="*/ 1848896 h 26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7327" h="2671155">
                <a:moveTo>
                  <a:pt x="6601767" y="0"/>
                </a:moveTo>
                <a:cubicBezTo>
                  <a:pt x="6730720" y="83736"/>
                  <a:pt x="6859674" y="167473"/>
                  <a:pt x="6983604" y="432079"/>
                </a:cubicBezTo>
                <a:cubicBezTo>
                  <a:pt x="7107534" y="696685"/>
                  <a:pt x="7422382" y="1225898"/>
                  <a:pt x="7345345" y="1587639"/>
                </a:cubicBezTo>
                <a:cubicBezTo>
                  <a:pt x="7268308" y="1949380"/>
                  <a:pt x="7194620" y="2445099"/>
                  <a:pt x="6521380" y="2602523"/>
                </a:cubicBezTo>
                <a:cubicBezTo>
                  <a:pt x="5848140" y="2759947"/>
                  <a:pt x="4273898" y="2607547"/>
                  <a:pt x="3305907" y="2532184"/>
                </a:cubicBezTo>
                <a:cubicBezTo>
                  <a:pt x="2337916" y="2456821"/>
                  <a:pt x="1264417" y="2264228"/>
                  <a:pt x="713433" y="2150347"/>
                </a:cubicBezTo>
                <a:cubicBezTo>
                  <a:pt x="162449" y="2036466"/>
                  <a:pt x="81224" y="1942681"/>
                  <a:pt x="0" y="184889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14436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Křivka arteriálního krevního tlaku v průběhu tepového cyklu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534886"/>
            <a:ext cx="11482893" cy="48441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dirty="0"/>
              <a:t>Krevní tlak (TK): tlak krve na stěnu cévy </a:t>
            </a:r>
            <a:br>
              <a:rPr lang="cs-CZ" sz="2400" b="1" dirty="0"/>
            </a:br>
            <a:r>
              <a:rPr lang="cs-CZ" sz="2000" dirty="0"/>
              <a:t>(arteriální TK:  část energie systoly přeměněná na boční tlak působící na cévní stěnu)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Střední TK(</a:t>
            </a:r>
            <a:r>
              <a:rPr lang="cs-CZ" sz="2400" b="1" dirty="0" err="1"/>
              <a:t>stTK</a:t>
            </a:r>
            <a:r>
              <a:rPr lang="cs-CZ" sz="2400" b="1" dirty="0"/>
              <a:t>) :</a:t>
            </a:r>
            <a:r>
              <a:rPr lang="cs-CZ" sz="2400" dirty="0"/>
              <a:t> průměrná hodnota krevního tlaku v průběhu jednoho tepového cyklu </a:t>
            </a:r>
            <a:r>
              <a:rPr lang="cs-CZ" sz="2000" dirty="0"/>
              <a:t>(integrál tlakové křivky; </a:t>
            </a:r>
            <a:r>
              <a:rPr lang="cs-CZ" sz="2000" b="1" dirty="0"/>
              <a:t>plocha nad </a:t>
            </a:r>
            <a:r>
              <a:rPr lang="cs-CZ" sz="2000" b="1" dirty="0" err="1"/>
              <a:t>stTK</a:t>
            </a:r>
            <a:r>
              <a:rPr lang="cs-CZ" sz="2000" b="1" dirty="0"/>
              <a:t> = plocha pod </a:t>
            </a:r>
            <a:r>
              <a:rPr lang="cs-CZ" sz="2000" b="1" dirty="0" err="1"/>
              <a:t>stTK</a:t>
            </a:r>
            <a:r>
              <a:rPr lang="cs-CZ" sz="2000" b="1" dirty="0"/>
              <a:t> </a:t>
            </a:r>
            <a:r>
              <a:rPr lang="cs-CZ" sz="2000" dirty="0"/>
              <a:t>– viz křivka)</a:t>
            </a:r>
            <a:br>
              <a:rPr lang="cs-CZ" sz="2000" dirty="0"/>
            </a:br>
            <a:r>
              <a:rPr lang="cs-CZ" sz="2000" dirty="0"/>
              <a:t>(</a:t>
            </a:r>
            <a:r>
              <a:rPr lang="cs-CZ" sz="2000" dirty="0" err="1"/>
              <a:t>stTK</a:t>
            </a:r>
            <a:r>
              <a:rPr lang="cs-CZ" sz="2000" dirty="0"/>
              <a:t> je dopočítávaná veličina, nejedná se o aritmetický průměr hodnot systolického (STK) a diastolického (DTK) tlaku, protože čas trvání systoly a diastoly v průběhu srdečního cyklu se liší)</a:t>
            </a:r>
            <a:br>
              <a:rPr lang="cs-CZ" sz="2000" dirty="0"/>
            </a:br>
            <a:r>
              <a:rPr lang="cs-CZ" sz="2000" dirty="0"/>
              <a:t>PTK = STK – DTK; </a:t>
            </a:r>
            <a:r>
              <a:rPr lang="cs-CZ" sz="2000" dirty="0" err="1"/>
              <a:t>stTK</a:t>
            </a:r>
            <a:r>
              <a:rPr lang="cs-CZ" sz="2000" dirty="0"/>
              <a:t> </a:t>
            </a:r>
            <a:r>
              <a:rPr lang="cs-CZ" sz="2000" dirty="0">
                <a:latin typeface="Arial"/>
                <a:cs typeface="Arial"/>
              </a:rPr>
              <a:t>≈ </a:t>
            </a:r>
            <a:r>
              <a:rPr lang="cs-CZ" sz="2000" dirty="0"/>
              <a:t>DTK + 1/3 PTK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Definice:</a:t>
            </a:r>
          </a:p>
          <a:p>
            <a:pPr marL="446088" indent="-179388">
              <a:lnSpc>
                <a:spcPct val="100000"/>
              </a:lnSpc>
              <a:tabLst>
                <a:tab pos="533400" algn="l"/>
              </a:tabLst>
            </a:pPr>
            <a:r>
              <a:rPr lang="cs-CZ" sz="2000" b="1" dirty="0"/>
              <a:t>STK (systolický TK)</a:t>
            </a:r>
            <a:br>
              <a:rPr lang="cs-CZ" sz="2000" dirty="0"/>
            </a:br>
            <a:r>
              <a:rPr lang="cs-CZ" sz="2000" dirty="0"/>
              <a:t>nejvyšší krevní tlak v průběhu tepového cyklu</a:t>
            </a:r>
            <a:endParaRPr lang="cs-CZ" sz="1100" dirty="0"/>
          </a:p>
          <a:p>
            <a:pPr marL="446088" indent="-179388">
              <a:lnSpc>
                <a:spcPct val="100000"/>
              </a:lnSpc>
              <a:tabLst>
                <a:tab pos="533400" algn="l"/>
              </a:tabLst>
            </a:pPr>
            <a:r>
              <a:rPr lang="cs-CZ" sz="2000" b="1" dirty="0"/>
              <a:t>DTK (diastolický TK)</a:t>
            </a:r>
            <a:br>
              <a:rPr lang="cs-CZ" sz="2000" b="1" dirty="0"/>
            </a:br>
            <a:r>
              <a:rPr lang="cs-CZ" sz="2000" dirty="0"/>
              <a:t>nejnižší krevní tlak v průběhu tepového cyklu</a:t>
            </a:r>
          </a:p>
          <a:p>
            <a:pPr marL="446088" indent="-179388">
              <a:lnSpc>
                <a:spcPct val="100000"/>
              </a:lnSpc>
              <a:tabLst>
                <a:tab pos="533400" algn="l"/>
              </a:tabLst>
            </a:pPr>
            <a:r>
              <a:rPr lang="cs-CZ" sz="2000" dirty="0">
                <a:solidFill>
                  <a:srgbClr val="FF0000"/>
                </a:solidFill>
              </a:rPr>
              <a:t>Pozor:</a:t>
            </a:r>
            <a:r>
              <a:rPr lang="cs-CZ" sz="2000" dirty="0"/>
              <a:t> hodnoty STK a DTK se liší v jednotlivých </a:t>
            </a:r>
            <a:br>
              <a:rPr lang="cs-CZ" sz="2000" dirty="0"/>
            </a:br>
            <a:r>
              <a:rPr lang="cs-CZ" sz="2000" dirty="0"/>
              <a:t>částech srdce a cévního systému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grpSp>
        <p:nvGrpSpPr>
          <p:cNvPr id="62" name="Skupina 61"/>
          <p:cNvGrpSpPr/>
          <p:nvPr/>
        </p:nvGrpSpPr>
        <p:grpSpPr>
          <a:xfrm>
            <a:off x="6831527" y="3741690"/>
            <a:ext cx="4557580" cy="2661459"/>
            <a:chOff x="6831527" y="3741690"/>
            <a:chExt cx="4557580" cy="2661459"/>
          </a:xfrm>
        </p:grpSpPr>
        <p:sp>
          <p:nvSpPr>
            <p:cNvPr id="7" name="TextovéPole 6"/>
            <p:cNvSpPr txBox="1"/>
            <p:nvPr/>
          </p:nvSpPr>
          <p:spPr>
            <a:xfrm>
              <a:off x="6892803" y="3741690"/>
              <a:ext cx="77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STK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6868614" y="5601246"/>
              <a:ext cx="785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DTK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6831527" y="5079535"/>
              <a:ext cx="871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 err="1"/>
                <a:t>stTK</a:t>
              </a:r>
              <a:endParaRPr lang="cs-CZ" sz="1800" b="1" dirty="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7441788" y="6033817"/>
              <a:ext cx="2686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délka tepového cyklu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9642118" y="4780081"/>
              <a:ext cx="109384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PTK</a:t>
              </a:r>
            </a:p>
            <a:p>
              <a:r>
                <a:rPr lang="cs-CZ" sz="1800" dirty="0"/>
                <a:t>pulzový krevní tlak</a:t>
              </a:r>
            </a:p>
          </p:txBody>
        </p:sp>
        <p:grpSp>
          <p:nvGrpSpPr>
            <p:cNvPr id="51" name="Skupina 50"/>
            <p:cNvGrpSpPr>
              <a:grpSpLocks/>
            </p:cNvGrpSpPr>
            <p:nvPr/>
          </p:nvGrpSpPr>
          <p:grpSpPr>
            <a:xfrm>
              <a:off x="7477594" y="4001967"/>
              <a:ext cx="3911513" cy="1882060"/>
              <a:chOff x="3752551" y="3029107"/>
              <a:chExt cx="6247182" cy="2225545"/>
            </a:xfrm>
          </p:grpSpPr>
          <p:grpSp>
            <p:nvGrpSpPr>
              <p:cNvPr id="52" name="Skupina 51"/>
              <p:cNvGrpSpPr/>
              <p:nvPr/>
            </p:nvGrpSpPr>
            <p:grpSpPr>
              <a:xfrm>
                <a:off x="3985054" y="3031558"/>
                <a:ext cx="3017542" cy="2212946"/>
                <a:chOff x="3985054" y="3031558"/>
                <a:chExt cx="3017542" cy="2212946"/>
              </a:xfrm>
            </p:grpSpPr>
            <p:sp>
              <p:nvSpPr>
                <p:cNvPr id="59" name="Volný tvar 58"/>
                <p:cNvSpPr/>
                <p:nvPr/>
              </p:nvSpPr>
              <p:spPr>
                <a:xfrm>
                  <a:off x="3985054" y="3031558"/>
                  <a:ext cx="3017542" cy="2212946"/>
                </a:xfrm>
                <a:custGeom>
                  <a:avLst/>
                  <a:gdLst>
                    <a:gd name="connsiteX0" fmla="*/ 36423 w 2376852"/>
                    <a:gd name="connsiteY0" fmla="*/ 2118438 h 2118438"/>
                    <a:gd name="connsiteX1" fmla="*/ 79966 w 2376852"/>
                    <a:gd name="connsiteY1" fmla="*/ 39266 h 2118438"/>
                    <a:gd name="connsiteX2" fmla="*/ 743994 w 2376852"/>
                    <a:gd name="connsiteY2" fmla="*/ 746838 h 2118438"/>
                    <a:gd name="connsiteX3" fmla="*/ 743994 w 2376852"/>
                    <a:gd name="connsiteY3" fmla="*/ 616209 h 2118438"/>
                    <a:gd name="connsiteX4" fmla="*/ 1277394 w 2376852"/>
                    <a:gd name="connsiteY4" fmla="*/ 1138723 h 2118438"/>
                    <a:gd name="connsiteX5" fmla="*/ 2376852 w 2376852"/>
                    <a:gd name="connsiteY5" fmla="*/ 1530609 h 2118438"/>
                    <a:gd name="connsiteX0" fmla="*/ 9806 w 2479981"/>
                    <a:gd name="connsiteY0" fmla="*/ 2105513 h 2105513"/>
                    <a:gd name="connsiteX1" fmla="*/ 183095 w 2479981"/>
                    <a:gd name="connsiteY1" fmla="*/ 38698 h 2105513"/>
                    <a:gd name="connsiteX2" fmla="*/ 847123 w 2479981"/>
                    <a:gd name="connsiteY2" fmla="*/ 746270 h 2105513"/>
                    <a:gd name="connsiteX3" fmla="*/ 847123 w 2479981"/>
                    <a:gd name="connsiteY3" fmla="*/ 615641 h 2105513"/>
                    <a:gd name="connsiteX4" fmla="*/ 1380523 w 2479981"/>
                    <a:gd name="connsiteY4" fmla="*/ 1138155 h 2105513"/>
                    <a:gd name="connsiteX5" fmla="*/ 2479981 w 2479981"/>
                    <a:gd name="connsiteY5" fmla="*/ 1530041 h 2105513"/>
                    <a:gd name="connsiteX0" fmla="*/ 0 w 2470175"/>
                    <a:gd name="connsiteY0" fmla="*/ 2105513 h 2105513"/>
                    <a:gd name="connsiteX1" fmla="*/ 173289 w 2470175"/>
                    <a:gd name="connsiteY1" fmla="*/ 38698 h 2105513"/>
                    <a:gd name="connsiteX2" fmla="*/ 837317 w 2470175"/>
                    <a:gd name="connsiteY2" fmla="*/ 746270 h 2105513"/>
                    <a:gd name="connsiteX3" fmla="*/ 837317 w 2470175"/>
                    <a:gd name="connsiteY3" fmla="*/ 615641 h 2105513"/>
                    <a:gd name="connsiteX4" fmla="*/ 1370717 w 2470175"/>
                    <a:gd name="connsiteY4" fmla="*/ 1138155 h 2105513"/>
                    <a:gd name="connsiteX5" fmla="*/ 2470175 w 2470175"/>
                    <a:gd name="connsiteY5" fmla="*/ 1530041 h 2105513"/>
                    <a:gd name="connsiteX0" fmla="*/ 0 w 2470175"/>
                    <a:gd name="connsiteY0" fmla="*/ 2184594 h 2184594"/>
                    <a:gd name="connsiteX1" fmla="*/ 173289 w 2470175"/>
                    <a:gd name="connsiteY1" fmla="*/ 117779 h 2184594"/>
                    <a:gd name="connsiteX2" fmla="*/ 562233 w 2470175"/>
                    <a:gd name="connsiteY2" fmla="*/ 315782 h 2184594"/>
                    <a:gd name="connsiteX3" fmla="*/ 837317 w 2470175"/>
                    <a:gd name="connsiteY3" fmla="*/ 825351 h 2184594"/>
                    <a:gd name="connsiteX4" fmla="*/ 837317 w 2470175"/>
                    <a:gd name="connsiteY4" fmla="*/ 694722 h 2184594"/>
                    <a:gd name="connsiteX5" fmla="*/ 1370717 w 2470175"/>
                    <a:gd name="connsiteY5" fmla="*/ 1217236 h 2184594"/>
                    <a:gd name="connsiteX6" fmla="*/ 2470175 w 2470175"/>
                    <a:gd name="connsiteY6" fmla="*/ 1609122 h 2184594"/>
                    <a:gd name="connsiteX0" fmla="*/ 0 w 2470175"/>
                    <a:gd name="connsiteY0" fmla="*/ 2184594 h 2184594"/>
                    <a:gd name="connsiteX1" fmla="*/ 173289 w 2470175"/>
                    <a:gd name="connsiteY1" fmla="*/ 117779 h 2184594"/>
                    <a:gd name="connsiteX2" fmla="*/ 562233 w 2470175"/>
                    <a:gd name="connsiteY2" fmla="*/ 315782 h 2184594"/>
                    <a:gd name="connsiteX3" fmla="*/ 837317 w 2470175"/>
                    <a:gd name="connsiteY3" fmla="*/ 825351 h 2184594"/>
                    <a:gd name="connsiteX4" fmla="*/ 923814 w 2470175"/>
                    <a:gd name="connsiteY4" fmla="*/ 707079 h 2184594"/>
                    <a:gd name="connsiteX5" fmla="*/ 1370717 w 2470175"/>
                    <a:gd name="connsiteY5" fmla="*/ 1217236 h 2184594"/>
                    <a:gd name="connsiteX6" fmla="*/ 2470175 w 2470175"/>
                    <a:gd name="connsiteY6" fmla="*/ 1609122 h 2184594"/>
                    <a:gd name="connsiteX0" fmla="*/ 0 w 2470175"/>
                    <a:gd name="connsiteY0" fmla="*/ 2183186 h 2183186"/>
                    <a:gd name="connsiteX1" fmla="*/ 173289 w 2470175"/>
                    <a:gd name="connsiteY1" fmla="*/ 116371 h 2183186"/>
                    <a:gd name="connsiteX2" fmla="*/ 562233 w 2470175"/>
                    <a:gd name="connsiteY2" fmla="*/ 314374 h 2183186"/>
                    <a:gd name="connsiteX3" fmla="*/ 821725 w 2470175"/>
                    <a:gd name="connsiteY3" fmla="*/ 814823 h 2183186"/>
                    <a:gd name="connsiteX4" fmla="*/ 837317 w 2470175"/>
                    <a:gd name="connsiteY4" fmla="*/ 823943 h 2183186"/>
                    <a:gd name="connsiteX5" fmla="*/ 923814 w 2470175"/>
                    <a:gd name="connsiteY5" fmla="*/ 705671 h 2183186"/>
                    <a:gd name="connsiteX6" fmla="*/ 1370717 w 2470175"/>
                    <a:gd name="connsiteY6" fmla="*/ 1215828 h 2183186"/>
                    <a:gd name="connsiteX7" fmla="*/ 2470175 w 2470175"/>
                    <a:gd name="connsiteY7" fmla="*/ 1607714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821725 w 2976802"/>
                    <a:gd name="connsiteY3" fmla="*/ 814823 h 2183186"/>
                    <a:gd name="connsiteX4" fmla="*/ 837317 w 2976802"/>
                    <a:gd name="connsiteY4" fmla="*/ 823943 h 2183186"/>
                    <a:gd name="connsiteX5" fmla="*/ 923814 w 2976802"/>
                    <a:gd name="connsiteY5" fmla="*/ 705671 h 2183186"/>
                    <a:gd name="connsiteX6" fmla="*/ 1370717 w 2976802"/>
                    <a:gd name="connsiteY6" fmla="*/ 1215828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821725 w 2976802"/>
                    <a:gd name="connsiteY3" fmla="*/ 814823 h 2183186"/>
                    <a:gd name="connsiteX4" fmla="*/ 837317 w 2976802"/>
                    <a:gd name="connsiteY4" fmla="*/ 823943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821725 w 2976802"/>
                    <a:gd name="connsiteY3" fmla="*/ 814823 h 2183186"/>
                    <a:gd name="connsiteX4" fmla="*/ 852406 w 2976802"/>
                    <a:gd name="connsiteY4" fmla="*/ 839032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791547 w 2976802"/>
                    <a:gd name="connsiteY3" fmla="*/ 757484 h 2183186"/>
                    <a:gd name="connsiteX4" fmla="*/ 852406 w 2976802"/>
                    <a:gd name="connsiteY4" fmla="*/ 839032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791547 w 2976802"/>
                    <a:gd name="connsiteY3" fmla="*/ 757484 h 2183186"/>
                    <a:gd name="connsiteX4" fmla="*/ 837317 w 2976802"/>
                    <a:gd name="connsiteY4" fmla="*/ 866193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791547 w 2976802"/>
                    <a:gd name="connsiteY3" fmla="*/ 757484 h 2183186"/>
                    <a:gd name="connsiteX4" fmla="*/ 837317 w 2976802"/>
                    <a:gd name="connsiteY4" fmla="*/ 866193 h 2183186"/>
                    <a:gd name="connsiteX5" fmla="*/ 960028 w 2976802"/>
                    <a:gd name="connsiteY5" fmla="*/ 750939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6657 h 2186657"/>
                    <a:gd name="connsiteX1" fmla="*/ 173289 w 2976802"/>
                    <a:gd name="connsiteY1" fmla="*/ 119842 h 2186657"/>
                    <a:gd name="connsiteX2" fmla="*/ 539599 w 2976802"/>
                    <a:gd name="connsiteY2" fmla="*/ 304265 h 2186657"/>
                    <a:gd name="connsiteX3" fmla="*/ 791547 w 2976802"/>
                    <a:gd name="connsiteY3" fmla="*/ 760955 h 2186657"/>
                    <a:gd name="connsiteX4" fmla="*/ 837317 w 2976802"/>
                    <a:gd name="connsiteY4" fmla="*/ 869664 h 2186657"/>
                    <a:gd name="connsiteX5" fmla="*/ 960028 w 2976802"/>
                    <a:gd name="connsiteY5" fmla="*/ 754410 h 2186657"/>
                    <a:gd name="connsiteX6" fmla="*/ 1426322 w 2976802"/>
                    <a:gd name="connsiteY6" fmla="*/ 1200764 h 2186657"/>
                    <a:gd name="connsiteX7" fmla="*/ 2976802 w 2976802"/>
                    <a:gd name="connsiteY7" fmla="*/ 2080742 h 2186657"/>
                    <a:gd name="connsiteX0" fmla="*/ 0 w 2976802"/>
                    <a:gd name="connsiteY0" fmla="*/ 2186657 h 2186657"/>
                    <a:gd name="connsiteX1" fmla="*/ 173289 w 2976802"/>
                    <a:gd name="connsiteY1" fmla="*/ 119842 h 2186657"/>
                    <a:gd name="connsiteX2" fmla="*/ 539599 w 2976802"/>
                    <a:gd name="connsiteY2" fmla="*/ 304265 h 2186657"/>
                    <a:gd name="connsiteX3" fmla="*/ 791547 w 2976802"/>
                    <a:gd name="connsiteY3" fmla="*/ 760955 h 2186657"/>
                    <a:gd name="connsiteX4" fmla="*/ 837317 w 2976802"/>
                    <a:gd name="connsiteY4" fmla="*/ 869664 h 2186657"/>
                    <a:gd name="connsiteX5" fmla="*/ 960028 w 2976802"/>
                    <a:gd name="connsiteY5" fmla="*/ 754410 h 2186657"/>
                    <a:gd name="connsiteX6" fmla="*/ 1426322 w 2976802"/>
                    <a:gd name="connsiteY6" fmla="*/ 1200764 h 2186657"/>
                    <a:gd name="connsiteX7" fmla="*/ 2976802 w 2976802"/>
                    <a:gd name="connsiteY7" fmla="*/ 2080742 h 2186657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960028 w 2976802"/>
                    <a:gd name="connsiteY5" fmla="*/ 759865 h 2192112"/>
                    <a:gd name="connsiteX6" fmla="*/ 1426322 w 2976802"/>
                    <a:gd name="connsiteY6" fmla="*/ 1206219 h 2192112"/>
                    <a:gd name="connsiteX7" fmla="*/ 2976802 w 2976802"/>
                    <a:gd name="connsiteY7" fmla="*/ 2086197 h 2192112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960028 w 2976802"/>
                    <a:gd name="connsiteY5" fmla="*/ 759865 h 2192112"/>
                    <a:gd name="connsiteX6" fmla="*/ 1426322 w 2976802"/>
                    <a:gd name="connsiteY6" fmla="*/ 1206219 h 2192112"/>
                    <a:gd name="connsiteX7" fmla="*/ 2976802 w 2976802"/>
                    <a:gd name="connsiteY7" fmla="*/ 2086197 h 2192112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1000768 w 2976802"/>
                    <a:gd name="connsiteY5" fmla="*/ 782498 h 2192112"/>
                    <a:gd name="connsiteX6" fmla="*/ 1426322 w 2976802"/>
                    <a:gd name="connsiteY6" fmla="*/ 1206219 h 2192112"/>
                    <a:gd name="connsiteX7" fmla="*/ 2976802 w 2976802"/>
                    <a:gd name="connsiteY7" fmla="*/ 2086197 h 2192112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1000768 w 2976802"/>
                    <a:gd name="connsiteY5" fmla="*/ 782498 h 2192112"/>
                    <a:gd name="connsiteX6" fmla="*/ 1693399 w 2976802"/>
                    <a:gd name="connsiteY6" fmla="*/ 1418976 h 2192112"/>
                    <a:gd name="connsiteX7" fmla="*/ 2976802 w 2976802"/>
                    <a:gd name="connsiteY7" fmla="*/ 2086197 h 2192112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91547 w 3017542"/>
                    <a:gd name="connsiteY3" fmla="*/ 766410 h 2212946"/>
                    <a:gd name="connsiteX4" fmla="*/ 837317 w 3017542"/>
                    <a:gd name="connsiteY4" fmla="*/ 875119 h 2212946"/>
                    <a:gd name="connsiteX5" fmla="*/ 1000768 w 3017542"/>
                    <a:gd name="connsiteY5" fmla="*/ 782498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91547 w 3017542"/>
                    <a:gd name="connsiteY3" fmla="*/ 766410 h 2212946"/>
                    <a:gd name="connsiteX4" fmla="*/ 837317 w 3017542"/>
                    <a:gd name="connsiteY4" fmla="*/ 875119 h 2212946"/>
                    <a:gd name="connsiteX5" fmla="*/ 1000768 w 3017542"/>
                    <a:gd name="connsiteY5" fmla="*/ 782498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837317 w 3017542"/>
                    <a:gd name="connsiteY4" fmla="*/ 875119 h 2212946"/>
                    <a:gd name="connsiteX5" fmla="*/ 1000768 w 3017542"/>
                    <a:gd name="connsiteY5" fmla="*/ 782498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837317 w 3017542"/>
                    <a:gd name="connsiteY4" fmla="*/ 875119 h 2212946"/>
                    <a:gd name="connsiteX5" fmla="*/ 1177301 w 3017542"/>
                    <a:gd name="connsiteY5" fmla="*/ 936967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917560 w 3017542"/>
                    <a:gd name="connsiteY4" fmla="*/ 958294 h 2212946"/>
                    <a:gd name="connsiteX5" fmla="*/ 1177301 w 3017542"/>
                    <a:gd name="connsiteY5" fmla="*/ 936967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917560 w 3017542"/>
                    <a:gd name="connsiteY4" fmla="*/ 958294 h 2212946"/>
                    <a:gd name="connsiteX5" fmla="*/ 1241496 w 3017542"/>
                    <a:gd name="connsiteY5" fmla="*/ 1014202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973730 w 3017542"/>
                    <a:gd name="connsiteY4" fmla="*/ 1035529 h 2212946"/>
                    <a:gd name="connsiteX5" fmla="*/ 1241496 w 3017542"/>
                    <a:gd name="connsiteY5" fmla="*/ 1014202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1005827 w 3017542"/>
                    <a:gd name="connsiteY4" fmla="*/ 1035529 h 2212946"/>
                    <a:gd name="connsiteX5" fmla="*/ 1241496 w 3017542"/>
                    <a:gd name="connsiteY5" fmla="*/ 1014202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17542" h="2212946">
                      <a:moveTo>
                        <a:pt x="0" y="2192112"/>
                      </a:moveTo>
                      <a:cubicBezTo>
                        <a:pt x="67839" y="1266826"/>
                        <a:pt x="83356" y="439029"/>
                        <a:pt x="173289" y="125297"/>
                      </a:cubicBezTo>
                      <a:cubicBezTo>
                        <a:pt x="263222" y="-188435"/>
                        <a:pt x="448196" y="168833"/>
                        <a:pt x="539599" y="309720"/>
                      </a:cubicBezTo>
                      <a:cubicBezTo>
                        <a:pt x="649108" y="500402"/>
                        <a:pt x="723066" y="672429"/>
                        <a:pt x="768913" y="757357"/>
                      </a:cubicBezTo>
                      <a:cubicBezTo>
                        <a:pt x="814760" y="842285"/>
                        <a:pt x="927063" y="992722"/>
                        <a:pt x="1005827" y="1035529"/>
                      </a:cubicBezTo>
                      <a:cubicBezTo>
                        <a:pt x="1084591" y="1078337"/>
                        <a:pt x="1126901" y="950294"/>
                        <a:pt x="1241496" y="1014202"/>
                      </a:cubicBezTo>
                      <a:cubicBezTo>
                        <a:pt x="1356091" y="1078110"/>
                        <a:pt x="1397391" y="1219185"/>
                        <a:pt x="1693399" y="1418976"/>
                      </a:cubicBezTo>
                      <a:cubicBezTo>
                        <a:pt x="1989407" y="1618767"/>
                        <a:pt x="2831569" y="2135003"/>
                        <a:pt x="3017542" y="2212946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>
                  <a:off x="3992475" y="4574832"/>
                  <a:ext cx="3001424" cy="667123"/>
                </a:xfrm>
                <a:custGeom>
                  <a:avLst/>
                  <a:gdLst>
                    <a:gd name="connsiteX0" fmla="*/ 119660 w 1023605"/>
                    <a:gd name="connsiteY0" fmla="*/ 48793 h 845513"/>
                    <a:gd name="connsiteX1" fmla="*/ 83446 w 1023605"/>
                    <a:gd name="connsiteY1" fmla="*/ 759491 h 845513"/>
                    <a:gd name="connsiteX2" fmla="*/ 984266 w 1023605"/>
                    <a:gd name="connsiteY2" fmla="*/ 764017 h 845513"/>
                    <a:gd name="connsiteX3" fmla="*/ 789616 w 1023605"/>
                    <a:gd name="connsiteY3" fmla="*/ 134801 h 845513"/>
                    <a:gd name="connsiteX4" fmla="*/ 119660 w 1023605"/>
                    <a:gd name="connsiteY4" fmla="*/ 48793 h 845513"/>
                    <a:gd name="connsiteX0" fmla="*/ 293341 w 1197286"/>
                    <a:gd name="connsiteY0" fmla="*/ 49128 h 848192"/>
                    <a:gd name="connsiteX1" fmla="*/ 44371 w 1197286"/>
                    <a:gd name="connsiteY1" fmla="*/ 764353 h 848192"/>
                    <a:gd name="connsiteX2" fmla="*/ 1157947 w 1197286"/>
                    <a:gd name="connsiteY2" fmla="*/ 764352 h 848192"/>
                    <a:gd name="connsiteX3" fmla="*/ 963297 w 1197286"/>
                    <a:gd name="connsiteY3" fmla="*/ 135136 h 848192"/>
                    <a:gd name="connsiteX4" fmla="*/ 293341 w 1197286"/>
                    <a:gd name="connsiteY4" fmla="*/ 49128 h 848192"/>
                    <a:gd name="connsiteX0" fmla="*/ 160813 w 1254921"/>
                    <a:gd name="connsiteY0" fmla="*/ 69502 h 801145"/>
                    <a:gd name="connsiteX1" fmla="*/ 97439 w 1254921"/>
                    <a:gd name="connsiteY1" fmla="*/ 721353 h 801145"/>
                    <a:gd name="connsiteX2" fmla="*/ 1211015 w 1254921"/>
                    <a:gd name="connsiteY2" fmla="*/ 721352 h 801145"/>
                    <a:gd name="connsiteX3" fmla="*/ 1016365 w 1254921"/>
                    <a:gd name="connsiteY3" fmla="*/ 92136 h 801145"/>
                    <a:gd name="connsiteX4" fmla="*/ 160813 w 1254921"/>
                    <a:gd name="connsiteY4" fmla="*/ 69502 h 801145"/>
                    <a:gd name="connsiteX0" fmla="*/ 215334 w 2063717"/>
                    <a:gd name="connsiteY0" fmla="*/ 69502 h 801145"/>
                    <a:gd name="connsiteX1" fmla="*/ 151960 w 2063717"/>
                    <a:gd name="connsiteY1" fmla="*/ 721353 h 801145"/>
                    <a:gd name="connsiteX2" fmla="*/ 1265536 w 2063717"/>
                    <a:gd name="connsiteY2" fmla="*/ 721352 h 801145"/>
                    <a:gd name="connsiteX3" fmla="*/ 2039607 w 2063717"/>
                    <a:gd name="connsiteY3" fmla="*/ 92136 h 801145"/>
                    <a:gd name="connsiteX4" fmla="*/ 215334 w 2063717"/>
                    <a:gd name="connsiteY4" fmla="*/ 69502 h 801145"/>
                    <a:gd name="connsiteX0" fmla="*/ 215334 w 3149973"/>
                    <a:gd name="connsiteY0" fmla="*/ 70009 h 781402"/>
                    <a:gd name="connsiteX1" fmla="*/ 151960 w 3149973"/>
                    <a:gd name="connsiteY1" fmla="*/ 721860 h 781402"/>
                    <a:gd name="connsiteX2" fmla="*/ 1265536 w 3149973"/>
                    <a:gd name="connsiteY2" fmla="*/ 721859 h 781402"/>
                    <a:gd name="connsiteX3" fmla="*/ 3135076 w 3149973"/>
                    <a:gd name="connsiteY3" fmla="*/ 730914 h 781402"/>
                    <a:gd name="connsiteX4" fmla="*/ 2039607 w 3149973"/>
                    <a:gd name="connsiteY4" fmla="*/ 92643 h 781402"/>
                    <a:gd name="connsiteX5" fmla="*/ 215334 w 3149973"/>
                    <a:gd name="connsiteY5" fmla="*/ 70009 h 781402"/>
                    <a:gd name="connsiteX0" fmla="*/ 215334 w 3148354"/>
                    <a:gd name="connsiteY0" fmla="*/ 43366 h 754759"/>
                    <a:gd name="connsiteX1" fmla="*/ 151960 w 3148354"/>
                    <a:gd name="connsiteY1" fmla="*/ 695217 h 754759"/>
                    <a:gd name="connsiteX2" fmla="*/ 1265536 w 3148354"/>
                    <a:gd name="connsiteY2" fmla="*/ 695216 h 754759"/>
                    <a:gd name="connsiteX3" fmla="*/ 3135076 w 3148354"/>
                    <a:gd name="connsiteY3" fmla="*/ 704271 h 754759"/>
                    <a:gd name="connsiteX4" fmla="*/ 2089401 w 3148354"/>
                    <a:gd name="connsiteY4" fmla="*/ 106742 h 754759"/>
                    <a:gd name="connsiteX5" fmla="*/ 2039607 w 3148354"/>
                    <a:gd name="connsiteY5" fmla="*/ 66000 h 754759"/>
                    <a:gd name="connsiteX6" fmla="*/ 215334 w 3148354"/>
                    <a:gd name="connsiteY6" fmla="*/ 43366 h 754759"/>
                    <a:gd name="connsiteX0" fmla="*/ 215334 w 3286863"/>
                    <a:gd name="connsiteY0" fmla="*/ 43366 h 754759"/>
                    <a:gd name="connsiteX1" fmla="*/ 151960 w 3286863"/>
                    <a:gd name="connsiteY1" fmla="*/ 695217 h 754759"/>
                    <a:gd name="connsiteX2" fmla="*/ 1265536 w 3286863"/>
                    <a:gd name="connsiteY2" fmla="*/ 695216 h 754759"/>
                    <a:gd name="connsiteX3" fmla="*/ 3135076 w 3286863"/>
                    <a:gd name="connsiteY3" fmla="*/ 704271 h 754759"/>
                    <a:gd name="connsiteX4" fmla="*/ 3040015 w 3286863"/>
                    <a:gd name="connsiteY4" fmla="*/ 649950 h 754759"/>
                    <a:gd name="connsiteX5" fmla="*/ 2089401 w 3286863"/>
                    <a:gd name="connsiteY5" fmla="*/ 106742 h 754759"/>
                    <a:gd name="connsiteX6" fmla="*/ 2039607 w 3286863"/>
                    <a:gd name="connsiteY6" fmla="*/ 66000 h 754759"/>
                    <a:gd name="connsiteX7" fmla="*/ 215334 w 3286863"/>
                    <a:gd name="connsiteY7" fmla="*/ 43366 h 754759"/>
                    <a:gd name="connsiteX0" fmla="*/ 160047 w 3231576"/>
                    <a:gd name="connsiteY0" fmla="*/ 43366 h 748293"/>
                    <a:gd name="connsiteX1" fmla="*/ 96673 w 3231576"/>
                    <a:gd name="connsiteY1" fmla="*/ 695217 h 748293"/>
                    <a:gd name="connsiteX2" fmla="*/ 196260 w 3231576"/>
                    <a:gd name="connsiteY2" fmla="*/ 708797 h 748293"/>
                    <a:gd name="connsiteX3" fmla="*/ 1210249 w 3231576"/>
                    <a:gd name="connsiteY3" fmla="*/ 695216 h 748293"/>
                    <a:gd name="connsiteX4" fmla="*/ 3079789 w 3231576"/>
                    <a:gd name="connsiteY4" fmla="*/ 704271 h 748293"/>
                    <a:gd name="connsiteX5" fmla="*/ 2984728 w 3231576"/>
                    <a:gd name="connsiteY5" fmla="*/ 649950 h 748293"/>
                    <a:gd name="connsiteX6" fmla="*/ 2034114 w 3231576"/>
                    <a:gd name="connsiteY6" fmla="*/ 106742 h 748293"/>
                    <a:gd name="connsiteX7" fmla="*/ 1984320 w 3231576"/>
                    <a:gd name="connsiteY7" fmla="*/ 66000 h 748293"/>
                    <a:gd name="connsiteX8" fmla="*/ 160047 w 3231576"/>
                    <a:gd name="connsiteY8" fmla="*/ 43366 h 748293"/>
                    <a:gd name="connsiteX0" fmla="*/ 142024 w 3213553"/>
                    <a:gd name="connsiteY0" fmla="*/ 25992 h 728586"/>
                    <a:gd name="connsiteX1" fmla="*/ 114862 w 3213553"/>
                    <a:gd name="connsiteY1" fmla="*/ 57681 h 728586"/>
                    <a:gd name="connsiteX2" fmla="*/ 78650 w 3213553"/>
                    <a:gd name="connsiteY2" fmla="*/ 677843 h 728586"/>
                    <a:gd name="connsiteX3" fmla="*/ 178237 w 3213553"/>
                    <a:gd name="connsiteY3" fmla="*/ 691423 h 728586"/>
                    <a:gd name="connsiteX4" fmla="*/ 1192226 w 3213553"/>
                    <a:gd name="connsiteY4" fmla="*/ 677842 h 728586"/>
                    <a:gd name="connsiteX5" fmla="*/ 3061766 w 3213553"/>
                    <a:gd name="connsiteY5" fmla="*/ 686897 h 728586"/>
                    <a:gd name="connsiteX6" fmla="*/ 2966705 w 3213553"/>
                    <a:gd name="connsiteY6" fmla="*/ 632576 h 728586"/>
                    <a:gd name="connsiteX7" fmla="*/ 2016091 w 3213553"/>
                    <a:gd name="connsiteY7" fmla="*/ 89368 h 728586"/>
                    <a:gd name="connsiteX8" fmla="*/ 1966297 w 3213553"/>
                    <a:gd name="connsiteY8" fmla="*/ 48626 h 728586"/>
                    <a:gd name="connsiteX9" fmla="*/ 142024 w 3213553"/>
                    <a:gd name="connsiteY9" fmla="*/ 25992 h 728586"/>
                    <a:gd name="connsiteX0" fmla="*/ 79224 w 3150753"/>
                    <a:gd name="connsiteY0" fmla="*/ 27923 h 730517"/>
                    <a:gd name="connsiteX1" fmla="*/ 52062 w 3150753"/>
                    <a:gd name="connsiteY1" fmla="*/ 59612 h 730517"/>
                    <a:gd name="connsiteX2" fmla="*/ 15850 w 3150753"/>
                    <a:gd name="connsiteY2" fmla="*/ 679774 h 730517"/>
                    <a:gd name="connsiteX3" fmla="*/ 115437 w 3150753"/>
                    <a:gd name="connsiteY3" fmla="*/ 693354 h 730517"/>
                    <a:gd name="connsiteX4" fmla="*/ 1129426 w 3150753"/>
                    <a:gd name="connsiteY4" fmla="*/ 679773 h 730517"/>
                    <a:gd name="connsiteX5" fmla="*/ 2998966 w 3150753"/>
                    <a:gd name="connsiteY5" fmla="*/ 688828 h 730517"/>
                    <a:gd name="connsiteX6" fmla="*/ 2903905 w 3150753"/>
                    <a:gd name="connsiteY6" fmla="*/ 634507 h 730517"/>
                    <a:gd name="connsiteX7" fmla="*/ 1953291 w 3150753"/>
                    <a:gd name="connsiteY7" fmla="*/ 91299 h 730517"/>
                    <a:gd name="connsiteX8" fmla="*/ 1903497 w 3150753"/>
                    <a:gd name="connsiteY8" fmla="*/ 50557 h 730517"/>
                    <a:gd name="connsiteX9" fmla="*/ 79224 w 3150753"/>
                    <a:gd name="connsiteY9" fmla="*/ 27923 h 730517"/>
                    <a:gd name="connsiteX0" fmla="*/ 79224 w 3150753"/>
                    <a:gd name="connsiteY0" fmla="*/ 27923 h 730517"/>
                    <a:gd name="connsiteX1" fmla="*/ 52062 w 3150753"/>
                    <a:gd name="connsiteY1" fmla="*/ 59612 h 730517"/>
                    <a:gd name="connsiteX2" fmla="*/ 15850 w 3150753"/>
                    <a:gd name="connsiteY2" fmla="*/ 679774 h 730517"/>
                    <a:gd name="connsiteX3" fmla="*/ 115437 w 3150753"/>
                    <a:gd name="connsiteY3" fmla="*/ 693354 h 730517"/>
                    <a:gd name="connsiteX4" fmla="*/ 1129426 w 3150753"/>
                    <a:gd name="connsiteY4" fmla="*/ 679773 h 730517"/>
                    <a:gd name="connsiteX5" fmla="*/ 2998966 w 3150753"/>
                    <a:gd name="connsiteY5" fmla="*/ 688828 h 730517"/>
                    <a:gd name="connsiteX6" fmla="*/ 2903905 w 3150753"/>
                    <a:gd name="connsiteY6" fmla="*/ 634507 h 730517"/>
                    <a:gd name="connsiteX7" fmla="*/ 1953291 w 3150753"/>
                    <a:gd name="connsiteY7" fmla="*/ 91299 h 730517"/>
                    <a:gd name="connsiteX8" fmla="*/ 1903497 w 3150753"/>
                    <a:gd name="connsiteY8" fmla="*/ 50557 h 730517"/>
                    <a:gd name="connsiteX9" fmla="*/ 79224 w 3150753"/>
                    <a:gd name="connsiteY9" fmla="*/ 27923 h 730517"/>
                    <a:gd name="connsiteX0" fmla="*/ 79224 w 3150753"/>
                    <a:gd name="connsiteY0" fmla="*/ 1692 h 704286"/>
                    <a:gd name="connsiteX1" fmla="*/ 52062 w 3150753"/>
                    <a:gd name="connsiteY1" fmla="*/ 33381 h 704286"/>
                    <a:gd name="connsiteX2" fmla="*/ 15850 w 3150753"/>
                    <a:gd name="connsiteY2" fmla="*/ 653543 h 704286"/>
                    <a:gd name="connsiteX3" fmla="*/ 115437 w 3150753"/>
                    <a:gd name="connsiteY3" fmla="*/ 667123 h 704286"/>
                    <a:gd name="connsiteX4" fmla="*/ 1129426 w 3150753"/>
                    <a:gd name="connsiteY4" fmla="*/ 653542 h 704286"/>
                    <a:gd name="connsiteX5" fmla="*/ 2998966 w 3150753"/>
                    <a:gd name="connsiteY5" fmla="*/ 662597 h 704286"/>
                    <a:gd name="connsiteX6" fmla="*/ 2903905 w 3150753"/>
                    <a:gd name="connsiteY6" fmla="*/ 608276 h 704286"/>
                    <a:gd name="connsiteX7" fmla="*/ 1953291 w 3150753"/>
                    <a:gd name="connsiteY7" fmla="*/ 65068 h 704286"/>
                    <a:gd name="connsiteX8" fmla="*/ 1903497 w 3150753"/>
                    <a:gd name="connsiteY8" fmla="*/ 24326 h 704286"/>
                    <a:gd name="connsiteX9" fmla="*/ 79224 w 3150753"/>
                    <a:gd name="connsiteY9" fmla="*/ 1692 h 704286"/>
                    <a:gd name="connsiteX0" fmla="*/ 64870 w 3136399"/>
                    <a:gd name="connsiteY0" fmla="*/ 1692 h 702712"/>
                    <a:gd name="connsiteX1" fmla="*/ 37708 w 3136399"/>
                    <a:gd name="connsiteY1" fmla="*/ 33381 h 702712"/>
                    <a:gd name="connsiteX2" fmla="*/ 1496 w 3136399"/>
                    <a:gd name="connsiteY2" fmla="*/ 653543 h 702712"/>
                    <a:gd name="connsiteX3" fmla="*/ 101083 w 3136399"/>
                    <a:gd name="connsiteY3" fmla="*/ 667123 h 702712"/>
                    <a:gd name="connsiteX4" fmla="*/ 1115072 w 3136399"/>
                    <a:gd name="connsiteY4" fmla="*/ 653542 h 702712"/>
                    <a:gd name="connsiteX5" fmla="*/ 2984612 w 3136399"/>
                    <a:gd name="connsiteY5" fmla="*/ 662597 h 702712"/>
                    <a:gd name="connsiteX6" fmla="*/ 2889551 w 3136399"/>
                    <a:gd name="connsiteY6" fmla="*/ 608276 h 702712"/>
                    <a:gd name="connsiteX7" fmla="*/ 1938937 w 3136399"/>
                    <a:gd name="connsiteY7" fmla="*/ 65068 h 702712"/>
                    <a:gd name="connsiteX8" fmla="*/ 1889143 w 3136399"/>
                    <a:gd name="connsiteY8" fmla="*/ 24326 h 702712"/>
                    <a:gd name="connsiteX9" fmla="*/ 64870 w 3136399"/>
                    <a:gd name="connsiteY9" fmla="*/ 1692 h 702712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37546 w 3135008"/>
                    <a:gd name="connsiteY7" fmla="*/ 65068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37546 w 3135008"/>
                    <a:gd name="connsiteY7" fmla="*/ 65068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37546 w 3135008"/>
                    <a:gd name="connsiteY7" fmla="*/ 65068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66121 w 3135008"/>
                    <a:gd name="connsiteY7" fmla="*/ 61893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66121 w 3135008"/>
                    <a:gd name="connsiteY7" fmla="*/ 61893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024975"/>
                    <a:gd name="connsiteY0" fmla="*/ 1692 h 673405"/>
                    <a:gd name="connsiteX1" fmla="*/ 36317 w 3024975"/>
                    <a:gd name="connsiteY1" fmla="*/ 33381 h 673405"/>
                    <a:gd name="connsiteX2" fmla="*/ 105 w 3024975"/>
                    <a:gd name="connsiteY2" fmla="*/ 653543 h 673405"/>
                    <a:gd name="connsiteX3" fmla="*/ 99692 w 3024975"/>
                    <a:gd name="connsiteY3" fmla="*/ 667123 h 673405"/>
                    <a:gd name="connsiteX4" fmla="*/ 1113681 w 3024975"/>
                    <a:gd name="connsiteY4" fmla="*/ 653542 h 673405"/>
                    <a:gd name="connsiteX5" fmla="*/ 2983221 w 3024975"/>
                    <a:gd name="connsiteY5" fmla="*/ 662597 h 673405"/>
                    <a:gd name="connsiteX6" fmla="*/ 2888160 w 3024975"/>
                    <a:gd name="connsiteY6" fmla="*/ 608276 h 673405"/>
                    <a:gd name="connsiteX7" fmla="*/ 1966121 w 3024975"/>
                    <a:gd name="connsiteY7" fmla="*/ 61893 h 673405"/>
                    <a:gd name="connsiteX8" fmla="*/ 1887752 w 3024975"/>
                    <a:gd name="connsiteY8" fmla="*/ 24326 h 673405"/>
                    <a:gd name="connsiteX9" fmla="*/ 63479 w 3024975"/>
                    <a:gd name="connsiteY9" fmla="*/ 1692 h 673405"/>
                    <a:gd name="connsiteX0" fmla="*/ 63479 w 3001424"/>
                    <a:gd name="connsiteY0" fmla="*/ 1692 h 667123"/>
                    <a:gd name="connsiteX1" fmla="*/ 36317 w 3001424"/>
                    <a:gd name="connsiteY1" fmla="*/ 33381 h 667123"/>
                    <a:gd name="connsiteX2" fmla="*/ 105 w 3001424"/>
                    <a:gd name="connsiteY2" fmla="*/ 653543 h 667123"/>
                    <a:gd name="connsiteX3" fmla="*/ 99692 w 3001424"/>
                    <a:gd name="connsiteY3" fmla="*/ 667123 h 667123"/>
                    <a:gd name="connsiteX4" fmla="*/ 1113681 w 3001424"/>
                    <a:gd name="connsiteY4" fmla="*/ 653542 h 667123"/>
                    <a:gd name="connsiteX5" fmla="*/ 2983221 w 3001424"/>
                    <a:gd name="connsiteY5" fmla="*/ 662597 h 667123"/>
                    <a:gd name="connsiteX6" fmla="*/ 2888160 w 3001424"/>
                    <a:gd name="connsiteY6" fmla="*/ 608276 h 667123"/>
                    <a:gd name="connsiteX7" fmla="*/ 1966121 w 3001424"/>
                    <a:gd name="connsiteY7" fmla="*/ 61893 h 667123"/>
                    <a:gd name="connsiteX8" fmla="*/ 1887752 w 3001424"/>
                    <a:gd name="connsiteY8" fmla="*/ 24326 h 667123"/>
                    <a:gd name="connsiteX9" fmla="*/ 63479 w 3001424"/>
                    <a:gd name="connsiteY9" fmla="*/ 1692 h 667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01424" h="667123">
                      <a:moveTo>
                        <a:pt x="63479" y="1692"/>
                      </a:moveTo>
                      <a:cubicBezTo>
                        <a:pt x="47007" y="-3149"/>
                        <a:pt x="34179" y="939"/>
                        <a:pt x="36317" y="33381"/>
                      </a:cubicBezTo>
                      <a:cubicBezTo>
                        <a:pt x="38455" y="88048"/>
                        <a:pt x="2243" y="649519"/>
                        <a:pt x="105" y="653543"/>
                      </a:cubicBezTo>
                      <a:cubicBezTo>
                        <a:pt x="-2033" y="657567"/>
                        <a:pt x="28396" y="660773"/>
                        <a:pt x="99692" y="667123"/>
                      </a:cubicBezTo>
                      <a:cubicBezTo>
                        <a:pt x="285288" y="667123"/>
                        <a:pt x="636111" y="658823"/>
                        <a:pt x="1113681" y="653542"/>
                      </a:cubicBezTo>
                      <a:lnTo>
                        <a:pt x="2983221" y="662597"/>
                      </a:lnTo>
                      <a:cubicBezTo>
                        <a:pt x="3040968" y="663980"/>
                        <a:pt x="2948139" y="634839"/>
                        <a:pt x="2888160" y="608276"/>
                      </a:cubicBezTo>
                      <a:lnTo>
                        <a:pt x="1966121" y="61893"/>
                      </a:lnTo>
                      <a:cubicBezTo>
                        <a:pt x="1954836" y="63590"/>
                        <a:pt x="1900059" y="24835"/>
                        <a:pt x="1887752" y="24326"/>
                      </a:cubicBezTo>
                      <a:cubicBezTo>
                        <a:pt x="1875445" y="23817"/>
                        <a:pt x="79951" y="6533"/>
                        <a:pt x="63479" y="1692"/>
                      </a:cubicBezTo>
                      <a:close/>
                    </a:path>
                  </a:pathLst>
                </a:custGeom>
                <a:solidFill>
                  <a:srgbClr val="5AC8AF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53" name="Volný tvar 52"/>
              <p:cNvSpPr/>
              <p:nvPr/>
            </p:nvSpPr>
            <p:spPr>
              <a:xfrm>
                <a:off x="6982190" y="3041707"/>
                <a:ext cx="3017543" cy="2212945"/>
              </a:xfrm>
              <a:custGeom>
                <a:avLst/>
                <a:gdLst>
                  <a:gd name="connsiteX0" fmla="*/ 36423 w 2376852"/>
                  <a:gd name="connsiteY0" fmla="*/ 2118438 h 2118438"/>
                  <a:gd name="connsiteX1" fmla="*/ 79966 w 2376852"/>
                  <a:gd name="connsiteY1" fmla="*/ 39266 h 2118438"/>
                  <a:gd name="connsiteX2" fmla="*/ 743994 w 2376852"/>
                  <a:gd name="connsiteY2" fmla="*/ 746838 h 2118438"/>
                  <a:gd name="connsiteX3" fmla="*/ 743994 w 2376852"/>
                  <a:gd name="connsiteY3" fmla="*/ 616209 h 2118438"/>
                  <a:gd name="connsiteX4" fmla="*/ 1277394 w 2376852"/>
                  <a:gd name="connsiteY4" fmla="*/ 1138723 h 2118438"/>
                  <a:gd name="connsiteX5" fmla="*/ 2376852 w 2376852"/>
                  <a:gd name="connsiteY5" fmla="*/ 1530609 h 2118438"/>
                  <a:gd name="connsiteX0" fmla="*/ 9806 w 2479981"/>
                  <a:gd name="connsiteY0" fmla="*/ 2105513 h 2105513"/>
                  <a:gd name="connsiteX1" fmla="*/ 183095 w 2479981"/>
                  <a:gd name="connsiteY1" fmla="*/ 38698 h 2105513"/>
                  <a:gd name="connsiteX2" fmla="*/ 847123 w 2479981"/>
                  <a:gd name="connsiteY2" fmla="*/ 746270 h 2105513"/>
                  <a:gd name="connsiteX3" fmla="*/ 847123 w 2479981"/>
                  <a:gd name="connsiteY3" fmla="*/ 615641 h 2105513"/>
                  <a:gd name="connsiteX4" fmla="*/ 1380523 w 2479981"/>
                  <a:gd name="connsiteY4" fmla="*/ 1138155 h 2105513"/>
                  <a:gd name="connsiteX5" fmla="*/ 2479981 w 2479981"/>
                  <a:gd name="connsiteY5" fmla="*/ 1530041 h 2105513"/>
                  <a:gd name="connsiteX0" fmla="*/ 0 w 2470175"/>
                  <a:gd name="connsiteY0" fmla="*/ 2105513 h 2105513"/>
                  <a:gd name="connsiteX1" fmla="*/ 173289 w 2470175"/>
                  <a:gd name="connsiteY1" fmla="*/ 38698 h 2105513"/>
                  <a:gd name="connsiteX2" fmla="*/ 837317 w 2470175"/>
                  <a:gd name="connsiteY2" fmla="*/ 746270 h 2105513"/>
                  <a:gd name="connsiteX3" fmla="*/ 837317 w 2470175"/>
                  <a:gd name="connsiteY3" fmla="*/ 615641 h 2105513"/>
                  <a:gd name="connsiteX4" fmla="*/ 1370717 w 2470175"/>
                  <a:gd name="connsiteY4" fmla="*/ 1138155 h 2105513"/>
                  <a:gd name="connsiteX5" fmla="*/ 2470175 w 2470175"/>
                  <a:gd name="connsiteY5" fmla="*/ 1530041 h 2105513"/>
                  <a:gd name="connsiteX0" fmla="*/ 0 w 2470175"/>
                  <a:gd name="connsiteY0" fmla="*/ 2184594 h 2184594"/>
                  <a:gd name="connsiteX1" fmla="*/ 173289 w 2470175"/>
                  <a:gd name="connsiteY1" fmla="*/ 117779 h 2184594"/>
                  <a:gd name="connsiteX2" fmla="*/ 562233 w 2470175"/>
                  <a:gd name="connsiteY2" fmla="*/ 315782 h 2184594"/>
                  <a:gd name="connsiteX3" fmla="*/ 837317 w 2470175"/>
                  <a:gd name="connsiteY3" fmla="*/ 825351 h 2184594"/>
                  <a:gd name="connsiteX4" fmla="*/ 837317 w 2470175"/>
                  <a:gd name="connsiteY4" fmla="*/ 694722 h 2184594"/>
                  <a:gd name="connsiteX5" fmla="*/ 1370717 w 2470175"/>
                  <a:gd name="connsiteY5" fmla="*/ 1217236 h 2184594"/>
                  <a:gd name="connsiteX6" fmla="*/ 2470175 w 2470175"/>
                  <a:gd name="connsiteY6" fmla="*/ 1609122 h 2184594"/>
                  <a:gd name="connsiteX0" fmla="*/ 0 w 2470175"/>
                  <a:gd name="connsiteY0" fmla="*/ 2184594 h 2184594"/>
                  <a:gd name="connsiteX1" fmla="*/ 173289 w 2470175"/>
                  <a:gd name="connsiteY1" fmla="*/ 117779 h 2184594"/>
                  <a:gd name="connsiteX2" fmla="*/ 562233 w 2470175"/>
                  <a:gd name="connsiteY2" fmla="*/ 315782 h 2184594"/>
                  <a:gd name="connsiteX3" fmla="*/ 837317 w 2470175"/>
                  <a:gd name="connsiteY3" fmla="*/ 825351 h 2184594"/>
                  <a:gd name="connsiteX4" fmla="*/ 923814 w 2470175"/>
                  <a:gd name="connsiteY4" fmla="*/ 707079 h 2184594"/>
                  <a:gd name="connsiteX5" fmla="*/ 1370717 w 2470175"/>
                  <a:gd name="connsiteY5" fmla="*/ 1217236 h 2184594"/>
                  <a:gd name="connsiteX6" fmla="*/ 2470175 w 2470175"/>
                  <a:gd name="connsiteY6" fmla="*/ 1609122 h 2184594"/>
                  <a:gd name="connsiteX0" fmla="*/ 0 w 2470175"/>
                  <a:gd name="connsiteY0" fmla="*/ 2183186 h 2183186"/>
                  <a:gd name="connsiteX1" fmla="*/ 173289 w 2470175"/>
                  <a:gd name="connsiteY1" fmla="*/ 116371 h 2183186"/>
                  <a:gd name="connsiteX2" fmla="*/ 562233 w 2470175"/>
                  <a:gd name="connsiteY2" fmla="*/ 314374 h 2183186"/>
                  <a:gd name="connsiteX3" fmla="*/ 821725 w 2470175"/>
                  <a:gd name="connsiteY3" fmla="*/ 814823 h 2183186"/>
                  <a:gd name="connsiteX4" fmla="*/ 837317 w 2470175"/>
                  <a:gd name="connsiteY4" fmla="*/ 823943 h 2183186"/>
                  <a:gd name="connsiteX5" fmla="*/ 923814 w 2470175"/>
                  <a:gd name="connsiteY5" fmla="*/ 705671 h 2183186"/>
                  <a:gd name="connsiteX6" fmla="*/ 1370717 w 2470175"/>
                  <a:gd name="connsiteY6" fmla="*/ 1215828 h 2183186"/>
                  <a:gd name="connsiteX7" fmla="*/ 2470175 w 2470175"/>
                  <a:gd name="connsiteY7" fmla="*/ 1607714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821725 w 2976802"/>
                  <a:gd name="connsiteY3" fmla="*/ 814823 h 2183186"/>
                  <a:gd name="connsiteX4" fmla="*/ 837317 w 2976802"/>
                  <a:gd name="connsiteY4" fmla="*/ 823943 h 2183186"/>
                  <a:gd name="connsiteX5" fmla="*/ 923814 w 2976802"/>
                  <a:gd name="connsiteY5" fmla="*/ 705671 h 2183186"/>
                  <a:gd name="connsiteX6" fmla="*/ 1370717 w 2976802"/>
                  <a:gd name="connsiteY6" fmla="*/ 1215828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821725 w 2976802"/>
                  <a:gd name="connsiteY3" fmla="*/ 814823 h 2183186"/>
                  <a:gd name="connsiteX4" fmla="*/ 837317 w 2976802"/>
                  <a:gd name="connsiteY4" fmla="*/ 823943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821725 w 2976802"/>
                  <a:gd name="connsiteY3" fmla="*/ 814823 h 2183186"/>
                  <a:gd name="connsiteX4" fmla="*/ 852406 w 2976802"/>
                  <a:gd name="connsiteY4" fmla="*/ 839032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791547 w 2976802"/>
                  <a:gd name="connsiteY3" fmla="*/ 757484 h 2183186"/>
                  <a:gd name="connsiteX4" fmla="*/ 852406 w 2976802"/>
                  <a:gd name="connsiteY4" fmla="*/ 839032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791547 w 2976802"/>
                  <a:gd name="connsiteY3" fmla="*/ 757484 h 2183186"/>
                  <a:gd name="connsiteX4" fmla="*/ 837317 w 2976802"/>
                  <a:gd name="connsiteY4" fmla="*/ 866193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791547 w 2976802"/>
                  <a:gd name="connsiteY3" fmla="*/ 757484 h 2183186"/>
                  <a:gd name="connsiteX4" fmla="*/ 837317 w 2976802"/>
                  <a:gd name="connsiteY4" fmla="*/ 866193 h 2183186"/>
                  <a:gd name="connsiteX5" fmla="*/ 960028 w 2976802"/>
                  <a:gd name="connsiteY5" fmla="*/ 750939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6657 h 2186657"/>
                  <a:gd name="connsiteX1" fmla="*/ 173289 w 2976802"/>
                  <a:gd name="connsiteY1" fmla="*/ 119842 h 2186657"/>
                  <a:gd name="connsiteX2" fmla="*/ 539599 w 2976802"/>
                  <a:gd name="connsiteY2" fmla="*/ 304265 h 2186657"/>
                  <a:gd name="connsiteX3" fmla="*/ 791547 w 2976802"/>
                  <a:gd name="connsiteY3" fmla="*/ 760955 h 2186657"/>
                  <a:gd name="connsiteX4" fmla="*/ 837317 w 2976802"/>
                  <a:gd name="connsiteY4" fmla="*/ 869664 h 2186657"/>
                  <a:gd name="connsiteX5" fmla="*/ 960028 w 2976802"/>
                  <a:gd name="connsiteY5" fmla="*/ 754410 h 2186657"/>
                  <a:gd name="connsiteX6" fmla="*/ 1426322 w 2976802"/>
                  <a:gd name="connsiteY6" fmla="*/ 1200764 h 2186657"/>
                  <a:gd name="connsiteX7" fmla="*/ 2976802 w 2976802"/>
                  <a:gd name="connsiteY7" fmla="*/ 2080742 h 2186657"/>
                  <a:gd name="connsiteX0" fmla="*/ 0 w 2976802"/>
                  <a:gd name="connsiteY0" fmla="*/ 2186657 h 2186657"/>
                  <a:gd name="connsiteX1" fmla="*/ 173289 w 2976802"/>
                  <a:gd name="connsiteY1" fmla="*/ 119842 h 2186657"/>
                  <a:gd name="connsiteX2" fmla="*/ 539599 w 2976802"/>
                  <a:gd name="connsiteY2" fmla="*/ 304265 h 2186657"/>
                  <a:gd name="connsiteX3" fmla="*/ 791547 w 2976802"/>
                  <a:gd name="connsiteY3" fmla="*/ 760955 h 2186657"/>
                  <a:gd name="connsiteX4" fmla="*/ 837317 w 2976802"/>
                  <a:gd name="connsiteY4" fmla="*/ 869664 h 2186657"/>
                  <a:gd name="connsiteX5" fmla="*/ 960028 w 2976802"/>
                  <a:gd name="connsiteY5" fmla="*/ 754410 h 2186657"/>
                  <a:gd name="connsiteX6" fmla="*/ 1426322 w 2976802"/>
                  <a:gd name="connsiteY6" fmla="*/ 1200764 h 2186657"/>
                  <a:gd name="connsiteX7" fmla="*/ 2976802 w 2976802"/>
                  <a:gd name="connsiteY7" fmla="*/ 2080742 h 2186657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960028 w 2976802"/>
                  <a:gd name="connsiteY5" fmla="*/ 759865 h 2192112"/>
                  <a:gd name="connsiteX6" fmla="*/ 1426322 w 2976802"/>
                  <a:gd name="connsiteY6" fmla="*/ 1206219 h 2192112"/>
                  <a:gd name="connsiteX7" fmla="*/ 2976802 w 2976802"/>
                  <a:gd name="connsiteY7" fmla="*/ 2086197 h 2192112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960028 w 2976802"/>
                  <a:gd name="connsiteY5" fmla="*/ 759865 h 2192112"/>
                  <a:gd name="connsiteX6" fmla="*/ 1426322 w 2976802"/>
                  <a:gd name="connsiteY6" fmla="*/ 1206219 h 2192112"/>
                  <a:gd name="connsiteX7" fmla="*/ 2976802 w 2976802"/>
                  <a:gd name="connsiteY7" fmla="*/ 2086197 h 2192112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1000768 w 2976802"/>
                  <a:gd name="connsiteY5" fmla="*/ 782498 h 2192112"/>
                  <a:gd name="connsiteX6" fmla="*/ 1426322 w 2976802"/>
                  <a:gd name="connsiteY6" fmla="*/ 1206219 h 2192112"/>
                  <a:gd name="connsiteX7" fmla="*/ 2976802 w 2976802"/>
                  <a:gd name="connsiteY7" fmla="*/ 2086197 h 2192112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1000768 w 2976802"/>
                  <a:gd name="connsiteY5" fmla="*/ 782498 h 2192112"/>
                  <a:gd name="connsiteX6" fmla="*/ 1693399 w 2976802"/>
                  <a:gd name="connsiteY6" fmla="*/ 1418976 h 2192112"/>
                  <a:gd name="connsiteX7" fmla="*/ 2976802 w 2976802"/>
                  <a:gd name="connsiteY7" fmla="*/ 2086197 h 2192112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91547 w 3017542"/>
                  <a:gd name="connsiteY3" fmla="*/ 766410 h 2212946"/>
                  <a:gd name="connsiteX4" fmla="*/ 837317 w 3017542"/>
                  <a:gd name="connsiteY4" fmla="*/ 875119 h 2212946"/>
                  <a:gd name="connsiteX5" fmla="*/ 1000768 w 3017542"/>
                  <a:gd name="connsiteY5" fmla="*/ 782498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91547 w 3017542"/>
                  <a:gd name="connsiteY3" fmla="*/ 766410 h 2212946"/>
                  <a:gd name="connsiteX4" fmla="*/ 837317 w 3017542"/>
                  <a:gd name="connsiteY4" fmla="*/ 875119 h 2212946"/>
                  <a:gd name="connsiteX5" fmla="*/ 1000768 w 3017542"/>
                  <a:gd name="connsiteY5" fmla="*/ 782498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837317 w 3017542"/>
                  <a:gd name="connsiteY4" fmla="*/ 875119 h 2212946"/>
                  <a:gd name="connsiteX5" fmla="*/ 1000768 w 3017542"/>
                  <a:gd name="connsiteY5" fmla="*/ 782498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837317 w 3017542"/>
                  <a:gd name="connsiteY4" fmla="*/ 875119 h 2212946"/>
                  <a:gd name="connsiteX5" fmla="*/ 1329761 w 3017542"/>
                  <a:gd name="connsiteY5" fmla="*/ 1067671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1142238 w 3017542"/>
                  <a:gd name="connsiteY4" fmla="*/ 1065234 h 2212946"/>
                  <a:gd name="connsiteX5" fmla="*/ 1329761 w 3017542"/>
                  <a:gd name="connsiteY5" fmla="*/ 1067671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1142238 w 3017542"/>
                  <a:gd name="connsiteY4" fmla="*/ 1065234 h 2212946"/>
                  <a:gd name="connsiteX5" fmla="*/ 1385930 w 3017542"/>
                  <a:gd name="connsiteY5" fmla="*/ 1061730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1094092 w 3017542"/>
                  <a:gd name="connsiteY4" fmla="*/ 1083056 h 2212946"/>
                  <a:gd name="connsiteX5" fmla="*/ 1385930 w 3017542"/>
                  <a:gd name="connsiteY5" fmla="*/ 1061730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841130 w 3017542"/>
                  <a:gd name="connsiteY3" fmla="*/ 769240 h 2212946"/>
                  <a:gd name="connsiteX4" fmla="*/ 1094092 w 3017542"/>
                  <a:gd name="connsiteY4" fmla="*/ 1083056 h 2212946"/>
                  <a:gd name="connsiteX5" fmla="*/ 1385930 w 3017542"/>
                  <a:gd name="connsiteY5" fmla="*/ 1061730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841130 w 3017542"/>
                  <a:gd name="connsiteY3" fmla="*/ 769240 h 2212946"/>
                  <a:gd name="connsiteX4" fmla="*/ 1094092 w 3017542"/>
                  <a:gd name="connsiteY4" fmla="*/ 1083056 h 2212946"/>
                  <a:gd name="connsiteX5" fmla="*/ 1385930 w 3017542"/>
                  <a:gd name="connsiteY5" fmla="*/ 1061730 h 2212946"/>
                  <a:gd name="connsiteX6" fmla="*/ 1805740 w 3017542"/>
                  <a:gd name="connsiteY6" fmla="*/ 1472447 h 2212946"/>
                  <a:gd name="connsiteX7" fmla="*/ 3017542 w 3017542"/>
                  <a:gd name="connsiteY7" fmla="*/ 2212946 h 221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17542" h="2212946">
                    <a:moveTo>
                      <a:pt x="0" y="2192112"/>
                    </a:moveTo>
                    <a:cubicBezTo>
                      <a:pt x="67839" y="1266826"/>
                      <a:pt x="83356" y="439029"/>
                      <a:pt x="173289" y="125297"/>
                    </a:cubicBezTo>
                    <a:cubicBezTo>
                      <a:pt x="263222" y="-188435"/>
                      <a:pt x="448196" y="168833"/>
                      <a:pt x="539599" y="309720"/>
                    </a:cubicBezTo>
                    <a:cubicBezTo>
                      <a:pt x="649108" y="500402"/>
                      <a:pt x="795283" y="684312"/>
                      <a:pt x="841130" y="769240"/>
                    </a:cubicBezTo>
                    <a:cubicBezTo>
                      <a:pt x="886977" y="854168"/>
                      <a:pt x="1003292" y="1034308"/>
                      <a:pt x="1094092" y="1083056"/>
                    </a:cubicBezTo>
                    <a:cubicBezTo>
                      <a:pt x="1184892" y="1131804"/>
                      <a:pt x="1267322" y="996832"/>
                      <a:pt x="1385930" y="1061730"/>
                    </a:cubicBezTo>
                    <a:cubicBezTo>
                      <a:pt x="1504538" y="1126628"/>
                      <a:pt x="1533805" y="1280578"/>
                      <a:pt x="1805740" y="1472447"/>
                    </a:cubicBezTo>
                    <a:cubicBezTo>
                      <a:pt x="2077675" y="1664316"/>
                      <a:pt x="2831569" y="2135003"/>
                      <a:pt x="3017542" y="221294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54" name="Přímá spojnice se šipkou 53"/>
              <p:cNvCxnSpPr/>
              <p:nvPr/>
            </p:nvCxnSpPr>
            <p:spPr bwMode="auto">
              <a:xfrm>
                <a:off x="7243948" y="3031558"/>
                <a:ext cx="0" cy="221294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Přímá spojnice 54"/>
              <p:cNvCxnSpPr>
                <a:stCxn id="60" idx="8"/>
                <a:endCxn id="60" idx="8"/>
              </p:cNvCxnSpPr>
              <p:nvPr/>
            </p:nvCxnSpPr>
            <p:spPr bwMode="auto">
              <a:xfrm>
                <a:off x="5880227" y="4599158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Přímá spojnice 55"/>
              <p:cNvCxnSpPr/>
              <p:nvPr/>
            </p:nvCxnSpPr>
            <p:spPr bwMode="auto">
              <a:xfrm>
                <a:off x="3752551" y="4598582"/>
                <a:ext cx="2088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Přímá spojnice 56"/>
              <p:cNvCxnSpPr/>
              <p:nvPr/>
            </p:nvCxnSpPr>
            <p:spPr bwMode="auto">
              <a:xfrm>
                <a:off x="3774326" y="3029107"/>
                <a:ext cx="468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Přímá spojnice 57"/>
              <p:cNvCxnSpPr/>
              <p:nvPr/>
            </p:nvCxnSpPr>
            <p:spPr bwMode="auto">
              <a:xfrm>
                <a:off x="3772351" y="5235882"/>
                <a:ext cx="3204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1" name="Přímá spojnice se šipkou 60"/>
            <p:cNvCxnSpPr/>
            <p:nvPr/>
          </p:nvCxnSpPr>
          <p:spPr bwMode="auto">
            <a:xfrm>
              <a:off x="7627816" y="5982453"/>
              <a:ext cx="18360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TextovéPole 62"/>
          <p:cNvSpPr txBox="1"/>
          <p:nvPr/>
        </p:nvSpPr>
        <p:spPr>
          <a:xfrm>
            <a:off x="8296223" y="3999864"/>
            <a:ext cx="121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Dikrotická</a:t>
            </a:r>
            <a:r>
              <a:rPr lang="cs-CZ" sz="1400" dirty="0"/>
              <a:t> </a:t>
            </a:r>
            <a:r>
              <a:rPr lang="cs-CZ" sz="1400" dirty="0" err="1"/>
              <a:t>incisura</a:t>
            </a:r>
            <a:endParaRPr lang="cs-CZ" sz="1400" dirty="0"/>
          </a:p>
        </p:txBody>
      </p:sp>
      <p:cxnSp>
        <p:nvCxnSpPr>
          <p:cNvPr id="65" name="Přímá spojnice 64"/>
          <p:cNvCxnSpPr>
            <a:stCxn id="59" idx="4"/>
          </p:cNvCxnSpPr>
          <p:nvPr/>
        </p:nvCxnSpPr>
        <p:spPr bwMode="auto">
          <a:xfrm flipV="1">
            <a:off x="8252943" y="4522458"/>
            <a:ext cx="192461" cy="3572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Krevní tlak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Krevní tlak je funkcí srdečního výdeje a periferního odporu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STK je závislý především na SV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DTK je závislý především na TPR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 </a:t>
            </a:r>
            <a:br>
              <a:rPr lang="cs-CZ" dirty="0"/>
            </a:b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grpSp>
        <p:nvGrpSpPr>
          <p:cNvPr id="33" name="Skupina 32"/>
          <p:cNvGrpSpPr/>
          <p:nvPr/>
        </p:nvGrpSpPr>
        <p:grpSpPr>
          <a:xfrm>
            <a:off x="509518" y="2982093"/>
            <a:ext cx="10554240" cy="2456056"/>
            <a:chOff x="509518" y="2518968"/>
            <a:chExt cx="10554240" cy="2456056"/>
          </a:xfrm>
        </p:grpSpPr>
        <p:sp>
          <p:nvSpPr>
            <p:cNvPr id="22" name="Obdélník 21"/>
            <p:cNvSpPr/>
            <p:nvPr/>
          </p:nvSpPr>
          <p:spPr>
            <a:xfrm>
              <a:off x="509518" y="2518968"/>
              <a:ext cx="10554240" cy="2456056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653532" y="2598003"/>
              <a:ext cx="2417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Arteriální</a:t>
              </a:r>
            </a:p>
            <a:p>
              <a:r>
                <a:rPr lang="cs-CZ" sz="2400" dirty="0"/>
                <a:t>krevní tlak</a:t>
              </a:r>
            </a:p>
            <a:p>
              <a:r>
                <a:rPr lang="cs-CZ" sz="2400" b="1" dirty="0"/>
                <a:t>(TK)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8183438" y="2598002"/>
              <a:ext cx="28083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Celková periferní rezistence </a:t>
              </a:r>
              <a:br>
                <a:rPr lang="cs-CZ" sz="2400" dirty="0"/>
              </a:br>
              <a:r>
                <a:rPr lang="cs-CZ" sz="2400" b="1" dirty="0"/>
                <a:t>(TPR)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548602" y="3975798"/>
              <a:ext cx="2623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Srdeční frekvence</a:t>
              </a:r>
            </a:p>
            <a:p>
              <a:r>
                <a:rPr lang="cs-CZ" sz="2400" b="1" dirty="0"/>
                <a:t>(SF)</a:t>
              </a:r>
              <a:r>
                <a:rPr lang="cs-CZ" sz="2400" b="1" dirty="0">
                  <a:sym typeface="Symbol"/>
                </a:rPr>
                <a:t> </a:t>
              </a:r>
              <a:endParaRPr lang="cs-CZ" sz="2400" b="1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732266" y="3999253"/>
              <a:ext cx="3099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Systolický objem</a:t>
              </a:r>
            </a:p>
            <a:p>
              <a:r>
                <a:rPr lang="cs-CZ" sz="2400" b="1" dirty="0"/>
                <a:t>(SO)</a:t>
              </a:r>
              <a:r>
                <a:rPr lang="cs-CZ" sz="2400" b="1" dirty="0">
                  <a:sym typeface="Symbol"/>
                </a:rPr>
                <a:t> </a:t>
              </a:r>
              <a:endParaRPr lang="cs-CZ" sz="2400" b="1" dirty="0"/>
            </a:p>
          </p:txBody>
        </p:sp>
        <p:sp>
          <p:nvSpPr>
            <p:cNvPr id="27" name="Obdélník 26"/>
            <p:cNvSpPr/>
            <p:nvPr/>
          </p:nvSpPr>
          <p:spPr>
            <a:xfrm>
              <a:off x="3144949" y="2758190"/>
              <a:ext cx="5757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3200" dirty="0"/>
                <a:t> = </a:t>
              </a: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5195119" y="4189903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3200" dirty="0"/>
                <a:t>*</a:t>
              </a: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7041679" y="2773956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3200" dirty="0"/>
                <a:t>*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4589971" y="2653218"/>
              <a:ext cx="20536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Srdeční výdej</a:t>
              </a:r>
            </a:p>
            <a:p>
              <a:r>
                <a:rPr lang="cs-CZ" sz="2400" b="1" dirty="0"/>
                <a:t>(SV)</a:t>
              </a:r>
              <a:r>
                <a:rPr lang="cs-CZ" sz="2400" b="1" dirty="0">
                  <a:sym typeface="Symbol"/>
                </a:rPr>
                <a:t> </a:t>
              </a:r>
              <a:endParaRPr lang="cs-CZ" sz="2400" b="1" dirty="0"/>
            </a:p>
          </p:txBody>
        </p:sp>
        <p:cxnSp>
          <p:nvCxnSpPr>
            <p:cNvPr id="31" name="Přímá spojnice 30"/>
            <p:cNvCxnSpPr/>
            <p:nvPr/>
          </p:nvCxnSpPr>
          <p:spPr>
            <a:xfrm flipH="1">
              <a:off x="4150990" y="3484215"/>
              <a:ext cx="1021268" cy="4915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 flipH="1" flipV="1">
              <a:off x="5504225" y="3505083"/>
              <a:ext cx="1139401" cy="470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645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Regulace krevního tlaku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Krátkodobá – nejdůležitější zástupce: baroreflex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Střednědobá – nejdůležitější zástupce: renin-</a:t>
            </a:r>
            <a:r>
              <a:rPr lang="cs-CZ" dirty="0" err="1"/>
              <a:t>angiotenzin</a:t>
            </a:r>
            <a:r>
              <a:rPr lang="cs-CZ" dirty="0"/>
              <a:t>-aldosteron systém (RAAS)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Dlouhodobá – hormonální regulace objemu cirkulujících tekutin</a:t>
            </a:r>
          </a:p>
        </p:txBody>
      </p:sp>
    </p:spTree>
    <p:extLst>
      <p:ext uri="{BB962C8B-B14F-4D97-AF65-F5344CB8AC3E}">
        <p14:creationId xmlns:p14="http://schemas.microsoft.com/office/powerpoint/2010/main" val="365645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Regulace krevního tlaku – baroreflex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269568" y="2733723"/>
            <a:ext cx="4824536" cy="4029879"/>
            <a:chOff x="3778948" y="1268760"/>
            <a:chExt cx="5043573" cy="388843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948" y="1268760"/>
              <a:ext cx="5043573" cy="3888432"/>
            </a:xfrm>
            <a:prstGeom prst="rect">
              <a:avLst/>
            </a:prstGeom>
          </p:spPr>
        </p:pic>
        <p:sp>
          <p:nvSpPr>
            <p:cNvPr id="9" name="Volný tvar 8"/>
            <p:cNvSpPr/>
            <p:nvPr/>
          </p:nvSpPr>
          <p:spPr>
            <a:xfrm>
              <a:off x="5433237" y="1860698"/>
              <a:ext cx="1711842" cy="1197146"/>
            </a:xfrm>
            <a:custGeom>
              <a:avLst/>
              <a:gdLst>
                <a:gd name="connsiteX0" fmla="*/ 1711842 w 1711842"/>
                <a:gd name="connsiteY0" fmla="*/ 0 h 1197146"/>
                <a:gd name="connsiteX1" fmla="*/ 1446028 w 1711842"/>
                <a:gd name="connsiteY1" fmla="*/ 53162 h 1197146"/>
                <a:gd name="connsiteX2" fmla="*/ 1031358 w 1711842"/>
                <a:gd name="connsiteY2" fmla="*/ 265814 h 1197146"/>
                <a:gd name="connsiteX3" fmla="*/ 882503 w 1711842"/>
                <a:gd name="connsiteY3" fmla="*/ 404037 h 1197146"/>
                <a:gd name="connsiteX4" fmla="*/ 733647 w 1711842"/>
                <a:gd name="connsiteY4" fmla="*/ 648586 h 1197146"/>
                <a:gd name="connsiteX5" fmla="*/ 584791 w 1711842"/>
                <a:gd name="connsiteY5" fmla="*/ 914400 h 1197146"/>
                <a:gd name="connsiteX6" fmla="*/ 425303 w 1711842"/>
                <a:gd name="connsiteY6" fmla="*/ 1010093 h 1197146"/>
                <a:gd name="connsiteX7" fmla="*/ 255182 w 1711842"/>
                <a:gd name="connsiteY7" fmla="*/ 1105786 h 1197146"/>
                <a:gd name="connsiteX8" fmla="*/ 74428 w 1711842"/>
                <a:gd name="connsiteY8" fmla="*/ 1190846 h 1197146"/>
                <a:gd name="connsiteX9" fmla="*/ 0 w 1711842"/>
                <a:gd name="connsiteY9" fmla="*/ 1190846 h 1197146"/>
                <a:gd name="connsiteX10" fmla="*/ 0 w 1711842"/>
                <a:gd name="connsiteY10" fmla="*/ 1190846 h 119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1842" h="1197146">
                  <a:moveTo>
                    <a:pt x="1711842" y="0"/>
                  </a:moveTo>
                  <a:cubicBezTo>
                    <a:pt x="1635642" y="4430"/>
                    <a:pt x="1559442" y="8860"/>
                    <a:pt x="1446028" y="53162"/>
                  </a:cubicBezTo>
                  <a:cubicBezTo>
                    <a:pt x="1332614" y="97464"/>
                    <a:pt x="1125279" y="207335"/>
                    <a:pt x="1031358" y="265814"/>
                  </a:cubicBezTo>
                  <a:cubicBezTo>
                    <a:pt x="937437" y="324293"/>
                    <a:pt x="932121" y="340242"/>
                    <a:pt x="882503" y="404037"/>
                  </a:cubicBezTo>
                  <a:cubicBezTo>
                    <a:pt x="832884" y="467832"/>
                    <a:pt x="783266" y="563526"/>
                    <a:pt x="733647" y="648586"/>
                  </a:cubicBezTo>
                  <a:cubicBezTo>
                    <a:pt x="684028" y="733646"/>
                    <a:pt x="636182" y="854149"/>
                    <a:pt x="584791" y="914400"/>
                  </a:cubicBezTo>
                  <a:cubicBezTo>
                    <a:pt x="533400" y="974651"/>
                    <a:pt x="480238" y="978195"/>
                    <a:pt x="425303" y="1010093"/>
                  </a:cubicBezTo>
                  <a:cubicBezTo>
                    <a:pt x="370368" y="1041991"/>
                    <a:pt x="313661" y="1075661"/>
                    <a:pt x="255182" y="1105786"/>
                  </a:cubicBezTo>
                  <a:cubicBezTo>
                    <a:pt x="196703" y="1135911"/>
                    <a:pt x="116958" y="1176669"/>
                    <a:pt x="74428" y="1190846"/>
                  </a:cubicBezTo>
                  <a:cubicBezTo>
                    <a:pt x="31898" y="1205023"/>
                    <a:pt x="0" y="1190846"/>
                    <a:pt x="0" y="1190846"/>
                  </a:cubicBezTo>
                  <a:lnTo>
                    <a:pt x="0" y="1190846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5502911" y="2780928"/>
              <a:ext cx="1812289" cy="346685"/>
            </a:xfrm>
            <a:custGeom>
              <a:avLst/>
              <a:gdLst>
                <a:gd name="connsiteX0" fmla="*/ 1812289 w 1812289"/>
                <a:gd name="connsiteY0" fmla="*/ 33226 h 346685"/>
                <a:gd name="connsiteX1" fmla="*/ 1376354 w 1812289"/>
                <a:gd name="connsiteY1" fmla="*/ 1328 h 346685"/>
                <a:gd name="connsiteX2" fmla="*/ 1142438 w 1812289"/>
                <a:gd name="connsiteY2" fmla="*/ 11961 h 346685"/>
                <a:gd name="connsiteX3" fmla="*/ 940419 w 1812289"/>
                <a:gd name="connsiteY3" fmla="*/ 65124 h 346685"/>
                <a:gd name="connsiteX4" fmla="*/ 695870 w 1812289"/>
                <a:gd name="connsiteY4" fmla="*/ 150184 h 346685"/>
                <a:gd name="connsiteX5" fmla="*/ 430056 w 1812289"/>
                <a:gd name="connsiteY5" fmla="*/ 224612 h 346685"/>
                <a:gd name="connsiteX6" fmla="*/ 132345 w 1812289"/>
                <a:gd name="connsiteY6" fmla="*/ 288407 h 346685"/>
                <a:gd name="connsiteX7" fmla="*/ 15387 w 1812289"/>
                <a:gd name="connsiteY7" fmla="*/ 341570 h 346685"/>
                <a:gd name="connsiteX8" fmla="*/ 4754 w 1812289"/>
                <a:gd name="connsiteY8" fmla="*/ 341570 h 3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289" h="346685">
                  <a:moveTo>
                    <a:pt x="1812289" y="33226"/>
                  </a:moveTo>
                  <a:cubicBezTo>
                    <a:pt x="1650142" y="19049"/>
                    <a:pt x="1487996" y="4872"/>
                    <a:pt x="1376354" y="1328"/>
                  </a:cubicBezTo>
                  <a:cubicBezTo>
                    <a:pt x="1264712" y="-2216"/>
                    <a:pt x="1215094" y="1328"/>
                    <a:pt x="1142438" y="11961"/>
                  </a:cubicBezTo>
                  <a:cubicBezTo>
                    <a:pt x="1069782" y="22594"/>
                    <a:pt x="1014847" y="42087"/>
                    <a:pt x="940419" y="65124"/>
                  </a:cubicBezTo>
                  <a:cubicBezTo>
                    <a:pt x="865991" y="88161"/>
                    <a:pt x="780931" y="123603"/>
                    <a:pt x="695870" y="150184"/>
                  </a:cubicBezTo>
                  <a:cubicBezTo>
                    <a:pt x="610809" y="176765"/>
                    <a:pt x="523977" y="201575"/>
                    <a:pt x="430056" y="224612"/>
                  </a:cubicBezTo>
                  <a:cubicBezTo>
                    <a:pt x="336135" y="247649"/>
                    <a:pt x="201456" y="268914"/>
                    <a:pt x="132345" y="288407"/>
                  </a:cubicBezTo>
                  <a:cubicBezTo>
                    <a:pt x="63234" y="307900"/>
                    <a:pt x="36652" y="332710"/>
                    <a:pt x="15387" y="341570"/>
                  </a:cubicBezTo>
                  <a:cubicBezTo>
                    <a:pt x="-5878" y="350430"/>
                    <a:pt x="-562" y="346000"/>
                    <a:pt x="4754" y="34157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5178056" y="3124142"/>
              <a:ext cx="1967023" cy="304858"/>
            </a:xfrm>
            <a:custGeom>
              <a:avLst/>
              <a:gdLst>
                <a:gd name="connsiteX0" fmla="*/ 0 w 2099327"/>
                <a:gd name="connsiteY0" fmla="*/ 54993 h 348714"/>
                <a:gd name="connsiteX1" fmla="*/ 797442 w 2099327"/>
                <a:gd name="connsiteY1" fmla="*/ 44360 h 348714"/>
                <a:gd name="connsiteX2" fmla="*/ 1212111 w 2099327"/>
                <a:gd name="connsiteY2" fmla="*/ 1830 h 348714"/>
                <a:gd name="connsiteX3" fmla="*/ 1488558 w 2099327"/>
                <a:gd name="connsiteY3" fmla="*/ 12463 h 348714"/>
                <a:gd name="connsiteX4" fmla="*/ 1722474 w 2099327"/>
                <a:gd name="connsiteY4" fmla="*/ 54993 h 348714"/>
                <a:gd name="connsiteX5" fmla="*/ 1924493 w 2099327"/>
                <a:gd name="connsiteY5" fmla="*/ 118788 h 348714"/>
                <a:gd name="connsiteX6" fmla="*/ 2083981 w 2099327"/>
                <a:gd name="connsiteY6" fmla="*/ 331439 h 348714"/>
                <a:gd name="connsiteX7" fmla="*/ 2083981 w 2099327"/>
                <a:gd name="connsiteY7" fmla="*/ 320807 h 34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9327" h="348714">
                  <a:moveTo>
                    <a:pt x="0" y="54993"/>
                  </a:moveTo>
                  <a:cubicBezTo>
                    <a:pt x="297712" y="54106"/>
                    <a:pt x="595424" y="53220"/>
                    <a:pt x="797442" y="44360"/>
                  </a:cubicBezTo>
                  <a:cubicBezTo>
                    <a:pt x="999460" y="35500"/>
                    <a:pt x="1096925" y="7146"/>
                    <a:pt x="1212111" y="1830"/>
                  </a:cubicBezTo>
                  <a:cubicBezTo>
                    <a:pt x="1327297" y="-3486"/>
                    <a:pt x="1403498" y="3603"/>
                    <a:pt x="1488558" y="12463"/>
                  </a:cubicBezTo>
                  <a:cubicBezTo>
                    <a:pt x="1573618" y="21323"/>
                    <a:pt x="1649818" y="37272"/>
                    <a:pt x="1722474" y="54993"/>
                  </a:cubicBezTo>
                  <a:cubicBezTo>
                    <a:pt x="1795130" y="72714"/>
                    <a:pt x="1864242" y="72714"/>
                    <a:pt x="1924493" y="118788"/>
                  </a:cubicBezTo>
                  <a:cubicBezTo>
                    <a:pt x="1984744" y="164862"/>
                    <a:pt x="2057400" y="297769"/>
                    <a:pt x="2083981" y="331439"/>
                  </a:cubicBezTo>
                  <a:cubicBezTo>
                    <a:pt x="2110562" y="365109"/>
                    <a:pt x="2097271" y="342958"/>
                    <a:pt x="2083981" y="320807"/>
                  </a:cubicBezTo>
                </a:path>
              </a:pathLst>
            </a:custGeom>
            <a:noFill/>
            <a:ln w="57150">
              <a:solidFill>
                <a:srgbClr val="CC009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" name="Vývojový diagram: magnetický disk 11"/>
            <p:cNvSpPr/>
            <p:nvPr/>
          </p:nvSpPr>
          <p:spPr>
            <a:xfrm rot="14200578">
              <a:off x="7909352" y="4441886"/>
              <a:ext cx="342840" cy="934111"/>
            </a:xfrm>
            <a:prstGeom prst="flowChartMagneticDisk">
              <a:avLst/>
            </a:prstGeom>
            <a:solidFill>
              <a:srgbClr val="CC4D2A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6071191" y="4761212"/>
              <a:ext cx="1741169" cy="102097"/>
            </a:xfrm>
            <a:custGeom>
              <a:avLst/>
              <a:gdLst>
                <a:gd name="connsiteX0" fmla="*/ 0 w 1839432"/>
                <a:gd name="connsiteY0" fmla="*/ 19890 h 221908"/>
                <a:gd name="connsiteX1" fmla="*/ 552893 w 1839432"/>
                <a:gd name="connsiteY1" fmla="*/ 9257 h 221908"/>
                <a:gd name="connsiteX2" fmla="*/ 1286539 w 1839432"/>
                <a:gd name="connsiteY2" fmla="*/ 136848 h 221908"/>
                <a:gd name="connsiteX3" fmla="*/ 1839432 w 1839432"/>
                <a:gd name="connsiteY3" fmla="*/ 221908 h 221908"/>
                <a:gd name="connsiteX0" fmla="*/ 0 w 1839432"/>
                <a:gd name="connsiteY0" fmla="*/ 15955 h 217973"/>
                <a:gd name="connsiteX1" fmla="*/ 552893 w 1839432"/>
                <a:gd name="connsiteY1" fmla="*/ 5322 h 217973"/>
                <a:gd name="connsiteX2" fmla="*/ 1297172 w 1839432"/>
                <a:gd name="connsiteY2" fmla="*/ 79750 h 217973"/>
                <a:gd name="connsiteX3" fmla="*/ 1839432 w 1839432"/>
                <a:gd name="connsiteY3" fmla="*/ 217973 h 217973"/>
                <a:gd name="connsiteX0" fmla="*/ 0 w 1839432"/>
                <a:gd name="connsiteY0" fmla="*/ 13594 h 215612"/>
                <a:gd name="connsiteX1" fmla="*/ 552893 w 1839432"/>
                <a:gd name="connsiteY1" fmla="*/ 2961 h 215612"/>
                <a:gd name="connsiteX2" fmla="*/ 1297172 w 1839432"/>
                <a:gd name="connsiteY2" fmla="*/ 45491 h 215612"/>
                <a:gd name="connsiteX3" fmla="*/ 1839432 w 1839432"/>
                <a:gd name="connsiteY3" fmla="*/ 215612 h 215612"/>
                <a:gd name="connsiteX0" fmla="*/ 0 w 1839432"/>
                <a:gd name="connsiteY0" fmla="*/ 12808 h 214826"/>
                <a:gd name="connsiteX1" fmla="*/ 552893 w 1839432"/>
                <a:gd name="connsiteY1" fmla="*/ 2175 h 214826"/>
                <a:gd name="connsiteX2" fmla="*/ 1477925 w 1839432"/>
                <a:gd name="connsiteY2" fmla="*/ 34072 h 214826"/>
                <a:gd name="connsiteX3" fmla="*/ 1839432 w 1839432"/>
                <a:gd name="connsiteY3" fmla="*/ 214826 h 214826"/>
                <a:gd name="connsiteX0" fmla="*/ 0 w 1977655"/>
                <a:gd name="connsiteY0" fmla="*/ 12808 h 204194"/>
                <a:gd name="connsiteX1" fmla="*/ 552893 w 1977655"/>
                <a:gd name="connsiteY1" fmla="*/ 2175 h 204194"/>
                <a:gd name="connsiteX2" fmla="*/ 1477925 w 1977655"/>
                <a:gd name="connsiteY2" fmla="*/ 34072 h 204194"/>
                <a:gd name="connsiteX3" fmla="*/ 1977655 w 1977655"/>
                <a:gd name="connsiteY3" fmla="*/ 204194 h 20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655" h="204194">
                  <a:moveTo>
                    <a:pt x="0" y="12808"/>
                  </a:moveTo>
                  <a:cubicBezTo>
                    <a:pt x="169235" y="-2255"/>
                    <a:pt x="306572" y="-1369"/>
                    <a:pt x="552893" y="2175"/>
                  </a:cubicBezTo>
                  <a:cubicBezTo>
                    <a:pt x="799214" y="5719"/>
                    <a:pt x="1240465" y="402"/>
                    <a:pt x="1477925" y="34072"/>
                  </a:cubicBezTo>
                  <a:cubicBezTo>
                    <a:pt x="1715385" y="67742"/>
                    <a:pt x="1808420" y="179385"/>
                    <a:pt x="1977655" y="204194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6504" y="2726348"/>
            <a:ext cx="6947450" cy="47313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Srdeční větev baroreflexu: </a:t>
            </a:r>
          </a:p>
          <a:p>
            <a:pPr marL="714375" indent="-179388">
              <a:lnSpc>
                <a:spcPct val="100000"/>
              </a:lnSpc>
            </a:pPr>
            <a:r>
              <a:rPr lang="cs-CZ" sz="1600" dirty="0"/>
              <a:t>Parasympatická </a:t>
            </a:r>
            <a:r>
              <a:rPr lang="cs-CZ" sz="1600" dirty="0" err="1"/>
              <a:t>eferentace</a:t>
            </a:r>
            <a:r>
              <a:rPr lang="cs-CZ" sz="1600" dirty="0"/>
              <a:t>: </a:t>
            </a:r>
            <a:r>
              <a:rPr lang="cs-CZ" sz="1600" dirty="0" err="1"/>
              <a:t>rami</a:t>
            </a:r>
            <a:r>
              <a:rPr lang="cs-CZ" sz="1600" dirty="0"/>
              <a:t> </a:t>
            </a:r>
            <a:r>
              <a:rPr lang="cs-CZ" sz="1600" dirty="0" err="1"/>
              <a:t>cardiaci</a:t>
            </a:r>
            <a:r>
              <a:rPr lang="cs-CZ" sz="1600" dirty="0"/>
              <a:t> </a:t>
            </a:r>
            <a:r>
              <a:rPr lang="cs-CZ" sz="1600" dirty="0" err="1"/>
              <a:t>nn</a:t>
            </a:r>
            <a:r>
              <a:rPr lang="cs-CZ" sz="1600" dirty="0"/>
              <a:t>. </a:t>
            </a:r>
            <a:r>
              <a:rPr lang="cs-CZ" sz="1600" dirty="0" err="1"/>
              <a:t>vagi</a:t>
            </a:r>
            <a:r>
              <a:rPr lang="cs-CZ" sz="1600" dirty="0"/>
              <a:t> </a:t>
            </a:r>
            <a:r>
              <a:rPr lang="cs-CZ" sz="1600" dirty="0" err="1"/>
              <a:t>inervující</a:t>
            </a:r>
            <a:r>
              <a:rPr lang="cs-CZ" sz="1600" dirty="0"/>
              <a:t> SA uzel - ↓ SF a tím i TK</a:t>
            </a:r>
          </a:p>
          <a:p>
            <a:pPr marL="714375" lvl="1" indent="-179388"/>
            <a:r>
              <a:rPr lang="cs-CZ" sz="1600" dirty="0"/>
              <a:t>Sympatická </a:t>
            </a:r>
            <a:r>
              <a:rPr lang="cs-CZ" sz="1600" dirty="0" err="1"/>
              <a:t>eferentace</a:t>
            </a:r>
            <a:r>
              <a:rPr lang="cs-CZ" sz="1600" dirty="0"/>
              <a:t>: </a:t>
            </a:r>
            <a:r>
              <a:rPr lang="cs-CZ" sz="1600" dirty="0" err="1"/>
              <a:t>nn</a:t>
            </a:r>
            <a:r>
              <a:rPr lang="cs-CZ" sz="1600" dirty="0"/>
              <a:t>. </a:t>
            </a:r>
            <a:r>
              <a:rPr lang="cs-CZ" sz="1600" dirty="0" err="1"/>
              <a:t>cardiaci</a:t>
            </a:r>
            <a:r>
              <a:rPr lang="cs-CZ" sz="1600" dirty="0"/>
              <a:t> - změny SF a kontraktility (↑SF a tím i TK)</a:t>
            </a:r>
          </a:p>
          <a:p>
            <a:pPr>
              <a:lnSpc>
                <a:spcPct val="100000"/>
              </a:lnSpc>
            </a:pPr>
            <a:r>
              <a:rPr lang="cs-CZ" dirty="0"/>
              <a:t>Cévní větev baroreflexu: </a:t>
            </a:r>
          </a:p>
          <a:p>
            <a:pPr marL="714375" indent="-179388">
              <a:lnSpc>
                <a:spcPct val="100000"/>
              </a:lnSpc>
            </a:pPr>
            <a:r>
              <a:rPr lang="cs-CZ" sz="2400" dirty="0" err="1"/>
              <a:t>eferentace</a:t>
            </a:r>
            <a:r>
              <a:rPr lang="cs-CZ" sz="2400" dirty="0"/>
              <a:t>: pouze sympatická inervace hladké svaloviny, především arterií</a:t>
            </a:r>
            <a:br>
              <a:rPr lang="cs-CZ" sz="2400" dirty="0"/>
            </a:br>
            <a:r>
              <a:rPr lang="cs-CZ" sz="2400" dirty="0"/>
              <a:t>↑aktivity </a:t>
            </a:r>
            <a:r>
              <a:rPr lang="cs-CZ" sz="2400" dirty="0" err="1"/>
              <a:t>sympatiku→vazokonstrikce</a:t>
            </a:r>
            <a:r>
              <a:rPr lang="cs-CZ" sz="2400" dirty="0"/>
              <a:t> a tím ↑TPR a naopak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/>
              <a:t>(poznámka: vazokonstrikce malých arterií a arteriol, </a:t>
            </a:r>
            <a:r>
              <a:rPr lang="cs-CZ" sz="1800" dirty="0" err="1"/>
              <a:t>venokonstrikce</a:t>
            </a:r>
            <a:r>
              <a:rPr lang="cs-CZ" sz="1800" dirty="0"/>
              <a:t> - redistribuce objemu krve)</a:t>
            </a: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82488" y="1097463"/>
            <a:ext cx="11482893" cy="1752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dirty="0"/>
              <a:t>Autonomní nervový systém: sympatikus (↑TK, SF, SO a TPR) X parasympatikus (↓TK, SF, SO a TPR)</a:t>
            </a:r>
          </a:p>
          <a:p>
            <a:pPr>
              <a:lnSpc>
                <a:spcPct val="100000"/>
              </a:lnSpc>
            </a:pPr>
            <a:r>
              <a:rPr lang="cs-CZ" dirty="0"/>
              <a:t>Funkce baroreflexu – regulace rychlých změn TK změnou SF a TPR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baroreceptory – sinus </a:t>
            </a:r>
            <a:r>
              <a:rPr lang="cs-CZ" sz="2000" dirty="0" err="1"/>
              <a:t>caroticus</a:t>
            </a:r>
            <a:r>
              <a:rPr lang="cs-CZ" sz="2000" dirty="0"/>
              <a:t> + sinus </a:t>
            </a:r>
            <a:r>
              <a:rPr lang="cs-CZ" sz="2000" dirty="0" err="1"/>
              <a:t>aorticus</a:t>
            </a:r>
            <a:r>
              <a:rPr lang="cs-CZ" sz="2000" dirty="0"/>
              <a:t>; </a:t>
            </a:r>
            <a:r>
              <a:rPr lang="cs-CZ" sz="2000" dirty="0" err="1"/>
              <a:t>aferentace</a:t>
            </a:r>
            <a:r>
              <a:rPr lang="cs-CZ" sz="2000" dirty="0"/>
              <a:t>: </a:t>
            </a:r>
            <a:r>
              <a:rPr lang="cs-CZ" sz="2000" dirty="0" err="1"/>
              <a:t>n.vagus</a:t>
            </a:r>
            <a:r>
              <a:rPr lang="cs-CZ" sz="2000" dirty="0"/>
              <a:t>, </a:t>
            </a:r>
            <a:r>
              <a:rPr lang="cs-CZ" sz="2000" dirty="0" err="1"/>
              <a:t>glosopharyngeus</a:t>
            </a:r>
            <a:endParaRPr lang="cs-CZ" sz="2000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45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Změny krevního tlaku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Krátkodobé vlivy</a:t>
            </a:r>
          </a:p>
          <a:p>
            <a:pPr lvl="1"/>
            <a:r>
              <a:rPr lang="cs-CZ" dirty="0"/>
              <a:t>množství krve  - vliv na systolický objem/srdeční výdej (krvácení, dehydratace)</a:t>
            </a:r>
          </a:p>
          <a:p>
            <a:pPr lvl="1"/>
            <a:r>
              <a:rPr lang="cs-CZ" dirty="0"/>
              <a:t>vnější tlak na cévy – </a:t>
            </a:r>
            <a:r>
              <a:rPr lang="cs-CZ" dirty="0" err="1"/>
              <a:t>intratorakální</a:t>
            </a:r>
            <a:r>
              <a:rPr lang="cs-CZ" dirty="0"/>
              <a:t> a intraabdominální tlak (kašlání, defekace, porod, umělá ventilace)</a:t>
            </a:r>
          </a:p>
          <a:p>
            <a:pPr lvl="1"/>
            <a:r>
              <a:rPr lang="cs-CZ" dirty="0"/>
              <a:t>Poloha – ortostatická/</a:t>
            </a:r>
            <a:r>
              <a:rPr lang="cs-CZ" dirty="0" err="1"/>
              <a:t>klinostatická</a:t>
            </a:r>
            <a:r>
              <a:rPr lang="cs-CZ" dirty="0"/>
              <a:t> reakce (redistribuce krve v důsledku gravitace)</a:t>
            </a:r>
          </a:p>
          <a:p>
            <a:pPr lvl="1"/>
            <a:r>
              <a:rPr lang="cs-CZ" dirty="0"/>
              <a:t>CNS – emoce, stres, psychická zátěž,…</a:t>
            </a:r>
          </a:p>
          <a:p>
            <a:pPr lvl="1"/>
            <a:r>
              <a:rPr lang="cs-CZ" dirty="0"/>
              <a:t>fyzická zátěž – charakter zvýšení krevního tlaku závisí na intenzitě, délce a typu zátěže</a:t>
            </a:r>
          </a:p>
          <a:p>
            <a:pPr lvl="1"/>
            <a:r>
              <a:rPr lang="cs-CZ" dirty="0"/>
              <a:t>teplo (vazodilatace - pokles TPR), chlad (vazokonstrikce - nárůst TPR)</a:t>
            </a:r>
          </a:p>
          <a:p>
            <a:pPr lvl="1"/>
            <a:r>
              <a:rPr lang="cs-CZ" dirty="0"/>
              <a:t>alkohol, léky,…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Dlouhodobé vlivy</a:t>
            </a:r>
          </a:p>
          <a:p>
            <a:pPr lvl="1"/>
            <a:r>
              <a:rPr lang="cs-CZ" dirty="0"/>
              <a:t>vliv věku (nejrychlejší růst do ukončení puberty, v dospělosti lehký růst především STK)</a:t>
            </a:r>
          </a:p>
          <a:p>
            <a:pPr lvl="1"/>
            <a:r>
              <a:rPr lang="cs-CZ" dirty="0"/>
              <a:t>vliv pohlaví (muži mívají vyšší TK)</a:t>
            </a:r>
          </a:p>
          <a:p>
            <a:pPr lvl="1"/>
            <a:r>
              <a:rPr lang="cs-CZ" dirty="0"/>
              <a:t>Vrozené dispozice</a:t>
            </a:r>
          </a:p>
        </p:txBody>
      </p:sp>
    </p:spTree>
    <p:extLst>
      <p:ext uri="{BB962C8B-B14F-4D97-AF65-F5344CB8AC3E}">
        <p14:creationId xmlns:p14="http://schemas.microsoft.com/office/powerpoint/2010/main" val="374866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Metody měření arteriálního krevního tlaku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5328" y="5162695"/>
            <a:ext cx="8725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24-hodinové měření krevního tlaku</a:t>
            </a:r>
          </a:p>
          <a:p>
            <a:endParaRPr lang="cs-CZ" sz="1600" dirty="0"/>
          </a:p>
          <a:p>
            <a:r>
              <a:rPr lang="cs-CZ" dirty="0" err="1"/>
              <a:t>Fotopletysmografická</a:t>
            </a:r>
            <a:r>
              <a:rPr lang="cs-CZ" dirty="0"/>
              <a:t> (</a:t>
            </a:r>
            <a:r>
              <a:rPr lang="cs-CZ" dirty="0" err="1"/>
              <a:t>volume-clamp</a:t>
            </a:r>
            <a:r>
              <a:rPr lang="cs-CZ" dirty="0"/>
              <a:t> metoda, Peňázova)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83" y="1269518"/>
            <a:ext cx="1974131" cy="177671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87" y="4734516"/>
            <a:ext cx="2286000" cy="19335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1032672"/>
            <a:ext cx="3295774" cy="3225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3" r="17564" b="15692"/>
          <a:stretch/>
        </p:blipFill>
        <p:spPr>
          <a:xfrm>
            <a:off x="4139480" y="2168704"/>
            <a:ext cx="2243758" cy="23073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11" y="4528817"/>
            <a:ext cx="1534285" cy="1267755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>
            <a:off x="238887" y="4428875"/>
            <a:ext cx="1065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95536" y="1672352"/>
            <a:ext cx="24803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Palpační</a:t>
            </a:r>
          </a:p>
          <a:p>
            <a:r>
              <a:rPr lang="cs-CZ" sz="2400" dirty="0"/>
              <a:t>(tonometr)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901020" y="1139546"/>
            <a:ext cx="218957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Auskultační</a:t>
            </a:r>
          </a:p>
          <a:p>
            <a:r>
              <a:rPr lang="cs-CZ" sz="2800" dirty="0"/>
              <a:t>(tonometr a </a:t>
            </a:r>
          </a:p>
          <a:p>
            <a:r>
              <a:rPr lang="cs-CZ" sz="2800" dirty="0"/>
              <a:t>fonendoskop)</a:t>
            </a:r>
            <a:endParaRPr lang="cs-CZ" sz="2400" dirty="0"/>
          </a:p>
        </p:txBody>
      </p:sp>
      <p:sp>
        <p:nvSpPr>
          <p:cNvPr id="16" name="Obdélník 15"/>
          <p:cNvSpPr/>
          <p:nvPr/>
        </p:nvSpPr>
        <p:spPr>
          <a:xfrm>
            <a:off x="1690554" y="3420653"/>
            <a:ext cx="2398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Oscilometrická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06400" y="1033572"/>
            <a:ext cx="248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 praktiku: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46497" y="4641139"/>
            <a:ext cx="379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další možnosti: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975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1911" y="491394"/>
            <a:ext cx="11281289" cy="451576"/>
          </a:xfrm>
        </p:spPr>
        <p:txBody>
          <a:bodyPr/>
          <a:lstStyle/>
          <a:p>
            <a:r>
              <a:rPr lang="cs-CZ" sz="3600" dirty="0"/>
              <a:t>Základní princip: Laminární / turbulentní proudění</a:t>
            </a:r>
            <a:br>
              <a:rPr lang="cs-CZ" sz="3600" dirty="0"/>
            </a:br>
            <a:r>
              <a:rPr lang="cs-CZ" sz="3600" dirty="0"/>
              <a:t> </a:t>
            </a:r>
            <a:r>
              <a:rPr lang="cs-CZ" sz="1800" dirty="0"/>
              <a:t>(</a:t>
            </a:r>
            <a:r>
              <a:rPr lang="cs-CZ" sz="1600" dirty="0" err="1"/>
              <a:t>Korotkovův</a:t>
            </a:r>
            <a:r>
              <a:rPr lang="cs-CZ" sz="1600" dirty="0"/>
              <a:t> fenomén detekovaný auskultačně, oscilace detekované oscilometricky)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78582" y="3880453"/>
                <a:ext cx="2774761" cy="84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𝑅𝑒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82" y="3880453"/>
                <a:ext cx="2774761" cy="8487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531203" y="1871556"/>
            <a:ext cx="9020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Reynoldsovo</a:t>
            </a:r>
            <a:r>
              <a:rPr lang="cs-CZ" sz="2000" b="1" dirty="0"/>
              <a:t> číslo Re</a:t>
            </a:r>
            <a:r>
              <a:rPr lang="cs-CZ" sz="2000" dirty="0"/>
              <a:t>: pravděpodobnost vzniku turbulentního proudění</a:t>
            </a:r>
          </a:p>
          <a:p>
            <a:r>
              <a:rPr lang="cs-CZ" sz="2000" b="1" dirty="0"/>
              <a:t>v</a:t>
            </a:r>
            <a:r>
              <a:rPr lang="cs-CZ" sz="2000" dirty="0"/>
              <a:t>: rychlost toku krve</a:t>
            </a:r>
          </a:p>
          <a:p>
            <a:r>
              <a:rPr lang="cs-CZ" sz="2000" b="1" dirty="0"/>
              <a:t>S</a:t>
            </a:r>
            <a:r>
              <a:rPr lang="cs-CZ" sz="2000" dirty="0"/>
              <a:t>: plocha průřezu cévy (</a:t>
            </a:r>
            <a:r>
              <a:rPr lang="cs-CZ" sz="2000" b="1" dirty="0">
                <a:sym typeface="Symbol"/>
              </a:rPr>
              <a:t>.r</a:t>
            </a:r>
            <a:r>
              <a:rPr lang="cs-CZ" sz="2000" b="1" baseline="30000" dirty="0">
                <a:sym typeface="Symbol"/>
              </a:rPr>
              <a:t>2</a:t>
            </a:r>
            <a:r>
              <a:rPr lang="cs-CZ" sz="2000" dirty="0"/>
              <a:t>)</a:t>
            </a:r>
          </a:p>
          <a:p>
            <a:r>
              <a:rPr lang="cs-CZ" sz="2000" b="1" dirty="0">
                <a:sym typeface="Symbol"/>
              </a:rPr>
              <a:t></a:t>
            </a:r>
            <a:r>
              <a:rPr lang="cs-CZ" sz="2000" dirty="0">
                <a:sym typeface="Symbol"/>
              </a:rPr>
              <a:t>: hustota kapaliny</a:t>
            </a:r>
          </a:p>
          <a:p>
            <a:r>
              <a:rPr lang="cs-CZ" sz="2000" b="1" dirty="0">
                <a:sym typeface="Symbol"/>
              </a:rPr>
              <a:t></a:t>
            </a:r>
            <a:r>
              <a:rPr lang="cs-CZ" sz="2000" dirty="0">
                <a:sym typeface="Symbol"/>
              </a:rPr>
              <a:t>: viskozita kapaliny</a:t>
            </a:r>
          </a:p>
          <a:p>
            <a:r>
              <a:rPr lang="cs-CZ" sz="2000" dirty="0">
                <a:sym typeface="Symbol"/>
              </a:rPr>
              <a:t>     (nižší u anémie)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86214" y="5967835"/>
            <a:ext cx="74644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b="1" dirty="0">
                <a:solidFill>
                  <a:srgbClr val="0033CC"/>
                </a:solidFill>
              </a:rPr>
              <a:t>S</a:t>
            </a:r>
            <a:r>
              <a:rPr lang="cs-CZ" b="1" baseline="-25000" dirty="0">
                <a:solidFill>
                  <a:srgbClr val="0033CC"/>
                </a:solidFill>
              </a:rPr>
              <a:t>1</a:t>
            </a:r>
            <a:r>
              <a:rPr lang="cs-CZ" dirty="0">
                <a:sym typeface="Symbol"/>
              </a:rPr>
              <a:t> </a:t>
            </a:r>
            <a:r>
              <a:rPr lang="en-US" dirty="0">
                <a:sym typeface="Symbol"/>
              </a:rPr>
              <a:t>&lt;</a:t>
            </a:r>
            <a:r>
              <a:rPr lang="cs-CZ" b="1" dirty="0">
                <a:solidFill>
                  <a:srgbClr val="0033CC"/>
                </a:solidFill>
              </a:rPr>
              <a:t> S</a:t>
            </a:r>
            <a:r>
              <a:rPr lang="cs-CZ" b="1" baseline="-25000" dirty="0">
                <a:solidFill>
                  <a:srgbClr val="0033CC"/>
                </a:solidFill>
              </a:rPr>
              <a:t>2</a:t>
            </a:r>
            <a:r>
              <a:rPr lang="cs-CZ" b="1" dirty="0">
                <a:solidFill>
                  <a:srgbClr val="0033CC"/>
                </a:solidFill>
              </a:rPr>
              <a:t> a </a:t>
            </a:r>
            <a:r>
              <a:rPr lang="cs-CZ" b="1" dirty="0">
                <a:solidFill>
                  <a:srgbClr val="003300"/>
                </a:solidFill>
              </a:rPr>
              <a:t>v</a:t>
            </a:r>
            <a:r>
              <a:rPr lang="cs-CZ" b="1" baseline="-25000" dirty="0">
                <a:solidFill>
                  <a:srgbClr val="003300"/>
                </a:solidFill>
              </a:rPr>
              <a:t>1</a:t>
            </a:r>
            <a:r>
              <a:rPr lang="cs-CZ" b="1" dirty="0">
                <a:solidFill>
                  <a:srgbClr val="003300"/>
                </a:solidFill>
              </a:rPr>
              <a:t>≈ v</a:t>
            </a:r>
            <a:r>
              <a:rPr lang="cs-CZ" b="1" baseline="-25000" dirty="0">
                <a:solidFill>
                  <a:srgbClr val="003300"/>
                </a:solidFill>
              </a:rPr>
              <a:t>2  </a:t>
            </a:r>
            <a:r>
              <a:rPr lang="en-US" b="1" dirty="0"/>
              <a:t>→</a:t>
            </a:r>
            <a:r>
              <a:rPr lang="cs-CZ" b="1" dirty="0"/>
              <a:t> </a:t>
            </a:r>
            <a:r>
              <a:rPr lang="en-US" b="1" dirty="0"/>
              <a:t>Re</a:t>
            </a:r>
            <a:r>
              <a:rPr lang="en-US" b="1" baseline="-25000" dirty="0"/>
              <a:t>1</a:t>
            </a:r>
            <a:r>
              <a:rPr lang="cs-CZ" dirty="0">
                <a:sym typeface="Symbol"/>
              </a:rPr>
              <a:t> </a:t>
            </a:r>
            <a:r>
              <a:rPr lang="en-US" dirty="0">
                <a:sym typeface="Symbol"/>
              </a:rPr>
              <a:t>&lt;</a:t>
            </a:r>
            <a:r>
              <a:rPr lang="cs-CZ" b="1" dirty="0"/>
              <a:t> </a:t>
            </a:r>
            <a:r>
              <a:rPr lang="en-US" b="1" dirty="0"/>
              <a:t>Re</a:t>
            </a:r>
            <a:r>
              <a:rPr lang="cs-CZ" b="1" baseline="-25000" dirty="0"/>
              <a:t>2</a:t>
            </a:r>
            <a:r>
              <a:rPr lang="en-US" b="1" dirty="0"/>
              <a:t> →</a:t>
            </a:r>
            <a:r>
              <a:rPr lang="cs-CZ" b="1" dirty="0"/>
              <a:t> </a:t>
            </a:r>
            <a:r>
              <a:rPr lang="cs-CZ" sz="2000" dirty="0"/>
              <a:t>turbulentní proudění</a:t>
            </a:r>
            <a:endParaRPr lang="cs-CZ" sz="2000" baseline="-25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839288" y="1339366"/>
            <a:ext cx="472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laminární proudění </a:t>
            </a:r>
            <a:r>
              <a:rPr lang="en-US" sz="2000" dirty="0"/>
              <a:t>Re</a:t>
            </a:r>
            <a:r>
              <a:rPr lang="cs-CZ" sz="2000" dirty="0"/>
              <a:t> </a:t>
            </a:r>
            <a:r>
              <a:rPr lang="en-US" sz="2000" dirty="0">
                <a:sym typeface="Symbol"/>
              </a:rPr>
              <a:t>&lt;</a:t>
            </a:r>
            <a:r>
              <a:rPr lang="cs-CZ" sz="2000" dirty="0">
                <a:sym typeface="Symbol"/>
              </a:rPr>
              <a:t> 2000</a:t>
            </a:r>
          </a:p>
          <a:p>
            <a:r>
              <a:rPr lang="cs-CZ" sz="2000" dirty="0"/>
              <a:t>turbulentní proudění </a:t>
            </a:r>
            <a:r>
              <a:rPr lang="en-US" sz="2000" dirty="0"/>
              <a:t>Re</a:t>
            </a:r>
            <a:r>
              <a:rPr lang="cs-CZ" sz="2000" dirty="0"/>
              <a:t> </a:t>
            </a:r>
            <a:r>
              <a:rPr lang="en-US" sz="2000" dirty="0">
                <a:sym typeface="Symbol"/>
              </a:rPr>
              <a:t>&gt;</a:t>
            </a:r>
            <a:r>
              <a:rPr lang="cs-CZ" sz="2000" dirty="0">
                <a:sym typeface="Symbol"/>
              </a:rPr>
              <a:t> 3000</a:t>
            </a:r>
            <a:endParaRPr lang="cs-CZ" sz="2000" baseline="-250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3317552" y="2490588"/>
            <a:ext cx="8034238" cy="3386684"/>
            <a:chOff x="3461568" y="2955481"/>
            <a:chExt cx="8034238" cy="3386684"/>
          </a:xfrm>
        </p:grpSpPr>
        <p:grpSp>
          <p:nvGrpSpPr>
            <p:cNvPr id="12" name="Skupina 11"/>
            <p:cNvGrpSpPr/>
            <p:nvPr/>
          </p:nvGrpSpPr>
          <p:grpSpPr>
            <a:xfrm>
              <a:off x="3461568" y="2955481"/>
              <a:ext cx="8034238" cy="3386684"/>
              <a:chOff x="570209" y="3270801"/>
              <a:chExt cx="8034238" cy="3386684"/>
            </a:xfrm>
          </p:grpSpPr>
          <p:sp>
            <p:nvSpPr>
              <p:cNvPr id="17" name="Ovál 16"/>
              <p:cNvSpPr>
                <a:spLocks noChangeAspect="1"/>
              </p:cNvSpPr>
              <p:nvPr/>
            </p:nvSpPr>
            <p:spPr>
              <a:xfrm>
                <a:off x="3261560" y="3736993"/>
                <a:ext cx="2719523" cy="8337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8" name="Ovál 17"/>
              <p:cNvSpPr>
                <a:spLocks noChangeAspect="1"/>
              </p:cNvSpPr>
              <p:nvPr/>
            </p:nvSpPr>
            <p:spPr>
              <a:xfrm>
                <a:off x="3258974" y="5839373"/>
                <a:ext cx="2722109" cy="8181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19" name="Přímá spojnice 18"/>
              <p:cNvCxnSpPr>
                <a:cxnSpLocks noChangeAspect="1"/>
              </p:cNvCxnSpPr>
              <p:nvPr/>
            </p:nvCxnSpPr>
            <p:spPr>
              <a:xfrm>
                <a:off x="718148" y="4139947"/>
                <a:ext cx="25434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>
                <a:cxnSpLocks noChangeAspect="1"/>
              </p:cNvCxnSpPr>
              <p:nvPr/>
            </p:nvCxnSpPr>
            <p:spPr>
              <a:xfrm>
                <a:off x="5981083" y="4187587"/>
                <a:ext cx="234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>
                <a:cxnSpLocks noChangeAspect="1"/>
              </p:cNvCxnSpPr>
              <p:nvPr/>
            </p:nvCxnSpPr>
            <p:spPr>
              <a:xfrm>
                <a:off x="701641" y="6180526"/>
                <a:ext cx="262479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>
                <a:cxnSpLocks noChangeAspect="1"/>
              </p:cNvCxnSpPr>
              <p:nvPr/>
            </p:nvCxnSpPr>
            <p:spPr>
              <a:xfrm>
                <a:off x="5973969" y="6229632"/>
                <a:ext cx="234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Volný tvar 22"/>
              <p:cNvSpPr>
                <a:spLocks noChangeAspect="1"/>
              </p:cNvSpPr>
              <p:nvPr/>
            </p:nvSpPr>
            <p:spPr>
              <a:xfrm>
                <a:off x="701641" y="4754469"/>
                <a:ext cx="7172999" cy="323619"/>
              </a:xfrm>
              <a:custGeom>
                <a:avLst/>
                <a:gdLst>
                  <a:gd name="connsiteX0" fmla="*/ 0 w 1488558"/>
                  <a:gd name="connsiteY0" fmla="*/ 10796 h 74627"/>
                  <a:gd name="connsiteX1" fmla="*/ 329610 w 1488558"/>
                  <a:gd name="connsiteY1" fmla="*/ 10796 h 74627"/>
                  <a:gd name="connsiteX2" fmla="*/ 680484 w 1488558"/>
                  <a:gd name="connsiteY2" fmla="*/ 53327 h 74627"/>
                  <a:gd name="connsiteX3" fmla="*/ 978196 w 1488558"/>
                  <a:gd name="connsiteY3" fmla="*/ 164 h 74627"/>
                  <a:gd name="connsiteX4" fmla="*/ 1297172 w 1488558"/>
                  <a:gd name="connsiteY4" fmla="*/ 74592 h 74627"/>
                  <a:gd name="connsiteX5" fmla="*/ 1488558 w 1488558"/>
                  <a:gd name="connsiteY5" fmla="*/ 10796 h 74627"/>
                  <a:gd name="connsiteX0" fmla="*/ 0 w 1488558"/>
                  <a:gd name="connsiteY0" fmla="*/ 10671 h 74502"/>
                  <a:gd name="connsiteX1" fmla="*/ 329610 w 1488558"/>
                  <a:gd name="connsiteY1" fmla="*/ 10671 h 74502"/>
                  <a:gd name="connsiteX2" fmla="*/ 659219 w 1488558"/>
                  <a:gd name="connsiteY2" fmla="*/ 63546 h 74502"/>
                  <a:gd name="connsiteX3" fmla="*/ 978196 w 1488558"/>
                  <a:gd name="connsiteY3" fmla="*/ 39 h 74502"/>
                  <a:gd name="connsiteX4" fmla="*/ 1297172 w 1488558"/>
                  <a:gd name="connsiteY4" fmla="*/ 74467 h 74502"/>
                  <a:gd name="connsiteX5" fmla="*/ 1488558 w 1488558"/>
                  <a:gd name="connsiteY5" fmla="*/ 10671 h 74502"/>
                  <a:gd name="connsiteX0" fmla="*/ 0 w 1488558"/>
                  <a:gd name="connsiteY0" fmla="*/ 10677 h 74508"/>
                  <a:gd name="connsiteX1" fmla="*/ 329610 w 1488558"/>
                  <a:gd name="connsiteY1" fmla="*/ 10677 h 74508"/>
                  <a:gd name="connsiteX2" fmla="*/ 659219 w 1488558"/>
                  <a:gd name="connsiteY2" fmla="*/ 63552 h 74508"/>
                  <a:gd name="connsiteX3" fmla="*/ 978196 w 1488558"/>
                  <a:gd name="connsiteY3" fmla="*/ 45 h 74508"/>
                  <a:gd name="connsiteX4" fmla="*/ 1297172 w 1488558"/>
                  <a:gd name="connsiteY4" fmla="*/ 74473 h 74508"/>
                  <a:gd name="connsiteX5" fmla="*/ 1488558 w 1488558"/>
                  <a:gd name="connsiteY5" fmla="*/ 10677 h 74508"/>
                  <a:gd name="connsiteX0" fmla="*/ 0 w 1488558"/>
                  <a:gd name="connsiteY0" fmla="*/ 10662 h 74493"/>
                  <a:gd name="connsiteX1" fmla="*/ 329610 w 1488558"/>
                  <a:gd name="connsiteY1" fmla="*/ 10662 h 74493"/>
                  <a:gd name="connsiteX2" fmla="*/ 659219 w 1488558"/>
                  <a:gd name="connsiteY2" fmla="*/ 63537 h 74493"/>
                  <a:gd name="connsiteX3" fmla="*/ 978196 w 1488558"/>
                  <a:gd name="connsiteY3" fmla="*/ 30 h 74493"/>
                  <a:gd name="connsiteX4" fmla="*/ 1297172 w 1488558"/>
                  <a:gd name="connsiteY4" fmla="*/ 74458 h 74493"/>
                  <a:gd name="connsiteX5" fmla="*/ 1488558 w 1488558"/>
                  <a:gd name="connsiteY5" fmla="*/ 10662 h 74493"/>
                  <a:gd name="connsiteX0" fmla="*/ 0 w 1488558"/>
                  <a:gd name="connsiteY0" fmla="*/ 10670 h 74501"/>
                  <a:gd name="connsiteX1" fmla="*/ 329610 w 1488558"/>
                  <a:gd name="connsiteY1" fmla="*/ 10670 h 74501"/>
                  <a:gd name="connsiteX2" fmla="*/ 659219 w 1488558"/>
                  <a:gd name="connsiteY2" fmla="*/ 63545 h 74501"/>
                  <a:gd name="connsiteX3" fmla="*/ 978196 w 1488558"/>
                  <a:gd name="connsiteY3" fmla="*/ 38 h 74501"/>
                  <a:gd name="connsiteX4" fmla="*/ 1297172 w 1488558"/>
                  <a:gd name="connsiteY4" fmla="*/ 74466 h 74501"/>
                  <a:gd name="connsiteX5" fmla="*/ 1488558 w 1488558"/>
                  <a:gd name="connsiteY5" fmla="*/ 10670 h 74501"/>
                  <a:gd name="connsiteX0" fmla="*/ 0 w 1488558"/>
                  <a:gd name="connsiteY0" fmla="*/ 4829 h 69119"/>
                  <a:gd name="connsiteX1" fmla="*/ 329610 w 1488558"/>
                  <a:gd name="connsiteY1" fmla="*/ 4829 h 69119"/>
                  <a:gd name="connsiteX2" fmla="*/ 659219 w 1488558"/>
                  <a:gd name="connsiteY2" fmla="*/ 57704 h 69119"/>
                  <a:gd name="connsiteX3" fmla="*/ 1052624 w 1488558"/>
                  <a:gd name="connsiteY3" fmla="*/ 35576 h 69119"/>
                  <a:gd name="connsiteX4" fmla="*/ 1297172 w 1488558"/>
                  <a:gd name="connsiteY4" fmla="*/ 68625 h 69119"/>
                  <a:gd name="connsiteX5" fmla="*/ 1488558 w 1488558"/>
                  <a:gd name="connsiteY5" fmla="*/ 4829 h 69119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52624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73889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829 h 58443"/>
                  <a:gd name="connsiteX1" fmla="*/ 329610 w 1488558"/>
                  <a:gd name="connsiteY1" fmla="*/ 4829 h 58443"/>
                  <a:gd name="connsiteX2" fmla="*/ 659219 w 1488558"/>
                  <a:gd name="connsiteY2" fmla="*/ 57704 h 58443"/>
                  <a:gd name="connsiteX3" fmla="*/ 1073889 w 1488558"/>
                  <a:gd name="connsiteY3" fmla="*/ 35576 h 58443"/>
                  <a:gd name="connsiteX4" fmla="*/ 1339701 w 1488558"/>
                  <a:gd name="connsiteY4" fmla="*/ 32420 h 58443"/>
                  <a:gd name="connsiteX5" fmla="*/ 1488558 w 1488558"/>
                  <a:gd name="connsiteY5" fmla="*/ 4829 h 58443"/>
                  <a:gd name="connsiteX0" fmla="*/ 0 w 1488558"/>
                  <a:gd name="connsiteY0" fmla="*/ 4829 h 60521"/>
                  <a:gd name="connsiteX1" fmla="*/ 329610 w 1488558"/>
                  <a:gd name="connsiteY1" fmla="*/ 4829 h 60521"/>
                  <a:gd name="connsiteX2" fmla="*/ 659219 w 1488558"/>
                  <a:gd name="connsiteY2" fmla="*/ 57704 h 60521"/>
                  <a:gd name="connsiteX3" fmla="*/ 1095154 w 1488558"/>
                  <a:gd name="connsiteY3" fmla="*/ 51093 h 60521"/>
                  <a:gd name="connsiteX4" fmla="*/ 1339701 w 1488558"/>
                  <a:gd name="connsiteY4" fmla="*/ 32420 h 60521"/>
                  <a:gd name="connsiteX5" fmla="*/ 1488558 w 1488558"/>
                  <a:gd name="connsiteY5" fmla="*/ 4829 h 60521"/>
                  <a:gd name="connsiteX0" fmla="*/ 0 w 1497400"/>
                  <a:gd name="connsiteY0" fmla="*/ 1364 h 67378"/>
                  <a:gd name="connsiteX1" fmla="*/ 338452 w 1497400"/>
                  <a:gd name="connsiteY1" fmla="*/ 11686 h 67378"/>
                  <a:gd name="connsiteX2" fmla="*/ 668061 w 1497400"/>
                  <a:gd name="connsiteY2" fmla="*/ 64561 h 67378"/>
                  <a:gd name="connsiteX3" fmla="*/ 1103996 w 1497400"/>
                  <a:gd name="connsiteY3" fmla="*/ 57950 h 67378"/>
                  <a:gd name="connsiteX4" fmla="*/ 1348543 w 1497400"/>
                  <a:gd name="connsiteY4" fmla="*/ 39277 h 67378"/>
                  <a:gd name="connsiteX5" fmla="*/ 1497400 w 1497400"/>
                  <a:gd name="connsiteY5" fmla="*/ 11686 h 67378"/>
                  <a:gd name="connsiteX0" fmla="*/ 0 w 1497400"/>
                  <a:gd name="connsiteY0" fmla="*/ 2445 h 68767"/>
                  <a:gd name="connsiteX1" fmla="*/ 379123 w 1497400"/>
                  <a:gd name="connsiteY1" fmla="*/ 8466 h 68767"/>
                  <a:gd name="connsiteX2" fmla="*/ 668061 w 1497400"/>
                  <a:gd name="connsiteY2" fmla="*/ 65642 h 68767"/>
                  <a:gd name="connsiteX3" fmla="*/ 1103996 w 1497400"/>
                  <a:gd name="connsiteY3" fmla="*/ 59031 h 68767"/>
                  <a:gd name="connsiteX4" fmla="*/ 1348543 w 1497400"/>
                  <a:gd name="connsiteY4" fmla="*/ 40358 h 68767"/>
                  <a:gd name="connsiteX5" fmla="*/ 1497400 w 1497400"/>
                  <a:gd name="connsiteY5" fmla="*/ 12767 h 68767"/>
                  <a:gd name="connsiteX0" fmla="*/ 0 w 1497400"/>
                  <a:gd name="connsiteY0" fmla="*/ 1523 h 58119"/>
                  <a:gd name="connsiteX1" fmla="*/ 379123 w 1497400"/>
                  <a:gd name="connsiteY1" fmla="*/ 7544 h 58119"/>
                  <a:gd name="connsiteX2" fmla="*/ 701659 w 1497400"/>
                  <a:gd name="connsiteY2" fmla="*/ 41494 h 58119"/>
                  <a:gd name="connsiteX3" fmla="*/ 1103996 w 1497400"/>
                  <a:gd name="connsiteY3" fmla="*/ 58109 h 58119"/>
                  <a:gd name="connsiteX4" fmla="*/ 1348543 w 1497400"/>
                  <a:gd name="connsiteY4" fmla="*/ 39436 h 58119"/>
                  <a:gd name="connsiteX5" fmla="*/ 1497400 w 1497400"/>
                  <a:gd name="connsiteY5" fmla="*/ 11845 h 58119"/>
                  <a:gd name="connsiteX0" fmla="*/ 0 w 1497400"/>
                  <a:gd name="connsiteY0" fmla="*/ 1523 h 45348"/>
                  <a:gd name="connsiteX1" fmla="*/ 379123 w 1497400"/>
                  <a:gd name="connsiteY1" fmla="*/ 7544 h 45348"/>
                  <a:gd name="connsiteX2" fmla="*/ 701659 w 1497400"/>
                  <a:gd name="connsiteY2" fmla="*/ 41494 h 45348"/>
                  <a:gd name="connsiteX3" fmla="*/ 1109301 w 1497400"/>
                  <a:gd name="connsiteY3" fmla="*/ 44346 h 45348"/>
                  <a:gd name="connsiteX4" fmla="*/ 1348543 w 1497400"/>
                  <a:gd name="connsiteY4" fmla="*/ 39436 h 45348"/>
                  <a:gd name="connsiteX5" fmla="*/ 1497400 w 1497400"/>
                  <a:gd name="connsiteY5" fmla="*/ 11845 h 45348"/>
                  <a:gd name="connsiteX0" fmla="*/ 0 w 1497400"/>
                  <a:gd name="connsiteY0" fmla="*/ 1523 h 46382"/>
                  <a:gd name="connsiteX1" fmla="*/ 379123 w 1497400"/>
                  <a:gd name="connsiteY1" fmla="*/ 7544 h 46382"/>
                  <a:gd name="connsiteX2" fmla="*/ 701659 w 1497400"/>
                  <a:gd name="connsiteY2" fmla="*/ 41494 h 46382"/>
                  <a:gd name="connsiteX3" fmla="*/ 1109301 w 1497400"/>
                  <a:gd name="connsiteY3" fmla="*/ 44346 h 46382"/>
                  <a:gd name="connsiteX4" fmla="*/ 1346775 w 1497400"/>
                  <a:gd name="connsiteY4" fmla="*/ 23952 h 46382"/>
                  <a:gd name="connsiteX5" fmla="*/ 1497400 w 1497400"/>
                  <a:gd name="connsiteY5" fmla="*/ 11845 h 46382"/>
                  <a:gd name="connsiteX0" fmla="*/ 0 w 1858135"/>
                  <a:gd name="connsiteY0" fmla="*/ 1721 h 46580"/>
                  <a:gd name="connsiteX1" fmla="*/ 379123 w 1858135"/>
                  <a:gd name="connsiteY1" fmla="*/ 7742 h 46580"/>
                  <a:gd name="connsiteX2" fmla="*/ 701659 w 1858135"/>
                  <a:gd name="connsiteY2" fmla="*/ 41692 h 46580"/>
                  <a:gd name="connsiteX3" fmla="*/ 1109301 w 1858135"/>
                  <a:gd name="connsiteY3" fmla="*/ 44544 h 46580"/>
                  <a:gd name="connsiteX4" fmla="*/ 1346775 w 1858135"/>
                  <a:gd name="connsiteY4" fmla="*/ 24150 h 46580"/>
                  <a:gd name="connsiteX5" fmla="*/ 1858135 w 1858135"/>
                  <a:gd name="connsiteY5" fmla="*/ 0 h 46580"/>
                  <a:gd name="connsiteX0" fmla="*/ 0 w 1858135"/>
                  <a:gd name="connsiteY0" fmla="*/ 1721 h 47498"/>
                  <a:gd name="connsiteX1" fmla="*/ 379123 w 1858135"/>
                  <a:gd name="connsiteY1" fmla="*/ 7742 h 47498"/>
                  <a:gd name="connsiteX2" fmla="*/ 701659 w 1858135"/>
                  <a:gd name="connsiteY2" fmla="*/ 41692 h 47498"/>
                  <a:gd name="connsiteX3" fmla="*/ 1109301 w 1858135"/>
                  <a:gd name="connsiteY3" fmla="*/ 44544 h 47498"/>
                  <a:gd name="connsiteX4" fmla="*/ 1419276 w 1858135"/>
                  <a:gd name="connsiteY4" fmla="*/ 11247 h 47498"/>
                  <a:gd name="connsiteX5" fmla="*/ 1858135 w 1858135"/>
                  <a:gd name="connsiteY5" fmla="*/ 0 h 47498"/>
                  <a:gd name="connsiteX0" fmla="*/ 0 w 1858135"/>
                  <a:gd name="connsiteY0" fmla="*/ 3599 h 49376"/>
                  <a:gd name="connsiteX1" fmla="*/ 175288 w 1858135"/>
                  <a:gd name="connsiteY1" fmla="*/ 160 h 49376"/>
                  <a:gd name="connsiteX2" fmla="*/ 379123 w 1858135"/>
                  <a:gd name="connsiteY2" fmla="*/ 9620 h 49376"/>
                  <a:gd name="connsiteX3" fmla="*/ 701659 w 1858135"/>
                  <a:gd name="connsiteY3" fmla="*/ 43570 h 49376"/>
                  <a:gd name="connsiteX4" fmla="*/ 1109301 w 1858135"/>
                  <a:gd name="connsiteY4" fmla="*/ 46422 h 49376"/>
                  <a:gd name="connsiteX5" fmla="*/ 1419276 w 1858135"/>
                  <a:gd name="connsiteY5" fmla="*/ 13125 h 49376"/>
                  <a:gd name="connsiteX6" fmla="*/ 1858135 w 1858135"/>
                  <a:gd name="connsiteY6" fmla="*/ 1878 h 49376"/>
                  <a:gd name="connsiteX0" fmla="*/ 0 w 1858135"/>
                  <a:gd name="connsiteY0" fmla="*/ 1721 h 47498"/>
                  <a:gd name="connsiteX1" fmla="*/ 177290 w 1858135"/>
                  <a:gd name="connsiteY1" fmla="*/ 2177 h 47498"/>
                  <a:gd name="connsiteX2" fmla="*/ 379123 w 1858135"/>
                  <a:gd name="connsiteY2" fmla="*/ 7742 h 47498"/>
                  <a:gd name="connsiteX3" fmla="*/ 701659 w 1858135"/>
                  <a:gd name="connsiteY3" fmla="*/ 41692 h 47498"/>
                  <a:gd name="connsiteX4" fmla="*/ 1109301 w 1858135"/>
                  <a:gd name="connsiteY4" fmla="*/ 44544 h 47498"/>
                  <a:gd name="connsiteX5" fmla="*/ 1419276 w 1858135"/>
                  <a:gd name="connsiteY5" fmla="*/ 11247 h 47498"/>
                  <a:gd name="connsiteX6" fmla="*/ 1858135 w 1858135"/>
                  <a:gd name="connsiteY6" fmla="*/ 0 h 47498"/>
                  <a:gd name="connsiteX0" fmla="*/ 0 w 1858135"/>
                  <a:gd name="connsiteY0" fmla="*/ 3599 h 49376"/>
                  <a:gd name="connsiteX1" fmla="*/ 169283 w 1858135"/>
                  <a:gd name="connsiteY1" fmla="*/ 160 h 49376"/>
                  <a:gd name="connsiteX2" fmla="*/ 379123 w 1858135"/>
                  <a:gd name="connsiteY2" fmla="*/ 9620 h 49376"/>
                  <a:gd name="connsiteX3" fmla="*/ 701659 w 1858135"/>
                  <a:gd name="connsiteY3" fmla="*/ 43570 h 49376"/>
                  <a:gd name="connsiteX4" fmla="*/ 1109301 w 1858135"/>
                  <a:gd name="connsiteY4" fmla="*/ 46422 h 49376"/>
                  <a:gd name="connsiteX5" fmla="*/ 1419276 w 1858135"/>
                  <a:gd name="connsiteY5" fmla="*/ 13125 h 49376"/>
                  <a:gd name="connsiteX6" fmla="*/ 1858135 w 1858135"/>
                  <a:gd name="connsiteY6" fmla="*/ 1878 h 49376"/>
                  <a:gd name="connsiteX0" fmla="*/ 0 w 2208420"/>
                  <a:gd name="connsiteY0" fmla="*/ 926 h 49624"/>
                  <a:gd name="connsiteX1" fmla="*/ 519568 w 2208420"/>
                  <a:gd name="connsiteY1" fmla="*/ 408 h 49624"/>
                  <a:gd name="connsiteX2" fmla="*/ 729408 w 2208420"/>
                  <a:gd name="connsiteY2" fmla="*/ 9868 h 49624"/>
                  <a:gd name="connsiteX3" fmla="*/ 1051944 w 2208420"/>
                  <a:gd name="connsiteY3" fmla="*/ 43818 h 49624"/>
                  <a:gd name="connsiteX4" fmla="*/ 1459586 w 2208420"/>
                  <a:gd name="connsiteY4" fmla="*/ 46670 h 49624"/>
                  <a:gd name="connsiteX5" fmla="*/ 1769561 w 2208420"/>
                  <a:gd name="connsiteY5" fmla="*/ 13373 h 49624"/>
                  <a:gd name="connsiteX6" fmla="*/ 2208420 w 2208420"/>
                  <a:gd name="connsiteY6" fmla="*/ 2126 h 49624"/>
                  <a:gd name="connsiteX0" fmla="*/ 0 w 2261054"/>
                  <a:gd name="connsiteY0" fmla="*/ 926 h 49624"/>
                  <a:gd name="connsiteX1" fmla="*/ 519568 w 2261054"/>
                  <a:gd name="connsiteY1" fmla="*/ 408 h 49624"/>
                  <a:gd name="connsiteX2" fmla="*/ 729408 w 2261054"/>
                  <a:gd name="connsiteY2" fmla="*/ 9868 h 49624"/>
                  <a:gd name="connsiteX3" fmla="*/ 1051944 w 2261054"/>
                  <a:gd name="connsiteY3" fmla="*/ 43818 h 49624"/>
                  <a:gd name="connsiteX4" fmla="*/ 1459586 w 2261054"/>
                  <a:gd name="connsiteY4" fmla="*/ 46670 h 49624"/>
                  <a:gd name="connsiteX5" fmla="*/ 1769561 w 2261054"/>
                  <a:gd name="connsiteY5" fmla="*/ 13373 h 49624"/>
                  <a:gd name="connsiteX6" fmla="*/ 2261054 w 2261054"/>
                  <a:gd name="connsiteY6" fmla="*/ 4565 h 49624"/>
                  <a:gd name="connsiteX0" fmla="*/ 0 w 2261054"/>
                  <a:gd name="connsiteY0" fmla="*/ 926 h 49624"/>
                  <a:gd name="connsiteX1" fmla="*/ 519568 w 2261054"/>
                  <a:gd name="connsiteY1" fmla="*/ 408 h 49624"/>
                  <a:gd name="connsiteX2" fmla="*/ 729408 w 2261054"/>
                  <a:gd name="connsiteY2" fmla="*/ 9868 h 49624"/>
                  <a:gd name="connsiteX3" fmla="*/ 1051944 w 2261054"/>
                  <a:gd name="connsiteY3" fmla="*/ 43818 h 49624"/>
                  <a:gd name="connsiteX4" fmla="*/ 1459586 w 2261054"/>
                  <a:gd name="connsiteY4" fmla="*/ 46670 h 49624"/>
                  <a:gd name="connsiteX5" fmla="*/ 1769561 w 2261054"/>
                  <a:gd name="connsiteY5" fmla="*/ 13373 h 49624"/>
                  <a:gd name="connsiteX6" fmla="*/ 1986345 w 2261054"/>
                  <a:gd name="connsiteY6" fmla="*/ 1069 h 49624"/>
                  <a:gd name="connsiteX7" fmla="*/ 2261054 w 2261054"/>
                  <a:gd name="connsiteY7" fmla="*/ 4565 h 4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054" h="49624">
                    <a:moveTo>
                      <a:pt x="0" y="926"/>
                    </a:moveTo>
                    <a:cubicBezTo>
                      <a:pt x="28881" y="515"/>
                      <a:pt x="456381" y="-596"/>
                      <a:pt x="519568" y="408"/>
                    </a:cubicBezTo>
                    <a:cubicBezTo>
                      <a:pt x="582755" y="1412"/>
                      <a:pt x="640679" y="2633"/>
                      <a:pt x="729408" y="9868"/>
                    </a:cubicBezTo>
                    <a:cubicBezTo>
                      <a:pt x="818137" y="17103"/>
                      <a:pt x="930248" y="37684"/>
                      <a:pt x="1051944" y="43818"/>
                    </a:cubicBezTo>
                    <a:cubicBezTo>
                      <a:pt x="1173640" y="49952"/>
                      <a:pt x="1339983" y="51744"/>
                      <a:pt x="1459586" y="46670"/>
                    </a:cubicBezTo>
                    <a:cubicBezTo>
                      <a:pt x="1579189" y="41596"/>
                      <a:pt x="1680932" y="19957"/>
                      <a:pt x="1769561" y="13373"/>
                    </a:cubicBezTo>
                    <a:cubicBezTo>
                      <a:pt x="1858190" y="6789"/>
                      <a:pt x="1904430" y="2537"/>
                      <a:pt x="1986345" y="1069"/>
                    </a:cubicBezTo>
                    <a:lnTo>
                      <a:pt x="2261054" y="4565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4" name="Volný tvar 23"/>
              <p:cNvSpPr>
                <a:spLocks noChangeAspect="1"/>
              </p:cNvSpPr>
              <p:nvPr/>
            </p:nvSpPr>
            <p:spPr>
              <a:xfrm>
                <a:off x="670713" y="5310893"/>
                <a:ext cx="7184454" cy="365676"/>
              </a:xfrm>
              <a:custGeom>
                <a:avLst/>
                <a:gdLst>
                  <a:gd name="connsiteX0" fmla="*/ 0 w 1488558"/>
                  <a:gd name="connsiteY0" fmla="*/ 10796 h 74627"/>
                  <a:gd name="connsiteX1" fmla="*/ 329610 w 1488558"/>
                  <a:gd name="connsiteY1" fmla="*/ 10796 h 74627"/>
                  <a:gd name="connsiteX2" fmla="*/ 680484 w 1488558"/>
                  <a:gd name="connsiteY2" fmla="*/ 53327 h 74627"/>
                  <a:gd name="connsiteX3" fmla="*/ 978196 w 1488558"/>
                  <a:gd name="connsiteY3" fmla="*/ 164 h 74627"/>
                  <a:gd name="connsiteX4" fmla="*/ 1297172 w 1488558"/>
                  <a:gd name="connsiteY4" fmla="*/ 74592 h 74627"/>
                  <a:gd name="connsiteX5" fmla="*/ 1488558 w 1488558"/>
                  <a:gd name="connsiteY5" fmla="*/ 10796 h 74627"/>
                  <a:gd name="connsiteX0" fmla="*/ 0 w 1488558"/>
                  <a:gd name="connsiteY0" fmla="*/ 10671 h 74502"/>
                  <a:gd name="connsiteX1" fmla="*/ 329610 w 1488558"/>
                  <a:gd name="connsiteY1" fmla="*/ 10671 h 74502"/>
                  <a:gd name="connsiteX2" fmla="*/ 659219 w 1488558"/>
                  <a:gd name="connsiteY2" fmla="*/ 63546 h 74502"/>
                  <a:gd name="connsiteX3" fmla="*/ 978196 w 1488558"/>
                  <a:gd name="connsiteY3" fmla="*/ 39 h 74502"/>
                  <a:gd name="connsiteX4" fmla="*/ 1297172 w 1488558"/>
                  <a:gd name="connsiteY4" fmla="*/ 74467 h 74502"/>
                  <a:gd name="connsiteX5" fmla="*/ 1488558 w 1488558"/>
                  <a:gd name="connsiteY5" fmla="*/ 10671 h 74502"/>
                  <a:gd name="connsiteX0" fmla="*/ 0 w 1488558"/>
                  <a:gd name="connsiteY0" fmla="*/ 10677 h 74508"/>
                  <a:gd name="connsiteX1" fmla="*/ 329610 w 1488558"/>
                  <a:gd name="connsiteY1" fmla="*/ 10677 h 74508"/>
                  <a:gd name="connsiteX2" fmla="*/ 659219 w 1488558"/>
                  <a:gd name="connsiteY2" fmla="*/ 63552 h 74508"/>
                  <a:gd name="connsiteX3" fmla="*/ 978196 w 1488558"/>
                  <a:gd name="connsiteY3" fmla="*/ 45 h 74508"/>
                  <a:gd name="connsiteX4" fmla="*/ 1297172 w 1488558"/>
                  <a:gd name="connsiteY4" fmla="*/ 74473 h 74508"/>
                  <a:gd name="connsiteX5" fmla="*/ 1488558 w 1488558"/>
                  <a:gd name="connsiteY5" fmla="*/ 10677 h 74508"/>
                  <a:gd name="connsiteX0" fmla="*/ 0 w 1488558"/>
                  <a:gd name="connsiteY0" fmla="*/ 10662 h 74493"/>
                  <a:gd name="connsiteX1" fmla="*/ 329610 w 1488558"/>
                  <a:gd name="connsiteY1" fmla="*/ 10662 h 74493"/>
                  <a:gd name="connsiteX2" fmla="*/ 659219 w 1488558"/>
                  <a:gd name="connsiteY2" fmla="*/ 63537 h 74493"/>
                  <a:gd name="connsiteX3" fmla="*/ 978196 w 1488558"/>
                  <a:gd name="connsiteY3" fmla="*/ 30 h 74493"/>
                  <a:gd name="connsiteX4" fmla="*/ 1297172 w 1488558"/>
                  <a:gd name="connsiteY4" fmla="*/ 74458 h 74493"/>
                  <a:gd name="connsiteX5" fmla="*/ 1488558 w 1488558"/>
                  <a:gd name="connsiteY5" fmla="*/ 10662 h 74493"/>
                  <a:gd name="connsiteX0" fmla="*/ 0 w 1488558"/>
                  <a:gd name="connsiteY0" fmla="*/ 10670 h 74501"/>
                  <a:gd name="connsiteX1" fmla="*/ 329610 w 1488558"/>
                  <a:gd name="connsiteY1" fmla="*/ 10670 h 74501"/>
                  <a:gd name="connsiteX2" fmla="*/ 659219 w 1488558"/>
                  <a:gd name="connsiteY2" fmla="*/ 63545 h 74501"/>
                  <a:gd name="connsiteX3" fmla="*/ 978196 w 1488558"/>
                  <a:gd name="connsiteY3" fmla="*/ 38 h 74501"/>
                  <a:gd name="connsiteX4" fmla="*/ 1297172 w 1488558"/>
                  <a:gd name="connsiteY4" fmla="*/ 74466 h 74501"/>
                  <a:gd name="connsiteX5" fmla="*/ 1488558 w 1488558"/>
                  <a:gd name="connsiteY5" fmla="*/ 10670 h 74501"/>
                  <a:gd name="connsiteX0" fmla="*/ 0 w 1488558"/>
                  <a:gd name="connsiteY0" fmla="*/ 4829 h 69119"/>
                  <a:gd name="connsiteX1" fmla="*/ 329610 w 1488558"/>
                  <a:gd name="connsiteY1" fmla="*/ 4829 h 69119"/>
                  <a:gd name="connsiteX2" fmla="*/ 659219 w 1488558"/>
                  <a:gd name="connsiteY2" fmla="*/ 57704 h 69119"/>
                  <a:gd name="connsiteX3" fmla="*/ 1052624 w 1488558"/>
                  <a:gd name="connsiteY3" fmla="*/ 35576 h 69119"/>
                  <a:gd name="connsiteX4" fmla="*/ 1297172 w 1488558"/>
                  <a:gd name="connsiteY4" fmla="*/ 68625 h 69119"/>
                  <a:gd name="connsiteX5" fmla="*/ 1488558 w 1488558"/>
                  <a:gd name="connsiteY5" fmla="*/ 4829 h 69119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52624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0693 h 72881"/>
                  <a:gd name="connsiteX1" fmla="*/ 329610 w 1488558"/>
                  <a:gd name="connsiteY1" fmla="*/ 40693 h 72881"/>
                  <a:gd name="connsiteX2" fmla="*/ 680484 w 1488558"/>
                  <a:gd name="connsiteY2" fmla="*/ 466 h 72881"/>
                  <a:gd name="connsiteX3" fmla="*/ 1052624 w 1488558"/>
                  <a:gd name="connsiteY3" fmla="*/ 71440 h 72881"/>
                  <a:gd name="connsiteX4" fmla="*/ 1307804 w 1488558"/>
                  <a:gd name="connsiteY4" fmla="*/ 47594 h 72881"/>
                  <a:gd name="connsiteX5" fmla="*/ 1488558 w 1488558"/>
                  <a:gd name="connsiteY5" fmla="*/ 40693 h 72881"/>
                  <a:gd name="connsiteX0" fmla="*/ 0 w 1488558"/>
                  <a:gd name="connsiteY0" fmla="*/ 40402 h 72590"/>
                  <a:gd name="connsiteX1" fmla="*/ 340242 w 1488558"/>
                  <a:gd name="connsiteY1" fmla="*/ 50747 h 72590"/>
                  <a:gd name="connsiteX2" fmla="*/ 680484 w 1488558"/>
                  <a:gd name="connsiteY2" fmla="*/ 175 h 72590"/>
                  <a:gd name="connsiteX3" fmla="*/ 1052624 w 1488558"/>
                  <a:gd name="connsiteY3" fmla="*/ 71149 h 72590"/>
                  <a:gd name="connsiteX4" fmla="*/ 1307804 w 1488558"/>
                  <a:gd name="connsiteY4" fmla="*/ 47303 h 72590"/>
                  <a:gd name="connsiteX5" fmla="*/ 1488558 w 1488558"/>
                  <a:gd name="connsiteY5" fmla="*/ 40402 h 72590"/>
                  <a:gd name="connsiteX0" fmla="*/ 0 w 1467293"/>
                  <a:gd name="connsiteY0" fmla="*/ 61104 h 72602"/>
                  <a:gd name="connsiteX1" fmla="*/ 318977 w 1467293"/>
                  <a:gd name="connsiteY1" fmla="*/ 50759 h 72602"/>
                  <a:gd name="connsiteX2" fmla="*/ 659219 w 1467293"/>
                  <a:gd name="connsiteY2" fmla="*/ 187 h 72602"/>
                  <a:gd name="connsiteX3" fmla="*/ 1031359 w 1467293"/>
                  <a:gd name="connsiteY3" fmla="*/ 71161 h 72602"/>
                  <a:gd name="connsiteX4" fmla="*/ 1286539 w 1467293"/>
                  <a:gd name="connsiteY4" fmla="*/ 47315 h 72602"/>
                  <a:gd name="connsiteX5" fmla="*/ 1467293 w 1467293"/>
                  <a:gd name="connsiteY5" fmla="*/ 40414 h 72602"/>
                  <a:gd name="connsiteX0" fmla="*/ 0 w 1467293"/>
                  <a:gd name="connsiteY0" fmla="*/ 63571 h 63571"/>
                  <a:gd name="connsiteX1" fmla="*/ 318977 w 1467293"/>
                  <a:gd name="connsiteY1" fmla="*/ 53226 h 63571"/>
                  <a:gd name="connsiteX2" fmla="*/ 659219 w 1467293"/>
                  <a:gd name="connsiteY2" fmla="*/ 2654 h 63571"/>
                  <a:gd name="connsiteX3" fmla="*/ 1041992 w 1467293"/>
                  <a:gd name="connsiteY3" fmla="*/ 11561 h 63571"/>
                  <a:gd name="connsiteX4" fmla="*/ 1286539 w 1467293"/>
                  <a:gd name="connsiteY4" fmla="*/ 49782 h 63571"/>
                  <a:gd name="connsiteX5" fmla="*/ 1467293 w 1467293"/>
                  <a:gd name="connsiteY5" fmla="*/ 42881 h 63571"/>
                  <a:gd name="connsiteX0" fmla="*/ 0 w 1467293"/>
                  <a:gd name="connsiteY0" fmla="*/ 63005 h 63005"/>
                  <a:gd name="connsiteX1" fmla="*/ 318977 w 1467293"/>
                  <a:gd name="connsiteY1" fmla="*/ 52660 h 63005"/>
                  <a:gd name="connsiteX2" fmla="*/ 659219 w 1467293"/>
                  <a:gd name="connsiteY2" fmla="*/ 2088 h 63005"/>
                  <a:gd name="connsiteX3" fmla="*/ 1041992 w 1467293"/>
                  <a:gd name="connsiteY3" fmla="*/ 10995 h 63005"/>
                  <a:gd name="connsiteX4" fmla="*/ 1275906 w 1467293"/>
                  <a:gd name="connsiteY4" fmla="*/ 23354 h 63005"/>
                  <a:gd name="connsiteX5" fmla="*/ 1467293 w 1467293"/>
                  <a:gd name="connsiteY5" fmla="*/ 42315 h 63005"/>
                  <a:gd name="connsiteX0" fmla="*/ 0 w 1488512"/>
                  <a:gd name="connsiteY0" fmla="*/ 63005 h 63005"/>
                  <a:gd name="connsiteX1" fmla="*/ 340196 w 1488512"/>
                  <a:gd name="connsiteY1" fmla="*/ 52660 h 63005"/>
                  <a:gd name="connsiteX2" fmla="*/ 680438 w 1488512"/>
                  <a:gd name="connsiteY2" fmla="*/ 2088 h 63005"/>
                  <a:gd name="connsiteX3" fmla="*/ 1063211 w 1488512"/>
                  <a:gd name="connsiteY3" fmla="*/ 10995 h 63005"/>
                  <a:gd name="connsiteX4" fmla="*/ 1297125 w 1488512"/>
                  <a:gd name="connsiteY4" fmla="*/ 23354 h 63005"/>
                  <a:gd name="connsiteX5" fmla="*/ 1488512 w 1488512"/>
                  <a:gd name="connsiteY5" fmla="*/ 42315 h 63005"/>
                  <a:gd name="connsiteX0" fmla="*/ 0 w 1488512"/>
                  <a:gd name="connsiteY0" fmla="*/ 63291 h 63291"/>
                  <a:gd name="connsiteX1" fmla="*/ 354342 w 1488512"/>
                  <a:gd name="connsiteY1" fmla="*/ 57247 h 63291"/>
                  <a:gd name="connsiteX2" fmla="*/ 680438 w 1488512"/>
                  <a:gd name="connsiteY2" fmla="*/ 2374 h 63291"/>
                  <a:gd name="connsiteX3" fmla="*/ 1063211 w 1488512"/>
                  <a:gd name="connsiteY3" fmla="*/ 11281 h 63291"/>
                  <a:gd name="connsiteX4" fmla="*/ 1297125 w 1488512"/>
                  <a:gd name="connsiteY4" fmla="*/ 23640 h 63291"/>
                  <a:gd name="connsiteX5" fmla="*/ 1488512 w 1488512"/>
                  <a:gd name="connsiteY5" fmla="*/ 42601 h 63291"/>
                  <a:gd name="connsiteX0" fmla="*/ 0 w 1488512"/>
                  <a:gd name="connsiteY0" fmla="*/ 56143 h 56143"/>
                  <a:gd name="connsiteX1" fmla="*/ 354342 w 1488512"/>
                  <a:gd name="connsiteY1" fmla="*/ 50099 h 56143"/>
                  <a:gd name="connsiteX2" fmla="*/ 696353 w 1488512"/>
                  <a:gd name="connsiteY2" fmla="*/ 3828 h 56143"/>
                  <a:gd name="connsiteX3" fmla="*/ 1063211 w 1488512"/>
                  <a:gd name="connsiteY3" fmla="*/ 4133 h 56143"/>
                  <a:gd name="connsiteX4" fmla="*/ 1297125 w 1488512"/>
                  <a:gd name="connsiteY4" fmla="*/ 16492 h 56143"/>
                  <a:gd name="connsiteX5" fmla="*/ 1488512 w 1488512"/>
                  <a:gd name="connsiteY5" fmla="*/ 35453 h 56143"/>
                  <a:gd name="connsiteX0" fmla="*/ 0 w 1488512"/>
                  <a:gd name="connsiteY0" fmla="*/ 53440 h 53440"/>
                  <a:gd name="connsiteX1" fmla="*/ 354342 w 1488512"/>
                  <a:gd name="connsiteY1" fmla="*/ 47396 h 53440"/>
                  <a:gd name="connsiteX2" fmla="*/ 712268 w 1488512"/>
                  <a:gd name="connsiteY2" fmla="*/ 5426 h 53440"/>
                  <a:gd name="connsiteX3" fmla="*/ 1063211 w 1488512"/>
                  <a:gd name="connsiteY3" fmla="*/ 1430 h 53440"/>
                  <a:gd name="connsiteX4" fmla="*/ 1297125 w 1488512"/>
                  <a:gd name="connsiteY4" fmla="*/ 13789 h 53440"/>
                  <a:gd name="connsiteX5" fmla="*/ 1488512 w 1488512"/>
                  <a:gd name="connsiteY5" fmla="*/ 32750 h 53440"/>
                  <a:gd name="connsiteX0" fmla="*/ 0 w 1835101"/>
                  <a:gd name="connsiteY0" fmla="*/ 53440 h 63718"/>
                  <a:gd name="connsiteX1" fmla="*/ 354342 w 1835101"/>
                  <a:gd name="connsiteY1" fmla="*/ 47396 h 63718"/>
                  <a:gd name="connsiteX2" fmla="*/ 712268 w 1835101"/>
                  <a:gd name="connsiteY2" fmla="*/ 5426 h 63718"/>
                  <a:gd name="connsiteX3" fmla="*/ 1063211 w 1835101"/>
                  <a:gd name="connsiteY3" fmla="*/ 1430 h 63718"/>
                  <a:gd name="connsiteX4" fmla="*/ 1297125 w 1835101"/>
                  <a:gd name="connsiteY4" fmla="*/ 13789 h 63718"/>
                  <a:gd name="connsiteX5" fmla="*/ 1835101 w 1835101"/>
                  <a:gd name="connsiteY5" fmla="*/ 63718 h 63718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835101 w 1835101"/>
                  <a:gd name="connsiteY5" fmla="*/ 65863 h 65863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631220 w 1835101"/>
                  <a:gd name="connsiteY5" fmla="*/ 47493 h 65863"/>
                  <a:gd name="connsiteX6" fmla="*/ 1835101 w 1835101"/>
                  <a:gd name="connsiteY6" fmla="*/ 65863 h 65863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643598 w 1835101"/>
                  <a:gd name="connsiteY5" fmla="*/ 57816 h 65863"/>
                  <a:gd name="connsiteX6" fmla="*/ 1835101 w 1835101"/>
                  <a:gd name="connsiteY6" fmla="*/ 65863 h 65863"/>
                  <a:gd name="connsiteX0" fmla="*/ 0 w 1835101"/>
                  <a:gd name="connsiteY0" fmla="*/ 55148 h 65426"/>
                  <a:gd name="connsiteX1" fmla="*/ 354342 w 1835101"/>
                  <a:gd name="connsiteY1" fmla="*/ 49104 h 65426"/>
                  <a:gd name="connsiteX2" fmla="*/ 712268 w 1835101"/>
                  <a:gd name="connsiteY2" fmla="*/ 7134 h 65426"/>
                  <a:gd name="connsiteX3" fmla="*/ 1063211 w 1835101"/>
                  <a:gd name="connsiteY3" fmla="*/ 3138 h 65426"/>
                  <a:gd name="connsiteX4" fmla="*/ 1403223 w 1835101"/>
                  <a:gd name="connsiteY4" fmla="*/ 39583 h 65426"/>
                  <a:gd name="connsiteX5" fmla="*/ 1643598 w 1835101"/>
                  <a:gd name="connsiteY5" fmla="*/ 57379 h 65426"/>
                  <a:gd name="connsiteX6" fmla="*/ 1835101 w 1835101"/>
                  <a:gd name="connsiteY6" fmla="*/ 65426 h 65426"/>
                  <a:gd name="connsiteX0" fmla="*/ 0 w 1851016"/>
                  <a:gd name="connsiteY0" fmla="*/ 55148 h 61985"/>
                  <a:gd name="connsiteX1" fmla="*/ 354342 w 1851016"/>
                  <a:gd name="connsiteY1" fmla="*/ 49104 h 61985"/>
                  <a:gd name="connsiteX2" fmla="*/ 712268 w 1851016"/>
                  <a:gd name="connsiteY2" fmla="*/ 7134 h 61985"/>
                  <a:gd name="connsiteX3" fmla="*/ 1063211 w 1851016"/>
                  <a:gd name="connsiteY3" fmla="*/ 3138 h 61985"/>
                  <a:gd name="connsiteX4" fmla="*/ 1403223 w 1851016"/>
                  <a:gd name="connsiteY4" fmla="*/ 39583 h 61985"/>
                  <a:gd name="connsiteX5" fmla="*/ 1643598 w 1851016"/>
                  <a:gd name="connsiteY5" fmla="*/ 57379 h 61985"/>
                  <a:gd name="connsiteX6" fmla="*/ 1851016 w 1851016"/>
                  <a:gd name="connsiteY6" fmla="*/ 61985 h 61985"/>
                  <a:gd name="connsiteX0" fmla="*/ 0 w 1851016"/>
                  <a:gd name="connsiteY0" fmla="*/ 55148 h 62112"/>
                  <a:gd name="connsiteX1" fmla="*/ 354342 w 1851016"/>
                  <a:gd name="connsiteY1" fmla="*/ 49104 h 62112"/>
                  <a:gd name="connsiteX2" fmla="*/ 712268 w 1851016"/>
                  <a:gd name="connsiteY2" fmla="*/ 7134 h 62112"/>
                  <a:gd name="connsiteX3" fmla="*/ 1063211 w 1851016"/>
                  <a:gd name="connsiteY3" fmla="*/ 3138 h 62112"/>
                  <a:gd name="connsiteX4" fmla="*/ 1403223 w 1851016"/>
                  <a:gd name="connsiteY4" fmla="*/ 39583 h 62112"/>
                  <a:gd name="connsiteX5" fmla="*/ 1641830 w 1851016"/>
                  <a:gd name="connsiteY5" fmla="*/ 60820 h 62112"/>
                  <a:gd name="connsiteX6" fmla="*/ 1851016 w 1851016"/>
                  <a:gd name="connsiteY6" fmla="*/ 61985 h 62112"/>
                  <a:gd name="connsiteX0" fmla="*/ 0 w 1851016"/>
                  <a:gd name="connsiteY0" fmla="*/ 55148 h 61985"/>
                  <a:gd name="connsiteX1" fmla="*/ 354342 w 1851016"/>
                  <a:gd name="connsiteY1" fmla="*/ 49104 h 61985"/>
                  <a:gd name="connsiteX2" fmla="*/ 712268 w 1851016"/>
                  <a:gd name="connsiteY2" fmla="*/ 7134 h 61985"/>
                  <a:gd name="connsiteX3" fmla="*/ 1063211 w 1851016"/>
                  <a:gd name="connsiteY3" fmla="*/ 3138 h 61985"/>
                  <a:gd name="connsiteX4" fmla="*/ 1403223 w 1851016"/>
                  <a:gd name="connsiteY4" fmla="*/ 39583 h 61985"/>
                  <a:gd name="connsiteX5" fmla="*/ 1565793 w 1851016"/>
                  <a:gd name="connsiteY5" fmla="*/ 57379 h 61985"/>
                  <a:gd name="connsiteX6" fmla="*/ 1851016 w 1851016"/>
                  <a:gd name="connsiteY6" fmla="*/ 61985 h 61985"/>
                  <a:gd name="connsiteX0" fmla="*/ 0 w 1851016"/>
                  <a:gd name="connsiteY0" fmla="*/ 55334 h 62171"/>
                  <a:gd name="connsiteX1" fmla="*/ 354342 w 1851016"/>
                  <a:gd name="connsiteY1" fmla="*/ 49290 h 62171"/>
                  <a:gd name="connsiteX2" fmla="*/ 712268 w 1851016"/>
                  <a:gd name="connsiteY2" fmla="*/ 7320 h 62171"/>
                  <a:gd name="connsiteX3" fmla="*/ 1063211 w 1851016"/>
                  <a:gd name="connsiteY3" fmla="*/ 3324 h 62171"/>
                  <a:gd name="connsiteX4" fmla="*/ 1394382 w 1851016"/>
                  <a:gd name="connsiteY4" fmla="*/ 42350 h 62171"/>
                  <a:gd name="connsiteX5" fmla="*/ 1565793 w 1851016"/>
                  <a:gd name="connsiteY5" fmla="*/ 57565 h 62171"/>
                  <a:gd name="connsiteX6" fmla="*/ 1851016 w 1851016"/>
                  <a:gd name="connsiteY6" fmla="*/ 62171 h 62171"/>
                  <a:gd name="connsiteX0" fmla="*/ 0 w 1851016"/>
                  <a:gd name="connsiteY0" fmla="*/ 55334 h 62171"/>
                  <a:gd name="connsiteX1" fmla="*/ 354342 w 1851016"/>
                  <a:gd name="connsiteY1" fmla="*/ 49290 h 62171"/>
                  <a:gd name="connsiteX2" fmla="*/ 712268 w 1851016"/>
                  <a:gd name="connsiteY2" fmla="*/ 7320 h 62171"/>
                  <a:gd name="connsiteX3" fmla="*/ 1063211 w 1851016"/>
                  <a:gd name="connsiteY3" fmla="*/ 3324 h 62171"/>
                  <a:gd name="connsiteX4" fmla="*/ 1394382 w 1851016"/>
                  <a:gd name="connsiteY4" fmla="*/ 42350 h 62171"/>
                  <a:gd name="connsiteX5" fmla="*/ 1565793 w 1851016"/>
                  <a:gd name="connsiteY5" fmla="*/ 57565 h 62171"/>
                  <a:gd name="connsiteX6" fmla="*/ 1851016 w 1851016"/>
                  <a:gd name="connsiteY6" fmla="*/ 62171 h 62171"/>
                  <a:gd name="connsiteX0" fmla="*/ 0 w 1849248"/>
                  <a:gd name="connsiteY0" fmla="*/ 55334 h 58857"/>
                  <a:gd name="connsiteX1" fmla="*/ 354342 w 1849248"/>
                  <a:gd name="connsiteY1" fmla="*/ 49290 h 58857"/>
                  <a:gd name="connsiteX2" fmla="*/ 712268 w 1849248"/>
                  <a:gd name="connsiteY2" fmla="*/ 7320 h 58857"/>
                  <a:gd name="connsiteX3" fmla="*/ 1063211 w 1849248"/>
                  <a:gd name="connsiteY3" fmla="*/ 3324 h 58857"/>
                  <a:gd name="connsiteX4" fmla="*/ 1394382 w 1849248"/>
                  <a:gd name="connsiteY4" fmla="*/ 42350 h 58857"/>
                  <a:gd name="connsiteX5" fmla="*/ 1565793 w 1849248"/>
                  <a:gd name="connsiteY5" fmla="*/ 57565 h 58857"/>
                  <a:gd name="connsiteX6" fmla="*/ 1849248 w 1849248"/>
                  <a:gd name="connsiteY6" fmla="*/ 58730 h 58857"/>
                  <a:gd name="connsiteX0" fmla="*/ 0 w 1849248"/>
                  <a:gd name="connsiteY0" fmla="*/ 55334 h 58730"/>
                  <a:gd name="connsiteX1" fmla="*/ 354342 w 1849248"/>
                  <a:gd name="connsiteY1" fmla="*/ 49290 h 58730"/>
                  <a:gd name="connsiteX2" fmla="*/ 712268 w 1849248"/>
                  <a:gd name="connsiteY2" fmla="*/ 7320 h 58730"/>
                  <a:gd name="connsiteX3" fmla="*/ 1063211 w 1849248"/>
                  <a:gd name="connsiteY3" fmla="*/ 3324 h 58730"/>
                  <a:gd name="connsiteX4" fmla="*/ 1394382 w 1849248"/>
                  <a:gd name="connsiteY4" fmla="*/ 42350 h 58730"/>
                  <a:gd name="connsiteX5" fmla="*/ 1569330 w 1849248"/>
                  <a:gd name="connsiteY5" fmla="*/ 53264 h 58730"/>
                  <a:gd name="connsiteX6" fmla="*/ 1849248 w 1849248"/>
                  <a:gd name="connsiteY6" fmla="*/ 58730 h 58730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69330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76403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76403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148 h 55148"/>
                  <a:gd name="connsiteX1" fmla="*/ 354342 w 1849248"/>
                  <a:gd name="connsiteY1" fmla="*/ 49104 h 55148"/>
                  <a:gd name="connsiteX2" fmla="*/ 712268 w 1849248"/>
                  <a:gd name="connsiteY2" fmla="*/ 7134 h 55148"/>
                  <a:gd name="connsiteX3" fmla="*/ 1063211 w 1849248"/>
                  <a:gd name="connsiteY3" fmla="*/ 3138 h 55148"/>
                  <a:gd name="connsiteX4" fmla="*/ 1362552 w 1849248"/>
                  <a:gd name="connsiteY4" fmla="*/ 39583 h 55148"/>
                  <a:gd name="connsiteX5" fmla="*/ 1576403 w 1849248"/>
                  <a:gd name="connsiteY5" fmla="*/ 53078 h 55148"/>
                  <a:gd name="connsiteX6" fmla="*/ 1849248 w 1849248"/>
                  <a:gd name="connsiteY6" fmla="*/ 55103 h 55148"/>
                  <a:gd name="connsiteX0" fmla="*/ 0 w 1849248"/>
                  <a:gd name="connsiteY0" fmla="*/ 54899 h 54899"/>
                  <a:gd name="connsiteX1" fmla="*/ 354342 w 1849248"/>
                  <a:gd name="connsiteY1" fmla="*/ 48855 h 54899"/>
                  <a:gd name="connsiteX2" fmla="*/ 712268 w 1849248"/>
                  <a:gd name="connsiteY2" fmla="*/ 6885 h 54899"/>
                  <a:gd name="connsiteX3" fmla="*/ 1063211 w 1849248"/>
                  <a:gd name="connsiteY3" fmla="*/ 2889 h 54899"/>
                  <a:gd name="connsiteX4" fmla="*/ 1362552 w 1849248"/>
                  <a:gd name="connsiteY4" fmla="*/ 35893 h 54899"/>
                  <a:gd name="connsiteX5" fmla="*/ 1576403 w 1849248"/>
                  <a:gd name="connsiteY5" fmla="*/ 52829 h 54899"/>
                  <a:gd name="connsiteX6" fmla="*/ 1849248 w 1849248"/>
                  <a:gd name="connsiteY6" fmla="*/ 54854 h 54899"/>
                  <a:gd name="connsiteX0" fmla="*/ 0 w 1849248"/>
                  <a:gd name="connsiteY0" fmla="*/ 54899 h 54899"/>
                  <a:gd name="connsiteX1" fmla="*/ 185036 w 1849248"/>
                  <a:gd name="connsiteY1" fmla="*/ 53353 h 54899"/>
                  <a:gd name="connsiteX2" fmla="*/ 354342 w 1849248"/>
                  <a:gd name="connsiteY2" fmla="*/ 48855 h 54899"/>
                  <a:gd name="connsiteX3" fmla="*/ 712268 w 1849248"/>
                  <a:gd name="connsiteY3" fmla="*/ 6885 h 54899"/>
                  <a:gd name="connsiteX4" fmla="*/ 1063211 w 1849248"/>
                  <a:gd name="connsiteY4" fmla="*/ 2889 h 54899"/>
                  <a:gd name="connsiteX5" fmla="*/ 1362552 w 1849248"/>
                  <a:gd name="connsiteY5" fmla="*/ 35893 h 54899"/>
                  <a:gd name="connsiteX6" fmla="*/ 1576403 w 1849248"/>
                  <a:gd name="connsiteY6" fmla="*/ 52829 h 54899"/>
                  <a:gd name="connsiteX7" fmla="*/ 1849248 w 1849248"/>
                  <a:gd name="connsiteY7" fmla="*/ 54854 h 54899"/>
                  <a:gd name="connsiteX0" fmla="*/ 0 w 2219550"/>
                  <a:gd name="connsiteY0" fmla="*/ 52952 h 54854"/>
                  <a:gd name="connsiteX1" fmla="*/ 555338 w 2219550"/>
                  <a:gd name="connsiteY1" fmla="*/ 53353 h 54854"/>
                  <a:gd name="connsiteX2" fmla="*/ 724644 w 2219550"/>
                  <a:gd name="connsiteY2" fmla="*/ 48855 h 54854"/>
                  <a:gd name="connsiteX3" fmla="*/ 1082570 w 2219550"/>
                  <a:gd name="connsiteY3" fmla="*/ 6885 h 54854"/>
                  <a:gd name="connsiteX4" fmla="*/ 1433513 w 2219550"/>
                  <a:gd name="connsiteY4" fmla="*/ 2889 h 54854"/>
                  <a:gd name="connsiteX5" fmla="*/ 1732854 w 2219550"/>
                  <a:gd name="connsiteY5" fmla="*/ 35893 h 54854"/>
                  <a:gd name="connsiteX6" fmla="*/ 1946705 w 2219550"/>
                  <a:gd name="connsiteY6" fmla="*/ 52829 h 54854"/>
                  <a:gd name="connsiteX7" fmla="*/ 2219550 w 2219550"/>
                  <a:gd name="connsiteY7" fmla="*/ 54854 h 54854"/>
                  <a:gd name="connsiteX0" fmla="*/ 0 w 2264665"/>
                  <a:gd name="connsiteY0" fmla="*/ 52952 h 56073"/>
                  <a:gd name="connsiteX1" fmla="*/ 555338 w 2264665"/>
                  <a:gd name="connsiteY1" fmla="*/ 53353 h 56073"/>
                  <a:gd name="connsiteX2" fmla="*/ 724644 w 2264665"/>
                  <a:gd name="connsiteY2" fmla="*/ 48855 h 56073"/>
                  <a:gd name="connsiteX3" fmla="*/ 1082570 w 2264665"/>
                  <a:gd name="connsiteY3" fmla="*/ 6885 h 56073"/>
                  <a:gd name="connsiteX4" fmla="*/ 1433513 w 2264665"/>
                  <a:gd name="connsiteY4" fmla="*/ 2889 h 56073"/>
                  <a:gd name="connsiteX5" fmla="*/ 1732854 w 2264665"/>
                  <a:gd name="connsiteY5" fmla="*/ 35893 h 56073"/>
                  <a:gd name="connsiteX6" fmla="*/ 1946705 w 2264665"/>
                  <a:gd name="connsiteY6" fmla="*/ 52829 h 56073"/>
                  <a:gd name="connsiteX7" fmla="*/ 2264665 w 2264665"/>
                  <a:gd name="connsiteY7" fmla="*/ 56073 h 5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4665" h="56073">
                    <a:moveTo>
                      <a:pt x="0" y="52952"/>
                    </a:moveTo>
                    <a:lnTo>
                      <a:pt x="555338" y="53353"/>
                    </a:lnTo>
                    <a:cubicBezTo>
                      <a:pt x="614395" y="52346"/>
                      <a:pt x="636772" y="56600"/>
                      <a:pt x="724644" y="48855"/>
                    </a:cubicBezTo>
                    <a:cubicBezTo>
                      <a:pt x="812516" y="41110"/>
                      <a:pt x="964425" y="14546"/>
                      <a:pt x="1082570" y="6885"/>
                    </a:cubicBezTo>
                    <a:cubicBezTo>
                      <a:pt x="1200715" y="-776"/>
                      <a:pt x="1325132" y="-1946"/>
                      <a:pt x="1433513" y="2889"/>
                    </a:cubicBezTo>
                    <a:cubicBezTo>
                      <a:pt x="1541894" y="7724"/>
                      <a:pt x="1637891" y="27713"/>
                      <a:pt x="1732854" y="35893"/>
                    </a:cubicBezTo>
                    <a:cubicBezTo>
                      <a:pt x="1786455" y="44406"/>
                      <a:pt x="1889568" y="50338"/>
                      <a:pt x="1946705" y="52829"/>
                    </a:cubicBezTo>
                    <a:cubicBezTo>
                      <a:pt x="2003949" y="56133"/>
                      <a:pt x="2230980" y="53872"/>
                      <a:pt x="2264665" y="56073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25" name="Přímá spojnice se šipkou 24"/>
              <p:cNvCxnSpPr/>
              <p:nvPr/>
            </p:nvCxnSpPr>
            <p:spPr>
              <a:xfrm>
                <a:off x="1754465" y="5207308"/>
                <a:ext cx="684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se šipkou 25"/>
              <p:cNvCxnSpPr/>
              <p:nvPr/>
            </p:nvCxnSpPr>
            <p:spPr>
              <a:xfrm>
                <a:off x="7042001" y="5227279"/>
                <a:ext cx="684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se šipkou 26"/>
              <p:cNvCxnSpPr/>
              <p:nvPr/>
            </p:nvCxnSpPr>
            <p:spPr>
              <a:xfrm flipV="1">
                <a:off x="4403583" y="5191287"/>
                <a:ext cx="864000" cy="0"/>
              </a:xfrm>
              <a:prstGeom prst="straightConnector1">
                <a:avLst/>
              </a:prstGeom>
              <a:ln w="38100">
                <a:solidFill>
                  <a:srgbClr val="00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Skupina 27"/>
              <p:cNvGrpSpPr/>
              <p:nvPr/>
            </p:nvGrpSpPr>
            <p:grpSpPr>
              <a:xfrm>
                <a:off x="5708689" y="4880362"/>
                <a:ext cx="1238245" cy="686702"/>
                <a:chOff x="6171985" y="3514131"/>
                <a:chExt cx="1511217" cy="686702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6435652" y="3514131"/>
                  <a:ext cx="824120" cy="296292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  <a:gd name="connsiteX0" fmla="*/ 0 w 842597"/>
                    <a:gd name="connsiteY0" fmla="*/ 816270 h 816270"/>
                    <a:gd name="connsiteX1" fmla="*/ 733253 w 842597"/>
                    <a:gd name="connsiteY1" fmla="*/ 657453 h 816270"/>
                    <a:gd name="connsiteX2" fmla="*/ 812545 w 842597"/>
                    <a:gd name="connsiteY2" fmla="*/ 451445 h 816270"/>
                    <a:gd name="connsiteX3" fmla="*/ 840132 w 842597"/>
                    <a:gd name="connsiteY3" fmla="*/ 200791 h 816270"/>
                    <a:gd name="connsiteX4" fmla="*/ 760408 w 842597"/>
                    <a:gd name="connsiteY4" fmla="*/ 5884 h 816270"/>
                    <a:gd name="connsiteX5" fmla="*/ 689311 w 842597"/>
                    <a:gd name="connsiteY5" fmla="*/ 65261 h 816270"/>
                    <a:gd name="connsiteX0" fmla="*/ 0 w 826014"/>
                    <a:gd name="connsiteY0" fmla="*/ 815353 h 815353"/>
                    <a:gd name="connsiteX1" fmla="*/ 733253 w 826014"/>
                    <a:gd name="connsiteY1" fmla="*/ 656536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24120"/>
                    <a:gd name="connsiteY0" fmla="*/ 815353 h 815353"/>
                    <a:gd name="connsiteX1" fmla="*/ 725654 w 824120"/>
                    <a:gd name="connsiteY1" fmla="*/ 610543 h 815353"/>
                    <a:gd name="connsiteX2" fmla="*/ 812545 w 824120"/>
                    <a:gd name="connsiteY2" fmla="*/ 450528 h 815353"/>
                    <a:gd name="connsiteX3" fmla="*/ 817335 w 824120"/>
                    <a:gd name="connsiteY3" fmla="*/ 184543 h 815353"/>
                    <a:gd name="connsiteX4" fmla="*/ 760408 w 824120"/>
                    <a:gd name="connsiteY4" fmla="*/ 4967 h 815353"/>
                    <a:gd name="connsiteX5" fmla="*/ 689311 w 824120"/>
                    <a:gd name="connsiteY5" fmla="*/ 64344 h 815353"/>
                    <a:gd name="connsiteX0" fmla="*/ 0 w 824120"/>
                    <a:gd name="connsiteY0" fmla="*/ 864242 h 864242"/>
                    <a:gd name="connsiteX1" fmla="*/ 725654 w 824120"/>
                    <a:gd name="connsiteY1" fmla="*/ 659432 h 864242"/>
                    <a:gd name="connsiteX2" fmla="*/ 812545 w 824120"/>
                    <a:gd name="connsiteY2" fmla="*/ 499417 h 864242"/>
                    <a:gd name="connsiteX3" fmla="*/ 817335 w 824120"/>
                    <a:gd name="connsiteY3" fmla="*/ 233432 h 864242"/>
                    <a:gd name="connsiteX4" fmla="*/ 760408 w 824120"/>
                    <a:gd name="connsiteY4" fmla="*/ 53856 h 864242"/>
                    <a:gd name="connsiteX5" fmla="*/ 696910 w 824120"/>
                    <a:gd name="connsiteY5" fmla="*/ 13585 h 864242"/>
                    <a:gd name="connsiteX0" fmla="*/ 0 w 824120"/>
                    <a:gd name="connsiteY0" fmla="*/ 850657 h 850657"/>
                    <a:gd name="connsiteX1" fmla="*/ 725654 w 824120"/>
                    <a:gd name="connsiteY1" fmla="*/ 645847 h 850657"/>
                    <a:gd name="connsiteX2" fmla="*/ 812545 w 824120"/>
                    <a:gd name="connsiteY2" fmla="*/ 485832 h 850657"/>
                    <a:gd name="connsiteX3" fmla="*/ 817335 w 824120"/>
                    <a:gd name="connsiteY3" fmla="*/ 219847 h 850657"/>
                    <a:gd name="connsiteX4" fmla="*/ 760408 w 824120"/>
                    <a:gd name="connsiteY4" fmla="*/ 40271 h 850657"/>
                    <a:gd name="connsiteX5" fmla="*/ 696910 w 824120"/>
                    <a:gd name="connsiteY5" fmla="*/ 0 h 850657"/>
                    <a:gd name="connsiteX0" fmla="*/ 0 w 824120"/>
                    <a:gd name="connsiteY0" fmla="*/ 888984 h 888984"/>
                    <a:gd name="connsiteX1" fmla="*/ 725654 w 824120"/>
                    <a:gd name="connsiteY1" fmla="*/ 684174 h 888984"/>
                    <a:gd name="connsiteX2" fmla="*/ 812545 w 824120"/>
                    <a:gd name="connsiteY2" fmla="*/ 524159 h 888984"/>
                    <a:gd name="connsiteX3" fmla="*/ 817335 w 824120"/>
                    <a:gd name="connsiteY3" fmla="*/ 258174 h 888984"/>
                    <a:gd name="connsiteX4" fmla="*/ 760408 w 824120"/>
                    <a:gd name="connsiteY4" fmla="*/ 78598 h 888984"/>
                    <a:gd name="connsiteX5" fmla="*/ 712108 w 824120"/>
                    <a:gd name="connsiteY5" fmla="*/ 0 h 888984"/>
                    <a:gd name="connsiteX0" fmla="*/ 0 w 824120"/>
                    <a:gd name="connsiteY0" fmla="*/ 896649 h 896649"/>
                    <a:gd name="connsiteX1" fmla="*/ 725654 w 824120"/>
                    <a:gd name="connsiteY1" fmla="*/ 691839 h 896649"/>
                    <a:gd name="connsiteX2" fmla="*/ 812545 w 824120"/>
                    <a:gd name="connsiteY2" fmla="*/ 531824 h 896649"/>
                    <a:gd name="connsiteX3" fmla="*/ 817335 w 824120"/>
                    <a:gd name="connsiteY3" fmla="*/ 265839 h 896649"/>
                    <a:gd name="connsiteX4" fmla="*/ 760408 w 824120"/>
                    <a:gd name="connsiteY4" fmla="*/ 86263 h 896649"/>
                    <a:gd name="connsiteX5" fmla="*/ 742503 w 824120"/>
                    <a:gd name="connsiteY5" fmla="*/ 0 h 89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4120" h="896649">
                      <a:moveTo>
                        <a:pt x="0" y="896649"/>
                      </a:moveTo>
                      <a:cubicBezTo>
                        <a:pt x="302821" y="812532"/>
                        <a:pt x="689015" y="744976"/>
                        <a:pt x="725654" y="691839"/>
                      </a:cubicBezTo>
                      <a:cubicBezTo>
                        <a:pt x="762293" y="638702"/>
                        <a:pt x="792057" y="631569"/>
                        <a:pt x="812545" y="531824"/>
                      </a:cubicBezTo>
                      <a:cubicBezTo>
                        <a:pt x="828270" y="434776"/>
                        <a:pt x="826024" y="340099"/>
                        <a:pt x="817335" y="265839"/>
                      </a:cubicBezTo>
                      <a:cubicBezTo>
                        <a:pt x="808646" y="191579"/>
                        <a:pt x="772880" y="130569"/>
                        <a:pt x="760408" y="86263"/>
                      </a:cubicBezTo>
                      <a:cubicBezTo>
                        <a:pt x="747936" y="41957"/>
                        <a:pt x="781769" y="3692"/>
                        <a:pt x="742503" y="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 rot="163748" flipV="1">
                  <a:off x="6171985" y="3962671"/>
                  <a:ext cx="639688" cy="121921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0221" h="816270">
                      <a:moveTo>
                        <a:pt x="0" y="816270"/>
                      </a:moveTo>
                      <a:cubicBezTo>
                        <a:pt x="302821" y="732153"/>
                        <a:pt x="677617" y="701648"/>
                        <a:pt x="733253" y="657453"/>
                      </a:cubicBezTo>
                      <a:cubicBezTo>
                        <a:pt x="788889" y="613258"/>
                        <a:pt x="799657" y="658503"/>
                        <a:pt x="835342" y="505100"/>
                      </a:cubicBezTo>
                      <a:cubicBezTo>
                        <a:pt x="856133" y="369725"/>
                        <a:pt x="852621" y="283994"/>
                        <a:pt x="840132" y="200791"/>
                      </a:cubicBezTo>
                      <a:cubicBezTo>
                        <a:pt x="827643" y="117588"/>
                        <a:pt x="785545" y="28472"/>
                        <a:pt x="760408" y="5884"/>
                      </a:cubicBezTo>
                      <a:cubicBezTo>
                        <a:pt x="735271" y="-16704"/>
                        <a:pt x="720978" y="30624"/>
                        <a:pt x="689311" y="65261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 rot="21306556">
                  <a:off x="6172346" y="3603845"/>
                  <a:ext cx="673777" cy="155390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0221" h="816270">
                      <a:moveTo>
                        <a:pt x="0" y="816270"/>
                      </a:moveTo>
                      <a:cubicBezTo>
                        <a:pt x="302821" y="732153"/>
                        <a:pt x="677617" y="701648"/>
                        <a:pt x="733253" y="657453"/>
                      </a:cubicBezTo>
                      <a:cubicBezTo>
                        <a:pt x="788889" y="613258"/>
                        <a:pt x="799657" y="658503"/>
                        <a:pt x="835342" y="505100"/>
                      </a:cubicBezTo>
                      <a:cubicBezTo>
                        <a:pt x="856133" y="369725"/>
                        <a:pt x="852621" y="283994"/>
                        <a:pt x="840132" y="200791"/>
                      </a:cubicBezTo>
                      <a:cubicBezTo>
                        <a:pt x="827643" y="117588"/>
                        <a:pt x="785545" y="28472"/>
                        <a:pt x="760408" y="5884"/>
                      </a:cubicBezTo>
                      <a:cubicBezTo>
                        <a:pt x="735271" y="-16704"/>
                        <a:pt x="720978" y="30624"/>
                        <a:pt x="689311" y="65261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59" name="Volný tvar 58"/>
                <p:cNvSpPr/>
                <p:nvPr/>
              </p:nvSpPr>
              <p:spPr>
                <a:xfrm rot="21291781">
                  <a:off x="6759056" y="3581435"/>
                  <a:ext cx="924146" cy="217940"/>
                </a:xfrm>
                <a:custGeom>
                  <a:avLst/>
                  <a:gdLst>
                    <a:gd name="connsiteX0" fmla="*/ 0 w 733102"/>
                    <a:gd name="connsiteY0" fmla="*/ 217940 h 217940"/>
                    <a:gd name="connsiteX1" fmla="*/ 433137 w 733102"/>
                    <a:gd name="connsiteY1" fmla="*/ 197677 h 217940"/>
                    <a:gd name="connsiteX2" fmla="*/ 643373 w 733102"/>
                    <a:gd name="connsiteY2" fmla="*/ 116622 h 217940"/>
                    <a:gd name="connsiteX3" fmla="*/ 724428 w 733102"/>
                    <a:gd name="connsiteY3" fmla="*/ 10237 h 217940"/>
                    <a:gd name="connsiteX4" fmla="*/ 726961 w 733102"/>
                    <a:gd name="connsiteY4" fmla="*/ 10237 h 217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102" h="217940">
                      <a:moveTo>
                        <a:pt x="0" y="217940"/>
                      </a:moveTo>
                      <a:cubicBezTo>
                        <a:pt x="162954" y="216251"/>
                        <a:pt x="325908" y="214563"/>
                        <a:pt x="433137" y="197677"/>
                      </a:cubicBezTo>
                      <a:cubicBezTo>
                        <a:pt x="540366" y="180791"/>
                        <a:pt x="594825" y="147862"/>
                        <a:pt x="643373" y="116622"/>
                      </a:cubicBezTo>
                      <a:cubicBezTo>
                        <a:pt x="691921" y="85382"/>
                        <a:pt x="710497" y="27968"/>
                        <a:pt x="724428" y="10237"/>
                      </a:cubicBezTo>
                      <a:cubicBezTo>
                        <a:pt x="738359" y="-7494"/>
                        <a:pt x="732660" y="1371"/>
                        <a:pt x="726961" y="1023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 flipV="1">
                  <a:off x="6431660" y="3904541"/>
                  <a:ext cx="824120" cy="296292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  <a:gd name="connsiteX0" fmla="*/ 0 w 842597"/>
                    <a:gd name="connsiteY0" fmla="*/ 816270 h 816270"/>
                    <a:gd name="connsiteX1" fmla="*/ 733253 w 842597"/>
                    <a:gd name="connsiteY1" fmla="*/ 657453 h 816270"/>
                    <a:gd name="connsiteX2" fmla="*/ 812545 w 842597"/>
                    <a:gd name="connsiteY2" fmla="*/ 451445 h 816270"/>
                    <a:gd name="connsiteX3" fmla="*/ 840132 w 842597"/>
                    <a:gd name="connsiteY3" fmla="*/ 200791 h 816270"/>
                    <a:gd name="connsiteX4" fmla="*/ 760408 w 842597"/>
                    <a:gd name="connsiteY4" fmla="*/ 5884 h 816270"/>
                    <a:gd name="connsiteX5" fmla="*/ 689311 w 842597"/>
                    <a:gd name="connsiteY5" fmla="*/ 65261 h 816270"/>
                    <a:gd name="connsiteX0" fmla="*/ 0 w 826014"/>
                    <a:gd name="connsiteY0" fmla="*/ 815353 h 815353"/>
                    <a:gd name="connsiteX1" fmla="*/ 733253 w 826014"/>
                    <a:gd name="connsiteY1" fmla="*/ 656536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24120"/>
                    <a:gd name="connsiteY0" fmla="*/ 815353 h 815353"/>
                    <a:gd name="connsiteX1" fmla="*/ 725654 w 824120"/>
                    <a:gd name="connsiteY1" fmla="*/ 610543 h 815353"/>
                    <a:gd name="connsiteX2" fmla="*/ 812545 w 824120"/>
                    <a:gd name="connsiteY2" fmla="*/ 450528 h 815353"/>
                    <a:gd name="connsiteX3" fmla="*/ 817335 w 824120"/>
                    <a:gd name="connsiteY3" fmla="*/ 184543 h 815353"/>
                    <a:gd name="connsiteX4" fmla="*/ 760408 w 824120"/>
                    <a:gd name="connsiteY4" fmla="*/ 4967 h 815353"/>
                    <a:gd name="connsiteX5" fmla="*/ 689311 w 824120"/>
                    <a:gd name="connsiteY5" fmla="*/ 64344 h 815353"/>
                    <a:gd name="connsiteX0" fmla="*/ 0 w 824120"/>
                    <a:gd name="connsiteY0" fmla="*/ 864242 h 864242"/>
                    <a:gd name="connsiteX1" fmla="*/ 725654 w 824120"/>
                    <a:gd name="connsiteY1" fmla="*/ 659432 h 864242"/>
                    <a:gd name="connsiteX2" fmla="*/ 812545 w 824120"/>
                    <a:gd name="connsiteY2" fmla="*/ 499417 h 864242"/>
                    <a:gd name="connsiteX3" fmla="*/ 817335 w 824120"/>
                    <a:gd name="connsiteY3" fmla="*/ 233432 h 864242"/>
                    <a:gd name="connsiteX4" fmla="*/ 760408 w 824120"/>
                    <a:gd name="connsiteY4" fmla="*/ 53856 h 864242"/>
                    <a:gd name="connsiteX5" fmla="*/ 696910 w 824120"/>
                    <a:gd name="connsiteY5" fmla="*/ 13585 h 864242"/>
                    <a:gd name="connsiteX0" fmla="*/ 0 w 824120"/>
                    <a:gd name="connsiteY0" fmla="*/ 850657 h 850657"/>
                    <a:gd name="connsiteX1" fmla="*/ 725654 w 824120"/>
                    <a:gd name="connsiteY1" fmla="*/ 645847 h 850657"/>
                    <a:gd name="connsiteX2" fmla="*/ 812545 w 824120"/>
                    <a:gd name="connsiteY2" fmla="*/ 485832 h 850657"/>
                    <a:gd name="connsiteX3" fmla="*/ 817335 w 824120"/>
                    <a:gd name="connsiteY3" fmla="*/ 219847 h 850657"/>
                    <a:gd name="connsiteX4" fmla="*/ 760408 w 824120"/>
                    <a:gd name="connsiteY4" fmla="*/ 40271 h 850657"/>
                    <a:gd name="connsiteX5" fmla="*/ 696910 w 824120"/>
                    <a:gd name="connsiteY5" fmla="*/ 0 h 850657"/>
                    <a:gd name="connsiteX0" fmla="*/ 0 w 824120"/>
                    <a:gd name="connsiteY0" fmla="*/ 888984 h 888984"/>
                    <a:gd name="connsiteX1" fmla="*/ 725654 w 824120"/>
                    <a:gd name="connsiteY1" fmla="*/ 684174 h 888984"/>
                    <a:gd name="connsiteX2" fmla="*/ 812545 w 824120"/>
                    <a:gd name="connsiteY2" fmla="*/ 524159 h 888984"/>
                    <a:gd name="connsiteX3" fmla="*/ 817335 w 824120"/>
                    <a:gd name="connsiteY3" fmla="*/ 258174 h 888984"/>
                    <a:gd name="connsiteX4" fmla="*/ 760408 w 824120"/>
                    <a:gd name="connsiteY4" fmla="*/ 78598 h 888984"/>
                    <a:gd name="connsiteX5" fmla="*/ 712108 w 824120"/>
                    <a:gd name="connsiteY5" fmla="*/ 0 h 888984"/>
                    <a:gd name="connsiteX0" fmla="*/ 0 w 824120"/>
                    <a:gd name="connsiteY0" fmla="*/ 896649 h 896649"/>
                    <a:gd name="connsiteX1" fmla="*/ 725654 w 824120"/>
                    <a:gd name="connsiteY1" fmla="*/ 691839 h 896649"/>
                    <a:gd name="connsiteX2" fmla="*/ 812545 w 824120"/>
                    <a:gd name="connsiteY2" fmla="*/ 531824 h 896649"/>
                    <a:gd name="connsiteX3" fmla="*/ 817335 w 824120"/>
                    <a:gd name="connsiteY3" fmla="*/ 265839 h 896649"/>
                    <a:gd name="connsiteX4" fmla="*/ 760408 w 824120"/>
                    <a:gd name="connsiteY4" fmla="*/ 86263 h 896649"/>
                    <a:gd name="connsiteX5" fmla="*/ 742503 w 824120"/>
                    <a:gd name="connsiteY5" fmla="*/ 0 h 89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4120" h="896649">
                      <a:moveTo>
                        <a:pt x="0" y="896649"/>
                      </a:moveTo>
                      <a:cubicBezTo>
                        <a:pt x="302821" y="812532"/>
                        <a:pt x="689015" y="744976"/>
                        <a:pt x="725654" y="691839"/>
                      </a:cubicBezTo>
                      <a:cubicBezTo>
                        <a:pt x="762293" y="638702"/>
                        <a:pt x="792057" y="631569"/>
                        <a:pt x="812545" y="531824"/>
                      </a:cubicBezTo>
                      <a:cubicBezTo>
                        <a:pt x="828270" y="434776"/>
                        <a:pt x="826024" y="340099"/>
                        <a:pt x="817335" y="265839"/>
                      </a:cubicBezTo>
                      <a:cubicBezTo>
                        <a:pt x="808646" y="191579"/>
                        <a:pt x="772880" y="130569"/>
                        <a:pt x="760408" y="86263"/>
                      </a:cubicBezTo>
                      <a:cubicBezTo>
                        <a:pt x="747936" y="41957"/>
                        <a:pt x="781769" y="3692"/>
                        <a:pt x="742503" y="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1" name="Volný tvar 60"/>
                <p:cNvSpPr/>
                <p:nvPr/>
              </p:nvSpPr>
              <p:spPr>
                <a:xfrm rot="230004" flipV="1">
                  <a:off x="6747098" y="3914311"/>
                  <a:ext cx="924146" cy="217940"/>
                </a:xfrm>
                <a:custGeom>
                  <a:avLst/>
                  <a:gdLst>
                    <a:gd name="connsiteX0" fmla="*/ 0 w 733102"/>
                    <a:gd name="connsiteY0" fmla="*/ 217940 h 217940"/>
                    <a:gd name="connsiteX1" fmla="*/ 433137 w 733102"/>
                    <a:gd name="connsiteY1" fmla="*/ 197677 h 217940"/>
                    <a:gd name="connsiteX2" fmla="*/ 643373 w 733102"/>
                    <a:gd name="connsiteY2" fmla="*/ 116622 h 217940"/>
                    <a:gd name="connsiteX3" fmla="*/ 724428 w 733102"/>
                    <a:gd name="connsiteY3" fmla="*/ 10237 h 217940"/>
                    <a:gd name="connsiteX4" fmla="*/ 726961 w 733102"/>
                    <a:gd name="connsiteY4" fmla="*/ 10237 h 217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102" h="217940">
                      <a:moveTo>
                        <a:pt x="0" y="217940"/>
                      </a:moveTo>
                      <a:cubicBezTo>
                        <a:pt x="162954" y="216251"/>
                        <a:pt x="325908" y="214563"/>
                        <a:pt x="433137" y="197677"/>
                      </a:cubicBezTo>
                      <a:cubicBezTo>
                        <a:pt x="540366" y="180791"/>
                        <a:pt x="594825" y="147862"/>
                        <a:pt x="643373" y="116622"/>
                      </a:cubicBezTo>
                      <a:cubicBezTo>
                        <a:pt x="691921" y="85382"/>
                        <a:pt x="710497" y="27968"/>
                        <a:pt x="724428" y="10237"/>
                      </a:cubicBezTo>
                      <a:cubicBezTo>
                        <a:pt x="738359" y="-7494"/>
                        <a:pt x="732660" y="1371"/>
                        <a:pt x="726961" y="1023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</p:grpSp>
          <p:grpSp>
            <p:nvGrpSpPr>
              <p:cNvPr id="29" name="Skupina 28"/>
              <p:cNvGrpSpPr/>
              <p:nvPr/>
            </p:nvGrpSpPr>
            <p:grpSpPr>
              <a:xfrm>
                <a:off x="718147" y="4867239"/>
                <a:ext cx="798440" cy="692522"/>
                <a:chOff x="1181273" y="3501008"/>
                <a:chExt cx="612000" cy="692522"/>
              </a:xfrm>
            </p:grpSpPr>
            <p:cxnSp>
              <p:nvCxnSpPr>
                <p:cNvPr id="49" name="Přímá spojnice se šipkou 48"/>
                <p:cNvCxnSpPr/>
                <p:nvPr/>
              </p:nvCxnSpPr>
              <p:spPr>
                <a:xfrm flipV="1">
                  <a:off x="1181274" y="3718814"/>
                  <a:ext cx="575229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Přímá spojnice se šipkou 49"/>
                <p:cNvCxnSpPr/>
                <p:nvPr/>
              </p:nvCxnSpPr>
              <p:spPr>
                <a:xfrm flipV="1">
                  <a:off x="1181274" y="3962688"/>
                  <a:ext cx="575229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Přímá spojnice se šipkou 50"/>
                <p:cNvCxnSpPr/>
                <p:nvPr/>
              </p:nvCxnSpPr>
              <p:spPr>
                <a:xfrm flipV="1">
                  <a:off x="1181274" y="4084625"/>
                  <a:ext cx="468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Přímá spojnice se šipkou 51"/>
                <p:cNvCxnSpPr/>
                <p:nvPr/>
              </p:nvCxnSpPr>
              <p:spPr>
                <a:xfrm flipV="1">
                  <a:off x="1181274" y="3609911"/>
                  <a:ext cx="468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se šipkou 52"/>
                <p:cNvCxnSpPr/>
                <p:nvPr/>
              </p:nvCxnSpPr>
              <p:spPr>
                <a:xfrm flipV="1">
                  <a:off x="1181274" y="3501008"/>
                  <a:ext cx="252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se šipkou 53"/>
                <p:cNvCxnSpPr/>
                <p:nvPr/>
              </p:nvCxnSpPr>
              <p:spPr>
                <a:xfrm flipV="1">
                  <a:off x="1181274" y="4193530"/>
                  <a:ext cx="252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se šipkou 54"/>
                <p:cNvCxnSpPr/>
                <p:nvPr/>
              </p:nvCxnSpPr>
              <p:spPr>
                <a:xfrm flipV="1">
                  <a:off x="1181273" y="3840751"/>
                  <a:ext cx="612000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ovéPole 29"/>
              <p:cNvSpPr txBox="1"/>
              <p:nvPr/>
            </p:nvSpPr>
            <p:spPr>
              <a:xfrm>
                <a:off x="4369293" y="454695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33CC"/>
                    </a:solidFill>
                  </a:rPr>
                  <a:t>r</a:t>
                </a:r>
                <a:r>
                  <a:rPr lang="cs-CZ" b="1" baseline="-25000" dirty="0">
                    <a:solidFill>
                      <a:srgbClr val="0033CC"/>
                    </a:solidFill>
                  </a:rPr>
                  <a:t>1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7884367" y="451248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33CC"/>
                    </a:solidFill>
                  </a:rPr>
                  <a:t>r</a:t>
                </a:r>
                <a:r>
                  <a:rPr lang="cs-CZ" b="1" baseline="-25000" dirty="0">
                    <a:solidFill>
                      <a:srgbClr val="0033CC"/>
                    </a:solidFill>
                  </a:rPr>
                  <a:t>2</a:t>
                </a:r>
              </a:p>
            </p:txBody>
          </p:sp>
          <p:cxnSp>
            <p:nvCxnSpPr>
              <p:cNvPr id="32" name="Přímá spojnice 31"/>
              <p:cNvCxnSpPr/>
              <p:nvPr/>
            </p:nvCxnSpPr>
            <p:spPr>
              <a:xfrm>
                <a:off x="4612931" y="5011287"/>
                <a:ext cx="0" cy="360000"/>
              </a:xfrm>
              <a:prstGeom prst="line">
                <a:avLst/>
              </a:prstGeom>
              <a:ln w="19050">
                <a:solidFill>
                  <a:srgbClr val="0033CC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/>
              <p:cNvCxnSpPr/>
              <p:nvPr/>
            </p:nvCxnSpPr>
            <p:spPr>
              <a:xfrm>
                <a:off x="7877593" y="4758874"/>
                <a:ext cx="0" cy="972000"/>
              </a:xfrm>
              <a:prstGeom prst="line">
                <a:avLst/>
              </a:prstGeom>
              <a:ln w="19050">
                <a:solidFill>
                  <a:srgbClr val="0033CC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/>
              <p:cNvSpPr txBox="1"/>
              <p:nvPr/>
            </p:nvSpPr>
            <p:spPr>
              <a:xfrm>
                <a:off x="3945780" y="3939892"/>
                <a:ext cx="136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man</a:t>
                </a:r>
                <a:r>
                  <a:rPr lang="cs-CZ" sz="2000" dirty="0">
                    <a:solidFill>
                      <a:schemeClr val="bg1"/>
                    </a:solidFill>
                  </a:rPr>
                  <a:t>ž</a:t>
                </a:r>
                <a:r>
                  <a:rPr lang="en-US" sz="2000" dirty="0">
                    <a:solidFill>
                      <a:schemeClr val="bg1"/>
                    </a:solidFill>
                  </a:rPr>
                  <a:t>eta</a:t>
                </a:r>
                <a:endParaRPr lang="cs-CZ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643434" y="4348012"/>
                <a:ext cx="1446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>
                    <a:solidFill>
                      <a:srgbClr val="FF0000"/>
                    </a:solidFill>
                  </a:rPr>
                  <a:t>a. </a:t>
                </a:r>
                <a:r>
                  <a:rPr lang="cs-CZ" sz="1800" dirty="0" err="1">
                    <a:solidFill>
                      <a:srgbClr val="FF0000"/>
                    </a:solidFill>
                  </a:rPr>
                  <a:t>brachialis</a:t>
                </a:r>
                <a:endParaRPr lang="cs-CZ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570209" y="5723964"/>
                <a:ext cx="2463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laminární proudění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5961667" y="5795972"/>
                <a:ext cx="26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turbulentní proudění</a:t>
                </a:r>
              </a:p>
            </p:txBody>
          </p:sp>
          <p:grpSp>
            <p:nvGrpSpPr>
              <p:cNvPr id="38" name="Skupina 37"/>
              <p:cNvGrpSpPr/>
              <p:nvPr/>
            </p:nvGrpSpPr>
            <p:grpSpPr>
              <a:xfrm>
                <a:off x="6084170" y="3270801"/>
                <a:ext cx="2520277" cy="1107406"/>
                <a:chOff x="6084170" y="3236941"/>
                <a:chExt cx="2906234" cy="1141266"/>
              </a:xfrm>
            </p:grpSpPr>
            <p:grpSp>
              <p:nvGrpSpPr>
                <p:cNvPr id="41" name="Skupina 40"/>
                <p:cNvGrpSpPr>
                  <a:grpSpLocks noChangeAspect="1"/>
                </p:cNvGrpSpPr>
                <p:nvPr/>
              </p:nvGrpSpPr>
              <p:grpSpPr>
                <a:xfrm>
                  <a:off x="6084170" y="3236941"/>
                  <a:ext cx="2906234" cy="1141266"/>
                  <a:chOff x="6612690" y="-46093"/>
                  <a:chExt cx="3926687" cy="1541994"/>
                </a:xfrm>
              </p:grpSpPr>
              <p:sp>
                <p:nvSpPr>
                  <p:cNvPr id="43" name="Ovál 42"/>
                  <p:cNvSpPr/>
                  <p:nvPr/>
                </p:nvSpPr>
                <p:spPr>
                  <a:xfrm>
                    <a:off x="6612690" y="1146978"/>
                    <a:ext cx="1728234" cy="34892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4" name="Plechovka 43"/>
                  <p:cNvSpPr/>
                  <p:nvPr/>
                </p:nvSpPr>
                <p:spPr>
                  <a:xfrm>
                    <a:off x="7231732" y="1052735"/>
                    <a:ext cx="521636" cy="268703"/>
                  </a:xfrm>
                  <a:prstGeom prst="can">
                    <a:avLst>
                      <a:gd name="adj" fmla="val 5000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5" name="Volný tvar 44"/>
                  <p:cNvSpPr/>
                  <p:nvPr/>
                </p:nvSpPr>
                <p:spPr>
                  <a:xfrm>
                    <a:off x="7759316" y="-46093"/>
                    <a:ext cx="2759815" cy="1194020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2759816"/>
                      <a:gd name="connsiteY0" fmla="*/ 1194018 h 1194018"/>
                      <a:gd name="connsiteX1" fmla="*/ 373919 w 2759816"/>
                      <a:gd name="connsiteY1" fmla="*/ 1139630 h 1194018"/>
                      <a:gd name="connsiteX2" fmla="*/ 778430 w 2759816"/>
                      <a:gd name="connsiteY2" fmla="*/ 1020656 h 1194018"/>
                      <a:gd name="connsiteX3" fmla="*/ 1121755 w 2759816"/>
                      <a:gd name="connsiteY3" fmla="*/ 792906 h 1194018"/>
                      <a:gd name="connsiteX4" fmla="*/ 2759816 w 2759816"/>
                      <a:gd name="connsiteY4" fmla="*/ 0 h 1194018"/>
                      <a:gd name="connsiteX0" fmla="*/ 0 w 2759816"/>
                      <a:gd name="connsiteY0" fmla="*/ 1194018 h 1194018"/>
                      <a:gd name="connsiteX1" fmla="*/ 373919 w 2759816"/>
                      <a:gd name="connsiteY1" fmla="*/ 1139630 h 1194018"/>
                      <a:gd name="connsiteX2" fmla="*/ 778430 w 2759816"/>
                      <a:gd name="connsiteY2" fmla="*/ 1020656 h 1194018"/>
                      <a:gd name="connsiteX3" fmla="*/ 1618149 w 2759816"/>
                      <a:gd name="connsiteY3" fmla="*/ 498746 h 1194018"/>
                      <a:gd name="connsiteX4" fmla="*/ 2759816 w 2759816"/>
                      <a:gd name="connsiteY4" fmla="*/ 0 h 1194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59816" h="1194018">
                        <a:moveTo>
                          <a:pt x="0" y="1194018"/>
                        </a:moveTo>
                        <a:cubicBezTo>
                          <a:pt x="122090" y="1181271"/>
                          <a:pt x="244181" y="1168524"/>
                          <a:pt x="373919" y="1139630"/>
                        </a:cubicBezTo>
                        <a:cubicBezTo>
                          <a:pt x="503657" y="1110736"/>
                          <a:pt x="571058" y="1127470"/>
                          <a:pt x="778430" y="1020656"/>
                        </a:cubicBezTo>
                        <a:cubicBezTo>
                          <a:pt x="985802" y="913842"/>
                          <a:pt x="1287918" y="668855"/>
                          <a:pt x="1618149" y="498746"/>
                        </a:cubicBezTo>
                        <a:cubicBezTo>
                          <a:pt x="1948380" y="328637"/>
                          <a:pt x="2760099" y="6515"/>
                          <a:pt x="2759816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6" name="Volný tvar 45"/>
                  <p:cNvSpPr/>
                  <p:nvPr/>
                </p:nvSpPr>
                <p:spPr>
                  <a:xfrm>
                    <a:off x="7764288" y="82521"/>
                    <a:ext cx="2775089" cy="1164604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1223435"/>
                      <a:gd name="connsiteY0" fmla="*/ 462298 h 462298"/>
                      <a:gd name="connsiteX1" fmla="*/ 407578 w 1223435"/>
                      <a:gd name="connsiteY1" fmla="*/ 407910 h 462298"/>
                      <a:gd name="connsiteX2" fmla="*/ 812089 w 1223435"/>
                      <a:gd name="connsiteY2" fmla="*/ 288936 h 462298"/>
                      <a:gd name="connsiteX3" fmla="*/ 1155414 w 1223435"/>
                      <a:gd name="connsiteY3" fmla="*/ 61186 h 462298"/>
                      <a:gd name="connsiteX4" fmla="*/ 1223399 w 1223435"/>
                      <a:gd name="connsiteY4" fmla="*/ 0 h 462298"/>
                      <a:gd name="connsiteX0" fmla="*/ 0 w 2775090"/>
                      <a:gd name="connsiteY0" fmla="*/ 1164603 h 1164603"/>
                      <a:gd name="connsiteX1" fmla="*/ 407578 w 2775090"/>
                      <a:gd name="connsiteY1" fmla="*/ 1110215 h 1164603"/>
                      <a:gd name="connsiteX2" fmla="*/ 812089 w 2775090"/>
                      <a:gd name="connsiteY2" fmla="*/ 991241 h 1164603"/>
                      <a:gd name="connsiteX3" fmla="*/ 1155414 w 2775090"/>
                      <a:gd name="connsiteY3" fmla="*/ 763491 h 1164603"/>
                      <a:gd name="connsiteX4" fmla="*/ 2775090 w 2775090"/>
                      <a:gd name="connsiteY4" fmla="*/ 0 h 1164603"/>
                      <a:gd name="connsiteX0" fmla="*/ 0 w 2775090"/>
                      <a:gd name="connsiteY0" fmla="*/ 1164603 h 1164603"/>
                      <a:gd name="connsiteX1" fmla="*/ 407578 w 2775090"/>
                      <a:gd name="connsiteY1" fmla="*/ 1110215 h 1164603"/>
                      <a:gd name="connsiteX2" fmla="*/ 812089 w 2775090"/>
                      <a:gd name="connsiteY2" fmla="*/ 991241 h 1164603"/>
                      <a:gd name="connsiteX3" fmla="*/ 1743732 w 2775090"/>
                      <a:gd name="connsiteY3" fmla="*/ 417854 h 1164603"/>
                      <a:gd name="connsiteX4" fmla="*/ 2775090 w 2775090"/>
                      <a:gd name="connsiteY4" fmla="*/ 0 h 1164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5090" h="1164603">
                        <a:moveTo>
                          <a:pt x="0" y="1164603"/>
                        </a:moveTo>
                        <a:cubicBezTo>
                          <a:pt x="122090" y="1151856"/>
                          <a:pt x="272230" y="1139109"/>
                          <a:pt x="407578" y="1110215"/>
                        </a:cubicBezTo>
                        <a:cubicBezTo>
                          <a:pt x="542926" y="1081321"/>
                          <a:pt x="589397" y="1106635"/>
                          <a:pt x="812089" y="991241"/>
                        </a:cubicBezTo>
                        <a:cubicBezTo>
                          <a:pt x="1034781" y="875848"/>
                          <a:pt x="1416565" y="583061"/>
                          <a:pt x="1743732" y="417854"/>
                        </a:cubicBezTo>
                        <a:cubicBezTo>
                          <a:pt x="2070899" y="252647"/>
                          <a:pt x="2775373" y="6515"/>
                          <a:pt x="277509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7" name="Volný tvar 46"/>
                  <p:cNvSpPr/>
                  <p:nvPr/>
                </p:nvSpPr>
                <p:spPr>
                  <a:xfrm>
                    <a:off x="7775620" y="714879"/>
                    <a:ext cx="1276021" cy="462299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9776" h="462298">
                        <a:moveTo>
                          <a:pt x="0" y="462298"/>
                        </a:moveTo>
                        <a:cubicBezTo>
                          <a:pt x="122090" y="449551"/>
                          <a:pt x="244181" y="436804"/>
                          <a:pt x="373919" y="407910"/>
                        </a:cubicBezTo>
                        <a:cubicBezTo>
                          <a:pt x="503657" y="379016"/>
                          <a:pt x="653791" y="346723"/>
                          <a:pt x="778430" y="288936"/>
                        </a:cubicBezTo>
                        <a:cubicBezTo>
                          <a:pt x="903069" y="231149"/>
                          <a:pt x="1053203" y="109342"/>
                          <a:pt x="1121755" y="61186"/>
                        </a:cubicBezTo>
                        <a:cubicBezTo>
                          <a:pt x="1190307" y="13030"/>
                          <a:pt x="1190023" y="6515"/>
                          <a:pt x="118974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8" name="Volný tvar 47"/>
                  <p:cNvSpPr/>
                  <p:nvPr/>
                </p:nvSpPr>
                <p:spPr>
                  <a:xfrm>
                    <a:off x="7786205" y="32914"/>
                    <a:ext cx="2730398" cy="1179313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2730399"/>
                      <a:gd name="connsiteY0" fmla="*/ 1179311 h 1179311"/>
                      <a:gd name="connsiteX1" fmla="*/ 373919 w 2730399"/>
                      <a:gd name="connsiteY1" fmla="*/ 1124923 h 1179311"/>
                      <a:gd name="connsiteX2" fmla="*/ 778430 w 2730399"/>
                      <a:gd name="connsiteY2" fmla="*/ 1005949 h 1179311"/>
                      <a:gd name="connsiteX3" fmla="*/ 1121755 w 2730399"/>
                      <a:gd name="connsiteY3" fmla="*/ 778199 h 1179311"/>
                      <a:gd name="connsiteX4" fmla="*/ 2730399 w 2730399"/>
                      <a:gd name="connsiteY4" fmla="*/ 0 h 1179311"/>
                      <a:gd name="connsiteX0" fmla="*/ 0 w 2730399"/>
                      <a:gd name="connsiteY0" fmla="*/ 1179311 h 1179311"/>
                      <a:gd name="connsiteX1" fmla="*/ 373919 w 2730399"/>
                      <a:gd name="connsiteY1" fmla="*/ 1124923 h 1179311"/>
                      <a:gd name="connsiteX2" fmla="*/ 778430 w 2730399"/>
                      <a:gd name="connsiteY2" fmla="*/ 1005949 h 1179311"/>
                      <a:gd name="connsiteX3" fmla="*/ 1695366 w 2730399"/>
                      <a:gd name="connsiteY3" fmla="*/ 439917 h 1179311"/>
                      <a:gd name="connsiteX4" fmla="*/ 2730399 w 2730399"/>
                      <a:gd name="connsiteY4" fmla="*/ 0 h 1179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30399" h="1179311">
                        <a:moveTo>
                          <a:pt x="0" y="1179311"/>
                        </a:moveTo>
                        <a:cubicBezTo>
                          <a:pt x="122090" y="1166564"/>
                          <a:pt x="244181" y="1153817"/>
                          <a:pt x="373919" y="1124923"/>
                        </a:cubicBezTo>
                        <a:cubicBezTo>
                          <a:pt x="503657" y="1096029"/>
                          <a:pt x="558189" y="1120117"/>
                          <a:pt x="778430" y="1005949"/>
                        </a:cubicBezTo>
                        <a:cubicBezTo>
                          <a:pt x="998671" y="891781"/>
                          <a:pt x="1370038" y="607575"/>
                          <a:pt x="1695366" y="439917"/>
                        </a:cubicBezTo>
                        <a:cubicBezTo>
                          <a:pt x="2020694" y="272259"/>
                          <a:pt x="2730682" y="6515"/>
                          <a:pt x="2730399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  <p:sp>
              <p:nvSpPr>
                <p:cNvPr id="42" name="Volný tvar 41"/>
                <p:cNvSpPr/>
                <p:nvPr/>
              </p:nvSpPr>
              <p:spPr>
                <a:xfrm>
                  <a:off x="6952444" y="3270801"/>
                  <a:ext cx="2020832" cy="872837"/>
                </a:xfrm>
                <a:custGeom>
                  <a:avLst/>
                  <a:gdLst>
                    <a:gd name="connsiteX0" fmla="*/ 0 w 1189776"/>
                    <a:gd name="connsiteY0" fmla="*/ 462298 h 462298"/>
                    <a:gd name="connsiteX1" fmla="*/ 373919 w 1189776"/>
                    <a:gd name="connsiteY1" fmla="*/ 407910 h 462298"/>
                    <a:gd name="connsiteX2" fmla="*/ 778430 w 1189776"/>
                    <a:gd name="connsiteY2" fmla="*/ 288936 h 462298"/>
                    <a:gd name="connsiteX3" fmla="*/ 1121755 w 1189776"/>
                    <a:gd name="connsiteY3" fmla="*/ 61186 h 462298"/>
                    <a:gd name="connsiteX4" fmla="*/ 1189740 w 1189776"/>
                    <a:gd name="connsiteY4" fmla="*/ 0 h 462298"/>
                    <a:gd name="connsiteX0" fmla="*/ 0 w 2730399"/>
                    <a:gd name="connsiteY0" fmla="*/ 1179311 h 1179311"/>
                    <a:gd name="connsiteX1" fmla="*/ 373919 w 2730399"/>
                    <a:gd name="connsiteY1" fmla="*/ 1124923 h 1179311"/>
                    <a:gd name="connsiteX2" fmla="*/ 778430 w 2730399"/>
                    <a:gd name="connsiteY2" fmla="*/ 1005949 h 1179311"/>
                    <a:gd name="connsiteX3" fmla="*/ 1121755 w 2730399"/>
                    <a:gd name="connsiteY3" fmla="*/ 778199 h 1179311"/>
                    <a:gd name="connsiteX4" fmla="*/ 2730399 w 2730399"/>
                    <a:gd name="connsiteY4" fmla="*/ 0 h 1179311"/>
                    <a:gd name="connsiteX0" fmla="*/ 0 w 2730399"/>
                    <a:gd name="connsiteY0" fmla="*/ 1179311 h 1179311"/>
                    <a:gd name="connsiteX1" fmla="*/ 373919 w 2730399"/>
                    <a:gd name="connsiteY1" fmla="*/ 1124923 h 1179311"/>
                    <a:gd name="connsiteX2" fmla="*/ 778430 w 2730399"/>
                    <a:gd name="connsiteY2" fmla="*/ 1005949 h 1179311"/>
                    <a:gd name="connsiteX3" fmla="*/ 1695366 w 2730399"/>
                    <a:gd name="connsiteY3" fmla="*/ 439917 h 1179311"/>
                    <a:gd name="connsiteX4" fmla="*/ 2730399 w 2730399"/>
                    <a:gd name="connsiteY4" fmla="*/ 0 h 1179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0399" h="1179311">
                      <a:moveTo>
                        <a:pt x="0" y="1179311"/>
                      </a:moveTo>
                      <a:cubicBezTo>
                        <a:pt x="122090" y="1166564"/>
                        <a:pt x="244181" y="1153817"/>
                        <a:pt x="373919" y="1124923"/>
                      </a:cubicBezTo>
                      <a:cubicBezTo>
                        <a:pt x="503657" y="1096029"/>
                        <a:pt x="558189" y="1120117"/>
                        <a:pt x="778430" y="1005949"/>
                      </a:cubicBezTo>
                      <a:cubicBezTo>
                        <a:pt x="998671" y="891781"/>
                        <a:pt x="1370038" y="607575"/>
                        <a:pt x="1695366" y="439917"/>
                      </a:cubicBezTo>
                      <a:cubicBezTo>
                        <a:pt x="2020694" y="272259"/>
                        <a:pt x="2730682" y="6515"/>
                        <a:pt x="2730399" y="0"/>
                      </a:cubicBezTo>
                    </a:path>
                  </a:pathLst>
                </a:cu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</p:grpSp>
          <p:sp>
            <p:nvSpPr>
              <p:cNvPr id="39" name="Obdélník 38"/>
              <p:cNvSpPr/>
              <p:nvPr/>
            </p:nvSpPr>
            <p:spPr>
              <a:xfrm>
                <a:off x="4698343" y="5337388"/>
                <a:ext cx="7618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Re</a:t>
                </a:r>
                <a:r>
                  <a:rPr lang="en-US" b="1" baseline="-25000" dirty="0"/>
                  <a:t>1</a:t>
                </a:r>
                <a:endParaRPr lang="cs-CZ" dirty="0"/>
              </a:p>
            </p:txBody>
          </p:sp>
          <p:sp>
            <p:nvSpPr>
              <p:cNvPr id="40" name="Obdélník 39"/>
              <p:cNvSpPr/>
              <p:nvPr/>
            </p:nvSpPr>
            <p:spPr>
              <a:xfrm>
                <a:off x="7092426" y="4275189"/>
                <a:ext cx="7216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Re</a:t>
                </a:r>
                <a:r>
                  <a:rPr lang="cs-CZ" b="1" baseline="-25000" dirty="0"/>
                  <a:t>2</a:t>
                </a:r>
                <a:endParaRPr lang="cs-CZ" dirty="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6887294" y="4398994"/>
              <a:ext cx="2330067" cy="643799"/>
              <a:chOff x="6887294" y="4398994"/>
              <a:chExt cx="2330067" cy="643799"/>
            </a:xfrm>
          </p:grpSpPr>
          <p:sp>
            <p:nvSpPr>
              <p:cNvPr id="14" name="TextovéPole 13"/>
              <p:cNvSpPr txBox="1"/>
              <p:nvPr/>
            </p:nvSpPr>
            <p:spPr>
              <a:xfrm>
                <a:off x="6887294" y="458112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3300"/>
                    </a:solidFill>
                  </a:rPr>
                  <a:t>v</a:t>
                </a:r>
                <a:r>
                  <a:rPr lang="cs-CZ" b="1" baseline="-25000" dirty="0">
                    <a:solidFill>
                      <a:srgbClr val="003300"/>
                    </a:solidFill>
                  </a:rPr>
                  <a:t>1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8655156" y="439899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3300"/>
                    </a:solidFill>
                  </a:rPr>
                  <a:t>v</a:t>
                </a:r>
                <a:r>
                  <a:rPr lang="cs-CZ" b="1" baseline="-25000" dirty="0">
                    <a:solidFill>
                      <a:srgbClr val="003300"/>
                    </a:solidFill>
                  </a:rPr>
                  <a:t>2</a:t>
                </a:r>
              </a:p>
            </p:txBody>
          </p:sp>
          <p:cxnSp>
            <p:nvCxnSpPr>
              <p:cNvPr id="16" name="Přímá spojnice se šipkou 15"/>
              <p:cNvCxnSpPr/>
              <p:nvPr/>
            </p:nvCxnSpPr>
            <p:spPr>
              <a:xfrm flipV="1">
                <a:off x="8353361" y="4892020"/>
                <a:ext cx="864000" cy="0"/>
              </a:xfrm>
              <a:prstGeom prst="straightConnector1">
                <a:avLst/>
              </a:prstGeom>
              <a:ln w="38100">
                <a:solidFill>
                  <a:srgbClr val="00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Obdélník 61"/>
          <p:cNvSpPr/>
          <p:nvPr/>
        </p:nvSpPr>
        <p:spPr>
          <a:xfrm>
            <a:off x="419199" y="5636886"/>
            <a:ext cx="4424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Symbol"/>
              </a:rPr>
              <a:t>situace těsně za zúžením arterie: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4866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Princip měření TK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679450" y="660802"/>
            <a:ext cx="9999255" cy="5796778"/>
            <a:chOff x="1712575" y="399192"/>
            <a:chExt cx="9999255" cy="6058388"/>
          </a:xfrm>
        </p:grpSpPr>
        <p:sp>
          <p:nvSpPr>
            <p:cNvPr id="8" name="TextovéPole 7"/>
            <p:cNvSpPr txBox="1"/>
            <p:nvPr/>
          </p:nvSpPr>
          <p:spPr>
            <a:xfrm>
              <a:off x="2458413" y="844949"/>
              <a:ext cx="377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err="1"/>
                <a:t>Korotkovův</a:t>
              </a:r>
              <a:r>
                <a:rPr lang="cs-CZ" sz="2400" dirty="0"/>
                <a:t> fenomén</a:t>
              </a:r>
            </a:p>
            <a:p>
              <a:r>
                <a:rPr lang="cs-CZ" sz="2400" dirty="0"/>
                <a:t>(Auskultační metoda)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066279" y="4848595"/>
              <a:ext cx="3604674" cy="48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Kontinuálně měřený TK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458413" y="1816827"/>
              <a:ext cx="2790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Tlak v manžetě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712575" y="3560353"/>
              <a:ext cx="4311754" cy="868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Tlakové oscilace v manžetě</a:t>
              </a:r>
            </a:p>
            <a:p>
              <a:r>
                <a:rPr lang="cs-CZ" sz="2400" dirty="0"/>
                <a:t>(Oscilometrická metoda)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275587" y="2271673"/>
              <a:ext cx="1447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STK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275588" y="2837104"/>
              <a:ext cx="1395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DTK</a:t>
              </a: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5011082" y="2547044"/>
              <a:ext cx="2388820" cy="5267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5" name="Pravoúhlý trojúhelník 14"/>
            <p:cNvSpPr/>
            <p:nvPr/>
          </p:nvSpPr>
          <p:spPr>
            <a:xfrm>
              <a:off x="7376240" y="2522491"/>
              <a:ext cx="2482610" cy="549079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6" name="Přímá spojnice 15"/>
            <p:cNvCxnSpPr/>
            <p:nvPr/>
          </p:nvCxnSpPr>
          <p:spPr>
            <a:xfrm>
              <a:off x="4999207" y="1289226"/>
              <a:ext cx="67126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flipH="1">
              <a:off x="5004802" y="1937298"/>
              <a:ext cx="0" cy="13614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4650690" y="2081314"/>
              <a:ext cx="9906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608807" y="2081314"/>
              <a:ext cx="6103023" cy="14614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4999207" y="3988203"/>
              <a:ext cx="67126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7366715" y="121170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4999207" y="2525085"/>
              <a:ext cx="23294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 flipV="1">
              <a:off x="4999207" y="3087398"/>
              <a:ext cx="47699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Volný tvar 23"/>
            <p:cNvSpPr/>
            <p:nvPr/>
          </p:nvSpPr>
          <p:spPr>
            <a:xfrm>
              <a:off x="6526898" y="2452100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7529817" y="2469643"/>
              <a:ext cx="1015064" cy="656656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9 w 2411457"/>
                <a:gd name="connsiteY3" fmla="*/ 11723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8 w 2411457"/>
                <a:gd name="connsiteY3" fmla="*/ 45382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1457" h="603807">
                  <a:moveTo>
                    <a:pt x="3885" y="550985"/>
                  </a:moveTo>
                  <a:cubicBezTo>
                    <a:pt x="-5884" y="268654"/>
                    <a:pt x="-2325" y="8763"/>
                    <a:pt x="75829" y="10717"/>
                  </a:cubicBezTo>
                  <a:cubicBezTo>
                    <a:pt x="153983" y="12671"/>
                    <a:pt x="387107" y="556930"/>
                    <a:pt x="472809" y="562708"/>
                  </a:cubicBezTo>
                  <a:cubicBezTo>
                    <a:pt x="558511" y="568486"/>
                    <a:pt x="513838" y="41474"/>
                    <a:pt x="590038" y="45382"/>
                  </a:cubicBezTo>
                  <a:cubicBezTo>
                    <a:pt x="666238" y="49290"/>
                    <a:pt x="863578" y="589810"/>
                    <a:pt x="930009" y="586154"/>
                  </a:cubicBezTo>
                  <a:cubicBezTo>
                    <a:pt x="996440" y="582498"/>
                    <a:pt x="912424" y="27354"/>
                    <a:pt x="988624" y="23446"/>
                  </a:cubicBezTo>
                  <a:cubicBezTo>
                    <a:pt x="1064824" y="19538"/>
                    <a:pt x="1312963" y="566616"/>
                    <a:pt x="1387209" y="562708"/>
                  </a:cubicBezTo>
                  <a:cubicBezTo>
                    <a:pt x="1461455" y="558800"/>
                    <a:pt x="1357901" y="0"/>
                    <a:pt x="1434101" y="0"/>
                  </a:cubicBezTo>
                  <a:cubicBezTo>
                    <a:pt x="1510301" y="0"/>
                    <a:pt x="1760394" y="560754"/>
                    <a:pt x="1844409" y="562708"/>
                  </a:cubicBezTo>
                  <a:cubicBezTo>
                    <a:pt x="1928424" y="564662"/>
                    <a:pt x="1854178" y="5861"/>
                    <a:pt x="1938193" y="11723"/>
                  </a:cubicBezTo>
                  <a:cubicBezTo>
                    <a:pt x="2022208" y="17585"/>
                    <a:pt x="2270347" y="547077"/>
                    <a:pt x="2348501" y="597877"/>
                  </a:cubicBezTo>
                  <a:cubicBezTo>
                    <a:pt x="2426655" y="648677"/>
                    <a:pt x="2397347" y="357554"/>
                    <a:pt x="2407116" y="316523"/>
                  </a:cubicBezTo>
                  <a:cubicBezTo>
                    <a:pt x="2416885" y="275492"/>
                    <a:pt x="2407116" y="351692"/>
                    <a:pt x="2407116" y="351692"/>
                  </a:cubicBezTo>
                  <a:lnTo>
                    <a:pt x="2407116" y="363415"/>
                  </a:lnTo>
                  <a:lnTo>
                    <a:pt x="2407116" y="32824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8548510" y="2469642"/>
              <a:ext cx="1016170" cy="65604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1011 h 656043"/>
                <a:gd name="connsiteX1" fmla="*/ 65128 w 2414084"/>
                <a:gd name="connsiteY1" fmla="*/ 38303 h 656043"/>
                <a:gd name="connsiteX2" fmla="*/ 475436 w 2414084"/>
                <a:gd name="connsiteY2" fmla="*/ 612734 h 656043"/>
                <a:gd name="connsiteX3" fmla="*/ 592666 w 2414084"/>
                <a:gd name="connsiteY3" fmla="*/ 61749 h 656043"/>
                <a:gd name="connsiteX4" fmla="*/ 932636 w 2414084"/>
                <a:gd name="connsiteY4" fmla="*/ 636180 h 656043"/>
                <a:gd name="connsiteX5" fmla="*/ 991251 w 2414084"/>
                <a:gd name="connsiteY5" fmla="*/ 73472 h 656043"/>
                <a:gd name="connsiteX6" fmla="*/ 1389836 w 2414084"/>
                <a:gd name="connsiteY6" fmla="*/ 612734 h 656043"/>
                <a:gd name="connsiteX7" fmla="*/ 1436728 w 2414084"/>
                <a:gd name="connsiteY7" fmla="*/ 50026 h 656043"/>
                <a:gd name="connsiteX8" fmla="*/ 1847036 w 2414084"/>
                <a:gd name="connsiteY8" fmla="*/ 612734 h 656043"/>
                <a:gd name="connsiteX9" fmla="*/ 1940820 w 2414084"/>
                <a:gd name="connsiteY9" fmla="*/ 41 h 656043"/>
                <a:gd name="connsiteX10" fmla="*/ 2351128 w 2414084"/>
                <a:gd name="connsiteY10" fmla="*/ 647903 h 656043"/>
                <a:gd name="connsiteX11" fmla="*/ 2409743 w 2414084"/>
                <a:gd name="connsiteY11" fmla="*/ 366549 h 656043"/>
                <a:gd name="connsiteX12" fmla="*/ 2409743 w 2414084"/>
                <a:gd name="connsiteY12" fmla="*/ 401718 h 656043"/>
                <a:gd name="connsiteX13" fmla="*/ 2409743 w 2414084"/>
                <a:gd name="connsiteY13" fmla="*/ 413441 h 656043"/>
                <a:gd name="connsiteX14" fmla="*/ 2409743 w 2414084"/>
                <a:gd name="connsiteY14" fmla="*/ 378272 h 65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56043">
                  <a:moveTo>
                    <a:pt x="6512" y="601011"/>
                  </a:moveTo>
                  <a:cubicBezTo>
                    <a:pt x="-3257" y="318680"/>
                    <a:pt x="-13026" y="36349"/>
                    <a:pt x="65128" y="38303"/>
                  </a:cubicBezTo>
                  <a:cubicBezTo>
                    <a:pt x="143282" y="40257"/>
                    <a:pt x="387513" y="608826"/>
                    <a:pt x="475436" y="612734"/>
                  </a:cubicBezTo>
                  <a:cubicBezTo>
                    <a:pt x="563359" y="616642"/>
                    <a:pt x="516466" y="57841"/>
                    <a:pt x="592666" y="61749"/>
                  </a:cubicBezTo>
                  <a:cubicBezTo>
                    <a:pt x="668866" y="65657"/>
                    <a:pt x="866205" y="634226"/>
                    <a:pt x="932636" y="636180"/>
                  </a:cubicBezTo>
                  <a:cubicBezTo>
                    <a:pt x="999067" y="638134"/>
                    <a:pt x="915051" y="77380"/>
                    <a:pt x="991251" y="73472"/>
                  </a:cubicBezTo>
                  <a:cubicBezTo>
                    <a:pt x="1067451" y="69564"/>
                    <a:pt x="1315590" y="616642"/>
                    <a:pt x="1389836" y="612734"/>
                  </a:cubicBezTo>
                  <a:cubicBezTo>
                    <a:pt x="1464082" y="608826"/>
                    <a:pt x="1360528" y="50026"/>
                    <a:pt x="1436728" y="50026"/>
                  </a:cubicBezTo>
                  <a:cubicBezTo>
                    <a:pt x="1512928" y="50026"/>
                    <a:pt x="1763021" y="621065"/>
                    <a:pt x="1847036" y="612734"/>
                  </a:cubicBezTo>
                  <a:cubicBezTo>
                    <a:pt x="1931051" y="604403"/>
                    <a:pt x="1856805" y="-5821"/>
                    <a:pt x="1940820" y="41"/>
                  </a:cubicBezTo>
                  <a:cubicBezTo>
                    <a:pt x="2024835" y="5903"/>
                    <a:pt x="2272974" y="586818"/>
                    <a:pt x="2351128" y="647903"/>
                  </a:cubicBezTo>
                  <a:cubicBezTo>
                    <a:pt x="2429282" y="708988"/>
                    <a:pt x="2399974" y="407580"/>
                    <a:pt x="2409743" y="366549"/>
                  </a:cubicBezTo>
                  <a:cubicBezTo>
                    <a:pt x="2419512" y="325518"/>
                    <a:pt x="2409743" y="401718"/>
                    <a:pt x="2409743" y="401718"/>
                  </a:cubicBezTo>
                  <a:lnTo>
                    <a:pt x="2409743" y="413441"/>
                  </a:lnTo>
                  <a:lnTo>
                    <a:pt x="2409743" y="37827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9570048" y="2436826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28" name="Přímá spojnice 27"/>
            <p:cNvCxnSpPr/>
            <p:nvPr/>
          </p:nvCxnSpPr>
          <p:spPr>
            <a:xfrm>
              <a:off x="7974752" y="1031707"/>
              <a:ext cx="0" cy="50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>
              <a:off x="7597572" y="1121707"/>
              <a:ext cx="0" cy="3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7808635" y="1067707"/>
              <a:ext cx="0" cy="43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8159547" y="995707"/>
              <a:ext cx="0" cy="57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>
              <a:off x="8378622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>
              <a:off x="8597697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8807247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8988222" y="1049707"/>
              <a:ext cx="0" cy="54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9175671" y="1121707"/>
              <a:ext cx="0" cy="43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9387503" y="1193707"/>
              <a:ext cx="0" cy="25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>
            <a:xfrm>
              <a:off x="9613052" y="1229707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>
              <a:off x="7376240" y="3849127"/>
              <a:ext cx="0" cy="3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>
              <a:off x="7984277" y="3715249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>
              <a:off x="7596464" y="3841249"/>
              <a:ext cx="0" cy="39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/>
            <p:nvPr/>
          </p:nvCxnSpPr>
          <p:spPr>
            <a:xfrm>
              <a:off x="7818160" y="3751249"/>
              <a:ext cx="0" cy="54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>
              <a:off x="8169072" y="3679249"/>
              <a:ext cx="0" cy="68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>
              <a:off x="8388147" y="3520515"/>
              <a:ext cx="0" cy="93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8607222" y="3502515"/>
              <a:ext cx="0" cy="9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8816772" y="3349451"/>
              <a:ext cx="0" cy="12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8997747" y="3429465"/>
              <a:ext cx="0" cy="10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/>
            <p:cNvCxnSpPr/>
            <p:nvPr/>
          </p:nvCxnSpPr>
          <p:spPr>
            <a:xfrm>
              <a:off x="9185196" y="3452790"/>
              <a:ext cx="0" cy="90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/>
            <p:nvPr/>
          </p:nvCxnSpPr>
          <p:spPr>
            <a:xfrm>
              <a:off x="9397028" y="3542790"/>
              <a:ext cx="0" cy="72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/>
            <p:nvPr/>
          </p:nvCxnSpPr>
          <p:spPr>
            <a:xfrm>
              <a:off x="9622577" y="3633840"/>
              <a:ext cx="0" cy="57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/>
            <p:nvPr/>
          </p:nvCxnSpPr>
          <p:spPr>
            <a:xfrm>
              <a:off x="6422252" y="392112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>
              <a:off x="10054625" y="3761940"/>
              <a:ext cx="0" cy="39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>
              <a:off x="6784202" y="3903127"/>
              <a:ext cx="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>
              <a:off x="6601292" y="392112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>
              <a:off x="10270649" y="3810315"/>
              <a:ext cx="0" cy="356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>
              <a:off x="6208485" y="3939127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/>
            <p:nvPr/>
          </p:nvCxnSpPr>
          <p:spPr>
            <a:xfrm>
              <a:off x="5735166" y="3957127"/>
              <a:ext cx="0" cy="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/>
            <p:nvPr/>
          </p:nvCxnSpPr>
          <p:spPr>
            <a:xfrm>
              <a:off x="6953717" y="3885127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>
              <a:off x="5917536" y="3957127"/>
              <a:ext cx="0" cy="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>
              <a:off x="6054730" y="3923361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/>
            <p:cNvCxnSpPr/>
            <p:nvPr/>
          </p:nvCxnSpPr>
          <p:spPr>
            <a:xfrm>
              <a:off x="10449714" y="3844515"/>
              <a:ext cx="0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>
              <a:off x="7153742" y="3867127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Volný tvar 62"/>
            <p:cNvSpPr/>
            <p:nvPr/>
          </p:nvSpPr>
          <p:spPr>
            <a:xfrm>
              <a:off x="5522313" y="2480675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64" name="Přímá spojnice 63"/>
            <p:cNvCxnSpPr/>
            <p:nvPr/>
          </p:nvCxnSpPr>
          <p:spPr>
            <a:xfrm>
              <a:off x="9857651" y="3706890"/>
              <a:ext cx="0" cy="46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/>
            <p:cNvCxnSpPr/>
            <p:nvPr/>
          </p:nvCxnSpPr>
          <p:spPr>
            <a:xfrm>
              <a:off x="10649739" y="3863565"/>
              <a:ext cx="0" cy="25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/>
            <p:cNvCxnSpPr/>
            <p:nvPr/>
          </p:nvCxnSpPr>
          <p:spPr>
            <a:xfrm>
              <a:off x="10868814" y="3881565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>
              <a:off x="11040264" y="3899565"/>
              <a:ext cx="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Volný tvar 67"/>
            <p:cNvSpPr/>
            <p:nvPr/>
          </p:nvSpPr>
          <p:spPr>
            <a:xfrm>
              <a:off x="10589223" y="2446351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69" name="Přímá spojnice 68"/>
            <p:cNvCxnSpPr/>
            <p:nvPr/>
          </p:nvCxnSpPr>
          <p:spPr>
            <a:xfrm>
              <a:off x="11259339" y="3917565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/>
            <p:nvPr/>
          </p:nvCxnSpPr>
          <p:spPr>
            <a:xfrm>
              <a:off x="11440314" y="3935565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Volný tvar 70"/>
            <p:cNvSpPr/>
            <p:nvPr/>
          </p:nvSpPr>
          <p:spPr>
            <a:xfrm>
              <a:off x="6555473" y="4652198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7558392" y="4722589"/>
              <a:ext cx="1015064" cy="603807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9 w 2411457"/>
                <a:gd name="connsiteY3" fmla="*/ 11723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8 w 2411457"/>
                <a:gd name="connsiteY3" fmla="*/ 45382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1457" h="603807">
                  <a:moveTo>
                    <a:pt x="3885" y="550985"/>
                  </a:moveTo>
                  <a:cubicBezTo>
                    <a:pt x="-5884" y="268654"/>
                    <a:pt x="-2325" y="8763"/>
                    <a:pt x="75829" y="10717"/>
                  </a:cubicBezTo>
                  <a:cubicBezTo>
                    <a:pt x="153983" y="12671"/>
                    <a:pt x="387107" y="556930"/>
                    <a:pt x="472809" y="562708"/>
                  </a:cubicBezTo>
                  <a:cubicBezTo>
                    <a:pt x="558511" y="568486"/>
                    <a:pt x="513838" y="41474"/>
                    <a:pt x="590038" y="45382"/>
                  </a:cubicBezTo>
                  <a:cubicBezTo>
                    <a:pt x="666238" y="49290"/>
                    <a:pt x="863578" y="589810"/>
                    <a:pt x="930009" y="586154"/>
                  </a:cubicBezTo>
                  <a:cubicBezTo>
                    <a:pt x="996440" y="582498"/>
                    <a:pt x="912424" y="27354"/>
                    <a:pt x="988624" y="23446"/>
                  </a:cubicBezTo>
                  <a:cubicBezTo>
                    <a:pt x="1064824" y="19538"/>
                    <a:pt x="1312963" y="566616"/>
                    <a:pt x="1387209" y="562708"/>
                  </a:cubicBezTo>
                  <a:cubicBezTo>
                    <a:pt x="1461455" y="558800"/>
                    <a:pt x="1357901" y="0"/>
                    <a:pt x="1434101" y="0"/>
                  </a:cubicBezTo>
                  <a:cubicBezTo>
                    <a:pt x="1510301" y="0"/>
                    <a:pt x="1760394" y="560754"/>
                    <a:pt x="1844409" y="562708"/>
                  </a:cubicBezTo>
                  <a:cubicBezTo>
                    <a:pt x="1928424" y="564662"/>
                    <a:pt x="1854178" y="5861"/>
                    <a:pt x="1938193" y="11723"/>
                  </a:cubicBezTo>
                  <a:cubicBezTo>
                    <a:pt x="2022208" y="17585"/>
                    <a:pt x="2270347" y="547077"/>
                    <a:pt x="2348501" y="597877"/>
                  </a:cubicBezTo>
                  <a:cubicBezTo>
                    <a:pt x="2426655" y="648677"/>
                    <a:pt x="2397347" y="357554"/>
                    <a:pt x="2407116" y="316523"/>
                  </a:cubicBezTo>
                  <a:cubicBezTo>
                    <a:pt x="2416885" y="275492"/>
                    <a:pt x="2407116" y="351692"/>
                    <a:pt x="2407116" y="351692"/>
                  </a:cubicBezTo>
                  <a:lnTo>
                    <a:pt x="2407116" y="363415"/>
                  </a:lnTo>
                  <a:lnTo>
                    <a:pt x="2407116" y="32824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3" name="Volný tvar 72"/>
            <p:cNvSpPr/>
            <p:nvPr/>
          </p:nvSpPr>
          <p:spPr>
            <a:xfrm>
              <a:off x="8567560" y="4669740"/>
              <a:ext cx="1016170" cy="65604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1011 h 656043"/>
                <a:gd name="connsiteX1" fmla="*/ 65128 w 2414084"/>
                <a:gd name="connsiteY1" fmla="*/ 38303 h 656043"/>
                <a:gd name="connsiteX2" fmla="*/ 475436 w 2414084"/>
                <a:gd name="connsiteY2" fmla="*/ 612734 h 656043"/>
                <a:gd name="connsiteX3" fmla="*/ 592666 w 2414084"/>
                <a:gd name="connsiteY3" fmla="*/ 61749 h 656043"/>
                <a:gd name="connsiteX4" fmla="*/ 932636 w 2414084"/>
                <a:gd name="connsiteY4" fmla="*/ 636180 h 656043"/>
                <a:gd name="connsiteX5" fmla="*/ 991251 w 2414084"/>
                <a:gd name="connsiteY5" fmla="*/ 73472 h 656043"/>
                <a:gd name="connsiteX6" fmla="*/ 1389836 w 2414084"/>
                <a:gd name="connsiteY6" fmla="*/ 612734 h 656043"/>
                <a:gd name="connsiteX7" fmla="*/ 1436728 w 2414084"/>
                <a:gd name="connsiteY7" fmla="*/ 50026 h 656043"/>
                <a:gd name="connsiteX8" fmla="*/ 1847036 w 2414084"/>
                <a:gd name="connsiteY8" fmla="*/ 612734 h 656043"/>
                <a:gd name="connsiteX9" fmla="*/ 1940820 w 2414084"/>
                <a:gd name="connsiteY9" fmla="*/ 41 h 656043"/>
                <a:gd name="connsiteX10" fmla="*/ 2351128 w 2414084"/>
                <a:gd name="connsiteY10" fmla="*/ 647903 h 656043"/>
                <a:gd name="connsiteX11" fmla="*/ 2409743 w 2414084"/>
                <a:gd name="connsiteY11" fmla="*/ 366549 h 656043"/>
                <a:gd name="connsiteX12" fmla="*/ 2409743 w 2414084"/>
                <a:gd name="connsiteY12" fmla="*/ 401718 h 656043"/>
                <a:gd name="connsiteX13" fmla="*/ 2409743 w 2414084"/>
                <a:gd name="connsiteY13" fmla="*/ 413441 h 656043"/>
                <a:gd name="connsiteX14" fmla="*/ 2409743 w 2414084"/>
                <a:gd name="connsiteY14" fmla="*/ 378272 h 65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56043">
                  <a:moveTo>
                    <a:pt x="6512" y="601011"/>
                  </a:moveTo>
                  <a:cubicBezTo>
                    <a:pt x="-3257" y="318680"/>
                    <a:pt x="-13026" y="36349"/>
                    <a:pt x="65128" y="38303"/>
                  </a:cubicBezTo>
                  <a:cubicBezTo>
                    <a:pt x="143282" y="40257"/>
                    <a:pt x="387513" y="608826"/>
                    <a:pt x="475436" y="612734"/>
                  </a:cubicBezTo>
                  <a:cubicBezTo>
                    <a:pt x="563359" y="616642"/>
                    <a:pt x="516466" y="57841"/>
                    <a:pt x="592666" y="61749"/>
                  </a:cubicBezTo>
                  <a:cubicBezTo>
                    <a:pt x="668866" y="65657"/>
                    <a:pt x="866205" y="634226"/>
                    <a:pt x="932636" y="636180"/>
                  </a:cubicBezTo>
                  <a:cubicBezTo>
                    <a:pt x="999067" y="638134"/>
                    <a:pt x="915051" y="77380"/>
                    <a:pt x="991251" y="73472"/>
                  </a:cubicBezTo>
                  <a:cubicBezTo>
                    <a:pt x="1067451" y="69564"/>
                    <a:pt x="1315590" y="616642"/>
                    <a:pt x="1389836" y="612734"/>
                  </a:cubicBezTo>
                  <a:cubicBezTo>
                    <a:pt x="1464082" y="608826"/>
                    <a:pt x="1360528" y="50026"/>
                    <a:pt x="1436728" y="50026"/>
                  </a:cubicBezTo>
                  <a:cubicBezTo>
                    <a:pt x="1512928" y="50026"/>
                    <a:pt x="1763021" y="621065"/>
                    <a:pt x="1847036" y="612734"/>
                  </a:cubicBezTo>
                  <a:cubicBezTo>
                    <a:pt x="1931051" y="604403"/>
                    <a:pt x="1856805" y="-5821"/>
                    <a:pt x="1940820" y="41"/>
                  </a:cubicBezTo>
                  <a:cubicBezTo>
                    <a:pt x="2024835" y="5903"/>
                    <a:pt x="2272974" y="586818"/>
                    <a:pt x="2351128" y="647903"/>
                  </a:cubicBezTo>
                  <a:cubicBezTo>
                    <a:pt x="2429282" y="708988"/>
                    <a:pt x="2399974" y="407580"/>
                    <a:pt x="2409743" y="366549"/>
                  </a:cubicBezTo>
                  <a:cubicBezTo>
                    <a:pt x="2419512" y="325518"/>
                    <a:pt x="2409743" y="401718"/>
                    <a:pt x="2409743" y="401718"/>
                  </a:cubicBezTo>
                  <a:lnTo>
                    <a:pt x="2409743" y="413441"/>
                  </a:lnTo>
                  <a:lnTo>
                    <a:pt x="2409743" y="37827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4" name="Volný tvar 73"/>
            <p:cNvSpPr/>
            <p:nvPr/>
          </p:nvSpPr>
          <p:spPr>
            <a:xfrm>
              <a:off x="9579573" y="4636924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5" name="Volný tvar 74"/>
            <p:cNvSpPr/>
            <p:nvPr/>
          </p:nvSpPr>
          <p:spPr>
            <a:xfrm>
              <a:off x="5550888" y="4680773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6" name="Volný tvar 75"/>
            <p:cNvSpPr/>
            <p:nvPr/>
          </p:nvSpPr>
          <p:spPr>
            <a:xfrm>
              <a:off x="10598748" y="4646449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77" name="Přímá spojnice 76"/>
            <p:cNvCxnSpPr/>
            <p:nvPr/>
          </p:nvCxnSpPr>
          <p:spPr>
            <a:xfrm>
              <a:off x="7328615" y="928334"/>
              <a:ext cx="0" cy="4644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/>
            <p:cNvCxnSpPr/>
            <p:nvPr/>
          </p:nvCxnSpPr>
          <p:spPr>
            <a:xfrm>
              <a:off x="9751735" y="899973"/>
              <a:ext cx="0" cy="4680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/>
            <p:nvPr/>
          </p:nvCxnSpPr>
          <p:spPr>
            <a:xfrm>
              <a:off x="8815631" y="887212"/>
              <a:ext cx="0" cy="4716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ovéPole 79"/>
            <p:cNvSpPr txBox="1"/>
            <p:nvPr/>
          </p:nvSpPr>
          <p:spPr>
            <a:xfrm>
              <a:off x="7003568" y="425130"/>
              <a:ext cx="999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STK</a:t>
              </a:r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8433073" y="416920"/>
              <a:ext cx="1181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err="1"/>
                <a:t>stTK</a:t>
              </a:r>
              <a:endParaRPr lang="cs-CZ" sz="2800" b="1" dirty="0"/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9405922" y="399192"/>
              <a:ext cx="1284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DTK</a:t>
              </a:r>
            </a:p>
          </p:txBody>
        </p:sp>
        <p:sp>
          <p:nvSpPr>
            <p:cNvPr id="83" name="Ovál 82"/>
            <p:cNvSpPr/>
            <p:nvPr/>
          </p:nvSpPr>
          <p:spPr>
            <a:xfrm>
              <a:off x="6208485" y="5413464"/>
              <a:ext cx="575717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84" name="Ovál 83"/>
            <p:cNvSpPr/>
            <p:nvPr/>
          </p:nvSpPr>
          <p:spPr>
            <a:xfrm>
              <a:off x="6207670" y="6097540"/>
              <a:ext cx="575717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85" name="Přímá spojnice 84"/>
            <p:cNvCxnSpPr/>
            <p:nvPr/>
          </p:nvCxnSpPr>
          <p:spPr>
            <a:xfrm>
              <a:off x="9987757" y="5872575"/>
              <a:ext cx="147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85"/>
            <p:cNvCxnSpPr/>
            <p:nvPr/>
          </p:nvCxnSpPr>
          <p:spPr>
            <a:xfrm>
              <a:off x="9997294" y="6043686"/>
              <a:ext cx="151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Přímá spojnice 86"/>
            <p:cNvCxnSpPr/>
            <p:nvPr/>
          </p:nvCxnSpPr>
          <p:spPr>
            <a:xfrm>
              <a:off x="5729581" y="5604117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nice 87"/>
            <p:cNvCxnSpPr/>
            <p:nvPr/>
          </p:nvCxnSpPr>
          <p:spPr>
            <a:xfrm>
              <a:off x="6790285" y="561913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/>
            <p:cNvCxnSpPr/>
            <p:nvPr/>
          </p:nvCxnSpPr>
          <p:spPr>
            <a:xfrm>
              <a:off x="5750032" y="6247343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89"/>
            <p:cNvCxnSpPr/>
            <p:nvPr/>
          </p:nvCxnSpPr>
          <p:spPr>
            <a:xfrm>
              <a:off x="6772557" y="6262822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Volný tvar 90"/>
            <p:cNvSpPr/>
            <p:nvPr/>
          </p:nvSpPr>
          <p:spPr>
            <a:xfrm>
              <a:off x="5760681" y="5820768"/>
              <a:ext cx="1488558" cy="124411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8558" h="60521">
                  <a:moveTo>
                    <a:pt x="0" y="4829"/>
                  </a:moveTo>
                  <a:cubicBezTo>
                    <a:pt x="108098" y="1285"/>
                    <a:pt x="219740" y="-3983"/>
                    <a:pt x="329610" y="4829"/>
                  </a:cubicBezTo>
                  <a:cubicBezTo>
                    <a:pt x="439480" y="13641"/>
                    <a:pt x="531628" y="49993"/>
                    <a:pt x="659219" y="57704"/>
                  </a:cubicBezTo>
                  <a:cubicBezTo>
                    <a:pt x="786810" y="65415"/>
                    <a:pt x="981741" y="55307"/>
                    <a:pt x="1095154" y="51093"/>
                  </a:cubicBezTo>
                  <a:cubicBezTo>
                    <a:pt x="1208567" y="46879"/>
                    <a:pt x="1274134" y="40131"/>
                    <a:pt x="1339701" y="32420"/>
                  </a:cubicBezTo>
                  <a:cubicBezTo>
                    <a:pt x="1405268" y="24709"/>
                    <a:pt x="1488558" y="4829"/>
                    <a:pt x="1488558" y="482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2" name="Volný tvar 91"/>
            <p:cNvSpPr/>
            <p:nvPr/>
          </p:nvSpPr>
          <p:spPr>
            <a:xfrm>
              <a:off x="5785484" y="5937840"/>
              <a:ext cx="1467293" cy="129517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0693 h 72881"/>
                <a:gd name="connsiteX1" fmla="*/ 329610 w 1488558"/>
                <a:gd name="connsiteY1" fmla="*/ 40693 h 72881"/>
                <a:gd name="connsiteX2" fmla="*/ 680484 w 1488558"/>
                <a:gd name="connsiteY2" fmla="*/ 466 h 72881"/>
                <a:gd name="connsiteX3" fmla="*/ 1052624 w 1488558"/>
                <a:gd name="connsiteY3" fmla="*/ 71440 h 72881"/>
                <a:gd name="connsiteX4" fmla="*/ 1307804 w 1488558"/>
                <a:gd name="connsiteY4" fmla="*/ 47594 h 72881"/>
                <a:gd name="connsiteX5" fmla="*/ 1488558 w 1488558"/>
                <a:gd name="connsiteY5" fmla="*/ 40693 h 72881"/>
                <a:gd name="connsiteX0" fmla="*/ 0 w 1488558"/>
                <a:gd name="connsiteY0" fmla="*/ 40402 h 72590"/>
                <a:gd name="connsiteX1" fmla="*/ 340242 w 1488558"/>
                <a:gd name="connsiteY1" fmla="*/ 50747 h 72590"/>
                <a:gd name="connsiteX2" fmla="*/ 680484 w 1488558"/>
                <a:gd name="connsiteY2" fmla="*/ 175 h 72590"/>
                <a:gd name="connsiteX3" fmla="*/ 1052624 w 1488558"/>
                <a:gd name="connsiteY3" fmla="*/ 71149 h 72590"/>
                <a:gd name="connsiteX4" fmla="*/ 1307804 w 1488558"/>
                <a:gd name="connsiteY4" fmla="*/ 47303 h 72590"/>
                <a:gd name="connsiteX5" fmla="*/ 1488558 w 1488558"/>
                <a:gd name="connsiteY5" fmla="*/ 40402 h 72590"/>
                <a:gd name="connsiteX0" fmla="*/ 0 w 1467293"/>
                <a:gd name="connsiteY0" fmla="*/ 61104 h 72602"/>
                <a:gd name="connsiteX1" fmla="*/ 318977 w 1467293"/>
                <a:gd name="connsiteY1" fmla="*/ 50759 h 72602"/>
                <a:gd name="connsiteX2" fmla="*/ 659219 w 1467293"/>
                <a:gd name="connsiteY2" fmla="*/ 187 h 72602"/>
                <a:gd name="connsiteX3" fmla="*/ 1031359 w 1467293"/>
                <a:gd name="connsiteY3" fmla="*/ 71161 h 72602"/>
                <a:gd name="connsiteX4" fmla="*/ 1286539 w 1467293"/>
                <a:gd name="connsiteY4" fmla="*/ 47315 h 72602"/>
                <a:gd name="connsiteX5" fmla="*/ 1467293 w 1467293"/>
                <a:gd name="connsiteY5" fmla="*/ 40414 h 72602"/>
                <a:gd name="connsiteX0" fmla="*/ 0 w 1467293"/>
                <a:gd name="connsiteY0" fmla="*/ 63571 h 63571"/>
                <a:gd name="connsiteX1" fmla="*/ 318977 w 1467293"/>
                <a:gd name="connsiteY1" fmla="*/ 53226 h 63571"/>
                <a:gd name="connsiteX2" fmla="*/ 659219 w 1467293"/>
                <a:gd name="connsiteY2" fmla="*/ 2654 h 63571"/>
                <a:gd name="connsiteX3" fmla="*/ 1041992 w 1467293"/>
                <a:gd name="connsiteY3" fmla="*/ 11561 h 63571"/>
                <a:gd name="connsiteX4" fmla="*/ 1286539 w 1467293"/>
                <a:gd name="connsiteY4" fmla="*/ 49782 h 63571"/>
                <a:gd name="connsiteX5" fmla="*/ 1467293 w 1467293"/>
                <a:gd name="connsiteY5" fmla="*/ 42881 h 63571"/>
                <a:gd name="connsiteX0" fmla="*/ 0 w 1467293"/>
                <a:gd name="connsiteY0" fmla="*/ 63005 h 63005"/>
                <a:gd name="connsiteX1" fmla="*/ 318977 w 1467293"/>
                <a:gd name="connsiteY1" fmla="*/ 52660 h 63005"/>
                <a:gd name="connsiteX2" fmla="*/ 659219 w 1467293"/>
                <a:gd name="connsiteY2" fmla="*/ 2088 h 63005"/>
                <a:gd name="connsiteX3" fmla="*/ 1041992 w 1467293"/>
                <a:gd name="connsiteY3" fmla="*/ 10995 h 63005"/>
                <a:gd name="connsiteX4" fmla="*/ 1275906 w 1467293"/>
                <a:gd name="connsiteY4" fmla="*/ 23354 h 63005"/>
                <a:gd name="connsiteX5" fmla="*/ 1467293 w 1467293"/>
                <a:gd name="connsiteY5" fmla="*/ 42315 h 6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7293" h="63005">
                  <a:moveTo>
                    <a:pt x="0" y="63005"/>
                  </a:moveTo>
                  <a:cubicBezTo>
                    <a:pt x="108098" y="59461"/>
                    <a:pt x="209107" y="62813"/>
                    <a:pt x="318977" y="52660"/>
                  </a:cubicBezTo>
                  <a:cubicBezTo>
                    <a:pt x="428847" y="42507"/>
                    <a:pt x="538717" y="9032"/>
                    <a:pt x="659219" y="2088"/>
                  </a:cubicBezTo>
                  <a:cubicBezTo>
                    <a:pt x="779722" y="-4856"/>
                    <a:pt x="939211" y="7451"/>
                    <a:pt x="1041992" y="10995"/>
                  </a:cubicBezTo>
                  <a:cubicBezTo>
                    <a:pt x="1144773" y="14539"/>
                    <a:pt x="1205023" y="18134"/>
                    <a:pt x="1275906" y="23354"/>
                  </a:cubicBezTo>
                  <a:cubicBezTo>
                    <a:pt x="1346789" y="28574"/>
                    <a:pt x="1467293" y="42315"/>
                    <a:pt x="1467293" y="423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3" name="Ovál 92"/>
            <p:cNvSpPr/>
            <p:nvPr/>
          </p:nvSpPr>
          <p:spPr>
            <a:xfrm>
              <a:off x="8260332" y="5471908"/>
              <a:ext cx="575717" cy="2269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4" name="Ovál 93"/>
            <p:cNvSpPr/>
            <p:nvPr/>
          </p:nvSpPr>
          <p:spPr>
            <a:xfrm>
              <a:off x="8250268" y="6203637"/>
              <a:ext cx="575717" cy="2244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95" name="Přímá spojnice 94"/>
            <p:cNvCxnSpPr/>
            <p:nvPr/>
          </p:nvCxnSpPr>
          <p:spPr>
            <a:xfrm>
              <a:off x="7797671" y="5618288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nice 95"/>
            <p:cNvCxnSpPr/>
            <p:nvPr/>
          </p:nvCxnSpPr>
          <p:spPr>
            <a:xfrm>
              <a:off x="8805210" y="5633305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nice 96"/>
            <p:cNvCxnSpPr/>
            <p:nvPr/>
          </p:nvCxnSpPr>
          <p:spPr>
            <a:xfrm>
              <a:off x="7818122" y="626151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/>
            <p:cNvCxnSpPr/>
            <p:nvPr/>
          </p:nvCxnSpPr>
          <p:spPr>
            <a:xfrm>
              <a:off x="8798115" y="6276993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Volný tvar 98"/>
            <p:cNvSpPr/>
            <p:nvPr/>
          </p:nvSpPr>
          <p:spPr>
            <a:xfrm>
              <a:off x="7808613" y="5817402"/>
              <a:ext cx="1488558" cy="102888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  <a:gd name="connsiteX0" fmla="*/ 0 w 1488558"/>
                <a:gd name="connsiteY0" fmla="*/ 4093 h 52363"/>
                <a:gd name="connsiteX1" fmla="*/ 329610 w 1488558"/>
                <a:gd name="connsiteY1" fmla="*/ 4093 h 52363"/>
                <a:gd name="connsiteX2" fmla="*/ 669851 w 1488558"/>
                <a:gd name="connsiteY2" fmla="*/ 46623 h 52363"/>
                <a:gd name="connsiteX3" fmla="*/ 1095154 w 1488558"/>
                <a:gd name="connsiteY3" fmla="*/ 50357 h 52363"/>
                <a:gd name="connsiteX4" fmla="*/ 1339701 w 1488558"/>
                <a:gd name="connsiteY4" fmla="*/ 31684 h 52363"/>
                <a:gd name="connsiteX5" fmla="*/ 1488558 w 1488558"/>
                <a:gd name="connsiteY5" fmla="*/ 4093 h 52363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3896"/>
                <a:gd name="connsiteX1" fmla="*/ 329610 w 1488558"/>
                <a:gd name="connsiteY1" fmla="*/ 4093 h 53896"/>
                <a:gd name="connsiteX2" fmla="*/ 669851 w 1488558"/>
                <a:gd name="connsiteY2" fmla="*/ 46623 h 53896"/>
                <a:gd name="connsiteX3" fmla="*/ 1095154 w 1488558"/>
                <a:gd name="connsiteY3" fmla="*/ 50357 h 53896"/>
                <a:gd name="connsiteX4" fmla="*/ 1339701 w 1488558"/>
                <a:gd name="connsiteY4" fmla="*/ 31684 h 53896"/>
                <a:gd name="connsiteX5" fmla="*/ 1488558 w 1488558"/>
                <a:gd name="connsiteY5" fmla="*/ 4093 h 53896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23358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1680"/>
                <a:gd name="connsiteX1" fmla="*/ 329610 w 1488558"/>
                <a:gd name="connsiteY1" fmla="*/ 4093 h 51680"/>
                <a:gd name="connsiteX2" fmla="*/ 669851 w 1488558"/>
                <a:gd name="connsiteY2" fmla="*/ 46623 h 51680"/>
                <a:gd name="connsiteX3" fmla="*/ 911482 w 1488558"/>
                <a:gd name="connsiteY3" fmla="*/ 49761 h 51680"/>
                <a:gd name="connsiteX4" fmla="*/ 1095154 w 1488558"/>
                <a:gd name="connsiteY4" fmla="*/ 50357 h 51680"/>
                <a:gd name="connsiteX5" fmla="*/ 1339701 w 1488558"/>
                <a:gd name="connsiteY5" fmla="*/ 31684 h 51680"/>
                <a:gd name="connsiteX6" fmla="*/ 1488558 w 1488558"/>
                <a:gd name="connsiteY6" fmla="*/ 4093 h 51680"/>
                <a:gd name="connsiteX0" fmla="*/ 0 w 1488558"/>
                <a:gd name="connsiteY0" fmla="*/ 4093 h 50544"/>
                <a:gd name="connsiteX1" fmla="*/ 329610 w 1488558"/>
                <a:gd name="connsiteY1" fmla="*/ 4093 h 50544"/>
                <a:gd name="connsiteX2" fmla="*/ 669851 w 1488558"/>
                <a:gd name="connsiteY2" fmla="*/ 46623 h 50544"/>
                <a:gd name="connsiteX3" fmla="*/ 911482 w 1488558"/>
                <a:gd name="connsiteY3" fmla="*/ 49761 h 50544"/>
                <a:gd name="connsiteX4" fmla="*/ 1095154 w 1488558"/>
                <a:gd name="connsiteY4" fmla="*/ 50357 h 50544"/>
                <a:gd name="connsiteX5" fmla="*/ 1339701 w 1488558"/>
                <a:gd name="connsiteY5" fmla="*/ 31684 h 50544"/>
                <a:gd name="connsiteX6" fmla="*/ 1488558 w 1488558"/>
                <a:gd name="connsiteY6" fmla="*/ 4093 h 50544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39701 w 1488558"/>
                <a:gd name="connsiteY5" fmla="*/ 31684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7400 h 53068"/>
                <a:gd name="connsiteX1" fmla="*/ 329610 w 1488558"/>
                <a:gd name="connsiteY1" fmla="*/ 7400 h 53068"/>
                <a:gd name="connsiteX2" fmla="*/ 669851 w 1488558"/>
                <a:gd name="connsiteY2" fmla="*/ 49930 h 53068"/>
                <a:gd name="connsiteX3" fmla="*/ 911482 w 1488558"/>
                <a:gd name="connsiteY3" fmla="*/ 53068 h 53068"/>
                <a:gd name="connsiteX4" fmla="*/ 1178281 w 1488558"/>
                <a:gd name="connsiteY4" fmla="*/ 19003 h 53068"/>
                <a:gd name="connsiteX5" fmla="*/ 1351577 w 1488558"/>
                <a:gd name="connsiteY5" fmla="*/ 8995 h 53068"/>
                <a:gd name="connsiteX6" fmla="*/ 1488558 w 1488558"/>
                <a:gd name="connsiteY6" fmla="*/ 7400 h 53068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288593 w 1488558"/>
                <a:gd name="connsiteY5" fmla="*/ 15167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410099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136717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558" h="50051">
                  <a:moveTo>
                    <a:pt x="0" y="4093"/>
                  </a:moveTo>
                  <a:cubicBezTo>
                    <a:pt x="108098" y="549"/>
                    <a:pt x="217968" y="-2995"/>
                    <a:pt x="329610" y="4093"/>
                  </a:cubicBezTo>
                  <a:cubicBezTo>
                    <a:pt x="441252" y="11181"/>
                    <a:pt x="589766" y="43479"/>
                    <a:pt x="669851" y="46623"/>
                  </a:cubicBezTo>
                  <a:cubicBezTo>
                    <a:pt x="749936" y="49767"/>
                    <a:pt x="769851" y="22437"/>
                    <a:pt x="810123" y="22960"/>
                  </a:cubicBezTo>
                  <a:cubicBezTo>
                    <a:pt x="850395" y="23483"/>
                    <a:pt x="854668" y="53289"/>
                    <a:pt x="911482" y="49761"/>
                  </a:cubicBezTo>
                  <a:cubicBezTo>
                    <a:pt x="992818" y="44095"/>
                    <a:pt x="999989" y="17931"/>
                    <a:pt x="1046229" y="15696"/>
                  </a:cubicBezTo>
                  <a:cubicBezTo>
                    <a:pt x="1092469" y="13461"/>
                    <a:pt x="1154131" y="36528"/>
                    <a:pt x="1188923" y="36352"/>
                  </a:cubicBezTo>
                  <a:cubicBezTo>
                    <a:pt x="1209918" y="33192"/>
                    <a:pt x="1312535" y="9906"/>
                    <a:pt x="1343424" y="5688"/>
                  </a:cubicBezTo>
                  <a:cubicBezTo>
                    <a:pt x="1374313" y="1470"/>
                    <a:pt x="1488558" y="4093"/>
                    <a:pt x="1488558" y="409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00" name="Ovál 99"/>
            <p:cNvSpPr/>
            <p:nvPr/>
          </p:nvSpPr>
          <p:spPr>
            <a:xfrm>
              <a:off x="10435102" y="5514736"/>
              <a:ext cx="575717" cy="14458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01" name="Ovál 100"/>
            <p:cNvSpPr/>
            <p:nvPr/>
          </p:nvSpPr>
          <p:spPr>
            <a:xfrm>
              <a:off x="10434287" y="6257332"/>
              <a:ext cx="575717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02" name="Přímá spojnice 101"/>
            <p:cNvCxnSpPr/>
            <p:nvPr/>
          </p:nvCxnSpPr>
          <p:spPr>
            <a:xfrm>
              <a:off x="9956198" y="563955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/>
            <p:cNvCxnSpPr/>
            <p:nvPr/>
          </p:nvCxnSpPr>
          <p:spPr>
            <a:xfrm>
              <a:off x="10434287" y="5639554"/>
              <a:ext cx="10615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/>
            <p:cNvCxnSpPr/>
            <p:nvPr/>
          </p:nvCxnSpPr>
          <p:spPr>
            <a:xfrm>
              <a:off x="9976649" y="6282780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/>
            <p:cNvCxnSpPr/>
            <p:nvPr/>
          </p:nvCxnSpPr>
          <p:spPr>
            <a:xfrm>
              <a:off x="10434287" y="6284767"/>
              <a:ext cx="10437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Volný tvar 105"/>
            <p:cNvSpPr/>
            <p:nvPr/>
          </p:nvSpPr>
          <p:spPr>
            <a:xfrm flipV="1">
              <a:off x="7808597" y="5945987"/>
              <a:ext cx="1488558" cy="102888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  <a:gd name="connsiteX0" fmla="*/ 0 w 1488558"/>
                <a:gd name="connsiteY0" fmla="*/ 4093 h 52363"/>
                <a:gd name="connsiteX1" fmla="*/ 329610 w 1488558"/>
                <a:gd name="connsiteY1" fmla="*/ 4093 h 52363"/>
                <a:gd name="connsiteX2" fmla="*/ 669851 w 1488558"/>
                <a:gd name="connsiteY2" fmla="*/ 46623 h 52363"/>
                <a:gd name="connsiteX3" fmla="*/ 1095154 w 1488558"/>
                <a:gd name="connsiteY3" fmla="*/ 50357 h 52363"/>
                <a:gd name="connsiteX4" fmla="*/ 1339701 w 1488558"/>
                <a:gd name="connsiteY4" fmla="*/ 31684 h 52363"/>
                <a:gd name="connsiteX5" fmla="*/ 1488558 w 1488558"/>
                <a:gd name="connsiteY5" fmla="*/ 4093 h 52363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3896"/>
                <a:gd name="connsiteX1" fmla="*/ 329610 w 1488558"/>
                <a:gd name="connsiteY1" fmla="*/ 4093 h 53896"/>
                <a:gd name="connsiteX2" fmla="*/ 669851 w 1488558"/>
                <a:gd name="connsiteY2" fmla="*/ 46623 h 53896"/>
                <a:gd name="connsiteX3" fmla="*/ 1095154 w 1488558"/>
                <a:gd name="connsiteY3" fmla="*/ 50357 h 53896"/>
                <a:gd name="connsiteX4" fmla="*/ 1339701 w 1488558"/>
                <a:gd name="connsiteY4" fmla="*/ 31684 h 53896"/>
                <a:gd name="connsiteX5" fmla="*/ 1488558 w 1488558"/>
                <a:gd name="connsiteY5" fmla="*/ 4093 h 53896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23358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1680"/>
                <a:gd name="connsiteX1" fmla="*/ 329610 w 1488558"/>
                <a:gd name="connsiteY1" fmla="*/ 4093 h 51680"/>
                <a:gd name="connsiteX2" fmla="*/ 669851 w 1488558"/>
                <a:gd name="connsiteY2" fmla="*/ 46623 h 51680"/>
                <a:gd name="connsiteX3" fmla="*/ 911482 w 1488558"/>
                <a:gd name="connsiteY3" fmla="*/ 49761 h 51680"/>
                <a:gd name="connsiteX4" fmla="*/ 1095154 w 1488558"/>
                <a:gd name="connsiteY4" fmla="*/ 50357 h 51680"/>
                <a:gd name="connsiteX5" fmla="*/ 1339701 w 1488558"/>
                <a:gd name="connsiteY5" fmla="*/ 31684 h 51680"/>
                <a:gd name="connsiteX6" fmla="*/ 1488558 w 1488558"/>
                <a:gd name="connsiteY6" fmla="*/ 4093 h 51680"/>
                <a:gd name="connsiteX0" fmla="*/ 0 w 1488558"/>
                <a:gd name="connsiteY0" fmla="*/ 4093 h 50544"/>
                <a:gd name="connsiteX1" fmla="*/ 329610 w 1488558"/>
                <a:gd name="connsiteY1" fmla="*/ 4093 h 50544"/>
                <a:gd name="connsiteX2" fmla="*/ 669851 w 1488558"/>
                <a:gd name="connsiteY2" fmla="*/ 46623 h 50544"/>
                <a:gd name="connsiteX3" fmla="*/ 911482 w 1488558"/>
                <a:gd name="connsiteY3" fmla="*/ 49761 h 50544"/>
                <a:gd name="connsiteX4" fmla="*/ 1095154 w 1488558"/>
                <a:gd name="connsiteY4" fmla="*/ 50357 h 50544"/>
                <a:gd name="connsiteX5" fmla="*/ 1339701 w 1488558"/>
                <a:gd name="connsiteY5" fmla="*/ 31684 h 50544"/>
                <a:gd name="connsiteX6" fmla="*/ 1488558 w 1488558"/>
                <a:gd name="connsiteY6" fmla="*/ 4093 h 50544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39701 w 1488558"/>
                <a:gd name="connsiteY5" fmla="*/ 31684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7400 h 53068"/>
                <a:gd name="connsiteX1" fmla="*/ 329610 w 1488558"/>
                <a:gd name="connsiteY1" fmla="*/ 7400 h 53068"/>
                <a:gd name="connsiteX2" fmla="*/ 669851 w 1488558"/>
                <a:gd name="connsiteY2" fmla="*/ 49930 h 53068"/>
                <a:gd name="connsiteX3" fmla="*/ 911482 w 1488558"/>
                <a:gd name="connsiteY3" fmla="*/ 53068 h 53068"/>
                <a:gd name="connsiteX4" fmla="*/ 1178281 w 1488558"/>
                <a:gd name="connsiteY4" fmla="*/ 19003 h 53068"/>
                <a:gd name="connsiteX5" fmla="*/ 1351577 w 1488558"/>
                <a:gd name="connsiteY5" fmla="*/ 8995 h 53068"/>
                <a:gd name="connsiteX6" fmla="*/ 1488558 w 1488558"/>
                <a:gd name="connsiteY6" fmla="*/ 7400 h 53068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288593 w 1488558"/>
                <a:gd name="connsiteY5" fmla="*/ 15167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410099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136717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558" h="50051">
                  <a:moveTo>
                    <a:pt x="0" y="4093"/>
                  </a:moveTo>
                  <a:cubicBezTo>
                    <a:pt x="108098" y="549"/>
                    <a:pt x="217968" y="-2995"/>
                    <a:pt x="329610" y="4093"/>
                  </a:cubicBezTo>
                  <a:cubicBezTo>
                    <a:pt x="441252" y="11181"/>
                    <a:pt x="589766" y="43479"/>
                    <a:pt x="669851" y="46623"/>
                  </a:cubicBezTo>
                  <a:cubicBezTo>
                    <a:pt x="749936" y="49767"/>
                    <a:pt x="769851" y="22437"/>
                    <a:pt x="810123" y="22960"/>
                  </a:cubicBezTo>
                  <a:cubicBezTo>
                    <a:pt x="850395" y="23483"/>
                    <a:pt x="854668" y="53289"/>
                    <a:pt x="911482" y="49761"/>
                  </a:cubicBezTo>
                  <a:cubicBezTo>
                    <a:pt x="992818" y="44095"/>
                    <a:pt x="999989" y="17931"/>
                    <a:pt x="1046229" y="15696"/>
                  </a:cubicBezTo>
                  <a:cubicBezTo>
                    <a:pt x="1092469" y="13461"/>
                    <a:pt x="1154131" y="36528"/>
                    <a:pt x="1188923" y="36352"/>
                  </a:cubicBezTo>
                  <a:cubicBezTo>
                    <a:pt x="1209918" y="33192"/>
                    <a:pt x="1312535" y="9906"/>
                    <a:pt x="1343424" y="5688"/>
                  </a:cubicBezTo>
                  <a:cubicBezTo>
                    <a:pt x="1374313" y="1470"/>
                    <a:pt x="1488558" y="4093"/>
                    <a:pt x="1488558" y="409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07" name="Přímá spojnice se šipkou 106"/>
            <p:cNvCxnSpPr/>
            <p:nvPr/>
          </p:nvCxnSpPr>
          <p:spPr>
            <a:xfrm>
              <a:off x="5785484" y="5945179"/>
              <a:ext cx="477690" cy="83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se šipkou 107"/>
            <p:cNvCxnSpPr/>
            <p:nvPr/>
          </p:nvCxnSpPr>
          <p:spPr>
            <a:xfrm>
              <a:off x="7863660" y="5953524"/>
              <a:ext cx="39178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se šipkou 108"/>
            <p:cNvCxnSpPr/>
            <p:nvPr/>
          </p:nvCxnSpPr>
          <p:spPr>
            <a:xfrm>
              <a:off x="10023142" y="5965399"/>
              <a:ext cx="39178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ál 109"/>
            <p:cNvSpPr/>
            <p:nvPr/>
          </p:nvSpPr>
          <p:spPr>
            <a:xfrm>
              <a:off x="7238615" y="243249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1" name="Ovál 110"/>
            <p:cNvSpPr/>
            <p:nvPr/>
          </p:nvSpPr>
          <p:spPr>
            <a:xfrm>
              <a:off x="9677651" y="298382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2" name="Ovál 111"/>
            <p:cNvSpPr/>
            <p:nvPr/>
          </p:nvSpPr>
          <p:spPr>
            <a:xfrm>
              <a:off x="8715210" y="274939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3" name="TextovéPole 112"/>
            <p:cNvSpPr txBox="1"/>
            <p:nvPr/>
          </p:nvSpPr>
          <p:spPr>
            <a:xfrm>
              <a:off x="2743150" y="5681756"/>
              <a:ext cx="3102978" cy="48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Pr</a:t>
              </a:r>
              <a:r>
                <a:rPr lang="cs-CZ" sz="2400" dirty="0" err="1"/>
                <a:t>ůtok</a:t>
              </a:r>
              <a:r>
                <a:rPr lang="cs-CZ" sz="2400" dirty="0"/>
                <a:t> krve arterií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6668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2609</TotalTime>
  <Words>1625</Words>
  <Application>Microsoft Office PowerPoint</Application>
  <PresentationFormat>Širokoúhlá obrazovka</PresentationFormat>
  <Paragraphs>292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Tahoma</vt:lpstr>
      <vt:lpstr>Wingdings</vt:lpstr>
      <vt:lpstr>Prezentace_MU_CZ</vt:lpstr>
      <vt:lpstr>Krevní tlak </vt:lpstr>
      <vt:lpstr>Křivka arteriálního krevního tlaku v průběhu tepového cyklu</vt:lpstr>
      <vt:lpstr>Krevní tlak</vt:lpstr>
      <vt:lpstr>Regulace krevního tlaku </vt:lpstr>
      <vt:lpstr>Regulace krevního tlaku – baroreflex</vt:lpstr>
      <vt:lpstr>Změny krevního tlaku</vt:lpstr>
      <vt:lpstr>Metody měření arteriálního krevního tlaku</vt:lpstr>
      <vt:lpstr>Základní princip: Laminární / turbulentní proudění  (Korotkovův fenomén detekovaný auskultačně, oscilace detekované oscilometricky)</vt:lpstr>
      <vt:lpstr>Princip měření TK</vt:lpstr>
      <vt:lpstr>Zásady měření krevního tlaku</vt:lpstr>
      <vt:lpstr>Prezentace aplikace PowerPoint</vt:lpstr>
      <vt:lpstr>Diagnostika hypertenze</vt:lpstr>
      <vt:lpstr>Změny krevního tlaku během fyzické zátěže</vt:lpstr>
      <vt:lpstr>24-hodinový tlakové měření krevního tlaku</vt:lpstr>
      <vt:lpstr>Doplňky ke krevnímu tlaku </vt:lpstr>
      <vt:lpstr>Prezentace aplikace PowerPoint</vt:lpstr>
      <vt:lpstr>Prezentace aplikace PowerPoint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65</cp:revision>
  <cp:lastPrinted>1601-01-01T00:00:00Z</cp:lastPrinted>
  <dcterms:created xsi:type="dcterms:W3CDTF">2018-10-05T10:13:37Z</dcterms:created>
  <dcterms:modified xsi:type="dcterms:W3CDTF">2023-03-21T08:50:19Z</dcterms:modified>
</cp:coreProperties>
</file>