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63"/>
  </p:notesMasterIdLst>
  <p:sldIdLst>
    <p:sldId id="276" r:id="rId5"/>
    <p:sldId id="332" r:id="rId6"/>
    <p:sldId id="277" r:id="rId7"/>
    <p:sldId id="278" r:id="rId8"/>
    <p:sldId id="279" r:id="rId9"/>
    <p:sldId id="282" r:id="rId10"/>
    <p:sldId id="280" r:id="rId11"/>
    <p:sldId id="281" r:id="rId12"/>
    <p:sldId id="283" r:id="rId13"/>
    <p:sldId id="284" r:id="rId14"/>
    <p:sldId id="285" r:id="rId15"/>
    <p:sldId id="286" r:id="rId16"/>
    <p:sldId id="335" r:id="rId17"/>
    <p:sldId id="287" r:id="rId18"/>
    <p:sldId id="288" r:id="rId19"/>
    <p:sldId id="259" r:id="rId20"/>
    <p:sldId id="260" r:id="rId21"/>
    <p:sldId id="258" r:id="rId22"/>
    <p:sldId id="261" r:id="rId23"/>
    <p:sldId id="262" r:id="rId24"/>
    <p:sldId id="263" r:id="rId25"/>
    <p:sldId id="265" r:id="rId26"/>
    <p:sldId id="264" r:id="rId27"/>
    <p:sldId id="269" r:id="rId28"/>
    <p:sldId id="267" r:id="rId29"/>
    <p:sldId id="268" r:id="rId30"/>
    <p:sldId id="266" r:id="rId31"/>
    <p:sldId id="270" r:id="rId32"/>
    <p:sldId id="271" r:id="rId33"/>
    <p:sldId id="272" r:id="rId34"/>
    <p:sldId id="273" r:id="rId35"/>
    <p:sldId id="274" r:id="rId36"/>
    <p:sldId id="275" r:id="rId37"/>
    <p:sldId id="290" r:id="rId38"/>
    <p:sldId id="289" r:id="rId39"/>
    <p:sldId id="291" r:id="rId40"/>
    <p:sldId id="314" r:id="rId41"/>
    <p:sldId id="292" r:id="rId42"/>
    <p:sldId id="315" r:id="rId43"/>
    <p:sldId id="317" r:id="rId44"/>
    <p:sldId id="316" r:id="rId45"/>
    <p:sldId id="319" r:id="rId46"/>
    <p:sldId id="318" r:id="rId47"/>
    <p:sldId id="320" r:id="rId48"/>
    <p:sldId id="321" r:id="rId49"/>
    <p:sldId id="322" r:id="rId50"/>
    <p:sldId id="324" r:id="rId51"/>
    <p:sldId id="325" r:id="rId52"/>
    <p:sldId id="326" r:id="rId53"/>
    <p:sldId id="323" r:id="rId54"/>
    <p:sldId id="327" r:id="rId55"/>
    <p:sldId id="328" r:id="rId56"/>
    <p:sldId id="329" r:id="rId57"/>
    <p:sldId id="330" r:id="rId58"/>
    <p:sldId id="333" r:id="rId59"/>
    <p:sldId id="334" r:id="rId60"/>
    <p:sldId id="331" r:id="rId61"/>
    <p:sldId id="336" r:id="rId6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01F82-1853-4886-A97B-CF34DE7AEAE1}" type="datetimeFigureOut">
              <a:rPr lang="cs-CZ" smtClean="0"/>
              <a:t>22.05.2024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FF9F5-6A03-4440-A677-8A13246549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56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FF9F5-6A03-4440-A677-8A132465497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74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6835394" y="10517696"/>
            <a:ext cx="6433312" cy="276999"/>
          </a:xfrm>
        </p:spPr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14474953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2772" y="9973678"/>
            <a:ext cx="1430211" cy="98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0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7810" y="795843"/>
            <a:ext cx="17088485" cy="276999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07808" y="2973940"/>
            <a:ext cx="8209175" cy="1507913"/>
          </a:xfrm>
        </p:spPr>
        <p:txBody>
          <a:bodyPr rtlCol="0" anchor="ctr">
            <a:noAutofit/>
          </a:bodyPr>
          <a:lstStyle>
            <a:lvl1pPr marL="0" indent="0" algn="l" rtl="0">
              <a:lnSpc>
                <a:spcPct val="80000"/>
              </a:lnSpc>
              <a:spcBef>
                <a:spcPts val="0"/>
              </a:spcBef>
              <a:buNone/>
              <a:defRPr sz="4617" b="0">
                <a:solidFill>
                  <a:schemeClr val="tx1"/>
                </a:solidFill>
              </a:defRPr>
            </a:lvl1pPr>
            <a:lvl2pPr marL="1005115" indent="0" algn="l" rtl="0">
              <a:buNone/>
              <a:defRPr sz="4453" b="1"/>
            </a:lvl2pPr>
            <a:lvl3pPr marL="2010231" indent="0" algn="l" rtl="0">
              <a:buNone/>
              <a:defRPr sz="3958" b="1"/>
            </a:lvl3pPr>
            <a:lvl4pPr marL="3015346" indent="0" algn="l" rtl="0">
              <a:buNone/>
              <a:defRPr sz="3463" b="1"/>
            </a:lvl4pPr>
            <a:lvl5pPr marL="4020460" indent="0" algn="l" rtl="0">
              <a:buNone/>
              <a:defRPr sz="3463" b="1"/>
            </a:lvl5pPr>
            <a:lvl6pPr marL="5025576" indent="0" algn="l" rtl="0">
              <a:buNone/>
              <a:defRPr sz="3463" b="1"/>
            </a:lvl6pPr>
            <a:lvl7pPr marL="6030693" indent="0" algn="l" rtl="0">
              <a:buNone/>
              <a:defRPr sz="3463" b="1"/>
            </a:lvl7pPr>
            <a:lvl8pPr marL="7035808" indent="0" algn="l" rtl="0">
              <a:buNone/>
              <a:defRPr sz="3463" b="1"/>
            </a:lvl8pPr>
            <a:lvl9pPr marL="8040924" indent="0" algn="l" rtl="0">
              <a:buNone/>
              <a:defRPr sz="3463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507808" y="4481854"/>
            <a:ext cx="8209175" cy="5864107"/>
          </a:xfrm>
        </p:spPr>
        <p:txBody>
          <a:bodyPr rtlCol="0">
            <a:normAutofit/>
          </a:bodyPr>
          <a:lstStyle>
            <a:lvl1pPr algn="l" rtl="0">
              <a:defRPr sz="3958"/>
            </a:lvl1pPr>
            <a:lvl2pPr algn="l" rtl="0">
              <a:defRPr sz="3298"/>
            </a:lvl2pPr>
            <a:lvl3pPr algn="l" rtl="0">
              <a:defRPr sz="2968"/>
            </a:lvl3pPr>
            <a:lvl4pPr algn="l" rtl="0">
              <a:defRPr sz="2639"/>
            </a:lvl4pPr>
            <a:lvl5pPr algn="l" rtl="0">
              <a:defRPr sz="2309"/>
            </a:lvl5pPr>
            <a:lvl6pPr marL="4402406" algn="l" rtl="0">
              <a:defRPr sz="2309"/>
            </a:lvl6pPr>
            <a:lvl7pPr marL="4402406" algn="l" rtl="0">
              <a:defRPr sz="2309"/>
            </a:lvl7pPr>
            <a:lvl8pPr marL="4402406" algn="l" rtl="0">
              <a:defRPr sz="2309"/>
            </a:lvl8pPr>
            <a:lvl9pPr marL="4402406" algn="l" rtl="0">
              <a:defRPr sz="2309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10387117" y="2973940"/>
            <a:ext cx="8209175" cy="1507913"/>
          </a:xfrm>
        </p:spPr>
        <p:txBody>
          <a:bodyPr rtlCol="0" anchor="ctr">
            <a:noAutofit/>
          </a:bodyPr>
          <a:lstStyle>
            <a:lvl1pPr marL="0" indent="0" algn="l" rtl="0">
              <a:lnSpc>
                <a:spcPct val="80000"/>
              </a:lnSpc>
              <a:spcBef>
                <a:spcPts val="0"/>
              </a:spcBef>
              <a:buNone/>
              <a:defRPr sz="4617" b="0">
                <a:solidFill>
                  <a:schemeClr val="tx1"/>
                </a:solidFill>
              </a:defRPr>
            </a:lvl1pPr>
            <a:lvl2pPr marL="1005115" indent="0" algn="l" rtl="0">
              <a:buNone/>
              <a:defRPr sz="4453" b="1"/>
            </a:lvl2pPr>
            <a:lvl3pPr marL="2010231" indent="0" algn="l" rtl="0">
              <a:buNone/>
              <a:defRPr sz="3958" b="1"/>
            </a:lvl3pPr>
            <a:lvl4pPr marL="3015346" indent="0" algn="l" rtl="0">
              <a:buNone/>
              <a:defRPr sz="3463" b="1"/>
            </a:lvl4pPr>
            <a:lvl5pPr marL="4020460" indent="0" algn="l" rtl="0">
              <a:buNone/>
              <a:defRPr sz="3463" b="1"/>
            </a:lvl5pPr>
            <a:lvl6pPr marL="5025576" indent="0" algn="l" rtl="0">
              <a:buNone/>
              <a:defRPr sz="3463" b="1"/>
            </a:lvl6pPr>
            <a:lvl7pPr marL="6030693" indent="0" algn="l" rtl="0">
              <a:buNone/>
              <a:defRPr sz="3463" b="1"/>
            </a:lvl7pPr>
            <a:lvl8pPr marL="7035808" indent="0" algn="l" rtl="0">
              <a:buNone/>
              <a:defRPr sz="3463" b="1"/>
            </a:lvl8pPr>
            <a:lvl9pPr marL="8040924" indent="0" algn="l" rtl="0">
              <a:buNone/>
              <a:defRPr sz="3463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10387117" y="4481854"/>
            <a:ext cx="8209175" cy="5864107"/>
          </a:xfrm>
        </p:spPr>
        <p:txBody>
          <a:bodyPr rtlCol="0">
            <a:normAutofit/>
          </a:bodyPr>
          <a:lstStyle>
            <a:lvl1pPr algn="l" rtl="0">
              <a:defRPr sz="3958"/>
            </a:lvl1pPr>
            <a:lvl2pPr algn="l" rtl="0">
              <a:defRPr sz="3298"/>
            </a:lvl2pPr>
            <a:lvl3pPr algn="l" rtl="0">
              <a:defRPr sz="2968"/>
            </a:lvl3pPr>
            <a:lvl4pPr algn="l" rtl="0">
              <a:defRPr sz="2639"/>
            </a:lvl4pPr>
            <a:lvl5pPr algn="l" rtl="0">
              <a:defRPr sz="2309"/>
            </a:lvl5pPr>
            <a:lvl6pPr marL="4402406" algn="l" rtl="0">
              <a:defRPr sz="2309"/>
            </a:lvl6pPr>
            <a:lvl7pPr marL="4402406" algn="l" rtl="0">
              <a:defRPr sz="2309"/>
            </a:lvl7pPr>
            <a:lvl8pPr marL="4402406" algn="l" rtl="0">
              <a:defRPr sz="2309" baseline="0"/>
            </a:lvl8pPr>
            <a:lvl9pPr marL="4402406" algn="l" rtl="0">
              <a:defRPr sz="2309" baseline="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 rtlCol="0"/>
          <a:lstStyle>
            <a:lvl1pPr>
              <a:defRPr/>
            </a:lvl1pPr>
          </a:lstStyle>
          <a:p>
            <a:fld id="{E889B551-4AB5-4FC4-8C60-3623E2AD02B2}" type="datetime1">
              <a:rPr lang="cs-CZ" smtClean="0"/>
              <a:pPr/>
              <a:t>22.05.2024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 rtlCol="0"/>
          <a:lstStyle/>
          <a:p>
            <a:pPr algn="r"/>
            <a:fld id="{E5FD5434-F838-4DD4-A17B-1CB1A1850DF4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99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tmGKfU2EsQ&amp;ab_channel=Totalfilm.cz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ltmGKfU2EsQ?feature=oembed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hyperlink" Target="https://en.wikipedia.org/wiki/Trimethylglycine" TargetMode="External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hyperlink" Target="https://en.wikipedia.org/wiki/Choline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png"/><Relationship Id="rId11" Type="http://schemas.openxmlformats.org/officeDocument/2006/relationships/hyperlink" Target="https://en.wikipedia.org/wiki/Metabolite" TargetMode="External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hyperlink" Target="https://en.wikipedia.org/wiki/L-carnitine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8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5BECEF7-0B8A-4EC7-85BF-D62E92915BA6}"/>
              </a:ext>
            </a:extLst>
          </p:cNvPr>
          <p:cNvSpPr txBox="1"/>
          <p:nvPr/>
        </p:nvSpPr>
        <p:spPr>
          <a:xfrm>
            <a:off x="2127250" y="989577"/>
            <a:ext cx="1554480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solidFill>
                  <a:schemeClr val="bg1"/>
                </a:solidFill>
                <a:latin typeface="Arial" panose="020B0604020202020204" pitchFamily="34" charset="0"/>
              </a:rPr>
              <a:t>Evoluční medicína</a:t>
            </a:r>
            <a:endParaRPr lang="cs-CZ" sz="66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cs-CZ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cs-CZ" sz="18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cs-CZ" sz="18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cs-CZ" sz="4000" dirty="0">
                <a:solidFill>
                  <a:schemeClr val="bg1"/>
                </a:solidFill>
                <a:latin typeface="Neue Haas Grotesk Text Pro"/>
              </a:rPr>
              <a:t>Miriam Nývltová Fišáková</a:t>
            </a:r>
          </a:p>
          <a:p>
            <a:pPr algn="ctr"/>
            <a:endParaRPr lang="cs-CZ" dirty="0">
              <a:solidFill>
                <a:schemeClr val="bg1"/>
              </a:solidFill>
              <a:latin typeface="Neue Haas Grotesk Text Pro"/>
            </a:endParaRPr>
          </a:p>
          <a:p>
            <a:pPr algn="ctr"/>
            <a:endParaRPr lang="cs-CZ" sz="1800" dirty="0">
              <a:solidFill>
                <a:schemeClr val="bg1"/>
              </a:solidFill>
              <a:latin typeface="Neue Haas Grotesk Text Pro"/>
            </a:endParaRPr>
          </a:p>
          <a:p>
            <a:pPr algn="ctr"/>
            <a:r>
              <a:rPr lang="cs-CZ" i="1" dirty="0">
                <a:solidFill>
                  <a:schemeClr val="bg1"/>
                </a:solidFill>
                <a:latin typeface="Neue Haas Grotesk Text Pro"/>
              </a:rPr>
              <a:t>Ústav fyziologie</a:t>
            </a:r>
          </a:p>
          <a:p>
            <a:pPr algn="ctr"/>
            <a:r>
              <a:rPr lang="cs-CZ" sz="1800" i="1" dirty="0">
                <a:solidFill>
                  <a:schemeClr val="bg1"/>
                </a:solidFill>
                <a:latin typeface="Neue Haas Grotesk Text Pro"/>
              </a:rPr>
              <a:t>LF MU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Neue Haas Grotesk Text Pro"/>
              </a:rPr>
              <a:t>miriam.nyvltova</a:t>
            </a:r>
            <a:r>
              <a:rPr lang="en-US" dirty="0">
                <a:solidFill>
                  <a:schemeClr val="bg1"/>
                </a:solidFill>
                <a:latin typeface="Neue Haas Grotesk Text Pro"/>
              </a:rPr>
              <a:t>@</a:t>
            </a:r>
            <a:r>
              <a:rPr lang="cs-CZ" dirty="0">
                <a:solidFill>
                  <a:schemeClr val="bg1"/>
                </a:solidFill>
                <a:latin typeface="Neue Haas Grotesk Text Pro"/>
              </a:rPr>
              <a:t>med.muni.cz</a:t>
            </a:r>
            <a:endParaRPr lang="cs-CZ" sz="1800" dirty="0">
              <a:solidFill>
                <a:schemeClr val="bg1"/>
              </a:solidFill>
              <a:latin typeface="Neue Haas Grotesk Text Pro"/>
            </a:endParaRPr>
          </a:p>
          <a:p>
            <a:pPr algn="ctr"/>
            <a:endParaRPr lang="cs-CZ" sz="1800" b="1" i="0" dirty="0">
              <a:solidFill>
                <a:srgbClr val="0707ED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0BFD29-9897-4D86-A952-2E576D14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350" y="5883275"/>
            <a:ext cx="89154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8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A19852-DD0E-464C-8069-96E3FF0CC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1235075"/>
            <a:ext cx="16231004" cy="90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7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AEDA79A-42FC-4B0F-8235-AB2A479F7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0" y="136831"/>
            <a:ext cx="14254939" cy="110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35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0D091B-A435-4CC6-84D0-31B42592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0" y="99557"/>
            <a:ext cx="14630400" cy="108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1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9FAB69-5545-4EFB-95E8-FCE23CAA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228709"/>
            <a:ext cx="17983200" cy="1085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53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EF30BA-898D-416C-8068-D92A3767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75" y="0"/>
            <a:ext cx="1130935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3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DC50E0E-2B4D-CD12-0858-C9F3CE369326}"/>
              </a:ext>
            </a:extLst>
          </p:cNvPr>
          <p:cNvSpPr txBox="1"/>
          <p:nvPr/>
        </p:nvSpPr>
        <p:spPr>
          <a:xfrm>
            <a:off x="8735788" y="1055539"/>
            <a:ext cx="6997502" cy="58808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9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 </a:t>
            </a:r>
            <a:r>
              <a:rPr lang="en-US" sz="89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nám</a:t>
            </a:r>
            <a:r>
              <a:rPr lang="en-US" sz="89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9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předali</a:t>
            </a:r>
            <a:r>
              <a:rPr lang="en-US" sz="89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9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neandertálci</a:t>
            </a:r>
            <a:r>
              <a:rPr lang="en-US" sz="8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026" name="Picture 2" descr="Obsah obrázku obraz, Lidská tvář, skica, kresba&#10;&#10;Popis byl vytvořen automaticky">
            <a:extLst>
              <a:ext uri="{FF2B5EF4-FFF2-40B4-BE49-F238E27FC236}">
                <a16:creationId xmlns:a16="http://schemas.microsoft.com/office/drawing/2014/main" id="{04865CCC-D281-A0DE-B14F-CD40F79DF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271"/>
          <a:stretch/>
        </p:blipFill>
        <p:spPr bwMode="auto">
          <a:xfrm>
            <a:off x="1" y="10"/>
            <a:ext cx="7679766" cy="1130934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25583" y="7271207"/>
            <a:ext cx="6997502" cy="30159"/>
          </a:xfrm>
          <a:custGeom>
            <a:avLst/>
            <a:gdLst>
              <a:gd name="connsiteX0" fmla="*/ 0 w 6997502"/>
              <a:gd name="connsiteY0" fmla="*/ 0 h 30159"/>
              <a:gd name="connsiteX1" fmla="*/ 699750 w 6997502"/>
              <a:gd name="connsiteY1" fmla="*/ 0 h 30159"/>
              <a:gd name="connsiteX2" fmla="*/ 1399500 w 6997502"/>
              <a:gd name="connsiteY2" fmla="*/ 0 h 30159"/>
              <a:gd name="connsiteX3" fmla="*/ 2099251 w 6997502"/>
              <a:gd name="connsiteY3" fmla="*/ 0 h 30159"/>
              <a:gd name="connsiteX4" fmla="*/ 2938951 w 6997502"/>
              <a:gd name="connsiteY4" fmla="*/ 0 h 30159"/>
              <a:gd name="connsiteX5" fmla="*/ 3708676 w 6997502"/>
              <a:gd name="connsiteY5" fmla="*/ 0 h 30159"/>
              <a:gd name="connsiteX6" fmla="*/ 4198501 w 6997502"/>
              <a:gd name="connsiteY6" fmla="*/ 0 h 30159"/>
              <a:gd name="connsiteX7" fmla="*/ 4828276 w 6997502"/>
              <a:gd name="connsiteY7" fmla="*/ 0 h 30159"/>
              <a:gd name="connsiteX8" fmla="*/ 5667977 w 6997502"/>
              <a:gd name="connsiteY8" fmla="*/ 0 h 30159"/>
              <a:gd name="connsiteX9" fmla="*/ 6367727 w 6997502"/>
              <a:gd name="connsiteY9" fmla="*/ 0 h 30159"/>
              <a:gd name="connsiteX10" fmla="*/ 6997502 w 6997502"/>
              <a:gd name="connsiteY10" fmla="*/ 0 h 30159"/>
              <a:gd name="connsiteX11" fmla="*/ 6997502 w 6997502"/>
              <a:gd name="connsiteY11" fmla="*/ 30159 h 30159"/>
              <a:gd name="connsiteX12" fmla="*/ 6437702 w 6997502"/>
              <a:gd name="connsiteY12" fmla="*/ 30159 h 30159"/>
              <a:gd name="connsiteX13" fmla="*/ 5598002 w 6997502"/>
              <a:gd name="connsiteY13" fmla="*/ 30159 h 30159"/>
              <a:gd name="connsiteX14" fmla="*/ 5038201 w 6997502"/>
              <a:gd name="connsiteY14" fmla="*/ 30159 h 30159"/>
              <a:gd name="connsiteX15" fmla="*/ 4548376 w 6997502"/>
              <a:gd name="connsiteY15" fmla="*/ 30159 h 30159"/>
              <a:gd name="connsiteX16" fmla="*/ 4058551 w 6997502"/>
              <a:gd name="connsiteY16" fmla="*/ 30159 h 30159"/>
              <a:gd name="connsiteX17" fmla="*/ 3288826 w 6997502"/>
              <a:gd name="connsiteY17" fmla="*/ 30159 h 30159"/>
              <a:gd name="connsiteX18" fmla="*/ 2799001 w 6997502"/>
              <a:gd name="connsiteY18" fmla="*/ 30159 h 30159"/>
              <a:gd name="connsiteX19" fmla="*/ 2099251 w 6997502"/>
              <a:gd name="connsiteY19" fmla="*/ 30159 h 30159"/>
              <a:gd name="connsiteX20" fmla="*/ 1539450 w 6997502"/>
              <a:gd name="connsiteY20" fmla="*/ 30159 h 30159"/>
              <a:gd name="connsiteX21" fmla="*/ 839700 w 6997502"/>
              <a:gd name="connsiteY21" fmla="*/ 30159 h 30159"/>
              <a:gd name="connsiteX22" fmla="*/ 0 w 6997502"/>
              <a:gd name="connsiteY22" fmla="*/ 30159 h 30159"/>
              <a:gd name="connsiteX23" fmla="*/ 0 w 6997502"/>
              <a:gd name="connsiteY23" fmla="*/ 0 h 3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997502" h="30159" fill="none" extrusionOk="0">
                <a:moveTo>
                  <a:pt x="0" y="0"/>
                </a:moveTo>
                <a:cubicBezTo>
                  <a:pt x="212749" y="9372"/>
                  <a:pt x="505161" y="1484"/>
                  <a:pt x="699750" y="0"/>
                </a:cubicBezTo>
                <a:cubicBezTo>
                  <a:pt x="894339" y="-1484"/>
                  <a:pt x="1169653" y="-28649"/>
                  <a:pt x="1399500" y="0"/>
                </a:cubicBezTo>
                <a:cubicBezTo>
                  <a:pt x="1629347" y="28649"/>
                  <a:pt x="1782245" y="30821"/>
                  <a:pt x="2099251" y="0"/>
                </a:cubicBezTo>
                <a:cubicBezTo>
                  <a:pt x="2416257" y="-30821"/>
                  <a:pt x="2760370" y="22612"/>
                  <a:pt x="2938951" y="0"/>
                </a:cubicBezTo>
                <a:cubicBezTo>
                  <a:pt x="3117532" y="-22612"/>
                  <a:pt x="3513036" y="34995"/>
                  <a:pt x="3708676" y="0"/>
                </a:cubicBezTo>
                <a:cubicBezTo>
                  <a:pt x="3904316" y="-34995"/>
                  <a:pt x="3964088" y="-2541"/>
                  <a:pt x="4198501" y="0"/>
                </a:cubicBezTo>
                <a:cubicBezTo>
                  <a:pt x="4432915" y="2541"/>
                  <a:pt x="4526709" y="521"/>
                  <a:pt x="4828276" y="0"/>
                </a:cubicBezTo>
                <a:cubicBezTo>
                  <a:pt x="5129843" y="-521"/>
                  <a:pt x="5318349" y="-41057"/>
                  <a:pt x="5667977" y="0"/>
                </a:cubicBezTo>
                <a:cubicBezTo>
                  <a:pt x="6017605" y="41057"/>
                  <a:pt x="6096040" y="-26890"/>
                  <a:pt x="6367727" y="0"/>
                </a:cubicBezTo>
                <a:cubicBezTo>
                  <a:pt x="6639414" y="26890"/>
                  <a:pt x="6820235" y="21732"/>
                  <a:pt x="6997502" y="0"/>
                </a:cubicBezTo>
                <a:cubicBezTo>
                  <a:pt x="6998806" y="6110"/>
                  <a:pt x="6997806" y="23078"/>
                  <a:pt x="6997502" y="30159"/>
                </a:cubicBezTo>
                <a:cubicBezTo>
                  <a:pt x="6749068" y="31693"/>
                  <a:pt x="6611431" y="27098"/>
                  <a:pt x="6437702" y="30159"/>
                </a:cubicBezTo>
                <a:cubicBezTo>
                  <a:pt x="6263973" y="33220"/>
                  <a:pt x="5843329" y="9638"/>
                  <a:pt x="5598002" y="30159"/>
                </a:cubicBezTo>
                <a:cubicBezTo>
                  <a:pt x="5352675" y="50680"/>
                  <a:pt x="5306414" y="7177"/>
                  <a:pt x="5038201" y="30159"/>
                </a:cubicBezTo>
                <a:cubicBezTo>
                  <a:pt x="4769988" y="53141"/>
                  <a:pt x="4649574" y="36013"/>
                  <a:pt x="4548376" y="30159"/>
                </a:cubicBezTo>
                <a:cubicBezTo>
                  <a:pt x="4447178" y="24305"/>
                  <a:pt x="4280880" y="44464"/>
                  <a:pt x="4058551" y="30159"/>
                </a:cubicBezTo>
                <a:cubicBezTo>
                  <a:pt x="3836223" y="15854"/>
                  <a:pt x="3540640" y="68278"/>
                  <a:pt x="3288826" y="30159"/>
                </a:cubicBezTo>
                <a:cubicBezTo>
                  <a:pt x="3037013" y="-7960"/>
                  <a:pt x="3010853" y="23380"/>
                  <a:pt x="2799001" y="30159"/>
                </a:cubicBezTo>
                <a:cubicBezTo>
                  <a:pt x="2587149" y="36938"/>
                  <a:pt x="2358255" y="-4018"/>
                  <a:pt x="2099251" y="30159"/>
                </a:cubicBezTo>
                <a:cubicBezTo>
                  <a:pt x="1840247" y="64336"/>
                  <a:pt x="1777691" y="23498"/>
                  <a:pt x="1539450" y="30159"/>
                </a:cubicBezTo>
                <a:cubicBezTo>
                  <a:pt x="1301209" y="36820"/>
                  <a:pt x="1013022" y="61259"/>
                  <a:pt x="839700" y="30159"/>
                </a:cubicBezTo>
                <a:cubicBezTo>
                  <a:pt x="666378" y="-941"/>
                  <a:pt x="226956" y="35739"/>
                  <a:pt x="0" y="30159"/>
                </a:cubicBezTo>
                <a:cubicBezTo>
                  <a:pt x="1056" y="19311"/>
                  <a:pt x="-691" y="12694"/>
                  <a:pt x="0" y="0"/>
                </a:cubicBezTo>
                <a:close/>
              </a:path>
              <a:path w="6997502" h="30159" stroke="0" extrusionOk="0">
                <a:moveTo>
                  <a:pt x="0" y="0"/>
                </a:moveTo>
                <a:cubicBezTo>
                  <a:pt x="157766" y="43"/>
                  <a:pt x="445472" y="-3197"/>
                  <a:pt x="629775" y="0"/>
                </a:cubicBezTo>
                <a:cubicBezTo>
                  <a:pt x="814078" y="3197"/>
                  <a:pt x="906004" y="6798"/>
                  <a:pt x="1119600" y="0"/>
                </a:cubicBezTo>
                <a:cubicBezTo>
                  <a:pt x="1333197" y="-6798"/>
                  <a:pt x="1641792" y="7293"/>
                  <a:pt x="1959301" y="0"/>
                </a:cubicBezTo>
                <a:cubicBezTo>
                  <a:pt x="2276810" y="-7293"/>
                  <a:pt x="2440457" y="15127"/>
                  <a:pt x="2589076" y="0"/>
                </a:cubicBezTo>
                <a:cubicBezTo>
                  <a:pt x="2737696" y="-15127"/>
                  <a:pt x="2906983" y="29327"/>
                  <a:pt x="3218851" y="0"/>
                </a:cubicBezTo>
                <a:cubicBezTo>
                  <a:pt x="3530720" y="-29327"/>
                  <a:pt x="3864427" y="-16874"/>
                  <a:pt x="4058551" y="0"/>
                </a:cubicBezTo>
                <a:cubicBezTo>
                  <a:pt x="4252675" y="16874"/>
                  <a:pt x="4355129" y="-24183"/>
                  <a:pt x="4618351" y="0"/>
                </a:cubicBezTo>
                <a:cubicBezTo>
                  <a:pt x="4881573" y="24183"/>
                  <a:pt x="5159734" y="37492"/>
                  <a:pt x="5458052" y="0"/>
                </a:cubicBezTo>
                <a:cubicBezTo>
                  <a:pt x="5756370" y="-37492"/>
                  <a:pt x="5944205" y="34348"/>
                  <a:pt x="6297752" y="0"/>
                </a:cubicBezTo>
                <a:cubicBezTo>
                  <a:pt x="6651299" y="-34348"/>
                  <a:pt x="6799487" y="31554"/>
                  <a:pt x="6997502" y="0"/>
                </a:cubicBezTo>
                <a:cubicBezTo>
                  <a:pt x="6998136" y="8924"/>
                  <a:pt x="6996490" y="17995"/>
                  <a:pt x="6997502" y="30159"/>
                </a:cubicBezTo>
                <a:cubicBezTo>
                  <a:pt x="6697097" y="20616"/>
                  <a:pt x="6443612" y="52275"/>
                  <a:pt x="6227777" y="30159"/>
                </a:cubicBezTo>
                <a:cubicBezTo>
                  <a:pt x="6011942" y="8043"/>
                  <a:pt x="5664953" y="29080"/>
                  <a:pt x="5388077" y="30159"/>
                </a:cubicBezTo>
                <a:cubicBezTo>
                  <a:pt x="5111201" y="31238"/>
                  <a:pt x="4729116" y="17593"/>
                  <a:pt x="4548376" y="30159"/>
                </a:cubicBezTo>
                <a:cubicBezTo>
                  <a:pt x="4367636" y="42725"/>
                  <a:pt x="4131060" y="43738"/>
                  <a:pt x="3988576" y="30159"/>
                </a:cubicBezTo>
                <a:cubicBezTo>
                  <a:pt x="3846092" y="16580"/>
                  <a:pt x="3622515" y="28769"/>
                  <a:pt x="3288826" y="30159"/>
                </a:cubicBezTo>
                <a:cubicBezTo>
                  <a:pt x="2955137" y="31550"/>
                  <a:pt x="2785921" y="24964"/>
                  <a:pt x="2449126" y="30159"/>
                </a:cubicBezTo>
                <a:cubicBezTo>
                  <a:pt x="2112331" y="35354"/>
                  <a:pt x="1993059" y="29552"/>
                  <a:pt x="1749376" y="30159"/>
                </a:cubicBezTo>
                <a:cubicBezTo>
                  <a:pt x="1505693" y="30767"/>
                  <a:pt x="1497573" y="38491"/>
                  <a:pt x="1259550" y="30159"/>
                </a:cubicBezTo>
                <a:cubicBezTo>
                  <a:pt x="1021527" y="21827"/>
                  <a:pt x="929359" y="9266"/>
                  <a:pt x="699750" y="30159"/>
                </a:cubicBezTo>
                <a:cubicBezTo>
                  <a:pt x="470141" y="51052"/>
                  <a:pt x="328499" y="37974"/>
                  <a:pt x="0" y="30159"/>
                </a:cubicBezTo>
                <a:cubicBezTo>
                  <a:pt x="-919" y="19111"/>
                  <a:pt x="1270" y="78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2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40CD5DF-1A8D-10A8-6D80-12D351B5B288}"/>
              </a:ext>
            </a:extLst>
          </p:cNvPr>
          <p:cNvSpPr txBox="1"/>
          <p:nvPr/>
        </p:nvSpPr>
        <p:spPr>
          <a:xfrm>
            <a:off x="4489450" y="320675"/>
            <a:ext cx="100503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000" b="1" dirty="0">
                <a:solidFill>
                  <a:srgbClr val="0707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Doby ledové</a:t>
            </a:r>
          </a:p>
        </p:txBody>
      </p:sp>
      <p:pic>
        <p:nvPicPr>
          <p:cNvPr id="5" name="Obrázek 4" descr="Obsah obrázku text, Písmo, řada/pruh, snímek obrazovky&#10;&#10;Popis byl vytvořen automaticky">
            <a:extLst>
              <a:ext uri="{FF2B5EF4-FFF2-40B4-BE49-F238E27FC236}">
                <a16:creationId xmlns:a16="http://schemas.microsoft.com/office/drawing/2014/main" id="{D4A08E46-FB55-DEEC-E571-2698366B2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" y="1806575"/>
            <a:ext cx="19688175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8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F29EEB-0476-EA86-9BE0-15EF7269CB16}"/>
              </a:ext>
            </a:extLst>
          </p:cNvPr>
          <p:cNvSpPr txBox="1"/>
          <p:nvPr/>
        </p:nvSpPr>
        <p:spPr>
          <a:xfrm>
            <a:off x="4337050" y="396875"/>
            <a:ext cx="100503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000" b="1" dirty="0">
                <a:solidFill>
                  <a:srgbClr val="0707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Doby ledové</a:t>
            </a:r>
          </a:p>
        </p:txBody>
      </p:sp>
      <p:pic>
        <p:nvPicPr>
          <p:cNvPr id="5" name="Obrázek 4" descr="Obsah obrázku text, snímek obrazovky, diagram, Vykreslený graf&#10;&#10;Popis byl vytvořen automaticky">
            <a:extLst>
              <a:ext uri="{FF2B5EF4-FFF2-40B4-BE49-F238E27FC236}">
                <a16:creationId xmlns:a16="http://schemas.microsoft.com/office/drawing/2014/main" id="{6DD64A7B-77D0-0930-561B-041AB755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" y="2149474"/>
            <a:ext cx="11137498" cy="7472443"/>
          </a:xfrm>
          <a:prstGeom prst="rect">
            <a:avLst/>
          </a:prstGeom>
        </p:spPr>
      </p:pic>
      <p:pic>
        <p:nvPicPr>
          <p:cNvPr id="7" name="Obrázek 6" descr="Obsah obrázku text, snímek obrazovky, Písmo, Vykreslený graf&#10;&#10;Popis byl vytvořen automaticky">
            <a:extLst>
              <a:ext uri="{FF2B5EF4-FFF2-40B4-BE49-F238E27FC236}">
                <a16:creationId xmlns:a16="http://schemas.microsoft.com/office/drawing/2014/main" id="{8BD1A647-9FFE-940C-7B8B-4FE0562BE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994" y="761412"/>
            <a:ext cx="7662111" cy="5108074"/>
          </a:xfrm>
          <a:prstGeom prst="rect">
            <a:avLst/>
          </a:prstGeom>
        </p:spPr>
      </p:pic>
      <p:pic>
        <p:nvPicPr>
          <p:cNvPr id="9" name="Obrázek 8" descr="Obsah obrázku text, snímek obrazovky, řada/pruh, Vykreslený graf&#10;&#10;Popis byl vytvořen automaticky">
            <a:extLst>
              <a:ext uri="{FF2B5EF4-FFF2-40B4-BE49-F238E27FC236}">
                <a16:creationId xmlns:a16="http://schemas.microsoft.com/office/drawing/2014/main" id="{6D79A4DB-65A7-B25A-63B0-ECED662BF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01" y="6548853"/>
            <a:ext cx="87538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22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52BBDDD-6647-7E4D-071A-7B2361E45C2E}"/>
              </a:ext>
            </a:extLst>
          </p:cNvPr>
          <p:cNvSpPr txBox="1"/>
          <p:nvPr/>
        </p:nvSpPr>
        <p:spPr>
          <a:xfrm>
            <a:off x="7613650" y="288424"/>
            <a:ext cx="42242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Doby ledové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1CF529-0C22-16B8-7681-68E9793ED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1844675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505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sah obrázku Lidská tvář, skica, umění, kresba&#10;&#10;Popis byl vytvořen automaticky">
            <a:extLst>
              <a:ext uri="{FF2B5EF4-FFF2-40B4-BE49-F238E27FC236}">
                <a16:creationId xmlns:a16="http://schemas.microsoft.com/office/drawing/2014/main" id="{50A6171A-1584-EB18-1480-3EA9A7C04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 bwMode="auto">
          <a:xfrm>
            <a:off x="20" y="10"/>
            <a:ext cx="20104080" cy="113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773308"/>
            <a:ext cx="20104100" cy="12146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AAD1C7D-507E-F18C-C85F-15408C14BD3C}"/>
              </a:ext>
            </a:extLst>
          </p:cNvPr>
          <p:cNvSpPr txBox="1"/>
          <p:nvPr/>
        </p:nvSpPr>
        <p:spPr>
          <a:xfrm>
            <a:off x="863848" y="8768522"/>
            <a:ext cx="18486348" cy="1228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Člověk neandertálský – </a:t>
            </a:r>
            <a:r>
              <a:rPr lang="en-US" sz="59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Homo neanderthalesis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644418"/>
            <a:ext cx="201041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0116825"/>
            <a:ext cx="201041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00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C55057C-7773-410A-868F-1D93D9D2DC0E}"/>
              </a:ext>
            </a:extLst>
          </p:cNvPr>
          <p:cNvSpPr txBox="1"/>
          <p:nvPr/>
        </p:nvSpPr>
        <p:spPr>
          <a:xfrm>
            <a:off x="5182624" y="9159875"/>
            <a:ext cx="10051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https://www.youtube.com/watch?v=ltmGKfU2EsQ&amp;ab_channel=Totalfilm.cz</a:t>
            </a:r>
            <a:endParaRPr lang="cs-CZ" dirty="0"/>
          </a:p>
        </p:txBody>
      </p:sp>
      <p:pic>
        <p:nvPicPr>
          <p:cNvPr id="3" name="Online médium 2" title="Cesta do pravěku (1955, 2019) CZ HD trailer rest. filmu">
            <a:hlinkClick r:id="" action="ppaction://media"/>
            <a:extLst>
              <a:ext uri="{FF2B5EF4-FFF2-40B4-BE49-F238E27FC236}">
                <a16:creationId xmlns:a16="http://schemas.microsoft.com/office/drawing/2014/main" id="{73970297-04AE-4347-9B77-C2F35FF816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5625" y="1478533"/>
            <a:ext cx="15617825" cy="88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6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DN media">
            <a:extLst>
              <a:ext uri="{FF2B5EF4-FFF2-40B4-BE49-F238E27FC236}">
                <a16:creationId xmlns:a16="http://schemas.microsoft.com/office/drawing/2014/main" id="{177F340E-C5CA-AAEF-ACBF-1FD1471F7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1050" y="1291806"/>
            <a:ext cx="8725737" cy="87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y Did Humans Prevail? | Why Did We Beat the Neanderthals? | Live Science">
            <a:extLst>
              <a:ext uri="{FF2B5EF4-FFF2-40B4-BE49-F238E27FC236}">
                <a16:creationId xmlns:a16="http://schemas.microsoft.com/office/drawing/2014/main" id="{E81B02AF-6401-28C8-982F-8D6A0D954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17309" y="3266003"/>
            <a:ext cx="8725739" cy="47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894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Are Neanderthals the same species as us? | Natural History Museum">
            <a:extLst>
              <a:ext uri="{FF2B5EF4-FFF2-40B4-BE49-F238E27FC236}">
                <a16:creationId xmlns:a16="http://schemas.microsoft.com/office/drawing/2014/main" id="{5BD384D5-1F16-A45C-1A75-FACA1E7EF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r="1283" b="-1"/>
          <a:stretch/>
        </p:blipFill>
        <p:spPr bwMode="auto">
          <a:xfrm>
            <a:off x="20" y="2114"/>
            <a:ext cx="20104080" cy="1130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686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Lidská tvář, hlava, interiér&#10;&#10;Popis byl vytvořen automaticky">
            <a:extLst>
              <a:ext uri="{FF2B5EF4-FFF2-40B4-BE49-F238E27FC236}">
                <a16:creationId xmlns:a16="http://schemas.microsoft.com/office/drawing/2014/main" id="{BDC6A276-DD39-A213-6555-61C952B66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50" y="-234950"/>
            <a:ext cx="7696200" cy="1154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73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bel Prize in medicine goes to work on human evolution - Los Angeles Times">
            <a:extLst>
              <a:ext uri="{FF2B5EF4-FFF2-40B4-BE49-F238E27FC236}">
                <a16:creationId xmlns:a16="http://schemas.microsoft.com/office/drawing/2014/main" id="{FFC120B4-7821-B24F-D6EB-818206BFC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4"/>
          <a:stretch/>
        </p:blipFill>
        <p:spPr bwMode="auto">
          <a:xfrm>
            <a:off x="20" y="10"/>
            <a:ext cx="20104080" cy="113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108" y="189961"/>
            <a:ext cx="19687883" cy="10929427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96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5" name="Rectangle 8204">
            <a:extLst>
              <a:ext uri="{FF2B5EF4-FFF2-40B4-BE49-F238E27FC236}">
                <a16:creationId xmlns:a16="http://schemas.microsoft.com/office/drawing/2014/main" id="{B6DBFCBF-E869-4150-807D-0EA34DD5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9FB6605-ECDC-936D-9AA5-3F06A371651F}"/>
              </a:ext>
            </a:extLst>
          </p:cNvPr>
          <p:cNvSpPr txBox="1"/>
          <p:nvPr/>
        </p:nvSpPr>
        <p:spPr>
          <a:xfrm>
            <a:off x="1382155" y="7302100"/>
            <a:ext cx="10130583" cy="230936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2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Homo denisoviensis</a:t>
            </a:r>
          </a:p>
        </p:txBody>
      </p:sp>
      <p:pic>
        <p:nvPicPr>
          <p:cNvPr id="8194" name="Picture 2" descr="Денисова пещера на Алтае переписывает историю - Мир меняется">
            <a:extLst>
              <a:ext uri="{FF2B5EF4-FFF2-40B4-BE49-F238E27FC236}">
                <a16:creationId xmlns:a16="http://schemas.microsoft.com/office/drawing/2014/main" id="{08D9F266-D4D7-4D72-F0A1-C5B2F2A59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r="26685" b="-1"/>
          <a:stretch/>
        </p:blipFill>
        <p:spPr bwMode="auto">
          <a:xfrm>
            <a:off x="-6" y="10"/>
            <a:ext cx="4868961" cy="649837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rtStation - Denny (2D hypothetical reconstruction of Denisova 11, a young Homo  Denisovensis)">
            <a:extLst>
              <a:ext uri="{FF2B5EF4-FFF2-40B4-BE49-F238E27FC236}">
                <a16:creationId xmlns:a16="http://schemas.microsoft.com/office/drawing/2014/main" id="{3C50A735-68EF-ECAC-4DEE-FEBAD60F8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r="10977" b="-3"/>
          <a:stretch/>
        </p:blipFill>
        <p:spPr bwMode="auto">
          <a:xfrm>
            <a:off x="5183093" y="10"/>
            <a:ext cx="4711897" cy="6335762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ení k dispozici žádný popis fotky.">
            <a:extLst>
              <a:ext uri="{FF2B5EF4-FFF2-40B4-BE49-F238E27FC236}">
                <a16:creationId xmlns:a16="http://schemas.microsoft.com/office/drawing/2014/main" id="{1F4799FC-7AB4-AEBC-142C-8752FBFB5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2" r="14623" b="1"/>
          <a:stretch/>
        </p:blipFill>
        <p:spPr bwMode="auto">
          <a:xfrm>
            <a:off x="10209114" y="10"/>
            <a:ext cx="4711897" cy="6639553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/Paleoart - asked an ai what Denny the denisovan girl might look like">
            <a:extLst>
              <a:ext uri="{FF2B5EF4-FFF2-40B4-BE49-F238E27FC236}">
                <a16:creationId xmlns:a16="http://schemas.microsoft.com/office/drawing/2014/main" id="{3B71750D-9CB9-C4B8-BBBB-7DC5F87B9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3699" b="-2"/>
          <a:stretch/>
        </p:blipFill>
        <p:spPr bwMode="auto">
          <a:xfrm>
            <a:off x="15235136" y="10"/>
            <a:ext cx="4868964" cy="6677890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7" name="Group 8206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819569"/>
            <a:ext cx="20104100" cy="1248626"/>
            <a:chOff x="0" y="2959818"/>
            <a:chExt cx="12192000" cy="757168"/>
          </a:xfrm>
        </p:grpSpPr>
        <p:sp>
          <p:nvSpPr>
            <p:cNvPr id="8208" name="Freeform: Shape 8207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09" name="Freeform: Shape 8208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7070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9B43A7C-795F-3FA7-9459-66F5BA7C90A6}"/>
              </a:ext>
            </a:extLst>
          </p:cNvPr>
          <p:cNvSpPr txBox="1"/>
          <p:nvPr/>
        </p:nvSpPr>
        <p:spPr>
          <a:xfrm>
            <a:off x="3041650" y="396875"/>
            <a:ext cx="13028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solidFill>
                  <a:srgbClr val="0707ED"/>
                </a:solidFill>
              </a:rPr>
              <a:t>Migrace moderního člověka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A848396-0934-DDA1-E6C6-2F4B14BA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356133"/>
            <a:ext cx="10905067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vising the Story of the Dispersal of Modern Humans Across Eurasia | Max  Planck Institute of Geoanthropology">
            <a:extLst>
              <a:ext uri="{FF2B5EF4-FFF2-40B4-BE49-F238E27FC236}">
                <a16:creationId xmlns:a16="http://schemas.microsoft.com/office/drawing/2014/main" id="{075DB693-7AB9-5E78-9F66-9C39EAE02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51" y="5518150"/>
            <a:ext cx="11161222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9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2D30F6-9264-6BFA-8CD6-154F43E88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192" y="930275"/>
            <a:ext cx="8317476" cy="9716781"/>
          </a:xfrm>
          <a:prstGeom prst="rect">
            <a:avLst/>
          </a:prstGeom>
        </p:spPr>
      </p:pic>
      <p:pic>
        <p:nvPicPr>
          <p:cNvPr id="9218" name="Picture 2" descr="Denisovan Graphical Abstract">
            <a:extLst>
              <a:ext uri="{FF2B5EF4-FFF2-40B4-BE49-F238E27FC236}">
                <a16:creationId xmlns:a16="http://schemas.microsoft.com/office/drawing/2014/main" id="{838B4D2A-4DC8-3351-3DDF-63F752B7C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450" y="1940496"/>
            <a:ext cx="7391400" cy="742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221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94D0C2E-3B93-48A3-B823-292BA5D4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" y="7517913"/>
            <a:ext cx="7300593" cy="344453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EEF78F2-C81A-61BF-F7F6-5C9DC5634EE8}"/>
              </a:ext>
            </a:extLst>
          </p:cNvPr>
          <p:cNvSpPr txBox="1"/>
          <p:nvPr/>
        </p:nvSpPr>
        <p:spPr>
          <a:xfrm>
            <a:off x="4182418" y="549275"/>
            <a:ext cx="102451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Adaptace neandertálců na klima </a:t>
            </a:r>
          </a:p>
          <a:p>
            <a:pPr algn="ctr"/>
            <a:r>
              <a:rPr lang="cs-CZ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Evropě a co jsme po nich zdědili</a:t>
            </a:r>
          </a:p>
        </p:txBody>
      </p:sp>
      <p:pic>
        <p:nvPicPr>
          <p:cNvPr id="6150" name="Picture 6" descr="Did we really kill off Neanderthals and how? Please give theories. - Quora">
            <a:extLst>
              <a:ext uri="{FF2B5EF4-FFF2-40B4-BE49-F238E27FC236}">
                <a16:creationId xmlns:a16="http://schemas.microsoft.com/office/drawing/2014/main" id="{A7089743-F928-11C3-A2E4-6235D789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97" y="8104951"/>
            <a:ext cx="6591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Neanderthal Eyes Brown In Two Specimens, Controversial DNA Study Suggests |  HuffPost Impact">
            <a:extLst>
              <a:ext uri="{FF2B5EF4-FFF2-40B4-BE49-F238E27FC236}">
                <a16:creationId xmlns:a16="http://schemas.microsoft.com/office/drawing/2014/main" id="{7FA5C368-6416-CC1A-9FFD-4BE0C5B18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050" y="4511675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irst traces of Homo sapiens DNA in a Neanderthal | Earth Archives">
            <a:extLst>
              <a:ext uri="{FF2B5EF4-FFF2-40B4-BE49-F238E27FC236}">
                <a16:creationId xmlns:a16="http://schemas.microsoft.com/office/drawing/2014/main" id="{DEB436E3-2927-2655-29F4-82D86D9E8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45" y="2632576"/>
            <a:ext cx="70866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What do we know about the lives of Neanderthal women? | Aeon Essays">
            <a:extLst>
              <a:ext uri="{FF2B5EF4-FFF2-40B4-BE49-F238E27FC236}">
                <a16:creationId xmlns:a16="http://schemas.microsoft.com/office/drawing/2014/main" id="{564DB00C-E816-8875-F04A-2DE308AB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" y="2963057"/>
            <a:ext cx="6661538" cy="417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562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6EAFBB7C-BA65-4034-8F52-32E6C514E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6" y="2564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9" name="Freeform: Shape 12298">
            <a:extLst>
              <a:ext uri="{FF2B5EF4-FFF2-40B4-BE49-F238E27FC236}">
                <a16:creationId xmlns:a16="http://schemas.microsoft.com/office/drawing/2014/main" id="{B9D56ACA-1E9F-4685-8853-D3A4777AC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4"/>
            <a:ext cx="20104100" cy="11309350"/>
          </a:xfrm>
          <a:custGeom>
            <a:avLst/>
            <a:gdLst>
              <a:gd name="connsiteX0" fmla="*/ 3847754 w 12192000"/>
              <a:gd name="connsiteY0" fmla="*/ 5 h 6858000"/>
              <a:gd name="connsiteX1" fmla="*/ 3847754 w 12192000"/>
              <a:gd name="connsiteY1" fmla="*/ 4197373 h 6858000"/>
              <a:gd name="connsiteX2" fmla="*/ 4423416 w 12192000"/>
              <a:gd name="connsiteY2" fmla="*/ 4197373 h 6858000"/>
              <a:gd name="connsiteX3" fmla="*/ 4430942 w 12192000"/>
              <a:gd name="connsiteY3" fmla="*/ 4172627 h 6858000"/>
              <a:gd name="connsiteX4" fmla="*/ 4570893 w 12192000"/>
              <a:gd name="connsiteY4" fmla="*/ 4067350 h 6858000"/>
              <a:gd name="connsiteX5" fmla="*/ 5082240 w 12192000"/>
              <a:gd name="connsiteY5" fmla="*/ 4000508 h 6858000"/>
              <a:gd name="connsiteX6" fmla="*/ 5767374 w 12192000"/>
              <a:gd name="connsiteY6" fmla="*/ 3903586 h 6858000"/>
              <a:gd name="connsiteX7" fmla="*/ 6455849 w 12192000"/>
              <a:gd name="connsiteY7" fmla="*/ 3820032 h 6858000"/>
              <a:gd name="connsiteX8" fmla="*/ 7144325 w 12192000"/>
              <a:gd name="connsiteY8" fmla="*/ 3820032 h 6858000"/>
              <a:gd name="connsiteX9" fmla="*/ 7341512 w 12192000"/>
              <a:gd name="connsiteY9" fmla="*/ 3826717 h 6858000"/>
              <a:gd name="connsiteX10" fmla="*/ 7344854 w 12192000"/>
              <a:gd name="connsiteY10" fmla="*/ 3826717 h 6858000"/>
              <a:gd name="connsiteX11" fmla="*/ 7534641 w 12192000"/>
              <a:gd name="connsiteY11" fmla="*/ 3832816 h 6858000"/>
              <a:gd name="connsiteX12" fmla="*/ 7534641 w 12192000"/>
              <a:gd name="connsiteY12" fmla="*/ 5 h 6858000"/>
              <a:gd name="connsiteX13" fmla="*/ 3728859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1 h 6858000"/>
              <a:gd name="connsiteX16" fmla="*/ 7653538 w 12192000"/>
              <a:gd name="connsiteY16" fmla="*/ 1 h 6858000"/>
              <a:gd name="connsiteX17" fmla="*/ 7653538 w 12192000"/>
              <a:gd name="connsiteY17" fmla="*/ 3836633 h 6858000"/>
              <a:gd name="connsiteX18" fmla="*/ 7773901 w 12192000"/>
              <a:gd name="connsiteY18" fmla="*/ 3840500 h 6858000"/>
              <a:gd name="connsiteX19" fmla="*/ 8200440 w 12192000"/>
              <a:gd name="connsiteY19" fmla="*/ 3856793 h 6858000"/>
              <a:gd name="connsiteX20" fmla="*/ 8517940 w 12192000"/>
              <a:gd name="connsiteY20" fmla="*/ 3860135 h 6858000"/>
              <a:gd name="connsiteX21" fmla="*/ 9206418 w 12192000"/>
              <a:gd name="connsiteY21" fmla="*/ 3863477 h 6858000"/>
              <a:gd name="connsiteX22" fmla="*/ 9891553 w 12192000"/>
              <a:gd name="connsiteY22" fmla="*/ 3850108 h 6858000"/>
              <a:gd name="connsiteX23" fmla="*/ 10586714 w 12192000"/>
              <a:gd name="connsiteY23" fmla="*/ 3810003 h 6858000"/>
              <a:gd name="connsiteX24" fmla="*/ 11271848 w 12192000"/>
              <a:gd name="connsiteY24" fmla="*/ 3756529 h 6858000"/>
              <a:gd name="connsiteX25" fmla="*/ 11709667 w 12192000"/>
              <a:gd name="connsiteY25" fmla="*/ 3636212 h 6858000"/>
              <a:gd name="connsiteX26" fmla="*/ 12184248 w 12192000"/>
              <a:gd name="connsiteY26" fmla="*/ 3429001 h 6858000"/>
              <a:gd name="connsiteX27" fmla="*/ 12192000 w 12192000"/>
              <a:gd name="connsiteY27" fmla="*/ 3437173 h 6858000"/>
              <a:gd name="connsiteX28" fmla="*/ 12192000 w 12192000"/>
              <a:gd name="connsiteY28" fmla="*/ 6858000 h 6858000"/>
              <a:gd name="connsiteX29" fmla="*/ 0 w 12192000"/>
              <a:gd name="connsiteY29" fmla="*/ 6858000 h 6858000"/>
              <a:gd name="connsiteX30" fmla="*/ 0 w 12192000"/>
              <a:gd name="connsiteY30" fmla="*/ 6857989 h 6858000"/>
              <a:gd name="connsiteX31" fmla="*/ 6542821 w 12192000"/>
              <a:gd name="connsiteY31" fmla="*/ 6857989 h 6858000"/>
              <a:gd name="connsiteX32" fmla="*/ 6553813 w 12192000"/>
              <a:gd name="connsiteY32" fmla="*/ 6856417 h 6858000"/>
              <a:gd name="connsiteX33" fmla="*/ 6836849 w 12192000"/>
              <a:gd name="connsiteY33" fmla="*/ 6797865 h 6858000"/>
              <a:gd name="connsiteX34" fmla="*/ 5951187 w 12192000"/>
              <a:gd name="connsiteY34" fmla="*/ 6644126 h 6858000"/>
              <a:gd name="connsiteX35" fmla="*/ 6001320 w 12192000"/>
              <a:gd name="connsiteY35" fmla="*/ 6624073 h 6858000"/>
              <a:gd name="connsiteX36" fmla="*/ 5904397 w 12192000"/>
              <a:gd name="connsiteY36" fmla="*/ 6543863 h 6858000"/>
              <a:gd name="connsiteX37" fmla="*/ 5506684 w 12192000"/>
              <a:gd name="connsiteY37" fmla="*/ 6416862 h 6858000"/>
              <a:gd name="connsiteX38" fmla="*/ 6001320 w 12192000"/>
              <a:gd name="connsiteY38" fmla="*/ 6202967 h 6858000"/>
              <a:gd name="connsiteX39" fmla="*/ 5443186 w 12192000"/>
              <a:gd name="connsiteY39" fmla="*/ 5912202 h 6858000"/>
              <a:gd name="connsiteX40" fmla="*/ 5159104 w 12192000"/>
              <a:gd name="connsiteY40" fmla="*/ 5842017 h 6858000"/>
              <a:gd name="connsiteX41" fmla="*/ 6094899 w 12192000"/>
              <a:gd name="connsiteY41" fmla="*/ 5477726 h 6858000"/>
              <a:gd name="connsiteX42" fmla="*/ 4577576 w 12192000"/>
              <a:gd name="connsiteY42" fmla="*/ 5297251 h 6858000"/>
              <a:gd name="connsiteX43" fmla="*/ 4701234 w 12192000"/>
              <a:gd name="connsiteY43" fmla="*/ 5223724 h 6858000"/>
              <a:gd name="connsiteX44" fmla="*/ 5643712 w 12192000"/>
              <a:gd name="connsiteY44" fmla="*/ 5243777 h 6858000"/>
              <a:gd name="connsiteX45" fmla="*/ 5800793 w 12192000"/>
              <a:gd name="connsiteY45" fmla="*/ 5186961 h 6858000"/>
              <a:gd name="connsiteX46" fmla="*/ 5643712 w 12192000"/>
              <a:gd name="connsiteY46" fmla="*/ 5096724 h 6858000"/>
              <a:gd name="connsiteX47" fmla="*/ 5032104 w 12192000"/>
              <a:gd name="connsiteY47" fmla="*/ 5029881 h 6858000"/>
              <a:gd name="connsiteX48" fmla="*/ 4871682 w 12192000"/>
              <a:gd name="connsiteY48" fmla="*/ 4879485 h 6858000"/>
              <a:gd name="connsiteX49" fmla="*/ 4600971 w 12192000"/>
              <a:gd name="connsiteY49" fmla="*/ 4705695 h 6858000"/>
              <a:gd name="connsiteX50" fmla="*/ 4788128 w 12192000"/>
              <a:gd name="connsiteY50" fmla="*/ 4561984 h 6858000"/>
              <a:gd name="connsiteX51" fmla="*/ 4483995 w 12192000"/>
              <a:gd name="connsiteY51" fmla="*/ 4348088 h 6858000"/>
              <a:gd name="connsiteX52" fmla="*/ 4460097 w 12192000"/>
              <a:gd name="connsiteY52" fmla="*/ 4316252 h 6858000"/>
              <a:gd name="connsiteX53" fmla="*/ 0 w 12192000"/>
              <a:gd name="connsiteY53" fmla="*/ 4316252 h 6858000"/>
              <a:gd name="connsiteX54" fmla="*/ 0 w 12192000"/>
              <a:gd name="connsiteY54" fmla="*/ 4197368 h 6858000"/>
              <a:gd name="connsiteX55" fmla="*/ 3728859 w 12192000"/>
              <a:gd name="connsiteY55" fmla="*/ 41973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6858000">
                <a:moveTo>
                  <a:pt x="3847754" y="5"/>
                </a:moveTo>
                <a:lnTo>
                  <a:pt x="3847754" y="4197373"/>
                </a:lnTo>
                <a:lnTo>
                  <a:pt x="4423416" y="4197373"/>
                </a:lnTo>
                <a:lnTo>
                  <a:pt x="4430942" y="4172627"/>
                </a:lnTo>
                <a:cubicBezTo>
                  <a:pt x="4453920" y="4128344"/>
                  <a:pt x="4509064" y="4095758"/>
                  <a:pt x="4570893" y="4067350"/>
                </a:cubicBezTo>
                <a:cubicBezTo>
                  <a:pt x="4731315" y="3997165"/>
                  <a:pt x="4908447" y="4013876"/>
                  <a:pt x="5082240" y="4000508"/>
                </a:cubicBezTo>
                <a:cubicBezTo>
                  <a:pt x="5312846" y="3970428"/>
                  <a:pt x="5533424" y="3900244"/>
                  <a:pt x="5767374" y="3903586"/>
                </a:cubicBezTo>
                <a:cubicBezTo>
                  <a:pt x="5987953" y="3833401"/>
                  <a:pt x="6231927" y="3910270"/>
                  <a:pt x="6455849" y="3820032"/>
                </a:cubicBezTo>
                <a:cubicBezTo>
                  <a:pt x="6683114" y="3820032"/>
                  <a:pt x="6913720" y="3820032"/>
                  <a:pt x="7144325" y="3820032"/>
                </a:cubicBezTo>
                <a:cubicBezTo>
                  <a:pt x="7211170" y="3823375"/>
                  <a:pt x="7274668" y="3823375"/>
                  <a:pt x="7341512" y="3826717"/>
                </a:cubicBezTo>
                <a:cubicBezTo>
                  <a:pt x="7341512" y="3826717"/>
                  <a:pt x="7344854" y="3826717"/>
                  <a:pt x="7344854" y="3826717"/>
                </a:cubicBezTo>
                <a:lnTo>
                  <a:pt x="7534641" y="3832816"/>
                </a:lnTo>
                <a:lnTo>
                  <a:pt x="7534641" y="5"/>
                </a:lnTo>
                <a:close/>
                <a:moveTo>
                  <a:pt x="3728859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7653538" y="1"/>
                </a:lnTo>
                <a:lnTo>
                  <a:pt x="7653538" y="3836633"/>
                </a:lnTo>
                <a:lnTo>
                  <a:pt x="7773901" y="3840500"/>
                </a:lnTo>
                <a:cubicBezTo>
                  <a:pt x="7916359" y="3845096"/>
                  <a:pt x="8058399" y="3850109"/>
                  <a:pt x="8200440" y="3856793"/>
                </a:cubicBezTo>
                <a:cubicBezTo>
                  <a:pt x="8307387" y="3856793"/>
                  <a:pt x="8410993" y="3860135"/>
                  <a:pt x="8517940" y="3860135"/>
                </a:cubicBezTo>
                <a:cubicBezTo>
                  <a:pt x="8745205" y="3876845"/>
                  <a:pt x="8975812" y="3886871"/>
                  <a:pt x="9206418" y="3863477"/>
                </a:cubicBezTo>
                <a:cubicBezTo>
                  <a:pt x="9437024" y="3883530"/>
                  <a:pt x="9660946" y="3870162"/>
                  <a:pt x="9891553" y="3850108"/>
                </a:cubicBezTo>
                <a:cubicBezTo>
                  <a:pt x="10125500" y="3873504"/>
                  <a:pt x="10356108" y="3840082"/>
                  <a:pt x="10586714" y="3810003"/>
                </a:cubicBezTo>
                <a:cubicBezTo>
                  <a:pt x="10817321" y="3823372"/>
                  <a:pt x="11047927" y="3823372"/>
                  <a:pt x="11271848" y="3756529"/>
                </a:cubicBezTo>
                <a:cubicBezTo>
                  <a:pt x="11442298" y="3830056"/>
                  <a:pt x="11525851" y="3589423"/>
                  <a:pt x="11709667" y="3636212"/>
                </a:cubicBezTo>
                <a:cubicBezTo>
                  <a:pt x="11893484" y="3686345"/>
                  <a:pt x="12023827" y="3495843"/>
                  <a:pt x="12184248" y="3429001"/>
                </a:cubicBezTo>
                <a:lnTo>
                  <a:pt x="12192000" y="3437173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57989"/>
                </a:lnTo>
                <a:lnTo>
                  <a:pt x="6542821" y="6857989"/>
                </a:lnTo>
                <a:lnTo>
                  <a:pt x="6553813" y="6856417"/>
                </a:lnTo>
                <a:cubicBezTo>
                  <a:pt x="6636844" y="6844080"/>
                  <a:pt x="6761651" y="6822931"/>
                  <a:pt x="6836849" y="6797865"/>
                </a:cubicBezTo>
                <a:cubicBezTo>
                  <a:pt x="6663059" y="6794522"/>
                  <a:pt x="5977924" y="6667523"/>
                  <a:pt x="5951187" y="6644126"/>
                </a:cubicBezTo>
                <a:cubicBezTo>
                  <a:pt x="5964556" y="6637442"/>
                  <a:pt x="5984611" y="6630759"/>
                  <a:pt x="6001320" y="6624073"/>
                </a:cubicBezTo>
                <a:cubicBezTo>
                  <a:pt x="5964556" y="6604022"/>
                  <a:pt x="5934477" y="6580627"/>
                  <a:pt x="5904397" y="6543863"/>
                </a:cubicBezTo>
                <a:cubicBezTo>
                  <a:pt x="5807476" y="6420205"/>
                  <a:pt x="5643712" y="6463653"/>
                  <a:pt x="5506684" y="6416862"/>
                </a:cubicBezTo>
                <a:cubicBezTo>
                  <a:pt x="5593580" y="6156177"/>
                  <a:pt x="5824187" y="6253098"/>
                  <a:pt x="6001320" y="6202967"/>
                </a:cubicBezTo>
                <a:cubicBezTo>
                  <a:pt x="5536764" y="6049228"/>
                  <a:pt x="5627001" y="5969017"/>
                  <a:pt x="5443186" y="5912202"/>
                </a:cubicBezTo>
                <a:cubicBezTo>
                  <a:pt x="5212579" y="5842017"/>
                  <a:pt x="5159104" y="5842017"/>
                  <a:pt x="5159104" y="5842017"/>
                </a:cubicBezTo>
                <a:cubicBezTo>
                  <a:pt x="5429816" y="5628122"/>
                  <a:pt x="5754003" y="5858729"/>
                  <a:pt x="6094899" y="5477726"/>
                </a:cubicBezTo>
                <a:cubicBezTo>
                  <a:pt x="5767371" y="5424253"/>
                  <a:pt x="4788128" y="5397515"/>
                  <a:pt x="4577576" y="5297251"/>
                </a:cubicBezTo>
                <a:cubicBezTo>
                  <a:pt x="4657786" y="5334014"/>
                  <a:pt x="4664471" y="5223724"/>
                  <a:pt x="4701234" y="5223724"/>
                </a:cubicBezTo>
                <a:cubicBezTo>
                  <a:pt x="5012051" y="5220383"/>
                  <a:pt x="5329552" y="5283884"/>
                  <a:pt x="5643712" y="5243777"/>
                </a:cubicBezTo>
                <a:cubicBezTo>
                  <a:pt x="5700528" y="5240436"/>
                  <a:pt x="5790766" y="5270513"/>
                  <a:pt x="5800793" y="5186961"/>
                </a:cubicBezTo>
                <a:cubicBezTo>
                  <a:pt x="5810818" y="5083355"/>
                  <a:pt x="5693843" y="5106750"/>
                  <a:pt x="5643712" y="5096724"/>
                </a:cubicBezTo>
                <a:cubicBezTo>
                  <a:pt x="5439842" y="5063302"/>
                  <a:pt x="5239316" y="5049935"/>
                  <a:pt x="5032104" y="5029881"/>
                </a:cubicBezTo>
                <a:cubicBezTo>
                  <a:pt x="4945209" y="5019854"/>
                  <a:pt x="4838261" y="5039907"/>
                  <a:pt x="4871682" y="4879485"/>
                </a:cubicBezTo>
                <a:cubicBezTo>
                  <a:pt x="4844944" y="4725749"/>
                  <a:pt x="4684523" y="4779222"/>
                  <a:pt x="4600971" y="4705695"/>
                </a:cubicBezTo>
                <a:cubicBezTo>
                  <a:pt x="4641075" y="4618800"/>
                  <a:pt x="4754708" y="4678959"/>
                  <a:pt x="4788128" y="4561984"/>
                </a:cubicBezTo>
                <a:cubicBezTo>
                  <a:pt x="4627707" y="4598747"/>
                  <a:pt x="4644418" y="4344747"/>
                  <a:pt x="4483995" y="4348088"/>
                </a:cubicBezTo>
                <a:lnTo>
                  <a:pt x="4460097" y="4316252"/>
                </a:lnTo>
                <a:lnTo>
                  <a:pt x="0" y="4316252"/>
                </a:lnTo>
                <a:lnTo>
                  <a:pt x="0" y="4197368"/>
                </a:lnTo>
                <a:lnTo>
                  <a:pt x="3728859" y="419736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EF5A61D-C7B7-DA2C-882C-20EFF312D210}"/>
              </a:ext>
            </a:extLst>
          </p:cNvPr>
          <p:cNvSpPr txBox="1"/>
          <p:nvPr/>
        </p:nvSpPr>
        <p:spPr>
          <a:xfrm>
            <a:off x="10460414" y="6895560"/>
            <a:ext cx="9078858" cy="2426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Tuková tkáň</a:t>
            </a:r>
          </a:p>
        </p:txBody>
      </p:sp>
      <p:pic>
        <p:nvPicPr>
          <p:cNvPr id="12290" name="Picture 2" descr="Obsah obrázku kresba, skica, Lidská tvář, umění&#10;&#10;Popis byl vytvořen automaticky">
            <a:extLst>
              <a:ext uri="{FF2B5EF4-FFF2-40B4-BE49-F238E27FC236}">
                <a16:creationId xmlns:a16="http://schemas.microsoft.com/office/drawing/2014/main" id="{2A963F3F-8ED7-8E1B-742D-9ECDA874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7419" y="908789"/>
            <a:ext cx="3528103" cy="53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mapa, diagram, text&#10;&#10;Popis byl vytvořen automaticky">
            <a:extLst>
              <a:ext uri="{FF2B5EF4-FFF2-40B4-BE49-F238E27FC236}">
                <a16:creationId xmlns:a16="http://schemas.microsoft.com/office/drawing/2014/main" id="{7B73732A-DADD-C3F8-3E90-C250E0649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676" y="1379212"/>
            <a:ext cx="4778471" cy="4001969"/>
          </a:xfrm>
          <a:prstGeom prst="rect">
            <a:avLst/>
          </a:prstGeom>
        </p:spPr>
      </p:pic>
      <p:pic>
        <p:nvPicPr>
          <p:cNvPr id="12292" name="Picture 4" descr="Fat Women's History - The Fat Girls Guide">
            <a:extLst>
              <a:ext uri="{FF2B5EF4-FFF2-40B4-BE49-F238E27FC236}">
                <a16:creationId xmlns:a16="http://schemas.microsoft.com/office/drawing/2014/main" id="{1E0A0F41-84E0-F0A3-1E85-D88569BC2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82499" y="1793933"/>
            <a:ext cx="5778888" cy="299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04B86C57-731D-4530-8E5E-76A2178B9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376" y="7697109"/>
            <a:ext cx="5603008" cy="27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74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" name="Rectangle 1025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354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2" name="Rectangle 1025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0715" y="791654"/>
            <a:ext cx="5676627" cy="459774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New evidence is revealing the ages of death, birth, and menarche in  Neandertals">
            <a:extLst>
              <a:ext uri="{FF2B5EF4-FFF2-40B4-BE49-F238E27FC236}">
                <a16:creationId xmlns:a16="http://schemas.microsoft.com/office/drawing/2014/main" id="{CA53F3CD-8780-33A2-5270-9763E123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557" y="1171785"/>
            <a:ext cx="5148284" cy="386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4" name="Rectangle 1025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15921" y="803247"/>
            <a:ext cx="5916750" cy="458614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Neanderthal Babies: Fast-Growing and Cute | WIRED">
            <a:extLst>
              <a:ext uri="{FF2B5EF4-FFF2-40B4-BE49-F238E27FC236}">
                <a16:creationId xmlns:a16="http://schemas.microsoft.com/office/drawing/2014/main" id="{2AE48C9E-54F1-0BDD-3CB3-AD06862CD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08644" y="1391739"/>
            <a:ext cx="5363902" cy="34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9" name="Rectangle 1025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0715" y="5942718"/>
            <a:ext cx="5676627" cy="459774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8" name="Picture 8" descr="Brains on the Brain | California Academy of Sciences">
            <a:extLst>
              <a:ext uri="{FF2B5EF4-FFF2-40B4-BE49-F238E27FC236}">
                <a16:creationId xmlns:a16="http://schemas.microsoft.com/office/drawing/2014/main" id="{0C3EDFDC-3FFC-52DB-4846-3E47F64F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1047" y="6181049"/>
            <a:ext cx="4370941" cy="407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1" name="Rectangle 1026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7868" y="803247"/>
            <a:ext cx="5916744" cy="972604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Neanderthal sculptures, named Nana and Flint, at the Gibraltar Museum.">
            <a:extLst>
              <a:ext uri="{FF2B5EF4-FFF2-40B4-BE49-F238E27FC236}">
                <a16:creationId xmlns:a16="http://schemas.microsoft.com/office/drawing/2014/main" id="{2F2D1978-38AF-E2BB-02EF-B9D0991A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5201" y="1992363"/>
            <a:ext cx="5363901" cy="734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3" name="Rectangle 10262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05210" y="5942718"/>
            <a:ext cx="5938174" cy="459774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FA8983C4-4300-B393-D624-EAB56F129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8644" y="6873875"/>
            <a:ext cx="7979688" cy="203481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2A037A6-2808-A8DD-BFD3-83089D46D828}"/>
              </a:ext>
            </a:extLst>
          </p:cNvPr>
          <p:cNvSpPr txBox="1"/>
          <p:nvPr/>
        </p:nvSpPr>
        <p:spPr>
          <a:xfrm>
            <a:off x="6945476" y="932709"/>
            <a:ext cx="5828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0707ED"/>
                </a:solidFill>
              </a:rPr>
              <a:t>Víc dětí a méně potratů</a:t>
            </a:r>
          </a:p>
        </p:txBody>
      </p:sp>
    </p:spTree>
    <p:extLst>
      <p:ext uri="{BB962C8B-B14F-4D97-AF65-F5344CB8AC3E}">
        <p14:creationId xmlns:p14="http://schemas.microsoft.com/office/powerpoint/2010/main" val="331076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1A02ABA-4918-C428-A9EB-D798E9530096}"/>
              </a:ext>
            </a:extLst>
          </p:cNvPr>
          <p:cNvSpPr txBox="1"/>
          <p:nvPr/>
        </p:nvSpPr>
        <p:spPr>
          <a:xfrm>
            <a:off x="4032250" y="377879"/>
            <a:ext cx="12516818" cy="12212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 je evoluční medicína?</a:t>
            </a:r>
          </a:p>
        </p:txBody>
      </p:sp>
      <p:cxnSp>
        <p:nvCxnSpPr>
          <p:cNvPr id="1037" name="Straight Connector 103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371723" y="2885477"/>
            <a:ext cx="77802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6901B926-88F6-5992-EF06-585442A2B0D8}"/>
              </a:ext>
            </a:extLst>
          </p:cNvPr>
          <p:cNvSpPr txBox="1"/>
          <p:nvPr/>
        </p:nvSpPr>
        <p:spPr>
          <a:xfrm>
            <a:off x="1754529" y="2873581"/>
            <a:ext cx="7562969" cy="7078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Evoluční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medicína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neboli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darwinovská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medicína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aplikací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moderní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evoluční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teorie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pochopení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zdraví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nemoci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Moderní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biomedicínský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výzkum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praxe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soustředily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molekulární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fyziologické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mechanismy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základem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zdraví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nemoci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zatímco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evoluční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medicína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zaměřuje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otázku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proč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evoluce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utvářela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tyto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mechanismy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způsobem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nás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může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zanechat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náchylný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nemocem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Evoluční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přístup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vedl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důležitým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pokrokům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chápání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rakoviny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,]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autoimunitních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onemocnění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anatomie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. 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Mezinárodní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společnost pro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evoluci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medicínu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veřejné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zdraví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koordinuje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úsilí</a:t>
            </a:r>
            <a:r>
              <a:rPr lang="cs-CZ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rozvoj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tohoto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oboru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Vlastní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časopis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Oxford University Press</a:t>
            </a:r>
            <a:r>
              <a:rPr lang="en-US" sz="30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Evolution, Medicine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and Public Health a The Evolution and Medicine Review</a:t>
            </a:r>
            <a:r>
              <a:rPr lang="en-US" sz="23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375275" y="9412373"/>
            <a:ext cx="777318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voluce vtipně">
            <a:extLst>
              <a:ext uri="{FF2B5EF4-FFF2-40B4-BE49-F238E27FC236}">
                <a16:creationId xmlns:a16="http://schemas.microsoft.com/office/drawing/2014/main" id="{933CE4E5-46E4-82B7-6730-F6A4431D4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90659" y="3026703"/>
            <a:ext cx="9343900" cy="52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04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9" name="Rectangle 11279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An artist’s rendering of Neanderthals scavenging on straight-tusked carcasses">
            <a:extLst>
              <a:ext uri="{FF2B5EF4-FFF2-40B4-BE49-F238E27FC236}">
                <a16:creationId xmlns:a16="http://schemas.microsoft.com/office/drawing/2014/main" id="{67C34753-31C9-51CE-E888-0E02E84D1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780" b="-1"/>
          <a:stretch/>
        </p:blipFill>
        <p:spPr bwMode="auto">
          <a:xfrm>
            <a:off x="530519" y="530559"/>
            <a:ext cx="9357669" cy="49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venku, osoba, obloha, oblečení&#10;&#10;Popis byl vytvořen automaticky">
            <a:extLst>
              <a:ext uri="{FF2B5EF4-FFF2-40B4-BE49-F238E27FC236}">
                <a16:creationId xmlns:a16="http://schemas.microsoft.com/office/drawing/2014/main" id="{05A798AC-873A-91DB-ADFD-8BF2C1CA4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2" r="16673"/>
          <a:stretch/>
        </p:blipFill>
        <p:spPr>
          <a:xfrm>
            <a:off x="10215911" y="530561"/>
            <a:ext cx="9357669" cy="98599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D09B294-75B3-6060-7766-0FB636DA9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64275"/>
            <a:ext cx="10215911" cy="38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31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Stay home, sick people! | The Chatham Voice">
            <a:extLst>
              <a:ext uri="{FF2B5EF4-FFF2-40B4-BE49-F238E27FC236}">
                <a16:creationId xmlns:a16="http://schemas.microsoft.com/office/drawing/2014/main" id="{15D49901-B6EE-0893-7974-CF8789EEE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802" y="618930"/>
            <a:ext cx="6346722" cy="634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33" name="Straight Connector 13332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3637" y="-1"/>
            <a:ext cx="0" cy="7539566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C61BA44A-B26C-C745-437B-52059B72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399" y="1216419"/>
            <a:ext cx="4333933" cy="1538546"/>
          </a:xfrm>
          <a:prstGeom prst="rect">
            <a:avLst/>
          </a:prstGeom>
        </p:spPr>
      </p:pic>
      <p:cxnSp>
        <p:nvCxnSpPr>
          <p:cNvPr id="13335" name="Straight Connector 13334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3637" y="3675406"/>
            <a:ext cx="474411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What if we treated all sick people the way we treat people ...">
            <a:extLst>
              <a:ext uri="{FF2B5EF4-FFF2-40B4-BE49-F238E27FC236}">
                <a16:creationId xmlns:a16="http://schemas.microsoft.com/office/drawing/2014/main" id="{8DB1DACD-01C8-85DF-3AFA-631EFBD9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4268" y="4019301"/>
            <a:ext cx="4333934" cy="292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37" name="Straight Connector 13336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532813"/>
            <a:ext cx="12417747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79D8BEC5-06C1-D581-0661-462E0A039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85" y="8364581"/>
            <a:ext cx="3662424" cy="1858680"/>
          </a:xfrm>
          <a:prstGeom prst="rect">
            <a:avLst/>
          </a:prstGeom>
        </p:spPr>
      </p:pic>
      <p:pic>
        <p:nvPicPr>
          <p:cNvPr id="6" name="Obrázek 5" descr="Obsah obrázku text, snímek obrazovky, Písmo, informace&#10;&#10;Popis byl vytvořen automaticky">
            <a:extLst>
              <a:ext uri="{FF2B5EF4-FFF2-40B4-BE49-F238E27FC236}">
                <a16:creationId xmlns:a16="http://schemas.microsoft.com/office/drawing/2014/main" id="{D8380FFC-5A5B-9809-EB52-5F143FEAF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5361" y="8223414"/>
            <a:ext cx="7196714" cy="214102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760E735-CE82-00FC-3A3F-074F7905558E}"/>
              </a:ext>
            </a:extLst>
          </p:cNvPr>
          <p:cNvSpPr txBox="1"/>
          <p:nvPr/>
        </p:nvSpPr>
        <p:spPr>
          <a:xfrm>
            <a:off x="13220117" y="3750804"/>
            <a:ext cx="5501826" cy="6435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Odolnost či náchylnost k virovým infekcím</a:t>
            </a:r>
          </a:p>
        </p:txBody>
      </p:sp>
      <p:cxnSp>
        <p:nvCxnSpPr>
          <p:cNvPr id="13339" name="Straight Connector 13338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2852998" y="9410956"/>
            <a:ext cx="3769783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787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0" name="Rectangle 14349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342" name="Picture 6" descr="Tibeťané – Wikipedie">
            <a:extLst>
              <a:ext uri="{FF2B5EF4-FFF2-40B4-BE49-F238E27FC236}">
                <a16:creationId xmlns:a16="http://schemas.microsoft.com/office/drawing/2014/main" id="{E0F97343-C7AB-0F54-68B6-282D5D0CC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910"/>
          <a:stretch/>
        </p:blipFill>
        <p:spPr bwMode="auto">
          <a:xfrm>
            <a:off x="20" y="10"/>
            <a:ext cx="6148713" cy="692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obert Bazika - Cestovatelské besedy - INDIE - BHÚTÁN - TIBET - Mompové,  zapomenutí Tibeťané - Východní Indický Himálaj">
            <a:extLst>
              <a:ext uri="{FF2B5EF4-FFF2-40B4-BE49-F238E27FC236}">
                <a16:creationId xmlns:a16="http://schemas.microsoft.com/office/drawing/2014/main" id="{AFD12EAD-1835-29AC-127C-69D7E868E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4"/>
          <a:stretch/>
        </p:blipFill>
        <p:spPr bwMode="auto">
          <a:xfrm>
            <a:off x="6344787" y="8"/>
            <a:ext cx="6079523" cy="6921770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tráva, venku, obloha, sport&#10;&#10;Popis byl vytvořen automaticky">
            <a:extLst>
              <a:ext uri="{FF2B5EF4-FFF2-40B4-BE49-F238E27FC236}">
                <a16:creationId xmlns:a16="http://schemas.microsoft.com/office/drawing/2014/main" id="{61458E6E-DC0B-C9D4-11FA-924FE407F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2" r="23209" b="-1"/>
          <a:stretch/>
        </p:blipFill>
        <p:spPr>
          <a:xfrm>
            <a:off x="12620370" y="1"/>
            <a:ext cx="7483736" cy="6393868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70ACF9-618F-8323-B8A2-E10389EAFA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49" b="1"/>
          <a:stretch/>
        </p:blipFill>
        <p:spPr>
          <a:xfrm>
            <a:off x="20" y="7087210"/>
            <a:ext cx="11273660" cy="4222140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A122982-0932-77CB-F551-B8C1485E219B}"/>
              </a:ext>
            </a:extLst>
          </p:cNvPr>
          <p:cNvSpPr txBox="1"/>
          <p:nvPr/>
        </p:nvSpPr>
        <p:spPr>
          <a:xfrm>
            <a:off x="10460414" y="6895560"/>
            <a:ext cx="9078858" cy="2426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Přizpůsobení vysokohorským  podmínkám Tibeťanů získaných od </a:t>
            </a:r>
            <a:r>
              <a:rPr lang="en-US" sz="50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Homo denisoviensis</a:t>
            </a:r>
          </a:p>
        </p:txBody>
      </p:sp>
    </p:spTree>
    <p:extLst>
      <p:ext uri="{BB962C8B-B14F-4D97-AF65-F5344CB8AC3E}">
        <p14:creationId xmlns:p14="http://schemas.microsoft.com/office/powerpoint/2010/main" val="822010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5" name="Rectangle 15366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7501873-97F2-BC3C-2638-925C2947A0E0}"/>
              </a:ext>
            </a:extLst>
          </p:cNvPr>
          <p:cNvSpPr txBox="1"/>
          <p:nvPr/>
        </p:nvSpPr>
        <p:spPr>
          <a:xfrm>
            <a:off x="374650" y="4241560"/>
            <a:ext cx="9144000" cy="471365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1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Vyhubili jsme neandertálce? Ne!</a:t>
            </a:r>
          </a:p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1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Neanderthals, humans may have longer history of mating - CBS News">
            <a:extLst>
              <a:ext uri="{FF2B5EF4-FFF2-40B4-BE49-F238E27FC236}">
                <a16:creationId xmlns:a16="http://schemas.microsoft.com/office/drawing/2014/main" id="{20B4BC00-BF85-F87D-61BF-24945F0EF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3" r="4818"/>
          <a:stretch/>
        </p:blipFill>
        <p:spPr bwMode="auto">
          <a:xfrm>
            <a:off x="9369946" y="1"/>
            <a:ext cx="10734154" cy="1130934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6" name="Freeform: Shape 15368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354479" y="4933041"/>
            <a:ext cx="11308451" cy="1442370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77" name="Freeform: Shape 15370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354482" y="4933041"/>
            <a:ext cx="11308451" cy="1442370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34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02DB5D0-C228-0EE9-530A-E612C329D648}"/>
              </a:ext>
            </a:extLst>
          </p:cNvPr>
          <p:cNvSpPr txBox="1"/>
          <p:nvPr/>
        </p:nvSpPr>
        <p:spPr>
          <a:xfrm>
            <a:off x="1382156" y="6995520"/>
            <a:ext cx="17339787" cy="2094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8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Homo heidelbergensis</a:t>
            </a:r>
          </a:p>
        </p:txBody>
      </p:sp>
      <p:pic>
        <p:nvPicPr>
          <p:cNvPr id="2050" name="Picture 2" descr="Frontal view of the portrait of Homo heidelbergensis from Petralona, Greece, with hair and skin pigmentation. Image credit: Aidonis et al., doi: 10.1016/j.jasrep.2023.104206.">
            <a:extLst>
              <a:ext uri="{FF2B5EF4-FFF2-40B4-BE49-F238E27FC236}">
                <a16:creationId xmlns:a16="http://schemas.microsoft.com/office/drawing/2014/main" id="{F2BABA1D-4414-5BFA-0CA2-95248C8DB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/>
          <a:stretch/>
        </p:blipFill>
        <p:spPr bwMode="auto">
          <a:xfrm>
            <a:off x="841570" y="659713"/>
            <a:ext cx="5812394" cy="6014731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VC. Atapuerca. «Homo heidelbergensis»: el relevo.">
            <a:extLst>
              <a:ext uri="{FF2B5EF4-FFF2-40B4-BE49-F238E27FC236}">
                <a16:creationId xmlns:a16="http://schemas.microsoft.com/office/drawing/2014/main" id="{3BE2B67A-DF23-A43F-9F54-CD285AE93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4" r="12450" b="-1"/>
          <a:stretch/>
        </p:blipFill>
        <p:spPr bwMode="auto">
          <a:xfrm>
            <a:off x="7145853" y="659713"/>
            <a:ext cx="5812393" cy="6014731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B515CCC-EA24-431C-0E3B-35C553A75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17771" b="-1"/>
          <a:stretch/>
        </p:blipFill>
        <p:spPr bwMode="auto">
          <a:xfrm>
            <a:off x="13450135" y="659715"/>
            <a:ext cx="5812394" cy="6014730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0787" y="9090227"/>
            <a:ext cx="6997501" cy="30158"/>
          </a:xfrm>
          <a:custGeom>
            <a:avLst/>
            <a:gdLst>
              <a:gd name="connsiteX0" fmla="*/ 0 w 6997501"/>
              <a:gd name="connsiteY0" fmla="*/ 0 h 30158"/>
              <a:gd name="connsiteX1" fmla="*/ 699750 w 6997501"/>
              <a:gd name="connsiteY1" fmla="*/ 0 h 30158"/>
              <a:gd name="connsiteX2" fmla="*/ 1469475 w 6997501"/>
              <a:gd name="connsiteY2" fmla="*/ 0 h 30158"/>
              <a:gd name="connsiteX3" fmla="*/ 2099250 w 6997501"/>
              <a:gd name="connsiteY3" fmla="*/ 0 h 30158"/>
              <a:gd name="connsiteX4" fmla="*/ 2659050 w 6997501"/>
              <a:gd name="connsiteY4" fmla="*/ 0 h 30158"/>
              <a:gd name="connsiteX5" fmla="*/ 3218850 w 6997501"/>
              <a:gd name="connsiteY5" fmla="*/ 0 h 30158"/>
              <a:gd name="connsiteX6" fmla="*/ 3708676 w 6997501"/>
              <a:gd name="connsiteY6" fmla="*/ 0 h 30158"/>
              <a:gd name="connsiteX7" fmla="*/ 4548376 w 6997501"/>
              <a:gd name="connsiteY7" fmla="*/ 0 h 30158"/>
              <a:gd name="connsiteX8" fmla="*/ 5388076 w 6997501"/>
              <a:gd name="connsiteY8" fmla="*/ 0 h 30158"/>
              <a:gd name="connsiteX9" fmla="*/ 6227776 w 6997501"/>
              <a:gd name="connsiteY9" fmla="*/ 0 h 30158"/>
              <a:gd name="connsiteX10" fmla="*/ 6997501 w 6997501"/>
              <a:gd name="connsiteY10" fmla="*/ 0 h 30158"/>
              <a:gd name="connsiteX11" fmla="*/ 6997501 w 6997501"/>
              <a:gd name="connsiteY11" fmla="*/ 30158 h 30158"/>
              <a:gd name="connsiteX12" fmla="*/ 6297751 w 6997501"/>
              <a:gd name="connsiteY12" fmla="*/ 30158 h 30158"/>
              <a:gd name="connsiteX13" fmla="*/ 5528026 w 6997501"/>
              <a:gd name="connsiteY13" fmla="*/ 30158 h 30158"/>
              <a:gd name="connsiteX14" fmla="*/ 5038201 w 6997501"/>
              <a:gd name="connsiteY14" fmla="*/ 30158 h 30158"/>
              <a:gd name="connsiteX15" fmla="*/ 4548376 w 6997501"/>
              <a:gd name="connsiteY15" fmla="*/ 30158 h 30158"/>
              <a:gd name="connsiteX16" fmla="*/ 4058551 w 6997501"/>
              <a:gd name="connsiteY16" fmla="*/ 30158 h 30158"/>
              <a:gd name="connsiteX17" fmla="*/ 3498751 w 6997501"/>
              <a:gd name="connsiteY17" fmla="*/ 30158 h 30158"/>
              <a:gd name="connsiteX18" fmla="*/ 2938950 w 6997501"/>
              <a:gd name="connsiteY18" fmla="*/ 30158 h 30158"/>
              <a:gd name="connsiteX19" fmla="*/ 2379150 w 6997501"/>
              <a:gd name="connsiteY19" fmla="*/ 30158 h 30158"/>
              <a:gd name="connsiteX20" fmla="*/ 1819350 w 6997501"/>
              <a:gd name="connsiteY20" fmla="*/ 30158 h 30158"/>
              <a:gd name="connsiteX21" fmla="*/ 1259550 w 6997501"/>
              <a:gd name="connsiteY21" fmla="*/ 30158 h 30158"/>
              <a:gd name="connsiteX22" fmla="*/ 0 w 6997501"/>
              <a:gd name="connsiteY22" fmla="*/ 30158 h 30158"/>
              <a:gd name="connsiteX23" fmla="*/ 0 w 6997501"/>
              <a:gd name="connsiteY23" fmla="*/ 0 h 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997501" h="30158" fill="none" extrusionOk="0">
                <a:moveTo>
                  <a:pt x="0" y="0"/>
                </a:moveTo>
                <a:cubicBezTo>
                  <a:pt x="258749" y="27645"/>
                  <a:pt x="555284" y="-32186"/>
                  <a:pt x="699750" y="0"/>
                </a:cubicBezTo>
                <a:cubicBezTo>
                  <a:pt x="844216" y="32186"/>
                  <a:pt x="1198190" y="2960"/>
                  <a:pt x="1469475" y="0"/>
                </a:cubicBezTo>
                <a:cubicBezTo>
                  <a:pt x="1740761" y="-2960"/>
                  <a:pt x="1907557" y="8813"/>
                  <a:pt x="2099250" y="0"/>
                </a:cubicBezTo>
                <a:cubicBezTo>
                  <a:pt x="2290943" y="-8813"/>
                  <a:pt x="2523631" y="22823"/>
                  <a:pt x="2659050" y="0"/>
                </a:cubicBezTo>
                <a:cubicBezTo>
                  <a:pt x="2794469" y="-22823"/>
                  <a:pt x="3050442" y="16231"/>
                  <a:pt x="3218850" y="0"/>
                </a:cubicBezTo>
                <a:cubicBezTo>
                  <a:pt x="3387258" y="-16231"/>
                  <a:pt x="3599318" y="19570"/>
                  <a:pt x="3708676" y="0"/>
                </a:cubicBezTo>
                <a:cubicBezTo>
                  <a:pt x="3818034" y="-19570"/>
                  <a:pt x="4288244" y="-18818"/>
                  <a:pt x="4548376" y="0"/>
                </a:cubicBezTo>
                <a:cubicBezTo>
                  <a:pt x="4808508" y="18818"/>
                  <a:pt x="5069049" y="-34853"/>
                  <a:pt x="5388076" y="0"/>
                </a:cubicBezTo>
                <a:cubicBezTo>
                  <a:pt x="5707103" y="34853"/>
                  <a:pt x="5808463" y="-13405"/>
                  <a:pt x="6227776" y="0"/>
                </a:cubicBezTo>
                <a:cubicBezTo>
                  <a:pt x="6647089" y="13405"/>
                  <a:pt x="6819404" y="-26572"/>
                  <a:pt x="6997501" y="0"/>
                </a:cubicBezTo>
                <a:cubicBezTo>
                  <a:pt x="6998441" y="11135"/>
                  <a:pt x="6998160" y="16221"/>
                  <a:pt x="6997501" y="30158"/>
                </a:cubicBezTo>
                <a:cubicBezTo>
                  <a:pt x="6697362" y="-3108"/>
                  <a:pt x="6640952" y="55334"/>
                  <a:pt x="6297751" y="30158"/>
                </a:cubicBezTo>
                <a:cubicBezTo>
                  <a:pt x="5954550" y="4983"/>
                  <a:pt x="5694468" y="49451"/>
                  <a:pt x="5528026" y="30158"/>
                </a:cubicBezTo>
                <a:cubicBezTo>
                  <a:pt x="5361585" y="10865"/>
                  <a:pt x="5219042" y="24824"/>
                  <a:pt x="5038201" y="30158"/>
                </a:cubicBezTo>
                <a:cubicBezTo>
                  <a:pt x="4857360" y="35492"/>
                  <a:pt x="4690086" y="36040"/>
                  <a:pt x="4548376" y="30158"/>
                </a:cubicBezTo>
                <a:cubicBezTo>
                  <a:pt x="4406667" y="24276"/>
                  <a:pt x="4215300" y="21742"/>
                  <a:pt x="4058551" y="30158"/>
                </a:cubicBezTo>
                <a:cubicBezTo>
                  <a:pt x="3901802" y="38574"/>
                  <a:pt x="3725476" y="27563"/>
                  <a:pt x="3498751" y="30158"/>
                </a:cubicBezTo>
                <a:cubicBezTo>
                  <a:pt x="3272026" y="32753"/>
                  <a:pt x="3187701" y="12142"/>
                  <a:pt x="2938950" y="30158"/>
                </a:cubicBezTo>
                <a:cubicBezTo>
                  <a:pt x="2690199" y="48174"/>
                  <a:pt x="2526131" y="4699"/>
                  <a:pt x="2379150" y="30158"/>
                </a:cubicBezTo>
                <a:cubicBezTo>
                  <a:pt x="2232169" y="55617"/>
                  <a:pt x="2050751" y="31293"/>
                  <a:pt x="1819350" y="30158"/>
                </a:cubicBezTo>
                <a:cubicBezTo>
                  <a:pt x="1587949" y="29023"/>
                  <a:pt x="1524920" y="52293"/>
                  <a:pt x="1259550" y="30158"/>
                </a:cubicBezTo>
                <a:cubicBezTo>
                  <a:pt x="994180" y="8023"/>
                  <a:pt x="583753" y="-5486"/>
                  <a:pt x="0" y="30158"/>
                </a:cubicBezTo>
                <a:cubicBezTo>
                  <a:pt x="-1087" y="22822"/>
                  <a:pt x="517" y="10129"/>
                  <a:pt x="0" y="0"/>
                </a:cubicBezTo>
                <a:close/>
              </a:path>
              <a:path w="6997501" h="30158" stroke="0" extrusionOk="0">
                <a:moveTo>
                  <a:pt x="0" y="0"/>
                </a:moveTo>
                <a:cubicBezTo>
                  <a:pt x="146359" y="5999"/>
                  <a:pt x="433127" y="-3839"/>
                  <a:pt x="559800" y="0"/>
                </a:cubicBezTo>
                <a:cubicBezTo>
                  <a:pt x="686473" y="3839"/>
                  <a:pt x="925417" y="-16320"/>
                  <a:pt x="1049625" y="0"/>
                </a:cubicBezTo>
                <a:cubicBezTo>
                  <a:pt x="1173834" y="16320"/>
                  <a:pt x="1443676" y="13089"/>
                  <a:pt x="1609425" y="0"/>
                </a:cubicBezTo>
                <a:cubicBezTo>
                  <a:pt x="1775174" y="-13089"/>
                  <a:pt x="1996592" y="-22057"/>
                  <a:pt x="2309175" y="0"/>
                </a:cubicBezTo>
                <a:cubicBezTo>
                  <a:pt x="2621758" y="22057"/>
                  <a:pt x="2841613" y="3544"/>
                  <a:pt x="3078900" y="0"/>
                </a:cubicBezTo>
                <a:cubicBezTo>
                  <a:pt x="3316187" y="-3544"/>
                  <a:pt x="3501371" y="20240"/>
                  <a:pt x="3918601" y="0"/>
                </a:cubicBezTo>
                <a:cubicBezTo>
                  <a:pt x="4335831" y="-20240"/>
                  <a:pt x="4456303" y="-21390"/>
                  <a:pt x="4758301" y="0"/>
                </a:cubicBezTo>
                <a:cubicBezTo>
                  <a:pt x="5060299" y="21390"/>
                  <a:pt x="5112114" y="-6936"/>
                  <a:pt x="5388076" y="0"/>
                </a:cubicBezTo>
                <a:cubicBezTo>
                  <a:pt x="5664038" y="6936"/>
                  <a:pt x="5823364" y="36876"/>
                  <a:pt x="6157801" y="0"/>
                </a:cubicBezTo>
                <a:cubicBezTo>
                  <a:pt x="6492239" y="-36876"/>
                  <a:pt x="6812584" y="9826"/>
                  <a:pt x="6997501" y="0"/>
                </a:cubicBezTo>
                <a:cubicBezTo>
                  <a:pt x="6996127" y="14664"/>
                  <a:pt x="6997902" y="15336"/>
                  <a:pt x="6997501" y="30158"/>
                </a:cubicBezTo>
                <a:cubicBezTo>
                  <a:pt x="6687909" y="35503"/>
                  <a:pt x="6471985" y="-2096"/>
                  <a:pt x="6297751" y="30158"/>
                </a:cubicBezTo>
                <a:cubicBezTo>
                  <a:pt x="6123517" y="62412"/>
                  <a:pt x="5843677" y="31591"/>
                  <a:pt x="5528026" y="30158"/>
                </a:cubicBezTo>
                <a:cubicBezTo>
                  <a:pt x="5212376" y="28725"/>
                  <a:pt x="5191333" y="13188"/>
                  <a:pt x="4898251" y="30158"/>
                </a:cubicBezTo>
                <a:cubicBezTo>
                  <a:pt x="4605169" y="47128"/>
                  <a:pt x="4430138" y="54264"/>
                  <a:pt x="4268476" y="30158"/>
                </a:cubicBezTo>
                <a:cubicBezTo>
                  <a:pt x="4106814" y="6052"/>
                  <a:pt x="3826038" y="55095"/>
                  <a:pt x="3428775" y="30158"/>
                </a:cubicBezTo>
                <a:cubicBezTo>
                  <a:pt x="3031512" y="5221"/>
                  <a:pt x="2992664" y="5492"/>
                  <a:pt x="2868975" y="30158"/>
                </a:cubicBezTo>
                <a:cubicBezTo>
                  <a:pt x="2745286" y="54824"/>
                  <a:pt x="2318995" y="66054"/>
                  <a:pt x="2099250" y="30158"/>
                </a:cubicBezTo>
                <a:cubicBezTo>
                  <a:pt x="1879505" y="-5738"/>
                  <a:pt x="1755263" y="31261"/>
                  <a:pt x="1609425" y="30158"/>
                </a:cubicBezTo>
                <a:cubicBezTo>
                  <a:pt x="1463587" y="29055"/>
                  <a:pt x="1136192" y="30254"/>
                  <a:pt x="909675" y="30158"/>
                </a:cubicBezTo>
                <a:cubicBezTo>
                  <a:pt x="683158" y="30063"/>
                  <a:pt x="409371" y="-3730"/>
                  <a:pt x="0" y="30158"/>
                </a:cubicBezTo>
                <a:cubicBezTo>
                  <a:pt x="862" y="20506"/>
                  <a:pt x="-1030" y="950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86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6572" y="791654"/>
            <a:ext cx="18530955" cy="9726041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elektronika, snímek obrazovky, Webové stránky&#10;&#10;Popis byl vytvořen automaticky">
            <a:extLst>
              <a:ext uri="{FF2B5EF4-FFF2-40B4-BE49-F238E27FC236}">
                <a16:creationId xmlns:a16="http://schemas.microsoft.com/office/drawing/2014/main" id="{69937E6C-97BB-AA55-0F00-867122776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529" y="1061124"/>
            <a:ext cx="9545040" cy="918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61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Opava 13. května 2014 Ondřej Mlejnek - ppt stáhnout">
            <a:extLst>
              <a:ext uri="{FF2B5EF4-FFF2-40B4-BE49-F238E27FC236}">
                <a16:creationId xmlns:a16="http://schemas.microsoft.com/office/drawing/2014/main" id="{5CBA7D4E-637F-53C9-E011-A9CA985AF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9091" r="13820" b="1"/>
          <a:stretch/>
        </p:blipFill>
        <p:spPr bwMode="auto">
          <a:xfrm>
            <a:off x="5810084" y="10"/>
            <a:ext cx="14452766" cy="1130934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0"/>
            <a:ext cx="15399962" cy="1130935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66FE58E-591B-E96A-D703-EAFAF81FDA0C}"/>
              </a:ext>
            </a:extLst>
          </p:cNvPr>
          <p:cNvSpPr txBox="1"/>
          <p:nvPr/>
        </p:nvSpPr>
        <p:spPr>
          <a:xfrm>
            <a:off x="788170" y="1850859"/>
            <a:ext cx="6634353" cy="52838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9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Výživa paleolitických lidí</a:t>
            </a:r>
            <a:r>
              <a:rPr lang="en-US" sz="7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3070" y="571925"/>
            <a:ext cx="241266" cy="1161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196" y="7498207"/>
            <a:ext cx="6558963" cy="30159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94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E75DC6-E399-4DFD-8350-83D5548EB3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9DC242-5150-466E-8847-E7E1E4209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53" y="255183"/>
            <a:ext cx="8507354" cy="62804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B6558E-7B93-4C55-8847-6451F5F7D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133" y="255183"/>
            <a:ext cx="8867793" cy="60665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643F73-459F-4C8E-8880-B0EDE07E3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182" y="4132511"/>
            <a:ext cx="4563715" cy="717644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E7075EC-4F6E-4B7B-8A34-5F073892579B}"/>
              </a:ext>
            </a:extLst>
          </p:cNvPr>
          <p:cNvSpPr txBox="1"/>
          <p:nvPr/>
        </p:nvSpPr>
        <p:spPr>
          <a:xfrm>
            <a:off x="345828" y="6756769"/>
            <a:ext cx="8507354" cy="29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38" dirty="0"/>
              <a:t>Tzv. „lovci mamutů“ byli ekonomicky závislí na sobech (již domestikace spolu se psem, pes pomáhal hlídat stáda sobů) a malé zvěři (zajíci, lišky, bělokur, atd.), na mamutech závislí nebyli, mamut byl uloven 1-2 za/rok, ale kosti mamutů jsou nejnápadnější a dle nich získali své jméno (E. </a:t>
            </a:r>
            <a:r>
              <a:rPr lang="cs-CZ" sz="2638" dirty="0" err="1"/>
              <a:t>Štorch</a:t>
            </a:r>
            <a:r>
              <a:rPr lang="cs-CZ" sz="2638" dirty="0"/>
              <a:t>).</a:t>
            </a:r>
          </a:p>
          <a:p>
            <a:r>
              <a:rPr lang="cs-CZ" sz="2638" dirty="0"/>
              <a:t>Ze sobů využívali vše, včetně mléka samic.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7D8C354-5831-44E2-8438-428806BE0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9971" y="6592997"/>
            <a:ext cx="6724129" cy="44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23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AF6A3B-B6E5-D70E-6AFC-03ECD81F3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1674245"/>
            <a:ext cx="5875239" cy="79608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A63D998-CA9D-6463-8EF7-4978B273D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42" y="3749675"/>
            <a:ext cx="8542760" cy="43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95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067C1E6-17DB-B07D-0D14-ED583D3C5552}"/>
              </a:ext>
            </a:extLst>
          </p:cNvPr>
          <p:cNvSpPr txBox="1"/>
          <p:nvPr/>
        </p:nvSpPr>
        <p:spPr>
          <a:xfrm>
            <a:off x="1055465" y="9196699"/>
            <a:ext cx="17993169" cy="1055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Hobitky z neolitu</a:t>
            </a:r>
          </a:p>
        </p:txBody>
      </p:sp>
      <p:pic>
        <p:nvPicPr>
          <p:cNvPr id="4098" name="Picture 2" descr="Obsah obrázku kresba, umění, Výtvarné umění, obraz&#10;&#10;Popis byl vytvořen automaticky">
            <a:extLst>
              <a:ext uri="{FF2B5EF4-FFF2-40B4-BE49-F238E27FC236}">
                <a16:creationId xmlns:a16="http://schemas.microsoft.com/office/drawing/2014/main" id="{324AC580-7CA8-22BF-4C90-11088F49A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" b="14244"/>
          <a:stretch/>
        </p:blipFill>
        <p:spPr bwMode="auto">
          <a:xfrm>
            <a:off x="1055465" y="1055539"/>
            <a:ext cx="17993169" cy="79762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53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1928DDD-2613-CE64-E141-959A0AC415E1}"/>
              </a:ext>
            </a:extLst>
          </p:cNvPr>
          <p:cNvSpPr txBox="1"/>
          <p:nvPr/>
        </p:nvSpPr>
        <p:spPr>
          <a:xfrm>
            <a:off x="8359417" y="123562"/>
            <a:ext cx="23022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b="1" dirty="0">
                <a:solidFill>
                  <a:schemeClr val="bg1"/>
                </a:solidFill>
              </a:rPr>
              <a:t>Kdy?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F9CE5D-DB53-4976-BEA6-336BFDDA733A}"/>
              </a:ext>
            </a:extLst>
          </p:cNvPr>
          <p:cNvSpPr txBox="1"/>
          <p:nvPr/>
        </p:nvSpPr>
        <p:spPr>
          <a:xfrm>
            <a:off x="527050" y="1504871"/>
            <a:ext cx="1943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+mn-lt"/>
              </a:rPr>
              <a:t>Začátky oboru byly těžké, ale za stěžejní publikace, která definovali nový obor jsou považována následující dvě díla: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6B2C97-A1FE-4F5D-B9BB-8F18D357B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0" y="2362959"/>
            <a:ext cx="6553200" cy="84586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E09984E-AC1D-4CF0-8129-6FD7EB8F7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650" y="2269412"/>
            <a:ext cx="5514684" cy="83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312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obiti nejsou výmysl z Pána prstenů. Podobně malí lidé skutečně existovali  - Prima Zoom">
            <a:extLst>
              <a:ext uri="{FF2B5EF4-FFF2-40B4-BE49-F238E27FC236}">
                <a16:creationId xmlns:a16="http://schemas.microsoft.com/office/drawing/2014/main" id="{154E699E-4BA7-6E14-9E90-C0887BFE3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5737" y="1061123"/>
            <a:ext cx="16332625" cy="918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358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vápenec, rostlina, skála, území&#10;&#10;Popis byl vytvořen automaticky">
            <a:extLst>
              <a:ext uri="{FF2B5EF4-FFF2-40B4-BE49-F238E27FC236}">
                <a16:creationId xmlns:a16="http://schemas.microsoft.com/office/drawing/2014/main" id="{BDA1405E-4654-A348-9F92-C32D4A6A37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/>
          <a:stretch/>
        </p:blipFill>
        <p:spPr bwMode="auto">
          <a:xfrm>
            <a:off x="327712" y="283174"/>
            <a:ext cx="9570727" cy="5223320"/>
          </a:xfrm>
          <a:prstGeom prst="rect">
            <a:avLst/>
          </a:prstGeom>
          <a:noFill/>
        </p:spPr>
      </p:pic>
      <p:pic>
        <p:nvPicPr>
          <p:cNvPr id="2" name="Obrázek 1" descr="Obsah obrázku území, nářadí, venku&#10;&#10;Popis byl vytvořen automaticky">
            <a:extLst>
              <a:ext uri="{FF2B5EF4-FFF2-40B4-BE49-F238E27FC236}">
                <a16:creationId xmlns:a16="http://schemas.microsoft.com/office/drawing/2014/main" id="{B1152A65-C0E4-1269-CF58-A356D0EE6D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" r="-1" b="13180"/>
          <a:stretch/>
        </p:blipFill>
        <p:spPr bwMode="auto">
          <a:xfrm>
            <a:off x="10215911" y="283174"/>
            <a:ext cx="9560468" cy="5223320"/>
          </a:xfrm>
          <a:prstGeom prst="rect">
            <a:avLst/>
          </a:prstGeom>
          <a:noFill/>
        </p:spPr>
      </p:pic>
      <p:pic>
        <p:nvPicPr>
          <p:cNvPr id="4" name="Obrázek 3" descr="Obsah obrázku území, venku, díra, příroda&#10;&#10;Popis byl vytvořen automaticky">
            <a:extLst>
              <a:ext uri="{FF2B5EF4-FFF2-40B4-BE49-F238E27FC236}">
                <a16:creationId xmlns:a16="http://schemas.microsoft.com/office/drawing/2014/main" id="{849236F5-119C-CCCD-6419-52F80650B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2" r="1" b="1"/>
          <a:stretch/>
        </p:blipFill>
        <p:spPr bwMode="auto">
          <a:xfrm>
            <a:off x="327712" y="5789664"/>
            <a:ext cx="9570727" cy="4600831"/>
          </a:xfrm>
          <a:prstGeom prst="rect">
            <a:avLst/>
          </a:prstGeom>
          <a:noFill/>
        </p:spPr>
      </p:pic>
      <p:pic>
        <p:nvPicPr>
          <p:cNvPr id="3" name="Obrázek 2" descr="Obsah obrázku území, venku, nářadí, půda&#10;&#10;Popis byl vytvořen automaticky">
            <a:extLst>
              <a:ext uri="{FF2B5EF4-FFF2-40B4-BE49-F238E27FC236}">
                <a16:creationId xmlns:a16="http://schemas.microsoft.com/office/drawing/2014/main" id="{6CE895BA-5BE6-D9A4-D10B-1B7F1FC501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0" r="-1" b="19944"/>
          <a:stretch/>
        </p:blipFill>
        <p:spPr bwMode="auto">
          <a:xfrm>
            <a:off x="10215910" y="5789664"/>
            <a:ext cx="9560467" cy="4600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814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warfism: Criteria, Disability, Certificate, Types, Causes">
            <a:extLst>
              <a:ext uri="{FF2B5EF4-FFF2-40B4-BE49-F238E27FC236}">
                <a16:creationId xmlns:a16="http://schemas.microsoft.com/office/drawing/2014/main" id="{0010BD95-E89B-BA93-C57D-81259C7A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3749675"/>
            <a:ext cx="10154194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94F5B06-408D-D2AC-C934-6E3961B38EE6}"/>
              </a:ext>
            </a:extLst>
          </p:cNvPr>
          <p:cNvSpPr txBox="1"/>
          <p:nvPr/>
        </p:nvSpPr>
        <p:spPr>
          <a:xfrm>
            <a:off x="7308850" y="1006475"/>
            <a:ext cx="45961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>
                <a:solidFill>
                  <a:schemeClr val="bg1"/>
                </a:solidFill>
              </a:rPr>
              <a:t>Nanismus</a:t>
            </a:r>
          </a:p>
        </p:txBody>
      </p:sp>
    </p:spTree>
    <p:extLst>
      <p:ext uri="{BB962C8B-B14F-4D97-AF65-F5344CB8AC3E}">
        <p14:creationId xmlns:p14="http://schemas.microsoft.com/office/powerpoint/2010/main" val="2965093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EE47A8-4237-495F-23E2-01F570951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28" y="3263311"/>
            <a:ext cx="3848222" cy="708281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4E494E1-9586-FCF6-6D07-E837AA458C88}"/>
              </a:ext>
            </a:extLst>
          </p:cNvPr>
          <p:cNvSpPr txBox="1"/>
          <p:nvPr/>
        </p:nvSpPr>
        <p:spPr>
          <a:xfrm>
            <a:off x="6539710" y="24220"/>
            <a:ext cx="70246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b="1" dirty="0">
                <a:solidFill>
                  <a:schemeClr val="bg1"/>
                </a:solidFill>
                <a:latin typeface="+mn-lt"/>
              </a:rPr>
              <a:t>Nejstarší nález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FBE14E0-0E7B-5C92-72F7-2307CECB772A}"/>
              </a:ext>
            </a:extLst>
          </p:cNvPr>
          <p:cNvSpPr txBox="1"/>
          <p:nvPr/>
        </p:nvSpPr>
        <p:spPr>
          <a:xfrm>
            <a:off x="25734" y="1602079"/>
            <a:ext cx="1744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chemeClr val="bg1"/>
                </a:solidFill>
              </a:rPr>
              <a:t>Paleolit – </a:t>
            </a:r>
            <a:r>
              <a:rPr lang="cs-CZ" sz="4800" b="1" dirty="0" err="1">
                <a:solidFill>
                  <a:schemeClr val="bg1"/>
                </a:solidFill>
              </a:rPr>
              <a:t>Calábrie</a:t>
            </a:r>
            <a:r>
              <a:rPr lang="cs-CZ" sz="4800" b="1" dirty="0">
                <a:solidFill>
                  <a:schemeClr val="bg1"/>
                </a:solidFill>
              </a:rPr>
              <a:t>-Itálie (10 000 let BP)</a:t>
            </a:r>
          </a:p>
        </p:txBody>
      </p:sp>
      <p:pic>
        <p:nvPicPr>
          <p:cNvPr id="7170" name="Picture 2" descr="Map showing location of Grotta del Romito. | Download Scientific Diagram">
            <a:extLst>
              <a:ext uri="{FF2B5EF4-FFF2-40B4-BE49-F238E27FC236}">
                <a16:creationId xmlns:a16="http://schemas.microsoft.com/office/drawing/2014/main" id="{D0F6711A-CEC9-AC5C-9218-5A1455D9C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44" y="5034028"/>
            <a:ext cx="5963683" cy="531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defined">
            <a:extLst>
              <a:ext uri="{FF2B5EF4-FFF2-40B4-BE49-F238E27FC236}">
                <a16:creationId xmlns:a16="http://schemas.microsoft.com/office/drawing/2014/main" id="{22E5D1DA-DEBB-CA86-B564-B9BD47C18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046" y="5977073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undefined">
            <a:extLst>
              <a:ext uri="{FF2B5EF4-FFF2-40B4-BE49-F238E27FC236}">
                <a16:creationId xmlns:a16="http://schemas.microsoft.com/office/drawing/2014/main" id="{32F58AC2-5A56-E6AB-EF69-727AE390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050" y="303077"/>
            <a:ext cx="6132960" cy="459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15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6" name="Rectangle 8202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Poúrazová růstová asymetrie obličeje u ženy z období mladého paleolitu –  LKS časopis">
            <a:extLst>
              <a:ext uri="{FF2B5EF4-FFF2-40B4-BE49-F238E27FC236}">
                <a16:creationId xmlns:a16="http://schemas.microsoft.com/office/drawing/2014/main" id="{3A830719-2EBC-D5E8-9291-1010807B1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5" r="1" b="15541"/>
          <a:stretch/>
        </p:blipFill>
        <p:spPr bwMode="auto">
          <a:xfrm>
            <a:off x="1" y="1"/>
            <a:ext cx="6659488" cy="86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Obsah obrázku skica, umění, Lidská tvář, portrét&#10;&#10;Popis byl vytvořen automaticky">
            <a:extLst>
              <a:ext uri="{FF2B5EF4-FFF2-40B4-BE49-F238E27FC236}">
                <a16:creationId xmlns:a16="http://schemas.microsoft.com/office/drawing/2014/main" id="{80E4BD1B-F4CC-FF0D-9528-069EC82FB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7"/>
          <a:stretch/>
        </p:blipFill>
        <p:spPr bwMode="auto">
          <a:xfrm>
            <a:off x="6659483" y="1"/>
            <a:ext cx="6722308" cy="86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bsah obrázku lebka, kost, savec, hominidé&#10;&#10;Popis byl vytvořen automaticky">
            <a:extLst>
              <a:ext uri="{FF2B5EF4-FFF2-40B4-BE49-F238E27FC236}">
                <a16:creationId xmlns:a16="http://schemas.microsoft.com/office/drawing/2014/main" id="{1295D903-BBEF-4C1A-EA0D-8F91062EE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4" b="-2"/>
          <a:stretch/>
        </p:blipFill>
        <p:spPr bwMode="auto">
          <a:xfrm>
            <a:off x="13381778" y="1"/>
            <a:ext cx="6722308" cy="86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5" name="Rectangle 8204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8675323"/>
            <a:ext cx="20104097" cy="2631551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8677798"/>
            <a:ext cx="13381790" cy="262907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9" name="Rectangle 8208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644" y="8677800"/>
            <a:ext cx="20111744" cy="262907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1" name="Rectangle 8210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3381784" y="8677797"/>
            <a:ext cx="6722304" cy="2629077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3" name="Rectangle 8212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724629" y="-66394"/>
            <a:ext cx="2629076" cy="201041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15" name="Rectangle 8214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35" y="8710748"/>
            <a:ext cx="20104535" cy="19019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FEAC315-84A3-DD6D-DF4F-42ED9406904C}"/>
              </a:ext>
            </a:extLst>
          </p:cNvPr>
          <p:cNvSpPr txBox="1"/>
          <p:nvPr/>
        </p:nvSpPr>
        <p:spPr>
          <a:xfrm>
            <a:off x="1153797" y="9215025"/>
            <a:ext cx="11323854" cy="1518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Žena s křivou tváří</a:t>
            </a:r>
          </a:p>
        </p:txBody>
      </p:sp>
    </p:spTree>
    <p:extLst>
      <p:ext uri="{BB962C8B-B14F-4D97-AF65-F5344CB8AC3E}">
        <p14:creationId xmlns:p14="http://schemas.microsoft.com/office/powerpoint/2010/main" val="2051580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3" name="Rectangle 923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026580" y="7549419"/>
            <a:ext cx="12432073" cy="31329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ED059B4-F5BF-82B3-F5D6-5CA25ADA7387}"/>
              </a:ext>
            </a:extLst>
          </p:cNvPr>
          <p:cNvSpPr txBox="1"/>
          <p:nvPr/>
        </p:nvSpPr>
        <p:spPr>
          <a:xfrm>
            <a:off x="7590926" y="7819823"/>
            <a:ext cx="11261594" cy="14215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https://www.lks-casopis.cz/clanek/pourazova-rustova-asymetrie-obliceje-u-zeny-z-obdobi-mladeho-paleolitu/</a:t>
            </a:r>
          </a:p>
        </p:txBody>
      </p:sp>
      <p:pic>
        <p:nvPicPr>
          <p:cNvPr id="9228" name="Picture 12" descr="Obsah obrázku lebka&#10;&#10;Popis byl vytvořen automaticky">
            <a:extLst>
              <a:ext uri="{FF2B5EF4-FFF2-40B4-BE49-F238E27FC236}">
                <a16:creationId xmlns:a16="http://schemas.microsoft.com/office/drawing/2014/main" id="{6D102554-0B9D-586E-ABF8-C9F5C33B6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918"/>
          <a:stretch/>
        </p:blipFill>
        <p:spPr bwMode="auto">
          <a:xfrm>
            <a:off x="523768" y="530563"/>
            <a:ext cx="6262035" cy="331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9683C8D-0892-E6FD-5978-7431BF50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4" r="-2" b="15618"/>
          <a:stretch/>
        </p:blipFill>
        <p:spPr bwMode="auto">
          <a:xfrm>
            <a:off x="6929828" y="530559"/>
            <a:ext cx="6255277" cy="677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9ECEEA2C-E661-E8F0-40A2-E7B321AD7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" r="1" b="6169"/>
          <a:stretch/>
        </p:blipFill>
        <p:spPr bwMode="auto">
          <a:xfrm>
            <a:off x="13333767" y="530561"/>
            <a:ext cx="6262717" cy="33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bsah obrázku lebka, kost, snímek obrazovky&#10;&#10;Popis byl vytvořen automaticky">
            <a:extLst>
              <a:ext uri="{FF2B5EF4-FFF2-40B4-BE49-F238E27FC236}">
                <a16:creationId xmlns:a16="http://schemas.microsoft.com/office/drawing/2014/main" id="{4454D3D1-42A0-CCF7-0173-23C8FF8B6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r="4567" b="-3"/>
          <a:stretch/>
        </p:blipFill>
        <p:spPr bwMode="auto">
          <a:xfrm>
            <a:off x="523765" y="3994217"/>
            <a:ext cx="6257401" cy="33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Obsah obrázku rentgenový snímek&#10;&#10;Popis byl vytvořen automaticky se střední mírou spolehlivosti">
            <a:extLst>
              <a:ext uri="{FF2B5EF4-FFF2-40B4-BE49-F238E27FC236}">
                <a16:creationId xmlns:a16="http://schemas.microsoft.com/office/drawing/2014/main" id="{7890264E-6503-EB79-C212-76D1304D2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r="1" b="29023"/>
          <a:stretch/>
        </p:blipFill>
        <p:spPr bwMode="auto">
          <a:xfrm>
            <a:off x="13328451" y="4010061"/>
            <a:ext cx="6262715" cy="329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bsah obrázku lebka, kost, savec, hominidé&#10;&#10;Popis byl vytvořen automaticky">
            <a:extLst>
              <a:ext uri="{FF2B5EF4-FFF2-40B4-BE49-F238E27FC236}">
                <a16:creationId xmlns:a16="http://schemas.microsoft.com/office/drawing/2014/main" id="{547BD352-924D-250D-84BC-CE4491D72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r="3" b="9474"/>
          <a:stretch/>
        </p:blipFill>
        <p:spPr bwMode="auto">
          <a:xfrm>
            <a:off x="523765" y="7463240"/>
            <a:ext cx="6257401" cy="33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35" name="Straight Connector 923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82974" y="9389987"/>
            <a:ext cx="904684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036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19F62F-011B-3705-B68D-84EE12008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790901" y="8305"/>
            <a:ext cx="2505521" cy="20120877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B32613-9F83-4280-1DD4-5B9498DC2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14687051" y="5894376"/>
            <a:ext cx="2485356" cy="8348742"/>
          </a:xfrm>
          <a:prstGeom prst="rect">
            <a:avLst/>
          </a:prstGeom>
          <a:gradFill>
            <a:gsLst>
              <a:gs pos="44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78C4F-1AED-2A23-4A2C-F5A0AF176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6466358" y="2332843"/>
            <a:ext cx="2505529" cy="15471805"/>
          </a:xfrm>
          <a:prstGeom prst="rect">
            <a:avLst/>
          </a:prstGeom>
          <a:gradFill>
            <a:gsLst>
              <a:gs pos="10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F0D7C57-748E-819C-0CFC-09173A1DCE2D}"/>
              </a:ext>
            </a:extLst>
          </p:cNvPr>
          <p:cNvSpPr txBox="1"/>
          <p:nvPr/>
        </p:nvSpPr>
        <p:spPr>
          <a:xfrm>
            <a:off x="1382156" y="9227581"/>
            <a:ext cx="11292321" cy="1507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Neznámá z Hlinska u Přerova</a:t>
            </a:r>
          </a:p>
        </p:txBody>
      </p:sp>
      <p:pic>
        <p:nvPicPr>
          <p:cNvPr id="2" name="Zástupný symbol pro obsah 5">
            <a:extLst>
              <a:ext uri="{FF2B5EF4-FFF2-40B4-BE49-F238E27FC236}">
                <a16:creationId xmlns:a16="http://schemas.microsoft.com/office/drawing/2014/main" id="{DF849812-21D2-4035-9033-9B5EDEAD9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311275"/>
            <a:ext cx="4900072" cy="6049470"/>
          </a:xfrm>
          <a:prstGeom prst="rect">
            <a:avLst/>
          </a:prstGeom>
        </p:spPr>
      </p:pic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A1F3EE25-4F59-1F4A-8BFA-FE7D904AD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9325" y="2450807"/>
            <a:ext cx="6049470" cy="4038021"/>
          </a:xfrm>
          <a:prstGeom prst="rect">
            <a:avLst/>
          </a:prstGeom>
        </p:spPr>
      </p:pic>
      <p:pic>
        <p:nvPicPr>
          <p:cNvPr id="5" name="Zástupný symbol pro obrázek 2">
            <a:extLst>
              <a:ext uri="{FF2B5EF4-FFF2-40B4-BE49-F238E27FC236}">
                <a16:creationId xmlns:a16="http://schemas.microsoft.com/office/drawing/2014/main" id="{2E2703A4-B624-B689-33A2-CAEF0782D1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r="5889"/>
          <a:stretch>
            <a:fillRect/>
          </a:stretch>
        </p:blipFill>
        <p:spPr>
          <a:xfrm>
            <a:off x="12438588" y="1311275"/>
            <a:ext cx="6993602" cy="618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61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5250" y="618518"/>
            <a:ext cx="17088485" cy="923330"/>
          </a:xfrm>
        </p:spPr>
        <p:txBody>
          <a:bodyPr/>
          <a:lstStyle/>
          <a:p>
            <a:pPr algn="ctr"/>
            <a:r>
              <a:rPr lang="cs-CZ" sz="6000" b="1" dirty="0">
                <a:solidFill>
                  <a:schemeClr val="bg1"/>
                </a:solidFill>
                <a:latin typeface="+mn-lt"/>
              </a:rPr>
              <a:t>KLIPPEL-FEILŮV SYNDROM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27050" y="2973940"/>
            <a:ext cx="9189933" cy="150791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Srůst krčních obratů C1 a C2 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26" y="4671022"/>
            <a:ext cx="6084925" cy="4810662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10387117" y="2973940"/>
            <a:ext cx="9494733" cy="150791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Horní čelist s absencí  obou druhých řezáků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502" y="4823449"/>
            <a:ext cx="6253648" cy="4944053"/>
          </a:xfrm>
        </p:spPr>
      </p:pic>
    </p:spTree>
    <p:extLst>
      <p:ext uri="{BB962C8B-B14F-4D97-AF65-F5344CB8AC3E}">
        <p14:creationId xmlns:p14="http://schemas.microsoft.com/office/powerpoint/2010/main" val="183463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9050" y="625475"/>
            <a:ext cx="17088485" cy="923330"/>
          </a:xfrm>
        </p:spPr>
        <p:txBody>
          <a:bodyPr/>
          <a:lstStyle/>
          <a:p>
            <a:pPr algn="ctr"/>
            <a:r>
              <a:rPr lang="cs-CZ" sz="6000" b="1" dirty="0">
                <a:solidFill>
                  <a:schemeClr val="bg1"/>
                </a:solidFill>
              </a:rPr>
              <a:t>KLIPPEL-FEILŮV SYNDROM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3160" y="2973940"/>
            <a:ext cx="8209175" cy="150791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Rentgenový snímek 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50" y="4828318"/>
            <a:ext cx="3615946" cy="5685189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11701765" y="2973939"/>
            <a:ext cx="8209175" cy="150791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Kresebná rekonstrukce 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766" y="4481854"/>
            <a:ext cx="5577886" cy="5864107"/>
          </a:xfrm>
        </p:spPr>
      </p:pic>
    </p:spTree>
    <p:extLst>
      <p:ext uri="{BB962C8B-B14F-4D97-AF65-F5344CB8AC3E}">
        <p14:creationId xmlns:p14="http://schemas.microsoft.com/office/powerpoint/2010/main" val="21714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4250" y="396875"/>
            <a:ext cx="18135600" cy="4062651"/>
          </a:xfrm>
        </p:spPr>
        <p:txBody>
          <a:bodyPr/>
          <a:lstStyle/>
          <a:p>
            <a:r>
              <a:rPr lang="cs-CZ" sz="6600" b="1" dirty="0">
                <a:solidFill>
                  <a:schemeClr val="bg1"/>
                </a:solidFill>
              </a:rPr>
              <a:t>Model hlavy Zachycující sklon hlavy na levou stranu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83" y="2973940"/>
            <a:ext cx="15790938" cy="7372021"/>
          </a:xfrm>
        </p:spPr>
      </p:pic>
    </p:spTree>
    <p:extLst>
      <p:ext uri="{BB962C8B-B14F-4D97-AF65-F5344CB8AC3E}">
        <p14:creationId xmlns:p14="http://schemas.microsoft.com/office/powerpoint/2010/main" val="294986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9C831E5-3494-42B1-99D8-5F6E18C1E309}"/>
              </a:ext>
            </a:extLst>
          </p:cNvPr>
          <p:cNvSpPr txBox="1"/>
          <p:nvPr/>
        </p:nvSpPr>
        <p:spPr>
          <a:xfrm>
            <a:off x="527050" y="1235075"/>
            <a:ext cx="19050000" cy="960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56 odborníků </a:t>
            </a:r>
            <a:r>
              <a:rPr lang="cs-CZ" sz="2000" dirty="0">
                <a:solidFill>
                  <a:schemeClr val="bg1"/>
                </a:solidFill>
              </a:rPr>
              <a:t>z různých oborů (antropologové, lékaři, ošetřovatelé, biologové, paleontologové, archeologové) se dohodlo na 14 základních principech, které jsou důležité pro výuku,  bádání a praxi evoluční medicíny,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</a:rPr>
              <a:t> těchto </a:t>
            </a:r>
            <a:r>
              <a:rPr lang="cs-CZ" sz="2000" b="1" dirty="0">
                <a:solidFill>
                  <a:schemeClr val="bg1"/>
                </a:solidFill>
              </a:rPr>
              <a:t>14 principů</a:t>
            </a:r>
            <a:r>
              <a:rPr lang="cs-CZ" sz="2000" dirty="0">
                <a:solidFill>
                  <a:schemeClr val="bg1"/>
                </a:solidFill>
              </a:rPr>
              <a:t> lze dále seskupit do pěti obecných kategorií: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Typy vysvětlení (rámování otázek): </a:t>
            </a:r>
            <a:r>
              <a:rPr lang="cs-CZ" sz="2000" dirty="0">
                <a:solidFill>
                  <a:schemeClr val="bg1"/>
                </a:solidFill>
              </a:rPr>
              <a:t>K úplnému biologickému pochopení vlastností, včetně těch, které zvyšují zranitelnost vůči nemocem, jsou zapotřebí jak přibližná (mechanistická), tak konečná (evoluční) vysvětlení.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Evoluční procesy (evoluce I):</a:t>
            </a:r>
            <a:r>
              <a:rPr lang="cs-CZ" sz="2000" dirty="0">
                <a:solidFill>
                  <a:schemeClr val="bg1"/>
                </a:solidFill>
              </a:rPr>
              <a:t> Všechny evoluční procesy, včetně přirozeného výběru, genetického driftu, mutace, migrace a nenáhodného páření, jsou důležité pro pochopení vlastností a nemocí.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Reprodukční úspěch (evoluce I):</a:t>
            </a:r>
            <a:r>
              <a:rPr lang="cs-CZ" sz="2000" dirty="0">
                <a:solidFill>
                  <a:schemeClr val="bg1"/>
                </a:solidFill>
              </a:rPr>
              <a:t> Přírodní výběr maximalizuje reprodukční úspěch, někdy na úkor zdraví a dlouhověkosti.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Sexuální výběr (evoluce I):</a:t>
            </a:r>
            <a:r>
              <a:rPr lang="cs-CZ" sz="2000" dirty="0">
                <a:solidFill>
                  <a:schemeClr val="bg1"/>
                </a:solidFill>
              </a:rPr>
              <a:t> Sexuální výběr formuje rysy, které mají za následek různá zdravotní rizika mezi pohlavími.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Omezení (evoluce I):</a:t>
            </a:r>
            <a:r>
              <a:rPr lang="cs-CZ" sz="2000" dirty="0">
                <a:solidFill>
                  <a:schemeClr val="bg1"/>
                </a:solidFill>
              </a:rPr>
              <a:t> Několik omezení brání schopnosti přirozeného výběru utvářet vlastnosti, které jsou hypoteticky optimální pro zdraví.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Kompromisy (evoluční kompromisy):</a:t>
            </a:r>
            <a:r>
              <a:rPr lang="cs-CZ" sz="2000" dirty="0">
                <a:solidFill>
                  <a:schemeClr val="bg1"/>
                </a:solidFill>
              </a:rPr>
              <a:t> Evoluční změny v jedné vlastnosti, které zlepšují kondici, mohou být spojeny se změnami v jiných vlastnostech, které kondici snižují.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Teorie životní historie (evoluční kompromisy): </a:t>
            </a:r>
            <a:r>
              <a:rPr lang="cs-CZ" sz="2000" dirty="0">
                <a:solidFill>
                  <a:schemeClr val="bg1"/>
                </a:solidFill>
              </a:rPr>
              <a:t>Vlastnosti životní historie, jako je věk při prvním rozmnožování, reprodukční délka života a rychlost stárnutí, jsou utvářeny evolucí a mají důsledky pro zdraví a nemoci.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Úrovně selekce (evoluce II): </a:t>
            </a:r>
            <a:r>
              <a:rPr lang="cs-CZ" sz="2000" dirty="0">
                <a:solidFill>
                  <a:schemeClr val="bg1"/>
                </a:solidFill>
              </a:rPr>
              <a:t>Zranitelnost vůči chorobám může nastat, když má selekce protichůdné účinky na různých úrovních (např. genetické prvky, buňky, organismy, příbuzní a další úrovně).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Fylogeneze (evoluce II):</a:t>
            </a:r>
            <a:r>
              <a:rPr lang="cs-CZ" sz="2000" dirty="0">
                <a:solidFill>
                  <a:schemeClr val="bg1"/>
                </a:solidFill>
              </a:rPr>
              <a:t> Sledování fylogenetických vztahů pro druhy, populace, znaky nebo patogeny může poskytnout pohled na zdraví a nemoci.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Koevoluce (evoluce II):</a:t>
            </a:r>
            <a:r>
              <a:rPr lang="cs-CZ" sz="2000" dirty="0">
                <a:solidFill>
                  <a:schemeClr val="bg1"/>
                </a:solidFill>
              </a:rPr>
              <a:t> Koevoluce mezi druhy může ovlivnit zdraví a nemoci (např. evoluční závody ve zbrojení a vzájemné vztahy, jako jsou ty, které lze vidět v </a:t>
            </a:r>
            <a:r>
              <a:rPr lang="cs-CZ" sz="2000" dirty="0" err="1">
                <a:solidFill>
                  <a:schemeClr val="bg1"/>
                </a:solidFill>
              </a:rPr>
              <a:t>mikrobiomu</a:t>
            </a:r>
            <a:r>
              <a:rPr lang="cs-CZ" sz="2000" dirty="0">
                <a:solidFill>
                  <a:schemeClr val="bg1"/>
                </a:solidFill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Plasticita (evoluce II):</a:t>
            </a:r>
            <a:r>
              <a:rPr lang="cs-CZ" sz="2000" dirty="0">
                <a:solidFill>
                  <a:schemeClr val="bg1"/>
                </a:solidFill>
              </a:rPr>
              <a:t> Faktory prostředí mohou posunout vývojové trajektorie způsoby, které ovlivňují zdraví, a plasticita těchto trajektorií může být produktem vyvinutých adaptivních mechanismů.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Obrany (důvody zranitelnosti):</a:t>
            </a:r>
            <a:r>
              <a:rPr lang="cs-CZ" sz="2000" dirty="0">
                <a:solidFill>
                  <a:schemeClr val="bg1"/>
                </a:solidFill>
              </a:rPr>
              <a:t> Mnoho příznaků a symptomů onemocnění (např. horečka) je užitečným obranným prostředkem, který může být patologický, pokud je </a:t>
            </a:r>
            <a:r>
              <a:rPr lang="cs-CZ" sz="2000" dirty="0" err="1">
                <a:solidFill>
                  <a:schemeClr val="bg1"/>
                </a:solidFill>
              </a:rPr>
              <a:t>dysregulován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Nesoulad (důvody zranitelnosti):</a:t>
            </a:r>
            <a:r>
              <a:rPr lang="cs-CZ" sz="2000" dirty="0">
                <a:solidFill>
                  <a:schemeClr val="bg1"/>
                </a:solidFill>
              </a:rPr>
              <a:t> Rizika onemocnění mohou být změněna pro organismy žijící v prostředí, které se liší od prostředí, ve kterém se vyvinuli jejich předkové.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bg1"/>
                </a:solidFill>
              </a:rPr>
              <a:t>Kulturní praktiky (kultura):</a:t>
            </a:r>
            <a:r>
              <a:rPr lang="cs-CZ" sz="2000" dirty="0">
                <a:solidFill>
                  <a:schemeClr val="bg1"/>
                </a:solidFill>
              </a:rPr>
              <a:t> Kulturní praktiky mohou ovlivnit evoluci lidí a jiných druhů (včetně patogenů) způsoby, které mohou ovlivnit zdraví a nemoci (např. užívání antibiotik, porodní praktiky, strava atd.).</a:t>
            </a: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57DBBC-AF7D-E5EF-17B4-80CB595DFF85}"/>
              </a:ext>
            </a:extLst>
          </p:cNvPr>
          <p:cNvSpPr txBox="1"/>
          <p:nvPr/>
        </p:nvSpPr>
        <p:spPr>
          <a:xfrm>
            <a:off x="6623050" y="168275"/>
            <a:ext cx="64556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  <a:latin typeface="+mn-lt"/>
              </a:rPr>
              <a:t>Definice evoluční medicíny</a:t>
            </a:r>
          </a:p>
        </p:txBody>
      </p:sp>
    </p:spTree>
    <p:extLst>
      <p:ext uri="{BB962C8B-B14F-4D97-AF65-F5344CB8AC3E}">
        <p14:creationId xmlns:p14="http://schemas.microsoft.com/office/powerpoint/2010/main" val="1610551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5">
            <a:extLst>
              <a:ext uri="{FF2B5EF4-FFF2-40B4-BE49-F238E27FC236}">
                <a16:creationId xmlns:a16="http://schemas.microsoft.com/office/drawing/2014/main" id="{E6F3C5D0-BCAA-ED82-E432-DAAC29421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995" y="-506941"/>
            <a:ext cx="8006109" cy="1183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30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Otzi - Ötzi the Iceman">
            <a:extLst>
              <a:ext uri="{FF2B5EF4-FFF2-40B4-BE49-F238E27FC236}">
                <a16:creationId xmlns:a16="http://schemas.microsoft.com/office/drawing/2014/main" id="{9CFD050F-E25A-A929-C23C-685C276B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8451" y="1852779"/>
            <a:ext cx="4840955" cy="759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53" name="Straight Connector 1025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68900" y="2595456"/>
            <a:ext cx="0" cy="6118439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D33112AA-A5CA-60B0-4C93-BCB3800C6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25" y="3462257"/>
            <a:ext cx="5832934" cy="4374700"/>
          </a:xfrm>
          <a:prstGeom prst="rect">
            <a:avLst/>
          </a:prstGeom>
        </p:spPr>
      </p:pic>
      <p:cxnSp>
        <p:nvCxnSpPr>
          <p:cNvPr id="10255" name="Straight Connector 1025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184938" y="2595456"/>
            <a:ext cx="0" cy="6118439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 descr="Ledový muž Ötzi – vypadal jinak a pocházel odjinud. Nová studie vyvrací  dosavadní představy | LovecPokladu.cz">
            <a:extLst>
              <a:ext uri="{FF2B5EF4-FFF2-40B4-BE49-F238E27FC236}">
                <a16:creationId xmlns:a16="http://schemas.microsoft.com/office/drawing/2014/main" id="{563EF69F-B183-C70D-533F-4D3402C6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59351" y="2002071"/>
            <a:ext cx="5799585" cy="729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EDB8E65-8651-A2CB-E10B-8BD7F819E99E}"/>
              </a:ext>
            </a:extLst>
          </p:cNvPr>
          <p:cNvSpPr txBox="1"/>
          <p:nvPr/>
        </p:nvSpPr>
        <p:spPr>
          <a:xfrm>
            <a:off x="8958973" y="701675"/>
            <a:ext cx="14558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6000" b="1" i="0" dirty="0" err="1">
                <a:solidFill>
                  <a:srgbClr val="F4F4F4"/>
                </a:solidFill>
                <a:effectLst/>
                <a:highlight>
                  <a:srgbClr val="333333"/>
                </a:highlight>
                <a:latin typeface="Barlow" panose="020F0502020204030204" pitchFamily="2" charset="-18"/>
              </a:rPr>
              <a:t>Ö</a:t>
            </a:r>
            <a:r>
              <a:rPr lang="cs-CZ" sz="6000" b="1" dirty="0" err="1">
                <a:solidFill>
                  <a:schemeClr val="bg1"/>
                </a:solidFill>
                <a:latin typeface="+mn-lt"/>
              </a:rPr>
              <a:t>tzi</a:t>
            </a:r>
            <a:endParaRPr lang="cs-CZ" sz="6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7051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137" y="801126"/>
            <a:ext cx="9124551" cy="5789530"/>
          </a:xfrm>
          <a:prstGeom prst="rect">
            <a:avLst/>
          </a:prstGeom>
          <a:solidFill>
            <a:srgbClr val="FFFFFF"/>
          </a:solidFill>
          <a:ln w="63500">
            <a:solidFill>
              <a:srgbClr val="51463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0" name="Picture 6" descr="World's oldest tattoos presented in archaeology lecture | Fort Lewis College">
            <a:extLst>
              <a:ext uri="{FF2B5EF4-FFF2-40B4-BE49-F238E27FC236}">
                <a16:creationId xmlns:a16="http://schemas.microsoft.com/office/drawing/2014/main" id="{B888BEC9-865C-93F9-9D81-BE016628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539" y="1330709"/>
            <a:ext cx="8561749" cy="473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9" name="Rectangle 11278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139" y="6855941"/>
            <a:ext cx="4429643" cy="3655733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What Ötzi The Iceman Tell Us About Tattoos Big Think, 54% OFF">
            <a:extLst>
              <a:ext uri="{FF2B5EF4-FFF2-40B4-BE49-F238E27FC236}">
                <a16:creationId xmlns:a16="http://schemas.microsoft.com/office/drawing/2014/main" id="{03209E38-7476-2DBE-7A5A-366D4E4C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820" y="7138655"/>
            <a:ext cx="3827005" cy="309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1" name="Rectangle 11280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4043" y="6855941"/>
            <a:ext cx="4429643" cy="3655733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How Ötzi the Iceman really got his tattoos">
            <a:extLst>
              <a:ext uri="{FF2B5EF4-FFF2-40B4-BE49-F238E27FC236}">
                <a16:creationId xmlns:a16="http://schemas.microsoft.com/office/drawing/2014/main" id="{2273BF61-BDB3-4764-A557-B90BBB19A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4824" y="7636659"/>
            <a:ext cx="3848080" cy="216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3" name="Rectangle 11282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17255" y="801128"/>
            <a:ext cx="9087705" cy="9710546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2" name="Picture 8" descr="The tattoos of 5,300-year-old Swiss-Alps iceman mummy, 'Otzi': This  tatted-up BMF, and true OG, is thought to have been murdered - as an  arrowhead was discovered in his left shoulder... : r/interestingasfuck">
            <a:extLst>
              <a:ext uri="{FF2B5EF4-FFF2-40B4-BE49-F238E27FC236}">
                <a16:creationId xmlns:a16="http://schemas.microsoft.com/office/drawing/2014/main" id="{C60E6B3F-36D7-24CE-AA20-44CE0F38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2440" y="1048717"/>
            <a:ext cx="6197335" cy="92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0291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943680D-7837-D08A-844B-F4898E476C8C}"/>
              </a:ext>
            </a:extLst>
          </p:cNvPr>
          <p:cNvSpPr txBox="1"/>
          <p:nvPr/>
        </p:nvSpPr>
        <p:spPr>
          <a:xfrm>
            <a:off x="12414250" y="7435850"/>
            <a:ext cx="7499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  <a:latin typeface="+mn-lt"/>
              </a:rPr>
              <a:t>Slavná mumie </a:t>
            </a:r>
            <a:r>
              <a:rPr lang="cs-CZ" sz="2400" b="1" dirty="0" err="1">
                <a:solidFill>
                  <a:schemeClr val="bg1"/>
                </a:solidFill>
                <a:latin typeface="+mn-lt"/>
              </a:rPr>
              <a:t>Icemana</a:t>
            </a:r>
            <a:r>
              <a:rPr lang="cs-CZ" sz="2400" b="1" dirty="0">
                <a:solidFill>
                  <a:schemeClr val="bg1"/>
                </a:solidFill>
                <a:latin typeface="+mn-lt"/>
              </a:rPr>
              <a:t> známá jako </a:t>
            </a:r>
            <a:r>
              <a:rPr lang="cs-CZ" sz="2400" b="1" dirty="0" err="1">
                <a:solidFill>
                  <a:schemeClr val="bg1"/>
                </a:solidFill>
                <a:latin typeface="+mn-lt"/>
              </a:rPr>
              <a:t>Ötzi</a:t>
            </a:r>
            <a:r>
              <a:rPr lang="cs-CZ" sz="2400" b="1" dirty="0">
                <a:solidFill>
                  <a:schemeClr val="bg1"/>
                </a:solidFill>
                <a:latin typeface="+mn-lt"/>
              </a:rPr>
              <a:t> byla podle nedávných studií geneticky náchylná ke kardiovaskulárním chorobám. Nejen, že tato genetická predispozice byla prokazatelná u 5000 let staré ledové mumie, objevil se již také příznak v podobě arteriosklerózy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292" name="Picture 4" descr="The Burden of Arteriosclerotic Cardiovascular Disease in Ancient  Populations | SpringerLink">
            <a:extLst>
              <a:ext uri="{FF2B5EF4-FFF2-40B4-BE49-F238E27FC236}">
                <a16:creationId xmlns:a16="http://schemas.microsoft.com/office/drawing/2014/main" id="{1C84D6EB-BBCB-7BAD-4693-1F03D05CC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1768475"/>
            <a:ext cx="65246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4185991-FEF8-6EA8-4980-D2A1ABC66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68" y="854075"/>
            <a:ext cx="10515212" cy="92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503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811"/>
            <a:ext cx="20104097" cy="259886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3404146" y="57"/>
            <a:ext cx="6699954" cy="2599620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5" name="Rectangle 13324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52214" y="-8752212"/>
            <a:ext cx="2599676" cy="20104102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27" name="Rectangle 13326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7981" y="1625"/>
            <a:ext cx="7096163" cy="2598052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8BAD17-811B-3E8D-DB4F-76988124EEA0}"/>
              </a:ext>
            </a:extLst>
          </p:cNvPr>
          <p:cNvSpPr txBox="1"/>
          <p:nvPr/>
        </p:nvSpPr>
        <p:spPr>
          <a:xfrm>
            <a:off x="1153799" y="582387"/>
            <a:ext cx="11693258" cy="1481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Není cukr jako cukr</a:t>
            </a:r>
          </a:p>
        </p:txBody>
      </p:sp>
      <p:pic>
        <p:nvPicPr>
          <p:cNvPr id="13314" name="Picture 2" descr="graphic">
            <a:extLst>
              <a:ext uri="{FF2B5EF4-FFF2-40B4-BE49-F238E27FC236}">
                <a16:creationId xmlns:a16="http://schemas.microsoft.com/office/drawing/2014/main" id="{5FD0F8C6-96D5-34BD-ACAA-0C6E3009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238" y="4027386"/>
            <a:ext cx="8460950" cy="573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E056DCC-D9E2-6064-29FD-EECAB88DE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912" y="3657341"/>
            <a:ext cx="7967030" cy="659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998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6BD700F-F902-4519-BCE4-D3AC08BFB6CB}"/>
              </a:ext>
            </a:extLst>
          </p:cNvPr>
          <p:cNvSpPr txBox="1"/>
          <p:nvPr/>
        </p:nvSpPr>
        <p:spPr>
          <a:xfrm>
            <a:off x="1974850" y="20791"/>
            <a:ext cx="150028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+mn-lt"/>
              </a:rPr>
              <a:t>Původ rakoviny mléčné žlázy u lidí psů a koček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C48912-9A28-4F27-80E6-BE33E02C6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9" y="1047413"/>
            <a:ext cx="6116993" cy="330556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941140-DD75-4581-90D7-B619E2362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50" y="1047413"/>
            <a:ext cx="8045124" cy="24343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D44CEDA-2326-417A-B738-B06F9124C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078" y="964572"/>
            <a:ext cx="5544367" cy="29527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7B8667A-6AB7-4BD1-B65B-FFB393738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0250" y="7542202"/>
            <a:ext cx="3200400" cy="346778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B5ED055-E661-4141-B243-943AAE26F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99556"/>
            <a:ext cx="7139857" cy="47799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6D3E89C-59F2-4358-8147-CCAEDD24B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078" y="3989347"/>
            <a:ext cx="7411848" cy="728752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B9FC3D6-A9F4-4B05-91D9-C5216476FE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1442" y="3381880"/>
            <a:ext cx="5223075" cy="37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59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3CC12C5-613A-4A4B-9575-F006A947684F}"/>
              </a:ext>
            </a:extLst>
          </p:cNvPr>
          <p:cNvSpPr txBox="1"/>
          <p:nvPr/>
        </p:nvSpPr>
        <p:spPr>
          <a:xfrm>
            <a:off x="-844550" y="244475"/>
            <a:ext cx="133302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000" dirty="0">
                <a:solidFill>
                  <a:schemeClr val="bg1"/>
                </a:solidFill>
                <a:latin typeface="+mn-lt"/>
              </a:rPr>
              <a:t>Trimethylamine N-oxide (TMAO)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E11826-92EB-4B8F-B75D-75CF1BE33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304" y="7840766"/>
            <a:ext cx="6096000" cy="44168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05E98E-46B9-4CE7-9EBE-0A8C586BE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1789" y="-70946"/>
            <a:ext cx="4552311" cy="57144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D008499-51A6-4AF0-A79A-6E71A1CBF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032" y="1260138"/>
            <a:ext cx="4786757" cy="63823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819229E-7A65-47CE-9F0A-7674CD194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313" y="6416675"/>
            <a:ext cx="5239513" cy="426281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E9C106F-6507-4BD8-9735-BA67DFAC1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50" y="1769123"/>
            <a:ext cx="7020597" cy="451125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33E131A-A138-4310-A6C4-4D5E08536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03" y="7010400"/>
            <a:ext cx="4545371" cy="407280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B52A60-07DE-4487-9F7B-2856BB2A4C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2614" y="1439942"/>
            <a:ext cx="3784797" cy="252135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26AC337-1C84-492D-9C31-C43CA37E8F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8641" y="3995859"/>
            <a:ext cx="3787629" cy="252135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7F1C546-4285-452A-9DEE-1C26A5E51C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7470" y="7940675"/>
            <a:ext cx="3581400" cy="23876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BADFDAD-BB27-4CA0-8005-8A6D73E8F383}"/>
              </a:ext>
            </a:extLst>
          </p:cNvPr>
          <p:cNvSpPr txBox="1"/>
          <p:nvPr/>
        </p:nvSpPr>
        <p:spPr>
          <a:xfrm>
            <a:off x="15876426" y="5987298"/>
            <a:ext cx="4005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TMAO  je produktem oxidace trimethylaminu, běžný produkt </a:t>
            </a:r>
            <a:r>
              <a:rPr lang="cs-CZ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1" tooltip="Metaboli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metabolitu</a:t>
            </a:r>
            <a:r>
              <a:rPr lang="cs-CZ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trimethylových</a:t>
            </a:r>
            <a:r>
              <a:rPr lang="cs-CZ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kvartérních amoniových sloučenin, jako je </a:t>
            </a:r>
            <a:r>
              <a:rPr lang="cs-CZ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 tooltip="chol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cholin</a:t>
            </a:r>
            <a:r>
              <a:rPr lang="cs-CZ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, </a:t>
            </a:r>
            <a:r>
              <a:rPr lang="cs-CZ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3" tooltip="trimethylglyc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trimethylglycin</a:t>
            </a:r>
            <a:r>
              <a:rPr lang="cs-CZ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cs-CZ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4" tooltip="L-karnit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L-karnitin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988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Science background illustration, scientific design. Flasks, glass and chemistry, physics elements. Generative AI">
            <a:extLst>
              <a:ext uri="{FF2B5EF4-FFF2-40B4-BE49-F238E27FC236}">
                <a16:creationId xmlns:a16="http://schemas.microsoft.com/office/drawing/2014/main" id="{FC292F78-D012-720B-FD13-40645A4C4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r="-1" b="-1"/>
          <a:stretch/>
        </p:blipFill>
        <p:spPr bwMode="auto">
          <a:xfrm>
            <a:off x="-4" y="-13804"/>
            <a:ext cx="13381769" cy="737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rwin's Ideas on Evolution Drive a Radical New Approach to Cancer Drug Use  | Scientific American">
            <a:extLst>
              <a:ext uri="{FF2B5EF4-FFF2-40B4-BE49-F238E27FC236}">
                <a16:creationId xmlns:a16="http://schemas.microsoft.com/office/drawing/2014/main" id="{5FBC384D-9AB8-C82E-52E2-5316FA32F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9" r="-1" b="5898"/>
          <a:stretch/>
        </p:blipFill>
        <p:spPr bwMode="auto">
          <a:xfrm>
            <a:off x="13381778" y="-13804"/>
            <a:ext cx="6722308" cy="737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7358900"/>
            <a:ext cx="13381775" cy="394797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7356427"/>
            <a:ext cx="13381765" cy="3952921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AD2881C-4CB2-2C82-A16E-361847CE4E4C}"/>
              </a:ext>
            </a:extLst>
          </p:cNvPr>
          <p:cNvSpPr txBox="1"/>
          <p:nvPr/>
        </p:nvSpPr>
        <p:spPr>
          <a:xfrm>
            <a:off x="1147244" y="7863697"/>
            <a:ext cx="11323874" cy="18393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Budoucnost evoluční medicíny</a:t>
            </a:r>
          </a:p>
        </p:txBody>
      </p:sp>
      <p:pic>
        <p:nvPicPr>
          <p:cNvPr id="1028" name="Picture 4" descr="What is medicine? Definition, fields, and branches">
            <a:extLst>
              <a:ext uri="{FF2B5EF4-FFF2-40B4-BE49-F238E27FC236}">
                <a16:creationId xmlns:a16="http://schemas.microsoft.com/office/drawing/2014/main" id="{246A162C-38CB-4725-158F-DB4A9A448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r="955" b="-3"/>
          <a:stretch/>
        </p:blipFill>
        <p:spPr bwMode="auto">
          <a:xfrm>
            <a:off x="13381778" y="7345498"/>
            <a:ext cx="6722308" cy="397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7077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t-perfect-purr-54580">
            <a:hlinkClick r:id="" action="ppaction://media"/>
            <a:extLst>
              <a:ext uri="{FF2B5EF4-FFF2-40B4-BE49-F238E27FC236}">
                <a16:creationId xmlns:a16="http://schemas.microsoft.com/office/drawing/2014/main" id="{9B2B58BD-00F6-4090-8719-B427294DA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2481" y="4984538"/>
            <a:ext cx="1005205" cy="1005205"/>
          </a:xfrm>
          <a:prstGeom prst="rect">
            <a:avLst/>
          </a:prstGeom>
        </p:spPr>
      </p:pic>
      <p:pic>
        <p:nvPicPr>
          <p:cNvPr id="6" name="Video 3" title="Hvězdy a kočka">
            <a:hlinkClick r:id="" action="ppaction://media"/>
            <a:extLst>
              <a:ext uri="{FF2B5EF4-FFF2-40B4-BE49-F238E27FC236}">
                <a16:creationId xmlns:a16="http://schemas.microsoft.com/office/drawing/2014/main" id="{BCA7497E-084D-48A1-A69C-92CBCF7BB4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27263"/>
            <a:ext cx="20104100" cy="1130855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A07E20A-4559-408F-B642-0D58E9A58839}"/>
              </a:ext>
            </a:extLst>
          </p:cNvPr>
          <p:cNvSpPr txBox="1"/>
          <p:nvPr/>
        </p:nvSpPr>
        <p:spPr>
          <a:xfrm>
            <a:off x="14395450" y="7864475"/>
            <a:ext cx="67432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b="1" dirty="0">
                <a:solidFill>
                  <a:srgbClr val="FF0000"/>
                </a:solidFill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417429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FBAB48-8BB1-480F-856B-E279C2DF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082675"/>
            <a:ext cx="15163800" cy="947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823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14FF40-8C2A-43B7-ABD4-15A42D170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2454275"/>
            <a:ext cx="6309797" cy="81249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CD5E4E5-E9BC-40F8-B9D3-DE56ED61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097" y="320675"/>
            <a:ext cx="3086350" cy="45474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27E554-1B03-41D6-A8D4-0675443A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306" y="5317644"/>
            <a:ext cx="4168144" cy="59917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E3EE83B-B68F-4732-B144-36453A2A9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3850" y="1006475"/>
            <a:ext cx="6309797" cy="832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82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6B8A2B8-EE82-4E71-97BA-14A5ED8FA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85" y="1844675"/>
            <a:ext cx="5119084" cy="713106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62CCB58-C82E-4363-8270-AC3D0550D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450" y="396875"/>
            <a:ext cx="11035647" cy="65978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C3DA5E-7C3A-4EE6-95A6-4C2D0B63A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050" y="7178675"/>
            <a:ext cx="8707065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4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D72AB1-4EBD-4361-8902-54C1B3E63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800" y="2073275"/>
            <a:ext cx="17366499" cy="859274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CB8644A-848A-481D-8EFE-5D33B08EFF85}"/>
              </a:ext>
            </a:extLst>
          </p:cNvPr>
          <p:cNvSpPr txBox="1"/>
          <p:nvPr/>
        </p:nvSpPr>
        <p:spPr>
          <a:xfrm>
            <a:off x="6242050" y="244475"/>
            <a:ext cx="10471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b="0" i="0" dirty="0" err="1">
                <a:solidFill>
                  <a:srgbClr val="0707ED"/>
                </a:solidFill>
                <a:effectLst/>
                <a:latin typeface="+mn-lt"/>
              </a:rPr>
              <a:t>Baylor</a:t>
            </a:r>
            <a:r>
              <a:rPr lang="cs-CZ" sz="4000" b="0" i="0" dirty="0">
                <a:solidFill>
                  <a:srgbClr val="0707ED"/>
                </a:solidFill>
                <a:effectLst/>
                <a:latin typeface="+mn-lt"/>
              </a:rPr>
              <a:t> University, Arizona, USA</a:t>
            </a:r>
            <a:endParaRPr lang="cs-CZ" sz="4000" dirty="0">
              <a:solidFill>
                <a:srgbClr val="0707E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2871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65E2F6D7814C74EBFB479C5EE0106C3" ma:contentTypeVersion="9" ma:contentTypeDescription="Vytvoří nový dokument" ma:contentTypeScope="" ma:versionID="2363e5b178b35fb9e1ef7150a4f45e5f">
  <xsd:schema xmlns:xsd="http://www.w3.org/2001/XMLSchema" xmlns:xs="http://www.w3.org/2001/XMLSchema" xmlns:p="http://schemas.microsoft.com/office/2006/metadata/properties" xmlns:ns2="b8fee7de-68e2-4329-a554-94e024a79a9d" xmlns:ns3="7241a286-c246-466f-80a4-c99ffbe9fe65" targetNamespace="http://schemas.microsoft.com/office/2006/metadata/properties" ma:root="true" ma:fieldsID="44a9532b9774c5af9addd9d07e0b5cf8" ns2:_="" ns3:_="">
    <xsd:import namespace="b8fee7de-68e2-4329-a554-94e024a79a9d"/>
    <xsd:import namespace="7241a286-c246-466f-80a4-c99ffbe9fe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fee7de-68e2-4329-a554-94e024a79a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Značky obrázků" ma:readOnly="false" ma:fieldId="{5cf76f15-5ced-4ddc-b409-7134ff3c332f}" ma:taxonomyMulti="true" ma:sspId="05144c32-5194-445f-8fa8-b47f4d440b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1a286-c246-466f-80a4-c99ffbe9fe6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61826a0-25fd-48a5-a127-7712d46e3e8f}" ma:internalName="TaxCatchAll" ma:showField="CatchAllData" ma:web="7241a286-c246-466f-80a4-c99ffbe9fe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fee7de-68e2-4329-a554-94e024a79a9d">
      <Terms xmlns="http://schemas.microsoft.com/office/infopath/2007/PartnerControls"/>
    </lcf76f155ced4ddcb4097134ff3c332f>
    <TaxCatchAll xmlns="7241a286-c246-466f-80a4-c99ffbe9fe6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4F086A-C038-4BC0-964C-F0FB293420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fee7de-68e2-4329-a554-94e024a79a9d"/>
    <ds:schemaRef ds:uri="7241a286-c246-466f-80a4-c99ffbe9f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1B45C9-FF89-4861-B3DD-3EBF3C48BBB1}">
  <ds:schemaRefs>
    <ds:schemaRef ds:uri="http://schemas.microsoft.com/office/2006/metadata/properties"/>
    <ds:schemaRef ds:uri="http://schemas.microsoft.com/office/infopath/2007/PartnerControls"/>
    <ds:schemaRef ds:uri="b8fee7de-68e2-4329-a554-94e024a79a9d"/>
    <ds:schemaRef ds:uri="7241a286-c246-466f-80a4-c99ffbe9fe65"/>
  </ds:schemaRefs>
</ds:datastoreItem>
</file>

<file path=customXml/itemProps3.xml><?xml version="1.0" encoding="utf-8"?>
<ds:datastoreItem xmlns:ds="http://schemas.openxmlformats.org/officeDocument/2006/customXml" ds:itemID="{D2ECAEB1-7BAD-4768-8191-1ACD426C72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2502</TotalTime>
  <Words>936</Words>
  <Application>Microsoft Office PowerPoint</Application>
  <PresentationFormat>Vlastní</PresentationFormat>
  <Paragraphs>81</Paragraphs>
  <Slides>58</Slides>
  <Notes>1</Notes>
  <HiddenSlides>0</HiddenSlides>
  <MMClips>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6" baseType="lpstr">
      <vt:lpstr>Aptos</vt:lpstr>
      <vt:lpstr>Arial</vt:lpstr>
      <vt:lpstr>Barlow</vt:lpstr>
      <vt:lpstr>Calibri</vt:lpstr>
      <vt:lpstr>Neue Haas Grotesk Text Pro</vt:lpstr>
      <vt:lpstr>Times New Roman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KLIPPEL-FEILŮV SYNDROM</vt:lpstr>
      <vt:lpstr>KLIPPEL-FEILŮV SYNDROM</vt:lpstr>
      <vt:lpstr>Model hlavy Zachycující sklon hlavy na levou stranu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Miriam Nyvltova Fisakova</dc:creator>
  <cp:lastModifiedBy>Miriam Nývltová Fišáková</cp:lastModifiedBy>
  <cp:revision>68</cp:revision>
  <dcterms:created xsi:type="dcterms:W3CDTF">2023-08-25T11:16:25Z</dcterms:created>
  <dcterms:modified xsi:type="dcterms:W3CDTF">2024-05-22T09:15:45Z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2023-08-25T00:00:00Z</vt:filetime>
  </property>
  <property fmtid="{D5CDD505-2E9C-101B-9397-08002B2CF9AE}" pid="3" name="Creator">
    <vt:lpwstr>Adobe InDesign 18.4 (Macintosh)</vt:lpwstr>
  </property>
  <property fmtid="{D5CDD505-2E9C-101B-9397-08002B2CF9AE}" pid="4" name="LastSaved">
    <vt:filetime>2023-08-25T00:00:00Z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0x010100565E2F6D7814C74EBFB479C5EE0106C3</vt:lpwstr>
  </property>
  <property fmtid="{D5CDD505-2E9C-101B-9397-08002B2CF9AE}" pid="7" name="MediaServiceImageTags">
    <vt:lpwstr/>
  </property>
</Properties>
</file>