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media/image4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6" r:id="rId6"/>
    <p:sldId id="281" r:id="rId7"/>
    <p:sldId id="279" r:id="rId8"/>
    <p:sldId id="282" r:id="rId9"/>
    <p:sldId id="283" r:id="rId10"/>
    <p:sldId id="290" r:id="rId11"/>
    <p:sldId id="271" r:id="rId12"/>
    <p:sldId id="270" r:id="rId13"/>
    <p:sldId id="285" r:id="rId14"/>
    <p:sldId id="280" r:id="rId15"/>
    <p:sldId id="300" r:id="rId16"/>
    <p:sldId id="299" r:id="rId17"/>
    <p:sldId id="284" r:id="rId18"/>
    <p:sldId id="298" r:id="rId19"/>
    <p:sldId id="286" r:id="rId20"/>
    <p:sldId id="289" r:id="rId21"/>
    <p:sldId id="293" r:id="rId22"/>
    <p:sldId id="295" r:id="rId23"/>
    <p:sldId id="265" r:id="rId24"/>
    <p:sldId id="264" r:id="rId25"/>
    <p:sldId id="272" r:id="rId26"/>
    <p:sldId id="273" r:id="rId27"/>
    <p:sldId id="263" r:id="rId28"/>
    <p:sldId id="291" r:id="rId29"/>
    <p:sldId id="269" r:id="rId30"/>
    <p:sldId id="278" r:id="rId31"/>
    <p:sldId id="292" r:id="rId32"/>
    <p:sldId id="258" r:id="rId33"/>
    <p:sldId id="261" r:id="rId34"/>
    <p:sldId id="288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7.jp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Fyziologie</a:t>
            </a:r>
            <a:r>
              <a:rPr lang="en-US" dirty="0"/>
              <a:t> </a:t>
            </a:r>
            <a:r>
              <a:rPr lang="en-US" dirty="0" err="1"/>
              <a:t>respiračního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cs-CZ" dirty="0"/>
              <a:t>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69F187F-4CB2-4988-A518-EDCD7790F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A5F7D4F-F99A-4F70-8DDF-399A448B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8148239" y="2873970"/>
            <a:ext cx="3049044" cy="333355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1696FF2-DE7E-4B41-AE44-E43EDAB77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121657" y="2900640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/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latin typeface="+mn-lt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blipFill>
                <a:blip r:embed="rId3"/>
                <a:stretch>
                  <a:fillRect l="-13761" t="-2105"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127B311E-0DF7-4CCE-AA8B-98339523CC2A}"/>
              </a:ext>
            </a:extLst>
          </p:cNvPr>
          <p:cNvSpPr txBox="1"/>
          <p:nvPr/>
        </p:nvSpPr>
        <p:spPr>
          <a:xfrm>
            <a:off x="1891375" y="2349626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77D3946-57AA-4805-97A5-C87334049711}"/>
              </a:ext>
            </a:extLst>
          </p:cNvPr>
          <p:cNvSpPr txBox="1"/>
          <p:nvPr/>
        </p:nvSpPr>
        <p:spPr>
          <a:xfrm>
            <a:off x="9099025" y="2334634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=RV+V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/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+mn-lt"/>
                  </a:rPr>
                  <a:t>V</a:t>
                </a:r>
                <a:r>
                  <a:rPr lang="cs-CZ" sz="2400" baseline="-25000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>
                    <a:latin typeface="+mn-lt"/>
                  </a:rPr>
                  <a:t>c</a:t>
                </a:r>
                <a:r>
                  <a:rPr lang="cs-CZ" sz="2400" baseline="-25000" dirty="0">
                    <a:latin typeface="+mn-lt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l="-2757" t="-9211" r="-184" b="-30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/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E4DE17-CFDD-41D8-AF77-EFD2AC682679}"/>
              </a:ext>
            </a:extLst>
          </p:cNvPr>
          <p:cNvSpPr txBox="1"/>
          <p:nvPr/>
        </p:nvSpPr>
        <p:spPr>
          <a:xfrm>
            <a:off x="666000" y="1561107"/>
            <a:ext cx="62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Heliová </a:t>
            </a:r>
            <a:r>
              <a:rPr lang="cs-CZ" dirty="0" err="1">
                <a:latin typeface="+mn-lt"/>
              </a:rPr>
              <a:t>diluční</a:t>
            </a:r>
            <a:r>
              <a:rPr lang="cs-CZ" dirty="0">
                <a:latin typeface="+mn-lt"/>
              </a:rPr>
              <a:t> technika</a:t>
            </a:r>
          </a:p>
        </p:txBody>
      </p:sp>
    </p:spTree>
    <p:extLst>
      <p:ext uri="{BB962C8B-B14F-4D97-AF65-F5344CB8AC3E}">
        <p14:creationId xmlns:p14="http://schemas.microsoft.com/office/powerpoint/2010/main" val="35048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26: Mrtvý prostor a jeho měření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E9AFA4-26AD-47D7-AF17-91A97558F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268098"/>
            <a:ext cx="8897555" cy="53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26: Mrtvý prostor a jeho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3BCC3-A96B-46B6-A55A-37153509A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1" y="1262744"/>
            <a:ext cx="7478038" cy="52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5412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27: </a:t>
            </a:r>
            <a:r>
              <a:rPr lang="en-US" dirty="0" err="1"/>
              <a:t>Odpor</a:t>
            </a:r>
            <a:r>
              <a:rPr lang="en-US" dirty="0"/>
              <a:t> </a:t>
            </a:r>
            <a:r>
              <a:rPr lang="en-US" dirty="0" err="1"/>
              <a:t>dechových</a:t>
            </a:r>
            <a:r>
              <a:rPr lang="en-US" dirty="0"/>
              <a:t> </a:t>
            </a:r>
            <a:r>
              <a:rPr lang="en-US" dirty="0" err="1"/>
              <a:t>cest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měření</a:t>
            </a:r>
            <a:br>
              <a:rPr lang="en-US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E0525-2905-403B-B3DB-F824C8D4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9345"/>
          <a:stretch/>
        </p:blipFill>
        <p:spPr>
          <a:xfrm rot="16200000">
            <a:off x="8684888" y="2557361"/>
            <a:ext cx="2420990" cy="42894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6344F7-C9E1-45BD-BD9B-B07A6F0D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809" y="1785488"/>
            <a:ext cx="2250770" cy="1659289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2A08622-C490-4A3B-B882-9911BA756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38252"/>
              </p:ext>
            </p:extLst>
          </p:nvPr>
        </p:nvGraphicFramePr>
        <p:xfrm>
          <a:off x="2459389" y="4464097"/>
          <a:ext cx="1477768" cy="4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5" imgW="901309" imgH="241195" progId="Equation.DSMT4">
                  <p:embed/>
                </p:oleObj>
              </mc:Choice>
              <mc:Fallback>
                <p:oleObj r:id="rId5" imgW="901309" imgH="241195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9" y="4464097"/>
                        <a:ext cx="1477768" cy="431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E7C41ED3-328F-4560-9149-5D99AA617E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2" y="4895720"/>
            <a:ext cx="1659501" cy="407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B56FF5F-AC05-463E-B826-5D5163AF0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28866"/>
              </p:ext>
            </p:extLst>
          </p:nvPr>
        </p:nvGraphicFramePr>
        <p:xfrm>
          <a:off x="4690618" y="4220791"/>
          <a:ext cx="2870051" cy="12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r:id="rId8" imgW="1244600" imgH="508000" progId="Equation.DSMT4">
                  <p:embed/>
                </p:oleObj>
              </mc:Choice>
              <mc:Fallback>
                <p:oleObj r:id="rId8" imgW="1244600" imgH="5080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618" y="4220791"/>
                        <a:ext cx="2870051" cy="121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/>
              <p:nvPr/>
            </p:nvSpPr>
            <p:spPr>
              <a:xfrm>
                <a:off x="329475" y="4438072"/>
                <a:ext cx="11232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75" y="4438072"/>
                <a:ext cx="1123256" cy="8066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26D9497E-50B2-4FF2-BD45-51EC8B62AAC1}"/>
              </a:ext>
            </a:extLst>
          </p:cNvPr>
          <p:cNvSpPr txBox="1"/>
          <p:nvPr/>
        </p:nvSpPr>
        <p:spPr>
          <a:xfrm>
            <a:off x="329474" y="1250968"/>
            <a:ext cx="93636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 err="1"/>
              <a:t>Pneumotachograf</a:t>
            </a:r>
            <a:endParaRPr lang="cs-CZ" dirty="0"/>
          </a:p>
          <a:p>
            <a:pPr algn="just"/>
            <a:r>
              <a:rPr lang="cs-CZ" dirty="0"/>
              <a:t>je přístroj tvořený paralelně uspořádanými trubičkami o stejném průměru. Jedna z trubiček má blízko obou svých konců (ústního a vnějšího) odbočky s hadičkami. Ty jsou napojeny na snímač tlaku, který umožňuje měřit rozdíly tlaku vzduchu na začátku a na konci </a:t>
            </a:r>
            <a:r>
              <a:rPr lang="cs-CZ" dirty="0" err="1"/>
              <a:t>pneumotachografu</a:t>
            </a:r>
            <a:r>
              <a:rPr lang="cs-CZ" dirty="0"/>
              <a:t> úměrné rychlosti vdechovaného nebo vydechovaného vzduchu. </a:t>
            </a:r>
          </a:p>
        </p:txBody>
      </p:sp>
    </p:spTree>
    <p:extLst>
      <p:ext uri="{BB962C8B-B14F-4D97-AF65-F5344CB8AC3E}">
        <p14:creationId xmlns:p14="http://schemas.microsoft.com/office/powerpoint/2010/main" val="279507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297829" cy="451576"/>
          </a:xfrm>
        </p:spPr>
        <p:txBody>
          <a:bodyPr/>
          <a:lstStyle/>
          <a:p>
            <a:r>
              <a:rPr lang="en-US" dirty="0"/>
              <a:t>28: </a:t>
            </a:r>
            <a:r>
              <a:rPr lang="en-US" dirty="0" err="1"/>
              <a:t>Rozepsaný</a:t>
            </a:r>
            <a:r>
              <a:rPr lang="en-US" dirty="0"/>
              <a:t> </a:t>
            </a:r>
            <a:r>
              <a:rPr lang="en-US" dirty="0" err="1"/>
              <a:t>výdech</a:t>
            </a:r>
            <a:r>
              <a:rPr lang="en-US" dirty="0"/>
              <a:t> </a:t>
            </a:r>
            <a:r>
              <a:rPr lang="en-US" dirty="0" err="1"/>
              <a:t>vitální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, </a:t>
            </a:r>
            <a:r>
              <a:rPr lang="en-US" dirty="0" err="1"/>
              <a:t>smyčka</a:t>
            </a:r>
            <a:r>
              <a:rPr lang="en-US" dirty="0"/>
              <a:t> </a:t>
            </a:r>
            <a:r>
              <a:rPr lang="en-US" dirty="0" err="1"/>
              <a:t>průtok-objem</a:t>
            </a:r>
            <a:br>
              <a:rPr lang="en-US" dirty="0"/>
            </a:b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8D18EFA-385E-40F7-A554-23DC57616723}"/>
              </a:ext>
            </a:extLst>
          </p:cNvPr>
          <p:cNvGrpSpPr/>
          <p:nvPr/>
        </p:nvGrpSpPr>
        <p:grpSpPr>
          <a:xfrm>
            <a:off x="6399626" y="3314700"/>
            <a:ext cx="4193220" cy="3269447"/>
            <a:chOff x="683568" y="1484784"/>
            <a:chExt cx="5055471" cy="4794944"/>
          </a:xfrm>
        </p:grpSpPr>
        <p:pic>
          <p:nvPicPr>
            <p:cNvPr id="7" name="Рисунок 4">
              <a:extLst>
                <a:ext uri="{FF2B5EF4-FFF2-40B4-BE49-F238E27FC236}">
                  <a16:creationId xmlns:a16="http://schemas.microsoft.com/office/drawing/2014/main" id="{32CBD8F3-F0EA-4C91-AAC9-E0364743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2B34369-C3B5-4241-BBC4-A18252491998}"/>
                </a:ext>
              </a:extLst>
            </p:cNvPr>
            <p:cNvSpPr txBox="1"/>
            <p:nvPr/>
          </p:nvSpPr>
          <p:spPr>
            <a:xfrm>
              <a:off x="1475656" y="1547498"/>
              <a:ext cx="720080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PEF</a:t>
              </a:r>
              <a:endParaRPr lang="ru-RU" sz="1600" b="1" dirty="0">
                <a:latin typeface="+mn-lt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FF063EF-4307-4FA8-90F6-0A601341ABFB}"/>
                </a:ext>
              </a:extLst>
            </p:cNvPr>
            <p:cNvSpPr txBox="1"/>
            <p:nvPr/>
          </p:nvSpPr>
          <p:spPr>
            <a:xfrm>
              <a:off x="2051719" y="1907539"/>
              <a:ext cx="1159583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25%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161E671-A378-48D0-9B02-9322166448D9}"/>
                </a:ext>
              </a:extLst>
            </p:cNvPr>
            <p:cNvSpPr txBox="1"/>
            <p:nvPr/>
          </p:nvSpPr>
          <p:spPr>
            <a:xfrm>
              <a:off x="2915816" y="2483603"/>
              <a:ext cx="1203638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50%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50D7EA38-5ADD-40DF-8B47-DEC68F8A819C}"/>
                </a:ext>
              </a:extLst>
            </p:cNvPr>
            <p:cNvSpPr txBox="1"/>
            <p:nvPr/>
          </p:nvSpPr>
          <p:spPr>
            <a:xfrm>
              <a:off x="3851920" y="3068960"/>
              <a:ext cx="1095124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75%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60000D1-689F-4EDD-95D3-180EC465B116}"/>
                </a:ext>
              </a:extLst>
            </p:cNvPr>
            <p:cNvSpPr txBox="1"/>
            <p:nvPr/>
          </p:nvSpPr>
          <p:spPr>
            <a:xfrm>
              <a:off x="3067334" y="584073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TLC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4C5BAFE-CBAC-4150-8A89-DEBECC735B87}"/>
                </a:ext>
              </a:extLst>
            </p:cNvPr>
            <p:cNvSpPr txBox="1"/>
            <p:nvPr/>
          </p:nvSpPr>
          <p:spPr>
            <a:xfrm>
              <a:off x="1691679" y="507502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851268D-6268-4EED-95C0-5C37941E695F}"/>
                </a:ext>
              </a:extLst>
            </p:cNvPr>
            <p:cNvSpPr txBox="1"/>
            <p:nvPr/>
          </p:nvSpPr>
          <p:spPr>
            <a:xfrm>
              <a:off x="3139342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Vt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FD426FD-EDBB-437D-B2D2-528C44276D8A}"/>
                </a:ext>
              </a:extLst>
            </p:cNvPr>
            <p:cNvSpPr txBox="1"/>
            <p:nvPr/>
          </p:nvSpPr>
          <p:spPr>
            <a:xfrm>
              <a:off x="3920726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ERV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8A25AAE-6445-4776-AC5E-D66A67B2A5FB}"/>
                </a:ext>
              </a:extLst>
            </p:cNvPr>
            <p:cNvSpPr txBox="1"/>
            <p:nvPr/>
          </p:nvSpPr>
          <p:spPr>
            <a:xfrm>
              <a:off x="4946595" y="508894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FBC122B-32A0-42C7-B6DC-2CE5466B9FA4}"/>
                </a:ext>
              </a:extLst>
            </p:cNvPr>
            <p:cNvSpPr txBox="1"/>
            <p:nvPr/>
          </p:nvSpPr>
          <p:spPr>
            <a:xfrm>
              <a:off x="2120527" y="5333619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6B71F7A-951E-40AD-90AC-251C6E815298}"/>
                </a:ext>
              </a:extLst>
            </p:cNvPr>
            <p:cNvSpPr txBox="1"/>
            <p:nvPr/>
          </p:nvSpPr>
          <p:spPr>
            <a:xfrm>
              <a:off x="2779302" y="557502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0C9893DF-3969-489E-A55F-8AA7E5A2572D}"/>
                </a:ext>
              </a:extLst>
            </p:cNvPr>
            <p:cNvSpPr txBox="1"/>
            <p:nvPr/>
          </p:nvSpPr>
          <p:spPr>
            <a:xfrm>
              <a:off x="4427984" y="5333171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FRC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80E0643-8D8E-488D-B746-36FFFA0A87B4}"/>
                </a:ext>
              </a:extLst>
            </p:cNvPr>
            <p:cNvSpPr txBox="1"/>
            <p:nvPr/>
          </p:nvSpPr>
          <p:spPr>
            <a:xfrm>
              <a:off x="4947044" y="5611717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BEFA196D-AE87-4EAC-BA96-080DF1D1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b="42997"/>
          <a:stretch/>
        </p:blipFill>
        <p:spPr>
          <a:xfrm>
            <a:off x="6761676" y="1726613"/>
            <a:ext cx="1872208" cy="136437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4E2B92D-A475-4825-91E7-224E8CA3A6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0" y="1744330"/>
            <a:ext cx="1328936" cy="1328936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9C2837ED-FBA7-4F22-A2EF-9EB4142E32EB}"/>
              </a:ext>
            </a:extLst>
          </p:cNvPr>
          <p:cNvSpPr/>
          <p:nvPr/>
        </p:nvSpPr>
        <p:spPr>
          <a:xfrm>
            <a:off x="-16934" y="3535298"/>
            <a:ext cx="634173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vrcholový výdechový průtok; nejvyšší rychlost na vrcholu usilovného výdechu (odpovídá vzduchu v horních DC)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maximální výdechové průtoky (rychlosti) na různých úrovních FVC, kterou je ještě třeba vydechnout (nejčastěji na 75 %, 50 % a 25 % FVC)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B7962D-2767-4589-9027-ED89AAABE669}"/>
              </a:ext>
            </a:extLst>
          </p:cNvPr>
          <p:cNvSpPr/>
          <p:nvPr/>
        </p:nvSpPr>
        <p:spPr>
          <a:xfrm>
            <a:off x="199322" y="1856031"/>
            <a:ext cx="5903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Principem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je měření rychlosti proudění vzduchu definovaným průřezem z otáček 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turbínky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a objemy jsou dopočítávány (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Cosmed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337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3ABBBA-8F78-4490-9D7C-889A1AF90A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BCA891-72CF-4704-8295-5D56D39E8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372121-B4FF-44FA-8491-0288F493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DF"/>
              </a:clrFrom>
              <a:clrTo>
                <a:srgbClr val="FFF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8" b="1846"/>
          <a:stretch/>
        </p:blipFill>
        <p:spPr>
          <a:xfrm>
            <a:off x="3313636" y="74437"/>
            <a:ext cx="5564728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5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28: Rozepsaný výdech vitální kapacity, smyčka průtok-objem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57EBFEEB-E227-40F9-8525-4061729EE8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78" y="1418460"/>
            <a:ext cx="4691222" cy="4719540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4C2E99ED-C1A8-4D61-A631-4B8260087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18805" r="9518" b="3882"/>
          <a:stretch/>
        </p:blipFill>
        <p:spPr>
          <a:xfrm>
            <a:off x="143245" y="2037821"/>
            <a:ext cx="6281764" cy="33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73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br>
              <a:rPr lang="en-US" dirty="0"/>
            </a:br>
            <a:endParaRPr lang="cs-CZ" dirty="0"/>
          </a:p>
        </p:txBody>
      </p:sp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E9770D7E-60EB-4D92-900F-83A7D3A55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ADFF4"/>
              </a:clrFrom>
              <a:clrTo>
                <a:srgbClr val="CAD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314995"/>
            <a:ext cx="2501528" cy="2915087"/>
          </a:xfrm>
          <a:prstGeom prst="rect">
            <a:avLst/>
          </a:prstGeom>
        </p:spPr>
      </p:pic>
      <p:pic>
        <p:nvPicPr>
          <p:cNvPr id="24" name="Рисунок 6">
            <a:extLst>
              <a:ext uri="{FF2B5EF4-FFF2-40B4-BE49-F238E27FC236}">
                <a16:creationId xmlns:a16="http://schemas.microsoft.com/office/drawing/2014/main" id="{D5D3CB76-927D-44D0-BF9A-6BE3500C8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7DDF4"/>
              </a:clrFrom>
              <a:clrTo>
                <a:srgbClr val="C7DD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23" y="2138469"/>
            <a:ext cx="2216337" cy="2843793"/>
          </a:xfrm>
          <a:prstGeom prst="rect">
            <a:avLst/>
          </a:prstGeom>
        </p:spPr>
      </p:pic>
      <p:sp>
        <p:nvSpPr>
          <p:cNvPr id="25" name="Zástupný symbol pro obsah 4">
            <a:extLst>
              <a:ext uri="{FF2B5EF4-FFF2-40B4-BE49-F238E27FC236}">
                <a16:creationId xmlns:a16="http://schemas.microsoft.com/office/drawing/2014/main" id="{FCB9F23C-A3EF-4626-9463-50702426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91" y="2218389"/>
            <a:ext cx="3544072" cy="4139998"/>
          </a:xfrm>
        </p:spPr>
        <p:txBody>
          <a:bodyPr/>
          <a:lstStyle/>
          <a:p>
            <a:r>
              <a:rPr lang="cs-CZ" sz="2400" dirty="0"/>
              <a:t>hlavní:</a:t>
            </a:r>
          </a:p>
          <a:p>
            <a:pPr lvl="1"/>
            <a:r>
              <a:rPr lang="cs-CZ" sz="1100" dirty="0" err="1"/>
              <a:t>musculi</a:t>
            </a:r>
            <a:r>
              <a:rPr lang="cs-CZ" sz="1100" dirty="0"/>
              <a:t> </a:t>
            </a:r>
            <a:r>
              <a:rPr lang="cs-CZ" sz="1100" dirty="0" err="1"/>
              <a:t>intercostales</a:t>
            </a:r>
            <a:r>
              <a:rPr lang="cs-CZ" sz="1100" dirty="0"/>
              <a:t> </a:t>
            </a:r>
            <a:r>
              <a:rPr lang="cs-CZ" sz="1100" dirty="0" err="1"/>
              <a:t>externi</a:t>
            </a:r>
            <a:endParaRPr lang="cs-CZ" sz="1100" dirty="0"/>
          </a:p>
          <a:p>
            <a:pPr lvl="1"/>
            <a:r>
              <a:rPr lang="cs-CZ" sz="1100" dirty="0" err="1"/>
              <a:t>diaphragma</a:t>
            </a:r>
            <a:endParaRPr lang="cs-CZ" sz="1100" dirty="0"/>
          </a:p>
          <a:p>
            <a:r>
              <a:rPr lang="cs-CZ" sz="2400" dirty="0"/>
              <a:t>pomocné:</a:t>
            </a:r>
          </a:p>
          <a:p>
            <a:pPr lvl="1"/>
            <a:r>
              <a:rPr lang="cs-CZ" sz="1100" dirty="0" err="1"/>
              <a:t>musculi</a:t>
            </a:r>
            <a:r>
              <a:rPr lang="cs-CZ" sz="1100" dirty="0"/>
              <a:t> </a:t>
            </a:r>
            <a:r>
              <a:rPr lang="cs-CZ" sz="1100" dirty="0" err="1"/>
              <a:t>scaleni</a:t>
            </a:r>
            <a:endParaRPr lang="cs-CZ" sz="1100" dirty="0"/>
          </a:p>
          <a:p>
            <a:pPr lvl="1"/>
            <a:r>
              <a:rPr lang="cs-CZ" sz="1100" dirty="0" err="1"/>
              <a:t>m.serratus</a:t>
            </a:r>
            <a:r>
              <a:rPr lang="cs-CZ" sz="1100" dirty="0"/>
              <a:t> </a:t>
            </a:r>
            <a:r>
              <a:rPr lang="cs-CZ" sz="1100" dirty="0" err="1"/>
              <a:t>anterior</a:t>
            </a:r>
            <a:r>
              <a:rPr lang="cs-CZ" sz="1100" dirty="0"/>
              <a:t>, </a:t>
            </a:r>
            <a:r>
              <a:rPr lang="cs-CZ" sz="1100" dirty="0" err="1"/>
              <a:t>posterior</a:t>
            </a:r>
            <a:r>
              <a:rPr lang="cs-CZ" sz="1100" dirty="0"/>
              <a:t>, superior</a:t>
            </a:r>
          </a:p>
          <a:p>
            <a:pPr lvl="1"/>
            <a:r>
              <a:rPr lang="cs-CZ" sz="1100" dirty="0" err="1"/>
              <a:t>m.latissimus</a:t>
            </a:r>
            <a:r>
              <a:rPr lang="cs-CZ" sz="1100" dirty="0"/>
              <a:t> </a:t>
            </a:r>
            <a:r>
              <a:rPr lang="cs-CZ" sz="1100" dirty="0" err="1"/>
              <a:t>dorsi</a:t>
            </a:r>
            <a:endParaRPr lang="cs-CZ" sz="1100" dirty="0"/>
          </a:p>
          <a:p>
            <a:pPr lvl="1"/>
            <a:r>
              <a:rPr lang="cs-CZ" sz="1100" dirty="0" err="1"/>
              <a:t>m.pectoralis</a:t>
            </a:r>
            <a:r>
              <a:rPr lang="cs-CZ" sz="1100" dirty="0"/>
              <a:t> major, minor</a:t>
            </a:r>
          </a:p>
          <a:p>
            <a:pPr lvl="1"/>
            <a:r>
              <a:rPr lang="cs-CZ" sz="1100" dirty="0" err="1"/>
              <a:t>m.subclavius</a:t>
            </a:r>
            <a:endParaRPr lang="cs-CZ" sz="1100" dirty="0"/>
          </a:p>
          <a:p>
            <a:pPr lvl="1"/>
            <a:r>
              <a:rPr lang="cs-CZ" sz="1100" dirty="0" err="1"/>
              <a:t>m.sternocleidomastoideus</a:t>
            </a:r>
            <a:endParaRPr lang="en-US" sz="1100" dirty="0"/>
          </a:p>
        </p:txBody>
      </p:sp>
      <p:sp>
        <p:nvSpPr>
          <p:cNvPr id="26" name="Zástupný symbol pro obsah 4">
            <a:extLst>
              <a:ext uri="{FF2B5EF4-FFF2-40B4-BE49-F238E27FC236}">
                <a16:creationId xmlns:a16="http://schemas.microsoft.com/office/drawing/2014/main" id="{9FD60F8D-38AC-49BC-AF6F-EF8628397755}"/>
              </a:ext>
            </a:extLst>
          </p:cNvPr>
          <p:cNvSpPr txBox="1">
            <a:spLocks/>
          </p:cNvSpPr>
          <p:nvPr/>
        </p:nvSpPr>
        <p:spPr>
          <a:xfrm>
            <a:off x="8731907" y="2218389"/>
            <a:ext cx="3544072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hlavní:</a:t>
            </a:r>
          </a:p>
          <a:p>
            <a:pPr lvl="1"/>
            <a:r>
              <a:rPr lang="cs-CZ" sz="1100" kern="0" dirty="0" err="1"/>
              <a:t>musculi</a:t>
            </a:r>
            <a:r>
              <a:rPr lang="cs-CZ" sz="1100" kern="0" dirty="0"/>
              <a:t> </a:t>
            </a:r>
            <a:r>
              <a:rPr lang="cs-CZ" sz="1100" kern="0" dirty="0" err="1"/>
              <a:t>intercostales</a:t>
            </a:r>
            <a:r>
              <a:rPr lang="cs-CZ" sz="1100" kern="0" dirty="0"/>
              <a:t> </a:t>
            </a:r>
            <a:r>
              <a:rPr lang="cs-CZ" sz="1100" kern="0" dirty="0" err="1"/>
              <a:t>interni</a:t>
            </a:r>
            <a:endParaRPr lang="cs-CZ" sz="1100" kern="0" dirty="0"/>
          </a:p>
          <a:p>
            <a:r>
              <a:rPr lang="cs-CZ" sz="2400" kern="0" dirty="0"/>
              <a:t>pomocné:</a:t>
            </a:r>
          </a:p>
          <a:p>
            <a:pPr lvl="1"/>
            <a:r>
              <a:rPr lang="da-DK" sz="1100" kern="0" dirty="0"/>
              <a:t>svaly stěny břišní</a:t>
            </a:r>
            <a:endParaRPr lang="cs-CZ" sz="1100" kern="0" dirty="0"/>
          </a:p>
          <a:p>
            <a:pPr lvl="1"/>
            <a:r>
              <a:rPr lang="da-DK" sz="1100" kern="0" dirty="0"/>
              <a:t>m.serratus posterior inferior</a:t>
            </a:r>
            <a:endParaRPr lang="cs-CZ" sz="1100" kern="0" dirty="0"/>
          </a:p>
          <a:p>
            <a:pPr lvl="1"/>
            <a:r>
              <a:rPr lang="da-DK" sz="1100" kern="0" dirty="0"/>
              <a:t>m.quadratus lumborum</a:t>
            </a:r>
            <a:endParaRPr lang="en-US" sz="1100" kern="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FB394796-3048-476E-AA24-64B0435367C7}"/>
              </a:ext>
            </a:extLst>
          </p:cNvPr>
          <p:cNvSpPr/>
          <p:nvPr/>
        </p:nvSpPr>
        <p:spPr>
          <a:xfrm rot="16200000">
            <a:off x="5210094" y="3440487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dirty="0">
                <a:latin typeface="+mn-lt"/>
              </a:rPr>
              <a:t>Výdechové svaly</a:t>
            </a:r>
            <a:endParaRPr lang="cs-CZ" sz="1800" dirty="0">
              <a:latin typeface="+mn-lt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1BFF9AA8-28DE-4A65-9042-87C1C2EB3F5C}"/>
              </a:ext>
            </a:extLst>
          </p:cNvPr>
          <p:cNvSpPr/>
          <p:nvPr/>
        </p:nvSpPr>
        <p:spPr>
          <a:xfrm rot="16200000">
            <a:off x="-411570" y="338278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i="1" dirty="0">
                <a:latin typeface="+mn-lt"/>
              </a:rPr>
              <a:t>Vdechové svaly</a:t>
            </a:r>
            <a:endParaRPr lang="cs-CZ" sz="1800" dirty="0">
              <a:latin typeface="+mn-lt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D06D4A03-01F1-42C6-B946-B29683FD3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13949" r="33696" b="48507"/>
          <a:stretch/>
        </p:blipFill>
        <p:spPr>
          <a:xfrm>
            <a:off x="3354113" y="4869051"/>
            <a:ext cx="1836464" cy="198829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AC91D7D-243F-410A-ADF1-B895F204FF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8" t="52613" r="33696" b="6195"/>
          <a:stretch/>
        </p:blipFill>
        <p:spPr>
          <a:xfrm>
            <a:off x="5097971" y="4676503"/>
            <a:ext cx="1836464" cy="21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EA9CDAE-F186-466E-811A-E6CB4A75608F}"/>
              </a:ext>
            </a:extLst>
          </p:cNvPr>
          <p:cNvSpPr txBox="1"/>
          <p:nvPr/>
        </p:nvSpPr>
        <p:spPr>
          <a:xfrm>
            <a:off x="2925522" y="3422338"/>
            <a:ext cx="217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pohrudnice</a:t>
            </a:r>
            <a:endParaRPr lang="cs-CZ" dirty="0"/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993FFF3-EAC6-49CF-8562-CA4DD65BCBBD}"/>
              </a:ext>
            </a:extLst>
          </p:cNvPr>
          <p:cNvGrpSpPr/>
          <p:nvPr/>
        </p:nvGrpSpPr>
        <p:grpSpPr>
          <a:xfrm>
            <a:off x="8287337" y="1947425"/>
            <a:ext cx="2369371" cy="4198309"/>
            <a:chOff x="9549042" y="1775438"/>
            <a:chExt cx="2369371" cy="4198309"/>
          </a:xfrm>
        </p:grpSpPr>
        <p:pic>
          <p:nvPicPr>
            <p:cNvPr id="9" name="Picture 2" descr="Graf změny intrapleur tlaku">
              <a:extLst>
                <a:ext uri="{FF2B5EF4-FFF2-40B4-BE49-F238E27FC236}">
                  <a16:creationId xmlns:a16="http://schemas.microsoft.com/office/drawing/2014/main" id="{951DE495-30AD-497E-B83E-7C31FEE2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072" y="4815817"/>
              <a:ext cx="2366341" cy="11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raf změny objemu">
              <a:extLst>
                <a:ext uri="{FF2B5EF4-FFF2-40B4-BE49-F238E27FC236}">
                  <a16:creationId xmlns:a16="http://schemas.microsoft.com/office/drawing/2014/main" id="{CB90FD93-E7D2-4F37-82D8-884980385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1775438"/>
              <a:ext cx="2366341" cy="17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raf změny plícního tlaku">
              <a:extLst>
                <a:ext uri="{FF2B5EF4-FFF2-40B4-BE49-F238E27FC236}">
                  <a16:creationId xmlns:a16="http://schemas.microsoft.com/office/drawing/2014/main" id="{B2A90814-691E-49A1-906B-F4BDB75BD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3534947"/>
              <a:ext cx="2366341" cy="128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ázek 2">
            <a:extLst>
              <a:ext uri="{FF2B5EF4-FFF2-40B4-BE49-F238E27FC236}">
                <a16:creationId xmlns:a16="http://schemas.microsoft.com/office/drawing/2014/main" id="{146DD144-9954-477E-950F-A2AF72780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70948" y="1854821"/>
            <a:ext cx="2211989" cy="4373179"/>
          </a:xfrm>
          <a:prstGeom prst="rect">
            <a:avLst/>
          </a:prstGeom>
        </p:spPr>
      </p:pic>
      <p:sp>
        <p:nvSpPr>
          <p:cNvPr id="13" name="TextovéPole 8">
            <a:extLst>
              <a:ext uri="{FF2B5EF4-FFF2-40B4-BE49-F238E27FC236}">
                <a16:creationId xmlns:a16="http://schemas.microsoft.com/office/drawing/2014/main" id="{E6AE6B4D-DA4B-47FE-8448-A791F273BD0F}"/>
              </a:ext>
            </a:extLst>
          </p:cNvPr>
          <p:cNvSpPr txBox="1"/>
          <p:nvPr/>
        </p:nvSpPr>
        <p:spPr>
          <a:xfrm>
            <a:off x="2360873" y="2275141"/>
            <a:ext cx="241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poplicnice</a:t>
            </a:r>
            <a:endParaRPr lang="en-US" dirty="0">
              <a:latin typeface="+mn-lt"/>
            </a:endParaRPr>
          </a:p>
        </p:txBody>
      </p:sp>
      <p:sp>
        <p:nvSpPr>
          <p:cNvPr id="14" name="TextovéPole 10">
            <a:extLst>
              <a:ext uri="{FF2B5EF4-FFF2-40B4-BE49-F238E27FC236}">
                <a16:creationId xmlns:a16="http://schemas.microsoft.com/office/drawing/2014/main" id="{3F52E7CC-3925-4845-8B9F-EF7C44A378EF}"/>
              </a:ext>
            </a:extLst>
          </p:cNvPr>
          <p:cNvSpPr txBox="1"/>
          <p:nvPr/>
        </p:nvSpPr>
        <p:spPr>
          <a:xfrm>
            <a:off x="3023610" y="5853020"/>
            <a:ext cx="259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Pleurální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tekutina</a:t>
            </a:r>
            <a:r>
              <a:rPr lang="en-US" dirty="0">
                <a:latin typeface="+mn-lt"/>
              </a:rPr>
              <a:t>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FF3E599-E70B-4C02-BBA4-2FBDAD7371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349664" y="6029429"/>
            <a:ext cx="673946" cy="54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8">
            <a:extLst>
              <a:ext uri="{FF2B5EF4-FFF2-40B4-BE49-F238E27FC236}">
                <a16:creationId xmlns:a16="http://schemas.microsoft.com/office/drawing/2014/main" id="{D89FB9DF-4EF7-425C-A6A9-D50F4963C2E9}"/>
              </a:ext>
            </a:extLst>
          </p:cNvPr>
          <p:cNvCxnSpPr/>
          <p:nvPr/>
        </p:nvCxnSpPr>
        <p:spPr>
          <a:xfrm flipV="1">
            <a:off x="1736601" y="2567306"/>
            <a:ext cx="648072" cy="154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2">
            <a:extLst>
              <a:ext uri="{FF2B5EF4-FFF2-40B4-BE49-F238E27FC236}">
                <a16:creationId xmlns:a16="http://schemas.microsoft.com/office/drawing/2014/main" id="{42499C2D-E543-49CF-9FE4-10CC4CE8507F}"/>
              </a:ext>
            </a:extLst>
          </p:cNvPr>
          <p:cNvCxnSpPr/>
          <p:nvPr/>
        </p:nvCxnSpPr>
        <p:spPr>
          <a:xfrm flipV="1">
            <a:off x="2360873" y="3727119"/>
            <a:ext cx="581490" cy="160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31">
            <a:extLst>
              <a:ext uri="{FF2B5EF4-FFF2-40B4-BE49-F238E27FC236}">
                <a16:creationId xmlns:a16="http://schemas.microsoft.com/office/drawing/2014/main" id="{8212AA41-9129-4599-8D86-A9125E01704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455565" y="5645368"/>
            <a:ext cx="3501686" cy="98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40">
            <a:extLst>
              <a:ext uri="{FF2B5EF4-FFF2-40B4-BE49-F238E27FC236}">
                <a16:creationId xmlns:a16="http://schemas.microsoft.com/office/drawing/2014/main" id="{9E6A5642-BC5A-4A1C-B1A3-96378A6ACB0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978059" y="4458818"/>
            <a:ext cx="3979192" cy="278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2">
            <a:extLst>
              <a:ext uri="{FF2B5EF4-FFF2-40B4-BE49-F238E27FC236}">
                <a16:creationId xmlns:a16="http://schemas.microsoft.com/office/drawing/2014/main" id="{1EBC4393-34CE-4869-8D27-A5B596754086}"/>
              </a:ext>
            </a:extLst>
          </p:cNvPr>
          <p:cNvSpPr txBox="1"/>
          <p:nvPr/>
        </p:nvSpPr>
        <p:spPr>
          <a:xfrm>
            <a:off x="5957251" y="5229869"/>
            <a:ext cx="2844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Pleurální tlak </a:t>
            </a:r>
          </a:p>
          <a:p>
            <a:r>
              <a:rPr lang="cs-CZ" dirty="0">
                <a:latin typeface="+mn-lt"/>
              </a:rPr>
              <a:t>(vždy záporný)</a:t>
            </a:r>
          </a:p>
        </p:txBody>
      </p:sp>
      <p:sp>
        <p:nvSpPr>
          <p:cNvPr id="21" name="TextovéPole 11">
            <a:extLst>
              <a:ext uri="{FF2B5EF4-FFF2-40B4-BE49-F238E27FC236}">
                <a16:creationId xmlns:a16="http://schemas.microsoft.com/office/drawing/2014/main" id="{D48F3459-C475-4DE6-87CA-F205C9088BF0}"/>
              </a:ext>
            </a:extLst>
          </p:cNvPr>
          <p:cNvSpPr txBox="1"/>
          <p:nvPr/>
        </p:nvSpPr>
        <p:spPr>
          <a:xfrm>
            <a:off x="5957251" y="4043319"/>
            <a:ext cx="257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alveolární (pulmonální) tlak</a:t>
            </a:r>
          </a:p>
        </p:txBody>
      </p:sp>
    </p:spTree>
    <p:extLst>
      <p:ext uri="{BB962C8B-B14F-4D97-AF65-F5344CB8AC3E}">
        <p14:creationId xmlns:p14="http://schemas.microsoft.com/office/powerpoint/2010/main" val="3764349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129100" cy="458254"/>
          </a:xfrm>
        </p:spPr>
        <p:txBody>
          <a:bodyPr/>
          <a:lstStyle/>
          <a:p>
            <a:r>
              <a:rPr lang="cs-CZ" dirty="0"/>
              <a:t>45: Povrchové napětí v alveolech. Surfaktant.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739453-EB1E-4FF7-B07B-AAE36FB07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/>
        </p:blipFill>
        <p:spPr>
          <a:xfrm>
            <a:off x="414000" y="1368075"/>
            <a:ext cx="2458358" cy="235684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BA9C44-ECD4-479A-AF03-E0ACE420C854}"/>
              </a:ext>
            </a:extLst>
          </p:cNvPr>
          <p:cNvSpPr/>
          <p:nvPr/>
        </p:nvSpPr>
        <p:spPr>
          <a:xfrm>
            <a:off x="3257550" y="1628290"/>
            <a:ext cx="8591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>
                <a:latin typeface="+mn-lt"/>
              </a:rPr>
              <a:t>p</a:t>
            </a:r>
            <a:r>
              <a:rPr lang="en-US" dirty="0" err="1">
                <a:latin typeface="+mn-lt"/>
              </a:rPr>
              <a:t>neumocyt</a:t>
            </a:r>
            <a:r>
              <a:rPr lang="en-US" dirty="0">
                <a:latin typeface="+mn-lt"/>
              </a:rPr>
              <a:t> II. </a:t>
            </a:r>
            <a:r>
              <a:rPr lang="en-US" dirty="0" err="1">
                <a:latin typeface="+mn-lt"/>
              </a:rPr>
              <a:t>typu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 err="1">
                <a:latin typeface="+mn-lt"/>
              </a:rPr>
              <a:t>snižuje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povrchové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napětí</a:t>
            </a:r>
            <a:r>
              <a:rPr lang="en-US" dirty="0">
                <a:latin typeface="+mn-lt"/>
              </a:rPr>
              <a:t> v </a:t>
            </a:r>
            <a:r>
              <a:rPr lang="en-US" dirty="0" err="1">
                <a:latin typeface="+mn-lt"/>
              </a:rPr>
              <a:t>závislosti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velikosti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alveolu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>
                <a:latin typeface="+mn-lt"/>
              </a:rPr>
              <a:t>zvyšuje poddajnost plic</a:t>
            </a:r>
          </a:p>
          <a:p>
            <a:endParaRPr lang="cs-CZ" b="1" dirty="0">
              <a:latin typeface="+mn-lt"/>
            </a:endParaRPr>
          </a:p>
          <a:p>
            <a:r>
              <a:rPr lang="en-US" b="1" dirty="0" err="1">
                <a:latin typeface="+mn-lt"/>
              </a:rPr>
              <a:t>Laplaceův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zákon</a:t>
            </a:r>
            <a:r>
              <a:rPr lang="en-US" b="1" dirty="0">
                <a:latin typeface="+mn-lt"/>
              </a:rPr>
              <a:t> (</a:t>
            </a:r>
            <a:r>
              <a:rPr lang="en-US" b="1" dirty="0" err="1">
                <a:latin typeface="+mn-lt"/>
              </a:rPr>
              <a:t>při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konstantní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tenzi</a:t>
            </a:r>
            <a:r>
              <a:rPr lang="en-US" b="1" dirty="0">
                <a:latin typeface="+mn-lt"/>
              </a:rPr>
              <a:t>): </a:t>
            </a:r>
          </a:p>
          <a:p>
            <a:pPr>
              <a:buClr>
                <a:schemeClr val="tx2"/>
              </a:buClr>
            </a:pPr>
            <a:r>
              <a:rPr lang="cs-CZ" dirty="0">
                <a:latin typeface="+mn-lt"/>
                <a:sym typeface="Symbol"/>
              </a:rPr>
              <a:t>čím větší je poloměr alveolu, tím menší je tlak v alveolu</a:t>
            </a:r>
          </a:p>
          <a:p>
            <a:pPr>
              <a:buClr>
                <a:schemeClr val="tx2"/>
              </a:buClr>
            </a:pPr>
            <a:r>
              <a:rPr lang="cs-CZ" dirty="0">
                <a:latin typeface="+mn-lt"/>
                <a:sym typeface="Symbol"/>
              </a:rPr>
              <a:t> docházelo by k přesunu vzduchu z menšího alveolu do většího  kolaps menších alveolů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endParaRPr lang="cs-CZ" dirty="0">
              <a:latin typeface="+mn-lt"/>
              <a:sym typeface="Symbo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5E7B1-CDAA-4779-987B-463C6A649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/>
          <a:stretch/>
        </p:blipFill>
        <p:spPr>
          <a:xfrm>
            <a:off x="493350" y="3788015"/>
            <a:ext cx="2379008" cy="2394478"/>
          </a:xfrm>
          <a:prstGeom prst="rect">
            <a:avLst/>
          </a:prstGeom>
        </p:spPr>
      </p:pic>
      <p:grpSp>
        <p:nvGrpSpPr>
          <p:cNvPr id="10" name="Group 123">
            <a:extLst>
              <a:ext uri="{FF2B5EF4-FFF2-40B4-BE49-F238E27FC236}">
                <a16:creationId xmlns:a16="http://schemas.microsoft.com/office/drawing/2014/main" id="{90512BE2-B4E5-492B-ACA5-1B8266F4053D}"/>
              </a:ext>
            </a:extLst>
          </p:cNvPr>
          <p:cNvGrpSpPr>
            <a:grpSpLocks/>
          </p:cNvGrpSpPr>
          <p:nvPr/>
        </p:nvGrpSpPr>
        <p:grpSpPr bwMode="auto">
          <a:xfrm>
            <a:off x="4434923" y="5396416"/>
            <a:ext cx="1908175" cy="1330325"/>
            <a:chOff x="1806" y="979"/>
            <a:chExt cx="1202" cy="838"/>
          </a:xfrm>
        </p:grpSpPr>
        <p:sp>
          <p:nvSpPr>
            <p:cNvPr id="11" name="Rectangle 124">
              <a:extLst>
                <a:ext uri="{FF2B5EF4-FFF2-40B4-BE49-F238E27FC236}">
                  <a16:creationId xmlns:a16="http://schemas.microsoft.com/office/drawing/2014/main" id="{F7B67036-5FFC-4E27-AA86-00B567E1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C287A25D-8592-49D3-87EB-3FCC95FD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6">
              <a:extLst>
                <a:ext uri="{FF2B5EF4-FFF2-40B4-BE49-F238E27FC236}">
                  <a16:creationId xmlns:a16="http://schemas.microsoft.com/office/drawing/2014/main" id="{257B2BA2-989A-4411-8623-025B41F3F8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0236E614-7EC3-4F56-A463-A8A8D692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28">
              <a:extLst>
                <a:ext uri="{FF2B5EF4-FFF2-40B4-BE49-F238E27FC236}">
                  <a16:creationId xmlns:a16="http://schemas.microsoft.com/office/drawing/2014/main" id="{4C216EFE-8257-4B68-8D63-0479C432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6" name="Rectangle 129">
              <a:extLst>
                <a:ext uri="{FF2B5EF4-FFF2-40B4-BE49-F238E27FC236}">
                  <a16:creationId xmlns:a16="http://schemas.microsoft.com/office/drawing/2014/main" id="{137A4DE0-3D74-46D4-9EB9-7D67AC5C7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7" name="Rectangle 130">
              <a:extLst>
                <a:ext uri="{FF2B5EF4-FFF2-40B4-BE49-F238E27FC236}">
                  <a16:creationId xmlns:a16="http://schemas.microsoft.com/office/drawing/2014/main" id="{9F9FB215-5135-4661-B6A7-2372BC9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8" name="Rectangle 131">
              <a:extLst>
                <a:ext uri="{FF2B5EF4-FFF2-40B4-BE49-F238E27FC236}">
                  <a16:creationId xmlns:a16="http://schemas.microsoft.com/office/drawing/2014/main" id="{5053F70B-3E3C-4162-A4E8-7863D8C3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9" name="Rectangle 132">
              <a:extLst>
                <a:ext uri="{FF2B5EF4-FFF2-40B4-BE49-F238E27FC236}">
                  <a16:creationId xmlns:a16="http://schemas.microsoft.com/office/drawing/2014/main" id="{C108F7EC-A9CD-4B39-BBCC-47ABACB76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4051-7E02-4A80-BBCC-D4C77D5BB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0336-8B89-438F-88C5-471A61D44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EA123-9C12-4DAF-8C65-4F822428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z </a:t>
            </a:r>
            <a:r>
              <a:rPr lang="en-US" dirty="0" err="1"/>
              <a:t>fyziologie</a:t>
            </a:r>
            <a:r>
              <a:rPr lang="en-US" dirty="0"/>
              <a:t> – </a:t>
            </a:r>
            <a:r>
              <a:rPr lang="en-US" dirty="0" err="1"/>
              <a:t>všeobecné</a:t>
            </a:r>
            <a:r>
              <a:rPr lang="en-US" dirty="0"/>
              <a:t> </a:t>
            </a:r>
            <a:r>
              <a:rPr lang="en-US" dirty="0" err="1"/>
              <a:t>lékařství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D047B4A-2FB9-478A-AA0B-0502CB5B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360"/>
            <a:ext cx="10753200" cy="4139998"/>
          </a:xfrm>
        </p:spPr>
        <p:txBody>
          <a:bodyPr/>
          <a:lstStyle/>
          <a:p>
            <a:r>
              <a:rPr lang="cs-CZ" sz="1800" dirty="0"/>
              <a:t>22</a:t>
            </a:r>
            <a:r>
              <a:rPr lang="en-US" sz="1800" dirty="0"/>
              <a:t>: </a:t>
            </a:r>
            <a:r>
              <a:rPr lang="en-US" sz="1800" dirty="0" err="1"/>
              <a:t>Hypoxie</a:t>
            </a:r>
            <a:r>
              <a:rPr lang="en-US" sz="1800" dirty="0"/>
              <a:t> a </a:t>
            </a:r>
            <a:r>
              <a:rPr lang="en-US" sz="1800" dirty="0" err="1"/>
              <a:t>ischemie</a:t>
            </a:r>
            <a:endParaRPr lang="en-US" sz="1800" dirty="0"/>
          </a:p>
          <a:p>
            <a:r>
              <a:rPr lang="en-US" sz="1800" dirty="0"/>
              <a:t>25: </a:t>
            </a:r>
            <a:r>
              <a:rPr lang="en-US" sz="1800" dirty="0" err="1"/>
              <a:t>Ventilace</a:t>
            </a:r>
            <a:r>
              <a:rPr lang="en-US" sz="1800" dirty="0"/>
              <a:t> </a:t>
            </a:r>
            <a:r>
              <a:rPr lang="en-US" sz="1800" dirty="0" err="1"/>
              <a:t>plic</a:t>
            </a:r>
            <a:r>
              <a:rPr lang="en-US" sz="1800" dirty="0"/>
              <a:t>, </a:t>
            </a:r>
            <a:r>
              <a:rPr lang="en-US" sz="1800" dirty="0" err="1"/>
              <a:t>plicní</a:t>
            </a:r>
            <a:r>
              <a:rPr lang="en-US" sz="1800" dirty="0"/>
              <a:t> </a:t>
            </a:r>
            <a:r>
              <a:rPr lang="en-US" sz="1800" dirty="0" err="1"/>
              <a:t>objemy</a:t>
            </a:r>
            <a:r>
              <a:rPr lang="en-US" sz="1800" dirty="0"/>
              <a:t> a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en-US" sz="1800" dirty="0"/>
          </a:p>
          <a:p>
            <a:r>
              <a:rPr lang="en-US" sz="1800" dirty="0"/>
              <a:t>26: </a:t>
            </a:r>
            <a:r>
              <a:rPr lang="en-US" sz="1800" dirty="0" err="1"/>
              <a:t>Mrtvý</a:t>
            </a:r>
            <a:r>
              <a:rPr lang="en-US" sz="1800" dirty="0"/>
              <a:t> </a:t>
            </a:r>
            <a:r>
              <a:rPr lang="en-US" sz="1800" dirty="0" err="1"/>
              <a:t>prostor</a:t>
            </a:r>
            <a:r>
              <a:rPr lang="en-US" sz="1800" dirty="0"/>
              <a:t> a </a:t>
            </a:r>
            <a:r>
              <a:rPr lang="en-US" sz="1800" dirty="0" err="1"/>
              <a:t>jeho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en-US" sz="1800" dirty="0"/>
          </a:p>
          <a:p>
            <a:r>
              <a:rPr lang="en-US" sz="1800" dirty="0"/>
              <a:t>27: </a:t>
            </a:r>
            <a:r>
              <a:rPr lang="en-US" sz="1800" dirty="0" err="1"/>
              <a:t>Odpor</a:t>
            </a:r>
            <a:r>
              <a:rPr lang="en-US" sz="1800" dirty="0"/>
              <a:t> </a:t>
            </a:r>
            <a:r>
              <a:rPr lang="en-US" sz="1800" dirty="0" err="1"/>
              <a:t>dechových</a:t>
            </a:r>
            <a:r>
              <a:rPr lang="en-US" sz="1800" dirty="0"/>
              <a:t> </a:t>
            </a:r>
            <a:r>
              <a:rPr lang="en-US" sz="1800" dirty="0" err="1"/>
              <a:t>cest</a:t>
            </a:r>
            <a:r>
              <a:rPr lang="en-US" sz="1800" dirty="0"/>
              <a:t> a </a:t>
            </a:r>
            <a:r>
              <a:rPr lang="en-US" sz="1800" dirty="0" err="1"/>
              <a:t>jeho</a:t>
            </a:r>
            <a:r>
              <a:rPr lang="en-US" sz="1800" dirty="0"/>
              <a:t> </a:t>
            </a:r>
            <a:r>
              <a:rPr lang="en-US" sz="1800" dirty="0" err="1"/>
              <a:t>měření</a:t>
            </a:r>
            <a:endParaRPr lang="cs-CZ" sz="1800" dirty="0"/>
          </a:p>
          <a:p>
            <a:r>
              <a:rPr lang="en-US" sz="1800" dirty="0"/>
              <a:t>28: </a:t>
            </a:r>
            <a:r>
              <a:rPr lang="en-US" sz="1800" dirty="0" err="1"/>
              <a:t>Rozepsaný</a:t>
            </a:r>
            <a:r>
              <a:rPr lang="en-US" sz="1800" dirty="0"/>
              <a:t> </a:t>
            </a:r>
            <a:r>
              <a:rPr lang="en-US" sz="1800" dirty="0" err="1"/>
              <a:t>výdech</a:t>
            </a:r>
            <a:r>
              <a:rPr lang="en-US" sz="1800" dirty="0"/>
              <a:t> </a:t>
            </a:r>
            <a:r>
              <a:rPr lang="en-US" sz="1800" dirty="0" err="1"/>
              <a:t>vitální</a:t>
            </a:r>
            <a:r>
              <a:rPr lang="en-US" sz="1800" dirty="0"/>
              <a:t> </a:t>
            </a:r>
            <a:r>
              <a:rPr lang="en-US" sz="1800" dirty="0" err="1"/>
              <a:t>kapacity</a:t>
            </a:r>
            <a:r>
              <a:rPr lang="en-US" sz="1800" dirty="0"/>
              <a:t>, </a:t>
            </a:r>
            <a:r>
              <a:rPr lang="en-US" sz="1800" dirty="0" err="1"/>
              <a:t>smyčka</a:t>
            </a:r>
            <a:r>
              <a:rPr lang="en-US" sz="1800" dirty="0"/>
              <a:t> </a:t>
            </a:r>
            <a:r>
              <a:rPr lang="en-US" sz="1800" dirty="0" err="1"/>
              <a:t>průtok-objem</a:t>
            </a:r>
            <a:endParaRPr lang="cs-CZ" sz="1800" dirty="0"/>
          </a:p>
          <a:p>
            <a:r>
              <a:rPr lang="en-US" sz="1800" dirty="0"/>
              <a:t>45: </a:t>
            </a:r>
            <a:r>
              <a:rPr lang="en-US" sz="1800" dirty="0" err="1"/>
              <a:t>Povrchové</a:t>
            </a:r>
            <a:r>
              <a:rPr lang="en-US" sz="1800" dirty="0"/>
              <a:t> </a:t>
            </a:r>
            <a:r>
              <a:rPr lang="en-US" sz="1800" dirty="0" err="1"/>
              <a:t>napětí</a:t>
            </a:r>
            <a:r>
              <a:rPr lang="en-US" sz="1800" dirty="0"/>
              <a:t> v </a:t>
            </a:r>
            <a:r>
              <a:rPr lang="en-US" sz="1800" dirty="0" err="1"/>
              <a:t>alveolech</a:t>
            </a:r>
            <a:r>
              <a:rPr lang="en-US" sz="1800" dirty="0"/>
              <a:t>. </a:t>
            </a:r>
            <a:r>
              <a:rPr lang="en-US" sz="1800" dirty="0" err="1"/>
              <a:t>Surfaktant</a:t>
            </a:r>
            <a:r>
              <a:rPr lang="en-US" sz="1800" dirty="0"/>
              <a:t>.</a:t>
            </a:r>
            <a:endParaRPr lang="cs-CZ" sz="1800" dirty="0"/>
          </a:p>
          <a:p>
            <a:r>
              <a:rPr lang="cs-CZ" sz="1800" dirty="0"/>
              <a:t>46</a:t>
            </a:r>
            <a:r>
              <a:rPr lang="en-US" sz="1800" dirty="0"/>
              <a:t>: </a:t>
            </a:r>
            <a:r>
              <a:rPr lang="en-US" sz="1800" dirty="0" err="1"/>
              <a:t>Poddajnost</a:t>
            </a:r>
            <a:r>
              <a:rPr lang="en-US" sz="1800" dirty="0"/>
              <a:t> </a:t>
            </a:r>
            <a:r>
              <a:rPr lang="en-US" sz="1800" dirty="0" err="1"/>
              <a:t>plic</a:t>
            </a:r>
            <a:r>
              <a:rPr lang="en-US" sz="1800" dirty="0"/>
              <a:t> a </a:t>
            </a:r>
            <a:r>
              <a:rPr lang="en-US" sz="1800" dirty="0" err="1"/>
              <a:t>dechová</a:t>
            </a:r>
            <a:r>
              <a:rPr lang="en-US" sz="1800" dirty="0"/>
              <a:t> </a:t>
            </a:r>
            <a:r>
              <a:rPr lang="en-US" sz="1800" dirty="0" err="1"/>
              <a:t>práce</a:t>
            </a:r>
            <a:r>
              <a:rPr lang="en-US" sz="1800" dirty="0"/>
              <a:t>. </a:t>
            </a:r>
            <a:r>
              <a:rPr lang="en-US" sz="1800" dirty="0" err="1"/>
              <a:t>Pneumotorax</a:t>
            </a:r>
            <a:endParaRPr lang="cs-CZ" sz="1800" dirty="0"/>
          </a:p>
          <a:p>
            <a:r>
              <a:rPr lang="cs-CZ" sz="1800" dirty="0"/>
              <a:t>47</a:t>
            </a:r>
            <a:r>
              <a:rPr lang="en-US" sz="1800" dirty="0"/>
              <a:t>: </a:t>
            </a:r>
            <a:r>
              <a:rPr lang="en-US" sz="1800" dirty="0" err="1"/>
              <a:t>Složení</a:t>
            </a:r>
            <a:r>
              <a:rPr lang="en-US" sz="1800" dirty="0"/>
              <a:t> </a:t>
            </a:r>
            <a:r>
              <a:rPr lang="en-US" sz="1800" dirty="0" err="1"/>
              <a:t>atmosférického</a:t>
            </a:r>
            <a:r>
              <a:rPr lang="en-US" sz="1800" dirty="0"/>
              <a:t> a </a:t>
            </a:r>
            <a:r>
              <a:rPr lang="en-US" sz="1800" dirty="0" err="1"/>
              <a:t>alveolárního</a:t>
            </a:r>
            <a:r>
              <a:rPr lang="en-US" sz="1800" dirty="0"/>
              <a:t> </a:t>
            </a:r>
            <a:r>
              <a:rPr lang="en-US" sz="1800" dirty="0" err="1"/>
              <a:t>vzduchu</a:t>
            </a:r>
            <a:r>
              <a:rPr lang="en-US" sz="1800" dirty="0"/>
              <a:t>. </a:t>
            </a:r>
            <a:r>
              <a:rPr lang="en-US" sz="1800" dirty="0" err="1"/>
              <a:t>Výměna</a:t>
            </a:r>
            <a:r>
              <a:rPr lang="en-US" sz="1800" dirty="0"/>
              <a:t> </a:t>
            </a:r>
            <a:r>
              <a:rPr lang="en-US" sz="1800" dirty="0" err="1"/>
              <a:t>plynů</a:t>
            </a:r>
            <a:r>
              <a:rPr lang="en-US" sz="1800" dirty="0"/>
              <a:t> v </a:t>
            </a:r>
            <a:r>
              <a:rPr lang="en-US" sz="1800" dirty="0" err="1"/>
              <a:t>plicích</a:t>
            </a:r>
            <a:r>
              <a:rPr lang="en-US" sz="1800" dirty="0"/>
              <a:t> a </a:t>
            </a:r>
            <a:r>
              <a:rPr lang="en-US" sz="1800" dirty="0" err="1"/>
              <a:t>tkáních</a:t>
            </a:r>
            <a:endParaRPr lang="cs-CZ" sz="1800" dirty="0"/>
          </a:p>
          <a:p>
            <a:r>
              <a:rPr lang="cs-CZ" sz="1800" dirty="0"/>
              <a:t>48</a:t>
            </a:r>
            <a:r>
              <a:rPr lang="en-US" sz="1800" dirty="0"/>
              <a:t>: </a:t>
            </a:r>
            <a:r>
              <a:rPr lang="cs-CZ" sz="1800" dirty="0"/>
              <a:t>Přenos O2 a CO2 krví. Disociační křivka hemoglobinu pro kyslík.</a:t>
            </a:r>
          </a:p>
          <a:p>
            <a:r>
              <a:rPr lang="en-US" sz="1800" dirty="0"/>
              <a:t>49: </a:t>
            </a:r>
            <a:r>
              <a:rPr lang="en-US" sz="1800" dirty="0" err="1"/>
              <a:t>Regulace</a:t>
            </a:r>
            <a:r>
              <a:rPr lang="en-US" sz="1800" dirty="0"/>
              <a:t> </a:t>
            </a:r>
            <a:r>
              <a:rPr lang="en-US" sz="1800" dirty="0" err="1"/>
              <a:t>dýchání</a:t>
            </a:r>
            <a:endParaRPr lang="cs-CZ" sz="1800" dirty="0"/>
          </a:p>
          <a:p>
            <a:r>
              <a:rPr lang="en-US" sz="1800" dirty="0"/>
              <a:t>50: </a:t>
            </a:r>
            <a:r>
              <a:rPr lang="en-US" sz="1800" dirty="0" err="1"/>
              <a:t>Obranné</a:t>
            </a:r>
            <a:r>
              <a:rPr lang="en-US" sz="1800" dirty="0"/>
              <a:t> </a:t>
            </a:r>
            <a:r>
              <a:rPr lang="en-US" sz="1800" dirty="0" err="1"/>
              <a:t>reflexy</a:t>
            </a:r>
            <a:r>
              <a:rPr lang="en-US" sz="1800" dirty="0"/>
              <a:t> </a:t>
            </a:r>
            <a:r>
              <a:rPr lang="en-US" sz="1800" dirty="0" err="1"/>
              <a:t>dýchací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843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72B9781-4437-4E75-A6EC-816876E3F6EF}"/>
              </a:ext>
            </a:extLst>
          </p:cNvPr>
          <p:cNvSpPr txBox="1">
            <a:spLocks/>
          </p:cNvSpPr>
          <p:nvPr/>
        </p:nvSpPr>
        <p:spPr>
          <a:xfrm>
            <a:off x="2047875" y="188609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2000" kern="0" dirty="0" err="1"/>
              <a:t>Odpor</a:t>
            </a:r>
            <a:r>
              <a:rPr lang="en-US" sz="2000" kern="0" dirty="0"/>
              <a:t> </a:t>
            </a:r>
            <a:r>
              <a:rPr lang="en-US" sz="2000" kern="0" dirty="0" err="1"/>
              <a:t>respiračního</a:t>
            </a:r>
            <a:r>
              <a:rPr lang="en-US" sz="2000" kern="0" dirty="0"/>
              <a:t> </a:t>
            </a:r>
            <a:r>
              <a:rPr lang="en-US" sz="2000" kern="0" dirty="0" err="1"/>
              <a:t>systému</a:t>
            </a:r>
            <a:endParaRPr lang="en-US" sz="2000" kern="0" dirty="0"/>
          </a:p>
          <a:p>
            <a:r>
              <a:rPr lang="cs-CZ" sz="2000" kern="0" dirty="0"/>
              <a:t>Elastický odpor:</a:t>
            </a:r>
          </a:p>
          <a:p>
            <a:pPr lvl="1"/>
            <a:r>
              <a:rPr lang="cs-CZ" sz="1400" kern="0" dirty="0"/>
              <a:t>napětí elastických vláken</a:t>
            </a:r>
          </a:p>
          <a:p>
            <a:pPr lvl="1"/>
            <a:r>
              <a:rPr lang="cs-CZ" sz="1400" kern="0" dirty="0"/>
              <a:t>povrchové napětí v alveolech  </a:t>
            </a:r>
            <a:endParaRPr lang="en-US" sz="1400" kern="0" dirty="0"/>
          </a:p>
          <a:p>
            <a:r>
              <a:rPr lang="en-US" sz="2000" kern="0" dirty="0" err="1"/>
              <a:t>Neelastický</a:t>
            </a:r>
            <a:r>
              <a:rPr lang="en-US" sz="2000" kern="0" dirty="0"/>
              <a:t> </a:t>
            </a:r>
            <a:r>
              <a:rPr lang="en-US" sz="2000" kern="0" dirty="0" err="1"/>
              <a:t>odpor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/>
              <a:t>viskózní odpor hrudníku </a:t>
            </a:r>
          </a:p>
          <a:p>
            <a:pPr lvl="1"/>
            <a:r>
              <a:rPr lang="en-US" sz="1400" kern="0" dirty="0" err="1"/>
              <a:t>odpor</a:t>
            </a:r>
            <a:r>
              <a:rPr lang="en-US" sz="1400" kern="0" dirty="0"/>
              <a:t> </a:t>
            </a:r>
            <a:r>
              <a:rPr lang="en-US" sz="1400" kern="0" dirty="0" err="1"/>
              <a:t>dýchacích</a:t>
            </a:r>
            <a:r>
              <a:rPr lang="en-US" sz="1400" kern="0" dirty="0"/>
              <a:t> </a:t>
            </a:r>
            <a:r>
              <a:rPr lang="en-US" sz="1400" kern="0" dirty="0" err="1"/>
              <a:t>cest</a:t>
            </a:r>
            <a:endParaRPr lang="cs-CZ" sz="14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 err="1"/>
              <a:t>Dechová</a:t>
            </a:r>
            <a:r>
              <a:rPr lang="en-US" sz="2000" b="1" kern="0" dirty="0"/>
              <a:t> </a:t>
            </a:r>
            <a:r>
              <a:rPr lang="en-US" sz="2000" b="1" kern="0" dirty="0" err="1"/>
              <a:t>práce</a:t>
            </a:r>
            <a:r>
              <a:rPr lang="cs-CZ" sz="2000" kern="0" dirty="0"/>
              <a:t>:</a:t>
            </a:r>
          </a:p>
          <a:p>
            <a:r>
              <a:rPr lang="en-US" sz="2000" kern="0" dirty="0" err="1"/>
              <a:t>Elastická</a:t>
            </a:r>
            <a:endParaRPr lang="en-US" sz="2000" kern="0" dirty="0"/>
          </a:p>
          <a:p>
            <a:r>
              <a:rPr lang="en-US" sz="2000" kern="0" dirty="0" err="1"/>
              <a:t>Viskozní</a:t>
            </a:r>
            <a:endParaRPr lang="en-US" sz="2000" kern="0" dirty="0"/>
          </a:p>
          <a:p>
            <a:r>
              <a:rPr lang="en-US" sz="2000" kern="0" dirty="0" err="1"/>
              <a:t>Práce</a:t>
            </a:r>
            <a:r>
              <a:rPr lang="en-US" sz="2000" kern="0" dirty="0"/>
              <a:t> </a:t>
            </a:r>
            <a:r>
              <a:rPr lang="en-US" sz="2000" kern="0" dirty="0" err="1"/>
              <a:t>odporu</a:t>
            </a:r>
            <a:r>
              <a:rPr lang="en-US" sz="2000" kern="0" dirty="0"/>
              <a:t> DC</a:t>
            </a:r>
          </a:p>
        </p:txBody>
      </p:sp>
      <p:sp>
        <p:nvSpPr>
          <p:cNvPr id="9" name="Стрелка вниз 4">
            <a:extLst>
              <a:ext uri="{FF2B5EF4-FFF2-40B4-BE49-F238E27FC236}">
                <a16:creationId xmlns:a16="http://schemas.microsoft.com/office/drawing/2014/main" id="{A99AD1C9-D38A-4899-A640-8A1F2614B243}"/>
              </a:ext>
            </a:extLst>
          </p:cNvPr>
          <p:cNvSpPr/>
          <p:nvPr/>
        </p:nvSpPr>
        <p:spPr>
          <a:xfrm>
            <a:off x="2047875" y="3933055"/>
            <a:ext cx="2880320" cy="43204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5979F51-7A17-4D57-B7E0-E02346F226EC}"/>
              </a:ext>
            </a:extLst>
          </p:cNvPr>
          <p:cNvGrpSpPr/>
          <p:nvPr/>
        </p:nvGrpSpPr>
        <p:grpSpPr>
          <a:xfrm>
            <a:off x="2120702" y="1822351"/>
            <a:ext cx="4032448" cy="4176464"/>
            <a:chOff x="1081951" y="1399856"/>
            <a:chExt cx="5193304" cy="4693440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909762-BDD0-4343-BB44-3C50CF419FCF}"/>
                </a:ext>
              </a:extLst>
            </p:cNvPr>
            <p:cNvCxnSpPr/>
            <p:nvPr/>
          </p:nvCxnSpPr>
          <p:spPr>
            <a:xfrm>
              <a:off x="1178233" y="5075244"/>
              <a:ext cx="4667051" cy="1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18313861-66F5-4A78-9CBC-3EDDB21BE9DB}"/>
                </a:ext>
              </a:extLst>
            </p:cNvPr>
            <p:cNvGrpSpPr/>
            <p:nvPr/>
          </p:nvGrpSpPr>
          <p:grpSpPr>
            <a:xfrm>
              <a:off x="1127990" y="1628800"/>
              <a:ext cx="4844414" cy="4104457"/>
              <a:chOff x="591682" y="646043"/>
              <a:chExt cx="5948266" cy="5735286"/>
            </a:xfrm>
          </p:grpSpPr>
          <p:sp>
            <p:nvSpPr>
              <p:cNvPr id="14" name="Volný tvar 6">
                <a:extLst>
                  <a:ext uri="{FF2B5EF4-FFF2-40B4-BE49-F238E27FC236}">
                    <a16:creationId xmlns:a16="http://schemas.microsoft.com/office/drawing/2014/main" id="{9CD630F4-D9AD-4A89-A27C-0154112C9FDA}"/>
                  </a:ext>
                </a:extLst>
              </p:cNvPr>
              <p:cNvSpPr/>
              <p:nvPr/>
            </p:nvSpPr>
            <p:spPr>
              <a:xfrm>
                <a:off x="934277" y="652032"/>
                <a:ext cx="3212100" cy="4824427"/>
              </a:xfrm>
              <a:custGeom>
                <a:avLst/>
                <a:gdLst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315818 w 3309731"/>
                  <a:gd name="connsiteY3" fmla="*/ 3051313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920078 w 3309731"/>
                  <a:gd name="connsiteY4" fmla="*/ 1148436 h 4810539"/>
                  <a:gd name="connsiteX5" fmla="*/ 3309731 w 3309731"/>
                  <a:gd name="connsiteY5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871263 w 3309731"/>
                  <a:gd name="connsiteY4" fmla="*/ 1078995 h 4810539"/>
                  <a:gd name="connsiteX5" fmla="*/ 3309731 w 3309731"/>
                  <a:gd name="connsiteY5" fmla="*/ 0 h 4810539"/>
                  <a:gd name="connsiteX0" fmla="*/ 0 w 3212100"/>
                  <a:gd name="connsiteY0" fmla="*/ 4824427 h 4824427"/>
                  <a:gd name="connsiteX1" fmla="*/ 1133061 w 3212100"/>
                  <a:gd name="connsiteY1" fmla="*/ 4367227 h 4824427"/>
                  <a:gd name="connsiteX2" fmla="*/ 1858618 w 3212100"/>
                  <a:gd name="connsiteY2" fmla="*/ 3949783 h 4824427"/>
                  <a:gd name="connsiteX3" fmla="*/ 2291411 w 3212100"/>
                  <a:gd name="connsiteY3" fmla="*/ 2801325 h 4824427"/>
                  <a:gd name="connsiteX4" fmla="*/ 2871263 w 3212100"/>
                  <a:gd name="connsiteY4" fmla="*/ 1092883 h 4824427"/>
                  <a:gd name="connsiteX5" fmla="*/ 3212100 w 3212100"/>
                  <a:gd name="connsiteY5" fmla="*/ 0 h 482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2100" h="4824427">
                    <a:moveTo>
                      <a:pt x="0" y="4824427"/>
                    </a:moveTo>
                    <a:cubicBezTo>
                      <a:pt x="411645" y="4668714"/>
                      <a:pt x="823291" y="4513001"/>
                      <a:pt x="1133061" y="4367227"/>
                    </a:cubicBezTo>
                    <a:cubicBezTo>
                      <a:pt x="1442831" y="4221453"/>
                      <a:pt x="1665560" y="4210767"/>
                      <a:pt x="1858618" y="3949783"/>
                    </a:cubicBezTo>
                    <a:cubicBezTo>
                      <a:pt x="2051676" y="3688799"/>
                      <a:pt x="2122637" y="3277475"/>
                      <a:pt x="2291411" y="2801325"/>
                    </a:cubicBezTo>
                    <a:cubicBezTo>
                      <a:pt x="2460185" y="2325175"/>
                      <a:pt x="2701543" y="1557456"/>
                      <a:pt x="2871263" y="1092883"/>
                    </a:cubicBezTo>
                    <a:cubicBezTo>
                      <a:pt x="3040983" y="628310"/>
                      <a:pt x="3147158" y="191406"/>
                      <a:pt x="321210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7">
                <a:extLst>
                  <a:ext uri="{FF2B5EF4-FFF2-40B4-BE49-F238E27FC236}">
                    <a16:creationId xmlns:a16="http://schemas.microsoft.com/office/drawing/2014/main" id="{11D2433B-74A0-4158-B061-AAF469132FB0}"/>
                  </a:ext>
                </a:extLst>
              </p:cNvPr>
              <p:cNvSpPr/>
              <p:nvPr/>
            </p:nvSpPr>
            <p:spPr>
              <a:xfrm>
                <a:off x="3498574" y="655983"/>
                <a:ext cx="2365513" cy="5665304"/>
              </a:xfrm>
              <a:custGeom>
                <a:avLst/>
                <a:gdLst>
                  <a:gd name="connsiteX0" fmla="*/ 0 w 2365513"/>
                  <a:gd name="connsiteY0" fmla="*/ 5665304 h 5665304"/>
                  <a:gd name="connsiteX1" fmla="*/ 268356 w 2365513"/>
                  <a:gd name="connsiteY1" fmla="*/ 3975652 h 5665304"/>
                  <a:gd name="connsiteX2" fmla="*/ 665922 w 2365513"/>
                  <a:gd name="connsiteY2" fmla="*/ 2395330 h 5665304"/>
                  <a:gd name="connsiteX3" fmla="*/ 1162878 w 2365513"/>
                  <a:gd name="connsiteY3" fmla="*/ 1172817 h 5665304"/>
                  <a:gd name="connsiteX4" fmla="*/ 1908313 w 2365513"/>
                  <a:gd name="connsiteY4" fmla="*/ 268356 h 5665304"/>
                  <a:gd name="connsiteX5" fmla="*/ 2365513 w 2365513"/>
                  <a:gd name="connsiteY5" fmla="*/ 0 h 56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5513" h="5665304">
                    <a:moveTo>
                      <a:pt x="0" y="5665304"/>
                    </a:moveTo>
                    <a:cubicBezTo>
                      <a:pt x="78684" y="5092976"/>
                      <a:pt x="157369" y="4520648"/>
                      <a:pt x="268356" y="3975652"/>
                    </a:cubicBezTo>
                    <a:cubicBezTo>
                      <a:pt x="379343" y="3430656"/>
                      <a:pt x="516835" y="2862469"/>
                      <a:pt x="665922" y="2395330"/>
                    </a:cubicBezTo>
                    <a:cubicBezTo>
                      <a:pt x="815009" y="1928191"/>
                      <a:pt x="955813" y="1527313"/>
                      <a:pt x="1162878" y="1172817"/>
                    </a:cubicBezTo>
                    <a:cubicBezTo>
                      <a:pt x="1369943" y="818321"/>
                      <a:pt x="1707874" y="463825"/>
                      <a:pt x="1908313" y="268356"/>
                    </a:cubicBezTo>
                    <a:cubicBezTo>
                      <a:pt x="2108752" y="72887"/>
                      <a:pt x="2237132" y="36443"/>
                      <a:pt x="236551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8">
                <a:extLst>
                  <a:ext uri="{FF2B5EF4-FFF2-40B4-BE49-F238E27FC236}">
                    <a16:creationId xmlns:a16="http://schemas.microsoft.com/office/drawing/2014/main" id="{A20351A3-7FB8-4286-AE32-5298A869A255}"/>
                  </a:ext>
                </a:extLst>
              </p:cNvPr>
              <p:cNvSpPr/>
              <p:nvPr/>
            </p:nvSpPr>
            <p:spPr>
              <a:xfrm>
                <a:off x="1311965" y="646043"/>
                <a:ext cx="5227983" cy="4840357"/>
              </a:xfrm>
              <a:custGeom>
                <a:avLst/>
                <a:gdLst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554357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20858 w 5227983"/>
                  <a:gd name="connsiteY1" fmla="*/ 4496570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983" h="4840357">
                    <a:moveTo>
                      <a:pt x="0" y="4840357"/>
                    </a:moveTo>
                    <a:cubicBezTo>
                      <a:pt x="399221" y="4775752"/>
                      <a:pt x="806581" y="4662540"/>
                      <a:pt x="1120858" y="4496570"/>
                    </a:cubicBezTo>
                    <a:cubicBezTo>
                      <a:pt x="1435135" y="4330600"/>
                      <a:pt x="1638613" y="4108603"/>
                      <a:pt x="1885665" y="3844536"/>
                    </a:cubicBezTo>
                    <a:cubicBezTo>
                      <a:pt x="2132717" y="3580469"/>
                      <a:pt x="2400616" y="3238183"/>
                      <a:pt x="2603173" y="2912166"/>
                    </a:cubicBezTo>
                    <a:cubicBezTo>
                      <a:pt x="2805730" y="2586149"/>
                      <a:pt x="2923615" y="2193235"/>
                      <a:pt x="3101009" y="1888435"/>
                    </a:cubicBezTo>
                    <a:cubicBezTo>
                      <a:pt x="3278403" y="1583635"/>
                      <a:pt x="3440596" y="1338470"/>
                      <a:pt x="3667539" y="1083366"/>
                    </a:cubicBezTo>
                    <a:cubicBezTo>
                      <a:pt x="3894483" y="828262"/>
                      <a:pt x="4202596" y="538370"/>
                      <a:pt x="4462670" y="357809"/>
                    </a:cubicBezTo>
                    <a:cubicBezTo>
                      <a:pt x="4722744" y="177248"/>
                      <a:pt x="4975363" y="88624"/>
                      <a:pt x="5227983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2EA3ACF-B4A0-4A44-B6FD-4F3BA0374C6A}"/>
                  </a:ext>
                </a:extLst>
              </p:cNvPr>
              <p:cNvCxnSpPr/>
              <p:nvPr/>
            </p:nvCxnSpPr>
            <p:spPr>
              <a:xfrm>
                <a:off x="611560" y="646043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E0A2ECDE-FC2E-4C74-A685-46810D56D8B6}"/>
                  </a:ext>
                </a:extLst>
              </p:cNvPr>
              <p:cNvCxnSpPr/>
              <p:nvPr/>
            </p:nvCxnSpPr>
            <p:spPr>
              <a:xfrm>
                <a:off x="611560" y="2731232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3B2BB4A9-A5D6-4045-8255-DC369B5793ED}"/>
                  </a:ext>
                </a:extLst>
              </p:cNvPr>
              <p:cNvCxnSpPr/>
              <p:nvPr/>
            </p:nvCxnSpPr>
            <p:spPr>
              <a:xfrm>
                <a:off x="591682" y="4129201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2D19AF1-D283-4750-B90E-3485CBB749A3}"/>
                  </a:ext>
                </a:extLst>
              </p:cNvPr>
              <p:cNvCxnSpPr/>
              <p:nvPr/>
            </p:nvCxnSpPr>
            <p:spPr>
              <a:xfrm>
                <a:off x="601621" y="6361450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6386DD6F-758E-4022-A1A8-7CB39D9CF056}"/>
                </a:ext>
              </a:extLst>
            </p:cNvPr>
            <p:cNvCxnSpPr/>
            <p:nvPr/>
          </p:nvCxnSpPr>
          <p:spPr>
            <a:xfrm>
              <a:off x="1081951" y="6093296"/>
              <a:ext cx="51933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A301856D-7E24-4B9B-BE92-D271DCAC38D5}"/>
                </a:ext>
              </a:extLst>
            </p:cNvPr>
            <p:cNvCxnSpPr/>
            <p:nvPr/>
          </p:nvCxnSpPr>
          <p:spPr>
            <a:xfrm flipV="1">
              <a:off x="1105144" y="1399856"/>
              <a:ext cx="0" cy="4662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CA640-4D3C-4454-BB19-C6A6907496B1}"/>
              </a:ext>
            </a:extLst>
          </p:cNvPr>
          <p:cNvSpPr txBox="1"/>
          <p:nvPr/>
        </p:nvSpPr>
        <p:spPr>
          <a:xfrm>
            <a:off x="1544638" y="16783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V (l)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2F8EC2-2CDE-45A4-9CC2-3FF5874A31C5}"/>
              </a:ext>
            </a:extLst>
          </p:cNvPr>
          <p:cNvSpPr txBox="1"/>
          <p:nvPr/>
        </p:nvSpPr>
        <p:spPr>
          <a:xfrm>
            <a:off x="4929014" y="60615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n-lt"/>
              </a:rPr>
              <a:t>Pt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kPa</a:t>
            </a:r>
            <a:r>
              <a:rPr lang="cs-CZ" sz="1600" dirty="0">
                <a:latin typeface="+mn-lt"/>
              </a:rPr>
              <a:t>)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88ED6CF-9BEA-4FF0-9FCA-8E37512311DD}"/>
              </a:ext>
            </a:extLst>
          </p:cNvPr>
          <p:cNvCxnSpPr/>
          <p:nvPr/>
        </p:nvCxnSpPr>
        <p:spPr>
          <a:xfrm>
            <a:off x="3992910" y="1949438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D4587B7-381D-4019-8CCB-DD34EF3EE024}"/>
              </a:ext>
            </a:extLst>
          </p:cNvPr>
          <p:cNvSpPr txBox="1"/>
          <p:nvPr/>
        </p:nvSpPr>
        <p:spPr>
          <a:xfrm>
            <a:off x="1518761" y="19893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TLC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2BEED0-7AD9-42EB-9E11-5960809585FA}"/>
              </a:ext>
            </a:extLst>
          </p:cNvPr>
          <p:cNvSpPr txBox="1"/>
          <p:nvPr/>
        </p:nvSpPr>
        <p:spPr>
          <a:xfrm>
            <a:off x="2168434" y="524398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RV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832CF4-9ED0-4FAE-A69C-F722F2281BB9}"/>
              </a:ext>
            </a:extLst>
          </p:cNvPr>
          <p:cNvSpPr txBox="1"/>
          <p:nvPr/>
        </p:nvSpPr>
        <p:spPr>
          <a:xfrm rot="16200000">
            <a:off x="2091317" y="3564539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9C493C-FC84-43C5-B41F-EDA875ED2100}"/>
              </a:ext>
            </a:extLst>
          </p:cNvPr>
          <p:cNvCxnSpPr/>
          <p:nvPr/>
        </p:nvCxnSpPr>
        <p:spPr>
          <a:xfrm>
            <a:off x="2408734" y="3406527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7F55A4B7-E570-4354-BF04-A1926232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10019" r="70213" b="7580"/>
          <a:stretch/>
        </p:blipFill>
        <p:spPr>
          <a:xfrm>
            <a:off x="10093796" y="1724411"/>
            <a:ext cx="1731966" cy="1928637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B6A0F75-231D-4CDB-83FA-AE27AFDC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9" t="10110" r="37730" b="8030"/>
          <a:stretch/>
        </p:blipFill>
        <p:spPr>
          <a:xfrm>
            <a:off x="7679449" y="1733342"/>
            <a:ext cx="1770031" cy="191594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0399EE8-91D8-4F25-953D-DC9F00B6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9" t="10875" r="5536" b="6994"/>
          <a:stretch/>
        </p:blipFill>
        <p:spPr>
          <a:xfrm>
            <a:off x="8907760" y="4080372"/>
            <a:ext cx="1763688" cy="19222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6584D8B-7DD0-4296-A86B-E16A090564E7}"/>
              </a:ext>
            </a:extLst>
          </p:cNvPr>
          <p:cNvSpPr txBox="1"/>
          <p:nvPr/>
        </p:nvSpPr>
        <p:spPr>
          <a:xfrm>
            <a:off x="7688974" y="3636554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8AC9531-7088-43C6-A066-A41EE3464536}"/>
              </a:ext>
            </a:extLst>
          </p:cNvPr>
          <p:cNvSpPr txBox="1"/>
          <p:nvPr/>
        </p:nvSpPr>
        <p:spPr>
          <a:xfrm>
            <a:off x="10047490" y="3628087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9A2760F-9F05-4879-A38C-D99158B70F44}"/>
              </a:ext>
            </a:extLst>
          </p:cNvPr>
          <p:cNvSpPr txBox="1"/>
          <p:nvPr/>
        </p:nvSpPr>
        <p:spPr>
          <a:xfrm>
            <a:off x="8873089" y="6040338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4" name="Nadpis 3">
            <a:extLst>
              <a:ext uri="{FF2B5EF4-FFF2-40B4-BE49-F238E27FC236}">
                <a16:creationId xmlns:a16="http://schemas.microsoft.com/office/drawing/2014/main" id="{0D91F224-9980-404B-8C0A-60338035E276}"/>
              </a:ext>
            </a:extLst>
          </p:cNvPr>
          <p:cNvSpPr txBox="1">
            <a:spLocks/>
          </p:cNvSpPr>
          <p:nvPr/>
        </p:nvSpPr>
        <p:spPr>
          <a:xfrm>
            <a:off x="872400" y="663389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en-US" kern="0" dirty="0"/>
              <a:t>46: </a:t>
            </a:r>
            <a:r>
              <a:rPr lang="en-US" kern="0" dirty="0" err="1"/>
              <a:t>Poddajnost</a:t>
            </a:r>
            <a:r>
              <a:rPr lang="en-US" kern="0" dirty="0"/>
              <a:t> </a:t>
            </a:r>
            <a:r>
              <a:rPr lang="en-US" kern="0" dirty="0" err="1"/>
              <a:t>plic</a:t>
            </a:r>
            <a:r>
              <a:rPr lang="en-US" kern="0" dirty="0"/>
              <a:t> a </a:t>
            </a:r>
            <a:r>
              <a:rPr lang="en-US" kern="0" dirty="0" err="1"/>
              <a:t>dechová</a:t>
            </a:r>
            <a:r>
              <a:rPr lang="en-US" kern="0" dirty="0"/>
              <a:t> </a:t>
            </a:r>
            <a:r>
              <a:rPr lang="en-US" kern="0" dirty="0" err="1"/>
              <a:t>práce</a:t>
            </a:r>
            <a:r>
              <a:rPr lang="en-US" kern="0" dirty="0"/>
              <a:t>. </a:t>
            </a:r>
            <a:r>
              <a:rPr lang="en-US" kern="0" dirty="0" err="1"/>
              <a:t>Pneumotorax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796924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CFA3C9B-0149-4F95-8C62-250834CD0EDB}"/>
              </a:ext>
            </a:extLst>
          </p:cNvPr>
          <p:cNvSpPr txBox="1"/>
          <p:nvPr/>
        </p:nvSpPr>
        <p:spPr>
          <a:xfrm>
            <a:off x="666000" y="167659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 (l)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D534367-90A6-429B-809A-9476978F20BE}"/>
              </a:ext>
            </a:extLst>
          </p:cNvPr>
          <p:cNvSpPr txBox="1"/>
          <p:nvPr/>
        </p:nvSpPr>
        <p:spPr>
          <a:xfrm>
            <a:off x="4050375" y="6059794"/>
            <a:ext cx="138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kPa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911651EB-FBE1-42B3-810E-9F5DAB4D008B}"/>
              </a:ext>
            </a:extLst>
          </p:cNvPr>
          <p:cNvCxnSpPr/>
          <p:nvPr/>
        </p:nvCxnSpPr>
        <p:spPr>
          <a:xfrm>
            <a:off x="3114272" y="1947701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33A923-4A06-4570-9BD8-5E6ADC9D781E}"/>
              </a:ext>
            </a:extLst>
          </p:cNvPr>
          <p:cNvSpPr txBox="1"/>
          <p:nvPr/>
        </p:nvSpPr>
        <p:spPr>
          <a:xfrm>
            <a:off x="616422" y="20525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TLC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7B7ACB4-B8D1-4A10-8D38-7C5BB95117F7}"/>
              </a:ext>
            </a:extLst>
          </p:cNvPr>
          <p:cNvSpPr txBox="1"/>
          <p:nvPr/>
        </p:nvSpPr>
        <p:spPr>
          <a:xfrm>
            <a:off x="1170056" y="50609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RV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AEC2CCB-0801-4345-A173-F57ED76C2D0D}"/>
              </a:ext>
            </a:extLst>
          </p:cNvPr>
          <p:cNvSpPr txBox="1"/>
          <p:nvPr/>
        </p:nvSpPr>
        <p:spPr>
          <a:xfrm rot="16200000">
            <a:off x="1212679" y="3562802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FAD117C-92DD-4996-A9F7-ACCC6250150B}"/>
              </a:ext>
            </a:extLst>
          </p:cNvPr>
          <p:cNvCxnSpPr/>
          <p:nvPr/>
        </p:nvCxnSpPr>
        <p:spPr>
          <a:xfrm>
            <a:off x="1530096" y="3404790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6DDDEEE-E6E9-4208-B01D-A8DF98EEB44D}"/>
              </a:ext>
            </a:extLst>
          </p:cNvPr>
          <p:cNvGrpSpPr/>
          <p:nvPr/>
        </p:nvGrpSpPr>
        <p:grpSpPr>
          <a:xfrm>
            <a:off x="3060296" y="1877724"/>
            <a:ext cx="7511909" cy="4550241"/>
            <a:chOff x="3060296" y="1877724"/>
            <a:chExt cx="7511909" cy="4550241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6D244521-3293-4B22-BEB6-08E69014A9BB}"/>
                </a:ext>
              </a:extLst>
            </p:cNvPr>
            <p:cNvGrpSpPr/>
            <p:nvPr/>
          </p:nvGrpSpPr>
          <p:grpSpPr>
            <a:xfrm>
              <a:off x="3060296" y="1877724"/>
              <a:ext cx="7511909" cy="4550241"/>
              <a:chOff x="2386558" y="1453426"/>
              <a:chExt cx="7511909" cy="4550241"/>
            </a:xfrm>
          </p:grpSpPr>
          <p:sp>
            <p:nvSpPr>
              <p:cNvPr id="54" name="Volný tvar 32">
                <a:extLst>
                  <a:ext uri="{FF2B5EF4-FFF2-40B4-BE49-F238E27FC236}">
                    <a16:creationId xmlns:a16="http://schemas.microsoft.com/office/drawing/2014/main" id="{061AC2C1-7C55-4296-9606-CA3317242181}"/>
                  </a:ext>
                </a:extLst>
              </p:cNvPr>
              <p:cNvSpPr/>
              <p:nvPr/>
            </p:nvSpPr>
            <p:spPr>
              <a:xfrm>
                <a:off x="2386558" y="2938806"/>
                <a:ext cx="526126" cy="901766"/>
              </a:xfrm>
              <a:custGeom>
                <a:avLst/>
                <a:gdLst>
                  <a:gd name="connsiteX0" fmla="*/ 36444 w 540034"/>
                  <a:gd name="connsiteY0" fmla="*/ 953552 h 985190"/>
                  <a:gd name="connsiteX1" fmla="*/ 46492 w 540034"/>
                  <a:gd name="connsiteY1" fmla="*/ 79345 h 985190"/>
                  <a:gd name="connsiteX2" fmla="*/ 523789 w 540034"/>
                  <a:gd name="connsiteY2" fmla="*/ 79345 h 985190"/>
                  <a:gd name="connsiteX3" fmla="*/ 408233 w 540034"/>
                  <a:gd name="connsiteY3" fmla="*/ 420989 h 985190"/>
                  <a:gd name="connsiteX4" fmla="*/ 207266 w 540034"/>
                  <a:gd name="connsiteY4" fmla="*/ 757609 h 985190"/>
                  <a:gd name="connsiteX5" fmla="*/ 36444 w 540034"/>
                  <a:gd name="connsiteY5" fmla="*/ 953552 h 985190"/>
                  <a:gd name="connsiteX0" fmla="*/ 14117 w 517707"/>
                  <a:gd name="connsiteY0" fmla="*/ 964427 h 996065"/>
                  <a:gd name="connsiteX1" fmla="*/ 24165 w 517707"/>
                  <a:gd name="connsiteY1" fmla="*/ 90220 h 996065"/>
                  <a:gd name="connsiteX2" fmla="*/ 501462 w 517707"/>
                  <a:gd name="connsiteY2" fmla="*/ 90220 h 996065"/>
                  <a:gd name="connsiteX3" fmla="*/ 385906 w 517707"/>
                  <a:gd name="connsiteY3" fmla="*/ 431864 h 996065"/>
                  <a:gd name="connsiteX4" fmla="*/ 184939 w 517707"/>
                  <a:gd name="connsiteY4" fmla="*/ 768484 h 996065"/>
                  <a:gd name="connsiteX5" fmla="*/ 14117 w 517707"/>
                  <a:gd name="connsiteY5" fmla="*/ 964427 h 996065"/>
                  <a:gd name="connsiteX0" fmla="*/ 9899 w 513489"/>
                  <a:gd name="connsiteY0" fmla="*/ 903208 h 934846"/>
                  <a:gd name="connsiteX1" fmla="*/ 19947 w 513489"/>
                  <a:gd name="connsiteY1" fmla="*/ 29001 h 934846"/>
                  <a:gd name="connsiteX2" fmla="*/ 497244 w 513489"/>
                  <a:gd name="connsiteY2" fmla="*/ 29001 h 934846"/>
                  <a:gd name="connsiteX3" fmla="*/ 381688 w 513489"/>
                  <a:gd name="connsiteY3" fmla="*/ 370645 h 934846"/>
                  <a:gd name="connsiteX4" fmla="*/ 180721 w 513489"/>
                  <a:gd name="connsiteY4" fmla="*/ 707265 h 934846"/>
                  <a:gd name="connsiteX5" fmla="*/ 9899 w 513489"/>
                  <a:gd name="connsiteY5" fmla="*/ 903208 h 934846"/>
                  <a:gd name="connsiteX0" fmla="*/ 9899 w 515380"/>
                  <a:gd name="connsiteY0" fmla="*/ 884295 h 915933"/>
                  <a:gd name="connsiteX1" fmla="*/ 19947 w 515380"/>
                  <a:gd name="connsiteY1" fmla="*/ 10088 h 915933"/>
                  <a:gd name="connsiteX2" fmla="*/ 497244 w 515380"/>
                  <a:gd name="connsiteY2" fmla="*/ 10088 h 915933"/>
                  <a:gd name="connsiteX3" fmla="*/ 381688 w 515380"/>
                  <a:gd name="connsiteY3" fmla="*/ 351732 h 915933"/>
                  <a:gd name="connsiteX4" fmla="*/ 180721 w 515380"/>
                  <a:gd name="connsiteY4" fmla="*/ 688352 h 915933"/>
                  <a:gd name="connsiteX5" fmla="*/ 9899 w 515380"/>
                  <a:gd name="connsiteY5" fmla="*/ 884295 h 915933"/>
                  <a:gd name="connsiteX0" fmla="*/ 9899 w 518944"/>
                  <a:gd name="connsiteY0" fmla="*/ 899182 h 931620"/>
                  <a:gd name="connsiteX1" fmla="*/ 19947 w 518944"/>
                  <a:gd name="connsiteY1" fmla="*/ 24975 h 931620"/>
                  <a:gd name="connsiteX2" fmla="*/ 497244 w 518944"/>
                  <a:gd name="connsiteY2" fmla="*/ 24975 h 931620"/>
                  <a:gd name="connsiteX3" fmla="*/ 411833 w 518944"/>
                  <a:gd name="connsiteY3" fmla="*/ 311353 h 931620"/>
                  <a:gd name="connsiteX4" fmla="*/ 180721 w 518944"/>
                  <a:gd name="connsiteY4" fmla="*/ 703239 h 931620"/>
                  <a:gd name="connsiteX5" fmla="*/ 9899 w 518944"/>
                  <a:gd name="connsiteY5" fmla="*/ 899182 h 931620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85821 w 524044"/>
                  <a:gd name="connsiteY4" fmla="*/ 703239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50652 w 524044"/>
                  <a:gd name="connsiteY4" fmla="*/ 768554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6126"/>
                  <a:gd name="connsiteY0" fmla="*/ 880382 h 897557"/>
                  <a:gd name="connsiteX1" fmla="*/ 25047 w 526126"/>
                  <a:gd name="connsiteY1" fmla="*/ 6175 h 897557"/>
                  <a:gd name="connsiteX2" fmla="*/ 502344 w 526126"/>
                  <a:gd name="connsiteY2" fmla="*/ 6175 h 897557"/>
                  <a:gd name="connsiteX3" fmla="*/ 416933 w 526126"/>
                  <a:gd name="connsiteY3" fmla="*/ 292553 h 897557"/>
                  <a:gd name="connsiteX4" fmla="*/ 150652 w 526126"/>
                  <a:gd name="connsiteY4" fmla="*/ 749754 h 897557"/>
                  <a:gd name="connsiteX5" fmla="*/ 256158 w 526126"/>
                  <a:gd name="connsiteY5" fmla="*/ 594004 h 897557"/>
                  <a:gd name="connsiteX6" fmla="*/ 14999 w 526126"/>
                  <a:gd name="connsiteY6" fmla="*/ 880382 h 897557"/>
                  <a:gd name="connsiteX0" fmla="*/ 14999 w 526126"/>
                  <a:gd name="connsiteY0" fmla="*/ 884591 h 901766"/>
                  <a:gd name="connsiteX1" fmla="*/ 25047 w 526126"/>
                  <a:gd name="connsiteY1" fmla="*/ 10384 h 901766"/>
                  <a:gd name="connsiteX2" fmla="*/ 502344 w 526126"/>
                  <a:gd name="connsiteY2" fmla="*/ 10384 h 901766"/>
                  <a:gd name="connsiteX3" fmla="*/ 416933 w 526126"/>
                  <a:gd name="connsiteY3" fmla="*/ 296762 h 901766"/>
                  <a:gd name="connsiteX4" fmla="*/ 150652 w 526126"/>
                  <a:gd name="connsiteY4" fmla="*/ 753963 h 901766"/>
                  <a:gd name="connsiteX5" fmla="*/ 256158 w 526126"/>
                  <a:gd name="connsiteY5" fmla="*/ 598213 h 901766"/>
                  <a:gd name="connsiteX6" fmla="*/ 14999 w 526126"/>
                  <a:gd name="connsiteY6" fmla="*/ 884591 h 9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126" h="901766">
                    <a:moveTo>
                      <a:pt x="14999" y="884591"/>
                    </a:moveTo>
                    <a:cubicBezTo>
                      <a:pt x="-23519" y="786620"/>
                      <a:pt x="24210" y="25457"/>
                      <a:pt x="25047" y="10384"/>
                    </a:cubicBezTo>
                    <a:cubicBezTo>
                      <a:pt x="25884" y="-4689"/>
                      <a:pt x="432006" y="-2177"/>
                      <a:pt x="502344" y="10384"/>
                    </a:cubicBezTo>
                    <a:cubicBezTo>
                      <a:pt x="572682" y="22945"/>
                      <a:pt x="469687" y="183718"/>
                      <a:pt x="416933" y="296762"/>
                    </a:cubicBezTo>
                    <a:cubicBezTo>
                      <a:pt x="364179" y="409806"/>
                      <a:pt x="177448" y="703721"/>
                      <a:pt x="150652" y="753963"/>
                    </a:cubicBezTo>
                    <a:cubicBezTo>
                      <a:pt x="123856" y="804205"/>
                      <a:pt x="284628" y="565556"/>
                      <a:pt x="256158" y="598213"/>
                    </a:cubicBezTo>
                    <a:cubicBezTo>
                      <a:pt x="227688" y="630870"/>
                      <a:pt x="53517" y="982562"/>
                      <a:pt x="14999" y="884591"/>
                    </a:cubicBezTo>
                    <a:close/>
                  </a:path>
                </a:pathLst>
              </a:custGeom>
              <a:solidFill>
                <a:srgbClr val="C00000">
                  <a:alpha val="41961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1256AE2C-0D71-4880-89EF-350669B29A9A}"/>
                  </a:ext>
                </a:extLst>
              </p:cNvPr>
              <p:cNvGrpSpPr/>
              <p:nvPr/>
            </p:nvGrpSpPr>
            <p:grpSpPr>
              <a:xfrm>
                <a:off x="5475307" y="1453426"/>
                <a:ext cx="3089930" cy="2941294"/>
                <a:chOff x="5508104" y="1340769"/>
                <a:chExt cx="3089930" cy="2941294"/>
              </a:xfrm>
            </p:grpSpPr>
            <p:pic>
              <p:nvPicPr>
                <p:cNvPr id="57" name="Obrázek 56">
                  <a:extLst>
                    <a:ext uri="{FF2B5EF4-FFF2-40B4-BE49-F238E27FC236}">
                      <a16:creationId xmlns:a16="http://schemas.microsoft.com/office/drawing/2014/main" id="{181C1C81-A3FE-4F81-AF81-3126DA32F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723337" y="1197545"/>
                  <a:ext cx="2731474" cy="3017921"/>
                </a:xfrm>
                <a:prstGeom prst="rect">
                  <a:avLst/>
                </a:prstGeom>
              </p:spPr>
            </p:pic>
            <p:sp>
              <p:nvSpPr>
                <p:cNvPr id="58" name="TextovéPole 57">
                  <a:extLst>
                    <a:ext uri="{FF2B5EF4-FFF2-40B4-BE49-F238E27FC236}">
                      <a16:creationId xmlns:a16="http://schemas.microsoft.com/office/drawing/2014/main" id="{057788A5-255C-4572-A548-588420605B1F}"/>
                    </a:ext>
                  </a:extLst>
                </p:cNvPr>
                <p:cNvSpPr txBox="1"/>
                <p:nvPr/>
              </p:nvSpPr>
              <p:spPr>
                <a:xfrm>
                  <a:off x="6876256" y="400506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 err="1"/>
                    <a:t>Pt</a:t>
                  </a:r>
                  <a:r>
                    <a:rPr lang="cs-CZ" sz="1200" dirty="0"/>
                    <a:t> (</a:t>
                  </a:r>
                  <a:r>
                    <a:rPr lang="cs-CZ" sz="1200" dirty="0" err="1"/>
                    <a:t>kPa</a:t>
                  </a:r>
                  <a:r>
                    <a:rPr lang="cs-CZ" sz="1200" dirty="0"/>
                    <a:t>)</a:t>
                  </a:r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4DE1225-8E19-402E-B371-F73827F721AC}"/>
                    </a:ext>
                  </a:extLst>
                </p:cNvPr>
                <p:cNvSpPr txBox="1"/>
                <p:nvPr/>
              </p:nvSpPr>
              <p:spPr>
                <a:xfrm>
                  <a:off x="5508104" y="1412776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V (l)</a:t>
                  </a:r>
                </a:p>
              </p:txBody>
            </p:sp>
          </p:grp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93B3A57B-E924-4005-8935-4AE7494EE994}"/>
                  </a:ext>
                </a:extLst>
              </p:cNvPr>
              <p:cNvSpPr/>
              <p:nvPr/>
            </p:nvSpPr>
            <p:spPr>
              <a:xfrm>
                <a:off x="5614900" y="4372451"/>
                <a:ext cx="4283567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latin typeface="+mn-lt"/>
                  </a:rPr>
                  <a:t>Dechová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práce</a:t>
                </a:r>
                <a:r>
                  <a:rPr lang="en-US" sz="2000" b="1" dirty="0">
                    <a:latin typeface="+mn-lt"/>
                  </a:rPr>
                  <a:t>:</a:t>
                </a:r>
              </a:p>
              <a:p>
                <a:r>
                  <a:rPr lang="cs-CZ" sz="2000" dirty="0">
                    <a:latin typeface="+mn-lt"/>
                  </a:rPr>
                  <a:t>1 - </a:t>
                </a:r>
                <a:r>
                  <a:rPr lang="en-US" sz="2000" dirty="0" err="1">
                    <a:latin typeface="+mn-lt"/>
                  </a:rPr>
                  <a:t>Elastická</a:t>
                </a:r>
                <a:endParaRPr lang="en-US" sz="2000" dirty="0">
                  <a:latin typeface="+mn-lt"/>
                </a:endParaRPr>
              </a:p>
              <a:p>
                <a:r>
                  <a:rPr lang="cs-CZ" sz="2000" dirty="0">
                    <a:latin typeface="+mn-lt"/>
                  </a:rPr>
                  <a:t>2 - </a:t>
                </a:r>
                <a:r>
                  <a:rPr lang="en-US" sz="2000" dirty="0" err="1">
                    <a:latin typeface="+mn-lt"/>
                  </a:rPr>
                  <a:t>Viskozní</a:t>
                </a:r>
                <a:endParaRPr lang="en-US" sz="2000" dirty="0">
                  <a:latin typeface="+mn-lt"/>
                </a:endParaRPr>
              </a:p>
              <a:p>
                <a:r>
                  <a:rPr lang="cs-CZ" sz="2000" dirty="0">
                    <a:latin typeface="+mn-lt"/>
                  </a:rPr>
                  <a:t>3 - </a:t>
                </a:r>
                <a:r>
                  <a:rPr lang="en-US" sz="2000" dirty="0" err="1">
                    <a:latin typeface="+mn-lt"/>
                  </a:rPr>
                  <a:t>Práce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odporu</a:t>
                </a:r>
                <a:r>
                  <a:rPr lang="en-US" sz="2000" dirty="0">
                    <a:latin typeface="+mn-lt"/>
                  </a:rPr>
                  <a:t> DC</a:t>
                </a:r>
              </a:p>
              <a:p>
                <a:endParaRPr lang="cs-CZ" sz="2000" dirty="0">
                  <a:latin typeface="+mn-lt"/>
                </a:endParaRPr>
              </a:p>
            </p:txBody>
          </p:sp>
        </p:grp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8E51C3D0-D2FB-4D82-BC1F-37A24A2EE90A}"/>
                </a:ext>
              </a:extLst>
            </p:cNvPr>
            <p:cNvSpPr/>
            <p:nvPr/>
          </p:nvSpPr>
          <p:spPr bwMode="auto">
            <a:xfrm>
              <a:off x="8104732" y="359411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C7292ADE-3535-4928-AD4C-38C8CC7E6559}"/>
                </a:ext>
              </a:extLst>
            </p:cNvPr>
            <p:cNvSpPr/>
            <p:nvPr/>
          </p:nvSpPr>
          <p:spPr bwMode="auto">
            <a:xfrm>
              <a:off x="8677709" y="385230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C7272325-6BDE-4734-87EA-210841FFA958}"/>
                </a:ext>
              </a:extLst>
            </p:cNvPr>
            <p:cNvSpPr/>
            <p:nvPr/>
          </p:nvSpPr>
          <p:spPr bwMode="auto">
            <a:xfrm>
              <a:off x="7981044" y="3727710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78309D6B-5B81-4893-899B-373F41A3C149}"/>
                </a:ext>
              </a:extLst>
            </p:cNvPr>
            <p:cNvSpPr/>
            <p:nvPr/>
          </p:nvSpPr>
          <p:spPr bwMode="auto">
            <a:xfrm>
              <a:off x="8199834" y="3509526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B64635CD-F271-40E8-926B-D3CCF97FDC27}"/>
                </a:ext>
              </a:extLst>
            </p:cNvPr>
            <p:cNvSpPr/>
            <p:nvPr/>
          </p:nvSpPr>
          <p:spPr bwMode="auto">
            <a:xfrm>
              <a:off x="8314867" y="340666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E759F127-CA65-4C95-9F1F-12891B3DFD7E}"/>
                </a:ext>
              </a:extLst>
            </p:cNvPr>
            <p:cNvSpPr/>
            <p:nvPr/>
          </p:nvSpPr>
          <p:spPr bwMode="auto">
            <a:xfrm>
              <a:off x="7929915" y="374180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4EBDFEC5-9891-4B3E-ADDF-E184205A5641}"/>
                </a:ext>
              </a:extLst>
            </p:cNvPr>
            <p:cNvSpPr/>
            <p:nvPr/>
          </p:nvSpPr>
          <p:spPr bwMode="auto">
            <a:xfrm>
              <a:off x="8388019" y="3286433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D34EDC1-0D15-4341-BDA7-9A03E55FD4DA}"/>
              </a:ext>
            </a:extLst>
          </p:cNvPr>
          <p:cNvGrpSpPr/>
          <p:nvPr/>
        </p:nvGrpSpPr>
        <p:grpSpPr>
          <a:xfrm>
            <a:off x="1242064" y="1820614"/>
            <a:ext cx="7435645" cy="4176464"/>
            <a:chOff x="1242064" y="1820614"/>
            <a:chExt cx="7435645" cy="4176464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4F70E598-ECD7-4334-9775-4391195D1165}"/>
                </a:ext>
              </a:extLst>
            </p:cNvPr>
            <p:cNvGrpSpPr/>
            <p:nvPr/>
          </p:nvGrpSpPr>
          <p:grpSpPr>
            <a:xfrm>
              <a:off x="1242064" y="1820614"/>
              <a:ext cx="4032448" cy="4176464"/>
              <a:chOff x="1081951" y="1399856"/>
              <a:chExt cx="5193304" cy="4693440"/>
            </a:xfrm>
          </p:grpSpPr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61EB4F30-47AC-4EC5-9A68-F05C9A7841A6}"/>
                  </a:ext>
                </a:extLst>
              </p:cNvPr>
              <p:cNvCxnSpPr/>
              <p:nvPr/>
            </p:nvCxnSpPr>
            <p:spPr>
              <a:xfrm>
                <a:off x="1178233" y="5075244"/>
                <a:ext cx="4667051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Skupina 35">
                <a:extLst>
                  <a:ext uri="{FF2B5EF4-FFF2-40B4-BE49-F238E27FC236}">
                    <a16:creationId xmlns:a16="http://schemas.microsoft.com/office/drawing/2014/main" id="{EDBFD8BC-F542-4E5D-B034-E609981B1D41}"/>
                  </a:ext>
                </a:extLst>
              </p:cNvPr>
              <p:cNvGrpSpPr/>
              <p:nvPr/>
            </p:nvGrpSpPr>
            <p:grpSpPr>
              <a:xfrm>
                <a:off x="1127990" y="1628800"/>
                <a:ext cx="4844414" cy="4104457"/>
                <a:chOff x="591682" y="646043"/>
                <a:chExt cx="5948266" cy="5735286"/>
              </a:xfrm>
            </p:grpSpPr>
            <p:sp>
              <p:nvSpPr>
                <p:cNvPr id="39" name="Volný tvar 6">
                  <a:extLst>
                    <a:ext uri="{FF2B5EF4-FFF2-40B4-BE49-F238E27FC236}">
                      <a16:creationId xmlns:a16="http://schemas.microsoft.com/office/drawing/2014/main" id="{FA2ACBCB-477B-49EF-9742-B4FB224139A3}"/>
                    </a:ext>
                  </a:extLst>
                </p:cNvPr>
                <p:cNvSpPr/>
                <p:nvPr/>
              </p:nvSpPr>
              <p:spPr>
                <a:xfrm>
                  <a:off x="934277" y="652032"/>
                  <a:ext cx="3212100" cy="4824427"/>
                </a:xfrm>
                <a:custGeom>
                  <a:avLst/>
                  <a:gdLst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315818 w 3309731"/>
                    <a:gd name="connsiteY3" fmla="*/ 3051313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920078 w 3309731"/>
                    <a:gd name="connsiteY4" fmla="*/ 1148436 h 4810539"/>
                    <a:gd name="connsiteX5" fmla="*/ 3309731 w 3309731"/>
                    <a:gd name="connsiteY5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871263 w 3309731"/>
                    <a:gd name="connsiteY4" fmla="*/ 1078995 h 4810539"/>
                    <a:gd name="connsiteX5" fmla="*/ 3309731 w 3309731"/>
                    <a:gd name="connsiteY5" fmla="*/ 0 h 4810539"/>
                    <a:gd name="connsiteX0" fmla="*/ 0 w 3212100"/>
                    <a:gd name="connsiteY0" fmla="*/ 4824427 h 4824427"/>
                    <a:gd name="connsiteX1" fmla="*/ 1133061 w 3212100"/>
                    <a:gd name="connsiteY1" fmla="*/ 4367227 h 4824427"/>
                    <a:gd name="connsiteX2" fmla="*/ 1858618 w 3212100"/>
                    <a:gd name="connsiteY2" fmla="*/ 3949783 h 4824427"/>
                    <a:gd name="connsiteX3" fmla="*/ 2291411 w 3212100"/>
                    <a:gd name="connsiteY3" fmla="*/ 2801325 h 4824427"/>
                    <a:gd name="connsiteX4" fmla="*/ 2871263 w 3212100"/>
                    <a:gd name="connsiteY4" fmla="*/ 1092883 h 4824427"/>
                    <a:gd name="connsiteX5" fmla="*/ 3212100 w 3212100"/>
                    <a:gd name="connsiteY5" fmla="*/ 0 h 48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100" h="4824427">
                      <a:moveTo>
                        <a:pt x="0" y="4824427"/>
                      </a:moveTo>
                      <a:cubicBezTo>
                        <a:pt x="411645" y="4668714"/>
                        <a:pt x="823291" y="4513001"/>
                        <a:pt x="1133061" y="4367227"/>
                      </a:cubicBezTo>
                      <a:cubicBezTo>
                        <a:pt x="1442831" y="4221453"/>
                        <a:pt x="1665560" y="4210767"/>
                        <a:pt x="1858618" y="3949783"/>
                      </a:cubicBezTo>
                      <a:cubicBezTo>
                        <a:pt x="2051676" y="3688799"/>
                        <a:pt x="2122637" y="3277475"/>
                        <a:pt x="2291411" y="2801325"/>
                      </a:cubicBezTo>
                      <a:cubicBezTo>
                        <a:pt x="2460185" y="2325175"/>
                        <a:pt x="2701543" y="1557456"/>
                        <a:pt x="2871263" y="1092883"/>
                      </a:cubicBezTo>
                      <a:cubicBezTo>
                        <a:pt x="3040983" y="628310"/>
                        <a:pt x="3147158" y="191406"/>
                        <a:pt x="321210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Volný tvar 7">
                  <a:extLst>
                    <a:ext uri="{FF2B5EF4-FFF2-40B4-BE49-F238E27FC236}">
                      <a16:creationId xmlns:a16="http://schemas.microsoft.com/office/drawing/2014/main" id="{6C034C80-BB8C-4B06-A254-1B5DCFEF0CA9}"/>
                    </a:ext>
                  </a:extLst>
                </p:cNvPr>
                <p:cNvSpPr/>
                <p:nvPr/>
              </p:nvSpPr>
              <p:spPr>
                <a:xfrm>
                  <a:off x="3498574" y="655983"/>
                  <a:ext cx="2365513" cy="5665304"/>
                </a:xfrm>
                <a:custGeom>
                  <a:avLst/>
                  <a:gdLst>
                    <a:gd name="connsiteX0" fmla="*/ 0 w 2365513"/>
                    <a:gd name="connsiteY0" fmla="*/ 5665304 h 5665304"/>
                    <a:gd name="connsiteX1" fmla="*/ 268356 w 2365513"/>
                    <a:gd name="connsiteY1" fmla="*/ 3975652 h 5665304"/>
                    <a:gd name="connsiteX2" fmla="*/ 665922 w 2365513"/>
                    <a:gd name="connsiteY2" fmla="*/ 2395330 h 5665304"/>
                    <a:gd name="connsiteX3" fmla="*/ 1162878 w 2365513"/>
                    <a:gd name="connsiteY3" fmla="*/ 1172817 h 5665304"/>
                    <a:gd name="connsiteX4" fmla="*/ 1908313 w 2365513"/>
                    <a:gd name="connsiteY4" fmla="*/ 268356 h 5665304"/>
                    <a:gd name="connsiteX5" fmla="*/ 2365513 w 2365513"/>
                    <a:gd name="connsiteY5" fmla="*/ 0 h 5665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513" h="5665304">
                      <a:moveTo>
                        <a:pt x="0" y="5665304"/>
                      </a:moveTo>
                      <a:cubicBezTo>
                        <a:pt x="78684" y="5092976"/>
                        <a:pt x="157369" y="4520648"/>
                        <a:pt x="268356" y="3975652"/>
                      </a:cubicBezTo>
                      <a:cubicBezTo>
                        <a:pt x="379343" y="3430656"/>
                        <a:pt x="516835" y="2862469"/>
                        <a:pt x="665922" y="2395330"/>
                      </a:cubicBezTo>
                      <a:cubicBezTo>
                        <a:pt x="815009" y="1928191"/>
                        <a:pt x="955813" y="1527313"/>
                        <a:pt x="1162878" y="1172817"/>
                      </a:cubicBezTo>
                      <a:cubicBezTo>
                        <a:pt x="1369943" y="818321"/>
                        <a:pt x="1707874" y="463825"/>
                        <a:pt x="1908313" y="268356"/>
                      </a:cubicBezTo>
                      <a:cubicBezTo>
                        <a:pt x="2108752" y="72887"/>
                        <a:pt x="2237132" y="36443"/>
                        <a:pt x="23655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Volný tvar 8">
                  <a:extLst>
                    <a:ext uri="{FF2B5EF4-FFF2-40B4-BE49-F238E27FC236}">
                      <a16:creationId xmlns:a16="http://schemas.microsoft.com/office/drawing/2014/main" id="{72D33D0E-3016-4C15-B23B-47553D30A048}"/>
                    </a:ext>
                  </a:extLst>
                </p:cNvPr>
                <p:cNvSpPr/>
                <p:nvPr/>
              </p:nvSpPr>
              <p:spPr>
                <a:xfrm>
                  <a:off x="1311965" y="646043"/>
                  <a:ext cx="5227983" cy="4840357"/>
                </a:xfrm>
                <a:custGeom>
                  <a:avLst/>
                  <a:gdLst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554357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20858 w 5227983"/>
                    <a:gd name="connsiteY1" fmla="*/ 4496570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7983" h="4840357">
                      <a:moveTo>
                        <a:pt x="0" y="4840357"/>
                      </a:moveTo>
                      <a:cubicBezTo>
                        <a:pt x="399221" y="4775752"/>
                        <a:pt x="806581" y="4662540"/>
                        <a:pt x="1120858" y="4496570"/>
                      </a:cubicBezTo>
                      <a:cubicBezTo>
                        <a:pt x="1435135" y="4330600"/>
                        <a:pt x="1638613" y="4108603"/>
                        <a:pt x="1885665" y="3844536"/>
                      </a:cubicBezTo>
                      <a:cubicBezTo>
                        <a:pt x="2132717" y="3580469"/>
                        <a:pt x="2400616" y="3238183"/>
                        <a:pt x="2603173" y="2912166"/>
                      </a:cubicBezTo>
                      <a:cubicBezTo>
                        <a:pt x="2805730" y="2586149"/>
                        <a:pt x="2923615" y="2193235"/>
                        <a:pt x="3101009" y="1888435"/>
                      </a:cubicBezTo>
                      <a:cubicBezTo>
                        <a:pt x="3278403" y="1583635"/>
                        <a:pt x="3440596" y="1338470"/>
                        <a:pt x="3667539" y="1083366"/>
                      </a:cubicBezTo>
                      <a:cubicBezTo>
                        <a:pt x="3894483" y="828262"/>
                        <a:pt x="4202596" y="538370"/>
                        <a:pt x="4462670" y="357809"/>
                      </a:cubicBezTo>
                      <a:cubicBezTo>
                        <a:pt x="4722744" y="177248"/>
                        <a:pt x="4975363" y="88624"/>
                        <a:pt x="5227983" y="0"/>
                      </a:cubicBez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5AF6198E-D92E-4904-B169-B50E760CC3C5}"/>
                    </a:ext>
                  </a:extLst>
                </p:cNvPr>
                <p:cNvCxnSpPr/>
                <p:nvPr/>
              </p:nvCxnSpPr>
              <p:spPr>
                <a:xfrm>
                  <a:off x="611560" y="646043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>
                  <a:extLst>
                    <a:ext uri="{FF2B5EF4-FFF2-40B4-BE49-F238E27FC236}">
                      <a16:creationId xmlns:a16="http://schemas.microsoft.com/office/drawing/2014/main" id="{F2B3938C-2713-423F-AD24-2A2144D16666}"/>
                    </a:ext>
                  </a:extLst>
                </p:cNvPr>
                <p:cNvCxnSpPr/>
                <p:nvPr/>
              </p:nvCxnSpPr>
              <p:spPr>
                <a:xfrm>
                  <a:off x="611560" y="2731232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43">
                  <a:extLst>
                    <a:ext uri="{FF2B5EF4-FFF2-40B4-BE49-F238E27FC236}">
                      <a16:creationId xmlns:a16="http://schemas.microsoft.com/office/drawing/2014/main" id="{BCA27A6D-4E6D-400D-827D-6BE8787553E0}"/>
                    </a:ext>
                  </a:extLst>
                </p:cNvPr>
                <p:cNvCxnSpPr/>
                <p:nvPr/>
              </p:nvCxnSpPr>
              <p:spPr>
                <a:xfrm>
                  <a:off x="591682" y="4129201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>
                  <a:extLst>
                    <a:ext uri="{FF2B5EF4-FFF2-40B4-BE49-F238E27FC236}">
                      <a16:creationId xmlns:a16="http://schemas.microsoft.com/office/drawing/2014/main" id="{28BA4CEF-B2F0-4319-8D2E-1D4641FE5F36}"/>
                    </a:ext>
                  </a:extLst>
                </p:cNvPr>
                <p:cNvCxnSpPr/>
                <p:nvPr/>
              </p:nvCxnSpPr>
              <p:spPr>
                <a:xfrm>
                  <a:off x="601621" y="6361450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nice se šipkou 36">
                <a:extLst>
                  <a:ext uri="{FF2B5EF4-FFF2-40B4-BE49-F238E27FC236}">
                    <a16:creationId xmlns:a16="http://schemas.microsoft.com/office/drawing/2014/main" id="{95C8EAB4-ED65-4710-A031-2E96301B0760}"/>
                  </a:ext>
                </a:extLst>
              </p:cNvPr>
              <p:cNvCxnSpPr/>
              <p:nvPr/>
            </p:nvCxnSpPr>
            <p:spPr>
              <a:xfrm>
                <a:off x="1081951" y="6093296"/>
                <a:ext cx="51933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DB9C92BB-CFF0-40BA-8D5C-4133B3943EF5}"/>
                  </a:ext>
                </a:extLst>
              </p:cNvPr>
              <p:cNvCxnSpPr/>
              <p:nvPr/>
            </p:nvCxnSpPr>
            <p:spPr>
              <a:xfrm flipV="1">
                <a:off x="1105144" y="1399856"/>
                <a:ext cx="0" cy="46626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B7330BF-D3D8-415D-80CF-36DEBFE1A03D}"/>
                </a:ext>
              </a:extLst>
            </p:cNvPr>
            <p:cNvGrpSpPr/>
            <p:nvPr/>
          </p:nvGrpSpPr>
          <p:grpSpPr>
            <a:xfrm>
              <a:off x="6052693" y="2213038"/>
              <a:ext cx="2625016" cy="2438456"/>
              <a:chOff x="6052693" y="2213038"/>
              <a:chExt cx="2625016" cy="2438456"/>
            </a:xfrm>
          </p:grpSpPr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C0318322-56B2-43B4-8633-65138E19419D}"/>
                  </a:ext>
                </a:extLst>
              </p:cNvPr>
              <p:cNvSpPr/>
              <p:nvPr/>
            </p:nvSpPr>
            <p:spPr bwMode="auto">
              <a:xfrm>
                <a:off x="8219138" y="437449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A5C93F5A-CACD-4751-B25B-BFA434F95CA9}"/>
                  </a:ext>
                </a:extLst>
              </p:cNvPr>
              <p:cNvSpPr/>
              <p:nvPr/>
            </p:nvSpPr>
            <p:spPr bwMode="auto">
              <a:xfrm>
                <a:off x="7151720" y="4349614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BAD3A02E-7D8E-4D96-B80B-5AFB39FDFB6B}"/>
                  </a:ext>
                </a:extLst>
              </p:cNvPr>
              <p:cNvSpPr/>
              <p:nvPr/>
            </p:nvSpPr>
            <p:spPr bwMode="auto">
              <a:xfrm>
                <a:off x="6397254" y="4335922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EE0DE03D-F676-44A6-BAE6-9F73FE8DD5E2}"/>
                  </a:ext>
                </a:extLst>
              </p:cNvPr>
              <p:cNvSpPr/>
              <p:nvPr/>
            </p:nvSpPr>
            <p:spPr bwMode="auto">
              <a:xfrm>
                <a:off x="6060526" y="407261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8C87E3B1-DA93-46B3-9B67-C75D9512C05B}"/>
                  </a:ext>
                </a:extLst>
              </p:cNvPr>
              <p:cNvSpPr/>
              <p:nvPr/>
            </p:nvSpPr>
            <p:spPr bwMode="auto">
              <a:xfrm>
                <a:off x="6052693" y="3128441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4022E236-E02D-47AA-A260-1DA4F7CF1C46}"/>
                  </a:ext>
                </a:extLst>
              </p:cNvPr>
              <p:cNvSpPr/>
              <p:nvPr/>
            </p:nvSpPr>
            <p:spPr bwMode="auto">
              <a:xfrm>
                <a:off x="6095048" y="2213038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72" name="Nadpis 3">
            <a:extLst>
              <a:ext uri="{FF2B5EF4-FFF2-40B4-BE49-F238E27FC236}">
                <a16:creationId xmlns:a16="http://schemas.microsoft.com/office/drawing/2014/main" id="{B8778300-63E6-4C6A-A5DA-EE3A9A7F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20725"/>
            <a:ext cx="10752138" cy="450850"/>
          </a:xfrm>
        </p:spPr>
        <p:txBody>
          <a:bodyPr/>
          <a:lstStyle/>
          <a:p>
            <a:r>
              <a:rPr lang="en-US" dirty="0"/>
              <a:t>46: </a:t>
            </a:r>
            <a:r>
              <a:rPr lang="en-US" dirty="0" err="1"/>
              <a:t>Poddajnost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 a </a:t>
            </a:r>
            <a:r>
              <a:rPr lang="en-US" dirty="0" err="1"/>
              <a:t>dechová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</a:t>
            </a:r>
            <a:r>
              <a:rPr lang="en-US" dirty="0" err="1"/>
              <a:t>Pneumotorax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484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47: </a:t>
            </a:r>
            <a:r>
              <a:rPr lang="en-US" sz="3600" dirty="0" err="1"/>
              <a:t>Složení</a:t>
            </a:r>
            <a:r>
              <a:rPr lang="en-US" sz="3600" dirty="0"/>
              <a:t> </a:t>
            </a:r>
            <a:r>
              <a:rPr lang="en-US" sz="3600" dirty="0" err="1"/>
              <a:t>atmosférického</a:t>
            </a:r>
            <a:r>
              <a:rPr lang="en-US" sz="3600" dirty="0"/>
              <a:t> a </a:t>
            </a:r>
            <a:r>
              <a:rPr lang="en-US" sz="3600" dirty="0" err="1"/>
              <a:t>alveolárního</a:t>
            </a:r>
            <a:r>
              <a:rPr lang="en-US" sz="3600" dirty="0"/>
              <a:t> </a:t>
            </a:r>
            <a:r>
              <a:rPr lang="en-US" sz="3600" dirty="0" err="1"/>
              <a:t>vzduchu</a:t>
            </a:r>
            <a:r>
              <a:rPr lang="en-US" sz="3600" dirty="0"/>
              <a:t>. </a:t>
            </a:r>
            <a:r>
              <a:rPr lang="en-US" sz="3600" dirty="0" err="1"/>
              <a:t>Výměna</a:t>
            </a:r>
            <a:r>
              <a:rPr lang="en-US" sz="3600" dirty="0"/>
              <a:t> </a:t>
            </a:r>
            <a:r>
              <a:rPr lang="en-US" sz="3600" dirty="0" err="1"/>
              <a:t>plynů</a:t>
            </a:r>
            <a:r>
              <a:rPr lang="en-US" sz="3600" dirty="0"/>
              <a:t> v </a:t>
            </a:r>
            <a:r>
              <a:rPr lang="en-US" sz="3600" dirty="0" err="1"/>
              <a:t>plicích</a:t>
            </a:r>
            <a:r>
              <a:rPr lang="en-US" sz="3600" dirty="0"/>
              <a:t> a </a:t>
            </a:r>
            <a:r>
              <a:rPr lang="en-US" sz="3600" dirty="0" err="1"/>
              <a:t>tkáních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394103-4E03-42DC-9A85-FE65EB94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492807"/>
            <a:ext cx="81153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BAROMETRICKÝ TLAK VZDUCHU  NA ÚROVNI  MOŘE</a:t>
            </a:r>
          </a:p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1 atmosféra = 760 mm </a:t>
            </a:r>
            <a:r>
              <a:rPr lang="cs-CZ" altLang="cs-CZ" sz="2200" dirty="0" err="1">
                <a:latin typeface="+mn-lt"/>
                <a:cs typeface="Times New Roman" pitchFamily="18" charset="0"/>
              </a:rPr>
              <a:t>Hg</a:t>
            </a:r>
            <a:endParaRPr lang="cs-CZ" altLang="cs-CZ" sz="2200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ED0369F-B688-4EF0-B59A-56DFE2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6169334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>
                <a:latin typeface="+mn-lt"/>
              </a:rPr>
              <a:t>1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kP</a:t>
            </a:r>
            <a:r>
              <a:rPr lang="en-US" altLang="cs-CZ" sz="1800" i="1" dirty="0">
                <a:latin typeface="+mn-lt"/>
              </a:rPr>
              <a:t>a</a:t>
            </a:r>
            <a:r>
              <a:rPr lang="cs-CZ" altLang="cs-CZ" sz="1800" i="1" dirty="0">
                <a:latin typeface="+mn-lt"/>
              </a:rPr>
              <a:t> = </a:t>
            </a:r>
            <a:r>
              <a:rPr lang="cs-CZ" altLang="cs-CZ" sz="1800" dirty="0">
                <a:latin typeface="+mn-lt"/>
              </a:rPr>
              <a:t>7,5</a:t>
            </a:r>
            <a:r>
              <a:rPr lang="cs-CZ" altLang="cs-CZ" sz="1800" i="1" dirty="0">
                <a:latin typeface="+mn-lt"/>
              </a:rPr>
              <a:t> mm</a:t>
            </a:r>
            <a:r>
              <a:rPr lang="en-US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Hg</a:t>
            </a:r>
            <a:r>
              <a:rPr lang="en-US" altLang="cs-CZ" sz="1800" i="1" dirty="0">
                <a:latin typeface="+mn-lt"/>
              </a:rPr>
              <a:t> (</a:t>
            </a:r>
            <a:r>
              <a:rPr lang="en-US" altLang="cs-CZ" sz="1800" i="1" dirty="0" err="1">
                <a:latin typeface="+mn-lt"/>
              </a:rPr>
              <a:t>torr</a:t>
            </a:r>
            <a:r>
              <a:rPr lang="en-US" altLang="cs-CZ" sz="1800" i="1" dirty="0">
                <a:latin typeface="+mn-lt"/>
              </a:rPr>
              <a:t>)</a:t>
            </a:r>
            <a:endParaRPr lang="en-GB" altLang="cs-CZ" sz="1800" i="1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61CC47-CEAF-4286-941B-75FE4ACC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9" y="1255648"/>
            <a:ext cx="8177213" cy="209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cs-CZ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  <a:p>
            <a:pPr algn="l"/>
            <a:r>
              <a:rPr lang="cs-CZ" altLang="cs-CZ" sz="2000" dirty="0">
                <a:latin typeface="+mn-lt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O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2       </a:t>
            </a:r>
            <a:r>
              <a:rPr lang="cs-CZ" altLang="cs-CZ" sz="2400" baseline="-30000" dirty="0">
                <a:latin typeface="+mn-lt"/>
                <a:cs typeface="Times New Roman" pitchFamily="18" charset="0"/>
              </a:rPr>
              <a:t>  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9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%</a:t>
            </a:r>
            <a:r>
              <a:rPr lang="en-US" altLang="cs-CZ" sz="2000" dirty="0">
                <a:latin typeface="+mn-lt"/>
                <a:cs typeface="Times New Roman" pitchFamily="18" charset="0"/>
              </a:rPr>
              <a:t>	                 </a:t>
            </a:r>
            <a:r>
              <a:rPr lang="cs-CZ" altLang="cs-CZ" sz="2000" dirty="0">
                <a:latin typeface="+mn-lt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O2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21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  <a:sym typeface="Symbol" pitchFamily="18" charset="2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   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78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9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	</a:t>
            </a:r>
            <a:r>
              <a:rPr lang="cs-CZ" altLang="cs-CZ" sz="2200" dirty="0">
                <a:latin typeface="+mn-lt"/>
                <a:sym typeface="Symbol" pitchFamily="18" charset="2"/>
              </a:rPr>
              <a:t>   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N2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78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2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CO</a:t>
            </a:r>
            <a:r>
              <a:rPr lang="en-GB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GB" altLang="cs-CZ" sz="2200" dirty="0">
                <a:latin typeface="+mn-lt"/>
                <a:cs typeface="Times New Roman" pitchFamily="18" charset="0"/>
                <a:sym typeface="Symbol" pitchFamily="18" charset="2"/>
              </a:rPr>
              <a:t>		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CO2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0004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</a:rPr>
              <a:t>                                   </a:t>
            </a:r>
            <a:endParaRPr lang="en-US" altLang="cs-CZ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298E0D46-4822-46C1-AB87-C58707B6421A}"/>
              </a:ext>
            </a:extLst>
          </p:cNvPr>
          <p:cNvGrpSpPr>
            <a:grpSpLocks/>
          </p:cNvGrpSpPr>
          <p:nvPr/>
        </p:nvGrpSpPr>
        <p:grpSpPr bwMode="auto">
          <a:xfrm>
            <a:off x="2185027" y="4405185"/>
            <a:ext cx="8025575" cy="1870075"/>
            <a:chOff x="833" y="2433"/>
            <a:chExt cx="4314" cy="1178"/>
          </a:xfrm>
          <a:noFill/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523767F2-8DA5-44CD-A851-0B445E26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2855"/>
              <a:ext cx="3021" cy="756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GB" altLang="cs-CZ" sz="2400" i="1" baseline="-30000" dirty="0">
                  <a:latin typeface="+mn-lt"/>
                  <a:cs typeface="Times New Roman" pitchFamily="18" charset="0"/>
                </a:rPr>
                <a:t>O2 </a:t>
              </a:r>
              <a:r>
                <a:rPr lang="en-GB" altLang="cs-CZ" sz="2200" i="1" baseline="-30000" dirty="0">
                  <a:latin typeface="+mn-lt"/>
                  <a:cs typeface="Times New Roman" pitchFamily="18" charset="0"/>
                </a:rPr>
                <a:t>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en-GB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21</a:t>
              </a:r>
              <a:r>
                <a:rPr lang="en-GB" altLang="cs-CZ" sz="2200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=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1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60 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mm Hg</a:t>
              </a:r>
            </a:p>
            <a:p>
              <a:pPr algn="l"/>
              <a:r>
                <a:rPr lang="de-DE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de-DE" altLang="cs-CZ" sz="2400" i="1" baseline="-30000" dirty="0">
                  <a:latin typeface="+mn-lt"/>
                  <a:cs typeface="Times New Roman" pitchFamily="18" charset="0"/>
                </a:rPr>
                <a:t>N2</a:t>
              </a:r>
              <a:r>
                <a:rPr lang="de-DE" altLang="cs-CZ" sz="2200" i="1" baseline="-30000" dirty="0">
                  <a:latin typeface="+mn-lt"/>
                  <a:cs typeface="Times New Roman" pitchFamily="18" charset="0"/>
                </a:rPr>
                <a:t> 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de-DE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760 x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78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 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593 </a:t>
              </a:r>
              <a:r>
                <a:rPr lang="de-DE" altLang="cs-CZ" sz="2400" dirty="0">
                  <a:latin typeface="+mn-lt"/>
                  <a:cs typeface="Times New Roman" pitchFamily="18" charset="0"/>
                </a:rPr>
                <a:t>mm </a:t>
              </a:r>
              <a:r>
                <a:rPr lang="de-DE" altLang="cs-CZ" sz="2400" dirty="0" err="1">
                  <a:latin typeface="+mn-lt"/>
                  <a:cs typeface="Times New Roman" pitchFamily="18" charset="0"/>
                </a:rPr>
                <a:t>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cs-CZ" sz="2400" i="1" baseline="-30000" dirty="0">
                  <a:latin typeface="+mn-lt"/>
                  <a:cs typeface="Times New Roman" pitchFamily="18" charset="0"/>
                </a:rPr>
                <a:t>CO2</a:t>
              </a:r>
              <a:r>
                <a:rPr lang="en-US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=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0004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,3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 mm 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98F112C1-799D-4F52-B109-1A6801EF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2433"/>
              <a:ext cx="4314" cy="446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2000" dirty="0">
                  <a:latin typeface="+mn-lt"/>
                </a:rPr>
                <a:t>PARCIÁLNÍ TLAKY PLYNŮ SUCHÉHO VZDUCHU NA ÚROVNI MOŘE 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B4BCDD8C-2243-49AE-9C53-2496EF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75" y="1342170"/>
            <a:ext cx="8248650" cy="89255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2600" dirty="0">
                <a:latin typeface="+mn-lt"/>
              </a:rPr>
              <a:t>SLOŽENÍ SUCHÉHO ATMOSFERICKÉHO VZDUCHU</a:t>
            </a:r>
          </a:p>
          <a:p>
            <a:endParaRPr lang="en-GB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3128778-2AF6-45F1-9DD2-93A29C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47: </a:t>
            </a:r>
            <a:r>
              <a:rPr lang="en-US" sz="3600" dirty="0" err="1"/>
              <a:t>Složení</a:t>
            </a:r>
            <a:r>
              <a:rPr lang="en-US" sz="3600" dirty="0"/>
              <a:t> </a:t>
            </a:r>
            <a:r>
              <a:rPr lang="en-US" sz="3600" dirty="0" err="1"/>
              <a:t>atmosférického</a:t>
            </a:r>
            <a:r>
              <a:rPr lang="en-US" sz="3600" dirty="0"/>
              <a:t> a </a:t>
            </a:r>
            <a:r>
              <a:rPr lang="en-US" sz="3600" dirty="0" err="1"/>
              <a:t>alveolárního</a:t>
            </a:r>
            <a:r>
              <a:rPr lang="en-US" sz="3600" dirty="0"/>
              <a:t> </a:t>
            </a:r>
            <a:r>
              <a:rPr lang="en-US" sz="3600" dirty="0" err="1"/>
              <a:t>vzduchu</a:t>
            </a:r>
            <a:r>
              <a:rPr lang="en-US" sz="3600" dirty="0"/>
              <a:t>. </a:t>
            </a:r>
            <a:r>
              <a:rPr lang="en-US" sz="3600" dirty="0" err="1"/>
              <a:t>Výměna</a:t>
            </a:r>
            <a:r>
              <a:rPr lang="en-US" sz="3600" dirty="0"/>
              <a:t> </a:t>
            </a:r>
            <a:r>
              <a:rPr lang="en-US" sz="3600" dirty="0" err="1"/>
              <a:t>plynů</a:t>
            </a:r>
            <a:r>
              <a:rPr lang="en-US" sz="3600" dirty="0"/>
              <a:t> v </a:t>
            </a:r>
            <a:r>
              <a:rPr lang="en-US" sz="3600" dirty="0" err="1"/>
              <a:t>plicích</a:t>
            </a:r>
            <a:r>
              <a:rPr lang="en-US" sz="3600" dirty="0"/>
              <a:t> a </a:t>
            </a:r>
            <a:r>
              <a:rPr lang="en-US" sz="3600" dirty="0" err="1"/>
              <a:t>tkáních</a:t>
            </a:r>
            <a:br>
              <a:rPr lang="cs-CZ" sz="3600" dirty="0"/>
            </a:b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3EC740-F7EC-4741-A285-DFD4EEE2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0" y="1268760"/>
            <a:ext cx="71067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088060" y="1602719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O2 je přenášen krví: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fyzikálně rozpuštěný (1%)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 chemické vazbě s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(99%)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CA31254-63FE-4FA4-9680-59EE614C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1885856" y="1437047"/>
            <a:ext cx="2013284" cy="15316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E347B0-B25B-48EE-B32D-A44EEA35E5A3}"/>
              </a:ext>
            </a:extLst>
          </p:cNvPr>
          <p:cNvSpPr/>
          <p:nvPr/>
        </p:nvSpPr>
        <p:spPr>
          <a:xfrm>
            <a:off x="1547004" y="3176696"/>
            <a:ext cx="7501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Fetální hemoglobin (2</a:t>
            </a:r>
            <a:r>
              <a:rPr lang="el-GR" dirty="0">
                <a:sym typeface="Symbol"/>
              </a:rPr>
              <a:t>α, 2, </a:t>
            </a:r>
            <a:r>
              <a:rPr lang="cs-CZ" dirty="0">
                <a:sym typeface="Symbol"/>
              </a:rPr>
              <a:t>vysoká afinita k 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Methemoglobin (Fe3+)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Karboxyhemoglobin</a:t>
            </a:r>
            <a:r>
              <a:rPr lang="cs-CZ" dirty="0">
                <a:sym typeface="Symbol"/>
              </a:rPr>
              <a:t> (otrava CO)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Karbaminohemoglobin</a:t>
            </a:r>
            <a:r>
              <a:rPr lang="cs-CZ" dirty="0">
                <a:sym typeface="Symbol"/>
              </a:rPr>
              <a:t> (navázaný CO2)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Oxyhemoglobin (navázaný O2)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Deoxyhemoglobin</a:t>
            </a:r>
            <a:r>
              <a:rPr lang="cs-CZ" dirty="0">
                <a:sym typeface="Symbol"/>
              </a:rPr>
              <a:t> (bez navázaného plynu)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endParaRPr lang="cs-CZ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0811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CB97B4-2E3E-499D-A11C-BA189CB7A191}"/>
              </a:ext>
            </a:extLst>
          </p:cNvPr>
          <p:cNvGrpSpPr/>
          <p:nvPr/>
        </p:nvGrpSpPr>
        <p:grpSpPr>
          <a:xfrm>
            <a:off x="259783" y="1537600"/>
            <a:ext cx="6120680" cy="4690400"/>
            <a:chOff x="-180528" y="1114864"/>
            <a:chExt cx="4764647" cy="33804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E434B5C-166B-4441-92B0-0026FBDC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73A2E48D-2036-4A4F-B21A-EC8C554B044A}"/>
                </a:ext>
              </a:extLst>
            </p:cNvPr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63044E-77B1-4B13-8C77-82078B6A7D55}"/>
              </a:ext>
            </a:extLst>
          </p:cNvPr>
          <p:cNvSpPr txBox="1"/>
          <p:nvPr/>
        </p:nvSpPr>
        <p:spPr>
          <a:xfrm>
            <a:off x="6380463" y="2310583"/>
            <a:ext cx="5811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Vazebnou křivku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ovlivňují: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pH krve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obsah 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v krvi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teplota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koncentrace 2,3 - DPG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39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48: </a:t>
            </a:r>
            <a:r>
              <a:rPr lang="en-US" sz="3600" dirty="0" err="1"/>
              <a:t>Přenos</a:t>
            </a:r>
            <a:r>
              <a:rPr lang="en-US" sz="3600" dirty="0"/>
              <a:t> O2 a CO2 </a:t>
            </a:r>
            <a:r>
              <a:rPr lang="en-US" sz="3600" dirty="0" err="1"/>
              <a:t>krví</a:t>
            </a:r>
            <a:r>
              <a:rPr lang="en-US" sz="3600" dirty="0"/>
              <a:t>. </a:t>
            </a:r>
            <a:r>
              <a:rPr lang="en-US" sz="3600" dirty="0" err="1"/>
              <a:t>Disociační</a:t>
            </a:r>
            <a:r>
              <a:rPr lang="en-US" sz="3600" dirty="0"/>
              <a:t> </a:t>
            </a:r>
            <a:r>
              <a:rPr lang="en-US" sz="3600" dirty="0" err="1"/>
              <a:t>křivka</a:t>
            </a:r>
            <a:r>
              <a:rPr lang="en-US" sz="3600" dirty="0"/>
              <a:t> </a:t>
            </a:r>
            <a:r>
              <a:rPr lang="en-US" sz="3600" dirty="0" err="1"/>
              <a:t>hemoglobinu</a:t>
            </a:r>
            <a:r>
              <a:rPr lang="en-US" sz="3600" dirty="0"/>
              <a:t> pro </a:t>
            </a:r>
            <a:r>
              <a:rPr lang="en-US" sz="3600" dirty="0" err="1"/>
              <a:t>kyslík</a:t>
            </a:r>
            <a:r>
              <a:rPr lang="en-US" sz="3600" dirty="0"/>
              <a:t>.</a:t>
            </a:r>
            <a:br>
              <a:rPr lang="en-US" sz="3600" dirty="0"/>
            </a:br>
            <a:endParaRPr lang="cs-CZ" sz="3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9B3938-8362-4521-872A-F0CEBF73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2492778" y="1562685"/>
            <a:ext cx="1511455" cy="1170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141761" y="1399062"/>
            <a:ext cx="7027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50000"/>
            </a:pPr>
            <a:r>
              <a:rPr lang="cs-CZ" dirty="0">
                <a:latin typeface="+mn-lt"/>
              </a:rPr>
              <a:t>CO2 je přenášen krví: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fyzikálně rozpuštěný (5%)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ve formě </a:t>
            </a:r>
            <a:r>
              <a:rPr lang="cs-CZ" dirty="0" err="1">
                <a:latin typeface="+mn-lt"/>
              </a:rPr>
              <a:t>bikarbonátových</a:t>
            </a:r>
            <a:r>
              <a:rPr lang="cs-CZ" dirty="0">
                <a:latin typeface="+mn-lt"/>
              </a:rPr>
              <a:t> aniontů (85%)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v chemické vazbě s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a plazmatickými proteiny (10%)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endParaRPr lang="cs-CZ" dirty="0">
              <a:latin typeface="+mn-lt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C1C0D4-4D10-4294-BAF7-3D3BAB0ED6EE}"/>
              </a:ext>
            </a:extLst>
          </p:cNvPr>
          <p:cNvGrpSpPr/>
          <p:nvPr/>
        </p:nvGrpSpPr>
        <p:grpSpPr>
          <a:xfrm>
            <a:off x="725484" y="2915432"/>
            <a:ext cx="6407383" cy="1976473"/>
            <a:chOff x="179512" y="2061225"/>
            <a:chExt cx="6162130" cy="197647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EA8F142-A647-40CE-A2AD-CB91068ED4A5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44802"/>
              <a:chOff x="1082365" y="2784780"/>
              <a:chExt cx="6162130" cy="1544802"/>
            </a:xfrm>
          </p:grpSpPr>
          <p:sp>
            <p:nvSpPr>
              <p:cNvPr id="12" name="Ovál 2">
                <a:extLst>
                  <a:ext uri="{FF2B5EF4-FFF2-40B4-BE49-F238E27FC236}">
                    <a16:creationId xmlns:a16="http://schemas.microsoft.com/office/drawing/2014/main" id="{AFD578C6-34C5-4862-8481-2271A23CA745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E5BE987-0CED-4FE4-A665-F3D7D0355AA7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38085"/>
                <a:chOff x="1403648" y="4774043"/>
                <a:chExt cx="6120680" cy="838085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B69AC00D-F25C-4B29-90EE-19202FC04210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 +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O                  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3</a:t>
                  </a:r>
                  <a:r>
                    <a:rPr lang="cs-CZ" sz="16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9" name="Skupina 18">
                  <a:extLst>
                    <a:ext uri="{FF2B5EF4-FFF2-40B4-BE49-F238E27FC236}">
                      <a16:creationId xmlns:a16="http://schemas.microsoft.com/office/drawing/2014/main" id="{E4731844-871D-4738-A903-AEC44A54EFE9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38085"/>
                  <a:chOff x="2677662" y="4774043"/>
                  <a:chExt cx="2877511" cy="838085"/>
                </a:xfrm>
              </p:grpSpPr>
              <p:cxnSp>
                <p:nvCxnSpPr>
                  <p:cNvPr id="20" name="Přímá spojnice se šipkou 19">
                    <a:extLst>
                      <a:ext uri="{FF2B5EF4-FFF2-40B4-BE49-F238E27FC236}">
                        <a16:creationId xmlns:a16="http://schemas.microsoft.com/office/drawing/2014/main" id="{C4FBF970-B856-4712-BF36-993700BB5195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30EF8C23-EC89-4736-BB75-5F6CC136A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000" i="1" dirty="0">
                        <a:latin typeface="+mn-lt"/>
                      </a:rPr>
                      <a:t>KAH</a:t>
                    </a:r>
                    <a:endParaRPr lang="cs-CZ" sz="1600" i="1" dirty="0">
                      <a:latin typeface="+mn-lt"/>
                    </a:endParaRPr>
                  </a:p>
                </p:txBody>
              </p: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BA6553EC-77DD-4882-AB9C-611D6FAA8D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Přímá spojnice se šipkou 22">
                    <a:extLst>
                      <a:ext uri="{FF2B5EF4-FFF2-40B4-BE49-F238E27FC236}">
                        <a16:creationId xmlns:a16="http://schemas.microsoft.com/office/drawing/2014/main" id="{1E74265F-68FC-4030-9E8D-16FD01B59A6F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01C085BA-D468-419D-9EA1-096EF5B305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</a:t>
                    </a:r>
                    <a:r>
                      <a:rPr lang="cs-CZ" sz="1600" baseline="30000" dirty="0">
                        <a:latin typeface="+mn-lt"/>
                      </a:rPr>
                      <a:t>+</a:t>
                    </a:r>
                    <a:r>
                      <a:rPr lang="cs-CZ" sz="1600" dirty="0">
                        <a:latin typeface="+mn-lt"/>
                      </a:rPr>
                      <a:t> + </a:t>
                    </a:r>
                    <a:r>
                      <a:rPr lang="cs-CZ" sz="1600" dirty="0" err="1">
                        <a:latin typeface="+mn-lt"/>
                      </a:rPr>
                      <a:t>Hb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36B98601-22F0-4E64-A0DC-27B07FC320D1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HCO</a:t>
                    </a:r>
                    <a:r>
                      <a:rPr lang="cs-CZ" sz="1600" baseline="-25000" dirty="0">
                        <a:latin typeface="+mn-lt"/>
                      </a:rPr>
                      <a:t>3</a:t>
                    </a:r>
                    <a:r>
                      <a:rPr lang="cs-CZ" sz="1600" baseline="30000" dirty="0">
                        <a:latin typeface="+mn-lt"/>
                      </a:rPr>
                      <a:t>-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A1887B71-3B3D-4A80-9AE4-0E379B6B967A}"/>
                  </a:ext>
                </a:extLst>
              </p:cNvPr>
              <p:cNvSpPr/>
              <p:nvPr/>
            </p:nvSpPr>
            <p:spPr>
              <a:xfrm>
                <a:off x="4355976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6946FB8C-7185-430E-9B2E-A6D99DE8BC2C}"/>
                  </a:ext>
                </a:extLst>
              </p:cNvPr>
              <p:cNvCxnSpPr/>
              <p:nvPr/>
            </p:nvCxnSpPr>
            <p:spPr>
              <a:xfrm flipH="1">
                <a:off x="4330993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0F89A1E-A871-41B8-AA65-11D9FB38C34D}"/>
                  </a:ext>
                </a:extLst>
              </p:cNvPr>
              <p:cNvCxnSpPr/>
              <p:nvPr/>
            </p:nvCxnSpPr>
            <p:spPr>
              <a:xfrm flipV="1">
                <a:off x="4716016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B4A126B-5DD6-440E-9C66-346DD00E30B5}"/>
                  </a:ext>
                </a:extLst>
              </p:cNvPr>
              <p:cNvSpPr txBox="1"/>
              <p:nvPr/>
            </p:nvSpPr>
            <p:spPr>
              <a:xfrm>
                <a:off x="4483138" y="3991028"/>
                <a:ext cx="650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Cl</a:t>
                </a:r>
                <a:r>
                  <a:rPr lang="cs-CZ" sz="1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365BB5-3726-49A1-B668-174D8B2902C2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4415420-30FD-4C7F-AA6B-CB64E16D8D67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F2297CA-1867-45BB-968B-66CAB1DBA6B2}"/>
              </a:ext>
            </a:extLst>
          </p:cNvPr>
          <p:cNvGrpSpPr/>
          <p:nvPr/>
        </p:nvGrpSpPr>
        <p:grpSpPr>
          <a:xfrm>
            <a:off x="6714603" y="3763021"/>
            <a:ext cx="4595987" cy="2133319"/>
            <a:chOff x="1865369" y="2071373"/>
            <a:chExt cx="4710193" cy="2133319"/>
          </a:xfrm>
        </p:grpSpPr>
        <p:sp>
          <p:nvSpPr>
            <p:cNvPr id="27" name="Ovál 2">
              <a:extLst>
                <a:ext uri="{FF2B5EF4-FFF2-40B4-BE49-F238E27FC236}">
                  <a16:creationId xmlns:a16="http://schemas.microsoft.com/office/drawing/2014/main" id="{709186C3-D874-4BF5-94F0-4D62DB1BABB9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94FA870-93E5-4239-B862-F3B7D6FD39C2}"/>
                </a:ext>
              </a:extLst>
            </p:cNvPr>
            <p:cNvGrpSpPr/>
            <p:nvPr/>
          </p:nvGrpSpPr>
          <p:grpSpPr>
            <a:xfrm>
              <a:off x="1865369" y="2924944"/>
              <a:ext cx="4710193" cy="690372"/>
              <a:chOff x="1187624" y="4537087"/>
              <a:chExt cx="4710193" cy="690372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01273A7-815B-44A1-821A-8DA9EB6AF938}"/>
                  </a:ext>
                </a:extLst>
              </p:cNvPr>
              <p:cNvSpPr txBox="1"/>
              <p:nvPr/>
            </p:nvSpPr>
            <p:spPr>
              <a:xfrm>
                <a:off x="1734092" y="4581128"/>
                <a:ext cx="1488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30000" dirty="0">
                    <a:latin typeface="+mn-lt"/>
                  </a:rPr>
                  <a:t>+</a:t>
                </a:r>
                <a:r>
                  <a:rPr lang="cs-CZ" sz="1800" dirty="0">
                    <a:latin typeface="+mn-lt"/>
                  </a:rPr>
                  <a:t> + HCO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r>
                  <a:rPr lang="cs-CZ" sz="1800" baseline="30000" dirty="0">
                    <a:latin typeface="+mn-lt"/>
                  </a:rPr>
                  <a:t> -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E3A931-9ADB-4429-8FFD-235C1EE2FF87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 + 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O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68E53C-3861-4926-8BAA-014EA4E43A87}"/>
                  </a:ext>
                </a:extLst>
              </p:cNvPr>
              <p:cNvSpPr txBox="1"/>
              <p:nvPr/>
            </p:nvSpPr>
            <p:spPr>
              <a:xfrm>
                <a:off x="1187624" y="4581128"/>
                <a:ext cx="501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>
                    <a:latin typeface="+mn-lt"/>
                  </a:rPr>
                  <a:t>Hb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8BE32A0-5CB4-46E6-8479-2F8AA7C143D4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93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endParaRPr lang="cs-CZ" sz="1800" dirty="0">
                  <a:latin typeface="+mn-lt"/>
                </a:endParaRPr>
              </a:p>
            </p:txBody>
          </p: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7FBCBA7-D26C-4FA8-A364-DEB03EFB3B71}"/>
                  </a:ext>
                </a:extLst>
              </p:cNvPr>
              <p:cNvCxnSpPr/>
              <p:nvPr/>
            </p:nvCxnSpPr>
            <p:spPr>
              <a:xfrm>
                <a:off x="1622072" y="475901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>
                <a:extLst>
                  <a:ext uri="{FF2B5EF4-FFF2-40B4-BE49-F238E27FC236}">
                    <a16:creationId xmlns:a16="http://schemas.microsoft.com/office/drawing/2014/main" id="{D9B50960-17B7-40A4-A86A-A40476EE7CDF}"/>
                  </a:ext>
                </a:extLst>
              </p:cNvPr>
              <p:cNvCxnSpPr/>
              <p:nvPr/>
            </p:nvCxnSpPr>
            <p:spPr>
              <a:xfrm>
                <a:off x="3072494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60CA206-E0D0-465D-8AB5-A96834C9712C}"/>
                  </a:ext>
                </a:extLst>
              </p:cNvPr>
              <p:cNvSpPr txBox="1"/>
              <p:nvPr/>
            </p:nvSpPr>
            <p:spPr>
              <a:xfrm>
                <a:off x="3991741" y="4537087"/>
                <a:ext cx="57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i="1" dirty="0">
                    <a:latin typeface="+mn-lt"/>
                  </a:rPr>
                  <a:t>KAH</a:t>
                </a:r>
                <a:endParaRPr lang="cs-CZ" sz="1800" i="1" dirty="0">
                  <a:latin typeface="+mn-lt"/>
                </a:endParaRPr>
              </a:p>
            </p:txBody>
          </p:sp>
          <p:cxnSp>
            <p:nvCxnSpPr>
              <p:cNvPr id="42" name="Přímá spojnice se šipkou 41">
                <a:extLst>
                  <a:ext uri="{FF2B5EF4-FFF2-40B4-BE49-F238E27FC236}">
                    <a16:creationId xmlns:a16="http://schemas.microsoft.com/office/drawing/2014/main" id="{CE2E4964-0047-4F5C-94B2-7FDE0ADC0023}"/>
                  </a:ext>
                </a:extLst>
              </p:cNvPr>
              <p:cNvCxnSpPr/>
              <p:nvPr/>
            </p:nvCxnSpPr>
            <p:spPr>
              <a:xfrm>
                <a:off x="4000625" y="4754817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E480DB33-819F-4E25-8D1D-D33F9666EDEC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2D0489-39AA-467B-87C5-0A3D90E2A471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3437800-CD23-4306-AF44-585E95BCD618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57535FF-745A-49B8-A2B8-7EC51E7FE806}"/>
                </a:ext>
              </a:extLst>
            </p:cNvPr>
            <p:cNvSpPr txBox="1"/>
            <p:nvPr/>
          </p:nvSpPr>
          <p:spPr>
            <a:xfrm>
              <a:off x="2830615" y="3835360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Cl</a:t>
              </a:r>
              <a:r>
                <a:rPr lang="cs-CZ" sz="1800" baseline="30000" dirty="0">
                  <a:latin typeface="+mn-lt"/>
                </a:rPr>
                <a:t>-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390175D-8522-4486-86D8-F8B2EA22505D}"/>
                </a:ext>
              </a:extLst>
            </p:cNvPr>
            <p:cNvSpPr txBox="1"/>
            <p:nvPr/>
          </p:nvSpPr>
          <p:spPr>
            <a:xfrm>
              <a:off x="5191130" y="2071373"/>
              <a:ext cx="65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CO</a:t>
              </a:r>
              <a:r>
                <a:rPr lang="cs-CZ" sz="18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0F7D1DDD-41D2-42AD-8E0E-22EBC62ECB09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779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8AA157-7E01-4960-A183-139A6A02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05" y="1399885"/>
            <a:ext cx="5025195" cy="52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45F695-686F-4059-8D53-968B54CC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2" y="1334840"/>
            <a:ext cx="6565319" cy="50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22:Hypoxie a ischemie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710"/>
            <a:ext cx="10753200" cy="4139998"/>
          </a:xfrm>
        </p:spPr>
        <p:txBody>
          <a:bodyPr/>
          <a:lstStyle/>
          <a:p>
            <a:r>
              <a:rPr lang="cs-CZ" dirty="0"/>
              <a:t>N</a:t>
            </a:r>
            <a:r>
              <a:rPr lang="en-US" dirty="0" err="1"/>
              <a:t>edostatek</a:t>
            </a:r>
            <a:r>
              <a:rPr lang="en-US" dirty="0"/>
              <a:t> </a:t>
            </a:r>
            <a:r>
              <a:rPr lang="en-US" dirty="0" err="1"/>
              <a:t>kyslíku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tkáních</a:t>
            </a:r>
            <a:r>
              <a:rPr lang="en-US" dirty="0"/>
              <a:t> (</a:t>
            </a:r>
            <a:r>
              <a:rPr lang="en-US" dirty="0" err="1"/>
              <a:t>neplést</a:t>
            </a:r>
            <a:r>
              <a:rPr lang="en-US" dirty="0"/>
              <a:t> s </a:t>
            </a:r>
            <a:r>
              <a:rPr lang="en-US" dirty="0" err="1"/>
              <a:t>ischemií</a:t>
            </a:r>
            <a:r>
              <a:rPr lang="en-US" dirty="0"/>
              <a:t>)</a:t>
            </a:r>
          </a:p>
          <a:p>
            <a:r>
              <a:rPr lang="cs-CZ" dirty="0"/>
              <a:t>I</a:t>
            </a:r>
            <a:r>
              <a:rPr lang="en-US" dirty="0" err="1"/>
              <a:t>schemie</a:t>
            </a:r>
            <a:r>
              <a:rPr lang="en-US" dirty="0"/>
              <a:t> – </a:t>
            </a:r>
            <a:r>
              <a:rPr lang="en-US" dirty="0" err="1"/>
              <a:t>nedostatečné</a:t>
            </a:r>
            <a:r>
              <a:rPr lang="en-US" dirty="0"/>
              <a:t> </a:t>
            </a:r>
            <a:r>
              <a:rPr lang="en-US" dirty="0" err="1"/>
              <a:t>prokrvení</a:t>
            </a:r>
            <a:r>
              <a:rPr lang="en-US" dirty="0"/>
              <a:t> </a:t>
            </a:r>
            <a:r>
              <a:rPr lang="en-US" dirty="0" err="1"/>
              <a:t>tkáně</a:t>
            </a:r>
            <a:r>
              <a:rPr lang="en-US" dirty="0"/>
              <a:t> –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hypoxii</a:t>
            </a:r>
            <a:r>
              <a:rPr lang="en-US" dirty="0"/>
              <a:t>, </a:t>
            </a:r>
            <a:r>
              <a:rPr lang="en-US" dirty="0" err="1"/>
              <a:t>hyperkapnii</a:t>
            </a:r>
            <a:r>
              <a:rPr lang="en-US" dirty="0"/>
              <a:t>, </a:t>
            </a:r>
            <a:r>
              <a:rPr lang="en-US" dirty="0" err="1"/>
              <a:t>nahromadění</a:t>
            </a:r>
            <a:r>
              <a:rPr lang="en-US" dirty="0"/>
              <a:t> </a:t>
            </a:r>
            <a:r>
              <a:rPr lang="en-US" dirty="0" err="1"/>
              <a:t>metabolitů</a:t>
            </a:r>
            <a:r>
              <a:rPr lang="en-US" dirty="0"/>
              <a:t>, </a:t>
            </a:r>
            <a:r>
              <a:rPr lang="en-US" dirty="0" err="1"/>
              <a:t>nedostatek</a:t>
            </a:r>
            <a:r>
              <a:rPr lang="en-US" dirty="0"/>
              <a:t> </a:t>
            </a:r>
            <a:r>
              <a:rPr lang="en-US" dirty="0" err="1"/>
              <a:t>živin</a:t>
            </a:r>
            <a:r>
              <a:rPr lang="en-US" dirty="0"/>
              <a:t>,….)</a:t>
            </a:r>
            <a:endParaRPr lang="cs-CZ" dirty="0"/>
          </a:p>
          <a:p>
            <a:r>
              <a:rPr lang="cs-CZ" dirty="0"/>
              <a:t>Nejběžnější typy hypoxie :</a:t>
            </a:r>
            <a:endParaRPr lang="en-US" dirty="0"/>
          </a:p>
          <a:p>
            <a:pPr lvl="1"/>
            <a:r>
              <a:rPr lang="en-US" dirty="0" err="1"/>
              <a:t>Hypoxická</a:t>
            </a:r>
            <a:r>
              <a:rPr lang="en-US" dirty="0"/>
              <a:t>  </a:t>
            </a:r>
          </a:p>
          <a:p>
            <a:pPr lvl="1"/>
            <a:r>
              <a:rPr lang="cs-CZ" dirty="0"/>
              <a:t>Anemická </a:t>
            </a:r>
            <a:endParaRPr lang="en-US" dirty="0"/>
          </a:p>
          <a:p>
            <a:pPr lvl="1"/>
            <a:r>
              <a:rPr lang="cs-CZ" dirty="0"/>
              <a:t>Ischemická </a:t>
            </a:r>
            <a:endParaRPr lang="en-US" dirty="0"/>
          </a:p>
          <a:p>
            <a:pPr lvl="1"/>
            <a:r>
              <a:rPr lang="cs-CZ" dirty="0" err="1"/>
              <a:t>Histotoxická</a:t>
            </a:r>
            <a:endParaRPr lang="cs-CZ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C2863D5A-4BE0-4073-A44B-6DFEA30F3D5B}"/>
              </a:ext>
            </a:extLst>
          </p:cNvPr>
          <p:cNvGrpSpPr/>
          <p:nvPr/>
        </p:nvGrpSpPr>
        <p:grpSpPr>
          <a:xfrm>
            <a:off x="5859563" y="4140856"/>
            <a:ext cx="4794014" cy="2366659"/>
            <a:chOff x="5859563" y="4140856"/>
            <a:chExt cx="4794014" cy="236665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17093A-D463-40FD-B4B4-1B31C4AE04FA}"/>
                </a:ext>
              </a:extLst>
            </p:cNvPr>
            <p:cNvGrpSpPr/>
            <p:nvPr/>
          </p:nvGrpSpPr>
          <p:grpSpPr>
            <a:xfrm>
              <a:off x="5859563" y="4140856"/>
              <a:ext cx="4505244" cy="1414704"/>
              <a:chOff x="299044" y="3055395"/>
              <a:chExt cx="11685445" cy="3335797"/>
            </a:xfrm>
          </p:grpSpPr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CC3C05-AF85-4F98-98DC-625FBBC78BB0}"/>
                  </a:ext>
                </a:extLst>
              </p:cNvPr>
              <p:cNvSpPr/>
              <p:nvPr/>
            </p:nvSpPr>
            <p:spPr>
              <a:xfrm>
                <a:off x="10498635" y="405339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C22B1452-715A-45F6-B950-2B594A69AA35}"/>
                  </a:ext>
                </a:extLst>
              </p:cNvPr>
              <p:cNvSpPr/>
              <p:nvPr/>
            </p:nvSpPr>
            <p:spPr>
              <a:xfrm>
                <a:off x="11139302" y="4046002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3E960A89-6A14-4833-85D3-133FEF778927}"/>
                  </a:ext>
                </a:extLst>
              </p:cNvPr>
              <p:cNvSpPr/>
              <p:nvPr/>
            </p:nvSpPr>
            <p:spPr>
              <a:xfrm>
                <a:off x="10500113" y="346006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D2B1D4E0-598F-4C62-9331-2BA504F7FA37}"/>
                  </a:ext>
                </a:extLst>
              </p:cNvPr>
              <p:cNvSpPr/>
              <p:nvPr/>
            </p:nvSpPr>
            <p:spPr>
              <a:xfrm>
                <a:off x="11140781" y="3452671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Grafický objekt 27" descr="Plíce">
                <a:extLst>
                  <a:ext uri="{FF2B5EF4-FFF2-40B4-BE49-F238E27FC236}">
                    <a16:creationId xmlns:a16="http://schemas.microsoft.com/office/drawing/2014/main" id="{89B03523-4023-4604-A729-F13CD0DA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87973" y="4794676"/>
                <a:ext cx="1596516" cy="1596516"/>
              </a:xfrm>
              <a:prstGeom prst="rect">
                <a:avLst/>
              </a:prstGeom>
            </p:spPr>
          </p:pic>
          <p:pic>
            <p:nvPicPr>
              <p:cNvPr id="12" name="Grafický objekt 29" descr="Srdce (orgán)">
                <a:extLst>
                  <a:ext uri="{FF2B5EF4-FFF2-40B4-BE49-F238E27FC236}">
                    <a16:creationId xmlns:a16="http://schemas.microsoft.com/office/drawing/2014/main" id="{5A5E29E0-7D80-4954-928B-396457CC6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9044" y="4220893"/>
                <a:ext cx="1596516" cy="1596516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AD05EEDE-8A12-4080-9A6E-30A1819944A0}"/>
                  </a:ext>
                </a:extLst>
              </p:cNvPr>
              <p:cNvGrpSpPr/>
              <p:nvPr/>
            </p:nvGrpSpPr>
            <p:grpSpPr>
              <a:xfrm>
                <a:off x="2034643" y="5181797"/>
                <a:ext cx="8128883" cy="726851"/>
                <a:chOff x="2185569" y="5323830"/>
                <a:chExt cx="8128883" cy="726851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DF1EE3CF-2553-47C0-BD46-4C0ED75D5422}"/>
                    </a:ext>
                  </a:extLst>
                </p:cNvPr>
                <p:cNvGrpSpPr/>
                <p:nvPr/>
              </p:nvGrpSpPr>
              <p:grpSpPr>
                <a:xfrm>
                  <a:off x="2185569" y="5384502"/>
                  <a:ext cx="5437467" cy="666179"/>
                  <a:chOff x="2185569" y="5384502"/>
                  <a:chExt cx="5437467" cy="666179"/>
                </a:xfrm>
              </p:grpSpPr>
              <p:sp>
                <p:nvSpPr>
                  <p:cNvPr id="34" name="Volný tvar: obrazec 32">
                    <a:extLst>
                      <a:ext uri="{FF2B5EF4-FFF2-40B4-BE49-F238E27FC236}">
                        <a16:creationId xmlns:a16="http://schemas.microsoft.com/office/drawing/2014/main" id="{D16EA67D-50CE-447F-A323-CA0047E069F4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2185569" y="5437787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" name="Volný tvar: obrazec 33">
                    <a:extLst>
                      <a:ext uri="{FF2B5EF4-FFF2-40B4-BE49-F238E27FC236}">
                        <a16:creationId xmlns:a16="http://schemas.microsoft.com/office/drawing/2014/main" id="{270CDD92-EA8C-4FC0-9FC9-B09B003C8818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4876984" y="5384502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3" name="Volný tvar: obrazec 37">
                  <a:extLst>
                    <a:ext uri="{FF2B5EF4-FFF2-40B4-BE49-F238E27FC236}">
                      <a16:creationId xmlns:a16="http://schemas.microsoft.com/office/drawing/2014/main" id="{62C6777D-DE9C-40F4-819C-F4CDBE19C048}"/>
                    </a:ext>
                  </a:extLst>
                </p:cNvPr>
                <p:cNvSpPr/>
                <p:nvPr/>
              </p:nvSpPr>
              <p:spPr>
                <a:xfrm rot="21158498">
                  <a:off x="7568400" y="5323830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71B2D94-7F0F-46EF-AAC7-D9DE44B16D00}"/>
                  </a:ext>
                </a:extLst>
              </p:cNvPr>
              <p:cNvGrpSpPr/>
              <p:nvPr/>
            </p:nvGrpSpPr>
            <p:grpSpPr>
              <a:xfrm>
                <a:off x="2539008" y="3062796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24" name="Skupina 23">
                  <a:extLst>
                    <a:ext uri="{FF2B5EF4-FFF2-40B4-BE49-F238E27FC236}">
                      <a16:creationId xmlns:a16="http://schemas.microsoft.com/office/drawing/2014/main" id="{E1AB4872-44E1-4A4A-9551-9DD3EE762C28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9" name="Lichoběžník 10">
                    <a:extLst>
                      <a:ext uri="{FF2B5EF4-FFF2-40B4-BE49-F238E27FC236}">
                        <a16:creationId xmlns:a16="http://schemas.microsoft.com/office/drawing/2014/main" id="{C205C42C-929C-4F81-A92B-688AE43F5E8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FD38423E-1803-401A-8558-B72210D7FE00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Pravoúhlý trojúhelník 30">
                    <a:extLst>
                      <a:ext uri="{FF2B5EF4-FFF2-40B4-BE49-F238E27FC236}">
                        <a16:creationId xmlns:a16="http://schemas.microsoft.com/office/drawing/2014/main" id="{A0094988-F143-4160-81E3-EBAD01F6501D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677ACFE9-640E-4068-B053-526BAE535953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vál 25">
                  <a:extLst>
                    <a:ext uri="{FF2B5EF4-FFF2-40B4-BE49-F238E27FC236}">
                      <a16:creationId xmlns:a16="http://schemas.microsoft.com/office/drawing/2014/main" id="{B090FA30-AE24-4074-95FD-4AC23B9F7B0B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vál 26">
                  <a:extLst>
                    <a:ext uri="{FF2B5EF4-FFF2-40B4-BE49-F238E27FC236}">
                      <a16:creationId xmlns:a16="http://schemas.microsoft.com/office/drawing/2014/main" id="{480B7F50-085F-47F8-B4B0-D11347134268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9DC296C4-164B-46B9-886B-980CE2878479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BAD5D33-1895-47F0-A87E-53B018B1A6D3}"/>
                  </a:ext>
                </a:extLst>
              </p:cNvPr>
              <p:cNvGrpSpPr/>
              <p:nvPr/>
            </p:nvGrpSpPr>
            <p:grpSpPr>
              <a:xfrm>
                <a:off x="6402289" y="3055395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E91D01B0-DC1D-4854-AED4-71DE46C6980C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1" name="Lichoběžník 10">
                    <a:extLst>
                      <a:ext uri="{FF2B5EF4-FFF2-40B4-BE49-F238E27FC236}">
                        <a16:creationId xmlns:a16="http://schemas.microsoft.com/office/drawing/2014/main" id="{4B254C5F-0055-46E6-99A4-4D168D0E0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E5DB3BED-50F8-49E2-9792-907DE3A89E54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" name="Pravoúhlý trojúhelník 22">
                    <a:extLst>
                      <a:ext uri="{FF2B5EF4-FFF2-40B4-BE49-F238E27FC236}">
                        <a16:creationId xmlns:a16="http://schemas.microsoft.com/office/drawing/2014/main" id="{00824AF3-7BD5-4E49-8558-1B54EF5EE9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C7B0A869-FF92-44B3-A46B-A492FB857A7E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vál 17">
                  <a:extLst>
                    <a:ext uri="{FF2B5EF4-FFF2-40B4-BE49-F238E27FC236}">
                      <a16:creationId xmlns:a16="http://schemas.microsoft.com/office/drawing/2014/main" id="{0DCB695C-CE40-4303-A677-D732D145D6A8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1733BFA6-4280-4003-AAA7-C5C2F48E625D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701B5507-707F-41DA-B5DE-7574A6A8CDC1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28114888-00AA-4934-8A7E-2919304F70CE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60506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0" name="Zástupný symbol pro obsah 4">
              <a:extLst>
                <a:ext uri="{FF2B5EF4-FFF2-40B4-BE49-F238E27FC236}">
                  <a16:creationId xmlns:a16="http://schemas.microsoft.com/office/drawing/2014/main" id="{947979C1-3EF1-4B7D-A9EC-F965FB611386}"/>
                </a:ext>
              </a:extLst>
            </p:cNvPr>
            <p:cNvSpPr txBox="1">
              <a:spLocks/>
            </p:cNvSpPr>
            <p:nvPr/>
          </p:nvSpPr>
          <p:spPr>
            <a:xfrm>
              <a:off x="9505759" y="461955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1" name="Zástupný symbol pro obsah 4">
              <a:extLst>
                <a:ext uri="{FF2B5EF4-FFF2-40B4-BE49-F238E27FC236}">
                  <a16:creationId xmlns:a16="http://schemas.microsoft.com/office/drawing/2014/main" id="{32819286-90AE-4B84-BE2C-AB7DB9A8800F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347823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2" name="Zástupný symbol pro obsah 4">
              <a:extLst>
                <a:ext uri="{FF2B5EF4-FFF2-40B4-BE49-F238E27FC236}">
                  <a16:creationId xmlns:a16="http://schemas.microsoft.com/office/drawing/2014/main" id="{BBDA6FE5-3793-4DCE-A35A-9FE30F61923E}"/>
                </a:ext>
              </a:extLst>
            </p:cNvPr>
            <p:cNvSpPr txBox="1">
              <a:spLocks/>
            </p:cNvSpPr>
            <p:nvPr/>
          </p:nvSpPr>
          <p:spPr>
            <a:xfrm>
              <a:off x="9507159" y="4360376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3" name="Zástupný symbol pro obsah 4">
              <a:extLst>
                <a:ext uri="{FF2B5EF4-FFF2-40B4-BE49-F238E27FC236}">
                  <a16:creationId xmlns:a16="http://schemas.microsoft.com/office/drawing/2014/main" id="{F2293017-6D41-4283-9DAB-31FB73D1623B}"/>
                </a:ext>
              </a:extLst>
            </p:cNvPr>
            <p:cNvSpPr txBox="1">
              <a:spLocks/>
            </p:cNvSpPr>
            <p:nvPr/>
          </p:nvSpPr>
          <p:spPr>
            <a:xfrm>
              <a:off x="6583092" y="4673607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4" name="Zástupný symbol pro obsah 4">
              <a:extLst>
                <a:ext uri="{FF2B5EF4-FFF2-40B4-BE49-F238E27FC236}">
                  <a16:creationId xmlns:a16="http://schemas.microsoft.com/office/drawing/2014/main" id="{6806CD1B-1CE8-40E0-B4F8-AB18E66AACB8}"/>
                </a:ext>
              </a:extLst>
            </p:cNvPr>
            <p:cNvSpPr txBox="1">
              <a:spLocks/>
            </p:cNvSpPr>
            <p:nvPr/>
          </p:nvSpPr>
          <p:spPr>
            <a:xfrm>
              <a:off x="8081206" y="4679363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5" name="Zástupný symbol pro obsah 4">
              <a:extLst>
                <a:ext uri="{FF2B5EF4-FFF2-40B4-BE49-F238E27FC236}">
                  <a16:creationId xmlns:a16="http://schemas.microsoft.com/office/drawing/2014/main" id="{8035445A-BE73-4C49-9ABE-2C95E5772DE1}"/>
                </a:ext>
              </a:extLst>
            </p:cNvPr>
            <p:cNvSpPr txBox="1">
              <a:spLocks/>
            </p:cNvSpPr>
            <p:nvPr/>
          </p:nvSpPr>
          <p:spPr>
            <a:xfrm>
              <a:off x="6475089" y="5562721"/>
              <a:ext cx="4178488" cy="9447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1800" kern="0" dirty="0"/>
                <a:t>ERY: ♀ 3.4 – 4.4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         ♂ 4.5 – 5.5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pO</a:t>
              </a:r>
              <a:r>
                <a:rPr lang="en-US" sz="1800" kern="0" baseline="-25000" dirty="0"/>
                <a:t>2</a:t>
              </a:r>
              <a:r>
                <a:rPr lang="en-US" sz="1800" kern="0" dirty="0"/>
                <a:t>: 21kPa</a:t>
              </a:r>
            </a:p>
            <a:p>
              <a:pPr marL="324000" lvl="1" indent="0">
                <a:buNone/>
              </a:pPr>
              <a:endParaRPr lang="cs-CZ" sz="1800" kern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E6DB9A1-500E-42EA-84BF-ACB37ECB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559717"/>
            <a:ext cx="7211327" cy="42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3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49: Regulace dýchání</a:t>
            </a:r>
            <a:br>
              <a:rPr lang="cs-CZ" dirty="0"/>
            </a:b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A65715-D702-4E46-A9FE-F38BC2F2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28" y="1302595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96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0338"/>
            <a:ext cx="10753200" cy="451576"/>
          </a:xfrm>
        </p:spPr>
        <p:txBody>
          <a:bodyPr/>
          <a:lstStyle/>
          <a:p>
            <a:r>
              <a:rPr lang="en-US" dirty="0"/>
              <a:t>50: </a:t>
            </a:r>
            <a:r>
              <a:rPr lang="en-US" dirty="0" err="1"/>
              <a:t>Obranné</a:t>
            </a:r>
            <a:r>
              <a:rPr lang="en-US" dirty="0"/>
              <a:t> </a:t>
            </a:r>
            <a:r>
              <a:rPr lang="en-US" dirty="0" err="1"/>
              <a:t>reflexy</a:t>
            </a:r>
            <a:r>
              <a:rPr lang="en-US" dirty="0"/>
              <a:t> </a:t>
            </a:r>
            <a:r>
              <a:rPr lang="en-US" dirty="0" err="1"/>
              <a:t>dýchací</a:t>
            </a:r>
            <a:br>
              <a:rPr lang="en-US" dirty="0"/>
            </a:br>
            <a:endParaRPr lang="cs-CZ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696CA30B-3FF9-4077-A452-59B915A64838}"/>
              </a:ext>
            </a:extLst>
          </p:cNvPr>
          <p:cNvSpPr txBox="1">
            <a:spLocks/>
          </p:cNvSpPr>
          <p:nvPr/>
        </p:nvSpPr>
        <p:spPr>
          <a:xfrm>
            <a:off x="520913" y="1057729"/>
            <a:ext cx="11514333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 err="1"/>
              <a:t>Kratschmerův</a:t>
            </a:r>
            <a:r>
              <a:rPr lang="cs-CZ" sz="1600" b="1" kern="0" dirty="0"/>
              <a:t> apnoický reflex </a:t>
            </a:r>
            <a:r>
              <a:rPr lang="cs-CZ" sz="1600" kern="0" dirty="0"/>
              <a:t>– různé škodliviny a chemické látky podrážděním sliznice nosu vyvolají zpomalení až zástavu dýchání, </a:t>
            </a:r>
            <a:r>
              <a:rPr lang="cs-CZ" sz="1600" kern="0" dirty="0" err="1"/>
              <a:t>laryngo</a:t>
            </a:r>
            <a:r>
              <a:rPr lang="cs-CZ" sz="1600" kern="0" dirty="0"/>
              <a:t> a </a:t>
            </a:r>
            <a:r>
              <a:rPr lang="cs-CZ" sz="1600" kern="0" dirty="0" err="1"/>
              <a:t>bronchokonstrikci</a:t>
            </a:r>
            <a:r>
              <a:rPr lang="cs-CZ" sz="1600" kern="0" dirty="0"/>
              <a:t> – ochrana před průnikem škodliviny do plic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 err="1"/>
              <a:t>Diving</a:t>
            </a:r>
            <a:r>
              <a:rPr lang="cs-CZ" sz="1600" b="1" kern="0" dirty="0"/>
              <a:t> reflex </a:t>
            </a:r>
            <a:r>
              <a:rPr lang="cs-CZ" sz="1600" kern="0" dirty="0"/>
              <a:t>– studený podnět na tváři a sliznici nosu vede k zástavě dýchání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Laryngální </a:t>
            </a:r>
            <a:r>
              <a:rPr lang="cs-CZ" sz="1600" b="1" kern="0" dirty="0" err="1"/>
              <a:t>chemoreflex</a:t>
            </a:r>
            <a:r>
              <a:rPr lang="cs-CZ" sz="1600" b="1" kern="0" dirty="0"/>
              <a:t> </a:t>
            </a:r>
            <a:r>
              <a:rPr lang="cs-CZ" sz="1600" kern="0" dirty="0"/>
              <a:t>– podrážení </a:t>
            </a:r>
            <a:r>
              <a:rPr lang="cs-CZ" sz="1600" kern="0" dirty="0" err="1"/>
              <a:t>laryngeálních</a:t>
            </a:r>
            <a:r>
              <a:rPr lang="cs-CZ" sz="1600" kern="0" dirty="0"/>
              <a:t> chemoreceptorů vyvolá apnoi, </a:t>
            </a:r>
            <a:r>
              <a:rPr lang="cs-CZ" sz="1600" kern="0" dirty="0" err="1"/>
              <a:t>laryngo</a:t>
            </a:r>
            <a:r>
              <a:rPr lang="cs-CZ" sz="1600" kern="0" dirty="0"/>
              <a:t>- a </a:t>
            </a:r>
            <a:r>
              <a:rPr lang="cs-CZ" sz="1600" kern="0" dirty="0" err="1"/>
              <a:t>bronchokonstrikci</a:t>
            </a:r>
            <a:r>
              <a:rPr lang="cs-CZ" sz="1600" kern="0" dirty="0"/>
              <a:t>, hypertenzi a bradykardii (zástava dechu a šetření kyslíku pro mozek a srdce během apnoe) – ochrana dolních dýchacích cest před vstupem škodlivých látek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Kýchání </a:t>
            </a:r>
            <a:r>
              <a:rPr lang="cs-CZ" sz="1600" kern="0" dirty="0"/>
              <a:t>– aktivované </a:t>
            </a:r>
            <a:r>
              <a:rPr lang="cs-CZ" sz="1600" kern="0" dirty="0" err="1"/>
              <a:t>mechano</a:t>
            </a:r>
            <a:r>
              <a:rPr lang="cs-CZ" sz="1600" kern="0" dirty="0"/>
              <a:t> a chemoreceptory v nose – silný nádech, zvýšení tlaku v plicích při zavřené hlasivkové štěrbině (kompresivní fáze), otevření štěrbiny a vypuzení cizího tělesa nebo hlenu ven (explozivní fáze)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Kašel</a:t>
            </a:r>
            <a:r>
              <a:rPr lang="cs-CZ" sz="1600" kern="0" dirty="0"/>
              <a:t> -  podobně jako kýchání, ale podrážděny jsou receptory laryngu, trachey a bronchů a cílem je posunout cizí těleso nebo hlen jen na </a:t>
            </a:r>
            <a:r>
              <a:rPr lang="cs-CZ" sz="1600" kern="0" dirty="0" err="1"/>
              <a:t>laryngus</a:t>
            </a:r>
            <a:endParaRPr lang="cs-CZ" sz="1600" kern="0" dirty="0"/>
          </a:p>
          <a:p>
            <a:pPr marL="342900" indent="-342900" algn="just">
              <a:buFont typeface="Arial" panose="020B0604020202020204" pitchFamily="34" charset="0"/>
              <a:buChar char="―"/>
            </a:pPr>
            <a:r>
              <a:rPr lang="cs-CZ" sz="1600" b="1" kern="0" dirty="0"/>
              <a:t>Expirační reflex </a:t>
            </a:r>
            <a:r>
              <a:rPr lang="cs-CZ" sz="1600" kern="0" dirty="0"/>
              <a:t>– prudká respirace při podráždění hlasivek – ochrana před vstupem tělesa do dolních dýchacích cest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endParaRPr lang="cs-CZ" sz="1600" kern="0" dirty="0"/>
          </a:p>
          <a:p>
            <a:pPr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―"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Kromě výše popsaných reflexů jsou plíce chráněny před poškozením: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chlupů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vibrissae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) v dutině nosní (zachytává prachové částice)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řasinkového epitelu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krytého hlenem (řasinky posouvají hlen stále jedním směrem – do hltanu, nověji se hovoří o tzv. 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mukociliárním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 eskalátoru).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plicními alveolární makrofágy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(fagocytují cizorodé, např. prachové částice)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přítomností </a:t>
            </a:r>
            <a:r>
              <a:rPr lang="cs-CZ" sz="1100" b="1" kern="0" dirty="0">
                <a:ea typeface="Open Sans" panose="020B0606030504020204" pitchFamily="34" charset="0"/>
                <a:cs typeface="Open Sans" panose="020B0606030504020204" pitchFamily="34" charset="0"/>
              </a:rPr>
              <a:t>protilátek 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v bronchiálním sekretu (</a:t>
            </a:r>
            <a:r>
              <a:rPr lang="cs-CZ" sz="1100" kern="0" dirty="0" err="1">
                <a:ea typeface="Open Sans" panose="020B0606030504020204" pitchFamily="34" charset="0"/>
                <a:cs typeface="Open Sans" panose="020B0606030504020204" pitchFamily="34" charset="0"/>
              </a:rPr>
              <a:t>IgA</a:t>
            </a:r>
            <a:r>
              <a:rPr lang="cs-CZ" sz="1100" kern="0" dirty="0"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342900" indent="-342900" algn="just">
              <a:buFont typeface="Arial" panose="020B0604020202020204" pitchFamily="34" charset="0"/>
              <a:buChar char="―"/>
            </a:pPr>
            <a:endParaRPr lang="cs-CZ" sz="1600" kern="0" dirty="0"/>
          </a:p>
          <a:p>
            <a:pPr algn="just">
              <a:buFont typeface="Arial" panose="020B0604020202020204" pitchFamily="34" charset="0"/>
              <a:buChar char="―"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1724762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C1E61F6F-2377-49E2-AC95-0E0A1FEA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996D114-E388-428E-A530-4A631EF960D4}"/>
              </a:ext>
            </a:extLst>
          </p:cNvPr>
          <p:cNvGrpSpPr/>
          <p:nvPr/>
        </p:nvGrpSpPr>
        <p:grpSpPr>
          <a:xfrm>
            <a:off x="414000" y="763566"/>
            <a:ext cx="11447322" cy="5772573"/>
            <a:chOff x="414000" y="729059"/>
            <a:chExt cx="11447322" cy="5772573"/>
          </a:xfrm>
        </p:grpSpPr>
        <p:graphicFrame>
          <p:nvGraphicFramePr>
            <p:cNvPr id="7" name="Table 1">
              <a:extLst>
                <a:ext uri="{FF2B5EF4-FFF2-40B4-BE49-F238E27FC236}">
                  <a16:creationId xmlns:a16="http://schemas.microsoft.com/office/drawing/2014/main" id="{D49CD591-7CC7-457C-86BB-570EAEE945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7345586"/>
                </p:ext>
              </p:extLst>
            </p:nvPr>
          </p:nvGraphicFramePr>
          <p:xfrm>
            <a:off x="414068" y="729059"/>
            <a:ext cx="11447254" cy="5772573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38157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47133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Cough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Sneeze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Hiccup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31166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Cough is an expulsive reflex that protects the lungs and respiratory passage from foreign bodies.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cough</a:t>
                        </a:r>
                        <a:r>
                          <a:rPr lang="en-US" sz="1400" strike="noStrike" spc="-1" noProof="0" dirty="0"/>
                          <a:t>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Irritants-smokes, fumes, dusts, etc.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Diseased conditions like COPD, tumors of thorax, etc.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    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cough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Receptors in nose, paranasal sinuses, pharynx, trachea, pleura, diaphragm, perichondrium, stomach, </a:t>
                        </a:r>
                        <a:r>
                          <a:rPr lang="en-US" sz="1400" strike="noStrike" spc="-1" noProof="0" dirty="0" err="1"/>
                          <a:t>ex.auditory</a:t>
                        </a:r>
                        <a:r>
                          <a:rPr lang="en-US" sz="1400" strike="noStrike" spc="-1" noProof="0" dirty="0"/>
                          <a:t> canal and </a:t>
                        </a:r>
                        <a:r>
                          <a:rPr lang="en-US" sz="1400" strike="noStrike" spc="-1" noProof="0" dirty="0" err="1"/>
                          <a:t>tymphanic</a:t>
                        </a:r>
                        <a:r>
                          <a:rPr lang="en-US" sz="1400" strike="noStrike" spc="-1" noProof="0" dirty="0"/>
                          <a:t> membrane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V,IX,X cranial nerves and phrenic nerves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X cranial nerve, phrenic nerve, spinal motor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primary and accessory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Sneeze is defined as the involuntary expulsion of air containing irritants from nose.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sneeze: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Irritation of nasal mucosa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Excess fluid in airway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Olfactory receptors or V cranial nerve endings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 and V cranial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 – nucleus </a:t>
                        </a:r>
                        <a:r>
                          <a:rPr lang="en-US" sz="1400" strike="noStrike" spc="-1" noProof="0" dirty="0" err="1"/>
                          <a:t>solitarious</a:t>
                        </a:r>
                        <a:r>
                          <a:rPr lang="en-US" sz="1400" strike="noStrike" spc="-1" noProof="0" dirty="0"/>
                          <a:t> and reticular formation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 VII, IX, X cranial nerves and intercostal muscles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pharyngeal, tracheal and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Hiccup is spasmodic contraction of the diaphragm which causes a sudden intake of breath that is involuntarily cut off by closure of the glottis, thus producing a characteristic sound.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hiccup: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Eating too fast or too much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Strokes, brain tumors, damage to the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 or phrenic nerve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Anxiety and stress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Phrenic,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, and sympathetic  nerves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Midbrain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Motor fibers of phrenic nerve  and  accessory  nerves 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Diaphragm  and  intercostal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6466A6E-768F-4CB9-BBA4-328BB6D03BBD}"/>
                </a:ext>
              </a:extLst>
            </p:cNvPr>
            <p:cNvSpPr/>
            <p:nvPr/>
          </p:nvSpPr>
          <p:spPr bwMode="auto">
            <a:xfrm>
              <a:off x="414000" y="729059"/>
              <a:ext cx="11447322" cy="5750941"/>
            </a:xfrm>
            <a:prstGeom prst="rect">
              <a:avLst/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4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1A55071-8218-4210-ABF7-335EFCCC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According to </a:t>
            </a:r>
            <a:r>
              <a:rPr lang="en-GB" sz="2400" dirty="0" err="1"/>
              <a:t>etiology</a:t>
            </a:r>
            <a:r>
              <a:rPr lang="en-GB" sz="2400" dirty="0"/>
              <a:t>:</a:t>
            </a:r>
            <a:endParaRPr lang="cs-CZ" sz="2400" dirty="0"/>
          </a:p>
          <a:p>
            <a:pPr lvl="1"/>
            <a:r>
              <a:rPr lang="en-GB" sz="1400" b="1" dirty="0"/>
              <a:t>traumatic</a:t>
            </a:r>
            <a:r>
              <a:rPr lang="en-GB" sz="1400" dirty="0"/>
              <a:t> pneumothorax (due to an injury) occurs if the chest wall is perforated or during an injury of the </a:t>
            </a:r>
            <a:r>
              <a:rPr lang="en-GB" sz="1400" dirty="0" err="1"/>
              <a:t>esophagus</a:t>
            </a:r>
            <a:r>
              <a:rPr lang="en-GB" sz="1400" dirty="0"/>
              <a:t>, bronchi, and during rib fractures.</a:t>
            </a:r>
            <a:endParaRPr lang="cs-CZ" sz="1400" dirty="0"/>
          </a:p>
          <a:p>
            <a:pPr lvl="1"/>
            <a:r>
              <a:rPr lang="en-GB" sz="1400" b="1" dirty="0"/>
              <a:t>spontaneous</a:t>
            </a:r>
            <a:r>
              <a:rPr lang="en-GB" sz="1400" dirty="0"/>
              <a:t> pneumothorax </a:t>
            </a:r>
            <a:endParaRPr lang="cs-CZ" sz="1400" dirty="0"/>
          </a:p>
          <a:p>
            <a:pPr lvl="1"/>
            <a:r>
              <a:rPr lang="en-GB" sz="1400" b="1" dirty="0"/>
              <a:t>primary</a:t>
            </a:r>
            <a:r>
              <a:rPr lang="en-GB" sz="1400" dirty="0"/>
              <a:t> idiopathic pneumothorax (without any known cause) may occur in tall healthy young men with an incidence of pneumothoraxes in the family,</a:t>
            </a:r>
            <a:endParaRPr lang="cs-CZ" sz="1400" dirty="0"/>
          </a:p>
          <a:p>
            <a:pPr lvl="1"/>
            <a:r>
              <a:rPr lang="en-GB" sz="1400" b="1" dirty="0"/>
              <a:t>secondary</a:t>
            </a:r>
            <a:r>
              <a:rPr lang="en-GB" sz="1400" dirty="0"/>
              <a:t> pneumothorax arises as a consequence of lung diseases (such as COPD or cystic fibrosis),</a:t>
            </a:r>
            <a:endParaRPr lang="cs-CZ" sz="1400" dirty="0"/>
          </a:p>
          <a:p>
            <a:pPr lvl="1"/>
            <a:r>
              <a:rPr lang="en-GB" sz="1400" b="1" dirty="0"/>
              <a:t>iatrogenic</a:t>
            </a:r>
            <a:r>
              <a:rPr lang="en-GB" sz="1400" dirty="0"/>
              <a:t> pneumothorax (due to medical procedures) occurs during invasive medical examinations such as </a:t>
            </a:r>
            <a:r>
              <a:rPr lang="en-GB" sz="1400" dirty="0" err="1"/>
              <a:t>transparietal</a:t>
            </a:r>
            <a:r>
              <a:rPr lang="en-GB" sz="1400" dirty="0"/>
              <a:t> aspiration biopsy, subclavian vein catheterization, or mechanical ventilation with positive pressure. </a:t>
            </a:r>
            <a:endParaRPr lang="cs-CZ" sz="1400" dirty="0"/>
          </a:p>
          <a:p>
            <a:pPr lvl="1"/>
            <a:r>
              <a:rPr lang="en-GB" sz="1400" b="1" dirty="0"/>
              <a:t>artificially induced</a:t>
            </a:r>
            <a:r>
              <a:rPr lang="en-GB" sz="1400" dirty="0"/>
              <a:t> (deliberate) pneumothorax is used during thoracoscopy, an endoscopic examination the thoracic cavity.</a:t>
            </a:r>
            <a:endParaRPr lang="cs-CZ" sz="1400" dirty="0"/>
          </a:p>
          <a:p>
            <a:r>
              <a:rPr lang="en-GB" sz="2400" dirty="0"/>
              <a:t>According to the communication of the pleural space with its surroundings</a:t>
            </a:r>
            <a:endParaRPr lang="cs-CZ" sz="2400" dirty="0"/>
          </a:p>
          <a:p>
            <a:pPr lvl="1"/>
            <a:r>
              <a:rPr lang="en-GB" sz="1400" b="1" dirty="0"/>
              <a:t>open pneumothorax </a:t>
            </a:r>
            <a:r>
              <a:rPr lang="en-GB" sz="1400" dirty="0"/>
              <a:t>(when the hole in the pleural space remains open, the air in the pleural cavity moves back and forth with each breath of the patient)</a:t>
            </a:r>
            <a:endParaRPr lang="cs-CZ" sz="1400" dirty="0"/>
          </a:p>
          <a:p>
            <a:pPr lvl="1"/>
            <a:r>
              <a:rPr lang="en-GB" sz="1400" b="1" dirty="0"/>
              <a:t>closed pneumothorax</a:t>
            </a:r>
            <a:r>
              <a:rPr lang="en-GB" sz="1400" dirty="0"/>
              <a:t> (when a small opening through which air enters the pleural cavity closes) </a:t>
            </a:r>
            <a:endParaRPr lang="cs-CZ" sz="1400" dirty="0"/>
          </a:p>
          <a:p>
            <a:pPr lvl="1"/>
            <a:r>
              <a:rPr lang="en-GB" sz="1400" b="1" dirty="0"/>
              <a:t>valvular pneumothorax</a:t>
            </a:r>
            <a:r>
              <a:rPr lang="en-GB" sz="1400" dirty="0"/>
              <a:t> (the tissue of the lungs or the chest wall covers the hole in such a way that a valve emerges, this valve allows air to flow inside during inspiration, but it prevents the air from leaving the pleural cavity during exhalation).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441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176"/>
            <a:ext cx="10753200" cy="451576"/>
          </a:xfrm>
        </p:spPr>
        <p:txBody>
          <a:bodyPr/>
          <a:lstStyle/>
          <a:p>
            <a:r>
              <a:rPr lang="cs-CZ" dirty="0"/>
              <a:t>22: Hypoxie and ischemie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45" y="709491"/>
            <a:ext cx="10753200" cy="4139998"/>
          </a:xfrm>
        </p:spPr>
        <p:txBody>
          <a:bodyPr/>
          <a:lstStyle/>
          <a:p>
            <a:r>
              <a:rPr lang="en-US" dirty="0" err="1"/>
              <a:t>Hypoxická</a:t>
            </a:r>
            <a:r>
              <a:rPr lang="en-US" dirty="0"/>
              <a:t>:</a:t>
            </a:r>
          </a:p>
          <a:p>
            <a:pPr lvl="1"/>
            <a:r>
              <a:rPr lang="cs-CZ" dirty="0"/>
              <a:t>fyziologická: nadmořská výška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r>
              <a:rPr lang="en-US" dirty="0" err="1"/>
              <a:t>porucha</a:t>
            </a:r>
            <a:r>
              <a:rPr lang="en-US" dirty="0"/>
              <a:t> </a:t>
            </a:r>
            <a:r>
              <a:rPr lang="en-US" dirty="0" err="1"/>
              <a:t>dýchacích</a:t>
            </a:r>
            <a:r>
              <a:rPr lang="en-US" dirty="0"/>
              <a:t> </a:t>
            </a:r>
            <a:r>
              <a:rPr lang="en-US" dirty="0" err="1"/>
              <a:t>svalů</a:t>
            </a:r>
            <a:r>
              <a:rPr lang="en-US" dirty="0"/>
              <a:t>, </a:t>
            </a:r>
            <a:r>
              <a:rPr lang="en-US" dirty="0" err="1"/>
              <a:t>dechového</a:t>
            </a:r>
            <a:r>
              <a:rPr lang="en-US" dirty="0"/>
              <a:t> centra, </a:t>
            </a:r>
            <a:r>
              <a:rPr lang="en-US" dirty="0" err="1"/>
              <a:t>opiáty</a:t>
            </a:r>
            <a:r>
              <a:rPr lang="en-US" dirty="0"/>
              <a:t>, </a:t>
            </a:r>
            <a:r>
              <a:rPr lang="en-US" dirty="0" err="1"/>
              <a:t>porucha</a:t>
            </a:r>
            <a:r>
              <a:rPr lang="en-US" dirty="0"/>
              <a:t> </a:t>
            </a:r>
            <a:r>
              <a:rPr lang="en-US" dirty="0" err="1"/>
              <a:t>ventilace-perfuze</a:t>
            </a:r>
            <a:r>
              <a:rPr lang="en-US" dirty="0"/>
              <a:t>, </a:t>
            </a:r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difuze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alveolární</a:t>
            </a:r>
            <a:r>
              <a:rPr lang="en-US" dirty="0"/>
              <a:t> </a:t>
            </a:r>
            <a:r>
              <a:rPr lang="en-US" dirty="0" err="1"/>
              <a:t>membránu</a:t>
            </a:r>
            <a:endParaRPr lang="en-US" dirty="0"/>
          </a:p>
          <a:p>
            <a:r>
              <a:rPr lang="cs-CZ" dirty="0"/>
              <a:t>Anemická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snížená</a:t>
            </a:r>
            <a:r>
              <a:rPr lang="en-US" dirty="0"/>
              <a:t> </a:t>
            </a: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kapacita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pro </a:t>
            </a:r>
            <a:r>
              <a:rPr lang="en-US" dirty="0" err="1"/>
              <a:t>kyslík</a:t>
            </a:r>
            <a:endParaRPr lang="cs-CZ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cs-CZ" dirty="0"/>
              <a:t>↓</a:t>
            </a:r>
            <a:r>
              <a:rPr lang="en-US" dirty="0"/>
              <a:t> </a:t>
            </a:r>
            <a:r>
              <a:rPr lang="en-US" dirty="0" err="1"/>
              <a:t>Ery</a:t>
            </a:r>
            <a:r>
              <a:rPr lang="en-US" dirty="0"/>
              <a:t>/Hb</a:t>
            </a:r>
          </a:p>
          <a:p>
            <a:r>
              <a:rPr lang="en-US" dirty="0" err="1"/>
              <a:t>Ischemická</a:t>
            </a:r>
            <a:r>
              <a:rPr lang="en-US" dirty="0"/>
              <a:t> (</a:t>
            </a:r>
            <a:r>
              <a:rPr lang="en-US" dirty="0" err="1"/>
              <a:t>cirkulační</a:t>
            </a:r>
            <a:r>
              <a:rPr lang="en-US" dirty="0"/>
              <a:t>, </a:t>
            </a:r>
            <a:r>
              <a:rPr lang="en-US" dirty="0" err="1"/>
              <a:t>stagnační</a:t>
            </a:r>
            <a:r>
              <a:rPr lang="en-US" dirty="0"/>
              <a:t>):</a:t>
            </a:r>
          </a:p>
          <a:p>
            <a:pPr lvl="1"/>
            <a:r>
              <a:rPr lang="en-US" dirty="0" err="1"/>
              <a:t>snížený</a:t>
            </a:r>
            <a:r>
              <a:rPr lang="en-US" dirty="0"/>
              <a:t> </a:t>
            </a:r>
            <a:r>
              <a:rPr lang="en-US" dirty="0" err="1"/>
              <a:t>průtok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 </a:t>
            </a:r>
            <a:r>
              <a:rPr lang="en-US" dirty="0" err="1"/>
              <a:t>tkání</a:t>
            </a:r>
            <a:r>
              <a:rPr lang="en-US" dirty="0"/>
              <a:t> (</a:t>
            </a:r>
            <a:r>
              <a:rPr lang="en-US" dirty="0" err="1"/>
              <a:t>obstrukce</a:t>
            </a:r>
            <a:r>
              <a:rPr lang="en-US" dirty="0"/>
              <a:t> </a:t>
            </a:r>
            <a:r>
              <a:rPr lang="en-US" dirty="0" err="1"/>
              <a:t>arterie</a:t>
            </a:r>
            <a:r>
              <a:rPr lang="en-US" dirty="0"/>
              <a:t>, </a:t>
            </a:r>
            <a:r>
              <a:rPr lang="en-US" dirty="0" err="1"/>
              <a:t>selhávání</a:t>
            </a:r>
            <a:r>
              <a:rPr lang="en-US" dirty="0"/>
              <a:t> </a:t>
            </a:r>
            <a:r>
              <a:rPr lang="en-US" dirty="0" err="1"/>
              <a:t>srdce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en-US" dirty="0" err="1"/>
              <a:t>Histotoxická</a:t>
            </a:r>
            <a:endParaRPr lang="en-US" dirty="0"/>
          </a:p>
          <a:p>
            <a:pPr lvl="1"/>
            <a:r>
              <a:rPr lang="en-US" dirty="0" err="1"/>
              <a:t>porušené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O2 </a:t>
            </a:r>
            <a:r>
              <a:rPr lang="en-US" dirty="0" err="1"/>
              <a:t>buňkami</a:t>
            </a:r>
            <a:r>
              <a:rPr lang="en-US" dirty="0"/>
              <a:t> (</a:t>
            </a:r>
            <a:r>
              <a:rPr lang="en-US" dirty="0" err="1"/>
              <a:t>toxiny</a:t>
            </a:r>
            <a:r>
              <a:rPr lang="en-US" dirty="0"/>
              <a:t>, </a:t>
            </a:r>
            <a:r>
              <a:rPr lang="en-US" dirty="0" err="1"/>
              <a:t>kianid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ADD4B3-E005-4E19-A581-6B7AACFFE8BE}"/>
              </a:ext>
            </a:extLst>
          </p:cNvPr>
          <p:cNvGrpSpPr/>
          <p:nvPr/>
        </p:nvGrpSpPr>
        <p:grpSpPr>
          <a:xfrm>
            <a:off x="8397656" y="1165850"/>
            <a:ext cx="2898003" cy="951460"/>
            <a:chOff x="233161" y="3055395"/>
            <a:chExt cx="11751328" cy="333579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DD970A2-3C19-47C1-A188-85CCE7F7D2DB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516643A-01F0-4E55-A7C3-3FB0541DA23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27" descr="Plíce">
              <a:extLst>
                <a:ext uri="{FF2B5EF4-FFF2-40B4-BE49-F238E27FC236}">
                  <a16:creationId xmlns:a16="http://schemas.microsoft.com/office/drawing/2014/main" id="{99E2EE65-8A65-4CEB-BE73-58947A70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0" name="Grafický objekt 29" descr="Srdce (orgán)">
              <a:extLst>
                <a:ext uri="{FF2B5EF4-FFF2-40B4-BE49-F238E27FC236}">
                  <a16:creationId xmlns:a16="http://schemas.microsoft.com/office/drawing/2014/main" id="{CC1893DC-BF5D-48F2-A779-2C696F9C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5E54669-80AC-4382-B618-C208CCC3B210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5A5FB6BB-6B17-41A1-ADF0-A5071C1C2DA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28" name="Volný tvar: obrazec 32">
                  <a:extLst>
                    <a:ext uri="{FF2B5EF4-FFF2-40B4-BE49-F238E27FC236}">
                      <a16:creationId xmlns:a16="http://schemas.microsoft.com/office/drawing/2014/main" id="{7123BDD8-07CA-497A-9014-0E5F6E125C6A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33">
                  <a:extLst>
                    <a:ext uri="{FF2B5EF4-FFF2-40B4-BE49-F238E27FC236}">
                      <a16:creationId xmlns:a16="http://schemas.microsoft.com/office/drawing/2014/main" id="{797F406C-9D0D-4C24-A9CA-74E4CD462306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Volný tvar: obrazec 37">
                <a:extLst>
                  <a:ext uri="{FF2B5EF4-FFF2-40B4-BE49-F238E27FC236}">
                    <a16:creationId xmlns:a16="http://schemas.microsoft.com/office/drawing/2014/main" id="{9049CA33-03F2-4515-A2A8-79F4A89F6023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4F8FD073-B1B5-4782-9FDF-01791F56A25F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ABC9538C-EF12-4B83-BE07-0C2F4AF4A79D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BC228457-8BF2-4670-B94C-13969A7C184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024A7093-E8B4-4947-BCB1-60A6F2F3D227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83C982B3-FC27-45EE-AAD4-2FCD977074AB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B907DB32-D09A-4948-A720-821D8CE3C8B8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65DB183-E60C-4AA3-A04F-4F71E00E3B08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7D173FD-0321-4A79-A63E-C45C2A6D012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2042CE13-5BB6-461A-B342-62E1C538EA9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7" name="Lichoběžník 10">
                  <a:extLst>
                    <a:ext uri="{FF2B5EF4-FFF2-40B4-BE49-F238E27FC236}">
                      <a16:creationId xmlns:a16="http://schemas.microsoft.com/office/drawing/2014/main" id="{63994B40-600B-4BF1-978B-82B0B30933A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2D6609F6-475D-4B6E-ACCF-07696E1FCFB8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Pravoúhlý trojúhelník 18">
                  <a:extLst>
                    <a:ext uri="{FF2B5EF4-FFF2-40B4-BE49-F238E27FC236}">
                      <a16:creationId xmlns:a16="http://schemas.microsoft.com/office/drawing/2014/main" id="{97D8F62C-4F00-4984-B1D1-9108B7944E2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EB4F4A77-5862-4AA5-8BB6-619B17CC80AA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EFF655DE-B2A4-499E-B588-C4B53E2F537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12CE85-6D85-4B25-B06F-3A6A6C16D651}"/>
              </a:ext>
            </a:extLst>
          </p:cNvPr>
          <p:cNvGrpSpPr/>
          <p:nvPr/>
        </p:nvGrpSpPr>
        <p:grpSpPr>
          <a:xfrm>
            <a:off x="7266006" y="2852947"/>
            <a:ext cx="3235280" cy="947113"/>
            <a:chOff x="233161" y="3062796"/>
            <a:chExt cx="11751328" cy="3328396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3393664-F1AE-46CA-ACA0-466DA4C86A67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DBE64655-93CD-4998-AF4D-76F028B0C2E6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578C0D-9119-427C-ACED-0B6BD20949D7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FCC87F71-A797-4BF5-AF79-729C345008A3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Grafický objekt 27" descr="Plíce">
              <a:extLst>
                <a:ext uri="{FF2B5EF4-FFF2-40B4-BE49-F238E27FC236}">
                  <a16:creationId xmlns:a16="http://schemas.microsoft.com/office/drawing/2014/main" id="{8ED31349-5751-4DBE-83B3-E0CA3B08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36" name="Grafický objekt 29" descr="Srdce (orgán)">
              <a:extLst>
                <a:ext uri="{FF2B5EF4-FFF2-40B4-BE49-F238E27FC236}">
                  <a16:creationId xmlns:a16="http://schemas.microsoft.com/office/drawing/2014/main" id="{C39140CD-C19C-4FBF-8BF5-1799E27E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4D9E3BA7-3DFA-4105-A55E-F9604DEC3F6D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C27E90E6-CE17-4952-9FA4-04B25199042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49" name="Volný tvar: obrazec 32">
                  <a:extLst>
                    <a:ext uri="{FF2B5EF4-FFF2-40B4-BE49-F238E27FC236}">
                      <a16:creationId xmlns:a16="http://schemas.microsoft.com/office/drawing/2014/main" id="{74405667-B084-4F30-9AB8-375A6EE19082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Volný tvar: obrazec 33">
                  <a:extLst>
                    <a:ext uri="{FF2B5EF4-FFF2-40B4-BE49-F238E27FC236}">
                      <a16:creationId xmlns:a16="http://schemas.microsoft.com/office/drawing/2014/main" id="{F2785C82-8219-431F-8BAA-B97E4065E347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8" name="Volný tvar: obrazec 37">
                <a:extLst>
                  <a:ext uri="{FF2B5EF4-FFF2-40B4-BE49-F238E27FC236}">
                    <a16:creationId xmlns:a16="http://schemas.microsoft.com/office/drawing/2014/main" id="{B0E7289F-D4A9-4ADA-8B11-4662D3EC072F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9E616677-BFC5-4BF7-A16D-E2A0962FBEA3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312AAB73-3E37-4625-867F-6C772F956A03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44" name="Lichoběžník 10">
                  <a:extLst>
                    <a:ext uri="{FF2B5EF4-FFF2-40B4-BE49-F238E27FC236}">
                      <a16:creationId xmlns:a16="http://schemas.microsoft.com/office/drawing/2014/main" id="{092819AC-779A-456F-AE65-70080E3CFD3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>
                  <a:extLst>
                    <a:ext uri="{FF2B5EF4-FFF2-40B4-BE49-F238E27FC236}">
                      <a16:creationId xmlns:a16="http://schemas.microsoft.com/office/drawing/2014/main" id="{AD6B1797-0EF7-4681-96C1-5F271461AE6B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Pravoúhlý trojúhelník 45">
                  <a:extLst>
                    <a:ext uri="{FF2B5EF4-FFF2-40B4-BE49-F238E27FC236}">
                      <a16:creationId xmlns:a16="http://schemas.microsoft.com/office/drawing/2014/main" id="{DA36E9C6-352B-430E-A4FB-2809237D27D1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7C9601B-5555-40B3-ADB9-5332C856990F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38F38AD6-2B1E-40D7-884F-74DE0DACB24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C9EE330D-4974-4BFA-8A8D-DA7372C1F6DB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6BA73384-8831-4918-AA2C-0CA41308936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1856DC2-EF96-4E1F-9EC5-C032BE03293E}"/>
              </a:ext>
            </a:extLst>
          </p:cNvPr>
          <p:cNvGrpSpPr/>
          <p:nvPr/>
        </p:nvGrpSpPr>
        <p:grpSpPr>
          <a:xfrm>
            <a:off x="8807653" y="4319536"/>
            <a:ext cx="3061358" cy="748970"/>
            <a:chOff x="233161" y="3055395"/>
            <a:chExt cx="11751328" cy="3335797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7F5F1620-169E-4251-B655-A0DF83EEB8C0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0A892B66-37B3-46EC-BDA3-C52E865956A1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381C336B-5F99-46D9-9547-2992AFB8BE9B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B9226F1-C5AF-431C-BFE1-C8D09E97E976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Grafický objekt 27" descr="Plíce">
              <a:extLst>
                <a:ext uri="{FF2B5EF4-FFF2-40B4-BE49-F238E27FC236}">
                  <a16:creationId xmlns:a16="http://schemas.microsoft.com/office/drawing/2014/main" id="{E6EDED1C-190E-4394-8FD2-0D0C125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57" name="Grafický objekt 29" descr="Srdce (orgán)">
              <a:extLst>
                <a:ext uri="{FF2B5EF4-FFF2-40B4-BE49-F238E27FC236}">
                  <a16:creationId xmlns:a16="http://schemas.microsoft.com/office/drawing/2014/main" id="{235DA2C8-224D-4572-A1E0-BB755D37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81867B1-495D-4A9C-9860-6FC304C84C53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CA2EEE3B-13D0-4085-A51F-E37C83E5105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74" name="Lichoběžník 10">
                  <a:extLst>
                    <a:ext uri="{FF2B5EF4-FFF2-40B4-BE49-F238E27FC236}">
                      <a16:creationId xmlns:a16="http://schemas.microsoft.com/office/drawing/2014/main" id="{149FC253-5CC8-44C9-B14C-C97A2A07BB1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AB959A0C-A9C6-4EE6-860D-4B9998FBD7C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oúhlý trojúhelník 75">
                  <a:extLst>
                    <a:ext uri="{FF2B5EF4-FFF2-40B4-BE49-F238E27FC236}">
                      <a16:creationId xmlns:a16="http://schemas.microsoft.com/office/drawing/2014/main" id="{2C476B32-4019-4153-B6BF-1D441B2D345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50B5F8C1-D7D4-4086-9D0E-48408279A6C4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2E4C124A-A7AA-45CE-8A47-387C8049168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CB123A69-4CA6-42E4-9D0A-A67A9740C1E1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8A0C2E20-58C2-4730-B9FB-47BCB9C2A4B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ECDE5C8B-9570-4379-B1C8-EB646517CE1C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733E396F-7291-46CC-B58E-024CF714F02B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6" name="Lichoběžník 10">
                  <a:extLst>
                    <a:ext uri="{FF2B5EF4-FFF2-40B4-BE49-F238E27FC236}">
                      <a16:creationId xmlns:a16="http://schemas.microsoft.com/office/drawing/2014/main" id="{BBE52877-28CD-4B0E-9A73-C71DFBC236D0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C172C923-F220-4CA5-A315-F57F005545A4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Pravoúhlý trojúhelník 67">
                  <a:extLst>
                    <a:ext uri="{FF2B5EF4-FFF2-40B4-BE49-F238E27FC236}">
                      <a16:creationId xmlns:a16="http://schemas.microsoft.com/office/drawing/2014/main" id="{EFEB6C66-705A-47C2-BA85-51342A8B07B9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E0597D1F-1026-4C5A-AF6E-DE32AFE86166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5FCB3F1D-4D58-48E1-A8E1-476D73F9DCD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18E2F788-8893-4F57-840D-8D014FAE5A6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F4A5F98B-B3FB-49CF-9DDE-0D2E0DD96D8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88F55DC-4A63-4BFF-99F0-3E855F05CD9F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1F9F1BA7-46CB-428A-B164-A89D9D480C61}"/>
              </a:ext>
            </a:extLst>
          </p:cNvPr>
          <p:cNvGrpSpPr/>
          <p:nvPr/>
        </p:nvGrpSpPr>
        <p:grpSpPr>
          <a:xfrm>
            <a:off x="7197241" y="5334795"/>
            <a:ext cx="3636734" cy="1110783"/>
            <a:chOff x="233161" y="2387954"/>
            <a:chExt cx="11751328" cy="4048362"/>
          </a:xfrm>
        </p:grpSpPr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F2B17804-AF5D-470F-A0D5-C057DB4E0D21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31C89702-4548-4329-9C86-10DE9B427CC4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E126968A-B2B8-4A18-90D7-B6EB427E157D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46582F29-DF97-4295-9519-4DB50685062F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2" name="Grafický objekt 27" descr="Plíce">
              <a:extLst>
                <a:ext uri="{FF2B5EF4-FFF2-40B4-BE49-F238E27FC236}">
                  <a16:creationId xmlns:a16="http://schemas.microsoft.com/office/drawing/2014/main" id="{B448AF06-7B78-4F33-82B6-0B5ADCEE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83" name="Grafický objekt 29" descr="Srdce (orgán)">
              <a:extLst>
                <a:ext uri="{FF2B5EF4-FFF2-40B4-BE49-F238E27FC236}">
                  <a16:creationId xmlns:a16="http://schemas.microsoft.com/office/drawing/2014/main" id="{A801F8A1-5A08-4AAD-9947-94E60025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2ABDC0A0-B0FF-4737-8887-90E6CF06696B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16" name="Skupina 115">
                <a:extLst>
                  <a:ext uri="{FF2B5EF4-FFF2-40B4-BE49-F238E27FC236}">
                    <a16:creationId xmlns:a16="http://schemas.microsoft.com/office/drawing/2014/main" id="{A7063BC9-7E7D-4C6D-BF85-DD5A5149AAA1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18" name="Volný tvar: obrazec 32">
                  <a:extLst>
                    <a:ext uri="{FF2B5EF4-FFF2-40B4-BE49-F238E27FC236}">
                      <a16:creationId xmlns:a16="http://schemas.microsoft.com/office/drawing/2014/main" id="{B15FFF05-14F8-4DF2-BD01-6A1DB427D775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Volný tvar: obrazec 33">
                  <a:extLst>
                    <a:ext uri="{FF2B5EF4-FFF2-40B4-BE49-F238E27FC236}">
                      <a16:creationId xmlns:a16="http://schemas.microsoft.com/office/drawing/2014/main" id="{7311139E-2536-4470-92D2-37AF178D90FC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7" name="Volný tvar: obrazec 37">
                <a:extLst>
                  <a:ext uri="{FF2B5EF4-FFF2-40B4-BE49-F238E27FC236}">
                    <a16:creationId xmlns:a16="http://schemas.microsoft.com/office/drawing/2014/main" id="{98B4887D-BE46-428E-82FA-0A3BEE5F71F5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61546DEF-0E18-432A-B7A7-8C87AE3B60C3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8" name="Skupina 107">
                <a:extLst>
                  <a:ext uri="{FF2B5EF4-FFF2-40B4-BE49-F238E27FC236}">
                    <a16:creationId xmlns:a16="http://schemas.microsoft.com/office/drawing/2014/main" id="{C3160763-F08C-4E01-BF79-0440B5545016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3" name="Lichoběžník 10">
                  <a:extLst>
                    <a:ext uri="{FF2B5EF4-FFF2-40B4-BE49-F238E27FC236}">
                      <a16:creationId xmlns:a16="http://schemas.microsoft.com/office/drawing/2014/main" id="{E8EFF430-FB58-488F-9784-9F9C0372F2CA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59C47E84-5BE8-499F-91D4-8AC8138E23A0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Pravoúhlý trojúhelník 114">
                  <a:extLst>
                    <a:ext uri="{FF2B5EF4-FFF2-40B4-BE49-F238E27FC236}">
                      <a16:creationId xmlns:a16="http://schemas.microsoft.com/office/drawing/2014/main" id="{E15E1325-9F64-4495-9A63-5E3DE3161AC5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62B8C952-4734-4FE6-BD5E-991BB45120A5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BBF00A63-A395-40B7-8416-632523FD061B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6FE6155E-D24A-411D-8A26-B3362577EC8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B2D7C59C-B1CA-417F-8041-3DFADE03B414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E689E88B-0A22-4A19-8B98-0B793F0EEDF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0" name="Skupina 99">
                <a:extLst>
                  <a:ext uri="{FF2B5EF4-FFF2-40B4-BE49-F238E27FC236}">
                    <a16:creationId xmlns:a16="http://schemas.microsoft.com/office/drawing/2014/main" id="{66B2AF2A-48CF-4A92-847F-062E841C639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5" name="Lichoběžník 10">
                  <a:extLst>
                    <a:ext uri="{FF2B5EF4-FFF2-40B4-BE49-F238E27FC236}">
                      <a16:creationId xmlns:a16="http://schemas.microsoft.com/office/drawing/2014/main" id="{4F0B9691-1017-458D-987D-2D82E2849734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Obdélník 105">
                  <a:extLst>
                    <a:ext uri="{FF2B5EF4-FFF2-40B4-BE49-F238E27FC236}">
                      <a16:creationId xmlns:a16="http://schemas.microsoft.com/office/drawing/2014/main" id="{7305E223-6D57-45C3-8165-18A393CEE439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Pravoúhlý trojúhelník 106">
                  <a:extLst>
                    <a:ext uri="{FF2B5EF4-FFF2-40B4-BE49-F238E27FC236}">
                      <a16:creationId xmlns:a16="http://schemas.microsoft.com/office/drawing/2014/main" id="{1FAB0654-0433-48B9-86CB-7D69166519DE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0BE51705-2063-43DB-84BF-8263869E1E79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DACEE16D-614D-4F8E-B14D-03E8E57737F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82FE20BD-8C9D-4895-8675-1AF36987919F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196158BB-3785-4EA6-89DB-16BC3184AD1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79D11BAA-6951-4A95-B74A-D4BEF4F8207D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518F5495-04F0-4141-A026-356DB6A91A0C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40E96477-5CF9-4120-AD83-78B81BC7D635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1F6B59CC-59EB-4F41-8173-813417481585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F18EC357-D450-47A2-B3FF-6C6391231EAC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9CE7E51-3D17-45D1-9BDA-C366EA90885F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9BC1A63-523E-4323-9E8B-D9631E36DFAE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B334B9A0-6E28-4688-9B3F-ADD5BBF454D8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772BDA94-F8F0-452A-9648-813C2BC638AA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EBD38674-8646-4061-BE2E-9839E49E6A00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C91A7E1-B49A-4DAC-BA12-BA44EAAC903C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596D63B5-3603-416B-BBE8-47C7C10EE6DF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Znak násobení 57">
              <a:extLst>
                <a:ext uri="{FF2B5EF4-FFF2-40B4-BE49-F238E27FC236}">
                  <a16:creationId xmlns:a16="http://schemas.microsoft.com/office/drawing/2014/main" id="{5064A306-688A-4CEA-8EA1-53D195242B33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357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302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Principem je stanovení rychlosti proudění vzduchu z měřených rozdílů tlaků mezi vnitřní a vnější stranou membrány spirometru, objemy jsou dopočítávány (spirometry systému </a:t>
            </a:r>
            <a:r>
              <a:rPr lang="cs-CZ" dirty="0" err="1"/>
              <a:t>PowerLab</a:t>
            </a:r>
            <a:r>
              <a:rPr lang="cs-CZ" dirty="0"/>
              <a:t>).</a:t>
            </a:r>
          </a:p>
          <a:p>
            <a:pPr algn="just"/>
            <a:r>
              <a:rPr lang="cs-CZ" dirty="0"/>
              <a:t>Principem je měření rychlosti proudění vzduchu definovaným průřezem z otáček </a:t>
            </a:r>
            <a:r>
              <a:rPr lang="cs-CZ" dirty="0" err="1"/>
              <a:t>turbínky</a:t>
            </a:r>
            <a:r>
              <a:rPr lang="cs-CZ" dirty="0"/>
              <a:t> a objemy jsou dopočítávány (</a:t>
            </a:r>
            <a:r>
              <a:rPr lang="cs-CZ" dirty="0" err="1"/>
              <a:t>Cosmed</a:t>
            </a:r>
            <a:r>
              <a:rPr lang="cs-CZ" dirty="0"/>
              <a:t>).</a:t>
            </a:r>
          </a:p>
          <a:p>
            <a:pPr algn="just"/>
            <a:r>
              <a:rPr lang="cs-CZ" dirty="0" err="1"/>
              <a:t>Kroghův</a:t>
            </a:r>
            <a:r>
              <a:rPr lang="cs-CZ" dirty="0"/>
              <a:t> respirometr</a:t>
            </a:r>
          </a:p>
          <a:p>
            <a:pPr algn="just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957CED7-64E4-4F6D-B8A7-75DA5A7B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7055" r="9806" b="10550"/>
          <a:stretch/>
        </p:blipFill>
        <p:spPr>
          <a:xfrm>
            <a:off x="6488514" y="4610090"/>
            <a:ext cx="3804589" cy="21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9" y="5011377"/>
            <a:ext cx="11156134" cy="654383"/>
          </a:xfrm>
        </p:spPr>
        <p:txBody>
          <a:bodyPr/>
          <a:lstStyle/>
          <a:p>
            <a:pPr lvl="0"/>
            <a:r>
              <a:rPr lang="en-GB" sz="1200" b="1" i="1" dirty="0" err="1"/>
              <a:t>klidový</a:t>
            </a:r>
            <a:r>
              <a:rPr lang="en-GB" sz="1200" b="1" i="1" dirty="0"/>
              <a:t> </a:t>
            </a:r>
            <a:r>
              <a:rPr lang="en-GB" sz="1200" b="1" i="1" dirty="0" err="1"/>
              <a:t>dechový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[Vt] – </a:t>
            </a:r>
            <a:r>
              <a:rPr lang="en-GB" sz="1200" b="1" i="1" dirty="0" err="1"/>
              <a:t>objem</a:t>
            </a:r>
            <a:r>
              <a:rPr lang="en-GB" sz="1200" b="1" i="1" dirty="0"/>
              <a:t> </a:t>
            </a:r>
            <a:r>
              <a:rPr lang="en-GB" sz="1200" b="1" i="1" dirty="0" err="1"/>
              <a:t>vzduchu</a:t>
            </a:r>
            <a:r>
              <a:rPr lang="en-GB" sz="1200" b="1" i="1" dirty="0"/>
              <a:t> </a:t>
            </a:r>
            <a:r>
              <a:rPr lang="en-GB" sz="1200" b="1" i="1" dirty="0" err="1"/>
              <a:t>vdechnutý</a:t>
            </a:r>
            <a:r>
              <a:rPr lang="en-GB" sz="1200" b="1" i="1" dirty="0"/>
              <a:t> do </a:t>
            </a:r>
            <a:r>
              <a:rPr lang="en-GB" sz="1200" b="1" i="1" dirty="0" err="1"/>
              <a:t>plic</a:t>
            </a:r>
            <a:r>
              <a:rPr lang="en-GB" sz="1200" b="1" i="1" dirty="0"/>
              <a:t> z </a:t>
            </a:r>
            <a:r>
              <a:rPr lang="en-GB" sz="1200" b="1" i="1" dirty="0" err="1"/>
              <a:t>polohy</a:t>
            </a:r>
            <a:r>
              <a:rPr lang="en-GB" sz="1200" b="1" i="1" dirty="0"/>
              <a:t> </a:t>
            </a:r>
            <a:r>
              <a:rPr lang="en-GB" sz="1200" b="1" i="1" dirty="0" err="1"/>
              <a:t>klidového</a:t>
            </a:r>
            <a:r>
              <a:rPr lang="en-GB" sz="1200" b="1" i="1" dirty="0"/>
              <a:t> </a:t>
            </a:r>
            <a:r>
              <a:rPr lang="en-GB" sz="1200" b="1" i="1" dirty="0" err="1"/>
              <a:t>výdechu</a:t>
            </a:r>
            <a:endParaRPr lang="en-GB" sz="1200" b="1" i="1" dirty="0"/>
          </a:p>
          <a:p>
            <a:pPr lvl="0"/>
            <a:r>
              <a:rPr lang="en-GB" sz="1200" b="1" i="1" dirty="0" err="1"/>
              <a:t>rezervní</a:t>
            </a:r>
            <a:r>
              <a:rPr lang="en-GB" sz="1200" b="1" i="1" dirty="0"/>
              <a:t> </a:t>
            </a:r>
            <a:r>
              <a:rPr lang="en-GB" sz="1200" b="1" i="1" dirty="0" err="1"/>
              <a:t>inspirační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[IRV] – </a:t>
            </a:r>
            <a:r>
              <a:rPr lang="en-GB" sz="1200" b="1" i="1" dirty="0" err="1"/>
              <a:t>maximální</a:t>
            </a:r>
            <a:r>
              <a:rPr lang="en-GB" sz="1200" b="1" i="1" dirty="0"/>
              <a:t> </a:t>
            </a:r>
            <a:r>
              <a:rPr lang="en-GB" sz="1200" b="1" i="1" dirty="0" err="1"/>
              <a:t>objem</a:t>
            </a:r>
            <a:r>
              <a:rPr lang="en-GB" sz="1200" b="1" i="1" dirty="0"/>
              <a:t> </a:t>
            </a:r>
            <a:r>
              <a:rPr lang="en-GB" sz="1200" b="1" i="1" dirty="0" err="1"/>
              <a:t>vzduchu</a:t>
            </a:r>
            <a:r>
              <a:rPr lang="en-GB" sz="1200" b="1" i="1" dirty="0"/>
              <a:t>, </a:t>
            </a:r>
            <a:r>
              <a:rPr lang="en-GB" sz="1200" b="1" i="1" dirty="0" err="1"/>
              <a:t>který</a:t>
            </a:r>
            <a:r>
              <a:rPr lang="en-GB" sz="1200" b="1" i="1" dirty="0"/>
              <a:t> </a:t>
            </a:r>
            <a:r>
              <a:rPr lang="en-GB" sz="1200" b="1" i="1" dirty="0" err="1"/>
              <a:t>může</a:t>
            </a:r>
            <a:r>
              <a:rPr lang="en-GB" sz="1200" b="1" i="1" dirty="0"/>
              <a:t> </a:t>
            </a:r>
            <a:r>
              <a:rPr lang="en-GB" sz="1200" b="1" i="1" dirty="0" err="1"/>
              <a:t>být</a:t>
            </a:r>
            <a:r>
              <a:rPr lang="en-GB" sz="1200" b="1" i="1" dirty="0"/>
              <a:t> </a:t>
            </a:r>
            <a:r>
              <a:rPr lang="en-GB" sz="1200" b="1" i="1" dirty="0" err="1"/>
              <a:t>usilovně</a:t>
            </a:r>
            <a:r>
              <a:rPr lang="en-GB" sz="1200" b="1" i="1" dirty="0"/>
              <a:t> </a:t>
            </a:r>
            <a:r>
              <a:rPr lang="en-GB" sz="1200" b="1" i="1" dirty="0" err="1"/>
              <a:t>nadechnut</a:t>
            </a:r>
            <a:r>
              <a:rPr lang="en-GB" sz="1200" b="1" i="1" dirty="0"/>
              <a:t> </a:t>
            </a:r>
            <a:r>
              <a:rPr lang="en-GB" sz="1200" b="1" i="1" dirty="0" err="1"/>
              <a:t>navíc</a:t>
            </a:r>
            <a:r>
              <a:rPr lang="en-GB" sz="1200" b="1" i="1" dirty="0"/>
              <a:t> po </a:t>
            </a:r>
            <a:r>
              <a:rPr lang="en-GB" sz="1200" b="1" i="1" dirty="0" err="1"/>
              <a:t>normálním</a:t>
            </a:r>
            <a:r>
              <a:rPr lang="en-GB" sz="1200" b="1" i="1" dirty="0"/>
              <a:t> </a:t>
            </a:r>
            <a:r>
              <a:rPr lang="en-GB" sz="1200" b="1" i="1" dirty="0" err="1"/>
              <a:t>nádechu</a:t>
            </a:r>
            <a:endParaRPr lang="en-GB" sz="1200" b="1" i="1" dirty="0"/>
          </a:p>
          <a:p>
            <a:r>
              <a:rPr lang="cs-CZ" sz="1200" b="1" dirty="0">
                <a:latin typeface="+mn-lt"/>
              </a:rPr>
              <a:t>rezervní expirační objem [ERV]</a:t>
            </a:r>
            <a:r>
              <a:rPr lang="cs-CZ" sz="1200" dirty="0">
                <a:latin typeface="+mn-lt"/>
              </a:rPr>
              <a:t> – maximální objem vzduchu, který může být usilovně vydechnut navíc po normálním výdechu</a:t>
            </a:r>
          </a:p>
          <a:p>
            <a:r>
              <a:rPr lang="cs-CZ" sz="1200" b="1" dirty="0">
                <a:latin typeface="+mn-lt"/>
              </a:rPr>
              <a:t>reziduální objem [RV] </a:t>
            </a:r>
            <a:r>
              <a:rPr lang="cs-CZ" sz="1200" dirty="0">
                <a:latin typeface="+mn-lt"/>
              </a:rPr>
              <a:t>– objem vzduchu, který zůstává  v plicích po maximálně usilovném výdechu </a:t>
            </a:r>
          </a:p>
          <a:p>
            <a:pPr marL="72000" lvl="0" indent="0">
              <a:buNone/>
            </a:pPr>
            <a:endParaRPr lang="cs-CZ" sz="1200" dirty="0"/>
          </a:p>
          <a:p>
            <a:endParaRPr lang="cs-CZ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BF5C12E-C6C9-439B-AF05-FA5DE64C0765}"/>
              </a:ext>
            </a:extLst>
          </p:cNvPr>
          <p:cNvGrpSpPr/>
          <p:nvPr/>
        </p:nvGrpSpPr>
        <p:grpSpPr>
          <a:xfrm>
            <a:off x="1355836" y="1270372"/>
            <a:ext cx="9490075" cy="3514725"/>
            <a:chOff x="134064" y="750949"/>
            <a:chExt cx="6274648" cy="2057363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46407648-08BF-475C-8BBF-4BD1ADFB4CAF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7F79019E-3150-41EE-8AE0-BE777A04698C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D7CD112-FFA8-40DE-9A03-E2D47CD8A07B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84EAA58-5C39-43C9-9182-33229952FCBC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AE6F491-AA09-46C9-9845-FB414014D4AD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64DF42F-6D6B-4B81-BD26-6F5E36397BD3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192A541B-4C2C-4209-887C-0B11B7827AE5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6CFC8276-0A90-4BFC-96F5-161D4B153CC3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039C11-EA41-4A46-91D6-32E87A220029}"/>
              </a:ext>
            </a:extLst>
          </p:cNvPr>
          <p:cNvCxnSpPr/>
          <p:nvPr/>
        </p:nvCxnSpPr>
        <p:spPr bwMode="auto">
          <a:xfrm>
            <a:off x="2273359" y="2743957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829341" y="2964006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829341" y="1990832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3F12F30-4FDB-448C-8596-92298FD53774}"/>
              </a:ext>
            </a:extLst>
          </p:cNvPr>
          <p:cNvCxnSpPr/>
          <p:nvPr/>
        </p:nvCxnSpPr>
        <p:spPr bwMode="auto">
          <a:xfrm>
            <a:off x="3921184" y="1582955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3A15BDD-35A6-470B-AB5C-7689D47D4214}"/>
              </a:ext>
            </a:extLst>
          </p:cNvPr>
          <p:cNvCxnSpPr/>
          <p:nvPr/>
        </p:nvCxnSpPr>
        <p:spPr bwMode="auto">
          <a:xfrm>
            <a:off x="6007159" y="3536785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7E7A459-C219-486E-95AE-8B76578BB5DC}"/>
              </a:ext>
            </a:extLst>
          </p:cNvPr>
          <p:cNvCxnSpPr/>
          <p:nvPr/>
        </p:nvCxnSpPr>
        <p:spPr bwMode="auto">
          <a:xfrm>
            <a:off x="8617009" y="4131310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829341" y="3676757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829341" y="4234491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03" y="4787248"/>
            <a:ext cx="3783668" cy="1692748"/>
          </a:xfrm>
        </p:spPr>
        <p:txBody>
          <a:bodyPr/>
          <a:lstStyle/>
          <a:p>
            <a:pPr marL="72000" lvl="0" indent="0">
              <a:buNone/>
            </a:pPr>
            <a:r>
              <a:rPr lang="en-GB" sz="1200" b="1" i="1" dirty="0" err="1"/>
              <a:t>Kapacita</a:t>
            </a:r>
            <a:r>
              <a:rPr lang="en-GB" sz="1200" b="1" i="1" dirty="0"/>
              <a:t> </a:t>
            </a:r>
            <a:r>
              <a:rPr lang="en-GB" sz="1200" b="1" i="1" dirty="0" err="1"/>
              <a:t>plic</a:t>
            </a:r>
            <a:r>
              <a:rPr lang="cs-CZ" sz="1200" b="1" i="1" dirty="0"/>
              <a:t>:</a:t>
            </a:r>
            <a:endParaRPr lang="en-GB" sz="1200" b="1" i="1" dirty="0"/>
          </a:p>
          <a:p>
            <a:r>
              <a:rPr lang="cs-CZ" sz="1200" dirty="0"/>
              <a:t>rezervní inspirační kapacita [RIC]= </a:t>
            </a:r>
            <a:r>
              <a:rPr lang="cs-CZ" sz="1200" dirty="0" err="1"/>
              <a:t>IRV+Vt</a:t>
            </a:r>
            <a:endParaRPr lang="cs-CZ" sz="1200" dirty="0"/>
          </a:p>
          <a:p>
            <a:r>
              <a:rPr lang="cs-CZ" sz="1200" dirty="0"/>
              <a:t>rezervní exspirační kapacita [IRV]= </a:t>
            </a:r>
            <a:r>
              <a:rPr lang="cs-CZ" sz="1200" dirty="0" err="1"/>
              <a:t>ERV+Vt</a:t>
            </a:r>
            <a:endParaRPr lang="cs-CZ" sz="1200" dirty="0"/>
          </a:p>
          <a:p>
            <a:r>
              <a:rPr lang="cs-CZ" sz="1200" dirty="0"/>
              <a:t>vitální kapacita plic [VC] = </a:t>
            </a:r>
            <a:r>
              <a:rPr lang="cs-CZ" sz="1200" dirty="0" err="1"/>
              <a:t>IVR+Vt+ERV</a:t>
            </a:r>
            <a:endParaRPr lang="cs-CZ" sz="1200" dirty="0"/>
          </a:p>
          <a:p>
            <a:r>
              <a:rPr lang="cs-CZ" sz="1200" dirty="0"/>
              <a:t>funkční reziduální kapacita [FRC] = ERV+RV</a:t>
            </a:r>
          </a:p>
          <a:p>
            <a:r>
              <a:rPr lang="cs-CZ" sz="1200" dirty="0"/>
              <a:t>celková plicní kapacita [TLC] = </a:t>
            </a:r>
            <a:r>
              <a:rPr lang="cs-CZ" sz="1200" dirty="0" err="1"/>
              <a:t>IRV+Vt+ERV+RV</a:t>
            </a:r>
            <a:endParaRPr lang="cs-CZ" sz="1200" dirty="0"/>
          </a:p>
          <a:p>
            <a:endParaRPr lang="cs-CZ" sz="1200" dirty="0"/>
          </a:p>
        </p:txBody>
      </p: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441155" y="2886372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441155" y="1913198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441155" y="3599123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441155" y="4156857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D0A822F-3E4C-477E-B46B-ACAC89D798ED}"/>
              </a:ext>
            </a:extLst>
          </p:cNvPr>
          <p:cNvGrpSpPr/>
          <p:nvPr/>
        </p:nvGrpSpPr>
        <p:grpSpPr>
          <a:xfrm>
            <a:off x="1355847" y="1256480"/>
            <a:ext cx="9490075" cy="3514725"/>
            <a:chOff x="134064" y="750949"/>
            <a:chExt cx="6274648" cy="2057363"/>
          </a:xfrm>
        </p:grpSpPr>
        <p:sp>
          <p:nvSpPr>
            <p:cNvPr id="24" name="Volný tvar 6">
              <a:extLst>
                <a:ext uri="{FF2B5EF4-FFF2-40B4-BE49-F238E27FC236}">
                  <a16:creationId xmlns:a16="http://schemas.microsoft.com/office/drawing/2014/main" id="{9956BD4D-799D-430D-9D9A-A4E3728DF5C6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5A7C51E-948B-4886-A817-94BFBE8DA242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084F117-C507-49FE-9DA9-820F75458139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AC44B-4F78-4F98-9318-FB22AA006FBF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9B08A6F-EFCF-465B-AACB-3FAB0759ACE9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BB9EB-E03D-4430-9046-B50BE4C65E52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AB713B09-B36F-442F-9A92-8BE54A873864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684B3AD-79E5-4364-A77F-082DC7BDAC1B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A21C9E6-F466-4553-9898-056570D85F06}"/>
              </a:ext>
            </a:extLst>
          </p:cNvPr>
          <p:cNvCxnSpPr/>
          <p:nvPr/>
        </p:nvCxnSpPr>
        <p:spPr bwMode="auto">
          <a:xfrm>
            <a:off x="8064570" y="1553952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DF9A57D-600A-4300-A6AB-056E7788EF8F}"/>
              </a:ext>
            </a:extLst>
          </p:cNvPr>
          <p:cNvCxnSpPr/>
          <p:nvPr/>
        </p:nvCxnSpPr>
        <p:spPr bwMode="auto">
          <a:xfrm>
            <a:off x="3921195" y="1569063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435E656-BBAD-4A5C-9A45-7038ACC76972}"/>
              </a:ext>
            </a:extLst>
          </p:cNvPr>
          <p:cNvCxnSpPr/>
          <p:nvPr/>
        </p:nvCxnSpPr>
        <p:spPr bwMode="auto">
          <a:xfrm>
            <a:off x="6007170" y="2755616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CD1916E-0004-468D-9FB2-97C1368EE015}"/>
              </a:ext>
            </a:extLst>
          </p:cNvPr>
          <p:cNvCxnSpPr/>
          <p:nvPr/>
        </p:nvCxnSpPr>
        <p:spPr bwMode="auto">
          <a:xfrm>
            <a:off x="8617020" y="3541046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061173D-B464-4ABF-9BE8-C21A428EE4F6}"/>
              </a:ext>
            </a:extLst>
          </p:cNvPr>
          <p:cNvCxnSpPr/>
          <p:nvPr/>
        </p:nvCxnSpPr>
        <p:spPr bwMode="auto">
          <a:xfrm>
            <a:off x="9274546" y="1553952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ástupný symbol pro obsah 4">
            <a:extLst>
              <a:ext uri="{FF2B5EF4-FFF2-40B4-BE49-F238E27FC236}">
                <a16:creationId xmlns:a16="http://schemas.microsoft.com/office/drawing/2014/main" id="{DBD36CAA-F0BA-4528-B0FF-B5ECD0A91E60}"/>
              </a:ext>
            </a:extLst>
          </p:cNvPr>
          <p:cNvSpPr txBox="1">
            <a:spLocks/>
          </p:cNvSpPr>
          <p:nvPr/>
        </p:nvSpPr>
        <p:spPr>
          <a:xfrm>
            <a:off x="5988821" y="4783711"/>
            <a:ext cx="2278928" cy="65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Dynamické plicní parametry: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</a:p>
          <a:p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02697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E9994B-67C1-4FB3-8774-66D58BC2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536848"/>
          </a:xfrm>
        </p:spPr>
        <p:txBody>
          <a:bodyPr/>
          <a:lstStyle/>
          <a:p>
            <a:pPr marL="72000" indent="0">
              <a:buNone/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Dynamické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plicní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parametry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178E33D-4875-4154-9DF1-B4E56003A1B0}"/>
              </a:ext>
            </a:extLst>
          </p:cNvPr>
          <p:cNvGrpSpPr/>
          <p:nvPr/>
        </p:nvGrpSpPr>
        <p:grpSpPr>
          <a:xfrm>
            <a:off x="663825" y="2375910"/>
            <a:ext cx="4297822" cy="3673289"/>
            <a:chOff x="5348721" y="2996952"/>
            <a:chExt cx="3687775" cy="251454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938AAE11-DA2C-4C99-A15B-01DD78A2BF58}"/>
                </a:ext>
              </a:extLst>
            </p:cNvPr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A95B782E-A9E7-4EA5-8745-726C77A3EF2F}"/>
                  </a:ext>
                </a:extLst>
              </p:cNvPr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2C9F85B-2CBA-4860-976F-D75564ACE6E4}"/>
                    </a:ext>
                  </a:extLst>
                </p:cNvPr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BCBF29AB-9756-4C5A-85EA-852002662C5A}"/>
                    </a:ext>
                  </a:extLst>
                </p:cNvPr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448294D-049C-4855-9F91-12ADD00C4FF4}"/>
                  </a:ext>
                </a:extLst>
              </p:cNvPr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50" name="Volný tvar 17">
                <a:extLst>
                  <a:ext uri="{FF2B5EF4-FFF2-40B4-BE49-F238E27FC236}">
                    <a16:creationId xmlns:a16="http://schemas.microsoft.com/office/drawing/2014/main" id="{F1F26E06-B82F-45FB-8A65-7672A5B19A37}"/>
                  </a:ext>
                </a:extLst>
              </p:cNvPr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D51F280E-5636-45A0-953D-6FE28F9B57C6}"/>
                  </a:ext>
                </a:extLst>
              </p:cNvPr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DA0285AE-0823-4BC2-B7D4-0212BACEBE4D}"/>
                  </a:ext>
                </a:extLst>
              </p:cNvPr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DD086FB2-4B02-4452-B053-56C9F85CE02E}"/>
                  </a:ext>
                </a:extLst>
              </p:cNvPr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90934FB-F630-49AB-8BBA-4488E9235C57}"/>
                  </a:ext>
                </a:extLst>
              </p:cNvPr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BF561E2-D6E8-42BE-8C32-39E50BA916C2}"/>
                  </a:ext>
                </a:extLst>
              </p:cNvPr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>
                <a:extLst>
                  <a:ext uri="{FF2B5EF4-FFF2-40B4-BE49-F238E27FC236}">
                    <a16:creationId xmlns:a16="http://schemas.microsoft.com/office/drawing/2014/main" id="{13CBE782-35E1-4DB0-AC83-136A6A5138AA}"/>
                  </a:ext>
                </a:extLst>
              </p:cNvPr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ovéPole 17">
              <a:extLst>
                <a:ext uri="{FF2B5EF4-FFF2-40B4-BE49-F238E27FC236}">
                  <a16:creationId xmlns:a16="http://schemas.microsoft.com/office/drawing/2014/main" id="{E69C25E0-6FDA-4D55-86E5-A00CC71F7D34}"/>
                </a:ext>
              </a:extLst>
            </p:cNvPr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solidFill>
                    <a:srgbClr val="000000"/>
                  </a:solidFill>
                  <a:latin typeface="+mn-lt"/>
                  <a:ea typeface="Times New Roman"/>
                </a:rPr>
                <a:t>t</a:t>
              </a: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1" name="TextovéPole 17">
              <a:extLst>
                <a:ext uri="{FF2B5EF4-FFF2-40B4-BE49-F238E27FC236}">
                  <a16:creationId xmlns:a16="http://schemas.microsoft.com/office/drawing/2014/main" id="{B56C91A0-7B11-40EC-85D1-2882545B535E}"/>
                </a:ext>
              </a:extLst>
            </p:cNvPr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42" name="TextovéPole 17">
              <a:extLst>
                <a:ext uri="{FF2B5EF4-FFF2-40B4-BE49-F238E27FC236}">
                  <a16:creationId xmlns:a16="http://schemas.microsoft.com/office/drawing/2014/main" id="{4F39C0F0-4DCC-45C5-97AB-3E580D9BDC1C}"/>
                </a:ext>
              </a:extLst>
            </p:cNvPr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3AC2BB-579A-4007-81FB-4A232DC43AFC}"/>
                </a:ext>
              </a:extLst>
            </p:cNvPr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32">
              <a:extLst>
                <a:ext uri="{FF2B5EF4-FFF2-40B4-BE49-F238E27FC236}">
                  <a16:creationId xmlns:a16="http://schemas.microsoft.com/office/drawing/2014/main" id="{037F989F-E74D-4541-A555-8B588CB82120}"/>
                </a:ext>
              </a:extLst>
            </p:cNvPr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5" name="TextovéPole 69">
              <a:extLst>
                <a:ext uri="{FF2B5EF4-FFF2-40B4-BE49-F238E27FC236}">
                  <a16:creationId xmlns:a16="http://schemas.microsoft.com/office/drawing/2014/main" id="{6AAAB44A-4D4B-45E8-BF80-9326E735BBF0}"/>
                </a:ext>
              </a:extLst>
            </p:cNvPr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CF744305-03A7-4BFA-B736-1F30815770BF}"/>
                </a:ext>
              </a:extLst>
            </p:cNvPr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93F5843-4AD5-4A78-B00C-C6DB2D21A37A}"/>
                </a:ext>
              </a:extLst>
            </p:cNvPr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516C897E-0C52-4A95-88D0-7648320BA4F1}"/>
              </a:ext>
            </a:extLst>
          </p:cNvPr>
          <p:cNvSpPr/>
          <p:nvPr/>
        </p:nvSpPr>
        <p:spPr>
          <a:xfrm>
            <a:off x="5083261" y="3006423"/>
            <a:ext cx="6608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usilovná vitální kapacita; maximální objem vzduchu, který lze po maximálním nádechu prudce vydechnout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usilovně vydechnutý objem za první sekundu; objem vzduchu vydechnutý s největším úsilím za 1. sekundu po maximální nádechu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Tiffeneaův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index – kolem 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0,8 (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80 %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25: </a:t>
            </a:r>
            <a:r>
              <a:rPr lang="en-US" dirty="0" err="1"/>
              <a:t>Ventilace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plicní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cs-CZ" dirty="0"/>
              <a:t>, </a:t>
            </a:r>
            <a:r>
              <a:rPr lang="en-US" dirty="0" err="1"/>
              <a:t>měření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B0239A7-8B05-41C2-B33E-3828BCD9174C}"/>
              </a:ext>
            </a:extLst>
          </p:cNvPr>
          <p:cNvGrpSpPr/>
          <p:nvPr/>
        </p:nvGrpSpPr>
        <p:grpSpPr>
          <a:xfrm>
            <a:off x="1195647" y="1844550"/>
            <a:ext cx="4359830" cy="3175184"/>
            <a:chOff x="1788355" y="3847091"/>
            <a:chExt cx="4245870" cy="253533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2F8150B-525D-46AC-89CD-678AFFFEBD1D}"/>
                </a:ext>
              </a:extLst>
            </p:cNvPr>
            <p:cNvGrpSpPr/>
            <p:nvPr/>
          </p:nvGrpSpPr>
          <p:grpSpPr>
            <a:xfrm>
              <a:off x="1788355" y="3847091"/>
              <a:ext cx="4245870" cy="2535333"/>
              <a:chOff x="342427" y="173926"/>
              <a:chExt cx="4400880" cy="2760478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53F2B0D9-D3D5-41A0-8084-7AF4730E7A96}"/>
                  </a:ext>
                </a:extLst>
              </p:cNvPr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F9F6395A-56C7-4FFB-80FD-00C3A35665D3}"/>
                  </a:ext>
                </a:extLst>
              </p:cNvPr>
              <p:cNvGrpSpPr/>
              <p:nvPr/>
            </p:nvGrpSpPr>
            <p:grpSpPr>
              <a:xfrm>
                <a:off x="342427" y="173926"/>
                <a:ext cx="4400880" cy="2760478"/>
                <a:chOff x="342427" y="173926"/>
                <a:chExt cx="4400880" cy="2760478"/>
              </a:xfrm>
            </p:grpSpPr>
            <p:sp>
              <p:nvSpPr>
                <p:cNvPr id="35" name="TextovéPole 40">
                  <a:extLst>
                    <a:ext uri="{FF2B5EF4-FFF2-40B4-BE49-F238E27FC236}">
                      <a16:creationId xmlns:a16="http://schemas.microsoft.com/office/drawing/2014/main" id="{83788DA4-EFDE-45F6-83B8-C3740CBFD51B}"/>
                    </a:ext>
                  </a:extLst>
                </p:cNvPr>
                <p:cNvSpPr txBox="1"/>
                <p:nvPr/>
              </p:nvSpPr>
              <p:spPr>
                <a:xfrm>
                  <a:off x="1192230" y="2693583"/>
                  <a:ext cx="575830" cy="240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+mn-lt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+mn-lt"/>
                    <a:ea typeface="Times New Roman"/>
                  </a:endParaRPr>
                </a:p>
              </p:txBody>
            </p:sp>
            <p:grpSp>
              <p:nvGrpSpPr>
                <p:cNvPr id="36" name="Skupina 35">
                  <a:extLst>
                    <a:ext uri="{FF2B5EF4-FFF2-40B4-BE49-F238E27FC236}">
                      <a16:creationId xmlns:a16="http://schemas.microsoft.com/office/drawing/2014/main" id="{64D497F5-3295-4B09-BD1C-CEF069DD1629}"/>
                    </a:ext>
                  </a:extLst>
                </p:cNvPr>
                <p:cNvGrpSpPr/>
                <p:nvPr/>
              </p:nvGrpSpPr>
              <p:grpSpPr>
                <a:xfrm>
                  <a:off x="342427" y="173926"/>
                  <a:ext cx="4400880" cy="2709315"/>
                  <a:chOff x="342427" y="173926"/>
                  <a:chExt cx="4400880" cy="2709315"/>
                </a:xfrm>
              </p:grpSpPr>
              <p:grpSp>
                <p:nvGrpSpPr>
                  <p:cNvPr id="37" name="Skupina 36">
                    <a:extLst>
                      <a:ext uri="{FF2B5EF4-FFF2-40B4-BE49-F238E27FC236}">
                        <a16:creationId xmlns:a16="http://schemas.microsoft.com/office/drawing/2014/main" id="{802EEA17-1CAD-4F08-8C25-BDDBCB35EC30}"/>
                      </a:ext>
                    </a:extLst>
                  </p:cNvPr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63" name="Přímá spojnice 62">
                      <a:extLst>
                        <a:ext uri="{FF2B5EF4-FFF2-40B4-BE49-F238E27FC236}">
                          <a16:creationId xmlns:a16="http://schemas.microsoft.com/office/drawing/2014/main" id="{93020149-D91A-4F90-97F7-90CFED6B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Přímá spojnice 63">
                      <a:extLst>
                        <a:ext uri="{FF2B5EF4-FFF2-40B4-BE49-F238E27FC236}">
                          <a16:creationId xmlns:a16="http://schemas.microsoft.com/office/drawing/2014/main" id="{6DAF0CBB-B54E-45F9-B16E-79F18BAA65A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Volný tvar 41">
                    <a:extLst>
                      <a:ext uri="{FF2B5EF4-FFF2-40B4-BE49-F238E27FC236}">
                        <a16:creationId xmlns:a16="http://schemas.microsoft.com/office/drawing/2014/main" id="{9C83EC0A-7BA7-49B3-A544-76BF4B8E1061}"/>
                      </a:ext>
                    </a:extLst>
                  </p:cNvPr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61" name="TextovéPole 47">
                    <a:extLst>
                      <a:ext uri="{FF2B5EF4-FFF2-40B4-BE49-F238E27FC236}">
                        <a16:creationId xmlns:a16="http://schemas.microsoft.com/office/drawing/2014/main" id="{76287DE0-2D55-43FD-A327-3FEF56E7E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27" y="173926"/>
                    <a:ext cx="1064961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62" name="TextovéPole 48">
                    <a:extLst>
                      <a:ext uri="{FF2B5EF4-FFF2-40B4-BE49-F238E27FC236}">
                        <a16:creationId xmlns:a16="http://schemas.microsoft.com/office/drawing/2014/main" id="{FA5FE8BB-8632-4900-94EC-FAFAE853A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43" y="2642420"/>
                    <a:ext cx="1147264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2" name="Volný tvar 29">
              <a:extLst>
                <a:ext uri="{FF2B5EF4-FFF2-40B4-BE49-F238E27FC236}">
                  <a16:creationId xmlns:a16="http://schemas.microsoft.com/office/drawing/2014/main" id="{4CC52501-357B-4640-83DB-2EEE67927CBA}"/>
                </a:ext>
              </a:extLst>
            </p:cNvPr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85403D1F-36BF-4E95-A358-5AEE9767B3BD}"/>
              </a:ext>
            </a:extLst>
          </p:cNvPr>
          <p:cNvGrpSpPr/>
          <p:nvPr/>
        </p:nvGrpSpPr>
        <p:grpSpPr>
          <a:xfrm>
            <a:off x="6489581" y="1801693"/>
            <a:ext cx="4168775" cy="3212685"/>
            <a:chOff x="142840" y="181620"/>
            <a:chExt cx="4320962" cy="3053839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B5B3F160-7A50-4876-AFEB-4D6C6465FAD4}"/>
                </a:ext>
              </a:extLst>
            </p:cNvPr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53D2D440-A43E-4749-BA3A-276389531291}"/>
                </a:ext>
              </a:extLst>
            </p:cNvPr>
            <p:cNvGrpSpPr/>
            <p:nvPr/>
          </p:nvGrpSpPr>
          <p:grpSpPr>
            <a:xfrm>
              <a:off x="142840" y="181620"/>
              <a:ext cx="4320962" cy="3053839"/>
              <a:chOff x="142840" y="181620"/>
              <a:chExt cx="4320962" cy="3053839"/>
            </a:xfrm>
          </p:grpSpPr>
          <p:sp>
            <p:nvSpPr>
              <p:cNvPr id="68" name="TextovéPole 17">
                <a:extLst>
                  <a:ext uri="{FF2B5EF4-FFF2-40B4-BE49-F238E27FC236}">
                    <a16:creationId xmlns:a16="http://schemas.microsoft.com/office/drawing/2014/main" id="{89BB5EAE-6526-4194-B4F0-E2C9A0FAA4E9}"/>
                  </a:ext>
                </a:extLst>
              </p:cNvPr>
              <p:cNvSpPr txBox="1"/>
              <p:nvPr/>
            </p:nvSpPr>
            <p:spPr>
              <a:xfrm>
                <a:off x="1226629" y="2947201"/>
                <a:ext cx="476458" cy="2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1 s</a:t>
                </a:r>
                <a:endParaRPr lang="cs-CZ" sz="1200" dirty="0">
                  <a:effectLst/>
                  <a:latin typeface="+mn-lt"/>
                  <a:ea typeface="Times New Roman"/>
                </a:endParaRPr>
              </a:p>
            </p:txBody>
          </p:sp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F26E4612-540C-49FE-B151-11F8FCC723AE}"/>
                  </a:ext>
                </a:extLst>
              </p:cNvPr>
              <p:cNvGrpSpPr/>
              <p:nvPr/>
            </p:nvGrpSpPr>
            <p:grpSpPr>
              <a:xfrm>
                <a:off x="142840" y="181620"/>
                <a:ext cx="4320962" cy="3053839"/>
                <a:chOff x="142840" y="181620"/>
                <a:chExt cx="4320962" cy="3053839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6C115CB9-6C55-491C-8860-76FE6184F773}"/>
                    </a:ext>
                  </a:extLst>
                </p:cNvPr>
                <p:cNvGrpSpPr/>
                <p:nvPr/>
              </p:nvGrpSpPr>
              <p:grpSpPr>
                <a:xfrm>
                  <a:off x="142840" y="181620"/>
                  <a:ext cx="4320962" cy="3053839"/>
                  <a:chOff x="142840" y="181620"/>
                  <a:chExt cx="4320962" cy="3053839"/>
                </a:xfrm>
              </p:grpSpPr>
              <p:grpSp>
                <p:nvGrpSpPr>
                  <p:cNvPr id="72" name="Skupina 71">
                    <a:extLst>
                      <a:ext uri="{FF2B5EF4-FFF2-40B4-BE49-F238E27FC236}">
                        <a16:creationId xmlns:a16="http://schemas.microsoft.com/office/drawing/2014/main" id="{008AA1E9-7402-404A-AF3C-BAE8861310BD}"/>
                      </a:ext>
                    </a:extLst>
                  </p:cNvPr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6" name="Přímá spojnice 75">
                      <a:extLst>
                        <a:ext uri="{FF2B5EF4-FFF2-40B4-BE49-F238E27FC236}">
                          <a16:creationId xmlns:a16="http://schemas.microsoft.com/office/drawing/2014/main" id="{135954B6-793E-434E-B342-A5C35A7FA3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>
                      <a:extLst>
                        <a:ext uri="{FF2B5EF4-FFF2-40B4-BE49-F238E27FC236}">
                          <a16:creationId xmlns:a16="http://schemas.microsoft.com/office/drawing/2014/main" id="{47E16A41-0E17-4ABA-923C-1D4E2F46D7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Volný tvar 68">
                    <a:extLst>
                      <a:ext uri="{FF2B5EF4-FFF2-40B4-BE49-F238E27FC236}">
                        <a16:creationId xmlns:a16="http://schemas.microsoft.com/office/drawing/2014/main" id="{A398D1D2-5C7E-44B4-B80D-0A0C6ECF6218}"/>
                      </a:ext>
                    </a:extLst>
                  </p:cNvPr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4" name="TextovéPole 21">
                    <a:extLst>
                      <a:ext uri="{FF2B5EF4-FFF2-40B4-BE49-F238E27FC236}">
                        <a16:creationId xmlns:a16="http://schemas.microsoft.com/office/drawing/2014/main" id="{30EA11A5-4A04-4E2F-80F0-1B2BE12884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40" y="181620"/>
                    <a:ext cx="57648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75" name="TextovéPole 22">
                    <a:extLst>
                      <a:ext uri="{FF2B5EF4-FFF2-40B4-BE49-F238E27FC236}">
                        <a16:creationId xmlns:a16="http://schemas.microsoft.com/office/drawing/2014/main" id="{4BE29E00-6E97-47DB-8E3A-19D8A2A69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35924" y="2972156"/>
                    <a:ext cx="82787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</a:rPr>
                      <a:t>t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  <p:sp>
              <p:nvSpPr>
                <p:cNvPr id="71" name="Volný tvar 66">
                  <a:extLst>
                    <a:ext uri="{FF2B5EF4-FFF2-40B4-BE49-F238E27FC236}">
                      <a16:creationId xmlns:a16="http://schemas.microsoft.com/office/drawing/2014/main" id="{1E9A0090-2589-4C3F-9D4A-49640897ED3B}"/>
                    </a:ext>
                  </a:extLst>
                </p:cNvPr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A1864F3-88D7-4206-8741-B7C18A260529}"/>
              </a:ext>
            </a:extLst>
          </p:cNvPr>
          <p:cNvCxnSpPr/>
          <p:nvPr/>
        </p:nvCxnSpPr>
        <p:spPr bwMode="auto">
          <a:xfrm flipV="1">
            <a:off x="219708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2F18048-2727-449F-B761-818AEB9238E1}"/>
              </a:ext>
            </a:extLst>
          </p:cNvPr>
          <p:cNvCxnSpPr/>
          <p:nvPr/>
        </p:nvCxnSpPr>
        <p:spPr bwMode="auto">
          <a:xfrm flipH="1">
            <a:off x="122620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69">
            <a:extLst>
              <a:ext uri="{FF2B5EF4-FFF2-40B4-BE49-F238E27FC236}">
                <a16:creationId xmlns:a16="http://schemas.microsoft.com/office/drawing/2014/main" id="{D4D17431-F29F-4ECB-A10C-FBC70EBAB716}"/>
              </a:ext>
            </a:extLst>
          </p:cNvPr>
          <p:cNvSpPr txBox="1"/>
          <p:nvPr/>
        </p:nvSpPr>
        <p:spPr>
          <a:xfrm>
            <a:off x="67581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7769174D-FE7A-4DC9-B1CD-12DB29C51B60}"/>
              </a:ext>
            </a:extLst>
          </p:cNvPr>
          <p:cNvCxnSpPr/>
          <p:nvPr/>
        </p:nvCxnSpPr>
        <p:spPr bwMode="auto">
          <a:xfrm flipV="1">
            <a:off x="219707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33457C1-662D-4BCD-97C9-1C49C9C525E1}"/>
              </a:ext>
            </a:extLst>
          </p:cNvPr>
          <p:cNvCxnSpPr/>
          <p:nvPr/>
        </p:nvCxnSpPr>
        <p:spPr bwMode="auto">
          <a:xfrm flipH="1">
            <a:off x="124313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ovéPole 69">
            <a:extLst>
              <a:ext uri="{FF2B5EF4-FFF2-40B4-BE49-F238E27FC236}">
                <a16:creationId xmlns:a16="http://schemas.microsoft.com/office/drawing/2014/main" id="{6DA4A7F2-86C4-4B3F-BF31-207C9CC4A406}"/>
              </a:ext>
            </a:extLst>
          </p:cNvPr>
          <p:cNvSpPr txBox="1"/>
          <p:nvPr/>
        </p:nvSpPr>
        <p:spPr>
          <a:xfrm>
            <a:off x="64329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4D179445-738D-48DA-A52A-F9F59D68215C}"/>
              </a:ext>
            </a:extLst>
          </p:cNvPr>
          <p:cNvCxnSpPr/>
          <p:nvPr/>
        </p:nvCxnSpPr>
        <p:spPr bwMode="auto">
          <a:xfrm>
            <a:off x="697722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ovéPole 17">
            <a:extLst>
              <a:ext uri="{FF2B5EF4-FFF2-40B4-BE49-F238E27FC236}">
                <a16:creationId xmlns:a16="http://schemas.microsoft.com/office/drawing/2014/main" id="{59CA2B0F-5FFD-4822-96AE-A47169290AFB}"/>
              </a:ext>
            </a:extLst>
          </p:cNvPr>
          <p:cNvSpPr txBox="1"/>
          <p:nvPr/>
        </p:nvSpPr>
        <p:spPr>
          <a:xfrm>
            <a:off x="578713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latin typeface="+mn-lt"/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B23C85-0FB7-4252-90AE-03639A47E601}"/>
              </a:ext>
            </a:extLst>
          </p:cNvPr>
          <p:cNvCxnSpPr/>
          <p:nvPr/>
        </p:nvCxnSpPr>
        <p:spPr bwMode="auto">
          <a:xfrm>
            <a:off x="1329948" y="3429000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23">
            <a:extLst>
              <a:ext uri="{FF2B5EF4-FFF2-40B4-BE49-F238E27FC236}">
                <a16:creationId xmlns:a16="http://schemas.microsoft.com/office/drawing/2014/main" id="{6EC26649-4A18-45BA-8FA8-8FF58537680E}"/>
              </a:ext>
            </a:extLst>
          </p:cNvPr>
          <p:cNvSpPr txBox="1"/>
          <p:nvPr/>
        </p:nvSpPr>
        <p:spPr>
          <a:xfrm>
            <a:off x="1533644" y="4931480"/>
            <a:ext cx="3672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Obstrukční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poruchy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plic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tracheální stenóza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astma bronchitis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CHOPN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effectLst/>
                <a:latin typeface="+mn-lt"/>
                <a:ea typeface="Times New Roman"/>
                <a:cs typeface="Times New Roman"/>
              </a:rPr>
              <a:t>nádor v dýchacích cestách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</p:txBody>
      </p:sp>
      <p:sp>
        <p:nvSpPr>
          <p:cNvPr id="88" name="TextovéPole 25">
            <a:extLst>
              <a:ext uri="{FF2B5EF4-FFF2-40B4-BE49-F238E27FC236}">
                <a16:creationId xmlns:a16="http://schemas.microsoft.com/office/drawing/2014/main" id="{1567F3C9-1EB9-476B-BAF3-8A7429D6BA3B}"/>
              </a:ext>
            </a:extLst>
          </p:cNvPr>
          <p:cNvSpPr txBox="1"/>
          <p:nvPr/>
        </p:nvSpPr>
        <p:spPr>
          <a:xfrm>
            <a:off x="6594231" y="4938549"/>
            <a:ext cx="3456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Restrikční poruchy plic</a:t>
            </a: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(FVC=↓;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=N)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pulmonální příčiny 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plicní fibróza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resekce plic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plicní edém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pneumonie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89" name="TextovéPole 25">
            <a:extLst>
              <a:ext uri="{FF2B5EF4-FFF2-40B4-BE49-F238E27FC236}">
                <a16:creationId xmlns:a16="http://schemas.microsoft.com/office/drawing/2014/main" id="{F8963D52-5F32-4466-899C-ABEE3B5DAA9A}"/>
              </a:ext>
            </a:extLst>
          </p:cNvPr>
          <p:cNvSpPr txBox="1"/>
          <p:nvPr/>
        </p:nvSpPr>
        <p:spPr>
          <a:xfrm>
            <a:off x="8478462" y="5301926"/>
            <a:ext cx="3456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Extrapulmon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ary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/>
              </a:rPr>
              <a:t>etiology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ascites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kyfoskolióza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popáleniny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vysoký stav bránice</a:t>
            </a:r>
          </a:p>
          <a:p>
            <a:pPr lvl="0">
              <a:spcAft>
                <a:spcPts val="0"/>
              </a:spcAft>
              <a:buClr>
                <a:schemeClr val="tx2"/>
              </a:buClr>
              <a:tabLst>
                <a:tab pos="457200" algn="l"/>
              </a:tabLst>
            </a:pP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17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hysiology of the respiratoty system 2022final[20220228133357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4134</TotalTime>
  <Words>2357</Words>
  <Application>Microsoft Office PowerPoint</Application>
  <PresentationFormat>Širokoúhlá obrazovka</PresentationFormat>
  <Paragraphs>416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Cambria Math</vt:lpstr>
      <vt:lpstr>Open Sans</vt:lpstr>
      <vt:lpstr>Symbol</vt:lpstr>
      <vt:lpstr>Tahoma</vt:lpstr>
      <vt:lpstr>Times New Roman</vt:lpstr>
      <vt:lpstr>Wingdings</vt:lpstr>
      <vt:lpstr>Presentation_MU_EN</vt:lpstr>
      <vt:lpstr>Equation.DSMT4</vt:lpstr>
      <vt:lpstr>Fyziologie respiračního systému.</vt:lpstr>
      <vt:lpstr>Otázky z fyziologie – všeobecné lékařství </vt:lpstr>
      <vt:lpstr>22:Hypoxie a ischemie  </vt:lpstr>
      <vt:lpstr>22: Hypoxie and ischemie</vt:lpstr>
      <vt:lpstr>25: Ventilace plic, plicní objemy, měření </vt:lpstr>
      <vt:lpstr>25: Ventilace plic, plicní objemy, měření  </vt:lpstr>
      <vt:lpstr>25: Ventilace plic, plicní objemy, měření  </vt:lpstr>
      <vt:lpstr>25: Ventilace plic, plicní objemy, měření  </vt:lpstr>
      <vt:lpstr>25: Ventilace plic, plicní objemy, měření  </vt:lpstr>
      <vt:lpstr>25: Ventilace plic, plicní objemy, měření  </vt:lpstr>
      <vt:lpstr>26: Mrtvý prostor a jeho měření  </vt:lpstr>
      <vt:lpstr>26: Mrtvý prostor a jeho měření </vt:lpstr>
      <vt:lpstr>27: Odpor dechových cest a jeho měření </vt:lpstr>
      <vt:lpstr>28: Rozepsaný výdech vitální kapacity, smyčka průtok-objem </vt:lpstr>
      <vt:lpstr>Prezentace aplikace PowerPoint</vt:lpstr>
      <vt:lpstr>28: Rozepsaný výdech vitální kapacity, smyčka průtok-objem</vt:lpstr>
      <vt:lpstr>46: Poddajnost plic a dechová práce. Pneumotorax </vt:lpstr>
      <vt:lpstr>46: Poddajnost plic a dechová práce. Pneumotorax </vt:lpstr>
      <vt:lpstr>45: Povrchové napětí v alveolech. Surfaktant. </vt:lpstr>
      <vt:lpstr>46: Poddajnost plic a dechová práce. Pneumotorax</vt:lpstr>
      <vt:lpstr>Prezentace aplikace PowerPoint</vt:lpstr>
      <vt:lpstr>46: Poddajnost plic a dechová práce. Pneumotorax</vt:lpstr>
      <vt:lpstr>47: Složení atmosférického a alveolárního vzduchu. Výměna plynů v plicích a tkáních </vt:lpstr>
      <vt:lpstr>47: Složení atmosférického a alveolárního vzduchu. Výměna plynů v plicích a tkáních </vt:lpstr>
      <vt:lpstr>48: Přenos O2 a CO2 krví. Disociační křivka hemoglobinu pro kyslík. </vt:lpstr>
      <vt:lpstr>48: Přenos O2 a CO2 krví. Disociační křivka hemoglobinu pro kyslík. </vt:lpstr>
      <vt:lpstr>48: Přenos O2 a CO2 krví. Disociační křivka hemoglobinu pro kyslík. </vt:lpstr>
      <vt:lpstr>49: Regulace dýchání  </vt:lpstr>
      <vt:lpstr>49: Regulace dýchání </vt:lpstr>
      <vt:lpstr>49: Regulace dýchání </vt:lpstr>
      <vt:lpstr>49: Regulace dýchání </vt:lpstr>
      <vt:lpstr>50: Obranné reflexy dýchací </vt:lpstr>
      <vt:lpstr>A50: Respiratory responses to irritants </vt:lpstr>
      <vt:lpstr>46: Compliance of lungs. Respiratory work. Pneumothorax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Xenie Budínská</cp:lastModifiedBy>
  <cp:revision>68</cp:revision>
  <cp:lastPrinted>1601-01-01T00:00:00Z</cp:lastPrinted>
  <dcterms:created xsi:type="dcterms:W3CDTF">2020-11-05T09:58:03Z</dcterms:created>
  <dcterms:modified xsi:type="dcterms:W3CDTF">2024-03-05T10:26:30Z</dcterms:modified>
</cp:coreProperties>
</file>