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media/image34.bin" ContentType="image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6"/>
  </p:notesMasterIdLst>
  <p:handoutMasterIdLst>
    <p:handoutMasterId r:id="rId37"/>
  </p:handoutMasterIdLst>
  <p:sldIdLst>
    <p:sldId id="256" r:id="rId2"/>
    <p:sldId id="329" r:id="rId3"/>
    <p:sldId id="330" r:id="rId4"/>
    <p:sldId id="331" r:id="rId5"/>
    <p:sldId id="332" r:id="rId6"/>
    <p:sldId id="327" r:id="rId7"/>
    <p:sldId id="293" r:id="rId8"/>
    <p:sldId id="292" r:id="rId9"/>
    <p:sldId id="294" r:id="rId10"/>
    <p:sldId id="306" r:id="rId11"/>
    <p:sldId id="328" r:id="rId12"/>
    <p:sldId id="279" r:id="rId13"/>
    <p:sldId id="295" r:id="rId14"/>
    <p:sldId id="307" r:id="rId15"/>
    <p:sldId id="308" r:id="rId16"/>
    <p:sldId id="333" r:id="rId17"/>
    <p:sldId id="334" r:id="rId18"/>
    <p:sldId id="299" r:id="rId19"/>
    <p:sldId id="309" r:id="rId20"/>
    <p:sldId id="297" r:id="rId21"/>
    <p:sldId id="296" r:id="rId22"/>
    <p:sldId id="300" r:id="rId23"/>
    <p:sldId id="305" r:id="rId24"/>
    <p:sldId id="312" r:id="rId25"/>
    <p:sldId id="303" r:id="rId26"/>
    <p:sldId id="310" r:id="rId27"/>
    <p:sldId id="311" r:id="rId28"/>
    <p:sldId id="313" r:id="rId29"/>
    <p:sldId id="257" r:id="rId30"/>
    <p:sldId id="262" r:id="rId31"/>
    <p:sldId id="264" r:id="rId32"/>
    <p:sldId id="259" r:id="rId33"/>
    <p:sldId id="320" r:id="rId34"/>
    <p:sldId id="324" r:id="rId35"/>
  </p:sldIdLst>
  <p:sldSz cx="12192000" cy="6858000"/>
  <p:notesSz cx="6858000" cy="9144000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79" d="100"/>
          <a:sy n="79" d="100"/>
        </p:scale>
        <p:origin x="126" y="22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890088" cy="22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D7D3514-EAA3-47F9-AEE3-2FB83E091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FDE95A6-A453-4079-9564-0F959A761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03FBEC-62B2-461F-B2FD-3509FD1A9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F9C5D-D6EF-4588-8190-34A7AA02D159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204216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  <p:sldLayoutId id="2147483695" r:id="rId15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bin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ysetrenieciev.sk/sites/default/files/farskeho_clanok.pdf" TargetMode="Externa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7" Type="http://schemas.openxmlformats.org/officeDocument/2006/relationships/image" Target="../media/image44.pn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3.png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59F203-74D7-444B-BF61-95A819D36F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Physiology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8AD60A-F679-40CE-BB8A-8819878042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B028AD-55F2-4512-8D83-D0C77508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Poddajnost cévního systému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170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cs-CZ" dirty="0"/>
              <a:t>Pulzová vlna</a:t>
            </a:r>
            <a:endParaRPr lang="en-US" dirty="0"/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DA07833C-25CC-47C1-9BA8-E40A204C321C}"/>
              </a:ext>
            </a:extLst>
          </p:cNvPr>
          <p:cNvCxnSpPr>
            <a:cxnSpLocks/>
          </p:cNvCxnSpPr>
          <p:nvPr/>
        </p:nvCxnSpPr>
        <p:spPr bwMode="auto">
          <a:xfrm>
            <a:off x="1052423" y="4882551"/>
            <a:ext cx="512409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E5A8DF50-86C0-4D67-A886-B8EC4335BD56}"/>
              </a:ext>
            </a:extLst>
          </p:cNvPr>
          <p:cNvCxnSpPr>
            <a:cxnSpLocks/>
          </p:cNvCxnSpPr>
          <p:nvPr/>
        </p:nvCxnSpPr>
        <p:spPr bwMode="auto">
          <a:xfrm flipV="1">
            <a:off x="1052423" y="1690777"/>
            <a:ext cx="0" cy="31917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0879E4AD-DA62-4FA0-B9CB-8EA15CDDB86E}"/>
              </a:ext>
            </a:extLst>
          </p:cNvPr>
          <p:cNvCxnSpPr>
            <a:cxnSpLocks/>
          </p:cNvCxnSpPr>
          <p:nvPr/>
        </p:nvCxnSpPr>
        <p:spPr bwMode="auto">
          <a:xfrm>
            <a:off x="1250830" y="5034951"/>
            <a:ext cx="1866181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Zástupný symbol pro obsah 4">
            <a:extLst>
              <a:ext uri="{FF2B5EF4-FFF2-40B4-BE49-F238E27FC236}">
                <a16:creationId xmlns:a16="http://schemas.microsoft.com/office/drawing/2014/main" id="{60797BD5-6B76-486F-8FFC-8B56576BD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7730" y="5378139"/>
            <a:ext cx="1410250" cy="341284"/>
          </a:xfrm>
        </p:spPr>
        <p:txBody>
          <a:bodyPr/>
          <a:lstStyle/>
          <a:p>
            <a:pPr marL="72000" lvl="0" indent="0">
              <a:buNone/>
            </a:pPr>
            <a:r>
              <a:rPr lang="en-US" sz="1400" dirty="0" err="1"/>
              <a:t>Odražená</a:t>
            </a:r>
            <a:r>
              <a:rPr lang="en-US" sz="1400" dirty="0"/>
              <a:t> </a:t>
            </a:r>
            <a:r>
              <a:rPr lang="en-US" sz="1400" dirty="0" err="1"/>
              <a:t>vlna</a:t>
            </a:r>
            <a:r>
              <a:rPr lang="en-US" sz="1400" dirty="0"/>
              <a:t> 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F80C123F-E8FA-451B-A98C-EA00380FC79B}"/>
              </a:ext>
            </a:extLst>
          </p:cNvPr>
          <p:cNvGrpSpPr/>
          <p:nvPr/>
        </p:nvGrpSpPr>
        <p:grpSpPr>
          <a:xfrm>
            <a:off x="1567133" y="3337246"/>
            <a:ext cx="2848323" cy="2091645"/>
            <a:chOff x="1567133" y="3337246"/>
            <a:chExt cx="2848323" cy="2091645"/>
          </a:xfrm>
        </p:grpSpPr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1DC87150-09FF-4F95-A36C-F901D698E52A}"/>
                </a:ext>
              </a:extLst>
            </p:cNvPr>
            <p:cNvSpPr/>
            <p:nvPr/>
          </p:nvSpPr>
          <p:spPr bwMode="auto">
            <a:xfrm flipH="1">
              <a:off x="1567133" y="3337246"/>
              <a:ext cx="2812211" cy="1545305"/>
            </a:xfrm>
            <a:custGeom>
              <a:avLst/>
              <a:gdLst>
                <a:gd name="connsiteX0" fmla="*/ 0 w 4175185"/>
                <a:gd name="connsiteY0" fmla="*/ 2150347 h 2167600"/>
                <a:gd name="connsiteX1" fmla="*/ 379562 w 4175185"/>
                <a:gd name="connsiteY1" fmla="*/ 2370 h 2167600"/>
                <a:gd name="connsiteX2" fmla="*/ 1656272 w 4175185"/>
                <a:gd name="connsiteY2" fmla="*/ 1736279 h 2167600"/>
                <a:gd name="connsiteX3" fmla="*/ 3105510 w 4175185"/>
                <a:gd name="connsiteY3" fmla="*/ 2072709 h 2167600"/>
                <a:gd name="connsiteX4" fmla="*/ 4175185 w 4175185"/>
                <a:gd name="connsiteY4" fmla="*/ 2167600 h 2167600"/>
                <a:gd name="connsiteX0" fmla="*/ 0 w 4175185"/>
                <a:gd name="connsiteY0" fmla="*/ 2150335 h 2167588"/>
                <a:gd name="connsiteX1" fmla="*/ 379562 w 4175185"/>
                <a:gd name="connsiteY1" fmla="*/ 2358 h 2167588"/>
                <a:gd name="connsiteX2" fmla="*/ 1656272 w 4175185"/>
                <a:gd name="connsiteY2" fmla="*/ 1736267 h 2167588"/>
                <a:gd name="connsiteX3" fmla="*/ 2794959 w 4175185"/>
                <a:gd name="connsiteY3" fmla="*/ 2020939 h 2167588"/>
                <a:gd name="connsiteX4" fmla="*/ 4175185 w 4175185"/>
                <a:gd name="connsiteY4" fmla="*/ 2167588 h 2167588"/>
                <a:gd name="connsiteX0" fmla="*/ 0 w 4175185"/>
                <a:gd name="connsiteY0" fmla="*/ 2152147 h 2169400"/>
                <a:gd name="connsiteX1" fmla="*/ 379562 w 4175185"/>
                <a:gd name="connsiteY1" fmla="*/ 4170 h 2169400"/>
                <a:gd name="connsiteX2" fmla="*/ 1785668 w 4175185"/>
                <a:gd name="connsiteY2" fmla="*/ 1617309 h 2169400"/>
                <a:gd name="connsiteX3" fmla="*/ 2794959 w 4175185"/>
                <a:gd name="connsiteY3" fmla="*/ 2022751 h 2169400"/>
                <a:gd name="connsiteX4" fmla="*/ 4175185 w 4175185"/>
                <a:gd name="connsiteY4" fmla="*/ 2169400 h 2169400"/>
                <a:gd name="connsiteX0" fmla="*/ 0 w 4175185"/>
                <a:gd name="connsiteY0" fmla="*/ 1456271 h 1473524"/>
                <a:gd name="connsiteX1" fmla="*/ 560716 w 4175185"/>
                <a:gd name="connsiteY1" fmla="*/ 7034 h 1473524"/>
                <a:gd name="connsiteX2" fmla="*/ 1785668 w 4175185"/>
                <a:gd name="connsiteY2" fmla="*/ 921433 h 1473524"/>
                <a:gd name="connsiteX3" fmla="*/ 2794959 w 4175185"/>
                <a:gd name="connsiteY3" fmla="*/ 1326875 h 1473524"/>
                <a:gd name="connsiteX4" fmla="*/ 4175185 w 4175185"/>
                <a:gd name="connsiteY4" fmla="*/ 1473524 h 1473524"/>
                <a:gd name="connsiteX0" fmla="*/ 0 w 4175185"/>
                <a:gd name="connsiteY0" fmla="*/ 1456247 h 1473500"/>
                <a:gd name="connsiteX1" fmla="*/ 560716 w 4175185"/>
                <a:gd name="connsiteY1" fmla="*/ 7010 h 1473500"/>
                <a:gd name="connsiteX2" fmla="*/ 1785668 w 4175185"/>
                <a:gd name="connsiteY2" fmla="*/ 921409 h 1473500"/>
                <a:gd name="connsiteX3" fmla="*/ 2467155 w 4175185"/>
                <a:gd name="connsiteY3" fmla="*/ 1309598 h 1473500"/>
                <a:gd name="connsiteX4" fmla="*/ 4175185 w 4175185"/>
                <a:gd name="connsiteY4" fmla="*/ 1473500 h 1473500"/>
                <a:gd name="connsiteX0" fmla="*/ 0 w 4175185"/>
                <a:gd name="connsiteY0" fmla="*/ 1456247 h 1473500"/>
                <a:gd name="connsiteX1" fmla="*/ 560716 w 4175185"/>
                <a:gd name="connsiteY1" fmla="*/ 7010 h 1473500"/>
                <a:gd name="connsiteX2" fmla="*/ 1440612 w 4175185"/>
                <a:gd name="connsiteY2" fmla="*/ 921409 h 1473500"/>
                <a:gd name="connsiteX3" fmla="*/ 2467155 w 4175185"/>
                <a:gd name="connsiteY3" fmla="*/ 1309598 h 1473500"/>
                <a:gd name="connsiteX4" fmla="*/ 4175185 w 4175185"/>
                <a:gd name="connsiteY4" fmla="*/ 1473500 h 1473500"/>
                <a:gd name="connsiteX0" fmla="*/ 0 w 4175185"/>
                <a:gd name="connsiteY0" fmla="*/ 1456156 h 1473409"/>
                <a:gd name="connsiteX1" fmla="*/ 560716 w 4175185"/>
                <a:gd name="connsiteY1" fmla="*/ 6919 h 1473409"/>
                <a:gd name="connsiteX2" fmla="*/ 1440612 w 4175185"/>
                <a:gd name="connsiteY2" fmla="*/ 921318 h 1473409"/>
                <a:gd name="connsiteX3" fmla="*/ 2156604 w 4175185"/>
                <a:gd name="connsiteY3" fmla="*/ 1240495 h 1473409"/>
                <a:gd name="connsiteX4" fmla="*/ 4175185 w 4175185"/>
                <a:gd name="connsiteY4" fmla="*/ 1473409 h 1473409"/>
                <a:gd name="connsiteX0" fmla="*/ 0 w 2812211"/>
                <a:gd name="connsiteY0" fmla="*/ 1456156 h 1473409"/>
                <a:gd name="connsiteX1" fmla="*/ 560716 w 2812211"/>
                <a:gd name="connsiteY1" fmla="*/ 6919 h 1473409"/>
                <a:gd name="connsiteX2" fmla="*/ 1440612 w 2812211"/>
                <a:gd name="connsiteY2" fmla="*/ 921318 h 1473409"/>
                <a:gd name="connsiteX3" fmla="*/ 2156604 w 2812211"/>
                <a:gd name="connsiteY3" fmla="*/ 1240495 h 1473409"/>
                <a:gd name="connsiteX4" fmla="*/ 2812211 w 2812211"/>
                <a:gd name="connsiteY4" fmla="*/ 1473409 h 1473409"/>
                <a:gd name="connsiteX0" fmla="*/ 0 w 2812211"/>
                <a:gd name="connsiteY0" fmla="*/ 1456178 h 1473431"/>
                <a:gd name="connsiteX1" fmla="*/ 560716 w 2812211"/>
                <a:gd name="connsiteY1" fmla="*/ 6941 h 1473431"/>
                <a:gd name="connsiteX2" fmla="*/ 1440612 w 2812211"/>
                <a:gd name="connsiteY2" fmla="*/ 921340 h 1473431"/>
                <a:gd name="connsiteX3" fmla="*/ 2001329 w 2812211"/>
                <a:gd name="connsiteY3" fmla="*/ 1257770 h 1473431"/>
                <a:gd name="connsiteX4" fmla="*/ 2812211 w 2812211"/>
                <a:gd name="connsiteY4" fmla="*/ 1473431 h 1473431"/>
                <a:gd name="connsiteX0" fmla="*/ 0 w 2812211"/>
                <a:gd name="connsiteY0" fmla="*/ 1353436 h 1370689"/>
                <a:gd name="connsiteX1" fmla="*/ 776376 w 2812211"/>
                <a:gd name="connsiteY1" fmla="*/ 7716 h 1370689"/>
                <a:gd name="connsiteX2" fmla="*/ 1440612 w 2812211"/>
                <a:gd name="connsiteY2" fmla="*/ 818598 h 1370689"/>
                <a:gd name="connsiteX3" fmla="*/ 2001329 w 2812211"/>
                <a:gd name="connsiteY3" fmla="*/ 1155028 h 1370689"/>
                <a:gd name="connsiteX4" fmla="*/ 2812211 w 2812211"/>
                <a:gd name="connsiteY4" fmla="*/ 1370689 h 1370689"/>
                <a:gd name="connsiteX0" fmla="*/ 0 w 2812211"/>
                <a:gd name="connsiteY0" fmla="*/ 1353436 h 1370689"/>
                <a:gd name="connsiteX1" fmla="*/ 776376 w 2812211"/>
                <a:gd name="connsiteY1" fmla="*/ 7716 h 1370689"/>
                <a:gd name="connsiteX2" fmla="*/ 1440612 w 2812211"/>
                <a:gd name="connsiteY2" fmla="*/ 818598 h 1370689"/>
                <a:gd name="connsiteX3" fmla="*/ 2001329 w 2812211"/>
                <a:gd name="connsiteY3" fmla="*/ 1155028 h 1370689"/>
                <a:gd name="connsiteX4" fmla="*/ 2812211 w 2812211"/>
                <a:gd name="connsiteY4" fmla="*/ 1370689 h 1370689"/>
                <a:gd name="connsiteX0" fmla="*/ 0 w 2812211"/>
                <a:gd name="connsiteY0" fmla="*/ 1458154 h 1475407"/>
                <a:gd name="connsiteX1" fmla="*/ 767584 w 2812211"/>
                <a:gd name="connsiteY1" fmla="*/ 6927 h 1475407"/>
                <a:gd name="connsiteX2" fmla="*/ 1440612 w 2812211"/>
                <a:gd name="connsiteY2" fmla="*/ 923316 h 1475407"/>
                <a:gd name="connsiteX3" fmla="*/ 2001329 w 2812211"/>
                <a:gd name="connsiteY3" fmla="*/ 1259746 h 1475407"/>
                <a:gd name="connsiteX4" fmla="*/ 2812211 w 2812211"/>
                <a:gd name="connsiteY4" fmla="*/ 1475407 h 1475407"/>
                <a:gd name="connsiteX0" fmla="*/ 0 w 2812211"/>
                <a:gd name="connsiteY0" fmla="*/ 1528052 h 1545305"/>
                <a:gd name="connsiteX1" fmla="*/ 758792 w 2812211"/>
                <a:gd name="connsiteY1" fmla="*/ 6486 h 1545305"/>
                <a:gd name="connsiteX2" fmla="*/ 1440612 w 2812211"/>
                <a:gd name="connsiteY2" fmla="*/ 993214 h 1545305"/>
                <a:gd name="connsiteX3" fmla="*/ 2001329 w 2812211"/>
                <a:gd name="connsiteY3" fmla="*/ 1329644 h 1545305"/>
                <a:gd name="connsiteX4" fmla="*/ 2812211 w 2812211"/>
                <a:gd name="connsiteY4" fmla="*/ 1545305 h 1545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2211" h="1545305">
                  <a:moveTo>
                    <a:pt x="0" y="1528052"/>
                  </a:moveTo>
                  <a:cubicBezTo>
                    <a:pt x="405441" y="643845"/>
                    <a:pt x="518690" y="95626"/>
                    <a:pt x="758792" y="6486"/>
                  </a:cubicBezTo>
                  <a:cubicBezTo>
                    <a:pt x="998894" y="-82654"/>
                    <a:pt x="1233523" y="772688"/>
                    <a:pt x="1440612" y="993214"/>
                  </a:cubicBezTo>
                  <a:cubicBezTo>
                    <a:pt x="1647702" y="1213740"/>
                    <a:pt x="1772729" y="1237629"/>
                    <a:pt x="2001329" y="1329644"/>
                  </a:cubicBezTo>
                  <a:cubicBezTo>
                    <a:pt x="2229929" y="1421659"/>
                    <a:pt x="2487283" y="1533803"/>
                    <a:pt x="2812211" y="1545305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7" name="Přímá spojnice se šipkou 16">
              <a:extLst>
                <a:ext uri="{FF2B5EF4-FFF2-40B4-BE49-F238E27FC236}">
                  <a16:creationId xmlns:a16="http://schemas.microsoft.com/office/drawing/2014/main" id="{11DDB9E1-6235-41D4-AE17-BF059C3E433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549275" y="5428891"/>
              <a:ext cx="186618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Zástupný symbol pro obsah 4">
            <a:extLst>
              <a:ext uri="{FF2B5EF4-FFF2-40B4-BE49-F238E27FC236}">
                <a16:creationId xmlns:a16="http://schemas.microsoft.com/office/drawing/2014/main" id="{0586A6DF-7408-4BF4-997A-9422F623540B}"/>
              </a:ext>
            </a:extLst>
          </p:cNvPr>
          <p:cNvSpPr txBox="1">
            <a:spLocks/>
          </p:cNvSpPr>
          <p:nvPr/>
        </p:nvSpPr>
        <p:spPr>
          <a:xfrm>
            <a:off x="1110228" y="4999534"/>
            <a:ext cx="2617268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en-US" sz="1400" kern="0" dirty="0" err="1"/>
              <a:t>Dopředná</a:t>
            </a:r>
            <a:r>
              <a:rPr lang="en-US" sz="1400" kern="0" dirty="0"/>
              <a:t> </a:t>
            </a:r>
            <a:r>
              <a:rPr lang="en-US" sz="1400" kern="0" dirty="0" err="1"/>
              <a:t>systolická</a:t>
            </a:r>
            <a:r>
              <a:rPr lang="en-US" sz="1400" kern="0" dirty="0"/>
              <a:t> </a:t>
            </a:r>
            <a:r>
              <a:rPr lang="en-US" sz="1400" kern="0" dirty="0" err="1"/>
              <a:t>vlna</a:t>
            </a:r>
            <a:r>
              <a:rPr lang="en-US" sz="1400" kern="0" dirty="0"/>
              <a:t> </a:t>
            </a:r>
          </a:p>
        </p:txBody>
      </p:sp>
      <p:sp>
        <p:nvSpPr>
          <p:cNvPr id="20" name="Volný tvar: obrazec 19">
            <a:extLst>
              <a:ext uri="{FF2B5EF4-FFF2-40B4-BE49-F238E27FC236}">
                <a16:creationId xmlns:a16="http://schemas.microsoft.com/office/drawing/2014/main" id="{5EFE5B43-F91F-4150-90E5-3ACD88B62CA5}"/>
              </a:ext>
            </a:extLst>
          </p:cNvPr>
          <p:cNvSpPr/>
          <p:nvPr/>
        </p:nvSpPr>
        <p:spPr bwMode="auto">
          <a:xfrm>
            <a:off x="1238271" y="2152686"/>
            <a:ext cx="4209690" cy="2711206"/>
          </a:xfrm>
          <a:custGeom>
            <a:avLst/>
            <a:gdLst>
              <a:gd name="connsiteX0" fmla="*/ 65662 w 4585903"/>
              <a:gd name="connsiteY0" fmla="*/ 3127473 h 3136099"/>
              <a:gd name="connsiteX1" fmla="*/ 238190 w 4585903"/>
              <a:gd name="connsiteY1" fmla="*/ 30590 h 3136099"/>
              <a:gd name="connsiteX2" fmla="*/ 2006605 w 4585903"/>
              <a:gd name="connsiteY2" fmla="*/ 1522959 h 3136099"/>
              <a:gd name="connsiteX3" fmla="*/ 2748477 w 4585903"/>
              <a:gd name="connsiteY3" fmla="*/ 1177903 h 3136099"/>
              <a:gd name="connsiteX4" fmla="*/ 4585903 w 4585903"/>
              <a:gd name="connsiteY4" fmla="*/ 3136099 h 3136099"/>
              <a:gd name="connsiteX0" fmla="*/ 11640 w 4531881"/>
              <a:gd name="connsiteY0" fmla="*/ 2957684 h 2966310"/>
              <a:gd name="connsiteX1" fmla="*/ 563730 w 4531881"/>
              <a:gd name="connsiteY1" fmla="*/ 33329 h 2966310"/>
              <a:gd name="connsiteX2" fmla="*/ 1952583 w 4531881"/>
              <a:gd name="connsiteY2" fmla="*/ 1353170 h 2966310"/>
              <a:gd name="connsiteX3" fmla="*/ 2694455 w 4531881"/>
              <a:gd name="connsiteY3" fmla="*/ 1008114 h 2966310"/>
              <a:gd name="connsiteX4" fmla="*/ 4531881 w 4531881"/>
              <a:gd name="connsiteY4" fmla="*/ 2966310 h 2966310"/>
              <a:gd name="connsiteX0" fmla="*/ 11271 w 4531512"/>
              <a:gd name="connsiteY0" fmla="*/ 2946073 h 2954699"/>
              <a:gd name="connsiteX1" fmla="*/ 563361 w 4531512"/>
              <a:gd name="connsiteY1" fmla="*/ 21718 h 2954699"/>
              <a:gd name="connsiteX2" fmla="*/ 1874576 w 4531512"/>
              <a:gd name="connsiteY2" fmla="*/ 1583099 h 2954699"/>
              <a:gd name="connsiteX3" fmla="*/ 2694086 w 4531512"/>
              <a:gd name="connsiteY3" fmla="*/ 996503 h 2954699"/>
              <a:gd name="connsiteX4" fmla="*/ 4531512 w 4531512"/>
              <a:gd name="connsiteY4" fmla="*/ 2954699 h 2954699"/>
              <a:gd name="connsiteX0" fmla="*/ 11271 w 4531512"/>
              <a:gd name="connsiteY0" fmla="*/ 2947146 h 2955772"/>
              <a:gd name="connsiteX1" fmla="*/ 563361 w 4531512"/>
              <a:gd name="connsiteY1" fmla="*/ 22791 h 2955772"/>
              <a:gd name="connsiteX2" fmla="*/ 1874576 w 4531512"/>
              <a:gd name="connsiteY2" fmla="*/ 1584172 h 2955772"/>
              <a:gd name="connsiteX3" fmla="*/ 2780351 w 4531512"/>
              <a:gd name="connsiteY3" fmla="*/ 1515161 h 2955772"/>
              <a:gd name="connsiteX4" fmla="*/ 4531512 w 4531512"/>
              <a:gd name="connsiteY4" fmla="*/ 2955772 h 2955772"/>
              <a:gd name="connsiteX0" fmla="*/ 11271 w 4531512"/>
              <a:gd name="connsiteY0" fmla="*/ 2947146 h 2955772"/>
              <a:gd name="connsiteX1" fmla="*/ 563361 w 4531512"/>
              <a:gd name="connsiteY1" fmla="*/ 22791 h 2955772"/>
              <a:gd name="connsiteX2" fmla="*/ 1874576 w 4531512"/>
              <a:gd name="connsiteY2" fmla="*/ 1584172 h 2955772"/>
              <a:gd name="connsiteX3" fmla="*/ 2780351 w 4531512"/>
              <a:gd name="connsiteY3" fmla="*/ 1515161 h 2955772"/>
              <a:gd name="connsiteX4" fmla="*/ 4531512 w 4531512"/>
              <a:gd name="connsiteY4" fmla="*/ 2955772 h 2955772"/>
              <a:gd name="connsiteX0" fmla="*/ 11271 w 4220961"/>
              <a:gd name="connsiteY0" fmla="*/ 2947146 h 2955772"/>
              <a:gd name="connsiteX1" fmla="*/ 563361 w 4220961"/>
              <a:gd name="connsiteY1" fmla="*/ 22791 h 2955772"/>
              <a:gd name="connsiteX2" fmla="*/ 1874576 w 4220961"/>
              <a:gd name="connsiteY2" fmla="*/ 1584172 h 2955772"/>
              <a:gd name="connsiteX3" fmla="*/ 2780351 w 4220961"/>
              <a:gd name="connsiteY3" fmla="*/ 1515161 h 2955772"/>
              <a:gd name="connsiteX4" fmla="*/ 4220961 w 4220961"/>
              <a:gd name="connsiteY4" fmla="*/ 2955772 h 2955772"/>
              <a:gd name="connsiteX0" fmla="*/ 9222 w 4218912"/>
              <a:gd name="connsiteY0" fmla="*/ 2952369 h 2960995"/>
              <a:gd name="connsiteX1" fmla="*/ 561312 w 4218912"/>
              <a:gd name="connsiteY1" fmla="*/ 28014 h 2960995"/>
              <a:gd name="connsiteX2" fmla="*/ 1337689 w 4218912"/>
              <a:gd name="connsiteY2" fmla="*/ 1477252 h 2960995"/>
              <a:gd name="connsiteX3" fmla="*/ 2778302 w 4218912"/>
              <a:gd name="connsiteY3" fmla="*/ 1520384 h 2960995"/>
              <a:gd name="connsiteX4" fmla="*/ 4218912 w 4218912"/>
              <a:gd name="connsiteY4" fmla="*/ 2960995 h 2960995"/>
              <a:gd name="connsiteX0" fmla="*/ 9222 w 4218912"/>
              <a:gd name="connsiteY0" fmla="*/ 2952369 h 2960995"/>
              <a:gd name="connsiteX1" fmla="*/ 561312 w 4218912"/>
              <a:gd name="connsiteY1" fmla="*/ 28014 h 2960995"/>
              <a:gd name="connsiteX2" fmla="*/ 1337689 w 4218912"/>
              <a:gd name="connsiteY2" fmla="*/ 1477252 h 2960995"/>
              <a:gd name="connsiteX3" fmla="*/ 2778302 w 4218912"/>
              <a:gd name="connsiteY3" fmla="*/ 1520384 h 2960995"/>
              <a:gd name="connsiteX4" fmla="*/ 4218912 w 4218912"/>
              <a:gd name="connsiteY4" fmla="*/ 2960995 h 2960995"/>
              <a:gd name="connsiteX0" fmla="*/ 9388 w 4219078"/>
              <a:gd name="connsiteY0" fmla="*/ 2953248 h 2961874"/>
              <a:gd name="connsiteX1" fmla="*/ 561478 w 4219078"/>
              <a:gd name="connsiteY1" fmla="*/ 28893 h 2961874"/>
              <a:gd name="connsiteX2" fmla="*/ 1389614 w 4219078"/>
              <a:gd name="connsiteY2" fmla="*/ 1460879 h 2961874"/>
              <a:gd name="connsiteX3" fmla="*/ 2778468 w 4219078"/>
              <a:gd name="connsiteY3" fmla="*/ 1521263 h 2961874"/>
              <a:gd name="connsiteX4" fmla="*/ 4219078 w 4219078"/>
              <a:gd name="connsiteY4" fmla="*/ 2961874 h 2961874"/>
              <a:gd name="connsiteX0" fmla="*/ 9388 w 4219078"/>
              <a:gd name="connsiteY0" fmla="*/ 2953174 h 2961800"/>
              <a:gd name="connsiteX1" fmla="*/ 561478 w 4219078"/>
              <a:gd name="connsiteY1" fmla="*/ 28819 h 2961800"/>
              <a:gd name="connsiteX2" fmla="*/ 1389614 w 4219078"/>
              <a:gd name="connsiteY2" fmla="*/ 1460805 h 2961800"/>
              <a:gd name="connsiteX3" fmla="*/ 2536928 w 4219078"/>
              <a:gd name="connsiteY3" fmla="*/ 1495309 h 2961800"/>
              <a:gd name="connsiteX4" fmla="*/ 4219078 w 4219078"/>
              <a:gd name="connsiteY4" fmla="*/ 2961800 h 2961800"/>
              <a:gd name="connsiteX0" fmla="*/ 0 w 4209690"/>
              <a:gd name="connsiteY0" fmla="*/ 2953174 h 2961800"/>
              <a:gd name="connsiteX1" fmla="*/ 552090 w 4209690"/>
              <a:gd name="connsiteY1" fmla="*/ 28819 h 2961800"/>
              <a:gd name="connsiteX2" fmla="*/ 1380226 w 4209690"/>
              <a:gd name="connsiteY2" fmla="*/ 1460805 h 2961800"/>
              <a:gd name="connsiteX3" fmla="*/ 2527540 w 4209690"/>
              <a:gd name="connsiteY3" fmla="*/ 1495309 h 2961800"/>
              <a:gd name="connsiteX4" fmla="*/ 4209690 w 4209690"/>
              <a:gd name="connsiteY4" fmla="*/ 2961800 h 2961800"/>
              <a:gd name="connsiteX0" fmla="*/ 0 w 4209690"/>
              <a:gd name="connsiteY0" fmla="*/ 2719819 h 2728445"/>
              <a:gd name="connsiteX1" fmla="*/ 481752 w 4209690"/>
              <a:gd name="connsiteY1" fmla="*/ 32857 h 2728445"/>
              <a:gd name="connsiteX2" fmla="*/ 1380226 w 4209690"/>
              <a:gd name="connsiteY2" fmla="*/ 1227450 h 2728445"/>
              <a:gd name="connsiteX3" fmla="*/ 2527540 w 4209690"/>
              <a:gd name="connsiteY3" fmla="*/ 1261954 h 2728445"/>
              <a:gd name="connsiteX4" fmla="*/ 4209690 w 4209690"/>
              <a:gd name="connsiteY4" fmla="*/ 2728445 h 2728445"/>
              <a:gd name="connsiteX0" fmla="*/ 0 w 4209690"/>
              <a:gd name="connsiteY0" fmla="*/ 2711198 h 2719824"/>
              <a:gd name="connsiteX1" fmla="*/ 437790 w 4209690"/>
              <a:gd name="connsiteY1" fmla="*/ 33028 h 2719824"/>
              <a:gd name="connsiteX2" fmla="*/ 1380226 w 4209690"/>
              <a:gd name="connsiteY2" fmla="*/ 1218829 h 2719824"/>
              <a:gd name="connsiteX3" fmla="*/ 2527540 w 4209690"/>
              <a:gd name="connsiteY3" fmla="*/ 1253333 h 2719824"/>
              <a:gd name="connsiteX4" fmla="*/ 4209690 w 4209690"/>
              <a:gd name="connsiteY4" fmla="*/ 2719824 h 2719824"/>
              <a:gd name="connsiteX0" fmla="*/ 0 w 4209690"/>
              <a:gd name="connsiteY0" fmla="*/ 2702580 h 2711206"/>
              <a:gd name="connsiteX1" fmla="*/ 472959 w 4209690"/>
              <a:gd name="connsiteY1" fmla="*/ 33202 h 2711206"/>
              <a:gd name="connsiteX2" fmla="*/ 1380226 w 4209690"/>
              <a:gd name="connsiteY2" fmla="*/ 1210211 h 2711206"/>
              <a:gd name="connsiteX3" fmla="*/ 2527540 w 4209690"/>
              <a:gd name="connsiteY3" fmla="*/ 1244715 h 2711206"/>
              <a:gd name="connsiteX4" fmla="*/ 4209690 w 4209690"/>
              <a:gd name="connsiteY4" fmla="*/ 2711206 h 271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90" h="2711206">
                <a:moveTo>
                  <a:pt x="0" y="2702580"/>
                </a:moveTo>
                <a:cubicBezTo>
                  <a:pt x="19410" y="1287848"/>
                  <a:pt x="242921" y="281930"/>
                  <a:pt x="472959" y="33202"/>
                </a:cubicBezTo>
                <a:cubicBezTo>
                  <a:pt x="702997" y="-215526"/>
                  <a:pt x="1037796" y="1008292"/>
                  <a:pt x="1380226" y="1210211"/>
                </a:cubicBezTo>
                <a:cubicBezTo>
                  <a:pt x="1722656" y="1412130"/>
                  <a:pt x="2055963" y="994549"/>
                  <a:pt x="2527540" y="1244715"/>
                </a:cubicBezTo>
                <a:cubicBezTo>
                  <a:pt x="2999117" y="1494881"/>
                  <a:pt x="3393775" y="1978679"/>
                  <a:pt x="4209690" y="2711206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Zástupný symbol pro obsah 4">
            <a:extLst>
              <a:ext uri="{FF2B5EF4-FFF2-40B4-BE49-F238E27FC236}">
                <a16:creationId xmlns:a16="http://schemas.microsoft.com/office/drawing/2014/main" id="{10203E20-A40F-4CD3-A2E2-FE6E97DAB802}"/>
              </a:ext>
            </a:extLst>
          </p:cNvPr>
          <p:cNvSpPr txBox="1">
            <a:spLocks/>
          </p:cNvSpPr>
          <p:nvPr/>
        </p:nvSpPr>
        <p:spPr>
          <a:xfrm>
            <a:off x="5792726" y="4863891"/>
            <a:ext cx="455376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cs-CZ" sz="1400" kern="0" dirty="0"/>
              <a:t>t </a:t>
            </a:r>
            <a:r>
              <a:rPr lang="en-US" sz="1400" kern="0" dirty="0"/>
              <a:t>[s]</a:t>
            </a:r>
          </a:p>
        </p:txBody>
      </p:sp>
      <p:sp>
        <p:nvSpPr>
          <p:cNvPr id="23" name="Zástupný symbol pro obsah 4">
            <a:extLst>
              <a:ext uri="{FF2B5EF4-FFF2-40B4-BE49-F238E27FC236}">
                <a16:creationId xmlns:a16="http://schemas.microsoft.com/office/drawing/2014/main" id="{0A957BF5-A0DF-4DC1-8DA3-192704D1BD25}"/>
              </a:ext>
            </a:extLst>
          </p:cNvPr>
          <p:cNvSpPr txBox="1">
            <a:spLocks/>
          </p:cNvSpPr>
          <p:nvPr/>
        </p:nvSpPr>
        <p:spPr>
          <a:xfrm>
            <a:off x="146355" y="1599098"/>
            <a:ext cx="2617268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/>
              <a:t>P[mmHg]</a:t>
            </a:r>
          </a:p>
        </p:txBody>
      </p:sp>
      <p:grpSp>
        <p:nvGrpSpPr>
          <p:cNvPr id="38" name="Skupina 37">
            <a:extLst>
              <a:ext uri="{FF2B5EF4-FFF2-40B4-BE49-F238E27FC236}">
                <a16:creationId xmlns:a16="http://schemas.microsoft.com/office/drawing/2014/main" id="{819F1F5E-1C27-45A3-B76D-A6D51EEB9D1A}"/>
              </a:ext>
            </a:extLst>
          </p:cNvPr>
          <p:cNvGrpSpPr/>
          <p:nvPr/>
        </p:nvGrpSpPr>
        <p:grpSpPr>
          <a:xfrm>
            <a:off x="5912550" y="1584450"/>
            <a:ext cx="6163253" cy="3606077"/>
            <a:chOff x="5912550" y="1584450"/>
            <a:chExt cx="6163253" cy="3606077"/>
          </a:xfrm>
        </p:grpSpPr>
        <p:grpSp>
          <p:nvGrpSpPr>
            <p:cNvPr id="29" name="Skupina 28">
              <a:extLst>
                <a:ext uri="{FF2B5EF4-FFF2-40B4-BE49-F238E27FC236}">
                  <a16:creationId xmlns:a16="http://schemas.microsoft.com/office/drawing/2014/main" id="{AD87E6DE-98AF-4BA7-80C5-D38868C179FB}"/>
                </a:ext>
              </a:extLst>
            </p:cNvPr>
            <p:cNvGrpSpPr/>
            <p:nvPr/>
          </p:nvGrpSpPr>
          <p:grpSpPr>
            <a:xfrm>
              <a:off x="5912550" y="1584450"/>
              <a:ext cx="6075596" cy="3606077"/>
              <a:chOff x="5912550" y="1584450"/>
              <a:chExt cx="6075596" cy="3606077"/>
            </a:xfrm>
          </p:grpSpPr>
          <p:cxnSp>
            <p:nvCxnSpPr>
              <p:cNvPr id="24" name="Přímá spojnice se šipkou 23">
                <a:extLst>
                  <a:ext uri="{FF2B5EF4-FFF2-40B4-BE49-F238E27FC236}">
                    <a16:creationId xmlns:a16="http://schemas.microsoft.com/office/drawing/2014/main" id="{F06FD395-B89A-4814-81EB-43E6290F3D6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818618" y="4867903"/>
                <a:ext cx="512409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Přímá spojnice se šipkou 24">
                <a:extLst>
                  <a:ext uri="{FF2B5EF4-FFF2-40B4-BE49-F238E27FC236}">
                    <a16:creationId xmlns:a16="http://schemas.microsoft.com/office/drawing/2014/main" id="{30E468D8-B50E-452A-B80C-2295DCB5D0B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6818618" y="1676129"/>
                <a:ext cx="0" cy="319177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6" name="Volný tvar: obrazec 25">
                <a:extLst>
                  <a:ext uri="{FF2B5EF4-FFF2-40B4-BE49-F238E27FC236}">
                    <a16:creationId xmlns:a16="http://schemas.microsoft.com/office/drawing/2014/main" id="{5C705180-D887-4075-8E79-3468E6E89D81}"/>
                  </a:ext>
                </a:extLst>
              </p:cNvPr>
              <p:cNvSpPr/>
              <p:nvPr/>
            </p:nvSpPr>
            <p:spPr bwMode="auto">
              <a:xfrm>
                <a:off x="7004466" y="1887443"/>
                <a:ext cx="4209690" cy="2961800"/>
              </a:xfrm>
              <a:custGeom>
                <a:avLst/>
                <a:gdLst>
                  <a:gd name="connsiteX0" fmla="*/ 65662 w 4585903"/>
                  <a:gd name="connsiteY0" fmla="*/ 3127473 h 3136099"/>
                  <a:gd name="connsiteX1" fmla="*/ 238190 w 4585903"/>
                  <a:gd name="connsiteY1" fmla="*/ 30590 h 3136099"/>
                  <a:gd name="connsiteX2" fmla="*/ 2006605 w 4585903"/>
                  <a:gd name="connsiteY2" fmla="*/ 1522959 h 3136099"/>
                  <a:gd name="connsiteX3" fmla="*/ 2748477 w 4585903"/>
                  <a:gd name="connsiteY3" fmla="*/ 1177903 h 3136099"/>
                  <a:gd name="connsiteX4" fmla="*/ 4585903 w 4585903"/>
                  <a:gd name="connsiteY4" fmla="*/ 3136099 h 3136099"/>
                  <a:gd name="connsiteX0" fmla="*/ 11640 w 4531881"/>
                  <a:gd name="connsiteY0" fmla="*/ 2957684 h 2966310"/>
                  <a:gd name="connsiteX1" fmla="*/ 563730 w 4531881"/>
                  <a:gd name="connsiteY1" fmla="*/ 33329 h 2966310"/>
                  <a:gd name="connsiteX2" fmla="*/ 1952583 w 4531881"/>
                  <a:gd name="connsiteY2" fmla="*/ 1353170 h 2966310"/>
                  <a:gd name="connsiteX3" fmla="*/ 2694455 w 4531881"/>
                  <a:gd name="connsiteY3" fmla="*/ 1008114 h 2966310"/>
                  <a:gd name="connsiteX4" fmla="*/ 4531881 w 4531881"/>
                  <a:gd name="connsiteY4" fmla="*/ 2966310 h 2966310"/>
                  <a:gd name="connsiteX0" fmla="*/ 11271 w 4531512"/>
                  <a:gd name="connsiteY0" fmla="*/ 2946073 h 2954699"/>
                  <a:gd name="connsiteX1" fmla="*/ 563361 w 4531512"/>
                  <a:gd name="connsiteY1" fmla="*/ 21718 h 2954699"/>
                  <a:gd name="connsiteX2" fmla="*/ 1874576 w 4531512"/>
                  <a:gd name="connsiteY2" fmla="*/ 1583099 h 2954699"/>
                  <a:gd name="connsiteX3" fmla="*/ 2694086 w 4531512"/>
                  <a:gd name="connsiteY3" fmla="*/ 996503 h 2954699"/>
                  <a:gd name="connsiteX4" fmla="*/ 4531512 w 4531512"/>
                  <a:gd name="connsiteY4" fmla="*/ 2954699 h 2954699"/>
                  <a:gd name="connsiteX0" fmla="*/ 11271 w 4531512"/>
                  <a:gd name="connsiteY0" fmla="*/ 2947146 h 2955772"/>
                  <a:gd name="connsiteX1" fmla="*/ 563361 w 4531512"/>
                  <a:gd name="connsiteY1" fmla="*/ 22791 h 2955772"/>
                  <a:gd name="connsiteX2" fmla="*/ 1874576 w 4531512"/>
                  <a:gd name="connsiteY2" fmla="*/ 1584172 h 2955772"/>
                  <a:gd name="connsiteX3" fmla="*/ 2780351 w 4531512"/>
                  <a:gd name="connsiteY3" fmla="*/ 1515161 h 2955772"/>
                  <a:gd name="connsiteX4" fmla="*/ 4531512 w 4531512"/>
                  <a:gd name="connsiteY4" fmla="*/ 2955772 h 2955772"/>
                  <a:gd name="connsiteX0" fmla="*/ 11271 w 4531512"/>
                  <a:gd name="connsiteY0" fmla="*/ 2947146 h 2955772"/>
                  <a:gd name="connsiteX1" fmla="*/ 563361 w 4531512"/>
                  <a:gd name="connsiteY1" fmla="*/ 22791 h 2955772"/>
                  <a:gd name="connsiteX2" fmla="*/ 1874576 w 4531512"/>
                  <a:gd name="connsiteY2" fmla="*/ 1584172 h 2955772"/>
                  <a:gd name="connsiteX3" fmla="*/ 2780351 w 4531512"/>
                  <a:gd name="connsiteY3" fmla="*/ 1515161 h 2955772"/>
                  <a:gd name="connsiteX4" fmla="*/ 4531512 w 4531512"/>
                  <a:gd name="connsiteY4" fmla="*/ 2955772 h 2955772"/>
                  <a:gd name="connsiteX0" fmla="*/ 11271 w 4220961"/>
                  <a:gd name="connsiteY0" fmla="*/ 2947146 h 2955772"/>
                  <a:gd name="connsiteX1" fmla="*/ 563361 w 4220961"/>
                  <a:gd name="connsiteY1" fmla="*/ 22791 h 2955772"/>
                  <a:gd name="connsiteX2" fmla="*/ 1874576 w 4220961"/>
                  <a:gd name="connsiteY2" fmla="*/ 1584172 h 2955772"/>
                  <a:gd name="connsiteX3" fmla="*/ 2780351 w 4220961"/>
                  <a:gd name="connsiteY3" fmla="*/ 1515161 h 2955772"/>
                  <a:gd name="connsiteX4" fmla="*/ 4220961 w 4220961"/>
                  <a:gd name="connsiteY4" fmla="*/ 2955772 h 2955772"/>
                  <a:gd name="connsiteX0" fmla="*/ 9222 w 4218912"/>
                  <a:gd name="connsiteY0" fmla="*/ 2952369 h 2960995"/>
                  <a:gd name="connsiteX1" fmla="*/ 561312 w 4218912"/>
                  <a:gd name="connsiteY1" fmla="*/ 28014 h 2960995"/>
                  <a:gd name="connsiteX2" fmla="*/ 1337689 w 4218912"/>
                  <a:gd name="connsiteY2" fmla="*/ 1477252 h 2960995"/>
                  <a:gd name="connsiteX3" fmla="*/ 2778302 w 4218912"/>
                  <a:gd name="connsiteY3" fmla="*/ 1520384 h 2960995"/>
                  <a:gd name="connsiteX4" fmla="*/ 4218912 w 4218912"/>
                  <a:gd name="connsiteY4" fmla="*/ 2960995 h 2960995"/>
                  <a:gd name="connsiteX0" fmla="*/ 9222 w 4218912"/>
                  <a:gd name="connsiteY0" fmla="*/ 2952369 h 2960995"/>
                  <a:gd name="connsiteX1" fmla="*/ 561312 w 4218912"/>
                  <a:gd name="connsiteY1" fmla="*/ 28014 h 2960995"/>
                  <a:gd name="connsiteX2" fmla="*/ 1337689 w 4218912"/>
                  <a:gd name="connsiteY2" fmla="*/ 1477252 h 2960995"/>
                  <a:gd name="connsiteX3" fmla="*/ 2778302 w 4218912"/>
                  <a:gd name="connsiteY3" fmla="*/ 1520384 h 2960995"/>
                  <a:gd name="connsiteX4" fmla="*/ 4218912 w 4218912"/>
                  <a:gd name="connsiteY4" fmla="*/ 2960995 h 2960995"/>
                  <a:gd name="connsiteX0" fmla="*/ 9388 w 4219078"/>
                  <a:gd name="connsiteY0" fmla="*/ 2953248 h 2961874"/>
                  <a:gd name="connsiteX1" fmla="*/ 561478 w 4219078"/>
                  <a:gd name="connsiteY1" fmla="*/ 28893 h 2961874"/>
                  <a:gd name="connsiteX2" fmla="*/ 1389614 w 4219078"/>
                  <a:gd name="connsiteY2" fmla="*/ 1460879 h 2961874"/>
                  <a:gd name="connsiteX3" fmla="*/ 2778468 w 4219078"/>
                  <a:gd name="connsiteY3" fmla="*/ 1521263 h 2961874"/>
                  <a:gd name="connsiteX4" fmla="*/ 4219078 w 4219078"/>
                  <a:gd name="connsiteY4" fmla="*/ 2961874 h 2961874"/>
                  <a:gd name="connsiteX0" fmla="*/ 9388 w 4219078"/>
                  <a:gd name="connsiteY0" fmla="*/ 2953174 h 2961800"/>
                  <a:gd name="connsiteX1" fmla="*/ 561478 w 4219078"/>
                  <a:gd name="connsiteY1" fmla="*/ 28819 h 2961800"/>
                  <a:gd name="connsiteX2" fmla="*/ 1389614 w 4219078"/>
                  <a:gd name="connsiteY2" fmla="*/ 1460805 h 2961800"/>
                  <a:gd name="connsiteX3" fmla="*/ 2536928 w 4219078"/>
                  <a:gd name="connsiteY3" fmla="*/ 1495309 h 2961800"/>
                  <a:gd name="connsiteX4" fmla="*/ 4219078 w 4219078"/>
                  <a:gd name="connsiteY4" fmla="*/ 2961800 h 2961800"/>
                  <a:gd name="connsiteX0" fmla="*/ 0 w 4209690"/>
                  <a:gd name="connsiteY0" fmla="*/ 2953174 h 2961800"/>
                  <a:gd name="connsiteX1" fmla="*/ 552090 w 4209690"/>
                  <a:gd name="connsiteY1" fmla="*/ 28819 h 2961800"/>
                  <a:gd name="connsiteX2" fmla="*/ 1380226 w 4209690"/>
                  <a:gd name="connsiteY2" fmla="*/ 1460805 h 2961800"/>
                  <a:gd name="connsiteX3" fmla="*/ 2527540 w 4209690"/>
                  <a:gd name="connsiteY3" fmla="*/ 1495309 h 2961800"/>
                  <a:gd name="connsiteX4" fmla="*/ 4209690 w 4209690"/>
                  <a:gd name="connsiteY4" fmla="*/ 2961800 h 296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09690" h="2961800">
                    <a:moveTo>
                      <a:pt x="0" y="2953174"/>
                    </a:moveTo>
                    <a:cubicBezTo>
                      <a:pt x="19410" y="1538442"/>
                      <a:pt x="322052" y="277547"/>
                      <a:pt x="552090" y="28819"/>
                    </a:cubicBezTo>
                    <a:cubicBezTo>
                      <a:pt x="782128" y="-219909"/>
                      <a:pt x="1050984" y="1216390"/>
                      <a:pt x="1380226" y="1460805"/>
                    </a:cubicBezTo>
                    <a:cubicBezTo>
                      <a:pt x="1709468" y="1705220"/>
                      <a:pt x="2055963" y="1245143"/>
                      <a:pt x="2527540" y="1495309"/>
                    </a:cubicBezTo>
                    <a:cubicBezTo>
                      <a:pt x="2999117" y="1745475"/>
                      <a:pt x="3393775" y="2229273"/>
                      <a:pt x="4209690" y="29618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7" name="Zástupný symbol pro obsah 4">
                <a:extLst>
                  <a:ext uri="{FF2B5EF4-FFF2-40B4-BE49-F238E27FC236}">
                    <a16:creationId xmlns:a16="http://schemas.microsoft.com/office/drawing/2014/main" id="{BA40F3BB-8DB1-4902-A390-96503BE2A4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58921" y="4849243"/>
                <a:ext cx="429225" cy="341284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252000" indent="-180000" algn="l" rtl="0" eaLnBrk="1" fontAlgn="base" hangingPunct="1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8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4000" indent="-180000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000" b="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2"/>
                  </a:buClr>
                  <a:buSzPct val="9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baseline="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72000" indent="0">
                  <a:buFont typeface="Arial" panose="020B0604020202020204" pitchFamily="34" charset="0"/>
                  <a:buNone/>
                </a:pPr>
                <a:r>
                  <a:rPr lang="cs-CZ" sz="1400" kern="0" dirty="0"/>
                  <a:t>t </a:t>
                </a:r>
                <a:r>
                  <a:rPr lang="en-US" sz="1400" kern="0" dirty="0"/>
                  <a:t>[s]</a:t>
                </a:r>
              </a:p>
            </p:txBody>
          </p:sp>
          <p:sp>
            <p:nvSpPr>
              <p:cNvPr id="28" name="Zástupný symbol pro obsah 4">
                <a:extLst>
                  <a:ext uri="{FF2B5EF4-FFF2-40B4-BE49-F238E27FC236}">
                    <a16:creationId xmlns:a16="http://schemas.microsoft.com/office/drawing/2014/main" id="{69CF78CE-37F1-47EE-B866-06207FF15E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12550" y="1584450"/>
                <a:ext cx="2617268" cy="341284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252000" indent="-180000" algn="l" rtl="0" eaLnBrk="1" fontAlgn="base" hangingPunct="1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8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4000" indent="-180000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000" b="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2"/>
                  </a:buClr>
                  <a:buSzPct val="9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baseline="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72000" indent="0">
                  <a:buFont typeface="Arial" panose="020B0604020202020204" pitchFamily="34" charset="0"/>
                  <a:buNone/>
                </a:pPr>
                <a:r>
                  <a:rPr lang="en-US" sz="1400" kern="0" dirty="0"/>
                  <a:t>P[mmHg]</a:t>
                </a:r>
              </a:p>
            </p:txBody>
          </p:sp>
        </p:grp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E787162D-FEBB-4063-8EE0-314ACD0834C6}"/>
                </a:ext>
              </a:extLst>
            </p:cNvPr>
            <p:cNvCxnSpPr/>
            <p:nvPr/>
          </p:nvCxnSpPr>
          <p:spPr bwMode="auto">
            <a:xfrm>
              <a:off x="6823349" y="1858135"/>
              <a:ext cx="312938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EF266980-E695-4100-A86F-50EE5C4734EB}"/>
                </a:ext>
              </a:extLst>
            </p:cNvPr>
            <p:cNvCxnSpPr/>
            <p:nvPr/>
          </p:nvCxnSpPr>
          <p:spPr bwMode="auto">
            <a:xfrm>
              <a:off x="6826285" y="3285412"/>
              <a:ext cx="312938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Zástupný symbol pro obsah 4">
              <a:extLst>
                <a:ext uri="{FF2B5EF4-FFF2-40B4-BE49-F238E27FC236}">
                  <a16:creationId xmlns:a16="http://schemas.microsoft.com/office/drawing/2014/main" id="{BAFC28C2-32E9-4146-B60F-2040E2F53022}"/>
                </a:ext>
              </a:extLst>
            </p:cNvPr>
            <p:cNvSpPr txBox="1">
              <a:spLocks/>
            </p:cNvSpPr>
            <p:nvPr/>
          </p:nvSpPr>
          <p:spPr>
            <a:xfrm>
              <a:off x="9952731" y="1676129"/>
              <a:ext cx="905204" cy="34128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>
                <a:buFont typeface="Arial" panose="020B0604020202020204" pitchFamily="34" charset="0"/>
                <a:buNone/>
              </a:pPr>
              <a:r>
                <a:rPr lang="en-US" sz="1400" kern="0" dirty="0"/>
                <a:t>S</a:t>
              </a:r>
              <a:r>
                <a:rPr lang="cs-CZ" sz="1400" kern="0" dirty="0"/>
                <a:t>TK</a:t>
              </a:r>
              <a:r>
                <a:rPr lang="en-US" sz="1400" kern="0" dirty="0"/>
                <a:t>/P</a:t>
              </a:r>
              <a:r>
                <a:rPr lang="en-US" sz="1400" kern="0" baseline="-25000" dirty="0"/>
                <a:t>1</a:t>
              </a:r>
            </a:p>
          </p:txBody>
        </p:sp>
        <p:sp>
          <p:nvSpPr>
            <p:cNvPr id="36" name="Zástupný symbol pro obsah 4">
              <a:extLst>
                <a:ext uri="{FF2B5EF4-FFF2-40B4-BE49-F238E27FC236}">
                  <a16:creationId xmlns:a16="http://schemas.microsoft.com/office/drawing/2014/main" id="{A17106D8-3073-49E1-9F8D-B9DDDD6516D1}"/>
                </a:ext>
              </a:extLst>
            </p:cNvPr>
            <p:cNvSpPr txBox="1">
              <a:spLocks/>
            </p:cNvSpPr>
            <p:nvPr/>
          </p:nvSpPr>
          <p:spPr>
            <a:xfrm>
              <a:off x="9952731" y="3114770"/>
              <a:ext cx="905204" cy="34128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>
                <a:buFont typeface="Arial" panose="020B0604020202020204" pitchFamily="34" charset="0"/>
                <a:buNone/>
              </a:pPr>
              <a:r>
                <a:rPr lang="en-US" sz="1400" kern="0" dirty="0"/>
                <a:t>P</a:t>
              </a:r>
              <a:r>
                <a:rPr lang="en-US" sz="1400" kern="0" baseline="-25000" dirty="0"/>
                <a:t>2</a:t>
              </a:r>
            </a:p>
          </p:txBody>
        </p:sp>
        <p:sp>
          <p:nvSpPr>
            <p:cNvPr id="37" name="Zástupný symbol pro obsah 4">
              <a:extLst>
                <a:ext uri="{FF2B5EF4-FFF2-40B4-BE49-F238E27FC236}">
                  <a16:creationId xmlns:a16="http://schemas.microsoft.com/office/drawing/2014/main" id="{C877A318-4192-42AD-B577-01E21D077ED2}"/>
                </a:ext>
              </a:extLst>
            </p:cNvPr>
            <p:cNvSpPr txBox="1">
              <a:spLocks/>
            </p:cNvSpPr>
            <p:nvPr/>
          </p:nvSpPr>
          <p:spPr>
            <a:xfrm>
              <a:off x="11170599" y="4624669"/>
              <a:ext cx="905204" cy="34128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>
                <a:buFont typeface="Arial" panose="020B0604020202020204" pitchFamily="34" charset="0"/>
                <a:buNone/>
              </a:pPr>
              <a:r>
                <a:rPr lang="en-US" sz="1400" kern="0" dirty="0"/>
                <a:t>D</a:t>
              </a:r>
              <a:r>
                <a:rPr lang="cs-CZ" sz="1400" kern="0" dirty="0"/>
                <a:t>TK</a:t>
              </a:r>
              <a:endParaRPr lang="en-US" sz="1400" kern="0" baseline="-25000" dirty="0"/>
            </a:p>
          </p:txBody>
        </p:sp>
      </p:grpSp>
      <p:sp>
        <p:nvSpPr>
          <p:cNvPr id="39" name="Zástupný symbol pro obsah 4">
            <a:extLst>
              <a:ext uri="{FF2B5EF4-FFF2-40B4-BE49-F238E27FC236}">
                <a16:creationId xmlns:a16="http://schemas.microsoft.com/office/drawing/2014/main" id="{E3D0330A-532D-4F4D-AE06-774975F6CA46}"/>
              </a:ext>
            </a:extLst>
          </p:cNvPr>
          <p:cNvSpPr txBox="1">
            <a:spLocks/>
          </p:cNvSpPr>
          <p:nvPr/>
        </p:nvSpPr>
        <p:spPr>
          <a:xfrm>
            <a:off x="6788135" y="5127122"/>
            <a:ext cx="2434995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/>
              <a:t>P</a:t>
            </a:r>
            <a:r>
              <a:rPr lang="cs-CZ" sz="1400" kern="0" dirty="0"/>
              <a:t>TK</a:t>
            </a:r>
            <a:r>
              <a:rPr lang="en-US" sz="1400" kern="0" dirty="0"/>
              <a:t>=S</a:t>
            </a:r>
            <a:r>
              <a:rPr lang="cs-CZ" sz="1400" kern="0" dirty="0"/>
              <a:t>TK</a:t>
            </a:r>
            <a:r>
              <a:rPr lang="en-US" sz="1400" kern="0" dirty="0"/>
              <a:t> – D</a:t>
            </a:r>
            <a:r>
              <a:rPr lang="cs-CZ" sz="1400" kern="0" dirty="0"/>
              <a:t>TK</a:t>
            </a:r>
            <a:endParaRPr lang="en-US" sz="1400" kern="0" dirty="0"/>
          </a:p>
          <a:p>
            <a:pPr marL="72000" indent="0">
              <a:buFont typeface="Arial" panose="020B0604020202020204" pitchFamily="34" charset="0"/>
              <a:buNone/>
            </a:pPr>
            <a:r>
              <a:rPr lang="cs-CZ" sz="1400" kern="0" dirty="0"/>
              <a:t>stř.TK</a:t>
            </a:r>
            <a:r>
              <a:rPr lang="en-US" sz="1400" kern="0" dirty="0"/>
              <a:t>=D</a:t>
            </a:r>
            <a:r>
              <a:rPr lang="cs-CZ" sz="1400" kern="0" dirty="0"/>
              <a:t>TK</a:t>
            </a:r>
            <a:r>
              <a:rPr lang="en-US" sz="1400" kern="0" dirty="0"/>
              <a:t>+1/3P</a:t>
            </a:r>
            <a:r>
              <a:rPr lang="cs-CZ" sz="1400" kern="0" dirty="0"/>
              <a:t>TK</a:t>
            </a:r>
            <a:endParaRPr lang="en-US" sz="1400" kern="0" dirty="0"/>
          </a:p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/>
              <a:t>AP=P</a:t>
            </a:r>
            <a:r>
              <a:rPr lang="en-US" sz="1400" kern="0" baseline="-25000" dirty="0"/>
              <a:t>2</a:t>
            </a:r>
            <a:r>
              <a:rPr lang="en-US" sz="1400" kern="0" dirty="0"/>
              <a:t> – P</a:t>
            </a:r>
            <a:r>
              <a:rPr lang="en-US" sz="1400" kern="0" baseline="-25000" dirty="0"/>
              <a:t>1</a:t>
            </a:r>
          </a:p>
          <a:p>
            <a:pPr marL="72000" indent="0">
              <a:buFont typeface="Arial" panose="020B0604020202020204" pitchFamily="34" charset="0"/>
              <a:buNone/>
            </a:pPr>
            <a:endParaRPr lang="en-US" sz="1400" kern="0" dirty="0"/>
          </a:p>
          <a:p>
            <a:pPr marL="72000" indent="0">
              <a:buFont typeface="Arial" panose="020B0604020202020204" pitchFamily="34" charset="0"/>
              <a:buNone/>
            </a:pPr>
            <a:endParaRPr lang="en-US" sz="1400" kern="0" dirty="0"/>
          </a:p>
        </p:txBody>
      </p:sp>
      <p:sp>
        <p:nvSpPr>
          <p:cNvPr id="40" name="Zástupný symbol pro obsah 4">
            <a:extLst>
              <a:ext uri="{FF2B5EF4-FFF2-40B4-BE49-F238E27FC236}">
                <a16:creationId xmlns:a16="http://schemas.microsoft.com/office/drawing/2014/main" id="{501AB5CE-B604-4512-B0D9-58B6266F4F22}"/>
              </a:ext>
            </a:extLst>
          </p:cNvPr>
          <p:cNvSpPr txBox="1">
            <a:spLocks/>
          </p:cNvSpPr>
          <p:nvPr/>
        </p:nvSpPr>
        <p:spPr>
          <a:xfrm>
            <a:off x="2654924" y="6182200"/>
            <a:ext cx="7919999" cy="6092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1100" i="1" kern="0" dirty="0"/>
              <a:t>STK – systolický krevní tlak, DTK – </a:t>
            </a:r>
            <a:r>
              <a:rPr lang="en-US" sz="1100" i="1" kern="0" dirty="0"/>
              <a:t>diastolic</a:t>
            </a:r>
            <a:r>
              <a:rPr lang="cs-CZ" sz="1100" i="1" kern="0" dirty="0" err="1"/>
              <a:t>ký</a:t>
            </a:r>
            <a:r>
              <a:rPr lang="cs-CZ" sz="1100" i="1" kern="0" dirty="0"/>
              <a:t> krevní tlak, P</a:t>
            </a:r>
            <a:r>
              <a:rPr lang="cs-CZ" sz="1100" i="1" kern="0" baseline="-25000" dirty="0"/>
              <a:t>1</a:t>
            </a:r>
            <a:r>
              <a:rPr lang="cs-CZ" sz="1100" i="1" kern="0" dirty="0"/>
              <a:t> – </a:t>
            </a:r>
            <a:r>
              <a:rPr lang="pl-PL" sz="1100" i="1" kern="0" dirty="0"/>
              <a:t>tlak na vrcholu systolického toku krve</a:t>
            </a:r>
            <a:r>
              <a:rPr lang="cs-CZ" sz="1100" i="1" kern="0" dirty="0"/>
              <a:t>, P</a:t>
            </a:r>
            <a:r>
              <a:rPr lang="cs-CZ" sz="1100" i="1" kern="0" baseline="-25000" dirty="0"/>
              <a:t>2</a:t>
            </a:r>
            <a:r>
              <a:rPr lang="cs-CZ" sz="1100" i="1" kern="0" dirty="0"/>
              <a:t> – </a:t>
            </a:r>
            <a:r>
              <a:rPr lang="en-US" sz="1100" i="1" kern="0" dirty="0" err="1"/>
              <a:t>tlak</a:t>
            </a:r>
            <a:r>
              <a:rPr lang="en-US" sz="1100" i="1" kern="0" dirty="0"/>
              <a:t> </a:t>
            </a:r>
            <a:r>
              <a:rPr lang="en-US" sz="1100" i="1" kern="0" dirty="0" err="1"/>
              <a:t>odražené</a:t>
            </a:r>
            <a:r>
              <a:rPr lang="en-US" sz="1100" i="1" kern="0" dirty="0"/>
              <a:t> </a:t>
            </a:r>
            <a:r>
              <a:rPr lang="en-US" sz="1100" i="1" kern="0" dirty="0" err="1"/>
              <a:t>vlny</a:t>
            </a:r>
            <a:r>
              <a:rPr lang="en-US" sz="1100" i="1" kern="0" dirty="0"/>
              <a:t> </a:t>
            </a:r>
            <a:r>
              <a:rPr lang="cs-CZ" sz="1100" i="1" kern="0" dirty="0"/>
              <a:t>, PTK – pulzový tlak, stř.TK – střední krevní tlak, AP – </a:t>
            </a:r>
            <a:r>
              <a:rPr lang="en-US" sz="1100" i="1" kern="0" dirty="0"/>
              <a:t>augment</a:t>
            </a:r>
            <a:r>
              <a:rPr lang="cs-CZ" sz="1100" i="1" kern="0" dirty="0" err="1"/>
              <a:t>ační</a:t>
            </a:r>
            <a:r>
              <a:rPr lang="cs-CZ" sz="1100" i="1" kern="0" dirty="0"/>
              <a:t> tlak</a:t>
            </a:r>
            <a:endParaRPr lang="en-US" sz="1100" i="1" kern="0" dirty="0"/>
          </a:p>
        </p:txBody>
      </p:sp>
      <p:sp>
        <p:nvSpPr>
          <p:cNvPr id="32" name="Volný tvar: obrazec 31">
            <a:extLst>
              <a:ext uri="{FF2B5EF4-FFF2-40B4-BE49-F238E27FC236}">
                <a16:creationId xmlns:a16="http://schemas.microsoft.com/office/drawing/2014/main" id="{70AC7247-EDEE-4D81-8413-2EA0F4C68BAA}"/>
              </a:ext>
            </a:extLst>
          </p:cNvPr>
          <p:cNvSpPr/>
          <p:nvPr/>
        </p:nvSpPr>
        <p:spPr bwMode="auto">
          <a:xfrm>
            <a:off x="1250830" y="2196924"/>
            <a:ext cx="4175185" cy="2685627"/>
          </a:xfrm>
          <a:custGeom>
            <a:avLst/>
            <a:gdLst>
              <a:gd name="connsiteX0" fmla="*/ 0 w 4175185"/>
              <a:gd name="connsiteY0" fmla="*/ 2150347 h 2167600"/>
              <a:gd name="connsiteX1" fmla="*/ 379562 w 4175185"/>
              <a:gd name="connsiteY1" fmla="*/ 2370 h 2167600"/>
              <a:gd name="connsiteX2" fmla="*/ 1656272 w 4175185"/>
              <a:gd name="connsiteY2" fmla="*/ 1736279 h 2167600"/>
              <a:gd name="connsiteX3" fmla="*/ 3105510 w 4175185"/>
              <a:gd name="connsiteY3" fmla="*/ 2072709 h 2167600"/>
              <a:gd name="connsiteX4" fmla="*/ 4175185 w 4175185"/>
              <a:gd name="connsiteY4" fmla="*/ 2167600 h 2167600"/>
              <a:gd name="connsiteX0" fmla="*/ 0 w 4175185"/>
              <a:gd name="connsiteY0" fmla="*/ 2150335 h 2167588"/>
              <a:gd name="connsiteX1" fmla="*/ 379562 w 4175185"/>
              <a:gd name="connsiteY1" fmla="*/ 2358 h 2167588"/>
              <a:gd name="connsiteX2" fmla="*/ 1656272 w 4175185"/>
              <a:gd name="connsiteY2" fmla="*/ 1736267 h 2167588"/>
              <a:gd name="connsiteX3" fmla="*/ 2794959 w 4175185"/>
              <a:gd name="connsiteY3" fmla="*/ 2020939 h 2167588"/>
              <a:gd name="connsiteX4" fmla="*/ 4175185 w 4175185"/>
              <a:gd name="connsiteY4" fmla="*/ 2167588 h 2167588"/>
              <a:gd name="connsiteX0" fmla="*/ 0 w 4175185"/>
              <a:gd name="connsiteY0" fmla="*/ 2152147 h 2169400"/>
              <a:gd name="connsiteX1" fmla="*/ 379562 w 4175185"/>
              <a:gd name="connsiteY1" fmla="*/ 4170 h 2169400"/>
              <a:gd name="connsiteX2" fmla="*/ 1785668 w 4175185"/>
              <a:gd name="connsiteY2" fmla="*/ 1617309 h 2169400"/>
              <a:gd name="connsiteX3" fmla="*/ 2794959 w 4175185"/>
              <a:gd name="connsiteY3" fmla="*/ 2022751 h 2169400"/>
              <a:gd name="connsiteX4" fmla="*/ 4175185 w 4175185"/>
              <a:gd name="connsiteY4" fmla="*/ 2169400 h 2169400"/>
              <a:gd name="connsiteX0" fmla="*/ 0 w 4175185"/>
              <a:gd name="connsiteY0" fmla="*/ 2678704 h 2695957"/>
              <a:gd name="connsiteX1" fmla="*/ 502654 w 4175185"/>
              <a:gd name="connsiteY1" fmla="*/ 3189 h 2695957"/>
              <a:gd name="connsiteX2" fmla="*/ 1785668 w 4175185"/>
              <a:gd name="connsiteY2" fmla="*/ 2143866 h 2695957"/>
              <a:gd name="connsiteX3" fmla="*/ 2794959 w 4175185"/>
              <a:gd name="connsiteY3" fmla="*/ 2549308 h 2695957"/>
              <a:gd name="connsiteX4" fmla="*/ 4175185 w 4175185"/>
              <a:gd name="connsiteY4" fmla="*/ 2695957 h 2695957"/>
              <a:gd name="connsiteX0" fmla="*/ 0 w 4175185"/>
              <a:gd name="connsiteY0" fmla="*/ 2751764 h 2769017"/>
              <a:gd name="connsiteX1" fmla="*/ 502654 w 4175185"/>
              <a:gd name="connsiteY1" fmla="*/ 76249 h 2769017"/>
              <a:gd name="connsiteX2" fmla="*/ 1071634 w 4175185"/>
              <a:gd name="connsiteY2" fmla="*/ 859669 h 2769017"/>
              <a:gd name="connsiteX3" fmla="*/ 1785668 w 4175185"/>
              <a:gd name="connsiteY3" fmla="*/ 2216926 h 2769017"/>
              <a:gd name="connsiteX4" fmla="*/ 2794959 w 4175185"/>
              <a:gd name="connsiteY4" fmla="*/ 2622368 h 2769017"/>
              <a:gd name="connsiteX5" fmla="*/ 4175185 w 4175185"/>
              <a:gd name="connsiteY5" fmla="*/ 2769017 h 2769017"/>
              <a:gd name="connsiteX0" fmla="*/ 0 w 4175185"/>
              <a:gd name="connsiteY0" fmla="*/ 2686058 h 2703311"/>
              <a:gd name="connsiteX1" fmla="*/ 502654 w 4175185"/>
              <a:gd name="connsiteY1" fmla="*/ 10543 h 2703311"/>
              <a:gd name="connsiteX2" fmla="*/ 1071634 w 4175185"/>
              <a:gd name="connsiteY2" fmla="*/ 793963 h 2703311"/>
              <a:gd name="connsiteX3" fmla="*/ 1785668 w 4175185"/>
              <a:gd name="connsiteY3" fmla="*/ 2151220 h 2703311"/>
              <a:gd name="connsiteX4" fmla="*/ 2794959 w 4175185"/>
              <a:gd name="connsiteY4" fmla="*/ 2556662 h 2703311"/>
              <a:gd name="connsiteX5" fmla="*/ 4175185 w 4175185"/>
              <a:gd name="connsiteY5" fmla="*/ 2703311 h 2703311"/>
              <a:gd name="connsiteX0" fmla="*/ 0 w 4175185"/>
              <a:gd name="connsiteY0" fmla="*/ 2677378 h 2694631"/>
              <a:gd name="connsiteX1" fmla="*/ 502654 w 4175185"/>
              <a:gd name="connsiteY1" fmla="*/ 1863 h 2694631"/>
              <a:gd name="connsiteX2" fmla="*/ 1071634 w 4175185"/>
              <a:gd name="connsiteY2" fmla="*/ 785283 h 2694631"/>
              <a:gd name="connsiteX3" fmla="*/ 1785668 w 4175185"/>
              <a:gd name="connsiteY3" fmla="*/ 2142540 h 2694631"/>
              <a:gd name="connsiteX4" fmla="*/ 2794959 w 4175185"/>
              <a:gd name="connsiteY4" fmla="*/ 2547982 h 2694631"/>
              <a:gd name="connsiteX5" fmla="*/ 4175185 w 4175185"/>
              <a:gd name="connsiteY5" fmla="*/ 2694631 h 2694631"/>
              <a:gd name="connsiteX0" fmla="*/ 0 w 4175185"/>
              <a:gd name="connsiteY0" fmla="*/ 2736826 h 2754079"/>
              <a:gd name="connsiteX1" fmla="*/ 502654 w 4175185"/>
              <a:gd name="connsiteY1" fmla="*/ 61311 h 2754079"/>
              <a:gd name="connsiteX2" fmla="*/ 1015536 w 4175185"/>
              <a:gd name="connsiteY2" fmla="*/ 968147 h 2754079"/>
              <a:gd name="connsiteX3" fmla="*/ 1785668 w 4175185"/>
              <a:gd name="connsiteY3" fmla="*/ 2201988 h 2754079"/>
              <a:gd name="connsiteX4" fmla="*/ 2794959 w 4175185"/>
              <a:gd name="connsiteY4" fmla="*/ 2607430 h 2754079"/>
              <a:gd name="connsiteX5" fmla="*/ 4175185 w 4175185"/>
              <a:gd name="connsiteY5" fmla="*/ 2754079 h 2754079"/>
              <a:gd name="connsiteX0" fmla="*/ 0 w 4175185"/>
              <a:gd name="connsiteY0" fmla="*/ 2736529 h 2753782"/>
              <a:gd name="connsiteX1" fmla="*/ 502654 w 4175185"/>
              <a:gd name="connsiteY1" fmla="*/ 61014 h 2753782"/>
              <a:gd name="connsiteX2" fmla="*/ 1015536 w 4175185"/>
              <a:gd name="connsiteY2" fmla="*/ 967850 h 2753782"/>
              <a:gd name="connsiteX3" fmla="*/ 1785668 w 4175185"/>
              <a:gd name="connsiteY3" fmla="*/ 2201691 h 2753782"/>
              <a:gd name="connsiteX4" fmla="*/ 2794959 w 4175185"/>
              <a:gd name="connsiteY4" fmla="*/ 2607133 h 2753782"/>
              <a:gd name="connsiteX5" fmla="*/ 4175185 w 4175185"/>
              <a:gd name="connsiteY5" fmla="*/ 2753782 h 2753782"/>
              <a:gd name="connsiteX0" fmla="*/ 0 w 4175185"/>
              <a:gd name="connsiteY0" fmla="*/ 2736529 h 2753782"/>
              <a:gd name="connsiteX1" fmla="*/ 502654 w 4175185"/>
              <a:gd name="connsiteY1" fmla="*/ 61014 h 2753782"/>
              <a:gd name="connsiteX2" fmla="*/ 1015536 w 4175185"/>
              <a:gd name="connsiteY2" fmla="*/ 967850 h 2753782"/>
              <a:gd name="connsiteX3" fmla="*/ 1785668 w 4175185"/>
              <a:gd name="connsiteY3" fmla="*/ 2201691 h 2753782"/>
              <a:gd name="connsiteX4" fmla="*/ 2794959 w 4175185"/>
              <a:gd name="connsiteY4" fmla="*/ 2607133 h 2753782"/>
              <a:gd name="connsiteX5" fmla="*/ 4175185 w 4175185"/>
              <a:gd name="connsiteY5" fmla="*/ 2753782 h 2753782"/>
              <a:gd name="connsiteX0" fmla="*/ 0 w 4175185"/>
              <a:gd name="connsiteY0" fmla="*/ 2717871 h 2735124"/>
              <a:gd name="connsiteX1" fmla="*/ 502654 w 4175185"/>
              <a:gd name="connsiteY1" fmla="*/ 42356 h 2735124"/>
              <a:gd name="connsiteX2" fmla="*/ 1015536 w 4175185"/>
              <a:gd name="connsiteY2" fmla="*/ 949192 h 2735124"/>
              <a:gd name="connsiteX3" fmla="*/ 1785668 w 4175185"/>
              <a:gd name="connsiteY3" fmla="*/ 2183033 h 2735124"/>
              <a:gd name="connsiteX4" fmla="*/ 2794959 w 4175185"/>
              <a:gd name="connsiteY4" fmla="*/ 2588475 h 2735124"/>
              <a:gd name="connsiteX5" fmla="*/ 4175185 w 4175185"/>
              <a:gd name="connsiteY5" fmla="*/ 2735124 h 2735124"/>
              <a:gd name="connsiteX0" fmla="*/ 0 w 4175185"/>
              <a:gd name="connsiteY0" fmla="*/ 2696422 h 2713675"/>
              <a:gd name="connsiteX1" fmla="*/ 452165 w 4175185"/>
              <a:gd name="connsiteY1" fmla="*/ 43346 h 2713675"/>
              <a:gd name="connsiteX2" fmla="*/ 1015536 w 4175185"/>
              <a:gd name="connsiteY2" fmla="*/ 927743 h 2713675"/>
              <a:gd name="connsiteX3" fmla="*/ 1785668 w 4175185"/>
              <a:gd name="connsiteY3" fmla="*/ 2161584 h 2713675"/>
              <a:gd name="connsiteX4" fmla="*/ 2794959 w 4175185"/>
              <a:gd name="connsiteY4" fmla="*/ 2567026 h 2713675"/>
              <a:gd name="connsiteX5" fmla="*/ 4175185 w 4175185"/>
              <a:gd name="connsiteY5" fmla="*/ 2713675 h 2713675"/>
              <a:gd name="connsiteX0" fmla="*/ 0 w 4175185"/>
              <a:gd name="connsiteY0" fmla="*/ 2677652 h 2694905"/>
              <a:gd name="connsiteX1" fmla="*/ 452165 w 4175185"/>
              <a:gd name="connsiteY1" fmla="*/ 24576 h 2694905"/>
              <a:gd name="connsiteX2" fmla="*/ 1294936 w 4175185"/>
              <a:gd name="connsiteY2" fmla="*/ 1397923 h 2694905"/>
              <a:gd name="connsiteX3" fmla="*/ 1785668 w 4175185"/>
              <a:gd name="connsiteY3" fmla="*/ 2142814 h 2694905"/>
              <a:gd name="connsiteX4" fmla="*/ 2794959 w 4175185"/>
              <a:gd name="connsiteY4" fmla="*/ 2548256 h 2694905"/>
              <a:gd name="connsiteX5" fmla="*/ 4175185 w 4175185"/>
              <a:gd name="connsiteY5" fmla="*/ 2694905 h 2694905"/>
              <a:gd name="connsiteX0" fmla="*/ 0 w 4175185"/>
              <a:gd name="connsiteY0" fmla="*/ 2668374 h 2685627"/>
              <a:gd name="connsiteX1" fmla="*/ 452165 w 4175185"/>
              <a:gd name="connsiteY1" fmla="*/ 15298 h 2685627"/>
              <a:gd name="connsiteX2" fmla="*/ 1447336 w 4175185"/>
              <a:gd name="connsiteY2" fmla="*/ 1604545 h 2685627"/>
              <a:gd name="connsiteX3" fmla="*/ 1785668 w 4175185"/>
              <a:gd name="connsiteY3" fmla="*/ 2133536 h 2685627"/>
              <a:gd name="connsiteX4" fmla="*/ 2794959 w 4175185"/>
              <a:gd name="connsiteY4" fmla="*/ 2538978 h 2685627"/>
              <a:gd name="connsiteX5" fmla="*/ 4175185 w 4175185"/>
              <a:gd name="connsiteY5" fmla="*/ 2685627 h 2685627"/>
              <a:gd name="connsiteX0" fmla="*/ 0 w 4175185"/>
              <a:gd name="connsiteY0" fmla="*/ 2668374 h 2685627"/>
              <a:gd name="connsiteX1" fmla="*/ 452165 w 4175185"/>
              <a:gd name="connsiteY1" fmla="*/ 15298 h 2685627"/>
              <a:gd name="connsiteX2" fmla="*/ 1447336 w 4175185"/>
              <a:gd name="connsiteY2" fmla="*/ 1604545 h 2685627"/>
              <a:gd name="connsiteX3" fmla="*/ 2065068 w 4175185"/>
              <a:gd name="connsiteY3" fmla="*/ 1993836 h 2685627"/>
              <a:gd name="connsiteX4" fmla="*/ 2794959 w 4175185"/>
              <a:gd name="connsiteY4" fmla="*/ 2538978 h 2685627"/>
              <a:gd name="connsiteX5" fmla="*/ 4175185 w 4175185"/>
              <a:gd name="connsiteY5" fmla="*/ 2685627 h 268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5185" h="2685627">
                <a:moveTo>
                  <a:pt x="0" y="2668374"/>
                </a:moveTo>
                <a:cubicBezTo>
                  <a:pt x="51758" y="1628891"/>
                  <a:pt x="210942" y="192603"/>
                  <a:pt x="452165" y="15298"/>
                </a:cubicBezTo>
                <a:cubicBezTo>
                  <a:pt x="693388" y="-162007"/>
                  <a:pt x="1373746" y="1253376"/>
                  <a:pt x="1447336" y="1604545"/>
                </a:cubicBezTo>
                <a:cubicBezTo>
                  <a:pt x="1605074" y="1377903"/>
                  <a:pt x="1840464" y="1838097"/>
                  <a:pt x="2065068" y="1993836"/>
                </a:cubicBezTo>
                <a:cubicBezTo>
                  <a:pt x="2289672" y="2149575"/>
                  <a:pt x="2396706" y="2446963"/>
                  <a:pt x="2794959" y="2538978"/>
                </a:cubicBezTo>
                <a:cubicBezTo>
                  <a:pt x="3193212" y="2630993"/>
                  <a:pt x="3850257" y="2674125"/>
                  <a:pt x="4175185" y="2685627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699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B69A942-A1AA-48A8-B896-0508B65924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</a:t>
            </a:r>
            <a:r>
              <a:rPr lang="cs-CZ" noProof="0" dirty="0" err="1"/>
              <a:t>monstrace</a:t>
            </a:r>
            <a:r>
              <a:rPr lang="cs-CZ" noProof="0" dirty="0"/>
              <a:t> jaro 2023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C5F5DB-B660-4672-82AA-A57606D535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8B1BC20-6A61-4054-8E53-993061496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887330"/>
            <a:ext cx="10753200" cy="4139998"/>
          </a:xfrm>
        </p:spPr>
        <p:txBody>
          <a:bodyPr/>
          <a:lstStyle/>
          <a:p>
            <a:r>
              <a:rPr lang="cs-CZ" dirty="0"/>
              <a:t>Odražená vlna zvyšuje = </a:t>
            </a:r>
            <a:r>
              <a:rPr lang="cs-CZ" dirty="0" err="1">
                <a:solidFill>
                  <a:srgbClr val="FF0000"/>
                </a:solidFill>
              </a:rPr>
              <a:t>augmentuje</a:t>
            </a:r>
            <a:r>
              <a:rPr lang="cs-CZ" dirty="0"/>
              <a:t> krevní tlak v aortě</a:t>
            </a:r>
          </a:p>
          <a:p>
            <a:r>
              <a:rPr lang="cs-CZ" dirty="0"/>
              <a:t>Fyziologicky: u mladých lidí se odražená vlna projeví hlavně na diastolickém tlaku, který zvyšuje – a tak přispívá  k lepšímu plnění koronárního řečiště</a:t>
            </a:r>
          </a:p>
          <a:p>
            <a:r>
              <a:rPr lang="cs-CZ" dirty="0"/>
              <a:t>U starších lidí – tepny tužší a periferní odpor vyšší, se odražená vlna dostává do aorty dříve, ještě v čase systoly a chybí v diastole – proto mají vysoký systolický tlak a nízký tlak diastolický – </a:t>
            </a:r>
            <a:r>
              <a:rPr lang="cs-CZ" dirty="0">
                <a:solidFill>
                  <a:srgbClr val="FF0000"/>
                </a:solidFill>
              </a:rPr>
              <a:t>izolovaná systolická hypertenze</a:t>
            </a:r>
          </a:p>
        </p:txBody>
      </p:sp>
    </p:spTree>
    <p:extLst>
      <p:ext uri="{BB962C8B-B14F-4D97-AF65-F5344CB8AC3E}">
        <p14:creationId xmlns:p14="http://schemas.microsoft.com/office/powerpoint/2010/main" val="594950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cs-CZ" dirty="0"/>
              <a:t>Pulzová vlna v různých cévních segmentech </a:t>
            </a:r>
            <a:endParaRPr lang="en-US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61D5986-74B0-4D19-8FFE-323BCD52C4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9"/>
          <a:stretch/>
        </p:blipFill>
        <p:spPr>
          <a:xfrm>
            <a:off x="659149" y="1292471"/>
            <a:ext cx="10437962" cy="471385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A608500-0CAD-419B-9C54-9F6EC0020C32}"/>
              </a:ext>
            </a:extLst>
          </p:cNvPr>
          <p:cNvSpPr txBox="1"/>
          <p:nvPr/>
        </p:nvSpPr>
        <p:spPr>
          <a:xfrm>
            <a:off x="2243328" y="5932496"/>
            <a:ext cx="849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800" dirty="0">
                <a:latin typeface="+mn-lt"/>
              </a:rPr>
              <a:t>Amplifikační fenomén – systolický a pulzový tlak jsou fyziologicky na periferii vyšší</a:t>
            </a:r>
          </a:p>
        </p:txBody>
      </p:sp>
    </p:spTree>
    <p:extLst>
      <p:ext uri="{BB962C8B-B14F-4D97-AF65-F5344CB8AC3E}">
        <p14:creationId xmlns:p14="http://schemas.microsoft.com/office/powerpoint/2010/main" val="3286073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90DEC3-3027-49EA-9F87-FAE73869DB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E56380-BFEC-413F-BECA-0EADA36BF6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C9EF54-50CE-4054-B277-53F449FB4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Pohlavní</a:t>
            </a:r>
            <a:r>
              <a:rPr lang="en-US" dirty="0"/>
              <a:t> </a:t>
            </a:r>
            <a:r>
              <a:rPr lang="en-US" dirty="0" err="1"/>
              <a:t>rozdíly</a:t>
            </a:r>
            <a:r>
              <a:rPr lang="en-US" dirty="0"/>
              <a:t> v </a:t>
            </a:r>
            <a:r>
              <a:rPr lang="en-US" dirty="0" err="1"/>
              <a:t>mechanismech</a:t>
            </a:r>
            <a:r>
              <a:rPr lang="en-US" dirty="0"/>
              <a:t> </a:t>
            </a:r>
            <a:r>
              <a:rPr lang="cs-CZ" dirty="0"/>
              <a:t>zvýšení </a:t>
            </a:r>
            <a:r>
              <a:rPr lang="en-US" dirty="0" err="1"/>
              <a:t>arteriální</a:t>
            </a:r>
            <a:r>
              <a:rPr lang="en-US" dirty="0"/>
              <a:t> t</a:t>
            </a:r>
            <a:r>
              <a:rPr lang="cs-CZ" dirty="0"/>
              <a:t>u</a:t>
            </a:r>
            <a:r>
              <a:rPr lang="en-US" dirty="0" err="1"/>
              <a:t>hosti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CA397C1-95F2-40E3-9FD4-373F1D304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011" y="5604387"/>
            <a:ext cx="10753200" cy="533613"/>
          </a:xfrm>
        </p:spPr>
        <p:txBody>
          <a:bodyPr/>
          <a:lstStyle/>
          <a:p>
            <a:pPr marL="72000" indent="0" algn="just">
              <a:buNone/>
            </a:pPr>
            <a:r>
              <a:rPr lang="en-US" sz="1100" i="1" dirty="0"/>
              <a:t>ECM - extracellular matrix; VSMC - vascular smooth muscle cell; </a:t>
            </a:r>
            <a:r>
              <a:rPr lang="en-US" sz="1100" i="1" dirty="0" err="1"/>
              <a:t>eNOS</a:t>
            </a:r>
            <a:r>
              <a:rPr lang="en-US" sz="1100" i="1" dirty="0"/>
              <a:t> - endothelial NOS; NADPH - NAD phosphate oxidase; BH(4) - tetrahydrobiopterin; SMC‐MR - smooth muscle cell mineralocorticoid receptor; AT1R - angiotensin II type 1 receptor; EC‐MR - endothelial cell mineralocorticoid receptor; ENaC - epithelial sodium channel.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B5D1A24-5EA0-4BCA-BDF2-F513B8617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00" y="1660683"/>
            <a:ext cx="7920000" cy="3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56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F56DC40-97F3-4D34-BC4E-4141463090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Physiology</a:t>
            </a:r>
            <a:r>
              <a:rPr lang="cs-CZ" dirty="0"/>
              <a:t> </a:t>
            </a:r>
            <a:r>
              <a:rPr lang="en-GB" noProof="0" dirty="0"/>
              <a:t>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F37CB5-0CE9-42CE-AAB3-0A733F064F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AFD9C82-1F20-4298-9878-24E0387CE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pulzové vlny</a:t>
            </a:r>
            <a:br>
              <a:rPr lang="cs-CZ" dirty="0"/>
            </a:br>
            <a:endParaRPr lang="cs-CZ" dirty="0"/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2399F8F5-506B-40FE-AB6C-612605508E19}"/>
              </a:ext>
            </a:extLst>
          </p:cNvPr>
          <p:cNvGrpSpPr/>
          <p:nvPr/>
        </p:nvGrpSpPr>
        <p:grpSpPr>
          <a:xfrm>
            <a:off x="1948440" y="1736879"/>
            <a:ext cx="4163436" cy="2867025"/>
            <a:chOff x="430076" y="1736879"/>
            <a:chExt cx="4163436" cy="2867025"/>
          </a:xfrm>
        </p:grpSpPr>
        <p:grpSp>
          <p:nvGrpSpPr>
            <p:cNvPr id="18" name="Skupina 17">
              <a:extLst>
                <a:ext uri="{FF2B5EF4-FFF2-40B4-BE49-F238E27FC236}">
                  <a16:creationId xmlns:a16="http://schemas.microsoft.com/office/drawing/2014/main" id="{69694E6C-FF69-4AE6-A1A8-46DA02DC2AE8}"/>
                </a:ext>
              </a:extLst>
            </p:cNvPr>
            <p:cNvGrpSpPr/>
            <p:nvPr/>
          </p:nvGrpSpPr>
          <p:grpSpPr>
            <a:xfrm>
              <a:off x="430076" y="1736879"/>
              <a:ext cx="4163436" cy="2867025"/>
              <a:chOff x="4521624" y="1589103"/>
              <a:chExt cx="4163436" cy="2867025"/>
            </a:xfrm>
          </p:grpSpPr>
          <p:grpSp>
            <p:nvGrpSpPr>
              <p:cNvPr id="21" name="Skupina 20">
                <a:extLst>
                  <a:ext uri="{FF2B5EF4-FFF2-40B4-BE49-F238E27FC236}">
                    <a16:creationId xmlns:a16="http://schemas.microsoft.com/office/drawing/2014/main" id="{BBF12A74-6148-40B6-8812-A1F89567EBD3}"/>
                  </a:ext>
                </a:extLst>
              </p:cNvPr>
              <p:cNvGrpSpPr/>
              <p:nvPr/>
            </p:nvGrpSpPr>
            <p:grpSpPr>
              <a:xfrm>
                <a:off x="4521624" y="1589103"/>
                <a:ext cx="4163436" cy="2867025"/>
                <a:chOff x="4521624" y="1589103"/>
                <a:chExt cx="4163436" cy="2867025"/>
              </a:xfrm>
            </p:grpSpPr>
            <p:pic>
              <p:nvPicPr>
                <p:cNvPr id="23" name="Obrázek 22">
                  <a:extLst>
                    <a:ext uri="{FF2B5EF4-FFF2-40B4-BE49-F238E27FC236}">
                      <a16:creationId xmlns:a16="http://schemas.microsoft.com/office/drawing/2014/main" id="{944AF0DF-A6E4-41B5-B27D-AFEFC3229A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9334"/>
                <a:stretch/>
              </p:blipFill>
              <p:spPr>
                <a:xfrm>
                  <a:off x="4521624" y="1589103"/>
                  <a:ext cx="410586" cy="2867025"/>
                </a:xfrm>
                <a:prstGeom prst="rect">
                  <a:avLst/>
                </a:prstGeom>
              </p:spPr>
            </p:pic>
            <p:pic>
              <p:nvPicPr>
                <p:cNvPr id="24" name="Obrázek 23">
                  <a:extLst>
                    <a:ext uri="{FF2B5EF4-FFF2-40B4-BE49-F238E27FC236}">
                      <a16:creationId xmlns:a16="http://schemas.microsoft.com/office/drawing/2014/main" id="{04EB6C35-0997-4863-947C-1B239531B5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32210" y="1589103"/>
                  <a:ext cx="3752850" cy="2867025"/>
                </a:xfrm>
                <a:prstGeom prst="rect">
                  <a:avLst/>
                </a:prstGeom>
              </p:spPr>
            </p:pic>
          </p:grpSp>
          <p:pic>
            <p:nvPicPr>
              <p:cNvPr id="22" name="Obrázek 21">
                <a:extLst>
                  <a:ext uri="{FF2B5EF4-FFF2-40B4-BE49-F238E27FC236}">
                    <a16:creationId xmlns:a16="http://schemas.microsoft.com/office/drawing/2014/main" id="{481A5F76-C188-4A1B-944B-E097E0A576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4523508" y="2667451"/>
                <a:ext cx="152400" cy="581025"/>
              </a:xfrm>
              <a:prstGeom prst="rect">
                <a:avLst/>
              </a:prstGeom>
            </p:spPr>
          </p:pic>
        </p:grpSp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FAD37C4D-0607-4FA6-B840-C39881B1506A}"/>
                </a:ext>
              </a:extLst>
            </p:cNvPr>
            <p:cNvSpPr txBox="1"/>
            <p:nvPr/>
          </p:nvSpPr>
          <p:spPr>
            <a:xfrm>
              <a:off x="840662" y="1948848"/>
              <a:ext cx="5587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cs-CZ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8BD6FD2C-3188-4B99-97AD-B596D71353B9}"/>
                </a:ext>
              </a:extLst>
            </p:cNvPr>
            <p:cNvSpPr txBox="1"/>
            <p:nvPr/>
          </p:nvSpPr>
          <p:spPr>
            <a:xfrm>
              <a:off x="1614070" y="2175293"/>
              <a:ext cx="5587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cs-CZ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5" name="Text Box 7">
            <a:extLst>
              <a:ext uri="{FF2B5EF4-FFF2-40B4-BE49-F238E27FC236}">
                <a16:creationId xmlns:a16="http://schemas.microsoft.com/office/drawing/2014/main" id="{8A062296-FDC6-437E-8006-6178D2E6F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518" y="4683328"/>
            <a:ext cx="828905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AU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AU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odpovídá tlaku</a:t>
            </a:r>
            <a:r>
              <a:rPr lang="en-AU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maximálního systolického toku</a:t>
            </a:r>
            <a:r>
              <a:rPr lang="en-AU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</a:t>
            </a:r>
            <a:r>
              <a:rPr lang="en-AU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obvykle stanoven</a:t>
            </a:r>
            <a:r>
              <a:rPr lang="en-AU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 první vlnce</a:t>
            </a:r>
            <a:r>
              <a:rPr lang="en-AU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tlakové křivky</a:t>
            </a:r>
            <a:r>
              <a:rPr lang="en-AU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cs-CZ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AU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AU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odpovídá maximu odražené vlny</a:t>
            </a:r>
            <a:r>
              <a:rPr lang="en-AU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</a:t>
            </a:r>
            <a:r>
              <a:rPr lang="en-AU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obvykle stanoven</a:t>
            </a:r>
            <a:r>
              <a:rPr lang="en-AU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 maximum tlakové křivky za první vlnkou.</a:t>
            </a:r>
            <a:endParaRPr lang="en-AU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6432450A-6B26-4384-B86E-DF3FF3882EB0}"/>
              </a:ext>
            </a:extLst>
          </p:cNvPr>
          <p:cNvCxnSpPr/>
          <p:nvPr/>
        </p:nvCxnSpPr>
        <p:spPr bwMode="auto">
          <a:xfrm>
            <a:off x="2500595" y="2303582"/>
            <a:ext cx="255579" cy="6312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9157B57B-912D-4448-BDBD-6DA775206363}"/>
              </a:ext>
            </a:extLst>
          </p:cNvPr>
          <p:cNvCxnSpPr/>
          <p:nvPr/>
        </p:nvCxnSpPr>
        <p:spPr bwMode="auto">
          <a:xfrm flipH="1">
            <a:off x="3132434" y="2636958"/>
            <a:ext cx="111930" cy="4041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8" name="Obrázek 27">
            <a:extLst>
              <a:ext uri="{FF2B5EF4-FFF2-40B4-BE49-F238E27FC236}">
                <a16:creationId xmlns:a16="http://schemas.microsoft.com/office/drawing/2014/main" id="{418F2310-93A9-4606-B192-AF341F6565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625" y="1736879"/>
            <a:ext cx="4095750" cy="2876550"/>
          </a:xfrm>
          <a:prstGeom prst="rect">
            <a:avLst/>
          </a:prstGeom>
        </p:spPr>
      </p:pic>
      <p:sp>
        <p:nvSpPr>
          <p:cNvPr id="29" name="TextovéPole 28">
            <a:extLst>
              <a:ext uri="{FF2B5EF4-FFF2-40B4-BE49-F238E27FC236}">
                <a16:creationId xmlns:a16="http://schemas.microsoft.com/office/drawing/2014/main" id="{7340100B-2A63-4D72-96D5-54E954068F19}"/>
              </a:ext>
            </a:extLst>
          </p:cNvPr>
          <p:cNvSpPr txBox="1"/>
          <p:nvPr/>
        </p:nvSpPr>
        <p:spPr>
          <a:xfrm>
            <a:off x="6698817" y="1836225"/>
            <a:ext cx="558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354A55C0-274F-46E7-9B31-0D50F88197A7}"/>
              </a:ext>
            </a:extLst>
          </p:cNvPr>
          <p:cNvSpPr txBox="1"/>
          <p:nvPr/>
        </p:nvSpPr>
        <p:spPr>
          <a:xfrm>
            <a:off x="7743719" y="1867387"/>
            <a:ext cx="558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2CF06C19-D1A3-478C-8D8E-8ACC2E447E55}"/>
              </a:ext>
            </a:extLst>
          </p:cNvPr>
          <p:cNvCxnSpPr/>
          <p:nvPr/>
        </p:nvCxnSpPr>
        <p:spPr bwMode="auto">
          <a:xfrm>
            <a:off x="7002014" y="2311640"/>
            <a:ext cx="255579" cy="6312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5E0E2966-3AE3-4507-A211-7304D5AF567E}"/>
              </a:ext>
            </a:extLst>
          </p:cNvPr>
          <p:cNvCxnSpPr/>
          <p:nvPr/>
        </p:nvCxnSpPr>
        <p:spPr bwMode="auto">
          <a:xfrm flipH="1">
            <a:off x="7743719" y="2303582"/>
            <a:ext cx="111930" cy="4041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2F83EC99-EB3C-4DBE-A814-CF8329954DA2}"/>
              </a:ext>
            </a:extLst>
          </p:cNvPr>
          <p:cNvCxnSpPr/>
          <p:nvPr/>
        </p:nvCxnSpPr>
        <p:spPr bwMode="auto">
          <a:xfrm>
            <a:off x="2387601" y="2972920"/>
            <a:ext cx="357505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566A0B97-4C75-4F05-A997-2AC119E8CE84}"/>
              </a:ext>
            </a:extLst>
          </p:cNvPr>
          <p:cNvCxnSpPr/>
          <p:nvPr/>
        </p:nvCxnSpPr>
        <p:spPr bwMode="auto">
          <a:xfrm>
            <a:off x="6880518" y="2943998"/>
            <a:ext cx="357505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DD0491C9-B247-41AE-B3BF-E5E0B17E5E0B}"/>
              </a:ext>
            </a:extLst>
          </p:cNvPr>
          <p:cNvCxnSpPr/>
          <p:nvPr/>
        </p:nvCxnSpPr>
        <p:spPr bwMode="auto">
          <a:xfrm>
            <a:off x="2397126" y="3058645"/>
            <a:ext cx="357505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E052CEC5-57D6-484B-95B7-69C676E20C1C}"/>
              </a:ext>
            </a:extLst>
          </p:cNvPr>
          <p:cNvCxnSpPr/>
          <p:nvPr/>
        </p:nvCxnSpPr>
        <p:spPr bwMode="auto">
          <a:xfrm>
            <a:off x="6880518" y="2718332"/>
            <a:ext cx="357505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25090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2B02643-C51F-47FA-9E19-952249057F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Physiology</a:t>
            </a:r>
            <a:r>
              <a:rPr lang="cs-CZ" dirty="0"/>
              <a:t> </a:t>
            </a:r>
            <a:r>
              <a:rPr lang="en-GB" noProof="0" dirty="0"/>
              <a:t>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EBCF7AF-30B7-4D50-855E-7196E6A5D5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2429CAC-4573-4B12-AC8B-F9777BD1B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pulzové vlny</a:t>
            </a:r>
            <a:br>
              <a:rPr lang="cs-CZ" dirty="0"/>
            </a:b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77BFE6E-F1F4-4679-8E50-3AC5FB22BD4F}"/>
              </a:ext>
            </a:extLst>
          </p:cNvPr>
          <p:cNvSpPr txBox="1"/>
          <p:nvPr/>
        </p:nvSpPr>
        <p:spPr>
          <a:xfrm>
            <a:off x="2419624" y="2051264"/>
            <a:ext cx="1914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AP= P</a:t>
            </a:r>
            <a:r>
              <a:rPr lang="cs-CZ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</a:t>
            </a:r>
            <a:r>
              <a:rPr lang="cs-CZ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5A277DA-4F8F-4657-B854-54BBEF8837A7}"/>
              </a:ext>
            </a:extLst>
          </p:cNvPr>
          <p:cNvSpPr txBox="1"/>
          <p:nvPr/>
        </p:nvSpPr>
        <p:spPr>
          <a:xfrm>
            <a:off x="2133876" y="1560795"/>
            <a:ext cx="2703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Augmentační tlak (AP)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420D549A-3BDC-46AF-90C0-08F81FB5F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0151" y="1560795"/>
            <a:ext cx="29146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Augmentační index (AIx)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51925AD-F9F9-4361-8DB2-65CAE70EEAD5}"/>
              </a:ext>
            </a:extLst>
          </p:cNvPr>
          <p:cNvSpPr txBox="1"/>
          <p:nvPr/>
        </p:nvSpPr>
        <p:spPr>
          <a:xfrm>
            <a:off x="2133876" y="4514850"/>
            <a:ext cx="74009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AIx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kombinované měření</a:t>
            </a:r>
            <a:r>
              <a:rPr lang="en-AU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velikosti odražené vlny</a:t>
            </a:r>
            <a:r>
              <a:rPr lang="en-AU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tuhosti tepen</a:t>
            </a:r>
            <a:r>
              <a:rPr lang="en-AU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která</a:t>
            </a:r>
            <a:r>
              <a:rPr lang="en-AU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ovlivňuje časování</a:t>
            </a:r>
            <a:r>
              <a:rPr lang="en-AU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odražené vlny</a:t>
            </a:r>
            <a:r>
              <a:rPr lang="en-AU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cs-CZ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Vysoké hodnoty</a:t>
            </a:r>
            <a:r>
              <a:rPr lang="en-AU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AIx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naznačují</a:t>
            </a:r>
            <a:r>
              <a:rPr lang="en-AU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zvýšený odraz vln z periferie</a:t>
            </a:r>
            <a:r>
              <a:rPr lang="en-AU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brzký návrat odražené vlny jako výsledek </a:t>
            </a:r>
            <a:r>
              <a:rPr lang="en-AU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zvýšené rychlosti pulzové vlny</a:t>
            </a:r>
            <a:endParaRPr lang="en-US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63799EC7-9AF8-4B47-B99B-E8AFAC715311}"/>
                  </a:ext>
                </a:extLst>
              </p:cNvPr>
              <p:cNvSpPr txBox="1"/>
              <p:nvPr/>
            </p:nvSpPr>
            <p:spPr>
              <a:xfrm>
                <a:off x="7477400" y="2117660"/>
                <a:ext cx="1333827" cy="667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0" smtClean="0">
                          <a:latin typeface="Cambria Math"/>
                        </a:rPr>
                        <m:t>𝐀𝐈𝐱</m:t>
                      </m:r>
                      <m:r>
                        <a:rPr lang="cs-CZ" sz="20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0" smtClean="0">
                              <a:latin typeface="Cambria Math"/>
                            </a:rPr>
                            <m:t>𝐀𝐏</m:t>
                          </m:r>
                        </m:num>
                        <m:den>
                          <m:r>
                            <a:rPr lang="cs-CZ" sz="2000" b="1" i="0" smtClean="0">
                              <a:latin typeface="Cambria Math"/>
                            </a:rPr>
                            <m:t>𝐏𝐏</m:t>
                          </m:r>
                        </m:den>
                      </m:f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63799EC7-9AF8-4B47-B99B-E8AFAC715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400" y="2117660"/>
                <a:ext cx="1333827" cy="6674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ovéPole 12">
            <a:extLst>
              <a:ext uri="{FF2B5EF4-FFF2-40B4-BE49-F238E27FC236}">
                <a16:creationId xmlns:a16="http://schemas.microsoft.com/office/drawing/2014/main" id="{64C8284D-D1B7-499B-9423-60DAAF345CB5}"/>
              </a:ext>
            </a:extLst>
          </p:cNvPr>
          <p:cNvSpPr txBox="1"/>
          <p:nvPr/>
        </p:nvSpPr>
        <p:spPr>
          <a:xfrm>
            <a:off x="2219599" y="2579501"/>
            <a:ext cx="4229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P2&gt;P1 – pozitivní AP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P2&lt;P1 – negativní AP</a:t>
            </a:r>
          </a:p>
        </p:txBody>
      </p:sp>
    </p:spTree>
    <p:extLst>
      <p:ext uri="{BB962C8B-B14F-4D97-AF65-F5344CB8AC3E}">
        <p14:creationId xmlns:p14="http://schemas.microsoft.com/office/powerpoint/2010/main" val="2920305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82054290-2473-4D73-8BEC-97D7F4AD5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1" y="1"/>
            <a:ext cx="3052763" cy="305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>
            <a:extLst>
              <a:ext uri="{FF2B5EF4-FFF2-40B4-BE49-F238E27FC236}">
                <a16:creationId xmlns:a16="http://schemas.microsoft.com/office/drawing/2014/main" id="{54AD980B-3B71-4526-846B-212BD8368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6" y="-28575"/>
            <a:ext cx="3097213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D2DF5A35-2895-4D60-8D14-CF5589623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4" y="0"/>
            <a:ext cx="3081337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Rectangle 5">
            <a:extLst>
              <a:ext uri="{FF2B5EF4-FFF2-40B4-BE49-F238E27FC236}">
                <a16:creationId xmlns:a16="http://schemas.microsoft.com/office/drawing/2014/main" id="{F3D679EC-0202-472C-9AF5-3798F929F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1" y="3500439"/>
            <a:ext cx="2373313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7800" indent="-177800"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68325" indent="-276225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2025" indent="-2794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66838" indent="-290513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84350" indent="-180975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15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987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559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131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cs-CZ" altLang="cs-CZ" sz="1400" dirty="0"/>
              <a:t>Kdyby byla aorta dlouhou neuzavřenou trubicí</a:t>
            </a:r>
            <a:r>
              <a:rPr lang="en-US" altLang="cs-CZ" sz="1400" dirty="0"/>
              <a:t> </a:t>
            </a:r>
            <a:r>
              <a:rPr lang="cs-CZ" altLang="cs-CZ" sz="1400" dirty="0"/>
              <a:t>poskytující jednoduchý odpor toku (neexistuje odraz vlny) </a:t>
            </a:r>
            <a:r>
              <a:rPr lang="en-US" altLang="cs-CZ" sz="1400" dirty="0"/>
              <a:t> </a:t>
            </a:r>
            <a:r>
              <a:rPr lang="cs-CZ" altLang="cs-CZ" sz="1400" dirty="0"/>
              <a:t>pak</a:t>
            </a:r>
            <a:r>
              <a:rPr lang="en-US" altLang="cs-CZ" sz="1400" dirty="0"/>
              <a:t>: </a:t>
            </a:r>
          </a:p>
          <a:p>
            <a:pPr>
              <a:lnSpc>
                <a:spcPct val="90000"/>
              </a:lnSpc>
            </a:pPr>
            <a:r>
              <a:rPr lang="cs-CZ" altLang="cs-CZ" sz="1400" dirty="0"/>
              <a:t>Tlaková křivka u kořenu aorty </a:t>
            </a:r>
            <a:r>
              <a:rPr lang="en-US" altLang="cs-CZ" sz="1400" dirty="0"/>
              <a:t> </a:t>
            </a:r>
            <a:r>
              <a:rPr lang="cs-CZ" altLang="cs-CZ" sz="1400" dirty="0"/>
              <a:t>by ukazovala </a:t>
            </a:r>
            <a:r>
              <a:rPr lang="en-US" altLang="cs-CZ" sz="1400" dirty="0"/>
              <a:t> </a:t>
            </a:r>
            <a:r>
              <a:rPr lang="cs-CZ" altLang="cs-CZ" sz="1400" dirty="0"/>
              <a:t>křivku s jediným vrcholem pro každou kontrakci</a:t>
            </a:r>
            <a:r>
              <a:rPr lang="en-US" altLang="cs-CZ" sz="1400" dirty="0"/>
              <a:t>.</a:t>
            </a:r>
            <a:r>
              <a:rPr lang="en-US" altLang="cs-CZ" sz="1400" dirty="0">
                <a:solidFill>
                  <a:schemeClr val="accent1"/>
                </a:solidFill>
              </a:rPr>
              <a:t> </a:t>
            </a:r>
            <a:endParaRPr lang="en-US" altLang="cs-CZ" sz="1400" dirty="0">
              <a:solidFill>
                <a:schemeClr val="tx2"/>
              </a:solidFill>
            </a:endParaRP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F844B775-39CD-4264-8B61-F2ED40C4D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976" y="3284539"/>
            <a:ext cx="268446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400" b="1" dirty="0"/>
              <a:t>Pokud však máme síť tepen </a:t>
            </a:r>
            <a:r>
              <a:rPr lang="en-US" altLang="cs-CZ" sz="1400" dirty="0"/>
              <a:t> </a:t>
            </a:r>
            <a:r>
              <a:rPr lang="cs-CZ" altLang="cs-CZ" sz="1400" dirty="0"/>
              <a:t>s bifurkacemi, pak</a:t>
            </a:r>
            <a:endParaRPr lang="en-US" altLang="cs-CZ" sz="1400" dirty="0"/>
          </a:p>
          <a:p>
            <a:r>
              <a:rPr lang="en-US" altLang="cs-CZ" sz="1400" dirty="0"/>
              <a:t>… </a:t>
            </a:r>
            <a:r>
              <a:rPr lang="cs-CZ" altLang="cs-CZ" sz="1400" dirty="0"/>
              <a:t>primární vlna cestující po systému</a:t>
            </a:r>
            <a:r>
              <a:rPr lang="en-US" altLang="cs-CZ" sz="1400" dirty="0"/>
              <a:t> </a:t>
            </a:r>
            <a:r>
              <a:rPr lang="cs-CZ" altLang="cs-CZ" sz="1400" dirty="0"/>
              <a:t>bude vytvářet</a:t>
            </a:r>
            <a:r>
              <a:rPr lang="en-US" altLang="cs-CZ" sz="1400" dirty="0"/>
              <a:t> </a:t>
            </a:r>
            <a:r>
              <a:rPr lang="cs-CZ" altLang="cs-CZ" sz="1400" b="1" dirty="0"/>
              <a:t>odražené vlny od každé bifurkace</a:t>
            </a:r>
            <a:r>
              <a:rPr lang="en-US" altLang="cs-CZ" sz="1400" b="1" dirty="0"/>
              <a:t>.</a:t>
            </a:r>
          </a:p>
          <a:p>
            <a:endParaRPr lang="cs-CZ" altLang="cs-CZ" sz="1400" dirty="0"/>
          </a:p>
          <a:p>
            <a:r>
              <a:rPr lang="en-US" altLang="cs-CZ" sz="1400" dirty="0"/>
              <a:t>… </a:t>
            </a:r>
            <a:r>
              <a:rPr lang="cs-CZ" altLang="cs-CZ" sz="1400" dirty="0"/>
              <a:t>všechny tyto malé odražené vlnky se vrátí k srdci, sumují se</a:t>
            </a:r>
            <a:r>
              <a:rPr lang="en-US" altLang="cs-CZ" sz="1400" dirty="0"/>
              <a:t> </a:t>
            </a:r>
            <a:r>
              <a:rPr lang="cs-CZ" altLang="cs-CZ" sz="1400" b="1" dirty="0"/>
              <a:t>a vytvářejí odraženou vlnu</a:t>
            </a:r>
            <a:r>
              <a:rPr lang="en-US" altLang="cs-CZ" sz="1400" dirty="0"/>
              <a:t>, </a:t>
            </a:r>
            <a:r>
              <a:rPr lang="cs-CZ" altLang="cs-CZ" sz="1400" dirty="0"/>
              <a:t>začínající těsně před koncem systoly</a:t>
            </a:r>
            <a:endParaRPr lang="en-US" altLang="cs-CZ" sz="1400" dirty="0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8F98FE54-F9E8-4692-8859-0DA794AB3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63" y="3284539"/>
            <a:ext cx="2373312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7800" indent="-177800"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68325" indent="-276225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2025" indent="-2794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66838" indent="-290513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84350" indent="-180975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15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987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559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131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cs-CZ" altLang="cs-CZ" sz="1400" b="1" dirty="0"/>
              <a:t>Tlak v kořeni aorty je součet výchozí a odražené vlny (zelená křivka) </a:t>
            </a:r>
            <a:r>
              <a:rPr lang="en-US" altLang="cs-CZ" sz="1400" b="1" dirty="0"/>
              <a:t> </a:t>
            </a:r>
            <a:endParaRPr lang="cs-CZ" alt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3515943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>
            <a:extLst>
              <a:ext uri="{FF2B5EF4-FFF2-40B4-BE49-F238E27FC236}">
                <a16:creationId xmlns:a16="http://schemas.microsoft.com/office/drawing/2014/main" id="{93961FE6-F83E-444B-A697-E1D9A1510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0"/>
            <a:ext cx="3060700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AEFDE5B9-152E-4B99-9B99-785068B5F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-12700"/>
            <a:ext cx="3081338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Rectangle 5">
            <a:extLst>
              <a:ext uri="{FF2B5EF4-FFF2-40B4-BE49-F238E27FC236}">
                <a16:creationId xmlns:a16="http://schemas.microsoft.com/office/drawing/2014/main" id="{D7661E34-D6F4-408B-8512-93370D2FE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588" y="3068639"/>
            <a:ext cx="2087562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7800" indent="-177800"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68325" indent="-276225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2025" indent="-2794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66838" indent="-290513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84350" indent="-180975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15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987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559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131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/>
              <a:t>Pokud jsou tepny pacienta tužší</a:t>
            </a:r>
            <a:r>
              <a:rPr lang="en-US" altLang="cs-CZ" sz="1400" b="1"/>
              <a:t>….	    </a:t>
            </a:r>
          </a:p>
          <a:p>
            <a:r>
              <a:rPr lang="en-US" altLang="cs-CZ" sz="1400" b="1"/>
              <a:t> </a:t>
            </a:r>
            <a:r>
              <a:rPr lang="cs-CZ" altLang="cs-CZ" sz="1400" b="1"/>
              <a:t>pak se zvyšuje rychlost pulzové vlny a odražená vlna se vrátí k srdci dříve</a:t>
            </a:r>
            <a:r>
              <a:rPr lang="en-US" altLang="cs-CZ" sz="1400" b="1"/>
              <a:t>.</a:t>
            </a:r>
            <a:r>
              <a:rPr lang="en-US" altLang="cs-CZ" sz="1400"/>
              <a:t> </a:t>
            </a:r>
          </a:p>
          <a:p>
            <a:r>
              <a:rPr lang="cs-CZ" altLang="cs-CZ" sz="1400"/>
              <a:t>V kořeni aorty můžeme pozorovat odlišnou tlakovou křivku</a:t>
            </a:r>
            <a:r>
              <a:rPr lang="en-US" altLang="cs-CZ" sz="1400"/>
              <a:t>.</a:t>
            </a:r>
          </a:p>
          <a:p>
            <a:r>
              <a:rPr lang="en-US" altLang="cs-CZ" sz="1400"/>
              <a:t>  </a:t>
            </a:r>
            <a:r>
              <a:rPr lang="cs-CZ" altLang="cs-CZ" sz="1400"/>
              <a:t>výsledkem jsou </a:t>
            </a:r>
            <a:r>
              <a:rPr lang="en-US" altLang="cs-CZ" sz="1400"/>
              <a:t> </a:t>
            </a:r>
            <a:r>
              <a:rPr lang="cs-CZ" altLang="cs-CZ" sz="1400" b="1" u="sng"/>
              <a:t>tři</a:t>
            </a:r>
            <a:r>
              <a:rPr lang="en-US" altLang="cs-CZ" sz="1400" b="1" u="sng"/>
              <a:t> </a:t>
            </a:r>
            <a:r>
              <a:rPr lang="en-US" altLang="cs-CZ" sz="1400" b="1"/>
              <a:t> </a:t>
            </a:r>
            <a:r>
              <a:rPr lang="cs-CZ" altLang="cs-CZ" sz="1400" b="1"/>
              <a:t>zajímavé </a:t>
            </a:r>
            <a:r>
              <a:rPr lang="en-US" altLang="cs-CZ" sz="1400" b="1"/>
              <a:t> </a:t>
            </a:r>
            <a:r>
              <a:rPr lang="cs-CZ" altLang="cs-CZ" sz="1400" b="1"/>
              <a:t>klinické</a:t>
            </a:r>
            <a:r>
              <a:rPr lang="en-US" altLang="cs-CZ" sz="1400" b="1"/>
              <a:t> </a:t>
            </a:r>
            <a:r>
              <a:rPr lang="cs-CZ" altLang="cs-CZ" sz="1400" b="1"/>
              <a:t>souvislosti</a:t>
            </a:r>
            <a:r>
              <a:rPr lang="en-US" altLang="cs-CZ" sz="1400"/>
              <a:t>. </a:t>
            </a:r>
            <a:endParaRPr lang="en-US" altLang="cs-CZ" sz="1400">
              <a:solidFill>
                <a:schemeClr val="tx2"/>
              </a:solidFill>
            </a:endParaRP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65F37D27-1E2C-4D71-8290-4E3ED90C7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14" y="3357564"/>
            <a:ext cx="180022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68325" indent="-276225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98538" indent="-2794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68438" indent="-290513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180975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1400" dirty="0"/>
              <a:t>1) </a:t>
            </a:r>
            <a:r>
              <a:rPr lang="en-US" altLang="cs-CZ" sz="1400" b="1" dirty="0" err="1"/>
              <a:t>centr</a:t>
            </a:r>
            <a:r>
              <a:rPr lang="cs-CZ" altLang="cs-CZ" sz="1400" b="1" dirty="0"/>
              <a:t>á</a:t>
            </a:r>
            <a:r>
              <a:rPr lang="en-US" altLang="cs-CZ" sz="1400" b="1" dirty="0"/>
              <a:t>l</a:t>
            </a:r>
            <a:r>
              <a:rPr lang="cs-CZ" altLang="cs-CZ" sz="1400" b="1" dirty="0"/>
              <a:t>ní</a:t>
            </a:r>
            <a:r>
              <a:rPr lang="en-US" altLang="cs-CZ" sz="1400" b="1" dirty="0"/>
              <a:t> systolic</a:t>
            </a:r>
            <a:r>
              <a:rPr lang="cs-CZ" altLang="cs-CZ" sz="1400" b="1" dirty="0" err="1"/>
              <a:t>ký</a:t>
            </a:r>
            <a:r>
              <a:rPr lang="en-US" altLang="cs-CZ" sz="1400" b="1" dirty="0"/>
              <a:t> </a:t>
            </a:r>
            <a:r>
              <a:rPr lang="cs-CZ" altLang="cs-CZ" sz="1400" b="1" dirty="0"/>
              <a:t>tlak</a:t>
            </a:r>
            <a:r>
              <a:rPr lang="en-US" altLang="cs-CZ" sz="1400" b="1" dirty="0"/>
              <a:t> </a:t>
            </a:r>
            <a:r>
              <a:rPr lang="en-US" altLang="cs-CZ" sz="1400" dirty="0"/>
              <a:t>a</a:t>
            </a:r>
            <a:r>
              <a:rPr lang="en-US" altLang="cs-CZ" sz="1400" b="1" dirty="0"/>
              <a:t> </a:t>
            </a:r>
            <a:r>
              <a:rPr lang="en-US" altLang="cs-CZ" sz="1400" b="1" dirty="0" err="1"/>
              <a:t>centr</a:t>
            </a:r>
            <a:r>
              <a:rPr lang="cs-CZ" altLang="cs-CZ" sz="1400" b="1" dirty="0"/>
              <a:t>á</a:t>
            </a:r>
            <a:r>
              <a:rPr lang="en-US" altLang="cs-CZ" sz="1400" b="1" dirty="0"/>
              <a:t>l</a:t>
            </a:r>
            <a:r>
              <a:rPr lang="cs-CZ" altLang="cs-CZ" sz="1400" b="1" dirty="0"/>
              <a:t>ní</a:t>
            </a:r>
            <a:r>
              <a:rPr lang="en-US" altLang="cs-CZ" sz="1400" b="1" dirty="0"/>
              <a:t> </a:t>
            </a:r>
            <a:r>
              <a:rPr lang="en-US" altLang="cs-CZ" sz="1400" b="1" dirty="0" err="1"/>
              <a:t>pul</a:t>
            </a:r>
            <a:r>
              <a:rPr lang="cs-CZ" altLang="cs-CZ" sz="1400" b="1" dirty="0" err="1"/>
              <a:t>zový</a:t>
            </a:r>
            <a:r>
              <a:rPr lang="en-US" altLang="cs-CZ" sz="1400" b="1" dirty="0"/>
              <a:t> </a:t>
            </a:r>
            <a:r>
              <a:rPr lang="cs-CZ" altLang="cs-CZ" sz="1400" b="1" dirty="0"/>
              <a:t>tlak</a:t>
            </a:r>
            <a:r>
              <a:rPr lang="en-US" altLang="cs-CZ" sz="1400" dirty="0"/>
              <a:t> </a:t>
            </a:r>
            <a:r>
              <a:rPr lang="cs-CZ" altLang="cs-CZ" sz="1400" dirty="0"/>
              <a:t>je</a:t>
            </a:r>
            <a:r>
              <a:rPr lang="en-US" altLang="cs-CZ" sz="1400" b="1" dirty="0"/>
              <a:t> </a:t>
            </a:r>
            <a:r>
              <a:rPr lang="cs-CZ" altLang="cs-CZ" sz="1400" b="1" dirty="0"/>
              <a:t>zvýšený</a:t>
            </a:r>
            <a:r>
              <a:rPr lang="en-US" altLang="cs-CZ" sz="1400" dirty="0"/>
              <a:t>.</a:t>
            </a:r>
          </a:p>
          <a:p>
            <a:pPr>
              <a:buFontTx/>
              <a:buNone/>
            </a:pPr>
            <a:r>
              <a:rPr lang="cs-CZ" altLang="cs-CZ" sz="1400" dirty="0"/>
              <a:t>Zvýšený centrální pulzový tlak</a:t>
            </a:r>
            <a:r>
              <a:rPr lang="en-US" altLang="cs-CZ" sz="1400" dirty="0"/>
              <a:t> </a:t>
            </a:r>
            <a:r>
              <a:rPr lang="cs-CZ" altLang="cs-CZ" sz="1400" dirty="0"/>
              <a:t>zatěžuje</a:t>
            </a:r>
            <a:r>
              <a:rPr lang="en-US" altLang="cs-CZ" sz="1400" dirty="0"/>
              <a:t> </a:t>
            </a:r>
            <a:r>
              <a:rPr lang="cs-CZ" altLang="cs-CZ" sz="1400" dirty="0"/>
              <a:t>mozkové cévy a zvyšuje riziko mozkové příhody </a:t>
            </a:r>
            <a:r>
              <a:rPr lang="en-US" altLang="cs-CZ" sz="1400" dirty="0"/>
              <a:t> </a:t>
            </a:r>
            <a:endParaRPr lang="cs-CZ" altLang="cs-CZ" sz="1400" dirty="0"/>
          </a:p>
          <a:p>
            <a:pPr>
              <a:buFontTx/>
              <a:buNone/>
            </a:pPr>
            <a:r>
              <a:rPr lang="cs-CZ" altLang="cs-CZ" sz="1400" dirty="0"/>
              <a:t>POZOR</a:t>
            </a:r>
            <a:r>
              <a:rPr lang="en-US" altLang="cs-CZ" sz="1400" dirty="0"/>
              <a:t>: </a:t>
            </a:r>
            <a:r>
              <a:rPr lang="cs-CZ" altLang="cs-CZ" sz="1400" dirty="0"/>
              <a:t>tyto změny centrálního tlaku mohou nastat bez jakýchkoliv změn periferního tlaku</a:t>
            </a:r>
            <a:r>
              <a:rPr lang="en-US" altLang="cs-CZ" sz="1400" dirty="0"/>
              <a:t>. </a:t>
            </a:r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CB1053BE-C48B-44F2-9BB8-AA0404A3B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8" y="3357563"/>
            <a:ext cx="2373312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68325" indent="-276225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98538" indent="-2794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68438" indent="-290513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180975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cs-CZ" altLang="cs-CZ" sz="1400" dirty="0"/>
              <a:t>2) Je zde zvýšená </a:t>
            </a:r>
            <a:r>
              <a:rPr lang="cs-CZ" altLang="cs-CZ" sz="1400" b="1" dirty="0"/>
              <a:t>zátěž levé komory</a:t>
            </a:r>
            <a:r>
              <a:rPr lang="en-US" altLang="cs-CZ" sz="1400" b="1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1400" dirty="0"/>
              <a:t>… což vede ke zvětšování masy levé komory – hypertrofie </a:t>
            </a:r>
          </a:p>
        </p:txBody>
      </p:sp>
      <p:graphicFrame>
        <p:nvGraphicFramePr>
          <p:cNvPr id="14344" name="Object 8">
            <a:extLst>
              <a:ext uri="{FF2B5EF4-FFF2-40B4-BE49-F238E27FC236}">
                <a16:creationId xmlns:a16="http://schemas.microsoft.com/office/drawing/2014/main" id="{BA67716C-1F70-49AA-9F89-6DF83F3C19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67664" y="0"/>
          <a:ext cx="3081337" cy="308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Image" r:id="rId5" imgW="6044444" imgH="6044444" progId="Photoshop.Image.6">
                  <p:embed/>
                </p:oleObj>
              </mc:Choice>
              <mc:Fallback>
                <p:oleObj name="Image" r:id="rId5" imgW="6044444" imgH="6044444" progId="Photoshop.Image.6">
                  <p:embed/>
                  <p:pic>
                    <p:nvPicPr>
                      <p:cNvPr id="14344" name="Object 8">
                        <a:extLst>
                          <a:ext uri="{FF2B5EF4-FFF2-40B4-BE49-F238E27FC236}">
                            <a16:creationId xmlns:a16="http://schemas.microsoft.com/office/drawing/2014/main" id="{BA67716C-1F70-49AA-9F89-6DF83F3C19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7664" y="0"/>
                        <a:ext cx="3081337" cy="308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5" name="Rectangle 9">
            <a:extLst>
              <a:ext uri="{FF2B5EF4-FFF2-40B4-BE49-F238E27FC236}">
                <a16:creationId xmlns:a16="http://schemas.microsoft.com/office/drawing/2014/main" id="{9E254E38-9E70-4460-A62D-D1684FEA6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6950" y="3213100"/>
            <a:ext cx="2293938" cy="29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68325" indent="-276225" defTabSz="7620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98538" indent="-2794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68438" indent="-290513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180975" defTabSz="7620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1400" dirty="0"/>
              <a:t>3)</a:t>
            </a:r>
            <a:r>
              <a:rPr lang="cs-CZ" altLang="cs-CZ" sz="1400" dirty="0" err="1"/>
              <a:t>Perfuzní</a:t>
            </a:r>
            <a:r>
              <a:rPr lang="cs-CZ" altLang="cs-CZ" sz="1400" dirty="0"/>
              <a:t> tlak koronárních tepen během kritického období diastoly je redukovaný – zvyšuje se riziko myokardiálních ischémií</a:t>
            </a:r>
            <a:r>
              <a:rPr lang="en-US" altLang="cs-CZ" sz="1400" dirty="0"/>
              <a:t>.</a:t>
            </a:r>
            <a:endParaRPr lang="en-US" altLang="cs-CZ" sz="1400" b="1" dirty="0"/>
          </a:p>
          <a:p>
            <a:pPr>
              <a:buFontTx/>
              <a:buNone/>
            </a:pPr>
            <a:r>
              <a:rPr lang="cs-CZ" altLang="cs-CZ" sz="1400" b="1" dirty="0"/>
              <a:t>ZÁVĚR</a:t>
            </a:r>
            <a:r>
              <a:rPr lang="en-US" altLang="cs-CZ" sz="1400" b="1" dirty="0"/>
              <a:t>:  </a:t>
            </a:r>
            <a:r>
              <a:rPr lang="cs-CZ" altLang="cs-CZ" sz="1400" b="1" dirty="0"/>
              <a:t>Zvýšená tuhost tepen nezávisle zvyšuje riziko všech tří hlavních kardiovaskulárních příhod</a:t>
            </a:r>
            <a:r>
              <a:rPr lang="en-US" altLang="cs-CZ" sz="1400" b="1" dirty="0"/>
              <a:t>.</a:t>
            </a:r>
            <a:endParaRPr lang="en-US" altLang="cs-CZ" sz="1400" dirty="0"/>
          </a:p>
        </p:txBody>
      </p:sp>
    </p:spTree>
    <p:extLst>
      <p:ext uri="{BB962C8B-B14F-4D97-AF65-F5344CB8AC3E}">
        <p14:creationId xmlns:p14="http://schemas.microsoft.com/office/powerpoint/2010/main" val="546371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ADDB327-C304-48AC-A62B-CA1D0F4B4B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Physiology</a:t>
            </a:r>
            <a:r>
              <a:rPr lang="cs-CZ" dirty="0"/>
              <a:t> </a:t>
            </a:r>
            <a:r>
              <a:rPr lang="en-GB" noProof="0" dirty="0"/>
              <a:t>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F3A473-8E5A-4554-8197-C518E824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32D70B1-E852-4C1A-AA03-B61620F4C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Tlak</a:t>
            </a:r>
            <a:r>
              <a:rPr lang="en-US" dirty="0"/>
              <a:t> </a:t>
            </a:r>
            <a:r>
              <a:rPr lang="en-US" dirty="0" err="1"/>
              <a:t>odražené</a:t>
            </a:r>
            <a:r>
              <a:rPr lang="en-US" dirty="0"/>
              <a:t> </a:t>
            </a:r>
            <a:r>
              <a:rPr lang="en-US" dirty="0" err="1"/>
              <a:t>vlny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020E411-7F01-4770-98D6-D0E0EA0D39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" t="2098" r="1930" b="1632"/>
          <a:stretch/>
        </p:blipFill>
        <p:spPr>
          <a:xfrm>
            <a:off x="198408" y="1656272"/>
            <a:ext cx="3571335" cy="356270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9DA613F-79AA-4D21-9704-E146872605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2081" r="1875" b="2351"/>
          <a:stretch/>
        </p:blipFill>
        <p:spPr>
          <a:xfrm>
            <a:off x="4226944" y="1656272"/>
            <a:ext cx="3571335" cy="356270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A12AE2B-8C76-4D37-971E-8640A0B95D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D"/>
              </a:clrFrom>
              <a:clrTo>
                <a:srgbClr val="FF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" t="2447" r="1192" b="1985"/>
          <a:stretch/>
        </p:blipFill>
        <p:spPr>
          <a:xfrm>
            <a:off x="8203722" y="1656272"/>
            <a:ext cx="3571335" cy="3562709"/>
          </a:xfrm>
          <a:prstGeom prst="rect">
            <a:avLst/>
          </a:prstGeom>
        </p:spPr>
      </p:pic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3280EF53-2833-4AB5-A22B-EF7AA6DFC9F4}"/>
              </a:ext>
            </a:extLst>
          </p:cNvPr>
          <p:cNvSpPr/>
          <p:nvPr/>
        </p:nvSpPr>
        <p:spPr bwMode="auto">
          <a:xfrm>
            <a:off x="557349" y="2892931"/>
            <a:ext cx="2812868" cy="1496189"/>
          </a:xfrm>
          <a:custGeom>
            <a:avLst/>
            <a:gdLst>
              <a:gd name="connsiteX0" fmla="*/ 0 w 2812868"/>
              <a:gd name="connsiteY0" fmla="*/ 1453025 h 1496568"/>
              <a:gd name="connsiteX1" fmla="*/ 235131 w 2812868"/>
              <a:gd name="connsiteY1" fmla="*/ 477665 h 1496568"/>
              <a:gd name="connsiteX2" fmla="*/ 470262 w 2812868"/>
              <a:gd name="connsiteY2" fmla="*/ 94488 h 1496568"/>
              <a:gd name="connsiteX3" fmla="*/ 618308 w 2812868"/>
              <a:gd name="connsiteY3" fmla="*/ 24819 h 1496568"/>
              <a:gd name="connsiteX4" fmla="*/ 801188 w 2812868"/>
              <a:gd name="connsiteY4" fmla="*/ 442831 h 1496568"/>
              <a:gd name="connsiteX5" fmla="*/ 949234 w 2812868"/>
              <a:gd name="connsiteY5" fmla="*/ 834717 h 1496568"/>
              <a:gd name="connsiteX6" fmla="*/ 1219200 w 2812868"/>
              <a:gd name="connsiteY6" fmla="*/ 1122099 h 1496568"/>
              <a:gd name="connsiteX7" fmla="*/ 1680754 w 2812868"/>
              <a:gd name="connsiteY7" fmla="*/ 1331105 h 1496568"/>
              <a:gd name="connsiteX8" fmla="*/ 2812868 w 2812868"/>
              <a:gd name="connsiteY8" fmla="*/ 1496568 h 1496568"/>
              <a:gd name="connsiteX0" fmla="*/ 0 w 2812868"/>
              <a:gd name="connsiteY0" fmla="*/ 1453219 h 1496762"/>
              <a:gd name="connsiteX1" fmla="*/ 247446 w 2812868"/>
              <a:gd name="connsiteY1" fmla="*/ 484016 h 1496762"/>
              <a:gd name="connsiteX2" fmla="*/ 470262 w 2812868"/>
              <a:gd name="connsiteY2" fmla="*/ 94682 h 1496762"/>
              <a:gd name="connsiteX3" fmla="*/ 618308 w 2812868"/>
              <a:gd name="connsiteY3" fmla="*/ 25013 h 1496762"/>
              <a:gd name="connsiteX4" fmla="*/ 801188 w 2812868"/>
              <a:gd name="connsiteY4" fmla="*/ 443025 h 1496762"/>
              <a:gd name="connsiteX5" fmla="*/ 949234 w 2812868"/>
              <a:gd name="connsiteY5" fmla="*/ 834911 h 1496762"/>
              <a:gd name="connsiteX6" fmla="*/ 1219200 w 2812868"/>
              <a:gd name="connsiteY6" fmla="*/ 1122293 h 1496762"/>
              <a:gd name="connsiteX7" fmla="*/ 1680754 w 2812868"/>
              <a:gd name="connsiteY7" fmla="*/ 1331299 h 1496762"/>
              <a:gd name="connsiteX8" fmla="*/ 2812868 w 2812868"/>
              <a:gd name="connsiteY8" fmla="*/ 1496762 h 1496762"/>
              <a:gd name="connsiteX0" fmla="*/ 0 w 2812868"/>
              <a:gd name="connsiteY0" fmla="*/ 1453219 h 1496762"/>
              <a:gd name="connsiteX1" fmla="*/ 247446 w 2812868"/>
              <a:gd name="connsiteY1" fmla="*/ 484016 h 1496762"/>
              <a:gd name="connsiteX2" fmla="*/ 470262 w 2812868"/>
              <a:gd name="connsiteY2" fmla="*/ 94682 h 1496762"/>
              <a:gd name="connsiteX3" fmla="*/ 618308 w 2812868"/>
              <a:gd name="connsiteY3" fmla="*/ 25013 h 1496762"/>
              <a:gd name="connsiteX4" fmla="*/ 801188 w 2812868"/>
              <a:gd name="connsiteY4" fmla="*/ 443025 h 1496762"/>
              <a:gd name="connsiteX5" fmla="*/ 949234 w 2812868"/>
              <a:gd name="connsiteY5" fmla="*/ 834911 h 1496762"/>
              <a:gd name="connsiteX6" fmla="*/ 1219200 w 2812868"/>
              <a:gd name="connsiteY6" fmla="*/ 1122293 h 1496762"/>
              <a:gd name="connsiteX7" fmla="*/ 1680754 w 2812868"/>
              <a:gd name="connsiteY7" fmla="*/ 1331299 h 1496762"/>
              <a:gd name="connsiteX8" fmla="*/ 2812868 w 2812868"/>
              <a:gd name="connsiteY8" fmla="*/ 1496762 h 1496762"/>
              <a:gd name="connsiteX0" fmla="*/ 0 w 2812868"/>
              <a:gd name="connsiteY0" fmla="*/ 1453219 h 1496762"/>
              <a:gd name="connsiteX1" fmla="*/ 247446 w 2812868"/>
              <a:gd name="connsiteY1" fmla="*/ 484016 h 1496762"/>
              <a:gd name="connsiteX2" fmla="*/ 470262 w 2812868"/>
              <a:gd name="connsiteY2" fmla="*/ 94682 h 1496762"/>
              <a:gd name="connsiteX3" fmla="*/ 618308 w 2812868"/>
              <a:gd name="connsiteY3" fmla="*/ 25013 h 1496762"/>
              <a:gd name="connsiteX4" fmla="*/ 801188 w 2812868"/>
              <a:gd name="connsiteY4" fmla="*/ 443025 h 1496762"/>
              <a:gd name="connsiteX5" fmla="*/ 949234 w 2812868"/>
              <a:gd name="connsiteY5" fmla="*/ 834911 h 1496762"/>
              <a:gd name="connsiteX6" fmla="*/ 1219200 w 2812868"/>
              <a:gd name="connsiteY6" fmla="*/ 1122293 h 1496762"/>
              <a:gd name="connsiteX7" fmla="*/ 1680754 w 2812868"/>
              <a:gd name="connsiteY7" fmla="*/ 1331299 h 1496762"/>
              <a:gd name="connsiteX8" fmla="*/ 2812868 w 2812868"/>
              <a:gd name="connsiteY8" fmla="*/ 1496762 h 1496762"/>
              <a:gd name="connsiteX0" fmla="*/ 0 w 2812868"/>
              <a:gd name="connsiteY0" fmla="*/ 1452646 h 1496189"/>
              <a:gd name="connsiteX1" fmla="*/ 247446 w 2812868"/>
              <a:gd name="connsiteY1" fmla="*/ 483443 h 1496189"/>
              <a:gd name="connsiteX2" fmla="*/ 470262 w 2812868"/>
              <a:gd name="connsiteY2" fmla="*/ 94109 h 1496189"/>
              <a:gd name="connsiteX3" fmla="*/ 618308 w 2812868"/>
              <a:gd name="connsiteY3" fmla="*/ 24440 h 1496189"/>
              <a:gd name="connsiteX4" fmla="*/ 801188 w 2812868"/>
              <a:gd name="connsiteY4" fmla="*/ 442452 h 1496189"/>
              <a:gd name="connsiteX5" fmla="*/ 949234 w 2812868"/>
              <a:gd name="connsiteY5" fmla="*/ 834338 h 1496189"/>
              <a:gd name="connsiteX6" fmla="*/ 1219200 w 2812868"/>
              <a:gd name="connsiteY6" fmla="*/ 1121720 h 1496189"/>
              <a:gd name="connsiteX7" fmla="*/ 1680754 w 2812868"/>
              <a:gd name="connsiteY7" fmla="*/ 1330726 h 1496189"/>
              <a:gd name="connsiteX8" fmla="*/ 2812868 w 2812868"/>
              <a:gd name="connsiteY8" fmla="*/ 1496189 h 1496189"/>
              <a:gd name="connsiteX0" fmla="*/ 0 w 2812868"/>
              <a:gd name="connsiteY0" fmla="*/ 1452646 h 1496189"/>
              <a:gd name="connsiteX1" fmla="*/ 247446 w 2812868"/>
              <a:gd name="connsiteY1" fmla="*/ 483443 h 1496189"/>
              <a:gd name="connsiteX2" fmla="*/ 470262 w 2812868"/>
              <a:gd name="connsiteY2" fmla="*/ 94109 h 1496189"/>
              <a:gd name="connsiteX3" fmla="*/ 618308 w 2812868"/>
              <a:gd name="connsiteY3" fmla="*/ 24440 h 1496189"/>
              <a:gd name="connsiteX4" fmla="*/ 801188 w 2812868"/>
              <a:gd name="connsiteY4" fmla="*/ 442452 h 1496189"/>
              <a:gd name="connsiteX5" fmla="*/ 949234 w 2812868"/>
              <a:gd name="connsiteY5" fmla="*/ 834338 h 1496189"/>
              <a:gd name="connsiteX6" fmla="*/ 1219200 w 2812868"/>
              <a:gd name="connsiteY6" fmla="*/ 1121720 h 1496189"/>
              <a:gd name="connsiteX7" fmla="*/ 1680754 w 2812868"/>
              <a:gd name="connsiteY7" fmla="*/ 1330726 h 1496189"/>
              <a:gd name="connsiteX8" fmla="*/ 2812868 w 2812868"/>
              <a:gd name="connsiteY8" fmla="*/ 1496189 h 149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2868" h="1496189">
                <a:moveTo>
                  <a:pt x="0" y="1452646"/>
                </a:moveTo>
                <a:cubicBezTo>
                  <a:pt x="78377" y="1078177"/>
                  <a:pt x="175228" y="602109"/>
                  <a:pt x="247446" y="483443"/>
                </a:cubicBezTo>
                <a:cubicBezTo>
                  <a:pt x="319664" y="364777"/>
                  <a:pt x="414610" y="167530"/>
                  <a:pt x="470262" y="94109"/>
                </a:cubicBezTo>
                <a:cubicBezTo>
                  <a:pt x="525914" y="20688"/>
                  <a:pt x="563154" y="-33617"/>
                  <a:pt x="618308" y="24440"/>
                </a:cubicBezTo>
                <a:cubicBezTo>
                  <a:pt x="673462" y="82497"/>
                  <a:pt x="746034" y="307469"/>
                  <a:pt x="801188" y="442452"/>
                </a:cubicBezTo>
                <a:cubicBezTo>
                  <a:pt x="856342" y="577435"/>
                  <a:pt x="879565" y="721127"/>
                  <a:pt x="949234" y="834338"/>
                </a:cubicBezTo>
                <a:cubicBezTo>
                  <a:pt x="1018903" y="947549"/>
                  <a:pt x="1097280" y="1038989"/>
                  <a:pt x="1219200" y="1121720"/>
                </a:cubicBezTo>
                <a:cubicBezTo>
                  <a:pt x="1341120" y="1204451"/>
                  <a:pt x="1415143" y="1268315"/>
                  <a:pt x="1680754" y="1330726"/>
                </a:cubicBezTo>
                <a:cubicBezTo>
                  <a:pt x="1946365" y="1393137"/>
                  <a:pt x="2379616" y="1444663"/>
                  <a:pt x="2812868" y="1496189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927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623D88A-7A4D-4563-9859-1654727764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Physiology</a:t>
            </a:r>
            <a:r>
              <a:rPr lang="cs-CZ" dirty="0"/>
              <a:t> </a:t>
            </a:r>
            <a:r>
              <a:rPr lang="en-GB" noProof="0" dirty="0"/>
              <a:t>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FEA018F-985A-4406-862C-2CED5F9DC0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A937076-181A-49DD-926A-3A659D88A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90" y="115516"/>
            <a:ext cx="10316656" cy="588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51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6C2FE29-C1B8-4CD7-82E1-246E7D3C9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F7B49E-F97B-400A-9A6C-D52CEC0C32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070146-5409-4AD1-911A-E41B453B0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Folkow</a:t>
            </a:r>
            <a:r>
              <a:rPr lang="cs-CZ" dirty="0"/>
              <a:t> – 19.století – přidal fyzikální charakteristiky jednotlivým úsekům cévního systému</a:t>
            </a:r>
          </a:p>
          <a:p>
            <a:r>
              <a:rPr lang="cs-CZ" dirty="0"/>
              <a:t>Základní vztah: krevní tlak je funkcí SV a PO</a:t>
            </a:r>
          </a:p>
          <a:p>
            <a:r>
              <a:rPr lang="cs-CZ" dirty="0"/>
              <a:t>Poddajnost – </a:t>
            </a:r>
            <a:r>
              <a:rPr lang="cs-CZ" dirty="0" err="1"/>
              <a:t>compliance</a:t>
            </a:r>
            <a:r>
              <a:rPr lang="cs-CZ" dirty="0"/>
              <a:t> (změna objemu/</a:t>
            </a:r>
            <a:r>
              <a:rPr lang="cs-CZ"/>
              <a:t>změna tlaku)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9068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41828B-6893-4FEE-A658-5E54DF2DFE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13B0358-D8AE-4CD7-A77F-83900715BF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CBEB3F9-9220-40C5-932E-769E6DA02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Sonografie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01DCDDC-26ED-4B3E-8D90-937C345FC2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9" t="9256" r="3979" b="11617"/>
          <a:stretch/>
        </p:blipFill>
        <p:spPr>
          <a:xfrm>
            <a:off x="720000" y="2592592"/>
            <a:ext cx="2548032" cy="228168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C162A17-7685-493F-9DE5-0F0D2A994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615" y="1361283"/>
            <a:ext cx="3470769" cy="246261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49EE916-AEF8-4839-8018-5BACDBB09A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" t="5251" r="18588" b="5251"/>
          <a:stretch/>
        </p:blipFill>
        <p:spPr>
          <a:xfrm>
            <a:off x="4360615" y="3823900"/>
            <a:ext cx="3470769" cy="2954561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8BA126A1-2296-477D-8D1D-564AB9F29034}"/>
              </a:ext>
            </a:extLst>
          </p:cNvPr>
          <p:cNvGrpSpPr/>
          <p:nvPr/>
        </p:nvGrpSpPr>
        <p:grpSpPr>
          <a:xfrm>
            <a:off x="8758817" y="2770713"/>
            <a:ext cx="2346259" cy="2664666"/>
            <a:chOff x="584866" y="4185232"/>
            <a:chExt cx="2346259" cy="2664666"/>
          </a:xfrm>
        </p:grpSpPr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34708CFE-FF8A-4DDE-B75B-D14D77AAE5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51"/>
            <a:stretch/>
          </p:blipFill>
          <p:spPr>
            <a:xfrm>
              <a:off x="584866" y="4341199"/>
              <a:ext cx="2309245" cy="2508699"/>
            </a:xfrm>
            <a:prstGeom prst="rect">
              <a:avLst/>
            </a:prstGeom>
          </p:spPr>
        </p:pic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C51E8161-280E-4BB6-9001-2D4441AAB6D5}"/>
                </a:ext>
              </a:extLst>
            </p:cNvPr>
            <p:cNvSpPr txBox="1"/>
            <p:nvPr/>
          </p:nvSpPr>
          <p:spPr>
            <a:xfrm>
              <a:off x="674689" y="4192636"/>
              <a:ext cx="4882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age</a:t>
              </a:r>
              <a:endParaRPr lang="cs-CZ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4C8EC88F-63F9-4D05-A029-CD04948A9211}"/>
                </a:ext>
              </a:extLst>
            </p:cNvPr>
            <p:cNvSpPr txBox="1"/>
            <p:nvPr/>
          </p:nvSpPr>
          <p:spPr>
            <a:xfrm>
              <a:off x="1475182" y="4185232"/>
              <a:ext cx="8241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IMT</a:t>
              </a:r>
              <a:r>
                <a:rPr lang="cs-CZ" sz="800" baseline="-250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</a:t>
              </a:r>
              <a:r>
                <a:rPr lang="cs-CZ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(mm)</a:t>
              </a:r>
              <a:endParaRPr lang="cs-CZ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E784FAA6-84D5-4E27-B706-0D87900FDEA0}"/>
                </a:ext>
              </a:extLst>
            </p:cNvPr>
            <p:cNvSpPr txBox="1"/>
            <p:nvPr/>
          </p:nvSpPr>
          <p:spPr>
            <a:xfrm>
              <a:off x="2106994" y="4186706"/>
              <a:ext cx="8241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IMT</a:t>
              </a:r>
              <a:r>
                <a:rPr lang="cs-CZ" sz="800" baseline="-250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lang="cs-CZ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(mm)</a:t>
              </a:r>
              <a:endParaRPr lang="cs-CZ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4168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44ACCD9A-E841-4336-A9CF-104F68FE5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526" y="971805"/>
            <a:ext cx="4754514" cy="5166195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7BCF44-ACBF-4908-85F7-E69CECFEC1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57F412-EE03-433C-8D3B-5329C42F1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F6256B-5C3A-4C30-992C-E8B40B3D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Rychlost Pulzové Vlny</a:t>
            </a:r>
            <a:br>
              <a:rPr lang="cs-CZ" dirty="0"/>
            </a:b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A8F2BBF-BE59-4CDE-8FB5-9994F44A3D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3"/>
          <a:stretch/>
        </p:blipFill>
        <p:spPr>
          <a:xfrm>
            <a:off x="1718422" y="1261576"/>
            <a:ext cx="3966385" cy="5029584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283C2254-A317-4051-AE2F-F331107529CC}"/>
              </a:ext>
            </a:extLst>
          </p:cNvPr>
          <p:cNvSpPr/>
          <p:nvPr/>
        </p:nvSpPr>
        <p:spPr>
          <a:xfrm>
            <a:off x="2439439" y="6140074"/>
            <a:ext cx="8267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+mn-lt"/>
              </a:rPr>
              <a:t>Vysoce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poddajná</a:t>
            </a:r>
            <a:r>
              <a:rPr lang="en-US" dirty="0">
                <a:latin typeface="+mn-lt"/>
              </a:rPr>
              <a:t> aorta </a:t>
            </a:r>
            <a:r>
              <a:rPr lang="en-US" dirty="0" err="1">
                <a:latin typeface="+mn-lt"/>
              </a:rPr>
              <a:t>má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relativně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nízkou</a:t>
            </a:r>
            <a:r>
              <a:rPr lang="en-US" dirty="0">
                <a:latin typeface="+mn-lt"/>
              </a:rPr>
              <a:t> RPV (&lt;6 m/s) 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733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7BCF44-ACBF-4908-85F7-E69CECFEC1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57F412-EE03-433C-8D3B-5329C42F1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F6256B-5C3A-4C30-992C-E8B40B3D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CAVI měření</a:t>
            </a:r>
            <a:br>
              <a:rPr lang="cs-CZ" dirty="0"/>
            </a:b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C3B22F2-7F79-4374-A6A5-513990BE2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462" y="1651958"/>
            <a:ext cx="9144000" cy="355408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2C1F802-CAD1-439E-902A-E758B80C4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569" y="5115369"/>
            <a:ext cx="4791075" cy="174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35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7BCF44-ACBF-4908-85F7-E69CECFEC1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57F412-EE03-433C-8D3B-5329C42F1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F6256B-5C3A-4C30-992C-E8B40B3D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CAVI měření</a:t>
            </a:r>
            <a:br>
              <a:rPr lang="cs-CZ" dirty="0"/>
            </a:b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A28FB76-8D96-4DD4-82CA-0B6EC19C4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18" y="1283534"/>
            <a:ext cx="6207924" cy="465594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8B31FAC-BEC4-4284-93B2-3AB626AFD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"/>
          <a:stretch/>
        </p:blipFill>
        <p:spPr>
          <a:xfrm>
            <a:off x="6711595" y="1322125"/>
            <a:ext cx="4761605" cy="476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0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B09741-FB41-435E-A7AF-4F6BD062C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1600" y="353661"/>
            <a:ext cx="9144000" cy="1655761"/>
          </a:xfrm>
        </p:spPr>
        <p:txBody>
          <a:bodyPr>
            <a:normAutofit/>
          </a:bodyPr>
          <a:lstStyle/>
          <a:p>
            <a:r>
              <a:rPr lang="cs-CZ" dirty="0"/>
              <a:t>Index kotník – paže</a:t>
            </a:r>
            <a:br>
              <a:rPr lang="cs-CZ" dirty="0"/>
            </a:br>
            <a:r>
              <a:rPr lang="cs-CZ" dirty="0" err="1"/>
              <a:t>ankle-brachial</a:t>
            </a:r>
            <a:r>
              <a:rPr lang="cs-CZ" dirty="0"/>
              <a:t> index (ABI)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F867C0A-BF8A-4186-BAD4-712E235BB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0" y="2009422"/>
            <a:ext cx="11356622" cy="4639734"/>
          </a:xfrm>
        </p:spPr>
        <p:txBody>
          <a:bodyPr>
            <a:normAutofit lnSpcReduction="10000"/>
          </a:bodyPr>
          <a:lstStyle/>
          <a:p>
            <a:pPr algn="l"/>
            <a:endParaRPr lang="cs-CZ" sz="2000" dirty="0"/>
          </a:p>
          <a:p>
            <a:pPr algn="l"/>
            <a:r>
              <a:rPr lang="cs-CZ" sz="1800" b="1" dirty="0"/>
              <a:t>Klíčová slova</a:t>
            </a:r>
            <a:r>
              <a:rPr lang="cs-CZ" sz="1800" dirty="0"/>
              <a:t>: krevní tlak, definice systolického a diastolického tlaku, princip oscilometrického měření</a:t>
            </a:r>
          </a:p>
          <a:p>
            <a:pPr algn="l"/>
            <a:r>
              <a:rPr lang="cs-CZ" sz="1800" b="1" dirty="0"/>
              <a:t>Fyziologický předpoklad</a:t>
            </a:r>
            <a:r>
              <a:rPr lang="cs-CZ" sz="1800" dirty="0"/>
              <a:t>: V poloze vleže má krevní tlak ve všech arteriích stejnou hodnotu</a:t>
            </a:r>
          </a:p>
          <a:p>
            <a:pPr algn="l"/>
            <a:r>
              <a:rPr lang="cs-CZ" sz="1800" b="1" dirty="0"/>
              <a:t>Princip měření</a:t>
            </a:r>
            <a:r>
              <a:rPr lang="cs-CZ" sz="1800" dirty="0"/>
              <a:t>: oscilometricky</a:t>
            </a:r>
          </a:p>
          <a:p>
            <a:pPr algn="l"/>
            <a:r>
              <a:rPr lang="cs-CZ" sz="1800" b="1" dirty="0"/>
              <a:t>Postup práce</a:t>
            </a:r>
            <a:r>
              <a:rPr lang="cs-CZ" sz="1800" dirty="0"/>
              <a:t>:</a:t>
            </a:r>
          </a:p>
          <a:p>
            <a:pPr algn="l"/>
            <a:r>
              <a:rPr lang="cs-CZ" sz="1800" dirty="0"/>
              <a:t>Přiložíme manžetu jednoho přístroje na pravou paži, druhého přístroje na levou nohu nad kotníkem (zelený proužek či šipku na manžetě orientovat směrem k </a:t>
            </a:r>
            <a:r>
              <a:rPr lang="cs-CZ" sz="1800" dirty="0" err="1">
                <a:effectLst/>
                <a:ea typeface="Calibri" panose="020F0502020204030204" pitchFamily="34" charset="0"/>
              </a:rPr>
              <a:t>a.tibialis</a:t>
            </a:r>
            <a:r>
              <a:rPr lang="cs-CZ" sz="1800" dirty="0">
                <a:effectLst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</a:rPr>
              <a:t>posterior</a:t>
            </a:r>
            <a:r>
              <a:rPr lang="cs-CZ" sz="1800" dirty="0">
                <a:effectLst/>
                <a:ea typeface="Calibri" panose="020F0502020204030204" pitchFamily="34" charset="0"/>
              </a:rPr>
              <a:t> za vnitřním kotníkem) </a:t>
            </a:r>
            <a:r>
              <a:rPr lang="cs-CZ" sz="1800" dirty="0"/>
              <a:t>– a pokud možno ve stejný čas provedeme měření – zaznamenáme výsledky</a:t>
            </a:r>
          </a:p>
          <a:p>
            <a:pPr algn="l"/>
            <a:r>
              <a:rPr lang="cs-CZ" sz="1800" dirty="0"/>
              <a:t>Totéž provedeme v následujících místech: pravá paže – pravý kotník, levá paže – pravý kotník, levá paže – levý kotník</a:t>
            </a:r>
          </a:p>
          <a:p>
            <a:pPr algn="l"/>
            <a:r>
              <a:rPr lang="cs-CZ" sz="1800" u="sng" dirty="0"/>
              <a:t>Výpočet indexu</a:t>
            </a:r>
            <a:r>
              <a:rPr lang="cs-CZ" sz="1800" dirty="0"/>
              <a:t>: dáváme vždy do poměru systolický krevní tlak naměřený na paži (ten vyšší ze dvou měření) a systolický krevní tlak naměřený v oblasti kotníků (ten vyšší z obou měření), zvlášť pro pravou i levou končetinu</a:t>
            </a:r>
          </a:p>
          <a:p>
            <a:pPr algn="l"/>
            <a:r>
              <a:rPr lang="cs-CZ" sz="1800" u="sng" dirty="0"/>
              <a:t>Klinická poznámka</a:t>
            </a:r>
            <a:r>
              <a:rPr lang="cs-CZ" sz="1800" dirty="0"/>
              <a:t>: v praxi se stanovení tohoto indexu určuje mnohem přesnější ultrazvukovou metodou. Hodnota pod 0,9 může být náznakem ischemické choroby dolních končetin, kritická je hodnota 0,6. Hodnota vyšší než 1,3 – naznačuje nekompresibilní cévy v důsledku kalcifikace.</a:t>
            </a:r>
          </a:p>
          <a:p>
            <a:pPr algn="l"/>
            <a:r>
              <a:rPr lang="cs-CZ" sz="1800" dirty="0"/>
              <a:t>Při interpretaci naměřených hodnot vezměte do úvahy, že krevní tlak neustále v čase kolísá a vaše metoda měření má chybu   +/- 3-5 </a:t>
            </a:r>
            <a:r>
              <a:rPr lang="cs-CZ" sz="1800" dirty="0" err="1"/>
              <a:t>mmHg</a:t>
            </a:r>
            <a:r>
              <a:rPr lang="cs-CZ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12135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7BCF44-ACBF-4908-85F7-E69CECFEC1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57F412-EE03-433C-8D3B-5329C42F1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F6256B-5C3A-4C30-992C-E8B40B3D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BC33DC7-A4D0-4BBE-824C-295B8762D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660" y="1350918"/>
            <a:ext cx="7226680" cy="482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63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2087164-534A-4E07-9108-26448E8297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9BF83DE-C471-4E53-94CC-DE3BE22571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AC378F1-7BB6-47DF-AD56-CE4E6FC63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675CFEF-61BB-4F39-A388-12768521A9F8}"/>
              </a:ext>
            </a:extLst>
          </p:cNvPr>
          <p:cNvSpPr txBox="1"/>
          <p:nvPr/>
        </p:nvSpPr>
        <p:spPr>
          <a:xfrm>
            <a:off x="3048000" y="2831884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1200"/>
              </a:spcBef>
            </a:pPr>
            <a:r>
              <a:rPr lang="sk-SK" sz="2400" dirty="0"/>
              <a:t> </a:t>
            </a:r>
            <a:r>
              <a:rPr lang="sk-SK" sz="2400" dirty="0">
                <a:hlinkClick r:id="rId2"/>
              </a:rPr>
              <a:t>http://www.vysetrenieciev.sk/sites/default/files/farskeho_clanok.pdf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751691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D7BD453-3446-499F-AD93-5ED7A78462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/>
              <a:t>Autor obrázku: Lubomír Bartko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9ED1AA-6752-44F8-B213-7BF3126822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pic>
        <p:nvPicPr>
          <p:cNvPr id="5" name="Obrázok 20">
            <a:extLst>
              <a:ext uri="{FF2B5EF4-FFF2-40B4-BE49-F238E27FC236}">
                <a16:creationId xmlns:a16="http://schemas.microsoft.com/office/drawing/2014/main" id="{432D7B5A-2A64-4FAD-84AF-6DB3D7D00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7538" y="9145559"/>
            <a:ext cx="7421763" cy="3806853"/>
          </a:xfrm>
          <a:prstGeom prst="rect">
            <a:avLst/>
          </a:prstGeom>
        </p:spPr>
      </p:pic>
      <p:pic>
        <p:nvPicPr>
          <p:cNvPr id="6" name="Obrázok 20">
            <a:extLst>
              <a:ext uri="{FF2B5EF4-FFF2-40B4-BE49-F238E27FC236}">
                <a16:creationId xmlns:a16="http://schemas.microsoft.com/office/drawing/2014/main" id="{99F20000-3B3C-4AFB-AB96-633AD4B9BE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577" y="995046"/>
            <a:ext cx="8840434" cy="45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27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D3BB1DE0-A818-42F2-BC26-5C5F659C6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71" t="18181" r="22655" b="62173"/>
          <a:stretch>
            <a:fillRect/>
          </a:stretch>
        </p:blipFill>
        <p:spPr bwMode="auto">
          <a:xfrm>
            <a:off x="4535489" y="908050"/>
            <a:ext cx="1055687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Text Box 5">
            <a:extLst>
              <a:ext uri="{FF2B5EF4-FFF2-40B4-BE49-F238E27FC236}">
                <a16:creationId xmlns:a16="http://schemas.microsoft.com/office/drawing/2014/main" id="{6905E767-7305-450A-9E43-C06E97758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073" y="330245"/>
            <a:ext cx="29722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b="1" dirty="0"/>
              <a:t>Pulse </a:t>
            </a:r>
            <a:r>
              <a:rPr lang="cs-CZ" altLang="cs-CZ" sz="1400" b="1" dirty="0" err="1"/>
              <a:t>height</a:t>
            </a:r>
            <a:endParaRPr lang="cs-CZ" altLang="cs-CZ" sz="1400" b="1" dirty="0"/>
          </a:p>
          <a:p>
            <a:r>
              <a:rPr lang="cs-CZ" altLang="cs-CZ" sz="1400" i="1" dirty="0"/>
              <a:t>průměrná výška naměřeného pulzu</a:t>
            </a:r>
            <a:endParaRPr lang="en-US" altLang="cs-CZ" i="1" dirty="0"/>
          </a:p>
        </p:txBody>
      </p:sp>
      <p:sp>
        <p:nvSpPr>
          <p:cNvPr id="2054" name="Line 6">
            <a:extLst>
              <a:ext uri="{FF2B5EF4-FFF2-40B4-BE49-F238E27FC236}">
                <a16:creationId xmlns:a16="http://schemas.microsoft.com/office/drawing/2014/main" id="{A2B10387-E190-48DE-ADB2-C1349EE0C1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03839" y="908051"/>
            <a:ext cx="71437" cy="720725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2055" name="Picture 7">
            <a:extLst>
              <a:ext uri="{FF2B5EF4-FFF2-40B4-BE49-F238E27FC236}">
                <a16:creationId xmlns:a16="http://schemas.microsoft.com/office/drawing/2014/main" id="{429C6FA8-6E00-44CC-854B-ADB7ECB49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81" t="18181" b="62173"/>
          <a:stretch>
            <a:fillRect/>
          </a:stretch>
        </p:blipFill>
        <p:spPr bwMode="auto">
          <a:xfrm>
            <a:off x="6096000" y="908050"/>
            <a:ext cx="4953000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6" name="Text Box 8">
            <a:extLst>
              <a:ext uri="{FF2B5EF4-FFF2-40B4-BE49-F238E27FC236}">
                <a16:creationId xmlns:a16="http://schemas.microsoft.com/office/drawing/2014/main" id="{D19DDFCE-30CF-49CC-BD5F-5BE336D26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1" y="1574801"/>
            <a:ext cx="64953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/>
              <a:t>&gt;80</a:t>
            </a:r>
          </a:p>
          <a:p>
            <a:r>
              <a:rPr lang="cs-CZ" altLang="cs-CZ" sz="2000"/>
              <a:t>&lt;5</a:t>
            </a:r>
          </a:p>
          <a:p>
            <a:r>
              <a:rPr lang="cs-CZ" altLang="cs-CZ" sz="2000"/>
              <a:t>&lt;5</a:t>
            </a:r>
          </a:p>
          <a:p>
            <a:r>
              <a:rPr lang="cs-CZ" altLang="cs-CZ" sz="2000"/>
              <a:t>&lt;2</a:t>
            </a:r>
            <a:endParaRPr lang="en-US" altLang="cs-CZ" sz="2000"/>
          </a:p>
        </p:txBody>
      </p:sp>
      <p:sp>
        <p:nvSpPr>
          <p:cNvPr id="2057" name="Text Box 9">
            <a:extLst>
              <a:ext uri="{FF2B5EF4-FFF2-40B4-BE49-F238E27FC236}">
                <a16:creationId xmlns:a16="http://schemas.microsoft.com/office/drawing/2014/main" id="{AC40EBEA-AA93-48E4-8402-CBAFB96DE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524" y="853465"/>
            <a:ext cx="295275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400" b="1" dirty="0"/>
              <a:t>Pulse </a:t>
            </a:r>
            <a:r>
              <a:rPr lang="cs-CZ" altLang="cs-CZ" sz="1400" b="1" dirty="0" err="1"/>
              <a:t>height</a:t>
            </a:r>
            <a:r>
              <a:rPr lang="cs-CZ" altLang="cs-CZ" sz="1400" b="1" dirty="0"/>
              <a:t> </a:t>
            </a:r>
            <a:r>
              <a:rPr lang="cs-CZ" altLang="cs-CZ" sz="1400" b="1" dirty="0" err="1"/>
              <a:t>variation</a:t>
            </a:r>
            <a:endParaRPr lang="cs-CZ" altLang="cs-CZ" sz="1400" b="1" dirty="0"/>
          </a:p>
          <a:p>
            <a:r>
              <a:rPr lang="cs-CZ" altLang="cs-CZ" sz="1400" i="1" dirty="0"/>
              <a:t>Velikost odchylky přítomné ve výšce naměřeného pulzu</a:t>
            </a:r>
            <a:endParaRPr lang="en-US" altLang="cs-CZ" sz="1400" i="1" dirty="0"/>
          </a:p>
        </p:txBody>
      </p:sp>
      <p:sp>
        <p:nvSpPr>
          <p:cNvPr id="2058" name="Line 10">
            <a:extLst>
              <a:ext uri="{FF2B5EF4-FFF2-40B4-BE49-F238E27FC236}">
                <a16:creationId xmlns:a16="http://schemas.microsoft.com/office/drawing/2014/main" id="{972F448E-CE3A-4904-A23F-37E0DE4ECD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8438" y="1341439"/>
            <a:ext cx="1295400" cy="719137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9" name="Line 11">
            <a:extLst>
              <a:ext uri="{FF2B5EF4-FFF2-40B4-BE49-F238E27FC236}">
                <a16:creationId xmlns:a16="http://schemas.microsoft.com/office/drawing/2014/main" id="{7F72ED13-7ADD-44C6-BB5D-15FB350552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3976" y="2060576"/>
            <a:ext cx="1433513" cy="288925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60" name="Text Box 12">
            <a:extLst>
              <a:ext uri="{FF2B5EF4-FFF2-40B4-BE49-F238E27FC236}">
                <a16:creationId xmlns:a16="http://schemas.microsoft.com/office/drawing/2014/main" id="{0830F2BB-DF19-42ED-A73D-BCED3E2F1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469" y="1638107"/>
            <a:ext cx="309721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400" b="1" dirty="0" err="1"/>
              <a:t>Diastolic</a:t>
            </a:r>
            <a:r>
              <a:rPr lang="cs-CZ" altLang="cs-CZ" sz="1400" b="1" dirty="0"/>
              <a:t> </a:t>
            </a:r>
            <a:r>
              <a:rPr lang="cs-CZ" altLang="cs-CZ" sz="1400" b="1" dirty="0" err="1"/>
              <a:t>variation</a:t>
            </a:r>
            <a:endParaRPr lang="cs-CZ" altLang="cs-CZ" sz="1400" b="1" dirty="0"/>
          </a:p>
          <a:p>
            <a:r>
              <a:rPr lang="cs-CZ" altLang="cs-CZ" sz="1400" i="1" dirty="0"/>
              <a:t>Velikost odchylky přítomné v diastolickém místě pulzních vln</a:t>
            </a:r>
            <a:endParaRPr lang="en-US" altLang="cs-CZ" sz="1400" i="1" dirty="0"/>
          </a:p>
        </p:txBody>
      </p:sp>
      <p:sp>
        <p:nvSpPr>
          <p:cNvPr id="2061" name="Line 13">
            <a:extLst>
              <a:ext uri="{FF2B5EF4-FFF2-40B4-BE49-F238E27FC236}">
                <a16:creationId xmlns:a16="http://schemas.microsoft.com/office/drawing/2014/main" id="{3CB2901E-94E5-44AC-B9F2-0C49669E791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2614" y="836614"/>
            <a:ext cx="865187" cy="936625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62" name="Text Box 14">
            <a:extLst>
              <a:ext uri="{FF2B5EF4-FFF2-40B4-BE49-F238E27FC236}">
                <a16:creationId xmlns:a16="http://schemas.microsoft.com/office/drawing/2014/main" id="{CB24257A-430A-422E-A2AA-0693FB316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901" y="2422749"/>
            <a:ext cx="309721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400" b="1" dirty="0" err="1"/>
              <a:t>Shape</a:t>
            </a:r>
            <a:r>
              <a:rPr lang="cs-CZ" altLang="cs-CZ" sz="1400" b="1" dirty="0"/>
              <a:t> </a:t>
            </a:r>
            <a:r>
              <a:rPr lang="cs-CZ" altLang="cs-CZ" sz="1400" b="1" dirty="0" err="1"/>
              <a:t>deviation</a:t>
            </a:r>
            <a:endParaRPr lang="cs-CZ" altLang="cs-CZ" sz="1400" b="1" dirty="0"/>
          </a:p>
          <a:p>
            <a:r>
              <a:rPr lang="cs-CZ" altLang="cs-CZ" sz="1400" i="1" dirty="0"/>
              <a:t>Velikost odchylky přítomné ve tvaru systolické části křivek</a:t>
            </a:r>
            <a:endParaRPr lang="en-US" altLang="cs-CZ" sz="1400" i="1" dirty="0"/>
          </a:p>
        </p:txBody>
      </p:sp>
      <p:sp>
        <p:nvSpPr>
          <p:cNvPr id="2063" name="Line 15">
            <a:extLst>
              <a:ext uri="{FF2B5EF4-FFF2-40B4-BE49-F238E27FC236}">
                <a16:creationId xmlns:a16="http://schemas.microsoft.com/office/drawing/2014/main" id="{1B8465FF-A307-4347-A8B3-C670D577CE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79876" y="2708275"/>
            <a:ext cx="1223963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64" name="Text Box 16">
            <a:extLst>
              <a:ext uri="{FF2B5EF4-FFF2-40B4-BE49-F238E27FC236}">
                <a16:creationId xmlns:a16="http://schemas.microsoft.com/office/drawing/2014/main" id="{EBC6B0F0-625F-46A6-B4FE-ED5321414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56" y="3237226"/>
            <a:ext cx="309721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400" b="1" dirty="0"/>
              <a:t>Pulse </a:t>
            </a:r>
            <a:r>
              <a:rPr lang="cs-CZ" altLang="cs-CZ" sz="1400" b="1" dirty="0" err="1"/>
              <a:t>length</a:t>
            </a:r>
            <a:r>
              <a:rPr lang="cs-CZ" altLang="cs-CZ" sz="1400" b="1" dirty="0"/>
              <a:t> </a:t>
            </a:r>
            <a:r>
              <a:rPr lang="cs-CZ" altLang="cs-CZ" sz="1400" b="1" dirty="0" err="1"/>
              <a:t>variation</a:t>
            </a:r>
            <a:endParaRPr lang="cs-CZ" altLang="cs-CZ" sz="1400" b="1" dirty="0"/>
          </a:p>
          <a:p>
            <a:r>
              <a:rPr lang="cs-CZ" altLang="cs-CZ" sz="1400" i="1" dirty="0"/>
              <a:t>Velikost odchylky přítomné ve tvaru systolické části křivek</a:t>
            </a:r>
            <a:endParaRPr lang="en-US" altLang="cs-CZ" sz="1400" i="1" dirty="0"/>
          </a:p>
        </p:txBody>
      </p:sp>
      <p:sp>
        <p:nvSpPr>
          <p:cNvPr id="2065" name="Text Box 17">
            <a:extLst>
              <a:ext uri="{FF2B5EF4-FFF2-40B4-BE49-F238E27FC236}">
                <a16:creationId xmlns:a16="http://schemas.microsoft.com/office/drawing/2014/main" id="{D90CEED5-9A11-4C85-9F9B-ED0F8655B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5775" y="4313238"/>
            <a:ext cx="1212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/>
              <a:t>dP/dt Max</a:t>
            </a:r>
            <a:endParaRPr lang="en-US" altLang="cs-CZ" sz="1800"/>
          </a:p>
        </p:txBody>
      </p:sp>
      <p:sp>
        <p:nvSpPr>
          <p:cNvPr id="2066" name="Line 18">
            <a:extLst>
              <a:ext uri="{FF2B5EF4-FFF2-40B4-BE49-F238E27FC236}">
                <a16:creationId xmlns:a16="http://schemas.microsoft.com/office/drawing/2014/main" id="{D9A8723B-129D-40B0-B89A-5D5DBBD722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92538" y="2997200"/>
            <a:ext cx="1439862" cy="4318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67" name="Line 19">
            <a:extLst>
              <a:ext uri="{FF2B5EF4-FFF2-40B4-BE49-F238E27FC236}">
                <a16:creationId xmlns:a16="http://schemas.microsoft.com/office/drawing/2014/main" id="{6AF1379F-9EB6-4FA5-98FA-CD82D80DDD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71813" y="3429000"/>
            <a:ext cx="2087562" cy="10795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6F2F96F-68A6-4FBB-BDA5-750B2D38D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54" t="37451" r="1321" b="11604"/>
          <a:stretch>
            <a:fillRect/>
          </a:stretch>
        </p:blipFill>
        <p:spPr bwMode="auto">
          <a:xfrm>
            <a:off x="1774826" y="1700214"/>
            <a:ext cx="561657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ext Box 3">
            <a:extLst>
              <a:ext uri="{FF2B5EF4-FFF2-40B4-BE49-F238E27FC236}">
                <a16:creationId xmlns:a16="http://schemas.microsoft.com/office/drawing/2014/main" id="{BA2A34FD-B225-4BAE-86F5-984BAA5F2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2487613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>
                <a:solidFill>
                  <a:schemeClr val="bg1"/>
                </a:solidFill>
              </a:rPr>
              <a:t>P1</a:t>
            </a:r>
            <a:endParaRPr lang="en-US" altLang="cs-CZ" sz="1800">
              <a:solidFill>
                <a:schemeClr val="bg1"/>
              </a:solidFill>
            </a:endParaRP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FF5B8EFE-7816-41B3-B4B8-38C07E58D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3" y="2493963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>
                <a:solidFill>
                  <a:schemeClr val="bg1"/>
                </a:solidFill>
              </a:rPr>
              <a:t>P2</a:t>
            </a:r>
            <a:endParaRPr lang="en-US" altLang="cs-CZ" sz="1800">
              <a:solidFill>
                <a:schemeClr val="bg1"/>
              </a:solidFill>
            </a:endParaRPr>
          </a:p>
        </p:txBody>
      </p:sp>
      <p:sp>
        <p:nvSpPr>
          <p:cNvPr id="3077" name="Line 5">
            <a:extLst>
              <a:ext uri="{FF2B5EF4-FFF2-40B4-BE49-F238E27FC236}">
                <a16:creationId xmlns:a16="http://schemas.microsoft.com/office/drawing/2014/main" id="{8D28B39E-32F0-4890-8E98-516D64B67D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0375" y="2781300"/>
            <a:ext cx="215900" cy="9350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8" name="Line 6">
            <a:extLst>
              <a:ext uri="{FF2B5EF4-FFF2-40B4-BE49-F238E27FC236}">
                <a16:creationId xmlns:a16="http://schemas.microsoft.com/office/drawing/2014/main" id="{2CA0CB94-B95C-47B8-B44D-A84A64C851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48075" y="2854325"/>
            <a:ext cx="71438" cy="5032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9" name="Text Box 7">
            <a:extLst>
              <a:ext uri="{FF2B5EF4-FFF2-40B4-BE49-F238E27FC236}">
                <a16:creationId xmlns:a16="http://schemas.microsoft.com/office/drawing/2014/main" id="{E9767F34-0E99-444F-BA0B-E80E0968F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1" y="404813"/>
            <a:ext cx="24479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AU" altLang="cs-CZ" sz="1400" b="1" dirty="0"/>
              <a:t>P1</a:t>
            </a:r>
            <a:r>
              <a:rPr lang="en-AU" altLang="cs-CZ" sz="1400" dirty="0"/>
              <a:t> </a:t>
            </a:r>
            <a:r>
              <a:rPr lang="cs-CZ" altLang="cs-CZ" sz="1400" dirty="0"/>
              <a:t>odpovídá tlaku</a:t>
            </a:r>
            <a:r>
              <a:rPr lang="en-AU" altLang="cs-CZ" sz="1400" dirty="0"/>
              <a:t> </a:t>
            </a:r>
            <a:r>
              <a:rPr lang="cs-CZ" altLang="cs-CZ" sz="1400" dirty="0"/>
              <a:t>maximálního systolického toku</a:t>
            </a:r>
            <a:r>
              <a:rPr lang="en-AU" altLang="cs-CZ" sz="1400" dirty="0"/>
              <a:t> a </a:t>
            </a:r>
            <a:r>
              <a:rPr lang="cs-CZ" altLang="cs-CZ" sz="1400" dirty="0"/>
              <a:t>je</a:t>
            </a:r>
            <a:r>
              <a:rPr lang="en-AU" altLang="cs-CZ" sz="1400" dirty="0"/>
              <a:t> </a:t>
            </a:r>
            <a:r>
              <a:rPr lang="cs-CZ" altLang="cs-CZ" sz="1400" dirty="0"/>
              <a:t>obvykle stanoven</a:t>
            </a:r>
            <a:r>
              <a:rPr lang="en-AU" altLang="cs-CZ" sz="1400" dirty="0"/>
              <a:t> </a:t>
            </a:r>
            <a:r>
              <a:rPr lang="cs-CZ" altLang="cs-CZ" sz="1400" dirty="0"/>
              <a:t>při první vlnce</a:t>
            </a:r>
            <a:r>
              <a:rPr lang="en-AU" altLang="cs-CZ" sz="1400" dirty="0"/>
              <a:t> </a:t>
            </a:r>
            <a:r>
              <a:rPr lang="cs-CZ" altLang="cs-CZ" sz="1400" dirty="0"/>
              <a:t>tlakové křivky</a:t>
            </a:r>
            <a:r>
              <a:rPr lang="en-AU" altLang="cs-CZ" dirty="0"/>
              <a:t>.  </a:t>
            </a:r>
          </a:p>
        </p:txBody>
      </p:sp>
      <p:sp>
        <p:nvSpPr>
          <p:cNvPr id="3080" name="Text Box 8">
            <a:extLst>
              <a:ext uri="{FF2B5EF4-FFF2-40B4-BE49-F238E27FC236}">
                <a16:creationId xmlns:a16="http://schemas.microsoft.com/office/drawing/2014/main" id="{368C46A5-4BA9-477F-980A-CD80DB742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526" y="404813"/>
            <a:ext cx="251936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AU" altLang="cs-CZ" sz="1400" b="1" dirty="0"/>
              <a:t>P2</a:t>
            </a:r>
            <a:r>
              <a:rPr lang="en-AU" altLang="cs-CZ" sz="1400" dirty="0"/>
              <a:t> </a:t>
            </a:r>
            <a:r>
              <a:rPr lang="cs-CZ" altLang="cs-CZ" sz="1400" dirty="0"/>
              <a:t>odpovídá maximu odražené vlny</a:t>
            </a:r>
            <a:r>
              <a:rPr lang="en-AU" altLang="cs-CZ" sz="1400" dirty="0"/>
              <a:t> a </a:t>
            </a:r>
            <a:r>
              <a:rPr lang="cs-CZ" altLang="cs-CZ" sz="1400" dirty="0"/>
              <a:t>je</a:t>
            </a:r>
            <a:r>
              <a:rPr lang="en-AU" altLang="cs-CZ" sz="1400" dirty="0"/>
              <a:t> </a:t>
            </a:r>
            <a:r>
              <a:rPr lang="cs-CZ" altLang="cs-CZ" sz="1400" dirty="0"/>
              <a:t>obvykle stanoven</a:t>
            </a:r>
            <a:r>
              <a:rPr lang="en-AU" altLang="cs-CZ" sz="1400" dirty="0"/>
              <a:t> </a:t>
            </a:r>
            <a:r>
              <a:rPr lang="cs-CZ" altLang="cs-CZ" sz="1400" dirty="0"/>
              <a:t>jako maximum tlakové křivky za první vlnkou</a:t>
            </a:r>
            <a:endParaRPr lang="en-US" altLang="cs-CZ" sz="1400" dirty="0"/>
          </a:p>
        </p:txBody>
      </p:sp>
      <p:sp>
        <p:nvSpPr>
          <p:cNvPr id="3081" name="Line 9">
            <a:extLst>
              <a:ext uri="{FF2B5EF4-FFF2-40B4-BE49-F238E27FC236}">
                <a16:creationId xmlns:a16="http://schemas.microsoft.com/office/drawing/2014/main" id="{BF182CF4-BB13-445B-B61C-15FEAC42F6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7713" y="3789363"/>
            <a:ext cx="2520950" cy="0"/>
          </a:xfrm>
          <a:prstGeom prst="line">
            <a:avLst/>
          </a:prstGeom>
          <a:noFill/>
          <a:ln w="28575">
            <a:solidFill>
              <a:schemeClr val="bg1"/>
            </a:solidFill>
            <a:prstDash val="lgDash"/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2" name="Line 10">
            <a:extLst>
              <a:ext uri="{FF2B5EF4-FFF2-40B4-BE49-F238E27FC236}">
                <a16:creationId xmlns:a16="http://schemas.microsoft.com/office/drawing/2014/main" id="{55B4ED1E-E415-4E07-9D18-7A346C7170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19514" y="3500438"/>
            <a:ext cx="2016125" cy="0"/>
          </a:xfrm>
          <a:prstGeom prst="line">
            <a:avLst/>
          </a:prstGeom>
          <a:noFill/>
          <a:ln w="28575">
            <a:solidFill>
              <a:schemeClr val="bg1"/>
            </a:solidFill>
            <a:prstDash val="lgDash"/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3" name="Line 11">
            <a:extLst>
              <a:ext uri="{FF2B5EF4-FFF2-40B4-BE49-F238E27FC236}">
                <a16:creationId xmlns:a16="http://schemas.microsoft.com/office/drawing/2014/main" id="{FBBBE1E4-3ABA-417F-898F-9ABBA15297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0100" y="3500439"/>
            <a:ext cx="0" cy="2889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4" name="Text Box 12">
            <a:extLst>
              <a:ext uri="{FF2B5EF4-FFF2-40B4-BE49-F238E27FC236}">
                <a16:creationId xmlns:a16="http://schemas.microsoft.com/office/drawing/2014/main" id="{28CC1D28-112C-4E89-AB5F-7AD5DCEB8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563" y="3429000"/>
            <a:ext cx="449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>
                <a:solidFill>
                  <a:schemeClr val="bg1"/>
                </a:solidFill>
              </a:rPr>
              <a:t>AP</a:t>
            </a:r>
            <a:endParaRPr lang="en-US" altLang="cs-CZ" sz="1800">
              <a:solidFill>
                <a:schemeClr val="bg1"/>
              </a:solidFill>
            </a:endParaRPr>
          </a:p>
        </p:txBody>
      </p:sp>
      <p:sp>
        <p:nvSpPr>
          <p:cNvPr id="3085" name="Text Box 13">
            <a:extLst>
              <a:ext uri="{FF2B5EF4-FFF2-40B4-BE49-F238E27FC236}">
                <a16:creationId xmlns:a16="http://schemas.microsoft.com/office/drawing/2014/main" id="{9680C0D2-DDDD-4AD9-8813-714089EBA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8" y="981075"/>
            <a:ext cx="34401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AU" altLang="cs-CZ" sz="1200" b="1" dirty="0"/>
              <a:t>Augmentation Pressure (AP)</a:t>
            </a:r>
            <a:r>
              <a:rPr lang="en-AU" altLang="cs-CZ" sz="1200" dirty="0"/>
              <a:t> </a:t>
            </a:r>
            <a:endParaRPr lang="cs-CZ" altLang="cs-CZ" sz="1200" dirty="0"/>
          </a:p>
          <a:p>
            <a:r>
              <a:rPr lang="cs-CZ" altLang="cs-CZ" sz="1200" b="1" u="sng" dirty="0"/>
              <a:t>Augmentační tlak</a:t>
            </a:r>
          </a:p>
          <a:p>
            <a:r>
              <a:rPr lang="cs-CZ" altLang="cs-CZ" sz="1200" dirty="0"/>
              <a:t>se vypočte</a:t>
            </a:r>
            <a:r>
              <a:rPr lang="en-AU" altLang="cs-CZ" sz="1200" dirty="0"/>
              <a:t> </a:t>
            </a:r>
            <a:r>
              <a:rPr lang="cs-CZ" altLang="cs-CZ" sz="1200" dirty="0"/>
              <a:t>jako</a:t>
            </a:r>
            <a:r>
              <a:rPr lang="en-AU" altLang="cs-CZ" sz="1200" dirty="0"/>
              <a:t> P2 – P1</a:t>
            </a:r>
            <a:endParaRPr lang="en-US" altLang="cs-CZ" sz="1200" dirty="0"/>
          </a:p>
        </p:txBody>
      </p:sp>
      <p:sp>
        <p:nvSpPr>
          <p:cNvPr id="3086" name="Text Box 14">
            <a:extLst>
              <a:ext uri="{FF2B5EF4-FFF2-40B4-BE49-F238E27FC236}">
                <a16:creationId xmlns:a16="http://schemas.microsoft.com/office/drawing/2014/main" id="{59A779A7-B62A-4B63-87AD-CF4AEE0B9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9" y="2371725"/>
            <a:ext cx="3260725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AU" altLang="cs-CZ" sz="1400" b="1" dirty="0"/>
              <a:t>Augmentation Index (</a:t>
            </a:r>
            <a:r>
              <a:rPr lang="en-AU" altLang="cs-CZ" sz="1400" b="1" dirty="0" err="1"/>
              <a:t>AIx</a:t>
            </a:r>
            <a:r>
              <a:rPr lang="en-AU" altLang="cs-CZ" sz="1400" b="1" dirty="0"/>
              <a:t>) =</a:t>
            </a:r>
            <a:endParaRPr lang="cs-CZ" altLang="cs-CZ" sz="1400" b="1" dirty="0"/>
          </a:p>
          <a:p>
            <a:r>
              <a:rPr lang="cs-CZ" altLang="cs-CZ" sz="1400" b="1" u="sng" dirty="0"/>
              <a:t>Augmentační index</a:t>
            </a:r>
            <a:r>
              <a:rPr lang="en-AU" altLang="cs-CZ" sz="1400" dirty="0"/>
              <a:t>  </a:t>
            </a:r>
            <a:endParaRPr lang="cs-CZ" altLang="cs-CZ" sz="1400" dirty="0"/>
          </a:p>
          <a:p>
            <a:endParaRPr lang="cs-CZ" altLang="cs-CZ" sz="1400" dirty="0"/>
          </a:p>
          <a:p>
            <a:r>
              <a:rPr lang="en-AU" altLang="cs-CZ" sz="1400" dirty="0"/>
              <a:t>(</a:t>
            </a:r>
            <a:r>
              <a:rPr lang="cs-CZ" altLang="cs-CZ" sz="1400" dirty="0"/>
              <a:t>vyjadřuje se v procentech</a:t>
            </a:r>
            <a:r>
              <a:rPr lang="en-AU" altLang="cs-CZ" sz="1400" dirty="0"/>
              <a:t>).  </a:t>
            </a:r>
            <a:r>
              <a:rPr lang="en-AU" altLang="cs-CZ" sz="1400" dirty="0" err="1"/>
              <a:t>AIx</a:t>
            </a:r>
            <a:r>
              <a:rPr lang="en-AU" altLang="cs-CZ" sz="1400" dirty="0"/>
              <a:t> </a:t>
            </a:r>
            <a:r>
              <a:rPr lang="cs-CZ" altLang="cs-CZ" sz="1400" dirty="0"/>
              <a:t>je kombinované měření</a:t>
            </a:r>
            <a:r>
              <a:rPr lang="en-AU" altLang="cs-CZ" sz="1400" dirty="0"/>
              <a:t> </a:t>
            </a:r>
            <a:r>
              <a:rPr lang="cs-CZ" altLang="cs-CZ" sz="1400" dirty="0"/>
              <a:t>velikosti odražené vlny</a:t>
            </a:r>
            <a:r>
              <a:rPr lang="en-AU" altLang="cs-CZ" sz="1400" dirty="0"/>
              <a:t> a </a:t>
            </a:r>
            <a:r>
              <a:rPr lang="cs-CZ" altLang="cs-CZ" sz="1400" dirty="0"/>
              <a:t>tuhosti tepen</a:t>
            </a:r>
            <a:r>
              <a:rPr lang="en-AU" altLang="cs-CZ" sz="1400" dirty="0"/>
              <a:t>, </a:t>
            </a:r>
            <a:r>
              <a:rPr lang="cs-CZ" altLang="cs-CZ" sz="1400" dirty="0"/>
              <a:t>která</a:t>
            </a:r>
            <a:r>
              <a:rPr lang="en-AU" altLang="cs-CZ" sz="1400" dirty="0"/>
              <a:t> </a:t>
            </a:r>
            <a:r>
              <a:rPr lang="cs-CZ" altLang="cs-CZ" sz="1400" dirty="0"/>
              <a:t>ovlivňuje časování</a:t>
            </a:r>
            <a:r>
              <a:rPr lang="en-AU" altLang="cs-CZ" sz="1400" dirty="0"/>
              <a:t> </a:t>
            </a:r>
            <a:r>
              <a:rPr lang="cs-CZ" altLang="cs-CZ" sz="1400" dirty="0"/>
              <a:t>odražené vlny</a:t>
            </a:r>
            <a:r>
              <a:rPr lang="en-AU" altLang="cs-CZ" sz="1400" dirty="0"/>
              <a:t>.  </a:t>
            </a:r>
          </a:p>
          <a:p>
            <a:pPr lvl="1"/>
            <a:endParaRPr lang="cs-CZ" altLang="cs-CZ" sz="1400" dirty="0"/>
          </a:p>
          <a:p>
            <a:pPr lvl="1"/>
            <a:r>
              <a:rPr lang="cs-CZ" altLang="cs-CZ" sz="1400" dirty="0"/>
              <a:t>- Vysoké hodnoty</a:t>
            </a:r>
            <a:r>
              <a:rPr lang="en-AU" altLang="cs-CZ" sz="1400" dirty="0"/>
              <a:t> </a:t>
            </a:r>
            <a:r>
              <a:rPr lang="en-AU" altLang="cs-CZ" sz="1400" dirty="0" err="1"/>
              <a:t>AIx</a:t>
            </a:r>
            <a:r>
              <a:rPr lang="en-AU" altLang="cs-CZ" sz="1400" dirty="0"/>
              <a:t> </a:t>
            </a:r>
            <a:r>
              <a:rPr lang="cs-CZ" altLang="cs-CZ" sz="1400" dirty="0"/>
              <a:t>naznačují</a:t>
            </a:r>
            <a:r>
              <a:rPr lang="en-AU" altLang="cs-CZ" sz="1400" dirty="0"/>
              <a:t> </a:t>
            </a:r>
            <a:r>
              <a:rPr lang="cs-CZ" altLang="cs-CZ" sz="1400" dirty="0"/>
              <a:t>zvýšený odraz vln z periferie</a:t>
            </a:r>
            <a:r>
              <a:rPr lang="en-AU" altLang="cs-CZ" sz="1400" dirty="0"/>
              <a:t> a</a:t>
            </a:r>
            <a:r>
              <a:rPr lang="cs-CZ" altLang="cs-CZ" sz="1400" dirty="0"/>
              <a:t> brzký návrat odražené vlny jako výsledek </a:t>
            </a:r>
            <a:r>
              <a:rPr lang="en-AU" altLang="cs-CZ" sz="1400" dirty="0"/>
              <a:t>  </a:t>
            </a:r>
            <a:r>
              <a:rPr lang="cs-CZ" altLang="cs-CZ" sz="1400" b="1" dirty="0"/>
              <a:t>zvýšené rychlosti pulzové vlny</a:t>
            </a:r>
            <a:endParaRPr lang="en-US" altLang="cs-CZ" sz="1400" dirty="0"/>
          </a:p>
        </p:txBody>
      </p:sp>
      <p:sp>
        <p:nvSpPr>
          <p:cNvPr id="3087" name="Text Box 15">
            <a:extLst>
              <a:ext uri="{FF2B5EF4-FFF2-40B4-BE49-F238E27FC236}">
                <a16:creationId xmlns:a16="http://schemas.microsoft.com/office/drawing/2014/main" id="{C3CEE52C-2431-4FF9-BF86-47FA03F33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1413" y="2274889"/>
            <a:ext cx="5966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AP</a:t>
            </a:r>
          </a:p>
          <a:p>
            <a:r>
              <a:rPr lang="cs-CZ" altLang="cs-CZ" b="1"/>
              <a:t>PP</a:t>
            </a:r>
            <a:endParaRPr lang="en-US" altLang="cs-CZ" b="1"/>
          </a:p>
        </p:txBody>
      </p:sp>
      <p:sp>
        <p:nvSpPr>
          <p:cNvPr id="3088" name="Line 16">
            <a:extLst>
              <a:ext uri="{FF2B5EF4-FFF2-40B4-BE49-F238E27FC236}">
                <a16:creationId xmlns:a16="http://schemas.microsoft.com/office/drawing/2014/main" id="{5CA00EF4-617D-40EF-A022-BBFA8CF3282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052050" y="25304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AC3C30-20B8-4ADF-910B-567CC0C18A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CA8C1CF-858F-4837-AC8C-91443028C8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F0D7B33-B712-4611-B01F-74A04CF4F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v klinické diagnostice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985222-4C0C-4F1A-A23C-DB370FCA4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59000"/>
            <a:ext cx="10753200" cy="4554119"/>
          </a:xfrm>
        </p:spPr>
        <p:txBody>
          <a:bodyPr/>
          <a:lstStyle/>
          <a:p>
            <a:r>
              <a:rPr lang="cs-CZ" dirty="0"/>
              <a:t>Neinvazivní vyšetřování tuhosti arteriálního systému se postupně dostává z pozice experimentů do klinické praxe</a:t>
            </a:r>
          </a:p>
          <a:p>
            <a:r>
              <a:rPr lang="cs-CZ" dirty="0"/>
              <a:t>Odstartováno díky novým doporučením Evropské hypertenzní společnosti v Miláně v r. 2007 – vyšetření rychlosti pulzové vlny bylo zařazeno mezi hlavní diagnostické metody i do procesu určování rizika vzniku kardiovaskulárního onemocnění + hodnocení efektu léčby esenciální hypertenze   </a:t>
            </a:r>
          </a:p>
        </p:txBody>
      </p:sp>
    </p:spTree>
    <p:extLst>
      <p:ext uri="{BB962C8B-B14F-4D97-AF65-F5344CB8AC3E}">
        <p14:creationId xmlns:p14="http://schemas.microsoft.com/office/powerpoint/2010/main" val="4106580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758FC30E-17E4-41BA-909B-16DEB0438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54" t="37451" r="1321" b="11604"/>
          <a:stretch>
            <a:fillRect/>
          </a:stretch>
        </p:blipFill>
        <p:spPr bwMode="auto">
          <a:xfrm>
            <a:off x="6096000" y="2476500"/>
            <a:ext cx="495300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Text Box 3">
            <a:extLst>
              <a:ext uri="{FF2B5EF4-FFF2-40B4-BE49-F238E27FC236}">
                <a16:creationId xmlns:a16="http://schemas.microsoft.com/office/drawing/2014/main" id="{90C57991-94B7-46ED-85EB-4917B5279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6" y="260350"/>
            <a:ext cx="432117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400" b="1" dirty="0"/>
              <a:t>Doba ejekce</a:t>
            </a:r>
            <a:r>
              <a:rPr lang="en-AU" altLang="cs-CZ" sz="1400" b="1" dirty="0"/>
              <a:t> (ED)</a:t>
            </a:r>
            <a:r>
              <a:rPr lang="en-AU" altLang="cs-CZ" sz="1400" dirty="0"/>
              <a:t> </a:t>
            </a:r>
            <a:r>
              <a:rPr lang="cs-CZ" altLang="cs-CZ" sz="1400" dirty="0"/>
              <a:t>je trvání ejekční </a:t>
            </a:r>
            <a:r>
              <a:rPr lang="cs-CZ" altLang="cs-CZ" sz="1400" dirty="0" err="1"/>
              <a:t>faze</a:t>
            </a:r>
            <a:r>
              <a:rPr lang="cs-CZ" altLang="cs-CZ" sz="1400" dirty="0"/>
              <a:t> systoly</a:t>
            </a:r>
            <a:r>
              <a:rPr lang="en-AU" altLang="cs-CZ" sz="1400" dirty="0"/>
              <a:t>, </a:t>
            </a:r>
            <a:r>
              <a:rPr lang="cs-CZ" altLang="cs-CZ" sz="1400" dirty="0"/>
              <a:t>vyjadřuje se jako procento z celkové délky srdečního cyklu</a:t>
            </a:r>
          </a:p>
          <a:p>
            <a:endParaRPr lang="cs-CZ" altLang="cs-CZ" sz="1400" dirty="0"/>
          </a:p>
          <a:p>
            <a:pPr lvl="1"/>
            <a:r>
              <a:rPr lang="cs-CZ" altLang="cs-CZ" sz="1400" dirty="0"/>
              <a:t>Stanovuje se z periferní tlakové křivky</a:t>
            </a:r>
            <a:r>
              <a:rPr lang="en-AU" altLang="cs-CZ" sz="1400" dirty="0"/>
              <a:t>, </a:t>
            </a:r>
            <a:r>
              <a:rPr lang="cs-CZ" altLang="cs-CZ" sz="1400" u="sng" dirty="0"/>
              <a:t>od doby začátku pulsu do uzavření aortálních chlopní</a:t>
            </a:r>
            <a:endParaRPr lang="en-US" altLang="cs-CZ" sz="1400" u="sng" dirty="0"/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E939ED4E-1698-43BA-8C17-EB0B4C2A8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60351"/>
            <a:ext cx="49530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AU" altLang="cs-CZ" sz="1400" dirty="0"/>
              <a:t>ED </a:t>
            </a:r>
            <a:r>
              <a:rPr lang="cs-CZ" altLang="cs-CZ" sz="1400" dirty="0"/>
              <a:t>může být použita k rozlišení mezi systolickou a diastolickou dysfunkci při srdečním selhání</a:t>
            </a:r>
            <a:r>
              <a:rPr lang="en-AU" altLang="cs-CZ" sz="1400" dirty="0"/>
              <a:t>.  </a:t>
            </a:r>
            <a:endParaRPr lang="cs-CZ" altLang="cs-CZ" sz="1400" dirty="0"/>
          </a:p>
          <a:p>
            <a:pPr>
              <a:buFontTx/>
              <a:buChar char="•"/>
            </a:pPr>
            <a:r>
              <a:rPr lang="cs-CZ" altLang="cs-CZ" sz="1400" dirty="0"/>
              <a:t> U</a:t>
            </a:r>
            <a:r>
              <a:rPr lang="en-AU" altLang="cs-CZ" sz="1400" dirty="0"/>
              <a:t> </a:t>
            </a:r>
            <a:r>
              <a:rPr lang="en-AU" altLang="cs-CZ" sz="1400" b="1" dirty="0"/>
              <a:t>systolic</a:t>
            </a:r>
            <a:r>
              <a:rPr lang="cs-CZ" altLang="cs-CZ" sz="1400" b="1" dirty="0" err="1"/>
              <a:t>ké</a:t>
            </a:r>
            <a:r>
              <a:rPr lang="en-AU" altLang="cs-CZ" sz="1400" b="1" dirty="0"/>
              <a:t> </a:t>
            </a:r>
            <a:r>
              <a:rPr lang="en-AU" altLang="cs-CZ" sz="1400" b="1" dirty="0" err="1"/>
              <a:t>dysfun</a:t>
            </a:r>
            <a:r>
              <a:rPr lang="cs-CZ" altLang="cs-CZ" sz="1400" b="1" dirty="0" err="1"/>
              <a:t>kce</a:t>
            </a:r>
            <a:r>
              <a:rPr lang="cs-CZ" altLang="cs-CZ" sz="1400" b="1" dirty="0"/>
              <a:t> je</a:t>
            </a:r>
            <a:r>
              <a:rPr lang="en-AU" altLang="cs-CZ" sz="1400" dirty="0"/>
              <a:t> </a:t>
            </a:r>
            <a:r>
              <a:rPr lang="cs-CZ" altLang="cs-CZ" sz="1400" dirty="0" err="1"/>
              <a:t>kontraktlita</a:t>
            </a:r>
            <a:r>
              <a:rPr lang="en-AU" altLang="cs-CZ" sz="1400" dirty="0"/>
              <a:t> </a:t>
            </a:r>
            <a:r>
              <a:rPr lang="cs-CZ" altLang="cs-CZ" sz="1400" dirty="0"/>
              <a:t>oslabená</a:t>
            </a:r>
            <a:r>
              <a:rPr lang="en-AU" altLang="cs-CZ" sz="1400" dirty="0"/>
              <a:t>, </a:t>
            </a:r>
            <a:r>
              <a:rPr lang="cs-CZ" altLang="cs-CZ" sz="1400" dirty="0"/>
              <a:t>ejekce je extrémně citlivá na </a:t>
            </a:r>
            <a:r>
              <a:rPr lang="cs-CZ" altLang="cs-CZ" sz="1400" dirty="0" err="1"/>
              <a:t>afterload</a:t>
            </a:r>
            <a:r>
              <a:rPr lang="en-AU" altLang="cs-CZ" sz="1400" dirty="0"/>
              <a:t> a ED </a:t>
            </a:r>
            <a:r>
              <a:rPr lang="cs-CZ" altLang="cs-CZ" sz="1400" dirty="0"/>
              <a:t>je </a:t>
            </a:r>
            <a:r>
              <a:rPr lang="cs-CZ" altLang="cs-CZ" sz="1400" b="1" u="sng" dirty="0"/>
              <a:t>zkrácena</a:t>
            </a:r>
            <a:endParaRPr lang="cs-CZ" altLang="cs-CZ" sz="1400" dirty="0"/>
          </a:p>
          <a:p>
            <a:pPr lvl="1">
              <a:buFontTx/>
              <a:buChar char="•"/>
            </a:pPr>
            <a:r>
              <a:rPr lang="cs-CZ" altLang="cs-CZ" sz="1400" dirty="0"/>
              <a:t> U</a:t>
            </a:r>
            <a:r>
              <a:rPr lang="en-AU" altLang="cs-CZ" sz="1400" dirty="0"/>
              <a:t> </a:t>
            </a:r>
            <a:r>
              <a:rPr lang="en-AU" altLang="cs-CZ" sz="1400" b="1" dirty="0"/>
              <a:t>diastolic</a:t>
            </a:r>
            <a:r>
              <a:rPr lang="cs-CZ" altLang="cs-CZ" sz="1400" b="1" dirty="0" err="1"/>
              <a:t>ké</a:t>
            </a:r>
            <a:r>
              <a:rPr lang="en-AU" altLang="cs-CZ" sz="1400" b="1" dirty="0"/>
              <a:t> </a:t>
            </a:r>
            <a:r>
              <a:rPr lang="en-AU" altLang="cs-CZ" sz="1400" b="1" dirty="0" err="1"/>
              <a:t>dysfun</a:t>
            </a:r>
            <a:r>
              <a:rPr lang="cs-CZ" altLang="cs-CZ" sz="1400" b="1" dirty="0" err="1"/>
              <a:t>kce</a:t>
            </a:r>
            <a:r>
              <a:rPr lang="cs-CZ" altLang="cs-CZ" sz="1400" b="1" dirty="0"/>
              <a:t> je</a:t>
            </a:r>
            <a:r>
              <a:rPr lang="en-AU" altLang="cs-CZ" sz="1400" dirty="0"/>
              <a:t>  a</a:t>
            </a:r>
            <a:r>
              <a:rPr lang="cs-CZ" altLang="cs-CZ" sz="1400" dirty="0" err="1"/>
              <a:t>ktivní</a:t>
            </a:r>
            <a:r>
              <a:rPr lang="en-AU" altLang="cs-CZ" sz="1400" dirty="0"/>
              <a:t> </a:t>
            </a:r>
            <a:r>
              <a:rPr lang="cs-CZ" altLang="cs-CZ" sz="1400" dirty="0"/>
              <a:t>diastolická relaxace zpomalena </a:t>
            </a:r>
            <a:r>
              <a:rPr lang="en-AU" altLang="cs-CZ" sz="1400" dirty="0"/>
              <a:t>a</a:t>
            </a:r>
            <a:r>
              <a:rPr lang="cs-CZ" altLang="cs-CZ" sz="1400" dirty="0"/>
              <a:t> je </a:t>
            </a:r>
            <a:r>
              <a:rPr lang="cs-CZ" altLang="cs-CZ" sz="1400" dirty="0" err="1"/>
              <a:t>sppojena</a:t>
            </a:r>
            <a:r>
              <a:rPr lang="cs-CZ" altLang="cs-CZ" sz="1400" dirty="0"/>
              <a:t> s prodlouženou</a:t>
            </a:r>
            <a:r>
              <a:rPr lang="en-AU" altLang="cs-CZ" sz="1400" dirty="0"/>
              <a:t> </a:t>
            </a:r>
            <a:r>
              <a:rPr lang="cs-CZ" altLang="cs-CZ" sz="1400" dirty="0"/>
              <a:t>systolickou kontrakcí</a:t>
            </a:r>
            <a:r>
              <a:rPr lang="en-AU" altLang="cs-CZ" sz="1400" dirty="0"/>
              <a:t>, ED </a:t>
            </a:r>
            <a:r>
              <a:rPr lang="cs-CZ" altLang="cs-CZ" sz="1400" dirty="0"/>
              <a:t>je </a:t>
            </a:r>
            <a:r>
              <a:rPr lang="cs-CZ" altLang="cs-CZ" sz="1400" b="1" u="sng" dirty="0"/>
              <a:t>prodloužena</a:t>
            </a:r>
            <a:endParaRPr lang="en-US" altLang="cs-CZ" sz="1400" b="1" u="sng" dirty="0"/>
          </a:p>
        </p:txBody>
      </p:sp>
      <p:pic>
        <p:nvPicPr>
          <p:cNvPr id="8199" name="Picture 7">
            <a:extLst>
              <a:ext uri="{FF2B5EF4-FFF2-40B4-BE49-F238E27FC236}">
                <a16:creationId xmlns:a16="http://schemas.microsoft.com/office/drawing/2014/main" id="{512B2537-E0B5-4C6B-97A2-E40434E39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8" t="36684" r="46237" b="12425"/>
          <a:stretch>
            <a:fillRect/>
          </a:stretch>
        </p:blipFill>
        <p:spPr bwMode="auto">
          <a:xfrm>
            <a:off x="1574800" y="2466976"/>
            <a:ext cx="452120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Line 5">
            <a:extLst>
              <a:ext uri="{FF2B5EF4-FFF2-40B4-BE49-F238E27FC236}">
                <a16:creationId xmlns:a16="http://schemas.microsoft.com/office/drawing/2014/main" id="{66CE8B62-BBBC-45EA-8FF9-8A0ACF4771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3" y="6308725"/>
            <a:ext cx="100806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58D3209E-A128-40AC-846E-0592227D7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5876926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chemeClr val="bg1"/>
                </a:solidFill>
              </a:rPr>
              <a:t>ED</a:t>
            </a:r>
            <a:endParaRPr lang="en-US" altLang="cs-CZ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D83107D2-44DF-463C-B2F3-EE49D0A7E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54" t="37451" r="1321" b="11604"/>
          <a:stretch>
            <a:fillRect/>
          </a:stretch>
        </p:blipFill>
        <p:spPr bwMode="auto">
          <a:xfrm>
            <a:off x="1487489" y="1889126"/>
            <a:ext cx="561657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Text Box 3">
            <a:extLst>
              <a:ext uri="{FF2B5EF4-FFF2-40B4-BE49-F238E27FC236}">
                <a16:creationId xmlns:a16="http://schemas.microsoft.com/office/drawing/2014/main" id="{C7A0D266-8ACE-4CDB-8F00-37447489A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426" y="260350"/>
            <a:ext cx="9453563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cs-CZ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Subendocardial Viability Ratio (SEVR)</a:t>
            </a:r>
            <a:r>
              <a:rPr lang="cs-CZ" altLang="cs-CZ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sz="1400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index  </a:t>
            </a:r>
            <a:r>
              <a:rPr lang="cs-CZ" altLang="cs-CZ" sz="1400" b="1" i="1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subendokardiální</a:t>
            </a:r>
            <a:r>
              <a:rPr lang="cs-CZ" altLang="cs-CZ" sz="1400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životaschopnosti</a:t>
            </a:r>
            <a:r>
              <a:rPr lang="cs-CZ" altLang="cs-CZ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AU" altLang="cs-CZ" sz="1400" b="1" dirty="0"/>
              <a:t>(or </a:t>
            </a:r>
            <a:r>
              <a:rPr lang="en-AU" altLang="cs-CZ" sz="1400" b="1" dirty="0" err="1"/>
              <a:t>Buckberg</a:t>
            </a:r>
            <a:r>
              <a:rPr lang="en-AU" altLang="cs-CZ" sz="1400" b="1" dirty="0"/>
              <a:t> index) </a:t>
            </a:r>
            <a:r>
              <a:rPr lang="cs-CZ" altLang="cs-CZ" sz="1400" dirty="0"/>
              <a:t>je indexem </a:t>
            </a:r>
            <a:r>
              <a:rPr lang="cs-CZ" altLang="cs-CZ" sz="1400" dirty="0" err="1"/>
              <a:t>subendokardiálního</a:t>
            </a:r>
            <a:r>
              <a:rPr lang="cs-CZ" altLang="cs-CZ" sz="1400" dirty="0"/>
              <a:t> </a:t>
            </a:r>
            <a:r>
              <a:rPr lang="cs-CZ" altLang="cs-CZ" sz="1400" dirty="0" err="1"/>
              <a:t>záslobení</a:t>
            </a:r>
            <a:r>
              <a:rPr lang="cs-CZ" altLang="cs-CZ" sz="1400" dirty="0"/>
              <a:t> a</a:t>
            </a:r>
            <a:r>
              <a:rPr lang="en-AU" altLang="cs-CZ" sz="1400" dirty="0"/>
              <a:t> </a:t>
            </a:r>
            <a:r>
              <a:rPr lang="cs-CZ" altLang="cs-CZ" sz="1400" dirty="0"/>
              <a:t>poptávky</a:t>
            </a:r>
            <a:r>
              <a:rPr lang="en-AU" altLang="cs-CZ" sz="1400" dirty="0"/>
              <a:t>. </a:t>
            </a:r>
          </a:p>
          <a:p>
            <a:r>
              <a:rPr lang="en-AU" altLang="cs-CZ" sz="1400" dirty="0"/>
              <a:t>SEVR </a:t>
            </a:r>
            <a:r>
              <a:rPr lang="cs-CZ" altLang="cs-CZ" sz="1400" dirty="0"/>
              <a:t>je poměr mezi</a:t>
            </a:r>
            <a:r>
              <a:rPr lang="en-AU" altLang="cs-CZ" sz="1400" dirty="0"/>
              <a:t> diastolic</a:t>
            </a:r>
            <a:r>
              <a:rPr lang="cs-CZ" altLang="cs-CZ" sz="1400" dirty="0" err="1"/>
              <a:t>kou</a:t>
            </a:r>
            <a:r>
              <a:rPr lang="en-AU" altLang="cs-CZ" sz="1400" dirty="0"/>
              <a:t> a systolic</a:t>
            </a:r>
            <a:r>
              <a:rPr lang="cs-CZ" altLang="cs-CZ" sz="1400" dirty="0" err="1"/>
              <a:t>kou</a:t>
            </a:r>
            <a:r>
              <a:rPr lang="en-AU" altLang="cs-CZ" sz="1400" dirty="0"/>
              <a:t> </a:t>
            </a:r>
            <a:r>
              <a:rPr lang="cs-CZ" altLang="cs-CZ" sz="1400" dirty="0"/>
              <a:t>plochou</a:t>
            </a:r>
            <a:r>
              <a:rPr lang="en-AU" altLang="cs-CZ" sz="1400" dirty="0"/>
              <a:t> </a:t>
            </a:r>
            <a:r>
              <a:rPr lang="cs-CZ" altLang="cs-CZ" sz="1400" dirty="0"/>
              <a:t>aortální tlakové křivky</a:t>
            </a:r>
            <a:r>
              <a:rPr lang="en-AU" altLang="cs-CZ" sz="1400" dirty="0"/>
              <a:t>.</a:t>
            </a:r>
          </a:p>
          <a:p>
            <a:pPr lvl="1"/>
            <a:r>
              <a:rPr lang="cs-CZ" altLang="cs-CZ" sz="1400" b="1" dirty="0"/>
              <a:t>D</a:t>
            </a:r>
            <a:r>
              <a:rPr lang="en-AU" altLang="cs-CZ" sz="1400" b="1" dirty="0" err="1"/>
              <a:t>iastoli</a:t>
            </a:r>
            <a:r>
              <a:rPr lang="cs-CZ" altLang="cs-CZ" sz="1400" b="1" dirty="0" err="1"/>
              <a:t>cká</a:t>
            </a:r>
            <a:r>
              <a:rPr lang="en-AU" altLang="cs-CZ" sz="1400" b="1" dirty="0"/>
              <a:t> </a:t>
            </a:r>
            <a:r>
              <a:rPr lang="cs-CZ" altLang="cs-CZ" sz="1400" b="1" dirty="0"/>
              <a:t>plocha</a:t>
            </a:r>
            <a:r>
              <a:rPr lang="en-AU" altLang="cs-CZ" sz="1400" dirty="0"/>
              <a:t> </a:t>
            </a:r>
            <a:r>
              <a:rPr lang="cs-CZ" altLang="cs-CZ" sz="1400" dirty="0"/>
              <a:t>je spojována s</a:t>
            </a:r>
            <a:r>
              <a:rPr lang="en-AU" altLang="cs-CZ" sz="1400" dirty="0"/>
              <a:t> </a:t>
            </a:r>
            <a:r>
              <a:rPr lang="cs-CZ" altLang="cs-CZ" sz="1400" dirty="0"/>
              <a:t>tlakem a dobou koronární </a:t>
            </a:r>
            <a:r>
              <a:rPr lang="cs-CZ" altLang="cs-CZ" sz="1400" dirty="0" err="1"/>
              <a:t>perfuze</a:t>
            </a:r>
            <a:r>
              <a:rPr lang="cs-CZ" altLang="cs-CZ" sz="1400" dirty="0"/>
              <a:t> – má vztah k zásobování srdce živinami</a:t>
            </a:r>
            <a:r>
              <a:rPr lang="en-AU" altLang="cs-CZ" sz="1400" dirty="0"/>
              <a:t> </a:t>
            </a:r>
            <a:r>
              <a:rPr lang="cs-CZ" altLang="cs-CZ" sz="1400" dirty="0"/>
              <a:t>a energií</a:t>
            </a:r>
            <a:endParaRPr lang="en-AU" altLang="cs-CZ" sz="1400" dirty="0"/>
          </a:p>
          <a:p>
            <a:pPr lvl="1"/>
            <a:r>
              <a:rPr lang="cs-CZ" altLang="cs-CZ" sz="1400" b="1" dirty="0"/>
              <a:t>S</a:t>
            </a:r>
            <a:r>
              <a:rPr lang="en-AU" altLang="cs-CZ" sz="1400" b="1" dirty="0" err="1"/>
              <a:t>ystolic</a:t>
            </a:r>
            <a:r>
              <a:rPr lang="cs-CZ" altLang="cs-CZ" sz="1400" b="1" dirty="0" err="1"/>
              <a:t>ká</a:t>
            </a:r>
            <a:r>
              <a:rPr lang="en-AU" altLang="cs-CZ" sz="1400" b="1" dirty="0"/>
              <a:t> </a:t>
            </a:r>
            <a:r>
              <a:rPr lang="cs-CZ" altLang="cs-CZ" sz="1400" b="1" dirty="0"/>
              <a:t>plocha</a:t>
            </a:r>
            <a:r>
              <a:rPr lang="en-AU" altLang="cs-CZ" sz="1400" dirty="0"/>
              <a:t> </a:t>
            </a:r>
            <a:r>
              <a:rPr lang="cs-CZ" altLang="cs-CZ" sz="1400" dirty="0"/>
              <a:t>má vztah k práci srdce</a:t>
            </a:r>
            <a:r>
              <a:rPr lang="en-AU" altLang="cs-CZ" sz="1400" dirty="0"/>
              <a:t> </a:t>
            </a:r>
            <a:r>
              <a:rPr lang="cs-CZ" altLang="cs-CZ" sz="1400" dirty="0"/>
              <a:t> a ke spotřebě kyslíku</a:t>
            </a:r>
            <a:endParaRPr lang="en-AU" altLang="cs-CZ" sz="1400" dirty="0"/>
          </a:p>
          <a:p>
            <a:r>
              <a:rPr lang="cs-CZ" altLang="cs-CZ" sz="1400" dirty="0"/>
              <a:t>Bylo ukázáno, že když je </a:t>
            </a:r>
            <a:r>
              <a:rPr lang="en-AU" altLang="cs-CZ" sz="1400" dirty="0"/>
              <a:t>SEVR </a:t>
            </a:r>
            <a:r>
              <a:rPr lang="cs-CZ" altLang="cs-CZ" sz="1400" dirty="0"/>
              <a:t>pod</a:t>
            </a:r>
            <a:r>
              <a:rPr lang="en-AU" altLang="cs-CZ" sz="1400" dirty="0"/>
              <a:t> 100%, </a:t>
            </a:r>
            <a:r>
              <a:rPr lang="en-AU" altLang="cs-CZ" sz="1400" dirty="0" err="1"/>
              <a:t>subendo</a:t>
            </a:r>
            <a:r>
              <a:rPr lang="cs-CZ" altLang="cs-CZ" sz="1400" dirty="0"/>
              <a:t>k</a:t>
            </a:r>
            <a:r>
              <a:rPr lang="en-AU" altLang="cs-CZ" sz="1400" dirty="0" err="1"/>
              <a:t>ardi</a:t>
            </a:r>
            <a:r>
              <a:rPr lang="cs-CZ" altLang="cs-CZ" sz="1400" dirty="0" err="1"/>
              <a:t>ální</a:t>
            </a:r>
            <a:r>
              <a:rPr lang="cs-CZ" altLang="cs-CZ" sz="1400" dirty="0"/>
              <a:t> vrstvy</a:t>
            </a:r>
            <a:r>
              <a:rPr lang="en-AU" altLang="cs-CZ" sz="1400" dirty="0"/>
              <a:t> </a:t>
            </a:r>
            <a:r>
              <a:rPr lang="cs-CZ" altLang="cs-CZ" sz="1400" dirty="0"/>
              <a:t>jsou</a:t>
            </a:r>
            <a:r>
              <a:rPr lang="en-AU" altLang="cs-CZ" sz="1400" dirty="0"/>
              <a:t> </a:t>
            </a:r>
            <a:r>
              <a:rPr lang="cs-CZ" altLang="cs-CZ" sz="1400" dirty="0"/>
              <a:t>špatně zásobeny krví</a:t>
            </a:r>
            <a:r>
              <a:rPr lang="en-AU" altLang="cs-CZ" sz="1400" dirty="0"/>
              <a:t>. </a:t>
            </a:r>
            <a:endParaRPr lang="en-US" altLang="cs-CZ" sz="1400" dirty="0"/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12806B11-90BD-4577-B472-4377AC9C7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263" y="5465763"/>
            <a:ext cx="704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>
                <a:solidFill>
                  <a:schemeClr val="bg1"/>
                </a:solidFill>
              </a:rPr>
              <a:t>DPTI</a:t>
            </a:r>
            <a:endParaRPr lang="en-US" altLang="cs-CZ" sz="1800">
              <a:solidFill>
                <a:schemeClr val="bg1"/>
              </a:solidFill>
            </a:endParaRP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7E4AC80C-3543-4D21-AF92-CFF471CBC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5445126"/>
            <a:ext cx="52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>
                <a:solidFill>
                  <a:schemeClr val="bg1"/>
                </a:solidFill>
              </a:rPr>
              <a:t>TTI</a:t>
            </a:r>
            <a:endParaRPr lang="en-US" altLang="cs-CZ" sz="1800">
              <a:solidFill>
                <a:schemeClr val="bg1"/>
              </a:solidFill>
            </a:endParaRP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BC04BA49-53AA-4C1E-A840-C8F9829B9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9" y="2420939"/>
            <a:ext cx="39645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>
                <a:solidFill>
                  <a:schemeClr val="bg1"/>
                </a:solidFill>
              </a:rPr>
              <a:t>TTI – tension time index</a:t>
            </a:r>
            <a:endParaRPr lang="en-US" altLang="cs-CZ" b="1">
              <a:solidFill>
                <a:schemeClr val="bg1"/>
              </a:solidFill>
            </a:endParaRPr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AA5387E5-A2FA-4BAF-8F43-C38585CDD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8613" y="2852739"/>
            <a:ext cx="57887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>
                <a:solidFill>
                  <a:schemeClr val="bg1"/>
                </a:solidFill>
              </a:rPr>
              <a:t>DPTI – diastolic pressure time index</a:t>
            </a:r>
            <a:endParaRPr lang="en-US" altLang="cs-CZ" b="1">
              <a:solidFill>
                <a:schemeClr val="bg1"/>
              </a:solidFill>
            </a:endParaRPr>
          </a:p>
        </p:txBody>
      </p:sp>
      <p:sp>
        <p:nvSpPr>
          <p:cNvPr id="10248" name="Text Box 8">
            <a:extLst>
              <a:ext uri="{FF2B5EF4-FFF2-40B4-BE49-F238E27FC236}">
                <a16:creationId xmlns:a16="http://schemas.microsoft.com/office/drawing/2014/main" id="{80ADA8A3-06D4-49A9-8F40-BDB153407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9713" y="4005263"/>
            <a:ext cx="704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800">
                <a:solidFill>
                  <a:schemeClr val="bg1"/>
                </a:solidFill>
              </a:rPr>
              <a:t>DPTI</a:t>
            </a:r>
          </a:p>
          <a:p>
            <a:pPr algn="ctr"/>
            <a:r>
              <a:rPr lang="cs-CZ" altLang="cs-CZ" sz="1800">
                <a:solidFill>
                  <a:schemeClr val="bg1"/>
                </a:solidFill>
              </a:rPr>
              <a:t>TTI</a:t>
            </a:r>
            <a:endParaRPr lang="en-US" altLang="cs-CZ" sz="1800">
              <a:solidFill>
                <a:schemeClr val="bg1"/>
              </a:solidFill>
            </a:endParaRPr>
          </a:p>
        </p:txBody>
      </p:sp>
      <p:sp>
        <p:nvSpPr>
          <p:cNvPr id="10249" name="Text Box 9">
            <a:extLst>
              <a:ext uri="{FF2B5EF4-FFF2-40B4-BE49-F238E27FC236}">
                <a16:creationId xmlns:a16="http://schemas.microsoft.com/office/drawing/2014/main" id="{1E39815E-2438-45D1-907C-E885D64BD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1651" y="4141788"/>
            <a:ext cx="963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>
                <a:solidFill>
                  <a:schemeClr val="bg1"/>
                </a:solidFill>
              </a:rPr>
              <a:t>SEVR =</a:t>
            </a:r>
            <a:endParaRPr lang="en-US" altLang="cs-CZ" sz="1800">
              <a:solidFill>
                <a:schemeClr val="bg1"/>
              </a:solidFill>
            </a:endParaRPr>
          </a:p>
        </p:txBody>
      </p:sp>
      <p:sp>
        <p:nvSpPr>
          <p:cNvPr id="10250" name="Line 10">
            <a:extLst>
              <a:ext uri="{FF2B5EF4-FFF2-40B4-BE49-F238E27FC236}">
                <a16:creationId xmlns:a16="http://schemas.microsoft.com/office/drawing/2014/main" id="{719CB033-39C8-4549-8C7A-91A69219461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21314" y="4340225"/>
            <a:ext cx="50323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1" name="Text Box 11">
            <a:extLst>
              <a:ext uri="{FF2B5EF4-FFF2-40B4-BE49-F238E27FC236}">
                <a16:creationId xmlns:a16="http://schemas.microsoft.com/office/drawing/2014/main" id="{F2B800B2-C831-4DC6-9A55-F7FED75FB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6814" y="2584450"/>
            <a:ext cx="353218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en-AU" altLang="cs-CZ" sz="1400" dirty="0"/>
              <a:t>SEVR </a:t>
            </a:r>
            <a:r>
              <a:rPr lang="cs-CZ" altLang="cs-CZ" sz="1400" dirty="0"/>
              <a:t>se vyjadřuje v procentech a normální hodnota je větší než</a:t>
            </a:r>
            <a:r>
              <a:rPr lang="en-AU" altLang="cs-CZ" sz="1400" dirty="0"/>
              <a:t> 150% </a:t>
            </a:r>
            <a:r>
              <a:rPr lang="cs-CZ" altLang="cs-CZ" sz="1400" dirty="0"/>
              <a:t>v klidu</a:t>
            </a:r>
          </a:p>
          <a:p>
            <a:pPr lvl="1"/>
            <a:endParaRPr lang="en-AU" altLang="cs-CZ" sz="1400" dirty="0"/>
          </a:p>
          <a:p>
            <a:pPr lvl="1">
              <a:buFontTx/>
              <a:buChar char="•"/>
            </a:pPr>
            <a:r>
              <a:rPr lang="cs-CZ" altLang="cs-CZ" sz="1400" dirty="0"/>
              <a:t>Pacienti s nižšími hodnotami </a:t>
            </a:r>
            <a:r>
              <a:rPr lang="en-AU" altLang="cs-CZ" sz="1400" dirty="0"/>
              <a:t> are </a:t>
            </a:r>
            <a:r>
              <a:rPr lang="cs-CZ" altLang="cs-CZ" sz="1400" dirty="0"/>
              <a:t>náchylnější k srdečním ischemickým </a:t>
            </a:r>
            <a:r>
              <a:rPr lang="en-AU" altLang="cs-CZ" sz="1400" dirty="0"/>
              <a:t> </a:t>
            </a:r>
            <a:r>
              <a:rPr lang="cs-CZ" altLang="cs-CZ" sz="1400" dirty="0"/>
              <a:t>epizodám</a:t>
            </a:r>
            <a:r>
              <a:rPr lang="en-AU" altLang="cs-CZ" sz="1400" dirty="0"/>
              <a:t>, </a:t>
            </a:r>
            <a:r>
              <a:rPr lang="cs-CZ" altLang="cs-CZ" sz="1400" dirty="0"/>
              <a:t>způsobujíce</a:t>
            </a:r>
            <a:r>
              <a:rPr lang="en-AU" altLang="cs-CZ" sz="1400" dirty="0"/>
              <a:t> </a:t>
            </a:r>
            <a:r>
              <a:rPr lang="cs-CZ" altLang="cs-CZ" sz="1400" dirty="0"/>
              <a:t>dlouhodobé myokardiální změny</a:t>
            </a:r>
            <a:r>
              <a:rPr lang="en-AU" altLang="cs-CZ" sz="1400" dirty="0"/>
              <a:t> .</a:t>
            </a:r>
            <a:endParaRPr lang="cs-CZ" altLang="cs-CZ" sz="1400" dirty="0"/>
          </a:p>
          <a:p>
            <a:pPr lvl="1"/>
            <a:endParaRPr lang="en-AU" altLang="cs-CZ" sz="1400" dirty="0"/>
          </a:p>
          <a:p>
            <a:pPr lvl="1">
              <a:buFontTx/>
              <a:buChar char="•"/>
            </a:pPr>
            <a:r>
              <a:rPr lang="cs-CZ" altLang="cs-CZ" sz="1400" dirty="0"/>
              <a:t>D</a:t>
            </a:r>
            <a:r>
              <a:rPr lang="en-AU" altLang="cs-CZ" sz="1400" dirty="0" err="1"/>
              <a:t>iastolic</a:t>
            </a:r>
            <a:r>
              <a:rPr lang="cs-CZ" altLang="cs-CZ" sz="1400" dirty="0" err="1"/>
              <a:t>ká</a:t>
            </a:r>
            <a:r>
              <a:rPr lang="en-AU" altLang="cs-CZ" sz="1400" dirty="0"/>
              <a:t> </a:t>
            </a:r>
            <a:r>
              <a:rPr lang="en-AU" altLang="cs-CZ" sz="1400" dirty="0" err="1"/>
              <a:t>dysfun</a:t>
            </a:r>
            <a:r>
              <a:rPr lang="cs-CZ" altLang="cs-CZ" sz="1400" dirty="0" err="1"/>
              <a:t>kce</a:t>
            </a:r>
            <a:r>
              <a:rPr lang="en-AU" altLang="cs-CZ" sz="1400" dirty="0"/>
              <a:t> </a:t>
            </a:r>
            <a:r>
              <a:rPr lang="cs-CZ" altLang="cs-CZ" sz="1400" dirty="0"/>
              <a:t>může nastat u vnímavých osob</a:t>
            </a:r>
            <a:r>
              <a:rPr lang="en-AU" altLang="cs-CZ" sz="1400" dirty="0"/>
              <a:t> </a:t>
            </a:r>
            <a:r>
              <a:rPr lang="cs-CZ" altLang="cs-CZ" sz="1400" dirty="0"/>
              <a:t>s chronicky nízkou</a:t>
            </a:r>
            <a:r>
              <a:rPr lang="en-AU" altLang="cs-CZ" sz="1400" dirty="0"/>
              <a:t> SEVR </a:t>
            </a:r>
            <a:r>
              <a:rPr lang="cs-CZ" altLang="cs-CZ" sz="1400" dirty="0"/>
              <a:t>pod</a:t>
            </a:r>
            <a:r>
              <a:rPr lang="en-AU" altLang="cs-CZ" sz="1400" dirty="0"/>
              <a:t> 100%.</a:t>
            </a:r>
          </a:p>
          <a:p>
            <a:pPr>
              <a:buFontTx/>
              <a:buChar char="•"/>
            </a:pPr>
            <a:endParaRPr lang="en-US" alt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CBB33ED9-7785-407B-B160-079DAAB3B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3" t="91139" r="71773" b="2690"/>
          <a:stretch>
            <a:fillRect/>
          </a:stretch>
        </p:blipFill>
        <p:spPr bwMode="auto">
          <a:xfrm>
            <a:off x="1487489" y="333375"/>
            <a:ext cx="4321175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71664349-868E-4724-BEF7-3A6F09B83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19" t="91208" r="41614" b="2690"/>
          <a:stretch>
            <a:fillRect/>
          </a:stretch>
        </p:blipFill>
        <p:spPr bwMode="auto">
          <a:xfrm>
            <a:off x="1416050" y="2160588"/>
            <a:ext cx="4679950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D63AE9E0-CF33-4F56-B988-5978727AF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39" t="91200" r="1353" b="2690"/>
          <a:stretch>
            <a:fillRect/>
          </a:stretch>
        </p:blipFill>
        <p:spPr bwMode="auto">
          <a:xfrm>
            <a:off x="1416051" y="4292600"/>
            <a:ext cx="4824413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>
            <a:extLst>
              <a:ext uri="{FF2B5EF4-FFF2-40B4-BE49-F238E27FC236}">
                <a16:creationId xmlns:a16="http://schemas.microsoft.com/office/drawing/2014/main" id="{34396359-1FD2-4DED-A43D-4CF96EF34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71" t="18181" r="22655" b="62173"/>
          <a:stretch>
            <a:fillRect/>
          </a:stretch>
        </p:blipFill>
        <p:spPr bwMode="auto">
          <a:xfrm>
            <a:off x="4656139" y="908050"/>
            <a:ext cx="973137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ext Box 3">
            <a:extLst>
              <a:ext uri="{FF2B5EF4-FFF2-40B4-BE49-F238E27FC236}">
                <a16:creationId xmlns:a16="http://schemas.microsoft.com/office/drawing/2014/main" id="{50554883-77B4-4D27-806B-01D0D78F6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3889" y="333375"/>
            <a:ext cx="29883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/>
              <a:t>Výška pulzu</a:t>
            </a:r>
          </a:p>
          <a:p>
            <a:r>
              <a:rPr lang="cs-CZ" altLang="cs-CZ" sz="1400" i="1"/>
              <a:t>průměrná výška naměřeného pulzu</a:t>
            </a:r>
            <a:endParaRPr lang="en-US" altLang="cs-CZ" sz="1400" i="1"/>
          </a:p>
        </p:txBody>
      </p:sp>
      <p:sp>
        <p:nvSpPr>
          <p:cNvPr id="10244" name="Line 4">
            <a:extLst>
              <a:ext uri="{FF2B5EF4-FFF2-40B4-BE49-F238E27FC236}">
                <a16:creationId xmlns:a16="http://schemas.microsoft.com/office/drawing/2014/main" id="{D1866F55-D589-469F-B63F-A1E5FDFF41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64164" y="908051"/>
            <a:ext cx="66675" cy="720725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3556" name="Picture 5">
            <a:extLst>
              <a:ext uri="{FF2B5EF4-FFF2-40B4-BE49-F238E27FC236}">
                <a16:creationId xmlns:a16="http://schemas.microsoft.com/office/drawing/2014/main" id="{B9C82A75-B086-4C71-930A-7E76EFBC5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81" t="18181" b="62173"/>
          <a:stretch>
            <a:fillRect/>
          </a:stretch>
        </p:blipFill>
        <p:spPr bwMode="auto">
          <a:xfrm>
            <a:off x="6096000" y="908050"/>
            <a:ext cx="457200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6">
            <a:extLst>
              <a:ext uri="{FF2B5EF4-FFF2-40B4-BE49-F238E27FC236}">
                <a16:creationId xmlns:a16="http://schemas.microsoft.com/office/drawing/2014/main" id="{8ED90B8C-53C3-4386-B656-DF3F6922A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8950" y="1574801"/>
            <a:ext cx="61908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/>
              <a:t>&gt;80</a:t>
            </a:r>
          </a:p>
          <a:p>
            <a:r>
              <a:rPr lang="cs-CZ" altLang="cs-CZ" sz="2000"/>
              <a:t>&lt;5</a:t>
            </a:r>
          </a:p>
          <a:p>
            <a:r>
              <a:rPr lang="cs-CZ" altLang="cs-CZ" sz="2000"/>
              <a:t>&lt;5</a:t>
            </a:r>
          </a:p>
          <a:p>
            <a:r>
              <a:rPr lang="cs-CZ" altLang="cs-CZ" sz="2000"/>
              <a:t>&lt;2</a:t>
            </a:r>
            <a:endParaRPr lang="en-US" altLang="cs-CZ" sz="2000"/>
          </a:p>
        </p:txBody>
      </p:sp>
      <p:sp>
        <p:nvSpPr>
          <p:cNvPr id="23558" name="Text Box 7">
            <a:extLst>
              <a:ext uri="{FF2B5EF4-FFF2-40B4-BE49-F238E27FC236}">
                <a16:creationId xmlns:a16="http://schemas.microsoft.com/office/drawing/2014/main" id="{D0C449C7-CA31-4258-AC9B-8B90571D7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4850" y="765175"/>
            <a:ext cx="27257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/>
              <a:t>Variabilita výšky pulzu</a:t>
            </a:r>
          </a:p>
          <a:p>
            <a:r>
              <a:rPr lang="cs-CZ" altLang="cs-CZ" sz="1400" i="1"/>
              <a:t>Velikost odchylky přítomné ve výšce naměřeného pulzu</a:t>
            </a:r>
            <a:endParaRPr lang="en-US" altLang="cs-CZ" sz="1400" i="1"/>
          </a:p>
        </p:txBody>
      </p:sp>
      <p:sp>
        <p:nvSpPr>
          <p:cNvPr id="10248" name="Line 8">
            <a:extLst>
              <a:ext uri="{FF2B5EF4-FFF2-40B4-BE49-F238E27FC236}">
                <a16:creationId xmlns:a16="http://schemas.microsoft.com/office/drawing/2014/main" id="{12AC65D5-2474-4F60-B67F-06410531DF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8775" y="1341439"/>
            <a:ext cx="1195388" cy="719137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249" name="Line 9">
            <a:extLst>
              <a:ext uri="{FF2B5EF4-FFF2-40B4-BE49-F238E27FC236}">
                <a16:creationId xmlns:a16="http://schemas.microsoft.com/office/drawing/2014/main" id="{197DC71B-1094-4178-A6E3-4F14E641D8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5426" y="2060576"/>
            <a:ext cx="1323975" cy="288925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3561" name="Text Box 10">
            <a:extLst>
              <a:ext uri="{FF2B5EF4-FFF2-40B4-BE49-F238E27FC236}">
                <a16:creationId xmlns:a16="http://schemas.microsoft.com/office/drawing/2014/main" id="{FFEF2F8E-40BE-44C5-AA72-16F5B5643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150" y="1628775"/>
            <a:ext cx="28590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/>
              <a:t>Diastolická variabilita</a:t>
            </a:r>
          </a:p>
          <a:p>
            <a:r>
              <a:rPr lang="cs-CZ" altLang="cs-CZ" sz="1400" i="1"/>
              <a:t>Velikost odchylky přítomné v diastolickém místě pulzních vln</a:t>
            </a:r>
            <a:endParaRPr lang="en-US" altLang="cs-CZ" sz="1400" i="1"/>
          </a:p>
        </p:txBody>
      </p:sp>
      <p:sp>
        <p:nvSpPr>
          <p:cNvPr id="10251" name="Line 11">
            <a:extLst>
              <a:ext uri="{FF2B5EF4-FFF2-40B4-BE49-F238E27FC236}">
                <a16:creationId xmlns:a16="http://schemas.microsoft.com/office/drawing/2014/main" id="{3AC83249-819B-4250-AF52-48246EC3D9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5951" y="836614"/>
            <a:ext cx="798513" cy="936625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3563" name="Text Box 12">
            <a:extLst>
              <a:ext uri="{FF2B5EF4-FFF2-40B4-BE49-F238E27FC236}">
                <a16:creationId xmlns:a16="http://schemas.microsoft.com/office/drawing/2014/main" id="{FE7F5B77-762B-42FE-9A3F-40EFE92B7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420938"/>
            <a:ext cx="28590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/>
              <a:t>Odchylka tvaru</a:t>
            </a:r>
          </a:p>
          <a:p>
            <a:r>
              <a:rPr lang="cs-CZ" altLang="cs-CZ" sz="1400" i="1"/>
              <a:t>Velikost odchylky přítomné ve tvaru systolické části křivek</a:t>
            </a:r>
            <a:endParaRPr lang="en-US" altLang="cs-CZ" sz="1400" i="1"/>
          </a:p>
        </p:txBody>
      </p:sp>
      <p:sp>
        <p:nvSpPr>
          <p:cNvPr id="10253" name="Line 13">
            <a:extLst>
              <a:ext uri="{FF2B5EF4-FFF2-40B4-BE49-F238E27FC236}">
                <a16:creationId xmlns:a16="http://schemas.microsoft.com/office/drawing/2014/main" id="{CBC7056D-8B59-4336-96E4-A2A2F908F6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35451" y="2708275"/>
            <a:ext cx="1128713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3565" name="Text Box 14">
            <a:extLst>
              <a:ext uri="{FF2B5EF4-FFF2-40B4-BE49-F238E27FC236}">
                <a16:creationId xmlns:a16="http://schemas.microsoft.com/office/drawing/2014/main" id="{A47EA5D7-2F85-4EB2-A8A6-A5757D7DE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284538"/>
            <a:ext cx="28590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/>
              <a:t>Variabilita délky</a:t>
            </a:r>
          </a:p>
          <a:p>
            <a:r>
              <a:rPr lang="cs-CZ" altLang="cs-CZ" sz="1400" i="1"/>
              <a:t>Velikost odchylky přítomné ve tvaru systolické části křivek</a:t>
            </a:r>
            <a:endParaRPr lang="en-US" altLang="cs-CZ" sz="1400" i="1"/>
          </a:p>
        </p:txBody>
      </p:sp>
      <p:sp>
        <p:nvSpPr>
          <p:cNvPr id="23566" name="Text Box 15">
            <a:extLst>
              <a:ext uri="{FF2B5EF4-FFF2-40B4-BE49-F238E27FC236}">
                <a16:creationId xmlns:a16="http://schemas.microsoft.com/office/drawing/2014/main" id="{D249699E-1D5A-45D4-A7D0-6C1A6FD82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4313239"/>
            <a:ext cx="1569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/>
              <a:t>dP/dt Max</a:t>
            </a:r>
            <a:endParaRPr lang="en-US" altLang="cs-CZ"/>
          </a:p>
        </p:txBody>
      </p:sp>
      <p:sp>
        <p:nvSpPr>
          <p:cNvPr id="10256" name="Line 16">
            <a:extLst>
              <a:ext uri="{FF2B5EF4-FFF2-40B4-BE49-F238E27FC236}">
                <a16:creationId xmlns:a16="http://schemas.microsoft.com/office/drawing/2014/main" id="{6E7F4311-04B3-4D05-9650-C42E5093AD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70339" y="2997200"/>
            <a:ext cx="1328737" cy="4318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257" name="Line 17">
            <a:extLst>
              <a:ext uri="{FF2B5EF4-FFF2-40B4-BE49-F238E27FC236}">
                <a16:creationId xmlns:a16="http://schemas.microsoft.com/office/drawing/2014/main" id="{FD5FB66C-877E-4EFB-AA08-7506B1E778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05175" y="3429000"/>
            <a:ext cx="1925638" cy="10795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>
            <a:extLst>
              <a:ext uri="{FF2B5EF4-FFF2-40B4-BE49-F238E27FC236}">
                <a16:creationId xmlns:a16="http://schemas.microsoft.com/office/drawing/2014/main" id="{1315ADDF-9229-4C56-BC22-F2A26C6E1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4" y="915989"/>
            <a:ext cx="2987675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5">
            <a:extLst>
              <a:ext uri="{FF2B5EF4-FFF2-40B4-BE49-F238E27FC236}">
                <a16:creationId xmlns:a16="http://schemas.microsoft.com/office/drawing/2014/main" id="{3DACA634-A127-450A-9C56-2944833B8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908051"/>
            <a:ext cx="295910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6">
            <a:extLst>
              <a:ext uri="{FF2B5EF4-FFF2-40B4-BE49-F238E27FC236}">
                <a16:creationId xmlns:a16="http://schemas.microsoft.com/office/drawing/2014/main" id="{5C4C72CB-38BE-4B77-9D68-BCA34EC10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915989"/>
            <a:ext cx="2987675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7">
            <a:extLst>
              <a:ext uri="{FF2B5EF4-FFF2-40B4-BE49-F238E27FC236}">
                <a16:creationId xmlns:a16="http://schemas.microsoft.com/office/drawing/2014/main" id="{91E21A21-AE47-4274-B7FB-60811DF8F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61769" y="1451769"/>
            <a:ext cx="1668462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8">
            <a:extLst>
              <a:ext uri="{FF2B5EF4-FFF2-40B4-BE49-F238E27FC236}">
                <a16:creationId xmlns:a16="http://schemas.microsoft.com/office/drawing/2014/main" id="{6C307272-ED83-43EB-88AF-A306EAC25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23813"/>
            <a:ext cx="329882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u="sng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Oscillometric </a:t>
            </a:r>
            <a:r>
              <a:rPr lang="en-US" b="1" u="sng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method</a:t>
            </a:r>
          </a:p>
        </p:txBody>
      </p:sp>
      <p:sp>
        <p:nvSpPr>
          <p:cNvPr id="5129" name="Text Box 9">
            <a:extLst>
              <a:ext uri="{FF2B5EF4-FFF2-40B4-BE49-F238E27FC236}">
                <a16:creationId xmlns:a16="http://schemas.microsoft.com/office/drawing/2014/main" id="{817098E8-DCFA-43E9-AFD3-C39456CF1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275" y="23813"/>
            <a:ext cx="353853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Oscilometrická metoda</a:t>
            </a:r>
          </a:p>
        </p:txBody>
      </p:sp>
      <p:sp>
        <p:nvSpPr>
          <p:cNvPr id="30727" name="Text Box 10">
            <a:extLst>
              <a:ext uri="{FF2B5EF4-FFF2-40B4-BE49-F238E27FC236}">
                <a16:creationId xmlns:a16="http://schemas.microsoft.com/office/drawing/2014/main" id="{B6B9B157-FC56-4C9B-B909-2FF00926B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28625"/>
            <a:ext cx="457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Blip>
                <a:blip r:embed="rId6"/>
              </a:buBlip>
            </a:pPr>
            <a:r>
              <a:rPr lang="cs-CZ" altLang="cs-CZ" sz="1600"/>
              <a:t> </a:t>
            </a:r>
            <a:r>
              <a:rPr lang="en-US" altLang="cs-CZ" sz="1600"/>
              <a:t>First demonstrated by Marey in 1876 in Paris</a:t>
            </a:r>
            <a:endParaRPr lang="cs-CZ" altLang="cs-CZ" sz="1600"/>
          </a:p>
        </p:txBody>
      </p:sp>
      <p:sp>
        <p:nvSpPr>
          <p:cNvPr id="30728" name="Text Box 11">
            <a:extLst>
              <a:ext uri="{FF2B5EF4-FFF2-40B4-BE49-F238E27FC236}">
                <a16:creationId xmlns:a16="http://schemas.microsoft.com/office/drawing/2014/main" id="{8BD9FB70-46E6-46C4-A5ED-F94E7A234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725" y="428625"/>
            <a:ext cx="43068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Blip>
                <a:blip r:embed="rId7"/>
              </a:buBlip>
            </a:pPr>
            <a:r>
              <a:rPr lang="cs-CZ" altLang="cs-CZ" sz="1600">
                <a:solidFill>
                  <a:srgbClr val="0000CC"/>
                </a:solidFill>
              </a:rPr>
              <a:t> Poprvé předvedl Marey roku 1876 v Paříži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F5F5A76-15B3-44CE-B87A-16B09F6E59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4D4BB38-C193-49ED-BFF6-31BC9CD697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F1C723D-E33B-4789-A6D1-67905165C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728834"/>
            <a:ext cx="10753200" cy="5245246"/>
          </a:xfrm>
        </p:spPr>
        <p:txBody>
          <a:bodyPr/>
          <a:lstStyle/>
          <a:p>
            <a:r>
              <a:rPr lang="cs-CZ" dirty="0"/>
              <a:t>Tuhost tepen vyjadřuje poškození jejich stěn rizikovými faktory v dlouhém časovém úseku (roky), oproti tomu, že hodnoty krevního tlaku fyziologicky kolísají a nemusejí odrážet stupeň poškození cévní stěny</a:t>
            </a:r>
          </a:p>
          <a:p>
            <a:r>
              <a:rPr lang="cs-CZ" dirty="0"/>
              <a:t>Pomocí technik pro měření rychlosti pulzové vlny se dá vypočítat </a:t>
            </a:r>
            <a:r>
              <a:rPr lang="cs-CZ" dirty="0">
                <a:solidFill>
                  <a:srgbClr val="FF0000"/>
                </a:solidFill>
              </a:rPr>
              <a:t>centrální aortální tlak</a:t>
            </a:r>
            <a:r>
              <a:rPr lang="cs-CZ" dirty="0"/>
              <a:t>, který je silnějším prognostickým parametrem než tlak měřený na pažní tepně a přesněji vyjadřuje zátěž srdce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0920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28BF458-7E98-4094-B6E1-CA94CE0662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388C94D-5D9A-4A93-8058-214A0D9418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144EF3-E908-4FC5-A85D-B45DDC5F7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2E1FDDB-45EC-4951-A235-4CEA0F199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Změny v tuhosti arterií jsou klinicky nepostřehnutelné</a:t>
            </a:r>
          </a:p>
          <a:p>
            <a:endParaRPr lang="cs-CZ" dirty="0"/>
          </a:p>
          <a:p>
            <a:r>
              <a:rPr lang="cs-CZ" dirty="0"/>
              <a:t>Metody jsou novodobým trendem pro stanovení rizika kardiovaskulárního onemocnění</a:t>
            </a:r>
          </a:p>
        </p:txBody>
      </p:sp>
    </p:spTree>
    <p:extLst>
      <p:ext uri="{BB962C8B-B14F-4D97-AF65-F5344CB8AC3E}">
        <p14:creationId xmlns:p14="http://schemas.microsoft.com/office/powerpoint/2010/main" val="1458168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Line 4">
            <a:extLst>
              <a:ext uri="{FF2B5EF4-FFF2-40B4-BE49-F238E27FC236}">
                <a16:creationId xmlns:a16="http://schemas.microsoft.com/office/drawing/2014/main" id="{1707964A-F8BA-496D-9F40-334DC1E7B6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8438" y="2271713"/>
            <a:ext cx="3167062" cy="0"/>
          </a:xfrm>
          <a:prstGeom prst="line">
            <a:avLst/>
          </a:prstGeom>
          <a:noFill/>
          <a:ln w="76200">
            <a:solidFill>
              <a:srgbClr val="99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197" name="Freeform 5">
            <a:extLst>
              <a:ext uri="{FF2B5EF4-FFF2-40B4-BE49-F238E27FC236}">
                <a16:creationId xmlns:a16="http://schemas.microsoft.com/office/drawing/2014/main" id="{5AFAAB1C-0138-46C5-95A9-8A6612DB6292}"/>
              </a:ext>
            </a:extLst>
          </p:cNvPr>
          <p:cNvSpPr>
            <a:spLocks/>
          </p:cNvSpPr>
          <p:nvPr/>
        </p:nvSpPr>
        <p:spPr bwMode="auto">
          <a:xfrm rot="342635">
            <a:off x="6600825" y="2039938"/>
            <a:ext cx="628650" cy="222250"/>
          </a:xfrm>
          <a:custGeom>
            <a:avLst/>
            <a:gdLst>
              <a:gd name="T0" fmla="*/ 6 w 396"/>
              <a:gd name="T1" fmla="*/ 140 h 140"/>
              <a:gd name="T2" fmla="*/ 378 w 396"/>
              <a:gd name="T3" fmla="*/ 113 h 140"/>
              <a:gd name="T4" fmla="*/ 351 w 396"/>
              <a:gd name="T5" fmla="*/ 67 h 140"/>
              <a:gd name="T6" fmla="*/ 269 w 396"/>
              <a:gd name="T7" fmla="*/ 40 h 140"/>
              <a:gd name="T8" fmla="*/ 214 w 396"/>
              <a:gd name="T9" fmla="*/ 22 h 140"/>
              <a:gd name="T10" fmla="*/ 13 w 396"/>
              <a:gd name="T11" fmla="*/ 76 h 140"/>
              <a:gd name="T12" fmla="*/ 6 w 396"/>
              <a:gd name="T13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6" h="140">
                <a:moveTo>
                  <a:pt x="6" y="140"/>
                </a:moveTo>
                <a:cubicBezTo>
                  <a:pt x="130" y="131"/>
                  <a:pt x="255" y="131"/>
                  <a:pt x="378" y="113"/>
                </a:cubicBezTo>
                <a:cubicBezTo>
                  <a:pt x="396" y="110"/>
                  <a:pt x="367" y="75"/>
                  <a:pt x="351" y="67"/>
                </a:cubicBezTo>
                <a:cubicBezTo>
                  <a:pt x="325" y="54"/>
                  <a:pt x="296" y="49"/>
                  <a:pt x="269" y="40"/>
                </a:cubicBezTo>
                <a:cubicBezTo>
                  <a:pt x="251" y="34"/>
                  <a:pt x="214" y="22"/>
                  <a:pt x="214" y="22"/>
                </a:cubicBezTo>
                <a:cubicBezTo>
                  <a:pt x="103" y="28"/>
                  <a:pt x="64" y="0"/>
                  <a:pt x="13" y="76"/>
                </a:cubicBezTo>
                <a:cubicBezTo>
                  <a:pt x="0" y="115"/>
                  <a:pt x="3" y="94"/>
                  <a:pt x="6" y="14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199" name="Freeform 7">
            <a:extLst>
              <a:ext uri="{FF2B5EF4-FFF2-40B4-BE49-F238E27FC236}">
                <a16:creationId xmlns:a16="http://schemas.microsoft.com/office/drawing/2014/main" id="{2797CBAF-A30F-48C5-971D-8B5FFF291855}"/>
              </a:ext>
            </a:extLst>
          </p:cNvPr>
          <p:cNvSpPr>
            <a:spLocks/>
          </p:cNvSpPr>
          <p:nvPr/>
        </p:nvSpPr>
        <p:spPr bwMode="auto">
          <a:xfrm>
            <a:off x="5953125" y="2006600"/>
            <a:ext cx="635000" cy="234950"/>
          </a:xfrm>
          <a:custGeom>
            <a:avLst/>
            <a:gdLst>
              <a:gd name="T0" fmla="*/ 0 w 309"/>
              <a:gd name="T1" fmla="*/ 91 h 103"/>
              <a:gd name="T2" fmla="*/ 297 w 309"/>
              <a:gd name="T3" fmla="*/ 90 h 103"/>
              <a:gd name="T4" fmla="*/ 290 w 309"/>
              <a:gd name="T5" fmla="*/ 54 h 103"/>
              <a:gd name="T6" fmla="*/ 282 w 309"/>
              <a:gd name="T7" fmla="*/ 31 h 103"/>
              <a:gd name="T8" fmla="*/ 238 w 309"/>
              <a:gd name="T9" fmla="*/ 17 h 103"/>
              <a:gd name="T10" fmla="*/ 24 w 309"/>
              <a:gd name="T11" fmla="*/ 46 h 103"/>
              <a:gd name="T12" fmla="*/ 0 w 309"/>
              <a:gd name="T13" fmla="*/ 91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9" h="103">
                <a:moveTo>
                  <a:pt x="0" y="91"/>
                </a:moveTo>
                <a:cubicBezTo>
                  <a:pt x="99" y="91"/>
                  <a:pt x="199" y="103"/>
                  <a:pt x="297" y="90"/>
                </a:cubicBezTo>
                <a:cubicBezTo>
                  <a:pt x="309" y="88"/>
                  <a:pt x="293" y="66"/>
                  <a:pt x="290" y="54"/>
                </a:cubicBezTo>
                <a:cubicBezTo>
                  <a:pt x="288" y="46"/>
                  <a:pt x="289" y="36"/>
                  <a:pt x="282" y="31"/>
                </a:cubicBezTo>
                <a:cubicBezTo>
                  <a:pt x="269" y="22"/>
                  <a:pt x="238" y="17"/>
                  <a:pt x="238" y="17"/>
                </a:cubicBezTo>
                <a:cubicBezTo>
                  <a:pt x="140" y="21"/>
                  <a:pt x="91" y="0"/>
                  <a:pt x="24" y="46"/>
                </a:cubicBezTo>
                <a:cubicBezTo>
                  <a:pt x="19" y="61"/>
                  <a:pt x="18" y="89"/>
                  <a:pt x="0" y="9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200" name="Freeform 8">
            <a:extLst>
              <a:ext uri="{FF2B5EF4-FFF2-40B4-BE49-F238E27FC236}">
                <a16:creationId xmlns:a16="http://schemas.microsoft.com/office/drawing/2014/main" id="{5904BB63-AD7C-4231-B226-0A5366F98FB1}"/>
              </a:ext>
            </a:extLst>
          </p:cNvPr>
          <p:cNvSpPr>
            <a:spLocks/>
          </p:cNvSpPr>
          <p:nvPr/>
        </p:nvSpPr>
        <p:spPr bwMode="auto">
          <a:xfrm>
            <a:off x="5376863" y="2055813"/>
            <a:ext cx="577850" cy="215900"/>
          </a:xfrm>
          <a:custGeom>
            <a:avLst/>
            <a:gdLst>
              <a:gd name="T0" fmla="*/ 46 w 364"/>
              <a:gd name="T1" fmla="*/ 105 h 136"/>
              <a:gd name="T2" fmla="*/ 364 w 364"/>
              <a:gd name="T3" fmla="*/ 105 h 136"/>
              <a:gd name="T4" fmla="*/ 317 w 364"/>
              <a:gd name="T5" fmla="*/ 45 h 136"/>
              <a:gd name="T6" fmla="*/ 302 w 364"/>
              <a:gd name="T7" fmla="*/ 23 h 136"/>
              <a:gd name="T8" fmla="*/ 229 w 364"/>
              <a:gd name="T9" fmla="*/ 0 h 136"/>
              <a:gd name="T10" fmla="*/ 44 w 364"/>
              <a:gd name="T11" fmla="*/ 45 h 136"/>
              <a:gd name="T12" fmla="*/ 46 w 364"/>
              <a:gd name="T13" fmla="*/ 105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4" h="136">
                <a:moveTo>
                  <a:pt x="46" y="105"/>
                </a:moveTo>
                <a:lnTo>
                  <a:pt x="364" y="105"/>
                </a:lnTo>
                <a:cubicBezTo>
                  <a:pt x="334" y="77"/>
                  <a:pt x="351" y="95"/>
                  <a:pt x="317" y="45"/>
                </a:cubicBezTo>
                <a:cubicBezTo>
                  <a:pt x="312" y="38"/>
                  <a:pt x="310" y="26"/>
                  <a:pt x="302" y="23"/>
                </a:cubicBezTo>
                <a:cubicBezTo>
                  <a:pt x="278" y="14"/>
                  <a:pt x="253" y="9"/>
                  <a:pt x="229" y="0"/>
                </a:cubicBezTo>
                <a:cubicBezTo>
                  <a:pt x="120" y="9"/>
                  <a:pt x="129" y="14"/>
                  <a:pt x="44" y="45"/>
                </a:cubicBezTo>
                <a:cubicBezTo>
                  <a:pt x="38" y="54"/>
                  <a:pt x="0" y="136"/>
                  <a:pt x="46" y="105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201" name="Freeform 9">
            <a:extLst>
              <a:ext uri="{FF2B5EF4-FFF2-40B4-BE49-F238E27FC236}">
                <a16:creationId xmlns:a16="http://schemas.microsoft.com/office/drawing/2014/main" id="{8B3D9A6E-3917-40BA-8008-6C56D727CA64}"/>
              </a:ext>
            </a:extLst>
          </p:cNvPr>
          <p:cNvSpPr>
            <a:spLocks/>
          </p:cNvSpPr>
          <p:nvPr/>
        </p:nvSpPr>
        <p:spPr bwMode="auto">
          <a:xfrm>
            <a:off x="4729163" y="2011363"/>
            <a:ext cx="671512" cy="209550"/>
          </a:xfrm>
          <a:custGeom>
            <a:avLst/>
            <a:gdLst>
              <a:gd name="T0" fmla="*/ 14 w 423"/>
              <a:gd name="T1" fmla="*/ 131 h 132"/>
              <a:gd name="T2" fmla="*/ 423 w 423"/>
              <a:gd name="T3" fmla="*/ 131 h 132"/>
              <a:gd name="T4" fmla="*/ 243 w 423"/>
              <a:gd name="T5" fmla="*/ 19 h 132"/>
              <a:gd name="T6" fmla="*/ 59 w 423"/>
              <a:gd name="T7" fmla="*/ 49 h 132"/>
              <a:gd name="T8" fmla="*/ 14 w 423"/>
              <a:gd name="T9" fmla="*/ 108 h 132"/>
              <a:gd name="T10" fmla="*/ 14 w 423"/>
              <a:gd name="T11" fmla="*/ 131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3" h="132">
                <a:moveTo>
                  <a:pt x="14" y="131"/>
                </a:moveTo>
                <a:lnTo>
                  <a:pt x="423" y="131"/>
                </a:lnTo>
                <a:cubicBezTo>
                  <a:pt x="409" y="25"/>
                  <a:pt x="331" y="26"/>
                  <a:pt x="243" y="19"/>
                </a:cubicBezTo>
                <a:cubicBezTo>
                  <a:pt x="182" y="0"/>
                  <a:pt x="111" y="13"/>
                  <a:pt x="59" y="49"/>
                </a:cubicBezTo>
                <a:cubicBezTo>
                  <a:pt x="43" y="73"/>
                  <a:pt x="23" y="80"/>
                  <a:pt x="14" y="108"/>
                </a:cubicBezTo>
                <a:cubicBezTo>
                  <a:pt x="6" y="132"/>
                  <a:pt x="0" y="129"/>
                  <a:pt x="14" y="13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202" name="Freeform 10">
            <a:extLst>
              <a:ext uri="{FF2B5EF4-FFF2-40B4-BE49-F238E27FC236}">
                <a16:creationId xmlns:a16="http://schemas.microsoft.com/office/drawing/2014/main" id="{F3258B48-5FD9-43D3-893B-A7735F681980}"/>
              </a:ext>
            </a:extLst>
          </p:cNvPr>
          <p:cNvSpPr>
            <a:spLocks/>
          </p:cNvSpPr>
          <p:nvPr/>
        </p:nvSpPr>
        <p:spPr bwMode="auto">
          <a:xfrm>
            <a:off x="4081464" y="2055813"/>
            <a:ext cx="655637" cy="176212"/>
          </a:xfrm>
          <a:custGeom>
            <a:avLst/>
            <a:gdLst>
              <a:gd name="T0" fmla="*/ 5 w 368"/>
              <a:gd name="T1" fmla="*/ 111 h 111"/>
              <a:gd name="T2" fmla="*/ 368 w 368"/>
              <a:gd name="T3" fmla="*/ 111 h 111"/>
              <a:gd name="T4" fmla="*/ 282 w 368"/>
              <a:gd name="T5" fmla="*/ 0 h 111"/>
              <a:gd name="T6" fmla="*/ 68 w 368"/>
              <a:gd name="T7" fmla="*/ 22 h 111"/>
              <a:gd name="T8" fmla="*/ 9 w 368"/>
              <a:gd name="T9" fmla="*/ 74 h 111"/>
              <a:gd name="T10" fmla="*/ 5 w 368"/>
              <a:gd name="T11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8" h="111">
                <a:moveTo>
                  <a:pt x="5" y="111"/>
                </a:moveTo>
                <a:lnTo>
                  <a:pt x="368" y="111"/>
                </a:lnTo>
                <a:cubicBezTo>
                  <a:pt x="357" y="46"/>
                  <a:pt x="349" y="21"/>
                  <a:pt x="282" y="0"/>
                </a:cubicBezTo>
                <a:cubicBezTo>
                  <a:pt x="191" y="5"/>
                  <a:pt x="149" y="12"/>
                  <a:pt x="68" y="22"/>
                </a:cubicBezTo>
                <a:cubicBezTo>
                  <a:pt x="44" y="38"/>
                  <a:pt x="33" y="58"/>
                  <a:pt x="9" y="74"/>
                </a:cubicBezTo>
                <a:cubicBezTo>
                  <a:pt x="0" y="101"/>
                  <a:pt x="0" y="88"/>
                  <a:pt x="5" y="11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204" name="Line 12">
            <a:extLst>
              <a:ext uri="{FF2B5EF4-FFF2-40B4-BE49-F238E27FC236}">
                <a16:creationId xmlns:a16="http://schemas.microsoft.com/office/drawing/2014/main" id="{46355451-162E-4AA0-B02E-2C7EE1A7A1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8438" y="3984625"/>
            <a:ext cx="3097212" cy="0"/>
          </a:xfrm>
          <a:prstGeom prst="line">
            <a:avLst/>
          </a:prstGeom>
          <a:noFill/>
          <a:ln w="136525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205" name="Freeform 13">
            <a:extLst>
              <a:ext uri="{FF2B5EF4-FFF2-40B4-BE49-F238E27FC236}">
                <a16:creationId xmlns:a16="http://schemas.microsoft.com/office/drawing/2014/main" id="{D7229837-C467-4912-9968-431FE1455203}"/>
              </a:ext>
            </a:extLst>
          </p:cNvPr>
          <p:cNvSpPr>
            <a:spLocks/>
          </p:cNvSpPr>
          <p:nvPr/>
        </p:nvSpPr>
        <p:spPr bwMode="auto">
          <a:xfrm>
            <a:off x="4259264" y="2700338"/>
            <a:ext cx="466725" cy="550862"/>
          </a:xfrm>
          <a:custGeom>
            <a:avLst/>
            <a:gdLst>
              <a:gd name="T0" fmla="*/ 0 w 294"/>
              <a:gd name="T1" fmla="*/ 8 h 347"/>
              <a:gd name="T2" fmla="*/ 118 w 294"/>
              <a:gd name="T3" fmla="*/ 45 h 347"/>
              <a:gd name="T4" fmla="*/ 74 w 294"/>
              <a:gd name="T5" fmla="*/ 52 h 347"/>
              <a:gd name="T6" fmla="*/ 155 w 294"/>
              <a:gd name="T7" fmla="*/ 74 h 347"/>
              <a:gd name="T8" fmla="*/ 148 w 294"/>
              <a:gd name="T9" fmla="*/ 45 h 347"/>
              <a:gd name="T10" fmla="*/ 111 w 294"/>
              <a:gd name="T11" fmla="*/ 74 h 347"/>
              <a:gd name="T12" fmla="*/ 155 w 294"/>
              <a:gd name="T13" fmla="*/ 155 h 347"/>
              <a:gd name="T14" fmla="*/ 236 w 294"/>
              <a:gd name="T15" fmla="*/ 148 h 347"/>
              <a:gd name="T16" fmla="*/ 207 w 294"/>
              <a:gd name="T17" fmla="*/ 111 h 347"/>
              <a:gd name="T18" fmla="*/ 155 w 294"/>
              <a:gd name="T19" fmla="*/ 155 h 347"/>
              <a:gd name="T20" fmla="*/ 192 w 294"/>
              <a:gd name="T21" fmla="*/ 222 h 347"/>
              <a:gd name="T22" fmla="*/ 273 w 294"/>
              <a:gd name="T23" fmla="*/ 215 h 347"/>
              <a:gd name="T24" fmla="*/ 266 w 294"/>
              <a:gd name="T25" fmla="*/ 163 h 347"/>
              <a:gd name="T26" fmla="*/ 214 w 294"/>
              <a:gd name="T27" fmla="*/ 178 h 347"/>
              <a:gd name="T28" fmla="*/ 244 w 294"/>
              <a:gd name="T29" fmla="*/ 274 h 347"/>
              <a:gd name="T30" fmla="*/ 288 w 294"/>
              <a:gd name="T31" fmla="*/ 266 h 347"/>
              <a:gd name="T32" fmla="*/ 266 w 294"/>
              <a:gd name="T33" fmla="*/ 259 h 347"/>
              <a:gd name="T34" fmla="*/ 244 w 294"/>
              <a:gd name="T35" fmla="*/ 274 h 347"/>
              <a:gd name="T36" fmla="*/ 280 w 294"/>
              <a:gd name="T37" fmla="*/ 347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4" h="347">
                <a:moveTo>
                  <a:pt x="0" y="8"/>
                </a:moveTo>
                <a:cubicBezTo>
                  <a:pt x="16" y="74"/>
                  <a:pt x="48" y="50"/>
                  <a:pt x="118" y="45"/>
                </a:cubicBezTo>
                <a:cubicBezTo>
                  <a:pt x="104" y="0"/>
                  <a:pt x="84" y="20"/>
                  <a:pt x="74" y="52"/>
                </a:cubicBezTo>
                <a:cubicBezTo>
                  <a:pt x="88" y="98"/>
                  <a:pt x="115" y="81"/>
                  <a:pt x="155" y="74"/>
                </a:cubicBezTo>
                <a:cubicBezTo>
                  <a:pt x="153" y="64"/>
                  <a:pt x="156" y="51"/>
                  <a:pt x="148" y="45"/>
                </a:cubicBezTo>
                <a:cubicBezTo>
                  <a:pt x="131" y="32"/>
                  <a:pt x="114" y="69"/>
                  <a:pt x="111" y="74"/>
                </a:cubicBezTo>
                <a:cubicBezTo>
                  <a:pt x="118" y="119"/>
                  <a:pt x="118" y="131"/>
                  <a:pt x="155" y="155"/>
                </a:cubicBezTo>
                <a:cubicBezTo>
                  <a:pt x="182" y="153"/>
                  <a:pt x="212" y="160"/>
                  <a:pt x="236" y="148"/>
                </a:cubicBezTo>
                <a:cubicBezTo>
                  <a:pt x="273" y="130"/>
                  <a:pt x="217" y="114"/>
                  <a:pt x="207" y="111"/>
                </a:cubicBezTo>
                <a:cubicBezTo>
                  <a:pt x="178" y="121"/>
                  <a:pt x="165" y="125"/>
                  <a:pt x="155" y="155"/>
                </a:cubicBezTo>
                <a:cubicBezTo>
                  <a:pt x="162" y="190"/>
                  <a:pt x="157" y="211"/>
                  <a:pt x="192" y="222"/>
                </a:cubicBezTo>
                <a:cubicBezTo>
                  <a:pt x="219" y="220"/>
                  <a:pt x="252" y="232"/>
                  <a:pt x="273" y="215"/>
                </a:cubicBezTo>
                <a:cubicBezTo>
                  <a:pt x="287" y="204"/>
                  <a:pt x="277" y="177"/>
                  <a:pt x="266" y="163"/>
                </a:cubicBezTo>
                <a:cubicBezTo>
                  <a:pt x="263" y="159"/>
                  <a:pt x="219" y="176"/>
                  <a:pt x="214" y="178"/>
                </a:cubicBezTo>
                <a:cubicBezTo>
                  <a:pt x="220" y="222"/>
                  <a:pt x="221" y="239"/>
                  <a:pt x="244" y="274"/>
                </a:cubicBezTo>
                <a:cubicBezTo>
                  <a:pt x="259" y="271"/>
                  <a:pt x="276" y="274"/>
                  <a:pt x="288" y="266"/>
                </a:cubicBezTo>
                <a:cubicBezTo>
                  <a:pt x="294" y="262"/>
                  <a:pt x="274" y="258"/>
                  <a:pt x="266" y="259"/>
                </a:cubicBezTo>
                <a:cubicBezTo>
                  <a:pt x="257" y="261"/>
                  <a:pt x="251" y="269"/>
                  <a:pt x="244" y="274"/>
                </a:cubicBezTo>
                <a:cubicBezTo>
                  <a:pt x="219" y="311"/>
                  <a:pt x="232" y="347"/>
                  <a:pt x="280" y="347"/>
                </a:cubicBezTo>
              </a:path>
            </a:pathLst>
          </a:custGeom>
          <a:noFill/>
          <a:ln w="38100" cmpd="sng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206" name="Freeform 14">
            <a:extLst>
              <a:ext uri="{FF2B5EF4-FFF2-40B4-BE49-F238E27FC236}">
                <a16:creationId xmlns:a16="http://schemas.microsoft.com/office/drawing/2014/main" id="{2E823553-79CA-45E3-8507-C8FE8E43C8BB}"/>
              </a:ext>
            </a:extLst>
          </p:cNvPr>
          <p:cNvSpPr>
            <a:spLocks/>
          </p:cNvSpPr>
          <p:nvPr/>
        </p:nvSpPr>
        <p:spPr bwMode="auto">
          <a:xfrm rot="5245598">
            <a:off x="4644232" y="2917032"/>
            <a:ext cx="879475" cy="566738"/>
          </a:xfrm>
          <a:custGeom>
            <a:avLst/>
            <a:gdLst>
              <a:gd name="T0" fmla="*/ 0 w 554"/>
              <a:gd name="T1" fmla="*/ 22 h 357"/>
              <a:gd name="T2" fmla="*/ 29 w 554"/>
              <a:gd name="T3" fmla="*/ 15 h 357"/>
              <a:gd name="T4" fmla="*/ 74 w 554"/>
              <a:gd name="T5" fmla="*/ 0 h 357"/>
              <a:gd name="T6" fmla="*/ 118 w 554"/>
              <a:gd name="T7" fmla="*/ 81 h 357"/>
              <a:gd name="T8" fmla="*/ 155 w 554"/>
              <a:gd name="T9" fmla="*/ 30 h 357"/>
              <a:gd name="T10" fmla="*/ 214 w 554"/>
              <a:gd name="T11" fmla="*/ 67 h 357"/>
              <a:gd name="T12" fmla="*/ 192 w 554"/>
              <a:gd name="T13" fmla="*/ 148 h 357"/>
              <a:gd name="T14" fmla="*/ 243 w 554"/>
              <a:gd name="T15" fmla="*/ 89 h 357"/>
              <a:gd name="T16" fmla="*/ 317 w 554"/>
              <a:gd name="T17" fmla="*/ 140 h 357"/>
              <a:gd name="T18" fmla="*/ 310 w 554"/>
              <a:gd name="T19" fmla="*/ 200 h 357"/>
              <a:gd name="T20" fmla="*/ 288 w 554"/>
              <a:gd name="T21" fmla="*/ 207 h 357"/>
              <a:gd name="T22" fmla="*/ 280 w 554"/>
              <a:gd name="T23" fmla="*/ 185 h 357"/>
              <a:gd name="T24" fmla="*/ 376 w 554"/>
              <a:gd name="T25" fmla="*/ 155 h 357"/>
              <a:gd name="T26" fmla="*/ 376 w 554"/>
              <a:gd name="T27" fmla="*/ 296 h 357"/>
              <a:gd name="T28" fmla="*/ 406 w 554"/>
              <a:gd name="T29" fmla="*/ 222 h 357"/>
              <a:gd name="T30" fmla="*/ 458 w 554"/>
              <a:gd name="T31" fmla="*/ 236 h 357"/>
              <a:gd name="T32" fmla="*/ 465 w 554"/>
              <a:gd name="T33" fmla="*/ 259 h 357"/>
              <a:gd name="T34" fmla="*/ 480 w 554"/>
              <a:gd name="T35" fmla="*/ 281 h 357"/>
              <a:gd name="T36" fmla="*/ 472 w 554"/>
              <a:gd name="T37" fmla="*/ 340 h 357"/>
              <a:gd name="T38" fmla="*/ 450 w 554"/>
              <a:gd name="T39" fmla="*/ 355 h 357"/>
              <a:gd name="T40" fmla="*/ 443 w 554"/>
              <a:gd name="T41" fmla="*/ 332 h 357"/>
              <a:gd name="T42" fmla="*/ 554 w 554"/>
              <a:gd name="T43" fmla="*/ 303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54" h="357">
                <a:moveTo>
                  <a:pt x="0" y="22"/>
                </a:moveTo>
                <a:cubicBezTo>
                  <a:pt x="10" y="20"/>
                  <a:pt x="19" y="18"/>
                  <a:pt x="29" y="15"/>
                </a:cubicBezTo>
                <a:cubicBezTo>
                  <a:pt x="44" y="10"/>
                  <a:pt x="74" y="0"/>
                  <a:pt x="74" y="0"/>
                </a:cubicBezTo>
                <a:cubicBezTo>
                  <a:pt x="135" y="17"/>
                  <a:pt x="126" y="1"/>
                  <a:pt x="118" y="81"/>
                </a:cubicBezTo>
                <a:cubicBezTo>
                  <a:pt x="103" y="40"/>
                  <a:pt x="117" y="39"/>
                  <a:pt x="155" y="30"/>
                </a:cubicBezTo>
                <a:cubicBezTo>
                  <a:pt x="208" y="47"/>
                  <a:pt x="191" y="31"/>
                  <a:pt x="214" y="67"/>
                </a:cubicBezTo>
                <a:cubicBezTo>
                  <a:pt x="226" y="104"/>
                  <a:pt x="235" y="132"/>
                  <a:pt x="192" y="148"/>
                </a:cubicBezTo>
                <a:cubicBezTo>
                  <a:pt x="175" y="101"/>
                  <a:pt x="207" y="101"/>
                  <a:pt x="243" y="89"/>
                </a:cubicBezTo>
                <a:cubicBezTo>
                  <a:pt x="297" y="96"/>
                  <a:pt x="302" y="93"/>
                  <a:pt x="317" y="140"/>
                </a:cubicBezTo>
                <a:cubicBezTo>
                  <a:pt x="315" y="160"/>
                  <a:pt x="318" y="182"/>
                  <a:pt x="310" y="200"/>
                </a:cubicBezTo>
                <a:cubicBezTo>
                  <a:pt x="307" y="207"/>
                  <a:pt x="295" y="210"/>
                  <a:pt x="288" y="207"/>
                </a:cubicBezTo>
                <a:cubicBezTo>
                  <a:pt x="281" y="204"/>
                  <a:pt x="283" y="192"/>
                  <a:pt x="280" y="185"/>
                </a:cubicBezTo>
                <a:cubicBezTo>
                  <a:pt x="297" y="122"/>
                  <a:pt x="321" y="138"/>
                  <a:pt x="376" y="155"/>
                </a:cubicBezTo>
                <a:cubicBezTo>
                  <a:pt x="411" y="190"/>
                  <a:pt x="440" y="273"/>
                  <a:pt x="376" y="296"/>
                </a:cubicBezTo>
                <a:cubicBezTo>
                  <a:pt x="366" y="262"/>
                  <a:pt x="370" y="233"/>
                  <a:pt x="406" y="222"/>
                </a:cubicBezTo>
                <a:cubicBezTo>
                  <a:pt x="423" y="226"/>
                  <a:pt x="445" y="223"/>
                  <a:pt x="458" y="236"/>
                </a:cubicBezTo>
                <a:cubicBezTo>
                  <a:pt x="464" y="242"/>
                  <a:pt x="461" y="252"/>
                  <a:pt x="465" y="259"/>
                </a:cubicBezTo>
                <a:cubicBezTo>
                  <a:pt x="469" y="267"/>
                  <a:pt x="475" y="274"/>
                  <a:pt x="480" y="281"/>
                </a:cubicBezTo>
                <a:cubicBezTo>
                  <a:pt x="477" y="301"/>
                  <a:pt x="479" y="322"/>
                  <a:pt x="472" y="340"/>
                </a:cubicBezTo>
                <a:cubicBezTo>
                  <a:pt x="469" y="348"/>
                  <a:pt x="459" y="357"/>
                  <a:pt x="450" y="355"/>
                </a:cubicBezTo>
                <a:cubicBezTo>
                  <a:pt x="442" y="353"/>
                  <a:pt x="445" y="340"/>
                  <a:pt x="443" y="332"/>
                </a:cubicBezTo>
                <a:cubicBezTo>
                  <a:pt x="470" y="293"/>
                  <a:pt x="502" y="258"/>
                  <a:pt x="554" y="303"/>
                </a:cubicBezTo>
              </a:path>
            </a:pathLst>
          </a:custGeom>
          <a:noFill/>
          <a:ln w="38100" cmpd="sng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207" name="Freeform 15">
            <a:extLst>
              <a:ext uri="{FF2B5EF4-FFF2-40B4-BE49-F238E27FC236}">
                <a16:creationId xmlns:a16="http://schemas.microsoft.com/office/drawing/2014/main" id="{C4EE38B0-C5E2-4DCF-B92B-95BD5875330E}"/>
              </a:ext>
            </a:extLst>
          </p:cNvPr>
          <p:cNvSpPr>
            <a:spLocks/>
          </p:cNvSpPr>
          <p:nvPr/>
        </p:nvSpPr>
        <p:spPr bwMode="auto">
          <a:xfrm>
            <a:off x="6169026" y="2616201"/>
            <a:ext cx="855663" cy="180975"/>
          </a:xfrm>
          <a:custGeom>
            <a:avLst/>
            <a:gdLst>
              <a:gd name="T0" fmla="*/ 0 w 539"/>
              <a:gd name="T1" fmla="*/ 105 h 114"/>
              <a:gd name="T2" fmla="*/ 22 w 539"/>
              <a:gd name="T3" fmla="*/ 38 h 114"/>
              <a:gd name="T4" fmla="*/ 66 w 539"/>
              <a:gd name="T5" fmla="*/ 9 h 114"/>
              <a:gd name="T6" fmla="*/ 126 w 539"/>
              <a:gd name="T7" fmla="*/ 53 h 114"/>
              <a:gd name="T8" fmla="*/ 118 w 539"/>
              <a:gd name="T9" fmla="*/ 90 h 114"/>
              <a:gd name="T10" fmla="*/ 96 w 539"/>
              <a:gd name="T11" fmla="*/ 82 h 114"/>
              <a:gd name="T12" fmla="*/ 140 w 539"/>
              <a:gd name="T13" fmla="*/ 31 h 114"/>
              <a:gd name="T14" fmla="*/ 199 w 539"/>
              <a:gd name="T15" fmla="*/ 112 h 114"/>
              <a:gd name="T16" fmla="*/ 199 w 539"/>
              <a:gd name="T17" fmla="*/ 38 h 114"/>
              <a:gd name="T18" fmla="*/ 251 w 539"/>
              <a:gd name="T19" fmla="*/ 46 h 114"/>
              <a:gd name="T20" fmla="*/ 295 w 539"/>
              <a:gd name="T21" fmla="*/ 60 h 114"/>
              <a:gd name="T22" fmla="*/ 310 w 539"/>
              <a:gd name="T23" fmla="*/ 82 h 114"/>
              <a:gd name="T24" fmla="*/ 318 w 539"/>
              <a:gd name="T25" fmla="*/ 105 h 114"/>
              <a:gd name="T26" fmla="*/ 281 w 539"/>
              <a:gd name="T27" fmla="*/ 97 h 114"/>
              <a:gd name="T28" fmla="*/ 421 w 539"/>
              <a:gd name="T29" fmla="*/ 38 h 114"/>
              <a:gd name="T30" fmla="*/ 414 w 539"/>
              <a:gd name="T31" fmla="*/ 90 h 114"/>
              <a:gd name="T32" fmla="*/ 391 w 539"/>
              <a:gd name="T33" fmla="*/ 105 h 114"/>
              <a:gd name="T34" fmla="*/ 399 w 539"/>
              <a:gd name="T35" fmla="*/ 46 h 114"/>
              <a:gd name="T36" fmla="*/ 421 w 539"/>
              <a:gd name="T37" fmla="*/ 31 h 114"/>
              <a:gd name="T38" fmla="*/ 539 w 539"/>
              <a:gd name="T39" fmla="*/ 105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39" h="114">
                <a:moveTo>
                  <a:pt x="0" y="105"/>
                </a:moveTo>
                <a:cubicBezTo>
                  <a:pt x="4" y="90"/>
                  <a:pt x="11" y="49"/>
                  <a:pt x="22" y="38"/>
                </a:cubicBezTo>
                <a:cubicBezTo>
                  <a:pt x="34" y="26"/>
                  <a:pt x="66" y="9"/>
                  <a:pt x="66" y="9"/>
                </a:cubicBezTo>
                <a:cubicBezTo>
                  <a:pt x="100" y="17"/>
                  <a:pt x="114" y="20"/>
                  <a:pt x="126" y="53"/>
                </a:cubicBezTo>
                <a:cubicBezTo>
                  <a:pt x="123" y="65"/>
                  <a:pt x="127" y="81"/>
                  <a:pt x="118" y="90"/>
                </a:cubicBezTo>
                <a:cubicBezTo>
                  <a:pt x="112" y="95"/>
                  <a:pt x="99" y="89"/>
                  <a:pt x="96" y="82"/>
                </a:cubicBezTo>
                <a:cubicBezTo>
                  <a:pt x="84" y="59"/>
                  <a:pt x="126" y="35"/>
                  <a:pt x="140" y="31"/>
                </a:cubicBezTo>
                <a:cubicBezTo>
                  <a:pt x="216" y="41"/>
                  <a:pt x="211" y="36"/>
                  <a:pt x="199" y="112"/>
                </a:cubicBezTo>
                <a:cubicBezTo>
                  <a:pt x="151" y="97"/>
                  <a:pt x="180" y="68"/>
                  <a:pt x="199" y="38"/>
                </a:cubicBezTo>
                <a:cubicBezTo>
                  <a:pt x="216" y="41"/>
                  <a:pt x="234" y="42"/>
                  <a:pt x="251" y="46"/>
                </a:cubicBezTo>
                <a:cubicBezTo>
                  <a:pt x="266" y="49"/>
                  <a:pt x="295" y="60"/>
                  <a:pt x="295" y="60"/>
                </a:cubicBezTo>
                <a:cubicBezTo>
                  <a:pt x="300" y="67"/>
                  <a:pt x="306" y="74"/>
                  <a:pt x="310" y="82"/>
                </a:cubicBezTo>
                <a:cubicBezTo>
                  <a:pt x="314" y="89"/>
                  <a:pt x="325" y="101"/>
                  <a:pt x="318" y="105"/>
                </a:cubicBezTo>
                <a:cubicBezTo>
                  <a:pt x="307" y="111"/>
                  <a:pt x="293" y="100"/>
                  <a:pt x="281" y="97"/>
                </a:cubicBezTo>
                <a:cubicBezTo>
                  <a:pt x="297" y="0"/>
                  <a:pt x="283" y="30"/>
                  <a:pt x="421" y="38"/>
                </a:cubicBezTo>
                <a:cubicBezTo>
                  <a:pt x="419" y="55"/>
                  <a:pt x="421" y="74"/>
                  <a:pt x="414" y="90"/>
                </a:cubicBezTo>
                <a:cubicBezTo>
                  <a:pt x="410" y="98"/>
                  <a:pt x="394" y="114"/>
                  <a:pt x="391" y="105"/>
                </a:cubicBezTo>
                <a:cubicBezTo>
                  <a:pt x="385" y="86"/>
                  <a:pt x="392" y="64"/>
                  <a:pt x="399" y="46"/>
                </a:cubicBezTo>
                <a:cubicBezTo>
                  <a:pt x="402" y="38"/>
                  <a:pt x="414" y="36"/>
                  <a:pt x="421" y="31"/>
                </a:cubicBezTo>
                <a:cubicBezTo>
                  <a:pt x="523" y="38"/>
                  <a:pt x="539" y="16"/>
                  <a:pt x="539" y="105"/>
                </a:cubicBezTo>
              </a:path>
            </a:pathLst>
          </a:custGeom>
          <a:noFill/>
          <a:ln w="38100" cmpd="sng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208" name="Freeform 16">
            <a:extLst>
              <a:ext uri="{FF2B5EF4-FFF2-40B4-BE49-F238E27FC236}">
                <a16:creationId xmlns:a16="http://schemas.microsoft.com/office/drawing/2014/main" id="{92FF8B96-C2A4-44D8-8249-4FD6F3130A3B}"/>
              </a:ext>
            </a:extLst>
          </p:cNvPr>
          <p:cNvSpPr>
            <a:spLocks/>
          </p:cNvSpPr>
          <p:nvPr/>
        </p:nvSpPr>
        <p:spPr bwMode="auto">
          <a:xfrm>
            <a:off x="5735639" y="2905126"/>
            <a:ext cx="1368425" cy="144463"/>
          </a:xfrm>
          <a:custGeom>
            <a:avLst/>
            <a:gdLst>
              <a:gd name="T0" fmla="*/ 0 w 454"/>
              <a:gd name="T1" fmla="*/ 0 h 91"/>
              <a:gd name="T2" fmla="*/ 454 w 454"/>
              <a:gd name="T3" fmla="*/ 0 h 91"/>
              <a:gd name="T4" fmla="*/ 454 w 454"/>
              <a:gd name="T5" fmla="*/ 91 h 91"/>
              <a:gd name="T6" fmla="*/ 136 w 454"/>
              <a:gd name="T7" fmla="*/ 91 h 91"/>
              <a:gd name="T8" fmla="*/ 136 w 454"/>
              <a:gd name="T9" fmla="*/ 0 h 91"/>
              <a:gd name="T10" fmla="*/ 272 w 454"/>
              <a:gd name="T11" fmla="*/ 0 h 91"/>
              <a:gd name="T12" fmla="*/ 272 w 454"/>
              <a:gd name="T13" fmla="*/ 91 h 91"/>
              <a:gd name="T14" fmla="*/ 363 w 454"/>
              <a:gd name="T15" fmla="*/ 91 h 91"/>
              <a:gd name="T16" fmla="*/ 363 w 454"/>
              <a:gd name="T1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4" h="91">
                <a:moveTo>
                  <a:pt x="0" y="0"/>
                </a:moveTo>
                <a:lnTo>
                  <a:pt x="454" y="0"/>
                </a:lnTo>
                <a:lnTo>
                  <a:pt x="454" y="91"/>
                </a:lnTo>
                <a:lnTo>
                  <a:pt x="136" y="91"/>
                </a:lnTo>
                <a:lnTo>
                  <a:pt x="136" y="0"/>
                </a:lnTo>
                <a:lnTo>
                  <a:pt x="272" y="0"/>
                </a:lnTo>
                <a:lnTo>
                  <a:pt x="272" y="91"/>
                </a:lnTo>
                <a:lnTo>
                  <a:pt x="363" y="91"/>
                </a:lnTo>
                <a:lnTo>
                  <a:pt x="363" y="0"/>
                </a:lnTo>
              </a:path>
            </a:pathLst>
          </a:custGeom>
          <a:noFill/>
          <a:ln w="38100" cmpd="sng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209" name="Freeform 17">
            <a:extLst>
              <a:ext uri="{FF2B5EF4-FFF2-40B4-BE49-F238E27FC236}">
                <a16:creationId xmlns:a16="http://schemas.microsoft.com/office/drawing/2014/main" id="{FE1E42C0-745A-43FA-8975-02FC04A4A9B2}"/>
              </a:ext>
            </a:extLst>
          </p:cNvPr>
          <p:cNvSpPr>
            <a:spLocks/>
          </p:cNvSpPr>
          <p:nvPr/>
        </p:nvSpPr>
        <p:spPr bwMode="auto">
          <a:xfrm rot="17760201" flipV="1">
            <a:off x="3794126" y="3119439"/>
            <a:ext cx="898525" cy="180975"/>
          </a:xfrm>
          <a:custGeom>
            <a:avLst/>
            <a:gdLst>
              <a:gd name="T0" fmla="*/ 0 w 454"/>
              <a:gd name="T1" fmla="*/ 0 h 91"/>
              <a:gd name="T2" fmla="*/ 454 w 454"/>
              <a:gd name="T3" fmla="*/ 0 h 91"/>
              <a:gd name="T4" fmla="*/ 454 w 454"/>
              <a:gd name="T5" fmla="*/ 91 h 91"/>
              <a:gd name="T6" fmla="*/ 136 w 454"/>
              <a:gd name="T7" fmla="*/ 91 h 91"/>
              <a:gd name="T8" fmla="*/ 136 w 454"/>
              <a:gd name="T9" fmla="*/ 0 h 91"/>
              <a:gd name="T10" fmla="*/ 272 w 454"/>
              <a:gd name="T11" fmla="*/ 0 h 91"/>
              <a:gd name="T12" fmla="*/ 272 w 454"/>
              <a:gd name="T13" fmla="*/ 91 h 91"/>
              <a:gd name="T14" fmla="*/ 363 w 454"/>
              <a:gd name="T15" fmla="*/ 91 h 91"/>
              <a:gd name="T16" fmla="*/ 363 w 454"/>
              <a:gd name="T1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4" h="91">
                <a:moveTo>
                  <a:pt x="0" y="0"/>
                </a:moveTo>
                <a:lnTo>
                  <a:pt x="454" y="0"/>
                </a:lnTo>
                <a:lnTo>
                  <a:pt x="454" y="91"/>
                </a:lnTo>
                <a:lnTo>
                  <a:pt x="136" y="91"/>
                </a:lnTo>
                <a:lnTo>
                  <a:pt x="136" y="0"/>
                </a:lnTo>
                <a:lnTo>
                  <a:pt x="272" y="0"/>
                </a:lnTo>
                <a:lnTo>
                  <a:pt x="272" y="91"/>
                </a:lnTo>
                <a:lnTo>
                  <a:pt x="363" y="91"/>
                </a:lnTo>
                <a:lnTo>
                  <a:pt x="363" y="0"/>
                </a:lnTo>
              </a:path>
            </a:pathLst>
          </a:custGeom>
          <a:noFill/>
          <a:ln w="38100" cmpd="sng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210" name="Freeform 18">
            <a:extLst>
              <a:ext uri="{FF2B5EF4-FFF2-40B4-BE49-F238E27FC236}">
                <a16:creationId xmlns:a16="http://schemas.microsoft.com/office/drawing/2014/main" id="{30B2FEFF-99EF-4DD0-824E-1738BDDA7952}"/>
              </a:ext>
            </a:extLst>
          </p:cNvPr>
          <p:cNvSpPr>
            <a:spLocks/>
          </p:cNvSpPr>
          <p:nvPr/>
        </p:nvSpPr>
        <p:spPr bwMode="auto">
          <a:xfrm rot="2883777">
            <a:off x="5087144" y="3266282"/>
            <a:ext cx="865188" cy="142875"/>
          </a:xfrm>
          <a:custGeom>
            <a:avLst/>
            <a:gdLst>
              <a:gd name="T0" fmla="*/ 0 w 454"/>
              <a:gd name="T1" fmla="*/ 0 h 91"/>
              <a:gd name="T2" fmla="*/ 454 w 454"/>
              <a:gd name="T3" fmla="*/ 0 h 91"/>
              <a:gd name="T4" fmla="*/ 454 w 454"/>
              <a:gd name="T5" fmla="*/ 91 h 91"/>
              <a:gd name="T6" fmla="*/ 136 w 454"/>
              <a:gd name="T7" fmla="*/ 91 h 91"/>
              <a:gd name="T8" fmla="*/ 136 w 454"/>
              <a:gd name="T9" fmla="*/ 0 h 91"/>
              <a:gd name="T10" fmla="*/ 272 w 454"/>
              <a:gd name="T11" fmla="*/ 0 h 91"/>
              <a:gd name="T12" fmla="*/ 272 w 454"/>
              <a:gd name="T13" fmla="*/ 91 h 91"/>
              <a:gd name="T14" fmla="*/ 363 w 454"/>
              <a:gd name="T15" fmla="*/ 91 h 91"/>
              <a:gd name="T16" fmla="*/ 363 w 454"/>
              <a:gd name="T1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4" h="91">
                <a:moveTo>
                  <a:pt x="0" y="0"/>
                </a:moveTo>
                <a:lnTo>
                  <a:pt x="454" y="0"/>
                </a:lnTo>
                <a:lnTo>
                  <a:pt x="454" y="91"/>
                </a:lnTo>
                <a:lnTo>
                  <a:pt x="136" y="91"/>
                </a:lnTo>
                <a:lnTo>
                  <a:pt x="136" y="0"/>
                </a:lnTo>
                <a:lnTo>
                  <a:pt x="272" y="0"/>
                </a:lnTo>
                <a:lnTo>
                  <a:pt x="272" y="91"/>
                </a:lnTo>
                <a:lnTo>
                  <a:pt x="363" y="91"/>
                </a:lnTo>
                <a:lnTo>
                  <a:pt x="363" y="0"/>
                </a:lnTo>
              </a:path>
            </a:pathLst>
          </a:custGeom>
          <a:noFill/>
          <a:ln w="38100" cmpd="sng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18446" name="Group 24">
            <a:extLst>
              <a:ext uri="{FF2B5EF4-FFF2-40B4-BE49-F238E27FC236}">
                <a16:creationId xmlns:a16="http://schemas.microsoft.com/office/drawing/2014/main" id="{5FE736F0-A4C0-4839-91E8-7580AA3C3812}"/>
              </a:ext>
            </a:extLst>
          </p:cNvPr>
          <p:cNvGrpSpPr>
            <a:grpSpLocks/>
          </p:cNvGrpSpPr>
          <p:nvPr/>
        </p:nvGrpSpPr>
        <p:grpSpPr bwMode="auto">
          <a:xfrm rot="8549787">
            <a:off x="5448301" y="2616200"/>
            <a:ext cx="303213" cy="685800"/>
            <a:chOff x="2054" y="2817"/>
            <a:chExt cx="191" cy="432"/>
          </a:xfrm>
        </p:grpSpPr>
        <p:sp>
          <p:nvSpPr>
            <p:cNvPr id="8211" name="Freeform 19">
              <a:extLst>
                <a:ext uri="{FF2B5EF4-FFF2-40B4-BE49-F238E27FC236}">
                  <a16:creationId xmlns:a16="http://schemas.microsoft.com/office/drawing/2014/main" id="{8B91F96A-0A21-4F86-B742-C4677D875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" y="2819"/>
              <a:ext cx="191" cy="425"/>
            </a:xfrm>
            <a:custGeom>
              <a:avLst/>
              <a:gdLst>
                <a:gd name="T0" fmla="*/ 198 w 259"/>
                <a:gd name="T1" fmla="*/ 11 h 425"/>
                <a:gd name="T2" fmla="*/ 132 w 259"/>
                <a:gd name="T3" fmla="*/ 33 h 425"/>
                <a:gd name="T4" fmla="*/ 58 w 259"/>
                <a:gd name="T5" fmla="*/ 100 h 425"/>
                <a:gd name="T6" fmla="*/ 28 w 259"/>
                <a:gd name="T7" fmla="*/ 144 h 425"/>
                <a:gd name="T8" fmla="*/ 21 w 259"/>
                <a:gd name="T9" fmla="*/ 425 h 425"/>
                <a:gd name="T10" fmla="*/ 228 w 259"/>
                <a:gd name="T11" fmla="*/ 299 h 425"/>
                <a:gd name="T12" fmla="*/ 235 w 259"/>
                <a:gd name="T13" fmla="*/ 48 h 425"/>
                <a:gd name="T14" fmla="*/ 198 w 259"/>
                <a:gd name="T15" fmla="*/ 1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" h="425">
                  <a:moveTo>
                    <a:pt x="198" y="11"/>
                  </a:moveTo>
                  <a:cubicBezTo>
                    <a:pt x="176" y="19"/>
                    <a:pt x="132" y="33"/>
                    <a:pt x="132" y="33"/>
                  </a:cubicBezTo>
                  <a:cubicBezTo>
                    <a:pt x="86" y="64"/>
                    <a:pt x="96" y="44"/>
                    <a:pt x="58" y="100"/>
                  </a:cubicBezTo>
                  <a:cubicBezTo>
                    <a:pt x="48" y="115"/>
                    <a:pt x="28" y="144"/>
                    <a:pt x="28" y="144"/>
                  </a:cubicBezTo>
                  <a:cubicBezTo>
                    <a:pt x="0" y="233"/>
                    <a:pt x="21" y="425"/>
                    <a:pt x="21" y="425"/>
                  </a:cubicBezTo>
                  <a:cubicBezTo>
                    <a:pt x="197" y="338"/>
                    <a:pt x="150" y="377"/>
                    <a:pt x="228" y="299"/>
                  </a:cubicBezTo>
                  <a:cubicBezTo>
                    <a:pt x="259" y="201"/>
                    <a:pt x="247" y="228"/>
                    <a:pt x="235" y="48"/>
                  </a:cubicBezTo>
                  <a:cubicBezTo>
                    <a:pt x="233" y="24"/>
                    <a:pt x="222" y="0"/>
                    <a:pt x="198" y="11"/>
                  </a:cubicBezTo>
                  <a:close/>
                </a:path>
              </a:pathLst>
            </a:custGeom>
            <a:solidFill>
              <a:srgbClr val="FD605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8212" name="Freeform 20">
              <a:extLst>
                <a:ext uri="{FF2B5EF4-FFF2-40B4-BE49-F238E27FC236}">
                  <a16:creationId xmlns:a16="http://schemas.microsoft.com/office/drawing/2014/main" id="{0D9BDE8B-F084-4D30-B10D-6F2A13E9D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" y="2842"/>
              <a:ext cx="136" cy="409"/>
            </a:xfrm>
            <a:custGeom>
              <a:avLst/>
              <a:gdLst>
                <a:gd name="T0" fmla="*/ 136 w 136"/>
                <a:gd name="T1" fmla="*/ 0 h 409"/>
                <a:gd name="T2" fmla="*/ 45 w 136"/>
                <a:gd name="T3" fmla="*/ 136 h 409"/>
                <a:gd name="T4" fmla="*/ 0 w 136"/>
                <a:gd name="T5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409">
                  <a:moveTo>
                    <a:pt x="136" y="0"/>
                  </a:moveTo>
                  <a:cubicBezTo>
                    <a:pt x="102" y="34"/>
                    <a:pt x="68" y="68"/>
                    <a:pt x="45" y="136"/>
                  </a:cubicBezTo>
                  <a:cubicBezTo>
                    <a:pt x="22" y="204"/>
                    <a:pt x="7" y="364"/>
                    <a:pt x="0" y="40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8213" name="Freeform 21">
              <a:extLst>
                <a:ext uri="{FF2B5EF4-FFF2-40B4-BE49-F238E27FC236}">
                  <a16:creationId xmlns:a16="http://schemas.microsoft.com/office/drawing/2014/main" id="{BE6AE970-B3FE-4B60-AE70-0CDFF114F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842"/>
              <a:ext cx="159" cy="409"/>
            </a:xfrm>
            <a:custGeom>
              <a:avLst/>
              <a:gdLst>
                <a:gd name="T0" fmla="*/ 0 w 159"/>
                <a:gd name="T1" fmla="*/ 409 h 409"/>
                <a:gd name="T2" fmla="*/ 136 w 159"/>
                <a:gd name="T3" fmla="*/ 227 h 409"/>
                <a:gd name="T4" fmla="*/ 136 w 159"/>
                <a:gd name="T5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9" h="409">
                  <a:moveTo>
                    <a:pt x="0" y="409"/>
                  </a:moveTo>
                  <a:cubicBezTo>
                    <a:pt x="56" y="352"/>
                    <a:pt x="113" y="295"/>
                    <a:pt x="136" y="227"/>
                  </a:cubicBezTo>
                  <a:cubicBezTo>
                    <a:pt x="159" y="159"/>
                    <a:pt x="147" y="79"/>
                    <a:pt x="13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8215" name="Line 23">
              <a:extLst>
                <a:ext uri="{FF2B5EF4-FFF2-40B4-BE49-F238E27FC236}">
                  <a16:creationId xmlns:a16="http://schemas.microsoft.com/office/drawing/2014/main" id="{197E9AEB-730C-4020-B0CB-12CE44FD41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9" y="2842"/>
              <a:ext cx="91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18447" name="Group 25">
            <a:extLst>
              <a:ext uri="{FF2B5EF4-FFF2-40B4-BE49-F238E27FC236}">
                <a16:creationId xmlns:a16="http://schemas.microsoft.com/office/drawing/2014/main" id="{4D8CC38A-AD21-4E65-A779-1993D3ACAF32}"/>
              </a:ext>
            </a:extLst>
          </p:cNvPr>
          <p:cNvGrpSpPr>
            <a:grpSpLocks/>
          </p:cNvGrpSpPr>
          <p:nvPr/>
        </p:nvGrpSpPr>
        <p:grpSpPr bwMode="auto">
          <a:xfrm rot="4511807">
            <a:off x="6431757" y="3001169"/>
            <a:ext cx="303212" cy="685800"/>
            <a:chOff x="2054" y="2817"/>
            <a:chExt cx="191" cy="432"/>
          </a:xfrm>
        </p:grpSpPr>
        <p:sp>
          <p:nvSpPr>
            <p:cNvPr id="8218" name="Freeform 26">
              <a:extLst>
                <a:ext uri="{FF2B5EF4-FFF2-40B4-BE49-F238E27FC236}">
                  <a16:creationId xmlns:a16="http://schemas.microsoft.com/office/drawing/2014/main" id="{49326758-4E9D-48C6-BF3E-48EDBE799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3" y="2819"/>
              <a:ext cx="191" cy="425"/>
            </a:xfrm>
            <a:custGeom>
              <a:avLst/>
              <a:gdLst>
                <a:gd name="T0" fmla="*/ 198 w 259"/>
                <a:gd name="T1" fmla="*/ 11 h 425"/>
                <a:gd name="T2" fmla="*/ 132 w 259"/>
                <a:gd name="T3" fmla="*/ 33 h 425"/>
                <a:gd name="T4" fmla="*/ 58 w 259"/>
                <a:gd name="T5" fmla="*/ 100 h 425"/>
                <a:gd name="T6" fmla="*/ 28 w 259"/>
                <a:gd name="T7" fmla="*/ 144 h 425"/>
                <a:gd name="T8" fmla="*/ 21 w 259"/>
                <a:gd name="T9" fmla="*/ 425 h 425"/>
                <a:gd name="T10" fmla="*/ 228 w 259"/>
                <a:gd name="T11" fmla="*/ 299 h 425"/>
                <a:gd name="T12" fmla="*/ 235 w 259"/>
                <a:gd name="T13" fmla="*/ 48 h 425"/>
                <a:gd name="T14" fmla="*/ 198 w 259"/>
                <a:gd name="T15" fmla="*/ 1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" h="425">
                  <a:moveTo>
                    <a:pt x="198" y="11"/>
                  </a:moveTo>
                  <a:cubicBezTo>
                    <a:pt x="176" y="19"/>
                    <a:pt x="132" y="33"/>
                    <a:pt x="132" y="33"/>
                  </a:cubicBezTo>
                  <a:cubicBezTo>
                    <a:pt x="86" y="64"/>
                    <a:pt x="96" y="44"/>
                    <a:pt x="58" y="100"/>
                  </a:cubicBezTo>
                  <a:cubicBezTo>
                    <a:pt x="48" y="115"/>
                    <a:pt x="28" y="144"/>
                    <a:pt x="28" y="144"/>
                  </a:cubicBezTo>
                  <a:cubicBezTo>
                    <a:pt x="0" y="233"/>
                    <a:pt x="21" y="425"/>
                    <a:pt x="21" y="425"/>
                  </a:cubicBezTo>
                  <a:cubicBezTo>
                    <a:pt x="197" y="338"/>
                    <a:pt x="150" y="377"/>
                    <a:pt x="228" y="299"/>
                  </a:cubicBezTo>
                  <a:cubicBezTo>
                    <a:pt x="259" y="201"/>
                    <a:pt x="247" y="228"/>
                    <a:pt x="235" y="48"/>
                  </a:cubicBezTo>
                  <a:cubicBezTo>
                    <a:pt x="233" y="24"/>
                    <a:pt x="222" y="0"/>
                    <a:pt x="198" y="11"/>
                  </a:cubicBezTo>
                  <a:close/>
                </a:path>
              </a:pathLst>
            </a:custGeom>
            <a:solidFill>
              <a:srgbClr val="FD605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8219" name="Freeform 27">
              <a:extLst>
                <a:ext uri="{FF2B5EF4-FFF2-40B4-BE49-F238E27FC236}">
                  <a16:creationId xmlns:a16="http://schemas.microsoft.com/office/drawing/2014/main" id="{AF19A5F3-3791-4E23-B792-6FE734241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" y="2842"/>
              <a:ext cx="136" cy="409"/>
            </a:xfrm>
            <a:custGeom>
              <a:avLst/>
              <a:gdLst>
                <a:gd name="T0" fmla="*/ 136 w 136"/>
                <a:gd name="T1" fmla="*/ 0 h 409"/>
                <a:gd name="T2" fmla="*/ 45 w 136"/>
                <a:gd name="T3" fmla="*/ 136 h 409"/>
                <a:gd name="T4" fmla="*/ 0 w 136"/>
                <a:gd name="T5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409">
                  <a:moveTo>
                    <a:pt x="136" y="0"/>
                  </a:moveTo>
                  <a:cubicBezTo>
                    <a:pt x="102" y="34"/>
                    <a:pt x="68" y="68"/>
                    <a:pt x="45" y="136"/>
                  </a:cubicBezTo>
                  <a:cubicBezTo>
                    <a:pt x="22" y="204"/>
                    <a:pt x="7" y="364"/>
                    <a:pt x="0" y="40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8220" name="Freeform 28">
              <a:extLst>
                <a:ext uri="{FF2B5EF4-FFF2-40B4-BE49-F238E27FC236}">
                  <a16:creationId xmlns:a16="http://schemas.microsoft.com/office/drawing/2014/main" id="{797CE265-34A2-4E73-AA84-A0A111033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" y="2842"/>
              <a:ext cx="159" cy="409"/>
            </a:xfrm>
            <a:custGeom>
              <a:avLst/>
              <a:gdLst>
                <a:gd name="T0" fmla="*/ 0 w 159"/>
                <a:gd name="T1" fmla="*/ 409 h 409"/>
                <a:gd name="T2" fmla="*/ 136 w 159"/>
                <a:gd name="T3" fmla="*/ 227 h 409"/>
                <a:gd name="T4" fmla="*/ 136 w 159"/>
                <a:gd name="T5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9" h="409">
                  <a:moveTo>
                    <a:pt x="0" y="409"/>
                  </a:moveTo>
                  <a:cubicBezTo>
                    <a:pt x="56" y="352"/>
                    <a:pt x="113" y="295"/>
                    <a:pt x="136" y="227"/>
                  </a:cubicBezTo>
                  <a:cubicBezTo>
                    <a:pt x="159" y="159"/>
                    <a:pt x="147" y="79"/>
                    <a:pt x="13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8221" name="Line 29">
              <a:extLst>
                <a:ext uri="{FF2B5EF4-FFF2-40B4-BE49-F238E27FC236}">
                  <a16:creationId xmlns:a16="http://schemas.microsoft.com/office/drawing/2014/main" id="{A5309BDF-A6F6-47B9-96EC-76CD1DF5EC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9" y="2842"/>
              <a:ext cx="91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18448" name="Group 30">
            <a:extLst>
              <a:ext uri="{FF2B5EF4-FFF2-40B4-BE49-F238E27FC236}">
                <a16:creationId xmlns:a16="http://schemas.microsoft.com/office/drawing/2014/main" id="{3CB141C0-6B3B-4396-92A5-D7579ECC9198}"/>
              </a:ext>
            </a:extLst>
          </p:cNvPr>
          <p:cNvGrpSpPr>
            <a:grpSpLocks/>
          </p:cNvGrpSpPr>
          <p:nvPr/>
        </p:nvGrpSpPr>
        <p:grpSpPr bwMode="auto">
          <a:xfrm>
            <a:off x="4800601" y="2616200"/>
            <a:ext cx="303213" cy="685800"/>
            <a:chOff x="2054" y="2817"/>
            <a:chExt cx="191" cy="432"/>
          </a:xfrm>
        </p:grpSpPr>
        <p:sp>
          <p:nvSpPr>
            <p:cNvPr id="8223" name="Freeform 31">
              <a:extLst>
                <a:ext uri="{FF2B5EF4-FFF2-40B4-BE49-F238E27FC236}">
                  <a16:creationId xmlns:a16="http://schemas.microsoft.com/office/drawing/2014/main" id="{0F8DE138-3D8A-4AB4-9D45-B4F8F0C8B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" y="2817"/>
              <a:ext cx="191" cy="425"/>
            </a:xfrm>
            <a:custGeom>
              <a:avLst/>
              <a:gdLst>
                <a:gd name="T0" fmla="*/ 198 w 259"/>
                <a:gd name="T1" fmla="*/ 11 h 425"/>
                <a:gd name="T2" fmla="*/ 132 w 259"/>
                <a:gd name="T3" fmla="*/ 33 h 425"/>
                <a:gd name="T4" fmla="*/ 58 w 259"/>
                <a:gd name="T5" fmla="*/ 100 h 425"/>
                <a:gd name="T6" fmla="*/ 28 w 259"/>
                <a:gd name="T7" fmla="*/ 144 h 425"/>
                <a:gd name="T8" fmla="*/ 21 w 259"/>
                <a:gd name="T9" fmla="*/ 425 h 425"/>
                <a:gd name="T10" fmla="*/ 228 w 259"/>
                <a:gd name="T11" fmla="*/ 299 h 425"/>
                <a:gd name="T12" fmla="*/ 235 w 259"/>
                <a:gd name="T13" fmla="*/ 48 h 425"/>
                <a:gd name="T14" fmla="*/ 198 w 259"/>
                <a:gd name="T15" fmla="*/ 1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" h="425">
                  <a:moveTo>
                    <a:pt x="198" y="11"/>
                  </a:moveTo>
                  <a:cubicBezTo>
                    <a:pt x="176" y="19"/>
                    <a:pt x="132" y="33"/>
                    <a:pt x="132" y="33"/>
                  </a:cubicBezTo>
                  <a:cubicBezTo>
                    <a:pt x="86" y="64"/>
                    <a:pt x="96" y="44"/>
                    <a:pt x="58" y="100"/>
                  </a:cubicBezTo>
                  <a:cubicBezTo>
                    <a:pt x="48" y="115"/>
                    <a:pt x="28" y="144"/>
                    <a:pt x="28" y="144"/>
                  </a:cubicBezTo>
                  <a:cubicBezTo>
                    <a:pt x="0" y="233"/>
                    <a:pt x="21" y="425"/>
                    <a:pt x="21" y="425"/>
                  </a:cubicBezTo>
                  <a:cubicBezTo>
                    <a:pt x="197" y="338"/>
                    <a:pt x="150" y="377"/>
                    <a:pt x="228" y="299"/>
                  </a:cubicBezTo>
                  <a:cubicBezTo>
                    <a:pt x="259" y="201"/>
                    <a:pt x="247" y="228"/>
                    <a:pt x="235" y="48"/>
                  </a:cubicBezTo>
                  <a:cubicBezTo>
                    <a:pt x="233" y="24"/>
                    <a:pt x="222" y="0"/>
                    <a:pt x="198" y="11"/>
                  </a:cubicBezTo>
                  <a:close/>
                </a:path>
              </a:pathLst>
            </a:custGeom>
            <a:solidFill>
              <a:srgbClr val="FD605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8224" name="Freeform 32">
              <a:extLst>
                <a:ext uri="{FF2B5EF4-FFF2-40B4-BE49-F238E27FC236}">
                  <a16:creationId xmlns:a16="http://schemas.microsoft.com/office/drawing/2014/main" id="{F1D841C4-FDBA-4313-84B1-0BE1B7EA0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840"/>
              <a:ext cx="136" cy="409"/>
            </a:xfrm>
            <a:custGeom>
              <a:avLst/>
              <a:gdLst>
                <a:gd name="T0" fmla="*/ 136 w 136"/>
                <a:gd name="T1" fmla="*/ 0 h 409"/>
                <a:gd name="T2" fmla="*/ 45 w 136"/>
                <a:gd name="T3" fmla="*/ 136 h 409"/>
                <a:gd name="T4" fmla="*/ 0 w 136"/>
                <a:gd name="T5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409">
                  <a:moveTo>
                    <a:pt x="136" y="0"/>
                  </a:moveTo>
                  <a:cubicBezTo>
                    <a:pt x="102" y="34"/>
                    <a:pt x="68" y="68"/>
                    <a:pt x="45" y="136"/>
                  </a:cubicBezTo>
                  <a:cubicBezTo>
                    <a:pt x="22" y="204"/>
                    <a:pt x="7" y="364"/>
                    <a:pt x="0" y="40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8225" name="Freeform 33">
              <a:extLst>
                <a:ext uri="{FF2B5EF4-FFF2-40B4-BE49-F238E27FC236}">
                  <a16:creationId xmlns:a16="http://schemas.microsoft.com/office/drawing/2014/main" id="{249E37EC-8651-4C74-B8DD-697D18818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840"/>
              <a:ext cx="159" cy="409"/>
            </a:xfrm>
            <a:custGeom>
              <a:avLst/>
              <a:gdLst>
                <a:gd name="T0" fmla="*/ 0 w 159"/>
                <a:gd name="T1" fmla="*/ 409 h 409"/>
                <a:gd name="T2" fmla="*/ 136 w 159"/>
                <a:gd name="T3" fmla="*/ 227 h 409"/>
                <a:gd name="T4" fmla="*/ 136 w 159"/>
                <a:gd name="T5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9" h="409">
                  <a:moveTo>
                    <a:pt x="0" y="409"/>
                  </a:moveTo>
                  <a:cubicBezTo>
                    <a:pt x="56" y="352"/>
                    <a:pt x="113" y="295"/>
                    <a:pt x="136" y="227"/>
                  </a:cubicBezTo>
                  <a:cubicBezTo>
                    <a:pt x="159" y="159"/>
                    <a:pt x="147" y="79"/>
                    <a:pt x="13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8226" name="Line 34">
              <a:extLst>
                <a:ext uri="{FF2B5EF4-FFF2-40B4-BE49-F238E27FC236}">
                  <a16:creationId xmlns:a16="http://schemas.microsoft.com/office/drawing/2014/main" id="{D74FF2E4-C687-48D4-895B-0519002B83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9" y="2840"/>
              <a:ext cx="91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8449" name="Text Box 35">
            <a:extLst>
              <a:ext uri="{FF2B5EF4-FFF2-40B4-BE49-F238E27FC236}">
                <a16:creationId xmlns:a16="http://schemas.microsoft.com/office/drawing/2014/main" id="{CD8A36A8-E701-4ECD-9DB6-B20282B0F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5" y="2452689"/>
            <a:ext cx="11592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>
                <a:solidFill>
                  <a:srgbClr val="009900"/>
                </a:solidFill>
              </a:rPr>
              <a:t>elastin</a:t>
            </a:r>
          </a:p>
        </p:txBody>
      </p:sp>
      <p:sp>
        <p:nvSpPr>
          <p:cNvPr id="8228" name="Text Box 36">
            <a:extLst>
              <a:ext uri="{FF2B5EF4-FFF2-40B4-BE49-F238E27FC236}">
                <a16:creationId xmlns:a16="http://schemas.microsoft.com/office/drawing/2014/main" id="{7854B21F-A2A3-4C99-8011-3AA83D0FD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5" y="2741614"/>
            <a:ext cx="1346844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kolagen</a:t>
            </a:r>
          </a:p>
        </p:txBody>
      </p:sp>
      <p:sp>
        <p:nvSpPr>
          <p:cNvPr id="8229" name="Text Box 37">
            <a:extLst>
              <a:ext uri="{FF2B5EF4-FFF2-40B4-BE49-F238E27FC236}">
                <a16:creationId xmlns:a16="http://schemas.microsoft.com/office/drawing/2014/main" id="{C80AE22E-FECE-43B8-BDD5-155A18702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5351" y="3049589"/>
            <a:ext cx="2646878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solidFill>
                  <a:srgbClr val="FD6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hladká svalovina</a:t>
            </a:r>
          </a:p>
        </p:txBody>
      </p:sp>
      <p:sp>
        <p:nvSpPr>
          <p:cNvPr id="8231" name="Text Box 39">
            <a:extLst>
              <a:ext uri="{FF2B5EF4-FFF2-40B4-BE49-F238E27FC236}">
                <a16:creationId xmlns:a16="http://schemas.microsoft.com/office/drawing/2014/main" id="{8BA079C1-3E9C-4320-871F-60544F123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5" y="3336926"/>
            <a:ext cx="2255746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základní matrix</a:t>
            </a:r>
          </a:p>
        </p:txBody>
      </p:sp>
      <p:sp>
        <p:nvSpPr>
          <p:cNvPr id="8232" name="Text Box 40">
            <a:extLst>
              <a:ext uri="{FF2B5EF4-FFF2-40B4-BE49-F238E27FC236}">
                <a16:creationId xmlns:a16="http://schemas.microsoft.com/office/drawing/2014/main" id="{28512966-AE4D-47D8-96E4-9472C63FC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275" y="1916114"/>
            <a:ext cx="1226618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INTIMA</a:t>
            </a:r>
          </a:p>
        </p:txBody>
      </p:sp>
      <p:sp>
        <p:nvSpPr>
          <p:cNvPr id="8233" name="Text Box 41">
            <a:extLst>
              <a:ext uri="{FF2B5EF4-FFF2-40B4-BE49-F238E27FC236}">
                <a16:creationId xmlns:a16="http://schemas.microsoft.com/office/drawing/2014/main" id="{214E3F12-7474-4FB7-BB84-AEE4DC6B7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275" y="3068639"/>
            <a:ext cx="115929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MEDIA</a:t>
            </a:r>
          </a:p>
        </p:txBody>
      </p:sp>
      <p:sp>
        <p:nvSpPr>
          <p:cNvPr id="8234" name="Text Box 42">
            <a:extLst>
              <a:ext uri="{FF2B5EF4-FFF2-40B4-BE49-F238E27FC236}">
                <a16:creationId xmlns:a16="http://schemas.microsoft.com/office/drawing/2014/main" id="{640BCA22-8461-4E3A-8475-7C93B1F68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4914" y="3860801"/>
            <a:ext cx="1996059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ADVENTITIA</a:t>
            </a:r>
          </a:p>
        </p:txBody>
      </p:sp>
      <p:sp>
        <p:nvSpPr>
          <p:cNvPr id="8235" name="Text Box 43">
            <a:extLst>
              <a:ext uri="{FF2B5EF4-FFF2-40B4-BE49-F238E27FC236}">
                <a16:creationId xmlns:a16="http://schemas.microsoft.com/office/drawing/2014/main" id="{2EF3691E-BE52-47B5-A46E-0D50701AD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8301" y="4724401"/>
            <a:ext cx="3178371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MEDIA + ADVENTITA</a:t>
            </a:r>
          </a:p>
        </p:txBody>
      </p:sp>
      <p:sp>
        <p:nvSpPr>
          <p:cNvPr id="8236" name="Text Box 44">
            <a:extLst>
              <a:ext uri="{FF2B5EF4-FFF2-40B4-BE49-F238E27FC236}">
                <a16:creationId xmlns:a16="http://schemas.microsoft.com/office/drawing/2014/main" id="{74B39521-A45B-4806-A826-660B531DD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5330" y="4773812"/>
            <a:ext cx="4259499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cs-CZ" altLang="cs-CZ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zodpovědné za tuhost ar</a:t>
            </a:r>
            <a:r>
              <a:rPr lang="cs-CZ" altLang="cs-CZ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</a:t>
            </a:r>
            <a:r>
              <a:rPr lang="cs-CZ" altLang="cs-CZ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érie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89A2DEB-BC98-454A-B72A-5EFB3877410E}"/>
              </a:ext>
            </a:extLst>
          </p:cNvPr>
          <p:cNvSpPr txBox="1"/>
          <p:nvPr/>
        </p:nvSpPr>
        <p:spPr>
          <a:xfrm>
            <a:off x="2835276" y="765175"/>
            <a:ext cx="6500813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Strukturální podstata elasticity tepen</a:t>
            </a:r>
          </a:p>
        </p:txBody>
      </p:sp>
    </p:spTree>
    <p:extLst>
      <p:ext uri="{BB962C8B-B14F-4D97-AF65-F5344CB8AC3E}">
        <p14:creationId xmlns:p14="http://schemas.microsoft.com/office/powerpoint/2010/main" val="3532138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cs-CZ" dirty="0"/>
              <a:t>Faktory ovlivňující arteriální tuhost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AFE766F1-E145-4922-80CC-ACC611C2E1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" r="1567" b="1076"/>
          <a:stretch/>
        </p:blipFill>
        <p:spPr>
          <a:xfrm>
            <a:off x="62496" y="1363818"/>
            <a:ext cx="8289985" cy="4659073"/>
          </a:xfrm>
          <a:prstGeom prst="rect">
            <a:avLst/>
          </a:prstGeom>
        </p:spPr>
      </p:pic>
      <p:sp>
        <p:nvSpPr>
          <p:cNvPr id="31" name="Zástupný symbol pro obsah 4">
            <a:extLst>
              <a:ext uri="{FF2B5EF4-FFF2-40B4-BE49-F238E27FC236}">
                <a16:creationId xmlns:a16="http://schemas.microsoft.com/office/drawing/2014/main" id="{F8B43DBC-BF24-4296-B855-08B10B027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9874" y="2911010"/>
            <a:ext cx="3079630" cy="103597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 err="1"/>
              <a:t>Degradace</a:t>
            </a:r>
            <a:r>
              <a:rPr lang="en-US" sz="2000" dirty="0"/>
              <a:t> elastin</a:t>
            </a:r>
            <a:r>
              <a:rPr lang="cs-CZ" sz="2000" dirty="0"/>
              <a:t>u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D</a:t>
            </a:r>
            <a:r>
              <a:rPr lang="en-US" sz="2000" dirty="0" err="1"/>
              <a:t>epozice</a:t>
            </a:r>
            <a:r>
              <a:rPr lang="en-US" sz="2000" dirty="0"/>
              <a:t> </a:t>
            </a:r>
            <a:r>
              <a:rPr lang="en-US" sz="2000" dirty="0" err="1"/>
              <a:t>kolagenu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 err="1"/>
              <a:t>Endoteliální</a:t>
            </a:r>
            <a:r>
              <a:rPr lang="en-US" sz="2000" dirty="0"/>
              <a:t> </a:t>
            </a:r>
            <a:r>
              <a:rPr lang="en-US" sz="2000" dirty="0" err="1"/>
              <a:t>dysfunkce</a:t>
            </a:r>
            <a:r>
              <a:rPr lang="en-US" sz="2000" dirty="0"/>
              <a:t> 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60A974F0-4B87-4FC3-993C-2DB9658549D2}"/>
              </a:ext>
            </a:extLst>
          </p:cNvPr>
          <p:cNvSpPr txBox="1"/>
          <p:nvPr/>
        </p:nvSpPr>
        <p:spPr>
          <a:xfrm>
            <a:off x="8454725" y="2321003"/>
            <a:ext cx="67678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3800" dirty="0">
                <a:solidFill>
                  <a:srgbClr val="FF0000"/>
                </a:solidFill>
                <a:latin typeface="+mn-lt"/>
              </a:rPr>
              <a:t>!</a:t>
            </a:r>
            <a:endParaRPr lang="cs-CZ" sz="4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0237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en-US" dirty="0" err="1"/>
              <a:t>Důsledky</a:t>
            </a:r>
            <a:r>
              <a:rPr lang="en-US" dirty="0"/>
              <a:t> </a:t>
            </a:r>
            <a:r>
              <a:rPr lang="en-US" dirty="0" err="1"/>
              <a:t>zvýšené</a:t>
            </a:r>
            <a:r>
              <a:rPr lang="en-US" dirty="0"/>
              <a:t> </a:t>
            </a:r>
            <a:r>
              <a:rPr lang="en-US" dirty="0" err="1"/>
              <a:t>arteriální</a:t>
            </a:r>
            <a:r>
              <a:rPr lang="en-US" dirty="0"/>
              <a:t> </a:t>
            </a:r>
            <a:r>
              <a:rPr lang="en-US" dirty="0" err="1"/>
              <a:t>tuhosti</a:t>
            </a:r>
            <a:r>
              <a:rPr lang="en-US" dirty="0"/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F74FE7-2953-46E9-A1FA-D399EC6BD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020" y="1597178"/>
            <a:ext cx="6075959" cy="43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31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cs-CZ" dirty="0"/>
              <a:t>Pulzová vlna</a:t>
            </a:r>
            <a:endParaRPr lang="en-US" dirty="0"/>
          </a:p>
        </p:txBody>
      </p:sp>
      <p:cxnSp>
        <p:nvCxnSpPr>
          <p:cNvPr id="41" name="Přímá spojnice se šipkou 40">
            <a:extLst>
              <a:ext uri="{FF2B5EF4-FFF2-40B4-BE49-F238E27FC236}">
                <a16:creationId xmlns:a16="http://schemas.microsoft.com/office/drawing/2014/main" id="{A4C1FC08-AEC3-4DAB-91FB-BDB1B48DFF3B}"/>
              </a:ext>
            </a:extLst>
          </p:cNvPr>
          <p:cNvCxnSpPr>
            <a:cxnSpLocks/>
          </p:cNvCxnSpPr>
          <p:nvPr/>
        </p:nvCxnSpPr>
        <p:spPr bwMode="auto">
          <a:xfrm>
            <a:off x="1052423" y="4882551"/>
            <a:ext cx="512409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Přímá spojnice se šipkou 41">
            <a:extLst>
              <a:ext uri="{FF2B5EF4-FFF2-40B4-BE49-F238E27FC236}">
                <a16:creationId xmlns:a16="http://schemas.microsoft.com/office/drawing/2014/main" id="{F7769356-879E-4649-9039-ACBA8101CE3F}"/>
              </a:ext>
            </a:extLst>
          </p:cNvPr>
          <p:cNvCxnSpPr>
            <a:cxnSpLocks/>
          </p:cNvCxnSpPr>
          <p:nvPr/>
        </p:nvCxnSpPr>
        <p:spPr bwMode="auto">
          <a:xfrm flipV="1">
            <a:off x="1052423" y="1690777"/>
            <a:ext cx="0" cy="31917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3" name="Skupina 42">
            <a:extLst>
              <a:ext uri="{FF2B5EF4-FFF2-40B4-BE49-F238E27FC236}">
                <a16:creationId xmlns:a16="http://schemas.microsoft.com/office/drawing/2014/main" id="{84494F1A-7E0F-4BBE-92F4-EB8C6A16628F}"/>
              </a:ext>
            </a:extLst>
          </p:cNvPr>
          <p:cNvGrpSpPr/>
          <p:nvPr/>
        </p:nvGrpSpPr>
        <p:grpSpPr>
          <a:xfrm>
            <a:off x="1250830" y="2196924"/>
            <a:ext cx="4175185" cy="2838027"/>
            <a:chOff x="1250830" y="2196924"/>
            <a:chExt cx="4175185" cy="2838027"/>
          </a:xfrm>
        </p:grpSpPr>
        <p:sp>
          <p:nvSpPr>
            <p:cNvPr id="44" name="Volný tvar: obrazec 43">
              <a:extLst>
                <a:ext uri="{FF2B5EF4-FFF2-40B4-BE49-F238E27FC236}">
                  <a16:creationId xmlns:a16="http://schemas.microsoft.com/office/drawing/2014/main" id="{E192D7EB-09E4-4AF0-8F4C-E9F64B1ABE72}"/>
                </a:ext>
              </a:extLst>
            </p:cNvPr>
            <p:cNvSpPr/>
            <p:nvPr/>
          </p:nvSpPr>
          <p:spPr bwMode="auto">
            <a:xfrm>
              <a:off x="1250830" y="2196924"/>
              <a:ext cx="4175185" cy="2685627"/>
            </a:xfrm>
            <a:custGeom>
              <a:avLst/>
              <a:gdLst>
                <a:gd name="connsiteX0" fmla="*/ 0 w 4175185"/>
                <a:gd name="connsiteY0" fmla="*/ 2150347 h 2167600"/>
                <a:gd name="connsiteX1" fmla="*/ 379562 w 4175185"/>
                <a:gd name="connsiteY1" fmla="*/ 2370 h 2167600"/>
                <a:gd name="connsiteX2" fmla="*/ 1656272 w 4175185"/>
                <a:gd name="connsiteY2" fmla="*/ 1736279 h 2167600"/>
                <a:gd name="connsiteX3" fmla="*/ 3105510 w 4175185"/>
                <a:gd name="connsiteY3" fmla="*/ 2072709 h 2167600"/>
                <a:gd name="connsiteX4" fmla="*/ 4175185 w 4175185"/>
                <a:gd name="connsiteY4" fmla="*/ 2167600 h 2167600"/>
                <a:gd name="connsiteX0" fmla="*/ 0 w 4175185"/>
                <a:gd name="connsiteY0" fmla="*/ 2150335 h 2167588"/>
                <a:gd name="connsiteX1" fmla="*/ 379562 w 4175185"/>
                <a:gd name="connsiteY1" fmla="*/ 2358 h 2167588"/>
                <a:gd name="connsiteX2" fmla="*/ 1656272 w 4175185"/>
                <a:gd name="connsiteY2" fmla="*/ 1736267 h 2167588"/>
                <a:gd name="connsiteX3" fmla="*/ 2794959 w 4175185"/>
                <a:gd name="connsiteY3" fmla="*/ 2020939 h 2167588"/>
                <a:gd name="connsiteX4" fmla="*/ 4175185 w 4175185"/>
                <a:gd name="connsiteY4" fmla="*/ 2167588 h 2167588"/>
                <a:gd name="connsiteX0" fmla="*/ 0 w 4175185"/>
                <a:gd name="connsiteY0" fmla="*/ 2152147 h 2169400"/>
                <a:gd name="connsiteX1" fmla="*/ 379562 w 4175185"/>
                <a:gd name="connsiteY1" fmla="*/ 4170 h 2169400"/>
                <a:gd name="connsiteX2" fmla="*/ 1785668 w 4175185"/>
                <a:gd name="connsiteY2" fmla="*/ 1617309 h 2169400"/>
                <a:gd name="connsiteX3" fmla="*/ 2794959 w 4175185"/>
                <a:gd name="connsiteY3" fmla="*/ 2022751 h 2169400"/>
                <a:gd name="connsiteX4" fmla="*/ 4175185 w 4175185"/>
                <a:gd name="connsiteY4" fmla="*/ 2169400 h 2169400"/>
                <a:gd name="connsiteX0" fmla="*/ 0 w 4175185"/>
                <a:gd name="connsiteY0" fmla="*/ 2678704 h 2695957"/>
                <a:gd name="connsiteX1" fmla="*/ 502654 w 4175185"/>
                <a:gd name="connsiteY1" fmla="*/ 3189 h 2695957"/>
                <a:gd name="connsiteX2" fmla="*/ 1785668 w 4175185"/>
                <a:gd name="connsiteY2" fmla="*/ 2143866 h 2695957"/>
                <a:gd name="connsiteX3" fmla="*/ 2794959 w 4175185"/>
                <a:gd name="connsiteY3" fmla="*/ 2549308 h 2695957"/>
                <a:gd name="connsiteX4" fmla="*/ 4175185 w 4175185"/>
                <a:gd name="connsiteY4" fmla="*/ 2695957 h 2695957"/>
                <a:gd name="connsiteX0" fmla="*/ 0 w 4175185"/>
                <a:gd name="connsiteY0" fmla="*/ 2751764 h 2769017"/>
                <a:gd name="connsiteX1" fmla="*/ 502654 w 4175185"/>
                <a:gd name="connsiteY1" fmla="*/ 76249 h 2769017"/>
                <a:gd name="connsiteX2" fmla="*/ 1071634 w 4175185"/>
                <a:gd name="connsiteY2" fmla="*/ 859669 h 2769017"/>
                <a:gd name="connsiteX3" fmla="*/ 1785668 w 4175185"/>
                <a:gd name="connsiteY3" fmla="*/ 2216926 h 2769017"/>
                <a:gd name="connsiteX4" fmla="*/ 2794959 w 4175185"/>
                <a:gd name="connsiteY4" fmla="*/ 2622368 h 2769017"/>
                <a:gd name="connsiteX5" fmla="*/ 4175185 w 4175185"/>
                <a:gd name="connsiteY5" fmla="*/ 2769017 h 2769017"/>
                <a:gd name="connsiteX0" fmla="*/ 0 w 4175185"/>
                <a:gd name="connsiteY0" fmla="*/ 2686058 h 2703311"/>
                <a:gd name="connsiteX1" fmla="*/ 502654 w 4175185"/>
                <a:gd name="connsiteY1" fmla="*/ 10543 h 2703311"/>
                <a:gd name="connsiteX2" fmla="*/ 1071634 w 4175185"/>
                <a:gd name="connsiteY2" fmla="*/ 793963 h 2703311"/>
                <a:gd name="connsiteX3" fmla="*/ 1785668 w 4175185"/>
                <a:gd name="connsiteY3" fmla="*/ 2151220 h 2703311"/>
                <a:gd name="connsiteX4" fmla="*/ 2794959 w 4175185"/>
                <a:gd name="connsiteY4" fmla="*/ 2556662 h 2703311"/>
                <a:gd name="connsiteX5" fmla="*/ 4175185 w 4175185"/>
                <a:gd name="connsiteY5" fmla="*/ 2703311 h 2703311"/>
                <a:gd name="connsiteX0" fmla="*/ 0 w 4175185"/>
                <a:gd name="connsiteY0" fmla="*/ 2677378 h 2694631"/>
                <a:gd name="connsiteX1" fmla="*/ 502654 w 4175185"/>
                <a:gd name="connsiteY1" fmla="*/ 1863 h 2694631"/>
                <a:gd name="connsiteX2" fmla="*/ 1071634 w 4175185"/>
                <a:gd name="connsiteY2" fmla="*/ 785283 h 2694631"/>
                <a:gd name="connsiteX3" fmla="*/ 1785668 w 4175185"/>
                <a:gd name="connsiteY3" fmla="*/ 2142540 h 2694631"/>
                <a:gd name="connsiteX4" fmla="*/ 2794959 w 4175185"/>
                <a:gd name="connsiteY4" fmla="*/ 2547982 h 2694631"/>
                <a:gd name="connsiteX5" fmla="*/ 4175185 w 4175185"/>
                <a:gd name="connsiteY5" fmla="*/ 2694631 h 2694631"/>
                <a:gd name="connsiteX0" fmla="*/ 0 w 4175185"/>
                <a:gd name="connsiteY0" fmla="*/ 2736826 h 2754079"/>
                <a:gd name="connsiteX1" fmla="*/ 502654 w 4175185"/>
                <a:gd name="connsiteY1" fmla="*/ 61311 h 2754079"/>
                <a:gd name="connsiteX2" fmla="*/ 1015536 w 4175185"/>
                <a:gd name="connsiteY2" fmla="*/ 968147 h 2754079"/>
                <a:gd name="connsiteX3" fmla="*/ 1785668 w 4175185"/>
                <a:gd name="connsiteY3" fmla="*/ 2201988 h 2754079"/>
                <a:gd name="connsiteX4" fmla="*/ 2794959 w 4175185"/>
                <a:gd name="connsiteY4" fmla="*/ 2607430 h 2754079"/>
                <a:gd name="connsiteX5" fmla="*/ 4175185 w 4175185"/>
                <a:gd name="connsiteY5" fmla="*/ 2754079 h 2754079"/>
                <a:gd name="connsiteX0" fmla="*/ 0 w 4175185"/>
                <a:gd name="connsiteY0" fmla="*/ 2736529 h 2753782"/>
                <a:gd name="connsiteX1" fmla="*/ 502654 w 4175185"/>
                <a:gd name="connsiteY1" fmla="*/ 61014 h 2753782"/>
                <a:gd name="connsiteX2" fmla="*/ 1015536 w 4175185"/>
                <a:gd name="connsiteY2" fmla="*/ 967850 h 2753782"/>
                <a:gd name="connsiteX3" fmla="*/ 1785668 w 4175185"/>
                <a:gd name="connsiteY3" fmla="*/ 2201691 h 2753782"/>
                <a:gd name="connsiteX4" fmla="*/ 2794959 w 4175185"/>
                <a:gd name="connsiteY4" fmla="*/ 2607133 h 2753782"/>
                <a:gd name="connsiteX5" fmla="*/ 4175185 w 4175185"/>
                <a:gd name="connsiteY5" fmla="*/ 2753782 h 2753782"/>
                <a:gd name="connsiteX0" fmla="*/ 0 w 4175185"/>
                <a:gd name="connsiteY0" fmla="*/ 2736529 h 2753782"/>
                <a:gd name="connsiteX1" fmla="*/ 502654 w 4175185"/>
                <a:gd name="connsiteY1" fmla="*/ 61014 h 2753782"/>
                <a:gd name="connsiteX2" fmla="*/ 1015536 w 4175185"/>
                <a:gd name="connsiteY2" fmla="*/ 967850 h 2753782"/>
                <a:gd name="connsiteX3" fmla="*/ 1785668 w 4175185"/>
                <a:gd name="connsiteY3" fmla="*/ 2201691 h 2753782"/>
                <a:gd name="connsiteX4" fmla="*/ 2794959 w 4175185"/>
                <a:gd name="connsiteY4" fmla="*/ 2607133 h 2753782"/>
                <a:gd name="connsiteX5" fmla="*/ 4175185 w 4175185"/>
                <a:gd name="connsiteY5" fmla="*/ 2753782 h 2753782"/>
                <a:gd name="connsiteX0" fmla="*/ 0 w 4175185"/>
                <a:gd name="connsiteY0" fmla="*/ 2717871 h 2735124"/>
                <a:gd name="connsiteX1" fmla="*/ 502654 w 4175185"/>
                <a:gd name="connsiteY1" fmla="*/ 42356 h 2735124"/>
                <a:gd name="connsiteX2" fmla="*/ 1015536 w 4175185"/>
                <a:gd name="connsiteY2" fmla="*/ 949192 h 2735124"/>
                <a:gd name="connsiteX3" fmla="*/ 1785668 w 4175185"/>
                <a:gd name="connsiteY3" fmla="*/ 2183033 h 2735124"/>
                <a:gd name="connsiteX4" fmla="*/ 2794959 w 4175185"/>
                <a:gd name="connsiteY4" fmla="*/ 2588475 h 2735124"/>
                <a:gd name="connsiteX5" fmla="*/ 4175185 w 4175185"/>
                <a:gd name="connsiteY5" fmla="*/ 2735124 h 2735124"/>
                <a:gd name="connsiteX0" fmla="*/ 0 w 4175185"/>
                <a:gd name="connsiteY0" fmla="*/ 2696422 h 2713675"/>
                <a:gd name="connsiteX1" fmla="*/ 452165 w 4175185"/>
                <a:gd name="connsiteY1" fmla="*/ 43346 h 2713675"/>
                <a:gd name="connsiteX2" fmla="*/ 1015536 w 4175185"/>
                <a:gd name="connsiteY2" fmla="*/ 927743 h 2713675"/>
                <a:gd name="connsiteX3" fmla="*/ 1785668 w 4175185"/>
                <a:gd name="connsiteY3" fmla="*/ 2161584 h 2713675"/>
                <a:gd name="connsiteX4" fmla="*/ 2794959 w 4175185"/>
                <a:gd name="connsiteY4" fmla="*/ 2567026 h 2713675"/>
                <a:gd name="connsiteX5" fmla="*/ 4175185 w 4175185"/>
                <a:gd name="connsiteY5" fmla="*/ 2713675 h 2713675"/>
                <a:gd name="connsiteX0" fmla="*/ 0 w 4175185"/>
                <a:gd name="connsiteY0" fmla="*/ 2677652 h 2694905"/>
                <a:gd name="connsiteX1" fmla="*/ 452165 w 4175185"/>
                <a:gd name="connsiteY1" fmla="*/ 24576 h 2694905"/>
                <a:gd name="connsiteX2" fmla="*/ 1294936 w 4175185"/>
                <a:gd name="connsiteY2" fmla="*/ 1397923 h 2694905"/>
                <a:gd name="connsiteX3" fmla="*/ 1785668 w 4175185"/>
                <a:gd name="connsiteY3" fmla="*/ 2142814 h 2694905"/>
                <a:gd name="connsiteX4" fmla="*/ 2794959 w 4175185"/>
                <a:gd name="connsiteY4" fmla="*/ 2548256 h 2694905"/>
                <a:gd name="connsiteX5" fmla="*/ 4175185 w 4175185"/>
                <a:gd name="connsiteY5" fmla="*/ 2694905 h 2694905"/>
                <a:gd name="connsiteX0" fmla="*/ 0 w 4175185"/>
                <a:gd name="connsiteY0" fmla="*/ 2668374 h 2685627"/>
                <a:gd name="connsiteX1" fmla="*/ 452165 w 4175185"/>
                <a:gd name="connsiteY1" fmla="*/ 15298 h 2685627"/>
                <a:gd name="connsiteX2" fmla="*/ 1447336 w 4175185"/>
                <a:gd name="connsiteY2" fmla="*/ 1604545 h 2685627"/>
                <a:gd name="connsiteX3" fmla="*/ 1785668 w 4175185"/>
                <a:gd name="connsiteY3" fmla="*/ 2133536 h 2685627"/>
                <a:gd name="connsiteX4" fmla="*/ 2794959 w 4175185"/>
                <a:gd name="connsiteY4" fmla="*/ 2538978 h 2685627"/>
                <a:gd name="connsiteX5" fmla="*/ 4175185 w 4175185"/>
                <a:gd name="connsiteY5" fmla="*/ 2685627 h 2685627"/>
                <a:gd name="connsiteX0" fmla="*/ 0 w 4175185"/>
                <a:gd name="connsiteY0" fmla="*/ 2668374 h 2685627"/>
                <a:gd name="connsiteX1" fmla="*/ 452165 w 4175185"/>
                <a:gd name="connsiteY1" fmla="*/ 15298 h 2685627"/>
                <a:gd name="connsiteX2" fmla="*/ 1447336 w 4175185"/>
                <a:gd name="connsiteY2" fmla="*/ 1604545 h 2685627"/>
                <a:gd name="connsiteX3" fmla="*/ 2065068 w 4175185"/>
                <a:gd name="connsiteY3" fmla="*/ 1993836 h 2685627"/>
                <a:gd name="connsiteX4" fmla="*/ 2794959 w 4175185"/>
                <a:gd name="connsiteY4" fmla="*/ 2538978 h 2685627"/>
                <a:gd name="connsiteX5" fmla="*/ 4175185 w 4175185"/>
                <a:gd name="connsiteY5" fmla="*/ 2685627 h 268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75185" h="2685627">
                  <a:moveTo>
                    <a:pt x="0" y="2668374"/>
                  </a:moveTo>
                  <a:cubicBezTo>
                    <a:pt x="51758" y="1628891"/>
                    <a:pt x="210942" y="192603"/>
                    <a:pt x="452165" y="15298"/>
                  </a:cubicBezTo>
                  <a:cubicBezTo>
                    <a:pt x="693388" y="-162007"/>
                    <a:pt x="1373746" y="1253376"/>
                    <a:pt x="1447336" y="1604545"/>
                  </a:cubicBezTo>
                  <a:cubicBezTo>
                    <a:pt x="1605074" y="1377903"/>
                    <a:pt x="1840464" y="1838097"/>
                    <a:pt x="2065068" y="1993836"/>
                  </a:cubicBezTo>
                  <a:cubicBezTo>
                    <a:pt x="2289672" y="2149575"/>
                    <a:pt x="2396706" y="2446963"/>
                    <a:pt x="2794959" y="2538978"/>
                  </a:cubicBezTo>
                  <a:cubicBezTo>
                    <a:pt x="3193212" y="2630993"/>
                    <a:pt x="3850257" y="2674125"/>
                    <a:pt x="4175185" y="2685627"/>
                  </a:cubicBezTo>
                </a:path>
              </a:pathLst>
            </a:cu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45" name="Přímá spojnice se šipkou 44">
              <a:extLst>
                <a:ext uri="{FF2B5EF4-FFF2-40B4-BE49-F238E27FC236}">
                  <a16:creationId xmlns:a16="http://schemas.microsoft.com/office/drawing/2014/main" id="{F949FD60-2B95-43A0-8E6C-205D9C2C873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50830" y="5034951"/>
              <a:ext cx="186618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7" name="Skupina 46">
            <a:extLst>
              <a:ext uri="{FF2B5EF4-FFF2-40B4-BE49-F238E27FC236}">
                <a16:creationId xmlns:a16="http://schemas.microsoft.com/office/drawing/2014/main" id="{8C622EAB-642D-4B8F-9ACE-7F634BDBF199}"/>
              </a:ext>
            </a:extLst>
          </p:cNvPr>
          <p:cNvGrpSpPr/>
          <p:nvPr/>
        </p:nvGrpSpPr>
        <p:grpSpPr>
          <a:xfrm>
            <a:off x="1459801" y="3315619"/>
            <a:ext cx="2848323" cy="2091645"/>
            <a:chOff x="1567133" y="3337246"/>
            <a:chExt cx="2848323" cy="2091645"/>
          </a:xfrm>
        </p:grpSpPr>
        <p:sp>
          <p:nvSpPr>
            <p:cNvPr id="48" name="Volný tvar: obrazec 47">
              <a:extLst>
                <a:ext uri="{FF2B5EF4-FFF2-40B4-BE49-F238E27FC236}">
                  <a16:creationId xmlns:a16="http://schemas.microsoft.com/office/drawing/2014/main" id="{4D5A2011-944E-416E-8CF7-29345C137BE7}"/>
                </a:ext>
              </a:extLst>
            </p:cNvPr>
            <p:cNvSpPr/>
            <p:nvPr/>
          </p:nvSpPr>
          <p:spPr bwMode="auto">
            <a:xfrm flipH="1">
              <a:off x="1567133" y="3337246"/>
              <a:ext cx="2812211" cy="1545305"/>
            </a:xfrm>
            <a:custGeom>
              <a:avLst/>
              <a:gdLst>
                <a:gd name="connsiteX0" fmla="*/ 0 w 4175185"/>
                <a:gd name="connsiteY0" fmla="*/ 2150347 h 2167600"/>
                <a:gd name="connsiteX1" fmla="*/ 379562 w 4175185"/>
                <a:gd name="connsiteY1" fmla="*/ 2370 h 2167600"/>
                <a:gd name="connsiteX2" fmla="*/ 1656272 w 4175185"/>
                <a:gd name="connsiteY2" fmla="*/ 1736279 h 2167600"/>
                <a:gd name="connsiteX3" fmla="*/ 3105510 w 4175185"/>
                <a:gd name="connsiteY3" fmla="*/ 2072709 h 2167600"/>
                <a:gd name="connsiteX4" fmla="*/ 4175185 w 4175185"/>
                <a:gd name="connsiteY4" fmla="*/ 2167600 h 2167600"/>
                <a:gd name="connsiteX0" fmla="*/ 0 w 4175185"/>
                <a:gd name="connsiteY0" fmla="*/ 2150335 h 2167588"/>
                <a:gd name="connsiteX1" fmla="*/ 379562 w 4175185"/>
                <a:gd name="connsiteY1" fmla="*/ 2358 h 2167588"/>
                <a:gd name="connsiteX2" fmla="*/ 1656272 w 4175185"/>
                <a:gd name="connsiteY2" fmla="*/ 1736267 h 2167588"/>
                <a:gd name="connsiteX3" fmla="*/ 2794959 w 4175185"/>
                <a:gd name="connsiteY3" fmla="*/ 2020939 h 2167588"/>
                <a:gd name="connsiteX4" fmla="*/ 4175185 w 4175185"/>
                <a:gd name="connsiteY4" fmla="*/ 2167588 h 2167588"/>
                <a:gd name="connsiteX0" fmla="*/ 0 w 4175185"/>
                <a:gd name="connsiteY0" fmla="*/ 2152147 h 2169400"/>
                <a:gd name="connsiteX1" fmla="*/ 379562 w 4175185"/>
                <a:gd name="connsiteY1" fmla="*/ 4170 h 2169400"/>
                <a:gd name="connsiteX2" fmla="*/ 1785668 w 4175185"/>
                <a:gd name="connsiteY2" fmla="*/ 1617309 h 2169400"/>
                <a:gd name="connsiteX3" fmla="*/ 2794959 w 4175185"/>
                <a:gd name="connsiteY3" fmla="*/ 2022751 h 2169400"/>
                <a:gd name="connsiteX4" fmla="*/ 4175185 w 4175185"/>
                <a:gd name="connsiteY4" fmla="*/ 2169400 h 2169400"/>
                <a:gd name="connsiteX0" fmla="*/ 0 w 4175185"/>
                <a:gd name="connsiteY0" fmla="*/ 1456271 h 1473524"/>
                <a:gd name="connsiteX1" fmla="*/ 560716 w 4175185"/>
                <a:gd name="connsiteY1" fmla="*/ 7034 h 1473524"/>
                <a:gd name="connsiteX2" fmla="*/ 1785668 w 4175185"/>
                <a:gd name="connsiteY2" fmla="*/ 921433 h 1473524"/>
                <a:gd name="connsiteX3" fmla="*/ 2794959 w 4175185"/>
                <a:gd name="connsiteY3" fmla="*/ 1326875 h 1473524"/>
                <a:gd name="connsiteX4" fmla="*/ 4175185 w 4175185"/>
                <a:gd name="connsiteY4" fmla="*/ 1473524 h 1473524"/>
                <a:gd name="connsiteX0" fmla="*/ 0 w 4175185"/>
                <a:gd name="connsiteY0" fmla="*/ 1456247 h 1473500"/>
                <a:gd name="connsiteX1" fmla="*/ 560716 w 4175185"/>
                <a:gd name="connsiteY1" fmla="*/ 7010 h 1473500"/>
                <a:gd name="connsiteX2" fmla="*/ 1785668 w 4175185"/>
                <a:gd name="connsiteY2" fmla="*/ 921409 h 1473500"/>
                <a:gd name="connsiteX3" fmla="*/ 2467155 w 4175185"/>
                <a:gd name="connsiteY3" fmla="*/ 1309598 h 1473500"/>
                <a:gd name="connsiteX4" fmla="*/ 4175185 w 4175185"/>
                <a:gd name="connsiteY4" fmla="*/ 1473500 h 1473500"/>
                <a:gd name="connsiteX0" fmla="*/ 0 w 4175185"/>
                <a:gd name="connsiteY0" fmla="*/ 1456247 h 1473500"/>
                <a:gd name="connsiteX1" fmla="*/ 560716 w 4175185"/>
                <a:gd name="connsiteY1" fmla="*/ 7010 h 1473500"/>
                <a:gd name="connsiteX2" fmla="*/ 1440612 w 4175185"/>
                <a:gd name="connsiteY2" fmla="*/ 921409 h 1473500"/>
                <a:gd name="connsiteX3" fmla="*/ 2467155 w 4175185"/>
                <a:gd name="connsiteY3" fmla="*/ 1309598 h 1473500"/>
                <a:gd name="connsiteX4" fmla="*/ 4175185 w 4175185"/>
                <a:gd name="connsiteY4" fmla="*/ 1473500 h 1473500"/>
                <a:gd name="connsiteX0" fmla="*/ 0 w 4175185"/>
                <a:gd name="connsiteY0" fmla="*/ 1456156 h 1473409"/>
                <a:gd name="connsiteX1" fmla="*/ 560716 w 4175185"/>
                <a:gd name="connsiteY1" fmla="*/ 6919 h 1473409"/>
                <a:gd name="connsiteX2" fmla="*/ 1440612 w 4175185"/>
                <a:gd name="connsiteY2" fmla="*/ 921318 h 1473409"/>
                <a:gd name="connsiteX3" fmla="*/ 2156604 w 4175185"/>
                <a:gd name="connsiteY3" fmla="*/ 1240495 h 1473409"/>
                <a:gd name="connsiteX4" fmla="*/ 4175185 w 4175185"/>
                <a:gd name="connsiteY4" fmla="*/ 1473409 h 1473409"/>
                <a:gd name="connsiteX0" fmla="*/ 0 w 2812211"/>
                <a:gd name="connsiteY0" fmla="*/ 1456156 h 1473409"/>
                <a:gd name="connsiteX1" fmla="*/ 560716 w 2812211"/>
                <a:gd name="connsiteY1" fmla="*/ 6919 h 1473409"/>
                <a:gd name="connsiteX2" fmla="*/ 1440612 w 2812211"/>
                <a:gd name="connsiteY2" fmla="*/ 921318 h 1473409"/>
                <a:gd name="connsiteX3" fmla="*/ 2156604 w 2812211"/>
                <a:gd name="connsiteY3" fmla="*/ 1240495 h 1473409"/>
                <a:gd name="connsiteX4" fmla="*/ 2812211 w 2812211"/>
                <a:gd name="connsiteY4" fmla="*/ 1473409 h 1473409"/>
                <a:gd name="connsiteX0" fmla="*/ 0 w 2812211"/>
                <a:gd name="connsiteY0" fmla="*/ 1456178 h 1473431"/>
                <a:gd name="connsiteX1" fmla="*/ 560716 w 2812211"/>
                <a:gd name="connsiteY1" fmla="*/ 6941 h 1473431"/>
                <a:gd name="connsiteX2" fmla="*/ 1440612 w 2812211"/>
                <a:gd name="connsiteY2" fmla="*/ 921340 h 1473431"/>
                <a:gd name="connsiteX3" fmla="*/ 2001329 w 2812211"/>
                <a:gd name="connsiteY3" fmla="*/ 1257770 h 1473431"/>
                <a:gd name="connsiteX4" fmla="*/ 2812211 w 2812211"/>
                <a:gd name="connsiteY4" fmla="*/ 1473431 h 1473431"/>
                <a:gd name="connsiteX0" fmla="*/ 0 w 2812211"/>
                <a:gd name="connsiteY0" fmla="*/ 1353436 h 1370689"/>
                <a:gd name="connsiteX1" fmla="*/ 776376 w 2812211"/>
                <a:gd name="connsiteY1" fmla="*/ 7716 h 1370689"/>
                <a:gd name="connsiteX2" fmla="*/ 1440612 w 2812211"/>
                <a:gd name="connsiteY2" fmla="*/ 818598 h 1370689"/>
                <a:gd name="connsiteX3" fmla="*/ 2001329 w 2812211"/>
                <a:gd name="connsiteY3" fmla="*/ 1155028 h 1370689"/>
                <a:gd name="connsiteX4" fmla="*/ 2812211 w 2812211"/>
                <a:gd name="connsiteY4" fmla="*/ 1370689 h 1370689"/>
                <a:gd name="connsiteX0" fmla="*/ 0 w 2812211"/>
                <a:gd name="connsiteY0" fmla="*/ 1353436 h 1370689"/>
                <a:gd name="connsiteX1" fmla="*/ 776376 w 2812211"/>
                <a:gd name="connsiteY1" fmla="*/ 7716 h 1370689"/>
                <a:gd name="connsiteX2" fmla="*/ 1440612 w 2812211"/>
                <a:gd name="connsiteY2" fmla="*/ 818598 h 1370689"/>
                <a:gd name="connsiteX3" fmla="*/ 2001329 w 2812211"/>
                <a:gd name="connsiteY3" fmla="*/ 1155028 h 1370689"/>
                <a:gd name="connsiteX4" fmla="*/ 2812211 w 2812211"/>
                <a:gd name="connsiteY4" fmla="*/ 1370689 h 1370689"/>
                <a:gd name="connsiteX0" fmla="*/ 0 w 2812211"/>
                <a:gd name="connsiteY0" fmla="*/ 1458154 h 1475407"/>
                <a:gd name="connsiteX1" fmla="*/ 767584 w 2812211"/>
                <a:gd name="connsiteY1" fmla="*/ 6927 h 1475407"/>
                <a:gd name="connsiteX2" fmla="*/ 1440612 w 2812211"/>
                <a:gd name="connsiteY2" fmla="*/ 923316 h 1475407"/>
                <a:gd name="connsiteX3" fmla="*/ 2001329 w 2812211"/>
                <a:gd name="connsiteY3" fmla="*/ 1259746 h 1475407"/>
                <a:gd name="connsiteX4" fmla="*/ 2812211 w 2812211"/>
                <a:gd name="connsiteY4" fmla="*/ 1475407 h 1475407"/>
                <a:gd name="connsiteX0" fmla="*/ 0 w 2812211"/>
                <a:gd name="connsiteY0" fmla="*/ 1528052 h 1545305"/>
                <a:gd name="connsiteX1" fmla="*/ 758792 w 2812211"/>
                <a:gd name="connsiteY1" fmla="*/ 6486 h 1545305"/>
                <a:gd name="connsiteX2" fmla="*/ 1440612 w 2812211"/>
                <a:gd name="connsiteY2" fmla="*/ 993214 h 1545305"/>
                <a:gd name="connsiteX3" fmla="*/ 2001329 w 2812211"/>
                <a:gd name="connsiteY3" fmla="*/ 1329644 h 1545305"/>
                <a:gd name="connsiteX4" fmla="*/ 2812211 w 2812211"/>
                <a:gd name="connsiteY4" fmla="*/ 1545305 h 1545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2211" h="1545305">
                  <a:moveTo>
                    <a:pt x="0" y="1528052"/>
                  </a:moveTo>
                  <a:cubicBezTo>
                    <a:pt x="405441" y="643845"/>
                    <a:pt x="518690" y="95626"/>
                    <a:pt x="758792" y="6486"/>
                  </a:cubicBezTo>
                  <a:cubicBezTo>
                    <a:pt x="998894" y="-82654"/>
                    <a:pt x="1233523" y="772688"/>
                    <a:pt x="1440612" y="993214"/>
                  </a:cubicBezTo>
                  <a:cubicBezTo>
                    <a:pt x="1647702" y="1213740"/>
                    <a:pt x="1772729" y="1237629"/>
                    <a:pt x="2001329" y="1329644"/>
                  </a:cubicBezTo>
                  <a:cubicBezTo>
                    <a:pt x="2229929" y="1421659"/>
                    <a:pt x="2487283" y="1533803"/>
                    <a:pt x="2812211" y="1545305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49" name="Přímá spojnice se šipkou 48">
              <a:extLst>
                <a:ext uri="{FF2B5EF4-FFF2-40B4-BE49-F238E27FC236}">
                  <a16:creationId xmlns:a16="http://schemas.microsoft.com/office/drawing/2014/main" id="{26CFD247-DD40-49C3-9CE1-4B525E08481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549275" y="5428891"/>
              <a:ext cx="186618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1" name="Volný tvar: obrazec 50">
            <a:extLst>
              <a:ext uri="{FF2B5EF4-FFF2-40B4-BE49-F238E27FC236}">
                <a16:creationId xmlns:a16="http://schemas.microsoft.com/office/drawing/2014/main" id="{8AD40D39-ABBB-49A8-BE53-6CC26951A21F}"/>
              </a:ext>
            </a:extLst>
          </p:cNvPr>
          <p:cNvSpPr/>
          <p:nvPr/>
        </p:nvSpPr>
        <p:spPr bwMode="auto">
          <a:xfrm>
            <a:off x="1238271" y="2165458"/>
            <a:ext cx="4209690" cy="2698434"/>
          </a:xfrm>
          <a:custGeom>
            <a:avLst/>
            <a:gdLst>
              <a:gd name="connsiteX0" fmla="*/ 65662 w 4585903"/>
              <a:gd name="connsiteY0" fmla="*/ 3127473 h 3136099"/>
              <a:gd name="connsiteX1" fmla="*/ 238190 w 4585903"/>
              <a:gd name="connsiteY1" fmla="*/ 30590 h 3136099"/>
              <a:gd name="connsiteX2" fmla="*/ 2006605 w 4585903"/>
              <a:gd name="connsiteY2" fmla="*/ 1522959 h 3136099"/>
              <a:gd name="connsiteX3" fmla="*/ 2748477 w 4585903"/>
              <a:gd name="connsiteY3" fmla="*/ 1177903 h 3136099"/>
              <a:gd name="connsiteX4" fmla="*/ 4585903 w 4585903"/>
              <a:gd name="connsiteY4" fmla="*/ 3136099 h 3136099"/>
              <a:gd name="connsiteX0" fmla="*/ 11640 w 4531881"/>
              <a:gd name="connsiteY0" fmla="*/ 2957684 h 2966310"/>
              <a:gd name="connsiteX1" fmla="*/ 563730 w 4531881"/>
              <a:gd name="connsiteY1" fmla="*/ 33329 h 2966310"/>
              <a:gd name="connsiteX2" fmla="*/ 1952583 w 4531881"/>
              <a:gd name="connsiteY2" fmla="*/ 1353170 h 2966310"/>
              <a:gd name="connsiteX3" fmla="*/ 2694455 w 4531881"/>
              <a:gd name="connsiteY3" fmla="*/ 1008114 h 2966310"/>
              <a:gd name="connsiteX4" fmla="*/ 4531881 w 4531881"/>
              <a:gd name="connsiteY4" fmla="*/ 2966310 h 2966310"/>
              <a:gd name="connsiteX0" fmla="*/ 11271 w 4531512"/>
              <a:gd name="connsiteY0" fmla="*/ 2946073 h 2954699"/>
              <a:gd name="connsiteX1" fmla="*/ 563361 w 4531512"/>
              <a:gd name="connsiteY1" fmla="*/ 21718 h 2954699"/>
              <a:gd name="connsiteX2" fmla="*/ 1874576 w 4531512"/>
              <a:gd name="connsiteY2" fmla="*/ 1583099 h 2954699"/>
              <a:gd name="connsiteX3" fmla="*/ 2694086 w 4531512"/>
              <a:gd name="connsiteY3" fmla="*/ 996503 h 2954699"/>
              <a:gd name="connsiteX4" fmla="*/ 4531512 w 4531512"/>
              <a:gd name="connsiteY4" fmla="*/ 2954699 h 2954699"/>
              <a:gd name="connsiteX0" fmla="*/ 11271 w 4531512"/>
              <a:gd name="connsiteY0" fmla="*/ 2947146 h 2955772"/>
              <a:gd name="connsiteX1" fmla="*/ 563361 w 4531512"/>
              <a:gd name="connsiteY1" fmla="*/ 22791 h 2955772"/>
              <a:gd name="connsiteX2" fmla="*/ 1874576 w 4531512"/>
              <a:gd name="connsiteY2" fmla="*/ 1584172 h 2955772"/>
              <a:gd name="connsiteX3" fmla="*/ 2780351 w 4531512"/>
              <a:gd name="connsiteY3" fmla="*/ 1515161 h 2955772"/>
              <a:gd name="connsiteX4" fmla="*/ 4531512 w 4531512"/>
              <a:gd name="connsiteY4" fmla="*/ 2955772 h 2955772"/>
              <a:gd name="connsiteX0" fmla="*/ 11271 w 4531512"/>
              <a:gd name="connsiteY0" fmla="*/ 2947146 h 2955772"/>
              <a:gd name="connsiteX1" fmla="*/ 563361 w 4531512"/>
              <a:gd name="connsiteY1" fmla="*/ 22791 h 2955772"/>
              <a:gd name="connsiteX2" fmla="*/ 1874576 w 4531512"/>
              <a:gd name="connsiteY2" fmla="*/ 1584172 h 2955772"/>
              <a:gd name="connsiteX3" fmla="*/ 2780351 w 4531512"/>
              <a:gd name="connsiteY3" fmla="*/ 1515161 h 2955772"/>
              <a:gd name="connsiteX4" fmla="*/ 4531512 w 4531512"/>
              <a:gd name="connsiteY4" fmla="*/ 2955772 h 2955772"/>
              <a:gd name="connsiteX0" fmla="*/ 11271 w 4220961"/>
              <a:gd name="connsiteY0" fmla="*/ 2947146 h 2955772"/>
              <a:gd name="connsiteX1" fmla="*/ 563361 w 4220961"/>
              <a:gd name="connsiteY1" fmla="*/ 22791 h 2955772"/>
              <a:gd name="connsiteX2" fmla="*/ 1874576 w 4220961"/>
              <a:gd name="connsiteY2" fmla="*/ 1584172 h 2955772"/>
              <a:gd name="connsiteX3" fmla="*/ 2780351 w 4220961"/>
              <a:gd name="connsiteY3" fmla="*/ 1515161 h 2955772"/>
              <a:gd name="connsiteX4" fmla="*/ 4220961 w 4220961"/>
              <a:gd name="connsiteY4" fmla="*/ 2955772 h 2955772"/>
              <a:gd name="connsiteX0" fmla="*/ 9222 w 4218912"/>
              <a:gd name="connsiteY0" fmla="*/ 2952369 h 2960995"/>
              <a:gd name="connsiteX1" fmla="*/ 561312 w 4218912"/>
              <a:gd name="connsiteY1" fmla="*/ 28014 h 2960995"/>
              <a:gd name="connsiteX2" fmla="*/ 1337689 w 4218912"/>
              <a:gd name="connsiteY2" fmla="*/ 1477252 h 2960995"/>
              <a:gd name="connsiteX3" fmla="*/ 2778302 w 4218912"/>
              <a:gd name="connsiteY3" fmla="*/ 1520384 h 2960995"/>
              <a:gd name="connsiteX4" fmla="*/ 4218912 w 4218912"/>
              <a:gd name="connsiteY4" fmla="*/ 2960995 h 2960995"/>
              <a:gd name="connsiteX0" fmla="*/ 9222 w 4218912"/>
              <a:gd name="connsiteY0" fmla="*/ 2952369 h 2960995"/>
              <a:gd name="connsiteX1" fmla="*/ 561312 w 4218912"/>
              <a:gd name="connsiteY1" fmla="*/ 28014 h 2960995"/>
              <a:gd name="connsiteX2" fmla="*/ 1337689 w 4218912"/>
              <a:gd name="connsiteY2" fmla="*/ 1477252 h 2960995"/>
              <a:gd name="connsiteX3" fmla="*/ 2778302 w 4218912"/>
              <a:gd name="connsiteY3" fmla="*/ 1520384 h 2960995"/>
              <a:gd name="connsiteX4" fmla="*/ 4218912 w 4218912"/>
              <a:gd name="connsiteY4" fmla="*/ 2960995 h 2960995"/>
              <a:gd name="connsiteX0" fmla="*/ 9388 w 4219078"/>
              <a:gd name="connsiteY0" fmla="*/ 2953248 h 2961874"/>
              <a:gd name="connsiteX1" fmla="*/ 561478 w 4219078"/>
              <a:gd name="connsiteY1" fmla="*/ 28893 h 2961874"/>
              <a:gd name="connsiteX2" fmla="*/ 1389614 w 4219078"/>
              <a:gd name="connsiteY2" fmla="*/ 1460879 h 2961874"/>
              <a:gd name="connsiteX3" fmla="*/ 2778468 w 4219078"/>
              <a:gd name="connsiteY3" fmla="*/ 1521263 h 2961874"/>
              <a:gd name="connsiteX4" fmla="*/ 4219078 w 4219078"/>
              <a:gd name="connsiteY4" fmla="*/ 2961874 h 2961874"/>
              <a:gd name="connsiteX0" fmla="*/ 9388 w 4219078"/>
              <a:gd name="connsiteY0" fmla="*/ 2953174 h 2961800"/>
              <a:gd name="connsiteX1" fmla="*/ 561478 w 4219078"/>
              <a:gd name="connsiteY1" fmla="*/ 28819 h 2961800"/>
              <a:gd name="connsiteX2" fmla="*/ 1389614 w 4219078"/>
              <a:gd name="connsiteY2" fmla="*/ 1460805 h 2961800"/>
              <a:gd name="connsiteX3" fmla="*/ 2536928 w 4219078"/>
              <a:gd name="connsiteY3" fmla="*/ 1495309 h 2961800"/>
              <a:gd name="connsiteX4" fmla="*/ 4219078 w 4219078"/>
              <a:gd name="connsiteY4" fmla="*/ 2961800 h 2961800"/>
              <a:gd name="connsiteX0" fmla="*/ 0 w 4209690"/>
              <a:gd name="connsiteY0" fmla="*/ 2953174 h 2961800"/>
              <a:gd name="connsiteX1" fmla="*/ 552090 w 4209690"/>
              <a:gd name="connsiteY1" fmla="*/ 28819 h 2961800"/>
              <a:gd name="connsiteX2" fmla="*/ 1380226 w 4209690"/>
              <a:gd name="connsiteY2" fmla="*/ 1460805 h 2961800"/>
              <a:gd name="connsiteX3" fmla="*/ 2527540 w 4209690"/>
              <a:gd name="connsiteY3" fmla="*/ 1495309 h 2961800"/>
              <a:gd name="connsiteX4" fmla="*/ 4209690 w 4209690"/>
              <a:gd name="connsiteY4" fmla="*/ 2961800 h 2961800"/>
              <a:gd name="connsiteX0" fmla="*/ 0 w 4209690"/>
              <a:gd name="connsiteY0" fmla="*/ 2719819 h 2728445"/>
              <a:gd name="connsiteX1" fmla="*/ 481752 w 4209690"/>
              <a:gd name="connsiteY1" fmla="*/ 32857 h 2728445"/>
              <a:gd name="connsiteX2" fmla="*/ 1380226 w 4209690"/>
              <a:gd name="connsiteY2" fmla="*/ 1227450 h 2728445"/>
              <a:gd name="connsiteX3" fmla="*/ 2527540 w 4209690"/>
              <a:gd name="connsiteY3" fmla="*/ 1261954 h 2728445"/>
              <a:gd name="connsiteX4" fmla="*/ 4209690 w 4209690"/>
              <a:gd name="connsiteY4" fmla="*/ 2728445 h 2728445"/>
              <a:gd name="connsiteX0" fmla="*/ 0 w 4209690"/>
              <a:gd name="connsiteY0" fmla="*/ 2711198 h 2719824"/>
              <a:gd name="connsiteX1" fmla="*/ 437790 w 4209690"/>
              <a:gd name="connsiteY1" fmla="*/ 33028 h 2719824"/>
              <a:gd name="connsiteX2" fmla="*/ 1380226 w 4209690"/>
              <a:gd name="connsiteY2" fmla="*/ 1218829 h 2719824"/>
              <a:gd name="connsiteX3" fmla="*/ 2527540 w 4209690"/>
              <a:gd name="connsiteY3" fmla="*/ 1253333 h 2719824"/>
              <a:gd name="connsiteX4" fmla="*/ 4209690 w 4209690"/>
              <a:gd name="connsiteY4" fmla="*/ 2719824 h 2719824"/>
              <a:gd name="connsiteX0" fmla="*/ 0 w 4209690"/>
              <a:gd name="connsiteY0" fmla="*/ 2702580 h 2711206"/>
              <a:gd name="connsiteX1" fmla="*/ 472959 w 4209690"/>
              <a:gd name="connsiteY1" fmla="*/ 33202 h 2711206"/>
              <a:gd name="connsiteX2" fmla="*/ 1380226 w 4209690"/>
              <a:gd name="connsiteY2" fmla="*/ 1210211 h 2711206"/>
              <a:gd name="connsiteX3" fmla="*/ 2527540 w 4209690"/>
              <a:gd name="connsiteY3" fmla="*/ 1244715 h 2711206"/>
              <a:gd name="connsiteX4" fmla="*/ 4209690 w 4209690"/>
              <a:gd name="connsiteY4" fmla="*/ 2711206 h 2711206"/>
              <a:gd name="connsiteX0" fmla="*/ 0 w 4209690"/>
              <a:gd name="connsiteY0" fmla="*/ 2697130 h 2705756"/>
              <a:gd name="connsiteX1" fmla="*/ 472959 w 4209690"/>
              <a:gd name="connsiteY1" fmla="*/ 27752 h 2705756"/>
              <a:gd name="connsiteX2" fmla="*/ 1431026 w 4209690"/>
              <a:gd name="connsiteY2" fmla="*/ 1300011 h 2705756"/>
              <a:gd name="connsiteX3" fmla="*/ 2527540 w 4209690"/>
              <a:gd name="connsiteY3" fmla="*/ 1239265 h 2705756"/>
              <a:gd name="connsiteX4" fmla="*/ 4209690 w 4209690"/>
              <a:gd name="connsiteY4" fmla="*/ 2705756 h 2705756"/>
              <a:gd name="connsiteX0" fmla="*/ 0 w 4209690"/>
              <a:gd name="connsiteY0" fmla="*/ 2695080 h 2703706"/>
              <a:gd name="connsiteX1" fmla="*/ 472959 w 4209690"/>
              <a:gd name="connsiteY1" fmla="*/ 25702 h 2703706"/>
              <a:gd name="connsiteX2" fmla="*/ 1431026 w 4209690"/>
              <a:gd name="connsiteY2" fmla="*/ 1297961 h 2703706"/>
              <a:gd name="connsiteX3" fmla="*/ 2527540 w 4209690"/>
              <a:gd name="connsiteY3" fmla="*/ 1237215 h 2703706"/>
              <a:gd name="connsiteX4" fmla="*/ 4209690 w 4209690"/>
              <a:gd name="connsiteY4" fmla="*/ 2703706 h 2703706"/>
              <a:gd name="connsiteX0" fmla="*/ 0 w 4209690"/>
              <a:gd name="connsiteY0" fmla="*/ 2696672 h 2705298"/>
              <a:gd name="connsiteX1" fmla="*/ 472959 w 4209690"/>
              <a:gd name="connsiteY1" fmla="*/ 27294 h 2705298"/>
              <a:gd name="connsiteX2" fmla="*/ 1431026 w 4209690"/>
              <a:gd name="connsiteY2" fmla="*/ 1299553 h 2705298"/>
              <a:gd name="connsiteX3" fmla="*/ 2527540 w 4209690"/>
              <a:gd name="connsiteY3" fmla="*/ 1238807 h 2705298"/>
              <a:gd name="connsiteX4" fmla="*/ 4209690 w 4209690"/>
              <a:gd name="connsiteY4" fmla="*/ 2705298 h 2705298"/>
              <a:gd name="connsiteX0" fmla="*/ 0 w 4209690"/>
              <a:gd name="connsiteY0" fmla="*/ 2691242 h 2699868"/>
              <a:gd name="connsiteX1" fmla="*/ 472959 w 4209690"/>
              <a:gd name="connsiteY1" fmla="*/ 21864 h 2699868"/>
              <a:gd name="connsiteX2" fmla="*/ 1457151 w 4209690"/>
              <a:gd name="connsiteY2" fmla="*/ 1407335 h 2699868"/>
              <a:gd name="connsiteX3" fmla="*/ 2527540 w 4209690"/>
              <a:gd name="connsiteY3" fmla="*/ 1233377 h 2699868"/>
              <a:gd name="connsiteX4" fmla="*/ 4209690 w 4209690"/>
              <a:gd name="connsiteY4" fmla="*/ 2699868 h 2699868"/>
              <a:gd name="connsiteX0" fmla="*/ 0 w 4209690"/>
              <a:gd name="connsiteY0" fmla="*/ 2689808 h 2698434"/>
              <a:gd name="connsiteX1" fmla="*/ 472959 w 4209690"/>
              <a:gd name="connsiteY1" fmla="*/ 20430 h 2698434"/>
              <a:gd name="connsiteX2" fmla="*/ 1457151 w 4209690"/>
              <a:gd name="connsiteY2" fmla="*/ 1405901 h 2698434"/>
              <a:gd name="connsiteX3" fmla="*/ 2527540 w 4209690"/>
              <a:gd name="connsiteY3" fmla="*/ 1231943 h 2698434"/>
              <a:gd name="connsiteX4" fmla="*/ 4209690 w 4209690"/>
              <a:gd name="connsiteY4" fmla="*/ 2698434 h 2698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90" h="2698434">
                <a:moveTo>
                  <a:pt x="0" y="2689808"/>
                </a:moveTo>
                <a:cubicBezTo>
                  <a:pt x="19410" y="1275076"/>
                  <a:pt x="230101" y="234414"/>
                  <a:pt x="472959" y="20430"/>
                </a:cubicBezTo>
                <a:cubicBezTo>
                  <a:pt x="715817" y="-193554"/>
                  <a:pt x="1228295" y="1342593"/>
                  <a:pt x="1457151" y="1405901"/>
                </a:cubicBezTo>
                <a:cubicBezTo>
                  <a:pt x="1686007" y="1469209"/>
                  <a:pt x="2055963" y="981777"/>
                  <a:pt x="2527540" y="1231943"/>
                </a:cubicBezTo>
                <a:cubicBezTo>
                  <a:pt x="2999117" y="1482109"/>
                  <a:pt x="3393775" y="1965907"/>
                  <a:pt x="4209690" y="2698434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2" name="Zástupný symbol pro obsah 4">
            <a:extLst>
              <a:ext uri="{FF2B5EF4-FFF2-40B4-BE49-F238E27FC236}">
                <a16:creationId xmlns:a16="http://schemas.microsoft.com/office/drawing/2014/main" id="{20BF82B3-2C9D-4FD6-A9E0-5ABE76156A9D}"/>
              </a:ext>
            </a:extLst>
          </p:cNvPr>
          <p:cNvSpPr txBox="1">
            <a:spLocks/>
          </p:cNvSpPr>
          <p:nvPr/>
        </p:nvSpPr>
        <p:spPr>
          <a:xfrm>
            <a:off x="5792726" y="4863891"/>
            <a:ext cx="455376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cs-CZ" sz="1400" kern="0" dirty="0"/>
              <a:t>t </a:t>
            </a:r>
            <a:r>
              <a:rPr lang="en-US" sz="1400" kern="0" dirty="0"/>
              <a:t>[s]</a:t>
            </a:r>
          </a:p>
        </p:txBody>
      </p:sp>
      <p:sp>
        <p:nvSpPr>
          <p:cNvPr id="53" name="Zástupný symbol pro obsah 4">
            <a:extLst>
              <a:ext uri="{FF2B5EF4-FFF2-40B4-BE49-F238E27FC236}">
                <a16:creationId xmlns:a16="http://schemas.microsoft.com/office/drawing/2014/main" id="{327D70D4-1FCF-484E-841D-F0DD1DFC0FA2}"/>
              </a:ext>
            </a:extLst>
          </p:cNvPr>
          <p:cNvSpPr txBox="1">
            <a:spLocks/>
          </p:cNvSpPr>
          <p:nvPr/>
        </p:nvSpPr>
        <p:spPr>
          <a:xfrm>
            <a:off x="146355" y="1599098"/>
            <a:ext cx="2617268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/>
              <a:t>P[mmHg]</a:t>
            </a:r>
          </a:p>
        </p:txBody>
      </p:sp>
      <p:sp>
        <p:nvSpPr>
          <p:cNvPr id="54" name="Zástupný symbol pro obsah 4">
            <a:extLst>
              <a:ext uri="{FF2B5EF4-FFF2-40B4-BE49-F238E27FC236}">
                <a16:creationId xmlns:a16="http://schemas.microsoft.com/office/drawing/2014/main" id="{CE7CDB0F-0437-42FB-9D59-81207F95324A}"/>
              </a:ext>
            </a:extLst>
          </p:cNvPr>
          <p:cNvSpPr txBox="1">
            <a:spLocks/>
          </p:cNvSpPr>
          <p:nvPr/>
        </p:nvSpPr>
        <p:spPr>
          <a:xfrm>
            <a:off x="2763623" y="5363377"/>
            <a:ext cx="1410250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 err="1"/>
              <a:t>Odražená</a:t>
            </a:r>
            <a:r>
              <a:rPr lang="en-US" sz="1400" kern="0" dirty="0"/>
              <a:t> </a:t>
            </a:r>
            <a:r>
              <a:rPr lang="en-US" sz="1400" kern="0" dirty="0" err="1"/>
              <a:t>vlna</a:t>
            </a:r>
            <a:r>
              <a:rPr lang="en-US" sz="1400" kern="0" dirty="0"/>
              <a:t> </a:t>
            </a:r>
          </a:p>
        </p:txBody>
      </p:sp>
      <p:sp>
        <p:nvSpPr>
          <p:cNvPr id="58" name="Zástupný symbol pro obsah 4">
            <a:extLst>
              <a:ext uri="{FF2B5EF4-FFF2-40B4-BE49-F238E27FC236}">
                <a16:creationId xmlns:a16="http://schemas.microsoft.com/office/drawing/2014/main" id="{41EE277D-8D2C-4E5F-AE61-055599DC8F14}"/>
              </a:ext>
            </a:extLst>
          </p:cNvPr>
          <p:cNvSpPr txBox="1">
            <a:spLocks/>
          </p:cNvSpPr>
          <p:nvPr/>
        </p:nvSpPr>
        <p:spPr>
          <a:xfrm>
            <a:off x="1133309" y="5021722"/>
            <a:ext cx="2617268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en-US" sz="1400" kern="0" dirty="0" err="1"/>
              <a:t>Dopředná</a:t>
            </a:r>
            <a:r>
              <a:rPr lang="en-US" sz="1400" kern="0" dirty="0"/>
              <a:t> </a:t>
            </a:r>
            <a:r>
              <a:rPr lang="en-US" sz="1400" kern="0" dirty="0" err="1"/>
              <a:t>systolická</a:t>
            </a:r>
            <a:r>
              <a:rPr lang="en-US" sz="1400" kern="0" dirty="0"/>
              <a:t> </a:t>
            </a:r>
            <a:r>
              <a:rPr lang="en-US" sz="1400" kern="0" dirty="0" err="1"/>
              <a:t>vlna</a:t>
            </a:r>
            <a:r>
              <a:rPr lang="en-US" sz="1400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283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NZ 2023final VLF_Poddajnost pažní tepny 2022 XB[20230502093507837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6BC89E16-269B-4875-A8A3-7D5D981D44E5}" vid="{F6D460A2-5B48-45E1-BFF4-0DDF8E264AE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prezentace-med-en-v9</Template>
  <TotalTime>14805</TotalTime>
  <Words>1696</Words>
  <Application>Microsoft Office PowerPoint</Application>
  <PresentationFormat>Širokoúhlá obrazovka</PresentationFormat>
  <Paragraphs>231</Paragraphs>
  <Slides>34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1" baseType="lpstr">
      <vt:lpstr>Arial</vt:lpstr>
      <vt:lpstr>Cambria Math</vt:lpstr>
      <vt:lpstr>Tahoma</vt:lpstr>
      <vt:lpstr>Times New Roman</vt:lpstr>
      <vt:lpstr>Wingdings</vt:lpstr>
      <vt:lpstr>Presentation_MU_EN</vt:lpstr>
      <vt:lpstr>Image</vt:lpstr>
      <vt:lpstr>Poddajnost cévního systému</vt:lpstr>
      <vt:lpstr>Prezentace aplikace PowerPoint</vt:lpstr>
      <vt:lpstr>Využití v klinické diagnostice</vt:lpstr>
      <vt:lpstr>Prezentace aplikace PowerPoint</vt:lpstr>
      <vt:lpstr>Prezentace aplikace PowerPoint</vt:lpstr>
      <vt:lpstr>Prezentace aplikace PowerPoint</vt:lpstr>
      <vt:lpstr>Faktory ovlivňující arteriální tuhost  </vt:lpstr>
      <vt:lpstr>Důsledky zvýšené arteriální tuhosti </vt:lpstr>
      <vt:lpstr>Pulzová vlna</vt:lpstr>
      <vt:lpstr>Pulzová vlna</vt:lpstr>
      <vt:lpstr>Prezentace aplikace PowerPoint</vt:lpstr>
      <vt:lpstr>Pulzová vlna v různých cévních segmentech </vt:lpstr>
      <vt:lpstr>Pohlavní rozdíly v mechanismech zvýšení arteriální tuhosti</vt:lpstr>
      <vt:lpstr>Hodnocení pulzové vlny </vt:lpstr>
      <vt:lpstr>Hodnocení pulzové vlny </vt:lpstr>
      <vt:lpstr>Prezentace aplikace PowerPoint</vt:lpstr>
      <vt:lpstr>Prezentace aplikace PowerPoint</vt:lpstr>
      <vt:lpstr>Tlak odražené vlny</vt:lpstr>
      <vt:lpstr>Prezentace aplikace PowerPoint</vt:lpstr>
      <vt:lpstr>Sonografie</vt:lpstr>
      <vt:lpstr>Rychlost Pulzové Vlny </vt:lpstr>
      <vt:lpstr>CAVI měření </vt:lpstr>
      <vt:lpstr>CAVI měření </vt:lpstr>
      <vt:lpstr>Index kotník – paže ankle-brachial index (ABI)</vt:lpstr>
      <vt:lpstr>Děkuji za pozornost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system. Compendium.</dc:title>
  <dc:creator>Ksenia Budinskaya</dc:creator>
  <cp:lastModifiedBy>Zuzana Nováková</cp:lastModifiedBy>
  <cp:revision>104</cp:revision>
  <cp:lastPrinted>1601-01-01T00:00:00Z</cp:lastPrinted>
  <dcterms:created xsi:type="dcterms:W3CDTF">2020-11-05T09:58:03Z</dcterms:created>
  <dcterms:modified xsi:type="dcterms:W3CDTF">2024-05-21T07:22:37Z</dcterms:modified>
</cp:coreProperties>
</file>