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36" r:id="rId2"/>
    <p:sldId id="387" r:id="rId3"/>
    <p:sldId id="388" r:id="rId4"/>
    <p:sldId id="389" r:id="rId5"/>
    <p:sldId id="390" r:id="rId6"/>
    <p:sldId id="391" r:id="rId7"/>
    <p:sldId id="440" r:id="rId8"/>
    <p:sldId id="441" r:id="rId9"/>
    <p:sldId id="392" r:id="rId10"/>
    <p:sldId id="393" r:id="rId11"/>
    <p:sldId id="394" r:id="rId12"/>
    <p:sldId id="397" r:id="rId13"/>
    <p:sldId id="399" r:id="rId14"/>
    <p:sldId id="398" r:id="rId15"/>
    <p:sldId id="401" r:id="rId16"/>
    <p:sldId id="412" r:id="rId17"/>
    <p:sldId id="434" r:id="rId18"/>
    <p:sldId id="435" r:id="rId19"/>
    <p:sldId id="425" r:id="rId20"/>
    <p:sldId id="426" r:id="rId21"/>
    <p:sldId id="427" r:id="rId22"/>
    <p:sldId id="414" r:id="rId23"/>
    <p:sldId id="430" r:id="rId24"/>
    <p:sldId id="431" r:id="rId25"/>
    <p:sldId id="428" r:id="rId26"/>
    <p:sldId id="429" r:id="rId27"/>
    <p:sldId id="432" r:id="rId28"/>
    <p:sldId id="433" r:id="rId29"/>
    <p:sldId id="438" r:id="rId30"/>
    <p:sldId id="439" r:id="rId31"/>
    <p:sldId id="346" r:id="rId32"/>
    <p:sldId id="406" r:id="rId33"/>
    <p:sldId id="417" r:id="rId34"/>
    <p:sldId id="418" r:id="rId35"/>
    <p:sldId id="419" r:id="rId36"/>
    <p:sldId id="359" r:id="rId37"/>
    <p:sldId id="421" r:id="rId38"/>
    <p:sldId id="420" r:id="rId39"/>
    <p:sldId id="405" r:id="rId40"/>
    <p:sldId id="422" r:id="rId41"/>
    <p:sldId id="423" r:id="rId42"/>
    <p:sldId id="404" r:id="rId43"/>
    <p:sldId id="400" r:id="rId44"/>
    <p:sldId id="362" r:id="rId45"/>
    <p:sldId id="403" r:id="rId46"/>
    <p:sldId id="413" r:id="rId47"/>
    <p:sldId id="424" r:id="rId48"/>
  </p:sldIdLst>
  <p:sldSz cx="9144000" cy="6858000" type="screen4x3"/>
  <p:notesSz cx="6858000" cy="9144000"/>
  <p:custDataLst>
    <p:tags r:id="rId50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1" autoAdjust="0"/>
    <p:restoredTop sz="84545" autoAdjust="0"/>
  </p:normalViewPr>
  <p:slideViewPr>
    <p:cSldViewPr>
      <p:cViewPr varScale="1">
        <p:scale>
          <a:sx n="96" d="100"/>
          <a:sy n="96" d="100"/>
        </p:scale>
        <p:origin x="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Podrobnější popis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 – protaktinium, Z = 91. Hmotnostní úbytek je záporný, tudíž se neuvolní žádná energie, ale naopak bylo by potřeba energii dodat, aby reakce mohla proběhnout.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679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1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7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03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14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66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30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14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14. 3. 2023.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9/90/Ra226keV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5/54/Co60DS.p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" Target="slide14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" Target="slide14.xm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/>
              <a:t>IZMB – radioaktivita- 3 </a:t>
            </a:r>
            <a:endParaRPr lang="bs-Latn-BA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33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87824" y="5733256"/>
                <a:ext cx="446372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733256"/>
                <a:ext cx="4463721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captur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3"/>
          <a:stretch/>
        </p:blipFill>
        <p:spPr bwMode="auto">
          <a:xfrm>
            <a:off x="1979712" y="1196752"/>
            <a:ext cx="683654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93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91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483791" y="5013176"/>
                <a:ext cx="353648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791" y="5013176"/>
                <a:ext cx="3536481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2060849"/>
            <a:ext cx="72390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Excitované jádro často přebytečnou energii vyzáří ve formě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záření.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3140969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foton může interagovat s elektronem z obalu, což má za následek jeho vyražení a ionizaci atomu.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40352" y="593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55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pouze jedna cesta?</a:t>
            </a:r>
          </a:p>
        </p:txBody>
      </p:sp>
      <p:pic>
        <p:nvPicPr>
          <p:cNvPr id="7" name="Picture 14" descr="File:Ra226keV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5616624" cy="40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alpha = \frac{\mbox{number of de-excitations via electron emission}}{\mbox{number of de-excitations via gamma-ray emission}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6297659"/>
            <a:ext cx="5652120" cy="560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21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radioaktivity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přeměny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852937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úměrná počtu částic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– rozpadová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přeměnová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Charakteristická pro daný rozpad a prvek.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5877272"/>
            <a:ext cx="7239000" cy="7920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– aktivita vzorku [s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38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radioaktivity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integraci dostáváme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708920"/>
            <a:ext cx="7239000" cy="1368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podmínky volíme 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a N(t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437113"/>
            <a:ext cx="72390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Tato rovnice popisuje zákon radioaktivního rozpadu.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740352" y="16961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9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1584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Čas, za který klesne počet jader na ½ původního počtu.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7740352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85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2232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se stává, že se nuklid může rozpadat více způsoby. Potom je jeho poločas rozpadu odlišný.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Poločas rozpadu při 2 cestách.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7740352" y="42117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71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poločas rozpadu 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1/2Bi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Čas, za který je z těla vyloučena polovina látky.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Odbourávají (umožňují vyloučení z těla) především játra, ledviny…...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na: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Rozpustnosti látky ve vodě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Chemické vaznosti látky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Kapacitě biodegradačních drah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700" dirty="0"/>
              <a:t>Některé látky se mohou vázat např. na kostní tkáň a ty jsou pak hůře vylučovány (např. stroncium)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5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5000" y="1556793"/>
                <a:ext cx="72390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Efektivní poločas rozpadu T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Čas jak dlouho setrvává radioaktivní prvek v těle.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kombinací fyzikálního a biologického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𝐸𝑓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𝐹𝑦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vždy menší než Fy a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poločas.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Radionuklidy s kratším T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jsou vhodnější pro využití v praxi.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56793"/>
                <a:ext cx="72390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38" t="-1669" r="-1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0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/>
              <a:t>Dvoustupňový rozpad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Občas musíme uvažovat o rozpadu jako vícestupňovém procesu.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 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3200" b="0" i="1" smtClean="0">
                                  <a:latin typeface="Cambria Math"/>
                                </a:rPr>
                                <m:t>→</m:t>
                              </m:r>
                              <m:sPre>
                                <m:sPre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43</m:t>
                                  </m:r>
                                </m:sub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99</m:t>
                                  </m:r>
                                </m:sup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𝑇𝑐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867392" y="3573016"/>
            <a:ext cx="7239000" cy="1620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Rozpady probíhají zároveň a ovlivňují rychlost přeměny (plyne ze zákona radioaktivního rozpadu).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75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Přeměna struktury atomových jader.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7239000" cy="1584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Samovolný (přirozený) proces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Uměle vyvolaný (působením jiných částic nebo jader)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10027" y="3600400"/>
            <a:ext cx="7239000" cy="3257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Platí zákony zachování: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Hybnosti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Elektrického náboje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Momentu hybnosti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Počtu nukleonů</a:t>
            </a:r>
          </a:p>
        </p:txBody>
      </p:sp>
    </p:spTree>
    <p:extLst>
      <p:ext uri="{BB962C8B-B14F-4D97-AF65-F5344CB8AC3E}">
        <p14:creationId xmlns:p14="http://schemas.microsoft.com/office/powerpoint/2010/main" val="540943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/>
              <a:t>Dvoustupňový rozpad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897176" y="1409011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Celý problém lze popsat třemi diferenciálními rovnicemi.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974505" y="2693504"/>
                <a:ext cx="509998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05" y="2693504"/>
                <a:ext cx="5099986" cy="91037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366870" y="3685267"/>
                <a:ext cx="631525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870" y="3685267"/>
                <a:ext cx="6315255" cy="91037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184723" y="4595644"/>
                <a:ext cx="466390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23" y="4595644"/>
                <a:ext cx="4663905" cy="91037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1904998" y="5445224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/>
              <a:t>Rovnice popisuje úbytek jader 1 způsobený jejich rozpadem (u členu N1 je záporné znaménko = úbytek).</a:t>
            </a:r>
          </a:p>
          <a:p>
            <a:pPr marL="228600" indent="-228600">
              <a:buAutoNum type="arabicPeriod"/>
            </a:pPr>
            <a:r>
              <a:rPr lang="cs-CZ" sz="1600" dirty="0"/>
              <a:t>Rovnice popisuje úbytek jader 2 způsobených jejich rozpadem (vyjádřeno členem s –N2) a přírůstek jader 2 způsobených rozpadem jader 1 (vyjádřeno členem +N1)</a:t>
            </a:r>
          </a:p>
          <a:p>
            <a:pPr marL="228600" indent="-228600">
              <a:buAutoNum type="arabicPeriod"/>
            </a:pPr>
            <a:r>
              <a:rPr lang="cs-CZ" sz="1600" dirty="0"/>
              <a:t>Rovnice popisuje přírůstek jader 3. Předpokládá se, že toto jádro je již stabilní.</a:t>
            </a:r>
          </a:p>
          <a:p>
            <a:r>
              <a:rPr lang="cs-CZ" sz="1600" dirty="0"/>
              <a:t>Na počátku (v čase t=0) jsme měli pouze jádra 1 o celkovém počtu N0</a:t>
            </a:r>
          </a:p>
        </p:txBody>
      </p:sp>
    </p:spTree>
    <p:extLst>
      <p:ext uri="{BB962C8B-B14F-4D97-AF65-F5344CB8AC3E}">
        <p14:creationId xmlns:p14="http://schemas.microsoft.com/office/powerpoint/2010/main" val="177502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/>
              <a:t>Dvoustupňový rozpad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Integrací rovnic dostáváme rovnice pro počty jader jednotlivých izotopů.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cs-CZ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4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48478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důležité?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060848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Významný izotop v nukleární medicíně.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2654914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neutrony ostřelujeme jádro molybdenu 98.</a:t>
            </a:r>
          </a:p>
        </p:txBody>
      </p:sp>
    </p:spTree>
    <p:extLst>
      <p:ext uri="{BB962C8B-B14F-4D97-AF65-F5344CB8AC3E}">
        <p14:creationId xmlns:p14="http://schemas.microsoft.com/office/powerpoint/2010/main" val="105775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01495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66 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Takto připravený molybden je přepraven k diagnostickému zařízení a probíhá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-rozpad.</a:t>
            </a:r>
          </a:p>
        </p:txBody>
      </p:sp>
    </p:spTree>
    <p:extLst>
      <p:ext uri="{BB962C8B-B14F-4D97-AF65-F5344CB8AC3E}">
        <p14:creationId xmlns:p14="http://schemas.microsoft.com/office/powerpoint/2010/main" val="2730694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94294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361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43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𝑇𝑐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Technecium je chemicky separováno a poté navázáno na vhodnou látku, která je dopravena k vyšetřovanému místu.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4311098"/>
            <a:ext cx="7239000" cy="12061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Detekujeme gama fotony o energii 141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6461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pic>
        <p:nvPicPr>
          <p:cNvPr id="12" name="Picture 2" descr="http://www.nucleonica.net/wiki/images/thumb/0/01/Mo99DS.png/393px-Mo99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439" y="1844824"/>
            <a:ext cx="5618961" cy="3960440"/>
          </a:xfrm>
          <a:prstGeom prst="rect">
            <a:avLst/>
          </a:prstGeom>
          <a:noFill/>
        </p:spPr>
      </p:pic>
      <p:cxnSp>
        <p:nvCxnSpPr>
          <p:cNvPr id="5" name="Přímá spojovací šipka 4"/>
          <p:cNvCxnSpPr/>
          <p:nvPr/>
        </p:nvCxnSpPr>
        <p:spPr>
          <a:xfrm flipV="1">
            <a:off x="5076056" y="4581128"/>
            <a:ext cx="1296144" cy="18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915816" y="59492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Vysoce pravděpodobný přechod vyzářením konverzních elektronů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5960774" y="5949280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Pozn.: Tc99 je také nestabilní a rozpadá se beta-přeměnou na Ru99</a:t>
            </a:r>
          </a:p>
        </p:txBody>
      </p:sp>
      <p:pic>
        <p:nvPicPr>
          <p:cNvPr id="8" name="Picture 2" descr="\alpha = \frac{\mbox{number of de-excitations via electron emission}}{\mbox{number of de-excitations via gamma-ray emission}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"/>
            <a:ext cx="4824536" cy="478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7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30735"/>
            <a:ext cx="28797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1" y="150278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mozku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88020" y="4912181"/>
            <a:ext cx="252028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aseline="30000" dirty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>
                <a:latin typeface="Times New Roman" pitchFamily="18" charset="0"/>
                <a:cs typeface="Arial" charset="0"/>
              </a:rPr>
              <a:t>TcO-</a:t>
            </a:r>
            <a:r>
              <a:rPr lang="en-GB" altLang="cs-CZ" sz="2000" dirty="0" err="1">
                <a:latin typeface="Times New Roman" pitchFamily="18" charset="0"/>
                <a:cs typeface="Arial" charset="0"/>
                <a:sym typeface="Wingdings" pitchFamily="2" charset="2"/>
              </a:rPr>
              <a:t>hexamethyl</a:t>
            </a:r>
            <a:endParaRPr lang="cs-CZ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 err="1">
                <a:latin typeface="Times New Roman" pitchFamily="18" charset="0"/>
                <a:cs typeface="Arial" charset="0"/>
                <a:sym typeface="Wingdings" pitchFamily="2" charset="2"/>
              </a:rPr>
              <a:t>Propyleneamineoxime</a:t>
            </a:r>
            <a:endParaRPr lang="cs-CZ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err="1">
                <a:cs typeface="Arial" charset="0"/>
                <a:sym typeface="Wingdings" pitchFamily="2" charset="2"/>
              </a:rPr>
              <a:t>Ceretec</a:t>
            </a:r>
            <a:endParaRPr lang="de-DE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r="9128"/>
          <a:stretch>
            <a:fillRect/>
          </a:stretch>
        </p:blipFill>
        <p:spPr bwMode="auto">
          <a:xfrm>
            <a:off x="5580112" y="2296775"/>
            <a:ext cx="29749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552896" y="147491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ledvin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298672" y="5144630"/>
            <a:ext cx="3553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aseline="30000" dirty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>
                <a:latin typeface="Times New Roman" pitchFamily="18" charset="0"/>
                <a:cs typeface="Arial" charset="0"/>
              </a:rPr>
              <a:t>TcO-mercaptoacetyltriglycine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cs typeface="Arial" charset="0"/>
              </a:rPr>
              <a:t>Sestamibi</a:t>
            </a:r>
            <a:endParaRPr lang="cs-CZ" altLang="cs-CZ" sz="20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03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Co-60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41277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podobná jako 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59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2006842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ostřelujeme jádro kobaltu 59 neutrony.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27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𝐶𝑜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𝑁𝑖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5000" y="3789040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5,27 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𝑁𝑖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2267744" y="5998473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Nikl přechází z „excitovaného“ do základního stavu téměř okamžitě.</a:t>
            </a:r>
          </a:p>
          <a:p>
            <a:r>
              <a:rPr lang="cs-CZ" dirty="0"/>
              <a:t>Kobalt se uchovává v tzv. „Kobaltové bombě“</a:t>
            </a:r>
          </a:p>
        </p:txBody>
      </p:sp>
    </p:spTree>
    <p:extLst>
      <p:ext uri="{BB962C8B-B14F-4D97-AF65-F5344CB8AC3E}">
        <p14:creationId xmlns:p14="http://schemas.microsoft.com/office/powerpoint/2010/main" val="1322638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Přeměna Co</a:t>
            </a:r>
          </a:p>
        </p:txBody>
      </p:sp>
      <p:pic>
        <p:nvPicPr>
          <p:cNvPr id="9" name="Picture 12" descr="File:Co60D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/>
          <p:cNvCxnSpPr/>
          <p:nvPr/>
        </p:nvCxnSpPr>
        <p:spPr>
          <a:xfrm flipH="1">
            <a:off x="6156176" y="4509120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6228184" y="4509120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051720" y="623731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Zde i jinde uváděné hodnoty energie přeměn beta jsou maximální, průměrné hodnoty jsou menší (neutrina si část energie berou!!!)</a:t>
            </a:r>
          </a:p>
        </p:txBody>
      </p:sp>
      <p:pic>
        <p:nvPicPr>
          <p:cNvPr id="8" name="Picture 2" descr="\alpha = \frac{\mbox{number of de-excitations via electron emission}}{\mbox{number of de-excitations via gamma-ray emission}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"/>
            <a:ext cx="4680520" cy="464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624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perfektní přehled o základních radioaktivních rozpadech a přeměnách, jak fungují, co je pro ně specifické atp.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odvodit, proč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 jádro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 ne lehčí jádra.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odůvodnit, proč může z protonu vzniknout těžší neutron.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Známe zákon radioaktivity, umíme jej zapsat matematicky, okomentovat slovně i odvodit.</a:t>
            </a:r>
          </a:p>
        </p:txBody>
      </p:sp>
    </p:spTree>
    <p:extLst>
      <p:ext uri="{BB962C8B-B14F-4D97-AF65-F5344CB8AC3E}">
        <p14:creationId xmlns:p14="http://schemas.microsoft.com/office/powerpoint/2010/main" val="115035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388843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rozpady a přeměny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β</a:t>
            </a:r>
            <a:r>
              <a:rPr lang="cs-CZ" baseline="30000" dirty="0">
                <a:latin typeface="Times New Roman"/>
                <a:cs typeface="Times New Roman"/>
              </a:rPr>
              <a:t>+</a:t>
            </a:r>
            <a:r>
              <a:rPr lang="cs-CZ" dirty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Elektronový záchyt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8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Víme, jaké máme poločasy rozpadů a jejich charakteristiky.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metastabilního technecia a víme jeho praktické využití.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„kobaltové bomby“ a víme její praktické použití.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Víme, co jsou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 a princip jejich vzniku.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39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3124989" cy="4422839"/>
          </a:xfrm>
        </p:spPr>
      </p:pic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alfa částice zrovna jádro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7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636913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(232,038055325)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H(1,00782503207)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717033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=233,0402472−232,0380553−1,007825032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−0,00563313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51571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921162" y="5827330"/>
            <a:ext cx="7133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Pa – protaktinium, Z = 91. Hmotnostní úbytek je záporný, tudíž se neuvolní žádná energie, ale naopak bylo by potřeba energii dodat, aby reakce mohla proběhnout.</a:t>
            </a:r>
          </a:p>
        </p:txBody>
      </p:sp>
    </p:spTree>
    <p:extLst>
      <p:ext uri="{BB962C8B-B14F-4D97-AF65-F5344CB8AC3E}">
        <p14:creationId xmlns:p14="http://schemas.microsoft.com/office/powerpoint/2010/main" val="1051638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(231,036304)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H(2,01410177)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=233,0402472−231,036304−2,01410177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−0,010158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val="4085621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(230,036294)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He(3,0160293)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=233,0402472−230,036294−3,0160293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−0,012076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val="1647235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(229,0330152)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He(4,0026032)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=233,0402472−229,0330152−4,0026032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0,0048536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může být alfa částicí.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1. dodatku</a:t>
            </a:r>
          </a:p>
        </p:txBody>
      </p:sp>
    </p:spTree>
    <p:extLst>
      <p:ext uri="{BB962C8B-B14F-4D97-AF65-F5344CB8AC3E}">
        <p14:creationId xmlns:p14="http://schemas.microsoft.com/office/powerpoint/2010/main" val="86220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beta rozpad platí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ν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8498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takové přeměně, aby nové jádro bylo stabilnější.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může z lehčího protonu vzniknout těžší neutron?</a:t>
            </a:r>
          </a:p>
        </p:txBody>
      </p:sp>
    </p:spTree>
    <p:extLst>
      <p:ext uri="{BB962C8B-B14F-4D97-AF65-F5344CB8AC3E}">
        <p14:creationId xmlns:p14="http://schemas.microsoft.com/office/powerpoint/2010/main" val="578765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Musíme se na rozpad dívat globálně.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132856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Víme, že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 (175,987354) může podlehnout beta + rozpadu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Au(175,980099).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3645025"/>
            <a:ext cx="7010400" cy="19442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M(e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0,00054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M(p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1,00727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M(n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1,00866</a:t>
            </a:r>
          </a:p>
        </p:txBody>
      </p:sp>
    </p:spTree>
    <p:extLst>
      <p:ext uri="{BB962C8B-B14F-4D97-AF65-F5344CB8AC3E}">
        <p14:creationId xmlns:p14="http://schemas.microsoft.com/office/powerpoint/2010/main" val="720293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039318" y="4335487"/>
                <a:ext cx="4485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=175,98735−175,980099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318" y="4335487"/>
                <a:ext cx="448501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145763" y="4839543"/>
                <a:ext cx="2357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0,007251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63" y="4839543"/>
                <a:ext cx="2357248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771800" y="2636912"/>
                <a:ext cx="5083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=1,00727−1,00866−0,00054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36912"/>
                <a:ext cx="5083508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139952" y="3183359"/>
                <a:ext cx="2416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=−0,00193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83359"/>
                <a:ext cx="2416559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Nejprve se podíváme na rozpad protonu na neutron a pozitron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907704" y="3645025"/>
            <a:ext cx="7010400" cy="6120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Nyní se podíváme na přeměnu jader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1907704" y="5265205"/>
            <a:ext cx="70104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Uvolní se víc E, než je potřeba na přeměnu protonu. </a:t>
            </a:r>
            <a:r>
              <a:rPr lang="cs-CZ" sz="2000" dirty="0"/>
              <a:t>Hmotnost pozitronu je odečtena při přeměně protonu, proto není potřeba znovu odečítat u přeměny jader. (A i kdyby se odečetla, tak nemění se nic na kladnosti hmotnostního schodku)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2. dodatku</a:t>
            </a:r>
          </a:p>
        </p:txBody>
      </p:sp>
    </p:spTree>
    <p:extLst>
      <p:ext uri="{BB962C8B-B14F-4D97-AF65-F5344CB8AC3E}">
        <p14:creationId xmlns:p14="http://schemas.microsoft.com/office/powerpoint/2010/main" val="3024076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elektronovém záchytu dochází k podobné situaci jako při beta rozpadu.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3. dodatku</a:t>
            </a:r>
          </a:p>
        </p:txBody>
      </p:sp>
    </p:spTree>
    <p:extLst>
      <p:ext uri="{BB962C8B-B14F-4D97-AF65-F5344CB8AC3E}">
        <p14:creationId xmlns:p14="http://schemas.microsoft.com/office/powerpoint/2010/main" val="34853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pic>
        <p:nvPicPr>
          <p:cNvPr id="4" name="Picture 16" descr="C:\Michal\prednasky\radiologie\obrazky\alph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" b="9623"/>
          <a:stretch/>
        </p:blipFill>
        <p:spPr bwMode="auto">
          <a:xfrm>
            <a:off x="2197534" y="1052736"/>
            <a:ext cx="6413455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474753" y="5733256"/>
                <a:ext cx="3761543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−4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𝐻𝑒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53" y="5733256"/>
                <a:ext cx="3761543" cy="6572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Podrobněji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51720" y="5336736"/>
            <a:ext cx="6853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Všimněte si, že na obrázku „letí“ </a:t>
            </a:r>
            <a:r>
              <a:rPr lang="cs-CZ" sz="1400" dirty="0" err="1"/>
              <a:t>Th</a:t>
            </a:r>
            <a:r>
              <a:rPr lang="cs-CZ" sz="1400" dirty="0"/>
              <a:t> opačným směrem než alfa a velikost rychlosti („délka šipek“) je také rozdílná. Plyne ze zákona zachování hybnosti!!!</a:t>
            </a:r>
          </a:p>
        </p:txBody>
      </p:sp>
    </p:spTree>
    <p:extLst>
      <p:ext uri="{BB962C8B-B14F-4D97-AF65-F5344CB8AC3E}">
        <p14:creationId xmlns:p14="http://schemas.microsoft.com/office/powerpoint/2010/main" val="1497422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2060848"/>
            <a:ext cx="72390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tomto vyražení většinou nastává zaplnění volného místa elektronem z vyšší vrstvy, přičemž se vyzáří další foton.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4005064"/>
            <a:ext cx="7239000" cy="2232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slupek K nebo L těžkých prvků se jedná o charakteristické RTG, které může vyrazit další elektrony tzv.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elektrony.</a:t>
            </a:r>
          </a:p>
        </p:txBody>
      </p:sp>
    </p:spTree>
    <p:extLst>
      <p:ext uri="{BB962C8B-B14F-4D97-AF65-F5344CB8AC3E}">
        <p14:creationId xmlns:p14="http://schemas.microsoft.com/office/powerpoint/2010/main" val="2061322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9918" y="68153"/>
            <a:ext cx="7001588" cy="1143000"/>
          </a:xfrm>
        </p:spPr>
        <p:txBody>
          <a:bodyPr/>
          <a:lstStyle/>
          <a:p>
            <a:r>
              <a:rPr lang="cs-CZ" dirty="0"/>
              <a:t>Dodatky 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12" name="Picture 2" descr="\includegraphics[scale=0.6,angle=0]{mossbauer_figs/cems_decay}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52736"/>
            <a:ext cx="3871555" cy="401804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4. dodatku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826899" y="37890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Metastabilní </a:t>
            </a:r>
            <a:r>
              <a:rPr lang="cs-CZ" dirty="0" err="1"/>
              <a:t>Fe</a:t>
            </a:r>
            <a:r>
              <a:rPr lang="cs-CZ" dirty="0"/>
              <a:t>-57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91681" y="4763250"/>
            <a:ext cx="745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Po vnitřní konverzi dojde k vyzáření RTG záření o odpovídající vlnové délce. Může ale dojít i k interakci s elektronem z některé slupky obalu (K,L,M…). Pak se neemituje RTG záření, ale jeho energie je pohlcena elektronem, který je vyražen z obalu a má navíc dostatečnou kinetickou energii (</a:t>
            </a:r>
            <a:r>
              <a:rPr lang="cs-CZ" sz="1400" dirty="0" err="1"/>
              <a:t>Conversion</a:t>
            </a:r>
            <a:r>
              <a:rPr lang="cs-CZ" sz="1400" dirty="0"/>
              <a:t> </a:t>
            </a:r>
            <a:r>
              <a:rPr lang="cs-CZ" sz="1400" dirty="0" err="1"/>
              <a:t>Electrons</a:t>
            </a:r>
            <a:r>
              <a:rPr lang="cs-CZ" sz="1400" dirty="0"/>
              <a:t>).</a:t>
            </a:r>
          </a:p>
          <a:p>
            <a:r>
              <a:rPr lang="cs-CZ" sz="1400" dirty="0"/>
              <a:t>Takto se uvolní místo v nižší elektronové vrstvě a to může být obsazeno elektronem z vyšší vrstvy, čímž dojde k vyzáření charakteristického RTG (u těžších prvků). Ovšem toto RTG může také interagovat s elektronem a tím emitovat další tzv. </a:t>
            </a:r>
            <a:r>
              <a:rPr lang="cs-CZ" sz="1400" dirty="0" err="1"/>
              <a:t>Augerův</a:t>
            </a:r>
            <a:r>
              <a:rPr lang="cs-CZ" sz="1400" dirty="0"/>
              <a:t> elektron s určitou kinetickou energií (</a:t>
            </a:r>
            <a:r>
              <a:rPr lang="cs-CZ" sz="1400" dirty="0" err="1"/>
              <a:t>Auger</a:t>
            </a:r>
            <a:r>
              <a:rPr lang="cs-CZ" sz="1400" dirty="0"/>
              <a:t> </a:t>
            </a:r>
            <a:r>
              <a:rPr lang="cs-CZ" sz="1400" dirty="0" err="1"/>
              <a:t>Electrons</a:t>
            </a:r>
            <a:r>
              <a:rPr lang="cs-CZ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0568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Integrace zákona radioaktivní přeměny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6228184" y="2574196"/>
            <a:ext cx="259228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separace proměnných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6228184" y="3582308"/>
            <a:ext cx="144016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integrace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e>
                      </m:nary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cs-CZ" sz="28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a:rPr lang="cs-CZ" sz="28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228184" y="5382508"/>
            <a:ext cx="2448272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odlogaritmujeme</a:t>
            </a:r>
          </a:p>
        </p:txBody>
      </p:sp>
    </p:spTree>
    <p:extLst>
      <p:ext uri="{BB962C8B-B14F-4D97-AF65-F5344CB8AC3E}">
        <p14:creationId xmlns:p14="http://schemas.microsoft.com/office/powerpoint/2010/main" val="41730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 animBg="1"/>
      <p:bldP spid="13" grpId="0" animBg="1"/>
      <p:bldP spid="14" grpId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5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012160" y="1724605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na počátku máme 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0+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ástupný symbol pro obsah 2"/>
          <p:cNvSpPr txBox="1">
            <a:spLocks/>
          </p:cNvSpPr>
          <p:nvPr/>
        </p:nvSpPr>
        <p:spPr>
          <a:xfrm>
            <a:off x="6012160" y="2958033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5. dodatku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975476" y="5029050"/>
            <a:ext cx="6700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Na počátku máme N0 atomů (na počátku znamená v čase t=0, proto si za t dosadíme 0 a za N=N0). Tímto krokem si dopočteme počáteční konstanty c a tu zpětně dosadíme do výsledku integrace a dostáváme finální vztah!!!</a:t>
            </a:r>
          </a:p>
        </p:txBody>
      </p:sp>
    </p:spTree>
    <p:extLst>
      <p:ext uri="{BB962C8B-B14F-4D97-AF65-F5344CB8AC3E}">
        <p14:creationId xmlns:p14="http://schemas.microsoft.com/office/powerpoint/2010/main" val="9462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Doba za jakou se rozpadne ½ jader ve vzorku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800" i="1" smtClean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4830241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logaritmujeme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60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2420888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8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6. dodatku</a:t>
            </a:r>
          </a:p>
        </p:txBody>
      </p:sp>
    </p:spTree>
    <p:extLst>
      <p:ext uri="{BB962C8B-B14F-4D97-AF65-F5344CB8AC3E}">
        <p14:creationId xmlns:p14="http://schemas.microsoft.com/office/powerpoint/2010/main" val="2278967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Nechť se prvek X může rozpadat dvěma cestami charakterizovanými rozpadovými konstantami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  <a:blipFill rotWithShape="1">
                <a:blip r:embed="rId2" cstate="print"/>
                <a:stretch>
                  <a:fillRect l="-2000" t="-5147" b="-6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068961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zákona radioaktivity plyne: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d>
                            <m:d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Stejnými úpravami dostaneme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41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15212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Stejným způsobem jak u jednoduchého poločasu rozpadu postupujeme i nyní.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717032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 za rozpadové konstanty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964234" y="4221088"/>
                <a:ext cx="6784230" cy="2361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4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40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40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(1)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40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40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40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(2)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cs-CZ" sz="40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32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34" y="4221088"/>
                <a:ext cx="6784230" cy="236148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7. dodatku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8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1" cy="66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6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1" cy="66011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bet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2"/>
          <a:stretch/>
        </p:blipFill>
        <p:spPr bwMode="auto">
          <a:xfrm>
            <a:off x="2051720" y="1268760"/>
            <a:ext cx="65827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97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plu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88"/>
          <a:stretch/>
        </p:blipFill>
        <p:spPr bwMode="auto">
          <a:xfrm>
            <a:off x="1983929" y="1268760"/>
            <a:ext cx="6692527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33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adpis 1"/>
          <p:cNvSpPr>
            <a:spLocks noGrp="1"/>
          </p:cNvSpPr>
          <p:nvPr>
            <p:ph type="title"/>
          </p:nvPr>
        </p:nvSpPr>
        <p:spPr>
          <a:xfrm>
            <a:off x="1761933" y="219920"/>
            <a:ext cx="7020309" cy="1143000"/>
          </a:xfrm>
        </p:spPr>
        <p:txBody>
          <a:bodyPr/>
          <a:lstStyle/>
          <a:p>
            <a:r>
              <a:rPr lang="cs-CZ" dirty="0"/>
              <a:t>Pozitronová emise</a:t>
            </a:r>
          </a:p>
        </p:txBody>
      </p:sp>
      <p:grpSp>
        <p:nvGrpSpPr>
          <p:cNvPr id="113" name="Group 36"/>
          <p:cNvGrpSpPr>
            <a:grpSpLocks/>
          </p:cNvGrpSpPr>
          <p:nvPr/>
        </p:nvGrpSpPr>
        <p:grpSpPr bwMode="auto">
          <a:xfrm>
            <a:off x="152400" y="1371600"/>
            <a:ext cx="8882329" cy="4361656"/>
            <a:chOff x="96" y="864"/>
            <a:chExt cx="5564" cy="3213"/>
          </a:xfrm>
        </p:grpSpPr>
        <p:sp>
          <p:nvSpPr>
            <p:cNvPr id="114" name="Rectangle 2"/>
            <p:cNvSpPr>
              <a:spLocks noChangeArrowheads="1"/>
            </p:cNvSpPr>
            <p:nvPr/>
          </p:nvSpPr>
          <p:spPr bwMode="auto">
            <a:xfrm>
              <a:off x="374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182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6" name="Line 5"/>
            <p:cNvSpPr>
              <a:spLocks noChangeShapeType="1"/>
            </p:cNvSpPr>
            <p:nvPr/>
          </p:nvSpPr>
          <p:spPr bwMode="auto">
            <a:xfrm>
              <a:off x="1680" y="148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Line 6"/>
            <p:cNvSpPr>
              <a:spLocks noChangeShapeType="1"/>
            </p:cNvSpPr>
            <p:nvPr/>
          </p:nvSpPr>
          <p:spPr bwMode="auto">
            <a:xfrm>
              <a:off x="1632" y="3168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>
              <a:off x="2016" y="1488"/>
              <a:ext cx="0" cy="168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19" name="Object 8"/>
            <p:cNvGraphicFramePr>
              <a:graphicFrameLocks noChangeAspect="1"/>
            </p:cNvGraphicFramePr>
            <p:nvPr/>
          </p:nvGraphicFramePr>
          <p:xfrm>
            <a:off x="1220" y="1296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4" imgW="469900" imgH="419100" progId="">
                    <p:embed/>
                  </p:oleObj>
                </mc:Choice>
                <mc:Fallback>
                  <p:oleObj name="Equation" r:id="rId4" imgW="469900" imgH="4191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0" y="1296"/>
                          <a:ext cx="29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9"/>
            <p:cNvGraphicFramePr>
              <a:graphicFrameLocks noChangeAspect="1"/>
            </p:cNvGraphicFramePr>
            <p:nvPr/>
          </p:nvGraphicFramePr>
          <p:xfrm>
            <a:off x="1188" y="3024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6" imgW="469900" imgH="419100" progId="">
                    <p:embed/>
                  </p:oleObj>
                </mc:Choice>
                <mc:Fallback>
                  <p:oleObj name="Equation" r:id="rId6" imgW="469900" imgH="4191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3024"/>
                          <a:ext cx="29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2592" y="864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graphicFrame>
          <p:nvGraphicFramePr>
            <p:cNvPr id="122" name="Object 11"/>
            <p:cNvGraphicFramePr>
              <a:graphicFrameLocks noChangeAspect="1"/>
            </p:cNvGraphicFramePr>
            <p:nvPr/>
          </p:nvGraphicFramePr>
          <p:xfrm>
            <a:off x="1296" y="2016"/>
            <a:ext cx="43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Equation" r:id="rId8" imgW="685800" imgH="419100" progId="">
                    <p:embed/>
                  </p:oleObj>
                </mc:Choice>
                <mc:Fallback>
                  <p:oleObj name="Equation" r:id="rId8" imgW="685800" imgH="4191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016"/>
                          <a:ext cx="43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3" name="Group 12"/>
            <p:cNvGrpSpPr>
              <a:grpSpLocks/>
            </p:cNvGrpSpPr>
            <p:nvPr/>
          </p:nvGrpSpPr>
          <p:grpSpPr bwMode="auto">
            <a:xfrm>
              <a:off x="96" y="938"/>
              <a:ext cx="624" cy="2566"/>
              <a:chOff x="96" y="938"/>
              <a:chExt cx="624" cy="2566"/>
            </a:xfrm>
          </p:grpSpPr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Line 14"/>
              <p:cNvSpPr>
                <a:spLocks noChangeShapeType="1"/>
              </p:cNvSpPr>
              <p:nvPr/>
            </p:nvSpPr>
            <p:spPr bwMode="auto">
              <a:xfrm>
                <a:off x="336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Line 15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Text Box 16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45" name="Text Box 17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  <p:sp>
            <p:nvSpPr>
              <p:cNvPr id="146" name="Text Box 18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</p:grpSp>
        <p:graphicFrame>
          <p:nvGraphicFramePr>
            <p:cNvPr id="124" name="Object 19"/>
            <p:cNvGraphicFramePr>
              <a:graphicFrameLocks noChangeAspect="1"/>
            </p:cNvGraphicFramePr>
            <p:nvPr/>
          </p:nvGraphicFramePr>
          <p:xfrm>
            <a:off x="4408" y="3024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10" imgW="469900" imgH="419100" progId="">
                    <p:embed/>
                  </p:oleObj>
                </mc:Choice>
                <mc:Fallback>
                  <p:oleObj name="Equation" r:id="rId10" imgW="469900" imgH="4191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" y="3024"/>
                          <a:ext cx="29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20"/>
            <p:cNvGraphicFramePr>
              <a:graphicFrameLocks noChangeAspect="1"/>
            </p:cNvGraphicFramePr>
            <p:nvPr/>
          </p:nvGraphicFramePr>
          <p:xfrm>
            <a:off x="576" y="3504"/>
            <a:ext cx="2303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Equation" r:id="rId12" imgW="4406900" imgH="1104900" progId="">
                    <p:embed/>
                  </p:oleObj>
                </mc:Choice>
                <mc:Fallback>
                  <p:oleObj name="Equation" r:id="rId12" imgW="4406900" imgH="110490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504"/>
                          <a:ext cx="2303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" name="Line 21"/>
            <p:cNvSpPr>
              <a:spLocks noChangeShapeType="1"/>
            </p:cNvSpPr>
            <p:nvPr/>
          </p:nvSpPr>
          <p:spPr bwMode="auto">
            <a:xfrm>
              <a:off x="3840" y="2208"/>
              <a:ext cx="0" cy="96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Line 22"/>
            <p:cNvSpPr>
              <a:spLocks noChangeShapeType="1"/>
            </p:cNvSpPr>
            <p:nvPr/>
          </p:nvSpPr>
          <p:spPr bwMode="auto">
            <a:xfrm>
              <a:off x="1776" y="220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Line 23"/>
            <p:cNvSpPr>
              <a:spLocks noChangeShapeType="1"/>
            </p:cNvSpPr>
            <p:nvPr/>
          </p:nvSpPr>
          <p:spPr bwMode="auto">
            <a:xfrm flipV="1">
              <a:off x="3072" y="129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Text Box 24"/>
            <p:cNvSpPr txBox="1">
              <a:spLocks noChangeArrowheads="1"/>
            </p:cNvSpPr>
            <p:nvPr/>
          </p:nvSpPr>
          <p:spPr bwMode="auto">
            <a:xfrm>
              <a:off x="2400" y="1248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dirty="0"/>
                <a:t>2754,0</a:t>
              </a:r>
              <a:endParaRPr lang="cs-CZ" altLang="cs-CZ" dirty="0"/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2688" y="29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131" name="Text Box 26"/>
            <p:cNvSpPr txBox="1">
              <a:spLocks noChangeArrowheads="1"/>
            </p:cNvSpPr>
            <p:nvPr/>
          </p:nvSpPr>
          <p:spPr bwMode="auto">
            <a:xfrm>
              <a:off x="3061" y="1933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dirty="0"/>
                <a:t>1655,5</a:t>
              </a:r>
              <a:endParaRPr lang="cs-CZ" altLang="cs-CZ" dirty="0"/>
            </a:p>
          </p:txBody>
        </p:sp>
        <p:graphicFrame>
          <p:nvGraphicFramePr>
            <p:cNvPr id="132" name="Object 27"/>
            <p:cNvGraphicFramePr>
              <a:graphicFrameLocks noChangeAspect="1"/>
            </p:cNvGraphicFramePr>
            <p:nvPr/>
          </p:nvGraphicFramePr>
          <p:xfrm>
            <a:off x="4372" y="1344"/>
            <a:ext cx="27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14" imgW="431613" imgH="418918" progId="">
                    <p:embed/>
                  </p:oleObj>
                </mc:Choice>
                <mc:Fallback>
                  <p:oleObj name="Equation" r:id="rId14" imgW="431613" imgH="418918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2" y="1344"/>
                          <a:ext cx="27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" name="Line 28"/>
            <p:cNvSpPr>
              <a:spLocks noChangeShapeType="1"/>
            </p:cNvSpPr>
            <p:nvPr/>
          </p:nvSpPr>
          <p:spPr bwMode="auto">
            <a:xfrm>
              <a:off x="5280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Line 29"/>
            <p:cNvSpPr>
              <a:spLocks noChangeShapeType="1"/>
            </p:cNvSpPr>
            <p:nvPr/>
          </p:nvSpPr>
          <p:spPr bwMode="auto">
            <a:xfrm>
              <a:off x="5184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Line 30"/>
            <p:cNvSpPr>
              <a:spLocks noChangeShapeType="1"/>
            </p:cNvSpPr>
            <p:nvPr/>
          </p:nvSpPr>
          <p:spPr bwMode="auto">
            <a:xfrm>
              <a:off x="5184" y="319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Text Box 31"/>
            <p:cNvSpPr txBox="1">
              <a:spLocks noChangeArrowheads="1"/>
            </p:cNvSpPr>
            <p:nvPr/>
          </p:nvSpPr>
          <p:spPr bwMode="auto">
            <a:xfrm>
              <a:off x="5030" y="960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 dirty="0"/>
                <a:t>J P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5132" y="19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1 </a:t>
              </a:r>
              <a:r>
                <a:rPr lang="cs-CZ" altLang="cs-CZ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sp>
          <p:nvSpPr>
            <p:cNvPr id="138" name="Text Box 33"/>
            <p:cNvSpPr txBox="1">
              <a:spLocks noChangeArrowheads="1"/>
            </p:cNvSpPr>
            <p:nvPr/>
          </p:nvSpPr>
          <p:spPr bwMode="auto">
            <a:xfrm>
              <a:off x="5088" y="316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b="1"/>
                <a:t>0</a:t>
              </a:r>
              <a:r>
                <a:rPr lang="cs-CZ" altLang="cs-CZ" b="1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graphicFrame>
          <p:nvGraphicFramePr>
            <p:cNvPr id="139" name="Object 34"/>
            <p:cNvGraphicFramePr>
              <a:graphicFrameLocks noChangeAspect="1"/>
            </p:cNvGraphicFramePr>
            <p:nvPr/>
          </p:nvGraphicFramePr>
          <p:xfrm>
            <a:off x="4272" y="2544"/>
            <a:ext cx="43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16" imgW="685800" imgH="419100" progId="">
                    <p:embed/>
                  </p:oleObj>
                </mc:Choice>
                <mc:Fallback>
                  <p:oleObj name="Equation" r:id="rId16" imgW="685800" imgH="41910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544"/>
                          <a:ext cx="43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3482077"/>
                </p:ext>
              </p:extLst>
            </p:nvPr>
          </p:nvGraphicFramePr>
          <p:xfrm>
            <a:off x="3200" y="3504"/>
            <a:ext cx="2143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18" imgW="4102100" imgH="1104900" progId="">
                    <p:embed/>
                  </p:oleObj>
                </mc:Choice>
                <mc:Fallback>
                  <p:oleObj name="Equation" r:id="rId18" imgW="4102100" imgH="110490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" y="3504"/>
                          <a:ext cx="2143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Obdélník 1"/>
          <p:cNvSpPr/>
          <p:nvPr/>
        </p:nvSpPr>
        <p:spPr>
          <a:xfrm>
            <a:off x="1724845" y="5667103"/>
            <a:ext cx="72731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Záření beta+ nemá diskrétní spektrum, přestože vzniká při přechodu z přesně daných energetických hladin. Je to způsobeno tím, že energie, kterou uvolní jádro při </a:t>
            </a:r>
            <a:r>
              <a:rPr lang="cs-CZ" sz="1400" dirty="0" err="1"/>
              <a:t>deexcitaci</a:t>
            </a:r>
            <a:r>
              <a:rPr lang="cs-CZ" sz="1400" dirty="0"/>
              <a:t>, si mezi sebe víceméně náhodně rozdělí pozitron a neutrino. Proto energii pozitronového záření popisujeme spíše střední hodnotou. Čím víc energie se při štěpení uvolní, tím rychleji proces probíhá (poločas rozpadu je kratší).</a:t>
            </a:r>
          </a:p>
        </p:txBody>
      </p:sp>
    </p:spTree>
    <p:extLst>
      <p:ext uri="{BB962C8B-B14F-4D97-AF65-F5344CB8AC3E}">
        <p14:creationId xmlns:p14="http://schemas.microsoft.com/office/powerpoint/2010/main" val="200455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Pozitronová emise</a:t>
            </a:r>
          </a:p>
        </p:txBody>
      </p:sp>
      <p:pic>
        <p:nvPicPr>
          <p:cNvPr id="3" name="Picture 4" descr="Spectrum of Beta Radiation Ener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807" y="1196752"/>
            <a:ext cx="6564910" cy="467451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908100" y="5716163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Histogram energie beta částic. Z grafu je patrné, že neutrina mohou odnášet značnou část energie. (viz též předchozí schéma, kdy střed. E pozitronu je 700 </a:t>
            </a:r>
            <a:r>
              <a:rPr lang="cs-CZ" sz="1600" dirty="0" err="1"/>
              <a:t>keV</a:t>
            </a:r>
            <a:r>
              <a:rPr lang="cs-CZ" sz="1600" dirty="0"/>
              <a:t> kdežto energie rozdílu hladin je 2700 </a:t>
            </a:r>
            <a:r>
              <a:rPr lang="cs-CZ" sz="1600" dirty="0" err="1"/>
              <a:t>keV</a:t>
            </a:r>
            <a:r>
              <a:rPr lang="cs-CZ" sz="1600" dirty="0"/>
              <a:t>. Poměr rozdělení energií mezi beta částice a neutrina je pro každý izotop a rozpad jiný.</a:t>
            </a:r>
          </a:p>
        </p:txBody>
      </p:sp>
    </p:spTree>
    <p:extLst>
      <p:ext uri="{BB962C8B-B14F-4D97-AF65-F5344CB8AC3E}">
        <p14:creationId xmlns:p14="http://schemas.microsoft.com/office/powerpoint/2010/main" val="255888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065155" y="5661248"/>
                <a:ext cx="4243149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  (+ 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55" y="5661248"/>
                <a:ext cx="4243149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gamma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668"/>
          <a:stretch/>
        </p:blipFill>
        <p:spPr bwMode="auto">
          <a:xfrm>
            <a:off x="1846263" y="1434306"/>
            <a:ext cx="7118225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42761" y="6436820"/>
            <a:ext cx="522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!!! Obecně může být vyzářen i pouze jeden foton !!!</a:t>
            </a:r>
          </a:p>
        </p:txBody>
      </p:sp>
    </p:spTree>
    <p:extLst>
      <p:ext uri="{BB962C8B-B14F-4D97-AF65-F5344CB8AC3E}">
        <p14:creationId xmlns:p14="http://schemas.microsoft.com/office/powerpoint/2010/main" val="2062222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IZMB radioaktivita 3[2023031411334488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5197</TotalTime>
  <Words>1937</Words>
  <Application>Microsoft Office PowerPoint</Application>
  <PresentationFormat>On-screen Show (4:3)</PresentationFormat>
  <Paragraphs>327</Paragraphs>
  <Slides>47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 Math</vt:lpstr>
      <vt:lpstr>Microsoft New Tai Lue</vt:lpstr>
      <vt:lpstr>Times New Roman</vt:lpstr>
      <vt:lpstr>Wingdings</vt:lpstr>
      <vt:lpstr>Physics-PowerPoint-Template</vt:lpstr>
      <vt:lpstr>Equation</vt:lpstr>
      <vt:lpstr>IZMB – radioaktivita- 3 </vt:lpstr>
      <vt:lpstr>Radioaktivita</vt:lpstr>
      <vt:lpstr>Radioaktivita</vt:lpstr>
      <vt:lpstr>Radioaktivita</vt:lpstr>
      <vt:lpstr>Radioaktivita</vt:lpstr>
      <vt:lpstr>Radioaktivita</vt:lpstr>
      <vt:lpstr>Pozitronová emise</vt:lpstr>
      <vt:lpstr>Pozitronová emise</vt:lpstr>
      <vt:lpstr>Radioaktivita</vt:lpstr>
      <vt:lpstr>Radioaktivita</vt:lpstr>
      <vt:lpstr>Radioaktivita</vt:lpstr>
      <vt:lpstr>Radioaktivita</vt:lpstr>
      <vt:lpstr>Zákon radioaktivity</vt:lpstr>
      <vt:lpstr>Zákon radioaktivity</vt:lpstr>
      <vt:lpstr>Poločas rozpadu</vt:lpstr>
      <vt:lpstr>Poločas rozpadu</vt:lpstr>
      <vt:lpstr>Poločas rozpadu</vt:lpstr>
      <vt:lpstr>Poločas rozpadu</vt:lpstr>
      <vt:lpstr>Dvoustupňový rozpad</vt:lpstr>
      <vt:lpstr>Dvoustupňový rozpad</vt:lpstr>
      <vt:lpstr>Dvoustupňový rozpad</vt:lpstr>
      <vt:lpstr>Příprava Tc</vt:lpstr>
      <vt:lpstr>Příprava Tc</vt:lpstr>
      <vt:lpstr>Příprava Tc</vt:lpstr>
      <vt:lpstr>Příprava Tc</vt:lpstr>
      <vt:lpstr>Příprava Tc</vt:lpstr>
      <vt:lpstr>Příprava Co-60</vt:lpstr>
      <vt:lpstr>Přeměna Co</vt:lpstr>
      <vt:lpstr>Shrnutí</vt:lpstr>
      <vt:lpstr>Shrnutí</vt:lpstr>
      <vt:lpstr>Konec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3</vt:lpstr>
      <vt:lpstr>Dodatky 4</vt:lpstr>
      <vt:lpstr>Dodatky 4</vt:lpstr>
      <vt:lpstr>Dodatky 5</vt:lpstr>
      <vt:lpstr>Dodatky 5</vt:lpstr>
      <vt:lpstr>Dodatky 6</vt:lpstr>
      <vt:lpstr>Dodatky 6</vt:lpstr>
      <vt:lpstr>Dodatky 7</vt:lpstr>
      <vt:lpstr>Dodatky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ucitel</cp:lastModifiedBy>
  <cp:revision>299</cp:revision>
  <dcterms:created xsi:type="dcterms:W3CDTF">2015-01-23T09:47:57Z</dcterms:created>
  <dcterms:modified xsi:type="dcterms:W3CDTF">2023-03-14T10:33:46Z</dcterms:modified>
</cp:coreProperties>
</file>