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1.gif" ContentType="video/unknown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1" r:id="rId2"/>
    <p:sldId id="294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16" r:id="rId18"/>
    <p:sldId id="318" r:id="rId19"/>
    <p:sldId id="347" r:id="rId20"/>
    <p:sldId id="349" r:id="rId21"/>
    <p:sldId id="348" r:id="rId22"/>
    <p:sldId id="319" r:id="rId23"/>
    <p:sldId id="320" r:id="rId24"/>
    <p:sldId id="317" r:id="rId25"/>
    <p:sldId id="326" r:id="rId26"/>
    <p:sldId id="329" r:id="rId27"/>
    <p:sldId id="330" r:id="rId28"/>
    <p:sldId id="346" r:id="rId29"/>
    <p:sldId id="298" r:id="rId30"/>
    <p:sldId id="299" r:id="rId31"/>
    <p:sldId id="300" r:id="rId32"/>
    <p:sldId id="301" r:id="rId33"/>
    <p:sldId id="302" r:id="rId34"/>
    <p:sldId id="303" r:id="rId35"/>
    <p:sldId id="350" r:id="rId36"/>
    <p:sldId id="321" r:id="rId37"/>
    <p:sldId id="322" r:id="rId38"/>
    <p:sldId id="323" r:id="rId39"/>
    <p:sldId id="324" r:id="rId40"/>
    <p:sldId id="325" r:id="rId41"/>
    <p:sldId id="327" r:id="rId42"/>
    <p:sldId id="328" r:id="rId4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8" autoAdjust="0"/>
    <p:restoredTop sz="83452" autoAdjust="0"/>
  </p:normalViewPr>
  <p:slideViewPr>
    <p:cSldViewPr>
      <p:cViewPr varScale="1">
        <p:scale>
          <a:sx n="127" d="100"/>
          <a:sy n="127" d="100"/>
        </p:scale>
        <p:origin x="267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Zeleně jsou vyznačeny stabilní izotopy, okrově ty nestabilní.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Potenciální</a:t>
            </a:r>
            <a:r>
              <a:rPr lang="cs-CZ" baseline="0" dirty="0"/>
              <a:t> energie jader prvků v závislosti na vzájemné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8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Tlak v trubici</a:t>
            </a:r>
            <a:r>
              <a:rPr lang="cs-CZ" baseline="0" dirty="0"/>
              <a:t> je minimální (minimalizace ztrát katodového záření)</a:t>
            </a:r>
          </a:p>
          <a:p>
            <a:r>
              <a:rPr lang="cs-CZ" baseline="0" dirty="0"/>
              <a:t>Napětí mezi anodou a katodou nám určuje rychlost katodového záření.</a:t>
            </a:r>
          </a:p>
          <a:p>
            <a:r>
              <a:rPr lang="cs-CZ" baseline="0" dirty="0"/>
              <a:t>Magnetické pole vychyluje svazek záření s poloměrem křivosti r.</a:t>
            </a:r>
          </a:p>
          <a:p>
            <a:r>
              <a:rPr lang="cs-CZ" baseline="0" dirty="0"/>
              <a:t>Při znalosti </a:t>
            </a:r>
            <a:r>
              <a:rPr lang="cs-CZ" baseline="0" dirty="0" err="1"/>
              <a:t>U,r,B</a:t>
            </a:r>
            <a:r>
              <a:rPr lang="cs-CZ" baseline="0" dirty="0"/>
              <a:t> jsme schopni určit poměr mezi Q a m záření.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70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Jedná se o abstraktní, neměřitelnou fy veličinu, která popisuje</a:t>
            </a:r>
            <a:r>
              <a:rPr lang="cs-CZ" baseline="0" dirty="0"/>
              <a:t> rotační pohyb (popisuje projev „hybnosti po kružnici“).</a:t>
            </a:r>
          </a:p>
          <a:p>
            <a:r>
              <a:rPr lang="cs-CZ" baseline="0" dirty="0"/>
              <a:t>Platí zákon zachování momentu hybnosti!!!</a:t>
            </a:r>
          </a:p>
          <a:p>
            <a:r>
              <a:rPr lang="cs-CZ" baseline="0" dirty="0"/>
              <a:t>Podrobněji bude vysvětleno na 7. přednášce (MRI)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19.2.2020.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slide" Target="slide1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u2ogMUDBaf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Ionizující záření v biologii a medicíně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1. Přednáška – základní pojmy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Hlavní 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energii elektronu v obalu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se vzdáleností elektronu od jádra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1,2,3…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chemiky n = K,L,M…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Vedlejší 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velikost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 tvarem orbitalu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=0,1,2…n-1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chemiky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s,p,d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6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38437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složku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 prostorovou orientací orbitalu v magnetickém poli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= -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+1…0…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≤m</a:t>
            </a:r>
            <a:r>
              <a:rPr lang="cs-CZ" dirty="0" err="1">
                <a:latin typeface="Times New Roman"/>
                <a:cs typeface="Times New Roman"/>
              </a:rPr>
              <a:t>≤</a:t>
            </a:r>
            <a:r>
              <a:rPr lang="cs-CZ" i="1" dirty="0" err="1">
                <a:latin typeface="Times New Roman"/>
                <a:cs typeface="Times New Roman"/>
              </a:rPr>
              <a:t>l</a:t>
            </a:r>
            <a:r>
              <a:rPr lang="cs-CZ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571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657120"/>
            <a:ext cx="7428372" cy="4364168"/>
          </a:xfrm>
        </p:spPr>
      </p:pic>
      <p:cxnSp>
        <p:nvCxnSpPr>
          <p:cNvPr id="14" name="Přímá spojnice se šipkou 13"/>
          <p:cNvCxnSpPr/>
          <p:nvPr/>
        </p:nvCxnSpPr>
        <p:spPr>
          <a:xfrm>
            <a:off x="5652120" y="2708920"/>
            <a:ext cx="1512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0830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>
                <a:sym typeface="Wingdings" panose="05000000000000000000" pitchFamily="2" charset="2"/>
              </a:rPr>
              <a:t>L=0 M=0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347864" y="3573016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63688" y="32756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baseline="-25000" dirty="0">
                <a:sym typeface="Wingdings" panose="05000000000000000000" pitchFamily="2" charset="2"/>
              </a:rPr>
              <a:t>-1</a:t>
            </a:r>
            <a:r>
              <a:rPr lang="cs-CZ" dirty="0">
                <a:sym typeface="Wingdings" panose="05000000000000000000" pitchFamily="2" charset="2"/>
              </a:rPr>
              <a:t>L=1 M=-1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6629908" y="3677394"/>
            <a:ext cx="534380" cy="1090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16428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D</a:t>
            </a:r>
            <a:r>
              <a:rPr lang="cs-CZ" baseline="-25000" dirty="0">
                <a:sym typeface="Wingdings" panose="05000000000000000000" pitchFamily="2" charset="2"/>
              </a:rPr>
              <a:t>1</a:t>
            </a:r>
            <a:r>
              <a:rPr lang="cs-CZ" dirty="0">
                <a:sym typeface="Wingdings" panose="05000000000000000000" pitchFamily="2" charset="2"/>
              </a:rPr>
              <a:t>L=2 M=1</a:t>
            </a:r>
            <a:endParaRPr lang="cs-CZ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620734" y="5858866"/>
            <a:ext cx="591226" cy="450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32870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F</a:t>
            </a:r>
            <a:r>
              <a:rPr lang="cs-CZ" baseline="-25000" dirty="0">
                <a:sym typeface="Wingdings" panose="05000000000000000000" pitchFamily="2" charset="2"/>
              </a:rPr>
              <a:t>-2</a:t>
            </a:r>
            <a:r>
              <a:rPr lang="cs-CZ" dirty="0">
                <a:sym typeface="Wingdings" panose="05000000000000000000" pitchFamily="2" charset="2"/>
              </a:rPr>
              <a:t>L=3 M=-2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Spinové 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projekci spinu do osy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je vnitřní moment hybnosti a nabývá hodnot 0, 1/2, 1, 3/2 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mají hodnotu spinu s = ±½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4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 Formuluje vylučovací princip. Bylo mu 25 let.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Žádné 2 nerozlišitelné fermiony nemohou být současně ve stejném kvantovém stavu (nemohou mít shodná všechna kvantová čísla)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Fermiony jsou částice, které se řídí Pauliho vylučovacím principem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Mají poločíselný spin (proton, elektron, neutron..)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Bosony se jím neřídí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Mají celočíselný spin (foton, boson W,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částice…)</a:t>
            </a:r>
          </a:p>
        </p:txBody>
      </p:sp>
    </p:spTree>
    <p:extLst>
      <p:ext uri="{BB962C8B-B14F-4D97-AF65-F5344CB8AC3E}">
        <p14:creationId xmlns:p14="http://schemas.microsoft.com/office/powerpoint/2010/main" val="354464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Výstavbový princip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Orbitaly s nižší energií se zaplňují dřív než orbitaly s vyšší energií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Orbitaly s nižším součtem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zaplňují dřív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Pokud je součet shodný, přednost má ten s nižším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1s,2s,2p,3s,3p,4s,3d,4p,5s,4d,5p,6s,4f…</a:t>
            </a:r>
          </a:p>
        </p:txBody>
      </p:sp>
    </p:spTree>
    <p:extLst>
      <p:ext uri="{BB962C8B-B14F-4D97-AF65-F5344CB8AC3E}">
        <p14:creationId xmlns:p14="http://schemas.microsoft.com/office/powerpoint/2010/main" val="381632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Složeno z nukleonů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Protonové (Z) a nukleonové (A) číslo - Jednoznačná identifikace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přírodě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1,238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1,92</m:t>
                        </m:r>
                      </m:e>
                    </m:d>
                  </m:oMath>
                </a14:m>
                <a:endParaRPr lang="cs-CZ" b="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Izotopy – mají stejné Z, ale různé A 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8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/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Atomová hmotnostní jednotka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1/12 klidové hmotnosti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u = 1 Da (Dalton) = 1,6605 . 10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= 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Klidová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 jádra naměřená v klidu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Relativní atomová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hmotnost atomu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periodické tabulce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1256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Molární hmotnost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jednotka kg/mol, ale lépe se pamatuje g/mol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Číselně je totiž totožná s relativní atomovou hmotností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Například A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= 1,00797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1,00797 g/mol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století př.nl. Demokritos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Filosofická teze o konečné dělitelnosti látek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Nejmenší nedělitelnou částicí je atom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8270"/>
            <a:ext cx="2232248" cy="30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Částicová jednotka eV/c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Využívá se v jaderné fyzice pro popis klidových hmotností částic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Odvozena z Einsteinova vztahu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Např. hmotnost p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938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 e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511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0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Látkové množství – n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 jednotka mol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mol látky obsahuje stejný počet částic jako 12 g uhlíku 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Toto množství je rovno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Avogadrově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konstantě (N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6,022 141 . 10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4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Očekávaná hmotnost jádra (součet hmotností nukleonů)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𝑍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Naměřená hmotnost jádra je vždy menší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𝑗𝑎𝑑𝑟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cs-CZ" b="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schodek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je vždy kladný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Platí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Tato energie je vazebnou energií jádra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1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/>
          <a:stretch>
            <a:fillRect/>
          </a:stretch>
        </p:blipFill>
        <p:spPr bwMode="auto">
          <a:xfrm>
            <a:off x="2123728" y="2104169"/>
            <a:ext cx="6662823" cy="46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6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927902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Dmitrij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Mendělejev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1869 – Seřadil prvky podle 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Nové poznatky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úprava tabulky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Prvky ve skupinách (sloupce) = stejný počet valenčních elektronů,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Prvky v periodách (řádky) = stejné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Z levého dolního do pravého horního roste elektronegativita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8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Rozdílnosti ve skupinách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Pravidlo podobných vlastností ve skupinách neplatí vždy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skupinách mohou být i velmi významné fyzikální rozdíly. Jeden z nich ovlivňuje život na celé zemi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40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Prvky se mohou slučovat do molekul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Důvodem je minimalizace potenciální energie mezi atomy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Pokud jsou atomy moc blízko, převládá odpudivá síla nad přitažlivou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Naopak, když jsou moc daleko, je přitažlivá síla příliš slabá</a:t>
            </a:r>
          </a:p>
        </p:txBody>
      </p:sp>
    </p:spTree>
    <p:extLst>
      <p:ext uri="{BB962C8B-B14F-4D97-AF65-F5344CB8AC3E}">
        <p14:creationId xmlns:p14="http://schemas.microsoft.com/office/powerpoint/2010/main" val="72118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</a:t>
            </a:r>
          </a:p>
        </p:txBody>
      </p:sp>
      <p:pic>
        <p:nvPicPr>
          <p:cNvPr id="4" name="Picture 14" descr="o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97" y="1700808"/>
            <a:ext cx="6835775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2882305" y="2466975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756595" y="2466975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145335" y="5877272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8100392" y="3986808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914750" y="5877272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452320" y="3986808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700808" y="2348880"/>
            <a:ext cx="503040" cy="0"/>
          </a:xfrm>
          <a:prstGeom prst="straightConnector1">
            <a:avLst/>
          </a:prstGeom>
          <a:ln w="444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308304" y="3789040"/>
            <a:ext cx="432048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7983810" y="3789040"/>
            <a:ext cx="46176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870895" y="6237312"/>
            <a:ext cx="548977" cy="0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49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je vše přátelé...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70" y="2132856"/>
            <a:ext cx="3851126" cy="215663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4" y="5094312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dirty="0"/>
              <a:t>...pro dnešek...</a:t>
            </a:r>
          </a:p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0342"/>
            <a:ext cx="3247568" cy="46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1869 objev katodového záření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Hittorf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 upravených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Geisslerových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trubicích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Ohýbá se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poli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záporný el. náboj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to je?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7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dekáda 19. stol. John Dalton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Daltonova atomová teorie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Látky se skládají z malých částic zvaných atomy. Atomy nelze vytvořit, zničit ani rozdělit.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Atomy jednoho prvku jsou stejné (mají stejnou hmotnost i vlastnosti).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Atomy různých prvků mají rozdílné vlastnosti a různou hmotnost.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Atomy se slučují na molekuly v poměrech malých celých čísel.</a:t>
            </a:r>
          </a:p>
        </p:txBody>
      </p:sp>
    </p:spTree>
    <p:extLst>
      <p:ext uri="{BB962C8B-B14F-4D97-AF65-F5344CB8AC3E}">
        <p14:creationId xmlns:p14="http://schemas.microsoft.com/office/powerpoint/2010/main" val="423020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1897 Thomsonův experiment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1713794" y="2564904"/>
            <a:ext cx="7430206" cy="3024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762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512167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Záporně nabytá částice získá v elektrickém poli potenciální energii E=Q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se mění na kinetickou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𝑄𝑈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108012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se proud záření ohýbá po kružnici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Dostředivá síla při pohybu po kružnici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38" t="-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Záření je ohýbáno Lorentzovou silou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𝑄𝑣𝐵𝑟</m:t>
                      </m:r>
                    </m:oMath>
                  </m:oMathPara>
                </a14:m>
                <a:endParaRPr lang="cs-CZ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dosazení za rychlost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𝑈𝑄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6702946" y="2708920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 umocníme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6742112" y="4077072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 ÷Q ×m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Thomson vypočítal náboj katodového záření rovný kationtu vodíku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částice katodového záření vypočítal přibližně 1000x menší než atomu vodíku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Usuzoval, že se jedná o částici, která se nachází uvnitř atomu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 hybnosti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Popisuje rotační pohyb tělesa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7. přednášce (MRI)</a:t>
                </a:r>
              </a:p>
              <a:p>
                <a:pPr marL="0" indent="0">
                  <a:buNone/>
                </a:pP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2. dodatku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5" cstate="print"/>
                <a:stretch>
                  <a:fillRect l="-2000" t="-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 action="ppaction://hlinksldjump"/>
              </a:rPr>
              <a:t>zpět</a:t>
            </a:r>
            <a:endParaRPr lang="cs-CZ" dirty="0"/>
          </a:p>
        </p:txBody>
      </p:sp>
      <p:pic>
        <p:nvPicPr>
          <p:cNvPr id="6" name="moment hybnosti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24250" y="3005209"/>
            <a:ext cx="3279998" cy="22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1000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Prvky ve stejné skupině („sloupci“) mají stejný počet valenčních elektronů. Proto většinou vykazují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Prvky v 18. skupině (vzácné plyny) mají zcela zaplněné všechny orbitaly. Mají nejvyšší ionizační energii a je velmi obtížné je ionizovat a dlouho nebyly známy jejich sloučeniny. Proto se jim říkalo inertní (netečné) prvky.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9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Ionizační energie prvků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7164288" cy="42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49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Oproti tomu, prvky z 1. skupiny (alkalické kovy) mají ve valenční vrstvě 1 volný elektron, který je „nadbytečný“ oproti vysoce stabilní elektronové konfiguraci vzácných plynů a mají tendenci lehce se jej zbavovat. Proto je jejich ionizační energie minimální.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Všechny velmi rychle a bouřlivě reagují s vodou 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5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Prvkům ze 17. skupiny (halogeny) chybí 1 elektron do elektronové konfigurace vzácných plynů. Proto se ho snaží získat což se projevuje na jejich vysoké elektronegativitě.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Jejich podobné reakce jsou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zde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https://www.youtube.com/watch?v=u2ogMUDBaf4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3. dodatku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9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5117"/>
            <a:ext cx="3096344" cy="34622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 Joseph John Thomson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studiu katodového záření objevuje elektron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atom přestává být považován za nejmenší částici hmoty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6336" y="60586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09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prvky z 16. skupiny (chalkogeny) tvoří sloučeniny s vodíkem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tak odlišná teplota u H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1131"/>
              </p:ext>
            </p:extLst>
          </p:nvPr>
        </p:nvGraphicFramePr>
        <p:xfrm>
          <a:off x="2267744" y="328498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Molekula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  <a:r>
                        <a:rPr lang="cs-CZ" baseline="0" dirty="0"/>
                        <a:t> tání [°C]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 varu [°C]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58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8121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Vodíková vazba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slabší než iontová nebo kovalentní, ale silnější než ostatní vazby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Silně ovlivňuje teplotu tání a varu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vzniku musí být přítomen vodík navázaný na silně elektronegativním prvku a další prvek s volným elektronovým párem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vodíku vzniká kladný parciální náboj, na který se může navázat elektron z nevazebného elektronového páru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1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3578"/>
            <a:ext cx="7010400" cy="4276344"/>
          </a:xfrm>
        </p:spPr>
      </p:pic>
      <p:sp>
        <p:nvSpPr>
          <p:cNvPr id="5" name="TextovéPole 4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</a:p>
        </p:txBody>
      </p:sp>
    </p:spTree>
    <p:extLst>
      <p:ext uri="{BB962C8B-B14F-4D97-AF65-F5344CB8AC3E}">
        <p14:creationId xmlns:p14="http://schemas.microsoft.com/office/powerpoint/2010/main" val="360446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Thomsonův model atomu „pudinkový“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jsou rovnoměrně rozložené v atomu společně s kladným nábojem, takže výsledný náboj je 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1476"/>
            <a:ext cx="2592288" cy="25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98795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Ernest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Rutherford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1909 Experimentálně objevuje atomové jádro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Ostřelování zlaté fólie alfa částicemi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Navrhuje nový (planetární) model atomu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Většina hmoty v malém jádře s kladným nábojem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38" y="4705742"/>
            <a:ext cx="2035626" cy="20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1913 Navrhuje nový model atomu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Energie musí být kvantována a elektrony mohou obíhat jádro pouze v energeticky dovolených drahách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přechodu mezi hladinami musí elektron přijmout/vyzářit příslušné množství 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Pomohl vysvětlit doposud neznámé chování některých atomových spekter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30996" cy="215879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97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Využívá poznatků kvantové mechaniky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vlnová rovnice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 se nepopisuje jako hmotný bod, ale pomocí vlnové funkce (pravděpodobnost výskytu)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Heisenbergovy relace neurčitosti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Podrobněji v dalších přednáškách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Zavedení pojmu orbital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Oblast s největší pravděpodobností výskytu elektronu v obalu</a:t>
            </a:r>
          </a:p>
        </p:txBody>
      </p:sp>
      <p:sp>
        <p:nvSpPr>
          <p:cNvPr id="4" name="Ovál 3"/>
          <p:cNvSpPr/>
          <p:nvPr/>
        </p:nvSpPr>
        <p:spPr>
          <a:xfrm>
            <a:off x="-108520" y="404664"/>
            <a:ext cx="23042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339752" y="2492896"/>
            <a:ext cx="511256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Elektronový obal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Kvantová čísla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Vedlejší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Magnetické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Spinové</a:t>
            </a:r>
          </a:p>
        </p:txBody>
      </p:sp>
    </p:spTree>
    <p:extLst>
      <p:ext uri="{BB962C8B-B14F-4D97-AF65-F5344CB8AC3E}">
        <p14:creationId xmlns:p14="http://schemas.microsoft.com/office/powerpoint/2010/main" val="698052798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3131</TotalTime>
  <Words>1685</Words>
  <Application>Microsoft Office PowerPoint</Application>
  <PresentationFormat>Předvádění na obrazovce (4:3)</PresentationFormat>
  <Paragraphs>284</Paragraphs>
  <Slides>42</Slides>
  <Notes>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Microsoft New Tai Lue</vt:lpstr>
      <vt:lpstr>Times New Roman</vt:lpstr>
      <vt:lpstr>Wingdings</vt:lpstr>
      <vt:lpstr>Physics-PowerPoint-Template</vt:lpstr>
      <vt:lpstr>Ionizující záření v biologii a medicíně </vt:lpstr>
      <vt:lpstr>Atom</vt:lpstr>
      <vt:lpstr>Atom</vt:lpstr>
      <vt:lpstr>Atom</vt:lpstr>
      <vt:lpstr>Atom</vt:lpstr>
      <vt:lpstr>Atom</vt:lpstr>
      <vt:lpstr>Atom</vt:lpstr>
      <vt:lpstr>Atom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Jádro</vt:lpstr>
      <vt:lpstr>Jádro</vt:lpstr>
      <vt:lpstr>Jádro</vt:lpstr>
      <vt:lpstr>Jádro</vt:lpstr>
      <vt:lpstr>Jádro</vt:lpstr>
      <vt:lpstr>Jádro</vt:lpstr>
      <vt:lpstr>Jádro</vt:lpstr>
      <vt:lpstr>Prvky</vt:lpstr>
      <vt:lpstr>Prvky</vt:lpstr>
      <vt:lpstr>Prvky</vt:lpstr>
      <vt:lpstr>Prvky</vt:lpstr>
      <vt:lpstr>To je vše přátelé...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3</vt:lpstr>
      <vt:lpstr>Dodatky 3</vt:lpstr>
      <vt:lpstr>Dodatky 3</vt:lpstr>
      <vt:lpstr>Dodatky 3</vt:lpstr>
      <vt:lpstr>Dodatky 4</vt:lpstr>
      <vt:lpstr>Dodatky 4</vt:lpstr>
      <vt:lpstr>Dodatky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 Mornstein</cp:lastModifiedBy>
  <cp:revision>157</cp:revision>
  <dcterms:created xsi:type="dcterms:W3CDTF">2015-01-23T09:47:57Z</dcterms:created>
  <dcterms:modified xsi:type="dcterms:W3CDTF">2020-02-19T13:39:27Z</dcterms:modified>
</cp:coreProperties>
</file>