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24" r:id="rId18"/>
    <p:sldId id="317" r:id="rId19"/>
    <p:sldId id="318" r:id="rId20"/>
    <p:sldId id="319" r:id="rId21"/>
    <p:sldId id="320" r:id="rId22"/>
    <p:sldId id="322" r:id="rId23"/>
    <p:sldId id="323" r:id="rId24"/>
    <p:sldId id="321" r:id="rId25"/>
    <p:sldId id="330" r:id="rId26"/>
    <p:sldId id="329" r:id="rId27"/>
    <p:sldId id="331" r:id="rId28"/>
    <p:sldId id="326" r:id="rId29"/>
    <p:sldId id="327" r:id="rId30"/>
    <p:sldId id="328" r:id="rId31"/>
    <p:sldId id="301" r:id="rId3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FA540F-19DD-4189-AB89-8AF55D15A833}" type="slidenum">
              <a:rPr lang="cs-CZ"/>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DCAF6D-A57A-41A4-A062-BB70755414C5}" type="slidenum">
              <a:rPr lang="cs-CZ"/>
              <a:pPr/>
              <a:t>1</a:t>
            </a:fld>
            <a:endParaRPr lang="cs-CZ"/>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3085E5-2DE0-4381-9E93-DAC3BCF9522C}" type="slidenum">
              <a:rPr lang="cs-CZ"/>
              <a:pPr/>
              <a:t>10</a:t>
            </a:fld>
            <a:endParaRPr lang="cs-CZ"/>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EB59F22-3E5A-4402-BE9F-47C43519D57C}" type="slidenum">
              <a:rPr lang="cs-CZ"/>
              <a:pPr/>
              <a:t>11</a:t>
            </a:fld>
            <a:endParaRPr lang="cs-CZ"/>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34EEAA9-40B6-4FA2-937F-FA76F727676F}" type="slidenum">
              <a:rPr lang="cs-CZ"/>
              <a:pPr/>
              <a:t>12</a:t>
            </a:fld>
            <a:endParaRPr lang="cs-CZ"/>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C5A567D-0050-4B60-9904-3FB8208C920E}" type="slidenum">
              <a:rPr lang="cs-CZ"/>
              <a:pPr/>
              <a:t>13</a:t>
            </a:fld>
            <a:endParaRPr lang="cs-CZ"/>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7E6B178-18D1-4F25-8B52-E5218FB79721}" type="slidenum">
              <a:rPr lang="cs-CZ"/>
              <a:pPr/>
              <a:t>14</a:t>
            </a:fld>
            <a:endParaRPr lang="cs-CZ"/>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ACEB9B4-CC89-497C-88F9-B3601EFD8D81}" type="slidenum">
              <a:rPr lang="cs-CZ"/>
              <a:pPr/>
              <a:t>15</a:t>
            </a:fld>
            <a:endParaRPr lang="cs-CZ"/>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D0DC3B8-0E16-4B85-BEAB-21340015F2CF}" type="slidenum">
              <a:rPr lang="cs-CZ"/>
              <a:pPr/>
              <a:t>16</a:t>
            </a:fld>
            <a:endParaRPr lang="cs-CZ"/>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D0A14BD-452F-4480-A999-F489F87D6293}" type="slidenum">
              <a:rPr lang="cs-CZ"/>
              <a:pPr/>
              <a:t>18</a:t>
            </a:fld>
            <a:endParaRPr lang="cs-CZ"/>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6E94A99-3526-4C63-B0BE-C5DD048E7F9D}" type="slidenum">
              <a:rPr lang="cs-CZ"/>
              <a:pPr/>
              <a:t>19</a:t>
            </a:fld>
            <a:endParaRPr lang="cs-CZ"/>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76B6C09-E19F-464F-B029-64221A12FBEF}" type="slidenum">
              <a:rPr lang="cs-CZ"/>
              <a:pPr/>
              <a:t>20</a:t>
            </a:fld>
            <a:endParaRPr lang="cs-CZ"/>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3FD8118-D149-425B-9F43-AD68BA49F79C}" type="slidenum">
              <a:rPr lang="cs-CZ"/>
              <a:pPr/>
              <a:t>2</a:t>
            </a:fld>
            <a:endParaRPr lang="cs-CZ"/>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9F9B096-E94D-413B-A1FC-FEEFD578AD09}" type="slidenum">
              <a:rPr lang="cs-CZ"/>
              <a:pPr/>
              <a:t>21</a:t>
            </a:fld>
            <a:endParaRPr lang="cs-CZ"/>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72505D3-D7C3-46A0-8C35-1B0AFFDFC36D}" type="slidenum">
              <a:rPr lang="cs-CZ"/>
              <a:pPr/>
              <a:t>22</a:t>
            </a:fld>
            <a:endParaRPr lang="cs-CZ"/>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56A236-819D-4CBE-986C-9E69C85EA006}" type="slidenum">
              <a:rPr lang="cs-CZ"/>
              <a:pPr/>
              <a:t>23</a:t>
            </a:fld>
            <a:endParaRPr lang="cs-CZ"/>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FF0D004-6DA8-4DF1-976C-DB3C15834968}" type="slidenum">
              <a:rPr lang="cs-CZ"/>
              <a:pPr/>
              <a:t>24</a:t>
            </a:fld>
            <a:endParaRPr lang="cs-CZ"/>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C2D1331-92E9-43F4-9D24-32597B8E1C52}" type="slidenum">
              <a:rPr lang="cs-CZ"/>
              <a:pPr/>
              <a:t>31</a:t>
            </a:fld>
            <a:endParaRPr lang="cs-CZ"/>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43D2152-1BFC-4910-B386-A44FB951BB3D}" type="slidenum">
              <a:rPr lang="cs-CZ"/>
              <a:pPr/>
              <a:t>3</a:t>
            </a:fld>
            <a:endParaRPr lang="cs-CZ"/>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BC33319-B95D-4211-83AC-77E2E4C0E7AF}" type="slidenum">
              <a:rPr lang="cs-CZ"/>
              <a:pPr/>
              <a:t>4</a:t>
            </a:fld>
            <a:endParaRPr lang="cs-CZ"/>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9D57B6F-81FB-4FA6-8424-BF9503103845}" type="slidenum">
              <a:rPr lang="cs-CZ"/>
              <a:pPr/>
              <a:t>5</a:t>
            </a:fld>
            <a:endParaRPr lang="cs-CZ"/>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A0F06B0-9C00-4BB9-8FF1-ED76549B2C9C}" type="slidenum">
              <a:rPr lang="cs-CZ"/>
              <a:pPr/>
              <a:t>6</a:t>
            </a:fld>
            <a:endParaRPr lang="cs-CZ"/>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89937FD-AC1F-48FA-8E45-0C0FF411B714}" type="slidenum">
              <a:rPr lang="cs-CZ"/>
              <a:pPr/>
              <a:t>7</a:t>
            </a:fld>
            <a:endParaRPr lang="cs-CZ"/>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3DB2BD9-CEB3-4D34-B9BE-F10175CF40F6}" type="slidenum">
              <a:rPr lang="cs-CZ"/>
              <a:pPr/>
              <a:t>8</a:t>
            </a:fld>
            <a:endParaRPr lang="cs-CZ"/>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96BDB3A-38C3-42DF-831A-B10F73A3F416}" type="slidenum">
              <a:rPr lang="cs-CZ"/>
              <a:pPr/>
              <a:t>9</a:t>
            </a:fld>
            <a:endParaRPr lang="cs-CZ"/>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endParaRPr lang="cs-CZ"/>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32BE327E-03B4-426B-8606-1F911C9CD80F}"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endParaRPr lang="cs-CZ"/>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FE742C86-E01C-4277-9D4E-3FD6933219A8}"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endParaRPr lang="cs-CZ"/>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4F653FA8-79A2-46ED-934C-3B3DDBDED785}" type="slidenum">
              <a:rPr lang="cs-CZ"/>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endParaRPr lang="cs-CZ"/>
          </a:p>
        </p:txBody>
      </p:sp>
      <p:sp>
        <p:nvSpPr>
          <p:cNvPr id="6" name="Rectangle 5"/>
          <p:cNvSpPr>
            <a:spLocks noGrp="1" noChangeArrowheads="1"/>
          </p:cNvSpPr>
          <p:nvPr>
            <p:ph type="ftr" sz="quarter" idx="11"/>
          </p:nvPr>
        </p:nvSpPr>
        <p:spPr>
          <a:ln/>
        </p:spPr>
        <p:txBody>
          <a:bodyPr/>
          <a:lstStyle>
            <a:lvl1pPr>
              <a:defRPr/>
            </a:lvl1pPr>
          </a:lstStyle>
          <a:p>
            <a:endParaRPr lang="cs-CZ"/>
          </a:p>
        </p:txBody>
      </p:sp>
      <p:sp>
        <p:nvSpPr>
          <p:cNvPr id="7" name="Rectangle 6"/>
          <p:cNvSpPr>
            <a:spLocks noGrp="1" noChangeArrowheads="1"/>
          </p:cNvSpPr>
          <p:nvPr>
            <p:ph type="sldNum" sz="quarter" idx="12"/>
          </p:nvPr>
        </p:nvSpPr>
        <p:spPr>
          <a:ln/>
        </p:spPr>
        <p:txBody>
          <a:bodyPr/>
          <a:lstStyle>
            <a:lvl1pPr>
              <a:defRPr/>
            </a:lvl1pPr>
          </a:lstStyle>
          <a:p>
            <a:fld id="{6210B33D-ECD9-440E-965E-12CA74D509F2}"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endParaRPr lang="cs-CZ"/>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F25A525D-B321-4A3A-8467-B86DA464C6A6}"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endParaRPr lang="cs-CZ"/>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E53163EB-CE33-4D2B-A475-105AFFAE146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endParaRPr lang="cs-CZ"/>
          </a:p>
        </p:txBody>
      </p:sp>
      <p:sp>
        <p:nvSpPr>
          <p:cNvPr id="6" name="Rectangle 5"/>
          <p:cNvSpPr>
            <a:spLocks noGrp="1" noChangeArrowheads="1"/>
          </p:cNvSpPr>
          <p:nvPr>
            <p:ph type="ftr" sz="quarter" idx="11"/>
          </p:nvPr>
        </p:nvSpPr>
        <p:spPr>
          <a:ln/>
        </p:spPr>
        <p:txBody>
          <a:bodyPr/>
          <a:lstStyle>
            <a:lvl1pPr>
              <a:defRPr/>
            </a:lvl1pPr>
          </a:lstStyle>
          <a:p>
            <a:endParaRPr lang="cs-CZ"/>
          </a:p>
        </p:txBody>
      </p:sp>
      <p:sp>
        <p:nvSpPr>
          <p:cNvPr id="7" name="Rectangle 6"/>
          <p:cNvSpPr>
            <a:spLocks noGrp="1" noChangeArrowheads="1"/>
          </p:cNvSpPr>
          <p:nvPr>
            <p:ph type="sldNum" sz="quarter" idx="12"/>
          </p:nvPr>
        </p:nvSpPr>
        <p:spPr>
          <a:ln/>
        </p:spPr>
        <p:txBody>
          <a:bodyPr/>
          <a:lstStyle>
            <a:lvl1pPr>
              <a:defRPr/>
            </a:lvl1pPr>
          </a:lstStyle>
          <a:p>
            <a:fld id="{ACB212DE-B657-45B2-B06E-67835566B0A5}"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endParaRPr lang="cs-CZ"/>
          </a:p>
        </p:txBody>
      </p:sp>
      <p:sp>
        <p:nvSpPr>
          <p:cNvPr id="8" name="Rectangle 5"/>
          <p:cNvSpPr>
            <a:spLocks noGrp="1" noChangeArrowheads="1"/>
          </p:cNvSpPr>
          <p:nvPr>
            <p:ph type="ftr" sz="quarter" idx="11"/>
          </p:nvPr>
        </p:nvSpPr>
        <p:spPr>
          <a:ln/>
        </p:spPr>
        <p:txBody>
          <a:bodyPr/>
          <a:lstStyle>
            <a:lvl1pPr>
              <a:defRPr/>
            </a:lvl1pPr>
          </a:lstStyle>
          <a:p>
            <a:endParaRPr lang="cs-CZ"/>
          </a:p>
        </p:txBody>
      </p:sp>
      <p:sp>
        <p:nvSpPr>
          <p:cNvPr id="9" name="Rectangle 6"/>
          <p:cNvSpPr>
            <a:spLocks noGrp="1" noChangeArrowheads="1"/>
          </p:cNvSpPr>
          <p:nvPr>
            <p:ph type="sldNum" sz="quarter" idx="12"/>
          </p:nvPr>
        </p:nvSpPr>
        <p:spPr>
          <a:ln/>
        </p:spPr>
        <p:txBody>
          <a:bodyPr/>
          <a:lstStyle>
            <a:lvl1pPr>
              <a:defRPr/>
            </a:lvl1pPr>
          </a:lstStyle>
          <a:p>
            <a:fld id="{A2C936CE-D3B3-4ECB-A687-7DD52DF50285}"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endParaRPr lang="cs-CZ"/>
          </a:p>
        </p:txBody>
      </p:sp>
      <p:sp>
        <p:nvSpPr>
          <p:cNvPr id="4" name="Rectangle 5"/>
          <p:cNvSpPr>
            <a:spLocks noGrp="1" noChangeArrowheads="1"/>
          </p:cNvSpPr>
          <p:nvPr>
            <p:ph type="ftr" sz="quarter" idx="11"/>
          </p:nvPr>
        </p:nvSpPr>
        <p:spPr>
          <a:ln/>
        </p:spPr>
        <p:txBody>
          <a:bodyPr/>
          <a:lstStyle>
            <a:lvl1pPr>
              <a:defRPr/>
            </a:lvl1pPr>
          </a:lstStyle>
          <a:p>
            <a:endParaRPr lang="cs-CZ"/>
          </a:p>
        </p:txBody>
      </p:sp>
      <p:sp>
        <p:nvSpPr>
          <p:cNvPr id="5" name="Rectangle 6"/>
          <p:cNvSpPr>
            <a:spLocks noGrp="1" noChangeArrowheads="1"/>
          </p:cNvSpPr>
          <p:nvPr>
            <p:ph type="sldNum" sz="quarter" idx="12"/>
          </p:nvPr>
        </p:nvSpPr>
        <p:spPr>
          <a:ln/>
        </p:spPr>
        <p:txBody>
          <a:bodyPr/>
          <a:lstStyle>
            <a:lvl1pPr>
              <a:defRPr/>
            </a:lvl1pPr>
          </a:lstStyle>
          <a:p>
            <a:fld id="{AF6FCD76-BF88-4951-A9E4-82610E20A7F1}"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cs-CZ"/>
          </a:p>
        </p:txBody>
      </p:sp>
      <p:sp>
        <p:nvSpPr>
          <p:cNvPr id="3" name="Rectangle 5"/>
          <p:cNvSpPr>
            <a:spLocks noGrp="1" noChangeArrowheads="1"/>
          </p:cNvSpPr>
          <p:nvPr>
            <p:ph type="ftr" sz="quarter" idx="11"/>
          </p:nvPr>
        </p:nvSpPr>
        <p:spPr>
          <a:ln/>
        </p:spPr>
        <p:txBody>
          <a:bodyPr/>
          <a:lstStyle>
            <a:lvl1pPr>
              <a:defRPr/>
            </a:lvl1pPr>
          </a:lstStyle>
          <a:p>
            <a:endParaRPr lang="cs-CZ"/>
          </a:p>
        </p:txBody>
      </p:sp>
      <p:sp>
        <p:nvSpPr>
          <p:cNvPr id="4" name="Rectangle 6"/>
          <p:cNvSpPr>
            <a:spLocks noGrp="1" noChangeArrowheads="1"/>
          </p:cNvSpPr>
          <p:nvPr>
            <p:ph type="sldNum" sz="quarter" idx="12"/>
          </p:nvPr>
        </p:nvSpPr>
        <p:spPr>
          <a:ln/>
        </p:spPr>
        <p:txBody>
          <a:bodyPr/>
          <a:lstStyle>
            <a:lvl1pPr>
              <a:defRPr/>
            </a:lvl1pPr>
          </a:lstStyle>
          <a:p>
            <a:fld id="{23020ACA-D60F-435B-AB6E-49AA844786CE}"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endParaRPr lang="cs-CZ"/>
          </a:p>
        </p:txBody>
      </p:sp>
      <p:sp>
        <p:nvSpPr>
          <p:cNvPr id="6" name="Rectangle 5"/>
          <p:cNvSpPr>
            <a:spLocks noGrp="1" noChangeArrowheads="1"/>
          </p:cNvSpPr>
          <p:nvPr>
            <p:ph type="ftr" sz="quarter" idx="11"/>
          </p:nvPr>
        </p:nvSpPr>
        <p:spPr>
          <a:ln/>
        </p:spPr>
        <p:txBody>
          <a:bodyPr/>
          <a:lstStyle>
            <a:lvl1pPr>
              <a:defRPr/>
            </a:lvl1pPr>
          </a:lstStyle>
          <a:p>
            <a:endParaRPr lang="cs-CZ"/>
          </a:p>
        </p:txBody>
      </p:sp>
      <p:sp>
        <p:nvSpPr>
          <p:cNvPr id="7" name="Rectangle 6"/>
          <p:cNvSpPr>
            <a:spLocks noGrp="1" noChangeArrowheads="1"/>
          </p:cNvSpPr>
          <p:nvPr>
            <p:ph type="sldNum" sz="quarter" idx="12"/>
          </p:nvPr>
        </p:nvSpPr>
        <p:spPr>
          <a:ln/>
        </p:spPr>
        <p:txBody>
          <a:bodyPr/>
          <a:lstStyle>
            <a:lvl1pPr>
              <a:defRPr/>
            </a:lvl1pPr>
          </a:lstStyle>
          <a:p>
            <a:fld id="{01390531-DDC6-427F-8FD7-5B073037ADD6}"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endParaRPr lang="cs-CZ"/>
          </a:p>
        </p:txBody>
      </p:sp>
      <p:sp>
        <p:nvSpPr>
          <p:cNvPr id="6" name="Rectangle 5"/>
          <p:cNvSpPr>
            <a:spLocks noGrp="1" noChangeArrowheads="1"/>
          </p:cNvSpPr>
          <p:nvPr>
            <p:ph type="ftr" sz="quarter" idx="11"/>
          </p:nvPr>
        </p:nvSpPr>
        <p:spPr>
          <a:ln/>
        </p:spPr>
        <p:txBody>
          <a:bodyPr/>
          <a:lstStyle>
            <a:lvl1pPr>
              <a:defRPr/>
            </a:lvl1pPr>
          </a:lstStyle>
          <a:p>
            <a:endParaRPr lang="cs-CZ"/>
          </a:p>
        </p:txBody>
      </p:sp>
      <p:sp>
        <p:nvSpPr>
          <p:cNvPr id="7" name="Rectangle 6"/>
          <p:cNvSpPr>
            <a:spLocks noGrp="1" noChangeArrowheads="1"/>
          </p:cNvSpPr>
          <p:nvPr>
            <p:ph type="sldNum" sz="quarter" idx="12"/>
          </p:nvPr>
        </p:nvSpPr>
        <p:spPr>
          <a:ln/>
        </p:spPr>
        <p:txBody>
          <a:bodyPr/>
          <a:lstStyle>
            <a:lvl1pPr>
              <a:defRPr/>
            </a:lvl1pPr>
          </a:lstStyle>
          <a:p>
            <a:fld id="{B0040F1C-0FA7-46AC-BFB1-FFFC999770DE}"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AA8D44-6617-4E47-B632-089A142042D4}"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7088" y="3068638"/>
            <a:ext cx="7772400" cy="1728787"/>
          </a:xfrm>
          <a:solidFill>
            <a:schemeClr val="accent1"/>
          </a:solidFill>
        </p:spPr>
        <p:txBody>
          <a:bodyPr/>
          <a:lstStyle/>
          <a:p>
            <a:pPr eaLnBrk="1" hangingPunct="1"/>
            <a:r>
              <a:rPr lang="cs-CZ" sz="3600" dirty="0" smtClean="0">
                <a:solidFill>
                  <a:srgbClr val="000000"/>
                </a:solidFill>
                <a:cs typeface="Times New Roman" pitchFamily="18" charset="0"/>
              </a:rPr>
              <a:t>Metabolismus </a:t>
            </a:r>
            <a:r>
              <a:rPr lang="cs-CZ" sz="3600" dirty="0" smtClean="0"/>
              <a:t>radionuklidů</a:t>
            </a:r>
            <a:br>
              <a:rPr lang="cs-CZ" sz="3600" dirty="0" smtClean="0"/>
            </a:br>
            <a:r>
              <a:rPr lang="cs-CZ" sz="3600" dirty="0" smtClean="0">
                <a:solidFill>
                  <a:srgbClr val="000000"/>
                </a:solidFill>
                <a:cs typeface="Times New Roman" pitchFamily="18" charset="0"/>
              </a:rPr>
              <a:t> P</a:t>
            </a:r>
            <a:r>
              <a:rPr lang="cs-CZ" sz="3600" dirty="0" smtClean="0"/>
              <a:t>ř</a:t>
            </a:r>
            <a:r>
              <a:rPr lang="cs-CZ" sz="3600" dirty="0" smtClean="0">
                <a:solidFill>
                  <a:srgbClr val="000000"/>
                </a:solidFill>
                <a:cs typeface="Times New Roman" pitchFamily="18" charset="0"/>
              </a:rPr>
              <a:t>irozené a um</a:t>
            </a:r>
            <a:r>
              <a:rPr lang="cs-CZ" sz="3600" dirty="0" smtClean="0"/>
              <a:t>ě</a:t>
            </a:r>
            <a:r>
              <a:rPr lang="cs-CZ" sz="3600" dirty="0" smtClean="0">
                <a:solidFill>
                  <a:srgbClr val="000000"/>
                </a:solidFill>
                <a:cs typeface="Times New Roman" pitchFamily="18" charset="0"/>
              </a:rPr>
              <a:t>lé zdroje zá</a:t>
            </a:r>
            <a:r>
              <a:rPr lang="cs-CZ" sz="3600" dirty="0" smtClean="0"/>
              <a:t>ř</a:t>
            </a:r>
            <a:r>
              <a:rPr lang="cs-CZ" sz="3600" dirty="0" smtClean="0">
                <a:solidFill>
                  <a:srgbClr val="000000"/>
                </a:solidFill>
                <a:cs typeface="Times New Roman" pitchFamily="18" charset="0"/>
              </a:rPr>
              <a:t>ení </a:t>
            </a:r>
            <a:r>
              <a:rPr lang="cs-CZ" sz="3600" dirty="0" smtClean="0">
                <a:solidFill>
                  <a:srgbClr val="000000"/>
                </a:solidFill>
              </a:rPr>
              <a:t/>
            </a:r>
            <a:br>
              <a:rPr lang="cs-CZ" sz="3600" dirty="0" smtClean="0">
                <a:solidFill>
                  <a:srgbClr val="000000"/>
                </a:solidFill>
              </a:rPr>
            </a:br>
            <a:r>
              <a:rPr lang="cs-CZ" sz="3600" dirty="0" smtClean="0">
                <a:solidFill>
                  <a:srgbClr val="000000"/>
                </a:solidFill>
              </a:rPr>
              <a:t>(radiobiologie </a:t>
            </a:r>
            <a:r>
              <a:rPr lang="cs-CZ" sz="3600" dirty="0" smtClean="0">
                <a:solidFill>
                  <a:srgbClr val="000000"/>
                </a:solidFill>
              </a:rPr>
              <a:t>VI – IZMB11)</a:t>
            </a:r>
            <a:r>
              <a:rPr lang="en-GB" sz="3200" dirty="0" smtClean="0">
                <a:solidFill>
                  <a:srgbClr val="000000"/>
                </a:solidFill>
                <a:cs typeface="Times New Roman" pitchFamily="18" charset="0"/>
              </a:rPr>
              <a:t> </a:t>
            </a:r>
            <a:endParaRPr lang="cs-CZ" sz="3200" dirty="0" smtClean="0">
              <a:solidFill>
                <a:srgbClr val="000000"/>
              </a:solidFill>
              <a:cs typeface="Times New Roman" pitchFamily="18" charset="0"/>
            </a:endParaRPr>
          </a:p>
        </p:txBody>
      </p:sp>
      <p:sp>
        <p:nvSpPr>
          <p:cNvPr id="4099" name="Rectangle 5"/>
          <p:cNvSpPr>
            <a:spLocks noChangeArrowheads="1"/>
          </p:cNvSpPr>
          <p:nvPr/>
        </p:nvSpPr>
        <p:spPr bwMode="auto">
          <a:xfrm>
            <a:off x="2136775" y="568325"/>
            <a:ext cx="5033963" cy="1373188"/>
          </a:xfrm>
          <a:prstGeom prst="rect">
            <a:avLst/>
          </a:prstGeom>
          <a:noFill/>
          <a:ln w="9525">
            <a:noFill/>
            <a:miter lim="800000"/>
            <a:headEnd/>
            <a:tailEnd/>
          </a:ln>
        </p:spPr>
        <p:txBody>
          <a:bodyPr wrap="none">
            <a:spAutoFit/>
          </a:bodyPr>
          <a:lstStyle/>
          <a:p>
            <a:pPr algn="ctr"/>
            <a:r>
              <a:rPr lang="cs-CZ" sz="2800" b="1"/>
              <a:t>Biofyzikální ústav</a:t>
            </a:r>
            <a:br>
              <a:rPr lang="cs-CZ" sz="2800" b="1"/>
            </a:br>
            <a:r>
              <a:rPr lang="cs-CZ" sz="2800" b="1"/>
              <a:t>Lékařské fakulty </a:t>
            </a:r>
            <a:br>
              <a:rPr lang="cs-CZ" sz="2800" b="1"/>
            </a:br>
            <a:r>
              <a:rPr lang="cs-CZ" sz="2800" b="1"/>
              <a:t>Masarykovy university, Brno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sz="4000" dirty="0" smtClean="0"/>
              <a:t>Dávka pocházející od radionuklidů deponovaných v těle</a:t>
            </a:r>
          </a:p>
        </p:txBody>
      </p:sp>
      <p:sp>
        <p:nvSpPr>
          <p:cNvPr id="13315" name="Rectangle 3"/>
          <p:cNvSpPr>
            <a:spLocks noGrp="1" noChangeArrowheads="1"/>
          </p:cNvSpPr>
          <p:nvPr>
            <p:ph type="body" idx="1"/>
          </p:nvPr>
        </p:nvSpPr>
        <p:spPr>
          <a:xfrm>
            <a:off x="457200" y="1600200"/>
            <a:ext cx="8362950" cy="4525963"/>
          </a:xfrm>
          <a:solidFill>
            <a:schemeClr val="accent1"/>
          </a:solidFill>
        </p:spPr>
        <p:txBody>
          <a:bodyPr/>
          <a:lstStyle/>
          <a:p>
            <a:pPr eaLnBrk="1" hangingPunct="1">
              <a:buFontTx/>
              <a:buNone/>
            </a:pPr>
            <a:r>
              <a:rPr lang="cs-CZ" sz="2800" dirty="0" smtClean="0"/>
              <a:t>….. je obtížný problém, jehož řešení závisí na fyzikálních i ryze biologických faktorech. Příkladem biologického faktoru je nestejnoměrné rozložení v různých tělesných orgánech (</a:t>
            </a:r>
            <a:r>
              <a:rPr lang="cs-CZ" sz="2800" dirty="0" err="1" smtClean="0"/>
              <a:t>srv</a:t>
            </a:r>
            <a:r>
              <a:rPr lang="cs-CZ" sz="2800" dirty="0" smtClean="0"/>
              <a:t>. jód ve štítné žláze nebo např. stroncium v kostech).</a:t>
            </a:r>
          </a:p>
          <a:p>
            <a:pPr eaLnBrk="1" hangingPunct="1">
              <a:buFontTx/>
              <a:buNone/>
            </a:pPr>
            <a:r>
              <a:rPr lang="cs-CZ" sz="2800" dirty="0" smtClean="0"/>
              <a:t>Fyzikálním (opomíjeným) faktorem může být např. radioaktivní čistota (tj. zastoupení různých radionuklidů téhož prvku) a radiochemická čistota (tj. čistota chemického nosiče – může degradovat).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cs-CZ" smtClean="0"/>
              <a:t>Absorbovaná dávka</a:t>
            </a:r>
          </a:p>
        </p:txBody>
      </p:sp>
      <p:sp>
        <p:nvSpPr>
          <p:cNvPr id="1028" name="Rectangle 3"/>
          <p:cNvSpPr>
            <a:spLocks noGrp="1" noChangeArrowheads="1"/>
          </p:cNvSpPr>
          <p:nvPr>
            <p:ph type="body" sz="half" idx="1"/>
          </p:nvPr>
        </p:nvSpPr>
        <p:spPr>
          <a:xfrm>
            <a:off x="323850" y="1341438"/>
            <a:ext cx="8496300" cy="2303462"/>
          </a:xfrm>
          <a:solidFill>
            <a:schemeClr val="accent1"/>
          </a:solidFill>
        </p:spPr>
        <p:txBody>
          <a:bodyPr/>
          <a:lstStyle/>
          <a:p>
            <a:pPr eaLnBrk="1" hangingPunct="1">
              <a:buFontTx/>
              <a:buNone/>
            </a:pPr>
            <a:r>
              <a:rPr lang="cs-CZ" sz="2400" dirty="0" smtClean="0"/>
              <a:t>Výpočet/odhad absorbované dávky záření z deponovaného radionuklidu:</a:t>
            </a:r>
          </a:p>
          <a:p>
            <a:pPr eaLnBrk="1" hangingPunct="1">
              <a:buFontTx/>
              <a:buNone/>
            </a:pPr>
            <a:r>
              <a:rPr lang="cs-CZ" sz="2400" dirty="0" smtClean="0"/>
              <a:t> Rozlišujeme </a:t>
            </a:r>
            <a:r>
              <a:rPr lang="cs-CZ" sz="2400" b="1" dirty="0" smtClean="0"/>
              <a:t>zdrojovou</a:t>
            </a:r>
            <a:r>
              <a:rPr lang="cs-CZ" sz="2400" dirty="0" smtClean="0"/>
              <a:t> a </a:t>
            </a:r>
            <a:r>
              <a:rPr lang="cs-CZ" sz="2400" b="1" dirty="0" smtClean="0"/>
              <a:t>terčovou</a:t>
            </a:r>
            <a:r>
              <a:rPr lang="cs-CZ" sz="2400" dirty="0" smtClean="0"/>
              <a:t> oblast, které mohou, ale nemusí být totožné. Střední absorbovaná dávka v terčové oblasti v důsledku radioaktivních přeměn ve zdrojové oblasti je dána:</a:t>
            </a:r>
          </a:p>
        </p:txBody>
      </p:sp>
      <p:graphicFrame>
        <p:nvGraphicFramePr>
          <p:cNvPr id="1026" name="Object 6"/>
          <p:cNvGraphicFramePr>
            <a:graphicFrameLocks noChangeAspect="1"/>
          </p:cNvGraphicFramePr>
          <p:nvPr>
            <p:ph sz="half" idx="2"/>
          </p:nvPr>
        </p:nvGraphicFramePr>
        <p:xfrm>
          <a:off x="2843213" y="3789363"/>
          <a:ext cx="2879725" cy="804862"/>
        </p:xfrm>
        <a:graphic>
          <a:graphicData uri="http://schemas.openxmlformats.org/presentationml/2006/ole">
            <p:oleObj spid="_x0000_s1026" name="Rovnice" r:id="rId4" imgW="863280" imgH="241200" progId="Equation.3">
              <p:embed/>
            </p:oleObj>
          </a:graphicData>
        </a:graphic>
      </p:graphicFrame>
      <p:sp>
        <p:nvSpPr>
          <p:cNvPr id="1029" name="Text Box 8"/>
          <p:cNvSpPr txBox="1">
            <a:spLocks noChangeArrowheads="1"/>
          </p:cNvSpPr>
          <p:nvPr/>
        </p:nvSpPr>
        <p:spPr bwMode="auto">
          <a:xfrm>
            <a:off x="468313" y="4724400"/>
            <a:ext cx="8064500" cy="1917700"/>
          </a:xfrm>
          <a:prstGeom prst="rect">
            <a:avLst/>
          </a:prstGeom>
          <a:solidFill>
            <a:schemeClr val="accent1"/>
          </a:solidFill>
          <a:ln w="9525">
            <a:noFill/>
            <a:miter lim="800000"/>
            <a:headEnd/>
            <a:tailEnd/>
          </a:ln>
        </p:spPr>
        <p:txBody>
          <a:bodyPr>
            <a:spAutoFit/>
          </a:bodyPr>
          <a:lstStyle/>
          <a:p>
            <a:pPr>
              <a:spcBef>
                <a:spcPct val="50000"/>
              </a:spcBef>
            </a:pPr>
            <a:r>
              <a:rPr lang="cs-CZ" sz="2400"/>
              <a:t>kde </a:t>
            </a:r>
            <a:r>
              <a:rPr lang="cs-CZ" sz="2400" i="1"/>
              <a:t>D s pruhem</a:t>
            </a:r>
            <a:r>
              <a:rPr lang="cs-CZ" sz="2400"/>
              <a:t> je absorbovaná dávka, </a:t>
            </a:r>
            <a:r>
              <a:rPr lang="cs-CZ" sz="2400" i="1"/>
              <a:t>A s pruhem</a:t>
            </a:r>
            <a:r>
              <a:rPr lang="cs-CZ" sz="2400"/>
              <a:t> je časový integrál aktivity (počet přeměn za určitý čas), </a:t>
            </a:r>
            <a:r>
              <a:rPr lang="cs-CZ" sz="2400" i="1"/>
              <a:t>n</a:t>
            </a:r>
            <a:r>
              <a:rPr lang="cs-CZ" sz="2400"/>
              <a:t> je počet ionizací připadající na jednu přeměnu, </a:t>
            </a:r>
            <a:r>
              <a:rPr lang="cs-CZ" sz="2400" i="1"/>
              <a:t>E</a:t>
            </a:r>
            <a:r>
              <a:rPr lang="cs-CZ" sz="2400"/>
              <a:t> je střední energie částice, </a:t>
            </a:r>
            <a:r>
              <a:rPr lang="cs-CZ" sz="2400">
                <a:sym typeface="Symbol" pitchFamily="18" charset="2"/>
              </a:rPr>
              <a:t> je v terčovém objemu absorbovaný podíl částic, </a:t>
            </a:r>
            <a:r>
              <a:rPr lang="cs-CZ" sz="2400" i="1">
                <a:sym typeface="Symbol" pitchFamily="18" charset="2"/>
              </a:rPr>
              <a:t>m</a:t>
            </a:r>
            <a:r>
              <a:rPr lang="cs-CZ" sz="2400">
                <a:sym typeface="Symbol" pitchFamily="18" charset="2"/>
              </a:rPr>
              <a:t> je hmotnost terčového objemu.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850900"/>
          </a:xfrm>
        </p:spPr>
        <p:txBody>
          <a:bodyPr/>
          <a:lstStyle/>
          <a:p>
            <a:pPr eaLnBrk="1" hangingPunct="1"/>
            <a:r>
              <a:rPr lang="cs-CZ" smtClean="0"/>
              <a:t>Absorbovaná dávka</a:t>
            </a:r>
          </a:p>
        </p:txBody>
      </p:sp>
      <p:sp>
        <p:nvSpPr>
          <p:cNvPr id="2052" name="Rectangle 3"/>
          <p:cNvSpPr>
            <a:spLocks noGrp="1" noChangeArrowheads="1"/>
          </p:cNvSpPr>
          <p:nvPr>
            <p:ph type="body" sz="half" idx="1"/>
          </p:nvPr>
        </p:nvSpPr>
        <p:spPr>
          <a:xfrm>
            <a:off x="250825" y="1125538"/>
            <a:ext cx="8569325" cy="3095625"/>
          </a:xfrm>
          <a:solidFill>
            <a:schemeClr val="accent1"/>
          </a:solidFill>
        </p:spPr>
        <p:txBody>
          <a:bodyPr/>
          <a:lstStyle/>
          <a:p>
            <a:pPr eaLnBrk="1" hangingPunct="1">
              <a:buFontTx/>
              <a:buNone/>
            </a:pPr>
            <a:r>
              <a:rPr lang="cs-CZ" sz="2400" smtClean="0"/>
              <a:t>Zápis </a:t>
            </a:r>
            <a:r>
              <a:rPr lang="cs-CZ" sz="2400" smtClean="0">
                <a:sym typeface="Symbol" pitchFamily="18" charset="2"/>
              </a:rPr>
              <a:t>(r</a:t>
            </a:r>
            <a:r>
              <a:rPr lang="cs-CZ" sz="2400" baseline="-25000" smtClean="0">
                <a:sym typeface="Symbol" pitchFamily="18" charset="2"/>
              </a:rPr>
              <a:t>2</a:t>
            </a:r>
            <a:r>
              <a:rPr lang="cs-CZ" sz="2400" smtClean="0">
                <a:sym typeface="Symbol" pitchFamily="18" charset="2"/>
              </a:rPr>
              <a:t> </a:t>
            </a:r>
            <a:r>
              <a:rPr lang="cs-CZ" sz="2400" smtClean="0">
                <a:cs typeface="Arial" charset="0"/>
                <a:sym typeface="Symbol" pitchFamily="18" charset="2"/>
              </a:rPr>
              <a:t>→ r</a:t>
            </a:r>
            <a:r>
              <a:rPr lang="cs-CZ" sz="2400" baseline="-25000" smtClean="0">
                <a:cs typeface="Arial" charset="0"/>
                <a:sym typeface="Symbol" pitchFamily="18" charset="2"/>
              </a:rPr>
              <a:t>1</a:t>
            </a:r>
            <a:r>
              <a:rPr lang="cs-CZ" sz="2400" smtClean="0">
                <a:cs typeface="Arial" charset="0"/>
                <a:sym typeface="Symbol" pitchFamily="18" charset="2"/>
              </a:rPr>
              <a:t>) označuje absorbovaný podíl přicházející ze zdrojového objemu </a:t>
            </a:r>
            <a:r>
              <a:rPr lang="cs-CZ" sz="2400" smtClean="0">
                <a:sym typeface="Symbol" pitchFamily="18" charset="2"/>
              </a:rPr>
              <a:t>r</a:t>
            </a:r>
            <a:r>
              <a:rPr lang="cs-CZ" sz="2400" baseline="-25000" smtClean="0">
                <a:sym typeface="Symbol" pitchFamily="18" charset="2"/>
              </a:rPr>
              <a:t>2</a:t>
            </a:r>
            <a:r>
              <a:rPr lang="cs-CZ" sz="2400" smtClean="0">
                <a:cs typeface="Arial" charset="0"/>
                <a:sym typeface="Symbol" pitchFamily="18" charset="2"/>
              </a:rPr>
              <a:t> do terčového objemu r</a:t>
            </a:r>
            <a:r>
              <a:rPr lang="cs-CZ" sz="2400" baseline="-25000" smtClean="0">
                <a:cs typeface="Arial" charset="0"/>
                <a:sym typeface="Symbol" pitchFamily="18" charset="2"/>
              </a:rPr>
              <a:t>1</a:t>
            </a:r>
            <a:r>
              <a:rPr lang="cs-CZ" sz="2400" smtClean="0">
                <a:sym typeface="Symbol" pitchFamily="18" charset="2"/>
              </a:rPr>
              <a:t>. </a:t>
            </a:r>
          </a:p>
          <a:p>
            <a:pPr eaLnBrk="1" hangingPunct="1">
              <a:buFontTx/>
              <a:buNone/>
            </a:pPr>
            <a:r>
              <a:rPr lang="cs-CZ" sz="2400" smtClean="0">
                <a:sym typeface="Symbol" pitchFamily="18" charset="2"/>
              </a:rPr>
              <a:t>Veličina </a:t>
            </a:r>
            <a:r>
              <a:rPr lang="el-GR" sz="2400" smtClean="0">
                <a:cs typeface="Arial" charset="0"/>
                <a:sym typeface="Symbol" pitchFamily="18" charset="2"/>
              </a:rPr>
              <a:t>Φ</a:t>
            </a:r>
            <a:r>
              <a:rPr lang="cs-CZ" sz="2400" smtClean="0">
                <a:cs typeface="Arial" charset="0"/>
                <a:sym typeface="Symbol" pitchFamily="18" charset="2"/>
              </a:rPr>
              <a:t> = /m se nazývá </a:t>
            </a:r>
            <a:r>
              <a:rPr lang="cs-CZ" sz="2400" b="1" smtClean="0">
                <a:cs typeface="Arial" charset="0"/>
                <a:sym typeface="Symbol" pitchFamily="18" charset="2"/>
              </a:rPr>
              <a:t>specifický absorbovaný podíl. </a:t>
            </a:r>
            <a:r>
              <a:rPr lang="cs-CZ" sz="2400" smtClean="0">
                <a:cs typeface="Arial" charset="0"/>
                <a:sym typeface="Symbol" pitchFamily="18" charset="2"/>
              </a:rPr>
              <a:t>Je možný i formální zápis </a:t>
            </a:r>
            <a:r>
              <a:rPr lang="el-GR" sz="2400" smtClean="0">
                <a:cs typeface="Arial" charset="0"/>
                <a:sym typeface="Symbol" pitchFamily="18" charset="2"/>
              </a:rPr>
              <a:t>Φ</a:t>
            </a:r>
            <a:r>
              <a:rPr lang="cs-CZ" sz="2400" smtClean="0">
                <a:sym typeface="Symbol" pitchFamily="18" charset="2"/>
              </a:rPr>
              <a:t>(r</a:t>
            </a:r>
            <a:r>
              <a:rPr lang="cs-CZ" sz="2400" baseline="-25000" smtClean="0">
                <a:sym typeface="Symbol" pitchFamily="18" charset="2"/>
              </a:rPr>
              <a:t>2</a:t>
            </a:r>
            <a:r>
              <a:rPr lang="cs-CZ" sz="2400" smtClean="0">
                <a:sym typeface="Symbol" pitchFamily="18" charset="2"/>
              </a:rPr>
              <a:t> </a:t>
            </a:r>
            <a:r>
              <a:rPr lang="cs-CZ" sz="2400" smtClean="0">
                <a:cs typeface="Arial" charset="0"/>
                <a:sym typeface="Symbol" pitchFamily="18" charset="2"/>
              </a:rPr>
              <a:t>→ r</a:t>
            </a:r>
            <a:r>
              <a:rPr lang="cs-CZ" sz="2400" baseline="-25000" smtClean="0">
                <a:cs typeface="Arial" charset="0"/>
                <a:sym typeface="Symbol" pitchFamily="18" charset="2"/>
              </a:rPr>
              <a:t>1</a:t>
            </a:r>
            <a:r>
              <a:rPr lang="cs-CZ" sz="2400" smtClean="0">
                <a:cs typeface="Arial" charset="0"/>
                <a:sym typeface="Symbol" pitchFamily="18" charset="2"/>
              </a:rPr>
              <a:t>).</a:t>
            </a:r>
          </a:p>
          <a:p>
            <a:pPr eaLnBrk="1" hangingPunct="1">
              <a:buFontTx/>
              <a:buNone/>
            </a:pPr>
            <a:r>
              <a:rPr lang="cs-CZ" sz="2400" smtClean="0">
                <a:cs typeface="Arial" charset="0"/>
                <a:sym typeface="Symbol" pitchFamily="18" charset="2"/>
              </a:rPr>
              <a:t>Výrazem </a:t>
            </a:r>
            <a:r>
              <a:rPr lang="cs-CZ" sz="2400" smtClean="0">
                <a:latin typeface="Symbol" pitchFamily="18" charset="2"/>
                <a:cs typeface="Arial" charset="0"/>
                <a:sym typeface="Symbol" pitchFamily="18" charset="2"/>
              </a:rPr>
              <a:t>D</a:t>
            </a:r>
            <a:r>
              <a:rPr lang="cs-CZ" sz="2400" smtClean="0">
                <a:cs typeface="Arial" charset="0"/>
                <a:sym typeface="Symbol" pitchFamily="18" charset="2"/>
              </a:rPr>
              <a:t> označíme nE – celkovou energii uvolněnou při přeměně.</a:t>
            </a:r>
          </a:p>
          <a:p>
            <a:pPr eaLnBrk="1" hangingPunct="1">
              <a:buFontTx/>
              <a:buNone/>
            </a:pPr>
            <a:r>
              <a:rPr lang="cs-CZ" sz="2400" smtClean="0">
                <a:cs typeface="Arial" charset="0"/>
                <a:sym typeface="Symbol" pitchFamily="18" charset="2"/>
              </a:rPr>
              <a:t>S ohledem na předchozí lze psát pro absorbovanou dávku: </a:t>
            </a:r>
          </a:p>
        </p:txBody>
      </p:sp>
      <p:graphicFrame>
        <p:nvGraphicFramePr>
          <p:cNvPr id="2050" name="Object 4"/>
          <p:cNvGraphicFramePr>
            <a:graphicFrameLocks noChangeAspect="1"/>
          </p:cNvGraphicFramePr>
          <p:nvPr>
            <p:ph sz="half" idx="2"/>
          </p:nvPr>
        </p:nvGraphicFramePr>
        <p:xfrm>
          <a:off x="3635375" y="4221163"/>
          <a:ext cx="2017713" cy="658812"/>
        </p:xfrm>
        <a:graphic>
          <a:graphicData uri="http://schemas.openxmlformats.org/presentationml/2006/ole">
            <p:oleObj spid="_x0000_s2050" name="Rovnice" r:id="rId4" imgW="622080" imgH="203040" progId="Equation.3">
              <p:embed/>
            </p:oleObj>
          </a:graphicData>
        </a:graphic>
      </p:graphicFrame>
      <p:sp>
        <p:nvSpPr>
          <p:cNvPr id="2053" name="Text Box 6"/>
          <p:cNvSpPr txBox="1">
            <a:spLocks noChangeArrowheads="1"/>
          </p:cNvSpPr>
          <p:nvPr/>
        </p:nvSpPr>
        <p:spPr bwMode="auto">
          <a:xfrm>
            <a:off x="323850" y="5084763"/>
            <a:ext cx="8496300" cy="1431925"/>
          </a:xfrm>
          <a:prstGeom prst="rect">
            <a:avLst/>
          </a:prstGeom>
          <a:solidFill>
            <a:schemeClr val="accent1"/>
          </a:solidFill>
          <a:ln w="9525">
            <a:noFill/>
            <a:miter lim="800000"/>
            <a:headEnd/>
            <a:tailEnd/>
          </a:ln>
        </p:spPr>
        <p:txBody>
          <a:bodyPr>
            <a:spAutoFit/>
          </a:bodyPr>
          <a:lstStyle/>
          <a:p>
            <a:pPr>
              <a:spcBef>
                <a:spcPct val="50000"/>
              </a:spcBef>
            </a:pPr>
            <a:r>
              <a:rPr lang="cs-CZ" sz="2200" dirty="0"/>
              <a:t>Za podmínky rovnoměrného rozdělení radionuklidu v nekonečně velkém tělese a za nepřítomnosti rozptylu platí tzv. </a:t>
            </a:r>
            <a:r>
              <a:rPr lang="cs-CZ" sz="2200" b="1" dirty="0"/>
              <a:t>reciproční teorém</a:t>
            </a:r>
            <a:r>
              <a:rPr lang="cs-CZ" sz="2200" dirty="0"/>
              <a:t>, podle kterého je specifický absorbovaný podíl nezávislý na tom, co považujeme za objem terčový a objem zdrojový.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solidFill>
            <a:schemeClr val="accent1"/>
          </a:solidFill>
        </p:spPr>
        <p:txBody>
          <a:bodyPr/>
          <a:lstStyle/>
          <a:p>
            <a:pPr eaLnBrk="1" hangingPunct="1"/>
            <a:r>
              <a:rPr lang="cs-CZ" sz="2400" dirty="0" smtClean="0"/>
              <a:t>Aktivitu radionuklidu v těle obecně popisujeme pomocí efektivního poločasu, ale v některých orgánech může být časový průběh aktivity složitější.</a:t>
            </a:r>
          </a:p>
        </p:txBody>
      </p:sp>
      <p:pic>
        <p:nvPicPr>
          <p:cNvPr id="14339" name="Picture 4" descr="Alpen-15"/>
          <p:cNvPicPr>
            <a:picLocks noChangeAspect="1" noChangeArrowheads="1"/>
          </p:cNvPicPr>
          <p:nvPr>
            <p:ph idx="1"/>
          </p:nvPr>
        </p:nvPicPr>
        <p:blipFill>
          <a:blip r:embed="rId3" cstate="print"/>
          <a:srcRect l="7050" t="10545" r="7050" b="7909"/>
          <a:stretch>
            <a:fillRect/>
          </a:stretch>
        </p:blipFill>
        <p:spPr>
          <a:xfrm>
            <a:off x="1187450" y="1628775"/>
            <a:ext cx="6480175" cy="493395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sz="4000" smtClean="0"/>
              <a:t>Dozimetrie na základě kompartmentové analýzy</a:t>
            </a:r>
          </a:p>
        </p:txBody>
      </p:sp>
      <p:sp>
        <p:nvSpPr>
          <p:cNvPr id="15363" name="Rectangle 3"/>
          <p:cNvSpPr>
            <a:spLocks noGrp="1" noChangeArrowheads="1"/>
          </p:cNvSpPr>
          <p:nvPr>
            <p:ph type="body" idx="1"/>
          </p:nvPr>
        </p:nvSpPr>
        <p:spPr>
          <a:solidFill>
            <a:schemeClr val="accent1"/>
          </a:solidFill>
        </p:spPr>
        <p:txBody>
          <a:bodyPr/>
          <a:lstStyle/>
          <a:p>
            <a:pPr eaLnBrk="1" hangingPunct="1">
              <a:buFontTx/>
              <a:buNone/>
            </a:pPr>
            <a:r>
              <a:rPr lang="cs-CZ" dirty="0" smtClean="0"/>
              <a:t>Velmi složité modelování a matematické postupy umožňují s ne příliš velkou přesností určit dávky záření od aplikovaného radionuklidu absorbované v jednotlivých </a:t>
            </a:r>
            <a:r>
              <a:rPr lang="cs-CZ" dirty="0" err="1" smtClean="0"/>
              <a:t>kompartmentech</a:t>
            </a:r>
            <a:r>
              <a:rPr lang="cs-CZ" dirty="0" smtClean="0"/>
              <a:t> („oddílech“ těla = tkáních, orgánech…). Chyba závisí na odchylce od ideálního (modelového) tvaru postavy i dalších parametrech.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sz="4000" dirty="0" smtClean="0"/>
              <a:t>Radionuklidy biologického významu</a:t>
            </a:r>
          </a:p>
        </p:txBody>
      </p:sp>
      <p:sp>
        <p:nvSpPr>
          <p:cNvPr id="16387" name="Rectangle 3"/>
          <p:cNvSpPr>
            <a:spLocks noGrp="1" noChangeArrowheads="1"/>
          </p:cNvSpPr>
          <p:nvPr>
            <p:ph type="body" idx="1"/>
          </p:nvPr>
        </p:nvSpPr>
        <p:spPr>
          <a:solidFill>
            <a:schemeClr val="accent1"/>
          </a:solidFill>
        </p:spPr>
        <p:txBody>
          <a:bodyPr/>
          <a:lstStyle/>
          <a:p>
            <a:pPr eaLnBrk="1" hangingPunct="1">
              <a:lnSpc>
                <a:spcPct val="80000"/>
              </a:lnSpc>
              <a:buFontTx/>
              <a:buNone/>
            </a:pPr>
            <a:r>
              <a:rPr lang="cs-CZ" sz="2800" b="1" smtClean="0"/>
              <a:t>Tritium</a:t>
            </a:r>
            <a:r>
              <a:rPr lang="cs-CZ" sz="2800" smtClean="0"/>
              <a:t> (čistý </a:t>
            </a:r>
            <a:r>
              <a:rPr lang="cs-CZ" sz="2800" smtClean="0">
                <a:latin typeface="Symbol" pitchFamily="18" charset="2"/>
              </a:rPr>
              <a:t>b</a:t>
            </a:r>
            <a:r>
              <a:rPr lang="cs-CZ" sz="2800" smtClean="0"/>
              <a:t>-minus, T = 12,33 roku) – v životním prostředí se vyskytuje v důsledku jaderných pokusů a uvolňuje se i při činnosti jaderných reaktorů. Biologický poločas tritiované i obyčejné vody je 10 dnů. Tritium vyzařuje částice beta o velmi malé energii (max. 18,6 keV). Nejnebezpečnější je tritium zabudované v prekursorech DNA.</a:t>
            </a:r>
          </a:p>
          <a:p>
            <a:pPr eaLnBrk="1" hangingPunct="1">
              <a:lnSpc>
                <a:spcPct val="80000"/>
              </a:lnSpc>
              <a:buFontTx/>
              <a:buNone/>
            </a:pPr>
            <a:r>
              <a:rPr lang="cs-CZ" sz="2800" b="1" smtClean="0"/>
              <a:t>Krypton-85</a:t>
            </a:r>
            <a:r>
              <a:rPr lang="cs-CZ" sz="2800" smtClean="0"/>
              <a:t>, (téměř čistý </a:t>
            </a:r>
            <a:r>
              <a:rPr lang="cs-CZ" sz="2800" smtClean="0">
                <a:latin typeface="Symbol" pitchFamily="18" charset="2"/>
              </a:rPr>
              <a:t>b</a:t>
            </a:r>
            <a:r>
              <a:rPr lang="cs-CZ" sz="2800" smtClean="0"/>
              <a:t>-minus, T = 3900 dnů, max. 687 keV), uvolňuje se z vyhořelého jaderného paliva. Dávka v plících je tisíckrát vyšší než v kostní dřeni.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22337"/>
          </a:xfrm>
        </p:spPr>
        <p:txBody>
          <a:bodyPr/>
          <a:lstStyle/>
          <a:p>
            <a:pPr eaLnBrk="1" hangingPunct="1"/>
            <a:r>
              <a:rPr lang="cs-CZ" sz="4000" dirty="0" smtClean="0"/>
              <a:t>Radionuklidy biologického významu</a:t>
            </a:r>
          </a:p>
        </p:txBody>
      </p:sp>
      <p:sp>
        <p:nvSpPr>
          <p:cNvPr id="17411" name="Rectangle 3"/>
          <p:cNvSpPr>
            <a:spLocks noGrp="1" noChangeArrowheads="1"/>
          </p:cNvSpPr>
          <p:nvPr>
            <p:ph type="body" idx="1"/>
          </p:nvPr>
        </p:nvSpPr>
        <p:spPr>
          <a:xfrm>
            <a:off x="468313" y="1412875"/>
            <a:ext cx="8497887" cy="5111750"/>
          </a:xfrm>
          <a:solidFill>
            <a:schemeClr val="accent1"/>
          </a:solidFill>
        </p:spPr>
        <p:txBody>
          <a:bodyPr/>
          <a:lstStyle/>
          <a:p>
            <a:pPr eaLnBrk="1" hangingPunct="1">
              <a:lnSpc>
                <a:spcPct val="80000"/>
              </a:lnSpc>
              <a:buFontTx/>
              <a:buNone/>
            </a:pPr>
            <a:r>
              <a:rPr lang="cs-CZ" sz="2200" b="1" smtClean="0"/>
              <a:t>Sodík</a:t>
            </a:r>
            <a:r>
              <a:rPr lang="cs-CZ" sz="2200" smtClean="0"/>
              <a:t> – (převážně gama a </a:t>
            </a:r>
            <a:r>
              <a:rPr lang="cs-CZ" sz="2200" smtClean="0">
                <a:latin typeface="Symbol" pitchFamily="18" charset="2"/>
              </a:rPr>
              <a:t>b</a:t>
            </a:r>
            <a:r>
              <a:rPr lang="cs-CZ" sz="2200" smtClean="0"/>
              <a:t>-minus) radioizotopy se používají v nukleární medicíně, žádný význam pro životní prostředí. V atmosféře vznikající Na-22 má malý význam.</a:t>
            </a:r>
          </a:p>
          <a:p>
            <a:pPr eaLnBrk="1" hangingPunct="1">
              <a:lnSpc>
                <a:spcPct val="80000"/>
              </a:lnSpc>
              <a:buFontTx/>
              <a:buNone/>
            </a:pPr>
            <a:r>
              <a:rPr lang="cs-CZ" sz="2200" b="1" smtClean="0"/>
              <a:t>Draslík-40</a:t>
            </a:r>
            <a:r>
              <a:rPr lang="cs-CZ" sz="2200" smtClean="0"/>
              <a:t> – (převážně </a:t>
            </a:r>
            <a:r>
              <a:rPr lang="cs-CZ" sz="2200" smtClean="0">
                <a:latin typeface="Symbol" pitchFamily="18" charset="2"/>
              </a:rPr>
              <a:t>b</a:t>
            </a:r>
            <a:r>
              <a:rPr lang="cs-CZ" sz="2200" smtClean="0"/>
              <a:t>-minus a gama) velmi dlouhý poločas přeměny, vyskytuje se přirozeně, representuje značnou část přirozené radiační zátěže externí a interní – </a:t>
            </a:r>
            <a:r>
              <a:rPr lang="cs-CZ" sz="2200" b="1" smtClean="0"/>
              <a:t>zhruba jednu třetinu</a:t>
            </a:r>
            <a:r>
              <a:rPr lang="cs-CZ" sz="2200" smtClean="0"/>
              <a:t>.</a:t>
            </a:r>
          </a:p>
        </p:txBody>
      </p:sp>
      <p:sp>
        <p:nvSpPr>
          <p:cNvPr id="17412" name="AutoShape 9" descr="http://upload.wikimedia.org/wikipedia/commons/f/fa/Potassium-40-decay-scheme.sv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sp>
        <p:nvSpPr>
          <p:cNvPr id="17413" name="AutoShape 11" descr="http://upload.wikimedia.org/wikipedia/commons/f/fa/Potassium-40-decay-scheme.sv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pic>
        <p:nvPicPr>
          <p:cNvPr id="17414" name="Picture 13" descr="http://geochrono.free.fr/fr/tech/chronk/pot40/dec40K.jpg"/>
          <p:cNvPicPr>
            <a:picLocks noChangeAspect="1" noChangeArrowheads="1"/>
          </p:cNvPicPr>
          <p:nvPr/>
        </p:nvPicPr>
        <p:blipFill>
          <a:blip r:embed="rId3" cstate="print"/>
          <a:srcRect/>
          <a:stretch>
            <a:fillRect/>
          </a:stretch>
        </p:blipFill>
        <p:spPr bwMode="auto">
          <a:xfrm>
            <a:off x="2484438" y="3179763"/>
            <a:ext cx="2879725" cy="32131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theheartofamerica.files.wordpress.com/2011/03/cesium.gif"/>
          <p:cNvPicPr>
            <a:picLocks noChangeAspect="1" noChangeArrowheads="1"/>
          </p:cNvPicPr>
          <p:nvPr/>
        </p:nvPicPr>
        <p:blipFill>
          <a:blip r:embed="rId2" cstate="print"/>
          <a:srcRect/>
          <a:stretch>
            <a:fillRect/>
          </a:stretch>
        </p:blipFill>
        <p:spPr bwMode="auto">
          <a:xfrm>
            <a:off x="4403725" y="333375"/>
            <a:ext cx="4740275" cy="3297238"/>
          </a:xfrm>
          <a:prstGeom prst="rect">
            <a:avLst/>
          </a:prstGeom>
          <a:noFill/>
          <a:ln w="9525">
            <a:noFill/>
            <a:miter lim="800000"/>
            <a:headEnd/>
            <a:tailEnd/>
          </a:ln>
        </p:spPr>
      </p:pic>
      <p:sp>
        <p:nvSpPr>
          <p:cNvPr id="18435" name="Nadpis 1"/>
          <p:cNvSpPr>
            <a:spLocks noGrp="1"/>
          </p:cNvSpPr>
          <p:nvPr>
            <p:ph type="title"/>
          </p:nvPr>
        </p:nvSpPr>
        <p:spPr>
          <a:xfrm>
            <a:off x="457200" y="274638"/>
            <a:ext cx="4691063" cy="1858962"/>
          </a:xfrm>
        </p:spPr>
        <p:txBody>
          <a:bodyPr/>
          <a:lstStyle/>
          <a:p>
            <a:pPr eaLnBrk="1" hangingPunct="1"/>
            <a:r>
              <a:rPr lang="cs-CZ" dirty="0" smtClean="0"/>
              <a:t>Radionuklidy biologického významu</a:t>
            </a:r>
          </a:p>
        </p:txBody>
      </p:sp>
      <p:sp>
        <p:nvSpPr>
          <p:cNvPr id="18436" name="Zástupný symbol pro obsah 2"/>
          <p:cNvSpPr>
            <a:spLocks noGrp="1"/>
          </p:cNvSpPr>
          <p:nvPr>
            <p:ph idx="1"/>
          </p:nvPr>
        </p:nvSpPr>
        <p:spPr>
          <a:xfrm>
            <a:off x="0" y="2852738"/>
            <a:ext cx="9144000" cy="4005262"/>
          </a:xfrm>
          <a:solidFill>
            <a:schemeClr val="accent1"/>
          </a:solidFill>
        </p:spPr>
        <p:txBody>
          <a:bodyPr/>
          <a:lstStyle/>
          <a:p>
            <a:pPr eaLnBrk="1" hangingPunct="1">
              <a:lnSpc>
                <a:spcPct val="80000"/>
              </a:lnSpc>
              <a:buFontTx/>
              <a:buNone/>
            </a:pPr>
            <a:r>
              <a:rPr lang="cs-CZ" sz="2800" b="1" smtClean="0"/>
              <a:t>Cesium-137</a:t>
            </a:r>
            <a:r>
              <a:rPr lang="cs-CZ" sz="2800" smtClean="0"/>
              <a:t> – (převážně gama a </a:t>
            </a:r>
            <a:r>
              <a:rPr lang="cs-CZ" sz="2800" smtClean="0">
                <a:latin typeface="Symbol" pitchFamily="18" charset="2"/>
              </a:rPr>
              <a:t>b</a:t>
            </a:r>
            <a:r>
              <a:rPr lang="cs-CZ" sz="2800" smtClean="0"/>
              <a:t>-minus, též vnitřní konverze záření gama) vzniká při jaderném štěpení, zářič gama, rozpustné ve vodě, přijímané s potravou, chová se podobně jako draslík, biologický poločas 50-150 dnů.</a:t>
            </a:r>
          </a:p>
          <a:p>
            <a:pPr eaLnBrk="1" hangingPunct="1">
              <a:lnSpc>
                <a:spcPct val="80000"/>
              </a:lnSpc>
              <a:buFontTx/>
              <a:buNone/>
            </a:pPr>
            <a:r>
              <a:rPr lang="cs-CZ" sz="2800" b="1" smtClean="0"/>
              <a:t>Stroncium-90</a:t>
            </a:r>
            <a:r>
              <a:rPr lang="cs-CZ" sz="2800" smtClean="0"/>
              <a:t>(resp. 89), zářič </a:t>
            </a:r>
            <a:r>
              <a:rPr lang="cs-CZ" sz="2800" smtClean="0">
                <a:latin typeface="Symbol" pitchFamily="18" charset="2"/>
              </a:rPr>
              <a:t>b</a:t>
            </a:r>
            <a:r>
              <a:rPr lang="cs-CZ" sz="2800" smtClean="0"/>
              <a:t>-minus, T = 28 let, v 50. a 60. letech se dostalo značné množství stroncia do atmosféry při pokusných výbuších, snadno se zabudovává do kostí místo vápníku, kam se u člověka dostává zejména přes mléko, u psů a prasat způsobuje v experimentu zvýšený výskyt rakoviny.</a:t>
            </a:r>
          </a:p>
          <a:p>
            <a:pPr eaLnBrk="1" hangingPunct="1"/>
            <a:endParaRPr lang="cs-CZ"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sz="4000" dirty="0" smtClean="0"/>
              <a:t>Radionuklidy biologického významu</a:t>
            </a:r>
          </a:p>
        </p:txBody>
      </p:sp>
      <p:sp>
        <p:nvSpPr>
          <p:cNvPr id="19459" name="Rectangle 3"/>
          <p:cNvSpPr>
            <a:spLocks noGrp="1" noChangeArrowheads="1"/>
          </p:cNvSpPr>
          <p:nvPr>
            <p:ph type="body" idx="1"/>
          </p:nvPr>
        </p:nvSpPr>
        <p:spPr>
          <a:xfrm>
            <a:off x="250825" y="1600200"/>
            <a:ext cx="8713788" cy="4997450"/>
          </a:xfrm>
          <a:solidFill>
            <a:schemeClr val="accent1"/>
          </a:solidFill>
        </p:spPr>
        <p:txBody>
          <a:bodyPr/>
          <a:lstStyle/>
          <a:p>
            <a:pPr marL="4763" indent="22225" eaLnBrk="1" hangingPunct="1">
              <a:lnSpc>
                <a:spcPct val="80000"/>
              </a:lnSpc>
              <a:buFontTx/>
              <a:buNone/>
            </a:pPr>
            <a:r>
              <a:rPr lang="cs-CZ" sz="2400" b="1" dirty="0" smtClean="0"/>
              <a:t>Barium-140</a:t>
            </a:r>
            <a:r>
              <a:rPr lang="cs-CZ" sz="2400" dirty="0" smtClean="0"/>
              <a:t>, významný štěpný produkt uranu, (</a:t>
            </a:r>
            <a:r>
              <a:rPr lang="cs-CZ" sz="2400" dirty="0" smtClean="0">
                <a:latin typeface="Symbol" pitchFamily="18" charset="2"/>
              </a:rPr>
              <a:t>b</a:t>
            </a:r>
            <a:r>
              <a:rPr lang="cs-CZ" sz="2400" dirty="0" smtClean="0"/>
              <a:t>-minus, </a:t>
            </a:r>
            <a:r>
              <a:rPr lang="cs-CZ" sz="2400" dirty="0" smtClean="0">
                <a:latin typeface="Symbol" pitchFamily="18" charset="2"/>
              </a:rPr>
              <a:t>g</a:t>
            </a:r>
            <a:r>
              <a:rPr lang="cs-CZ" sz="2400" dirty="0" smtClean="0"/>
              <a:t> - T = 12,7 dnů), vzniká z něj </a:t>
            </a:r>
            <a:r>
              <a:rPr lang="cs-CZ" sz="2400" dirty="0" err="1" smtClean="0"/>
              <a:t>radionuklid</a:t>
            </a:r>
            <a:r>
              <a:rPr lang="cs-CZ" sz="2400" dirty="0" smtClean="0"/>
              <a:t> </a:t>
            </a:r>
            <a:r>
              <a:rPr lang="cs-CZ" sz="2400" b="1" dirty="0" smtClean="0"/>
              <a:t>lanthan-140</a:t>
            </a:r>
            <a:r>
              <a:rPr lang="cs-CZ" sz="2400" dirty="0" smtClean="0"/>
              <a:t> (</a:t>
            </a:r>
            <a:r>
              <a:rPr lang="cs-CZ" sz="2400" dirty="0" smtClean="0">
                <a:latin typeface="Symbol" pitchFamily="18" charset="2"/>
              </a:rPr>
              <a:t>b</a:t>
            </a:r>
            <a:r>
              <a:rPr lang="cs-CZ" sz="2400" dirty="0" smtClean="0"/>
              <a:t>-minus, </a:t>
            </a:r>
            <a:r>
              <a:rPr lang="cs-CZ" sz="2400" dirty="0" smtClean="0">
                <a:latin typeface="Symbol" pitchFamily="18" charset="2"/>
              </a:rPr>
              <a:t>g</a:t>
            </a:r>
            <a:r>
              <a:rPr lang="cs-CZ" sz="2400" dirty="0" smtClean="0"/>
              <a:t> - T = 1,68 dne), člověka ohrožuje zejména při jaderných haváriích.</a:t>
            </a:r>
          </a:p>
          <a:p>
            <a:pPr marL="4763" indent="22225" eaLnBrk="1" hangingPunct="1">
              <a:lnSpc>
                <a:spcPct val="80000"/>
              </a:lnSpc>
              <a:buFontTx/>
              <a:buNone/>
            </a:pPr>
            <a:r>
              <a:rPr lang="cs-CZ" sz="2400" b="1" dirty="0" smtClean="0"/>
              <a:t>Radium-226</a:t>
            </a:r>
            <a:r>
              <a:rPr lang="cs-CZ" sz="2400" dirty="0" smtClean="0"/>
              <a:t>, (zejména </a:t>
            </a:r>
            <a:r>
              <a:rPr lang="cs-CZ" sz="2400" dirty="0" smtClean="0">
                <a:latin typeface="Symbol" pitchFamily="18" charset="2"/>
              </a:rPr>
              <a:t>a</a:t>
            </a:r>
            <a:r>
              <a:rPr lang="cs-CZ" sz="2400" dirty="0" smtClean="0"/>
              <a:t>-zářič produkující rovněž různé druhy fotonového záření, T = 1600 let), jeden z produktů uranové řady, chová se podobně jako stroncium, resp. vápník, tedy ukládá se v kostech. Vyzářením částice alfa poskytuje </a:t>
            </a:r>
            <a:r>
              <a:rPr lang="cs-CZ" sz="2400" b="1" dirty="0" smtClean="0"/>
              <a:t>radon-222</a:t>
            </a:r>
            <a:r>
              <a:rPr lang="cs-CZ" sz="2400" dirty="0" smtClean="0"/>
              <a:t>, který je snad nejvýznamnějším přirozeně se vyskytujícím nebezpečným </a:t>
            </a:r>
            <a:r>
              <a:rPr lang="cs-CZ" sz="2400" dirty="0" err="1" smtClean="0"/>
              <a:t>radionuklidem</a:t>
            </a:r>
            <a:r>
              <a:rPr lang="cs-CZ" sz="2400" dirty="0" smtClean="0"/>
              <a:t> (alfa-zářič, T = 3,8 dne) a který má řadu </a:t>
            </a:r>
            <a:r>
              <a:rPr lang="cs-CZ" sz="2400" dirty="0" err="1" smtClean="0"/>
              <a:t>dceřinných</a:t>
            </a:r>
            <a:r>
              <a:rPr lang="cs-CZ" sz="2400" dirty="0" smtClean="0"/>
              <a:t> radionuklidů s krátkými poločasy. </a:t>
            </a:r>
          </a:p>
          <a:p>
            <a:pPr marL="4763" indent="22225" eaLnBrk="1" hangingPunct="1">
              <a:lnSpc>
                <a:spcPct val="80000"/>
              </a:lnSpc>
              <a:buFontTx/>
              <a:buNone/>
            </a:pPr>
            <a:r>
              <a:rPr lang="cs-CZ" sz="2400" dirty="0" smtClean="0"/>
              <a:t>Zvýšený počet rakovin kostí a kostní dřeně popsán již mezi válkami u malířek svítících ciferníků hodin (v barvě bylo radium). Po válce zjištěn výskyt kostních nádorů i u pacientů s </a:t>
            </a:r>
            <a:r>
              <a:rPr lang="cs-CZ" sz="2400" dirty="0" err="1" smtClean="0"/>
              <a:t>ankylózující</a:t>
            </a:r>
            <a:r>
              <a:rPr lang="cs-CZ" sz="2400" dirty="0" smtClean="0"/>
              <a:t> </a:t>
            </a:r>
            <a:r>
              <a:rPr lang="cs-CZ" sz="2400" dirty="0" err="1" smtClean="0"/>
              <a:t>spondylartritidou</a:t>
            </a:r>
            <a:r>
              <a:rPr lang="cs-CZ" sz="2400" dirty="0" smtClean="0"/>
              <a:t>  (</a:t>
            </a:r>
            <a:r>
              <a:rPr lang="cs-CZ" sz="2400" dirty="0" err="1" smtClean="0"/>
              <a:t>Bechtěrevova</a:t>
            </a:r>
            <a:r>
              <a:rPr lang="cs-CZ" sz="2400" dirty="0" smtClean="0"/>
              <a:t> nemoc, vede ke ztuhnutí páteře) léčených </a:t>
            </a:r>
            <a:r>
              <a:rPr lang="cs-CZ" sz="2400" b="1" dirty="0" smtClean="0"/>
              <a:t>radiem-224</a:t>
            </a:r>
            <a:r>
              <a:rPr lang="cs-CZ" sz="2400" dirty="0" smtClean="0"/>
              <a:t> (T = 362 dnů).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sz="4000" dirty="0" smtClean="0"/>
              <a:t>Radionuklidy biologického významu</a:t>
            </a:r>
          </a:p>
        </p:txBody>
      </p:sp>
      <p:sp>
        <p:nvSpPr>
          <p:cNvPr id="20483" name="Rectangle 3"/>
          <p:cNvSpPr>
            <a:spLocks noGrp="1" noChangeArrowheads="1"/>
          </p:cNvSpPr>
          <p:nvPr>
            <p:ph type="body" idx="1"/>
          </p:nvPr>
        </p:nvSpPr>
        <p:spPr>
          <a:solidFill>
            <a:schemeClr val="accent1"/>
          </a:solidFill>
        </p:spPr>
        <p:txBody>
          <a:bodyPr/>
          <a:lstStyle/>
          <a:p>
            <a:pPr eaLnBrk="1" hangingPunct="1">
              <a:lnSpc>
                <a:spcPct val="80000"/>
              </a:lnSpc>
              <a:buFontTx/>
              <a:buNone/>
            </a:pPr>
            <a:r>
              <a:rPr lang="cs-CZ" sz="2800" b="1" dirty="0" smtClean="0"/>
              <a:t>Jód-131</a:t>
            </a:r>
            <a:r>
              <a:rPr lang="cs-CZ" sz="2800" dirty="0" smtClean="0"/>
              <a:t> – vzniká podobně jako ostatní radionuklidy jódu v důsledku štěpení uranu nebo plutonia. (převážně záření </a:t>
            </a:r>
            <a:r>
              <a:rPr lang="cs-CZ" sz="2800" dirty="0" smtClean="0">
                <a:latin typeface="Symbol" pitchFamily="18" charset="2"/>
              </a:rPr>
              <a:t>g </a:t>
            </a:r>
            <a:r>
              <a:rPr lang="cs-CZ" sz="2800" dirty="0" smtClean="0"/>
              <a:t>a</a:t>
            </a:r>
            <a:r>
              <a:rPr lang="cs-CZ" sz="2800" dirty="0" smtClean="0">
                <a:latin typeface="Symbol" pitchFamily="18" charset="2"/>
              </a:rPr>
              <a:t> b</a:t>
            </a:r>
            <a:r>
              <a:rPr lang="cs-CZ" sz="2800" dirty="0" smtClean="0"/>
              <a:t>-minus, T = 8,02 dne). Z jaderného spadu se dostává do lidského organismu rychle přes mléko. S ohledem na krátký poločas však lze přijmout potravinářská opatření. Tento </a:t>
            </a:r>
            <a:r>
              <a:rPr lang="cs-CZ" sz="2800" dirty="0" err="1" smtClean="0"/>
              <a:t>radionuklid</a:t>
            </a:r>
            <a:r>
              <a:rPr lang="cs-CZ" sz="2800" dirty="0" smtClean="0"/>
              <a:t> je zjevně odpovědný za nárůst výskytu zhoubných i nezhoubných nádorů štítné žlázy u dětí exponovaných v důsledku Černobylské havárie. Ukládání jódu-131 do štítné žlázy lze účinně bránit nadbytkem normálního jódu.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50900"/>
          </a:xfrm>
        </p:spPr>
        <p:txBody>
          <a:bodyPr/>
          <a:lstStyle/>
          <a:p>
            <a:pPr eaLnBrk="1" hangingPunct="1"/>
            <a:r>
              <a:rPr lang="cs-CZ" dirty="0" smtClean="0"/>
              <a:t>Radionuklidy</a:t>
            </a:r>
          </a:p>
        </p:txBody>
      </p:sp>
      <p:sp>
        <p:nvSpPr>
          <p:cNvPr id="5123" name="Rectangle 3"/>
          <p:cNvSpPr>
            <a:spLocks noGrp="1" noChangeArrowheads="1"/>
          </p:cNvSpPr>
          <p:nvPr>
            <p:ph type="body" idx="1"/>
          </p:nvPr>
        </p:nvSpPr>
        <p:spPr>
          <a:xfrm>
            <a:off x="457200" y="1341438"/>
            <a:ext cx="8229600" cy="4784725"/>
          </a:xfrm>
          <a:solidFill>
            <a:schemeClr val="accent1"/>
          </a:solidFill>
        </p:spPr>
        <p:txBody>
          <a:bodyPr/>
          <a:lstStyle/>
          <a:p>
            <a:pPr eaLnBrk="1" hangingPunct="1">
              <a:buFontTx/>
              <a:buNone/>
            </a:pPr>
            <a:r>
              <a:rPr lang="cs-CZ" sz="2800" dirty="0" smtClean="0"/>
              <a:t>Radionuklidy (přirozené a v menší míře i umělé) představují nejvýznamnější zdroj ionizujícího záření, a to jak z hlediska vnější tak i vnitřní expozice člověka – samozřejmě </a:t>
            </a:r>
            <a:r>
              <a:rPr lang="cs-CZ" sz="2800" i="1" dirty="0" smtClean="0"/>
              <a:t>mimo </a:t>
            </a:r>
            <a:r>
              <a:rPr lang="cs-CZ" sz="2800" dirty="0" smtClean="0"/>
              <a:t>zdravotnické aplikace, kde převažuje expozice záření </a:t>
            </a:r>
            <a:r>
              <a:rPr lang="cs-CZ" sz="2800" dirty="0" err="1" smtClean="0"/>
              <a:t>rtg</a:t>
            </a:r>
            <a:r>
              <a:rPr lang="cs-CZ" sz="2800" dirty="0" smtClean="0"/>
              <a:t> a gama. </a:t>
            </a:r>
          </a:p>
          <a:p>
            <a:pPr eaLnBrk="1" hangingPunct="1">
              <a:buFontTx/>
              <a:buNone/>
            </a:pPr>
            <a:r>
              <a:rPr lang="cs-CZ" sz="2800" dirty="0" smtClean="0"/>
              <a:t>Právě v organismu deponované radionuklidy jsou často zdroji záření o vysokém LET (zejména alfa - vnějším zdrojům záření o vysokém LET je člověk vystaven zřídka – snad jen obsluhy velkých urychlovačů a kosmonauti).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sz="4000" dirty="0" smtClean="0"/>
              <a:t>Radionuklidy biologického významu</a:t>
            </a:r>
          </a:p>
        </p:txBody>
      </p:sp>
      <p:sp>
        <p:nvSpPr>
          <p:cNvPr id="21507" name="Rectangle 3"/>
          <p:cNvSpPr>
            <a:spLocks noGrp="1" noChangeArrowheads="1"/>
          </p:cNvSpPr>
          <p:nvPr>
            <p:ph type="body" idx="1"/>
          </p:nvPr>
        </p:nvSpPr>
        <p:spPr>
          <a:xfrm>
            <a:off x="457200" y="1600200"/>
            <a:ext cx="8229600" cy="4924425"/>
          </a:xfrm>
          <a:solidFill>
            <a:schemeClr val="accent1"/>
          </a:solidFill>
        </p:spPr>
        <p:txBody>
          <a:bodyPr/>
          <a:lstStyle/>
          <a:p>
            <a:pPr eaLnBrk="1" hangingPunct="1">
              <a:lnSpc>
                <a:spcPct val="80000"/>
              </a:lnSpc>
              <a:buFontTx/>
              <a:buNone/>
            </a:pPr>
            <a:r>
              <a:rPr lang="cs-CZ" sz="2400" b="1" smtClean="0"/>
              <a:t>Uran.</a:t>
            </a:r>
            <a:r>
              <a:rPr lang="cs-CZ" sz="2400" smtClean="0"/>
              <a:t> Většina přírodního uranu je U-238, U-235 je zastoupen 0,7%. Pro výrobu jaderných zbraní i pro energetické účely je nutno přírodní uran obohatit izotopem U-235. T</a:t>
            </a:r>
            <a:r>
              <a:rPr lang="cs-CZ" sz="2400" baseline="-25000" smtClean="0"/>
              <a:t>U238</a:t>
            </a:r>
            <a:r>
              <a:rPr lang="cs-CZ" sz="2400" smtClean="0"/>
              <a:t> = 4,5 mld let, T</a:t>
            </a:r>
            <a:r>
              <a:rPr lang="cs-CZ" sz="2400" baseline="-25000" smtClean="0"/>
              <a:t>U235</a:t>
            </a:r>
            <a:r>
              <a:rPr lang="cs-CZ" sz="2400" smtClean="0"/>
              <a:t> = 700 mil. let. Oba izotopy působí na organismus nikoliv zářením, nýbrž jako chemické jedy (nefrotoxicita).</a:t>
            </a:r>
          </a:p>
          <a:p>
            <a:pPr eaLnBrk="1" hangingPunct="1">
              <a:lnSpc>
                <a:spcPct val="80000"/>
              </a:lnSpc>
              <a:buFontTx/>
              <a:buNone/>
            </a:pPr>
            <a:r>
              <a:rPr lang="cs-CZ" sz="2400" b="1" smtClean="0"/>
              <a:t>Plutonium</a:t>
            </a:r>
            <a:r>
              <a:rPr lang="cs-CZ" sz="2400" smtClean="0"/>
              <a:t> (238 – T = 86,4 let, 239 – T = 24 890 let). Pu-238 se používá jako zdroj energie pro termoelektrické články družic. Nejvíce plutonia v životním prostředí je pozůstatkem testování nukleárních zbraní v atmosféře. V těle se chová podobně jako radium, avšak jeho soli jsou většinou špatně rozpustné – do organismu proniká inhalací aerosolu.</a:t>
            </a:r>
          </a:p>
          <a:p>
            <a:pPr eaLnBrk="1" hangingPunct="1">
              <a:lnSpc>
                <a:spcPct val="80000"/>
              </a:lnSpc>
              <a:buFontTx/>
              <a:buNone/>
            </a:pPr>
            <a:r>
              <a:rPr lang="cs-CZ" sz="2400" b="1" smtClean="0"/>
              <a:t>Thorium-232</a:t>
            </a:r>
            <a:r>
              <a:rPr lang="cs-CZ" sz="2400" smtClean="0"/>
              <a:t> – uranovou rozpadovou řadu lze posuzovat společně s řadou thoriovou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sz="4000" dirty="0" smtClean="0"/>
              <a:t>Radionuklidy biologického významu</a:t>
            </a:r>
          </a:p>
        </p:txBody>
      </p:sp>
      <p:sp>
        <p:nvSpPr>
          <p:cNvPr id="22531" name="Rectangle 3"/>
          <p:cNvSpPr>
            <a:spLocks noGrp="1" noChangeArrowheads="1"/>
          </p:cNvSpPr>
          <p:nvPr>
            <p:ph type="body" idx="1"/>
          </p:nvPr>
        </p:nvSpPr>
        <p:spPr>
          <a:solidFill>
            <a:schemeClr val="accent1"/>
          </a:solidFill>
        </p:spPr>
        <p:txBody>
          <a:bodyPr/>
          <a:lstStyle/>
          <a:p>
            <a:pPr eaLnBrk="1" hangingPunct="1">
              <a:lnSpc>
                <a:spcPct val="90000"/>
              </a:lnSpc>
              <a:buFontTx/>
              <a:buNone/>
            </a:pPr>
            <a:r>
              <a:rPr lang="cs-CZ" sz="2400" dirty="0" smtClean="0"/>
              <a:t>Striktně vzato je přirozeným zdrojem záření několik desítek radionuklidů uranové a thoriové řady plus radionuklidy vznikající v atmosféře působením kosmického záření (zejména H-3, C-14 a Na-22), dále kosmické záření samo o sobě a několik radionuklidů, které nemají souvislost s uranovou a thoriovou řadou a které se přirozeně vyskytují v zemské kůře (K-40, </a:t>
            </a:r>
            <a:r>
              <a:rPr lang="cs-CZ" sz="2400" dirty="0" err="1" smtClean="0"/>
              <a:t>Rb</a:t>
            </a:r>
            <a:r>
              <a:rPr lang="cs-CZ" sz="2400" dirty="0" smtClean="0"/>
              <a:t>-87 – </a:t>
            </a:r>
            <a:r>
              <a:rPr lang="cs-CZ" sz="2400" dirty="0" smtClean="0">
                <a:latin typeface="Symbol" pitchFamily="18" charset="2"/>
              </a:rPr>
              <a:t>b</a:t>
            </a:r>
            <a:r>
              <a:rPr lang="cs-CZ" sz="2400" dirty="0" smtClean="0"/>
              <a:t>-minus, T = 49 </a:t>
            </a:r>
            <a:r>
              <a:rPr lang="cs-CZ" sz="2400" dirty="0" err="1" smtClean="0"/>
              <a:t>mld</a:t>
            </a:r>
            <a:r>
              <a:rPr lang="cs-CZ" sz="2400" dirty="0" smtClean="0"/>
              <a:t> let). K těmto radioizotopům přibyly další, uměle vytvořené v důsledku štěpení uranu a plutonia, které jsou však až na výjimky málo biologicky významné – radioaktivní spad přispívá k celkové zátěži zářením jen několika procenty.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lpen-16"/>
          <p:cNvPicPr>
            <a:picLocks noChangeAspect="1" noChangeArrowheads="1"/>
          </p:cNvPicPr>
          <p:nvPr>
            <p:ph idx="1"/>
          </p:nvPr>
        </p:nvPicPr>
        <p:blipFill>
          <a:blip r:embed="rId3" cstate="print"/>
          <a:srcRect l="3629" t="12303" r="3629" b="8202"/>
          <a:stretch>
            <a:fillRect/>
          </a:stretch>
        </p:blipFill>
        <p:spPr>
          <a:xfrm>
            <a:off x="395288" y="277813"/>
            <a:ext cx="8497887" cy="6445250"/>
          </a:xfrm>
          <a:noFill/>
        </p:spPr>
      </p:pic>
      <p:sp>
        <p:nvSpPr>
          <p:cNvPr id="23555" name="Text Box 7"/>
          <p:cNvSpPr txBox="1">
            <a:spLocks noChangeArrowheads="1"/>
          </p:cNvSpPr>
          <p:nvPr/>
        </p:nvSpPr>
        <p:spPr bwMode="auto">
          <a:xfrm>
            <a:off x="5867400" y="981075"/>
            <a:ext cx="2305050" cy="1311275"/>
          </a:xfrm>
          <a:prstGeom prst="rect">
            <a:avLst/>
          </a:prstGeom>
          <a:noFill/>
          <a:ln w="9525">
            <a:noFill/>
            <a:miter lim="800000"/>
            <a:headEnd/>
            <a:tailEnd/>
          </a:ln>
        </p:spPr>
        <p:txBody>
          <a:bodyPr>
            <a:spAutoFit/>
          </a:bodyPr>
          <a:lstStyle/>
          <a:p>
            <a:pPr>
              <a:spcBef>
                <a:spcPct val="50000"/>
              </a:spcBef>
            </a:pPr>
            <a:r>
              <a:rPr lang="cs-CZ" sz="2000"/>
              <a:t>Přibližné rozdělení neprofesionální roční dávky záření z</a:t>
            </a:r>
            <a:r>
              <a:rPr lang="cs-CZ" sz="2000" b="1"/>
              <a:t> externích </a:t>
            </a:r>
            <a:r>
              <a:rPr lang="cs-CZ" sz="2000"/>
              <a:t>zdrojů</a:t>
            </a:r>
          </a:p>
        </p:txBody>
      </p:sp>
      <p:sp>
        <p:nvSpPr>
          <p:cNvPr id="23556" name="Text Box 8"/>
          <p:cNvSpPr txBox="1">
            <a:spLocks noChangeArrowheads="1"/>
          </p:cNvSpPr>
          <p:nvPr/>
        </p:nvSpPr>
        <p:spPr bwMode="auto">
          <a:xfrm>
            <a:off x="179388" y="3860800"/>
            <a:ext cx="1655762" cy="641350"/>
          </a:xfrm>
          <a:prstGeom prst="rect">
            <a:avLst/>
          </a:prstGeom>
          <a:noFill/>
          <a:ln w="9525">
            <a:noFill/>
            <a:miter lim="800000"/>
            <a:headEnd/>
            <a:tailEnd/>
          </a:ln>
        </p:spPr>
        <p:txBody>
          <a:bodyPr>
            <a:spAutoFit/>
          </a:bodyPr>
          <a:lstStyle/>
          <a:p>
            <a:pPr>
              <a:spcBef>
                <a:spcPct val="50000"/>
              </a:spcBef>
            </a:pPr>
            <a:r>
              <a:rPr lang="cs-CZ"/>
              <a:t>Má být uvedeno </a:t>
            </a:r>
            <a:r>
              <a:rPr lang="cs-CZ">
                <a:latin typeface="Symbol" pitchFamily="18" charset="2"/>
              </a:rPr>
              <a:t>m</a:t>
            </a:r>
            <a:r>
              <a:rPr lang="cs-CZ"/>
              <a:t>Sv</a:t>
            </a:r>
          </a:p>
        </p:txBody>
      </p:sp>
      <p:sp>
        <p:nvSpPr>
          <p:cNvPr id="23557" name="Line 9"/>
          <p:cNvSpPr>
            <a:spLocks noChangeShapeType="1"/>
          </p:cNvSpPr>
          <p:nvPr/>
        </p:nvSpPr>
        <p:spPr bwMode="auto">
          <a:xfrm>
            <a:off x="827088" y="4508500"/>
            <a:ext cx="792162" cy="1657350"/>
          </a:xfrm>
          <a:prstGeom prst="line">
            <a:avLst/>
          </a:prstGeom>
          <a:noFill/>
          <a:ln w="9525">
            <a:solidFill>
              <a:srgbClr val="FF0000"/>
            </a:solidFill>
            <a:round/>
            <a:headEnd/>
            <a:tailEnd type="triangle" w="med" len="med"/>
          </a:ln>
        </p:spPr>
        <p:txBody>
          <a:bodyPr/>
          <a:lstStyle/>
          <a:p>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lpen-16"/>
          <p:cNvPicPr>
            <a:picLocks noChangeAspect="1" noChangeArrowheads="1"/>
          </p:cNvPicPr>
          <p:nvPr>
            <p:ph idx="1"/>
          </p:nvPr>
        </p:nvPicPr>
        <p:blipFill>
          <a:blip r:embed="rId3" cstate="print"/>
          <a:srcRect l="3618" t="13620" r="3618" b="12769"/>
          <a:stretch>
            <a:fillRect/>
          </a:stretch>
        </p:blipFill>
        <p:spPr>
          <a:xfrm>
            <a:off x="0" y="230188"/>
            <a:ext cx="8964613" cy="6051550"/>
          </a:xfrm>
          <a:noFill/>
        </p:spPr>
      </p:pic>
      <p:sp>
        <p:nvSpPr>
          <p:cNvPr id="24579" name="Text Box 7"/>
          <p:cNvSpPr txBox="1">
            <a:spLocks noChangeArrowheads="1"/>
          </p:cNvSpPr>
          <p:nvPr/>
        </p:nvSpPr>
        <p:spPr bwMode="auto">
          <a:xfrm>
            <a:off x="2987675" y="1412875"/>
            <a:ext cx="2160588" cy="1616075"/>
          </a:xfrm>
          <a:prstGeom prst="rect">
            <a:avLst/>
          </a:prstGeom>
          <a:noFill/>
          <a:ln w="9525">
            <a:noFill/>
            <a:miter lim="800000"/>
            <a:headEnd/>
            <a:tailEnd/>
          </a:ln>
        </p:spPr>
        <p:txBody>
          <a:bodyPr>
            <a:spAutoFit/>
          </a:bodyPr>
          <a:lstStyle/>
          <a:p>
            <a:pPr>
              <a:spcBef>
                <a:spcPct val="50000"/>
              </a:spcBef>
            </a:pPr>
            <a:r>
              <a:rPr lang="cs-CZ" sz="2000" b="1"/>
              <a:t>Přibližné rozdělení roční dávky z externích i vnitřních zdrojů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smtClean="0"/>
              <a:t>Celková zátěž z různých zdrojů</a:t>
            </a:r>
          </a:p>
        </p:txBody>
      </p:sp>
      <p:sp>
        <p:nvSpPr>
          <p:cNvPr id="25603" name="Rectangle 3"/>
          <p:cNvSpPr>
            <a:spLocks noGrp="1" noChangeArrowheads="1"/>
          </p:cNvSpPr>
          <p:nvPr>
            <p:ph type="body" idx="1"/>
          </p:nvPr>
        </p:nvSpPr>
        <p:spPr>
          <a:xfrm>
            <a:off x="250825" y="1600200"/>
            <a:ext cx="8435975" cy="4924425"/>
          </a:xfrm>
          <a:solidFill>
            <a:schemeClr val="accent1"/>
          </a:solidFill>
        </p:spPr>
        <p:txBody>
          <a:bodyPr/>
          <a:lstStyle/>
          <a:p>
            <a:pPr eaLnBrk="1" hangingPunct="1">
              <a:lnSpc>
                <a:spcPct val="80000"/>
              </a:lnSpc>
              <a:buFontTx/>
              <a:buNone/>
            </a:pPr>
            <a:r>
              <a:rPr lang="cs-CZ" sz="2800" dirty="0" smtClean="0"/>
              <a:t>Velmi přibližně lze říci, že k celkové </a:t>
            </a:r>
            <a:r>
              <a:rPr lang="cs-CZ" sz="2800" b="1" dirty="0" smtClean="0"/>
              <a:t>roční </a:t>
            </a:r>
            <a:r>
              <a:rPr lang="cs-CZ" sz="2800" dirty="0" smtClean="0"/>
              <a:t>absorbované dávce přispívá </a:t>
            </a:r>
            <a:r>
              <a:rPr lang="cs-CZ" sz="2800" i="1" dirty="0" smtClean="0"/>
              <a:t>externě</a:t>
            </a:r>
            <a:r>
              <a:rPr lang="cs-CZ" sz="2800" dirty="0" smtClean="0"/>
              <a:t> necelým 1 </a:t>
            </a:r>
            <a:r>
              <a:rPr lang="cs-CZ" sz="2800" dirty="0" err="1" smtClean="0"/>
              <a:t>mSv</a:t>
            </a:r>
            <a:r>
              <a:rPr lang="cs-CZ" sz="2800" dirty="0" smtClean="0"/>
              <a:t> přirozené pozadí (může být značně variabilní dle místa na Zemi), 1 </a:t>
            </a:r>
            <a:r>
              <a:rPr lang="cs-CZ" sz="2800" dirty="0" err="1" smtClean="0"/>
              <a:t>mSv</a:t>
            </a:r>
            <a:r>
              <a:rPr lang="cs-CZ" sz="2800" dirty="0" smtClean="0"/>
              <a:t> přispívají lékařské aplikace (</a:t>
            </a:r>
            <a:r>
              <a:rPr lang="cs-CZ" sz="2800" dirty="0" err="1" smtClean="0"/>
              <a:t>rtg</a:t>
            </a:r>
            <a:r>
              <a:rPr lang="cs-CZ" sz="2800" dirty="0" smtClean="0"/>
              <a:t> a nukleární medicína - i zde může být ohromná variabilita – od prakticky nuly až ke stovkám </a:t>
            </a:r>
            <a:r>
              <a:rPr lang="cs-CZ" sz="2800" dirty="0" err="1" smtClean="0"/>
              <a:t>mSv</a:t>
            </a:r>
            <a:r>
              <a:rPr lang="cs-CZ" sz="2800" dirty="0" smtClean="0"/>
              <a:t> – v diagnostice) a 2 </a:t>
            </a:r>
            <a:r>
              <a:rPr lang="cs-CZ" sz="2800" dirty="0" err="1" smtClean="0"/>
              <a:t>mSv</a:t>
            </a:r>
            <a:r>
              <a:rPr lang="cs-CZ" sz="2800" dirty="0" smtClean="0"/>
              <a:t> přispívají </a:t>
            </a:r>
            <a:r>
              <a:rPr lang="cs-CZ" sz="2800" i="1" dirty="0" smtClean="0"/>
              <a:t>interně </a:t>
            </a:r>
            <a:r>
              <a:rPr lang="cs-CZ" sz="2800" dirty="0" smtClean="0"/>
              <a:t>některé radionuklidy deponované v organismu (již zmiňovaný K-40, </a:t>
            </a:r>
            <a:r>
              <a:rPr lang="cs-CZ" sz="2800" dirty="0" err="1" smtClean="0"/>
              <a:t>dceřinné</a:t>
            </a:r>
            <a:r>
              <a:rPr lang="cs-CZ" sz="2800" dirty="0" smtClean="0"/>
              <a:t> produkty inhalovaného radonu aj.). Příspěvek jaderného průmyslu a různých materiálů s obsahem radionuklidů je nepatrný. Vzdušná doprava přispívá asi 0,01 </a:t>
            </a:r>
            <a:r>
              <a:rPr lang="cs-CZ" sz="2800" dirty="0" err="1" smtClean="0"/>
              <a:t>mSv</a:t>
            </a:r>
            <a:r>
              <a:rPr lang="cs-CZ" sz="2800" dirty="0" smtClean="0"/>
              <a:t> za rok – u jednotlivců (posádky letadel) to však může být citelně více.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50" y="333375"/>
            <a:ext cx="8572500" cy="574675"/>
          </a:xfrm>
        </p:spPr>
        <p:txBody>
          <a:bodyPr/>
          <a:lstStyle/>
          <a:p>
            <a:r>
              <a:rPr lang="cs-CZ" sz="2400" b="1" smtClean="0">
                <a:latin typeface="Arial" charset="0"/>
              </a:rPr>
              <a:t>Přírodní radiační pozadí v různých částech světa se liší</a:t>
            </a:r>
          </a:p>
        </p:txBody>
      </p:sp>
      <p:sp>
        <p:nvSpPr>
          <p:cNvPr id="17411" name="Rectangle 3"/>
          <p:cNvSpPr>
            <a:spLocks noGrp="1" noChangeArrowheads="1"/>
          </p:cNvSpPr>
          <p:nvPr>
            <p:ph type="body" idx="1"/>
          </p:nvPr>
        </p:nvSpPr>
        <p:spPr>
          <a:xfrm>
            <a:off x="685800" y="1052513"/>
            <a:ext cx="7772400" cy="1296987"/>
          </a:xfrm>
        </p:spPr>
        <p:txBody>
          <a:bodyPr>
            <a:normAutofit lnSpcReduction="10000"/>
          </a:bodyPr>
          <a:lstStyle/>
          <a:p>
            <a:pPr>
              <a:buFontTx/>
              <a:buNone/>
            </a:pPr>
            <a:r>
              <a:rPr lang="cs-CZ" sz="1800" smtClean="0">
                <a:latin typeface="Arial" charset="0"/>
              </a:rPr>
              <a:t>Čechy  		 	 -  cca 3 mSv/rok</a:t>
            </a:r>
          </a:p>
          <a:p>
            <a:pPr>
              <a:buFontTx/>
              <a:buNone/>
            </a:pPr>
            <a:r>
              <a:rPr lang="cs-CZ" sz="1800" smtClean="0">
                <a:latin typeface="Arial" charset="0"/>
              </a:rPr>
              <a:t>Irán (Ramsar)  	  	 -  až 400 mSv/rok</a:t>
            </a:r>
          </a:p>
          <a:p>
            <a:pPr>
              <a:buFontTx/>
              <a:buNone/>
            </a:pPr>
            <a:r>
              <a:rPr lang="cs-CZ" sz="1800" smtClean="0">
                <a:latin typeface="Arial" charset="0"/>
              </a:rPr>
              <a:t>Indie (Kerala)  	   	 -  až 17 mSv/rok</a:t>
            </a:r>
          </a:p>
          <a:p>
            <a:pPr>
              <a:buFontTx/>
              <a:buNone/>
            </a:pPr>
            <a:r>
              <a:rPr lang="cs-CZ" sz="1800" smtClean="0">
                <a:latin typeface="Arial" charset="0"/>
              </a:rPr>
              <a:t>Brazílie (Guarapari) 	 -  až 175 mSv/rok</a:t>
            </a:r>
          </a:p>
        </p:txBody>
      </p:sp>
      <p:sp>
        <p:nvSpPr>
          <p:cNvPr id="17413" name="TextovéPole 6"/>
          <p:cNvSpPr txBox="1">
            <a:spLocks noChangeArrowheads="1"/>
          </p:cNvSpPr>
          <p:nvPr/>
        </p:nvSpPr>
        <p:spPr bwMode="auto">
          <a:xfrm>
            <a:off x="285750" y="5877272"/>
            <a:ext cx="1622524" cy="830997"/>
          </a:xfrm>
          <a:prstGeom prst="rect">
            <a:avLst/>
          </a:prstGeom>
          <a:noFill/>
          <a:ln w="9525">
            <a:noFill/>
            <a:miter lim="800000"/>
            <a:headEnd/>
            <a:tailEnd/>
          </a:ln>
        </p:spPr>
        <p:txBody>
          <a:bodyPr wrap="square">
            <a:spAutoFit/>
          </a:bodyPr>
          <a:lstStyle/>
          <a:p>
            <a:r>
              <a:rPr lang="cs-CZ" sz="1200" dirty="0">
                <a:latin typeface="Arial" charset="0"/>
                <a:cs typeface="Arial" charset="0"/>
              </a:rPr>
              <a:t>http://www.geology.cz/extranet/vav/analyza-zranitelnosti-krajiny/radon</a:t>
            </a:r>
          </a:p>
        </p:txBody>
      </p:sp>
      <p:sp>
        <p:nvSpPr>
          <p:cNvPr id="6" name="TextovéPole 5"/>
          <p:cNvSpPr txBox="1"/>
          <p:nvPr/>
        </p:nvSpPr>
        <p:spPr>
          <a:xfrm>
            <a:off x="323528" y="4869160"/>
            <a:ext cx="1656184" cy="646331"/>
          </a:xfrm>
          <a:prstGeom prst="rect">
            <a:avLst/>
          </a:prstGeom>
          <a:noFill/>
        </p:spPr>
        <p:txBody>
          <a:bodyPr wrap="square" rtlCol="0">
            <a:spAutoFit/>
          </a:bodyPr>
          <a:lstStyle/>
          <a:p>
            <a:r>
              <a:rPr lang="cs-CZ" dirty="0" err="1" smtClean="0">
                <a:solidFill>
                  <a:srgbClr val="FF0000"/>
                </a:solidFill>
              </a:rPr>
              <a:t>Rn</a:t>
            </a:r>
            <a:r>
              <a:rPr lang="cs-CZ" dirty="0" smtClean="0">
                <a:solidFill>
                  <a:srgbClr val="FF0000"/>
                </a:solidFill>
              </a:rPr>
              <a:t> + K + </a:t>
            </a:r>
            <a:r>
              <a:rPr lang="cs-CZ" dirty="0" err="1" smtClean="0">
                <a:solidFill>
                  <a:srgbClr val="FF0000"/>
                </a:solidFill>
              </a:rPr>
              <a:t>Th</a:t>
            </a:r>
            <a:endParaRPr lang="cs-CZ" dirty="0" smtClean="0">
              <a:solidFill>
                <a:srgbClr val="FF0000"/>
              </a:solidFill>
            </a:endParaRPr>
          </a:p>
          <a:p>
            <a:r>
              <a:rPr lang="cs-CZ" dirty="0" smtClean="0">
                <a:solidFill>
                  <a:srgbClr val="FF0000"/>
                </a:solidFill>
              </a:rPr>
              <a:t>Jen gama!</a:t>
            </a:r>
            <a:endParaRPr lang="cs-CZ" dirty="0">
              <a:solidFill>
                <a:srgbClr val="FF0000"/>
              </a:solidFill>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2319534"/>
            <a:ext cx="6408712" cy="4538466"/>
          </a:xfrm>
          <a:prstGeom prst="rect">
            <a:avLst/>
          </a:prstGeom>
        </p:spPr>
      </p:pic>
      <p:sp>
        <p:nvSpPr>
          <p:cNvPr id="3" name="TextovéPole 2"/>
          <p:cNvSpPr txBox="1"/>
          <p:nvPr/>
        </p:nvSpPr>
        <p:spPr>
          <a:xfrm>
            <a:off x="323528" y="2420888"/>
            <a:ext cx="1981994" cy="2062103"/>
          </a:xfrm>
          <a:prstGeom prst="rect">
            <a:avLst/>
          </a:prstGeom>
          <a:noFill/>
        </p:spPr>
        <p:txBody>
          <a:bodyPr wrap="square" rtlCol="0">
            <a:spAutoFit/>
          </a:bodyPr>
          <a:lstStyle/>
          <a:p>
            <a:r>
              <a:rPr lang="cs-CZ" sz="1600" dirty="0"/>
              <a:t>Radiometrická mapa České republiky. Hodnoty jsou v </a:t>
            </a:r>
            <a:r>
              <a:rPr lang="cs-CZ" sz="1600" dirty="0" err="1"/>
              <a:t>nGy</a:t>
            </a:r>
            <a:r>
              <a:rPr lang="cs-CZ" sz="1600" dirty="0"/>
              <a:t>/h (</a:t>
            </a:r>
            <a:r>
              <a:rPr lang="cs-CZ" sz="1600" dirty="0" err="1"/>
              <a:t>nGy</a:t>
            </a:r>
            <a:r>
              <a:rPr lang="cs-CZ" sz="1600" dirty="0"/>
              <a:t>/h = </a:t>
            </a:r>
            <a:r>
              <a:rPr lang="cs-CZ" sz="1600" dirty="0" err="1"/>
              <a:t>nanogray</a:t>
            </a:r>
            <a:r>
              <a:rPr lang="cs-CZ" sz="1600" dirty="0"/>
              <a:t> za hodinu). Zdroj: Česká geologická </a:t>
            </a:r>
            <a:r>
              <a:rPr lang="cs-CZ" sz="1600" dirty="0" smtClean="0"/>
              <a:t>služba</a:t>
            </a:r>
            <a:endParaRPr lang="cs-CZ"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Zátěž obyvatelstva zářením dle SÚRO</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56570" y="1648174"/>
            <a:ext cx="4475670" cy="4589138"/>
          </a:xfrm>
        </p:spPr>
      </p:pic>
    </p:spTree>
    <p:extLst>
      <p:ext uri="{BB962C8B-B14F-4D97-AF65-F5344CB8AC3E}">
        <p14:creationId xmlns:p14="http://schemas.microsoft.com/office/powerpoint/2010/main" xmlns="" val="820852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Radonové riziko - Kampus</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71612" y="1600200"/>
            <a:ext cx="5800775" cy="4525963"/>
          </a:xfrm>
        </p:spPr>
      </p:pic>
    </p:spTree>
    <p:extLst>
      <p:ext uri="{BB962C8B-B14F-4D97-AF65-F5344CB8AC3E}">
        <p14:creationId xmlns:p14="http://schemas.microsoft.com/office/powerpoint/2010/main" xmlns="" val="199396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993775"/>
          </a:xfrm>
        </p:spPr>
        <p:txBody>
          <a:bodyPr/>
          <a:lstStyle/>
          <a:p>
            <a:r>
              <a:rPr lang="cs-CZ" sz="2400" b="1" dirty="0" smtClean="0">
                <a:latin typeface="Arial" charset="0"/>
              </a:rPr>
              <a:t>Přírodní pozadí 175 </a:t>
            </a:r>
            <a:r>
              <a:rPr lang="cs-CZ" sz="2400" b="1" dirty="0" err="1" smtClean="0">
                <a:latin typeface="Arial" charset="0"/>
              </a:rPr>
              <a:t>mSv</a:t>
            </a:r>
            <a:r>
              <a:rPr lang="cs-CZ" sz="2400" b="1" dirty="0" smtClean="0">
                <a:latin typeface="Arial" charset="0"/>
              </a:rPr>
              <a:t>/rok – </a:t>
            </a:r>
            <a:r>
              <a:rPr lang="cs-CZ" sz="2400" b="1" dirty="0" err="1" smtClean="0">
                <a:latin typeface="Arial" charset="0"/>
              </a:rPr>
              <a:t>Guaraparí</a:t>
            </a:r>
            <a:r>
              <a:rPr lang="cs-CZ" sz="2400" b="1" dirty="0" smtClean="0">
                <a:latin typeface="Arial" charset="0"/>
              </a:rPr>
              <a:t>, Brazílie</a:t>
            </a:r>
          </a:p>
        </p:txBody>
      </p:sp>
      <p:pic>
        <p:nvPicPr>
          <p:cNvPr id="49155" name="Picture 3" descr="guarapari"/>
          <p:cNvPicPr>
            <a:picLocks noChangeAspect="1" noChangeArrowheads="1"/>
          </p:cNvPicPr>
          <p:nvPr/>
        </p:nvPicPr>
        <p:blipFill>
          <a:blip r:embed="rId2" cstate="print"/>
          <a:srcRect/>
          <a:stretch>
            <a:fillRect/>
          </a:stretch>
        </p:blipFill>
        <p:spPr bwMode="auto">
          <a:xfrm>
            <a:off x="0" y="1365250"/>
            <a:ext cx="9144000" cy="5492750"/>
          </a:xfrm>
          <a:prstGeom prst="rect">
            <a:avLst/>
          </a:prstGeom>
          <a:noFill/>
          <a:ln w="9525">
            <a:noFill/>
            <a:miter lim="800000"/>
            <a:headEnd/>
            <a:tailEnd/>
          </a:ln>
        </p:spPr>
      </p:pic>
      <p:pic>
        <p:nvPicPr>
          <p:cNvPr id="49156" name="Picture 4" descr="guarapari3"/>
          <p:cNvPicPr>
            <a:picLocks noChangeAspect="1" noChangeArrowheads="1"/>
          </p:cNvPicPr>
          <p:nvPr/>
        </p:nvPicPr>
        <p:blipFill>
          <a:blip r:embed="rId3" cstate="print"/>
          <a:srcRect/>
          <a:stretch>
            <a:fillRect/>
          </a:stretch>
        </p:blipFill>
        <p:spPr bwMode="auto">
          <a:xfrm>
            <a:off x="5940425" y="1341438"/>
            <a:ext cx="3203575" cy="2303462"/>
          </a:xfrm>
          <a:prstGeom prst="rect">
            <a:avLst/>
          </a:prstGeom>
          <a:noFill/>
          <a:ln w="9525">
            <a:noFill/>
            <a:miter lim="800000"/>
            <a:headEnd/>
            <a:tailEnd/>
          </a:ln>
        </p:spPr>
      </p:pic>
      <p:pic>
        <p:nvPicPr>
          <p:cNvPr id="49157" name="Picture 5" descr="aGuarapariCidadeSaude"/>
          <p:cNvPicPr>
            <a:picLocks noChangeAspect="1" noChangeArrowheads="1"/>
          </p:cNvPicPr>
          <p:nvPr/>
        </p:nvPicPr>
        <p:blipFill>
          <a:blip r:embed="rId4" cstate="print"/>
          <a:srcRect/>
          <a:stretch>
            <a:fillRect/>
          </a:stretch>
        </p:blipFill>
        <p:spPr bwMode="auto">
          <a:xfrm>
            <a:off x="5940425" y="3644900"/>
            <a:ext cx="3203575" cy="2243138"/>
          </a:xfrm>
          <a:prstGeom prst="rect">
            <a:avLst/>
          </a:prstGeom>
          <a:noFill/>
          <a:ln w="9525">
            <a:noFill/>
            <a:miter lim="800000"/>
            <a:headEnd/>
            <a:tailEnd/>
          </a:ln>
        </p:spPr>
      </p:pic>
      <p:sp>
        <p:nvSpPr>
          <p:cNvPr id="49158" name="Rectangle 6"/>
          <p:cNvSpPr>
            <a:spLocks noGrp="1" noChangeArrowheads="1"/>
          </p:cNvSpPr>
          <p:nvPr>
            <p:ph type="body" idx="1"/>
          </p:nvPr>
        </p:nvSpPr>
        <p:spPr>
          <a:xfrm>
            <a:off x="5867400" y="5876925"/>
            <a:ext cx="3384550" cy="981075"/>
          </a:xfrm>
          <a:noFill/>
        </p:spPr>
        <p:txBody>
          <a:bodyPr/>
          <a:lstStyle/>
          <a:p>
            <a:pPr marL="0" indent="0">
              <a:buFontTx/>
              <a:buNone/>
            </a:pPr>
            <a:r>
              <a:rPr lang="cs-CZ" sz="1800" smtClean="0">
                <a:latin typeface="Arial" charset="0"/>
              </a:rPr>
              <a:t>Prospekt zve návštěvníky      do slavných mořských lázní. </a:t>
            </a:r>
            <a:endParaRPr lang="en-US" sz="1800" smtClean="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2938" y="357188"/>
            <a:ext cx="7772400" cy="747712"/>
          </a:xfrm>
        </p:spPr>
        <p:txBody>
          <a:bodyPr/>
          <a:lstStyle/>
          <a:p>
            <a:r>
              <a:rPr lang="cs-CZ" sz="2400" b="1" smtClean="0">
                <a:latin typeface="Arial" charset="0"/>
              </a:rPr>
              <a:t>Hormeze</a:t>
            </a:r>
          </a:p>
        </p:txBody>
      </p:sp>
      <p:sp>
        <p:nvSpPr>
          <p:cNvPr id="51203" name="Rectangle 3"/>
          <p:cNvSpPr>
            <a:spLocks noGrp="1" noChangeArrowheads="1"/>
          </p:cNvSpPr>
          <p:nvPr>
            <p:ph type="body" idx="1"/>
          </p:nvPr>
        </p:nvSpPr>
        <p:spPr>
          <a:xfrm>
            <a:off x="642938" y="1000125"/>
            <a:ext cx="7772400" cy="4114800"/>
          </a:xfrm>
        </p:spPr>
        <p:txBody>
          <a:bodyPr/>
          <a:lstStyle/>
          <a:p>
            <a:r>
              <a:rPr lang="cs-CZ" sz="1800" dirty="0" smtClean="0">
                <a:latin typeface="Arial" charset="0"/>
              </a:rPr>
              <a:t>Příznivý vliv malých dávek na organismus</a:t>
            </a:r>
          </a:p>
          <a:p>
            <a:r>
              <a:rPr lang="cs-CZ" sz="1800" dirty="0" smtClean="0">
                <a:latin typeface="Arial" charset="0"/>
              </a:rPr>
              <a:t>Adaptivní odezva</a:t>
            </a:r>
          </a:p>
          <a:p>
            <a:r>
              <a:rPr lang="cs-CZ" sz="1800" dirty="0" smtClean="0">
                <a:latin typeface="Arial" charset="0"/>
              </a:rPr>
              <a:t>Prodloužení života</a:t>
            </a:r>
          </a:p>
          <a:p>
            <a:r>
              <a:rPr lang="cs-CZ" sz="1800" dirty="0" smtClean="0">
                <a:latin typeface="Arial" charset="0"/>
              </a:rPr>
              <a:t>Příznivý vliv na metabolismus</a:t>
            </a:r>
          </a:p>
          <a:p>
            <a:r>
              <a:rPr lang="cs-CZ" sz="1800" dirty="0" smtClean="0">
                <a:latin typeface="Arial" charset="0"/>
              </a:rPr>
              <a:t>Radiační lázně – léčba pohybového ústrojí</a:t>
            </a:r>
          </a:p>
          <a:p>
            <a:r>
              <a:rPr lang="cs-CZ" sz="1800" dirty="0" smtClean="0">
                <a:latin typeface="Arial" charset="0"/>
              </a:rPr>
              <a:t>Příklady z vědeckých výzkumů</a:t>
            </a:r>
          </a:p>
        </p:txBody>
      </p:sp>
      <p:pic>
        <p:nvPicPr>
          <p:cNvPr id="51204" name="Picture 5" descr="VODOLÉČEBNÉ"/>
          <p:cNvPicPr>
            <a:picLocks noChangeAspect="1" noChangeArrowheads="1"/>
          </p:cNvPicPr>
          <p:nvPr/>
        </p:nvPicPr>
        <p:blipFill>
          <a:blip r:embed="rId2" cstate="print"/>
          <a:srcRect/>
          <a:stretch>
            <a:fillRect/>
          </a:stretch>
        </p:blipFill>
        <p:spPr bwMode="auto">
          <a:xfrm>
            <a:off x="5715000" y="4429125"/>
            <a:ext cx="3111500" cy="2068513"/>
          </a:xfrm>
          <a:prstGeom prst="rect">
            <a:avLst/>
          </a:prstGeom>
          <a:noFill/>
          <a:ln w="9525">
            <a:noFill/>
            <a:miter lim="800000"/>
            <a:headEnd/>
            <a:tailEnd/>
          </a:ln>
        </p:spPr>
      </p:pic>
      <p:pic>
        <p:nvPicPr>
          <p:cNvPr id="51205" name="Picture 8" descr="0527_01_01"/>
          <p:cNvPicPr>
            <a:picLocks noChangeAspect="1" noChangeArrowheads="1"/>
          </p:cNvPicPr>
          <p:nvPr/>
        </p:nvPicPr>
        <p:blipFill>
          <a:blip r:embed="rId3" cstate="print"/>
          <a:srcRect/>
          <a:stretch>
            <a:fillRect/>
          </a:stretch>
        </p:blipFill>
        <p:spPr bwMode="auto">
          <a:xfrm>
            <a:off x="683568" y="3501008"/>
            <a:ext cx="4360862" cy="2898775"/>
          </a:xfrm>
          <a:prstGeom prst="rect">
            <a:avLst/>
          </a:prstGeom>
          <a:noFill/>
          <a:ln w="9525">
            <a:noFill/>
            <a:miter lim="800000"/>
            <a:headEnd/>
            <a:tailEnd/>
          </a:ln>
        </p:spPr>
      </p:pic>
      <p:sp>
        <p:nvSpPr>
          <p:cNvPr id="51206" name="Text Box 11"/>
          <p:cNvSpPr txBox="1">
            <a:spLocks noChangeArrowheads="1"/>
          </p:cNvSpPr>
          <p:nvPr/>
        </p:nvSpPr>
        <p:spPr bwMode="auto">
          <a:xfrm>
            <a:off x="5795963" y="3789363"/>
            <a:ext cx="2762250" cy="366712"/>
          </a:xfrm>
          <a:prstGeom prst="rect">
            <a:avLst/>
          </a:prstGeom>
          <a:noFill/>
          <a:ln w="9525">
            <a:noFill/>
            <a:miter lim="800000"/>
            <a:headEnd/>
            <a:tailEnd/>
          </a:ln>
        </p:spPr>
        <p:txBody>
          <a:bodyPr wrap="none">
            <a:spAutoFit/>
          </a:bodyPr>
          <a:lstStyle/>
          <a:p>
            <a:r>
              <a:rPr lang="cs-CZ" sz="1800">
                <a:latin typeface="Arial" charset="0"/>
              </a:rPr>
              <a:t>Léčebné lázně Jáchymov</a:t>
            </a:r>
          </a:p>
        </p:txBody>
      </p:sp>
      <p:sp>
        <p:nvSpPr>
          <p:cNvPr id="8" name="TextovéPole 7"/>
          <p:cNvSpPr txBox="1"/>
          <p:nvPr/>
        </p:nvSpPr>
        <p:spPr>
          <a:xfrm>
            <a:off x="6444208" y="1916832"/>
            <a:ext cx="1656184" cy="369332"/>
          </a:xfrm>
          <a:prstGeom prst="rect">
            <a:avLst/>
          </a:prstGeom>
          <a:noFill/>
        </p:spPr>
        <p:txBody>
          <a:bodyPr wrap="square" rtlCol="0">
            <a:spAutoFit/>
          </a:bodyPr>
          <a:lstStyle/>
          <a:p>
            <a:r>
              <a:rPr lang="cs-CZ" dirty="0" smtClean="0">
                <a:solidFill>
                  <a:srgbClr val="FF0000"/>
                </a:solidFill>
              </a:rPr>
              <a:t>Vypůjčeno!!!!</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3412"/>
          </a:xfrm>
        </p:spPr>
        <p:txBody>
          <a:bodyPr/>
          <a:lstStyle/>
          <a:p>
            <a:pPr eaLnBrk="1" hangingPunct="1"/>
            <a:r>
              <a:rPr lang="cs-CZ" sz="4000" dirty="0" smtClean="0"/>
              <a:t>Vstupní cesty radionuklidů</a:t>
            </a:r>
          </a:p>
        </p:txBody>
      </p:sp>
      <p:sp>
        <p:nvSpPr>
          <p:cNvPr id="6147" name="Rectangle 3"/>
          <p:cNvSpPr>
            <a:spLocks noGrp="1" noChangeArrowheads="1"/>
          </p:cNvSpPr>
          <p:nvPr>
            <p:ph type="body" idx="1"/>
          </p:nvPr>
        </p:nvSpPr>
        <p:spPr>
          <a:xfrm>
            <a:off x="395536" y="1196975"/>
            <a:ext cx="8424936" cy="5400675"/>
          </a:xfrm>
          <a:solidFill>
            <a:schemeClr val="accent1"/>
          </a:solidFill>
        </p:spPr>
        <p:txBody>
          <a:bodyPr/>
          <a:lstStyle/>
          <a:p>
            <a:pPr marL="533400" indent="-533400" eaLnBrk="1" hangingPunct="1">
              <a:lnSpc>
                <a:spcPct val="80000"/>
              </a:lnSpc>
              <a:buFontTx/>
              <a:buNone/>
            </a:pPr>
            <a:r>
              <a:rPr lang="cs-CZ" sz="2400" dirty="0" smtClean="0"/>
              <a:t>Vstupní cesty radionuklidů jsou dány jejich </a:t>
            </a:r>
            <a:r>
              <a:rPr lang="cs-CZ" sz="2400" i="1" dirty="0" smtClean="0"/>
              <a:t>chemickými vlastnostmi, které se neliší od vlastností neradioaktivních nuklidů téhož prvku</a:t>
            </a:r>
            <a:r>
              <a:rPr lang="cs-CZ" sz="2400" dirty="0" smtClean="0"/>
              <a:t>, nikoliv jejich radioaktivitou, resp. složením jádra. Určitou výjimku představují velmi lehké radionuklidy, jako např. tritium, jehož chemické vlastnosti se nepatrně liší od vlastností lehkého vodíku. </a:t>
            </a:r>
          </a:p>
          <a:p>
            <a:pPr marL="533400" indent="-533400" eaLnBrk="1" hangingPunct="1">
              <a:lnSpc>
                <a:spcPct val="80000"/>
              </a:lnSpc>
              <a:buFontTx/>
              <a:buNone/>
            </a:pPr>
            <a:r>
              <a:rPr lang="cs-CZ" sz="2400" dirty="0" smtClean="0">
                <a:latin typeface="Book Antiqua" pitchFamily="18" charset="0"/>
              </a:rPr>
              <a:t>Složitost problému lze ukázat na příkladu </a:t>
            </a:r>
            <a:r>
              <a:rPr lang="cs-CZ" sz="2400" b="1" dirty="0" smtClean="0">
                <a:latin typeface="Book Antiqua" pitchFamily="18" charset="0"/>
              </a:rPr>
              <a:t>jódu</a:t>
            </a:r>
            <a:r>
              <a:rPr lang="cs-CZ" sz="2400" dirty="0" smtClean="0">
                <a:latin typeface="Book Antiqua" pitchFamily="18" charset="0"/>
              </a:rPr>
              <a:t>, který se může do organismu dostat:</a:t>
            </a:r>
          </a:p>
          <a:p>
            <a:pPr marL="533400" indent="-533400" eaLnBrk="1" hangingPunct="1">
              <a:lnSpc>
                <a:spcPct val="80000"/>
              </a:lnSpc>
              <a:buFontTx/>
              <a:buAutoNum type="alphaLcParenR"/>
            </a:pPr>
            <a:r>
              <a:rPr lang="cs-CZ" sz="2400" dirty="0" smtClean="0"/>
              <a:t>V plynném stavu </a:t>
            </a:r>
            <a:r>
              <a:rPr lang="cs-CZ" sz="2400" b="1" dirty="0" smtClean="0"/>
              <a:t>inhalací </a:t>
            </a:r>
            <a:r>
              <a:rPr lang="cs-CZ" sz="2400" dirty="0" smtClean="0"/>
              <a:t>přes plicní sklípky. Tento mechanismus je málo významný s výjimkou jaderných katastrof, při kterých se „</a:t>
            </a:r>
            <a:r>
              <a:rPr lang="cs-CZ" sz="2400" dirty="0" err="1" smtClean="0"/>
              <a:t>radiojód</a:t>
            </a:r>
            <a:r>
              <a:rPr lang="cs-CZ" sz="2400" dirty="0" smtClean="0"/>
              <a:t>“ rozptyluje do vzduchu (jaderné výbuchy, Černobyl)</a:t>
            </a:r>
          </a:p>
          <a:p>
            <a:pPr marL="533400" indent="-533400" eaLnBrk="1" hangingPunct="1">
              <a:lnSpc>
                <a:spcPct val="80000"/>
              </a:lnSpc>
              <a:buFontTx/>
              <a:buAutoNum type="alphaLcParenR"/>
            </a:pPr>
            <a:r>
              <a:rPr lang="cs-CZ" sz="2400" dirty="0" smtClean="0"/>
              <a:t>S potravou - </a:t>
            </a:r>
            <a:r>
              <a:rPr lang="cs-CZ" sz="2400" b="1" dirty="0" smtClean="0"/>
              <a:t>ingescí</a:t>
            </a:r>
            <a:r>
              <a:rPr lang="cs-CZ" sz="2400" dirty="0" smtClean="0"/>
              <a:t>. Jód přijímají zelené rostliny a z nich se dostává do potravy – buď přímo, nebo u nás častěji přes </a:t>
            </a:r>
            <a:r>
              <a:rPr lang="cs-CZ" sz="2400" dirty="0" smtClean="0"/>
              <a:t>čerstvé mléko</a:t>
            </a:r>
            <a:r>
              <a:rPr lang="cs-CZ" sz="2400" dirty="0" smtClean="0"/>
              <a:t>. Prostřednictvím masa je příjem jódu bezvýznamný s ohledem na krátké poločasy přeměny.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83768" y="180489"/>
            <a:ext cx="3971303" cy="6542721"/>
          </a:xfrm>
        </p:spPr>
      </p:pic>
    </p:spTree>
    <p:extLst>
      <p:ext uri="{BB962C8B-B14F-4D97-AF65-F5344CB8AC3E}">
        <p14:creationId xmlns:p14="http://schemas.microsoft.com/office/powerpoint/2010/main" xmlns="" val="2416921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p:txBody>
          <a:bodyPr/>
          <a:lstStyle/>
          <a:p>
            <a:pPr eaLnBrk="1" hangingPunct="1">
              <a:buFontTx/>
              <a:buNone/>
            </a:pPr>
            <a:r>
              <a:rPr lang="cs-CZ" dirty="0" smtClean="0"/>
              <a:t>Autor: Vojtěch </a:t>
            </a:r>
            <a:r>
              <a:rPr lang="cs-CZ" dirty="0" err="1" smtClean="0"/>
              <a:t>Mornstein</a:t>
            </a:r>
            <a:endParaRPr lang="cs-CZ" dirty="0" smtClean="0"/>
          </a:p>
          <a:p>
            <a:pPr eaLnBrk="1" hangingPunct="1">
              <a:buFontTx/>
              <a:buNone/>
            </a:pPr>
            <a:endParaRPr lang="cs-CZ" dirty="0" smtClean="0"/>
          </a:p>
          <a:p>
            <a:pPr eaLnBrk="1" hangingPunct="1">
              <a:buFontTx/>
              <a:buNone/>
            </a:pPr>
            <a:r>
              <a:rPr lang="cs-CZ" dirty="0" smtClean="0"/>
              <a:t>Poslední revize: </a:t>
            </a:r>
            <a:r>
              <a:rPr lang="cs-CZ" dirty="0" smtClean="0"/>
              <a:t>květen 2016</a:t>
            </a:r>
            <a:endParaRPr lang="cs-CZ"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Vstupní cesty radionuklidů - jód</a:t>
            </a:r>
          </a:p>
        </p:txBody>
      </p:sp>
      <p:sp>
        <p:nvSpPr>
          <p:cNvPr id="7171" name="Rectangle 3"/>
          <p:cNvSpPr>
            <a:spLocks noGrp="1" noChangeArrowheads="1"/>
          </p:cNvSpPr>
          <p:nvPr>
            <p:ph type="body" idx="1"/>
          </p:nvPr>
        </p:nvSpPr>
        <p:spPr>
          <a:solidFill>
            <a:schemeClr val="accent1"/>
          </a:solidFill>
        </p:spPr>
        <p:txBody>
          <a:bodyPr/>
          <a:lstStyle/>
          <a:p>
            <a:pPr eaLnBrk="1" hangingPunct="1">
              <a:buFontTx/>
              <a:buNone/>
            </a:pPr>
            <a:r>
              <a:rPr lang="cs-CZ" sz="2800" dirty="0" smtClean="0"/>
              <a:t>Jakmile se jód dostane do našeho těla, je zpracován </a:t>
            </a:r>
            <a:r>
              <a:rPr lang="cs-CZ" sz="2800" b="1" dirty="0" smtClean="0"/>
              <a:t>štítnou žlázou </a:t>
            </a:r>
            <a:r>
              <a:rPr lang="cs-CZ" sz="2800" dirty="0" smtClean="0"/>
              <a:t>a zabudován do jejích hormonů – </a:t>
            </a:r>
            <a:r>
              <a:rPr lang="cs-CZ" sz="2800" dirty="0" err="1" smtClean="0"/>
              <a:t>thyroxinu</a:t>
            </a:r>
            <a:r>
              <a:rPr lang="cs-CZ" sz="2800" dirty="0" smtClean="0"/>
              <a:t>, </a:t>
            </a:r>
            <a:r>
              <a:rPr lang="cs-CZ" sz="2800" dirty="0" err="1" smtClean="0"/>
              <a:t>trijodthyroninu</a:t>
            </a:r>
            <a:r>
              <a:rPr lang="cs-CZ" sz="2800" dirty="0" smtClean="0"/>
              <a:t> – stejně jako obyčejný jód. (Dodejme, že radionuklidy prvků, které jinak </a:t>
            </a:r>
            <a:r>
              <a:rPr lang="cs-CZ" sz="2800" i="1" dirty="0" smtClean="0"/>
              <a:t>nemají </a:t>
            </a:r>
            <a:r>
              <a:rPr lang="cs-CZ" sz="2800" dirty="0" smtClean="0"/>
              <a:t>v metabolismu žádnou zvláštní úlohu, se v těle chovají jako jejich nejbližší „chemičtí příbuzní“, např. rubidium a cesium se chovají podobně jako draslík.)</a:t>
            </a:r>
          </a:p>
          <a:p>
            <a:pPr eaLnBrk="1" hangingPunct="1">
              <a:buFontTx/>
              <a:buNone/>
            </a:pPr>
            <a:r>
              <a:rPr lang="cs-CZ" sz="2800" dirty="0" smtClean="0"/>
              <a:t>Radionuklidy se mohou dostat do těla též </a:t>
            </a:r>
            <a:r>
              <a:rPr lang="cs-CZ" sz="2800" b="1" dirty="0" smtClean="0"/>
              <a:t>injekcí </a:t>
            </a:r>
            <a:r>
              <a:rPr lang="cs-CZ" sz="2800" dirty="0" smtClean="0"/>
              <a:t>– pro účely diagnostické nebo terapeutické.</a:t>
            </a:r>
            <a:endParaRPr lang="cs-CZ" sz="28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6372225" y="549275"/>
            <a:ext cx="2459038" cy="4679950"/>
          </a:xfrm>
          <a:solidFill>
            <a:schemeClr val="accent1"/>
          </a:solidFill>
        </p:spPr>
        <p:txBody>
          <a:bodyPr/>
          <a:lstStyle/>
          <a:p>
            <a:pPr eaLnBrk="1" hangingPunct="1"/>
            <a:r>
              <a:rPr lang="cs-CZ" sz="2800" dirty="0" smtClean="0"/>
              <a:t>Interakce vstupních a výstupních cest radionuklidu</a:t>
            </a:r>
            <a:br>
              <a:rPr lang="cs-CZ" sz="2800" dirty="0" smtClean="0"/>
            </a:br>
            <a:r>
              <a:rPr lang="cs-CZ" sz="2800" dirty="0" smtClean="0"/>
              <a:t/>
            </a:r>
            <a:br>
              <a:rPr lang="cs-CZ" sz="2800" dirty="0" smtClean="0"/>
            </a:br>
            <a:r>
              <a:rPr lang="cs-CZ" sz="2000" dirty="0" smtClean="0"/>
              <a:t>Sytou černou čarou je vyznačen lymfatický (mízní) systém s uzlinami</a:t>
            </a:r>
          </a:p>
        </p:txBody>
      </p:sp>
      <p:pic>
        <p:nvPicPr>
          <p:cNvPr id="8195" name="Picture 4" descr="Alpen-15"/>
          <p:cNvPicPr>
            <a:picLocks noChangeAspect="1" noChangeArrowheads="1"/>
          </p:cNvPicPr>
          <p:nvPr>
            <p:ph idx="1"/>
          </p:nvPr>
        </p:nvPicPr>
        <p:blipFill>
          <a:blip r:embed="rId3" cstate="print"/>
          <a:srcRect l="3845" b="10001"/>
          <a:stretch>
            <a:fillRect/>
          </a:stretch>
        </p:blipFill>
        <p:spPr>
          <a:xfrm>
            <a:off x="0" y="0"/>
            <a:ext cx="6353175" cy="68580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dirty="0" smtClean="0"/>
              <a:t>Ingesce radionuklidu</a:t>
            </a:r>
          </a:p>
        </p:txBody>
      </p:sp>
      <p:sp>
        <p:nvSpPr>
          <p:cNvPr id="9219" name="Rectangle 3"/>
          <p:cNvSpPr>
            <a:spLocks noGrp="1" noChangeArrowheads="1"/>
          </p:cNvSpPr>
          <p:nvPr>
            <p:ph type="body" idx="1"/>
          </p:nvPr>
        </p:nvSpPr>
        <p:spPr>
          <a:solidFill>
            <a:schemeClr val="accent1"/>
          </a:solidFill>
        </p:spPr>
        <p:txBody>
          <a:bodyPr/>
          <a:lstStyle/>
          <a:p>
            <a:pPr eaLnBrk="1" hangingPunct="1">
              <a:buFontTx/>
              <a:buNone/>
            </a:pPr>
            <a:r>
              <a:rPr lang="cs-CZ" sz="2800" b="1" dirty="0" smtClean="0"/>
              <a:t>Ingescí </a:t>
            </a:r>
            <a:r>
              <a:rPr lang="cs-CZ" sz="2800" dirty="0" smtClean="0"/>
              <a:t>(pozřením) se radionuklidy dostávají do organismu buď s potravou nebo s vykašlávaným a následně </a:t>
            </a:r>
            <a:r>
              <a:rPr lang="cs-CZ" sz="2800" i="1" dirty="0" smtClean="0"/>
              <a:t>polykaným hlenem </a:t>
            </a:r>
            <a:r>
              <a:rPr lang="cs-CZ" sz="2800" dirty="0" smtClean="0"/>
              <a:t>z dýchacích cest. Tento mechanismus může být významný při vdechování kontaminovaného prachu nebo aerosolu, který může současně dráždit ke kašli. Další osud radionuklidu pak závisí především na rozpustnosti sloučeniny, která jej obsahuje, v tekutině žaludku (kyselé prostředí) a střev (neutrální prostředí).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88913"/>
            <a:ext cx="8229600" cy="792162"/>
          </a:xfrm>
        </p:spPr>
        <p:txBody>
          <a:bodyPr/>
          <a:lstStyle/>
          <a:p>
            <a:pPr eaLnBrk="1" hangingPunct="1"/>
            <a:r>
              <a:rPr lang="cs-CZ" dirty="0" smtClean="0"/>
              <a:t>Inhalace radionuklidů</a:t>
            </a:r>
          </a:p>
        </p:txBody>
      </p:sp>
      <p:sp>
        <p:nvSpPr>
          <p:cNvPr id="10243" name="Rectangle 3"/>
          <p:cNvSpPr>
            <a:spLocks noGrp="1" noChangeArrowheads="1"/>
          </p:cNvSpPr>
          <p:nvPr>
            <p:ph type="body" idx="1"/>
          </p:nvPr>
        </p:nvSpPr>
        <p:spPr>
          <a:xfrm>
            <a:off x="457200" y="1196975"/>
            <a:ext cx="8229600" cy="5256213"/>
          </a:xfrm>
          <a:solidFill>
            <a:schemeClr val="accent1"/>
          </a:solidFill>
        </p:spPr>
        <p:txBody>
          <a:bodyPr/>
          <a:lstStyle/>
          <a:p>
            <a:pPr eaLnBrk="1" hangingPunct="1">
              <a:lnSpc>
                <a:spcPct val="80000"/>
              </a:lnSpc>
              <a:buFontTx/>
              <a:buNone/>
            </a:pPr>
            <a:r>
              <a:rPr lang="cs-CZ" sz="2400" dirty="0" smtClean="0"/>
              <a:t>V souvislosti s transportem radionuklidů v lidském těle (s ohledem na </a:t>
            </a:r>
            <a:r>
              <a:rPr lang="cs-CZ" sz="2400" b="1" dirty="0" smtClean="0"/>
              <a:t>retenci </a:t>
            </a:r>
            <a:r>
              <a:rPr lang="cs-CZ" sz="2400" dirty="0" smtClean="0"/>
              <a:t>– zadržování - částic, které </a:t>
            </a:r>
            <a:r>
              <a:rPr lang="cs-CZ" sz="2400" dirty="0" err="1" smtClean="0"/>
              <a:t>radionuklid</a:t>
            </a:r>
            <a:r>
              <a:rPr lang="cs-CZ" sz="2400" dirty="0" smtClean="0"/>
              <a:t> obsahují) dýchací cesty rozdělujeme do tří úseků: nosní cesty, tracheobronchiální kmen a hluboký plicní parenchym - alveoly.</a:t>
            </a:r>
          </a:p>
          <a:p>
            <a:pPr eaLnBrk="1" hangingPunct="1">
              <a:lnSpc>
                <a:spcPct val="80000"/>
              </a:lnSpc>
              <a:buFontTx/>
              <a:buNone/>
            </a:pPr>
            <a:r>
              <a:rPr lang="cs-CZ" sz="2400" b="1" dirty="0" smtClean="0"/>
              <a:t>Aerodynamické vlastnosti</a:t>
            </a:r>
            <a:r>
              <a:rPr lang="cs-CZ" sz="2400" dirty="0" smtClean="0"/>
              <a:t> částic aerosolů pronikajících do plic jsou popsány veličinou </a:t>
            </a:r>
            <a:r>
              <a:rPr lang="cs-CZ" sz="2400" b="1" dirty="0" smtClean="0"/>
              <a:t>AMAD</a:t>
            </a:r>
            <a:r>
              <a:rPr lang="cs-CZ" sz="2400" dirty="0" smtClean="0"/>
              <a:t> (</a:t>
            </a:r>
            <a:r>
              <a:rPr lang="cs-CZ" sz="2400" i="1" dirty="0" err="1" smtClean="0"/>
              <a:t>activity</a:t>
            </a:r>
            <a:r>
              <a:rPr lang="cs-CZ" sz="2400" i="1" dirty="0" smtClean="0"/>
              <a:t> </a:t>
            </a:r>
            <a:r>
              <a:rPr lang="cs-CZ" sz="2400" i="1" dirty="0" err="1" smtClean="0"/>
              <a:t>median</a:t>
            </a:r>
            <a:r>
              <a:rPr lang="cs-CZ" sz="2400" i="1" dirty="0" smtClean="0"/>
              <a:t> </a:t>
            </a:r>
            <a:r>
              <a:rPr lang="cs-CZ" sz="2400" i="1" dirty="0" err="1" smtClean="0"/>
              <a:t>aerodynamic</a:t>
            </a:r>
            <a:r>
              <a:rPr lang="cs-CZ" sz="2400" i="1" dirty="0" smtClean="0"/>
              <a:t> </a:t>
            </a:r>
            <a:r>
              <a:rPr lang="cs-CZ" sz="2400" i="1" dirty="0" err="1" smtClean="0"/>
              <a:t>parameter</a:t>
            </a:r>
            <a:r>
              <a:rPr lang="cs-CZ" sz="2400" dirty="0" smtClean="0"/>
              <a:t>), definovanou takto: AMAD je průměr koule o jednotkové hustotě, která má stejnou konečnou usazovací rychlost ve vzduchu jako částice aerosolu, jejíž aktivita je mediánem celého aerosolu (</a:t>
            </a:r>
            <a:r>
              <a:rPr lang="cs-CZ" sz="2400" dirty="0" smtClean="0">
                <a:sym typeface="Wingdings" pitchFamily="2" charset="2"/>
              </a:rPr>
              <a:t> - tato definice nás mj. upozorňuje na to, že usazování částic závisí na jejich velikosti a tíze)</a:t>
            </a:r>
            <a:r>
              <a:rPr lang="cs-CZ" sz="2400" dirty="0" smtClean="0"/>
              <a:t>.</a:t>
            </a:r>
          </a:p>
          <a:p>
            <a:pPr eaLnBrk="1" hangingPunct="1">
              <a:lnSpc>
                <a:spcPct val="80000"/>
              </a:lnSpc>
              <a:buFontTx/>
              <a:buNone/>
            </a:pPr>
            <a:r>
              <a:rPr lang="cs-CZ" sz="2400" dirty="0" smtClean="0"/>
              <a:t>Z nosních cest a tracheobronchiálního kmene jsou částice aerosolu z větší části vykašlány, a pak se dostávají do žaludku. Hluboký plicní parenchym je proto nejdůležitější pro </a:t>
            </a:r>
            <a:r>
              <a:rPr lang="cs-CZ" sz="2400" i="1" dirty="0" smtClean="0"/>
              <a:t>prostup inhalovaných </a:t>
            </a:r>
            <a:r>
              <a:rPr lang="cs-CZ" sz="2400" dirty="0" smtClean="0"/>
              <a:t>radionuklidů do těla.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dirty="0" smtClean="0"/>
              <a:t>Inhalace radionuklidů</a:t>
            </a:r>
          </a:p>
        </p:txBody>
      </p:sp>
      <p:sp>
        <p:nvSpPr>
          <p:cNvPr id="11267" name="Rectangle 3"/>
          <p:cNvSpPr>
            <a:spLocks noGrp="1" noChangeArrowheads="1"/>
          </p:cNvSpPr>
          <p:nvPr>
            <p:ph type="body" idx="1"/>
          </p:nvPr>
        </p:nvSpPr>
        <p:spPr>
          <a:solidFill>
            <a:schemeClr val="accent1"/>
          </a:solidFill>
        </p:spPr>
        <p:txBody>
          <a:bodyPr/>
          <a:lstStyle/>
          <a:p>
            <a:pPr eaLnBrk="1" hangingPunct="1">
              <a:lnSpc>
                <a:spcPct val="90000"/>
              </a:lnSpc>
              <a:buFontTx/>
              <a:buNone/>
            </a:pPr>
            <a:r>
              <a:rPr lang="cs-CZ" sz="2800" dirty="0" smtClean="0"/>
              <a:t>Do parenchymu – plicních sklípků - pronikají obecně částice s AMAD pod 1 </a:t>
            </a:r>
            <a:r>
              <a:rPr lang="cs-CZ" sz="2800" dirty="0" smtClean="0">
                <a:latin typeface="Symbol" pitchFamily="18" charset="2"/>
              </a:rPr>
              <a:t>m</a:t>
            </a:r>
            <a:r>
              <a:rPr lang="cs-CZ" sz="2800" dirty="0" smtClean="0"/>
              <a:t>m.</a:t>
            </a:r>
          </a:p>
          <a:p>
            <a:pPr eaLnBrk="1" hangingPunct="1">
              <a:lnSpc>
                <a:spcPct val="90000"/>
              </a:lnSpc>
              <a:buFontTx/>
              <a:buNone/>
            </a:pPr>
            <a:r>
              <a:rPr lang="cs-CZ" sz="2800" dirty="0" smtClean="0"/>
              <a:t>Z alveolů pronikají dále do těla nejsnadněji rozpustné sloučeniny radionuklidů, které přecházejí do krve nebo lymfy. </a:t>
            </a:r>
            <a:r>
              <a:rPr lang="cs-CZ" sz="2800" b="1" dirty="0" smtClean="0"/>
              <a:t>Nerozpustné částice</a:t>
            </a:r>
            <a:r>
              <a:rPr lang="cs-CZ" sz="2800" dirty="0" smtClean="0"/>
              <a:t> mohou být </a:t>
            </a:r>
            <a:r>
              <a:rPr lang="cs-CZ" sz="2800" b="1" dirty="0" smtClean="0"/>
              <a:t>fagocytovány</a:t>
            </a:r>
            <a:r>
              <a:rPr lang="cs-CZ" sz="2800" dirty="0" smtClean="0"/>
              <a:t> plicními makrofágy, poté se dostávají do mízních uzlin a pomalu jsou z nich vyplavovány do krevního oběhu. Další metabolický osud inhalovaných radionuklidů je pak již stejný, jako kdyby přišly do organismu s potravou nebo byly injikovány.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sz="4000" dirty="0" smtClean="0"/>
              <a:t>Další poznámky k metabolismu radionuklidů</a:t>
            </a:r>
          </a:p>
        </p:txBody>
      </p:sp>
      <p:sp>
        <p:nvSpPr>
          <p:cNvPr id="12291" name="Rectangle 3"/>
          <p:cNvSpPr>
            <a:spLocks noGrp="1" noChangeArrowheads="1"/>
          </p:cNvSpPr>
          <p:nvPr>
            <p:ph type="body" idx="1"/>
          </p:nvPr>
        </p:nvSpPr>
        <p:spPr>
          <a:xfrm>
            <a:off x="250825" y="1412776"/>
            <a:ext cx="8642350" cy="5256584"/>
          </a:xfrm>
          <a:solidFill>
            <a:schemeClr val="accent1"/>
          </a:solidFill>
        </p:spPr>
        <p:txBody>
          <a:bodyPr/>
          <a:lstStyle/>
          <a:p>
            <a:pPr eaLnBrk="1" hangingPunct="1">
              <a:lnSpc>
                <a:spcPct val="80000"/>
              </a:lnSpc>
              <a:buFontTx/>
              <a:buNone/>
            </a:pPr>
            <a:r>
              <a:rPr lang="cs-CZ" sz="2400" dirty="0" smtClean="0"/>
              <a:t>Podobně jako radionuklidy jódu vstupují přímo do metabolických pochodů C-14, K-40, </a:t>
            </a:r>
            <a:r>
              <a:rPr lang="cs-CZ" sz="2400" dirty="0" err="1" smtClean="0"/>
              <a:t>Fe</a:t>
            </a:r>
            <a:r>
              <a:rPr lang="cs-CZ" sz="2400" dirty="0" smtClean="0"/>
              <a:t>-55, </a:t>
            </a:r>
            <a:r>
              <a:rPr lang="cs-CZ" sz="2400" dirty="0" err="1" smtClean="0"/>
              <a:t>Fe</a:t>
            </a:r>
            <a:r>
              <a:rPr lang="cs-CZ" sz="2400" dirty="0" smtClean="0"/>
              <a:t>-59, Na-24, Ca-45 a H-3, jejichž výskyt v těle je přirozený a vede k určité rovnovážné koncentraci. Ve skutečnosti je však obtížné tuto rovnováhu vyjádřit, protože je výsledkem souhry příjmu radionuklidu na straně jedné a jeho výdeje + přeměny na straně druhé.</a:t>
            </a:r>
          </a:p>
          <a:p>
            <a:pPr eaLnBrk="1" hangingPunct="1">
              <a:lnSpc>
                <a:spcPct val="80000"/>
              </a:lnSpc>
              <a:buFontTx/>
              <a:buNone/>
            </a:pPr>
            <a:r>
              <a:rPr lang="cs-CZ" sz="2400" dirty="0" smtClean="0"/>
              <a:t>Nebiogenní prvky mohou v rozsahu daném tzv. </a:t>
            </a:r>
            <a:r>
              <a:rPr lang="cs-CZ" sz="2400" b="1" dirty="0" smtClean="0"/>
              <a:t>diskriminačním poměrem</a:t>
            </a:r>
            <a:r>
              <a:rPr lang="cs-CZ" sz="2400" dirty="0" smtClean="0"/>
              <a:t> vstoupit do metabolismu jako „jejich sousedé“ v periodické </a:t>
            </a:r>
            <a:r>
              <a:rPr lang="cs-CZ" sz="2400" dirty="0" smtClean="0"/>
              <a:t>tabulce:</a:t>
            </a:r>
          </a:p>
          <a:p>
            <a:pPr eaLnBrk="1" hangingPunct="1">
              <a:lnSpc>
                <a:spcPct val="80000"/>
              </a:lnSpc>
              <a:buFontTx/>
              <a:buNone/>
            </a:pPr>
            <a:r>
              <a:rPr lang="cs-CZ" sz="2400" dirty="0" smtClean="0"/>
              <a:t> </a:t>
            </a:r>
            <a:r>
              <a:rPr lang="cs-CZ" sz="2400" dirty="0" smtClean="0"/>
              <a:t>Jestliže 100 atomů radionuklidu soutěží o </a:t>
            </a:r>
            <a:r>
              <a:rPr lang="cs-CZ" sz="2400" dirty="0" err="1" smtClean="0"/>
              <a:t>metabolizaci</a:t>
            </a:r>
            <a:r>
              <a:rPr lang="cs-CZ" sz="2400" dirty="0" smtClean="0"/>
              <a:t> se 100 atomy jejich biogenního protějšku a zjistíme, že 5 atomů radionuklidu a 50 atomů biogenního prvku bylo skutečně metabolizováno, pak diskriminační poměr je 5/50, tj. 0,1. </a:t>
            </a:r>
            <a:endParaRPr lang="cs-CZ" sz="2400" dirty="0" smtClean="0"/>
          </a:p>
          <a:p>
            <a:pPr eaLnBrk="1" hangingPunct="1">
              <a:lnSpc>
                <a:spcPct val="80000"/>
              </a:lnSpc>
              <a:buFontTx/>
              <a:buNone/>
            </a:pPr>
            <a:r>
              <a:rPr lang="cs-CZ" sz="2400" dirty="0" smtClean="0"/>
              <a:t>Znalost </a:t>
            </a:r>
            <a:r>
              <a:rPr lang="cs-CZ" sz="2400" dirty="0" smtClean="0"/>
              <a:t>diskriminačního poměru je důležitá pro matematické modelování transportu a ukládání radionuklidů v těle.</a:t>
            </a: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4981</TotalTime>
  <Words>2129</Words>
  <Application>Microsoft Office PowerPoint</Application>
  <PresentationFormat>Předvádění na obrazovce (4:3)</PresentationFormat>
  <Paragraphs>119</Paragraphs>
  <Slides>31</Slides>
  <Notes>24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31</vt:i4>
      </vt:variant>
    </vt:vector>
  </HeadingPairs>
  <TitlesOfParts>
    <vt:vector size="38" baseType="lpstr">
      <vt:lpstr>Arial</vt:lpstr>
      <vt:lpstr>Times New Roman</vt:lpstr>
      <vt:lpstr>Book Antiqua</vt:lpstr>
      <vt:lpstr>Wingdings</vt:lpstr>
      <vt:lpstr>Symbol</vt:lpstr>
      <vt:lpstr>Výchozí návrh</vt:lpstr>
      <vt:lpstr>Editor rovnic 3.0</vt:lpstr>
      <vt:lpstr>Metabolismus radionuklidů  Přirozené a umělé zdroje záření  (radiobiologie VI – IZMB11) </vt:lpstr>
      <vt:lpstr>Radionuklidy</vt:lpstr>
      <vt:lpstr>Vstupní cesty radionuklidů</vt:lpstr>
      <vt:lpstr>Vstupní cesty radionuklidů - jód</vt:lpstr>
      <vt:lpstr>Interakce vstupních a výstupních cest radionuklidu  Sytou černou čarou je vyznačen lymfatický (mízní) systém s uzlinami</vt:lpstr>
      <vt:lpstr>Ingesce radionuklidu</vt:lpstr>
      <vt:lpstr>Inhalace radionuklidů</vt:lpstr>
      <vt:lpstr>Inhalace radionuklidů</vt:lpstr>
      <vt:lpstr>Další poznámky k metabolismu radionuklidů</vt:lpstr>
      <vt:lpstr>Dávka pocházející od radionuklidů deponovaných v těle</vt:lpstr>
      <vt:lpstr>Absorbovaná dávka</vt:lpstr>
      <vt:lpstr>Absorbovaná dávka</vt:lpstr>
      <vt:lpstr>Aktivitu radionuklidu v těle obecně popisujeme pomocí efektivního poločasu, ale v některých orgánech může být časový průběh aktivity složitější.</vt:lpstr>
      <vt:lpstr>Dozimetrie na základě kompartmentové analýzy</vt:lpstr>
      <vt:lpstr>Radionuklidy biologického významu</vt:lpstr>
      <vt:lpstr>Radionuklidy biologického významu</vt:lpstr>
      <vt:lpstr>Radionuklidy biologického významu</vt:lpstr>
      <vt:lpstr>Radionuklidy biologického významu</vt:lpstr>
      <vt:lpstr>Radionuklidy biologického významu</vt:lpstr>
      <vt:lpstr>Radionuklidy biologického významu</vt:lpstr>
      <vt:lpstr>Radionuklidy biologického významu</vt:lpstr>
      <vt:lpstr>Snímek 22</vt:lpstr>
      <vt:lpstr>Snímek 23</vt:lpstr>
      <vt:lpstr>Celková zátěž z různých zdrojů</vt:lpstr>
      <vt:lpstr>Přírodní radiační pozadí v různých částech světa se liší</vt:lpstr>
      <vt:lpstr>Zátěž obyvatelstva zářením dle SÚRO</vt:lpstr>
      <vt:lpstr>Radonové riziko - Kampus</vt:lpstr>
      <vt:lpstr>Přírodní pozadí 175 mSv/rok – Guaraparí, Brazílie</vt:lpstr>
      <vt:lpstr>Hormeze</vt:lpstr>
      <vt:lpstr>Snímek 30</vt:lpstr>
      <vt:lpstr>Snímek 31</vt:lpstr>
    </vt:vector>
  </TitlesOfParts>
  <Company>LF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Radiobiologie normálních a nádorových tkání: Stochastic and deterministic effects, acute and late effects. Cell death, cell population radiation damage, models for cell survival, assay models for normal tissues in vivo, classification of tissues according Rubin, sorting tissues according the types of response (F, H, F-H and tumour). Acute radiation response in mammals.  tumor population growth theory, models for cell survival.</dc:title>
  <dc:creator>otec</dc:creator>
  <cp:lastModifiedBy>Vojtěch</cp:lastModifiedBy>
  <cp:revision>97</cp:revision>
  <dcterms:created xsi:type="dcterms:W3CDTF">2009-02-18T20:49:39Z</dcterms:created>
  <dcterms:modified xsi:type="dcterms:W3CDTF">2016-05-02T16:49:01Z</dcterms:modified>
</cp:coreProperties>
</file>