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61" r:id="rId2"/>
    <p:sldId id="522" r:id="rId3"/>
    <p:sldId id="678" r:id="rId4"/>
    <p:sldId id="665" r:id="rId5"/>
    <p:sldId id="666" r:id="rId6"/>
    <p:sldId id="669" r:id="rId7"/>
    <p:sldId id="312" r:id="rId8"/>
    <p:sldId id="313" r:id="rId9"/>
    <p:sldId id="382" r:id="rId10"/>
    <p:sldId id="668" r:id="rId11"/>
    <p:sldId id="314" r:id="rId12"/>
    <p:sldId id="383" r:id="rId13"/>
    <p:sldId id="557" r:id="rId14"/>
    <p:sldId id="556" r:id="rId15"/>
    <p:sldId id="315" r:id="rId16"/>
    <p:sldId id="316" r:id="rId17"/>
    <p:sldId id="386" r:id="rId18"/>
    <p:sldId id="343" r:id="rId19"/>
    <p:sldId id="387" r:id="rId20"/>
    <p:sldId id="320" r:id="rId21"/>
    <p:sldId id="321" r:id="rId22"/>
    <p:sldId id="390" r:id="rId23"/>
    <p:sldId id="667" r:id="rId24"/>
    <p:sldId id="318" r:id="rId25"/>
    <p:sldId id="319" r:id="rId26"/>
    <p:sldId id="388" r:id="rId27"/>
    <p:sldId id="588" r:id="rId28"/>
    <p:sldId id="590" r:id="rId29"/>
    <p:sldId id="584" r:id="rId30"/>
    <p:sldId id="322" r:id="rId31"/>
    <p:sldId id="391" r:id="rId32"/>
    <p:sldId id="323" r:id="rId33"/>
    <p:sldId id="392" r:id="rId34"/>
    <p:sldId id="664" r:id="rId35"/>
    <p:sldId id="393" r:id="rId36"/>
    <p:sldId id="340" r:id="rId37"/>
    <p:sldId id="394" r:id="rId38"/>
    <p:sldId id="653" r:id="rId39"/>
    <p:sldId id="603" r:id="rId40"/>
    <p:sldId id="602" r:id="rId41"/>
    <p:sldId id="601" r:id="rId42"/>
    <p:sldId id="581" r:id="rId43"/>
    <p:sldId id="625" r:id="rId44"/>
    <p:sldId id="605" r:id="rId45"/>
    <p:sldId id="674" r:id="rId46"/>
    <p:sldId id="675" r:id="rId47"/>
    <p:sldId id="676" r:id="rId48"/>
    <p:sldId id="677" r:id="rId49"/>
    <p:sldId id="671" r:id="rId50"/>
    <p:sldId id="673" r:id="rId51"/>
  </p:sldIdLst>
  <p:sldSz cx="9144000" cy="6858000" type="screen4x3"/>
  <p:notesSz cx="6781800"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CCC"/>
    <a:srgbClr val="FFFFCC"/>
    <a:srgbClr val="EE2626"/>
    <a:srgbClr val="EA4410"/>
    <a:srgbClr val="2972BB"/>
    <a:srgbClr val="3D89D5"/>
    <a:srgbClr val="9900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394" autoAdjust="0"/>
    <p:restoredTop sz="99671" autoAdjust="0"/>
  </p:normalViewPr>
  <p:slideViewPr>
    <p:cSldViewPr>
      <p:cViewPr varScale="1">
        <p:scale>
          <a:sx n="74" d="100"/>
          <a:sy n="74" d="100"/>
        </p:scale>
        <p:origin x="16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2064" y="-90"/>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14D0AC43-3355-4A1B-8AB4-9198758D410A}"/>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5" name="Rectangle 3">
            <a:extLst>
              <a:ext uri="{FF2B5EF4-FFF2-40B4-BE49-F238E27FC236}">
                <a16:creationId xmlns="" xmlns:a16="http://schemas.microsoft.com/office/drawing/2014/main" id="{EF18C9E2-E30D-4B73-B43E-21B62A807EF1}"/>
              </a:ext>
            </a:extLst>
          </p:cNvPr>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3076" name="Rectangle 4">
            <a:extLst>
              <a:ext uri="{FF2B5EF4-FFF2-40B4-BE49-F238E27FC236}">
                <a16:creationId xmlns="" xmlns:a16="http://schemas.microsoft.com/office/drawing/2014/main" id="{A633A2C5-396F-4FF6-9CB0-AF6E564B1ED6}"/>
              </a:ext>
            </a:extLst>
          </p:cNvPr>
          <p:cNvSpPr>
            <a:spLocks noGrp="1" noChangeArrowheads="1"/>
          </p:cNvSpPr>
          <p:nvPr>
            <p:ph type="ftr" sz="quarter" idx="2"/>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3077" name="Rectangle 5">
            <a:extLst>
              <a:ext uri="{FF2B5EF4-FFF2-40B4-BE49-F238E27FC236}">
                <a16:creationId xmlns="" xmlns:a16="http://schemas.microsoft.com/office/drawing/2014/main" id="{032BCA03-AA26-49D0-9885-FB114BB3E093}"/>
              </a:ext>
            </a:extLst>
          </p:cNvPr>
          <p:cNvSpPr>
            <a:spLocks noGrp="1" noChangeArrowheads="1"/>
          </p:cNvSpPr>
          <p:nvPr>
            <p:ph type="sldNum" sz="quarter" idx="3"/>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4E4B9A06-1203-4858-AF7F-BD5EFD6DE3E4}" type="slidenum">
              <a:rPr lang="cs-CZ" altLang="cs-CZ"/>
              <a:pPr>
                <a:defRPr/>
              </a:pPr>
              <a:t>‹#›</a:t>
            </a:fld>
            <a:endParaRPr lang="cs-CZ" altLang="cs-CZ"/>
          </a:p>
        </p:txBody>
      </p:sp>
    </p:spTree>
    <p:extLst>
      <p:ext uri="{BB962C8B-B14F-4D97-AF65-F5344CB8AC3E}">
        <p14:creationId xmlns:p14="http://schemas.microsoft.com/office/powerpoint/2010/main" val="2612889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057011B0-ED63-4D0F-BB68-5612E2AD5EBB}"/>
              </a:ext>
            </a:extLst>
          </p:cNvPr>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47" name="Rectangle 3">
            <a:extLst>
              <a:ext uri="{FF2B5EF4-FFF2-40B4-BE49-F238E27FC236}">
                <a16:creationId xmlns="" xmlns:a16="http://schemas.microsoft.com/office/drawing/2014/main" id="{C71AC4F7-D91D-48CA-9574-E1A7FF1E8BB3}"/>
              </a:ext>
            </a:extLst>
          </p:cNvPr>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lvl1pPr algn="r" defTabSz="893763" eaLnBrk="1" hangingPunct="1">
              <a:defRPr sz="1200">
                <a:latin typeface="Arial" charset="0"/>
              </a:defRPr>
            </a:lvl1pPr>
          </a:lstStyle>
          <a:p>
            <a:pPr>
              <a:defRPr/>
            </a:pPr>
            <a:endParaRPr lang="cs-CZ"/>
          </a:p>
        </p:txBody>
      </p:sp>
      <p:sp>
        <p:nvSpPr>
          <p:cNvPr id="13316" name="Rectangle 4">
            <a:extLst>
              <a:ext uri="{FF2B5EF4-FFF2-40B4-BE49-F238E27FC236}">
                <a16:creationId xmlns="" xmlns:a16="http://schemas.microsoft.com/office/drawing/2014/main" id="{21FAD06F-838B-4363-B6E5-3A43E5D3CF9F}"/>
              </a:ext>
            </a:extLst>
          </p:cNvPr>
          <p:cNvSpPr>
            <a:spLocks noGrp="1" noRot="1" noChangeAspect="1" noChangeArrowheads="1" noTextEdit="1"/>
          </p:cNvSpPr>
          <p:nvPr>
            <p:ph type="sldImg" idx="2"/>
          </p:nvPr>
        </p:nvSpPr>
        <p:spPr bwMode="auto">
          <a:xfrm>
            <a:off x="909638" y="744538"/>
            <a:ext cx="4964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 xmlns:a16="http://schemas.microsoft.com/office/drawing/2014/main" id="{0572D25F-3BFC-4DC2-81DA-BDF14841C476}"/>
              </a:ext>
            </a:extLst>
          </p:cNvPr>
          <p:cNvSpPr>
            <a:spLocks noGrp="1" noChangeArrowheads="1"/>
          </p:cNvSpPr>
          <p:nvPr>
            <p:ph type="body" sz="quarter" idx="3"/>
          </p:nvPr>
        </p:nvSpPr>
        <p:spPr bwMode="auto">
          <a:xfrm>
            <a:off x="677863" y="4714875"/>
            <a:ext cx="5426075" cy="4467225"/>
          </a:xfrm>
          <a:prstGeom prst="rect">
            <a:avLst/>
          </a:prstGeom>
          <a:noFill/>
          <a:ln w="9525">
            <a:noFill/>
            <a:miter lim="800000"/>
            <a:headEnd/>
            <a:tailEnd/>
          </a:ln>
          <a:effectLst/>
        </p:spPr>
        <p:txBody>
          <a:bodyPr vert="horz" wrap="square" lIns="89401" tIns="44700" rIns="89401" bIns="4470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150" name="Rectangle 6">
            <a:extLst>
              <a:ext uri="{FF2B5EF4-FFF2-40B4-BE49-F238E27FC236}">
                <a16:creationId xmlns="" xmlns:a16="http://schemas.microsoft.com/office/drawing/2014/main" id="{3B378C48-0E53-4541-8727-00F1006B7713}"/>
              </a:ext>
            </a:extLst>
          </p:cNvPr>
          <p:cNvSpPr>
            <a:spLocks noGrp="1" noChangeArrowheads="1"/>
          </p:cNvSpPr>
          <p:nvPr>
            <p:ph type="ftr" sz="quarter" idx="4"/>
          </p:nvPr>
        </p:nvSpPr>
        <p:spPr bwMode="auto">
          <a:xfrm>
            <a:off x="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defTabSz="893763" eaLnBrk="1" hangingPunct="1">
              <a:defRPr sz="1200">
                <a:latin typeface="Arial" charset="0"/>
              </a:defRPr>
            </a:lvl1pPr>
          </a:lstStyle>
          <a:p>
            <a:pPr>
              <a:defRPr/>
            </a:pPr>
            <a:endParaRPr lang="cs-CZ"/>
          </a:p>
        </p:txBody>
      </p:sp>
      <p:sp>
        <p:nvSpPr>
          <p:cNvPr id="6151" name="Rectangle 7">
            <a:extLst>
              <a:ext uri="{FF2B5EF4-FFF2-40B4-BE49-F238E27FC236}">
                <a16:creationId xmlns="" xmlns:a16="http://schemas.microsoft.com/office/drawing/2014/main" id="{CCB43CB5-45AD-463C-87BD-8A09F39A9B7D}"/>
              </a:ext>
            </a:extLst>
          </p:cNvPr>
          <p:cNvSpPr>
            <a:spLocks noGrp="1" noChangeArrowheads="1"/>
          </p:cNvSpPr>
          <p:nvPr>
            <p:ph type="sldNum" sz="quarter" idx="5"/>
          </p:nvPr>
        </p:nvSpPr>
        <p:spPr bwMode="auto">
          <a:xfrm>
            <a:off x="3841750" y="9429750"/>
            <a:ext cx="2938463" cy="495300"/>
          </a:xfrm>
          <a:prstGeom prst="rect">
            <a:avLst/>
          </a:prstGeom>
          <a:noFill/>
          <a:ln w="9525">
            <a:noFill/>
            <a:miter lim="800000"/>
            <a:headEnd/>
            <a:tailEnd/>
          </a:ln>
          <a:effectLst/>
        </p:spPr>
        <p:txBody>
          <a:bodyPr vert="horz" wrap="square" lIns="89401" tIns="44700" rIns="89401" bIns="44700" numCol="1" anchor="b" anchorCtr="0" compatLnSpc="1">
            <a:prstTxWarp prst="textNoShape">
              <a:avLst/>
            </a:prstTxWarp>
          </a:bodyPr>
          <a:lstStyle>
            <a:lvl1pPr algn="r" defTabSz="893763" eaLnBrk="1" hangingPunct="1">
              <a:defRPr sz="1200"/>
            </a:lvl1pPr>
          </a:lstStyle>
          <a:p>
            <a:pPr>
              <a:defRPr/>
            </a:pPr>
            <a:fld id="{BE787428-9505-4A18-B1CE-35359654C7CF}" type="slidenum">
              <a:rPr lang="cs-CZ" altLang="cs-CZ"/>
              <a:pPr>
                <a:defRPr/>
              </a:pPr>
              <a:t>‹#›</a:t>
            </a:fld>
            <a:endParaRPr lang="cs-CZ" altLang="cs-CZ"/>
          </a:p>
        </p:txBody>
      </p:sp>
    </p:spTree>
    <p:extLst>
      <p:ext uri="{BB962C8B-B14F-4D97-AF65-F5344CB8AC3E}">
        <p14:creationId xmlns:p14="http://schemas.microsoft.com/office/powerpoint/2010/main" val="2595030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a:extLst>
              <a:ext uri="{FF2B5EF4-FFF2-40B4-BE49-F238E27FC236}">
                <a16:creationId xmlns="" xmlns:a16="http://schemas.microsoft.com/office/drawing/2014/main" id="{75004534-7D70-41B0-83E6-F3810792FB83}"/>
              </a:ext>
            </a:extLst>
          </p:cNvPr>
          <p:cNvSpPr>
            <a:spLocks noGrp="1" noRot="1" noChangeAspect="1" noChangeArrowheads="1" noTextEdit="1"/>
          </p:cNvSpPr>
          <p:nvPr>
            <p:ph type="sldImg"/>
          </p:nvPr>
        </p:nvSpPr>
        <p:spPr>
          <a:ln/>
        </p:spPr>
      </p:sp>
      <p:sp>
        <p:nvSpPr>
          <p:cNvPr id="16387" name="Zástupný symbol pro poznámky 2">
            <a:extLst>
              <a:ext uri="{FF2B5EF4-FFF2-40B4-BE49-F238E27FC236}">
                <a16:creationId xmlns="" xmlns:a16="http://schemas.microsoft.com/office/drawing/2014/main" id="{4E487765-6CD3-4F29-BECE-A566F65F15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6388" name="Zástupný symbol pro číslo snímku 3">
            <a:extLst>
              <a:ext uri="{FF2B5EF4-FFF2-40B4-BE49-F238E27FC236}">
                <a16:creationId xmlns="" xmlns:a16="http://schemas.microsoft.com/office/drawing/2014/main" id="{C7F4F492-CD91-4F3F-9598-A8C90AB2D7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F2A3EF8-3D01-442E-9F59-3FFED3E5EBB4}" type="slidenum">
              <a:rPr lang="cs-CZ" altLang="cs-CZ" smtClean="0"/>
              <a:pPr/>
              <a:t>1</a:t>
            </a:fld>
            <a:endParaRPr lang="cs-CZ" altLang="cs-CZ"/>
          </a:p>
        </p:txBody>
      </p:sp>
    </p:spTree>
    <p:extLst>
      <p:ext uri="{BB962C8B-B14F-4D97-AF65-F5344CB8AC3E}">
        <p14:creationId xmlns:p14="http://schemas.microsoft.com/office/powerpoint/2010/main" val="101643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a:extLst>
              <a:ext uri="{FF2B5EF4-FFF2-40B4-BE49-F238E27FC236}">
                <a16:creationId xmlns="" xmlns:a16="http://schemas.microsoft.com/office/drawing/2014/main" id="{08618DAF-DB00-4836-8CA7-AC679E362553}"/>
              </a:ext>
            </a:extLst>
          </p:cNvPr>
          <p:cNvSpPr>
            <a:spLocks noGrp="1" noRot="1" noChangeAspect="1" noChangeArrowheads="1" noTextEdit="1"/>
          </p:cNvSpPr>
          <p:nvPr>
            <p:ph type="sldImg"/>
          </p:nvPr>
        </p:nvSpPr>
        <p:spPr>
          <a:ln/>
        </p:spPr>
      </p:sp>
      <p:sp>
        <p:nvSpPr>
          <p:cNvPr id="32771" name="Zástupný symbol pro poznámky 2">
            <a:extLst>
              <a:ext uri="{FF2B5EF4-FFF2-40B4-BE49-F238E27FC236}">
                <a16:creationId xmlns="" xmlns:a16="http://schemas.microsoft.com/office/drawing/2014/main" id="{95333A9C-AEAB-41B1-BF81-0CF70EEED1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2772" name="Zástupný symbol pro číslo snímku 3">
            <a:extLst>
              <a:ext uri="{FF2B5EF4-FFF2-40B4-BE49-F238E27FC236}">
                <a16:creationId xmlns="" xmlns:a16="http://schemas.microsoft.com/office/drawing/2014/main" id="{16FFE9EB-51D6-4F55-83E9-AC08804920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0D76AB0-E7F6-4A04-923A-F24FAA5B120D}" type="slidenum">
              <a:rPr lang="cs-CZ" altLang="cs-CZ" smtClean="0"/>
              <a:pPr/>
              <a:t>10</a:t>
            </a:fld>
            <a:endParaRPr lang="cs-CZ" altLang="cs-CZ"/>
          </a:p>
        </p:txBody>
      </p:sp>
    </p:spTree>
    <p:extLst>
      <p:ext uri="{BB962C8B-B14F-4D97-AF65-F5344CB8AC3E}">
        <p14:creationId xmlns:p14="http://schemas.microsoft.com/office/powerpoint/2010/main" val="337355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 xmlns:a16="http://schemas.microsoft.com/office/drawing/2014/main" id="{01C676C8-F91B-4E83-9D84-CEAEC237966B}"/>
              </a:ext>
            </a:extLst>
          </p:cNvPr>
          <p:cNvSpPr>
            <a:spLocks noGrp="1" noRot="1" noChangeAspect="1" noChangeArrowheads="1" noTextEdit="1"/>
          </p:cNvSpPr>
          <p:nvPr>
            <p:ph type="sldImg"/>
          </p:nvPr>
        </p:nvSpPr>
        <p:spPr>
          <a:ln/>
        </p:spPr>
      </p:sp>
      <p:sp>
        <p:nvSpPr>
          <p:cNvPr id="34819" name="Zástupný symbol pro poznámky 2">
            <a:extLst>
              <a:ext uri="{FF2B5EF4-FFF2-40B4-BE49-F238E27FC236}">
                <a16:creationId xmlns="" xmlns:a16="http://schemas.microsoft.com/office/drawing/2014/main" id="{4E704A8D-8E05-4EC6-8DE4-433C0D4A09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4820" name="Zástupný symbol pro číslo snímku 3">
            <a:extLst>
              <a:ext uri="{FF2B5EF4-FFF2-40B4-BE49-F238E27FC236}">
                <a16:creationId xmlns="" xmlns:a16="http://schemas.microsoft.com/office/drawing/2014/main" id="{760B9024-93B0-426F-B0D7-2ADF33E7FD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536027B-CCFF-4376-A793-6852FA0973A7}" type="slidenum">
              <a:rPr lang="cs-CZ" altLang="cs-CZ" smtClean="0"/>
              <a:pPr/>
              <a:t>11</a:t>
            </a:fld>
            <a:endParaRPr lang="cs-CZ" altLang="cs-CZ"/>
          </a:p>
        </p:txBody>
      </p:sp>
    </p:spTree>
    <p:extLst>
      <p:ext uri="{BB962C8B-B14F-4D97-AF65-F5344CB8AC3E}">
        <p14:creationId xmlns:p14="http://schemas.microsoft.com/office/powerpoint/2010/main" val="334880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 xmlns:a16="http://schemas.microsoft.com/office/drawing/2014/main" id="{968734FF-E851-4FBC-AB5A-A69A82A0EB93}"/>
              </a:ext>
            </a:extLst>
          </p:cNvPr>
          <p:cNvSpPr>
            <a:spLocks noGrp="1" noRot="1" noChangeAspect="1" noChangeArrowheads="1" noTextEdit="1"/>
          </p:cNvSpPr>
          <p:nvPr>
            <p:ph type="sldImg"/>
          </p:nvPr>
        </p:nvSpPr>
        <p:spPr>
          <a:ln/>
        </p:spPr>
      </p:sp>
      <p:sp>
        <p:nvSpPr>
          <p:cNvPr id="36867" name="Zástupný symbol pro poznámky 2">
            <a:extLst>
              <a:ext uri="{FF2B5EF4-FFF2-40B4-BE49-F238E27FC236}">
                <a16:creationId xmlns="" xmlns:a16="http://schemas.microsoft.com/office/drawing/2014/main" id="{FF9CF58F-7057-47BF-BEC1-D000FA9D4A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6868" name="Zástupný symbol pro číslo snímku 3">
            <a:extLst>
              <a:ext uri="{FF2B5EF4-FFF2-40B4-BE49-F238E27FC236}">
                <a16:creationId xmlns="" xmlns:a16="http://schemas.microsoft.com/office/drawing/2014/main" id="{EABFE837-565C-4F75-AE60-283EBDBCB1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DCC3EB4-A172-4DBC-92C3-47874EC3D531}" type="slidenum">
              <a:rPr lang="cs-CZ" altLang="cs-CZ" smtClean="0"/>
              <a:pPr/>
              <a:t>12</a:t>
            </a:fld>
            <a:endParaRPr lang="cs-CZ" altLang="cs-CZ"/>
          </a:p>
        </p:txBody>
      </p:sp>
    </p:spTree>
    <p:extLst>
      <p:ext uri="{BB962C8B-B14F-4D97-AF65-F5344CB8AC3E}">
        <p14:creationId xmlns:p14="http://schemas.microsoft.com/office/powerpoint/2010/main" val="351363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 xmlns:a16="http://schemas.microsoft.com/office/drawing/2014/main" id="{7ED4A1AF-315A-4383-8BCE-D22234FC8CA1}"/>
              </a:ext>
            </a:extLst>
          </p:cNvPr>
          <p:cNvSpPr>
            <a:spLocks noGrp="1" noRot="1" noChangeAspect="1" noChangeArrowheads="1" noTextEdit="1"/>
          </p:cNvSpPr>
          <p:nvPr>
            <p:ph type="sldImg"/>
          </p:nvPr>
        </p:nvSpPr>
        <p:spPr>
          <a:ln/>
        </p:spPr>
      </p:sp>
      <p:sp>
        <p:nvSpPr>
          <p:cNvPr id="38915" name="Zástupný symbol pro poznámky 2">
            <a:extLst>
              <a:ext uri="{FF2B5EF4-FFF2-40B4-BE49-F238E27FC236}">
                <a16:creationId xmlns="" xmlns:a16="http://schemas.microsoft.com/office/drawing/2014/main" id="{A14CDA70-D6A4-4190-820D-309595440F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8916" name="Zástupný symbol pro číslo snímku 3">
            <a:extLst>
              <a:ext uri="{FF2B5EF4-FFF2-40B4-BE49-F238E27FC236}">
                <a16:creationId xmlns="" xmlns:a16="http://schemas.microsoft.com/office/drawing/2014/main" id="{DB4DF11F-30C2-4AA2-80E0-54D5800500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89E070B-3956-4459-9ADF-694B001641EB}" type="slidenum">
              <a:rPr lang="cs-CZ" altLang="cs-CZ" smtClean="0"/>
              <a:pPr/>
              <a:t>13</a:t>
            </a:fld>
            <a:endParaRPr lang="cs-CZ" altLang="cs-CZ"/>
          </a:p>
        </p:txBody>
      </p:sp>
    </p:spTree>
    <p:extLst>
      <p:ext uri="{BB962C8B-B14F-4D97-AF65-F5344CB8AC3E}">
        <p14:creationId xmlns:p14="http://schemas.microsoft.com/office/powerpoint/2010/main" val="312727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 xmlns:a16="http://schemas.microsoft.com/office/drawing/2014/main" id="{56188DA4-2203-4267-B1B7-E5992D79EDDA}"/>
              </a:ext>
            </a:extLst>
          </p:cNvPr>
          <p:cNvSpPr>
            <a:spLocks noGrp="1" noRot="1" noChangeAspect="1" noChangeArrowheads="1" noTextEdit="1"/>
          </p:cNvSpPr>
          <p:nvPr>
            <p:ph type="sldImg"/>
          </p:nvPr>
        </p:nvSpPr>
        <p:spPr>
          <a:ln/>
        </p:spPr>
      </p:sp>
      <p:sp>
        <p:nvSpPr>
          <p:cNvPr id="40963" name="Zástupný symbol pro poznámky 2">
            <a:extLst>
              <a:ext uri="{FF2B5EF4-FFF2-40B4-BE49-F238E27FC236}">
                <a16:creationId xmlns="" xmlns:a16="http://schemas.microsoft.com/office/drawing/2014/main" id="{4398BB15-0C62-4A89-9ED7-287E8F1121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0964" name="Zástupný symbol pro číslo snímku 3">
            <a:extLst>
              <a:ext uri="{FF2B5EF4-FFF2-40B4-BE49-F238E27FC236}">
                <a16:creationId xmlns="" xmlns:a16="http://schemas.microsoft.com/office/drawing/2014/main" id="{720BACB6-4FBB-4715-8A30-FAF825EB1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04A5E1-3228-4CC4-A29E-C5E79F14F5CC}" type="slidenum">
              <a:rPr lang="cs-CZ" altLang="cs-CZ" smtClean="0"/>
              <a:pPr/>
              <a:t>14</a:t>
            </a:fld>
            <a:endParaRPr lang="cs-CZ" altLang="cs-CZ"/>
          </a:p>
        </p:txBody>
      </p:sp>
    </p:spTree>
    <p:extLst>
      <p:ext uri="{BB962C8B-B14F-4D97-AF65-F5344CB8AC3E}">
        <p14:creationId xmlns:p14="http://schemas.microsoft.com/office/powerpoint/2010/main" val="120411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a:extLst>
              <a:ext uri="{FF2B5EF4-FFF2-40B4-BE49-F238E27FC236}">
                <a16:creationId xmlns="" xmlns:a16="http://schemas.microsoft.com/office/drawing/2014/main" id="{03638A6E-6D5C-4CEF-A8A3-B6745F61720D}"/>
              </a:ext>
            </a:extLst>
          </p:cNvPr>
          <p:cNvSpPr>
            <a:spLocks noGrp="1" noRot="1" noChangeAspect="1" noChangeArrowheads="1" noTextEdit="1"/>
          </p:cNvSpPr>
          <p:nvPr>
            <p:ph type="sldImg"/>
          </p:nvPr>
        </p:nvSpPr>
        <p:spPr>
          <a:ln/>
        </p:spPr>
      </p:sp>
      <p:sp>
        <p:nvSpPr>
          <p:cNvPr id="43011" name="Zástupný symbol pro poznámky 2">
            <a:extLst>
              <a:ext uri="{FF2B5EF4-FFF2-40B4-BE49-F238E27FC236}">
                <a16:creationId xmlns="" xmlns:a16="http://schemas.microsoft.com/office/drawing/2014/main" id="{424BEA40-6903-466E-9954-733AC7F37B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3012" name="Zástupný symbol pro číslo snímku 3">
            <a:extLst>
              <a:ext uri="{FF2B5EF4-FFF2-40B4-BE49-F238E27FC236}">
                <a16:creationId xmlns="" xmlns:a16="http://schemas.microsoft.com/office/drawing/2014/main" id="{2300C1A5-C887-42D8-8E67-8E631195E6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0D6A6E-BC35-4914-8DAF-786BEEAA9017}" type="slidenum">
              <a:rPr lang="cs-CZ" altLang="cs-CZ" smtClean="0"/>
              <a:pPr/>
              <a:t>15</a:t>
            </a:fld>
            <a:endParaRPr lang="cs-CZ" altLang="cs-CZ"/>
          </a:p>
        </p:txBody>
      </p:sp>
    </p:spTree>
    <p:extLst>
      <p:ext uri="{BB962C8B-B14F-4D97-AF65-F5344CB8AC3E}">
        <p14:creationId xmlns:p14="http://schemas.microsoft.com/office/powerpoint/2010/main" val="231684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 xmlns:a16="http://schemas.microsoft.com/office/drawing/2014/main" id="{5359382A-E7BD-4FF3-96C6-1B3008B62496}"/>
              </a:ext>
            </a:extLst>
          </p:cNvPr>
          <p:cNvSpPr>
            <a:spLocks noGrp="1" noRot="1" noChangeAspect="1" noChangeArrowheads="1" noTextEdit="1"/>
          </p:cNvSpPr>
          <p:nvPr>
            <p:ph type="sldImg"/>
          </p:nvPr>
        </p:nvSpPr>
        <p:spPr>
          <a:ln/>
        </p:spPr>
      </p:sp>
      <p:sp>
        <p:nvSpPr>
          <p:cNvPr id="45059" name="Zástupný symbol pro poznámky 2">
            <a:extLst>
              <a:ext uri="{FF2B5EF4-FFF2-40B4-BE49-F238E27FC236}">
                <a16:creationId xmlns="" xmlns:a16="http://schemas.microsoft.com/office/drawing/2014/main" id="{2BD9140E-4DB9-42B5-A9C6-F544A479D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5060" name="Zástupný symbol pro číslo snímku 3">
            <a:extLst>
              <a:ext uri="{FF2B5EF4-FFF2-40B4-BE49-F238E27FC236}">
                <a16:creationId xmlns="" xmlns:a16="http://schemas.microsoft.com/office/drawing/2014/main" id="{72B9522B-BBF2-4CB7-B0B3-787B55B15F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3C1BDFF-983D-4B7C-9BD7-0926844E7AD3}" type="slidenum">
              <a:rPr lang="cs-CZ" altLang="cs-CZ" smtClean="0"/>
              <a:pPr/>
              <a:t>16</a:t>
            </a:fld>
            <a:endParaRPr lang="cs-CZ" altLang="cs-CZ"/>
          </a:p>
        </p:txBody>
      </p:sp>
    </p:spTree>
    <p:extLst>
      <p:ext uri="{BB962C8B-B14F-4D97-AF65-F5344CB8AC3E}">
        <p14:creationId xmlns:p14="http://schemas.microsoft.com/office/powerpoint/2010/main" val="256093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a:extLst>
              <a:ext uri="{FF2B5EF4-FFF2-40B4-BE49-F238E27FC236}">
                <a16:creationId xmlns="" xmlns:a16="http://schemas.microsoft.com/office/drawing/2014/main" id="{B9FB694C-4BB0-41C5-AAF8-E783BEC701DA}"/>
              </a:ext>
            </a:extLst>
          </p:cNvPr>
          <p:cNvSpPr>
            <a:spLocks noGrp="1" noRot="1" noChangeAspect="1" noChangeArrowheads="1" noTextEdit="1"/>
          </p:cNvSpPr>
          <p:nvPr>
            <p:ph type="sldImg"/>
          </p:nvPr>
        </p:nvSpPr>
        <p:spPr>
          <a:ln/>
        </p:spPr>
      </p:sp>
      <p:sp>
        <p:nvSpPr>
          <p:cNvPr id="47107" name="Zástupný symbol pro poznámky 2">
            <a:extLst>
              <a:ext uri="{FF2B5EF4-FFF2-40B4-BE49-F238E27FC236}">
                <a16:creationId xmlns="" xmlns:a16="http://schemas.microsoft.com/office/drawing/2014/main" id="{15EF2455-2F88-46DE-B50D-24E61413D5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47108" name="Zástupný symbol pro číslo snímku 3">
            <a:extLst>
              <a:ext uri="{FF2B5EF4-FFF2-40B4-BE49-F238E27FC236}">
                <a16:creationId xmlns="" xmlns:a16="http://schemas.microsoft.com/office/drawing/2014/main" id="{A215E9A1-A07B-4A6C-8320-A126EFAE0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AC6C4D1-C9C8-41CD-858F-0F1B281DD088}" type="slidenum">
              <a:rPr lang="cs-CZ" altLang="cs-CZ" smtClean="0"/>
              <a:pPr/>
              <a:t>17</a:t>
            </a:fld>
            <a:endParaRPr lang="cs-CZ" altLang="cs-CZ"/>
          </a:p>
        </p:txBody>
      </p:sp>
    </p:spTree>
    <p:extLst>
      <p:ext uri="{BB962C8B-B14F-4D97-AF65-F5344CB8AC3E}">
        <p14:creationId xmlns:p14="http://schemas.microsoft.com/office/powerpoint/2010/main" val="258230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 xmlns:a16="http://schemas.microsoft.com/office/drawing/2014/main" id="{48F803FF-4369-44EC-A80D-E4D7AA74D507}"/>
              </a:ext>
            </a:extLst>
          </p:cNvPr>
          <p:cNvSpPr>
            <a:spLocks noGrp="1" noRot="1" noChangeAspect="1" noChangeArrowheads="1" noTextEdit="1"/>
          </p:cNvSpPr>
          <p:nvPr>
            <p:ph type="sldImg"/>
          </p:nvPr>
        </p:nvSpPr>
        <p:spPr>
          <a:ln/>
        </p:spPr>
      </p:sp>
      <p:sp>
        <p:nvSpPr>
          <p:cNvPr id="51203" name="Zástupný symbol pro poznámky 2">
            <a:extLst>
              <a:ext uri="{FF2B5EF4-FFF2-40B4-BE49-F238E27FC236}">
                <a16:creationId xmlns="" xmlns:a16="http://schemas.microsoft.com/office/drawing/2014/main" id="{9C429F89-EBA7-4C45-934B-2567D2ADCA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1204" name="Zástupný symbol pro číslo snímku 3">
            <a:extLst>
              <a:ext uri="{FF2B5EF4-FFF2-40B4-BE49-F238E27FC236}">
                <a16:creationId xmlns="" xmlns:a16="http://schemas.microsoft.com/office/drawing/2014/main" id="{61AFBA18-BA95-45FB-9689-0E202474E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12D326-890F-4E6D-AE81-B0691C10391C}" type="slidenum">
              <a:rPr lang="cs-CZ" altLang="cs-CZ" smtClean="0"/>
              <a:pPr/>
              <a:t>18</a:t>
            </a:fld>
            <a:endParaRPr lang="cs-CZ" altLang="cs-CZ"/>
          </a:p>
        </p:txBody>
      </p:sp>
    </p:spTree>
    <p:extLst>
      <p:ext uri="{BB962C8B-B14F-4D97-AF65-F5344CB8AC3E}">
        <p14:creationId xmlns:p14="http://schemas.microsoft.com/office/powerpoint/2010/main" val="8459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 xmlns:a16="http://schemas.microsoft.com/office/drawing/2014/main" id="{2ABE8427-7C3D-4C7A-9E2C-A9BD9E4B70D5}"/>
              </a:ext>
            </a:extLst>
          </p:cNvPr>
          <p:cNvSpPr>
            <a:spLocks noGrp="1" noRot="1" noChangeAspect="1" noChangeArrowheads="1" noTextEdit="1"/>
          </p:cNvSpPr>
          <p:nvPr>
            <p:ph type="sldImg"/>
          </p:nvPr>
        </p:nvSpPr>
        <p:spPr>
          <a:ln/>
        </p:spPr>
      </p:sp>
      <p:sp>
        <p:nvSpPr>
          <p:cNvPr id="53251" name="Zástupný symbol pro poznámky 2">
            <a:extLst>
              <a:ext uri="{FF2B5EF4-FFF2-40B4-BE49-F238E27FC236}">
                <a16:creationId xmlns="" xmlns:a16="http://schemas.microsoft.com/office/drawing/2014/main" id="{DB85DAA1-0D41-4B9D-9C19-52424F92D8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3252" name="Zástupný symbol pro číslo snímku 3">
            <a:extLst>
              <a:ext uri="{FF2B5EF4-FFF2-40B4-BE49-F238E27FC236}">
                <a16:creationId xmlns="" xmlns:a16="http://schemas.microsoft.com/office/drawing/2014/main" id="{1B4B4FDE-DCD3-408D-946A-BE631895A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196D20A-6310-46AA-AE28-BE690E604868}" type="slidenum">
              <a:rPr lang="cs-CZ" altLang="cs-CZ" smtClean="0"/>
              <a:pPr/>
              <a:t>19</a:t>
            </a:fld>
            <a:endParaRPr lang="cs-CZ" altLang="cs-CZ"/>
          </a:p>
        </p:txBody>
      </p:sp>
    </p:spTree>
    <p:extLst>
      <p:ext uri="{BB962C8B-B14F-4D97-AF65-F5344CB8AC3E}">
        <p14:creationId xmlns:p14="http://schemas.microsoft.com/office/powerpoint/2010/main" val="17931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 xmlns:a16="http://schemas.microsoft.com/office/drawing/2014/main" id="{31928299-95DB-4D95-A0B8-1E60CB202BB1}"/>
              </a:ext>
            </a:extLst>
          </p:cNvPr>
          <p:cNvSpPr>
            <a:spLocks noGrp="1" noRot="1" noChangeAspect="1" noChangeArrowheads="1" noTextEdit="1"/>
          </p:cNvSpPr>
          <p:nvPr>
            <p:ph type="sldImg"/>
          </p:nvPr>
        </p:nvSpPr>
        <p:spPr>
          <a:ln/>
        </p:spPr>
      </p:sp>
      <p:sp>
        <p:nvSpPr>
          <p:cNvPr id="18435" name="Zástupný symbol pro poznámky 2">
            <a:extLst>
              <a:ext uri="{FF2B5EF4-FFF2-40B4-BE49-F238E27FC236}">
                <a16:creationId xmlns="" xmlns:a16="http://schemas.microsoft.com/office/drawing/2014/main" id="{8768505D-3688-4E03-A993-EE49617B05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8436" name="Zástupný symbol pro číslo snímku 3">
            <a:extLst>
              <a:ext uri="{FF2B5EF4-FFF2-40B4-BE49-F238E27FC236}">
                <a16:creationId xmlns="" xmlns:a16="http://schemas.microsoft.com/office/drawing/2014/main" id="{F3444AFD-A11D-4B04-A5D9-D51859A709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9E044B6-175D-4C44-8389-F25D3168CCF0}" type="slidenum">
              <a:rPr lang="cs-CZ" altLang="cs-CZ" smtClean="0"/>
              <a:pPr/>
              <a:t>2</a:t>
            </a:fld>
            <a:endParaRPr lang="cs-CZ" altLang="cs-CZ"/>
          </a:p>
        </p:txBody>
      </p:sp>
    </p:spTree>
    <p:extLst>
      <p:ext uri="{BB962C8B-B14F-4D97-AF65-F5344CB8AC3E}">
        <p14:creationId xmlns:p14="http://schemas.microsoft.com/office/powerpoint/2010/main" val="745456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 xmlns:a16="http://schemas.microsoft.com/office/drawing/2014/main" id="{93A2D500-7C32-4F61-8165-31E0F7912EE7}"/>
              </a:ext>
            </a:extLst>
          </p:cNvPr>
          <p:cNvSpPr>
            <a:spLocks noGrp="1" noRot="1" noChangeAspect="1" noChangeArrowheads="1" noTextEdit="1"/>
          </p:cNvSpPr>
          <p:nvPr>
            <p:ph type="sldImg"/>
          </p:nvPr>
        </p:nvSpPr>
        <p:spPr>
          <a:ln/>
        </p:spPr>
      </p:sp>
      <p:sp>
        <p:nvSpPr>
          <p:cNvPr id="55299" name="Zástupný symbol pro poznámky 2">
            <a:extLst>
              <a:ext uri="{FF2B5EF4-FFF2-40B4-BE49-F238E27FC236}">
                <a16:creationId xmlns="" xmlns:a16="http://schemas.microsoft.com/office/drawing/2014/main" id="{C7810465-D625-49C0-978A-D0F2D1154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5300" name="Zástupný symbol pro číslo snímku 3">
            <a:extLst>
              <a:ext uri="{FF2B5EF4-FFF2-40B4-BE49-F238E27FC236}">
                <a16:creationId xmlns="" xmlns:a16="http://schemas.microsoft.com/office/drawing/2014/main" id="{6A6329EF-8C94-43BB-9298-9D26068796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54C9AF3-1C73-490F-A11C-ED6A0F80B3EE}" type="slidenum">
              <a:rPr lang="cs-CZ" altLang="cs-CZ" smtClean="0"/>
              <a:pPr/>
              <a:t>20</a:t>
            </a:fld>
            <a:endParaRPr lang="cs-CZ" altLang="cs-CZ"/>
          </a:p>
        </p:txBody>
      </p:sp>
    </p:spTree>
    <p:extLst>
      <p:ext uri="{BB962C8B-B14F-4D97-AF65-F5344CB8AC3E}">
        <p14:creationId xmlns:p14="http://schemas.microsoft.com/office/powerpoint/2010/main" val="344654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 xmlns:a16="http://schemas.microsoft.com/office/drawing/2014/main" id="{8C5B5A06-2D6C-4B21-9A2B-6B16FAD33F7F}"/>
              </a:ext>
            </a:extLst>
          </p:cNvPr>
          <p:cNvSpPr>
            <a:spLocks noGrp="1" noRot="1" noChangeAspect="1" noChangeArrowheads="1" noTextEdit="1"/>
          </p:cNvSpPr>
          <p:nvPr>
            <p:ph type="sldImg"/>
          </p:nvPr>
        </p:nvSpPr>
        <p:spPr>
          <a:ln/>
        </p:spPr>
      </p:sp>
      <p:sp>
        <p:nvSpPr>
          <p:cNvPr id="57347" name="Zástupný symbol pro poznámky 2">
            <a:extLst>
              <a:ext uri="{FF2B5EF4-FFF2-40B4-BE49-F238E27FC236}">
                <a16:creationId xmlns="" xmlns:a16="http://schemas.microsoft.com/office/drawing/2014/main" id="{05C55FAA-37D6-4723-9217-122A6D0A37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7348" name="Zástupný symbol pro číslo snímku 3">
            <a:extLst>
              <a:ext uri="{FF2B5EF4-FFF2-40B4-BE49-F238E27FC236}">
                <a16:creationId xmlns="" xmlns:a16="http://schemas.microsoft.com/office/drawing/2014/main" id="{BB3A2027-34E4-42F1-971A-0CBE3C0D1E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25E49557-26AB-474B-8086-BE4CA3324B2D}" type="slidenum">
              <a:rPr lang="cs-CZ" altLang="cs-CZ" smtClean="0"/>
              <a:pPr/>
              <a:t>21</a:t>
            </a:fld>
            <a:endParaRPr lang="cs-CZ" altLang="cs-CZ"/>
          </a:p>
        </p:txBody>
      </p:sp>
    </p:spTree>
    <p:extLst>
      <p:ext uri="{BB962C8B-B14F-4D97-AF65-F5344CB8AC3E}">
        <p14:creationId xmlns:p14="http://schemas.microsoft.com/office/powerpoint/2010/main" val="60343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 xmlns:a16="http://schemas.microsoft.com/office/drawing/2014/main" id="{CCB9DB72-5ED2-44E3-9E59-5B883AB502F5}"/>
              </a:ext>
            </a:extLst>
          </p:cNvPr>
          <p:cNvSpPr>
            <a:spLocks noGrp="1" noRot="1" noChangeAspect="1" noChangeArrowheads="1" noTextEdit="1"/>
          </p:cNvSpPr>
          <p:nvPr>
            <p:ph type="sldImg"/>
          </p:nvPr>
        </p:nvSpPr>
        <p:spPr>
          <a:ln/>
        </p:spPr>
      </p:sp>
      <p:sp>
        <p:nvSpPr>
          <p:cNvPr id="59395" name="Zástupný symbol pro poznámky 2">
            <a:extLst>
              <a:ext uri="{FF2B5EF4-FFF2-40B4-BE49-F238E27FC236}">
                <a16:creationId xmlns="" xmlns:a16="http://schemas.microsoft.com/office/drawing/2014/main" id="{9D321E15-1C89-4054-B921-F329881C50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59396" name="Zástupný symbol pro číslo snímku 3">
            <a:extLst>
              <a:ext uri="{FF2B5EF4-FFF2-40B4-BE49-F238E27FC236}">
                <a16:creationId xmlns="" xmlns:a16="http://schemas.microsoft.com/office/drawing/2014/main" id="{11C70F3F-E4DC-4A4E-BE83-8064670635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6A9E75E-254B-4092-8329-C616C1734375}" type="slidenum">
              <a:rPr lang="cs-CZ" altLang="cs-CZ" smtClean="0"/>
              <a:pPr/>
              <a:t>22</a:t>
            </a:fld>
            <a:endParaRPr lang="cs-CZ" altLang="cs-CZ"/>
          </a:p>
        </p:txBody>
      </p:sp>
    </p:spTree>
    <p:extLst>
      <p:ext uri="{BB962C8B-B14F-4D97-AF65-F5344CB8AC3E}">
        <p14:creationId xmlns:p14="http://schemas.microsoft.com/office/powerpoint/2010/main" val="2009172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 xmlns:a16="http://schemas.microsoft.com/office/drawing/2014/main" id="{5BBBC6C0-7070-424D-A9F0-08BE16C59593}"/>
              </a:ext>
            </a:extLst>
          </p:cNvPr>
          <p:cNvSpPr>
            <a:spLocks noGrp="1" noRot="1" noChangeAspect="1" noChangeArrowheads="1" noTextEdit="1"/>
          </p:cNvSpPr>
          <p:nvPr>
            <p:ph type="sldImg"/>
          </p:nvPr>
        </p:nvSpPr>
        <p:spPr>
          <a:ln/>
        </p:spPr>
      </p:sp>
      <p:sp>
        <p:nvSpPr>
          <p:cNvPr id="61443" name="Zástupný symbol pro poznámky 2">
            <a:extLst>
              <a:ext uri="{FF2B5EF4-FFF2-40B4-BE49-F238E27FC236}">
                <a16:creationId xmlns="" xmlns:a16="http://schemas.microsoft.com/office/drawing/2014/main" id="{8C942E51-9875-4FE9-AFEE-79D3F6211C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1444" name="Zástupný symbol pro číslo snímku 3">
            <a:extLst>
              <a:ext uri="{FF2B5EF4-FFF2-40B4-BE49-F238E27FC236}">
                <a16:creationId xmlns="" xmlns:a16="http://schemas.microsoft.com/office/drawing/2014/main" id="{146840A7-020F-4FAA-8890-DB7D7FF987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3E85089D-0A5B-45E6-A34E-75357E7882AA}" type="slidenum">
              <a:rPr lang="cs-CZ" altLang="cs-CZ" smtClean="0"/>
              <a:pPr/>
              <a:t>23</a:t>
            </a:fld>
            <a:endParaRPr lang="cs-CZ" altLang="cs-CZ"/>
          </a:p>
        </p:txBody>
      </p:sp>
    </p:spTree>
    <p:extLst>
      <p:ext uri="{BB962C8B-B14F-4D97-AF65-F5344CB8AC3E}">
        <p14:creationId xmlns:p14="http://schemas.microsoft.com/office/powerpoint/2010/main" val="6273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 xmlns:a16="http://schemas.microsoft.com/office/drawing/2014/main" id="{3D1EA4F2-F84E-4FE0-8DBB-58C9255EFCEF}"/>
              </a:ext>
            </a:extLst>
          </p:cNvPr>
          <p:cNvSpPr>
            <a:spLocks noGrp="1" noRot="1" noChangeAspect="1" noChangeArrowheads="1" noTextEdit="1"/>
          </p:cNvSpPr>
          <p:nvPr>
            <p:ph type="sldImg"/>
          </p:nvPr>
        </p:nvSpPr>
        <p:spPr>
          <a:ln/>
        </p:spPr>
      </p:sp>
      <p:sp>
        <p:nvSpPr>
          <p:cNvPr id="63491" name="Zástupný symbol pro poznámky 2">
            <a:extLst>
              <a:ext uri="{FF2B5EF4-FFF2-40B4-BE49-F238E27FC236}">
                <a16:creationId xmlns="" xmlns:a16="http://schemas.microsoft.com/office/drawing/2014/main" id="{7541C610-767C-4E64-B2F0-A978F02657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3492" name="Zástupný symbol pro číslo snímku 3">
            <a:extLst>
              <a:ext uri="{FF2B5EF4-FFF2-40B4-BE49-F238E27FC236}">
                <a16:creationId xmlns="" xmlns:a16="http://schemas.microsoft.com/office/drawing/2014/main" id="{9BD0AAE0-4171-4FB8-9A38-B984F698B5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6EE1729-2059-462A-BC9B-CE5B0C059620}" type="slidenum">
              <a:rPr lang="cs-CZ" altLang="cs-CZ" smtClean="0"/>
              <a:pPr/>
              <a:t>24</a:t>
            </a:fld>
            <a:endParaRPr lang="cs-CZ" altLang="cs-CZ"/>
          </a:p>
        </p:txBody>
      </p:sp>
    </p:spTree>
    <p:extLst>
      <p:ext uri="{BB962C8B-B14F-4D97-AF65-F5344CB8AC3E}">
        <p14:creationId xmlns:p14="http://schemas.microsoft.com/office/powerpoint/2010/main" val="304835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 xmlns:a16="http://schemas.microsoft.com/office/drawing/2014/main" id="{E2778259-3F44-4EAD-A1C5-44D765119786}"/>
              </a:ext>
            </a:extLst>
          </p:cNvPr>
          <p:cNvSpPr>
            <a:spLocks noGrp="1" noRot="1" noChangeAspect="1" noChangeArrowheads="1" noTextEdit="1"/>
          </p:cNvSpPr>
          <p:nvPr>
            <p:ph type="sldImg"/>
          </p:nvPr>
        </p:nvSpPr>
        <p:spPr>
          <a:ln/>
        </p:spPr>
      </p:sp>
      <p:sp>
        <p:nvSpPr>
          <p:cNvPr id="65539" name="Zástupný symbol pro poznámky 2">
            <a:extLst>
              <a:ext uri="{FF2B5EF4-FFF2-40B4-BE49-F238E27FC236}">
                <a16:creationId xmlns="" xmlns:a16="http://schemas.microsoft.com/office/drawing/2014/main" id="{446FE6EC-EFFB-4F77-B272-0FA8E6CFD1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5540" name="Zástupný symbol pro číslo snímku 3">
            <a:extLst>
              <a:ext uri="{FF2B5EF4-FFF2-40B4-BE49-F238E27FC236}">
                <a16:creationId xmlns="" xmlns:a16="http://schemas.microsoft.com/office/drawing/2014/main" id="{FF199E5E-4DB5-4D8D-804A-86F62A2B7C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18C6691-7EDB-456B-A440-113FDA1D948E}" type="slidenum">
              <a:rPr lang="cs-CZ" altLang="cs-CZ" smtClean="0"/>
              <a:pPr/>
              <a:t>25</a:t>
            </a:fld>
            <a:endParaRPr lang="cs-CZ" altLang="cs-CZ"/>
          </a:p>
        </p:txBody>
      </p:sp>
    </p:spTree>
    <p:extLst>
      <p:ext uri="{BB962C8B-B14F-4D97-AF65-F5344CB8AC3E}">
        <p14:creationId xmlns:p14="http://schemas.microsoft.com/office/powerpoint/2010/main" val="43800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 xmlns:a16="http://schemas.microsoft.com/office/drawing/2014/main" id="{F10D8FAC-1669-44A7-9990-BD30F42C5491}"/>
              </a:ext>
            </a:extLst>
          </p:cNvPr>
          <p:cNvSpPr>
            <a:spLocks noGrp="1" noRot="1" noChangeAspect="1" noChangeArrowheads="1" noTextEdit="1"/>
          </p:cNvSpPr>
          <p:nvPr>
            <p:ph type="sldImg"/>
          </p:nvPr>
        </p:nvSpPr>
        <p:spPr>
          <a:ln/>
        </p:spPr>
      </p:sp>
      <p:sp>
        <p:nvSpPr>
          <p:cNvPr id="67587" name="Zástupný symbol pro poznámky 2">
            <a:extLst>
              <a:ext uri="{FF2B5EF4-FFF2-40B4-BE49-F238E27FC236}">
                <a16:creationId xmlns="" xmlns:a16="http://schemas.microsoft.com/office/drawing/2014/main" id="{AD78EB27-BFC3-41A2-99F5-8755D126A6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7588" name="Zástupný symbol pro číslo snímku 3">
            <a:extLst>
              <a:ext uri="{FF2B5EF4-FFF2-40B4-BE49-F238E27FC236}">
                <a16:creationId xmlns="" xmlns:a16="http://schemas.microsoft.com/office/drawing/2014/main" id="{E82E9B42-C382-41E1-AB2D-37719BF8AE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6ED347B-3893-4E32-B524-69EEC1C6048D}" type="slidenum">
              <a:rPr lang="cs-CZ" altLang="cs-CZ" smtClean="0"/>
              <a:pPr/>
              <a:t>26</a:t>
            </a:fld>
            <a:endParaRPr lang="cs-CZ" altLang="cs-CZ"/>
          </a:p>
        </p:txBody>
      </p:sp>
    </p:spTree>
    <p:extLst>
      <p:ext uri="{BB962C8B-B14F-4D97-AF65-F5344CB8AC3E}">
        <p14:creationId xmlns:p14="http://schemas.microsoft.com/office/powerpoint/2010/main" val="2697510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a:extLst>
              <a:ext uri="{FF2B5EF4-FFF2-40B4-BE49-F238E27FC236}">
                <a16:creationId xmlns="" xmlns:a16="http://schemas.microsoft.com/office/drawing/2014/main" id="{6139F048-AE36-4F67-B875-8AB1024E9E84}"/>
              </a:ext>
            </a:extLst>
          </p:cNvPr>
          <p:cNvSpPr>
            <a:spLocks noGrp="1" noRot="1" noChangeAspect="1" noChangeArrowheads="1" noTextEdit="1"/>
          </p:cNvSpPr>
          <p:nvPr>
            <p:ph type="sldImg"/>
          </p:nvPr>
        </p:nvSpPr>
        <p:spPr>
          <a:ln/>
        </p:spPr>
      </p:sp>
      <p:sp>
        <p:nvSpPr>
          <p:cNvPr id="69635" name="Zástupný symbol pro poznámky 2">
            <a:extLst>
              <a:ext uri="{FF2B5EF4-FFF2-40B4-BE49-F238E27FC236}">
                <a16:creationId xmlns="" xmlns:a16="http://schemas.microsoft.com/office/drawing/2014/main" id="{4BD5F81B-4946-4E12-9F50-648B55D6C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69636" name="Zástupný symbol pro číslo snímku 3">
            <a:extLst>
              <a:ext uri="{FF2B5EF4-FFF2-40B4-BE49-F238E27FC236}">
                <a16:creationId xmlns="" xmlns:a16="http://schemas.microsoft.com/office/drawing/2014/main" id="{152063CA-EF46-4A7C-8DB3-89ED2588B3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AB71BDB2-3EBC-4D92-9AC3-ACA0821EC8C0}" type="slidenum">
              <a:rPr lang="cs-CZ" altLang="cs-CZ" smtClean="0"/>
              <a:pPr/>
              <a:t>27</a:t>
            </a:fld>
            <a:endParaRPr lang="cs-CZ" altLang="cs-CZ"/>
          </a:p>
        </p:txBody>
      </p:sp>
    </p:spTree>
    <p:extLst>
      <p:ext uri="{BB962C8B-B14F-4D97-AF65-F5344CB8AC3E}">
        <p14:creationId xmlns:p14="http://schemas.microsoft.com/office/powerpoint/2010/main" val="102315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 xmlns:a16="http://schemas.microsoft.com/office/drawing/2014/main" id="{8A82CA50-520E-4880-8EA6-FCF1FD522991}"/>
              </a:ext>
            </a:extLst>
          </p:cNvPr>
          <p:cNvSpPr>
            <a:spLocks noGrp="1" noRot="1" noChangeAspect="1" noChangeArrowheads="1" noTextEdit="1"/>
          </p:cNvSpPr>
          <p:nvPr>
            <p:ph type="sldImg"/>
          </p:nvPr>
        </p:nvSpPr>
        <p:spPr>
          <a:ln/>
        </p:spPr>
      </p:sp>
      <p:sp>
        <p:nvSpPr>
          <p:cNvPr id="71683" name="Zástupný symbol pro poznámky 2">
            <a:extLst>
              <a:ext uri="{FF2B5EF4-FFF2-40B4-BE49-F238E27FC236}">
                <a16:creationId xmlns="" xmlns:a16="http://schemas.microsoft.com/office/drawing/2014/main" id="{E382CFA5-B087-474E-9840-FFF80C0A3A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1684" name="Zástupný symbol pro číslo snímku 3">
            <a:extLst>
              <a:ext uri="{FF2B5EF4-FFF2-40B4-BE49-F238E27FC236}">
                <a16:creationId xmlns="" xmlns:a16="http://schemas.microsoft.com/office/drawing/2014/main" id="{71F6B25E-96DF-447A-B742-FF79BFA8EC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D3DC191-CF54-46A8-BAAA-9F3439A827A5}" type="slidenum">
              <a:rPr lang="cs-CZ" altLang="cs-CZ" smtClean="0"/>
              <a:pPr/>
              <a:t>28</a:t>
            </a:fld>
            <a:endParaRPr lang="cs-CZ" altLang="cs-CZ"/>
          </a:p>
        </p:txBody>
      </p:sp>
    </p:spTree>
    <p:extLst>
      <p:ext uri="{BB962C8B-B14F-4D97-AF65-F5344CB8AC3E}">
        <p14:creationId xmlns:p14="http://schemas.microsoft.com/office/powerpoint/2010/main" val="1979657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 xmlns:a16="http://schemas.microsoft.com/office/drawing/2014/main" id="{8D1B3EB1-E0F0-472B-B17A-DC6774A593D5}"/>
              </a:ext>
            </a:extLst>
          </p:cNvPr>
          <p:cNvSpPr>
            <a:spLocks noGrp="1" noRot="1" noChangeAspect="1" noChangeArrowheads="1" noTextEdit="1"/>
          </p:cNvSpPr>
          <p:nvPr>
            <p:ph type="sldImg"/>
          </p:nvPr>
        </p:nvSpPr>
        <p:spPr>
          <a:ln/>
        </p:spPr>
      </p:sp>
      <p:sp>
        <p:nvSpPr>
          <p:cNvPr id="73731" name="Zástupný symbol pro poznámky 2">
            <a:extLst>
              <a:ext uri="{FF2B5EF4-FFF2-40B4-BE49-F238E27FC236}">
                <a16:creationId xmlns="" xmlns:a16="http://schemas.microsoft.com/office/drawing/2014/main" id="{0557C202-FC3D-48B6-B2DB-85B035092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3732" name="Zástupný symbol pro číslo snímku 3">
            <a:extLst>
              <a:ext uri="{FF2B5EF4-FFF2-40B4-BE49-F238E27FC236}">
                <a16:creationId xmlns="" xmlns:a16="http://schemas.microsoft.com/office/drawing/2014/main" id="{493DB63C-90C2-4BF1-AAAE-484EBCDB12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14D970-29A7-49B1-B4DA-39C11FF12572}" type="slidenum">
              <a:rPr lang="cs-CZ" altLang="cs-CZ" smtClean="0"/>
              <a:pPr/>
              <a:t>29</a:t>
            </a:fld>
            <a:endParaRPr lang="cs-CZ" altLang="cs-CZ"/>
          </a:p>
        </p:txBody>
      </p:sp>
    </p:spTree>
    <p:extLst>
      <p:ext uri="{BB962C8B-B14F-4D97-AF65-F5344CB8AC3E}">
        <p14:creationId xmlns:p14="http://schemas.microsoft.com/office/powerpoint/2010/main" val="15401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 xmlns:a16="http://schemas.microsoft.com/office/drawing/2014/main" id="{793C1B7F-EC2E-4B9E-98D9-8D0491AD13F2}"/>
              </a:ext>
            </a:extLst>
          </p:cNvPr>
          <p:cNvSpPr>
            <a:spLocks noGrp="1" noRot="1" noChangeAspect="1" noChangeArrowheads="1" noTextEdit="1"/>
          </p:cNvSpPr>
          <p:nvPr>
            <p:ph type="sldImg"/>
          </p:nvPr>
        </p:nvSpPr>
        <p:spPr>
          <a:ln/>
        </p:spPr>
      </p:sp>
      <p:sp>
        <p:nvSpPr>
          <p:cNvPr id="28675" name="Zástupný symbol pro poznámky 2">
            <a:extLst>
              <a:ext uri="{FF2B5EF4-FFF2-40B4-BE49-F238E27FC236}">
                <a16:creationId xmlns=""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3</a:t>
            </a:fld>
            <a:endParaRPr lang="cs-CZ" altLang="cs-CZ"/>
          </a:p>
        </p:txBody>
      </p:sp>
    </p:spTree>
    <p:extLst>
      <p:ext uri="{BB962C8B-B14F-4D97-AF65-F5344CB8AC3E}">
        <p14:creationId xmlns:p14="http://schemas.microsoft.com/office/powerpoint/2010/main" val="4262452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a:extLst>
              <a:ext uri="{FF2B5EF4-FFF2-40B4-BE49-F238E27FC236}">
                <a16:creationId xmlns="" xmlns:a16="http://schemas.microsoft.com/office/drawing/2014/main" id="{88823BB9-CB7A-4E36-994D-47CCA1455377}"/>
              </a:ext>
            </a:extLst>
          </p:cNvPr>
          <p:cNvSpPr>
            <a:spLocks noGrp="1" noRot="1" noChangeAspect="1" noChangeArrowheads="1" noTextEdit="1"/>
          </p:cNvSpPr>
          <p:nvPr>
            <p:ph type="sldImg"/>
          </p:nvPr>
        </p:nvSpPr>
        <p:spPr>
          <a:ln/>
        </p:spPr>
      </p:sp>
      <p:sp>
        <p:nvSpPr>
          <p:cNvPr id="75779" name="Zástupný symbol pro poznámky 2">
            <a:extLst>
              <a:ext uri="{FF2B5EF4-FFF2-40B4-BE49-F238E27FC236}">
                <a16:creationId xmlns="" xmlns:a16="http://schemas.microsoft.com/office/drawing/2014/main" id="{D7799EC3-695B-4B18-A4ED-6DF6C11C3A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5780" name="Zástupný symbol pro číslo snímku 3">
            <a:extLst>
              <a:ext uri="{FF2B5EF4-FFF2-40B4-BE49-F238E27FC236}">
                <a16:creationId xmlns="" xmlns:a16="http://schemas.microsoft.com/office/drawing/2014/main" id="{8CCA925B-F335-4AC7-8799-B03EAA4179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BE1C834-B667-4CAA-914E-39C47DD0C3A3}" type="slidenum">
              <a:rPr lang="cs-CZ" altLang="cs-CZ" smtClean="0"/>
              <a:pPr/>
              <a:t>30</a:t>
            </a:fld>
            <a:endParaRPr lang="cs-CZ" altLang="cs-CZ"/>
          </a:p>
        </p:txBody>
      </p:sp>
    </p:spTree>
    <p:extLst>
      <p:ext uri="{BB962C8B-B14F-4D97-AF65-F5344CB8AC3E}">
        <p14:creationId xmlns:p14="http://schemas.microsoft.com/office/powerpoint/2010/main" val="3522299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a:extLst>
              <a:ext uri="{FF2B5EF4-FFF2-40B4-BE49-F238E27FC236}">
                <a16:creationId xmlns="" xmlns:a16="http://schemas.microsoft.com/office/drawing/2014/main" id="{EA425FFB-87A7-4B5E-879E-8DBAD5099BFF}"/>
              </a:ext>
            </a:extLst>
          </p:cNvPr>
          <p:cNvSpPr>
            <a:spLocks noGrp="1" noRot="1" noChangeAspect="1" noChangeArrowheads="1" noTextEdit="1"/>
          </p:cNvSpPr>
          <p:nvPr>
            <p:ph type="sldImg"/>
          </p:nvPr>
        </p:nvSpPr>
        <p:spPr>
          <a:ln/>
        </p:spPr>
      </p:sp>
      <p:sp>
        <p:nvSpPr>
          <p:cNvPr id="77827" name="Zástupný symbol pro poznámky 2">
            <a:extLst>
              <a:ext uri="{FF2B5EF4-FFF2-40B4-BE49-F238E27FC236}">
                <a16:creationId xmlns="" xmlns:a16="http://schemas.microsoft.com/office/drawing/2014/main" id="{65E20FDA-C695-4A48-9271-DEF72EE62A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7828" name="Zástupný symbol pro číslo snímku 3">
            <a:extLst>
              <a:ext uri="{FF2B5EF4-FFF2-40B4-BE49-F238E27FC236}">
                <a16:creationId xmlns="" xmlns:a16="http://schemas.microsoft.com/office/drawing/2014/main" id="{A74557D5-D7C4-411E-9432-C86233F3DF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53494E45-1C30-47E9-809E-FC03B55D5AAD}" type="slidenum">
              <a:rPr lang="cs-CZ" altLang="cs-CZ" smtClean="0"/>
              <a:pPr/>
              <a:t>31</a:t>
            </a:fld>
            <a:endParaRPr lang="cs-CZ" altLang="cs-CZ"/>
          </a:p>
        </p:txBody>
      </p:sp>
    </p:spTree>
    <p:extLst>
      <p:ext uri="{BB962C8B-B14F-4D97-AF65-F5344CB8AC3E}">
        <p14:creationId xmlns:p14="http://schemas.microsoft.com/office/powerpoint/2010/main" val="373639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a:extLst>
              <a:ext uri="{FF2B5EF4-FFF2-40B4-BE49-F238E27FC236}">
                <a16:creationId xmlns="" xmlns:a16="http://schemas.microsoft.com/office/drawing/2014/main" id="{D204B8A7-0B5B-4673-B8DD-ED650DCD9729}"/>
              </a:ext>
            </a:extLst>
          </p:cNvPr>
          <p:cNvSpPr>
            <a:spLocks noGrp="1" noRot="1" noChangeAspect="1" noChangeArrowheads="1" noTextEdit="1"/>
          </p:cNvSpPr>
          <p:nvPr>
            <p:ph type="sldImg"/>
          </p:nvPr>
        </p:nvSpPr>
        <p:spPr>
          <a:ln/>
        </p:spPr>
      </p:sp>
      <p:sp>
        <p:nvSpPr>
          <p:cNvPr id="79875" name="Zástupný symbol pro poznámky 2">
            <a:extLst>
              <a:ext uri="{FF2B5EF4-FFF2-40B4-BE49-F238E27FC236}">
                <a16:creationId xmlns="" xmlns:a16="http://schemas.microsoft.com/office/drawing/2014/main" id="{D7052DF6-BB6A-467D-8150-FAFABCD205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79876" name="Zástupný symbol pro číslo snímku 3">
            <a:extLst>
              <a:ext uri="{FF2B5EF4-FFF2-40B4-BE49-F238E27FC236}">
                <a16:creationId xmlns="" xmlns:a16="http://schemas.microsoft.com/office/drawing/2014/main" id="{36B323DD-0426-41AF-B9A0-09ED03573E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9E9803C-345A-473A-88D2-22B0C561ADCC}" type="slidenum">
              <a:rPr lang="cs-CZ" altLang="cs-CZ" smtClean="0"/>
              <a:pPr/>
              <a:t>32</a:t>
            </a:fld>
            <a:endParaRPr lang="cs-CZ" altLang="cs-CZ"/>
          </a:p>
        </p:txBody>
      </p:sp>
    </p:spTree>
    <p:extLst>
      <p:ext uri="{BB962C8B-B14F-4D97-AF65-F5344CB8AC3E}">
        <p14:creationId xmlns:p14="http://schemas.microsoft.com/office/powerpoint/2010/main" val="148102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a:extLst>
              <a:ext uri="{FF2B5EF4-FFF2-40B4-BE49-F238E27FC236}">
                <a16:creationId xmlns="" xmlns:a16="http://schemas.microsoft.com/office/drawing/2014/main" id="{FA82DD56-0CA8-4ADE-B6B7-3BCCF5910163}"/>
              </a:ext>
            </a:extLst>
          </p:cNvPr>
          <p:cNvSpPr>
            <a:spLocks noGrp="1" noRot="1" noChangeAspect="1" noChangeArrowheads="1" noTextEdit="1"/>
          </p:cNvSpPr>
          <p:nvPr>
            <p:ph type="sldImg"/>
          </p:nvPr>
        </p:nvSpPr>
        <p:spPr>
          <a:ln/>
        </p:spPr>
      </p:sp>
      <p:sp>
        <p:nvSpPr>
          <p:cNvPr id="81923" name="Zástupný symbol pro poznámky 2">
            <a:extLst>
              <a:ext uri="{FF2B5EF4-FFF2-40B4-BE49-F238E27FC236}">
                <a16:creationId xmlns="" xmlns:a16="http://schemas.microsoft.com/office/drawing/2014/main" id="{07099211-F7D7-4FEB-86D7-DE970F2D7D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1924" name="Zástupný symbol pro číslo snímku 3">
            <a:extLst>
              <a:ext uri="{FF2B5EF4-FFF2-40B4-BE49-F238E27FC236}">
                <a16:creationId xmlns="" xmlns:a16="http://schemas.microsoft.com/office/drawing/2014/main" id="{5146227A-64E7-4617-BEE0-57542AB89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57E86B2-B336-405E-87CF-7FD0700CFE3D}" type="slidenum">
              <a:rPr lang="cs-CZ" altLang="cs-CZ" smtClean="0"/>
              <a:pPr/>
              <a:t>33</a:t>
            </a:fld>
            <a:endParaRPr lang="cs-CZ" altLang="cs-CZ"/>
          </a:p>
        </p:txBody>
      </p:sp>
    </p:spTree>
    <p:extLst>
      <p:ext uri="{BB962C8B-B14F-4D97-AF65-F5344CB8AC3E}">
        <p14:creationId xmlns:p14="http://schemas.microsoft.com/office/powerpoint/2010/main" val="398207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a:extLst>
              <a:ext uri="{FF2B5EF4-FFF2-40B4-BE49-F238E27FC236}">
                <a16:creationId xmlns="" xmlns:a16="http://schemas.microsoft.com/office/drawing/2014/main" id="{FE3AB87A-B190-4C56-A17D-299B9813AF92}"/>
              </a:ext>
            </a:extLst>
          </p:cNvPr>
          <p:cNvSpPr>
            <a:spLocks noGrp="1" noRot="1" noChangeAspect="1" noChangeArrowheads="1" noTextEdit="1"/>
          </p:cNvSpPr>
          <p:nvPr>
            <p:ph type="sldImg"/>
          </p:nvPr>
        </p:nvSpPr>
        <p:spPr>
          <a:ln/>
        </p:spPr>
      </p:sp>
      <p:sp>
        <p:nvSpPr>
          <p:cNvPr id="83971" name="Zástupný symbol pro poznámky 2">
            <a:extLst>
              <a:ext uri="{FF2B5EF4-FFF2-40B4-BE49-F238E27FC236}">
                <a16:creationId xmlns="" xmlns:a16="http://schemas.microsoft.com/office/drawing/2014/main" id="{47E15E05-C555-447D-984C-D2AA933567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3972" name="Zástupný symbol pro číslo snímku 3">
            <a:extLst>
              <a:ext uri="{FF2B5EF4-FFF2-40B4-BE49-F238E27FC236}">
                <a16:creationId xmlns="" xmlns:a16="http://schemas.microsoft.com/office/drawing/2014/main" id="{E53F3D76-3E14-469D-95BA-A0577DD912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49F56A47-7086-4588-847A-9C088EC0A130}" type="slidenum">
              <a:rPr lang="cs-CZ" altLang="cs-CZ" smtClean="0"/>
              <a:pPr/>
              <a:t>34</a:t>
            </a:fld>
            <a:endParaRPr lang="cs-CZ" altLang="cs-CZ"/>
          </a:p>
        </p:txBody>
      </p:sp>
    </p:spTree>
    <p:extLst>
      <p:ext uri="{BB962C8B-B14F-4D97-AF65-F5344CB8AC3E}">
        <p14:creationId xmlns:p14="http://schemas.microsoft.com/office/powerpoint/2010/main" val="3182198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a:extLst>
              <a:ext uri="{FF2B5EF4-FFF2-40B4-BE49-F238E27FC236}">
                <a16:creationId xmlns="" xmlns:a16="http://schemas.microsoft.com/office/drawing/2014/main" id="{E6C958AD-B1CC-4025-9B36-9CC62B0210AB}"/>
              </a:ext>
            </a:extLst>
          </p:cNvPr>
          <p:cNvSpPr>
            <a:spLocks noGrp="1" noRot="1" noChangeAspect="1" noChangeArrowheads="1" noTextEdit="1"/>
          </p:cNvSpPr>
          <p:nvPr>
            <p:ph type="sldImg"/>
          </p:nvPr>
        </p:nvSpPr>
        <p:spPr>
          <a:ln/>
        </p:spPr>
      </p:sp>
      <p:sp>
        <p:nvSpPr>
          <p:cNvPr id="86019" name="Zástupný symbol pro poznámky 2">
            <a:extLst>
              <a:ext uri="{FF2B5EF4-FFF2-40B4-BE49-F238E27FC236}">
                <a16:creationId xmlns="" xmlns:a16="http://schemas.microsoft.com/office/drawing/2014/main" id="{C5466894-73DA-49C4-94E2-C3BEECF87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6020" name="Zástupný symbol pro číslo snímku 3">
            <a:extLst>
              <a:ext uri="{FF2B5EF4-FFF2-40B4-BE49-F238E27FC236}">
                <a16:creationId xmlns="" xmlns:a16="http://schemas.microsoft.com/office/drawing/2014/main" id="{6E825972-74B7-4706-AF85-E749F6E6DA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D77A4912-0736-40AA-BDEA-B8EC750A11CD}" type="slidenum">
              <a:rPr lang="cs-CZ" altLang="cs-CZ" smtClean="0"/>
              <a:pPr/>
              <a:t>35</a:t>
            </a:fld>
            <a:endParaRPr lang="cs-CZ" altLang="cs-CZ"/>
          </a:p>
        </p:txBody>
      </p:sp>
    </p:spTree>
    <p:extLst>
      <p:ext uri="{BB962C8B-B14F-4D97-AF65-F5344CB8AC3E}">
        <p14:creationId xmlns:p14="http://schemas.microsoft.com/office/powerpoint/2010/main" val="42219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a:extLst>
              <a:ext uri="{FF2B5EF4-FFF2-40B4-BE49-F238E27FC236}">
                <a16:creationId xmlns="" xmlns:a16="http://schemas.microsoft.com/office/drawing/2014/main" id="{B7DC1231-DD8D-4631-8BC9-84A46AC7041E}"/>
              </a:ext>
            </a:extLst>
          </p:cNvPr>
          <p:cNvSpPr>
            <a:spLocks noGrp="1" noRot="1" noChangeAspect="1" noChangeArrowheads="1" noTextEdit="1"/>
          </p:cNvSpPr>
          <p:nvPr>
            <p:ph type="sldImg"/>
          </p:nvPr>
        </p:nvSpPr>
        <p:spPr>
          <a:ln/>
        </p:spPr>
      </p:sp>
      <p:sp>
        <p:nvSpPr>
          <p:cNvPr id="88067" name="Zástupný symbol pro poznámky 2">
            <a:extLst>
              <a:ext uri="{FF2B5EF4-FFF2-40B4-BE49-F238E27FC236}">
                <a16:creationId xmlns="" xmlns:a16="http://schemas.microsoft.com/office/drawing/2014/main" id="{5943FEB4-693B-4910-A0C0-56750C192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88068" name="Zástupný symbol pro číslo snímku 3">
            <a:extLst>
              <a:ext uri="{FF2B5EF4-FFF2-40B4-BE49-F238E27FC236}">
                <a16:creationId xmlns="" xmlns:a16="http://schemas.microsoft.com/office/drawing/2014/main" id="{D578571F-0BFF-4CC7-A8B5-59B264C4D2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FFFDFEF-26A8-4431-9C11-1BBD57D0326D}" type="slidenum">
              <a:rPr lang="cs-CZ" altLang="cs-CZ" smtClean="0"/>
              <a:pPr/>
              <a:t>36</a:t>
            </a:fld>
            <a:endParaRPr lang="cs-CZ" altLang="cs-CZ"/>
          </a:p>
        </p:txBody>
      </p:sp>
    </p:spTree>
    <p:extLst>
      <p:ext uri="{BB962C8B-B14F-4D97-AF65-F5344CB8AC3E}">
        <p14:creationId xmlns:p14="http://schemas.microsoft.com/office/powerpoint/2010/main" val="1842751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 xmlns:a16="http://schemas.microsoft.com/office/drawing/2014/main" id="{114B9EA0-FE4F-4003-8783-58FE97E7182C}"/>
              </a:ext>
            </a:extLst>
          </p:cNvPr>
          <p:cNvSpPr>
            <a:spLocks noGrp="1" noRot="1" noChangeAspect="1" noChangeArrowheads="1" noTextEdit="1"/>
          </p:cNvSpPr>
          <p:nvPr>
            <p:ph type="sldImg"/>
          </p:nvPr>
        </p:nvSpPr>
        <p:spPr>
          <a:ln/>
        </p:spPr>
      </p:sp>
      <p:sp>
        <p:nvSpPr>
          <p:cNvPr id="90115" name="Zástupný symbol pro poznámky 2">
            <a:extLst>
              <a:ext uri="{FF2B5EF4-FFF2-40B4-BE49-F238E27FC236}">
                <a16:creationId xmlns="" xmlns:a16="http://schemas.microsoft.com/office/drawing/2014/main" id="{DB0563C1-3EF3-4D46-835C-3D2BA34331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0116" name="Zástupný symbol pro číslo snímku 3">
            <a:extLst>
              <a:ext uri="{FF2B5EF4-FFF2-40B4-BE49-F238E27FC236}">
                <a16:creationId xmlns="" xmlns:a16="http://schemas.microsoft.com/office/drawing/2014/main" id="{9E8DBFDB-B3E8-4D08-A2BC-AEA4BBEBFD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1B1ADD5E-44C7-4C39-B902-7F04DB1856FA}" type="slidenum">
              <a:rPr lang="cs-CZ" altLang="cs-CZ" smtClean="0"/>
              <a:pPr/>
              <a:t>37</a:t>
            </a:fld>
            <a:endParaRPr lang="cs-CZ" altLang="cs-CZ"/>
          </a:p>
        </p:txBody>
      </p:sp>
    </p:spTree>
    <p:extLst>
      <p:ext uri="{BB962C8B-B14F-4D97-AF65-F5344CB8AC3E}">
        <p14:creationId xmlns:p14="http://schemas.microsoft.com/office/powerpoint/2010/main" val="3521024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 xmlns:a16="http://schemas.microsoft.com/office/drawing/2014/main" id="{14D35061-3964-4FAD-83AF-D9506FC21C71}"/>
              </a:ext>
            </a:extLst>
          </p:cNvPr>
          <p:cNvSpPr>
            <a:spLocks noGrp="1" noRot="1" noChangeAspect="1" noChangeArrowheads="1" noTextEdit="1"/>
          </p:cNvSpPr>
          <p:nvPr>
            <p:ph type="sldImg"/>
          </p:nvPr>
        </p:nvSpPr>
        <p:spPr>
          <a:ln/>
        </p:spPr>
      </p:sp>
      <p:sp>
        <p:nvSpPr>
          <p:cNvPr id="92163" name="Zástupný symbol pro poznámky 2">
            <a:extLst>
              <a:ext uri="{FF2B5EF4-FFF2-40B4-BE49-F238E27FC236}">
                <a16:creationId xmlns="" xmlns:a16="http://schemas.microsoft.com/office/drawing/2014/main" id="{85BFD36B-C671-4275-BFC8-37E4ADFB42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2164" name="Zástupný symbol pro číslo snímku 3">
            <a:extLst>
              <a:ext uri="{FF2B5EF4-FFF2-40B4-BE49-F238E27FC236}">
                <a16:creationId xmlns="" xmlns:a16="http://schemas.microsoft.com/office/drawing/2014/main" id="{AA900EEE-86C0-4FB4-91B7-88625EFBD4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CD2F33C-C266-40EE-8616-87DD3361A540}" type="slidenum">
              <a:rPr lang="cs-CZ" altLang="cs-CZ" smtClean="0"/>
              <a:pPr/>
              <a:t>38</a:t>
            </a:fld>
            <a:endParaRPr lang="cs-CZ" altLang="cs-CZ"/>
          </a:p>
        </p:txBody>
      </p:sp>
    </p:spTree>
    <p:extLst>
      <p:ext uri="{BB962C8B-B14F-4D97-AF65-F5344CB8AC3E}">
        <p14:creationId xmlns:p14="http://schemas.microsoft.com/office/powerpoint/2010/main" val="3168861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 xmlns:a16="http://schemas.microsoft.com/office/drawing/2014/main" id="{606BC55C-D864-4DA5-A5B8-C1F884C71193}"/>
              </a:ext>
            </a:extLst>
          </p:cNvPr>
          <p:cNvSpPr>
            <a:spLocks noGrp="1" noRot="1" noChangeAspect="1" noChangeArrowheads="1" noTextEdit="1"/>
          </p:cNvSpPr>
          <p:nvPr>
            <p:ph type="sldImg"/>
          </p:nvPr>
        </p:nvSpPr>
        <p:spPr>
          <a:ln/>
        </p:spPr>
      </p:sp>
      <p:sp>
        <p:nvSpPr>
          <p:cNvPr id="94211" name="Zástupný symbol pro poznámky 2">
            <a:extLst>
              <a:ext uri="{FF2B5EF4-FFF2-40B4-BE49-F238E27FC236}">
                <a16:creationId xmlns="" xmlns:a16="http://schemas.microsoft.com/office/drawing/2014/main" id="{0522A06E-1819-4548-BE95-7869D38C6B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4212" name="Zástupný symbol pro číslo snímku 3">
            <a:extLst>
              <a:ext uri="{FF2B5EF4-FFF2-40B4-BE49-F238E27FC236}">
                <a16:creationId xmlns="" xmlns:a16="http://schemas.microsoft.com/office/drawing/2014/main" id="{F4B51EC9-C98C-427C-AE9E-6327363EB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5CB1B86-7E39-48DC-81BE-07C22885F0BE}" type="slidenum">
              <a:rPr lang="cs-CZ" altLang="cs-CZ" smtClean="0"/>
              <a:pPr/>
              <a:t>39</a:t>
            </a:fld>
            <a:endParaRPr lang="cs-CZ" altLang="cs-CZ"/>
          </a:p>
        </p:txBody>
      </p:sp>
    </p:spTree>
    <p:extLst>
      <p:ext uri="{BB962C8B-B14F-4D97-AF65-F5344CB8AC3E}">
        <p14:creationId xmlns:p14="http://schemas.microsoft.com/office/powerpoint/2010/main" val="477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a:extLst>
              <a:ext uri="{FF2B5EF4-FFF2-40B4-BE49-F238E27FC236}">
                <a16:creationId xmlns="" xmlns:a16="http://schemas.microsoft.com/office/drawing/2014/main" id="{514628B6-2F96-4E3F-83A6-EDFE340FF5BD}"/>
              </a:ext>
            </a:extLst>
          </p:cNvPr>
          <p:cNvSpPr>
            <a:spLocks noGrp="1" noRot="1" noChangeAspect="1" noChangeArrowheads="1" noTextEdit="1"/>
          </p:cNvSpPr>
          <p:nvPr>
            <p:ph type="sldImg"/>
          </p:nvPr>
        </p:nvSpPr>
        <p:spPr>
          <a:ln/>
        </p:spPr>
      </p:sp>
      <p:sp>
        <p:nvSpPr>
          <p:cNvPr id="20483" name="Zástupný symbol pro poznámky 2">
            <a:extLst>
              <a:ext uri="{FF2B5EF4-FFF2-40B4-BE49-F238E27FC236}">
                <a16:creationId xmlns="" xmlns:a16="http://schemas.microsoft.com/office/drawing/2014/main" id="{11DF94EC-5F6B-4142-8DC3-C7B089DC0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0484" name="Zástupný symbol pro číslo snímku 3">
            <a:extLst>
              <a:ext uri="{FF2B5EF4-FFF2-40B4-BE49-F238E27FC236}">
                <a16:creationId xmlns="" xmlns:a16="http://schemas.microsoft.com/office/drawing/2014/main" id="{B40EABF8-C402-4A14-9AE6-5FD714B742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63DF841B-F462-419E-91BC-228CD1E03BB7}" type="slidenum">
              <a:rPr lang="cs-CZ" altLang="cs-CZ" smtClean="0"/>
              <a:pPr/>
              <a:t>4</a:t>
            </a:fld>
            <a:endParaRPr lang="cs-CZ" altLang="cs-CZ"/>
          </a:p>
        </p:txBody>
      </p:sp>
    </p:spTree>
    <p:extLst>
      <p:ext uri="{BB962C8B-B14F-4D97-AF65-F5344CB8AC3E}">
        <p14:creationId xmlns:p14="http://schemas.microsoft.com/office/powerpoint/2010/main" val="683108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 xmlns:a16="http://schemas.microsoft.com/office/drawing/2014/main" id="{0D1FCE9C-4A0A-4F5B-A47B-39AD240677E5}"/>
              </a:ext>
            </a:extLst>
          </p:cNvPr>
          <p:cNvSpPr>
            <a:spLocks noGrp="1" noRot="1" noChangeAspect="1" noChangeArrowheads="1" noTextEdit="1"/>
          </p:cNvSpPr>
          <p:nvPr>
            <p:ph type="sldImg"/>
          </p:nvPr>
        </p:nvSpPr>
        <p:spPr>
          <a:ln/>
        </p:spPr>
      </p:sp>
      <p:sp>
        <p:nvSpPr>
          <p:cNvPr id="96259" name="Zástupný symbol pro poznámky 2">
            <a:extLst>
              <a:ext uri="{FF2B5EF4-FFF2-40B4-BE49-F238E27FC236}">
                <a16:creationId xmlns="" xmlns:a16="http://schemas.microsoft.com/office/drawing/2014/main" id="{9B27390E-4F1B-4780-B210-E7AB92B2FE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6260" name="Zástupný symbol pro číslo snímku 3">
            <a:extLst>
              <a:ext uri="{FF2B5EF4-FFF2-40B4-BE49-F238E27FC236}">
                <a16:creationId xmlns="" xmlns:a16="http://schemas.microsoft.com/office/drawing/2014/main" id="{798075D9-5E5F-4A47-80ED-8818055AF8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89570BDB-2850-40A7-9F16-3FA614CFFF7A}" type="slidenum">
              <a:rPr lang="cs-CZ" altLang="cs-CZ" smtClean="0"/>
              <a:pPr/>
              <a:t>40</a:t>
            </a:fld>
            <a:endParaRPr lang="cs-CZ" altLang="cs-CZ"/>
          </a:p>
        </p:txBody>
      </p:sp>
    </p:spTree>
    <p:extLst>
      <p:ext uri="{BB962C8B-B14F-4D97-AF65-F5344CB8AC3E}">
        <p14:creationId xmlns:p14="http://schemas.microsoft.com/office/powerpoint/2010/main" val="3990521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 xmlns:a16="http://schemas.microsoft.com/office/drawing/2014/main" id="{4383C53B-4D2F-46C4-8500-92994EC4FED5}"/>
              </a:ext>
            </a:extLst>
          </p:cNvPr>
          <p:cNvSpPr>
            <a:spLocks noGrp="1" noRot="1" noChangeAspect="1" noChangeArrowheads="1" noTextEdit="1"/>
          </p:cNvSpPr>
          <p:nvPr>
            <p:ph type="sldImg"/>
          </p:nvPr>
        </p:nvSpPr>
        <p:spPr>
          <a:ln/>
        </p:spPr>
      </p:sp>
      <p:sp>
        <p:nvSpPr>
          <p:cNvPr id="98307" name="Zástupný symbol pro poznámky 2">
            <a:extLst>
              <a:ext uri="{FF2B5EF4-FFF2-40B4-BE49-F238E27FC236}">
                <a16:creationId xmlns="" xmlns:a16="http://schemas.microsoft.com/office/drawing/2014/main" id="{C25B658A-BB67-4A16-A64D-B7B22589EA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98308" name="Zástupný symbol pro číslo snímku 3">
            <a:extLst>
              <a:ext uri="{FF2B5EF4-FFF2-40B4-BE49-F238E27FC236}">
                <a16:creationId xmlns="" xmlns:a16="http://schemas.microsoft.com/office/drawing/2014/main" id="{5173022F-1E6D-4B39-9831-D265E783D4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4D9DD83-D0C6-4198-80DD-B38720DDA902}" type="slidenum">
              <a:rPr lang="cs-CZ" altLang="cs-CZ" smtClean="0"/>
              <a:pPr/>
              <a:t>41</a:t>
            </a:fld>
            <a:endParaRPr lang="cs-CZ" altLang="cs-CZ"/>
          </a:p>
        </p:txBody>
      </p:sp>
    </p:spTree>
    <p:extLst>
      <p:ext uri="{BB962C8B-B14F-4D97-AF65-F5344CB8AC3E}">
        <p14:creationId xmlns:p14="http://schemas.microsoft.com/office/powerpoint/2010/main" val="447470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 xmlns:a16="http://schemas.microsoft.com/office/drawing/2014/main" id="{F59E27E9-BD6F-4B14-8B07-6D29FEE2B281}"/>
              </a:ext>
            </a:extLst>
          </p:cNvPr>
          <p:cNvSpPr>
            <a:spLocks noGrp="1" noRot="1" noChangeAspect="1" noChangeArrowheads="1" noTextEdit="1"/>
          </p:cNvSpPr>
          <p:nvPr>
            <p:ph type="sldImg"/>
          </p:nvPr>
        </p:nvSpPr>
        <p:spPr>
          <a:ln/>
        </p:spPr>
      </p:sp>
      <p:sp>
        <p:nvSpPr>
          <p:cNvPr id="100355" name="Zástupný symbol pro poznámky 2">
            <a:extLst>
              <a:ext uri="{FF2B5EF4-FFF2-40B4-BE49-F238E27FC236}">
                <a16:creationId xmlns="" xmlns:a16="http://schemas.microsoft.com/office/drawing/2014/main" id="{C541FCAE-A29F-49EC-8F03-ABDA8B2B44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0356" name="Zástupný symbol pro číslo snímku 3">
            <a:extLst>
              <a:ext uri="{FF2B5EF4-FFF2-40B4-BE49-F238E27FC236}">
                <a16:creationId xmlns="" xmlns:a16="http://schemas.microsoft.com/office/drawing/2014/main" id="{63A5CDA6-EAAE-423B-8540-777AFD0575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B36CE642-6583-45DE-B943-9895D5763597}" type="slidenum">
              <a:rPr lang="cs-CZ" altLang="cs-CZ" smtClean="0"/>
              <a:pPr/>
              <a:t>42</a:t>
            </a:fld>
            <a:endParaRPr lang="cs-CZ" altLang="cs-CZ"/>
          </a:p>
        </p:txBody>
      </p:sp>
    </p:spTree>
    <p:extLst>
      <p:ext uri="{BB962C8B-B14F-4D97-AF65-F5344CB8AC3E}">
        <p14:creationId xmlns:p14="http://schemas.microsoft.com/office/powerpoint/2010/main" val="3390335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 xmlns:a16="http://schemas.microsoft.com/office/drawing/2014/main" id="{E78B0085-5195-40FA-83B5-4599E576CB25}"/>
              </a:ext>
            </a:extLst>
          </p:cNvPr>
          <p:cNvSpPr>
            <a:spLocks noGrp="1" noRot="1" noChangeAspect="1" noChangeArrowheads="1" noTextEdit="1"/>
          </p:cNvSpPr>
          <p:nvPr>
            <p:ph type="sldImg"/>
          </p:nvPr>
        </p:nvSpPr>
        <p:spPr>
          <a:ln/>
        </p:spPr>
      </p:sp>
      <p:sp>
        <p:nvSpPr>
          <p:cNvPr id="102403" name="Zástupný symbol pro poznámky 2">
            <a:extLst>
              <a:ext uri="{FF2B5EF4-FFF2-40B4-BE49-F238E27FC236}">
                <a16:creationId xmlns="" xmlns:a16="http://schemas.microsoft.com/office/drawing/2014/main" id="{1C789753-9419-4BF9-B27D-64EB77BB2A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2404" name="Zástupný symbol pro číslo snímku 3">
            <a:extLst>
              <a:ext uri="{FF2B5EF4-FFF2-40B4-BE49-F238E27FC236}">
                <a16:creationId xmlns="" xmlns:a16="http://schemas.microsoft.com/office/drawing/2014/main" id="{1E9EF945-6194-4E73-A467-F61423B39A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714F68-139A-420A-AB60-E137058684C1}" type="slidenum">
              <a:rPr lang="cs-CZ" altLang="cs-CZ" smtClean="0"/>
              <a:pPr/>
              <a:t>43</a:t>
            </a:fld>
            <a:endParaRPr lang="cs-CZ" altLang="cs-CZ"/>
          </a:p>
        </p:txBody>
      </p:sp>
    </p:spTree>
    <p:extLst>
      <p:ext uri="{BB962C8B-B14F-4D97-AF65-F5344CB8AC3E}">
        <p14:creationId xmlns:p14="http://schemas.microsoft.com/office/powerpoint/2010/main" val="359119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 xmlns:a16="http://schemas.microsoft.com/office/drawing/2014/main" id="{CDD45B38-5332-4D26-89DB-8FED6CD3EDB2}"/>
              </a:ext>
            </a:extLst>
          </p:cNvPr>
          <p:cNvSpPr>
            <a:spLocks noGrp="1" noRot="1" noChangeAspect="1" noChangeArrowheads="1" noTextEdit="1"/>
          </p:cNvSpPr>
          <p:nvPr>
            <p:ph type="sldImg"/>
          </p:nvPr>
        </p:nvSpPr>
        <p:spPr>
          <a:ln/>
        </p:spPr>
      </p:sp>
      <p:sp>
        <p:nvSpPr>
          <p:cNvPr id="104451" name="Zástupný symbol pro poznámky 2">
            <a:extLst>
              <a:ext uri="{FF2B5EF4-FFF2-40B4-BE49-F238E27FC236}">
                <a16:creationId xmlns="" xmlns:a16="http://schemas.microsoft.com/office/drawing/2014/main" id="{690BEB51-0CCD-4DE6-9C4F-9F8EDA52E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4452" name="Zástupný symbol pro číslo snímku 3">
            <a:extLst>
              <a:ext uri="{FF2B5EF4-FFF2-40B4-BE49-F238E27FC236}">
                <a16:creationId xmlns="" xmlns:a16="http://schemas.microsoft.com/office/drawing/2014/main" id="{AC2E0008-BC64-4797-A77B-A3971AA531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76FEDD4-171E-473B-8AF7-F48B0E2A65A0}" type="slidenum">
              <a:rPr lang="cs-CZ" altLang="cs-CZ" smtClean="0"/>
              <a:pPr/>
              <a:t>44</a:t>
            </a:fld>
            <a:endParaRPr lang="cs-CZ" altLang="cs-CZ"/>
          </a:p>
        </p:txBody>
      </p:sp>
    </p:spTree>
    <p:extLst>
      <p:ext uri="{BB962C8B-B14F-4D97-AF65-F5344CB8AC3E}">
        <p14:creationId xmlns:p14="http://schemas.microsoft.com/office/powerpoint/2010/main" val="2545123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 xmlns:a16="http://schemas.microsoft.com/office/drawing/2014/main" id="{B60FCEB5-B431-48BF-A1C8-37776CEDF18A}"/>
              </a:ext>
            </a:extLst>
          </p:cNvPr>
          <p:cNvSpPr>
            <a:spLocks noGrp="1" noRot="1" noChangeAspect="1" noTextEdit="1"/>
          </p:cNvSpPr>
          <p:nvPr>
            <p:ph type="sldImg"/>
          </p:nvPr>
        </p:nvSpPr>
        <p:spPr>
          <a:ln/>
        </p:spPr>
      </p:sp>
      <p:sp>
        <p:nvSpPr>
          <p:cNvPr id="106499" name="Zástupný symbol pro poznámky 2">
            <a:extLst>
              <a:ext uri="{FF2B5EF4-FFF2-40B4-BE49-F238E27FC236}">
                <a16:creationId xmlns="" xmlns:a16="http://schemas.microsoft.com/office/drawing/2014/main" id="{5E8E7484-C8AF-4BFC-AB3A-B6880BCDA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6500" name="Zástupný symbol pro číslo snímku 3">
            <a:extLst>
              <a:ext uri="{FF2B5EF4-FFF2-40B4-BE49-F238E27FC236}">
                <a16:creationId xmlns="" xmlns:a16="http://schemas.microsoft.com/office/drawing/2014/main" id="{795492F4-5100-4645-856D-D6CE8632E9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25872F-2E25-455C-A13C-5E8C03279F72}" type="slidenum">
              <a:rPr lang="cs-CZ" altLang="cs-CZ" smtClean="0"/>
              <a:pPr>
                <a:spcBef>
                  <a:spcPct val="0"/>
                </a:spcBef>
              </a:pPr>
              <a:t>45</a:t>
            </a:fld>
            <a:endParaRPr lang="cs-CZ" altLang="cs-CZ"/>
          </a:p>
        </p:txBody>
      </p:sp>
    </p:spTree>
    <p:extLst>
      <p:ext uri="{BB962C8B-B14F-4D97-AF65-F5344CB8AC3E}">
        <p14:creationId xmlns:p14="http://schemas.microsoft.com/office/powerpoint/2010/main" val="1115328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a:extLst>
              <a:ext uri="{FF2B5EF4-FFF2-40B4-BE49-F238E27FC236}">
                <a16:creationId xmlns="" xmlns:a16="http://schemas.microsoft.com/office/drawing/2014/main" id="{E84761C8-C0E4-417E-A9B9-E29622710C69}"/>
              </a:ext>
            </a:extLst>
          </p:cNvPr>
          <p:cNvSpPr>
            <a:spLocks noGrp="1" noRot="1" noChangeAspect="1" noTextEdit="1"/>
          </p:cNvSpPr>
          <p:nvPr>
            <p:ph type="sldImg"/>
          </p:nvPr>
        </p:nvSpPr>
        <p:spPr>
          <a:ln/>
        </p:spPr>
      </p:sp>
      <p:sp>
        <p:nvSpPr>
          <p:cNvPr id="108547" name="Zástupný symbol pro poznámky 2">
            <a:extLst>
              <a:ext uri="{FF2B5EF4-FFF2-40B4-BE49-F238E27FC236}">
                <a16:creationId xmlns="" xmlns:a16="http://schemas.microsoft.com/office/drawing/2014/main" id="{149981E8-0DFF-4E33-8F84-8C0A3E1E2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08548" name="Zástupný symbol pro číslo snímku 3">
            <a:extLst>
              <a:ext uri="{FF2B5EF4-FFF2-40B4-BE49-F238E27FC236}">
                <a16:creationId xmlns="" xmlns:a16="http://schemas.microsoft.com/office/drawing/2014/main" id="{E600B077-BEF9-4220-BC7A-8263241CA0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330F30-BF47-4918-8379-10F82BD94D08}" type="slidenum">
              <a:rPr lang="cs-CZ" altLang="cs-CZ" smtClean="0"/>
              <a:pPr>
                <a:spcBef>
                  <a:spcPct val="0"/>
                </a:spcBef>
              </a:pPr>
              <a:t>46</a:t>
            </a:fld>
            <a:endParaRPr lang="cs-CZ" altLang="cs-CZ"/>
          </a:p>
        </p:txBody>
      </p:sp>
    </p:spTree>
    <p:extLst>
      <p:ext uri="{BB962C8B-B14F-4D97-AF65-F5344CB8AC3E}">
        <p14:creationId xmlns:p14="http://schemas.microsoft.com/office/powerpoint/2010/main" val="490619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 xmlns:a16="http://schemas.microsoft.com/office/drawing/2014/main" id="{5C659D2C-DE21-4361-9467-602D7D1CB85A}"/>
              </a:ext>
            </a:extLst>
          </p:cNvPr>
          <p:cNvSpPr>
            <a:spLocks noGrp="1" noRot="1" noChangeAspect="1" noTextEdit="1"/>
          </p:cNvSpPr>
          <p:nvPr>
            <p:ph type="sldImg"/>
          </p:nvPr>
        </p:nvSpPr>
        <p:spPr>
          <a:ln/>
        </p:spPr>
      </p:sp>
      <p:sp>
        <p:nvSpPr>
          <p:cNvPr id="110595" name="Zástupný symbol pro poznámky 2">
            <a:extLst>
              <a:ext uri="{FF2B5EF4-FFF2-40B4-BE49-F238E27FC236}">
                <a16:creationId xmlns="" xmlns:a16="http://schemas.microsoft.com/office/drawing/2014/main" id="{C64D230E-3C4E-4259-997B-AD5A04B720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0596" name="Zástupný symbol pro číslo snímku 3">
            <a:extLst>
              <a:ext uri="{FF2B5EF4-FFF2-40B4-BE49-F238E27FC236}">
                <a16:creationId xmlns="" xmlns:a16="http://schemas.microsoft.com/office/drawing/2014/main" id="{FC22E0D2-CE4E-4FEF-AA20-DCE398AB2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61E664-D4C5-44DA-90DA-CCEBBB8BF0D5}" type="slidenum">
              <a:rPr lang="cs-CZ" altLang="cs-CZ" smtClean="0"/>
              <a:pPr>
                <a:spcBef>
                  <a:spcPct val="0"/>
                </a:spcBef>
              </a:pPr>
              <a:t>47</a:t>
            </a:fld>
            <a:endParaRPr lang="cs-CZ" altLang="cs-CZ"/>
          </a:p>
        </p:txBody>
      </p:sp>
    </p:spTree>
    <p:extLst>
      <p:ext uri="{BB962C8B-B14F-4D97-AF65-F5344CB8AC3E}">
        <p14:creationId xmlns:p14="http://schemas.microsoft.com/office/powerpoint/2010/main" val="717492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a:extLst>
              <a:ext uri="{FF2B5EF4-FFF2-40B4-BE49-F238E27FC236}">
                <a16:creationId xmlns="" xmlns:a16="http://schemas.microsoft.com/office/drawing/2014/main" id="{A249F90E-8C38-4ACC-A2F4-035585197BF4}"/>
              </a:ext>
            </a:extLst>
          </p:cNvPr>
          <p:cNvSpPr>
            <a:spLocks noGrp="1" noRot="1" noChangeAspect="1" noTextEdit="1"/>
          </p:cNvSpPr>
          <p:nvPr>
            <p:ph type="sldImg"/>
          </p:nvPr>
        </p:nvSpPr>
        <p:spPr>
          <a:ln/>
        </p:spPr>
      </p:sp>
      <p:sp>
        <p:nvSpPr>
          <p:cNvPr id="112643" name="Zástupný symbol pro poznámky 2">
            <a:extLst>
              <a:ext uri="{FF2B5EF4-FFF2-40B4-BE49-F238E27FC236}">
                <a16:creationId xmlns="" xmlns:a16="http://schemas.microsoft.com/office/drawing/2014/main" id="{25EDD7A9-CB46-456B-81B4-4D741FEEBC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2644" name="Zástupný symbol pro číslo snímku 3">
            <a:extLst>
              <a:ext uri="{FF2B5EF4-FFF2-40B4-BE49-F238E27FC236}">
                <a16:creationId xmlns="" xmlns:a16="http://schemas.microsoft.com/office/drawing/2014/main" id="{BB3C1BA9-36BD-4DEA-A483-DAF4F9CA6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spcBef>
                <a:spcPct val="30000"/>
              </a:spcBef>
              <a:defRPr sz="1200">
                <a:solidFill>
                  <a:schemeClr val="tx1"/>
                </a:solidFill>
                <a:latin typeface="Arial" panose="020B0604020202020204" pitchFamily="34" charset="0"/>
              </a:defRPr>
            </a:lvl1pPr>
            <a:lvl2pPr marL="742950" indent="-285750" defTabSz="893763">
              <a:spcBef>
                <a:spcPct val="30000"/>
              </a:spcBef>
              <a:defRPr sz="1200">
                <a:solidFill>
                  <a:schemeClr val="tx1"/>
                </a:solidFill>
                <a:latin typeface="Arial" panose="020B0604020202020204" pitchFamily="34" charset="0"/>
              </a:defRPr>
            </a:lvl2pPr>
            <a:lvl3pPr marL="1143000" indent="-228600" defTabSz="893763">
              <a:spcBef>
                <a:spcPct val="30000"/>
              </a:spcBef>
              <a:defRPr sz="1200">
                <a:solidFill>
                  <a:schemeClr val="tx1"/>
                </a:solidFill>
                <a:latin typeface="Arial" panose="020B0604020202020204" pitchFamily="34" charset="0"/>
              </a:defRPr>
            </a:lvl3pPr>
            <a:lvl4pPr marL="1600200" indent="-228600" defTabSz="893763">
              <a:spcBef>
                <a:spcPct val="30000"/>
              </a:spcBef>
              <a:defRPr sz="1200">
                <a:solidFill>
                  <a:schemeClr val="tx1"/>
                </a:solidFill>
                <a:latin typeface="Arial" panose="020B0604020202020204" pitchFamily="34" charset="0"/>
              </a:defRPr>
            </a:lvl4pPr>
            <a:lvl5pPr marL="2057400" indent="-228600" defTabSz="893763">
              <a:spcBef>
                <a:spcPct val="30000"/>
              </a:spcBef>
              <a:defRPr sz="1200">
                <a:solidFill>
                  <a:schemeClr val="tx1"/>
                </a:solidFill>
                <a:latin typeface="Arial" panose="020B0604020202020204" pitchFamily="34" charset="0"/>
              </a:defRPr>
            </a:lvl5pPr>
            <a:lvl6pPr marL="2514600" indent="-228600" defTabSz="8937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37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37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37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C6BDA3-D614-484C-9F0C-FACDC9B8BECD}" type="slidenum">
              <a:rPr lang="cs-CZ" altLang="cs-CZ" smtClean="0"/>
              <a:pPr>
                <a:spcBef>
                  <a:spcPct val="0"/>
                </a:spcBef>
              </a:pPr>
              <a:t>48</a:t>
            </a:fld>
            <a:endParaRPr lang="cs-CZ" altLang="cs-CZ"/>
          </a:p>
        </p:txBody>
      </p:sp>
    </p:spTree>
    <p:extLst>
      <p:ext uri="{BB962C8B-B14F-4D97-AF65-F5344CB8AC3E}">
        <p14:creationId xmlns:p14="http://schemas.microsoft.com/office/powerpoint/2010/main" val="1551315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a:extLst>
              <a:ext uri="{FF2B5EF4-FFF2-40B4-BE49-F238E27FC236}">
                <a16:creationId xmlns="" xmlns:a16="http://schemas.microsoft.com/office/drawing/2014/main" id="{6A756E3A-454D-4F19-B4B0-08BD4530B38D}"/>
              </a:ext>
            </a:extLst>
          </p:cNvPr>
          <p:cNvSpPr>
            <a:spLocks noGrp="1" noRot="1" noChangeAspect="1" noChangeArrowheads="1" noTextEdit="1"/>
          </p:cNvSpPr>
          <p:nvPr>
            <p:ph type="sldImg"/>
          </p:nvPr>
        </p:nvSpPr>
        <p:spPr>
          <a:ln/>
        </p:spPr>
      </p:sp>
      <p:sp>
        <p:nvSpPr>
          <p:cNvPr id="114691" name="Zástupný symbol pro poznámky 2">
            <a:extLst>
              <a:ext uri="{FF2B5EF4-FFF2-40B4-BE49-F238E27FC236}">
                <a16:creationId xmlns="" xmlns:a16="http://schemas.microsoft.com/office/drawing/2014/main" id="{CF889C2F-75FE-478C-A551-FF9DA5463A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114692" name="Zástupný symbol pro číslo snímku 3">
            <a:extLst>
              <a:ext uri="{FF2B5EF4-FFF2-40B4-BE49-F238E27FC236}">
                <a16:creationId xmlns="" xmlns:a16="http://schemas.microsoft.com/office/drawing/2014/main" id="{BD03D9A7-E868-432C-B416-20D876AFF7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0ABF6CB4-44C5-4E91-B05D-CB1D4EF4C8AD}" type="slidenum">
              <a:rPr lang="cs-CZ" altLang="cs-CZ" smtClean="0"/>
              <a:pPr/>
              <a:t>49</a:t>
            </a:fld>
            <a:endParaRPr lang="cs-CZ" altLang="cs-CZ"/>
          </a:p>
        </p:txBody>
      </p:sp>
    </p:spTree>
    <p:extLst>
      <p:ext uri="{BB962C8B-B14F-4D97-AF65-F5344CB8AC3E}">
        <p14:creationId xmlns:p14="http://schemas.microsoft.com/office/powerpoint/2010/main" val="36970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 xmlns:a16="http://schemas.microsoft.com/office/drawing/2014/main" id="{D1333920-7218-4547-A48B-ACC75F3F5535}"/>
              </a:ext>
            </a:extLst>
          </p:cNvPr>
          <p:cNvSpPr>
            <a:spLocks noGrp="1" noRot="1" noChangeAspect="1" noChangeArrowheads="1" noTextEdit="1"/>
          </p:cNvSpPr>
          <p:nvPr>
            <p:ph type="sldImg"/>
          </p:nvPr>
        </p:nvSpPr>
        <p:spPr>
          <a:ln/>
        </p:spPr>
      </p:sp>
      <p:sp>
        <p:nvSpPr>
          <p:cNvPr id="22531" name="Zástupný symbol pro poznámky 2">
            <a:extLst>
              <a:ext uri="{FF2B5EF4-FFF2-40B4-BE49-F238E27FC236}">
                <a16:creationId xmlns="" xmlns:a16="http://schemas.microsoft.com/office/drawing/2014/main" id="{C4DB1747-5CF1-43E1-B185-E1F74A921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2532" name="Zástupný symbol pro číslo snímku 3">
            <a:extLst>
              <a:ext uri="{FF2B5EF4-FFF2-40B4-BE49-F238E27FC236}">
                <a16:creationId xmlns="" xmlns:a16="http://schemas.microsoft.com/office/drawing/2014/main" id="{046B335B-EAAF-410D-947E-73D101CB50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D63E06-BDD9-4175-AAE6-B93507D6A1A3}" type="slidenum">
              <a:rPr lang="cs-CZ" altLang="cs-CZ" smtClean="0"/>
              <a:pPr/>
              <a:t>5</a:t>
            </a:fld>
            <a:endParaRPr lang="cs-CZ" altLang="cs-CZ"/>
          </a:p>
        </p:txBody>
      </p:sp>
    </p:spTree>
    <p:extLst>
      <p:ext uri="{BB962C8B-B14F-4D97-AF65-F5344CB8AC3E}">
        <p14:creationId xmlns:p14="http://schemas.microsoft.com/office/powerpoint/2010/main" val="69845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 xmlns:a16="http://schemas.microsoft.com/office/drawing/2014/main" id="{D041C539-D089-4013-AF31-5B304B995BD5}"/>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 xmlns:a16="http://schemas.microsoft.com/office/drawing/2014/main" id="{5EEE176C-8EF7-4C3B-8B43-C46587F676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4580" name="Zástupný symbol pro číslo snímku 3">
            <a:extLst>
              <a:ext uri="{FF2B5EF4-FFF2-40B4-BE49-F238E27FC236}">
                <a16:creationId xmlns="" xmlns:a16="http://schemas.microsoft.com/office/drawing/2014/main" id="{5F31D5D3-CC99-43B6-B879-30070D927F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FD2F742E-A9D7-4030-AF5F-8924ED8703AC}" type="slidenum">
              <a:rPr lang="cs-CZ" altLang="cs-CZ" smtClean="0"/>
              <a:pPr/>
              <a:t>6</a:t>
            </a:fld>
            <a:endParaRPr lang="cs-CZ" altLang="cs-CZ"/>
          </a:p>
        </p:txBody>
      </p:sp>
    </p:spTree>
    <p:extLst>
      <p:ext uri="{BB962C8B-B14F-4D97-AF65-F5344CB8AC3E}">
        <p14:creationId xmlns:p14="http://schemas.microsoft.com/office/powerpoint/2010/main" val="300968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 xmlns:a16="http://schemas.microsoft.com/office/drawing/2014/main" id="{206595B0-6DBB-4A1F-B2A3-DC3ADDFB2B1A}"/>
              </a:ext>
            </a:extLst>
          </p:cNvPr>
          <p:cNvSpPr>
            <a:spLocks noGrp="1" noRot="1" noChangeAspect="1" noChangeArrowheads="1" noTextEdit="1"/>
          </p:cNvSpPr>
          <p:nvPr>
            <p:ph type="sldImg"/>
          </p:nvPr>
        </p:nvSpPr>
        <p:spPr>
          <a:ln/>
        </p:spPr>
      </p:sp>
      <p:sp>
        <p:nvSpPr>
          <p:cNvPr id="26627" name="Zástupný symbol pro poznámky 2">
            <a:extLst>
              <a:ext uri="{FF2B5EF4-FFF2-40B4-BE49-F238E27FC236}">
                <a16:creationId xmlns="" xmlns:a16="http://schemas.microsoft.com/office/drawing/2014/main" id="{B7BACE70-E8BC-4168-8BA2-F99ADF6CB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6628" name="Zástupný symbol pro číslo snímku 3">
            <a:extLst>
              <a:ext uri="{FF2B5EF4-FFF2-40B4-BE49-F238E27FC236}">
                <a16:creationId xmlns="" xmlns:a16="http://schemas.microsoft.com/office/drawing/2014/main" id="{D62DDE60-6F7E-43F9-BA12-EFCB16641C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74B79073-0B5B-47D1-9ECA-24A6F53594E1}" type="slidenum">
              <a:rPr lang="cs-CZ" altLang="cs-CZ" smtClean="0"/>
              <a:pPr/>
              <a:t>7</a:t>
            </a:fld>
            <a:endParaRPr lang="cs-CZ" altLang="cs-CZ"/>
          </a:p>
        </p:txBody>
      </p:sp>
    </p:spTree>
    <p:extLst>
      <p:ext uri="{BB962C8B-B14F-4D97-AF65-F5344CB8AC3E}">
        <p14:creationId xmlns:p14="http://schemas.microsoft.com/office/powerpoint/2010/main" val="3464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 xmlns:a16="http://schemas.microsoft.com/office/drawing/2014/main" id="{793C1B7F-EC2E-4B9E-98D9-8D0491AD13F2}"/>
              </a:ext>
            </a:extLst>
          </p:cNvPr>
          <p:cNvSpPr>
            <a:spLocks noGrp="1" noRot="1" noChangeAspect="1" noChangeArrowheads="1" noTextEdit="1"/>
          </p:cNvSpPr>
          <p:nvPr>
            <p:ph type="sldImg"/>
          </p:nvPr>
        </p:nvSpPr>
        <p:spPr>
          <a:ln/>
        </p:spPr>
      </p:sp>
      <p:sp>
        <p:nvSpPr>
          <p:cNvPr id="28675" name="Zástupný symbol pro poznámky 2">
            <a:extLst>
              <a:ext uri="{FF2B5EF4-FFF2-40B4-BE49-F238E27FC236}">
                <a16:creationId xmlns="" xmlns:a16="http://schemas.microsoft.com/office/drawing/2014/main" id="{B31125E1-DE08-417C-BB51-6D55C73810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28676" name="Zástupný symbol pro číslo snímku 3">
            <a:extLst>
              <a:ext uri="{FF2B5EF4-FFF2-40B4-BE49-F238E27FC236}">
                <a16:creationId xmlns="" xmlns:a16="http://schemas.microsoft.com/office/drawing/2014/main" id="{F6B6E886-8675-4EDF-B4FE-6A936B564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930B0E11-207E-4C31-9A92-FB14C835EDF4}" type="slidenum">
              <a:rPr lang="cs-CZ" altLang="cs-CZ" smtClean="0"/>
              <a:pPr/>
              <a:t>8</a:t>
            </a:fld>
            <a:endParaRPr lang="cs-CZ" altLang="cs-CZ"/>
          </a:p>
        </p:txBody>
      </p:sp>
    </p:spTree>
    <p:extLst>
      <p:ext uri="{BB962C8B-B14F-4D97-AF65-F5344CB8AC3E}">
        <p14:creationId xmlns:p14="http://schemas.microsoft.com/office/powerpoint/2010/main" val="26160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 xmlns:a16="http://schemas.microsoft.com/office/drawing/2014/main" id="{85F4AC09-58EB-4AA6-852D-2C8C244D0D06}"/>
              </a:ext>
            </a:extLst>
          </p:cNvPr>
          <p:cNvSpPr>
            <a:spLocks noGrp="1" noRot="1" noChangeAspect="1" noChangeArrowheads="1" noTextEdit="1"/>
          </p:cNvSpPr>
          <p:nvPr>
            <p:ph type="sldImg"/>
          </p:nvPr>
        </p:nvSpPr>
        <p:spPr>
          <a:ln/>
        </p:spPr>
      </p:sp>
      <p:sp>
        <p:nvSpPr>
          <p:cNvPr id="30723" name="Zástupný symbol pro poznámky 2">
            <a:extLst>
              <a:ext uri="{FF2B5EF4-FFF2-40B4-BE49-F238E27FC236}">
                <a16:creationId xmlns="" xmlns:a16="http://schemas.microsoft.com/office/drawing/2014/main" id="{142504B2-B58F-439F-B5C5-D2E67D7E6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
        <p:nvSpPr>
          <p:cNvPr id="30724" name="Zástupný symbol pro číslo snímku 3">
            <a:extLst>
              <a:ext uri="{FF2B5EF4-FFF2-40B4-BE49-F238E27FC236}">
                <a16:creationId xmlns="" xmlns:a16="http://schemas.microsoft.com/office/drawing/2014/main" id="{AB160EBC-C074-499E-B987-3502C24A67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763">
              <a:defRPr>
                <a:solidFill>
                  <a:schemeClr val="tx1"/>
                </a:solidFill>
                <a:latin typeface="Arial" panose="020B0604020202020204" pitchFamily="34" charset="0"/>
              </a:defRPr>
            </a:lvl1pPr>
            <a:lvl2pPr marL="742950" indent="-285750" defTabSz="893763">
              <a:defRPr>
                <a:solidFill>
                  <a:schemeClr val="tx1"/>
                </a:solidFill>
                <a:latin typeface="Arial" panose="020B0604020202020204" pitchFamily="34" charset="0"/>
              </a:defRPr>
            </a:lvl2pPr>
            <a:lvl3pPr marL="1143000" indent="-228600" defTabSz="893763">
              <a:defRPr>
                <a:solidFill>
                  <a:schemeClr val="tx1"/>
                </a:solidFill>
                <a:latin typeface="Arial" panose="020B0604020202020204" pitchFamily="34" charset="0"/>
              </a:defRPr>
            </a:lvl3pPr>
            <a:lvl4pPr marL="1600200" indent="-228600" defTabSz="893763">
              <a:defRPr>
                <a:solidFill>
                  <a:schemeClr val="tx1"/>
                </a:solidFill>
                <a:latin typeface="Arial" panose="020B0604020202020204" pitchFamily="34" charset="0"/>
              </a:defRPr>
            </a:lvl4pPr>
            <a:lvl5pPr marL="2057400" indent="-228600" defTabSz="893763">
              <a:defRPr>
                <a:solidFill>
                  <a:schemeClr val="tx1"/>
                </a:solidFill>
                <a:latin typeface="Arial" panose="020B0604020202020204" pitchFamily="34" charset="0"/>
              </a:defRPr>
            </a:lvl5pPr>
            <a:lvl6pPr marL="2514600" indent="-228600" defTabSz="893763" eaLnBrk="0" fontAlgn="base" hangingPunct="0">
              <a:spcBef>
                <a:spcPct val="0"/>
              </a:spcBef>
              <a:spcAft>
                <a:spcPct val="0"/>
              </a:spcAft>
              <a:defRPr>
                <a:solidFill>
                  <a:schemeClr val="tx1"/>
                </a:solidFill>
                <a:latin typeface="Arial" panose="020B0604020202020204" pitchFamily="34" charset="0"/>
              </a:defRPr>
            </a:lvl6pPr>
            <a:lvl7pPr marL="2971800" indent="-228600" defTabSz="893763" eaLnBrk="0" fontAlgn="base" hangingPunct="0">
              <a:spcBef>
                <a:spcPct val="0"/>
              </a:spcBef>
              <a:spcAft>
                <a:spcPct val="0"/>
              </a:spcAft>
              <a:defRPr>
                <a:solidFill>
                  <a:schemeClr val="tx1"/>
                </a:solidFill>
                <a:latin typeface="Arial" panose="020B0604020202020204" pitchFamily="34" charset="0"/>
              </a:defRPr>
            </a:lvl7pPr>
            <a:lvl8pPr marL="3429000" indent="-228600" defTabSz="893763" eaLnBrk="0" fontAlgn="base" hangingPunct="0">
              <a:spcBef>
                <a:spcPct val="0"/>
              </a:spcBef>
              <a:spcAft>
                <a:spcPct val="0"/>
              </a:spcAft>
              <a:defRPr>
                <a:solidFill>
                  <a:schemeClr val="tx1"/>
                </a:solidFill>
                <a:latin typeface="Arial" panose="020B0604020202020204" pitchFamily="34" charset="0"/>
              </a:defRPr>
            </a:lvl8pPr>
            <a:lvl9pPr marL="3886200" indent="-228600" defTabSz="893763" eaLnBrk="0" fontAlgn="base" hangingPunct="0">
              <a:spcBef>
                <a:spcPct val="0"/>
              </a:spcBef>
              <a:spcAft>
                <a:spcPct val="0"/>
              </a:spcAft>
              <a:defRPr>
                <a:solidFill>
                  <a:schemeClr val="tx1"/>
                </a:solidFill>
                <a:latin typeface="Arial" panose="020B0604020202020204" pitchFamily="34" charset="0"/>
              </a:defRPr>
            </a:lvl9pPr>
          </a:lstStyle>
          <a:p>
            <a:fld id="{E91FC54C-9590-46E1-AB7A-B6D456963985}" type="slidenum">
              <a:rPr lang="cs-CZ" altLang="cs-CZ" smtClean="0"/>
              <a:pPr/>
              <a:t>9</a:t>
            </a:fld>
            <a:endParaRPr lang="cs-CZ" altLang="cs-CZ"/>
          </a:p>
        </p:txBody>
      </p:sp>
    </p:spTree>
    <p:extLst>
      <p:ext uri="{BB962C8B-B14F-4D97-AF65-F5344CB8AC3E}">
        <p14:creationId xmlns:p14="http://schemas.microsoft.com/office/powerpoint/2010/main" val="182388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6">
            <a:extLst>
              <a:ext uri="{FF2B5EF4-FFF2-40B4-BE49-F238E27FC236}">
                <a16:creationId xmlns="" xmlns:a16="http://schemas.microsoft.com/office/drawing/2014/main" id="{F16F2162-07D8-4BE9-A4E6-131E628A3D7A}"/>
              </a:ext>
            </a:extLst>
          </p:cNvPr>
          <p:cNvSpPr>
            <a:spLocks noGrp="1" noChangeArrowheads="1"/>
          </p:cNvSpPr>
          <p:nvPr>
            <p:ph type="sldNum" sz="quarter" idx="10"/>
          </p:nvPr>
        </p:nvSpPr>
        <p:spPr/>
        <p:txBody>
          <a:bodyPr/>
          <a:lstStyle>
            <a:lvl1pPr>
              <a:defRPr/>
            </a:lvl1pPr>
          </a:lstStyle>
          <a:p>
            <a:pPr>
              <a:defRPr/>
            </a:pPr>
            <a:fld id="{EFF352EA-E56D-40C5-9545-1E29429F3E01}" type="slidenum">
              <a:rPr lang="cs-CZ" altLang="cs-CZ"/>
              <a:pPr>
                <a:defRPr/>
              </a:pPr>
              <a:t>‹#›</a:t>
            </a:fld>
            <a:endParaRPr lang="cs-CZ" altLang="cs-CZ"/>
          </a:p>
        </p:txBody>
      </p:sp>
    </p:spTree>
    <p:extLst>
      <p:ext uri="{BB962C8B-B14F-4D97-AF65-F5344CB8AC3E}">
        <p14:creationId xmlns:p14="http://schemas.microsoft.com/office/powerpoint/2010/main" val="233682478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4A8AEEDD-5E5D-4C27-B541-82A8ED68EB2D}"/>
              </a:ext>
            </a:extLst>
          </p:cNvPr>
          <p:cNvSpPr>
            <a:spLocks noGrp="1" noChangeArrowheads="1"/>
          </p:cNvSpPr>
          <p:nvPr>
            <p:ph type="sldNum" sz="quarter" idx="10"/>
          </p:nvPr>
        </p:nvSpPr>
        <p:spPr/>
        <p:txBody>
          <a:bodyPr/>
          <a:lstStyle>
            <a:lvl1pPr>
              <a:defRPr/>
            </a:lvl1pPr>
          </a:lstStyle>
          <a:p>
            <a:pPr>
              <a:defRPr/>
            </a:pPr>
            <a:fld id="{7B305E62-B174-4A6A-A71D-3C366CFA1977}" type="slidenum">
              <a:rPr lang="cs-CZ" altLang="cs-CZ"/>
              <a:pPr>
                <a:defRPr/>
              </a:pPr>
              <a:t>‹#›</a:t>
            </a:fld>
            <a:endParaRPr lang="cs-CZ" altLang="cs-CZ"/>
          </a:p>
        </p:txBody>
      </p:sp>
    </p:spTree>
    <p:extLst>
      <p:ext uri="{BB962C8B-B14F-4D97-AF65-F5344CB8AC3E}">
        <p14:creationId xmlns:p14="http://schemas.microsoft.com/office/powerpoint/2010/main" val="404279204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61150" y="260350"/>
            <a:ext cx="2087563" cy="58658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395288" y="260350"/>
            <a:ext cx="6113462" cy="58658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04A7B9EA-B950-4025-9522-140B5D8BD48D}"/>
              </a:ext>
            </a:extLst>
          </p:cNvPr>
          <p:cNvSpPr>
            <a:spLocks noGrp="1" noChangeArrowheads="1"/>
          </p:cNvSpPr>
          <p:nvPr>
            <p:ph type="sldNum" sz="quarter" idx="10"/>
          </p:nvPr>
        </p:nvSpPr>
        <p:spPr/>
        <p:txBody>
          <a:bodyPr/>
          <a:lstStyle>
            <a:lvl1pPr>
              <a:defRPr/>
            </a:lvl1pPr>
          </a:lstStyle>
          <a:p>
            <a:pPr>
              <a:defRPr/>
            </a:pPr>
            <a:fld id="{D1C36594-B103-45D2-AB36-9F3B11C2BAD5}" type="slidenum">
              <a:rPr lang="cs-CZ" altLang="cs-CZ"/>
              <a:pPr>
                <a:defRPr/>
              </a:pPr>
              <a:t>‹#›</a:t>
            </a:fld>
            <a:endParaRPr lang="cs-CZ" altLang="cs-CZ"/>
          </a:p>
        </p:txBody>
      </p:sp>
    </p:spTree>
    <p:extLst>
      <p:ext uri="{BB962C8B-B14F-4D97-AF65-F5344CB8AC3E}">
        <p14:creationId xmlns:p14="http://schemas.microsoft.com/office/powerpoint/2010/main" val="401629407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9D3D8407-8F2D-4180-B7D3-C45DE1CC4006}"/>
              </a:ext>
            </a:extLst>
          </p:cNvPr>
          <p:cNvSpPr>
            <a:spLocks noGrp="1" noChangeArrowheads="1"/>
          </p:cNvSpPr>
          <p:nvPr>
            <p:ph type="sldNum" sz="quarter" idx="10"/>
          </p:nvPr>
        </p:nvSpPr>
        <p:spPr/>
        <p:txBody>
          <a:bodyPr/>
          <a:lstStyle>
            <a:lvl1pPr>
              <a:defRPr/>
            </a:lvl1pPr>
          </a:lstStyle>
          <a:p>
            <a:pPr>
              <a:defRPr/>
            </a:pPr>
            <a:fld id="{E37F0FFD-BD42-4CDE-9274-2E3FBD35DAE9}" type="slidenum">
              <a:rPr lang="cs-CZ" altLang="cs-CZ"/>
              <a:pPr>
                <a:defRPr/>
              </a:pPr>
              <a:t>‹#›</a:t>
            </a:fld>
            <a:endParaRPr lang="cs-CZ" altLang="cs-CZ"/>
          </a:p>
        </p:txBody>
      </p:sp>
    </p:spTree>
    <p:extLst>
      <p:ext uri="{BB962C8B-B14F-4D97-AF65-F5344CB8AC3E}">
        <p14:creationId xmlns:p14="http://schemas.microsoft.com/office/powerpoint/2010/main" val="328352981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a:extLst>
              <a:ext uri="{FF2B5EF4-FFF2-40B4-BE49-F238E27FC236}">
                <a16:creationId xmlns="" xmlns:a16="http://schemas.microsoft.com/office/drawing/2014/main" id="{D2887649-C3F8-4870-AB20-02FB53E5BAF3}"/>
              </a:ext>
            </a:extLst>
          </p:cNvPr>
          <p:cNvSpPr>
            <a:spLocks noGrp="1" noChangeArrowheads="1"/>
          </p:cNvSpPr>
          <p:nvPr>
            <p:ph type="sldNum" sz="quarter" idx="10"/>
          </p:nvPr>
        </p:nvSpPr>
        <p:spPr/>
        <p:txBody>
          <a:bodyPr/>
          <a:lstStyle>
            <a:lvl1pPr>
              <a:defRPr/>
            </a:lvl1pPr>
          </a:lstStyle>
          <a:p>
            <a:pPr>
              <a:defRPr/>
            </a:pPr>
            <a:fld id="{E0C50C79-3156-4174-9293-FDC8988495CB}" type="slidenum">
              <a:rPr lang="cs-CZ" altLang="cs-CZ"/>
              <a:pPr>
                <a:defRPr/>
              </a:pPr>
              <a:t>‹#›</a:t>
            </a:fld>
            <a:endParaRPr lang="cs-CZ" altLang="cs-CZ"/>
          </a:p>
        </p:txBody>
      </p:sp>
    </p:spTree>
    <p:extLst>
      <p:ext uri="{BB962C8B-B14F-4D97-AF65-F5344CB8AC3E}">
        <p14:creationId xmlns:p14="http://schemas.microsoft.com/office/powerpoint/2010/main" val="13910416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 xmlns:a16="http://schemas.microsoft.com/office/drawing/2014/main" id="{3CF57242-5CEC-4B6B-AF48-9C8F0EE06278}"/>
              </a:ext>
            </a:extLst>
          </p:cNvPr>
          <p:cNvSpPr>
            <a:spLocks noGrp="1" noChangeArrowheads="1"/>
          </p:cNvSpPr>
          <p:nvPr>
            <p:ph type="sldNum" sz="quarter" idx="10"/>
          </p:nvPr>
        </p:nvSpPr>
        <p:spPr/>
        <p:txBody>
          <a:bodyPr/>
          <a:lstStyle>
            <a:lvl1pPr>
              <a:defRPr/>
            </a:lvl1pPr>
          </a:lstStyle>
          <a:p>
            <a:pPr>
              <a:defRPr/>
            </a:pPr>
            <a:fld id="{572619B1-9EEC-4CBA-AC03-5A35D8CAB09C}" type="slidenum">
              <a:rPr lang="cs-CZ" altLang="cs-CZ"/>
              <a:pPr>
                <a:defRPr/>
              </a:pPr>
              <a:t>‹#›</a:t>
            </a:fld>
            <a:endParaRPr lang="cs-CZ" altLang="cs-CZ"/>
          </a:p>
        </p:txBody>
      </p:sp>
    </p:spTree>
    <p:extLst>
      <p:ext uri="{BB962C8B-B14F-4D97-AF65-F5344CB8AC3E}">
        <p14:creationId xmlns:p14="http://schemas.microsoft.com/office/powerpoint/2010/main" val="395733883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 xmlns:a16="http://schemas.microsoft.com/office/drawing/2014/main" id="{7201EED9-F9BD-41B0-AC47-CC47D83211E5}"/>
              </a:ext>
            </a:extLst>
          </p:cNvPr>
          <p:cNvSpPr>
            <a:spLocks noGrp="1" noChangeArrowheads="1"/>
          </p:cNvSpPr>
          <p:nvPr>
            <p:ph type="sldNum" sz="quarter" idx="10"/>
          </p:nvPr>
        </p:nvSpPr>
        <p:spPr/>
        <p:txBody>
          <a:bodyPr/>
          <a:lstStyle>
            <a:lvl1pPr>
              <a:defRPr/>
            </a:lvl1pPr>
          </a:lstStyle>
          <a:p>
            <a:pPr>
              <a:defRPr/>
            </a:pPr>
            <a:fld id="{327DA3BE-BF34-452D-9D79-F56D8F8D5AF1}" type="slidenum">
              <a:rPr lang="cs-CZ" altLang="cs-CZ"/>
              <a:pPr>
                <a:defRPr/>
              </a:pPr>
              <a:t>‹#›</a:t>
            </a:fld>
            <a:endParaRPr lang="cs-CZ" altLang="cs-CZ"/>
          </a:p>
        </p:txBody>
      </p:sp>
    </p:spTree>
    <p:extLst>
      <p:ext uri="{BB962C8B-B14F-4D97-AF65-F5344CB8AC3E}">
        <p14:creationId xmlns:p14="http://schemas.microsoft.com/office/powerpoint/2010/main" val="378012383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a:extLst>
              <a:ext uri="{FF2B5EF4-FFF2-40B4-BE49-F238E27FC236}">
                <a16:creationId xmlns="" xmlns:a16="http://schemas.microsoft.com/office/drawing/2014/main" id="{4B69A4C2-ED59-4273-B5BA-95D50098A377}"/>
              </a:ext>
            </a:extLst>
          </p:cNvPr>
          <p:cNvSpPr>
            <a:spLocks noGrp="1" noChangeArrowheads="1"/>
          </p:cNvSpPr>
          <p:nvPr>
            <p:ph type="sldNum" sz="quarter" idx="10"/>
          </p:nvPr>
        </p:nvSpPr>
        <p:spPr/>
        <p:txBody>
          <a:bodyPr/>
          <a:lstStyle>
            <a:lvl1pPr>
              <a:defRPr/>
            </a:lvl1pPr>
          </a:lstStyle>
          <a:p>
            <a:pPr>
              <a:defRPr/>
            </a:pPr>
            <a:fld id="{14BC956F-68B5-41D2-9480-07E2F96AE0CA}" type="slidenum">
              <a:rPr lang="cs-CZ" altLang="cs-CZ"/>
              <a:pPr>
                <a:defRPr/>
              </a:pPr>
              <a:t>‹#›</a:t>
            </a:fld>
            <a:endParaRPr lang="cs-CZ" altLang="cs-CZ"/>
          </a:p>
        </p:txBody>
      </p:sp>
    </p:spTree>
    <p:extLst>
      <p:ext uri="{BB962C8B-B14F-4D97-AF65-F5344CB8AC3E}">
        <p14:creationId xmlns:p14="http://schemas.microsoft.com/office/powerpoint/2010/main" val="13775294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6">
            <a:extLst>
              <a:ext uri="{FF2B5EF4-FFF2-40B4-BE49-F238E27FC236}">
                <a16:creationId xmlns="" xmlns:a16="http://schemas.microsoft.com/office/drawing/2014/main" id="{92657584-1A2D-48AC-B3B3-401E844C2503}"/>
              </a:ext>
            </a:extLst>
          </p:cNvPr>
          <p:cNvSpPr>
            <a:spLocks noGrp="1" noChangeArrowheads="1"/>
          </p:cNvSpPr>
          <p:nvPr>
            <p:ph type="sldNum" sz="quarter" idx="10"/>
          </p:nvPr>
        </p:nvSpPr>
        <p:spPr/>
        <p:txBody>
          <a:bodyPr/>
          <a:lstStyle>
            <a:lvl1pPr>
              <a:defRPr/>
            </a:lvl1pPr>
          </a:lstStyle>
          <a:p>
            <a:pPr>
              <a:defRPr/>
            </a:pPr>
            <a:fld id="{B4C2FDC5-BCF7-4B61-A62A-04BF92B70F47}" type="slidenum">
              <a:rPr lang="cs-CZ" altLang="cs-CZ"/>
              <a:pPr>
                <a:defRPr/>
              </a:pPr>
              <a:t>‹#›</a:t>
            </a:fld>
            <a:endParaRPr lang="cs-CZ" altLang="cs-CZ"/>
          </a:p>
        </p:txBody>
      </p:sp>
    </p:spTree>
    <p:extLst>
      <p:ext uri="{BB962C8B-B14F-4D97-AF65-F5344CB8AC3E}">
        <p14:creationId xmlns:p14="http://schemas.microsoft.com/office/powerpoint/2010/main" val="122849704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 xmlns:a16="http://schemas.microsoft.com/office/drawing/2014/main" id="{7DB27635-FF82-4648-8254-44AE1DC4D054}"/>
              </a:ext>
            </a:extLst>
          </p:cNvPr>
          <p:cNvSpPr>
            <a:spLocks noGrp="1" noChangeArrowheads="1"/>
          </p:cNvSpPr>
          <p:nvPr>
            <p:ph type="sldNum" sz="quarter" idx="10"/>
          </p:nvPr>
        </p:nvSpPr>
        <p:spPr/>
        <p:txBody>
          <a:bodyPr/>
          <a:lstStyle>
            <a:lvl1pPr>
              <a:defRPr/>
            </a:lvl1pPr>
          </a:lstStyle>
          <a:p>
            <a:pPr>
              <a:defRPr/>
            </a:pPr>
            <a:fld id="{8B1CE7E1-A852-4302-AF12-22A433D0D3EE}" type="slidenum">
              <a:rPr lang="cs-CZ" altLang="cs-CZ"/>
              <a:pPr>
                <a:defRPr/>
              </a:pPr>
              <a:t>‹#›</a:t>
            </a:fld>
            <a:endParaRPr lang="cs-CZ" altLang="cs-CZ"/>
          </a:p>
        </p:txBody>
      </p:sp>
    </p:spTree>
    <p:extLst>
      <p:ext uri="{BB962C8B-B14F-4D97-AF65-F5344CB8AC3E}">
        <p14:creationId xmlns:p14="http://schemas.microsoft.com/office/powerpoint/2010/main" val="307791317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a:extLst>
              <a:ext uri="{FF2B5EF4-FFF2-40B4-BE49-F238E27FC236}">
                <a16:creationId xmlns="" xmlns:a16="http://schemas.microsoft.com/office/drawing/2014/main" id="{1786F2AC-ABA7-478C-A430-989544624CB6}"/>
              </a:ext>
            </a:extLst>
          </p:cNvPr>
          <p:cNvSpPr>
            <a:spLocks noGrp="1" noChangeArrowheads="1"/>
          </p:cNvSpPr>
          <p:nvPr>
            <p:ph type="sldNum" sz="quarter" idx="10"/>
          </p:nvPr>
        </p:nvSpPr>
        <p:spPr/>
        <p:txBody>
          <a:bodyPr/>
          <a:lstStyle>
            <a:lvl1pPr>
              <a:defRPr/>
            </a:lvl1pPr>
          </a:lstStyle>
          <a:p>
            <a:pPr>
              <a:defRPr/>
            </a:pPr>
            <a:fld id="{112D4E5A-AC71-4F8A-8FBD-FFF5E8456A2E}" type="slidenum">
              <a:rPr lang="cs-CZ" altLang="cs-CZ"/>
              <a:pPr>
                <a:defRPr/>
              </a:pPr>
              <a:t>‹#›</a:t>
            </a:fld>
            <a:endParaRPr lang="cs-CZ" altLang="cs-CZ"/>
          </a:p>
        </p:txBody>
      </p:sp>
    </p:spTree>
    <p:extLst>
      <p:ext uri="{BB962C8B-B14F-4D97-AF65-F5344CB8AC3E}">
        <p14:creationId xmlns:p14="http://schemas.microsoft.com/office/powerpoint/2010/main" val="15526572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OLG_obloha">
            <a:extLst>
              <a:ext uri="{FF2B5EF4-FFF2-40B4-BE49-F238E27FC236}">
                <a16:creationId xmlns="" xmlns:a16="http://schemas.microsoft.com/office/drawing/2014/main" id="{E9D21A9F-9B11-4DBE-B3A2-8AE3699FD37B}"/>
              </a:ext>
            </a:extLst>
          </p:cNvPr>
          <p:cNvPicPr>
            <a:picLocks noChangeAspect="1" noChangeArrowheads="1"/>
          </p:cNvPicPr>
          <p:nvPr/>
        </p:nvPicPr>
        <p:blipFill>
          <a:blip r:embed="rId14">
            <a:lum bright="30000" contrast="-30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 xmlns:a16="http://schemas.microsoft.com/office/drawing/2014/main" id="{EE3D716F-7E6B-43EC-9F01-7BC398B1A6DD}"/>
              </a:ext>
            </a:extLst>
          </p:cNvPr>
          <p:cNvSpPr>
            <a:spLocks noGrp="1" noChangeArrowheads="1"/>
          </p:cNvSpPr>
          <p:nvPr>
            <p:ph type="title"/>
          </p:nvPr>
        </p:nvSpPr>
        <p:spPr bwMode="auto">
          <a:xfrm>
            <a:off x="395288" y="260350"/>
            <a:ext cx="8353425" cy="1008063"/>
          </a:xfrm>
          <a:prstGeom prst="rect">
            <a:avLst/>
          </a:prstGeom>
          <a:solidFill>
            <a:srgbClr val="599ADB"/>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 xmlns:a16="http://schemas.microsoft.com/office/drawing/2014/main" id="{31654534-008C-47DC-8B76-26CE72D3565B}"/>
              </a:ext>
            </a:extLst>
          </p:cNvPr>
          <p:cNvSpPr>
            <a:spLocks noGrp="1" noChangeArrowheads="1"/>
          </p:cNvSpPr>
          <p:nvPr>
            <p:ph type="body" idx="1"/>
          </p:nvPr>
        </p:nvSpPr>
        <p:spPr bwMode="auto">
          <a:xfrm>
            <a:off x="457200" y="1484313"/>
            <a:ext cx="82296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30" name="Rectangle 6">
            <a:extLst>
              <a:ext uri="{FF2B5EF4-FFF2-40B4-BE49-F238E27FC236}">
                <a16:creationId xmlns="" xmlns:a16="http://schemas.microsoft.com/office/drawing/2014/main" id="{1CECF2E2-753C-461D-B907-D827601C931C}"/>
              </a:ext>
            </a:extLst>
          </p:cNvPr>
          <p:cNvSpPr>
            <a:spLocks noGrp="1" noChangeArrowheads="1"/>
          </p:cNvSpPr>
          <p:nvPr>
            <p:ph type="sldNum" sz="quarter" idx="4"/>
          </p:nvPr>
        </p:nvSpPr>
        <p:spPr bwMode="auto">
          <a:xfrm>
            <a:off x="8172450" y="1341438"/>
            <a:ext cx="58578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50BAB24-AB4F-4306-BFF6-AB96B897C033}" type="slidenum">
              <a:rPr lang="cs-CZ" altLang="cs-CZ"/>
              <a:pPr>
                <a:defRPr/>
              </a:pPr>
              <a:t>‹#›</a:t>
            </a:fld>
            <a:endParaRPr lang="cs-CZ" altLang="cs-CZ"/>
          </a:p>
        </p:txBody>
      </p:sp>
      <p:pic>
        <p:nvPicPr>
          <p:cNvPr id="2" name="Picture 9" descr="dnbrno">
            <a:extLst>
              <a:ext uri="{FF2B5EF4-FFF2-40B4-BE49-F238E27FC236}">
                <a16:creationId xmlns="" xmlns:a16="http://schemas.microsoft.com/office/drawing/2014/main" id="{9D1DCF04-1129-46FF-B3DE-BA23542420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61163" y="6303963"/>
            <a:ext cx="946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3" descr="logo-MU">
            <a:extLst>
              <a:ext uri="{FF2B5EF4-FFF2-40B4-BE49-F238E27FC236}">
                <a16:creationId xmlns="" xmlns:a16="http://schemas.microsoft.com/office/drawing/2014/main" id="{53AF03D5-3C1B-4553-A9E2-700141F5300F}"/>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1488" y="6311900"/>
            <a:ext cx="4937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4">
            <a:extLst>
              <a:ext uri="{FF2B5EF4-FFF2-40B4-BE49-F238E27FC236}">
                <a16:creationId xmlns="" xmlns:a16="http://schemas.microsoft.com/office/drawing/2014/main" id="{FDD01A19-D66F-4C1C-902C-598CEEA20312}"/>
              </a:ext>
            </a:extLst>
          </p:cNvPr>
          <p:cNvSpPr txBox="1">
            <a:spLocks noChangeArrowheads="1"/>
          </p:cNvSpPr>
          <p:nvPr/>
        </p:nvSpPr>
        <p:spPr bwMode="auto">
          <a:xfrm>
            <a:off x="2235200" y="6329363"/>
            <a:ext cx="4630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cs-CZ" dirty="0">
                <a:latin typeface="Times New Roman" pitchFamily="18" charset="0"/>
              </a:rPr>
              <a:t>Vytvořilo Oddělení lékařské genetiky FN Brno </a:t>
            </a:r>
          </a:p>
        </p:txBody>
      </p:sp>
      <p:sp>
        <p:nvSpPr>
          <p:cNvPr id="3" name="Line 15">
            <a:extLst>
              <a:ext uri="{FF2B5EF4-FFF2-40B4-BE49-F238E27FC236}">
                <a16:creationId xmlns="" xmlns:a16="http://schemas.microsoft.com/office/drawing/2014/main" id="{3C39B803-B7E6-439B-B760-715AC7C41067}"/>
              </a:ext>
            </a:extLst>
          </p:cNvPr>
          <p:cNvSpPr>
            <a:spLocks noChangeShapeType="1"/>
          </p:cNvSpPr>
          <p:nvPr/>
        </p:nvSpPr>
        <p:spPr bwMode="auto">
          <a:xfrm>
            <a:off x="468313" y="6237288"/>
            <a:ext cx="8207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1034" name="Obrázek 2">
            <a:extLst>
              <a:ext uri="{FF2B5EF4-FFF2-40B4-BE49-F238E27FC236}">
                <a16:creationId xmlns="" xmlns:a16="http://schemas.microsoft.com/office/drawing/2014/main" id="{39A6370E-9ECB-4AD4-B2BA-82C089582F0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68313" y="6345238"/>
            <a:ext cx="1131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Obrázek 3">
            <a:extLst>
              <a:ext uri="{FF2B5EF4-FFF2-40B4-BE49-F238E27FC236}">
                <a16:creationId xmlns="" xmlns:a16="http://schemas.microsoft.com/office/drawing/2014/main" id="{0FA5D731-F462-4BD4-A68B-D3192639D1BB}"/>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05750" y="6302375"/>
            <a:ext cx="7699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zoom/>
  </p:transition>
  <p:txStyles>
    <p:titleStyle>
      <a:lvl1pPr algn="ctr" rtl="0" eaLnBrk="0" fontAlgn="base" hangingPunct="0">
        <a:spcBef>
          <a:spcPct val="0"/>
        </a:spcBef>
        <a:spcAft>
          <a:spcPct val="0"/>
        </a:spcAft>
        <a:defRPr sz="3200" b="1">
          <a:solidFill>
            <a:srgbClr val="FFFFCC"/>
          </a:solidFill>
          <a:latin typeface="+mj-lt"/>
          <a:ea typeface="+mj-ea"/>
          <a:cs typeface="+mj-cs"/>
        </a:defRPr>
      </a:lvl1pPr>
      <a:lvl2pPr algn="ctr" rtl="0" eaLnBrk="0" fontAlgn="base" hangingPunct="0">
        <a:spcBef>
          <a:spcPct val="0"/>
        </a:spcBef>
        <a:spcAft>
          <a:spcPct val="0"/>
        </a:spcAft>
        <a:defRPr sz="3200" b="1">
          <a:solidFill>
            <a:srgbClr val="FFFFCC"/>
          </a:solidFill>
          <a:latin typeface="Verdana" pitchFamily="34" charset="0"/>
        </a:defRPr>
      </a:lvl2pPr>
      <a:lvl3pPr algn="ctr" rtl="0" eaLnBrk="0" fontAlgn="base" hangingPunct="0">
        <a:spcBef>
          <a:spcPct val="0"/>
        </a:spcBef>
        <a:spcAft>
          <a:spcPct val="0"/>
        </a:spcAft>
        <a:defRPr sz="3200" b="1">
          <a:solidFill>
            <a:srgbClr val="FFFFCC"/>
          </a:solidFill>
          <a:latin typeface="Verdana" pitchFamily="34" charset="0"/>
        </a:defRPr>
      </a:lvl3pPr>
      <a:lvl4pPr algn="ctr" rtl="0" eaLnBrk="0" fontAlgn="base" hangingPunct="0">
        <a:spcBef>
          <a:spcPct val="0"/>
        </a:spcBef>
        <a:spcAft>
          <a:spcPct val="0"/>
        </a:spcAft>
        <a:defRPr sz="3200" b="1">
          <a:solidFill>
            <a:srgbClr val="FFFFCC"/>
          </a:solidFill>
          <a:latin typeface="Verdana" pitchFamily="34" charset="0"/>
        </a:defRPr>
      </a:lvl4pPr>
      <a:lvl5pPr algn="ctr" rtl="0" eaLnBrk="0" fontAlgn="base" hangingPunct="0">
        <a:spcBef>
          <a:spcPct val="0"/>
        </a:spcBef>
        <a:spcAft>
          <a:spcPct val="0"/>
        </a:spcAft>
        <a:defRPr sz="3200" b="1">
          <a:solidFill>
            <a:srgbClr val="FFFFCC"/>
          </a:solidFill>
          <a:latin typeface="Verdana" pitchFamily="34" charset="0"/>
        </a:defRPr>
      </a:lvl5pPr>
      <a:lvl6pPr marL="457200" algn="ctr" rtl="0" fontAlgn="base">
        <a:spcBef>
          <a:spcPct val="0"/>
        </a:spcBef>
        <a:spcAft>
          <a:spcPct val="0"/>
        </a:spcAft>
        <a:defRPr sz="3200" b="1">
          <a:solidFill>
            <a:srgbClr val="FFFFCC"/>
          </a:solidFill>
          <a:latin typeface="Verdana" pitchFamily="34" charset="0"/>
        </a:defRPr>
      </a:lvl6pPr>
      <a:lvl7pPr marL="914400" algn="ctr" rtl="0" fontAlgn="base">
        <a:spcBef>
          <a:spcPct val="0"/>
        </a:spcBef>
        <a:spcAft>
          <a:spcPct val="0"/>
        </a:spcAft>
        <a:defRPr sz="3200" b="1">
          <a:solidFill>
            <a:srgbClr val="FFFFCC"/>
          </a:solidFill>
          <a:latin typeface="Verdana" pitchFamily="34" charset="0"/>
        </a:defRPr>
      </a:lvl7pPr>
      <a:lvl8pPr marL="1371600" algn="ctr" rtl="0" fontAlgn="base">
        <a:spcBef>
          <a:spcPct val="0"/>
        </a:spcBef>
        <a:spcAft>
          <a:spcPct val="0"/>
        </a:spcAft>
        <a:defRPr sz="3200" b="1">
          <a:solidFill>
            <a:srgbClr val="FFFFCC"/>
          </a:solidFill>
          <a:latin typeface="Verdana" pitchFamily="34" charset="0"/>
        </a:defRPr>
      </a:lvl8pPr>
      <a:lvl9pPr marL="1828800" algn="ctr" rtl="0" fontAlgn="base">
        <a:spcBef>
          <a:spcPct val="0"/>
        </a:spcBef>
        <a:spcAft>
          <a:spcPct val="0"/>
        </a:spcAft>
        <a:defRPr sz="3200" b="1">
          <a:solidFill>
            <a:srgbClr val="FFFFCC"/>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1.wma"/><Relationship Id="rId7" Type="http://schemas.openxmlformats.org/officeDocument/2006/relationships/image" Target="../media/image7.emf"/><Relationship Id="rId2" Type="http://schemas.microsoft.com/office/2007/relationships/media" Target="../media/media1.wm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png"/><Relationship Id="rId5" Type="http://schemas.openxmlformats.org/officeDocument/2006/relationships/notesSlide" Target="../notesSlides/notesSlide1.xml"/><Relationship Id="rId10" Type="http://schemas.openxmlformats.org/officeDocument/2006/relationships/image" Target="../media/image10.png"/><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1.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1.png"/><Relationship Id="rId5" Type="http://schemas.openxmlformats.org/officeDocument/2006/relationships/image" Target="../media/image3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1.png"/><Relationship Id="rId5" Type="http://schemas.openxmlformats.org/officeDocument/2006/relationships/image" Target="../media/image3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1.xm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1.png"/><Relationship Id="rId5" Type="http://schemas.openxmlformats.org/officeDocument/2006/relationships/image" Target="../media/image3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1.png"/><Relationship Id="rId5" Type="http://schemas.openxmlformats.org/officeDocument/2006/relationships/image" Target="../media/image4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6.jpeg"/><Relationship Id="rId11" Type="http://schemas.openxmlformats.org/officeDocument/2006/relationships/image" Target="../media/image1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notesSlide" Target="../notesSlides/notesSlide27.xml"/><Relationship Id="rId9"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1.png"/><Relationship Id="rId5" Type="http://schemas.openxmlformats.org/officeDocument/2006/relationships/image" Target="../media/image5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1.png"/><Relationship Id="rId5" Type="http://schemas.openxmlformats.org/officeDocument/2006/relationships/image" Target="../media/image5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1.png"/><Relationship Id="rId5" Type="http://schemas.openxmlformats.org/officeDocument/2006/relationships/image" Target="../media/image5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1.png"/><Relationship Id="rId5" Type="http://schemas.openxmlformats.org/officeDocument/2006/relationships/image" Target="../media/image58.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60.jpeg"/><Relationship Id="rId11" Type="http://schemas.openxmlformats.org/officeDocument/2006/relationships/image" Target="../media/image11.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notesSlide" Target="../notesSlides/notesSlide34.xml"/><Relationship Id="rId9"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1.png"/><Relationship Id="rId5" Type="http://schemas.openxmlformats.org/officeDocument/2006/relationships/image" Target="../media/image65.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1.png"/><Relationship Id="rId5" Type="http://schemas.openxmlformats.org/officeDocument/2006/relationships/image" Target="../media/image67.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4.xml"/><Relationship Id="rId7" Type="http://schemas.openxmlformats.org/officeDocument/2006/relationships/image" Target="../media/image72.jpe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11.png"/><Relationship Id="rId4" Type="http://schemas.openxmlformats.org/officeDocument/2006/relationships/notesSlide" Target="../notesSlides/notesSlide40.xml"/><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1.png"/><Relationship Id="rId5" Type="http://schemas.openxmlformats.org/officeDocument/2006/relationships/image" Target="../media/image44.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1.png"/><Relationship Id="rId5" Type="http://schemas.openxmlformats.org/officeDocument/2006/relationships/image" Target="../media/image80.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11.png"/><Relationship Id="rId5" Type="http://schemas.openxmlformats.org/officeDocument/2006/relationships/image" Target="../media/image8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CA7F5DEB-194E-46E4-971E-E75C89C3E8E6}"/>
              </a:ext>
            </a:extLst>
          </p:cNvPr>
          <p:cNvSpPr>
            <a:spLocks noGrp="1" noChangeArrowheads="1"/>
          </p:cNvSpPr>
          <p:nvPr>
            <p:ph type="ctrTitle"/>
          </p:nvPr>
        </p:nvSpPr>
        <p:spPr>
          <a:xfrm>
            <a:off x="250825" y="2220913"/>
            <a:ext cx="8532813" cy="2590800"/>
          </a:xfrm>
          <a:solidFill>
            <a:srgbClr val="2C7CCC"/>
          </a:solidFill>
        </p:spPr>
        <p:txBody>
          <a:bodyPr/>
          <a:lstStyle/>
          <a:p>
            <a:pPr eaLnBrk="1" hangingPunct="1"/>
            <a:r>
              <a:rPr lang="cs-CZ" altLang="cs-CZ" sz="4000"/>
              <a:t>VROZENÉ CHROMOSOMOVÉ ABNORMALITY</a:t>
            </a:r>
            <a:br>
              <a:rPr lang="cs-CZ" altLang="cs-CZ" sz="4000"/>
            </a:br>
            <a:r>
              <a:rPr lang="cs-CZ" altLang="cs-CZ" sz="4000"/>
              <a:t>strukturní aberace</a:t>
            </a:r>
            <a:endParaRPr lang="en-US" altLang="cs-CZ" sz="4000"/>
          </a:p>
        </p:txBody>
      </p:sp>
      <p:graphicFrame>
        <p:nvGraphicFramePr>
          <p:cNvPr id="15363" name="Object 3">
            <a:extLst>
              <a:ext uri="{FF2B5EF4-FFF2-40B4-BE49-F238E27FC236}">
                <a16:creationId xmlns="" xmlns:a16="http://schemas.microsoft.com/office/drawing/2014/main" id="{6A2C3740-E1B1-4E45-9DC8-1C850BC6360A}"/>
              </a:ext>
            </a:extLst>
          </p:cNvPr>
          <p:cNvGraphicFramePr>
            <a:graphicFrameLocks noGrp="1" noChangeAspect="1"/>
          </p:cNvGraphicFramePr>
          <p:nvPr>
            <p:ph type="dgm" idx="4294967295"/>
          </p:nvPr>
        </p:nvGraphicFramePr>
        <p:xfrm>
          <a:off x="0" y="5607050"/>
          <a:ext cx="87313" cy="22225"/>
        </p:xfrm>
        <a:graphic>
          <a:graphicData uri="http://schemas.openxmlformats.org/presentationml/2006/ole">
            <mc:AlternateContent xmlns:mc="http://schemas.openxmlformats.org/markup-compatibility/2006">
              <mc:Choice xmlns:v="urn:schemas-microsoft-com:vml" Requires="v">
                <p:oleObj spid="_x0000_s15436" name="Graf" r:id="rId6" imgW="1733821" imgH="914762" progId="MSGraph.Chart.8">
                  <p:embed followColorScheme="full"/>
                </p:oleObj>
              </mc:Choice>
              <mc:Fallback>
                <p:oleObj name="Graf" r:id="rId6" imgW="1733821" imgH="914762"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607050"/>
                        <a:ext cx="87313" cy="2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Text Box 8">
            <a:extLst>
              <a:ext uri="{FF2B5EF4-FFF2-40B4-BE49-F238E27FC236}">
                <a16:creationId xmlns="" xmlns:a16="http://schemas.microsoft.com/office/drawing/2014/main" id="{A2059181-40E4-439D-BA12-9CAF38537CF5}"/>
              </a:ext>
            </a:extLst>
          </p:cNvPr>
          <p:cNvSpPr txBox="1">
            <a:spLocks noChangeArrowheads="1"/>
          </p:cNvSpPr>
          <p:nvPr/>
        </p:nvSpPr>
        <p:spPr bwMode="auto">
          <a:xfrm>
            <a:off x="2951163" y="5203825"/>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latin typeface="Arial" panose="020B0604020202020204" pitchFamily="34" charset="0"/>
              </a:rPr>
              <a:t>vytvořilo CMBG FN Brno</a:t>
            </a:r>
          </a:p>
        </p:txBody>
      </p:sp>
      <p:sp>
        <p:nvSpPr>
          <p:cNvPr id="15365" name="Text Box 11">
            <a:extLst>
              <a:ext uri="{FF2B5EF4-FFF2-40B4-BE49-F238E27FC236}">
                <a16:creationId xmlns="" xmlns:a16="http://schemas.microsoft.com/office/drawing/2014/main" id="{C4F12D80-FC00-41BF-8439-AE29BDBDA7E3}"/>
              </a:ext>
            </a:extLst>
          </p:cNvPr>
          <p:cNvSpPr txBox="1">
            <a:spLocks noChangeArrowheads="1"/>
          </p:cNvSpPr>
          <p:nvPr/>
        </p:nvSpPr>
        <p:spPr bwMode="auto">
          <a:xfrm>
            <a:off x="2905125" y="5732463"/>
            <a:ext cx="2876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zpracovala Mgr. Navaříková</a:t>
            </a:r>
          </a:p>
        </p:txBody>
      </p:sp>
      <p:pic>
        <p:nvPicPr>
          <p:cNvPr id="15366" name="Obrázek 3">
            <a:extLst>
              <a:ext uri="{FF2B5EF4-FFF2-40B4-BE49-F238E27FC236}">
                <a16:creationId xmlns="" xmlns:a16="http://schemas.microsoft.com/office/drawing/2014/main" id="{A75BE641-524C-4C5A-A1C2-A8348A93592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088" y="733425"/>
            <a:ext cx="23749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Obrázek 5">
            <a:extLst>
              <a:ext uri="{FF2B5EF4-FFF2-40B4-BE49-F238E27FC236}">
                <a16:creationId xmlns="" xmlns:a16="http://schemas.microsoft.com/office/drawing/2014/main" id="{B3EC11CA-8AAE-48EE-B3C9-C171243165D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8713" y="661988"/>
            <a:ext cx="15589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Obrázek 7">
            <a:extLst>
              <a:ext uri="{FF2B5EF4-FFF2-40B4-BE49-F238E27FC236}">
                <a16:creationId xmlns="" xmlns:a16="http://schemas.microsoft.com/office/drawing/2014/main" id="{BC41CC40-9F13-44EC-90BE-43113FCFC1F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81663" y="661988"/>
            <a:ext cx="25685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Sld>
  <p:clrMapOvr>
    <a:masterClrMapping/>
  </p:clrMapOvr>
  <p:transition advTm="639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a:extLst>
              <a:ext uri="{FF2B5EF4-FFF2-40B4-BE49-F238E27FC236}">
                <a16:creationId xmlns="" xmlns:a16="http://schemas.microsoft.com/office/drawing/2014/main" id="{CC48BE2A-F3A6-4A6B-8412-DD792217CCBE}"/>
              </a:ext>
            </a:extLst>
          </p:cNvPr>
          <p:cNvSpPr>
            <a:spLocks noGrp="1" noChangeArrowheads="1"/>
          </p:cNvSpPr>
          <p:nvPr>
            <p:ph type="title"/>
          </p:nvPr>
        </p:nvSpPr>
        <p:spPr>
          <a:xfrm>
            <a:off x="381000" y="228600"/>
            <a:ext cx="8367713"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31747" name="Rectangle 3">
            <a:extLst>
              <a:ext uri="{FF2B5EF4-FFF2-40B4-BE49-F238E27FC236}">
                <a16:creationId xmlns="" xmlns:a16="http://schemas.microsoft.com/office/drawing/2014/main" id="{62EF460F-C5D0-4F9A-A3C2-A9D963CB2330}"/>
              </a:ext>
            </a:extLst>
          </p:cNvPr>
          <p:cNvSpPr>
            <a:spLocks noGrp="1" noChangeArrowheads="1"/>
          </p:cNvSpPr>
          <p:nvPr>
            <p:ph type="body" idx="1"/>
          </p:nvPr>
        </p:nvSpPr>
        <p:spPr>
          <a:xfrm>
            <a:off x="685800" y="2057400"/>
            <a:ext cx="8458200" cy="3611563"/>
          </a:xfrm>
        </p:spPr>
        <p:txBody>
          <a:bodyPr/>
          <a:lstStyle/>
          <a:p>
            <a:pPr eaLnBrk="1" hangingPunct="1">
              <a:lnSpc>
                <a:spcPct val="90000"/>
              </a:lnSpc>
              <a:buFontTx/>
              <a:buNone/>
            </a:pPr>
            <a:endParaRPr lang="cs-CZ" altLang="cs-CZ" sz="1600"/>
          </a:p>
          <a:p>
            <a:pPr eaLnBrk="1" hangingPunct="1">
              <a:lnSpc>
                <a:spcPct val="90000"/>
              </a:lnSpc>
              <a:buFontTx/>
              <a:buNone/>
            </a:pPr>
            <a:r>
              <a:rPr lang="cs-CZ" altLang="cs-CZ" sz="1600"/>
              <a:t> </a:t>
            </a:r>
            <a:r>
              <a:rPr lang="cs-CZ" altLang="cs-CZ" sz="1600" b="1">
                <a:solidFill>
                  <a:srgbClr val="EE2626"/>
                </a:solidFill>
              </a:rPr>
              <a:t>Robertsonské translokace</a:t>
            </a:r>
            <a:r>
              <a:rPr lang="cs-CZ" altLang="cs-CZ" sz="1600"/>
              <a:t> –  2 </a:t>
            </a:r>
            <a:r>
              <a:rPr lang="cs-CZ" altLang="cs-CZ" sz="1600" b="1"/>
              <a:t>akrocentrické </a:t>
            </a:r>
            <a:r>
              <a:rPr lang="cs-CZ" altLang="cs-CZ" sz="1600"/>
              <a:t>chromosomy fúzují v oblasti</a:t>
            </a:r>
          </a:p>
          <a:p>
            <a:pPr eaLnBrk="1" hangingPunct="1">
              <a:lnSpc>
                <a:spcPct val="90000"/>
              </a:lnSpc>
              <a:buFontTx/>
              <a:buNone/>
            </a:pPr>
            <a:r>
              <a:rPr lang="cs-CZ" altLang="cs-CZ" sz="1600"/>
              <a:t>                                                centromery a ztrácejí svá krátká raménka </a:t>
            </a:r>
          </a:p>
          <a:p>
            <a:pPr eaLnBrk="1" hangingPunct="1">
              <a:lnSpc>
                <a:spcPct val="90000"/>
              </a:lnSpc>
              <a:buFontTx/>
              <a:buNone/>
            </a:pPr>
            <a:r>
              <a:rPr lang="cs-CZ" altLang="cs-CZ" sz="1600"/>
              <a:t>                                               (ztráta nemá vliv fenotyp), vznik zlomů</a:t>
            </a:r>
          </a:p>
          <a:p>
            <a:pPr eaLnBrk="1" hangingPunct="1">
              <a:lnSpc>
                <a:spcPct val="90000"/>
              </a:lnSpc>
              <a:buFontTx/>
              <a:buNone/>
            </a:pPr>
            <a:r>
              <a:rPr lang="cs-CZ" altLang="cs-CZ" sz="1600"/>
              <a:t>                                                v oblasti centromery</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31748" name="Picture 4" descr="vznik rob">
            <a:extLst>
              <a:ext uri="{FF2B5EF4-FFF2-40B4-BE49-F238E27FC236}">
                <a16:creationId xmlns="" xmlns:a16="http://schemas.microsoft.com/office/drawing/2014/main" id="{8073ED23-72D3-49BF-9305-BBC468688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068638"/>
            <a:ext cx="13779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8">
            <a:extLst>
              <a:ext uri="{FF2B5EF4-FFF2-40B4-BE49-F238E27FC236}">
                <a16:creationId xmlns="" xmlns:a16="http://schemas.microsoft.com/office/drawing/2014/main" id="{EDBF00B3-2CDF-4865-8167-ED517DFACE7E}"/>
              </a:ext>
            </a:extLst>
          </p:cNvPr>
          <p:cNvSpPr txBox="1">
            <a:spLocks noChangeArrowheads="1"/>
          </p:cNvSpPr>
          <p:nvPr/>
        </p:nvSpPr>
        <p:spPr bwMode="auto">
          <a:xfrm>
            <a:off x="1042988" y="5761038"/>
            <a:ext cx="7046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nosiči vrozených balancovaných přestaveb </a:t>
            </a:r>
            <a:r>
              <a:rPr lang="cs-CZ" altLang="cs-CZ" sz="1400" b="1">
                <a:latin typeface="Arial" panose="020B0604020202020204" pitchFamily="34" charset="0"/>
              </a:rPr>
              <a:t>většinou nemají žádné změny fenotypu</a:t>
            </a:r>
            <a:endParaRPr lang="cs-CZ" altLang="cs-CZ" sz="14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91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 xmlns:a16="http://schemas.microsoft.com/office/drawing/2014/main" id="{E480533C-BFFF-43CB-A8C2-38B5CAE62B03}"/>
              </a:ext>
            </a:extLst>
          </p:cNvPr>
          <p:cNvSpPr>
            <a:spLocks noGrp="1" noChangeArrowheads="1"/>
          </p:cNvSpPr>
          <p:nvPr>
            <p:ph type="title"/>
          </p:nvPr>
        </p:nvSpPr>
        <p:spPr>
          <a:xfrm>
            <a:off x="395288" y="260350"/>
            <a:ext cx="8443912"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33795" name="Rectangle 3">
            <a:extLst>
              <a:ext uri="{FF2B5EF4-FFF2-40B4-BE49-F238E27FC236}">
                <a16:creationId xmlns="" xmlns:a16="http://schemas.microsoft.com/office/drawing/2014/main" id="{BE61C77A-9AFF-481A-9317-2A9DB5585449}"/>
              </a:ext>
            </a:extLst>
          </p:cNvPr>
          <p:cNvSpPr>
            <a:spLocks noGrp="1" noChangeArrowheads="1"/>
          </p:cNvSpPr>
          <p:nvPr>
            <p:ph type="body" idx="1"/>
          </p:nvPr>
        </p:nvSpPr>
        <p:spPr>
          <a:xfrm>
            <a:off x="1619250" y="2205038"/>
            <a:ext cx="6143625" cy="642937"/>
          </a:xfrm>
        </p:spPr>
        <p:txBody>
          <a:bodyPr/>
          <a:lstStyle/>
          <a:p>
            <a:pPr eaLnBrk="1" hangingPunct="1">
              <a:lnSpc>
                <a:spcPct val="90000"/>
              </a:lnSpc>
              <a:buFontTx/>
              <a:buNone/>
            </a:pPr>
            <a:r>
              <a:rPr lang="cs-CZ" altLang="cs-CZ" sz="2000" b="1"/>
              <a:t>robertsonská translokace der(13;14)</a:t>
            </a:r>
          </a:p>
          <a:p>
            <a:pPr eaLnBrk="1" hangingPunct="1">
              <a:lnSpc>
                <a:spcPct val="90000"/>
              </a:lnSpc>
              <a:buFontTx/>
              <a:buNone/>
            </a:pPr>
            <a:r>
              <a:rPr lang="cs-CZ" altLang="cs-CZ" sz="1400"/>
              <a:t>(derivovaný chromosom)</a:t>
            </a:r>
          </a:p>
        </p:txBody>
      </p:sp>
      <p:pic>
        <p:nvPicPr>
          <p:cNvPr id="33796" name="Picture 4" descr="rob 13;14">
            <a:extLst>
              <a:ext uri="{FF2B5EF4-FFF2-40B4-BE49-F238E27FC236}">
                <a16:creationId xmlns="" xmlns:a16="http://schemas.microsoft.com/office/drawing/2014/main" id="{3B5559BC-165E-4352-9618-173F9F0D4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03563"/>
            <a:ext cx="32766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AutoShape 5">
            <a:extLst>
              <a:ext uri="{FF2B5EF4-FFF2-40B4-BE49-F238E27FC236}">
                <a16:creationId xmlns="" xmlns:a16="http://schemas.microsoft.com/office/drawing/2014/main" id="{B884F381-389C-45AE-822B-4124C8400AFE}"/>
              </a:ext>
            </a:extLst>
          </p:cNvPr>
          <p:cNvSpPr>
            <a:spLocks noChangeArrowheads="1"/>
          </p:cNvSpPr>
          <p:nvPr/>
        </p:nvSpPr>
        <p:spPr bwMode="auto">
          <a:xfrm rot="-1296846">
            <a:off x="4630738" y="3946525"/>
            <a:ext cx="533400" cy="190500"/>
          </a:xfrm>
          <a:prstGeom prst="leftArrow">
            <a:avLst>
              <a:gd name="adj1" fmla="val 50000"/>
              <a:gd name="adj2" fmla="val 7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504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 xmlns:a16="http://schemas.microsoft.com/office/drawing/2014/main" id="{2E744BF5-758F-41F8-A953-2A222333F684}"/>
              </a:ext>
            </a:extLst>
          </p:cNvPr>
          <p:cNvSpPr>
            <a:spLocks noGrp="1" noChangeArrowheads="1"/>
          </p:cNvSpPr>
          <p:nvPr>
            <p:ph type="title"/>
          </p:nvPr>
        </p:nvSpPr>
        <p:spPr>
          <a:xfrm>
            <a:off x="395288" y="260350"/>
            <a:ext cx="8353425"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robertsonská translokace</a:t>
            </a:r>
          </a:p>
        </p:txBody>
      </p:sp>
      <p:sp>
        <p:nvSpPr>
          <p:cNvPr id="35843" name="Rectangle 3">
            <a:extLst>
              <a:ext uri="{FF2B5EF4-FFF2-40B4-BE49-F238E27FC236}">
                <a16:creationId xmlns="" xmlns:a16="http://schemas.microsoft.com/office/drawing/2014/main" id="{6312BCFF-115B-42B0-B0BD-C0F8231C6C8A}"/>
              </a:ext>
            </a:extLst>
          </p:cNvPr>
          <p:cNvSpPr>
            <a:spLocks noGrp="1" noChangeArrowheads="1"/>
          </p:cNvSpPr>
          <p:nvPr>
            <p:ph type="body" idx="1"/>
          </p:nvPr>
        </p:nvSpPr>
        <p:spPr>
          <a:xfrm>
            <a:off x="2411413" y="5880100"/>
            <a:ext cx="5122862" cy="576263"/>
          </a:xfrm>
        </p:spPr>
        <p:txBody>
          <a:bodyPr/>
          <a:lstStyle/>
          <a:p>
            <a:pPr eaLnBrk="1" hangingPunct="1">
              <a:buFontTx/>
              <a:buNone/>
            </a:pPr>
            <a:r>
              <a:rPr lang="cs-CZ" altLang="cs-CZ" sz="2000" b="1"/>
              <a:t>45,XX,der(13;14)(q10;q10)</a:t>
            </a:r>
          </a:p>
        </p:txBody>
      </p:sp>
      <p:pic>
        <p:nvPicPr>
          <p:cNvPr id="35844" name="Picture 5" descr="Osičková">
            <a:extLst>
              <a:ext uri="{FF2B5EF4-FFF2-40B4-BE49-F238E27FC236}">
                <a16:creationId xmlns="" xmlns:a16="http://schemas.microsoft.com/office/drawing/2014/main" id="{13756E26-197C-41B8-9B2A-A6E042108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205038"/>
            <a:ext cx="50419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971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2972D816-888B-42EE-B377-938D5DA9E183}"/>
              </a:ext>
            </a:extLst>
          </p:cNvPr>
          <p:cNvSpPr>
            <a:spLocks noChangeArrowheads="1"/>
          </p:cNvSpPr>
          <p:nvPr/>
        </p:nvSpPr>
        <p:spPr bwMode="auto">
          <a:xfrm>
            <a:off x="468313" y="2708275"/>
            <a:ext cx="8351837" cy="345757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7891" name="Rectangle 3">
            <a:extLst>
              <a:ext uri="{FF2B5EF4-FFF2-40B4-BE49-F238E27FC236}">
                <a16:creationId xmlns="" xmlns:a16="http://schemas.microsoft.com/office/drawing/2014/main" id="{5EA34881-F56E-44E4-9A0C-A799C9E0AB98}"/>
              </a:ext>
            </a:extLst>
          </p:cNvPr>
          <p:cNvSpPr>
            <a:spLocks noGrp="1" noChangeArrowheads="1"/>
          </p:cNvSpPr>
          <p:nvPr>
            <p:ph type="title"/>
          </p:nvPr>
        </p:nvSpPr>
        <p:spPr>
          <a:xfrm>
            <a:off x="395288" y="260350"/>
            <a:ext cx="8497887" cy="2376488"/>
          </a:xfrm>
        </p:spPr>
        <p:txBody>
          <a:bodyPr/>
          <a:lstStyle/>
          <a:p>
            <a:pPr eaLnBrk="1" hangingPunct="1"/>
            <a:r>
              <a:rPr lang="cs-CZ" altLang="cs-CZ" sz="3600"/>
              <a:t>VROZENÉ CHROMOSOMOVÉ ABNORMALITY (VCA)</a:t>
            </a:r>
            <a:r>
              <a:rPr lang="cs-CZ" altLang="cs-CZ" sz="2800"/>
              <a:t/>
            </a:r>
            <a:br>
              <a:rPr lang="cs-CZ" altLang="cs-CZ" sz="2800"/>
            </a:br>
            <a:r>
              <a:rPr lang="cs-CZ" altLang="cs-CZ" sz="2800"/>
              <a:t>strukturní přestavby</a:t>
            </a:r>
            <a:br>
              <a:rPr lang="cs-CZ" altLang="cs-CZ" sz="2800"/>
            </a:br>
            <a:r>
              <a:rPr lang="cs-CZ" altLang="cs-CZ" sz="2800"/>
              <a:t>translokační forma Downova syndromu</a:t>
            </a:r>
          </a:p>
        </p:txBody>
      </p:sp>
      <p:sp>
        <p:nvSpPr>
          <p:cNvPr id="37892" name="Rectangle 4">
            <a:extLst>
              <a:ext uri="{FF2B5EF4-FFF2-40B4-BE49-F238E27FC236}">
                <a16:creationId xmlns="" xmlns:a16="http://schemas.microsoft.com/office/drawing/2014/main" id="{3414FC58-904A-4F04-8883-28B9577EC2C2}"/>
              </a:ext>
            </a:extLst>
          </p:cNvPr>
          <p:cNvSpPr>
            <a:spLocks noGrp="1" noChangeArrowheads="1"/>
          </p:cNvSpPr>
          <p:nvPr>
            <p:ph type="body" idx="1"/>
          </p:nvPr>
        </p:nvSpPr>
        <p:spPr>
          <a:xfrm>
            <a:off x="457200" y="5805488"/>
            <a:ext cx="8686800" cy="465137"/>
          </a:xfrm>
        </p:spPr>
        <p:txBody>
          <a:bodyPr/>
          <a:lstStyle/>
          <a:p>
            <a:pPr eaLnBrk="1" hangingPunct="1">
              <a:buFontTx/>
              <a:buNone/>
            </a:pPr>
            <a:r>
              <a:rPr lang="cs-CZ" altLang="cs-CZ" sz="1800" b="1"/>
              <a:t> 45,XX,der(14;21)(q10;q10)     46,XY,+21,der(14;21)(q10;q10)</a:t>
            </a:r>
          </a:p>
        </p:txBody>
      </p:sp>
      <p:pic>
        <p:nvPicPr>
          <p:cNvPr id="37893" name="Picture 7" descr="Nedbalová">
            <a:extLst>
              <a:ext uri="{FF2B5EF4-FFF2-40B4-BE49-F238E27FC236}">
                <a16:creationId xmlns="" xmlns:a16="http://schemas.microsoft.com/office/drawing/2014/main" id="{26ABF1F3-ADAD-400B-93A2-3E4A8270C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781300"/>
            <a:ext cx="3816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Gábor">
            <a:extLst>
              <a:ext uri="{FF2B5EF4-FFF2-40B4-BE49-F238E27FC236}">
                <a16:creationId xmlns="" xmlns:a16="http://schemas.microsoft.com/office/drawing/2014/main" id="{698DCEE8-65C6-40DA-8734-C0F9E507A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2852738"/>
            <a:ext cx="374491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a:extLst>
              <a:ext uri="{FF2B5EF4-FFF2-40B4-BE49-F238E27FC236}">
                <a16:creationId xmlns="" xmlns:a16="http://schemas.microsoft.com/office/drawing/2014/main" id="{41F802C8-60CD-42FC-BB7B-6DCC37E3E9ED}"/>
              </a:ext>
            </a:extLst>
          </p:cNvPr>
          <p:cNvSpPr txBox="1">
            <a:spLocks noChangeArrowheads="1"/>
          </p:cNvSpPr>
          <p:nvPr/>
        </p:nvSpPr>
        <p:spPr bwMode="auto">
          <a:xfrm>
            <a:off x="5867400" y="5445125"/>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potomek</a:t>
            </a:r>
          </a:p>
        </p:txBody>
      </p:sp>
      <p:sp>
        <p:nvSpPr>
          <p:cNvPr id="37896" name="Text Box 5">
            <a:extLst>
              <a:ext uri="{FF2B5EF4-FFF2-40B4-BE49-F238E27FC236}">
                <a16:creationId xmlns="" xmlns:a16="http://schemas.microsoft.com/office/drawing/2014/main" id="{A0C3D46D-2375-432C-9759-6F4A06D8CD13}"/>
              </a:ext>
            </a:extLst>
          </p:cNvPr>
          <p:cNvSpPr txBox="1">
            <a:spLocks noChangeArrowheads="1"/>
          </p:cNvSpPr>
          <p:nvPr/>
        </p:nvSpPr>
        <p:spPr bwMode="auto">
          <a:xfrm>
            <a:off x="1835150" y="5445125"/>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rodič</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7319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 xmlns:a16="http://schemas.microsoft.com/office/drawing/2014/main" id="{0709FC80-A360-4258-9512-0318F56CF84B}"/>
              </a:ext>
            </a:extLst>
          </p:cNvPr>
          <p:cNvSpPr>
            <a:spLocks noChangeArrowheads="1"/>
          </p:cNvSpPr>
          <p:nvPr/>
        </p:nvSpPr>
        <p:spPr bwMode="auto">
          <a:xfrm>
            <a:off x="323850" y="2565400"/>
            <a:ext cx="8424863" cy="367823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9939" name="Rectangle 3">
            <a:extLst>
              <a:ext uri="{FF2B5EF4-FFF2-40B4-BE49-F238E27FC236}">
                <a16:creationId xmlns="" xmlns:a16="http://schemas.microsoft.com/office/drawing/2014/main" id="{BB52A3E1-1FC9-4D44-8615-2B29002B7DFD}"/>
              </a:ext>
            </a:extLst>
          </p:cNvPr>
          <p:cNvSpPr>
            <a:spLocks noGrp="1" noChangeArrowheads="1"/>
          </p:cNvSpPr>
          <p:nvPr>
            <p:ph type="title"/>
          </p:nvPr>
        </p:nvSpPr>
        <p:spPr>
          <a:xfrm>
            <a:off x="323850" y="188913"/>
            <a:ext cx="8353425" cy="2232025"/>
          </a:xfrm>
        </p:spPr>
        <p:txBody>
          <a:bodyPr/>
          <a:lstStyle/>
          <a:p>
            <a:pPr eaLnBrk="1" hangingPunct="1"/>
            <a:r>
              <a:rPr lang="cs-CZ" altLang="cs-CZ" sz="3600"/>
              <a:t>VROZENÉ CHROMOSOMOVÉ ABNORMALIY (VCA)</a:t>
            </a:r>
            <a:r>
              <a:rPr lang="cs-CZ" altLang="cs-CZ" sz="2800"/>
              <a:t/>
            </a:r>
            <a:br>
              <a:rPr lang="cs-CZ" altLang="cs-CZ" sz="2800"/>
            </a:br>
            <a:r>
              <a:rPr lang="cs-CZ" altLang="cs-CZ" sz="2800"/>
              <a:t>strukturní přestavby</a:t>
            </a:r>
            <a:br>
              <a:rPr lang="cs-CZ" altLang="cs-CZ" sz="2800"/>
            </a:br>
            <a:r>
              <a:rPr lang="cs-CZ" altLang="cs-CZ" sz="2800"/>
              <a:t>translokační forma Downova syndromu</a:t>
            </a:r>
          </a:p>
        </p:txBody>
      </p:sp>
      <p:sp>
        <p:nvSpPr>
          <p:cNvPr id="39940" name="Rectangle 4">
            <a:extLst>
              <a:ext uri="{FF2B5EF4-FFF2-40B4-BE49-F238E27FC236}">
                <a16:creationId xmlns="" xmlns:a16="http://schemas.microsoft.com/office/drawing/2014/main" id="{3DB5773B-62D1-4BDB-BC30-0356D9563755}"/>
              </a:ext>
            </a:extLst>
          </p:cNvPr>
          <p:cNvSpPr>
            <a:spLocks noGrp="1" noChangeArrowheads="1"/>
          </p:cNvSpPr>
          <p:nvPr>
            <p:ph type="body" idx="1"/>
          </p:nvPr>
        </p:nvSpPr>
        <p:spPr>
          <a:xfrm>
            <a:off x="457200" y="5661025"/>
            <a:ext cx="8686800" cy="360363"/>
          </a:xfrm>
        </p:spPr>
        <p:txBody>
          <a:bodyPr/>
          <a:lstStyle/>
          <a:p>
            <a:pPr eaLnBrk="1" hangingPunct="1">
              <a:lnSpc>
                <a:spcPct val="80000"/>
              </a:lnSpc>
              <a:buFontTx/>
              <a:buNone/>
            </a:pPr>
            <a:r>
              <a:rPr lang="cs-CZ" altLang="cs-CZ" sz="1800" b="1"/>
              <a:t>45,XX,der(21;21)(q10;q10)      46,XY,+21,der(21;21)(q10;q10)</a:t>
            </a:r>
          </a:p>
        </p:txBody>
      </p:sp>
      <p:pic>
        <p:nvPicPr>
          <p:cNvPr id="39941" name="Picture 7" descr="Lenertová">
            <a:extLst>
              <a:ext uri="{FF2B5EF4-FFF2-40B4-BE49-F238E27FC236}">
                <a16:creationId xmlns="" xmlns:a16="http://schemas.microsoft.com/office/drawing/2014/main" id="{4CC6070B-2E57-4868-B963-C8C19E1C2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36838"/>
            <a:ext cx="39608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Kříž">
            <a:extLst>
              <a:ext uri="{FF2B5EF4-FFF2-40B4-BE49-F238E27FC236}">
                <a16:creationId xmlns="" xmlns:a16="http://schemas.microsoft.com/office/drawing/2014/main" id="{31CE728F-0763-4B63-AA05-612CCB16C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636838"/>
            <a:ext cx="40322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9">
            <a:extLst>
              <a:ext uri="{FF2B5EF4-FFF2-40B4-BE49-F238E27FC236}">
                <a16:creationId xmlns="" xmlns:a16="http://schemas.microsoft.com/office/drawing/2014/main" id="{116F361C-1B31-45F6-9B3D-C2453178C8FB}"/>
              </a:ext>
            </a:extLst>
          </p:cNvPr>
          <p:cNvSpPr txBox="1">
            <a:spLocks noChangeArrowheads="1"/>
          </p:cNvSpPr>
          <p:nvPr/>
        </p:nvSpPr>
        <p:spPr bwMode="auto">
          <a:xfrm>
            <a:off x="1403350" y="5876925"/>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latin typeface="Arial" panose="020B0604020202020204" pitchFamily="34" charset="0"/>
              </a:rPr>
              <a:t>fenotyp normální</a:t>
            </a:r>
          </a:p>
        </p:txBody>
      </p:sp>
      <p:sp>
        <p:nvSpPr>
          <p:cNvPr id="39944" name="Text Box 6">
            <a:extLst>
              <a:ext uri="{FF2B5EF4-FFF2-40B4-BE49-F238E27FC236}">
                <a16:creationId xmlns="" xmlns:a16="http://schemas.microsoft.com/office/drawing/2014/main" id="{F80AF0CE-0DE6-46DC-958D-C395B7E2E156}"/>
              </a:ext>
            </a:extLst>
          </p:cNvPr>
          <p:cNvSpPr txBox="1">
            <a:spLocks noChangeArrowheads="1"/>
          </p:cNvSpPr>
          <p:nvPr/>
        </p:nvSpPr>
        <p:spPr bwMode="auto">
          <a:xfrm>
            <a:off x="6011863" y="530066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potomek</a:t>
            </a:r>
          </a:p>
        </p:txBody>
      </p:sp>
      <p:sp>
        <p:nvSpPr>
          <p:cNvPr id="39945" name="Text Box 5">
            <a:extLst>
              <a:ext uri="{FF2B5EF4-FFF2-40B4-BE49-F238E27FC236}">
                <a16:creationId xmlns="" xmlns:a16="http://schemas.microsoft.com/office/drawing/2014/main" id="{F449AA61-9847-4F84-800B-3B027D013ED2}"/>
              </a:ext>
            </a:extLst>
          </p:cNvPr>
          <p:cNvSpPr txBox="1">
            <a:spLocks noChangeArrowheads="1"/>
          </p:cNvSpPr>
          <p:nvPr/>
        </p:nvSpPr>
        <p:spPr bwMode="auto">
          <a:xfrm>
            <a:off x="1835150" y="530066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rodič</a:t>
            </a:r>
          </a:p>
        </p:txBody>
      </p:sp>
      <p:sp>
        <p:nvSpPr>
          <p:cNvPr id="39946" name="Text Box 10">
            <a:extLst>
              <a:ext uri="{FF2B5EF4-FFF2-40B4-BE49-F238E27FC236}">
                <a16:creationId xmlns="" xmlns:a16="http://schemas.microsoft.com/office/drawing/2014/main" id="{335A6AE3-8FB0-475D-AD8E-37DF4C1A657A}"/>
              </a:ext>
            </a:extLst>
          </p:cNvPr>
          <p:cNvSpPr txBox="1">
            <a:spLocks noChangeArrowheads="1"/>
          </p:cNvSpPr>
          <p:nvPr/>
        </p:nvSpPr>
        <p:spPr bwMode="auto">
          <a:xfrm>
            <a:off x="6084888" y="5876925"/>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latin typeface="Arial" panose="020B0604020202020204" pitchFamily="34" charset="0"/>
              </a:rPr>
              <a:t>postižený</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1002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 xmlns:a16="http://schemas.microsoft.com/office/drawing/2014/main" id="{5229E295-C8E2-446B-BE04-9507B6FE10F3}"/>
              </a:ext>
            </a:extLst>
          </p:cNvPr>
          <p:cNvSpPr>
            <a:spLocks noGrp="1" noChangeArrowheads="1"/>
          </p:cNvSpPr>
          <p:nvPr>
            <p:ph type="title"/>
          </p:nvPr>
        </p:nvSpPr>
        <p:spPr>
          <a:xfrm>
            <a:off x="395288" y="304800"/>
            <a:ext cx="8367712" cy="182880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1987" name="Rectangle 3">
            <a:extLst>
              <a:ext uri="{FF2B5EF4-FFF2-40B4-BE49-F238E27FC236}">
                <a16:creationId xmlns="" xmlns:a16="http://schemas.microsoft.com/office/drawing/2014/main" id="{E75B5489-2284-4D65-A6E1-C6A02325DC8C}"/>
              </a:ext>
            </a:extLst>
          </p:cNvPr>
          <p:cNvSpPr>
            <a:spLocks noGrp="1" noChangeArrowheads="1"/>
          </p:cNvSpPr>
          <p:nvPr>
            <p:ph type="body" idx="1"/>
          </p:nvPr>
        </p:nvSpPr>
        <p:spPr>
          <a:xfrm>
            <a:off x="533400" y="2362200"/>
            <a:ext cx="8229600" cy="3733800"/>
          </a:xfrm>
        </p:spPr>
        <p:txBody>
          <a:bodyPr/>
          <a:lstStyle/>
          <a:p>
            <a:pPr eaLnBrk="1" hangingPunct="1">
              <a:lnSpc>
                <a:spcPct val="80000"/>
              </a:lnSpc>
            </a:pPr>
            <a:r>
              <a:rPr lang="cs-CZ" altLang="cs-CZ" sz="2400" b="1"/>
              <a:t>inverze </a:t>
            </a:r>
            <a:r>
              <a:rPr lang="cs-CZ" altLang="cs-CZ" sz="1800"/>
              <a:t>– na jednom chromosomu vzniknou 2 zlomy, segment </a:t>
            </a:r>
          </a:p>
          <a:p>
            <a:pPr eaLnBrk="1" hangingPunct="1">
              <a:lnSpc>
                <a:spcPct val="80000"/>
              </a:lnSpc>
              <a:buFontTx/>
              <a:buNone/>
            </a:pPr>
            <a:r>
              <a:rPr lang="cs-CZ" altLang="cs-CZ" sz="1800"/>
              <a:t>                        mezi nimi se otočí o 180° a opět se začlení </a:t>
            </a:r>
          </a:p>
          <a:p>
            <a:pPr eaLnBrk="1" hangingPunct="1">
              <a:lnSpc>
                <a:spcPct val="80000"/>
              </a:lnSpc>
              <a:buFontTx/>
              <a:buNone/>
            </a:pPr>
            <a:r>
              <a:rPr lang="cs-CZ" altLang="cs-CZ" sz="1800"/>
              <a:t>                        do chromosomu</a:t>
            </a:r>
          </a:p>
          <a:p>
            <a:pPr eaLnBrk="1" hangingPunct="1">
              <a:lnSpc>
                <a:spcPct val="80000"/>
              </a:lnSpc>
              <a:buFontTx/>
              <a:buNone/>
            </a:pPr>
            <a:r>
              <a:rPr lang="cs-CZ" altLang="cs-CZ" sz="1800"/>
              <a:t>                                              </a:t>
            </a:r>
            <a:r>
              <a:rPr lang="cs-CZ" altLang="cs-CZ" sz="1800" b="1"/>
              <a:t>paracentrická</a:t>
            </a:r>
            <a:r>
              <a:rPr lang="cs-CZ" altLang="cs-CZ" sz="1800"/>
              <a:t> inverze – </a:t>
            </a:r>
          </a:p>
          <a:p>
            <a:pPr eaLnBrk="1" hangingPunct="1">
              <a:lnSpc>
                <a:spcPct val="80000"/>
              </a:lnSpc>
              <a:buFontTx/>
              <a:buNone/>
            </a:pPr>
            <a:r>
              <a:rPr lang="cs-CZ" altLang="cs-CZ" sz="1800"/>
              <a:t>                                              oba zlomy jsou na stejném raménku,</a:t>
            </a:r>
          </a:p>
          <a:p>
            <a:pPr eaLnBrk="1" hangingPunct="1">
              <a:lnSpc>
                <a:spcPct val="80000"/>
              </a:lnSpc>
              <a:buFontTx/>
              <a:buNone/>
            </a:pPr>
            <a:r>
              <a:rPr lang="cs-CZ" altLang="cs-CZ" sz="1800"/>
              <a:t>                                              úsek nezahrnuje centromeru</a:t>
            </a:r>
          </a:p>
          <a:p>
            <a:pPr eaLnBrk="1" hangingPunct="1">
              <a:lnSpc>
                <a:spcPct val="80000"/>
              </a:lnSpc>
              <a:buFontTx/>
              <a:buNone/>
            </a:pPr>
            <a:r>
              <a:rPr lang="cs-CZ" altLang="cs-CZ" sz="1800"/>
              <a:t> </a:t>
            </a:r>
          </a:p>
          <a:p>
            <a:pPr eaLnBrk="1" hangingPunct="1">
              <a:lnSpc>
                <a:spcPct val="80000"/>
              </a:lnSpc>
              <a:buFontTx/>
              <a:buNone/>
            </a:pPr>
            <a:r>
              <a:rPr lang="cs-CZ" altLang="cs-CZ" sz="1800"/>
              <a:t>                                              </a:t>
            </a:r>
            <a:r>
              <a:rPr lang="cs-CZ" altLang="cs-CZ" sz="1800" b="1"/>
              <a:t>pericentrická</a:t>
            </a:r>
            <a:r>
              <a:rPr lang="cs-CZ" altLang="cs-CZ" sz="1800"/>
              <a:t> inverze – </a:t>
            </a:r>
          </a:p>
          <a:p>
            <a:pPr eaLnBrk="1" hangingPunct="1">
              <a:lnSpc>
                <a:spcPct val="80000"/>
              </a:lnSpc>
              <a:buFontTx/>
              <a:buNone/>
            </a:pPr>
            <a:r>
              <a:rPr lang="cs-CZ" altLang="cs-CZ" sz="1800"/>
              <a:t>                                              na každém raménku je jeden zlom, </a:t>
            </a:r>
          </a:p>
          <a:p>
            <a:pPr eaLnBrk="1" hangingPunct="1">
              <a:lnSpc>
                <a:spcPct val="80000"/>
              </a:lnSpc>
              <a:buFontTx/>
              <a:buNone/>
            </a:pPr>
            <a:r>
              <a:rPr lang="cs-CZ" altLang="cs-CZ" sz="1800"/>
              <a:t>                                              invertovaný úsek zahrnuje</a:t>
            </a:r>
          </a:p>
          <a:p>
            <a:pPr eaLnBrk="1" hangingPunct="1">
              <a:lnSpc>
                <a:spcPct val="80000"/>
              </a:lnSpc>
              <a:buFontTx/>
              <a:buNone/>
            </a:pPr>
            <a:r>
              <a:rPr lang="cs-CZ" altLang="cs-CZ" sz="1800"/>
              <a:t>                                              centromeru</a:t>
            </a:r>
          </a:p>
          <a:p>
            <a:pPr eaLnBrk="1" hangingPunct="1">
              <a:lnSpc>
                <a:spcPct val="80000"/>
              </a:lnSpc>
              <a:buFontTx/>
              <a:buNone/>
            </a:pPr>
            <a:r>
              <a:rPr lang="cs-CZ" altLang="cs-CZ" sz="1800"/>
              <a:t>                                              (změna polohy centromery – změna</a:t>
            </a:r>
          </a:p>
          <a:p>
            <a:pPr eaLnBrk="1" hangingPunct="1">
              <a:lnSpc>
                <a:spcPct val="80000"/>
              </a:lnSpc>
              <a:buFontTx/>
              <a:buNone/>
            </a:pPr>
            <a:r>
              <a:rPr lang="cs-CZ" altLang="cs-CZ" sz="1800"/>
              <a:t>                                               morfologie chromosomu)</a:t>
            </a:r>
          </a:p>
          <a:p>
            <a:pPr eaLnBrk="1" hangingPunct="1">
              <a:lnSpc>
                <a:spcPct val="80000"/>
              </a:lnSpc>
              <a:buFontTx/>
              <a:buNone/>
            </a:pPr>
            <a:endParaRPr lang="cs-CZ" altLang="cs-CZ" sz="2000"/>
          </a:p>
          <a:p>
            <a:pPr eaLnBrk="1" hangingPunct="1">
              <a:lnSpc>
                <a:spcPct val="80000"/>
              </a:lnSpc>
              <a:buFontTx/>
              <a:buNone/>
            </a:pPr>
            <a:endParaRPr lang="cs-CZ" altLang="cs-CZ" sz="2000"/>
          </a:p>
          <a:p>
            <a:pPr eaLnBrk="1" hangingPunct="1">
              <a:lnSpc>
                <a:spcPct val="80000"/>
              </a:lnSpc>
              <a:buFontTx/>
              <a:buNone/>
            </a:pPr>
            <a:endParaRPr lang="cs-CZ" altLang="cs-CZ" sz="2000" b="1"/>
          </a:p>
        </p:txBody>
      </p:sp>
      <p:pic>
        <p:nvPicPr>
          <p:cNvPr id="41988" name="Picture 4" descr="inv parac bez gam">
            <a:extLst>
              <a:ext uri="{FF2B5EF4-FFF2-40B4-BE49-F238E27FC236}">
                <a16:creationId xmlns="" xmlns:a16="http://schemas.microsoft.com/office/drawing/2014/main" id="{73167D75-EE60-4121-97DA-CE3A4EB34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956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inv peric bez gam">
            <a:extLst>
              <a:ext uri="{FF2B5EF4-FFF2-40B4-BE49-F238E27FC236}">
                <a16:creationId xmlns="" xmlns:a16="http://schemas.microsoft.com/office/drawing/2014/main" id="{FFC3AD7E-69A8-44CC-B884-FD381578E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613" y="4191000"/>
            <a:ext cx="17033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AutoShape 7">
            <a:extLst>
              <a:ext uri="{FF2B5EF4-FFF2-40B4-BE49-F238E27FC236}">
                <a16:creationId xmlns="" xmlns:a16="http://schemas.microsoft.com/office/drawing/2014/main" id="{980FF06C-A7CB-4915-9FA8-F26A262285DB}"/>
              </a:ext>
            </a:extLst>
          </p:cNvPr>
          <p:cNvSpPr>
            <a:spLocks noChangeArrowheads="1"/>
          </p:cNvSpPr>
          <p:nvPr/>
        </p:nvSpPr>
        <p:spPr bwMode="auto">
          <a:xfrm>
            <a:off x="2057400" y="3657600"/>
            <a:ext cx="1981200" cy="228600"/>
          </a:xfrm>
          <a:prstGeom prst="leftArrow">
            <a:avLst>
              <a:gd name="adj1" fmla="val 50000"/>
              <a:gd name="adj2" fmla="val 2166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1991" name="AutoShape 8">
            <a:extLst>
              <a:ext uri="{FF2B5EF4-FFF2-40B4-BE49-F238E27FC236}">
                <a16:creationId xmlns="" xmlns:a16="http://schemas.microsoft.com/office/drawing/2014/main" id="{C06A73A9-E8A4-4845-8FD8-071F35A817E5}"/>
              </a:ext>
            </a:extLst>
          </p:cNvPr>
          <p:cNvSpPr>
            <a:spLocks noChangeArrowheads="1"/>
          </p:cNvSpPr>
          <p:nvPr/>
        </p:nvSpPr>
        <p:spPr bwMode="auto">
          <a:xfrm>
            <a:off x="3810000" y="5105400"/>
            <a:ext cx="457200" cy="228600"/>
          </a:xfrm>
          <a:prstGeom prst="lef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463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8">
            <a:extLst>
              <a:ext uri="{FF2B5EF4-FFF2-40B4-BE49-F238E27FC236}">
                <a16:creationId xmlns="" xmlns:a16="http://schemas.microsoft.com/office/drawing/2014/main" id="{E8D6E985-3DE4-43AB-B0F3-DE37966EFA2B}"/>
              </a:ext>
            </a:extLst>
          </p:cNvPr>
          <p:cNvSpPr>
            <a:spLocks noChangeArrowheads="1"/>
          </p:cNvSpPr>
          <p:nvPr/>
        </p:nvSpPr>
        <p:spPr bwMode="auto">
          <a:xfrm>
            <a:off x="2051050" y="2832100"/>
            <a:ext cx="5257800" cy="32146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5" name="Rectangle 2">
            <a:extLst>
              <a:ext uri="{FF2B5EF4-FFF2-40B4-BE49-F238E27FC236}">
                <a16:creationId xmlns="" xmlns:a16="http://schemas.microsoft.com/office/drawing/2014/main" id="{AE65CB23-D2C3-486E-953F-3600F89F08BD}"/>
              </a:ext>
            </a:extLst>
          </p:cNvPr>
          <p:cNvSpPr>
            <a:spLocks noGrp="1" noChangeArrowheads="1"/>
          </p:cNvSpPr>
          <p:nvPr>
            <p:ph type="title"/>
          </p:nvPr>
        </p:nvSpPr>
        <p:spPr>
          <a:xfrm>
            <a:off x="395288" y="304800"/>
            <a:ext cx="8443912" cy="182880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4036" name="Rectangle 3">
            <a:extLst>
              <a:ext uri="{FF2B5EF4-FFF2-40B4-BE49-F238E27FC236}">
                <a16:creationId xmlns="" xmlns:a16="http://schemas.microsoft.com/office/drawing/2014/main" id="{4BE20D0A-4BAF-4875-AF04-A6364EA7C62E}"/>
              </a:ext>
            </a:extLst>
          </p:cNvPr>
          <p:cNvSpPr>
            <a:spLocks noGrp="1" noChangeArrowheads="1"/>
          </p:cNvSpPr>
          <p:nvPr>
            <p:ph type="body" idx="1"/>
          </p:nvPr>
        </p:nvSpPr>
        <p:spPr>
          <a:xfrm>
            <a:off x="2438400" y="2362200"/>
            <a:ext cx="4267200" cy="533400"/>
          </a:xfrm>
        </p:spPr>
        <p:txBody>
          <a:bodyPr/>
          <a:lstStyle/>
          <a:p>
            <a:pPr eaLnBrk="1" hangingPunct="1">
              <a:buFontTx/>
              <a:buNone/>
            </a:pPr>
            <a:r>
              <a:rPr lang="cs-CZ" altLang="cs-CZ" sz="2000" b="1"/>
              <a:t>pericentrická inverze inv(3)</a:t>
            </a:r>
          </a:p>
        </p:txBody>
      </p:sp>
      <p:pic>
        <p:nvPicPr>
          <p:cNvPr id="44037" name="Picture 9" descr="C:\Users\3750\Desktop\prezentace obrázky kar\inv 3 651 15.jpg">
            <a:extLst>
              <a:ext uri="{FF2B5EF4-FFF2-40B4-BE49-F238E27FC236}">
                <a16:creationId xmlns="" xmlns:a16="http://schemas.microsoft.com/office/drawing/2014/main" id="{2726E2F4-C6B6-4A30-AF57-AC4875CAF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835" t="6128" r="44942" b="63985"/>
          <a:stretch>
            <a:fillRect/>
          </a:stretch>
        </p:blipFill>
        <p:spPr bwMode="auto">
          <a:xfrm>
            <a:off x="4500563" y="2903538"/>
            <a:ext cx="2292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a:extLst>
              <a:ext uri="{FF2B5EF4-FFF2-40B4-BE49-F238E27FC236}">
                <a16:creationId xmlns="" xmlns:a16="http://schemas.microsoft.com/office/drawing/2014/main" id="{EF95C36C-5994-453B-B4B4-B108D19C9DD7}"/>
              </a:ext>
            </a:extLst>
          </p:cNvPr>
          <p:cNvSpPr>
            <a:spLocks noChangeArrowheads="1"/>
          </p:cNvSpPr>
          <p:nvPr/>
        </p:nvSpPr>
        <p:spPr bwMode="auto">
          <a:xfrm rot="1171034">
            <a:off x="6262688" y="34877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39" name="AutoShape 6">
            <a:extLst>
              <a:ext uri="{FF2B5EF4-FFF2-40B4-BE49-F238E27FC236}">
                <a16:creationId xmlns="" xmlns:a16="http://schemas.microsoft.com/office/drawing/2014/main" id="{AC7DA793-838C-404B-805C-B8B2B9DDA314}"/>
              </a:ext>
            </a:extLst>
          </p:cNvPr>
          <p:cNvSpPr>
            <a:spLocks noChangeArrowheads="1"/>
          </p:cNvSpPr>
          <p:nvPr/>
        </p:nvSpPr>
        <p:spPr bwMode="auto">
          <a:xfrm>
            <a:off x="6057900" y="4368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0" name="AutoShape 6">
            <a:extLst>
              <a:ext uri="{FF2B5EF4-FFF2-40B4-BE49-F238E27FC236}">
                <a16:creationId xmlns="" xmlns:a16="http://schemas.microsoft.com/office/drawing/2014/main" id="{3ECBEE32-41EF-433E-8454-9D5661851ABC}"/>
              </a:ext>
            </a:extLst>
          </p:cNvPr>
          <p:cNvSpPr>
            <a:spLocks noChangeArrowheads="1"/>
          </p:cNvSpPr>
          <p:nvPr/>
        </p:nvSpPr>
        <p:spPr bwMode="auto">
          <a:xfrm rot="1007624">
            <a:off x="6076950" y="3778250"/>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1" name="AutoShape 6">
            <a:extLst>
              <a:ext uri="{FF2B5EF4-FFF2-40B4-BE49-F238E27FC236}">
                <a16:creationId xmlns="" xmlns:a16="http://schemas.microsoft.com/office/drawing/2014/main" id="{F5FC970B-97EB-43F1-83F0-024D2BAE82C6}"/>
              </a:ext>
            </a:extLst>
          </p:cNvPr>
          <p:cNvSpPr>
            <a:spLocks noChangeArrowheads="1"/>
          </p:cNvSpPr>
          <p:nvPr/>
        </p:nvSpPr>
        <p:spPr bwMode="auto">
          <a:xfrm rot="9949774">
            <a:off x="4927600" y="409098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2" name="TextovéPole 1">
            <a:extLst>
              <a:ext uri="{FF2B5EF4-FFF2-40B4-BE49-F238E27FC236}">
                <a16:creationId xmlns="" xmlns:a16="http://schemas.microsoft.com/office/drawing/2014/main" id="{D9EFAD68-26F8-4FDB-A7EA-0B41FDC9811E}"/>
              </a:ext>
            </a:extLst>
          </p:cNvPr>
          <p:cNvSpPr txBox="1">
            <a:spLocks noChangeArrowheads="1"/>
          </p:cNvSpPr>
          <p:nvPr/>
        </p:nvSpPr>
        <p:spPr bwMode="auto">
          <a:xfrm>
            <a:off x="179388" y="4797425"/>
            <a:ext cx="1631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Místa zlomů označena </a:t>
            </a:r>
          </a:p>
          <a:p>
            <a:pPr>
              <a:spcBef>
                <a:spcPct val="0"/>
              </a:spcBef>
              <a:buFontTx/>
              <a:buNone/>
            </a:pPr>
            <a:r>
              <a:rPr lang="cs-CZ" altLang="cs-CZ" sz="1100">
                <a:latin typeface="Arial" panose="020B0604020202020204" pitchFamily="34" charset="0"/>
              </a:rPr>
              <a:t>červenou šipkou</a:t>
            </a:r>
          </a:p>
        </p:txBody>
      </p:sp>
      <p:sp>
        <p:nvSpPr>
          <p:cNvPr id="44043" name="TextovéPole 14">
            <a:extLst>
              <a:ext uri="{FF2B5EF4-FFF2-40B4-BE49-F238E27FC236}">
                <a16:creationId xmlns="" xmlns:a16="http://schemas.microsoft.com/office/drawing/2014/main" id="{E54BBCB6-D197-4414-A37C-6946A57F07D3}"/>
              </a:ext>
            </a:extLst>
          </p:cNvPr>
          <p:cNvSpPr txBox="1">
            <a:spLocks noChangeArrowheads="1"/>
          </p:cNvSpPr>
          <p:nvPr/>
        </p:nvSpPr>
        <p:spPr bwMode="auto">
          <a:xfrm>
            <a:off x="179388" y="3271838"/>
            <a:ext cx="14398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Poloha centromery označena modrou šipkou (díky inverzi</a:t>
            </a:r>
          </a:p>
          <a:p>
            <a:pPr>
              <a:spcBef>
                <a:spcPct val="0"/>
              </a:spcBef>
              <a:buFontTx/>
              <a:buNone/>
            </a:pPr>
            <a:r>
              <a:rPr lang="cs-CZ" altLang="cs-CZ" sz="1100">
                <a:latin typeface="Arial" panose="020B0604020202020204" pitchFamily="34" charset="0"/>
              </a:rPr>
              <a:t>došlo ke změně její</a:t>
            </a:r>
          </a:p>
          <a:p>
            <a:pPr>
              <a:spcBef>
                <a:spcPct val="0"/>
              </a:spcBef>
              <a:buFontTx/>
              <a:buNone/>
            </a:pPr>
            <a:r>
              <a:rPr lang="cs-CZ" altLang="cs-CZ" sz="1100">
                <a:latin typeface="Arial" panose="020B0604020202020204" pitchFamily="34" charset="0"/>
              </a:rPr>
              <a:t>polohy v rámci chromosomu)</a:t>
            </a:r>
          </a:p>
        </p:txBody>
      </p:sp>
      <p:pic>
        <p:nvPicPr>
          <p:cNvPr id="44044" name="Picture 10" descr="C:\Users\3750\Desktop\3.jpg">
            <a:extLst>
              <a:ext uri="{FF2B5EF4-FFF2-40B4-BE49-F238E27FC236}">
                <a16:creationId xmlns="" xmlns:a16="http://schemas.microsoft.com/office/drawing/2014/main" id="{2D719B10-4EB0-4DC3-B4DD-F3AC2B7F3E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765"/>
          <a:stretch>
            <a:fillRect/>
          </a:stretch>
        </p:blipFill>
        <p:spPr bwMode="auto">
          <a:xfrm>
            <a:off x="2916238" y="2881313"/>
            <a:ext cx="62706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AutoShape 6">
            <a:extLst>
              <a:ext uri="{FF2B5EF4-FFF2-40B4-BE49-F238E27FC236}">
                <a16:creationId xmlns="" xmlns:a16="http://schemas.microsoft.com/office/drawing/2014/main" id="{32E78DFD-CF52-4133-B49E-ACD0783FBB0A}"/>
              </a:ext>
            </a:extLst>
          </p:cNvPr>
          <p:cNvSpPr>
            <a:spLocks noChangeArrowheads="1"/>
          </p:cNvSpPr>
          <p:nvPr/>
        </p:nvSpPr>
        <p:spPr bwMode="auto">
          <a:xfrm rot="-1209345">
            <a:off x="3406775" y="321468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6" name="AutoShape 7">
            <a:extLst>
              <a:ext uri="{FF2B5EF4-FFF2-40B4-BE49-F238E27FC236}">
                <a16:creationId xmlns="" xmlns:a16="http://schemas.microsoft.com/office/drawing/2014/main" id="{D5D0127F-D961-4AFA-9707-50F00211D35F}"/>
              </a:ext>
            </a:extLst>
          </p:cNvPr>
          <p:cNvSpPr>
            <a:spLocks noChangeArrowheads="1"/>
          </p:cNvSpPr>
          <p:nvPr/>
        </p:nvSpPr>
        <p:spPr bwMode="auto">
          <a:xfrm rot="-1240903">
            <a:off x="3352800" y="4643438"/>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4047" name="AutoShape 6">
            <a:extLst>
              <a:ext uri="{FF2B5EF4-FFF2-40B4-BE49-F238E27FC236}">
                <a16:creationId xmlns="" xmlns:a16="http://schemas.microsoft.com/office/drawing/2014/main" id="{3DC1B944-CF76-4707-A988-FAA27F0D53C7}"/>
              </a:ext>
            </a:extLst>
          </p:cNvPr>
          <p:cNvSpPr>
            <a:spLocks noChangeArrowheads="1"/>
          </p:cNvSpPr>
          <p:nvPr/>
        </p:nvSpPr>
        <p:spPr bwMode="auto">
          <a:xfrm>
            <a:off x="3379788" y="4237038"/>
            <a:ext cx="381000" cy="152400"/>
          </a:xfrm>
          <a:prstGeom prst="leftArrow">
            <a:avLst>
              <a:gd name="adj1" fmla="val 50000"/>
              <a:gd name="adj2" fmla="val 62500"/>
            </a:avLst>
          </a:prstGeom>
          <a:solidFill>
            <a:srgbClr val="2C7CCC"/>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rgbClr val="2C7CCC"/>
              </a:solidFill>
              <a:latin typeface="Arial" panose="020B0604020202020204" pitchFamily="34" charset="0"/>
            </a:endParaRPr>
          </a:p>
        </p:txBody>
      </p:sp>
      <p:sp>
        <p:nvSpPr>
          <p:cNvPr id="44048" name="TextovéPole 20">
            <a:extLst>
              <a:ext uri="{FF2B5EF4-FFF2-40B4-BE49-F238E27FC236}">
                <a16:creationId xmlns="" xmlns:a16="http://schemas.microsoft.com/office/drawing/2014/main" id="{1F8C625E-FA3C-4492-970E-82DBD3821002}"/>
              </a:ext>
            </a:extLst>
          </p:cNvPr>
          <p:cNvSpPr txBox="1">
            <a:spLocks noChangeArrowheads="1"/>
          </p:cNvSpPr>
          <p:nvPr/>
        </p:nvSpPr>
        <p:spPr bwMode="auto">
          <a:xfrm>
            <a:off x="4470400" y="5434013"/>
            <a:ext cx="1108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bez inverze</a:t>
            </a:r>
          </a:p>
        </p:txBody>
      </p:sp>
      <p:sp>
        <p:nvSpPr>
          <p:cNvPr id="44049" name="TextovéPole 21">
            <a:extLst>
              <a:ext uri="{FF2B5EF4-FFF2-40B4-BE49-F238E27FC236}">
                <a16:creationId xmlns="" xmlns:a16="http://schemas.microsoft.com/office/drawing/2014/main" id="{F553E3CE-A1F0-499E-88E9-4F1825A7E57E}"/>
              </a:ext>
            </a:extLst>
          </p:cNvPr>
          <p:cNvSpPr txBox="1">
            <a:spLocks noChangeArrowheads="1"/>
          </p:cNvSpPr>
          <p:nvPr/>
        </p:nvSpPr>
        <p:spPr bwMode="auto">
          <a:xfrm>
            <a:off x="5865813" y="5434013"/>
            <a:ext cx="13446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100">
                <a:latin typeface="Arial" panose="020B0604020202020204" pitchFamily="34" charset="0"/>
              </a:rPr>
              <a:t>Submetacentrický </a:t>
            </a:r>
          </a:p>
          <a:p>
            <a:pPr>
              <a:spcBef>
                <a:spcPct val="0"/>
              </a:spcBef>
              <a:buFontTx/>
              <a:buNone/>
            </a:pPr>
            <a:r>
              <a:rPr lang="cs-CZ" altLang="cs-CZ" sz="1100">
                <a:latin typeface="Arial" panose="020B0604020202020204" pitchFamily="34" charset="0"/>
              </a:rPr>
              <a:t>chromosom 3 </a:t>
            </a:r>
          </a:p>
          <a:p>
            <a:pPr>
              <a:spcBef>
                <a:spcPct val="0"/>
              </a:spcBef>
              <a:buFontTx/>
              <a:buNone/>
            </a:pPr>
            <a:r>
              <a:rPr lang="cs-CZ" altLang="cs-CZ" sz="1100">
                <a:latin typeface="Arial" panose="020B0604020202020204" pitchFamily="34" charset="0"/>
              </a:rPr>
              <a:t>s inverzí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516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53D223EA-72F7-4845-A833-8F59B10B27DA}"/>
              </a:ext>
            </a:extLst>
          </p:cNvPr>
          <p:cNvSpPr>
            <a:spLocks noGrp="1" noChangeArrowheads="1"/>
          </p:cNvSpPr>
          <p:nvPr>
            <p:ph type="title"/>
          </p:nvPr>
        </p:nvSpPr>
        <p:spPr>
          <a:xfrm>
            <a:off x="395288" y="260350"/>
            <a:ext cx="8280400"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46083" name="Rectangle 3">
            <a:extLst>
              <a:ext uri="{FF2B5EF4-FFF2-40B4-BE49-F238E27FC236}">
                <a16:creationId xmlns="" xmlns:a16="http://schemas.microsoft.com/office/drawing/2014/main" id="{AB675E85-C4DA-4FC9-8355-B7E85D191071}"/>
              </a:ext>
            </a:extLst>
          </p:cNvPr>
          <p:cNvSpPr>
            <a:spLocks noGrp="1" noChangeArrowheads="1"/>
          </p:cNvSpPr>
          <p:nvPr>
            <p:ph type="body" idx="1"/>
          </p:nvPr>
        </p:nvSpPr>
        <p:spPr>
          <a:xfrm>
            <a:off x="2571750" y="5805488"/>
            <a:ext cx="4259263" cy="465137"/>
          </a:xfrm>
        </p:spPr>
        <p:txBody>
          <a:bodyPr/>
          <a:lstStyle/>
          <a:p>
            <a:pPr eaLnBrk="1" hangingPunct="1">
              <a:buFontTx/>
              <a:buNone/>
            </a:pPr>
            <a:r>
              <a:rPr lang="cs-CZ" altLang="cs-CZ" sz="2000" b="1"/>
              <a:t>46,XX,inv(3)(p24.2?q21?)</a:t>
            </a:r>
          </a:p>
        </p:txBody>
      </p:sp>
      <p:pic>
        <p:nvPicPr>
          <p:cNvPr id="46084" name="Picture 5" descr="C:\Users\3750\Desktop\prezentace obrázky kar\inv 3 651 15.jpg">
            <a:extLst>
              <a:ext uri="{FF2B5EF4-FFF2-40B4-BE49-F238E27FC236}">
                <a16:creationId xmlns="" xmlns:a16="http://schemas.microsoft.com/office/drawing/2014/main" id="{8996FBF9-C8C5-4531-BDB6-7699B8CA0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2449513"/>
            <a:ext cx="42481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7">
            <a:extLst>
              <a:ext uri="{FF2B5EF4-FFF2-40B4-BE49-F238E27FC236}">
                <a16:creationId xmlns="" xmlns:a16="http://schemas.microsoft.com/office/drawing/2014/main" id="{4D0BEF48-1C4C-4B75-BCB2-7F059F9A776C}"/>
              </a:ext>
            </a:extLst>
          </p:cNvPr>
          <p:cNvSpPr>
            <a:spLocks noChangeArrowheads="1"/>
          </p:cNvSpPr>
          <p:nvPr/>
        </p:nvSpPr>
        <p:spPr bwMode="auto">
          <a:xfrm rot="1046955">
            <a:off x="4595813" y="2825750"/>
            <a:ext cx="228600" cy="95250"/>
          </a:xfrm>
          <a:prstGeom prst="leftArrow">
            <a:avLst>
              <a:gd name="adj1" fmla="val 50000"/>
              <a:gd name="adj2" fmla="val 63011"/>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46086" name="AutoShape 7">
            <a:extLst>
              <a:ext uri="{FF2B5EF4-FFF2-40B4-BE49-F238E27FC236}">
                <a16:creationId xmlns="" xmlns:a16="http://schemas.microsoft.com/office/drawing/2014/main" id="{063FF00A-8F95-4078-B746-B276A348EB57}"/>
              </a:ext>
            </a:extLst>
          </p:cNvPr>
          <p:cNvSpPr>
            <a:spLocks noChangeArrowheads="1"/>
          </p:cNvSpPr>
          <p:nvPr/>
        </p:nvSpPr>
        <p:spPr bwMode="auto">
          <a:xfrm rot="-1453451">
            <a:off x="4533900" y="3049588"/>
            <a:ext cx="228600" cy="96837"/>
          </a:xfrm>
          <a:prstGeom prst="leftArrow">
            <a:avLst>
              <a:gd name="adj1" fmla="val 50000"/>
              <a:gd name="adj2" fmla="val 61978"/>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7504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 xmlns:a16="http://schemas.microsoft.com/office/drawing/2014/main" id="{D77A0091-25D0-40C4-B31F-E7173B8AB8C0}"/>
              </a:ext>
            </a:extLst>
          </p:cNvPr>
          <p:cNvSpPr>
            <a:spLocks noChangeArrowheads="1"/>
          </p:cNvSpPr>
          <p:nvPr/>
        </p:nvSpPr>
        <p:spPr bwMode="auto">
          <a:xfrm>
            <a:off x="1981200" y="2895600"/>
            <a:ext cx="52578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79" name="Rectangle 3">
            <a:extLst>
              <a:ext uri="{FF2B5EF4-FFF2-40B4-BE49-F238E27FC236}">
                <a16:creationId xmlns="" xmlns:a16="http://schemas.microsoft.com/office/drawing/2014/main" id="{998DCBF5-EE02-4F17-9011-4B56DEB447CE}"/>
              </a:ext>
            </a:extLst>
          </p:cNvPr>
          <p:cNvSpPr>
            <a:spLocks noGrp="1" noChangeArrowheads="1"/>
          </p:cNvSpPr>
          <p:nvPr>
            <p:ph type="title"/>
          </p:nvPr>
        </p:nvSpPr>
        <p:spPr>
          <a:xfrm>
            <a:off x="395288" y="304800"/>
            <a:ext cx="8443912" cy="182880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0180" name="Rectangle 4">
            <a:extLst>
              <a:ext uri="{FF2B5EF4-FFF2-40B4-BE49-F238E27FC236}">
                <a16:creationId xmlns="" xmlns:a16="http://schemas.microsoft.com/office/drawing/2014/main" id="{076E68A9-3628-4E06-B884-20752C84C90D}"/>
              </a:ext>
            </a:extLst>
          </p:cNvPr>
          <p:cNvSpPr>
            <a:spLocks noGrp="1" noChangeArrowheads="1"/>
          </p:cNvSpPr>
          <p:nvPr>
            <p:ph type="body" idx="1"/>
          </p:nvPr>
        </p:nvSpPr>
        <p:spPr>
          <a:xfrm>
            <a:off x="2438400" y="2362200"/>
            <a:ext cx="4267200" cy="533400"/>
          </a:xfrm>
        </p:spPr>
        <p:txBody>
          <a:bodyPr/>
          <a:lstStyle/>
          <a:p>
            <a:pPr eaLnBrk="1" hangingPunct="1">
              <a:buFontTx/>
              <a:buNone/>
            </a:pPr>
            <a:r>
              <a:rPr lang="cs-CZ" altLang="cs-CZ" sz="2000" b="1"/>
              <a:t>paracentrická inverze inv(1)</a:t>
            </a:r>
          </a:p>
        </p:txBody>
      </p:sp>
      <p:sp>
        <p:nvSpPr>
          <p:cNvPr id="50181" name="AutoShape 7">
            <a:extLst>
              <a:ext uri="{FF2B5EF4-FFF2-40B4-BE49-F238E27FC236}">
                <a16:creationId xmlns="" xmlns:a16="http://schemas.microsoft.com/office/drawing/2014/main" id="{41FAF1D5-7A3D-4857-8216-53C11A434031}"/>
              </a:ext>
            </a:extLst>
          </p:cNvPr>
          <p:cNvSpPr>
            <a:spLocks noChangeArrowheads="1"/>
          </p:cNvSpPr>
          <p:nvPr/>
        </p:nvSpPr>
        <p:spPr bwMode="auto">
          <a:xfrm rot="-1652942">
            <a:off x="3563938" y="4437063"/>
            <a:ext cx="379412" cy="150812"/>
          </a:xfrm>
          <a:prstGeom prst="leftArrow">
            <a:avLst>
              <a:gd name="adj1" fmla="val 50000"/>
              <a:gd name="adj2" fmla="val 62895"/>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0182" name="AutoShape 8">
            <a:extLst>
              <a:ext uri="{FF2B5EF4-FFF2-40B4-BE49-F238E27FC236}">
                <a16:creationId xmlns="" xmlns:a16="http://schemas.microsoft.com/office/drawing/2014/main" id="{CA332ACF-A054-4B46-9489-F842E293F932}"/>
              </a:ext>
            </a:extLst>
          </p:cNvPr>
          <p:cNvSpPr>
            <a:spLocks noChangeArrowheads="1"/>
          </p:cNvSpPr>
          <p:nvPr/>
        </p:nvSpPr>
        <p:spPr bwMode="auto">
          <a:xfrm rot="-1754973">
            <a:off x="3563938" y="4797425"/>
            <a:ext cx="403225" cy="168275"/>
          </a:xfrm>
          <a:prstGeom prst="leftArrow">
            <a:avLst>
              <a:gd name="adj1" fmla="val 50000"/>
              <a:gd name="adj2" fmla="val 59906"/>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50183" name="Picture 9" descr="inv 1, paracentr">
            <a:extLst>
              <a:ext uri="{FF2B5EF4-FFF2-40B4-BE49-F238E27FC236}">
                <a16:creationId xmlns="" xmlns:a16="http://schemas.microsoft.com/office/drawing/2014/main" id="{FF22FC7B-A98A-40D4-B4B6-E2928DAD3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357563"/>
            <a:ext cx="1371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0" descr="chr 1 vzor 2">
            <a:extLst>
              <a:ext uri="{FF2B5EF4-FFF2-40B4-BE49-F238E27FC236}">
                <a16:creationId xmlns="" xmlns:a16="http://schemas.microsoft.com/office/drawing/2014/main" id="{1590E13D-5FA5-4E0F-88F2-BE946D397B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a:stretch>
            <a:fillRect/>
          </a:stretch>
        </p:blipFill>
        <p:spPr bwMode="auto">
          <a:xfrm>
            <a:off x="3235325" y="3213100"/>
            <a:ext cx="320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438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 xmlns:a16="http://schemas.microsoft.com/office/drawing/2014/main" id="{921177F0-7790-4C71-B2B1-A285D98E8530}"/>
              </a:ext>
            </a:extLst>
          </p:cNvPr>
          <p:cNvSpPr>
            <a:spLocks noGrp="1" noChangeArrowheads="1"/>
          </p:cNvSpPr>
          <p:nvPr>
            <p:ph type="title"/>
          </p:nvPr>
        </p:nvSpPr>
        <p:spPr>
          <a:xfrm>
            <a:off x="395288" y="260350"/>
            <a:ext cx="8280400" cy="20161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2227" name="Rectangle 3">
            <a:extLst>
              <a:ext uri="{FF2B5EF4-FFF2-40B4-BE49-F238E27FC236}">
                <a16:creationId xmlns="" xmlns:a16="http://schemas.microsoft.com/office/drawing/2014/main" id="{E5C8E51A-F09A-4843-8D14-CA59BAD7E22D}"/>
              </a:ext>
            </a:extLst>
          </p:cNvPr>
          <p:cNvSpPr>
            <a:spLocks noGrp="1" noChangeArrowheads="1"/>
          </p:cNvSpPr>
          <p:nvPr>
            <p:ph type="body" idx="1"/>
          </p:nvPr>
        </p:nvSpPr>
        <p:spPr>
          <a:xfrm>
            <a:off x="2627313" y="5805488"/>
            <a:ext cx="3889375" cy="433387"/>
          </a:xfrm>
        </p:spPr>
        <p:txBody>
          <a:bodyPr/>
          <a:lstStyle/>
          <a:p>
            <a:pPr eaLnBrk="1" hangingPunct="1">
              <a:lnSpc>
                <a:spcPct val="90000"/>
              </a:lnSpc>
              <a:buFontTx/>
              <a:buNone/>
            </a:pPr>
            <a:r>
              <a:rPr lang="cs-CZ" altLang="cs-CZ" sz="2000" b="1"/>
              <a:t>46,XX,inv(1)(q21q32)</a:t>
            </a:r>
          </a:p>
        </p:txBody>
      </p:sp>
      <p:pic>
        <p:nvPicPr>
          <p:cNvPr id="52228" name="Picture 4" descr="Miklášov">
            <a:extLst>
              <a:ext uri="{FF2B5EF4-FFF2-40B4-BE49-F238E27FC236}">
                <a16:creationId xmlns="" xmlns:a16="http://schemas.microsoft.com/office/drawing/2014/main" id="{465174B7-95A6-4F44-BD1B-009A40FF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349500"/>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94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 xmlns:a16="http://schemas.microsoft.com/office/drawing/2014/main" id="{E9A4E962-B4D1-4014-B980-3C0B8828D7F0}"/>
              </a:ext>
            </a:extLst>
          </p:cNvPr>
          <p:cNvSpPr>
            <a:spLocks noGrp="1" noChangeArrowheads="1"/>
          </p:cNvSpPr>
          <p:nvPr>
            <p:ph type="title"/>
          </p:nvPr>
        </p:nvSpPr>
        <p:spPr>
          <a:xfrm>
            <a:off x="395288" y="260350"/>
            <a:ext cx="8353425" cy="15843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17411" name="Rectangle 3">
            <a:extLst>
              <a:ext uri="{FF2B5EF4-FFF2-40B4-BE49-F238E27FC236}">
                <a16:creationId xmlns="" xmlns:a16="http://schemas.microsoft.com/office/drawing/2014/main" id="{BA82CD36-BC84-4196-9AA7-161C78D12BF4}"/>
              </a:ext>
            </a:extLst>
          </p:cNvPr>
          <p:cNvSpPr>
            <a:spLocks noGrp="1" noChangeArrowheads="1"/>
          </p:cNvSpPr>
          <p:nvPr>
            <p:ph type="body" idx="1"/>
          </p:nvPr>
        </p:nvSpPr>
        <p:spPr>
          <a:xfrm>
            <a:off x="395288" y="2492375"/>
            <a:ext cx="8497887" cy="3168650"/>
          </a:xfrm>
        </p:spPr>
        <p:txBody>
          <a:bodyPr/>
          <a:lstStyle/>
          <a:p>
            <a:pPr eaLnBrk="1" hangingPunct="1">
              <a:lnSpc>
                <a:spcPct val="80000"/>
              </a:lnSpc>
            </a:pPr>
            <a:r>
              <a:rPr lang="cs-CZ" altLang="cs-CZ" sz="1800"/>
              <a:t>méně časté než aneuploidie</a:t>
            </a:r>
          </a:p>
          <a:p>
            <a:pPr eaLnBrk="1" hangingPunct="1">
              <a:lnSpc>
                <a:spcPct val="80000"/>
              </a:lnSpc>
            </a:pPr>
            <a:r>
              <a:rPr lang="cs-CZ" altLang="cs-CZ" sz="1800" b="1"/>
              <a:t>změna struktury chromosomů</a:t>
            </a:r>
            <a:r>
              <a:rPr lang="cs-CZ" altLang="cs-CZ" sz="1800"/>
              <a:t> (autosomů i gonosomů)</a:t>
            </a:r>
          </a:p>
          <a:p>
            <a:pPr eaLnBrk="1" hangingPunct="1">
              <a:lnSpc>
                <a:spcPct val="80000"/>
              </a:lnSpc>
            </a:pPr>
            <a:r>
              <a:rPr lang="cs-CZ" altLang="cs-CZ" sz="1800"/>
              <a:t>podmínkou je </a:t>
            </a:r>
            <a:r>
              <a:rPr lang="cs-CZ" altLang="cs-CZ" sz="1800" b="1"/>
              <a:t>vznik zlomů</a:t>
            </a:r>
            <a:r>
              <a:rPr lang="cs-CZ" altLang="cs-CZ" sz="1800"/>
              <a:t> </a:t>
            </a:r>
            <a:r>
              <a:rPr lang="cs-CZ" altLang="cs-CZ" sz="1800" b="1"/>
              <a:t>na chromosomech</a:t>
            </a:r>
          </a:p>
          <a:p>
            <a:pPr eaLnBrk="1" hangingPunct="1">
              <a:lnSpc>
                <a:spcPct val="80000"/>
              </a:lnSpc>
            </a:pPr>
            <a:r>
              <a:rPr lang="cs-CZ" altLang="cs-CZ" sz="1800"/>
              <a:t>metodami klasické cytogenetiky (ve světelném mikroskopu) lze na chromosomech rozlišit pouze strukturní změny </a:t>
            </a:r>
          </a:p>
          <a:p>
            <a:pPr eaLnBrk="1" hangingPunct="1">
              <a:lnSpc>
                <a:spcPct val="80000"/>
              </a:lnSpc>
              <a:buFontTx/>
              <a:buNone/>
            </a:pPr>
            <a:r>
              <a:rPr lang="cs-CZ" altLang="cs-CZ" sz="1800"/>
              <a:t>    o určité velikosti (</a:t>
            </a:r>
            <a:r>
              <a:rPr lang="en-US" altLang="cs-CZ" sz="1800"/>
              <a:t>&gt;</a:t>
            </a:r>
            <a:r>
              <a:rPr lang="cs-CZ" altLang="cs-CZ" sz="1800"/>
              <a:t>5-10Mb)</a:t>
            </a:r>
          </a:p>
          <a:p>
            <a:pPr eaLnBrk="1" hangingPunct="1">
              <a:lnSpc>
                <a:spcPct val="80000"/>
              </a:lnSpc>
            </a:pPr>
            <a:r>
              <a:rPr lang="cs-CZ" altLang="cs-CZ" sz="1800"/>
              <a:t>změny menší lze detekovat metodami s vyšší rozlišovací schopností – metodami molekulární cytogenetiky</a:t>
            </a:r>
          </a:p>
          <a:p>
            <a:pPr eaLnBrk="1" hangingPunct="1">
              <a:lnSpc>
                <a:spcPct val="80000"/>
              </a:lnSpc>
            </a:pPr>
            <a:r>
              <a:rPr lang="cs-CZ" altLang="cs-CZ" sz="1800"/>
              <a:t>strukturní aberace vznikají buď v souvislosti s opravou zlomů na chromosomech</a:t>
            </a:r>
            <a:r>
              <a:rPr lang="cs-CZ" altLang="cs-CZ" sz="1600"/>
              <a:t> </a:t>
            </a:r>
            <a:r>
              <a:rPr lang="cs-CZ" altLang="cs-CZ" sz="1800"/>
              <a:t>(interchromosomové přestavby) nebo v důsledku nerovnoměrného crossing-overu (delece, duplikace – intrachromosomové změny)</a:t>
            </a:r>
            <a:endParaRPr lang="en-US" altLang="cs-CZ" sz="1800"/>
          </a:p>
        </p:txBody>
      </p:sp>
      <p:pic>
        <p:nvPicPr>
          <p:cNvPr id="5" name="Picture 9" descr="img001">
            <a:extLst>
              <a:ext uri="{FF2B5EF4-FFF2-40B4-BE49-F238E27FC236}">
                <a16:creationId xmlns="" xmlns:a16="http://schemas.microsoft.com/office/drawing/2014/main" id="{EEE8599B-D56A-4FCF-8010-4217973624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411" r="7699"/>
          <a:stretch/>
        </p:blipFill>
        <p:spPr bwMode="auto">
          <a:xfrm>
            <a:off x="4684962" y="5970992"/>
            <a:ext cx="252028"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mg001">
            <a:extLst>
              <a:ext uri="{FF2B5EF4-FFF2-40B4-BE49-F238E27FC236}">
                <a16:creationId xmlns="" xmlns:a16="http://schemas.microsoft.com/office/drawing/2014/main" id="{EEE8599B-D56A-4FCF-8010-4217973624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18674" b="74653"/>
          <a:stretch/>
        </p:blipFill>
        <p:spPr bwMode="auto">
          <a:xfrm>
            <a:off x="4684962" y="5595873"/>
            <a:ext cx="343009" cy="31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rot="20650785" flipV="1">
            <a:off x="5032476" y="5808652"/>
            <a:ext cx="511675" cy="133880"/>
          </a:xfrm>
          <a:prstGeom prst="leftArrow">
            <a:avLst>
              <a:gd name="adj1" fmla="val 50000"/>
              <a:gd name="adj2" fmla="val 7555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spcBef>
                <a:spcPct val="0"/>
              </a:spcBef>
              <a:buFontTx/>
              <a:buNone/>
            </a:pPr>
            <a:endParaRPr lang="cs-CZ" altLang="cs-CZ" sz="1800">
              <a:latin typeface="Arial" panose="020B0604020202020204" pitchFamily="34" charset="0"/>
            </a:endParaRPr>
          </a:p>
        </p:txBody>
      </p:sp>
      <p:sp>
        <p:nvSpPr>
          <p:cNvPr id="2" name="TextovéPole 1"/>
          <p:cNvSpPr txBox="1"/>
          <p:nvPr/>
        </p:nvSpPr>
        <p:spPr>
          <a:xfrm>
            <a:off x="5552710" y="5598795"/>
            <a:ext cx="1651414" cy="276999"/>
          </a:xfrm>
          <a:prstGeom prst="rect">
            <a:avLst/>
          </a:prstGeom>
          <a:noFill/>
        </p:spPr>
        <p:txBody>
          <a:bodyPr wrap="none" rtlCol="0">
            <a:spAutoFit/>
          </a:bodyPr>
          <a:lstStyle/>
          <a:p>
            <a:r>
              <a:rPr lang="cs-CZ" sz="1200" dirty="0"/>
              <a:t>z</a:t>
            </a:r>
            <a:r>
              <a:rPr lang="cs-CZ" sz="1200" dirty="0" smtClean="0"/>
              <a:t>lom na chromosomu</a:t>
            </a:r>
            <a:endParaRPr lang="cs-CZ" sz="12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1882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 xmlns:a16="http://schemas.microsoft.com/office/drawing/2014/main" id="{0B857910-888A-4173-A7A5-A61FF193C75D}"/>
              </a:ext>
            </a:extLst>
          </p:cNvPr>
          <p:cNvSpPr>
            <a:spLocks noGrp="1" noChangeArrowheads="1"/>
          </p:cNvSpPr>
          <p:nvPr>
            <p:ph type="title"/>
          </p:nvPr>
        </p:nvSpPr>
        <p:spPr>
          <a:xfrm>
            <a:off x="395288" y="260350"/>
            <a:ext cx="8367712"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54275" name="Rectangle 3">
            <a:extLst>
              <a:ext uri="{FF2B5EF4-FFF2-40B4-BE49-F238E27FC236}">
                <a16:creationId xmlns="" xmlns:a16="http://schemas.microsoft.com/office/drawing/2014/main" id="{C24FA9CB-0967-48CD-85E8-0126D1C088B0}"/>
              </a:ext>
            </a:extLst>
          </p:cNvPr>
          <p:cNvSpPr>
            <a:spLocks noGrp="1" noChangeArrowheads="1"/>
          </p:cNvSpPr>
          <p:nvPr>
            <p:ph type="body" idx="1"/>
          </p:nvPr>
        </p:nvSpPr>
        <p:spPr>
          <a:xfrm>
            <a:off x="2209800" y="2438400"/>
            <a:ext cx="6553200" cy="3429000"/>
          </a:xfrm>
        </p:spPr>
        <p:txBody>
          <a:bodyPr/>
          <a:lstStyle/>
          <a:p>
            <a:pPr eaLnBrk="1" hangingPunct="1"/>
            <a:r>
              <a:rPr lang="cs-CZ" altLang="cs-CZ" sz="2400" b="1"/>
              <a:t>inzerce</a:t>
            </a:r>
            <a:r>
              <a:rPr lang="cs-CZ" altLang="cs-CZ" b="1"/>
              <a:t> </a:t>
            </a:r>
            <a:r>
              <a:rPr lang="cs-CZ" altLang="cs-CZ" sz="2000"/>
              <a:t>– </a:t>
            </a:r>
            <a:r>
              <a:rPr lang="cs-CZ" altLang="cs-CZ" sz="1800"/>
              <a:t>nereciproký typ translokace</a:t>
            </a:r>
          </a:p>
          <a:p>
            <a:pPr eaLnBrk="1" hangingPunct="1">
              <a:buFontTx/>
              <a:buNone/>
            </a:pPr>
            <a:r>
              <a:rPr lang="cs-CZ" altLang="cs-CZ" sz="1800" b="1"/>
              <a:t>     </a:t>
            </a:r>
            <a:r>
              <a:rPr lang="cs-CZ" altLang="cs-CZ" sz="1800"/>
              <a:t>-</a:t>
            </a:r>
            <a:r>
              <a:rPr lang="cs-CZ" altLang="cs-CZ" sz="1800" b="1"/>
              <a:t> </a:t>
            </a:r>
            <a:r>
              <a:rPr lang="cs-CZ" altLang="cs-CZ" sz="1800"/>
              <a:t>segment z jednoho chromosomu je odstraněn</a:t>
            </a:r>
          </a:p>
          <a:p>
            <a:pPr eaLnBrk="1" hangingPunct="1">
              <a:buFontTx/>
              <a:buNone/>
            </a:pPr>
            <a:r>
              <a:rPr lang="cs-CZ" altLang="cs-CZ" sz="1800"/>
              <a:t>       a vložen do jiného chromosomu buď ve své</a:t>
            </a:r>
          </a:p>
          <a:p>
            <a:pPr eaLnBrk="1" hangingPunct="1">
              <a:buFontTx/>
              <a:buNone/>
            </a:pPr>
            <a:r>
              <a:rPr lang="cs-CZ" altLang="cs-CZ" sz="1800"/>
              <a:t>       původní orientaci nebo opačné</a:t>
            </a:r>
          </a:p>
          <a:p>
            <a:pPr eaLnBrk="1" hangingPunct="1">
              <a:buFontTx/>
              <a:buNone/>
            </a:pPr>
            <a:r>
              <a:rPr lang="cs-CZ" altLang="cs-CZ" sz="1800"/>
              <a:t>     - k jejich vzniku jsou potřeba 3 body zlomu, 2 na</a:t>
            </a:r>
          </a:p>
          <a:p>
            <a:pPr eaLnBrk="1" hangingPunct="1">
              <a:buFontTx/>
              <a:buNone/>
            </a:pPr>
            <a:r>
              <a:rPr lang="cs-CZ" altLang="cs-CZ" sz="1800"/>
              <a:t>       jednom chromosomu a 1 na druhém</a:t>
            </a:r>
          </a:p>
          <a:p>
            <a:pPr eaLnBrk="1" hangingPunct="1">
              <a:buFontTx/>
              <a:buNone/>
            </a:pPr>
            <a:r>
              <a:rPr lang="cs-CZ" altLang="cs-CZ" sz="1800"/>
              <a:t>     - jsou poměrně vzácné (1:80000)</a:t>
            </a:r>
          </a:p>
          <a:p>
            <a:pPr eaLnBrk="1" hangingPunct="1">
              <a:buFontTx/>
              <a:buNone/>
            </a:pPr>
            <a:r>
              <a:rPr lang="cs-CZ" altLang="cs-CZ" sz="1800"/>
              <a:t>     - hrozí vznik nebalancovaných gamet a narození</a:t>
            </a:r>
          </a:p>
          <a:p>
            <a:pPr eaLnBrk="1" hangingPunct="1">
              <a:buFontTx/>
              <a:buNone/>
            </a:pPr>
            <a:r>
              <a:rPr lang="cs-CZ" altLang="cs-CZ" sz="1800"/>
              <a:t>       abnormálních potomků</a:t>
            </a:r>
          </a:p>
        </p:txBody>
      </p:sp>
      <p:pic>
        <p:nvPicPr>
          <p:cNvPr id="54276" name="Picture 4" descr="vznik ins">
            <a:extLst>
              <a:ext uri="{FF2B5EF4-FFF2-40B4-BE49-F238E27FC236}">
                <a16:creationId xmlns="" xmlns:a16="http://schemas.microsoft.com/office/drawing/2014/main" id="{0EF339B5-3E4F-4094-B720-1A5BF2560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09800"/>
            <a:ext cx="17621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67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7">
            <a:extLst>
              <a:ext uri="{FF2B5EF4-FFF2-40B4-BE49-F238E27FC236}">
                <a16:creationId xmlns="" xmlns:a16="http://schemas.microsoft.com/office/drawing/2014/main" id="{8B0BE17C-D512-4E39-A96F-2D6DC1774E91}"/>
              </a:ext>
            </a:extLst>
          </p:cNvPr>
          <p:cNvSpPr>
            <a:spLocks noChangeArrowheads="1"/>
          </p:cNvSpPr>
          <p:nvPr/>
        </p:nvSpPr>
        <p:spPr bwMode="auto">
          <a:xfrm>
            <a:off x="2339975" y="3284538"/>
            <a:ext cx="4679950" cy="187325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23" name="Rectangle 2">
            <a:extLst>
              <a:ext uri="{FF2B5EF4-FFF2-40B4-BE49-F238E27FC236}">
                <a16:creationId xmlns="" xmlns:a16="http://schemas.microsoft.com/office/drawing/2014/main" id="{CDA963DF-37E8-464C-81A8-D1F605792B43}"/>
              </a:ext>
            </a:extLst>
          </p:cNvPr>
          <p:cNvSpPr>
            <a:spLocks noGrp="1" noChangeArrowheads="1"/>
          </p:cNvSpPr>
          <p:nvPr>
            <p:ph type="title"/>
          </p:nvPr>
        </p:nvSpPr>
        <p:spPr>
          <a:xfrm>
            <a:off x="395288" y="260350"/>
            <a:ext cx="8291512"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inzerce</a:t>
            </a:r>
          </a:p>
        </p:txBody>
      </p:sp>
      <p:sp>
        <p:nvSpPr>
          <p:cNvPr id="56324" name="Rectangle 3">
            <a:extLst>
              <a:ext uri="{FF2B5EF4-FFF2-40B4-BE49-F238E27FC236}">
                <a16:creationId xmlns="" xmlns:a16="http://schemas.microsoft.com/office/drawing/2014/main" id="{721A124F-235E-46F0-A8D7-D0188672DBF3}"/>
              </a:ext>
            </a:extLst>
          </p:cNvPr>
          <p:cNvSpPr>
            <a:spLocks noGrp="1" noChangeArrowheads="1"/>
          </p:cNvSpPr>
          <p:nvPr>
            <p:ph type="body" idx="1"/>
          </p:nvPr>
        </p:nvSpPr>
        <p:spPr>
          <a:xfrm>
            <a:off x="971550" y="2276475"/>
            <a:ext cx="7993063" cy="863600"/>
          </a:xfrm>
        </p:spPr>
        <p:txBody>
          <a:bodyPr/>
          <a:lstStyle/>
          <a:p>
            <a:pPr eaLnBrk="1" hangingPunct="1">
              <a:buFontTx/>
              <a:buNone/>
            </a:pPr>
            <a:r>
              <a:rPr lang="cs-CZ" altLang="cs-CZ" sz="2000"/>
              <a:t>inzerce úseku chromosomu č. 14 do chromosomu č. 6</a:t>
            </a:r>
            <a:r>
              <a:rPr lang="cs-CZ" altLang="cs-CZ"/>
              <a:t> </a:t>
            </a:r>
            <a:endParaRPr lang="cs-CZ" altLang="cs-CZ" sz="2400"/>
          </a:p>
        </p:txBody>
      </p:sp>
      <p:pic>
        <p:nvPicPr>
          <p:cNvPr id="56325" name="Picture 8" descr="ins 6,14 (6)">
            <a:extLst>
              <a:ext uri="{FF2B5EF4-FFF2-40B4-BE49-F238E27FC236}">
                <a16:creationId xmlns="" xmlns:a16="http://schemas.microsoft.com/office/drawing/2014/main" id="{C9CD0F99-3378-4E95-97E2-7E7DCEA54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573463"/>
            <a:ext cx="14398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ins 6,14 (14)">
            <a:extLst>
              <a:ext uri="{FF2B5EF4-FFF2-40B4-BE49-F238E27FC236}">
                <a16:creationId xmlns="" xmlns:a16="http://schemas.microsoft.com/office/drawing/2014/main" id="{B0DC17B1-735A-481C-90FE-6C8E18F61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933825"/>
            <a:ext cx="10795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10">
            <a:extLst>
              <a:ext uri="{FF2B5EF4-FFF2-40B4-BE49-F238E27FC236}">
                <a16:creationId xmlns="" xmlns:a16="http://schemas.microsoft.com/office/drawing/2014/main" id="{30DCEB68-02BB-407B-BFEA-9D27AA0A7C8C}"/>
              </a:ext>
            </a:extLst>
          </p:cNvPr>
          <p:cNvSpPr txBox="1">
            <a:spLocks noChangeArrowheads="1"/>
          </p:cNvSpPr>
          <p:nvPr/>
        </p:nvSpPr>
        <p:spPr bwMode="auto">
          <a:xfrm>
            <a:off x="3341688" y="5383213"/>
            <a:ext cx="312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spcBef>
                <a:spcPct val="0"/>
              </a:spcBef>
              <a:buFontTx/>
              <a:buNone/>
              <a:defRPr/>
            </a:pPr>
            <a:r>
              <a:rPr lang="cs-CZ" altLang="cs-CZ" sz="2000" b="1" dirty="0">
                <a:latin typeface="+mn-lt"/>
              </a:rPr>
              <a:t>46,XY,ins(6;14)</a:t>
            </a:r>
            <a:r>
              <a:rPr lang="cs-CZ" altLang="cs-CZ" sz="2000" b="1" dirty="0" err="1">
                <a:latin typeface="+mn-lt"/>
              </a:rPr>
              <a:t>dn</a:t>
            </a:r>
            <a:endParaRPr lang="cs-CZ" altLang="cs-CZ" sz="2000" b="1" dirty="0">
              <a:latin typeface="+mn-lt"/>
            </a:endParaRPr>
          </a:p>
        </p:txBody>
      </p:sp>
      <p:pic>
        <p:nvPicPr>
          <p:cNvPr id="56328" name="Picture 12" descr="6d">
            <a:extLst>
              <a:ext uri="{FF2B5EF4-FFF2-40B4-BE49-F238E27FC236}">
                <a16:creationId xmlns="" xmlns:a16="http://schemas.microsoft.com/office/drawing/2014/main" id="{3D0D5897-4DD0-4AFD-A635-A295678AC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0365"/>
          <a:stretch>
            <a:fillRect/>
          </a:stretch>
        </p:blipFill>
        <p:spPr bwMode="auto">
          <a:xfrm>
            <a:off x="2979738" y="3429000"/>
            <a:ext cx="2317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descr="14g">
            <a:extLst>
              <a:ext uri="{FF2B5EF4-FFF2-40B4-BE49-F238E27FC236}">
                <a16:creationId xmlns="" xmlns:a16="http://schemas.microsoft.com/office/drawing/2014/main" id="{2C882B35-EBBF-446C-913E-9FDC4122C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9983"/>
          <a:stretch>
            <a:fillRect/>
          </a:stretch>
        </p:blipFill>
        <p:spPr bwMode="auto">
          <a:xfrm>
            <a:off x="5241925" y="3644900"/>
            <a:ext cx="4635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AutoShape 15">
            <a:extLst>
              <a:ext uri="{FF2B5EF4-FFF2-40B4-BE49-F238E27FC236}">
                <a16:creationId xmlns="" xmlns:a16="http://schemas.microsoft.com/office/drawing/2014/main" id="{5C1C8E61-416A-469A-91DF-9DC5A1921EEF}"/>
              </a:ext>
            </a:extLst>
          </p:cNvPr>
          <p:cNvSpPr>
            <a:spLocks noChangeArrowheads="1"/>
          </p:cNvSpPr>
          <p:nvPr/>
        </p:nvSpPr>
        <p:spPr bwMode="auto">
          <a:xfrm rot="-1132487">
            <a:off x="3203575" y="3429000"/>
            <a:ext cx="276225" cy="147638"/>
          </a:xfrm>
          <a:prstGeom prst="leftArrow">
            <a:avLst>
              <a:gd name="adj1" fmla="val 50000"/>
              <a:gd name="adj2" fmla="val 467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56331" name="AutoShape 16">
            <a:extLst>
              <a:ext uri="{FF2B5EF4-FFF2-40B4-BE49-F238E27FC236}">
                <a16:creationId xmlns="" xmlns:a16="http://schemas.microsoft.com/office/drawing/2014/main" id="{7C0A9C66-7FBC-4947-BFB1-600566CDF86D}"/>
              </a:ext>
            </a:extLst>
          </p:cNvPr>
          <p:cNvSpPr>
            <a:spLocks noChangeArrowheads="1"/>
          </p:cNvSpPr>
          <p:nvPr/>
        </p:nvSpPr>
        <p:spPr bwMode="auto">
          <a:xfrm rot="-1912583">
            <a:off x="5508625" y="4292600"/>
            <a:ext cx="339725" cy="149225"/>
          </a:xfrm>
          <a:prstGeom prst="rightArrow">
            <a:avLst>
              <a:gd name="adj1" fmla="val 50000"/>
              <a:gd name="adj2" fmla="val 569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1114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 xmlns:a16="http://schemas.microsoft.com/office/drawing/2014/main" id="{FA2DF8CE-0EF8-4814-86EF-71518EB7DCC0}"/>
              </a:ext>
            </a:extLst>
          </p:cNvPr>
          <p:cNvSpPr>
            <a:spLocks noGrp="1" noChangeArrowheads="1"/>
          </p:cNvSpPr>
          <p:nvPr>
            <p:ph type="title"/>
          </p:nvPr>
        </p:nvSpPr>
        <p:spPr>
          <a:xfrm>
            <a:off x="395288" y="260350"/>
            <a:ext cx="8424862" cy="20161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inzerce</a:t>
            </a:r>
          </a:p>
        </p:txBody>
      </p:sp>
      <p:sp>
        <p:nvSpPr>
          <p:cNvPr id="58371" name="Rectangle 3">
            <a:extLst>
              <a:ext uri="{FF2B5EF4-FFF2-40B4-BE49-F238E27FC236}">
                <a16:creationId xmlns="" xmlns:a16="http://schemas.microsoft.com/office/drawing/2014/main" id="{A3FBF563-FB81-4DDB-B3EC-031EB77CD76C}"/>
              </a:ext>
            </a:extLst>
          </p:cNvPr>
          <p:cNvSpPr>
            <a:spLocks noGrp="1" noChangeArrowheads="1"/>
          </p:cNvSpPr>
          <p:nvPr>
            <p:ph type="body" idx="1"/>
          </p:nvPr>
        </p:nvSpPr>
        <p:spPr>
          <a:xfrm>
            <a:off x="2339975" y="5876925"/>
            <a:ext cx="4691063" cy="392113"/>
          </a:xfrm>
        </p:spPr>
        <p:txBody>
          <a:bodyPr/>
          <a:lstStyle/>
          <a:p>
            <a:pPr eaLnBrk="1" hangingPunct="1">
              <a:lnSpc>
                <a:spcPct val="90000"/>
              </a:lnSpc>
              <a:buFontTx/>
              <a:buNone/>
            </a:pPr>
            <a:r>
              <a:rPr lang="cs-CZ" altLang="cs-CZ" sz="2000" b="1"/>
              <a:t>46,XY,ins(6;14)(p24;q13q22)</a:t>
            </a:r>
          </a:p>
        </p:txBody>
      </p:sp>
      <p:pic>
        <p:nvPicPr>
          <p:cNvPr id="58372" name="Picture 4" descr="Pospíšil">
            <a:extLst>
              <a:ext uri="{FF2B5EF4-FFF2-40B4-BE49-F238E27FC236}">
                <a16:creationId xmlns="" xmlns:a16="http://schemas.microsoft.com/office/drawing/2014/main" id="{CD5C6884-3BE8-478D-B8E0-74614AA33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295525"/>
            <a:ext cx="4897438"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95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16F3B855-D892-4E86-A486-380CB45D589F}"/>
              </a:ext>
            </a:extLst>
          </p:cNvPr>
          <p:cNvSpPr>
            <a:spLocks noGrp="1" noChangeArrowheads="1"/>
          </p:cNvSpPr>
          <p:nvPr>
            <p:ph type="title"/>
          </p:nvPr>
        </p:nvSpPr>
        <p:spPr>
          <a:xfrm>
            <a:off x="468313" y="2205038"/>
            <a:ext cx="8353425" cy="2087562"/>
          </a:xfrm>
        </p:spPr>
        <p:txBody>
          <a:bodyPr/>
          <a:lstStyle/>
          <a:p>
            <a:pPr eaLnBrk="1" hangingPunct="1"/>
            <a:r>
              <a:rPr lang="cs-CZ" altLang="cs-CZ"/>
              <a:t>VROZENÉ CHROMOSOMOVÉ ABNORMALITY (VCA)</a:t>
            </a:r>
            <a:r>
              <a:rPr lang="cs-CZ" altLang="cs-CZ" sz="2400"/>
              <a:t/>
            </a:r>
            <a:br>
              <a:rPr lang="cs-CZ" altLang="cs-CZ" sz="2400"/>
            </a:br>
            <a:r>
              <a:rPr lang="cs-CZ" altLang="cs-CZ" sz="2400"/>
              <a:t>nebalancované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743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a:extLst>
              <a:ext uri="{FF2B5EF4-FFF2-40B4-BE49-F238E27FC236}">
                <a16:creationId xmlns="" xmlns:a16="http://schemas.microsoft.com/office/drawing/2014/main" id="{C835A806-B448-49C1-B8F5-C78828121518}"/>
              </a:ext>
            </a:extLst>
          </p:cNvPr>
          <p:cNvSpPr>
            <a:spLocks noGrp="1" noChangeArrowheads="1"/>
          </p:cNvSpPr>
          <p:nvPr>
            <p:ph type="title"/>
          </p:nvPr>
        </p:nvSpPr>
        <p:spPr>
          <a:xfrm>
            <a:off x="395288" y="260350"/>
            <a:ext cx="8367712"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62467" name="Rectangle 3">
            <a:extLst>
              <a:ext uri="{FF2B5EF4-FFF2-40B4-BE49-F238E27FC236}">
                <a16:creationId xmlns="" xmlns:a16="http://schemas.microsoft.com/office/drawing/2014/main" id="{1CBD5ADE-129C-43B6-A5E1-1F2C8C47C390}"/>
              </a:ext>
            </a:extLst>
          </p:cNvPr>
          <p:cNvSpPr>
            <a:spLocks noGrp="1" noChangeArrowheads="1"/>
          </p:cNvSpPr>
          <p:nvPr>
            <p:ph type="body" idx="1"/>
          </p:nvPr>
        </p:nvSpPr>
        <p:spPr>
          <a:xfrm>
            <a:off x="0" y="2286000"/>
            <a:ext cx="8763000" cy="4038600"/>
          </a:xfrm>
        </p:spPr>
        <p:txBody>
          <a:bodyPr/>
          <a:lstStyle/>
          <a:p>
            <a:pPr eaLnBrk="1" hangingPunct="1">
              <a:lnSpc>
                <a:spcPct val="80000"/>
              </a:lnSpc>
            </a:pPr>
            <a:r>
              <a:rPr lang="cs-CZ" altLang="cs-CZ" sz="2000" b="1"/>
              <a:t>delece</a:t>
            </a:r>
            <a:r>
              <a:rPr lang="cs-CZ" altLang="cs-CZ" sz="2000"/>
              <a:t> – </a:t>
            </a:r>
            <a:r>
              <a:rPr lang="cs-CZ" altLang="cs-CZ" sz="1600"/>
              <a:t>vznik zlomů a ztráta úseku chromosomu, </a:t>
            </a:r>
          </a:p>
          <a:p>
            <a:pPr eaLnBrk="1" hangingPunct="1">
              <a:lnSpc>
                <a:spcPct val="80000"/>
              </a:lnSpc>
              <a:buFontTx/>
              <a:buNone/>
            </a:pPr>
            <a:r>
              <a:rPr lang="cs-CZ" altLang="cs-CZ" sz="1600"/>
              <a:t>                       který způsobuje vznik nebalancovaného karyotypu</a:t>
            </a:r>
          </a:p>
          <a:p>
            <a:pPr eaLnBrk="1" hangingPunct="1">
              <a:lnSpc>
                <a:spcPct val="80000"/>
              </a:lnSpc>
              <a:buFontTx/>
              <a:buNone/>
            </a:pPr>
            <a:r>
              <a:rPr lang="cs-CZ" altLang="cs-CZ" sz="1600" b="1"/>
              <a:t>                        (parciální monosomie)</a:t>
            </a:r>
            <a:r>
              <a:rPr lang="cs-CZ" altLang="cs-CZ" sz="1400"/>
              <a:t> – na 1 chromosomu v páru úsek </a:t>
            </a:r>
          </a:p>
          <a:p>
            <a:pPr eaLnBrk="1" hangingPunct="1">
              <a:lnSpc>
                <a:spcPct val="80000"/>
              </a:lnSpc>
              <a:buFontTx/>
              <a:buNone/>
            </a:pPr>
            <a:r>
              <a:rPr lang="cs-CZ" altLang="cs-CZ" sz="1600" b="1"/>
              <a:t>                        </a:t>
            </a:r>
            <a:r>
              <a:rPr lang="cs-CZ" altLang="cs-CZ" sz="1400"/>
              <a:t>přítomen je, na druhém chybí</a:t>
            </a:r>
          </a:p>
          <a:p>
            <a:pPr eaLnBrk="1" hangingPunct="1">
              <a:lnSpc>
                <a:spcPct val="80000"/>
              </a:lnSpc>
              <a:buFontTx/>
              <a:buNone/>
            </a:pPr>
            <a:r>
              <a:rPr lang="cs-CZ" altLang="cs-CZ" sz="1600"/>
              <a:t>                    </a:t>
            </a:r>
          </a:p>
          <a:p>
            <a:pPr eaLnBrk="1" hangingPunct="1">
              <a:lnSpc>
                <a:spcPct val="80000"/>
              </a:lnSpc>
              <a:buFontTx/>
              <a:buNone/>
            </a:pPr>
            <a:r>
              <a:rPr lang="cs-CZ" altLang="cs-CZ" sz="1600"/>
              <a:t>                            terminální delece –vznik jednoho zlomu,</a:t>
            </a:r>
          </a:p>
          <a:p>
            <a:pPr eaLnBrk="1" hangingPunct="1">
              <a:lnSpc>
                <a:spcPct val="80000"/>
              </a:lnSpc>
              <a:buFontTx/>
              <a:buNone/>
            </a:pPr>
            <a:r>
              <a:rPr lang="cs-CZ" altLang="cs-CZ" sz="1600"/>
              <a:t>                            ztráta koncového úseku chromosomu</a:t>
            </a:r>
          </a:p>
          <a:p>
            <a:pPr eaLnBrk="1" hangingPunct="1">
              <a:lnSpc>
                <a:spcPct val="80000"/>
              </a:lnSpc>
              <a:buFontTx/>
              <a:buNone/>
            </a:pPr>
            <a:r>
              <a:rPr lang="cs-CZ" altLang="cs-CZ" sz="1600"/>
              <a:t>                                                                   </a:t>
            </a:r>
          </a:p>
          <a:p>
            <a:pPr eaLnBrk="1" hangingPunct="1">
              <a:lnSpc>
                <a:spcPct val="80000"/>
              </a:lnSpc>
              <a:buFontTx/>
              <a:buNone/>
            </a:pPr>
            <a:r>
              <a:rPr lang="cs-CZ" altLang="cs-CZ" sz="1600"/>
              <a:t>                            intersticiální delece –vznik dvou zlomů,</a:t>
            </a:r>
          </a:p>
          <a:p>
            <a:pPr eaLnBrk="1" hangingPunct="1">
              <a:lnSpc>
                <a:spcPct val="80000"/>
              </a:lnSpc>
              <a:buFontTx/>
              <a:buNone/>
            </a:pPr>
            <a:r>
              <a:rPr lang="cs-CZ" altLang="cs-CZ" sz="1600"/>
              <a:t>                            ztráta segmentu uloženého mezi </a:t>
            </a:r>
          </a:p>
          <a:p>
            <a:pPr eaLnBrk="1" hangingPunct="1">
              <a:lnSpc>
                <a:spcPct val="80000"/>
              </a:lnSpc>
              <a:buFontTx/>
              <a:buNone/>
            </a:pPr>
            <a:r>
              <a:rPr lang="cs-CZ" altLang="cs-CZ" sz="1600"/>
              <a:t>                            centromerou a terminální částí</a:t>
            </a:r>
          </a:p>
          <a:p>
            <a:pPr eaLnBrk="1" hangingPunct="1">
              <a:lnSpc>
                <a:spcPct val="80000"/>
              </a:lnSpc>
              <a:buFontTx/>
              <a:buNone/>
            </a:pPr>
            <a:endParaRPr lang="cs-CZ" altLang="cs-CZ" sz="1600"/>
          </a:p>
          <a:p>
            <a:pPr eaLnBrk="1" hangingPunct="1">
              <a:lnSpc>
                <a:spcPct val="80000"/>
              </a:lnSpc>
              <a:buFontTx/>
              <a:buNone/>
            </a:pPr>
            <a:r>
              <a:rPr lang="cs-CZ" altLang="cs-CZ" sz="1000"/>
              <a:t>                                          incidence cytogeneticky pozorovatelných delecí </a:t>
            </a:r>
          </a:p>
          <a:p>
            <a:pPr eaLnBrk="1" hangingPunct="1">
              <a:lnSpc>
                <a:spcPct val="80000"/>
              </a:lnSpc>
              <a:buFontTx/>
              <a:buNone/>
            </a:pPr>
            <a:r>
              <a:rPr lang="cs-CZ" altLang="cs-CZ" sz="1000"/>
              <a:t>                                          je asi 1:700 živě narozených dětí</a:t>
            </a:r>
          </a:p>
          <a:p>
            <a:pPr eaLnBrk="1" hangingPunct="1">
              <a:lnSpc>
                <a:spcPct val="80000"/>
              </a:lnSpc>
              <a:buFontTx/>
              <a:buNone/>
            </a:pPr>
            <a:r>
              <a:rPr lang="cs-CZ" altLang="cs-CZ" sz="2000"/>
              <a:t>        </a:t>
            </a:r>
          </a:p>
        </p:txBody>
      </p:sp>
      <p:pic>
        <p:nvPicPr>
          <p:cNvPr id="62468" name="Picture 5" descr="interstic delece">
            <a:extLst>
              <a:ext uri="{FF2B5EF4-FFF2-40B4-BE49-F238E27FC236}">
                <a16:creationId xmlns="" xmlns:a16="http://schemas.microsoft.com/office/drawing/2014/main" id="{1F032CEF-49C4-454C-851E-93D44D3A6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276600"/>
            <a:ext cx="18113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term delece">
            <a:extLst>
              <a:ext uri="{FF2B5EF4-FFF2-40B4-BE49-F238E27FC236}">
                <a16:creationId xmlns="" xmlns:a16="http://schemas.microsoft.com/office/drawing/2014/main" id="{FC0CB9EB-738B-4465-BE57-9CC889C66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781300"/>
            <a:ext cx="140652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AutoShape 7">
            <a:extLst>
              <a:ext uri="{FF2B5EF4-FFF2-40B4-BE49-F238E27FC236}">
                <a16:creationId xmlns="" xmlns:a16="http://schemas.microsoft.com/office/drawing/2014/main" id="{F8A459DD-C579-47AE-B77F-22D01A0803D2}"/>
              </a:ext>
            </a:extLst>
          </p:cNvPr>
          <p:cNvSpPr>
            <a:spLocks noChangeArrowheads="1"/>
          </p:cNvSpPr>
          <p:nvPr/>
        </p:nvSpPr>
        <p:spPr bwMode="auto">
          <a:xfrm>
            <a:off x="1547813" y="3573463"/>
            <a:ext cx="433387" cy="215900"/>
          </a:xfrm>
          <a:prstGeom prst="leftArrow">
            <a:avLst>
              <a:gd name="adj1" fmla="val 50000"/>
              <a:gd name="adj2" fmla="val 5018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2471" name="AutoShape 8">
            <a:extLst>
              <a:ext uri="{FF2B5EF4-FFF2-40B4-BE49-F238E27FC236}">
                <a16:creationId xmlns="" xmlns:a16="http://schemas.microsoft.com/office/drawing/2014/main" id="{2375A72F-D948-4251-92D6-831D9B0216E1}"/>
              </a:ext>
            </a:extLst>
          </p:cNvPr>
          <p:cNvSpPr>
            <a:spLocks noChangeArrowheads="1"/>
          </p:cNvSpPr>
          <p:nvPr/>
        </p:nvSpPr>
        <p:spPr bwMode="auto">
          <a:xfrm>
            <a:off x="6372225" y="4292600"/>
            <a:ext cx="431800" cy="2159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632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7">
            <a:extLst>
              <a:ext uri="{FF2B5EF4-FFF2-40B4-BE49-F238E27FC236}">
                <a16:creationId xmlns="" xmlns:a16="http://schemas.microsoft.com/office/drawing/2014/main" id="{575374E2-EBCC-4BA8-B003-E3E270042E42}"/>
              </a:ext>
            </a:extLst>
          </p:cNvPr>
          <p:cNvSpPr>
            <a:spLocks noChangeArrowheads="1"/>
          </p:cNvSpPr>
          <p:nvPr/>
        </p:nvSpPr>
        <p:spPr bwMode="auto">
          <a:xfrm>
            <a:off x="2051050" y="3200400"/>
            <a:ext cx="5029200"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4515" name="Rectangle 2">
            <a:extLst>
              <a:ext uri="{FF2B5EF4-FFF2-40B4-BE49-F238E27FC236}">
                <a16:creationId xmlns="" xmlns:a16="http://schemas.microsoft.com/office/drawing/2014/main" id="{703FA4BE-C6AC-4D1E-BE76-E51B9A3B3BAC}"/>
              </a:ext>
            </a:extLst>
          </p:cNvPr>
          <p:cNvSpPr>
            <a:spLocks noGrp="1" noChangeArrowheads="1"/>
          </p:cNvSpPr>
          <p:nvPr>
            <p:ph type="title"/>
          </p:nvPr>
        </p:nvSpPr>
        <p:spPr>
          <a:xfrm>
            <a:off x="395288" y="260350"/>
            <a:ext cx="8367712" cy="1873250"/>
          </a:xfrm>
        </p:spPr>
        <p:txBody>
          <a:bodyPr/>
          <a:lstStyle/>
          <a:p>
            <a:pPr eaLnBrk="1" hangingPunct="1"/>
            <a:r>
              <a:rPr lang="cs-CZ" altLang="cs-CZ"/>
              <a:t>VROZENÉ CHROMOSOMOVÉ ABNORMALITY(VCA)</a:t>
            </a:r>
            <a:r>
              <a:rPr lang="cs-CZ" altLang="cs-CZ" sz="2400"/>
              <a:t/>
            </a:r>
            <a:br>
              <a:rPr lang="cs-CZ" altLang="cs-CZ" sz="2400"/>
            </a:br>
            <a:r>
              <a:rPr lang="cs-CZ" altLang="cs-CZ" sz="2400"/>
              <a:t>strukturní přestavby</a:t>
            </a:r>
          </a:p>
        </p:txBody>
      </p:sp>
      <p:sp>
        <p:nvSpPr>
          <p:cNvPr id="64516" name="Rectangle 3">
            <a:extLst>
              <a:ext uri="{FF2B5EF4-FFF2-40B4-BE49-F238E27FC236}">
                <a16:creationId xmlns="" xmlns:a16="http://schemas.microsoft.com/office/drawing/2014/main" id="{4509BB52-F252-4524-8FF4-4328D3061395}"/>
              </a:ext>
            </a:extLst>
          </p:cNvPr>
          <p:cNvSpPr>
            <a:spLocks noGrp="1" noChangeArrowheads="1"/>
          </p:cNvSpPr>
          <p:nvPr>
            <p:ph type="body" idx="1"/>
          </p:nvPr>
        </p:nvSpPr>
        <p:spPr>
          <a:xfrm>
            <a:off x="2286000" y="2362200"/>
            <a:ext cx="5410200" cy="533400"/>
          </a:xfrm>
        </p:spPr>
        <p:txBody>
          <a:bodyPr/>
          <a:lstStyle/>
          <a:p>
            <a:pPr eaLnBrk="1" hangingPunct="1">
              <a:lnSpc>
                <a:spcPct val="90000"/>
              </a:lnSpc>
              <a:buFontTx/>
              <a:buNone/>
            </a:pPr>
            <a:r>
              <a:rPr lang="cs-CZ" altLang="cs-CZ" sz="1600" b="1"/>
              <a:t>       terminální delece</a:t>
            </a:r>
            <a:r>
              <a:rPr lang="cs-CZ" altLang="cs-CZ" sz="1600"/>
              <a:t> </a:t>
            </a:r>
            <a:r>
              <a:rPr lang="cs-CZ" altLang="cs-CZ" sz="1600" b="1"/>
              <a:t>del(5)(p14)</a:t>
            </a:r>
            <a:endParaRPr lang="cs-CZ" altLang="cs-CZ" sz="1600"/>
          </a:p>
          <a:p>
            <a:pPr eaLnBrk="1" hangingPunct="1">
              <a:lnSpc>
                <a:spcPct val="90000"/>
              </a:lnSpc>
              <a:buFontTx/>
              <a:buNone/>
            </a:pPr>
            <a:r>
              <a:rPr lang="cs-CZ" altLang="cs-CZ" sz="1600"/>
              <a:t>syndrom Cri du chat (syndrom kočičího křiku)</a:t>
            </a:r>
          </a:p>
        </p:txBody>
      </p:sp>
      <p:pic>
        <p:nvPicPr>
          <p:cNvPr id="64517" name="Picture 4" descr="del 5pter">
            <a:extLst>
              <a:ext uri="{FF2B5EF4-FFF2-40B4-BE49-F238E27FC236}">
                <a16:creationId xmlns="" xmlns:a16="http://schemas.microsoft.com/office/drawing/2014/main" id="{227C900F-289B-4DFE-BCD1-5DE759101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3362325"/>
            <a:ext cx="19669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chr 5 vzor 2">
            <a:extLst>
              <a:ext uri="{FF2B5EF4-FFF2-40B4-BE49-F238E27FC236}">
                <a16:creationId xmlns="" xmlns:a16="http://schemas.microsoft.com/office/drawing/2014/main" id="{F06E8453-33EE-44E1-B975-68FDAC3135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6851"/>
          <a:stretch>
            <a:fillRect/>
          </a:stretch>
        </p:blipFill>
        <p:spPr bwMode="auto">
          <a:xfrm>
            <a:off x="3730625" y="3429000"/>
            <a:ext cx="4032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AutoShape 6">
            <a:extLst>
              <a:ext uri="{FF2B5EF4-FFF2-40B4-BE49-F238E27FC236}">
                <a16:creationId xmlns="" xmlns:a16="http://schemas.microsoft.com/office/drawing/2014/main" id="{31728D03-B2D2-4F83-9DCA-6B631FF01640}"/>
              </a:ext>
            </a:extLst>
          </p:cNvPr>
          <p:cNvSpPr>
            <a:spLocks noChangeArrowheads="1"/>
          </p:cNvSpPr>
          <p:nvPr/>
        </p:nvSpPr>
        <p:spPr bwMode="auto">
          <a:xfrm rot="20786680" flipV="1">
            <a:off x="4152900" y="3697288"/>
            <a:ext cx="466725" cy="217487"/>
          </a:xfrm>
          <a:prstGeom prst="leftArrow">
            <a:avLst>
              <a:gd name="adj1" fmla="val 50000"/>
              <a:gd name="adj2" fmla="val 5365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2406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 xmlns:a16="http://schemas.microsoft.com/office/drawing/2014/main" id="{A244D953-BF43-45AF-895E-3523B5335657}"/>
              </a:ext>
            </a:extLst>
          </p:cNvPr>
          <p:cNvSpPr>
            <a:spLocks noGrp="1" noChangeArrowheads="1"/>
          </p:cNvSpPr>
          <p:nvPr>
            <p:ph type="title"/>
          </p:nvPr>
        </p:nvSpPr>
        <p:spPr>
          <a:xfrm>
            <a:off x="395288" y="260350"/>
            <a:ext cx="8208962" cy="18002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6563" name="Rectangle 3">
            <a:extLst>
              <a:ext uri="{FF2B5EF4-FFF2-40B4-BE49-F238E27FC236}">
                <a16:creationId xmlns="" xmlns:a16="http://schemas.microsoft.com/office/drawing/2014/main" id="{69BAD392-324C-44AC-84C2-DEC27052668C}"/>
              </a:ext>
            </a:extLst>
          </p:cNvPr>
          <p:cNvSpPr>
            <a:spLocks noGrp="1" noChangeArrowheads="1"/>
          </p:cNvSpPr>
          <p:nvPr>
            <p:ph type="body" idx="1"/>
          </p:nvPr>
        </p:nvSpPr>
        <p:spPr>
          <a:xfrm>
            <a:off x="2916238" y="5876925"/>
            <a:ext cx="3671887" cy="393700"/>
          </a:xfrm>
        </p:spPr>
        <p:txBody>
          <a:bodyPr/>
          <a:lstStyle/>
          <a:p>
            <a:pPr eaLnBrk="1" hangingPunct="1">
              <a:lnSpc>
                <a:spcPct val="90000"/>
              </a:lnSpc>
              <a:buFontTx/>
              <a:buNone/>
            </a:pPr>
            <a:r>
              <a:rPr lang="cs-CZ" altLang="cs-CZ" sz="2000" b="1"/>
              <a:t>46,XX,del(5)(p14)</a:t>
            </a:r>
          </a:p>
        </p:txBody>
      </p:sp>
      <p:pic>
        <p:nvPicPr>
          <p:cNvPr id="66564" name="Picture 4" descr="Křížová">
            <a:extLst>
              <a:ext uri="{FF2B5EF4-FFF2-40B4-BE49-F238E27FC236}">
                <a16:creationId xmlns="" xmlns:a16="http://schemas.microsoft.com/office/drawing/2014/main" id="{80412EAF-0B86-4064-85AC-3C90F1136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133600"/>
            <a:ext cx="51117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42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4">
            <a:extLst>
              <a:ext uri="{FF2B5EF4-FFF2-40B4-BE49-F238E27FC236}">
                <a16:creationId xmlns="" xmlns:a16="http://schemas.microsoft.com/office/drawing/2014/main" id="{2D347D28-1426-4539-A68B-CEDEE67A1194}"/>
              </a:ext>
            </a:extLst>
          </p:cNvPr>
          <p:cNvSpPr>
            <a:spLocks noChangeArrowheads="1"/>
          </p:cNvSpPr>
          <p:nvPr/>
        </p:nvSpPr>
        <p:spPr bwMode="auto">
          <a:xfrm>
            <a:off x="7164388" y="2133600"/>
            <a:ext cx="1800225" cy="1223963"/>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11" name="Rectangle 7">
            <a:extLst>
              <a:ext uri="{FF2B5EF4-FFF2-40B4-BE49-F238E27FC236}">
                <a16:creationId xmlns="" xmlns:a16="http://schemas.microsoft.com/office/drawing/2014/main" id="{D0FD62D0-E798-4669-962F-65C403CB4EDF}"/>
              </a:ext>
            </a:extLst>
          </p:cNvPr>
          <p:cNvSpPr>
            <a:spLocks noChangeArrowheads="1"/>
          </p:cNvSpPr>
          <p:nvPr/>
        </p:nvSpPr>
        <p:spPr bwMode="auto">
          <a:xfrm>
            <a:off x="5508625" y="5013325"/>
            <a:ext cx="3259138" cy="1243013"/>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12" name="Rectangle 2">
            <a:extLst>
              <a:ext uri="{FF2B5EF4-FFF2-40B4-BE49-F238E27FC236}">
                <a16:creationId xmlns="" xmlns:a16="http://schemas.microsoft.com/office/drawing/2014/main" id="{16749928-6282-4065-926C-1994CCBCE76F}"/>
              </a:ext>
            </a:extLst>
          </p:cNvPr>
          <p:cNvSpPr>
            <a:spLocks noGrp="1" noChangeArrowheads="1"/>
          </p:cNvSpPr>
          <p:nvPr>
            <p:ph type="title"/>
          </p:nvPr>
        </p:nvSpPr>
        <p:spPr>
          <a:xfrm>
            <a:off x="395288" y="260350"/>
            <a:ext cx="8208962" cy="18002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68613" name="Rectangle 3">
            <a:extLst>
              <a:ext uri="{FF2B5EF4-FFF2-40B4-BE49-F238E27FC236}">
                <a16:creationId xmlns="" xmlns:a16="http://schemas.microsoft.com/office/drawing/2014/main" id="{711EFD69-C427-4B18-9C9F-E51C161F6E90}"/>
              </a:ext>
            </a:extLst>
          </p:cNvPr>
          <p:cNvSpPr>
            <a:spLocks noGrp="1" noChangeArrowheads="1"/>
          </p:cNvSpPr>
          <p:nvPr>
            <p:ph type="body" idx="1"/>
          </p:nvPr>
        </p:nvSpPr>
        <p:spPr>
          <a:xfrm>
            <a:off x="395288" y="2636838"/>
            <a:ext cx="8370887" cy="3744912"/>
          </a:xfrm>
        </p:spPr>
        <p:txBody>
          <a:bodyPr/>
          <a:lstStyle/>
          <a:p>
            <a:pPr eaLnBrk="1" hangingPunct="1">
              <a:buFontTx/>
              <a:buNone/>
            </a:pPr>
            <a:r>
              <a:rPr lang="cs-CZ" altLang="cs-CZ" sz="2000" b="1"/>
              <a:t>další důležité deleční syndromy:</a:t>
            </a:r>
          </a:p>
          <a:p>
            <a:pPr eaLnBrk="1" hangingPunct="1">
              <a:buFontTx/>
              <a:buNone/>
            </a:pPr>
            <a:endParaRPr lang="cs-CZ" altLang="cs-CZ" sz="2000" b="1"/>
          </a:p>
          <a:p>
            <a:pPr eaLnBrk="1" hangingPunct="1">
              <a:buFontTx/>
              <a:buNone/>
            </a:pPr>
            <a:r>
              <a:rPr lang="cs-CZ" altLang="cs-CZ" sz="1800" b="1"/>
              <a:t>-  Wolf – Hirschhornův syndrom – </a:t>
            </a:r>
            <a:r>
              <a:rPr lang="cs-CZ" altLang="cs-CZ" sz="1600"/>
              <a:t>46,XX,del(4)(p?) / 46,XY,del(4)(p?)</a:t>
            </a:r>
          </a:p>
          <a:p>
            <a:pPr eaLnBrk="1" hangingPunct="1">
              <a:buFontTx/>
              <a:buNone/>
            </a:pPr>
            <a:r>
              <a:rPr lang="cs-CZ" altLang="cs-CZ" sz="1800" b="1"/>
              <a:t>                                                       </a:t>
            </a:r>
            <a:r>
              <a:rPr lang="cs-CZ" altLang="cs-CZ" sz="1600"/>
              <a:t>   delece části 4p</a:t>
            </a:r>
          </a:p>
          <a:p>
            <a:pPr eaLnBrk="1" hangingPunct="1">
              <a:buFontTx/>
              <a:buChar char="-"/>
            </a:pPr>
            <a:r>
              <a:rPr lang="cs-CZ" altLang="cs-CZ" sz="1800" b="1"/>
              <a:t>De Grouchy syndrom – </a:t>
            </a:r>
            <a:r>
              <a:rPr lang="cs-CZ" altLang="cs-CZ" sz="1600"/>
              <a:t>46,XX,del(18)(p?) / 46,XY,del(18)(p?)</a:t>
            </a:r>
          </a:p>
          <a:p>
            <a:pPr eaLnBrk="1" hangingPunct="1">
              <a:buFontTx/>
              <a:buNone/>
            </a:pPr>
            <a:r>
              <a:rPr lang="cs-CZ" altLang="cs-CZ" sz="1800" b="1"/>
              <a:t>                                           </a:t>
            </a:r>
            <a:r>
              <a:rPr lang="cs-CZ" altLang="cs-CZ" sz="1600"/>
              <a:t>delece části 18p nebo celého 18p</a:t>
            </a:r>
          </a:p>
          <a:p>
            <a:pPr eaLnBrk="1" hangingPunct="1">
              <a:buFontTx/>
              <a:buNone/>
            </a:pPr>
            <a:r>
              <a:rPr lang="cs-CZ" altLang="cs-CZ" sz="1600"/>
              <a:t>                                               (nebo i části 18q)</a:t>
            </a:r>
            <a:endParaRPr lang="cs-CZ" altLang="cs-CZ" sz="1800" b="1"/>
          </a:p>
          <a:p>
            <a:pPr eaLnBrk="1" hangingPunct="1">
              <a:buFontTx/>
              <a:buNone/>
            </a:pPr>
            <a:endParaRPr lang="cs-CZ" altLang="cs-CZ" sz="1600"/>
          </a:p>
        </p:txBody>
      </p:sp>
      <p:pic>
        <p:nvPicPr>
          <p:cNvPr id="68614" name="Picture 5" descr="18-ky Hruška výřez">
            <a:extLst>
              <a:ext uri="{FF2B5EF4-FFF2-40B4-BE49-F238E27FC236}">
                <a16:creationId xmlns="" xmlns:a16="http://schemas.microsoft.com/office/drawing/2014/main" id="{C26F8715-979D-43B4-BEFF-DC36D783D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5013325"/>
            <a:ext cx="112236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descr="Marta2">
            <a:extLst>
              <a:ext uri="{FF2B5EF4-FFF2-40B4-BE49-F238E27FC236}">
                <a16:creationId xmlns="" xmlns:a16="http://schemas.microsoft.com/office/drawing/2014/main" id="{E0268506-7E05-4CC6-A541-F149378FB2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950" y="5013325"/>
            <a:ext cx="44767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18-ky Sanitrák">
            <a:extLst>
              <a:ext uri="{FF2B5EF4-FFF2-40B4-BE49-F238E27FC236}">
                <a16:creationId xmlns="" xmlns:a16="http://schemas.microsoft.com/office/drawing/2014/main" id="{1A600A64-2218-4DB1-ADE1-AE3DC6117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5084763"/>
            <a:ext cx="1008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Marta1">
            <a:extLst>
              <a:ext uri="{FF2B5EF4-FFF2-40B4-BE49-F238E27FC236}">
                <a16:creationId xmlns="" xmlns:a16="http://schemas.microsoft.com/office/drawing/2014/main" id="{4CDA6C00-468A-4911-B544-0E7078BAC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3" y="5084763"/>
            <a:ext cx="3921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descr="4p-">
            <a:extLst>
              <a:ext uri="{FF2B5EF4-FFF2-40B4-BE49-F238E27FC236}">
                <a16:creationId xmlns="" xmlns:a16="http://schemas.microsoft.com/office/drawing/2014/main" id="{EB694A93-4726-4253-9A7E-ACB32F0C06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2057" t="12744" r="21852" b="63808"/>
          <a:stretch>
            <a:fillRect/>
          </a:stretch>
        </p:blipFill>
        <p:spPr bwMode="auto">
          <a:xfrm>
            <a:off x="7812088" y="2205038"/>
            <a:ext cx="1085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AutoShape 11">
            <a:extLst>
              <a:ext uri="{FF2B5EF4-FFF2-40B4-BE49-F238E27FC236}">
                <a16:creationId xmlns="" xmlns:a16="http://schemas.microsoft.com/office/drawing/2014/main" id="{AF5B0CBD-EE26-49F2-BF51-BCE22326606D}"/>
              </a:ext>
            </a:extLst>
          </p:cNvPr>
          <p:cNvSpPr>
            <a:spLocks noChangeArrowheads="1"/>
          </p:cNvSpPr>
          <p:nvPr/>
        </p:nvSpPr>
        <p:spPr bwMode="auto">
          <a:xfrm rot="20459789" flipV="1">
            <a:off x="8675688" y="2349500"/>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68620" name="Picture 12" descr="4">
            <a:extLst>
              <a:ext uri="{FF2B5EF4-FFF2-40B4-BE49-F238E27FC236}">
                <a16:creationId xmlns="" xmlns:a16="http://schemas.microsoft.com/office/drawing/2014/main" id="{4853E2B0-DADE-4F5A-AE2C-4AEF45135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8" t="-153" r="59406" b="6786"/>
          <a:stretch>
            <a:fillRect/>
          </a:stretch>
        </p:blipFill>
        <p:spPr bwMode="auto">
          <a:xfrm>
            <a:off x="7308850" y="2205038"/>
            <a:ext cx="2587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AutoShape 13">
            <a:extLst>
              <a:ext uri="{FF2B5EF4-FFF2-40B4-BE49-F238E27FC236}">
                <a16:creationId xmlns="" xmlns:a16="http://schemas.microsoft.com/office/drawing/2014/main" id="{88545A6A-FC05-4C21-AFB6-5091CFAA9990}"/>
              </a:ext>
            </a:extLst>
          </p:cNvPr>
          <p:cNvSpPr>
            <a:spLocks noChangeArrowheads="1"/>
          </p:cNvSpPr>
          <p:nvPr/>
        </p:nvSpPr>
        <p:spPr bwMode="auto">
          <a:xfrm rot="20459789" flipV="1">
            <a:off x="7596188" y="2205038"/>
            <a:ext cx="182562" cy="73025"/>
          </a:xfrm>
          <a:prstGeom prst="leftArrow">
            <a:avLst>
              <a:gd name="adj1" fmla="val 50000"/>
              <a:gd name="adj2" fmla="val 62500"/>
            </a:avLst>
          </a:prstGeom>
          <a:solidFill>
            <a:srgbClr val="EE2626"/>
          </a:solidFill>
          <a:ln w="28575">
            <a:solidFill>
              <a:srgbClr val="FF0000"/>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68622" name="Text Box 15">
            <a:extLst>
              <a:ext uri="{FF2B5EF4-FFF2-40B4-BE49-F238E27FC236}">
                <a16:creationId xmlns="" xmlns:a16="http://schemas.microsoft.com/office/drawing/2014/main" id="{0F4261A3-1000-453F-A408-A091CEE461A6}"/>
              </a:ext>
            </a:extLst>
          </p:cNvPr>
          <p:cNvSpPr txBox="1">
            <a:spLocks noChangeArrowheads="1"/>
          </p:cNvSpPr>
          <p:nvPr/>
        </p:nvSpPr>
        <p:spPr bwMode="auto">
          <a:xfrm>
            <a:off x="395288" y="5373688"/>
            <a:ext cx="482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některé delece nemusejí být zařazeny do kategorie</a:t>
            </a:r>
          </a:p>
          <a:p>
            <a:pPr eaLnBrk="1" hangingPunct="1">
              <a:spcBef>
                <a:spcPct val="0"/>
              </a:spcBef>
              <a:buFontTx/>
              <a:buNone/>
            </a:pPr>
            <a:r>
              <a:rPr lang="cs-CZ" altLang="cs-CZ" sz="1600">
                <a:latin typeface="Arial" panose="020B0604020202020204" pitchFamily="34" charset="0"/>
              </a:rPr>
              <a:t>syndrom (málo častý výskyt)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33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3">
            <a:extLst>
              <a:ext uri="{FF2B5EF4-FFF2-40B4-BE49-F238E27FC236}">
                <a16:creationId xmlns="" xmlns:a16="http://schemas.microsoft.com/office/drawing/2014/main" id="{788202D5-8B44-489F-81E7-3133E449C396}"/>
              </a:ext>
            </a:extLst>
          </p:cNvPr>
          <p:cNvSpPr>
            <a:spLocks noGrp="1" noChangeArrowheads="1"/>
          </p:cNvSpPr>
          <p:nvPr>
            <p:ph type="title"/>
          </p:nvPr>
        </p:nvSpPr>
        <p:spPr>
          <a:xfrm>
            <a:off x="395288" y="260350"/>
            <a:ext cx="8208962" cy="18002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70659" name="Rectangle 4">
            <a:extLst>
              <a:ext uri="{FF2B5EF4-FFF2-40B4-BE49-F238E27FC236}">
                <a16:creationId xmlns="" xmlns:a16="http://schemas.microsoft.com/office/drawing/2014/main" id="{211D5A98-F6CB-48E4-AE2A-4F0EF6B76EBE}"/>
              </a:ext>
            </a:extLst>
          </p:cNvPr>
          <p:cNvSpPr>
            <a:spLocks noGrp="1" noChangeArrowheads="1"/>
          </p:cNvSpPr>
          <p:nvPr>
            <p:ph type="body" idx="1"/>
          </p:nvPr>
        </p:nvSpPr>
        <p:spPr>
          <a:xfrm>
            <a:off x="2052638" y="2211388"/>
            <a:ext cx="5327650" cy="504825"/>
          </a:xfrm>
        </p:spPr>
        <p:txBody>
          <a:bodyPr/>
          <a:lstStyle/>
          <a:p>
            <a:pPr eaLnBrk="1" hangingPunct="1">
              <a:buFontTx/>
              <a:buNone/>
            </a:pPr>
            <a:r>
              <a:rPr lang="cs-CZ" altLang="cs-CZ" sz="1600"/>
              <a:t>delece Y – mohou souviset se sterilitou u mužů</a:t>
            </a:r>
          </a:p>
        </p:txBody>
      </p:sp>
      <p:pic>
        <p:nvPicPr>
          <p:cNvPr id="70660" name="Picture 9" descr="Krause">
            <a:extLst>
              <a:ext uri="{FF2B5EF4-FFF2-40B4-BE49-F238E27FC236}">
                <a16:creationId xmlns="" xmlns:a16="http://schemas.microsoft.com/office/drawing/2014/main" id="{97C9FD6D-E5E4-4BF4-8A7F-43606AE31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708275"/>
            <a:ext cx="417671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10">
            <a:extLst>
              <a:ext uri="{FF2B5EF4-FFF2-40B4-BE49-F238E27FC236}">
                <a16:creationId xmlns="" xmlns:a16="http://schemas.microsoft.com/office/drawing/2014/main" id="{641D8D3B-7404-478E-B0BF-60DAB1625061}"/>
              </a:ext>
            </a:extLst>
          </p:cNvPr>
          <p:cNvSpPr txBox="1">
            <a:spLocks noChangeArrowheads="1"/>
          </p:cNvSpPr>
          <p:nvPr/>
        </p:nvSpPr>
        <p:spPr bwMode="auto">
          <a:xfrm>
            <a:off x="4859338" y="3644900"/>
            <a:ext cx="3867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 mužskou neplodností souvisejí i velmi </a:t>
            </a:r>
          </a:p>
          <a:p>
            <a:pPr eaLnBrk="1" hangingPunct="1">
              <a:spcBef>
                <a:spcPct val="0"/>
              </a:spcBef>
              <a:buFontTx/>
              <a:buNone/>
            </a:pPr>
            <a:r>
              <a:rPr lang="cs-CZ" altLang="cs-CZ" sz="1600">
                <a:latin typeface="Arial" panose="020B0604020202020204" pitchFamily="34" charset="0"/>
              </a:rPr>
              <a:t>malé delece – mikrodelece oblastí</a:t>
            </a:r>
          </a:p>
          <a:p>
            <a:pPr eaLnBrk="1" hangingPunct="1">
              <a:spcBef>
                <a:spcPct val="0"/>
              </a:spcBef>
              <a:buFontTx/>
              <a:buNone/>
            </a:pPr>
            <a:r>
              <a:rPr lang="cs-CZ" altLang="cs-CZ" sz="1600">
                <a:latin typeface="Arial" panose="020B0604020202020204" pitchFamily="34" charset="0"/>
              </a:rPr>
              <a:t>AZF na Yq (pod rozlišovací schopností </a:t>
            </a:r>
          </a:p>
          <a:p>
            <a:pPr eaLnBrk="1" hangingPunct="1">
              <a:spcBef>
                <a:spcPct val="0"/>
              </a:spcBef>
              <a:buFontTx/>
              <a:buNone/>
            </a:pPr>
            <a:r>
              <a:rPr lang="cs-CZ" altLang="cs-CZ" sz="1600">
                <a:latin typeface="Arial" panose="020B0604020202020204" pitchFamily="34" charset="0"/>
              </a:rPr>
              <a:t>metod klasické cytogenetiky)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839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3F71E0AC-049F-4764-8A18-F6DCD76A951D}"/>
              </a:ext>
            </a:extLst>
          </p:cNvPr>
          <p:cNvSpPr>
            <a:spLocks noGrp="1" noChangeArrowheads="1"/>
          </p:cNvSpPr>
          <p:nvPr>
            <p:ph type="title"/>
          </p:nvPr>
        </p:nvSpPr>
        <p:spPr>
          <a:xfrm>
            <a:off x="395288" y="260350"/>
            <a:ext cx="8208962" cy="18002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delece</a:t>
            </a:r>
          </a:p>
        </p:txBody>
      </p:sp>
      <p:sp>
        <p:nvSpPr>
          <p:cNvPr id="72707" name="Rectangle 3">
            <a:extLst>
              <a:ext uri="{FF2B5EF4-FFF2-40B4-BE49-F238E27FC236}">
                <a16:creationId xmlns="" xmlns:a16="http://schemas.microsoft.com/office/drawing/2014/main" id="{5AC15C88-7B01-4F73-B5E0-519AF5941DD6}"/>
              </a:ext>
            </a:extLst>
          </p:cNvPr>
          <p:cNvSpPr>
            <a:spLocks noGrp="1" noChangeArrowheads="1"/>
          </p:cNvSpPr>
          <p:nvPr>
            <p:ph type="body" idx="1"/>
          </p:nvPr>
        </p:nvSpPr>
        <p:spPr>
          <a:xfrm>
            <a:off x="1512888" y="5805488"/>
            <a:ext cx="2663825" cy="360362"/>
          </a:xfrm>
        </p:spPr>
        <p:txBody>
          <a:bodyPr/>
          <a:lstStyle/>
          <a:p>
            <a:pPr eaLnBrk="1" hangingPunct="1">
              <a:lnSpc>
                <a:spcPct val="80000"/>
              </a:lnSpc>
              <a:buFontTx/>
              <a:buNone/>
            </a:pPr>
            <a:r>
              <a:rPr lang="cs-CZ" altLang="cs-CZ" sz="2000" b="1"/>
              <a:t>46,X,del(X)(p?)</a:t>
            </a:r>
          </a:p>
        </p:txBody>
      </p:sp>
      <p:pic>
        <p:nvPicPr>
          <p:cNvPr id="72708" name="Picture 5" descr="Brhelová">
            <a:extLst>
              <a:ext uri="{FF2B5EF4-FFF2-40B4-BE49-F238E27FC236}">
                <a16:creationId xmlns="" xmlns:a16="http://schemas.microsoft.com/office/drawing/2014/main" id="{1CB45463-F1C3-40B1-AD6E-BE321A398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205038"/>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6">
            <a:extLst>
              <a:ext uri="{FF2B5EF4-FFF2-40B4-BE49-F238E27FC236}">
                <a16:creationId xmlns="" xmlns:a16="http://schemas.microsoft.com/office/drawing/2014/main" id="{60F517B7-6242-49B0-9309-411BBAB7A533}"/>
              </a:ext>
            </a:extLst>
          </p:cNvPr>
          <p:cNvSpPr txBox="1">
            <a:spLocks noChangeArrowheads="1"/>
          </p:cNvSpPr>
          <p:nvPr/>
        </p:nvSpPr>
        <p:spPr bwMode="auto">
          <a:xfrm>
            <a:off x="5292725" y="3860800"/>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170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a:extLst>
              <a:ext uri="{FF2B5EF4-FFF2-40B4-BE49-F238E27FC236}">
                <a16:creationId xmlns="" xmlns:a16="http://schemas.microsoft.com/office/drawing/2014/main" id="{AF529E1E-ECB5-44DF-ABF3-C009BCBD3F6A}"/>
              </a:ext>
            </a:extLst>
          </p:cNvPr>
          <p:cNvSpPr>
            <a:spLocks noChangeArrowheads="1"/>
          </p:cNvSpPr>
          <p:nvPr/>
        </p:nvSpPr>
        <p:spPr bwMode="auto">
          <a:xfrm>
            <a:off x="0" y="2286000"/>
            <a:ext cx="9144000" cy="3886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 xmlns:a16="http://schemas.microsoft.com/office/drawing/2014/main" id="{1BF2F769-E33A-4C0B-BC6A-53197E50D135}"/>
              </a:ext>
            </a:extLst>
          </p:cNvPr>
          <p:cNvSpPr>
            <a:spLocks noGrp="1" noChangeArrowheads="1"/>
          </p:cNvSpPr>
          <p:nvPr>
            <p:ph type="title"/>
          </p:nvPr>
        </p:nvSpPr>
        <p:spPr>
          <a:xfrm>
            <a:off x="395288" y="260350"/>
            <a:ext cx="8367712" cy="17970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 xmlns:a16="http://schemas.microsoft.com/office/drawing/2014/main" id="{858EA12A-14AA-4C01-8B2D-213B1E3C026A}"/>
              </a:ext>
            </a:extLst>
          </p:cNvPr>
          <p:cNvSpPr>
            <a:spLocks noGrp="1" noChangeArrowheads="1"/>
          </p:cNvSpPr>
          <p:nvPr>
            <p:ph type="body" idx="1"/>
          </p:nvPr>
        </p:nvSpPr>
        <p:spPr>
          <a:xfrm>
            <a:off x="3886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191000"/>
            <a:ext cx="1817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 xmlns:a16="http://schemas.microsoft.com/office/drawing/2014/main" id="{2F8B2990-8071-461B-951B-199F956E98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0000"/>
          <a:stretch>
            <a:fillRect/>
          </a:stretch>
        </p:blipFill>
        <p:spPr bwMode="auto">
          <a:xfrm>
            <a:off x="1138238" y="2667000"/>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 xmlns:a16="http://schemas.microsoft.com/office/drawing/2014/main" id="{0B283BC7-8E79-4B03-8857-9E60CBC8EF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000" t="673"/>
          <a:stretch>
            <a:fillRect/>
          </a:stretch>
        </p:blipFill>
        <p:spPr bwMode="auto">
          <a:xfrm>
            <a:off x="5607050" y="4278313"/>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 xmlns:a16="http://schemas.microsoft.com/office/drawing/2014/main" id="{6402CC53-A402-4E4D-BCED-B61073CBD921}"/>
              </a:ext>
            </a:extLst>
          </p:cNvPr>
          <p:cNvSpPr>
            <a:spLocks noChangeArrowheads="1"/>
          </p:cNvSpPr>
          <p:nvPr/>
        </p:nvSpPr>
        <p:spPr bwMode="auto">
          <a:xfrm rot="-1435234">
            <a:off x="1600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 xmlns:a16="http://schemas.microsoft.com/office/drawing/2014/main" id="{E228A09D-D488-4412-800A-E4CB8BC90E14}"/>
              </a:ext>
            </a:extLst>
          </p:cNvPr>
          <p:cNvSpPr>
            <a:spLocks noChangeArrowheads="1"/>
          </p:cNvSpPr>
          <p:nvPr/>
        </p:nvSpPr>
        <p:spPr bwMode="auto">
          <a:xfrm rot="-1392655">
            <a:off x="6097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9451543"/>
      </p:ext>
    </p:extLst>
  </p:cSld>
  <p:clrMapOvr>
    <a:masterClrMapping/>
  </p:clrMapOvr>
  <p:transition advTm="2229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7">
            <a:extLst>
              <a:ext uri="{FF2B5EF4-FFF2-40B4-BE49-F238E27FC236}">
                <a16:creationId xmlns="" xmlns:a16="http://schemas.microsoft.com/office/drawing/2014/main" id="{3A0EDCD9-EFB8-469C-83AA-815CD51A516A}"/>
              </a:ext>
            </a:extLst>
          </p:cNvPr>
          <p:cNvSpPr>
            <a:spLocks noChangeArrowheads="1"/>
          </p:cNvSpPr>
          <p:nvPr/>
        </p:nvSpPr>
        <p:spPr bwMode="auto">
          <a:xfrm>
            <a:off x="468313" y="3429000"/>
            <a:ext cx="8066087" cy="2819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4755" name="Rectangle 2">
            <a:extLst>
              <a:ext uri="{FF2B5EF4-FFF2-40B4-BE49-F238E27FC236}">
                <a16:creationId xmlns="" xmlns:a16="http://schemas.microsoft.com/office/drawing/2014/main" id="{9300E13E-837B-4E2E-BA0C-946DC9FAC1F4}"/>
              </a:ext>
            </a:extLst>
          </p:cNvPr>
          <p:cNvSpPr>
            <a:spLocks noGrp="1" noChangeArrowheads="1"/>
          </p:cNvSpPr>
          <p:nvPr>
            <p:ph type="title"/>
          </p:nvPr>
        </p:nvSpPr>
        <p:spPr>
          <a:xfrm>
            <a:off x="395288" y="260350"/>
            <a:ext cx="8367712" cy="1873250"/>
          </a:xfrm>
        </p:spPr>
        <p:txBody>
          <a:bodyPr/>
          <a:lstStyle/>
          <a:p>
            <a:pPr eaLnBrk="1" hangingPunct="1"/>
            <a:r>
              <a:rPr lang="cs-CZ" altLang="cs-CZ"/>
              <a:t>VROZENÉ CHROMOSOMOVÉ ABNNORMALITY (VCA)</a:t>
            </a:r>
            <a:r>
              <a:rPr lang="cs-CZ" altLang="cs-CZ" sz="2400"/>
              <a:t/>
            </a:r>
            <a:br>
              <a:rPr lang="cs-CZ" altLang="cs-CZ" sz="2400"/>
            </a:br>
            <a:r>
              <a:rPr lang="cs-CZ" altLang="cs-CZ" sz="2400"/>
              <a:t>strukturní přestavby</a:t>
            </a:r>
          </a:p>
        </p:txBody>
      </p:sp>
      <p:sp>
        <p:nvSpPr>
          <p:cNvPr id="74756" name="Rectangle 3">
            <a:extLst>
              <a:ext uri="{FF2B5EF4-FFF2-40B4-BE49-F238E27FC236}">
                <a16:creationId xmlns="" xmlns:a16="http://schemas.microsoft.com/office/drawing/2014/main" id="{C774AF50-FC13-42A7-9060-849DA67AFD3F}"/>
              </a:ext>
            </a:extLst>
          </p:cNvPr>
          <p:cNvSpPr>
            <a:spLocks noGrp="1" noChangeArrowheads="1"/>
          </p:cNvSpPr>
          <p:nvPr>
            <p:ph type="body" idx="1"/>
          </p:nvPr>
        </p:nvSpPr>
        <p:spPr>
          <a:xfrm>
            <a:off x="468313" y="2205038"/>
            <a:ext cx="8351837" cy="4392612"/>
          </a:xfrm>
        </p:spPr>
        <p:txBody>
          <a:bodyPr/>
          <a:lstStyle/>
          <a:p>
            <a:pPr eaLnBrk="1" hangingPunct="1">
              <a:lnSpc>
                <a:spcPct val="80000"/>
              </a:lnSpc>
            </a:pPr>
            <a:r>
              <a:rPr lang="cs-CZ" altLang="cs-CZ" sz="2400" b="1"/>
              <a:t>duplikace</a:t>
            </a:r>
            <a:r>
              <a:rPr lang="cs-CZ" altLang="cs-CZ" sz="1800"/>
              <a:t> – nadbytečný chromosomový segment, který</a:t>
            </a:r>
          </a:p>
          <a:p>
            <a:pPr eaLnBrk="1" hangingPunct="1">
              <a:lnSpc>
                <a:spcPct val="80000"/>
              </a:lnSpc>
              <a:buFontTx/>
              <a:buNone/>
            </a:pPr>
            <a:r>
              <a:rPr lang="cs-CZ" altLang="cs-CZ" sz="1800"/>
              <a:t>                             způsobuje vznik nebalancovaného karyotypu</a:t>
            </a:r>
          </a:p>
          <a:p>
            <a:pPr eaLnBrk="1" hangingPunct="1">
              <a:lnSpc>
                <a:spcPct val="80000"/>
              </a:lnSpc>
              <a:buFontTx/>
              <a:buNone/>
            </a:pPr>
            <a:r>
              <a:rPr lang="cs-CZ" altLang="cs-CZ" sz="1800"/>
              <a:t>                            </a:t>
            </a:r>
            <a:r>
              <a:rPr lang="cs-CZ" altLang="cs-CZ" sz="1800" b="1"/>
              <a:t>(parciální trisomie)</a:t>
            </a:r>
            <a:endParaRPr lang="cs-CZ" altLang="cs-CZ" sz="1800"/>
          </a:p>
          <a:p>
            <a:pPr eaLnBrk="1" hangingPunct="1">
              <a:lnSpc>
                <a:spcPct val="80000"/>
              </a:lnSpc>
              <a:buFontTx/>
              <a:buNone/>
            </a:pPr>
            <a:r>
              <a:rPr lang="cs-CZ" altLang="cs-CZ" sz="1800"/>
              <a:t>                          - fenotyp pacientů bývá méně závažný než u delecí </a:t>
            </a:r>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endParaRPr lang="cs-CZ" altLang="cs-CZ" sz="1800"/>
          </a:p>
          <a:p>
            <a:pPr eaLnBrk="1" hangingPunct="1">
              <a:lnSpc>
                <a:spcPct val="80000"/>
              </a:lnSpc>
              <a:buFontTx/>
              <a:buNone/>
            </a:pPr>
            <a:r>
              <a:rPr lang="cs-CZ" altLang="cs-CZ" sz="2400" b="1"/>
              <a:t>                                              </a:t>
            </a:r>
            <a:r>
              <a:rPr lang="cs-CZ" altLang="cs-CZ" sz="1400" b="1"/>
              <a:t>duplikace části chromosomu</a:t>
            </a:r>
          </a:p>
          <a:p>
            <a:pPr eaLnBrk="1" hangingPunct="1">
              <a:lnSpc>
                <a:spcPct val="80000"/>
              </a:lnSpc>
              <a:buFontTx/>
              <a:buNone/>
            </a:pPr>
            <a:r>
              <a:rPr lang="cs-CZ" altLang="cs-CZ" sz="1800" b="1"/>
              <a:t>                                                              dup(6)       </a:t>
            </a:r>
          </a:p>
          <a:p>
            <a:pPr eaLnBrk="1" hangingPunct="1">
              <a:lnSpc>
                <a:spcPct val="80000"/>
              </a:lnSpc>
              <a:buFontTx/>
              <a:buNone/>
            </a:pPr>
            <a:r>
              <a:rPr lang="cs-CZ" altLang="cs-CZ" sz="1800" b="1"/>
              <a:t>                                                               </a:t>
            </a:r>
            <a:endParaRPr lang="cs-CZ" altLang="cs-CZ" sz="2400" b="1"/>
          </a:p>
        </p:txBody>
      </p:sp>
      <p:pic>
        <p:nvPicPr>
          <p:cNvPr id="74757" name="Picture 4" descr="chr 6 vzor 2">
            <a:extLst>
              <a:ext uri="{FF2B5EF4-FFF2-40B4-BE49-F238E27FC236}">
                <a16:creationId xmlns="" xmlns:a16="http://schemas.microsoft.com/office/drawing/2014/main" id="{713B9D23-12E5-4778-BCE8-4130FF6609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000"/>
          <a:stretch>
            <a:fillRect/>
          </a:stretch>
        </p:blipFill>
        <p:spPr bwMode="auto">
          <a:xfrm>
            <a:off x="1246188" y="3429000"/>
            <a:ext cx="56356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descr="dup správné Dočkalová 06">
            <a:extLst>
              <a:ext uri="{FF2B5EF4-FFF2-40B4-BE49-F238E27FC236}">
                <a16:creationId xmlns="" xmlns:a16="http://schemas.microsoft.com/office/drawing/2014/main" id="{F1289142-7576-4067-82D4-74147BE5F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581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AutoShape 6">
            <a:extLst>
              <a:ext uri="{FF2B5EF4-FFF2-40B4-BE49-F238E27FC236}">
                <a16:creationId xmlns="" xmlns:a16="http://schemas.microsoft.com/office/drawing/2014/main" id="{5898FD0D-9294-4634-8182-97BEA22BF4D2}"/>
              </a:ext>
            </a:extLst>
          </p:cNvPr>
          <p:cNvSpPr>
            <a:spLocks noChangeArrowheads="1"/>
          </p:cNvSpPr>
          <p:nvPr/>
        </p:nvSpPr>
        <p:spPr bwMode="auto">
          <a:xfrm rot="-1258441">
            <a:off x="1752600" y="4953000"/>
            <a:ext cx="509588" cy="219075"/>
          </a:xfrm>
          <a:prstGeom prst="leftArrow">
            <a:avLst>
              <a:gd name="adj1" fmla="val 50000"/>
              <a:gd name="adj2" fmla="val 58152"/>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542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 xmlns:a16="http://schemas.microsoft.com/office/drawing/2014/main" id="{39385C7D-B270-44C0-A953-BD13F38FAE34}"/>
              </a:ext>
            </a:extLst>
          </p:cNvPr>
          <p:cNvSpPr>
            <a:spLocks noGrp="1" noChangeArrowheads="1"/>
          </p:cNvSpPr>
          <p:nvPr>
            <p:ph type="title"/>
          </p:nvPr>
        </p:nvSpPr>
        <p:spPr>
          <a:xfrm>
            <a:off x="395288" y="260350"/>
            <a:ext cx="8280400" cy="20161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duplikace</a:t>
            </a:r>
          </a:p>
        </p:txBody>
      </p:sp>
      <p:sp>
        <p:nvSpPr>
          <p:cNvPr id="76803" name="Rectangle 3">
            <a:extLst>
              <a:ext uri="{FF2B5EF4-FFF2-40B4-BE49-F238E27FC236}">
                <a16:creationId xmlns="" xmlns:a16="http://schemas.microsoft.com/office/drawing/2014/main" id="{31C459DB-BC46-4327-B019-7E5FEEEBF78D}"/>
              </a:ext>
            </a:extLst>
          </p:cNvPr>
          <p:cNvSpPr>
            <a:spLocks noGrp="1" noChangeArrowheads="1"/>
          </p:cNvSpPr>
          <p:nvPr>
            <p:ph type="body" idx="1"/>
          </p:nvPr>
        </p:nvSpPr>
        <p:spPr>
          <a:xfrm>
            <a:off x="2555875" y="5805488"/>
            <a:ext cx="4114800" cy="576262"/>
          </a:xfrm>
        </p:spPr>
        <p:txBody>
          <a:bodyPr/>
          <a:lstStyle/>
          <a:p>
            <a:pPr eaLnBrk="1" hangingPunct="1">
              <a:buFontTx/>
              <a:buNone/>
            </a:pPr>
            <a:r>
              <a:rPr lang="cs-CZ" altLang="cs-CZ" sz="2000" b="1"/>
              <a:t>46,XX,dup(6)(q22q23)</a:t>
            </a:r>
          </a:p>
        </p:txBody>
      </p:sp>
      <p:pic>
        <p:nvPicPr>
          <p:cNvPr id="76804" name="Picture 4" descr="Dočkalová">
            <a:extLst>
              <a:ext uri="{FF2B5EF4-FFF2-40B4-BE49-F238E27FC236}">
                <a16:creationId xmlns="" xmlns:a16="http://schemas.microsoft.com/office/drawing/2014/main" id="{F45C111B-E0FC-474B-AB93-CBBA9CE80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349500"/>
            <a:ext cx="46799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80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8">
            <a:extLst>
              <a:ext uri="{FF2B5EF4-FFF2-40B4-BE49-F238E27FC236}">
                <a16:creationId xmlns="" xmlns:a16="http://schemas.microsoft.com/office/drawing/2014/main" id="{D4154EE0-A11B-4B81-82FD-16F633B06A8D}"/>
              </a:ext>
            </a:extLst>
          </p:cNvPr>
          <p:cNvSpPr>
            <a:spLocks noChangeArrowheads="1"/>
          </p:cNvSpPr>
          <p:nvPr/>
        </p:nvSpPr>
        <p:spPr bwMode="auto">
          <a:xfrm>
            <a:off x="395288" y="3355975"/>
            <a:ext cx="8280400" cy="2881313"/>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78851" name="Rectangle 2">
            <a:extLst>
              <a:ext uri="{FF2B5EF4-FFF2-40B4-BE49-F238E27FC236}">
                <a16:creationId xmlns="" xmlns:a16="http://schemas.microsoft.com/office/drawing/2014/main" id="{81B63B4E-C04B-49C4-97F8-807D94C88933}"/>
              </a:ext>
            </a:extLst>
          </p:cNvPr>
          <p:cNvSpPr>
            <a:spLocks noGrp="1" noChangeArrowheads="1"/>
          </p:cNvSpPr>
          <p:nvPr>
            <p:ph type="title"/>
          </p:nvPr>
        </p:nvSpPr>
        <p:spPr>
          <a:xfrm>
            <a:off x="381000" y="304800"/>
            <a:ext cx="8305800" cy="190500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pic>
        <p:nvPicPr>
          <p:cNvPr id="78852" name="Picture 12" descr="vznik ringu">
            <a:extLst>
              <a:ext uri="{FF2B5EF4-FFF2-40B4-BE49-F238E27FC236}">
                <a16:creationId xmlns="" xmlns:a16="http://schemas.microsoft.com/office/drawing/2014/main" id="{B315DA80-636E-457F-90BD-17B0808F3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24" t="2840" r="5461"/>
          <a:stretch>
            <a:fillRect/>
          </a:stretch>
        </p:blipFill>
        <p:spPr bwMode="auto">
          <a:xfrm>
            <a:off x="1619250" y="3584575"/>
            <a:ext cx="2133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0" descr="ring Heb 6">
            <a:extLst>
              <a:ext uri="{FF2B5EF4-FFF2-40B4-BE49-F238E27FC236}">
                <a16:creationId xmlns="" xmlns:a16="http://schemas.microsoft.com/office/drawing/2014/main" id="{7D20AF21-EFCE-4442-9D8F-59A5C09319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3406775"/>
            <a:ext cx="21812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ovéPole 3">
            <a:extLst>
              <a:ext uri="{FF2B5EF4-FFF2-40B4-BE49-F238E27FC236}">
                <a16:creationId xmlns="" xmlns:a16="http://schemas.microsoft.com/office/drawing/2014/main" id="{8CA9B8A7-C641-4026-A1BA-613B93D15660}"/>
              </a:ext>
            </a:extLst>
          </p:cNvPr>
          <p:cNvSpPr txBox="1">
            <a:spLocks noChangeArrowheads="1"/>
          </p:cNvSpPr>
          <p:nvPr/>
        </p:nvSpPr>
        <p:spPr bwMode="auto">
          <a:xfrm>
            <a:off x="395288" y="2349500"/>
            <a:ext cx="8694737"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lnSpc>
                <a:spcPct val="80000"/>
              </a:lnSpc>
              <a:spcBef>
                <a:spcPct val="0"/>
              </a:spcBef>
              <a:buFontTx/>
              <a:buNone/>
            </a:pPr>
            <a:r>
              <a:rPr lang="cs-CZ" altLang="cs-CZ" sz="1800" b="1">
                <a:latin typeface="Arial" panose="020B0604020202020204" pitchFamily="34" charset="0"/>
              </a:rPr>
              <a:t>kruhové chromosomy</a:t>
            </a:r>
            <a:r>
              <a:rPr lang="cs-CZ" altLang="cs-CZ" sz="1800">
                <a:latin typeface="Arial" panose="020B0604020202020204" pitchFamily="34" charset="0"/>
              </a:rPr>
              <a:t> (ring chromosomy) </a:t>
            </a:r>
          </a:p>
          <a:p>
            <a:pPr eaLnBrk="1" hangingPunct="1">
              <a:lnSpc>
                <a:spcPct val="80000"/>
              </a:lnSpc>
              <a:spcBef>
                <a:spcPct val="0"/>
              </a:spcBef>
              <a:buFontTx/>
              <a:buNone/>
            </a:pPr>
            <a:r>
              <a:rPr lang="cs-CZ" altLang="cs-CZ" sz="1800">
                <a:latin typeface="Arial" panose="020B0604020202020204" pitchFamily="34" charset="0"/>
              </a:rPr>
              <a:t>– na obou koncích chromosomu vzniknou zlomy, dojde ke ztrátě koncových úseků, </a:t>
            </a:r>
          </a:p>
          <a:p>
            <a:pPr eaLnBrk="1" hangingPunct="1">
              <a:lnSpc>
                <a:spcPct val="80000"/>
              </a:lnSpc>
              <a:spcBef>
                <a:spcPct val="0"/>
              </a:spcBef>
              <a:buFontTx/>
              <a:buNone/>
            </a:pPr>
            <a:r>
              <a:rPr lang="cs-CZ" altLang="cs-CZ" sz="1800">
                <a:latin typeface="Arial" panose="020B0604020202020204" pitchFamily="34" charset="0"/>
              </a:rPr>
              <a:t>   zbytek chromosomu se spojí</a:t>
            </a:r>
          </a:p>
          <a:p>
            <a:pPr eaLnBrk="1" hangingPunct="1">
              <a:lnSpc>
                <a:spcPct val="80000"/>
              </a:lnSpc>
              <a:spcBef>
                <a:spcPct val="0"/>
              </a:spcBef>
              <a:buFontTx/>
              <a:buNone/>
            </a:pPr>
            <a:r>
              <a:rPr lang="cs-CZ" altLang="cs-CZ" sz="1800">
                <a:latin typeface="Arial" panose="020B0604020202020204" pitchFamily="34" charset="0"/>
              </a:rPr>
              <a:t> </a:t>
            </a:r>
            <a:r>
              <a:rPr lang="cs-CZ" altLang="cs-CZ" sz="1400">
                <a:latin typeface="Arial" panose="020B0604020202020204" pitchFamily="34" charset="0"/>
              </a:rPr>
              <a:t>- jsou poměrně vzácné, ale byly zjištěny u všech lidských chromosomů</a:t>
            </a:r>
            <a:endParaRPr lang="cs-CZ" altLang="cs-CZ" sz="1800">
              <a:latin typeface="Arial" panose="020B0604020202020204" pitchFamily="34" charset="0"/>
            </a:endParaRPr>
          </a:p>
          <a:p>
            <a:pPr>
              <a:spcBef>
                <a:spcPct val="0"/>
              </a:spcBef>
              <a:buFontTx/>
              <a:buNone/>
            </a:pPr>
            <a:endParaRPr lang="cs-CZ" altLang="cs-CZ" sz="18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5606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 xmlns:a16="http://schemas.microsoft.com/office/drawing/2014/main" id="{05243555-18C2-453B-93F0-8FE7A893B96D}"/>
              </a:ext>
            </a:extLst>
          </p:cNvPr>
          <p:cNvSpPr>
            <a:spLocks noGrp="1" noChangeArrowheads="1"/>
          </p:cNvSpPr>
          <p:nvPr>
            <p:ph type="title"/>
          </p:nvPr>
        </p:nvSpPr>
        <p:spPr>
          <a:xfrm>
            <a:off x="395288" y="260350"/>
            <a:ext cx="8280400" cy="2016125"/>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ring chromosom</a:t>
            </a:r>
          </a:p>
        </p:txBody>
      </p:sp>
      <p:sp>
        <p:nvSpPr>
          <p:cNvPr id="80899" name="Rectangle 3">
            <a:extLst>
              <a:ext uri="{FF2B5EF4-FFF2-40B4-BE49-F238E27FC236}">
                <a16:creationId xmlns="" xmlns:a16="http://schemas.microsoft.com/office/drawing/2014/main" id="{4B97EFB3-C3C5-4F62-933B-7BEE96D44DE8}"/>
              </a:ext>
            </a:extLst>
          </p:cNvPr>
          <p:cNvSpPr>
            <a:spLocks noGrp="1" noChangeArrowheads="1"/>
          </p:cNvSpPr>
          <p:nvPr>
            <p:ph type="body" idx="1"/>
          </p:nvPr>
        </p:nvSpPr>
        <p:spPr>
          <a:xfrm>
            <a:off x="3563938" y="5805488"/>
            <a:ext cx="2386012" cy="609600"/>
          </a:xfrm>
        </p:spPr>
        <p:txBody>
          <a:bodyPr/>
          <a:lstStyle/>
          <a:p>
            <a:pPr eaLnBrk="1" hangingPunct="1">
              <a:buFontTx/>
              <a:buNone/>
            </a:pPr>
            <a:r>
              <a:rPr lang="cs-CZ" altLang="cs-CZ" sz="2000" b="1"/>
              <a:t>46,XX,r(18)</a:t>
            </a:r>
          </a:p>
        </p:txBody>
      </p:sp>
      <p:pic>
        <p:nvPicPr>
          <p:cNvPr id="80900" name="Picture 4" descr="Hebnarová">
            <a:extLst>
              <a:ext uri="{FF2B5EF4-FFF2-40B4-BE49-F238E27FC236}">
                <a16:creationId xmlns="" xmlns:a16="http://schemas.microsoft.com/office/drawing/2014/main" id="{BF7CC36C-883F-4CAE-9153-A439A63C3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349500"/>
            <a:ext cx="47529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846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6">
            <a:extLst>
              <a:ext uri="{FF2B5EF4-FFF2-40B4-BE49-F238E27FC236}">
                <a16:creationId xmlns="" xmlns:a16="http://schemas.microsoft.com/office/drawing/2014/main" id="{E4B3BDC8-3A11-40C7-BF25-E26D5C00BF86}"/>
              </a:ext>
            </a:extLst>
          </p:cNvPr>
          <p:cNvSpPr>
            <a:spLocks noChangeArrowheads="1"/>
          </p:cNvSpPr>
          <p:nvPr/>
        </p:nvSpPr>
        <p:spPr bwMode="auto">
          <a:xfrm>
            <a:off x="2987675" y="4038600"/>
            <a:ext cx="3240088" cy="2016125"/>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82947" name="Rectangle 2">
            <a:extLst>
              <a:ext uri="{FF2B5EF4-FFF2-40B4-BE49-F238E27FC236}">
                <a16:creationId xmlns="" xmlns:a16="http://schemas.microsoft.com/office/drawing/2014/main" id="{9418E98F-256A-4A42-A4E8-8FBE9121F287}"/>
              </a:ext>
            </a:extLst>
          </p:cNvPr>
          <p:cNvSpPr>
            <a:spLocks noGrp="1" noChangeArrowheads="1"/>
          </p:cNvSpPr>
          <p:nvPr>
            <p:ph type="title"/>
          </p:nvPr>
        </p:nvSpPr>
        <p:spPr>
          <a:xfrm>
            <a:off x="381000" y="304800"/>
            <a:ext cx="8305800" cy="190500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sp>
        <p:nvSpPr>
          <p:cNvPr id="82948" name="Rectangle 3">
            <a:extLst>
              <a:ext uri="{FF2B5EF4-FFF2-40B4-BE49-F238E27FC236}">
                <a16:creationId xmlns="" xmlns:a16="http://schemas.microsoft.com/office/drawing/2014/main" id="{1A8A1758-EF83-47E7-B3F3-C72F2D9809AE}"/>
              </a:ext>
            </a:extLst>
          </p:cNvPr>
          <p:cNvSpPr>
            <a:spLocks noGrp="1" noChangeArrowheads="1"/>
          </p:cNvSpPr>
          <p:nvPr>
            <p:ph type="body" idx="1"/>
          </p:nvPr>
        </p:nvSpPr>
        <p:spPr>
          <a:xfrm>
            <a:off x="323850" y="2492375"/>
            <a:ext cx="8820150" cy="1296988"/>
          </a:xfrm>
        </p:spPr>
        <p:txBody>
          <a:bodyPr/>
          <a:lstStyle/>
          <a:p>
            <a:pPr eaLnBrk="1" hangingPunct="1">
              <a:lnSpc>
                <a:spcPct val="80000"/>
              </a:lnSpc>
              <a:buFontTx/>
              <a:buNone/>
            </a:pPr>
            <a:r>
              <a:rPr lang="cs-CZ" altLang="cs-CZ" sz="1600" b="1"/>
              <a:t>    marker chromosomy </a:t>
            </a:r>
          </a:p>
          <a:p>
            <a:pPr eaLnBrk="1" hangingPunct="1">
              <a:lnSpc>
                <a:spcPct val="80000"/>
              </a:lnSpc>
              <a:buFontTx/>
              <a:buNone/>
            </a:pPr>
            <a:r>
              <a:rPr lang="cs-CZ" altLang="cs-CZ" sz="1600"/>
              <a:t> – malé chromosomy (s centromerou), často v mozaice, obtížně identifikovatelné</a:t>
            </a:r>
          </a:p>
          <a:p>
            <a:pPr eaLnBrk="1" hangingPunct="1">
              <a:lnSpc>
                <a:spcPct val="80000"/>
              </a:lnSpc>
              <a:buFontTx/>
              <a:buNone/>
            </a:pPr>
            <a:r>
              <a:rPr lang="cs-CZ" altLang="cs-CZ" sz="1600"/>
              <a:t>    </a:t>
            </a:r>
            <a:r>
              <a:rPr lang="cs-CZ" altLang="cs-CZ" sz="1400"/>
              <a:t>(mohou být vrozené nebo kultivačního původu)</a:t>
            </a:r>
          </a:p>
          <a:p>
            <a:pPr eaLnBrk="1" hangingPunct="1">
              <a:lnSpc>
                <a:spcPct val="80000"/>
              </a:lnSpc>
              <a:buFontTx/>
              <a:buNone/>
            </a:pPr>
            <a:r>
              <a:rPr lang="cs-CZ" altLang="cs-CZ" sz="1400"/>
              <a:t> -  marker chromosomy představují nadbytečný genetický materiál v karyotypu</a:t>
            </a:r>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endParaRPr lang="cs-CZ" altLang="cs-CZ" sz="1600"/>
          </a:p>
          <a:p>
            <a:pPr eaLnBrk="1" hangingPunct="1">
              <a:lnSpc>
                <a:spcPct val="80000"/>
              </a:lnSpc>
              <a:buFontTx/>
              <a:buNone/>
            </a:pPr>
            <a:r>
              <a:rPr lang="cs-CZ" altLang="cs-CZ" sz="1600" b="1"/>
              <a:t>                                                                     </a:t>
            </a:r>
          </a:p>
          <a:p>
            <a:pPr eaLnBrk="1" hangingPunct="1">
              <a:lnSpc>
                <a:spcPct val="80000"/>
              </a:lnSpc>
              <a:buFontTx/>
              <a:buNone/>
            </a:pPr>
            <a:r>
              <a:rPr lang="cs-CZ" altLang="cs-CZ" sz="1600" b="1"/>
              <a:t>                                                                      </a:t>
            </a:r>
            <a:endParaRPr lang="cs-CZ" altLang="cs-CZ" sz="1600"/>
          </a:p>
        </p:txBody>
      </p:sp>
      <p:pic>
        <p:nvPicPr>
          <p:cNvPr id="82949" name="Picture 19" descr="marker Maršán">
            <a:extLst>
              <a:ext uri="{FF2B5EF4-FFF2-40B4-BE49-F238E27FC236}">
                <a16:creationId xmlns="" xmlns:a16="http://schemas.microsoft.com/office/drawing/2014/main" id="{8B9FF753-1760-4A52-AC79-FA4649609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913" y="4492625"/>
            <a:ext cx="457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20" descr="marker Kocáb otec">
            <a:extLst>
              <a:ext uri="{FF2B5EF4-FFF2-40B4-BE49-F238E27FC236}">
                <a16:creationId xmlns="" xmlns:a16="http://schemas.microsoft.com/office/drawing/2014/main" id="{37376EFD-2370-4D0A-A6E7-928AA3CD1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450" y="4406900"/>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1" descr="marker Kocáb děcko">
            <a:extLst>
              <a:ext uri="{FF2B5EF4-FFF2-40B4-BE49-F238E27FC236}">
                <a16:creationId xmlns="" xmlns:a16="http://schemas.microsoft.com/office/drawing/2014/main" id="{8C2E175E-7BF9-48D3-BB1B-EE3F0A746F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43488"/>
            <a:ext cx="457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2" descr="marker Pospíšil">
            <a:extLst>
              <a:ext uri="{FF2B5EF4-FFF2-40B4-BE49-F238E27FC236}">
                <a16:creationId xmlns="" xmlns:a16="http://schemas.microsoft.com/office/drawing/2014/main" id="{AC5DE8F9-19C5-41B0-929C-71C607E80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6563" y="5172075"/>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3" descr="marker Prosová">
            <a:extLst>
              <a:ext uri="{FF2B5EF4-FFF2-40B4-BE49-F238E27FC236}">
                <a16:creationId xmlns="" xmlns:a16="http://schemas.microsoft.com/office/drawing/2014/main" id="{C8190EB7-5B34-4FA0-899C-A34566B80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825" y="4406900"/>
            <a:ext cx="45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24" descr="marker Řepková">
            <a:extLst>
              <a:ext uri="{FF2B5EF4-FFF2-40B4-BE49-F238E27FC236}">
                <a16:creationId xmlns="" xmlns:a16="http://schemas.microsoft.com/office/drawing/2014/main" id="{88C63945-D0E2-4283-BF4B-3BDF32EFD2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0425" y="5172075"/>
            <a:ext cx="5715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873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a:extLst>
              <a:ext uri="{FF2B5EF4-FFF2-40B4-BE49-F238E27FC236}">
                <a16:creationId xmlns="" xmlns:a16="http://schemas.microsoft.com/office/drawing/2014/main" id="{26203839-4AFD-4269-89DA-DC209983C9E0}"/>
              </a:ext>
            </a:extLst>
          </p:cNvPr>
          <p:cNvSpPr>
            <a:spLocks noGrp="1" noChangeArrowheads="1"/>
          </p:cNvSpPr>
          <p:nvPr>
            <p:ph type="title"/>
          </p:nvPr>
        </p:nvSpPr>
        <p:spPr>
          <a:xfrm>
            <a:off x="395288" y="260350"/>
            <a:ext cx="8280400"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marker chromosom</a:t>
            </a:r>
          </a:p>
        </p:txBody>
      </p:sp>
      <p:sp>
        <p:nvSpPr>
          <p:cNvPr id="84995" name="Rectangle 3">
            <a:extLst>
              <a:ext uri="{FF2B5EF4-FFF2-40B4-BE49-F238E27FC236}">
                <a16:creationId xmlns="" xmlns:a16="http://schemas.microsoft.com/office/drawing/2014/main" id="{8C5EEEE3-F704-407A-98E0-42DEE41772FD}"/>
              </a:ext>
            </a:extLst>
          </p:cNvPr>
          <p:cNvSpPr>
            <a:spLocks noGrp="1" noChangeArrowheads="1"/>
          </p:cNvSpPr>
          <p:nvPr>
            <p:ph type="body" idx="1"/>
          </p:nvPr>
        </p:nvSpPr>
        <p:spPr>
          <a:xfrm>
            <a:off x="3779838" y="5805488"/>
            <a:ext cx="2386012" cy="503237"/>
          </a:xfrm>
        </p:spPr>
        <p:txBody>
          <a:bodyPr/>
          <a:lstStyle/>
          <a:p>
            <a:pPr eaLnBrk="1" hangingPunct="1">
              <a:buFontTx/>
              <a:buNone/>
            </a:pPr>
            <a:r>
              <a:rPr lang="cs-CZ" altLang="cs-CZ" sz="2000" b="1"/>
              <a:t>47,XX,+mar</a:t>
            </a:r>
          </a:p>
        </p:txBody>
      </p:sp>
      <p:pic>
        <p:nvPicPr>
          <p:cNvPr id="84996" name="Picture 4" descr="Řepková">
            <a:extLst>
              <a:ext uri="{FF2B5EF4-FFF2-40B4-BE49-F238E27FC236}">
                <a16:creationId xmlns="" xmlns:a16="http://schemas.microsoft.com/office/drawing/2014/main" id="{3D766029-EB7C-4188-BC6A-4DF3814BA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2205038"/>
            <a:ext cx="48244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30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 xmlns:a16="http://schemas.microsoft.com/office/drawing/2014/main" id="{3D8C87A7-D4DB-4E8A-B514-98ABA58BE8ED}"/>
              </a:ext>
            </a:extLst>
          </p:cNvPr>
          <p:cNvSpPr>
            <a:spLocks noGrp="1" noChangeArrowheads="1"/>
          </p:cNvSpPr>
          <p:nvPr>
            <p:ph type="title"/>
          </p:nvPr>
        </p:nvSpPr>
        <p:spPr>
          <a:xfrm>
            <a:off x="395288" y="260350"/>
            <a:ext cx="8367712" cy="19494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neobvyklé typy chromosomů</a:t>
            </a:r>
          </a:p>
        </p:txBody>
      </p:sp>
      <p:sp>
        <p:nvSpPr>
          <p:cNvPr id="87043" name="Rectangle 3">
            <a:extLst>
              <a:ext uri="{FF2B5EF4-FFF2-40B4-BE49-F238E27FC236}">
                <a16:creationId xmlns="" xmlns:a16="http://schemas.microsoft.com/office/drawing/2014/main" id="{F869F188-613A-4476-B2F5-9F17E64C8319}"/>
              </a:ext>
            </a:extLst>
          </p:cNvPr>
          <p:cNvSpPr>
            <a:spLocks noGrp="1" noChangeArrowheads="1"/>
          </p:cNvSpPr>
          <p:nvPr>
            <p:ph type="body" idx="1"/>
          </p:nvPr>
        </p:nvSpPr>
        <p:spPr>
          <a:xfrm>
            <a:off x="457200" y="2438400"/>
            <a:ext cx="8229600" cy="3687763"/>
          </a:xfrm>
        </p:spPr>
        <p:txBody>
          <a:bodyPr/>
          <a:lstStyle/>
          <a:p>
            <a:pPr eaLnBrk="1" hangingPunct="1">
              <a:buFontTx/>
              <a:buNone/>
            </a:pPr>
            <a:r>
              <a:rPr lang="cs-CZ" altLang="cs-CZ" sz="1800" b="1"/>
              <a:t>    </a:t>
            </a:r>
            <a:endParaRPr lang="cs-CZ" altLang="cs-CZ" sz="1800"/>
          </a:p>
        </p:txBody>
      </p:sp>
      <p:sp>
        <p:nvSpPr>
          <p:cNvPr id="87044" name="Rectangle 6">
            <a:extLst>
              <a:ext uri="{FF2B5EF4-FFF2-40B4-BE49-F238E27FC236}">
                <a16:creationId xmlns="" xmlns:a16="http://schemas.microsoft.com/office/drawing/2014/main" id="{2B1CC6D1-527E-4B00-8E8C-1D52AC3A6046}"/>
              </a:ext>
            </a:extLst>
          </p:cNvPr>
          <p:cNvSpPr>
            <a:spLocks noChangeArrowheads="1"/>
          </p:cNvSpPr>
          <p:nvPr/>
        </p:nvSpPr>
        <p:spPr bwMode="auto">
          <a:xfrm>
            <a:off x="323850" y="2492375"/>
            <a:ext cx="4530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r>
              <a:rPr lang="cs-CZ" altLang="cs-CZ" sz="1800"/>
              <a:t>    </a:t>
            </a:r>
            <a:r>
              <a:rPr lang="cs-CZ" altLang="cs-CZ" sz="1800" b="1"/>
              <a:t>izochromosomy</a:t>
            </a:r>
            <a:r>
              <a:rPr lang="cs-CZ" altLang="cs-CZ" sz="1800"/>
              <a:t> –</a:t>
            </a:r>
          </a:p>
          <a:p>
            <a:pPr eaLnBrk="1" hangingPunct="1">
              <a:buFontTx/>
              <a:buNone/>
            </a:pPr>
            <a:r>
              <a:rPr lang="cs-CZ" altLang="cs-CZ" sz="1800"/>
              <a:t>      metacentrické chromosomy, </a:t>
            </a:r>
          </a:p>
          <a:p>
            <a:pPr eaLnBrk="1" hangingPunct="1">
              <a:buFontTx/>
              <a:buNone/>
            </a:pPr>
            <a:r>
              <a:rPr lang="cs-CZ" altLang="cs-CZ" sz="1800"/>
              <a:t>      jejichž 1 raménko chybí a druhé</a:t>
            </a:r>
          </a:p>
          <a:p>
            <a:pPr eaLnBrk="1" hangingPunct="1">
              <a:buFontTx/>
              <a:buNone/>
            </a:pPr>
            <a:r>
              <a:rPr lang="cs-CZ" altLang="cs-CZ" sz="1800"/>
              <a:t>      je duplikováno (parciální</a:t>
            </a:r>
          </a:p>
          <a:p>
            <a:pPr eaLnBrk="1" hangingPunct="1">
              <a:buFontTx/>
              <a:buNone/>
            </a:pPr>
            <a:r>
              <a:rPr lang="cs-CZ" altLang="cs-CZ" sz="1800"/>
              <a:t>      monosomie 1 raménka</a:t>
            </a:r>
          </a:p>
          <a:p>
            <a:pPr eaLnBrk="1" hangingPunct="1">
              <a:buFontTx/>
              <a:buNone/>
            </a:pPr>
            <a:r>
              <a:rPr lang="cs-CZ" altLang="cs-CZ" sz="1800"/>
              <a:t>      a parciální trisomie</a:t>
            </a:r>
          </a:p>
          <a:p>
            <a:pPr eaLnBrk="1" hangingPunct="1">
              <a:buFontTx/>
              <a:buNone/>
            </a:pPr>
            <a:r>
              <a:rPr lang="cs-CZ" altLang="cs-CZ" sz="1800"/>
              <a:t>      2. raménka)</a:t>
            </a:r>
          </a:p>
          <a:p>
            <a:pPr eaLnBrk="1" hangingPunct="1"/>
            <a:endParaRPr lang="cs-CZ" altLang="cs-CZ" sz="1800"/>
          </a:p>
        </p:txBody>
      </p:sp>
      <p:sp>
        <p:nvSpPr>
          <p:cNvPr id="87045" name="Text Box 8">
            <a:extLst>
              <a:ext uri="{FF2B5EF4-FFF2-40B4-BE49-F238E27FC236}">
                <a16:creationId xmlns="" xmlns:a16="http://schemas.microsoft.com/office/drawing/2014/main" id="{7E88C4DA-5D71-46AA-9D01-F9FB3097DB36}"/>
              </a:ext>
            </a:extLst>
          </p:cNvPr>
          <p:cNvSpPr txBox="1">
            <a:spLocks noChangeArrowheads="1"/>
          </p:cNvSpPr>
          <p:nvPr/>
        </p:nvSpPr>
        <p:spPr bwMode="auto">
          <a:xfrm>
            <a:off x="4716463" y="2492375"/>
            <a:ext cx="39592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podstata tvorby izochromosomu není přesně známa</a:t>
            </a:r>
            <a:r>
              <a:rPr lang="cs-CZ" altLang="cs-CZ" sz="1600">
                <a:latin typeface="Arial" panose="020B0604020202020204" pitchFamily="34" charset="0"/>
              </a:rPr>
              <a:t>, jsou popsány alespoň 2 mechanismy: </a:t>
            </a:r>
          </a:p>
          <a:p>
            <a:pPr eaLnBrk="1" hangingPunct="1">
              <a:spcBef>
                <a:spcPct val="0"/>
              </a:spcBef>
              <a:buFontTx/>
              <a:buChar char="-"/>
            </a:pPr>
            <a:r>
              <a:rPr lang="cs-CZ" altLang="cs-CZ" sz="1600">
                <a:latin typeface="Arial" panose="020B0604020202020204" pitchFamily="34" charset="0"/>
              </a:rPr>
              <a:t> porucha dělení centromery (příčné), </a:t>
            </a:r>
          </a:p>
          <a:p>
            <a:pPr eaLnBrk="1" hangingPunct="1">
              <a:spcBef>
                <a:spcPct val="0"/>
              </a:spcBef>
              <a:buFontTx/>
              <a:buNone/>
            </a:pPr>
            <a:r>
              <a:rPr lang="cs-CZ" altLang="cs-CZ" sz="1600">
                <a:latin typeface="Arial" panose="020B0604020202020204" pitchFamily="34" charset="0"/>
              </a:rPr>
              <a:t>  následné dosyntetizování celého</a:t>
            </a:r>
          </a:p>
          <a:p>
            <a:pPr eaLnBrk="1" hangingPunct="1">
              <a:spcBef>
                <a:spcPct val="0"/>
              </a:spcBef>
              <a:buFontTx/>
              <a:buNone/>
            </a:pPr>
            <a:r>
              <a:rPr lang="cs-CZ" altLang="cs-CZ" sz="1600">
                <a:latin typeface="Arial" panose="020B0604020202020204" pitchFamily="34" charset="0"/>
              </a:rPr>
              <a:t>  raménka v S fázi buněčného cyklu</a:t>
            </a: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Char char="-"/>
            </a:pPr>
            <a:endParaRPr lang="cs-CZ" altLang="cs-CZ" sz="1600">
              <a:latin typeface="Arial" panose="020B0604020202020204" pitchFamily="34" charset="0"/>
            </a:endParaRPr>
          </a:p>
          <a:p>
            <a:pPr eaLnBrk="1" hangingPunct="1">
              <a:spcBef>
                <a:spcPct val="0"/>
              </a:spcBef>
              <a:buFontTx/>
              <a:buNone/>
            </a:pPr>
            <a:r>
              <a:rPr lang="cs-CZ" altLang="cs-CZ" sz="1600">
                <a:latin typeface="Arial" panose="020B0604020202020204" pitchFamily="34" charset="0"/>
              </a:rPr>
              <a:t>- výměna celého raménka</a:t>
            </a:r>
          </a:p>
        </p:txBody>
      </p:sp>
      <p:pic>
        <p:nvPicPr>
          <p:cNvPr id="87046" name="Picture 9" descr="izo vznik">
            <a:extLst>
              <a:ext uri="{FF2B5EF4-FFF2-40B4-BE49-F238E27FC236}">
                <a16:creationId xmlns="" xmlns:a16="http://schemas.microsoft.com/office/drawing/2014/main" id="{84318BDF-D544-4E5E-9E6D-FCB4B7825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005263"/>
            <a:ext cx="16748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12">
            <a:extLst>
              <a:ext uri="{FF2B5EF4-FFF2-40B4-BE49-F238E27FC236}">
                <a16:creationId xmlns="" xmlns:a16="http://schemas.microsoft.com/office/drawing/2014/main" id="{1D7CB4A4-9105-4382-A250-BAF64133E685}"/>
              </a:ext>
            </a:extLst>
          </p:cNvPr>
          <p:cNvSpPr>
            <a:spLocks noChangeArrowheads="1"/>
          </p:cNvSpPr>
          <p:nvPr/>
        </p:nvSpPr>
        <p:spPr bwMode="auto">
          <a:xfrm>
            <a:off x="5580063" y="5516563"/>
            <a:ext cx="287337" cy="69850"/>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87048" name="Picture 5" descr="Virágová">
            <a:extLst>
              <a:ext uri="{FF2B5EF4-FFF2-40B4-BE49-F238E27FC236}">
                <a16:creationId xmlns="" xmlns:a16="http://schemas.microsoft.com/office/drawing/2014/main" id="{82D6D31F-32A9-4573-8BD9-B8DED4AF1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199" t="72360" r="30170" b="1926"/>
          <a:stretch>
            <a:fillRect/>
          </a:stretch>
        </p:blipFill>
        <p:spPr bwMode="auto">
          <a:xfrm>
            <a:off x="3027363" y="4437063"/>
            <a:ext cx="1628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500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 xmlns:a16="http://schemas.microsoft.com/office/drawing/2014/main" id="{2ECE42C6-3049-416B-859C-06B128FD4CB1}"/>
              </a:ext>
            </a:extLst>
          </p:cNvPr>
          <p:cNvSpPr>
            <a:spLocks noGrp="1" noChangeArrowheads="1"/>
          </p:cNvSpPr>
          <p:nvPr>
            <p:ph type="title"/>
          </p:nvPr>
        </p:nvSpPr>
        <p:spPr>
          <a:xfrm>
            <a:off x="395288" y="260350"/>
            <a:ext cx="8353425" cy="2305050"/>
          </a:xfrm>
        </p:spPr>
        <p:txBody>
          <a:bodyPr/>
          <a:lstStyle/>
          <a:p>
            <a:pPr eaLnBrk="1" hangingPunct="1"/>
            <a:r>
              <a:rPr lang="cs-CZ" altLang="cs-CZ" sz="3600"/>
              <a:t>VROZENÉ CHROMOSOMOVÉ ABNORMALITY (VCA)</a:t>
            </a:r>
            <a:r>
              <a:rPr lang="cs-CZ" altLang="cs-CZ" sz="2800"/>
              <a:t/>
            </a:r>
            <a:br>
              <a:rPr lang="cs-CZ" altLang="cs-CZ" sz="2800"/>
            </a:br>
            <a:r>
              <a:rPr lang="cs-CZ" altLang="cs-CZ" sz="2800"/>
              <a:t>strukturní přestavby</a:t>
            </a:r>
            <a:br>
              <a:rPr lang="cs-CZ" altLang="cs-CZ" sz="2800"/>
            </a:br>
            <a:r>
              <a:rPr lang="cs-CZ" altLang="cs-CZ" sz="2800"/>
              <a:t>izochromosom</a:t>
            </a:r>
          </a:p>
        </p:txBody>
      </p:sp>
      <p:sp>
        <p:nvSpPr>
          <p:cNvPr id="89091" name="Rectangle 3">
            <a:extLst>
              <a:ext uri="{FF2B5EF4-FFF2-40B4-BE49-F238E27FC236}">
                <a16:creationId xmlns="" xmlns:a16="http://schemas.microsoft.com/office/drawing/2014/main" id="{F35285EA-632E-41BD-B6F3-1934C6B3D924}"/>
              </a:ext>
            </a:extLst>
          </p:cNvPr>
          <p:cNvSpPr>
            <a:spLocks noGrp="1" noChangeArrowheads="1"/>
          </p:cNvSpPr>
          <p:nvPr>
            <p:ph type="body" idx="1"/>
          </p:nvPr>
        </p:nvSpPr>
        <p:spPr>
          <a:xfrm>
            <a:off x="1619250" y="5889625"/>
            <a:ext cx="3168650" cy="287338"/>
          </a:xfrm>
        </p:spPr>
        <p:txBody>
          <a:bodyPr/>
          <a:lstStyle/>
          <a:p>
            <a:pPr eaLnBrk="1" hangingPunct="1">
              <a:lnSpc>
                <a:spcPct val="80000"/>
              </a:lnSpc>
              <a:buFontTx/>
              <a:buNone/>
            </a:pPr>
            <a:r>
              <a:rPr lang="cs-CZ" altLang="cs-CZ" sz="2000" b="1"/>
              <a:t>46,X,i(X)(q10)</a:t>
            </a:r>
          </a:p>
        </p:txBody>
      </p:sp>
      <p:pic>
        <p:nvPicPr>
          <p:cNvPr id="89092" name="Picture 5" descr="Virágová">
            <a:extLst>
              <a:ext uri="{FF2B5EF4-FFF2-40B4-BE49-F238E27FC236}">
                <a16:creationId xmlns="" xmlns:a16="http://schemas.microsoft.com/office/drawing/2014/main" id="{742A1F64-2245-490E-B392-224C009F6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636838"/>
            <a:ext cx="4445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6">
            <a:extLst>
              <a:ext uri="{FF2B5EF4-FFF2-40B4-BE49-F238E27FC236}">
                <a16:creationId xmlns="" xmlns:a16="http://schemas.microsoft.com/office/drawing/2014/main" id="{D1FBE94C-A06B-4141-8241-9AA17D2CC0E5}"/>
              </a:ext>
            </a:extLst>
          </p:cNvPr>
          <p:cNvSpPr txBox="1">
            <a:spLocks noChangeArrowheads="1"/>
          </p:cNvSpPr>
          <p:nvPr/>
        </p:nvSpPr>
        <p:spPr bwMode="auto">
          <a:xfrm>
            <a:off x="5219700" y="4076700"/>
            <a:ext cx="361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fenotyp podobný Turnerovu syndromu</a:t>
            </a:r>
          </a:p>
          <a:p>
            <a:pPr eaLnBrk="1" hangingPunct="1">
              <a:spcBef>
                <a:spcPct val="0"/>
              </a:spcBef>
              <a:buFontTx/>
              <a:buNone/>
            </a:pPr>
            <a:r>
              <a:rPr lang="cs-CZ" altLang="cs-CZ" sz="1600">
                <a:latin typeface="Arial" panose="020B0604020202020204" pitchFamily="34" charset="0"/>
              </a:rPr>
              <a:t>(klíčový význam – chybění X(p))</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203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a:extLst>
              <a:ext uri="{FF2B5EF4-FFF2-40B4-BE49-F238E27FC236}">
                <a16:creationId xmlns="" xmlns:a16="http://schemas.microsoft.com/office/drawing/2014/main" id="{7D000746-EA30-4994-8B7B-52F8BD729725}"/>
              </a:ext>
            </a:extLst>
          </p:cNvPr>
          <p:cNvSpPr>
            <a:spLocks noGrp="1" noChangeArrowheads="1"/>
          </p:cNvSpPr>
          <p:nvPr>
            <p:ph type="title"/>
          </p:nvPr>
        </p:nvSpPr>
        <p:spPr>
          <a:xfrm>
            <a:off x="395288" y="333375"/>
            <a:ext cx="8353425" cy="2087563"/>
          </a:xfrm>
        </p:spPr>
        <p:txBody>
          <a:bodyPr/>
          <a:lstStyle/>
          <a:p>
            <a:pPr eaLnBrk="1" hangingPunct="1"/>
            <a:r>
              <a:rPr lang="cs-CZ" altLang="cs-CZ"/>
              <a:t>VROZENÉ CHROMOSOMOVÉ ABNORMALITY (VCA)</a:t>
            </a:r>
            <a:r>
              <a:rPr lang="cs-CZ" altLang="cs-CZ" sz="2400"/>
              <a:t/>
            </a:r>
            <a:br>
              <a:rPr lang="cs-CZ" altLang="cs-CZ" sz="2400"/>
            </a:br>
            <a:r>
              <a:rPr lang="cs-CZ" altLang="cs-CZ" sz="2400"/>
              <a:t>nebalancovaný genetický materiál u pacienta</a:t>
            </a:r>
          </a:p>
        </p:txBody>
      </p:sp>
      <p:sp>
        <p:nvSpPr>
          <p:cNvPr id="91139" name="Text Box 3">
            <a:extLst>
              <a:ext uri="{FF2B5EF4-FFF2-40B4-BE49-F238E27FC236}">
                <a16:creationId xmlns="" xmlns:a16="http://schemas.microsoft.com/office/drawing/2014/main" id="{EA83C30E-7068-4E3C-BB7F-62383CAAACE3}"/>
              </a:ext>
            </a:extLst>
          </p:cNvPr>
          <p:cNvSpPr txBox="1">
            <a:spLocks noChangeArrowheads="1"/>
          </p:cNvSpPr>
          <p:nvPr/>
        </p:nvSpPr>
        <p:spPr bwMode="auto">
          <a:xfrm>
            <a:off x="611188" y="3644900"/>
            <a:ext cx="789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a:t>
            </a:r>
          </a:p>
          <a:p>
            <a:pPr eaLnBrk="1" hangingPunct="1">
              <a:spcBef>
                <a:spcPct val="0"/>
              </a:spcBef>
              <a:buFontTx/>
              <a:buNone/>
            </a:pPr>
            <a:r>
              <a:rPr lang="cs-CZ" altLang="cs-CZ" sz="2000" b="1">
                <a:latin typeface="Arial" panose="020B0604020202020204" pitchFamily="34" charset="0"/>
              </a:rPr>
              <a:t>u potomků rodičů s balancovanou chromosomovou přestavbou</a:t>
            </a:r>
            <a:endParaRPr lang="cs-CZ" altLang="cs-CZ" sz="2000" b="1">
              <a:solidFill>
                <a:srgbClr val="EE2626"/>
              </a:solidFill>
              <a:latin typeface="Arial" panose="020B0604020202020204" pitchFamily="34" charset="0"/>
            </a:endParaRPr>
          </a:p>
        </p:txBody>
      </p:sp>
      <p:sp>
        <p:nvSpPr>
          <p:cNvPr id="91140" name="Text Box 4">
            <a:extLst>
              <a:ext uri="{FF2B5EF4-FFF2-40B4-BE49-F238E27FC236}">
                <a16:creationId xmlns="" xmlns:a16="http://schemas.microsoft.com/office/drawing/2014/main" id="{FED27B81-1FE8-4E7E-8DA6-1A77DF933D57}"/>
              </a:ext>
            </a:extLst>
          </p:cNvPr>
          <p:cNvSpPr txBox="1">
            <a:spLocks noChangeArrowheads="1"/>
          </p:cNvSpPr>
          <p:nvPr/>
        </p:nvSpPr>
        <p:spPr bwMode="auto">
          <a:xfrm>
            <a:off x="1695450" y="4652963"/>
            <a:ext cx="528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nebalancovaný genetický materiál je možné zdědit </a:t>
            </a:r>
          </a:p>
        </p:txBody>
      </p:sp>
      <p:sp>
        <p:nvSpPr>
          <p:cNvPr id="91141" name="TextovéPole 1">
            <a:extLst>
              <a:ext uri="{FF2B5EF4-FFF2-40B4-BE49-F238E27FC236}">
                <a16:creationId xmlns="" xmlns:a16="http://schemas.microsoft.com/office/drawing/2014/main" id="{26C23925-3225-44EF-AB38-C0A7F01F4EAB}"/>
              </a:ext>
            </a:extLst>
          </p:cNvPr>
          <p:cNvSpPr txBox="1">
            <a:spLocks noChangeArrowheads="1"/>
          </p:cNvSpPr>
          <p:nvPr/>
        </p:nvSpPr>
        <p:spPr bwMode="auto">
          <a:xfrm>
            <a:off x="4337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1</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53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 xmlns:a16="http://schemas.microsoft.com/office/drawing/2014/main" id="{6541FAFE-E64C-4177-8D1C-B5276B4E2C1C}"/>
              </a:ext>
            </a:extLst>
          </p:cNvPr>
          <p:cNvSpPr>
            <a:spLocks noChangeArrowheads="1"/>
          </p:cNvSpPr>
          <p:nvPr/>
        </p:nvSpPr>
        <p:spPr bwMode="auto">
          <a:xfrm>
            <a:off x="0" y="2800350"/>
            <a:ext cx="9144000" cy="343693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3187" name="Rectangle 3">
            <a:extLst>
              <a:ext uri="{FF2B5EF4-FFF2-40B4-BE49-F238E27FC236}">
                <a16:creationId xmlns="" xmlns:a16="http://schemas.microsoft.com/office/drawing/2014/main" id="{36DBBA6C-8F96-4AE7-8D1B-92AF58764E6E}"/>
              </a:ext>
            </a:extLst>
          </p:cNvPr>
          <p:cNvSpPr>
            <a:spLocks noGrp="1" noChangeArrowheads="1"/>
          </p:cNvSpPr>
          <p:nvPr>
            <p:ph type="body" idx="1"/>
          </p:nvPr>
        </p:nvSpPr>
        <p:spPr>
          <a:xfrm>
            <a:off x="323850" y="5734050"/>
            <a:ext cx="8640763" cy="504825"/>
          </a:xfrm>
        </p:spPr>
        <p:txBody>
          <a:bodyPr/>
          <a:lstStyle/>
          <a:p>
            <a:pPr eaLnBrk="1" hangingPunct="1">
              <a:lnSpc>
                <a:spcPct val="80000"/>
              </a:lnSpc>
              <a:buFontTx/>
              <a:buNone/>
            </a:pPr>
            <a:r>
              <a:rPr lang="cs-CZ" altLang="cs-CZ" sz="1600" b="1"/>
              <a:t>46,XX,t(16;21)(q22;q22.1)             46,XY,der(21)t(16;21)(q22;q22.1)mat</a:t>
            </a:r>
          </a:p>
          <a:p>
            <a:pPr eaLnBrk="1" hangingPunct="1">
              <a:lnSpc>
                <a:spcPct val="80000"/>
              </a:lnSpc>
              <a:buFontTx/>
              <a:buNone/>
            </a:pPr>
            <a:endParaRPr lang="cs-CZ" altLang="cs-CZ" sz="1800" b="1"/>
          </a:p>
        </p:txBody>
      </p:sp>
      <p:pic>
        <p:nvPicPr>
          <p:cNvPr id="93188" name="Picture 4" descr="Škrdlová">
            <a:extLst>
              <a:ext uri="{FF2B5EF4-FFF2-40B4-BE49-F238E27FC236}">
                <a16:creationId xmlns="" xmlns:a16="http://schemas.microsoft.com/office/drawing/2014/main" id="{1FCA9269-F132-467F-857D-2FF6F8F62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852738"/>
            <a:ext cx="3671888"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Škrdla">
            <a:extLst>
              <a:ext uri="{FF2B5EF4-FFF2-40B4-BE49-F238E27FC236}">
                <a16:creationId xmlns="" xmlns:a16="http://schemas.microsoft.com/office/drawing/2014/main" id="{B2BD8E91-6FED-4FB8-8CDE-ABB4352F2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2800350"/>
            <a:ext cx="37433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a:extLst>
              <a:ext uri="{FF2B5EF4-FFF2-40B4-BE49-F238E27FC236}">
                <a16:creationId xmlns="" xmlns:a16="http://schemas.microsoft.com/office/drawing/2014/main" id="{D2B7A370-0274-46ED-B0C5-5BE30EEABB16}"/>
              </a:ext>
            </a:extLst>
          </p:cNvPr>
          <p:cNvSpPr>
            <a:spLocks noChangeArrowheads="1"/>
          </p:cNvSpPr>
          <p:nvPr/>
        </p:nvSpPr>
        <p:spPr bwMode="auto">
          <a:xfrm>
            <a:off x="1692275" y="5445125"/>
            <a:ext cx="68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a:latin typeface="Arial" panose="020B0604020202020204" pitchFamily="34" charset="0"/>
              </a:rPr>
              <a:t>rodič</a:t>
            </a:r>
          </a:p>
        </p:txBody>
      </p:sp>
      <p:sp>
        <p:nvSpPr>
          <p:cNvPr id="93191" name="Rectangle 7">
            <a:extLst>
              <a:ext uri="{FF2B5EF4-FFF2-40B4-BE49-F238E27FC236}">
                <a16:creationId xmlns="" xmlns:a16="http://schemas.microsoft.com/office/drawing/2014/main" id="{37147D05-FDF1-486D-B88F-5D03A911C3B0}"/>
              </a:ext>
            </a:extLst>
          </p:cNvPr>
          <p:cNvSpPr>
            <a:spLocks noChangeArrowheads="1"/>
          </p:cNvSpPr>
          <p:nvPr/>
        </p:nvSpPr>
        <p:spPr bwMode="auto">
          <a:xfrm>
            <a:off x="6156325" y="5445125"/>
            <a:ext cx="103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cs-CZ" altLang="cs-CZ" sz="1600" b="1">
                <a:latin typeface="Arial" panose="020B0604020202020204" pitchFamily="34" charset="0"/>
              </a:rPr>
              <a:t>potomek</a:t>
            </a:r>
          </a:p>
        </p:txBody>
      </p:sp>
      <p:sp>
        <p:nvSpPr>
          <p:cNvPr id="93192" name="Rectangle 8">
            <a:extLst>
              <a:ext uri="{FF2B5EF4-FFF2-40B4-BE49-F238E27FC236}">
                <a16:creationId xmlns="" xmlns:a16="http://schemas.microsoft.com/office/drawing/2014/main" id="{8B3CADE0-E07C-4B94-B93B-24A3F5674422}"/>
              </a:ext>
            </a:extLst>
          </p:cNvPr>
          <p:cNvSpPr>
            <a:spLocks noGrp="1" noChangeArrowheads="1"/>
          </p:cNvSpPr>
          <p:nvPr>
            <p:ph type="title"/>
          </p:nvPr>
        </p:nvSpPr>
        <p:spPr>
          <a:xfrm>
            <a:off x="0" y="0"/>
            <a:ext cx="9144000" cy="2800350"/>
          </a:xfrm>
        </p:spPr>
        <p:txBody>
          <a:bodyPr/>
          <a:lstStyle/>
          <a:p>
            <a:pPr eaLnBrk="1" hangingPunct="1"/>
            <a:r>
              <a:rPr lang="cs-CZ" altLang="cs-CZ" sz="2800"/>
              <a:t>VROZENÉ CHROMOSOMOVÉ </a:t>
            </a:r>
            <a:br>
              <a:rPr lang="cs-CZ" altLang="cs-CZ" sz="2800"/>
            </a:br>
            <a:r>
              <a:rPr lang="cs-CZ" altLang="cs-CZ" sz="2800"/>
              <a:t>ABNORMALITY (VCA)</a:t>
            </a:r>
            <a:br>
              <a:rPr lang="cs-CZ" altLang="cs-CZ" sz="2800"/>
            </a:br>
            <a:r>
              <a:rPr lang="cs-CZ" altLang="cs-CZ" sz="2800"/>
              <a:t> </a:t>
            </a:r>
            <a:r>
              <a:rPr lang="cs-CZ" altLang="cs-CZ" sz="1800">
                <a:solidFill>
                  <a:srgbClr val="CC0000"/>
                </a:solidFill>
              </a:rPr>
              <a:t>strukturní změny</a:t>
            </a:r>
            <a:r>
              <a:rPr lang="cs-CZ" altLang="cs-CZ" sz="1800"/>
              <a:t> </a:t>
            </a:r>
            <a:br>
              <a:rPr lang="cs-CZ" altLang="cs-CZ" sz="1800"/>
            </a:br>
            <a:r>
              <a:rPr lang="cs-CZ" altLang="cs-CZ" sz="1800"/>
              <a:t>– např. translokace u rodiče - derivovaný chromosom u potomka</a:t>
            </a:r>
            <a:br>
              <a:rPr lang="cs-CZ" altLang="cs-CZ" sz="1800"/>
            </a:br>
            <a:r>
              <a:rPr lang="cs-CZ" altLang="cs-CZ" sz="1800">
                <a:solidFill>
                  <a:srgbClr val="CC0000"/>
                </a:solidFill>
              </a:rPr>
              <a:t>vztah mezi balancovaným karyotypem</a:t>
            </a:r>
            <a:br>
              <a:rPr lang="cs-CZ" altLang="cs-CZ" sz="1800">
                <a:solidFill>
                  <a:srgbClr val="CC0000"/>
                </a:solidFill>
              </a:rPr>
            </a:br>
            <a:r>
              <a:rPr lang="cs-CZ" altLang="cs-CZ" sz="1800">
                <a:solidFill>
                  <a:srgbClr val="CC0000"/>
                </a:solidFill>
              </a:rPr>
              <a:t>a zděděnou formou  nebalancovaného  karyotypu</a:t>
            </a:r>
            <a:r>
              <a:rPr lang="cs-CZ" altLang="cs-CZ" sz="2800"/>
              <a:t> </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3256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EFD62B4-2EBA-4A61-959E-FD48D6116560}"/>
              </a:ext>
            </a:extLst>
          </p:cNvPr>
          <p:cNvSpPr>
            <a:spLocks noGrp="1" noChangeArrowheads="1"/>
          </p:cNvSpPr>
          <p:nvPr>
            <p:ph type="title"/>
          </p:nvPr>
        </p:nvSpPr>
        <p:spPr>
          <a:xfrm>
            <a:off x="395288" y="333375"/>
            <a:ext cx="8353425" cy="2087563"/>
          </a:xfrm>
        </p:spPr>
        <p:txBody>
          <a:bodyPr/>
          <a:lstStyle/>
          <a:p>
            <a:pPr eaLnBrk="1" hangingPunct="1"/>
            <a:r>
              <a:rPr lang="cs-CZ" altLang="cs-CZ"/>
              <a:t>VROZENÉ CHROMOSOMOVÉ ABNORMALITY (VCA)</a:t>
            </a:r>
            <a:r>
              <a:rPr lang="cs-CZ" altLang="cs-CZ" sz="2400"/>
              <a:t/>
            </a:r>
            <a:br>
              <a:rPr lang="cs-CZ" altLang="cs-CZ" sz="2400"/>
            </a:br>
            <a:r>
              <a:rPr lang="cs-CZ" altLang="cs-CZ" sz="2400"/>
              <a:t>karyotyp s balancovanou/nebalancovanou</a:t>
            </a:r>
            <a:br>
              <a:rPr lang="cs-CZ" altLang="cs-CZ" sz="2400"/>
            </a:br>
            <a:r>
              <a:rPr lang="cs-CZ" altLang="cs-CZ" sz="2400"/>
              <a:t>strukturní aberací</a:t>
            </a:r>
          </a:p>
        </p:txBody>
      </p:sp>
      <p:sp>
        <p:nvSpPr>
          <p:cNvPr id="19459" name="Text Box 4">
            <a:extLst>
              <a:ext uri="{FF2B5EF4-FFF2-40B4-BE49-F238E27FC236}">
                <a16:creationId xmlns="" xmlns:a16="http://schemas.microsoft.com/office/drawing/2014/main" id="{7501D30F-764C-4C0D-9F67-DFEC5911B5B8}"/>
              </a:ext>
            </a:extLst>
          </p:cNvPr>
          <p:cNvSpPr txBox="1">
            <a:spLocks noChangeArrowheads="1"/>
          </p:cNvSpPr>
          <p:nvPr/>
        </p:nvSpPr>
        <p:spPr bwMode="auto">
          <a:xfrm>
            <a:off x="179388" y="3068638"/>
            <a:ext cx="88725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solidFill>
                  <a:srgbClr val="FF0000"/>
                </a:solidFill>
                <a:latin typeface="Arial" panose="020B0604020202020204" pitchFamily="34" charset="0"/>
              </a:rPr>
              <a:t>balancované chromosomové aberace </a:t>
            </a:r>
            <a:r>
              <a:rPr lang="cs-CZ" altLang="cs-CZ" sz="2000" b="1">
                <a:latin typeface="Arial" panose="020B0604020202020204" pitchFamily="34" charset="0"/>
              </a:rPr>
              <a:t>-</a:t>
            </a:r>
          </a:p>
          <a:p>
            <a:pPr eaLnBrk="1" hangingPunct="1">
              <a:spcBef>
                <a:spcPct val="0"/>
              </a:spcBef>
              <a:buFontTx/>
              <a:buNone/>
            </a:pPr>
            <a:r>
              <a:rPr lang="cs-CZ" altLang="cs-CZ" sz="2000" b="1">
                <a:solidFill>
                  <a:srgbClr val="00B050"/>
                </a:solidFill>
                <a:latin typeface="Arial" panose="020B0604020202020204" pitchFamily="34" charset="0"/>
              </a:rPr>
              <a:t>množství genetického materiálu </a:t>
            </a:r>
            <a:r>
              <a:rPr lang="cs-CZ" altLang="cs-CZ" sz="2000" b="1">
                <a:latin typeface="Arial" panose="020B0604020202020204" pitchFamily="34" charset="0"/>
              </a:rPr>
              <a:t>v buněčném jádře </a:t>
            </a:r>
            <a:r>
              <a:rPr lang="cs-CZ" altLang="cs-CZ" sz="2000" b="1">
                <a:solidFill>
                  <a:srgbClr val="00B050"/>
                </a:solidFill>
                <a:latin typeface="Arial" panose="020B0604020202020204" pitchFamily="34" charset="0"/>
              </a:rPr>
              <a:t>zůstává zachováno</a:t>
            </a:r>
            <a:r>
              <a:rPr lang="cs-CZ" altLang="cs-CZ" sz="2000" b="1">
                <a:latin typeface="Arial" panose="020B0604020202020204" pitchFamily="34" charset="0"/>
              </a:rPr>
              <a:t>, </a:t>
            </a:r>
          </a:p>
          <a:p>
            <a:pPr eaLnBrk="1" hangingPunct="1">
              <a:spcBef>
                <a:spcPct val="0"/>
              </a:spcBef>
              <a:buFontTx/>
              <a:buNone/>
            </a:pPr>
            <a:r>
              <a:rPr lang="cs-CZ" altLang="cs-CZ" sz="2000" b="1">
                <a:latin typeface="Arial" panose="020B0604020202020204" pitchFamily="34" charset="0"/>
              </a:rPr>
              <a:t>materiál nechybí ani nepřebývá, ale je jinak organizován (přestavby)</a:t>
            </a:r>
          </a:p>
          <a:p>
            <a:pPr eaLnBrk="1" hangingPunct="1">
              <a:spcBef>
                <a:spcPct val="0"/>
              </a:spcBef>
              <a:buFontTx/>
              <a:buNone/>
            </a:pPr>
            <a:r>
              <a:rPr lang="cs-CZ" altLang="cs-CZ" sz="2000" b="1">
                <a:solidFill>
                  <a:srgbClr val="FF0000"/>
                </a:solidFill>
                <a:latin typeface="Arial" panose="020B0604020202020204" pitchFamily="34" charset="0"/>
              </a:rPr>
              <a:t>fenotyp pacientů je v naprosté většině případů bez patologie</a:t>
            </a:r>
          </a:p>
          <a:p>
            <a:pPr eaLnBrk="1" hangingPunct="1">
              <a:spcBef>
                <a:spcPct val="0"/>
              </a:spcBef>
              <a:buFontTx/>
              <a:buNone/>
            </a:pPr>
            <a:endParaRPr lang="cs-CZ" altLang="cs-CZ" sz="2000" b="1">
              <a:latin typeface="Arial" panose="020B0604020202020204" pitchFamily="34" charset="0"/>
            </a:endParaRPr>
          </a:p>
          <a:p>
            <a:pPr eaLnBrk="1" hangingPunct="1">
              <a:spcBef>
                <a:spcPct val="0"/>
              </a:spcBef>
              <a:buFontTx/>
              <a:buNone/>
            </a:pPr>
            <a:r>
              <a:rPr lang="cs-CZ" altLang="cs-CZ" sz="2000" b="1">
                <a:solidFill>
                  <a:srgbClr val="FF0000"/>
                </a:solidFill>
                <a:latin typeface="Arial" panose="020B0604020202020204" pitchFamily="34" charset="0"/>
              </a:rPr>
              <a:t>nebalancované chromosomové aberace </a:t>
            </a:r>
            <a:r>
              <a:rPr lang="cs-CZ" altLang="cs-CZ" sz="2000" b="1">
                <a:latin typeface="Arial" panose="020B0604020202020204" pitchFamily="34" charset="0"/>
              </a:rPr>
              <a:t>– </a:t>
            </a:r>
          </a:p>
          <a:p>
            <a:pPr eaLnBrk="1" hangingPunct="1">
              <a:spcBef>
                <a:spcPct val="0"/>
              </a:spcBef>
              <a:buFontTx/>
              <a:buNone/>
            </a:pPr>
            <a:r>
              <a:rPr lang="cs-CZ" altLang="cs-CZ" sz="2000" b="1">
                <a:latin typeface="Arial" panose="020B0604020202020204" pitchFamily="34" charset="0"/>
              </a:rPr>
              <a:t>genetický materiál v buněčném jádře buď</a:t>
            </a:r>
          </a:p>
          <a:p>
            <a:pPr eaLnBrk="1" hangingPunct="1">
              <a:spcBef>
                <a:spcPct val="0"/>
              </a:spcBef>
              <a:buFontTx/>
              <a:buNone/>
            </a:pPr>
            <a:r>
              <a:rPr lang="cs-CZ" altLang="cs-CZ" sz="2000" b="1">
                <a:latin typeface="Arial" panose="020B0604020202020204" pitchFamily="34" charset="0"/>
              </a:rPr>
              <a:t>                                              </a:t>
            </a:r>
            <a:r>
              <a:rPr lang="cs-CZ" altLang="cs-CZ" sz="2000" b="1">
                <a:solidFill>
                  <a:srgbClr val="00B050"/>
                </a:solidFill>
                <a:latin typeface="Arial" panose="020B0604020202020204" pitchFamily="34" charset="0"/>
              </a:rPr>
              <a:t>- chybí i přebývá </a:t>
            </a:r>
          </a:p>
          <a:p>
            <a:pPr eaLnBrk="1" hangingPunct="1">
              <a:spcBef>
                <a:spcPct val="0"/>
              </a:spcBef>
              <a:buFontTx/>
              <a:buNone/>
            </a:pPr>
            <a:r>
              <a:rPr lang="cs-CZ" altLang="cs-CZ" sz="2000" b="1">
                <a:solidFill>
                  <a:srgbClr val="00B050"/>
                </a:solidFill>
                <a:latin typeface="Arial" panose="020B0604020202020204" pitchFamily="34" charset="0"/>
              </a:rPr>
              <a:t>                                              - nebo pouze chybí či pouze přebývá</a:t>
            </a:r>
          </a:p>
          <a:p>
            <a:pPr eaLnBrk="1" hangingPunct="1">
              <a:spcBef>
                <a:spcPct val="0"/>
              </a:spcBef>
              <a:buFontTx/>
              <a:buNone/>
            </a:pPr>
            <a:r>
              <a:rPr lang="cs-CZ" altLang="cs-CZ" sz="2000" b="1">
                <a:solidFill>
                  <a:srgbClr val="FF0000"/>
                </a:solidFill>
                <a:latin typeface="Arial" panose="020B0604020202020204" pitchFamily="34" charset="0"/>
              </a:rPr>
              <a:t>fenotyp pacientů je v naprosté většině případů patologický</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490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19">
            <a:extLst>
              <a:ext uri="{FF2B5EF4-FFF2-40B4-BE49-F238E27FC236}">
                <a16:creationId xmlns="" xmlns:a16="http://schemas.microsoft.com/office/drawing/2014/main" id="{9041E44D-FFFB-48F6-9628-3F02FFED3B51}"/>
              </a:ext>
            </a:extLst>
          </p:cNvPr>
          <p:cNvSpPr>
            <a:spLocks noChangeArrowheads="1"/>
          </p:cNvSpPr>
          <p:nvPr/>
        </p:nvSpPr>
        <p:spPr bwMode="auto">
          <a:xfrm>
            <a:off x="3995738" y="3213100"/>
            <a:ext cx="4897437" cy="3125788"/>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5" name="Rectangle 18">
            <a:extLst>
              <a:ext uri="{FF2B5EF4-FFF2-40B4-BE49-F238E27FC236}">
                <a16:creationId xmlns="" xmlns:a16="http://schemas.microsoft.com/office/drawing/2014/main" id="{DEFFBB20-2727-41BB-BFE4-A6C875B7B36C}"/>
              </a:ext>
            </a:extLst>
          </p:cNvPr>
          <p:cNvSpPr>
            <a:spLocks noChangeArrowheads="1"/>
          </p:cNvSpPr>
          <p:nvPr/>
        </p:nvSpPr>
        <p:spPr bwMode="auto">
          <a:xfrm>
            <a:off x="250825" y="3213100"/>
            <a:ext cx="3744913" cy="3125788"/>
          </a:xfrm>
          <a:prstGeom prst="rect">
            <a:avLst/>
          </a:prstGeom>
          <a:solidFill>
            <a:srgbClr val="FFFF99"/>
          </a:solidFill>
          <a:ln w="28575">
            <a:solidFill>
              <a:srgbClr val="FFFF99"/>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6" name="Rectangle 2">
            <a:extLst>
              <a:ext uri="{FF2B5EF4-FFF2-40B4-BE49-F238E27FC236}">
                <a16:creationId xmlns="" xmlns:a16="http://schemas.microsoft.com/office/drawing/2014/main" id="{12C2F5B4-7A2A-4136-BF4A-20A4DBA02C2E}"/>
              </a:ext>
            </a:extLst>
          </p:cNvPr>
          <p:cNvSpPr>
            <a:spLocks noChangeArrowheads="1"/>
          </p:cNvSpPr>
          <p:nvPr/>
        </p:nvSpPr>
        <p:spPr bwMode="auto">
          <a:xfrm>
            <a:off x="900113" y="4076700"/>
            <a:ext cx="2447925" cy="151288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7" name="Rectangle 3">
            <a:extLst>
              <a:ext uri="{FF2B5EF4-FFF2-40B4-BE49-F238E27FC236}">
                <a16:creationId xmlns="" xmlns:a16="http://schemas.microsoft.com/office/drawing/2014/main" id="{2FA5CD5F-ECB2-477D-B648-EDBD77724579}"/>
              </a:ext>
            </a:extLst>
          </p:cNvPr>
          <p:cNvSpPr>
            <a:spLocks noChangeArrowheads="1"/>
          </p:cNvSpPr>
          <p:nvPr/>
        </p:nvSpPr>
        <p:spPr bwMode="auto">
          <a:xfrm>
            <a:off x="3995738" y="4005263"/>
            <a:ext cx="4824412" cy="2160587"/>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5238" name="Rectangle 4">
            <a:extLst>
              <a:ext uri="{FF2B5EF4-FFF2-40B4-BE49-F238E27FC236}">
                <a16:creationId xmlns="" xmlns:a16="http://schemas.microsoft.com/office/drawing/2014/main" id="{3D1F8A17-8492-44D6-97CA-E333244179B7}"/>
              </a:ext>
            </a:extLst>
          </p:cNvPr>
          <p:cNvSpPr>
            <a:spLocks noGrp="1" noChangeArrowheads="1"/>
          </p:cNvSpPr>
          <p:nvPr>
            <p:ph type="title"/>
          </p:nvPr>
        </p:nvSpPr>
        <p:spPr>
          <a:xfrm>
            <a:off x="250825" y="115888"/>
            <a:ext cx="8642350" cy="2303462"/>
          </a:xfrm>
        </p:spPr>
        <p:txBody>
          <a:bodyPr/>
          <a:lstStyle/>
          <a:p>
            <a:pPr eaLnBrk="1" hangingPunct="1"/>
            <a:r>
              <a:rPr lang="cs-CZ" altLang="cs-CZ" sz="2800"/>
              <a:t>VROZENÉ CHROMOSOMOVÉ </a:t>
            </a:r>
            <a:br>
              <a:rPr lang="cs-CZ" altLang="cs-CZ" sz="2800"/>
            </a:br>
            <a:r>
              <a:rPr lang="cs-CZ" altLang="cs-CZ" sz="2800"/>
              <a:t>ABNORMALITY (VCA)</a:t>
            </a:r>
            <a:r>
              <a:rPr lang="cs-CZ" altLang="cs-CZ" sz="2400"/>
              <a:t/>
            </a:r>
            <a:br>
              <a:rPr lang="cs-CZ" altLang="cs-CZ" sz="2400"/>
            </a:br>
            <a:r>
              <a:rPr lang="cs-CZ" altLang="cs-CZ" sz="2400"/>
              <a:t> </a:t>
            </a:r>
            <a:r>
              <a:rPr lang="cs-CZ" altLang="cs-CZ" sz="1800">
                <a:solidFill>
                  <a:srgbClr val="CC0000"/>
                </a:solidFill>
              </a:rPr>
              <a:t>strukturní změny</a:t>
            </a:r>
            <a:r>
              <a:rPr lang="cs-CZ" altLang="cs-CZ" sz="1800"/>
              <a:t> </a:t>
            </a:r>
            <a:br>
              <a:rPr lang="cs-CZ" altLang="cs-CZ" sz="1800"/>
            </a:br>
            <a:r>
              <a:rPr lang="cs-CZ" altLang="cs-CZ" sz="1800"/>
              <a:t>– např. translokace u rodiče - derivovaný chromosom u potomka</a:t>
            </a:r>
            <a:br>
              <a:rPr lang="cs-CZ" altLang="cs-CZ" sz="1800"/>
            </a:br>
            <a:r>
              <a:rPr lang="cs-CZ" altLang="cs-CZ" sz="1800">
                <a:solidFill>
                  <a:srgbClr val="CC0000"/>
                </a:solidFill>
              </a:rPr>
              <a:t>vztah mezi balancovaným karyotypem</a:t>
            </a:r>
            <a:br>
              <a:rPr lang="cs-CZ" altLang="cs-CZ" sz="1800">
                <a:solidFill>
                  <a:srgbClr val="CC0000"/>
                </a:solidFill>
              </a:rPr>
            </a:br>
            <a:r>
              <a:rPr lang="cs-CZ" altLang="cs-CZ" sz="1800">
                <a:solidFill>
                  <a:srgbClr val="CC0000"/>
                </a:solidFill>
              </a:rPr>
              <a:t> a zděděnou formou  nebalancovaného  karyotypu</a:t>
            </a:r>
          </a:p>
        </p:txBody>
      </p:sp>
      <p:sp>
        <p:nvSpPr>
          <p:cNvPr id="95239" name="Rectangle 5">
            <a:extLst>
              <a:ext uri="{FF2B5EF4-FFF2-40B4-BE49-F238E27FC236}">
                <a16:creationId xmlns="" xmlns:a16="http://schemas.microsoft.com/office/drawing/2014/main" id="{DFAFE488-E416-43E1-9068-76B977A2413E}"/>
              </a:ext>
            </a:extLst>
          </p:cNvPr>
          <p:cNvSpPr>
            <a:spLocks noGrp="1" noChangeArrowheads="1"/>
          </p:cNvSpPr>
          <p:nvPr>
            <p:ph type="body" sz="half" idx="1"/>
          </p:nvPr>
        </p:nvSpPr>
        <p:spPr>
          <a:xfrm>
            <a:off x="323850" y="3284538"/>
            <a:ext cx="3827463" cy="896937"/>
          </a:xfrm>
        </p:spPr>
        <p:txBody>
          <a:bodyPr/>
          <a:lstStyle/>
          <a:p>
            <a:pPr eaLnBrk="1" hangingPunct="1">
              <a:lnSpc>
                <a:spcPct val="80000"/>
              </a:lnSpc>
              <a:buFontTx/>
              <a:buNone/>
            </a:pPr>
            <a:r>
              <a:rPr lang="cs-CZ" altLang="cs-CZ" sz="1600"/>
              <a:t>         </a:t>
            </a:r>
            <a:r>
              <a:rPr lang="cs-CZ" altLang="cs-CZ" sz="1600" b="1">
                <a:latin typeface="Arial" panose="020B0604020202020204" pitchFamily="34" charset="0"/>
              </a:rPr>
              <a:t>postižený potomek</a:t>
            </a:r>
          </a:p>
          <a:p>
            <a:pPr eaLnBrk="1" hangingPunct="1">
              <a:lnSpc>
                <a:spcPct val="80000"/>
              </a:lnSpc>
              <a:buFontTx/>
              <a:buNone/>
            </a:pPr>
            <a:r>
              <a:rPr lang="cs-CZ" altLang="cs-CZ" sz="1600" b="1">
                <a:latin typeface="Arial" panose="020B0604020202020204" pitchFamily="34" charset="0"/>
              </a:rPr>
              <a:t>    s nebalancovaným karyotypem</a:t>
            </a:r>
          </a:p>
          <a:p>
            <a:pPr eaLnBrk="1" hangingPunct="1">
              <a:lnSpc>
                <a:spcPct val="80000"/>
              </a:lnSpc>
              <a:buFontTx/>
              <a:buNone/>
            </a:pPr>
            <a:r>
              <a:rPr lang="cs-CZ" altLang="cs-CZ" sz="1600">
                <a:latin typeface="Arial Unicode MS" pitchFamily="34" charset="-128"/>
              </a:rPr>
              <a:t>         46,XY,der(21)t(16;21)mat</a:t>
            </a:r>
          </a:p>
        </p:txBody>
      </p:sp>
      <p:sp>
        <p:nvSpPr>
          <p:cNvPr id="95240" name="Rectangle 6">
            <a:extLst>
              <a:ext uri="{FF2B5EF4-FFF2-40B4-BE49-F238E27FC236}">
                <a16:creationId xmlns="" xmlns:a16="http://schemas.microsoft.com/office/drawing/2014/main" id="{1D31C832-8306-4475-ADC1-4976D4B6122F}"/>
              </a:ext>
            </a:extLst>
          </p:cNvPr>
          <p:cNvSpPr>
            <a:spLocks noGrp="1" noChangeArrowheads="1"/>
          </p:cNvSpPr>
          <p:nvPr>
            <p:ph type="body" sz="half" idx="2"/>
          </p:nvPr>
        </p:nvSpPr>
        <p:spPr>
          <a:xfrm>
            <a:off x="827088" y="2565400"/>
            <a:ext cx="7453312" cy="720725"/>
          </a:xfrm>
        </p:spPr>
        <p:txBody>
          <a:bodyPr/>
          <a:lstStyle/>
          <a:p>
            <a:pPr eaLnBrk="1" hangingPunct="1">
              <a:lnSpc>
                <a:spcPct val="80000"/>
              </a:lnSpc>
              <a:buFontTx/>
              <a:buNone/>
            </a:pPr>
            <a:r>
              <a:rPr lang="cs-CZ" altLang="cs-CZ" sz="1600" b="1">
                <a:latin typeface="Arial" panose="020B0604020202020204" pitchFamily="34" charset="0"/>
              </a:rPr>
              <a:t>nebalancovaný karyotyp</a:t>
            </a:r>
            <a:r>
              <a:rPr lang="cs-CZ" altLang="cs-CZ" sz="1600">
                <a:latin typeface="Arial" panose="020B0604020202020204" pitchFamily="34" charset="0"/>
              </a:rPr>
              <a:t> (parciální monosomie jednoho a parciální trisomie</a:t>
            </a:r>
          </a:p>
          <a:p>
            <a:pPr eaLnBrk="1" hangingPunct="1">
              <a:lnSpc>
                <a:spcPct val="80000"/>
              </a:lnSpc>
              <a:buFontTx/>
              <a:buNone/>
            </a:pPr>
            <a:r>
              <a:rPr lang="cs-CZ" altLang="cs-CZ" sz="1600">
                <a:latin typeface="Arial" panose="020B0604020202020204" pitchFamily="34" charset="0"/>
              </a:rPr>
              <a:t>druhého chromosomu) – potomek rodiče – nosiče balancované translokace</a:t>
            </a:r>
          </a:p>
        </p:txBody>
      </p:sp>
      <p:pic>
        <p:nvPicPr>
          <p:cNvPr id="95241" name="Picture 8" descr="Škrdlová 16">
            <a:extLst>
              <a:ext uri="{FF2B5EF4-FFF2-40B4-BE49-F238E27FC236}">
                <a16:creationId xmlns="" xmlns:a16="http://schemas.microsoft.com/office/drawing/2014/main" id="{78E27888-FC81-4A78-9FD0-A8A202A50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076700"/>
            <a:ext cx="1371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9" descr="Škrdlová 21">
            <a:extLst>
              <a:ext uri="{FF2B5EF4-FFF2-40B4-BE49-F238E27FC236}">
                <a16:creationId xmlns="" xmlns:a16="http://schemas.microsoft.com/office/drawing/2014/main" id="{B968906C-31F5-4F4D-8877-076071AEE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625" y="4087813"/>
            <a:ext cx="148590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Text Box 10">
            <a:extLst>
              <a:ext uri="{FF2B5EF4-FFF2-40B4-BE49-F238E27FC236}">
                <a16:creationId xmlns="" xmlns:a16="http://schemas.microsoft.com/office/drawing/2014/main" id="{33E5E9CC-3677-4F86-AB68-282EC563A8DB}"/>
              </a:ext>
            </a:extLst>
          </p:cNvPr>
          <p:cNvSpPr txBox="1">
            <a:spLocks noChangeArrowheads="1"/>
          </p:cNvSpPr>
          <p:nvPr/>
        </p:nvSpPr>
        <p:spPr bwMode="auto">
          <a:xfrm>
            <a:off x="5364163" y="3284538"/>
            <a:ext cx="2520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b="1">
                <a:latin typeface="Arial" panose="020B0604020202020204" pitchFamily="34" charset="0"/>
              </a:rPr>
              <a:t>matka s balancovanou přestavbou v karyotypu</a:t>
            </a:r>
          </a:p>
          <a:p>
            <a:pPr eaLnBrk="1" hangingPunct="1">
              <a:spcBef>
                <a:spcPct val="0"/>
              </a:spcBef>
              <a:buFontTx/>
              <a:buNone/>
            </a:pPr>
            <a:r>
              <a:rPr lang="cs-CZ" altLang="cs-CZ" sz="1400">
                <a:latin typeface="Arial" panose="020B0604020202020204" pitchFamily="34" charset="0"/>
              </a:rPr>
              <a:t>       </a:t>
            </a:r>
            <a:r>
              <a:rPr lang="cs-CZ" altLang="cs-CZ" sz="1600">
                <a:latin typeface="Arial" panose="020B0604020202020204" pitchFamily="34" charset="0"/>
              </a:rPr>
              <a:t>46,XX,t(16;21)</a:t>
            </a:r>
          </a:p>
        </p:txBody>
      </p:sp>
      <p:pic>
        <p:nvPicPr>
          <p:cNvPr id="95244" name="Picture 12" descr="21">
            <a:extLst>
              <a:ext uri="{FF2B5EF4-FFF2-40B4-BE49-F238E27FC236}">
                <a16:creationId xmlns="" xmlns:a16="http://schemas.microsoft.com/office/drawing/2014/main" id="{ABA1DC53-9F17-4A59-8914-56E026451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0000" t="2104"/>
          <a:stretch>
            <a:fillRect/>
          </a:stretch>
        </p:blipFill>
        <p:spPr bwMode="auto">
          <a:xfrm>
            <a:off x="6870700" y="4110038"/>
            <a:ext cx="42703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16">
            <a:extLst>
              <a:ext uri="{FF2B5EF4-FFF2-40B4-BE49-F238E27FC236}">
                <a16:creationId xmlns="" xmlns:a16="http://schemas.microsoft.com/office/drawing/2014/main" id="{B3F2A3A3-6C10-41F5-A052-4DC4833BD5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136" t="4315" b="-2"/>
          <a:stretch>
            <a:fillRect/>
          </a:stretch>
        </p:blipFill>
        <p:spPr bwMode="auto">
          <a:xfrm>
            <a:off x="4392613" y="4005263"/>
            <a:ext cx="4651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descr="21">
            <a:extLst>
              <a:ext uri="{FF2B5EF4-FFF2-40B4-BE49-F238E27FC236}">
                <a16:creationId xmlns="" xmlns:a16="http://schemas.microsoft.com/office/drawing/2014/main" id="{7ADF1B73-A6E5-46D8-B935-664F0B060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000" t="10612"/>
          <a:stretch>
            <a:fillRect/>
          </a:stretch>
        </p:blipFill>
        <p:spPr bwMode="auto">
          <a:xfrm>
            <a:off x="1243013" y="4237038"/>
            <a:ext cx="5429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15" descr="Škrdlová 21">
            <a:extLst>
              <a:ext uri="{FF2B5EF4-FFF2-40B4-BE49-F238E27FC236}">
                <a16:creationId xmlns="" xmlns:a16="http://schemas.microsoft.com/office/drawing/2014/main" id="{906C8BC7-9E2A-4FA3-9C47-B7D5213AF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14972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8" name="Text Box 11">
            <a:extLst>
              <a:ext uri="{FF2B5EF4-FFF2-40B4-BE49-F238E27FC236}">
                <a16:creationId xmlns="" xmlns:a16="http://schemas.microsoft.com/office/drawing/2014/main" id="{6F13665F-3308-4C7E-BCAB-290D5CC5904A}"/>
              </a:ext>
            </a:extLst>
          </p:cNvPr>
          <p:cNvSpPr txBox="1">
            <a:spLocks noChangeArrowheads="1"/>
          </p:cNvSpPr>
          <p:nvPr/>
        </p:nvSpPr>
        <p:spPr bwMode="auto">
          <a:xfrm>
            <a:off x="4687888" y="5362575"/>
            <a:ext cx="387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chromosomy, které se zúčastnily translokace</a:t>
            </a:r>
          </a:p>
        </p:txBody>
      </p:sp>
      <p:sp>
        <p:nvSpPr>
          <p:cNvPr id="95249" name="Text Box 17">
            <a:extLst>
              <a:ext uri="{FF2B5EF4-FFF2-40B4-BE49-F238E27FC236}">
                <a16:creationId xmlns="" xmlns:a16="http://schemas.microsoft.com/office/drawing/2014/main" id="{CCEF2DC7-AF08-4517-9FE1-41221E40B6FF}"/>
              </a:ext>
            </a:extLst>
          </p:cNvPr>
          <p:cNvSpPr txBox="1">
            <a:spLocks noChangeArrowheads="1"/>
          </p:cNvSpPr>
          <p:nvPr/>
        </p:nvSpPr>
        <p:spPr bwMode="auto">
          <a:xfrm>
            <a:off x="323850" y="5559425"/>
            <a:ext cx="381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200">
                <a:latin typeface="Arial" panose="020B0604020202020204" pitchFamily="34" charset="0"/>
              </a:rPr>
              <a:t>derivovaný chromosom 21, pochází z translokace</a:t>
            </a:r>
          </a:p>
          <a:p>
            <a:pPr eaLnBrk="1" hangingPunct="1">
              <a:spcBef>
                <a:spcPct val="0"/>
              </a:spcBef>
              <a:buFontTx/>
              <a:buNone/>
            </a:pPr>
            <a:r>
              <a:rPr lang="cs-CZ" altLang="cs-CZ" sz="1200">
                <a:latin typeface="Arial" panose="020B0604020202020204" pitchFamily="34" charset="0"/>
              </a:rPr>
              <a:t>u matky (parciální monosomie – chybění </a:t>
            </a:r>
          </a:p>
          <a:p>
            <a:pPr eaLnBrk="1" hangingPunct="1">
              <a:spcBef>
                <a:spcPct val="0"/>
              </a:spcBef>
              <a:buFontTx/>
              <a:buNone/>
            </a:pPr>
            <a:r>
              <a:rPr lang="cs-CZ" altLang="cs-CZ" sz="1200">
                <a:latin typeface="Arial" panose="020B0604020202020204" pitchFamily="34" charset="0"/>
              </a:rPr>
              <a:t>části chromosomu 21, parciální trisomie - nadbytek části chromosomu 16)</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advTm="635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 xmlns:a16="http://schemas.microsoft.com/office/drawing/2014/main" id="{E8816AC1-DF89-4133-8195-22F74AE69EE6}"/>
              </a:ext>
            </a:extLst>
          </p:cNvPr>
          <p:cNvSpPr>
            <a:spLocks noGrp="1" noChangeArrowheads="1"/>
          </p:cNvSpPr>
          <p:nvPr>
            <p:ph type="title"/>
          </p:nvPr>
        </p:nvSpPr>
        <p:spPr>
          <a:xfrm>
            <a:off x="395288" y="188913"/>
            <a:ext cx="8569325" cy="2447925"/>
          </a:xfrm>
        </p:spPr>
        <p:txBody>
          <a:bodyPr/>
          <a:lstStyle/>
          <a:p>
            <a:pPr eaLnBrk="1" hangingPunct="1"/>
            <a:r>
              <a:rPr lang="cs-CZ" altLang="cs-CZ" sz="2800"/>
              <a:t>VROZENÉ CHROMOSOMOVÉ </a:t>
            </a:r>
            <a:br>
              <a:rPr lang="cs-CZ" altLang="cs-CZ" sz="2800"/>
            </a:br>
            <a:r>
              <a:rPr lang="cs-CZ" altLang="cs-CZ" sz="2800"/>
              <a:t>ABNORMALITY (VCA)</a:t>
            </a:r>
            <a:br>
              <a:rPr lang="cs-CZ" altLang="cs-CZ" sz="2800"/>
            </a:br>
            <a:r>
              <a:rPr lang="cs-CZ" altLang="cs-CZ" sz="2800"/>
              <a:t> </a:t>
            </a:r>
            <a:r>
              <a:rPr lang="cs-CZ" altLang="cs-CZ" sz="1800">
                <a:solidFill>
                  <a:srgbClr val="CC0000"/>
                </a:solidFill>
              </a:rPr>
              <a:t>strukturní změny</a:t>
            </a:r>
            <a:r>
              <a:rPr lang="cs-CZ" altLang="cs-CZ" sz="2000">
                <a:solidFill>
                  <a:srgbClr val="CC0000"/>
                </a:solidFill>
              </a:rPr>
              <a:t> </a:t>
            </a:r>
            <a:r>
              <a:rPr lang="cs-CZ" altLang="cs-CZ" sz="1800">
                <a:solidFill>
                  <a:srgbClr val="CC0000"/>
                </a:solidFill>
              </a:rPr>
              <a:t>–</a:t>
            </a:r>
            <a:r>
              <a:rPr lang="cs-CZ" altLang="cs-CZ" sz="2000">
                <a:solidFill>
                  <a:srgbClr val="CC0000"/>
                </a:solidFill>
              </a:rPr>
              <a:t> </a:t>
            </a:r>
            <a:r>
              <a:rPr lang="cs-CZ" altLang="cs-CZ" sz="1800">
                <a:solidFill>
                  <a:srgbClr val="CC0000"/>
                </a:solidFill>
              </a:rPr>
              <a:t>vztah mezi balancovanou </a:t>
            </a:r>
            <a:br>
              <a:rPr lang="cs-CZ" altLang="cs-CZ" sz="1800">
                <a:solidFill>
                  <a:srgbClr val="CC0000"/>
                </a:solidFill>
              </a:rPr>
            </a:br>
            <a:r>
              <a:rPr lang="cs-CZ" altLang="cs-CZ" sz="1800">
                <a:solidFill>
                  <a:srgbClr val="CC0000"/>
                </a:solidFill>
              </a:rPr>
              <a:t>a zděděnou formou nebalancované přestavby</a:t>
            </a:r>
            <a:r>
              <a:rPr lang="cs-CZ" altLang="cs-CZ" sz="2000"/>
              <a:t> </a:t>
            </a:r>
            <a:br>
              <a:rPr lang="cs-CZ" altLang="cs-CZ" sz="2000"/>
            </a:br>
            <a:r>
              <a:rPr lang="cs-CZ" altLang="cs-CZ" sz="1800"/>
              <a:t>– přenos na potomky</a:t>
            </a:r>
            <a:br>
              <a:rPr lang="cs-CZ" altLang="cs-CZ" sz="1800"/>
            </a:br>
            <a:r>
              <a:rPr lang="cs-CZ" altLang="cs-CZ" sz="1800"/>
              <a:t> - reciproká translokace, inverze</a:t>
            </a:r>
          </a:p>
        </p:txBody>
      </p:sp>
      <p:sp>
        <p:nvSpPr>
          <p:cNvPr id="67587" name="Rectangle 3">
            <a:extLst>
              <a:ext uri="{FF2B5EF4-FFF2-40B4-BE49-F238E27FC236}">
                <a16:creationId xmlns="" xmlns:a16="http://schemas.microsoft.com/office/drawing/2014/main" id="{C13EDFE5-688E-4AE1-ADBA-2AF53AC570B2}"/>
              </a:ext>
            </a:extLst>
          </p:cNvPr>
          <p:cNvSpPr>
            <a:spLocks noChangeArrowheads="1"/>
          </p:cNvSpPr>
          <p:nvPr/>
        </p:nvSpPr>
        <p:spPr bwMode="auto">
          <a:xfrm>
            <a:off x="539750" y="3573463"/>
            <a:ext cx="8351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chemeClr val="tx1"/>
                </a:solidFill>
                <a:latin typeface="Verdana" pitchFamily="34" charset="0"/>
              </a:defRPr>
            </a:lvl1pPr>
            <a:lvl2pPr marL="742950" indent="-285750">
              <a:spcBef>
                <a:spcPct val="20000"/>
              </a:spcBef>
              <a:buChar char="–"/>
              <a:defRPr sz="2400">
                <a:solidFill>
                  <a:schemeClr val="tx1"/>
                </a:solidFill>
                <a:latin typeface="Verdana" pitchFamily="34" charset="0"/>
              </a:defRPr>
            </a:lvl2pPr>
            <a:lvl3pPr marL="1143000" indent="-228600">
              <a:spcBef>
                <a:spcPct val="20000"/>
              </a:spcBef>
              <a:buChar char="•"/>
              <a:defRPr sz="20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hangingPunct="1">
              <a:lnSpc>
                <a:spcPct val="90000"/>
              </a:lnSpc>
              <a:defRPr/>
            </a:pPr>
            <a:r>
              <a:rPr lang="cs-CZ" altLang="cs-CZ" sz="1800" b="1" dirty="0">
                <a:solidFill>
                  <a:srgbClr val="EE2626"/>
                </a:solidFill>
              </a:rPr>
              <a:t>translokace a </a:t>
            </a:r>
            <a:r>
              <a:rPr lang="cs-CZ" altLang="cs-CZ" sz="1800" b="1" dirty="0" err="1">
                <a:solidFill>
                  <a:srgbClr val="EE2626"/>
                </a:solidFill>
              </a:rPr>
              <a:t>pericentrické</a:t>
            </a:r>
            <a:r>
              <a:rPr lang="cs-CZ" altLang="cs-CZ" sz="1800" b="1" dirty="0">
                <a:solidFill>
                  <a:srgbClr val="EE2626"/>
                </a:solidFill>
              </a:rPr>
              <a:t> inverze</a:t>
            </a:r>
            <a:r>
              <a:rPr lang="cs-CZ" altLang="cs-CZ" sz="1600" dirty="0"/>
              <a:t> u svých nosičů většinou </a:t>
            </a:r>
            <a:r>
              <a:rPr lang="cs-CZ" altLang="cs-CZ" sz="1600" b="1" dirty="0"/>
              <a:t>nezpůsobují abnormální fenotyp</a:t>
            </a:r>
          </a:p>
          <a:p>
            <a:pPr eaLnBrk="1" hangingPunct="1">
              <a:lnSpc>
                <a:spcPct val="90000"/>
              </a:lnSpc>
              <a:defRPr/>
            </a:pPr>
            <a:r>
              <a:rPr lang="cs-CZ" altLang="cs-CZ" sz="1600" b="1" dirty="0"/>
              <a:t>ale existuje vysoké riziko vzniku nebalancovaných gamet</a:t>
            </a:r>
            <a:r>
              <a:rPr lang="cs-CZ" altLang="cs-CZ" sz="1600" dirty="0"/>
              <a:t> </a:t>
            </a:r>
          </a:p>
          <a:p>
            <a:pPr marL="0" indent="0" eaLnBrk="1" hangingPunct="1">
              <a:lnSpc>
                <a:spcPct val="90000"/>
              </a:lnSpc>
              <a:buFontTx/>
              <a:buNone/>
              <a:defRPr/>
            </a:pPr>
            <a:r>
              <a:rPr lang="cs-CZ" altLang="cs-CZ" sz="1600" dirty="0">
                <a:solidFill>
                  <a:srgbClr val="FF0000"/>
                </a:solidFill>
              </a:rPr>
              <a:t>     – </a:t>
            </a:r>
            <a:r>
              <a:rPr lang="cs-CZ" altLang="cs-CZ" sz="1600" b="1" dirty="0">
                <a:solidFill>
                  <a:srgbClr val="FF0000"/>
                </a:solidFill>
              </a:rPr>
              <a:t>samovolné</a:t>
            </a:r>
            <a:r>
              <a:rPr lang="cs-CZ" altLang="cs-CZ" sz="1600" dirty="0">
                <a:solidFill>
                  <a:srgbClr val="FF0000"/>
                </a:solidFill>
              </a:rPr>
              <a:t> </a:t>
            </a:r>
            <a:r>
              <a:rPr lang="cs-CZ" altLang="cs-CZ" sz="1600" b="1" dirty="0">
                <a:solidFill>
                  <a:srgbClr val="FF0000"/>
                </a:solidFill>
              </a:rPr>
              <a:t>aborty</a:t>
            </a:r>
            <a:r>
              <a:rPr lang="cs-CZ" altLang="cs-CZ" sz="1600" dirty="0">
                <a:solidFill>
                  <a:srgbClr val="FF0000"/>
                </a:solidFill>
              </a:rPr>
              <a:t> </a:t>
            </a:r>
          </a:p>
          <a:p>
            <a:pPr marL="0" indent="0" eaLnBrk="1" hangingPunct="1">
              <a:lnSpc>
                <a:spcPct val="90000"/>
              </a:lnSpc>
              <a:buFontTx/>
              <a:buNone/>
              <a:defRPr/>
            </a:pPr>
            <a:r>
              <a:rPr lang="cs-CZ" altLang="cs-CZ" sz="1600" b="1" dirty="0">
                <a:solidFill>
                  <a:srgbClr val="FF0000"/>
                </a:solidFill>
              </a:rPr>
              <a:t>     - narození postižených dětí</a:t>
            </a:r>
            <a:r>
              <a:rPr lang="cs-CZ" altLang="cs-CZ" sz="1600" dirty="0">
                <a:solidFill>
                  <a:srgbClr val="FF0000"/>
                </a:solidFill>
              </a:rPr>
              <a:t> (</a:t>
            </a:r>
            <a:r>
              <a:rPr lang="cs-CZ" altLang="cs-CZ" sz="1600" b="1" dirty="0">
                <a:solidFill>
                  <a:srgbClr val="FF0000"/>
                </a:solidFill>
              </a:rPr>
              <a:t>nebalancovaný karyotyp </a:t>
            </a:r>
            <a:r>
              <a:rPr lang="cs-CZ" altLang="cs-CZ" sz="1600" dirty="0"/>
              <a:t>– parciální</a:t>
            </a:r>
          </a:p>
          <a:p>
            <a:pPr marL="0" indent="0" eaLnBrk="1" hangingPunct="1">
              <a:lnSpc>
                <a:spcPct val="90000"/>
              </a:lnSpc>
              <a:buFontTx/>
              <a:buNone/>
              <a:defRPr/>
            </a:pPr>
            <a:r>
              <a:rPr lang="cs-CZ" altLang="cs-CZ" sz="1600" dirty="0"/>
              <a:t>       </a:t>
            </a:r>
            <a:r>
              <a:rPr lang="cs-CZ" altLang="cs-CZ" sz="1600" dirty="0" err="1"/>
              <a:t>monosomie</a:t>
            </a:r>
            <a:r>
              <a:rPr lang="cs-CZ" altLang="cs-CZ" sz="1600" dirty="0"/>
              <a:t> jednoho a parciální </a:t>
            </a:r>
            <a:r>
              <a:rPr lang="cs-CZ" altLang="cs-CZ" sz="1600" dirty="0" err="1"/>
              <a:t>trisomie</a:t>
            </a:r>
            <a:r>
              <a:rPr lang="cs-CZ" altLang="cs-CZ" sz="1600" dirty="0"/>
              <a:t> druhého chromosomu) </a:t>
            </a:r>
            <a:endParaRPr lang="cs-CZ" altLang="cs-CZ" sz="16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361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Obdélník 1">
            <a:extLst>
              <a:ext uri="{FF2B5EF4-FFF2-40B4-BE49-F238E27FC236}">
                <a16:creationId xmlns="" xmlns:a16="http://schemas.microsoft.com/office/drawing/2014/main" id="{CF37117F-4AFE-4816-9687-167A8E8CFE5E}"/>
              </a:ext>
            </a:extLst>
          </p:cNvPr>
          <p:cNvSpPr>
            <a:spLocks noChangeArrowheads="1"/>
          </p:cNvSpPr>
          <p:nvPr/>
        </p:nvSpPr>
        <p:spPr bwMode="auto">
          <a:xfrm>
            <a:off x="0" y="1989138"/>
            <a:ext cx="9144000" cy="3757612"/>
          </a:xfrm>
          <a:prstGeom prst="rect">
            <a:avLst/>
          </a:prstGeom>
          <a:solidFill>
            <a:schemeClr val="bg1"/>
          </a:solidFill>
          <a:ln w="28575" algn="ctr">
            <a:solidFill>
              <a:schemeClr val="bg1"/>
            </a:solidFill>
            <a:round/>
            <a:headEnd/>
            <a:tailEnd/>
          </a:ln>
        </p:spPr>
        <p:txBody>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solidFill>
                <a:schemeClr val="bg1"/>
              </a:solidFill>
              <a:latin typeface="Arial" panose="020B0604020202020204" pitchFamily="34" charset="0"/>
            </a:endParaRPr>
          </a:p>
        </p:txBody>
      </p:sp>
      <p:sp>
        <p:nvSpPr>
          <p:cNvPr id="99331" name="Rectangle 2">
            <a:extLst>
              <a:ext uri="{FF2B5EF4-FFF2-40B4-BE49-F238E27FC236}">
                <a16:creationId xmlns="" xmlns:a16="http://schemas.microsoft.com/office/drawing/2014/main" id="{D16CD457-6445-4EE4-B029-8F6A2E053BE1}"/>
              </a:ext>
            </a:extLst>
          </p:cNvPr>
          <p:cNvSpPr>
            <a:spLocks noGrp="1" noChangeArrowheads="1"/>
          </p:cNvSpPr>
          <p:nvPr>
            <p:ph type="title"/>
          </p:nvPr>
        </p:nvSpPr>
        <p:spPr>
          <a:xfrm>
            <a:off x="395288" y="188913"/>
            <a:ext cx="8280400" cy="1792287"/>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translokace a inverze</a:t>
            </a:r>
          </a:p>
        </p:txBody>
      </p:sp>
      <p:pic>
        <p:nvPicPr>
          <p:cNvPr id="99332" name="Picture 4" descr="img110">
            <a:extLst>
              <a:ext uri="{FF2B5EF4-FFF2-40B4-BE49-F238E27FC236}">
                <a16:creationId xmlns="" xmlns:a16="http://schemas.microsoft.com/office/drawing/2014/main" id="{0C24263E-9B0B-4242-8922-8A6B9B266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213" y="2913063"/>
            <a:ext cx="37369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a">
            <a:extLst>
              <a:ext uri="{FF2B5EF4-FFF2-40B4-BE49-F238E27FC236}">
                <a16:creationId xmlns="" xmlns:a16="http://schemas.microsoft.com/office/drawing/2014/main" id="{3D7EA1E1-87DA-498C-871D-6457FDD88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052638"/>
            <a:ext cx="34385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 Box 7">
            <a:extLst>
              <a:ext uri="{FF2B5EF4-FFF2-40B4-BE49-F238E27FC236}">
                <a16:creationId xmlns="" xmlns:a16="http://schemas.microsoft.com/office/drawing/2014/main" id="{30E19699-3098-4A32-983D-D78F6CD41F07}"/>
              </a:ext>
            </a:extLst>
          </p:cNvPr>
          <p:cNvSpPr txBox="1">
            <a:spLocks noChangeArrowheads="1"/>
          </p:cNvSpPr>
          <p:nvPr/>
        </p:nvSpPr>
        <p:spPr bwMode="auto">
          <a:xfrm>
            <a:off x="755650" y="5734050"/>
            <a:ext cx="810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600">
                <a:latin typeface="Arial" panose="020B0604020202020204" pitchFamily="34" charset="0"/>
              </a:rPr>
              <a:t>Schemata vzniku gamet s balancovanou a nebalancovanou chromosomovou sestavou </a:t>
            </a:r>
          </a:p>
          <a:p>
            <a:pPr eaLnBrk="1" hangingPunct="1">
              <a:spcBef>
                <a:spcPct val="0"/>
              </a:spcBef>
              <a:buFontTx/>
              <a:buNone/>
            </a:pPr>
            <a:r>
              <a:rPr lang="cs-CZ" altLang="cs-CZ" sz="1600">
                <a:latin typeface="Arial" panose="020B0604020202020204" pitchFamily="34" charset="0"/>
              </a:rPr>
              <a:t>u nosičů balancovaných přestaveb – reciproké translokace a inverze</a:t>
            </a:r>
          </a:p>
        </p:txBody>
      </p:sp>
      <p:sp>
        <p:nvSpPr>
          <p:cNvPr id="99335" name="Rectangle 10">
            <a:extLst>
              <a:ext uri="{FF2B5EF4-FFF2-40B4-BE49-F238E27FC236}">
                <a16:creationId xmlns="" xmlns:a16="http://schemas.microsoft.com/office/drawing/2014/main" id="{52CB0B05-C9EB-4177-A9B3-AE6FFF990DDC}"/>
              </a:ext>
            </a:extLst>
          </p:cNvPr>
          <p:cNvSpPr>
            <a:spLocks noChangeArrowheads="1"/>
          </p:cNvSpPr>
          <p:nvPr/>
        </p:nvSpPr>
        <p:spPr bwMode="auto">
          <a:xfrm flipV="1">
            <a:off x="2484438" y="2119313"/>
            <a:ext cx="433387" cy="46037"/>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99336" name="Rectangle 11">
            <a:extLst>
              <a:ext uri="{FF2B5EF4-FFF2-40B4-BE49-F238E27FC236}">
                <a16:creationId xmlns="" xmlns:a16="http://schemas.microsoft.com/office/drawing/2014/main" id="{30C68595-BDDA-4120-BC08-7549A1583635}"/>
              </a:ext>
            </a:extLst>
          </p:cNvPr>
          <p:cNvSpPr>
            <a:spLocks noChangeArrowheads="1"/>
          </p:cNvSpPr>
          <p:nvPr/>
        </p:nvSpPr>
        <p:spPr bwMode="auto">
          <a:xfrm flipV="1">
            <a:off x="4152900" y="5121275"/>
            <a:ext cx="433388" cy="73025"/>
          </a:xfrm>
          <a:prstGeom prst="rect">
            <a:avLst/>
          </a:prstGeom>
          <a:solidFill>
            <a:schemeClr val="bg1"/>
          </a:solidFill>
          <a:ln w="2857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99337" name="Picture 5" descr="18f">
            <a:extLst>
              <a:ext uri="{FF2B5EF4-FFF2-40B4-BE49-F238E27FC236}">
                <a16:creationId xmlns="" xmlns:a16="http://schemas.microsoft.com/office/drawing/2014/main" id="{31B6270A-6ADF-45A9-AC32-EB82A43CB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023" t="40839" r="50000" b="42097"/>
          <a:stretch>
            <a:fillRect/>
          </a:stretch>
        </p:blipFill>
        <p:spPr bwMode="auto">
          <a:xfrm>
            <a:off x="4500563" y="2044700"/>
            <a:ext cx="22336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 xmlns:a16="http://schemas.microsoft.com/office/drawing/2014/main" id="{5ED66BD5-D9EA-4D44-838D-AB912E3B2DDE}"/>
              </a:ext>
            </a:extLst>
          </p:cNvPr>
          <p:cNvSpPr txBox="1"/>
          <p:nvPr/>
        </p:nvSpPr>
        <p:spPr>
          <a:xfrm>
            <a:off x="6759575" y="2151063"/>
            <a:ext cx="1954213" cy="600075"/>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bez inverze</a:t>
            </a:r>
          </a:p>
          <a:p>
            <a:pPr>
              <a:defRPr/>
            </a:pPr>
            <a:r>
              <a:rPr lang="cs-CZ" sz="1100" dirty="0">
                <a:latin typeface="+mn-lt"/>
              </a:rPr>
              <a:t>(profáze meiózy I)</a:t>
            </a:r>
          </a:p>
        </p:txBody>
      </p:sp>
      <p:sp>
        <p:nvSpPr>
          <p:cNvPr id="11" name="TextovéPole 10">
            <a:extLst>
              <a:ext uri="{FF2B5EF4-FFF2-40B4-BE49-F238E27FC236}">
                <a16:creationId xmlns="" xmlns:a16="http://schemas.microsoft.com/office/drawing/2014/main" id="{89749E7F-21E3-4923-AF59-CC4A87574E80}"/>
              </a:ext>
            </a:extLst>
          </p:cNvPr>
          <p:cNvSpPr txBox="1"/>
          <p:nvPr/>
        </p:nvSpPr>
        <p:spPr>
          <a:xfrm>
            <a:off x="7596188" y="3789363"/>
            <a:ext cx="1589087" cy="768350"/>
          </a:xfrm>
          <a:prstGeom prst="rect">
            <a:avLst/>
          </a:prstGeom>
          <a:noFill/>
        </p:spPr>
        <p:txBody>
          <a:bodyPr wrap="none">
            <a:spAutoFit/>
          </a:bodyPr>
          <a:lstStyle/>
          <a:p>
            <a:pPr>
              <a:defRPr/>
            </a:pPr>
            <a:r>
              <a:rPr lang="cs-CZ" sz="1100" dirty="0">
                <a:latin typeface="+mn-lt"/>
              </a:rPr>
              <a:t>Spárované párové </a:t>
            </a:r>
          </a:p>
          <a:p>
            <a:pPr>
              <a:defRPr/>
            </a:pPr>
            <a:r>
              <a:rPr lang="cs-CZ" sz="1100" dirty="0">
                <a:latin typeface="+mn-lt"/>
              </a:rPr>
              <a:t>chromosomy </a:t>
            </a:r>
          </a:p>
          <a:p>
            <a:pPr>
              <a:defRPr/>
            </a:pPr>
            <a:r>
              <a:rPr lang="cs-CZ" sz="1100" dirty="0">
                <a:latin typeface="+mn-lt"/>
              </a:rPr>
              <a:t>- jeden nese inverzi</a:t>
            </a:r>
          </a:p>
          <a:p>
            <a:pPr>
              <a:defRPr/>
            </a:pPr>
            <a:r>
              <a:rPr lang="cs-CZ" sz="1100" dirty="0">
                <a:latin typeface="+mn-lt"/>
              </a:rPr>
              <a:t>(profáze meiózy I)</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advTm="12992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 xmlns:a16="http://schemas.microsoft.com/office/drawing/2014/main" id="{825B68E2-11C8-491E-AF4B-D9E13CDE8A84}"/>
              </a:ext>
            </a:extLst>
          </p:cNvPr>
          <p:cNvSpPr>
            <a:spLocks noGrp="1" noChangeArrowheads="1"/>
          </p:cNvSpPr>
          <p:nvPr>
            <p:ph type="title"/>
          </p:nvPr>
        </p:nvSpPr>
        <p:spPr>
          <a:xfrm>
            <a:off x="395288" y="333375"/>
            <a:ext cx="8353425" cy="2087563"/>
          </a:xfrm>
        </p:spPr>
        <p:txBody>
          <a:bodyPr/>
          <a:lstStyle/>
          <a:p>
            <a:pPr eaLnBrk="1" hangingPunct="1"/>
            <a:r>
              <a:rPr lang="cs-CZ" altLang="cs-CZ"/>
              <a:t>VROZENÉ CHROMOSOMOVÉ ABNORMALITY (VCA)</a:t>
            </a:r>
            <a:r>
              <a:rPr lang="cs-CZ" altLang="cs-CZ" sz="2400"/>
              <a:t/>
            </a:r>
            <a:br>
              <a:rPr lang="cs-CZ" altLang="cs-CZ" sz="2400"/>
            </a:br>
            <a:r>
              <a:rPr lang="cs-CZ" altLang="cs-CZ" sz="2400"/>
              <a:t>nebalancovaný genetický materiál u pacienta</a:t>
            </a:r>
          </a:p>
        </p:txBody>
      </p:sp>
      <p:sp>
        <p:nvSpPr>
          <p:cNvPr id="101379" name="Text Box 3">
            <a:extLst>
              <a:ext uri="{FF2B5EF4-FFF2-40B4-BE49-F238E27FC236}">
                <a16:creationId xmlns="" xmlns:a16="http://schemas.microsoft.com/office/drawing/2014/main" id="{ADF7173C-1FB9-413F-8E9B-D22EE8F42481}"/>
              </a:ext>
            </a:extLst>
          </p:cNvPr>
          <p:cNvSpPr txBox="1">
            <a:spLocks noChangeArrowheads="1"/>
          </p:cNvSpPr>
          <p:nvPr/>
        </p:nvSpPr>
        <p:spPr bwMode="auto">
          <a:xfrm>
            <a:off x="1331913" y="3644900"/>
            <a:ext cx="6264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2000" b="1">
                <a:latin typeface="Arial" panose="020B0604020202020204" pitchFamily="34" charset="0"/>
              </a:rPr>
              <a:t>nebalancovaný genetický materiál – vznik de novo</a:t>
            </a:r>
            <a:endParaRPr lang="cs-CZ" altLang="cs-CZ" sz="2000" b="1">
              <a:solidFill>
                <a:srgbClr val="EE2626"/>
              </a:solidFill>
              <a:latin typeface="Arial" panose="020B0604020202020204" pitchFamily="34" charset="0"/>
            </a:endParaRPr>
          </a:p>
        </p:txBody>
      </p:sp>
      <p:sp>
        <p:nvSpPr>
          <p:cNvPr id="101380" name="TextovéPole 3">
            <a:extLst>
              <a:ext uri="{FF2B5EF4-FFF2-40B4-BE49-F238E27FC236}">
                <a16:creationId xmlns="" xmlns:a16="http://schemas.microsoft.com/office/drawing/2014/main" id="{EB7C2DDC-1C0F-4275-A467-F039A364C6AE}"/>
              </a:ext>
            </a:extLst>
          </p:cNvPr>
          <p:cNvSpPr txBox="1">
            <a:spLocks noChangeArrowheads="1"/>
          </p:cNvSpPr>
          <p:nvPr/>
        </p:nvSpPr>
        <p:spPr bwMode="auto">
          <a:xfrm>
            <a:off x="4337050" y="2695575"/>
            <a:ext cx="43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3600" b="1">
                <a:solidFill>
                  <a:srgbClr val="C00000"/>
                </a:solidFill>
                <a:latin typeface="Arial" panose="020B0604020202020204" pitchFamily="34" charset="0"/>
              </a:rPr>
              <a:t>2</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394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 xmlns:a16="http://schemas.microsoft.com/office/drawing/2014/main" id="{DD0B24E4-3E91-4F56-9C2D-7F66D2B0D728}"/>
              </a:ext>
            </a:extLst>
          </p:cNvPr>
          <p:cNvSpPr>
            <a:spLocks noGrp="1" noChangeArrowheads="1"/>
          </p:cNvSpPr>
          <p:nvPr>
            <p:ph type="title"/>
          </p:nvPr>
        </p:nvSpPr>
        <p:spPr>
          <a:xfrm>
            <a:off x="395288" y="188913"/>
            <a:ext cx="8280400" cy="2060575"/>
          </a:xfrm>
        </p:spPr>
        <p:txBody>
          <a:bodyPr/>
          <a:lstStyle/>
          <a:p>
            <a:pPr eaLnBrk="1" hangingPunct="1"/>
            <a:r>
              <a:rPr lang="cs-CZ" altLang="cs-CZ"/>
              <a:t>VROZENÉ CHROMOSOMOVÉ ABNORMALITY (VCA)</a:t>
            </a:r>
            <a:r>
              <a:rPr lang="cs-CZ" altLang="cs-CZ" sz="2400"/>
              <a:t/>
            </a:r>
            <a:br>
              <a:rPr lang="cs-CZ" altLang="cs-CZ" sz="2400"/>
            </a:br>
            <a:r>
              <a:rPr lang="cs-CZ" altLang="cs-CZ" sz="1800">
                <a:solidFill>
                  <a:srgbClr val="CC0000"/>
                </a:solidFill>
              </a:rPr>
              <a:t>strukturní změny</a:t>
            </a:r>
            <a:r>
              <a:rPr lang="cs-CZ" altLang="cs-CZ" sz="1800"/>
              <a:t> </a:t>
            </a:r>
            <a:r>
              <a:rPr lang="cs-CZ" altLang="cs-CZ" sz="1600"/>
              <a:t>– </a:t>
            </a:r>
            <a:r>
              <a:rPr lang="cs-CZ" altLang="cs-CZ" sz="1800">
                <a:solidFill>
                  <a:srgbClr val="CC0000"/>
                </a:solidFill>
              </a:rPr>
              <a:t>nebalancované aberace</a:t>
            </a:r>
            <a:r>
              <a:rPr lang="cs-CZ" altLang="cs-CZ" sz="2000"/>
              <a:t> </a:t>
            </a:r>
            <a:br>
              <a:rPr lang="cs-CZ" altLang="cs-CZ" sz="2000"/>
            </a:br>
            <a:r>
              <a:rPr lang="cs-CZ" altLang="cs-CZ" sz="1800"/>
              <a:t>– např. koncová delece </a:t>
            </a:r>
            <a:r>
              <a:rPr lang="cs-CZ" altLang="cs-CZ" sz="1800">
                <a:solidFill>
                  <a:srgbClr val="CC0000"/>
                </a:solidFill>
              </a:rPr>
              <a:t>de novo</a:t>
            </a:r>
            <a:r>
              <a:rPr lang="cs-CZ" altLang="cs-CZ" sz="1800"/>
              <a:t/>
            </a:r>
            <a:br>
              <a:rPr lang="cs-CZ" altLang="cs-CZ" sz="1800"/>
            </a:br>
            <a:endParaRPr lang="cs-CZ" altLang="cs-CZ" sz="1800"/>
          </a:p>
        </p:txBody>
      </p:sp>
      <p:sp>
        <p:nvSpPr>
          <p:cNvPr id="103427" name="Rectangle 3">
            <a:extLst>
              <a:ext uri="{FF2B5EF4-FFF2-40B4-BE49-F238E27FC236}">
                <a16:creationId xmlns="" xmlns:a16="http://schemas.microsoft.com/office/drawing/2014/main" id="{09670FCC-308C-4A42-8C5F-26287721D09A}"/>
              </a:ext>
            </a:extLst>
          </p:cNvPr>
          <p:cNvSpPr>
            <a:spLocks noGrp="1" noChangeArrowheads="1"/>
          </p:cNvSpPr>
          <p:nvPr>
            <p:ph type="body" idx="1"/>
          </p:nvPr>
        </p:nvSpPr>
        <p:spPr>
          <a:xfrm>
            <a:off x="3059113" y="5661025"/>
            <a:ext cx="3384550" cy="433388"/>
          </a:xfrm>
        </p:spPr>
        <p:txBody>
          <a:bodyPr/>
          <a:lstStyle/>
          <a:p>
            <a:pPr eaLnBrk="1" hangingPunct="1">
              <a:buFontTx/>
              <a:buNone/>
            </a:pPr>
            <a:r>
              <a:rPr lang="cs-CZ" altLang="cs-CZ" sz="1600" b="1"/>
              <a:t>    46,XX,del(5)(p14.1)</a:t>
            </a:r>
          </a:p>
          <a:p>
            <a:pPr eaLnBrk="1" hangingPunct="1">
              <a:buFontTx/>
              <a:buNone/>
            </a:pPr>
            <a:r>
              <a:rPr lang="cs-CZ" altLang="cs-CZ" sz="1600" b="1"/>
              <a:t>      </a:t>
            </a:r>
            <a:r>
              <a:rPr lang="cs-CZ" altLang="cs-CZ" sz="1400"/>
              <a:t>syndrom Cri du Chat</a:t>
            </a:r>
          </a:p>
        </p:txBody>
      </p:sp>
      <p:pic>
        <p:nvPicPr>
          <p:cNvPr id="103428" name="Picture 4" descr="Křížová">
            <a:extLst>
              <a:ext uri="{FF2B5EF4-FFF2-40B4-BE49-F238E27FC236}">
                <a16:creationId xmlns="" xmlns:a16="http://schemas.microsoft.com/office/drawing/2014/main" id="{D89D412D-9C0C-472E-B0A7-69C4322EE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781300"/>
            <a:ext cx="3889375"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Oval 5">
            <a:extLst>
              <a:ext uri="{FF2B5EF4-FFF2-40B4-BE49-F238E27FC236}">
                <a16:creationId xmlns="" xmlns:a16="http://schemas.microsoft.com/office/drawing/2014/main" id="{3073A5A5-77A2-4F2D-9E65-08C3A1600411}"/>
              </a:ext>
            </a:extLst>
          </p:cNvPr>
          <p:cNvSpPr>
            <a:spLocks noChangeArrowheads="1"/>
          </p:cNvSpPr>
          <p:nvPr/>
        </p:nvSpPr>
        <p:spPr bwMode="auto">
          <a:xfrm>
            <a:off x="5580063" y="2997200"/>
            <a:ext cx="647700" cy="627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03430" name="Text Box 6">
            <a:extLst>
              <a:ext uri="{FF2B5EF4-FFF2-40B4-BE49-F238E27FC236}">
                <a16:creationId xmlns="" xmlns:a16="http://schemas.microsoft.com/office/drawing/2014/main" id="{46EE4501-80C4-4E5F-B951-289B24684B9A}"/>
              </a:ext>
            </a:extLst>
          </p:cNvPr>
          <p:cNvSpPr txBox="1">
            <a:spLocks noChangeArrowheads="1"/>
          </p:cNvSpPr>
          <p:nvPr/>
        </p:nvSpPr>
        <p:spPr bwMode="auto">
          <a:xfrm>
            <a:off x="1835150" y="1916113"/>
            <a:ext cx="542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G-pruhování chromosomů </a:t>
            </a:r>
            <a:r>
              <a:rPr lang="cs-CZ" altLang="cs-CZ" sz="1800">
                <a:latin typeface="Arial" panose="020B0604020202020204" pitchFamily="34" charset="0"/>
              </a:rPr>
              <a:t>(klasická cytogenetika)</a:t>
            </a:r>
            <a:endParaRPr lang="cs-CZ" altLang="cs-CZ" sz="1800" b="1">
              <a:latin typeface="Arial" panose="020B0604020202020204" pitchFamily="34" charset="0"/>
            </a:endParaRPr>
          </a:p>
        </p:txBody>
      </p:sp>
      <p:sp>
        <p:nvSpPr>
          <p:cNvPr id="103431" name="Text Box 7">
            <a:extLst>
              <a:ext uri="{FF2B5EF4-FFF2-40B4-BE49-F238E27FC236}">
                <a16:creationId xmlns="" xmlns:a16="http://schemas.microsoft.com/office/drawing/2014/main" id="{F4050C6D-6189-40DF-B87B-14959A03D466}"/>
              </a:ext>
            </a:extLst>
          </p:cNvPr>
          <p:cNvSpPr txBox="1">
            <a:spLocks noChangeArrowheads="1"/>
          </p:cNvSpPr>
          <p:nvPr/>
        </p:nvSpPr>
        <p:spPr bwMode="auto">
          <a:xfrm>
            <a:off x="2339975" y="2349500"/>
            <a:ext cx="431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a:solidFill>
                  <a:srgbClr val="EE2626"/>
                </a:solidFill>
                <a:latin typeface="Arial" panose="020B0604020202020204" pitchFamily="34" charset="0"/>
              </a:rPr>
              <a:t>potomek rodičů s normálním karyotypem</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99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 xmlns:a16="http://schemas.microsoft.com/office/drawing/2014/main" id="{35664574-C31F-4BB5-8EE1-06D4703AC843}"/>
              </a:ext>
            </a:extLst>
          </p:cNvPr>
          <p:cNvSpPr>
            <a:spLocks noGrp="1" noChangeArrowheads="1"/>
          </p:cNvSpPr>
          <p:nvPr>
            <p:ph type="title"/>
          </p:nvPr>
        </p:nvSpPr>
        <p:spPr>
          <a:xfrm>
            <a:off x="395288" y="260350"/>
            <a:ext cx="8208962" cy="1800225"/>
          </a:xfrm>
        </p:spPr>
        <p:txBody>
          <a:bodyPr/>
          <a:lstStyle/>
          <a:p>
            <a:pPr eaLnBrk="1" hangingPunct="1"/>
            <a:r>
              <a:rPr lang="cs-CZ" altLang="cs-CZ"/>
              <a:t>PORUCHY POHLAVNÍHO VÝVOJE</a:t>
            </a:r>
            <a:br>
              <a:rPr lang="cs-CZ" altLang="cs-CZ"/>
            </a:br>
            <a:r>
              <a:rPr lang="cs-CZ" altLang="cs-CZ"/>
              <a:t>(DISORDERS OF SEX DEVELOPMENT – DSD)</a:t>
            </a:r>
          </a:p>
        </p:txBody>
      </p:sp>
      <p:sp>
        <p:nvSpPr>
          <p:cNvPr id="2" name="TextovéPole 1">
            <a:extLst>
              <a:ext uri="{FF2B5EF4-FFF2-40B4-BE49-F238E27FC236}">
                <a16:creationId xmlns="" xmlns:a16="http://schemas.microsoft.com/office/drawing/2014/main" id="{A515E426-5DA3-4487-B6D9-F5D94E23DC3E}"/>
              </a:ext>
            </a:extLst>
          </p:cNvPr>
          <p:cNvSpPr txBox="1"/>
          <p:nvPr/>
        </p:nvSpPr>
        <p:spPr>
          <a:xfrm>
            <a:off x="323850" y="2209800"/>
            <a:ext cx="8689975" cy="4648200"/>
          </a:xfrm>
          <a:prstGeom prst="rect">
            <a:avLst/>
          </a:prstGeom>
          <a:noFill/>
        </p:spPr>
        <p:txBody>
          <a:bodyPr>
            <a:spAutoFit/>
          </a:bodyPr>
          <a:lstStyle/>
          <a:p>
            <a:pPr marL="285750" indent="-285750">
              <a:buFontTx/>
              <a:buChar char="-"/>
              <a:defRPr/>
            </a:pPr>
            <a:r>
              <a:rPr lang="cs-CZ" sz="1400" dirty="0"/>
              <a:t>Odhad frekvence výskytu všech anomálií pohlavního vývoje je 1:4500 živě narozených dětí.</a:t>
            </a:r>
          </a:p>
          <a:p>
            <a:pPr marL="285750" indent="-285750">
              <a:buFontTx/>
              <a:buChar char="-"/>
              <a:defRPr/>
            </a:pPr>
            <a:r>
              <a:rPr lang="cs-CZ" sz="1400" dirty="0"/>
              <a:t>Poruchy pohlavního vývoje definujeme jako komplexní vrozené vady, kde chromosomové,</a:t>
            </a:r>
          </a:p>
          <a:p>
            <a:pPr>
              <a:defRPr/>
            </a:pPr>
            <a:r>
              <a:rPr lang="cs-CZ" sz="1400" dirty="0"/>
              <a:t>      </a:t>
            </a:r>
            <a:r>
              <a:rPr lang="cs-CZ" sz="1400" dirty="0" err="1"/>
              <a:t>gonadální</a:t>
            </a:r>
            <a:r>
              <a:rPr lang="cs-CZ" sz="1400" dirty="0"/>
              <a:t> a anatomické pohlaví není ve vzájemném souladu. Problematika je široká, zahrnuje </a:t>
            </a:r>
          </a:p>
          <a:p>
            <a:pPr>
              <a:defRPr/>
            </a:pPr>
            <a:r>
              <a:rPr lang="cs-CZ" sz="1400" dirty="0"/>
              <a:t>      poruchy na úrovni genů, které hrají roli ve vývoji ovarií a </a:t>
            </a:r>
            <a:r>
              <a:rPr lang="cs-CZ" sz="1400" dirty="0" err="1"/>
              <a:t>testes</a:t>
            </a:r>
            <a:r>
              <a:rPr lang="cs-CZ" sz="1400" dirty="0"/>
              <a:t> (SRY, NR0B1, SOX3, SOX9, NR5A1,</a:t>
            </a:r>
          </a:p>
          <a:p>
            <a:pPr>
              <a:defRPr/>
            </a:pPr>
            <a:r>
              <a:rPr lang="cs-CZ" sz="1400" dirty="0"/>
              <a:t>      WNT4, AR, CYP21A2), na úrovni karyotypu můžeme detekovat nesoulad chromosomového</a:t>
            </a:r>
          </a:p>
          <a:p>
            <a:pPr>
              <a:defRPr/>
            </a:pPr>
            <a:r>
              <a:rPr lang="cs-CZ" sz="1400" dirty="0"/>
              <a:t>      a fenotypového pohlaví.</a:t>
            </a:r>
          </a:p>
          <a:p>
            <a:pPr>
              <a:defRPr/>
            </a:pPr>
            <a:r>
              <a:rPr lang="cs-CZ" sz="1400" dirty="0"/>
              <a:t>      </a:t>
            </a:r>
            <a:r>
              <a:rPr lang="cs-CZ" sz="1600" b="1" u="sng" dirty="0"/>
              <a:t>Cytogenetické nálezy v souvislosti s DSD:</a:t>
            </a:r>
          </a:p>
          <a:p>
            <a:pPr>
              <a:defRPr/>
            </a:pPr>
            <a:r>
              <a:rPr lang="cs-CZ" sz="1400" b="1" dirty="0"/>
              <a:t>   1) konstituční karyotyp jedince není v souladu s fenotypovým pohlavím jedince </a:t>
            </a:r>
            <a:r>
              <a:rPr lang="cs-CZ" sz="1400" dirty="0"/>
              <a:t>– </a:t>
            </a:r>
            <a:endParaRPr lang="cs-CZ" sz="1400" dirty="0">
              <a:solidFill>
                <a:srgbClr val="FF0000"/>
              </a:solidFill>
            </a:endParaRPr>
          </a:p>
          <a:p>
            <a:pPr>
              <a:defRPr/>
            </a:pPr>
            <a:r>
              <a:rPr lang="cs-CZ" sz="1400" dirty="0"/>
              <a:t>         46,XY – 1) zdánlivě normální ženský fenotyp (kratší pochva, chybí děloha a vejcovody, varlata </a:t>
            </a:r>
          </a:p>
          <a:p>
            <a:pPr>
              <a:defRPr/>
            </a:pPr>
            <a:r>
              <a:rPr lang="cs-CZ" sz="1400" dirty="0"/>
              <a:t>                           v pánvi), mužský karyotyp, identifikují se jako ženy</a:t>
            </a:r>
          </a:p>
          <a:p>
            <a:pPr>
              <a:defRPr/>
            </a:pPr>
            <a:r>
              <a:rPr lang="cs-CZ" sz="1400" dirty="0"/>
              <a:t>                       2) varlata a nekompletně </a:t>
            </a:r>
            <a:r>
              <a:rPr lang="cs-CZ" sz="1400" dirty="0" err="1"/>
              <a:t>maskulinizovaný</a:t>
            </a:r>
            <a:r>
              <a:rPr lang="cs-CZ" sz="1400" dirty="0"/>
              <a:t> nebo ženský genitál </a:t>
            </a:r>
          </a:p>
          <a:p>
            <a:pPr>
              <a:defRPr/>
            </a:pPr>
            <a:r>
              <a:rPr lang="cs-CZ" sz="1400" dirty="0"/>
              <a:t>         46,XX – 1) mužský fenotyp (menší varlata, gynekomastie, infertilita, u některých </a:t>
            </a:r>
            <a:r>
              <a:rPr lang="cs-CZ" sz="1400" dirty="0" err="1"/>
              <a:t>hypospadie</a:t>
            </a:r>
            <a:r>
              <a:rPr lang="cs-CZ" sz="1400" dirty="0"/>
              <a:t>, </a:t>
            </a:r>
          </a:p>
          <a:p>
            <a:pPr>
              <a:defRPr/>
            </a:pPr>
            <a:r>
              <a:rPr lang="cs-CZ" sz="1400" dirty="0"/>
              <a:t>                           kryptorchismus), ženský karyotyp, identifikují se jako muži</a:t>
            </a:r>
          </a:p>
          <a:p>
            <a:pPr>
              <a:defRPr/>
            </a:pPr>
            <a:r>
              <a:rPr lang="cs-CZ" sz="1400" dirty="0">
                <a:solidFill>
                  <a:srgbClr val="FF0000"/>
                </a:solidFill>
              </a:rPr>
              <a:t>         </a:t>
            </a:r>
            <a:r>
              <a:rPr lang="cs-CZ" sz="1400" dirty="0"/>
              <a:t>              2) obojetné gonády</a:t>
            </a:r>
          </a:p>
          <a:p>
            <a:pPr>
              <a:defRPr/>
            </a:pPr>
            <a:r>
              <a:rPr lang="cs-CZ" sz="1400" dirty="0"/>
              <a:t>                       3) vaječníky, ale neurčitý nebo mužský genitál</a:t>
            </a:r>
          </a:p>
          <a:p>
            <a:pPr>
              <a:defRPr/>
            </a:pPr>
            <a:r>
              <a:rPr lang="cs-CZ" sz="1400" dirty="0"/>
              <a:t>     </a:t>
            </a:r>
            <a:r>
              <a:rPr lang="cs-CZ" sz="1400" b="1" dirty="0"/>
              <a:t>2) v konstitučním karyotypu jedince je detekována chromosomová abnormalita pohlavních </a:t>
            </a:r>
          </a:p>
          <a:p>
            <a:pPr>
              <a:defRPr/>
            </a:pPr>
            <a:r>
              <a:rPr lang="cs-CZ" sz="1400" b="1" dirty="0"/>
              <a:t>         chromosomů </a:t>
            </a:r>
            <a:r>
              <a:rPr lang="cs-CZ" sz="1400" dirty="0"/>
              <a:t>-  sex chromosome </a:t>
            </a:r>
            <a:r>
              <a:rPr lang="cs-CZ" sz="1400" dirty="0" err="1"/>
              <a:t>DSDs</a:t>
            </a:r>
            <a:r>
              <a:rPr lang="cs-CZ" sz="1400" dirty="0"/>
              <a:t>:</a:t>
            </a:r>
          </a:p>
          <a:p>
            <a:pPr>
              <a:defRPr/>
            </a:pPr>
            <a:r>
              <a:rPr lang="cs-CZ" sz="1400" dirty="0"/>
              <a:t>                               -  karyotyp 45,X (ztráta </a:t>
            </a:r>
            <a:r>
              <a:rPr lang="cs-CZ" sz="1400" dirty="0" err="1"/>
              <a:t>germinálních</a:t>
            </a:r>
            <a:r>
              <a:rPr lang="cs-CZ" sz="1400" dirty="0"/>
              <a:t> buněk, degenerace </a:t>
            </a:r>
            <a:r>
              <a:rPr lang="cs-CZ" sz="1400" dirty="0" err="1"/>
              <a:t>oocytů</a:t>
            </a:r>
            <a:r>
              <a:rPr lang="cs-CZ" sz="1400" dirty="0"/>
              <a:t>, ovariální dysgeneze)</a:t>
            </a:r>
          </a:p>
          <a:p>
            <a:pPr>
              <a:defRPr/>
            </a:pPr>
            <a:r>
              <a:rPr lang="cs-CZ" sz="1400" dirty="0"/>
              <a:t>                               -  karyotyp 47,XXY (selhání vývoje pohlavních buněk – azoospermie, infertilita)</a:t>
            </a:r>
          </a:p>
          <a:p>
            <a:pPr>
              <a:defRPr/>
            </a:pPr>
            <a:r>
              <a:rPr lang="cs-CZ" sz="1400" dirty="0"/>
              <a:t>                               -  45,X/46,XY – smíšená </a:t>
            </a:r>
            <a:r>
              <a:rPr lang="cs-CZ" sz="1400" dirty="0" err="1"/>
              <a:t>gonadální</a:t>
            </a:r>
            <a:r>
              <a:rPr lang="cs-CZ" sz="1400" dirty="0"/>
              <a:t> dysgeneze</a:t>
            </a:r>
          </a:p>
          <a:p>
            <a:pPr>
              <a:defRPr/>
            </a:pPr>
            <a:r>
              <a:rPr lang="cs-CZ" sz="1400" dirty="0"/>
              <a:t>                               </a:t>
            </a:r>
            <a:endParaRPr lang="cs-CZ" sz="1400" dirty="0">
              <a:solidFill>
                <a:srgbClr val="FF0000"/>
              </a:solidFill>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9894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 xmlns:a16="http://schemas.microsoft.com/office/drawing/2014/main" id="{6AF72E44-1C22-4B0F-927E-39ED6138CA1D}"/>
              </a:ext>
            </a:extLst>
          </p:cNvPr>
          <p:cNvSpPr>
            <a:spLocks noGrp="1" noChangeArrowheads="1"/>
          </p:cNvSpPr>
          <p:nvPr>
            <p:ph type="title"/>
          </p:nvPr>
        </p:nvSpPr>
        <p:spPr>
          <a:xfrm>
            <a:off x="395288" y="260350"/>
            <a:ext cx="8353425" cy="1800225"/>
          </a:xfrm>
        </p:spPr>
        <p:txBody>
          <a:bodyPr/>
          <a:lstStyle/>
          <a:p>
            <a:pPr eaLnBrk="1" hangingPunct="1"/>
            <a:r>
              <a:rPr lang="cs-CZ" altLang="cs-CZ"/>
              <a:t>Nesoulad mezi typem pohlavních chromosomů v karyotypu </a:t>
            </a:r>
            <a:br>
              <a:rPr lang="cs-CZ" altLang="cs-CZ"/>
            </a:br>
            <a:r>
              <a:rPr lang="cs-CZ" altLang="cs-CZ"/>
              <a:t>a pohlavím pacienta</a:t>
            </a:r>
          </a:p>
        </p:txBody>
      </p:sp>
      <p:sp>
        <p:nvSpPr>
          <p:cNvPr id="107523" name="Text Box 7">
            <a:extLst>
              <a:ext uri="{FF2B5EF4-FFF2-40B4-BE49-F238E27FC236}">
                <a16:creationId xmlns="" xmlns:a16="http://schemas.microsoft.com/office/drawing/2014/main" id="{1A484853-301E-49AB-AEF6-BC8E7E3DA16C}"/>
              </a:ext>
            </a:extLst>
          </p:cNvPr>
          <p:cNvSpPr txBox="1">
            <a:spLocks noChangeArrowheads="1"/>
          </p:cNvSpPr>
          <p:nvPr/>
        </p:nvSpPr>
        <p:spPr bwMode="auto">
          <a:xfrm>
            <a:off x="187325" y="5746750"/>
            <a:ext cx="414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46,XX</a:t>
            </a:r>
            <a:r>
              <a:rPr lang="cs-CZ" altLang="cs-CZ" sz="1600" b="1">
                <a:latin typeface="Arial" panose="020B0604020202020204" pitchFamily="34" charset="0"/>
              </a:rPr>
              <a:t> u pacienta s mužským fenotypem</a:t>
            </a:r>
            <a:endParaRPr lang="cs-CZ" altLang="cs-CZ" sz="1800" b="1">
              <a:latin typeface="Arial" panose="020B0604020202020204" pitchFamily="34" charset="0"/>
            </a:endParaRPr>
          </a:p>
        </p:txBody>
      </p:sp>
      <p:sp>
        <p:nvSpPr>
          <p:cNvPr id="107524" name="Text Box 8">
            <a:extLst>
              <a:ext uri="{FF2B5EF4-FFF2-40B4-BE49-F238E27FC236}">
                <a16:creationId xmlns="" xmlns:a16="http://schemas.microsoft.com/office/drawing/2014/main" id="{7B84CE1E-F0A5-4C35-B016-F643E49D66F4}"/>
              </a:ext>
            </a:extLst>
          </p:cNvPr>
          <p:cNvSpPr txBox="1">
            <a:spLocks noChangeArrowheads="1"/>
          </p:cNvSpPr>
          <p:nvPr/>
        </p:nvSpPr>
        <p:spPr bwMode="auto">
          <a:xfrm>
            <a:off x="4570413" y="5746750"/>
            <a:ext cx="407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800" b="1">
                <a:latin typeface="Arial" panose="020B0604020202020204" pitchFamily="34" charset="0"/>
              </a:rPr>
              <a:t>46,XY </a:t>
            </a:r>
            <a:r>
              <a:rPr lang="cs-CZ" altLang="cs-CZ" sz="1600" b="1">
                <a:latin typeface="Arial" panose="020B0604020202020204" pitchFamily="34" charset="0"/>
              </a:rPr>
              <a:t>u pacienta s ženským fenotypem</a:t>
            </a:r>
          </a:p>
        </p:txBody>
      </p:sp>
      <p:pic>
        <p:nvPicPr>
          <p:cNvPr id="107525" name="Obrázek 1">
            <a:extLst>
              <a:ext uri="{FF2B5EF4-FFF2-40B4-BE49-F238E27FC236}">
                <a16:creationId xmlns="" xmlns:a16="http://schemas.microsoft.com/office/drawing/2014/main" id="{6EFB3875-4C14-4289-8526-AEBC01C63B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813" y="2852738"/>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Obrázek 2">
            <a:extLst>
              <a:ext uri="{FF2B5EF4-FFF2-40B4-BE49-F238E27FC236}">
                <a16:creationId xmlns="" xmlns:a16="http://schemas.microsoft.com/office/drawing/2014/main" id="{38471BC3-5C68-450F-9DB9-1E2FD3033F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4075" y="2852738"/>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780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img104">
            <a:extLst>
              <a:ext uri="{FF2B5EF4-FFF2-40B4-BE49-F238E27FC236}">
                <a16:creationId xmlns="" xmlns:a16="http://schemas.microsoft.com/office/drawing/2014/main" id="{B1F2F5C0-334C-4ED3-B26B-8D6C6A4D1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2060575"/>
            <a:ext cx="4516437"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a:extLst>
              <a:ext uri="{FF2B5EF4-FFF2-40B4-BE49-F238E27FC236}">
                <a16:creationId xmlns="" xmlns:a16="http://schemas.microsoft.com/office/drawing/2014/main" id="{14CC79A7-D552-44BA-AA90-D31CBBF2E17E}"/>
              </a:ext>
            </a:extLst>
          </p:cNvPr>
          <p:cNvSpPr>
            <a:spLocks noGrp="1" noChangeArrowheads="1"/>
          </p:cNvSpPr>
          <p:nvPr>
            <p:ph type="title"/>
          </p:nvPr>
        </p:nvSpPr>
        <p:spPr>
          <a:xfrm>
            <a:off x="80963" y="260350"/>
            <a:ext cx="8955087" cy="1512888"/>
          </a:xfrm>
        </p:spPr>
        <p:txBody>
          <a:bodyPr/>
          <a:lstStyle/>
          <a:p>
            <a:pPr eaLnBrk="1" hangingPunct="1"/>
            <a:r>
              <a:rPr lang="cs-CZ" altLang="cs-CZ"/>
              <a:t>46,XX</a:t>
            </a:r>
            <a:r>
              <a:rPr lang="cs-CZ" altLang="cs-CZ" sz="2400"/>
              <a:t> </a:t>
            </a:r>
            <a:r>
              <a:rPr lang="cs-CZ" altLang="cs-CZ"/>
              <a:t>u jedinců s mužským fenotypem</a:t>
            </a:r>
            <a:endParaRPr lang="cs-CZ" altLang="cs-CZ" sz="2400"/>
          </a:p>
        </p:txBody>
      </p:sp>
      <p:sp>
        <p:nvSpPr>
          <p:cNvPr id="109572" name="Rectangle 3">
            <a:extLst>
              <a:ext uri="{FF2B5EF4-FFF2-40B4-BE49-F238E27FC236}">
                <a16:creationId xmlns="" xmlns:a16="http://schemas.microsoft.com/office/drawing/2014/main" id="{BF945337-9356-447D-9CC7-8A51D6AB8FF6}"/>
              </a:ext>
            </a:extLst>
          </p:cNvPr>
          <p:cNvSpPr>
            <a:spLocks noGrp="1" noChangeArrowheads="1"/>
          </p:cNvSpPr>
          <p:nvPr>
            <p:ph type="body" idx="1"/>
          </p:nvPr>
        </p:nvSpPr>
        <p:spPr>
          <a:xfrm>
            <a:off x="20638" y="2078038"/>
            <a:ext cx="4932362" cy="3241675"/>
          </a:xfrm>
        </p:spPr>
        <p:txBody>
          <a:bodyPr/>
          <a:lstStyle/>
          <a:p>
            <a:pPr eaLnBrk="1" hangingPunct="1">
              <a:lnSpc>
                <a:spcPct val="90000"/>
              </a:lnSpc>
              <a:buFontTx/>
              <a:buNone/>
            </a:pPr>
            <a:r>
              <a:rPr lang="cs-CZ" altLang="cs-CZ" sz="1600"/>
              <a:t>Vznik v důsledku </a:t>
            </a:r>
            <a:r>
              <a:rPr lang="cs-CZ" altLang="cs-CZ" sz="1600">
                <a:solidFill>
                  <a:srgbClr val="EE2626"/>
                </a:solidFill>
              </a:rPr>
              <a:t>abnormální rekombinace</a:t>
            </a:r>
            <a:r>
              <a:rPr lang="cs-CZ" altLang="cs-CZ" sz="1600"/>
              <a:t> </a:t>
            </a:r>
          </a:p>
          <a:p>
            <a:pPr eaLnBrk="1" hangingPunct="1">
              <a:lnSpc>
                <a:spcPct val="90000"/>
              </a:lnSpc>
              <a:buFontTx/>
              <a:buNone/>
            </a:pPr>
            <a:r>
              <a:rPr lang="cs-CZ" altLang="cs-CZ" sz="1600"/>
              <a:t>mezi Xp a Yp v meióze v zárodečných</a:t>
            </a:r>
          </a:p>
          <a:p>
            <a:pPr eaLnBrk="1" hangingPunct="1">
              <a:lnSpc>
                <a:spcPct val="90000"/>
              </a:lnSpc>
              <a:buFontTx/>
              <a:buNone/>
            </a:pPr>
            <a:r>
              <a:rPr lang="cs-CZ" altLang="cs-CZ" sz="1600"/>
              <a:t>buňkách otce, dochází k</a:t>
            </a:r>
            <a:r>
              <a:rPr lang="cs-CZ" altLang="cs-CZ" sz="1600">
                <a:solidFill>
                  <a:srgbClr val="EE2626"/>
                </a:solidFill>
              </a:rPr>
              <a:t> přenosu genu </a:t>
            </a:r>
            <a:r>
              <a:rPr lang="cs-CZ" altLang="cs-CZ" sz="1600" i="1">
                <a:solidFill>
                  <a:srgbClr val="EE2626"/>
                </a:solidFill>
              </a:rPr>
              <a:t>SRY</a:t>
            </a:r>
            <a:r>
              <a:rPr lang="cs-CZ" altLang="cs-CZ" sz="1600">
                <a:solidFill>
                  <a:srgbClr val="EE2626"/>
                </a:solidFill>
              </a:rPr>
              <a:t> </a:t>
            </a:r>
          </a:p>
          <a:p>
            <a:pPr eaLnBrk="1" hangingPunct="1">
              <a:lnSpc>
                <a:spcPct val="90000"/>
              </a:lnSpc>
              <a:buFontTx/>
              <a:buNone/>
            </a:pPr>
            <a:r>
              <a:rPr lang="cs-CZ" altLang="cs-CZ" sz="1600">
                <a:solidFill>
                  <a:srgbClr val="EE2626"/>
                </a:solidFill>
              </a:rPr>
              <a:t>na chromosom X / ztráta genu </a:t>
            </a:r>
            <a:r>
              <a:rPr lang="cs-CZ" altLang="cs-CZ" sz="1600" i="1">
                <a:solidFill>
                  <a:srgbClr val="EE2626"/>
                </a:solidFill>
              </a:rPr>
              <a:t>SRY</a:t>
            </a:r>
          </a:p>
          <a:p>
            <a:pPr eaLnBrk="1" hangingPunct="1">
              <a:lnSpc>
                <a:spcPct val="90000"/>
              </a:lnSpc>
              <a:buFontTx/>
              <a:buNone/>
            </a:pPr>
            <a:r>
              <a:rPr lang="cs-CZ" altLang="cs-CZ" sz="1600">
                <a:solidFill>
                  <a:srgbClr val="EE2626"/>
                </a:solidFill>
              </a:rPr>
              <a:t>na chromosomu Y </a:t>
            </a:r>
          </a:p>
          <a:p>
            <a:pPr eaLnBrk="1" hangingPunct="1">
              <a:lnSpc>
                <a:spcPct val="90000"/>
              </a:lnSpc>
              <a:buFontTx/>
              <a:buNone/>
            </a:pPr>
            <a:endParaRPr lang="cs-CZ" altLang="cs-CZ" sz="1600">
              <a:solidFill>
                <a:srgbClr val="EE2626"/>
              </a:solidFill>
            </a:endParaRPr>
          </a:p>
          <a:p>
            <a:pPr eaLnBrk="1" hangingPunct="1">
              <a:lnSpc>
                <a:spcPct val="90000"/>
              </a:lnSpc>
              <a:buFontTx/>
              <a:buNone/>
            </a:pPr>
            <a:r>
              <a:rPr lang="cs-CZ" altLang="cs-CZ" sz="1400"/>
              <a:t>(gen </a:t>
            </a:r>
            <a:r>
              <a:rPr lang="cs-CZ" altLang="cs-CZ" sz="1400" i="1"/>
              <a:t>SRY</a:t>
            </a:r>
            <a:r>
              <a:rPr lang="cs-CZ" altLang="cs-CZ" sz="1400"/>
              <a:t> je lokalizován v blízkosti</a:t>
            </a:r>
          </a:p>
          <a:p>
            <a:pPr eaLnBrk="1" hangingPunct="1">
              <a:lnSpc>
                <a:spcPct val="90000"/>
              </a:lnSpc>
              <a:buFontTx/>
              <a:buNone/>
            </a:pPr>
            <a:r>
              <a:rPr lang="cs-CZ" altLang="cs-CZ" sz="1400"/>
              <a:t>pseudoautosomální oblasti na Yp, </a:t>
            </a:r>
          </a:p>
          <a:p>
            <a:pPr eaLnBrk="1" hangingPunct="1">
              <a:lnSpc>
                <a:spcPct val="90000"/>
              </a:lnSpc>
              <a:buFontTx/>
              <a:buNone/>
            </a:pPr>
            <a:r>
              <a:rPr lang="cs-CZ" altLang="cs-CZ" sz="1400"/>
              <a:t>obvykle do rekombinace zahrnován nebývá, </a:t>
            </a:r>
          </a:p>
          <a:p>
            <a:pPr eaLnBrk="1" hangingPunct="1">
              <a:lnSpc>
                <a:spcPct val="90000"/>
              </a:lnSpc>
              <a:buFontTx/>
              <a:buNone/>
            </a:pPr>
            <a:r>
              <a:rPr lang="cs-CZ" altLang="cs-CZ" sz="1400"/>
              <a:t>normální rekombinace se týká pouze </a:t>
            </a:r>
          </a:p>
          <a:p>
            <a:pPr eaLnBrk="1" hangingPunct="1">
              <a:lnSpc>
                <a:spcPct val="90000"/>
              </a:lnSpc>
              <a:buFontTx/>
              <a:buNone/>
            </a:pPr>
            <a:r>
              <a:rPr lang="cs-CZ" altLang="cs-CZ" sz="1400"/>
              <a:t>pseudoautosomálních oblastí)</a:t>
            </a:r>
            <a:r>
              <a:rPr lang="cs-CZ" altLang="cs-CZ" sz="1600"/>
              <a:t> </a:t>
            </a:r>
          </a:p>
          <a:p>
            <a:pPr eaLnBrk="1" hangingPunct="1">
              <a:lnSpc>
                <a:spcPct val="90000"/>
              </a:lnSpc>
              <a:buFontTx/>
              <a:buNone/>
            </a:pPr>
            <a:endParaRPr lang="cs-CZ" altLang="cs-CZ" sz="1600"/>
          </a:p>
        </p:txBody>
      </p:sp>
      <p:sp>
        <p:nvSpPr>
          <p:cNvPr id="109573" name="Rectangle 8">
            <a:extLst>
              <a:ext uri="{FF2B5EF4-FFF2-40B4-BE49-F238E27FC236}">
                <a16:creationId xmlns="" xmlns:a16="http://schemas.microsoft.com/office/drawing/2014/main" id="{EBFEF2FE-FF8D-418C-8711-44F2BC7B0867}"/>
              </a:ext>
            </a:extLst>
          </p:cNvPr>
          <p:cNvSpPr>
            <a:spLocks noChangeArrowheads="1"/>
          </p:cNvSpPr>
          <p:nvPr/>
        </p:nvSpPr>
        <p:spPr bwMode="auto">
          <a:xfrm>
            <a:off x="4627563" y="2060575"/>
            <a:ext cx="649287" cy="179388"/>
          </a:xfrm>
          <a:prstGeom prst="rect">
            <a:avLst/>
          </a:prstGeom>
          <a:solidFill>
            <a:srgbClr val="F8F8F8"/>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 name="TextovéPole 1">
            <a:extLst>
              <a:ext uri="{FF2B5EF4-FFF2-40B4-BE49-F238E27FC236}">
                <a16:creationId xmlns="" xmlns:a16="http://schemas.microsoft.com/office/drawing/2014/main" id="{EDDA6763-91E3-4C8B-919A-F4681D519397}"/>
              </a:ext>
            </a:extLst>
          </p:cNvPr>
          <p:cNvSpPr txBox="1"/>
          <p:nvPr/>
        </p:nvSpPr>
        <p:spPr>
          <a:xfrm>
            <a:off x="80963" y="5319713"/>
            <a:ext cx="4222750" cy="830262"/>
          </a:xfrm>
          <a:prstGeom prst="rect">
            <a:avLst/>
          </a:prstGeom>
          <a:noFill/>
        </p:spPr>
        <p:txBody>
          <a:bodyPr wrap="none">
            <a:spAutoFit/>
          </a:bodyPr>
          <a:lstStyle/>
          <a:p>
            <a:pPr>
              <a:defRPr/>
            </a:pPr>
            <a:r>
              <a:rPr lang="cs-CZ" sz="1200" dirty="0">
                <a:latin typeface="+mn-lt"/>
              </a:rPr>
              <a:t>Fenotyp: normální mužský fenotyp, malý vzrůst,</a:t>
            </a:r>
          </a:p>
          <a:p>
            <a:pPr>
              <a:defRPr/>
            </a:pPr>
            <a:r>
              <a:rPr lang="cs-CZ" sz="1200" dirty="0">
                <a:latin typeface="+mn-lt"/>
              </a:rPr>
              <a:t>              malá </a:t>
            </a:r>
            <a:r>
              <a:rPr lang="cs-CZ" sz="1200" dirty="0" err="1">
                <a:latin typeface="+mn-lt"/>
              </a:rPr>
              <a:t>testes</a:t>
            </a:r>
            <a:r>
              <a:rPr lang="cs-CZ" sz="1200" dirty="0">
                <a:latin typeface="+mn-lt"/>
              </a:rPr>
              <a:t>, gynekomastie, sterilita </a:t>
            </a:r>
          </a:p>
          <a:p>
            <a:pPr>
              <a:defRPr/>
            </a:pPr>
            <a:r>
              <a:rPr lang="cs-CZ" sz="1200" dirty="0">
                <a:latin typeface="+mn-lt"/>
              </a:rPr>
              <a:t>              související s azoospermií. Cítí se být muži.</a:t>
            </a:r>
          </a:p>
          <a:p>
            <a:pPr>
              <a:defRPr/>
            </a:pPr>
            <a:r>
              <a:rPr lang="cs-CZ" sz="1200" dirty="0">
                <a:latin typeface="+mn-lt"/>
              </a:rPr>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6225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 xmlns:a16="http://schemas.microsoft.com/office/drawing/2014/main" id="{2D669B31-FEF9-4EBD-B33F-C3028DDA81D8}"/>
              </a:ext>
            </a:extLst>
          </p:cNvPr>
          <p:cNvSpPr>
            <a:spLocks noGrp="1" noChangeArrowheads="1"/>
          </p:cNvSpPr>
          <p:nvPr>
            <p:ph type="title"/>
          </p:nvPr>
        </p:nvSpPr>
        <p:spPr>
          <a:xfrm>
            <a:off x="395288" y="333375"/>
            <a:ext cx="8424862" cy="1512888"/>
          </a:xfrm>
        </p:spPr>
        <p:txBody>
          <a:bodyPr/>
          <a:lstStyle/>
          <a:p>
            <a:pPr eaLnBrk="1" hangingPunct="1"/>
            <a:r>
              <a:rPr lang="cs-CZ" altLang="cs-CZ" dirty="0"/>
              <a:t>46,XY</a:t>
            </a:r>
            <a:r>
              <a:rPr lang="cs-CZ" altLang="cs-CZ" sz="2400" dirty="0"/>
              <a:t> u jedinců s ženským </a:t>
            </a:r>
            <a:r>
              <a:rPr lang="cs-CZ" altLang="cs-CZ" sz="2400" dirty="0" smtClean="0"/>
              <a:t>fenotypem</a:t>
            </a:r>
            <a:br>
              <a:rPr lang="cs-CZ" altLang="cs-CZ" sz="2400" dirty="0" smtClean="0"/>
            </a:br>
            <a:r>
              <a:rPr lang="cs-CZ" altLang="cs-CZ" sz="2400" dirty="0" smtClean="0"/>
              <a:t>(+ další fenotypové varianty)</a:t>
            </a:r>
            <a:r>
              <a:rPr lang="cs-CZ" altLang="cs-CZ" sz="2400" dirty="0"/>
              <a:t/>
            </a:r>
            <a:br>
              <a:rPr lang="cs-CZ" altLang="cs-CZ" sz="2400" dirty="0"/>
            </a:br>
            <a:r>
              <a:rPr lang="cs-CZ" altLang="cs-CZ" sz="1200" dirty="0"/>
              <a:t> </a:t>
            </a:r>
            <a:endParaRPr lang="cs-CZ" altLang="cs-CZ" sz="1600" dirty="0"/>
          </a:p>
        </p:txBody>
      </p:sp>
      <p:sp>
        <p:nvSpPr>
          <p:cNvPr id="5" name="TextovéPole 4">
            <a:extLst>
              <a:ext uri="{FF2B5EF4-FFF2-40B4-BE49-F238E27FC236}">
                <a16:creationId xmlns="" xmlns:a16="http://schemas.microsoft.com/office/drawing/2014/main" id="{EC9CFCB7-BBA2-4E9A-BD5E-623F5940F11A}"/>
              </a:ext>
            </a:extLst>
          </p:cNvPr>
          <p:cNvSpPr txBox="1"/>
          <p:nvPr/>
        </p:nvSpPr>
        <p:spPr>
          <a:xfrm>
            <a:off x="193675" y="2133600"/>
            <a:ext cx="9069388" cy="3846513"/>
          </a:xfrm>
          <a:prstGeom prst="rect">
            <a:avLst/>
          </a:prstGeom>
          <a:noFill/>
        </p:spPr>
        <p:txBody>
          <a:bodyPr wrap="none">
            <a:spAutoFit/>
          </a:bodyPr>
          <a:lstStyle/>
          <a:p>
            <a:pPr>
              <a:defRPr/>
            </a:pPr>
            <a:r>
              <a:rPr lang="cs-CZ" dirty="0">
                <a:solidFill>
                  <a:srgbClr val="FF0000"/>
                </a:solidFill>
                <a:latin typeface="+mn-lt"/>
              </a:rPr>
              <a:t>Syndrom androgenní </a:t>
            </a:r>
            <a:r>
              <a:rPr lang="cs-CZ" dirty="0" err="1">
                <a:solidFill>
                  <a:srgbClr val="FF0000"/>
                </a:solidFill>
                <a:latin typeface="+mn-lt"/>
              </a:rPr>
              <a:t>insensitivity</a:t>
            </a:r>
            <a:r>
              <a:rPr lang="cs-CZ" dirty="0">
                <a:solidFill>
                  <a:srgbClr val="FF0000"/>
                </a:solidFill>
                <a:latin typeface="+mn-lt"/>
              </a:rPr>
              <a:t> (AIS) </a:t>
            </a:r>
            <a:r>
              <a:rPr lang="cs-CZ" sz="1400" dirty="0">
                <a:latin typeface="+mn-lt"/>
              </a:rPr>
              <a:t>(dříve Syndrom testikulární feminizace)</a:t>
            </a:r>
          </a:p>
          <a:p>
            <a:pPr>
              <a:defRPr/>
            </a:pPr>
            <a:endParaRPr lang="cs-CZ" sz="1400" dirty="0">
              <a:latin typeface="+mn-lt"/>
            </a:endParaRPr>
          </a:p>
          <a:p>
            <a:pPr>
              <a:defRPr/>
            </a:pPr>
            <a:r>
              <a:rPr lang="cs-CZ" sz="1200" dirty="0">
                <a:latin typeface="+mn-lt"/>
              </a:rPr>
              <a:t>Nejčastější mužský </a:t>
            </a:r>
            <a:r>
              <a:rPr lang="cs-CZ" sz="1200" dirty="0" err="1">
                <a:latin typeface="+mn-lt"/>
              </a:rPr>
              <a:t>pseudohermafroditismus</a:t>
            </a:r>
            <a:r>
              <a:rPr lang="cs-CZ" sz="1200" dirty="0">
                <a:latin typeface="+mn-lt"/>
              </a:rPr>
              <a:t>. Jedinec s tímto syndromem má </a:t>
            </a:r>
            <a:r>
              <a:rPr lang="cs-CZ" sz="1200" b="1" dirty="0">
                <a:solidFill>
                  <a:srgbClr val="FF0000"/>
                </a:solidFill>
                <a:latin typeface="+mn-lt"/>
              </a:rPr>
              <a:t>mužský karyotyp</a:t>
            </a:r>
            <a:r>
              <a:rPr lang="cs-CZ" sz="1200" dirty="0">
                <a:latin typeface="+mn-lt"/>
              </a:rPr>
              <a:t>, </a:t>
            </a:r>
          </a:p>
          <a:p>
            <a:pPr>
              <a:defRPr/>
            </a:pPr>
            <a:r>
              <a:rPr lang="cs-CZ" sz="1200" dirty="0">
                <a:latin typeface="+mn-lt"/>
              </a:rPr>
              <a:t>oboustranně založená varlata, ale organismu chybí androgenní receptory (AR). Příčinou receptorového</a:t>
            </a:r>
          </a:p>
          <a:p>
            <a:pPr>
              <a:defRPr/>
            </a:pPr>
            <a:r>
              <a:rPr lang="cs-CZ" sz="1200" dirty="0">
                <a:latin typeface="+mn-lt"/>
              </a:rPr>
              <a:t>deficitu je porucha genu AR, lokalizovaného na chromosomu X v pozici Xq11-12. Dosud bylo popsáno více </a:t>
            </a:r>
          </a:p>
          <a:p>
            <a:pPr>
              <a:defRPr/>
            </a:pPr>
            <a:r>
              <a:rPr lang="cs-CZ" sz="1200" dirty="0">
                <a:latin typeface="+mn-lt"/>
              </a:rPr>
              <a:t>Než 1000 mutací AR genu. Mutace způsobí neschopnost cílové tkáně odpovědět úplně nebo částečně</a:t>
            </a:r>
          </a:p>
          <a:p>
            <a:pPr>
              <a:defRPr/>
            </a:pPr>
            <a:r>
              <a:rPr lang="cs-CZ" sz="1200" dirty="0">
                <a:latin typeface="+mn-lt"/>
              </a:rPr>
              <a:t>na androgenní podnět. Dochází k narušení sexuálního vývoje, klinický obraz je velmi variabilní, </a:t>
            </a:r>
          </a:p>
          <a:p>
            <a:pPr>
              <a:defRPr/>
            </a:pPr>
            <a:r>
              <a:rPr lang="cs-CZ" sz="1200" dirty="0">
                <a:latin typeface="+mn-lt"/>
              </a:rPr>
              <a:t>od fenotypických žen až po téměř normální muže s nedostatečnou </a:t>
            </a:r>
            <a:r>
              <a:rPr lang="cs-CZ" sz="1200" dirty="0" err="1">
                <a:latin typeface="+mn-lt"/>
              </a:rPr>
              <a:t>virilizací</a:t>
            </a:r>
            <a:r>
              <a:rPr lang="cs-CZ" sz="1200" dirty="0">
                <a:latin typeface="+mn-lt"/>
              </a:rPr>
              <a:t> a infertilitou. </a:t>
            </a:r>
          </a:p>
          <a:p>
            <a:pPr>
              <a:defRPr/>
            </a:pPr>
            <a:endParaRPr lang="cs-CZ" sz="1400" dirty="0">
              <a:solidFill>
                <a:srgbClr val="FF0000"/>
              </a:solidFill>
              <a:latin typeface="+mn-lt"/>
            </a:endParaRPr>
          </a:p>
          <a:p>
            <a:pPr>
              <a:defRPr/>
            </a:pPr>
            <a:r>
              <a:rPr lang="cs-CZ" sz="1400" dirty="0">
                <a:solidFill>
                  <a:srgbClr val="FF0000"/>
                </a:solidFill>
                <a:latin typeface="+mn-lt"/>
              </a:rPr>
              <a:t>Syndrom úplné (kompletní) androgenní </a:t>
            </a:r>
            <a:r>
              <a:rPr lang="cs-CZ" sz="1400" dirty="0" err="1">
                <a:solidFill>
                  <a:srgbClr val="FF0000"/>
                </a:solidFill>
                <a:latin typeface="+mn-lt"/>
              </a:rPr>
              <a:t>insensitivity</a:t>
            </a:r>
            <a:r>
              <a:rPr lang="cs-CZ" sz="1400" dirty="0">
                <a:solidFill>
                  <a:srgbClr val="FF0000"/>
                </a:solidFill>
                <a:latin typeface="+mn-lt"/>
              </a:rPr>
              <a:t> (CAIS) </a:t>
            </a:r>
            <a:r>
              <a:rPr lang="cs-CZ" sz="1400" dirty="0">
                <a:latin typeface="+mn-lt"/>
              </a:rPr>
              <a:t>– </a:t>
            </a:r>
            <a:r>
              <a:rPr lang="cs-CZ" sz="1200" dirty="0">
                <a:latin typeface="+mn-lt"/>
              </a:rPr>
              <a:t>zevní genitál ženský, krátká, slepě </a:t>
            </a:r>
          </a:p>
          <a:p>
            <a:pPr>
              <a:defRPr/>
            </a:pPr>
            <a:r>
              <a:rPr lang="cs-CZ" sz="1200" dirty="0">
                <a:latin typeface="+mn-lt"/>
              </a:rPr>
              <a:t>                                                                                                       zakončená vagína, karyotyp mužský, </a:t>
            </a:r>
          </a:p>
          <a:p>
            <a:pPr>
              <a:defRPr/>
            </a:pPr>
            <a:r>
              <a:rPr lang="cs-CZ" sz="1200" dirty="0">
                <a:latin typeface="+mn-lt"/>
              </a:rPr>
              <a:t>                                                                                                       infertilita, cítí se být ženami</a:t>
            </a:r>
          </a:p>
          <a:p>
            <a:pPr>
              <a:defRPr/>
            </a:pPr>
            <a:r>
              <a:rPr lang="cs-CZ" sz="1200" dirty="0">
                <a:latin typeface="+mn-lt"/>
              </a:rPr>
              <a:t>Pacientky jsou vyšetřovány pro primární amenoreu, výjimečně pro potíže při pohlavním styku. Jsou přítomna </a:t>
            </a:r>
          </a:p>
          <a:p>
            <a:pPr>
              <a:defRPr/>
            </a:pPr>
            <a:r>
              <a:rPr lang="cs-CZ" sz="1200" dirty="0">
                <a:latin typeface="+mn-lt"/>
              </a:rPr>
              <a:t>varlata v pánvi, tříselném kanálu nebo velkých labiích. Hrozí </a:t>
            </a:r>
            <a:r>
              <a:rPr lang="cs-CZ" sz="1200" dirty="0" err="1">
                <a:latin typeface="+mn-lt"/>
              </a:rPr>
              <a:t>malignizace</a:t>
            </a:r>
            <a:r>
              <a:rPr lang="cs-CZ" sz="1200" dirty="0">
                <a:latin typeface="+mn-lt"/>
              </a:rPr>
              <a:t> varlat, riziko vzrůstá v pubertě. </a:t>
            </a:r>
          </a:p>
          <a:p>
            <a:pPr>
              <a:defRPr/>
            </a:pPr>
            <a:r>
              <a:rPr lang="cs-CZ" sz="1200" dirty="0">
                <a:latin typeface="+mn-lt"/>
              </a:rPr>
              <a:t>Odstranění gonád je indikováno co nejdříve po stanovení diagnózy.   </a:t>
            </a:r>
          </a:p>
          <a:p>
            <a:pPr>
              <a:defRPr/>
            </a:pPr>
            <a:r>
              <a:rPr lang="cs-CZ" sz="1400" dirty="0">
                <a:solidFill>
                  <a:srgbClr val="FF0000"/>
                </a:solidFill>
                <a:latin typeface="+mn-lt"/>
              </a:rPr>
              <a:t>Syndrom částečné (parciální) androgenní </a:t>
            </a:r>
            <a:r>
              <a:rPr lang="cs-CZ" sz="1400" dirty="0" err="1">
                <a:solidFill>
                  <a:srgbClr val="FF0000"/>
                </a:solidFill>
                <a:latin typeface="+mn-lt"/>
              </a:rPr>
              <a:t>insensitivity</a:t>
            </a:r>
            <a:r>
              <a:rPr lang="cs-CZ" sz="1400" dirty="0">
                <a:solidFill>
                  <a:srgbClr val="FF0000"/>
                </a:solidFill>
                <a:latin typeface="+mn-lt"/>
              </a:rPr>
              <a:t> (PAIS) </a:t>
            </a:r>
            <a:r>
              <a:rPr lang="cs-CZ" sz="1400" dirty="0">
                <a:latin typeface="+mn-lt"/>
              </a:rPr>
              <a:t>– </a:t>
            </a:r>
            <a:r>
              <a:rPr lang="cs-CZ" sz="1200" dirty="0">
                <a:latin typeface="+mn-lt"/>
              </a:rPr>
              <a:t>různě vyjádřený obojetný zevní genitál, </a:t>
            </a:r>
          </a:p>
          <a:p>
            <a:pPr>
              <a:defRPr/>
            </a:pPr>
            <a:r>
              <a:rPr lang="cs-CZ" sz="1200" dirty="0">
                <a:latin typeface="+mn-lt"/>
              </a:rPr>
              <a:t>                                                                                                     karyotyp mužský</a:t>
            </a:r>
          </a:p>
          <a:p>
            <a:pPr>
              <a:defRPr/>
            </a:pPr>
            <a:r>
              <a:rPr lang="cs-CZ" sz="1400" dirty="0">
                <a:solidFill>
                  <a:srgbClr val="FF0000"/>
                </a:solidFill>
                <a:latin typeface="+mn-lt"/>
              </a:rPr>
              <a:t>Syndrom mírné (</a:t>
            </a:r>
            <a:r>
              <a:rPr lang="cs-CZ" sz="1400" dirty="0" err="1">
                <a:solidFill>
                  <a:srgbClr val="FF0000"/>
                </a:solidFill>
                <a:latin typeface="+mn-lt"/>
              </a:rPr>
              <a:t>mild</a:t>
            </a:r>
            <a:r>
              <a:rPr lang="cs-CZ" sz="1400" dirty="0">
                <a:solidFill>
                  <a:srgbClr val="FF0000"/>
                </a:solidFill>
                <a:latin typeface="+mn-lt"/>
              </a:rPr>
              <a:t>) androgenní </a:t>
            </a:r>
            <a:r>
              <a:rPr lang="cs-CZ" sz="1400" dirty="0" err="1">
                <a:solidFill>
                  <a:srgbClr val="FF0000"/>
                </a:solidFill>
                <a:latin typeface="+mn-lt"/>
              </a:rPr>
              <a:t>insensitivity</a:t>
            </a:r>
            <a:r>
              <a:rPr lang="cs-CZ" sz="1400" dirty="0">
                <a:solidFill>
                  <a:srgbClr val="FF0000"/>
                </a:solidFill>
                <a:latin typeface="+mn-lt"/>
              </a:rPr>
              <a:t> (MAIS) </a:t>
            </a:r>
            <a:r>
              <a:rPr lang="cs-CZ" sz="1400" dirty="0">
                <a:latin typeface="+mn-lt"/>
              </a:rPr>
              <a:t>– </a:t>
            </a:r>
            <a:r>
              <a:rPr lang="cs-CZ" sz="1200" dirty="0">
                <a:latin typeface="+mn-lt"/>
              </a:rPr>
              <a:t>fenotyp mužský, </a:t>
            </a:r>
            <a:r>
              <a:rPr lang="cs-CZ" sz="1200" dirty="0" err="1">
                <a:latin typeface="+mn-lt"/>
              </a:rPr>
              <a:t>hypospadie</a:t>
            </a:r>
            <a:r>
              <a:rPr lang="cs-CZ" sz="1200" dirty="0">
                <a:latin typeface="+mn-lt"/>
              </a:rPr>
              <a:t>, gynekomastie, </a:t>
            </a:r>
          </a:p>
          <a:p>
            <a:pPr>
              <a:defRPr/>
            </a:pPr>
            <a:r>
              <a:rPr lang="cs-CZ" sz="1200" dirty="0">
                <a:latin typeface="+mn-lt"/>
              </a:rPr>
              <a:t>                                                                                               infertilita</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593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a:extLst>
              <a:ext uri="{FF2B5EF4-FFF2-40B4-BE49-F238E27FC236}">
                <a16:creationId xmlns="" xmlns:a16="http://schemas.microsoft.com/office/drawing/2014/main" id="{117BD814-9FA0-480A-B94B-7D45EBBD8BE9}"/>
              </a:ext>
            </a:extLst>
          </p:cNvPr>
          <p:cNvSpPr>
            <a:spLocks noGrp="1" noChangeArrowheads="1"/>
          </p:cNvSpPr>
          <p:nvPr>
            <p:ph type="title"/>
          </p:nvPr>
        </p:nvSpPr>
        <p:spPr>
          <a:xfrm>
            <a:off x="395288" y="188913"/>
            <a:ext cx="8280400" cy="2060575"/>
          </a:xfrm>
        </p:spPr>
        <p:txBody>
          <a:bodyPr/>
          <a:lstStyle/>
          <a:p>
            <a:pPr eaLnBrk="1" hangingPunct="1"/>
            <a:r>
              <a:rPr lang="cs-CZ" altLang="cs-CZ"/>
              <a:t>VROZENÉ CHROMOSOMOVÉ ABNORMALITY (VCA)</a:t>
            </a:r>
            <a:r>
              <a:rPr lang="cs-CZ" altLang="cs-CZ" sz="2400"/>
              <a:t/>
            </a:r>
            <a:br>
              <a:rPr lang="cs-CZ" altLang="cs-CZ" sz="2400"/>
            </a:br>
            <a:r>
              <a:rPr lang="cs-CZ" altLang="cs-CZ" sz="2400"/>
              <a:t>komplexní chromosomové přestavby -chromothripsis</a:t>
            </a:r>
          </a:p>
        </p:txBody>
      </p:sp>
      <p:sp>
        <p:nvSpPr>
          <p:cNvPr id="113667" name="Text Box 8">
            <a:extLst>
              <a:ext uri="{FF2B5EF4-FFF2-40B4-BE49-F238E27FC236}">
                <a16:creationId xmlns="" xmlns:a16="http://schemas.microsoft.com/office/drawing/2014/main" id="{C25A2F6D-DC55-4FF4-AF83-19F0EB8FD615}"/>
              </a:ext>
            </a:extLst>
          </p:cNvPr>
          <p:cNvSpPr txBox="1">
            <a:spLocks noChangeArrowheads="1"/>
          </p:cNvSpPr>
          <p:nvPr/>
        </p:nvSpPr>
        <p:spPr bwMode="auto">
          <a:xfrm>
            <a:off x="469900" y="5632450"/>
            <a:ext cx="8566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900">
                <a:latin typeface="Arial" panose="020B0604020202020204" pitchFamily="34" charset="0"/>
              </a:rPr>
              <a:t>Jednorázová </a:t>
            </a:r>
            <a:r>
              <a:rPr lang="cs-CZ" altLang="cs-CZ" sz="900"/>
              <a:t>katastrofická buněčná událost, která tvoří základ komplexních genomových přestaveb</a:t>
            </a:r>
            <a:r>
              <a:rPr lang="en-US" altLang="cs-CZ" sz="900"/>
              <a:t> </a:t>
            </a:r>
            <a:r>
              <a:rPr lang="cs-CZ" altLang="cs-CZ" sz="900"/>
              <a:t>v zárodečných liniích</a:t>
            </a:r>
            <a:r>
              <a:rPr lang="en-US" altLang="cs-CZ" sz="900"/>
              <a:t>.</a:t>
            </a:r>
            <a:endParaRPr lang="cs-CZ" altLang="cs-CZ" sz="900"/>
          </a:p>
          <a:p>
            <a:pPr>
              <a:spcBef>
                <a:spcPct val="0"/>
              </a:spcBef>
              <a:buFontTx/>
              <a:buNone/>
            </a:pPr>
            <a:r>
              <a:rPr lang="cs-CZ" altLang="cs-CZ" sz="900"/>
              <a:t>(Fukami M. et.al.</a:t>
            </a:r>
            <a:r>
              <a:rPr lang="en-US" altLang="cs-CZ" sz="900"/>
              <a:t> Catastrophic cellular events leading to complex</a:t>
            </a:r>
            <a:r>
              <a:rPr lang="cs-CZ" altLang="cs-CZ" sz="900"/>
              <a:t> </a:t>
            </a:r>
            <a:r>
              <a:rPr lang="en-US" altLang="cs-CZ" sz="900"/>
              <a:t>chromosomal rearrangements in the germline</a:t>
            </a:r>
            <a:r>
              <a:rPr lang="cs-CZ" altLang="cs-CZ" sz="900"/>
              <a:t> </a:t>
            </a:r>
            <a:r>
              <a:rPr lang="de-DE" altLang="cs-CZ" sz="900"/>
              <a:t>Clin Genet 2017: 91: 653–660</a:t>
            </a:r>
            <a:r>
              <a:rPr lang="cs-CZ" altLang="cs-CZ" sz="900"/>
              <a:t>)</a:t>
            </a:r>
            <a:endParaRPr lang="cs-CZ" altLang="cs-CZ" sz="900">
              <a:latin typeface="Arial" panose="020B0604020202020204" pitchFamily="34" charset="0"/>
            </a:endParaRPr>
          </a:p>
        </p:txBody>
      </p:sp>
      <p:pic>
        <p:nvPicPr>
          <p:cNvPr id="113668" name="Picture 2">
            <a:extLst>
              <a:ext uri="{FF2B5EF4-FFF2-40B4-BE49-F238E27FC236}">
                <a16:creationId xmlns="" xmlns:a16="http://schemas.microsoft.com/office/drawing/2014/main" id="{9D528BFD-7D6E-4347-8A22-16CD2A561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478088"/>
            <a:ext cx="3143250"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Obdélník 2">
            <a:extLst>
              <a:ext uri="{FF2B5EF4-FFF2-40B4-BE49-F238E27FC236}">
                <a16:creationId xmlns="" xmlns:a16="http://schemas.microsoft.com/office/drawing/2014/main" id="{A40928C5-BD0A-493D-9BC1-BCA577989687}"/>
              </a:ext>
            </a:extLst>
          </p:cNvPr>
          <p:cNvSpPr>
            <a:spLocks noChangeArrowheads="1"/>
          </p:cNvSpPr>
          <p:nvPr/>
        </p:nvSpPr>
        <p:spPr bwMode="auto">
          <a:xfrm>
            <a:off x="3716338" y="5033963"/>
            <a:ext cx="51768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a:latin typeface="Arial" panose="020B0604020202020204" pitchFamily="34" charset="0"/>
              </a:rPr>
              <a:t>Komplexní přestavby autosomů v zárodečných liniích často vedou k opoždění vývoje </a:t>
            </a:r>
          </a:p>
          <a:p>
            <a:pPr>
              <a:spcBef>
                <a:spcPct val="0"/>
              </a:spcBef>
              <a:buFontTx/>
              <a:buNone/>
            </a:pPr>
            <a:r>
              <a:rPr lang="cs-CZ" altLang="cs-CZ" sz="1000">
                <a:latin typeface="Arial" panose="020B0604020202020204" pitchFamily="34" charset="0"/>
              </a:rPr>
              <a:t>a projevu dysmorfických rysů, přestavby chromosomu X jsou obvykle asociovány </a:t>
            </a:r>
          </a:p>
          <a:p>
            <a:pPr>
              <a:spcBef>
                <a:spcPct val="0"/>
              </a:spcBef>
              <a:buFontTx/>
              <a:buNone/>
            </a:pPr>
            <a:r>
              <a:rPr lang="cs-CZ" altLang="cs-CZ" sz="1000">
                <a:latin typeface="Arial" panose="020B0604020202020204" pitchFamily="34" charset="0"/>
              </a:rPr>
              <a:t>s relativně mírnou klinickou manifestací.</a:t>
            </a:r>
          </a:p>
        </p:txBody>
      </p:sp>
      <p:sp>
        <p:nvSpPr>
          <p:cNvPr id="113670" name="TextovéPole 1">
            <a:extLst>
              <a:ext uri="{FF2B5EF4-FFF2-40B4-BE49-F238E27FC236}">
                <a16:creationId xmlns="" xmlns:a16="http://schemas.microsoft.com/office/drawing/2014/main" id="{867219F1-AA47-4F66-BE30-FCD483BBD6FB}"/>
              </a:ext>
            </a:extLst>
          </p:cNvPr>
          <p:cNvSpPr txBox="1">
            <a:spLocks noChangeArrowheads="1"/>
          </p:cNvSpPr>
          <p:nvPr/>
        </p:nvSpPr>
        <p:spPr bwMode="auto">
          <a:xfrm>
            <a:off x="3733800" y="4146550"/>
            <a:ext cx="4886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a:latin typeface="Arial" panose="020B0604020202020204" pitchFamily="34" charset="0"/>
              </a:rPr>
              <a:t>Chromothripsis</a:t>
            </a:r>
            <a:r>
              <a:rPr lang="cs-CZ" altLang="cs-CZ" sz="1200">
                <a:latin typeface="Arial" panose="020B0604020202020204" pitchFamily="34" charset="0"/>
              </a:rPr>
              <a:t> </a:t>
            </a:r>
            <a:r>
              <a:rPr lang="cs-CZ" altLang="cs-CZ" sz="1000">
                <a:latin typeface="Arial" panose="020B0604020202020204" pitchFamily="34" charset="0"/>
              </a:rPr>
              <a:t>– komplexní přestavba postihující jeden nebo více chromosomů</a:t>
            </a:r>
          </a:p>
          <a:p>
            <a:pPr>
              <a:spcBef>
                <a:spcPct val="0"/>
              </a:spcBef>
              <a:buFontTx/>
              <a:buNone/>
            </a:pPr>
            <a:r>
              <a:rPr lang="cs-CZ" altLang="cs-CZ" sz="1000">
                <a:latin typeface="Arial" panose="020B0604020202020204" pitchFamily="34" charset="0"/>
              </a:rPr>
              <a:t>během jedné katastrofické události. Vznikají četné chromosomové zlomy, </a:t>
            </a:r>
          </a:p>
          <a:p>
            <a:pPr>
              <a:spcBef>
                <a:spcPct val="0"/>
              </a:spcBef>
              <a:buFontTx/>
              <a:buNone/>
            </a:pPr>
            <a:r>
              <a:rPr lang="cs-CZ" altLang="cs-CZ" sz="1000">
                <a:latin typeface="Arial" panose="020B0604020202020204" pitchFamily="34" charset="0"/>
              </a:rPr>
              <a:t>následně dojde k opětovnému náhodnému sestavení chromosomových fragmentů. </a:t>
            </a:r>
          </a:p>
          <a:p>
            <a:pPr>
              <a:spcBef>
                <a:spcPct val="0"/>
              </a:spcBef>
              <a:buFontTx/>
              <a:buNone/>
            </a:pPr>
            <a:r>
              <a:rPr lang="cs-CZ" altLang="cs-CZ" sz="1000">
                <a:latin typeface="Arial" panose="020B0604020202020204" pitchFamily="34" charset="0"/>
              </a:rPr>
              <a:t>Může docházet ke ztrátám či zisku genetického materiálu a ke vzniku inverzí nebo </a:t>
            </a:r>
          </a:p>
          <a:p>
            <a:pPr>
              <a:spcBef>
                <a:spcPct val="0"/>
              </a:spcBef>
              <a:buFontTx/>
              <a:buNone/>
            </a:pPr>
            <a:r>
              <a:rPr lang="cs-CZ" altLang="cs-CZ" sz="1000">
                <a:latin typeface="Arial" panose="020B0604020202020204" pitchFamily="34" charset="0"/>
              </a:rPr>
              <a:t>translokací.</a:t>
            </a:r>
          </a:p>
        </p:txBody>
      </p:sp>
      <p:sp>
        <p:nvSpPr>
          <p:cNvPr id="113671" name="Obdélník 2">
            <a:extLst>
              <a:ext uri="{FF2B5EF4-FFF2-40B4-BE49-F238E27FC236}">
                <a16:creationId xmlns="" xmlns:a16="http://schemas.microsoft.com/office/drawing/2014/main" id="{4680BFC5-7146-41CC-A3C5-515143A24ADC}"/>
              </a:ext>
            </a:extLst>
          </p:cNvPr>
          <p:cNvSpPr>
            <a:spLocks noChangeArrowheads="1"/>
          </p:cNvSpPr>
          <p:nvPr/>
        </p:nvSpPr>
        <p:spPr bwMode="auto">
          <a:xfrm>
            <a:off x="3733800" y="3028950"/>
            <a:ext cx="48641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a:latin typeface="Arial" panose="020B0604020202020204" pitchFamily="34" charset="0"/>
              </a:rPr>
              <a:t>Dosud se věřilo, že komplexní chromosomové přestavby jsou výsledkem postupné akumulace poškození DNA. Současné studie však ukazují, že takové přestavby mohou vznikat během jedné katastrofické buněčné události. Tato událost pojmenovaná jako chromothripsis, chromoanasynthesis a chromoanagenesis byla poprvé zdokumentována v nádorovém genomu a následně pozorována i v zárodečných liniích. De novo chromothripsis v zárodečných liniích má nejčastěji paternální původ.</a:t>
            </a:r>
          </a:p>
        </p:txBody>
      </p:sp>
      <p:sp>
        <p:nvSpPr>
          <p:cNvPr id="113672" name="Obdélník 2">
            <a:extLst>
              <a:ext uri="{FF2B5EF4-FFF2-40B4-BE49-F238E27FC236}">
                <a16:creationId xmlns="" xmlns:a16="http://schemas.microsoft.com/office/drawing/2014/main" id="{AA074033-9E83-4F4B-9B4A-E998301DC82C}"/>
              </a:ext>
            </a:extLst>
          </p:cNvPr>
          <p:cNvSpPr>
            <a:spLocks noChangeArrowheads="1"/>
          </p:cNvSpPr>
          <p:nvPr/>
        </p:nvSpPr>
        <p:spPr bwMode="auto">
          <a:xfrm>
            <a:off x="3752850" y="2478088"/>
            <a:ext cx="51768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cs-CZ" altLang="cs-CZ" sz="1000">
                <a:latin typeface="Arial" panose="020B0604020202020204" pitchFamily="34" charset="0"/>
              </a:rPr>
              <a:t>Komplexní chromosomové přestavby jsou klasicky definovány jako strukturní přestavby zahrnujíci více než 3 místa zlomů na více než dvou chromosomech. Avšak přestavby zahrnující pouze jediný chromosom mohou být také vysoce „komplexní“.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8025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CDADD6BE-1C0A-4B9D-9031-30418FAF6829}"/>
              </a:ext>
            </a:extLst>
          </p:cNvPr>
          <p:cNvSpPr>
            <a:spLocks noGrp="1" noChangeArrowheads="1"/>
          </p:cNvSpPr>
          <p:nvPr>
            <p:ph type="title"/>
          </p:nvPr>
        </p:nvSpPr>
        <p:spPr>
          <a:xfrm>
            <a:off x="468313" y="2205038"/>
            <a:ext cx="8353425" cy="2087562"/>
          </a:xfrm>
        </p:spPr>
        <p:txBody>
          <a:bodyPr/>
          <a:lstStyle/>
          <a:p>
            <a:pPr eaLnBrk="1" hangingPunct="1"/>
            <a:r>
              <a:rPr lang="cs-CZ" altLang="cs-CZ" dirty="0"/>
              <a:t>VROZENÉ CHROMOSOMOVÉ ABNORMALITY (VCA)</a:t>
            </a:r>
            <a:r>
              <a:rPr lang="cs-CZ" altLang="cs-CZ" sz="2400" dirty="0"/>
              <a:t/>
            </a:r>
            <a:br>
              <a:rPr lang="cs-CZ" altLang="cs-CZ" sz="2400" dirty="0"/>
            </a:br>
            <a:r>
              <a:rPr lang="cs-CZ" altLang="cs-CZ" sz="2400" dirty="0"/>
              <a:t>balancované chromosomové aberace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910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sah 2">
            <a:extLst>
              <a:ext uri="{FF2B5EF4-FFF2-40B4-BE49-F238E27FC236}">
                <a16:creationId xmlns="" xmlns:a16="http://schemas.microsoft.com/office/drawing/2014/main" id="{066DC09B-415C-4CAE-9606-95DBB3DD8C99}"/>
              </a:ext>
            </a:extLst>
          </p:cNvPr>
          <p:cNvSpPr>
            <a:spLocks noGrp="1"/>
          </p:cNvSpPr>
          <p:nvPr>
            <p:ph idx="1"/>
          </p:nvPr>
        </p:nvSpPr>
        <p:spPr>
          <a:xfrm>
            <a:off x="1403350" y="2852738"/>
            <a:ext cx="6059488" cy="433387"/>
          </a:xfrm>
        </p:spPr>
        <p:txBody>
          <a:bodyPr/>
          <a:lstStyle/>
          <a:p>
            <a:pPr marL="0" indent="0">
              <a:buFontTx/>
              <a:buNone/>
            </a:pPr>
            <a:r>
              <a:rPr lang="cs-CZ" altLang="cs-CZ" sz="1800"/>
              <a:t>Kontakt pro dotazy: Navarikova.Marta@fnbrno.cz</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 xmlns:a16="http://schemas.microsoft.com/office/drawing/2014/main" id="{3EF95C42-673C-4715-A34D-2F25DA99E996}"/>
              </a:ext>
            </a:extLst>
          </p:cNvPr>
          <p:cNvSpPr>
            <a:spLocks noGrp="1" noChangeArrowheads="1"/>
          </p:cNvSpPr>
          <p:nvPr>
            <p:ph type="title"/>
          </p:nvPr>
        </p:nvSpPr>
        <p:spPr>
          <a:xfrm>
            <a:off x="381000" y="228600"/>
            <a:ext cx="8367713"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3555" name="Rectangle 3">
            <a:extLst>
              <a:ext uri="{FF2B5EF4-FFF2-40B4-BE49-F238E27FC236}">
                <a16:creationId xmlns="" xmlns:a16="http://schemas.microsoft.com/office/drawing/2014/main" id="{33062533-AB23-4BA8-8619-BE27AD7E6925}"/>
              </a:ext>
            </a:extLst>
          </p:cNvPr>
          <p:cNvSpPr>
            <a:spLocks noGrp="1" noChangeArrowheads="1"/>
          </p:cNvSpPr>
          <p:nvPr>
            <p:ph type="body" idx="1"/>
          </p:nvPr>
        </p:nvSpPr>
        <p:spPr>
          <a:xfrm>
            <a:off x="684213" y="2852738"/>
            <a:ext cx="7773987" cy="2592387"/>
          </a:xfrm>
        </p:spPr>
        <p:txBody>
          <a:bodyPr/>
          <a:lstStyle/>
          <a:p>
            <a:pPr eaLnBrk="1" hangingPunct="1">
              <a:lnSpc>
                <a:spcPct val="90000"/>
              </a:lnSpc>
            </a:pPr>
            <a:r>
              <a:rPr lang="cs-CZ" altLang="cs-CZ" sz="2400" b="1" dirty="0"/>
              <a:t>translokace</a:t>
            </a:r>
            <a:r>
              <a:rPr lang="cs-CZ" altLang="cs-CZ" sz="2400" dirty="0"/>
              <a:t> </a:t>
            </a:r>
            <a:r>
              <a:rPr lang="cs-CZ" altLang="cs-CZ" sz="1800" dirty="0"/>
              <a:t>– nejčastější ze strukturních </a:t>
            </a:r>
            <a:r>
              <a:rPr lang="cs-CZ" altLang="cs-CZ" sz="1800" dirty="0" smtClean="0"/>
              <a:t>aberací, </a:t>
            </a:r>
          </a:p>
          <a:p>
            <a:pPr marL="0" indent="0" eaLnBrk="1" hangingPunct="1">
              <a:lnSpc>
                <a:spcPct val="90000"/>
              </a:lnSpc>
              <a:buNone/>
            </a:pPr>
            <a:r>
              <a:rPr lang="cs-CZ" altLang="cs-CZ" sz="1800" dirty="0"/>
              <a:t> </a:t>
            </a:r>
            <a:r>
              <a:rPr lang="cs-CZ" altLang="cs-CZ" sz="1800" dirty="0" smtClean="0"/>
              <a:t>                                detekovatelných pomocí G-pruhování</a:t>
            </a:r>
          </a:p>
          <a:p>
            <a:pPr marL="0" indent="0" eaLnBrk="1" hangingPunct="1">
              <a:lnSpc>
                <a:spcPct val="90000"/>
              </a:lnSpc>
              <a:buNone/>
            </a:pPr>
            <a:r>
              <a:rPr lang="cs-CZ" altLang="cs-CZ" sz="1800" dirty="0"/>
              <a:t> </a:t>
            </a:r>
            <a:r>
              <a:rPr lang="cs-CZ" altLang="cs-CZ" sz="1800" dirty="0" smtClean="0"/>
              <a:t>                                chromosomů</a:t>
            </a:r>
            <a:endParaRPr lang="cs-CZ" altLang="cs-CZ" sz="1800" dirty="0"/>
          </a:p>
          <a:p>
            <a:pPr eaLnBrk="1" hangingPunct="1">
              <a:lnSpc>
                <a:spcPct val="90000"/>
              </a:lnSpc>
              <a:buFontTx/>
              <a:buNone/>
            </a:pPr>
            <a:r>
              <a:rPr lang="cs-CZ" altLang="cs-CZ" sz="1800" dirty="0"/>
              <a:t>                               </a:t>
            </a:r>
            <a:r>
              <a:rPr lang="cs-CZ" altLang="cs-CZ" sz="1800" dirty="0" smtClean="0"/>
              <a:t>- předpokladem </a:t>
            </a:r>
            <a:r>
              <a:rPr lang="cs-CZ" altLang="cs-CZ" sz="1800" dirty="0"/>
              <a:t>je vznik </a:t>
            </a:r>
            <a:r>
              <a:rPr lang="cs-CZ" altLang="cs-CZ" sz="1800" dirty="0" smtClean="0"/>
              <a:t>zlomů</a:t>
            </a:r>
            <a:r>
              <a:rPr lang="cs-CZ" altLang="cs-CZ" sz="1800" dirty="0"/>
              <a:t>, </a:t>
            </a:r>
            <a:r>
              <a:rPr lang="cs-CZ" altLang="cs-CZ" sz="1800" dirty="0" smtClean="0"/>
              <a:t>každý </a:t>
            </a:r>
          </a:p>
          <a:p>
            <a:pPr eaLnBrk="1" hangingPunct="1">
              <a:lnSpc>
                <a:spcPct val="90000"/>
              </a:lnSpc>
              <a:buFontTx/>
              <a:buNone/>
            </a:pPr>
            <a:r>
              <a:rPr lang="cs-CZ" altLang="cs-CZ" sz="1800" dirty="0"/>
              <a:t> </a:t>
            </a:r>
            <a:r>
              <a:rPr lang="cs-CZ" altLang="cs-CZ" sz="1800" dirty="0" smtClean="0"/>
              <a:t>                                 na </a:t>
            </a:r>
            <a:r>
              <a:rPr lang="cs-CZ" altLang="cs-CZ" sz="1800" dirty="0"/>
              <a:t>jednom chromosomu</a:t>
            </a:r>
          </a:p>
          <a:p>
            <a:pPr eaLnBrk="1" hangingPunct="1">
              <a:lnSpc>
                <a:spcPct val="90000"/>
              </a:lnSpc>
              <a:buFontTx/>
              <a:buNone/>
            </a:pPr>
            <a:r>
              <a:rPr lang="cs-CZ" altLang="cs-CZ" sz="2000" dirty="0"/>
              <a:t>    </a:t>
            </a:r>
            <a:r>
              <a:rPr lang="cs-CZ" altLang="cs-CZ" sz="2400" dirty="0"/>
              <a:t>                  </a:t>
            </a:r>
            <a:r>
              <a:rPr lang="cs-CZ" altLang="cs-CZ" sz="2400" dirty="0" smtClean="0"/>
              <a:t>  </a:t>
            </a:r>
            <a:r>
              <a:rPr lang="cs-CZ" altLang="cs-CZ" sz="1600" dirty="0" smtClean="0"/>
              <a:t>-</a:t>
            </a:r>
            <a:r>
              <a:rPr lang="cs-CZ" altLang="cs-CZ" sz="2400" dirty="0" smtClean="0"/>
              <a:t> </a:t>
            </a:r>
            <a:r>
              <a:rPr lang="cs-CZ" altLang="cs-CZ" sz="1600" b="1" dirty="0">
                <a:solidFill>
                  <a:srgbClr val="EE2626"/>
                </a:solidFill>
              </a:rPr>
              <a:t>reciproké translokace</a:t>
            </a:r>
            <a:r>
              <a:rPr lang="cs-CZ" altLang="cs-CZ" sz="1600" dirty="0"/>
              <a:t>  </a:t>
            </a:r>
          </a:p>
          <a:p>
            <a:pPr eaLnBrk="1" hangingPunct="1">
              <a:lnSpc>
                <a:spcPct val="90000"/>
              </a:lnSpc>
              <a:buFontTx/>
              <a:buNone/>
            </a:pPr>
            <a:r>
              <a:rPr lang="cs-CZ" altLang="cs-CZ" sz="1600" dirty="0"/>
              <a:t>                                   </a:t>
            </a:r>
            <a:r>
              <a:rPr lang="cs-CZ" altLang="cs-CZ" sz="1600" dirty="0" smtClean="0"/>
              <a:t> </a:t>
            </a:r>
            <a:r>
              <a:rPr lang="cs-CZ" altLang="cs-CZ" sz="1600" dirty="0"/>
              <a:t>- </a:t>
            </a:r>
            <a:r>
              <a:rPr lang="cs-CZ" altLang="cs-CZ" sz="1600" b="1" dirty="0" err="1">
                <a:solidFill>
                  <a:srgbClr val="EE2626"/>
                </a:solidFill>
              </a:rPr>
              <a:t>Robertsonské</a:t>
            </a:r>
            <a:r>
              <a:rPr lang="cs-CZ" altLang="cs-CZ" sz="1600" b="1" dirty="0">
                <a:solidFill>
                  <a:srgbClr val="EE2626"/>
                </a:solidFill>
              </a:rPr>
              <a:t> translokace</a:t>
            </a: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r>
              <a:rPr lang="cs-CZ" altLang="cs-CZ" sz="1600" dirty="0"/>
              <a:t>                                                  </a:t>
            </a:r>
          </a:p>
          <a:p>
            <a:pPr eaLnBrk="1" hangingPunct="1">
              <a:lnSpc>
                <a:spcPct val="90000"/>
              </a:lnSpc>
              <a:buFontTx/>
              <a:buNone/>
            </a:pPr>
            <a:endParaRPr lang="cs-CZ" altLang="cs-CZ" sz="1600" dirty="0"/>
          </a:p>
          <a:p>
            <a:pPr eaLnBrk="1" hangingPunct="1">
              <a:lnSpc>
                <a:spcPct val="90000"/>
              </a:lnSpc>
              <a:buFontTx/>
              <a:buNone/>
            </a:pPr>
            <a:endParaRPr lang="cs-CZ" altLang="cs-CZ" sz="24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91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 xmlns:a16="http://schemas.microsoft.com/office/drawing/2014/main" id="{92C9054F-8554-4004-8A61-9000CABEC0E3}"/>
              </a:ext>
            </a:extLst>
          </p:cNvPr>
          <p:cNvSpPr>
            <a:spLocks noGrp="1" noChangeArrowheads="1"/>
          </p:cNvSpPr>
          <p:nvPr>
            <p:ph type="title"/>
          </p:nvPr>
        </p:nvSpPr>
        <p:spPr>
          <a:xfrm>
            <a:off x="381000" y="228600"/>
            <a:ext cx="8367713" cy="18732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5603" name="Rectangle 3">
            <a:extLst>
              <a:ext uri="{FF2B5EF4-FFF2-40B4-BE49-F238E27FC236}">
                <a16:creationId xmlns="" xmlns:a16="http://schemas.microsoft.com/office/drawing/2014/main" id="{E947715F-1F44-42A5-B3D9-4C24494003FD}"/>
              </a:ext>
            </a:extLst>
          </p:cNvPr>
          <p:cNvSpPr>
            <a:spLocks noGrp="1" noChangeArrowheads="1"/>
          </p:cNvSpPr>
          <p:nvPr>
            <p:ph type="body" idx="1"/>
          </p:nvPr>
        </p:nvSpPr>
        <p:spPr>
          <a:xfrm>
            <a:off x="447675" y="2178050"/>
            <a:ext cx="8453438" cy="3535363"/>
          </a:xfrm>
        </p:spPr>
        <p:txBody>
          <a:bodyPr/>
          <a:lstStyle/>
          <a:p>
            <a:pPr eaLnBrk="1" hangingPunct="1">
              <a:lnSpc>
                <a:spcPct val="90000"/>
              </a:lnSpc>
              <a:buFontTx/>
              <a:buNone/>
            </a:pPr>
            <a:endParaRPr lang="cs-CZ" altLang="cs-CZ" sz="1800"/>
          </a:p>
          <a:p>
            <a:pPr eaLnBrk="1" hangingPunct="1">
              <a:lnSpc>
                <a:spcPct val="90000"/>
              </a:lnSpc>
              <a:buFontTx/>
              <a:buNone/>
            </a:pPr>
            <a:r>
              <a:rPr lang="cs-CZ" altLang="cs-CZ" sz="1600" b="1">
                <a:solidFill>
                  <a:srgbClr val="EE2626"/>
                </a:solidFill>
              </a:rPr>
              <a:t>reciproké translokace</a:t>
            </a:r>
            <a:r>
              <a:rPr lang="cs-CZ" altLang="cs-CZ" sz="1600"/>
              <a:t> – výměny chromosomových segmentů mezi dvěma,</a:t>
            </a:r>
          </a:p>
          <a:p>
            <a:pPr eaLnBrk="1" hangingPunct="1">
              <a:lnSpc>
                <a:spcPct val="90000"/>
              </a:lnSpc>
              <a:buFontTx/>
              <a:buNone/>
            </a:pPr>
            <a:r>
              <a:rPr lang="cs-CZ" altLang="cs-CZ" sz="1600"/>
              <a:t>                                       zpravidla nehomologními, chromosomy</a:t>
            </a:r>
          </a:p>
          <a:p>
            <a:pPr eaLnBrk="1" hangingPunct="1">
              <a:lnSpc>
                <a:spcPct val="90000"/>
              </a:lnSpc>
              <a:buFontTx/>
              <a:buNone/>
            </a:pPr>
            <a:r>
              <a:rPr lang="cs-CZ" altLang="cs-CZ" sz="1600"/>
              <a:t>     </a:t>
            </a:r>
            <a:r>
              <a:rPr lang="cs-CZ" altLang="cs-CZ" sz="2000"/>
              <a:t>                                    </a:t>
            </a:r>
            <a:endParaRPr lang="cs-CZ" altLang="cs-CZ" sz="1600"/>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r>
              <a:rPr lang="cs-CZ" altLang="cs-CZ" sz="1600"/>
              <a:t>                                               </a:t>
            </a:r>
          </a:p>
          <a:p>
            <a:pPr eaLnBrk="1" hangingPunct="1">
              <a:lnSpc>
                <a:spcPct val="90000"/>
              </a:lnSpc>
              <a:buFontTx/>
              <a:buNone/>
            </a:pPr>
            <a:endParaRPr lang="cs-CZ" altLang="cs-CZ" sz="1600"/>
          </a:p>
          <a:p>
            <a:pPr eaLnBrk="1" hangingPunct="1">
              <a:lnSpc>
                <a:spcPct val="90000"/>
              </a:lnSpc>
              <a:buFontTx/>
              <a:buNone/>
            </a:pPr>
            <a:endParaRPr lang="cs-CZ" altLang="cs-CZ" sz="2400"/>
          </a:p>
        </p:txBody>
      </p:sp>
      <p:pic>
        <p:nvPicPr>
          <p:cNvPr id="25604" name="Picture 5" descr="bal transl">
            <a:extLst>
              <a:ext uri="{FF2B5EF4-FFF2-40B4-BE49-F238E27FC236}">
                <a16:creationId xmlns="" xmlns:a16="http://schemas.microsoft.com/office/drawing/2014/main" id="{81D0B3B3-F1E7-4CA6-A8D5-97E299E0F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2979738"/>
            <a:ext cx="13096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12">
            <a:extLst>
              <a:ext uri="{FF2B5EF4-FFF2-40B4-BE49-F238E27FC236}">
                <a16:creationId xmlns="" xmlns:a16="http://schemas.microsoft.com/office/drawing/2014/main" id="{E8AEA253-EDE7-4D2F-A17F-37758BABE5CD}"/>
              </a:ext>
            </a:extLst>
          </p:cNvPr>
          <p:cNvSpPr txBox="1">
            <a:spLocks noChangeArrowheads="1"/>
          </p:cNvSpPr>
          <p:nvPr/>
        </p:nvSpPr>
        <p:spPr bwMode="auto">
          <a:xfrm>
            <a:off x="4356100" y="3573463"/>
            <a:ext cx="2400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reciproké translokace</a:t>
            </a:r>
          </a:p>
          <a:p>
            <a:pPr eaLnBrk="1" hangingPunct="1">
              <a:spcBef>
                <a:spcPct val="0"/>
              </a:spcBef>
              <a:buFontTx/>
              <a:buNone/>
            </a:pPr>
            <a:r>
              <a:rPr lang="cs-CZ" altLang="cs-CZ" sz="1400">
                <a:latin typeface="Arial" panose="020B0604020202020204" pitchFamily="34" charset="0"/>
              </a:rPr>
              <a:t>se vyskytují s frekvencí</a:t>
            </a:r>
          </a:p>
          <a:p>
            <a:pPr eaLnBrk="1" hangingPunct="1">
              <a:spcBef>
                <a:spcPct val="0"/>
              </a:spcBef>
              <a:buFontTx/>
              <a:buNone/>
            </a:pPr>
            <a:r>
              <a:rPr lang="cs-CZ" altLang="cs-CZ" sz="1400">
                <a:latin typeface="Arial" panose="020B0604020202020204" pitchFamily="34" charset="0"/>
              </a:rPr>
              <a:t>přibližně 1:600 novorozenců</a:t>
            </a:r>
          </a:p>
        </p:txBody>
      </p:sp>
      <p:sp>
        <p:nvSpPr>
          <p:cNvPr id="25606" name="Rectangle 13">
            <a:extLst>
              <a:ext uri="{FF2B5EF4-FFF2-40B4-BE49-F238E27FC236}">
                <a16:creationId xmlns="" xmlns:a16="http://schemas.microsoft.com/office/drawing/2014/main" id="{D326E548-1051-4809-B8D8-EBE7235CD5F0}"/>
              </a:ext>
            </a:extLst>
          </p:cNvPr>
          <p:cNvSpPr>
            <a:spLocks noChangeArrowheads="1"/>
          </p:cNvSpPr>
          <p:nvPr/>
        </p:nvSpPr>
        <p:spPr bwMode="auto">
          <a:xfrm rot="-5585126">
            <a:off x="2051050" y="5222876"/>
            <a:ext cx="3778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5607" name="Text Box 8">
            <a:extLst>
              <a:ext uri="{FF2B5EF4-FFF2-40B4-BE49-F238E27FC236}">
                <a16:creationId xmlns="" xmlns:a16="http://schemas.microsoft.com/office/drawing/2014/main" id="{8EDD51F0-5FBA-4D16-A63B-FD4F0A5C34BB}"/>
              </a:ext>
            </a:extLst>
          </p:cNvPr>
          <p:cNvSpPr txBox="1">
            <a:spLocks noChangeArrowheads="1"/>
          </p:cNvSpPr>
          <p:nvPr/>
        </p:nvSpPr>
        <p:spPr bwMode="auto">
          <a:xfrm>
            <a:off x="976313" y="5842000"/>
            <a:ext cx="7046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cs-CZ" altLang="cs-CZ" sz="1400">
                <a:latin typeface="Arial" panose="020B0604020202020204" pitchFamily="34" charset="0"/>
              </a:rPr>
              <a:t>nosiči vrozených balancovaných přestaveb </a:t>
            </a:r>
            <a:r>
              <a:rPr lang="cs-CZ" altLang="cs-CZ" sz="1400" b="1">
                <a:latin typeface="Arial" panose="020B0604020202020204" pitchFamily="34" charset="0"/>
              </a:rPr>
              <a:t>většinou nemají žádné změny fenotypu</a:t>
            </a:r>
            <a:endParaRPr lang="cs-CZ" altLang="cs-CZ" sz="140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5960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
            <a:extLst>
              <a:ext uri="{FF2B5EF4-FFF2-40B4-BE49-F238E27FC236}">
                <a16:creationId xmlns="" xmlns:a16="http://schemas.microsoft.com/office/drawing/2014/main" id="{AF529E1E-ECB5-44DF-ABF3-C009BCBD3F6A}"/>
              </a:ext>
            </a:extLst>
          </p:cNvPr>
          <p:cNvSpPr>
            <a:spLocks noChangeArrowheads="1"/>
          </p:cNvSpPr>
          <p:nvPr/>
        </p:nvSpPr>
        <p:spPr bwMode="auto">
          <a:xfrm>
            <a:off x="0" y="2286000"/>
            <a:ext cx="9144000" cy="3886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27651" name="Picture 4" descr="t(1;15) - 1">
            <a:extLst>
              <a:ext uri="{FF2B5EF4-FFF2-40B4-BE49-F238E27FC236}">
                <a16:creationId xmlns="" xmlns:a16="http://schemas.microsoft.com/office/drawing/2014/main" id="{B4C3806C-258E-46BE-AE8A-A8CBD778A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667000"/>
            <a:ext cx="2395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 xmlns:a16="http://schemas.microsoft.com/office/drawing/2014/main" id="{1BF2F769-E33A-4C0B-BC6A-53197E50D135}"/>
              </a:ext>
            </a:extLst>
          </p:cNvPr>
          <p:cNvSpPr>
            <a:spLocks noGrp="1" noChangeArrowheads="1"/>
          </p:cNvSpPr>
          <p:nvPr>
            <p:ph type="title"/>
          </p:nvPr>
        </p:nvSpPr>
        <p:spPr>
          <a:xfrm>
            <a:off x="395288" y="260350"/>
            <a:ext cx="8367712" cy="1797050"/>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p>
        </p:txBody>
      </p:sp>
      <p:sp>
        <p:nvSpPr>
          <p:cNvPr id="27653" name="Rectangle 3">
            <a:extLst>
              <a:ext uri="{FF2B5EF4-FFF2-40B4-BE49-F238E27FC236}">
                <a16:creationId xmlns="" xmlns:a16="http://schemas.microsoft.com/office/drawing/2014/main" id="{858EA12A-14AA-4C01-8B2D-213B1E3C026A}"/>
              </a:ext>
            </a:extLst>
          </p:cNvPr>
          <p:cNvSpPr>
            <a:spLocks noGrp="1" noChangeArrowheads="1"/>
          </p:cNvSpPr>
          <p:nvPr>
            <p:ph type="body" idx="1"/>
          </p:nvPr>
        </p:nvSpPr>
        <p:spPr>
          <a:xfrm>
            <a:off x="3886200" y="2286000"/>
            <a:ext cx="5257800" cy="1066800"/>
          </a:xfrm>
        </p:spPr>
        <p:txBody>
          <a:bodyPr/>
          <a:lstStyle/>
          <a:p>
            <a:pPr eaLnBrk="1" hangingPunct="1">
              <a:buFontTx/>
              <a:buNone/>
            </a:pPr>
            <a:r>
              <a:rPr lang="cs-CZ" altLang="cs-CZ" sz="2000" b="1"/>
              <a:t>   reciproká translokace t(1;15)</a:t>
            </a:r>
          </a:p>
          <a:p>
            <a:pPr eaLnBrk="1" hangingPunct="1">
              <a:buFontTx/>
              <a:buNone/>
            </a:pPr>
            <a:r>
              <a:rPr lang="cs-CZ" altLang="cs-CZ" sz="2000"/>
              <a:t>výměna koncových úseků chromosomů</a:t>
            </a:r>
          </a:p>
        </p:txBody>
      </p:sp>
      <p:pic>
        <p:nvPicPr>
          <p:cNvPr id="27654" name="Picture 5" descr="t(1;15)-15">
            <a:extLst>
              <a:ext uri="{FF2B5EF4-FFF2-40B4-BE49-F238E27FC236}">
                <a16:creationId xmlns="" xmlns:a16="http://schemas.microsoft.com/office/drawing/2014/main" id="{9C97360D-623B-446E-91E3-EA56DCA4A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191000"/>
            <a:ext cx="1817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hr 1 vzor 2">
            <a:extLst>
              <a:ext uri="{FF2B5EF4-FFF2-40B4-BE49-F238E27FC236}">
                <a16:creationId xmlns="" xmlns:a16="http://schemas.microsoft.com/office/drawing/2014/main" id="{2F8B2990-8071-461B-951B-199F956E98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0000"/>
          <a:stretch>
            <a:fillRect/>
          </a:stretch>
        </p:blipFill>
        <p:spPr bwMode="auto">
          <a:xfrm>
            <a:off x="1138238" y="2667000"/>
            <a:ext cx="4508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hr 15 vzor 2">
            <a:extLst>
              <a:ext uri="{FF2B5EF4-FFF2-40B4-BE49-F238E27FC236}">
                <a16:creationId xmlns="" xmlns:a16="http://schemas.microsoft.com/office/drawing/2014/main" id="{0B283BC7-8E79-4B03-8857-9E60CBC8EF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000" t="673"/>
          <a:stretch>
            <a:fillRect/>
          </a:stretch>
        </p:blipFill>
        <p:spPr bwMode="auto">
          <a:xfrm>
            <a:off x="5607050" y="4278313"/>
            <a:ext cx="5016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AutoShape 8">
            <a:extLst>
              <a:ext uri="{FF2B5EF4-FFF2-40B4-BE49-F238E27FC236}">
                <a16:creationId xmlns="" xmlns:a16="http://schemas.microsoft.com/office/drawing/2014/main" id="{6402CC53-A402-4E4D-BCED-B61073CBD921}"/>
              </a:ext>
            </a:extLst>
          </p:cNvPr>
          <p:cNvSpPr>
            <a:spLocks noChangeArrowheads="1"/>
          </p:cNvSpPr>
          <p:nvPr/>
        </p:nvSpPr>
        <p:spPr bwMode="auto">
          <a:xfrm rot="-1435234">
            <a:off x="1600200" y="42672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7658" name="AutoShape 9">
            <a:extLst>
              <a:ext uri="{FF2B5EF4-FFF2-40B4-BE49-F238E27FC236}">
                <a16:creationId xmlns="" xmlns:a16="http://schemas.microsoft.com/office/drawing/2014/main" id="{E228A09D-D488-4412-800A-E4CB8BC90E14}"/>
              </a:ext>
            </a:extLst>
          </p:cNvPr>
          <p:cNvSpPr>
            <a:spLocks noChangeArrowheads="1"/>
          </p:cNvSpPr>
          <p:nvPr/>
        </p:nvSpPr>
        <p:spPr bwMode="auto">
          <a:xfrm rot="-1392655">
            <a:off x="6097588" y="4967288"/>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379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7F982FEF-DCB9-416D-9108-AEFCE79E0CA0}"/>
              </a:ext>
            </a:extLst>
          </p:cNvPr>
          <p:cNvSpPr>
            <a:spLocks noGrp="1" noChangeArrowheads="1"/>
          </p:cNvSpPr>
          <p:nvPr>
            <p:ph type="title"/>
          </p:nvPr>
        </p:nvSpPr>
        <p:spPr>
          <a:xfrm>
            <a:off x="395288" y="188913"/>
            <a:ext cx="8353425" cy="1916112"/>
          </a:xfrm>
        </p:spPr>
        <p:txBody>
          <a:bodyPr/>
          <a:lstStyle/>
          <a:p>
            <a:pPr eaLnBrk="1" hangingPunct="1"/>
            <a:r>
              <a:rPr lang="cs-CZ" altLang="cs-CZ"/>
              <a:t>VROZENÉ CHROMOSOMOVÉ ABNORMALITY (VCA)</a:t>
            </a:r>
            <a:r>
              <a:rPr lang="cs-CZ" altLang="cs-CZ" sz="2400"/>
              <a:t/>
            </a:r>
            <a:br>
              <a:rPr lang="cs-CZ" altLang="cs-CZ" sz="2400"/>
            </a:br>
            <a:r>
              <a:rPr lang="cs-CZ" altLang="cs-CZ" sz="2400"/>
              <a:t>strukturní přestavby</a:t>
            </a:r>
            <a:br>
              <a:rPr lang="cs-CZ" altLang="cs-CZ" sz="2400"/>
            </a:br>
            <a:r>
              <a:rPr lang="cs-CZ" altLang="cs-CZ" sz="2400"/>
              <a:t> </a:t>
            </a:r>
            <a:r>
              <a:rPr lang="cs-CZ" altLang="cs-CZ" sz="1800"/>
              <a:t>reciproká </a:t>
            </a:r>
            <a:r>
              <a:rPr lang="cs-CZ" altLang="cs-CZ" sz="2000"/>
              <a:t>translokace t(1;15)</a:t>
            </a:r>
          </a:p>
        </p:txBody>
      </p:sp>
      <p:sp>
        <p:nvSpPr>
          <p:cNvPr id="29699" name="Rectangle 3">
            <a:extLst>
              <a:ext uri="{FF2B5EF4-FFF2-40B4-BE49-F238E27FC236}">
                <a16:creationId xmlns="" xmlns:a16="http://schemas.microsoft.com/office/drawing/2014/main" id="{F0779AF9-97A9-4CEC-9247-FD3FEF769FD0}"/>
              </a:ext>
            </a:extLst>
          </p:cNvPr>
          <p:cNvSpPr>
            <a:spLocks noGrp="1" noChangeArrowheads="1"/>
          </p:cNvSpPr>
          <p:nvPr>
            <p:ph type="body" idx="1"/>
          </p:nvPr>
        </p:nvSpPr>
        <p:spPr>
          <a:xfrm>
            <a:off x="2843213" y="5876925"/>
            <a:ext cx="5051425" cy="431800"/>
          </a:xfrm>
        </p:spPr>
        <p:txBody>
          <a:bodyPr/>
          <a:lstStyle/>
          <a:p>
            <a:pPr eaLnBrk="1" hangingPunct="1">
              <a:buFontTx/>
              <a:buNone/>
            </a:pPr>
            <a:r>
              <a:rPr lang="cs-CZ" altLang="cs-CZ" sz="2000" b="1"/>
              <a:t>46,XX,t(1;15)(q21;q22)</a:t>
            </a:r>
          </a:p>
        </p:txBody>
      </p:sp>
      <p:pic>
        <p:nvPicPr>
          <p:cNvPr id="29700" name="Picture 4" descr="Habánová">
            <a:extLst>
              <a:ext uri="{FF2B5EF4-FFF2-40B4-BE49-F238E27FC236}">
                <a16:creationId xmlns="" xmlns:a16="http://schemas.microsoft.com/office/drawing/2014/main" id="{26C07ACC-163B-4FEC-AD94-A4C759808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133600"/>
            <a:ext cx="504031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4321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ýchozí návrh">
  <a:themeElements>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0000"/>
        </a:dk1>
        <a:lt1>
          <a:srgbClr val="FFFFFF"/>
        </a:lt1>
        <a:dk2>
          <a:srgbClr val="00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9870</TotalTime>
  <Words>2253</Words>
  <Application>Microsoft Office PowerPoint</Application>
  <PresentationFormat>Předvádění na obrazovce (4:3)</PresentationFormat>
  <Paragraphs>400</Paragraphs>
  <Slides>50</Slides>
  <Notes>49</Notes>
  <HiddenSlides>0</HiddenSlides>
  <MMClips>49</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50</vt:i4>
      </vt:variant>
    </vt:vector>
  </HeadingPairs>
  <TitlesOfParts>
    <vt:vector size="56" baseType="lpstr">
      <vt:lpstr>Arial Unicode MS</vt:lpstr>
      <vt:lpstr>Arial</vt:lpstr>
      <vt:lpstr>Times New Roman</vt:lpstr>
      <vt:lpstr>Verdana</vt:lpstr>
      <vt:lpstr>Výchozí návrh</vt:lpstr>
      <vt:lpstr>Graf</vt:lpstr>
      <vt:lpstr>VROZENÉ CHROMOSOMOVÉ ABNORMALITY strukturní aberace</vt:lpstr>
      <vt:lpstr>VROZENÉ CHROMOSOMOVÉ ABNORMALITY (VCA) strukturní přestavby</vt:lpstr>
      <vt:lpstr>VROZENÉ CHROMOSOMOVÉ ABNORMALITY (VCA) strukturní přestavby</vt:lpstr>
      <vt:lpstr>VROZENÉ CHROMOSOMOVÉ ABNORMALITY (VCA) karyotyp s balancovanou/nebalancovanou strukturní aberací</vt:lpstr>
      <vt:lpstr>VROZENÉ CHROMOSOMOVÉ ABNORMALITY (VCA) balancované chromosomové aberace</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reciproká translokace t(1;15)</vt:lpstr>
      <vt:lpstr>VROZENÉ CHROMOSOMOVÉ ABNORMALITY (VCA) strukturní přestavby</vt:lpstr>
      <vt:lpstr>VROZENÉ CHROMOSOMOVÉ ABNORMALITY (VCA) strukturní přestavby</vt:lpstr>
      <vt:lpstr>VROZENÉ CHROMOSOMOVÉ ABNORMALITY (VCA) strukturní přestavby robertsonská translokace</vt:lpstr>
      <vt:lpstr>VROZENÉ CHROMOSOMOVÉ ABNORMALITY (VCA) strukturní přestavby translokační forma Downova syndromu</vt:lpstr>
      <vt:lpstr>VROZENÉ CHROMOSOMOVÉ ABNORMALIY (VCA) strukturní přestavby translokační forma Downova syndromu</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vt:lpstr>
      <vt:lpstr>VROZENÉ CHROMOSOMOVÉ ABNORMALITY (VCA) strukturní přestavby inzerce</vt:lpstr>
      <vt:lpstr>VROZENÉ CHROMOSOMOVÉ ABNORMALITY (VCA) strukturní přestavby inzerce</vt:lpstr>
      <vt:lpstr>VROZENÉ CHROMOSOMOVÉ ABNORMALITY (VCA) nebalancované chromosomové aberace</vt:lpstr>
      <vt:lpstr>VROZENÉ CHROMOSOMOVÉ ABNORMALITY (VCA) strukturní přestavby</vt:lpstr>
      <vt:lpstr>VROZENÉ CHROMOSOMOVÉ ABNORMALITY(VCA) strukturní přestavby</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ABNORMALITY (VCA) strukturní přestavby delece</vt:lpstr>
      <vt:lpstr>VROZENÉ CHROMOSOMOVÉ ABNNORMALITY (VCA) strukturní přestavby</vt:lpstr>
      <vt:lpstr>VROZENÉ CHROMOSOMOVÉ ABNORMALITY (VCA) strukturní přestavby duplikace</vt:lpstr>
      <vt:lpstr>VROZENÉ CHROMOSOMOVÉ ABNORMALITY (VCA) strukturní přestavby neobvyklé typy chromosomů</vt:lpstr>
      <vt:lpstr>VROZENÉ CHROMOSOMOVÉ ABNORMALITY (VCA) strukturní přestavby ring chromosom</vt:lpstr>
      <vt:lpstr>VROZENÉ CHROMOSOMOVÉ ABNORMALITY (VCA) strukturní přestavby neobvyklé typy chromosomů</vt:lpstr>
      <vt:lpstr>VROZENÉ CHROMOSOMOVÉ ABNORMALITY (VCA) strukturní přestavby marker chromosom</vt:lpstr>
      <vt:lpstr>VROZENÉ CHROMOSOMOVÉ ABNORMALITY (VCA) strukturní přestavby neobvyklé typy chromosomů</vt:lpstr>
      <vt:lpstr>VROZENÉ CHROMOSOMOVÉ ABNORMALITY (VCA) strukturní přestavby izochromosom</vt:lpstr>
      <vt:lpstr>VROZENÉ CHROMOSOMOVÉ ABNORMALITY (VCA) nebalancovaný genetický materiál u pacienta</vt:lpstr>
      <vt:lpstr>VROZENÉ CHROMOSOMOVÉ  ABNORMALITY (VCA)  strukturní změny  – např. translokace u rodiče - derivovaný chromosom u potomka vztah mezi balancovaným karyotypem a zděděnou formou  nebalancovaného  karyotypu </vt:lpstr>
      <vt:lpstr>VROZENÉ CHROMOSOMOVÉ  ABNORMALITY (VCA)  strukturní změny  – např. translokace u rodiče - derivovaný chromosom u potomka vztah mezi balancovaným karyotypem  a zděděnou formou  nebalancovaného  karyotypu</vt:lpstr>
      <vt:lpstr>VROZENÉ CHROMOSOMOVÉ  ABNORMALITY (VCA)  strukturní změny – vztah mezi balancovanou  a zděděnou formou nebalancované přestavby  – přenos na potomky  - reciproká translokace, inverze</vt:lpstr>
      <vt:lpstr>VROZENÉ CHROMOSOMOVÉ ABNORMALITY (VCA) strukturní přestavby translokace a inverze</vt:lpstr>
      <vt:lpstr>VROZENÉ CHROMOSOMOVÉ ABNORMALITY (VCA) nebalancovaný genetický materiál u pacienta</vt:lpstr>
      <vt:lpstr>VROZENÉ CHROMOSOMOVÉ ABNORMALITY (VCA) strukturní změny – nebalancované aberace  – např. koncová delece de novo </vt:lpstr>
      <vt:lpstr>PORUCHY POHLAVNÍHO VÝVOJE (DISORDERS OF SEX DEVELOPMENT – DSD)</vt:lpstr>
      <vt:lpstr>Nesoulad mezi typem pohlavních chromosomů v karyotypu  a pohlavím pacienta</vt:lpstr>
      <vt:lpstr>46,XX u jedinců s mužským fenotypem</vt:lpstr>
      <vt:lpstr>46,XY u jedinců s ženským fenotypem (+ další fenotypové varianty)  </vt:lpstr>
      <vt:lpstr>VROZENÉ CHROMOSOMOVÉ ABNORMALITY (VCA) komplexní chromosomové přestavby -chromothripsis</vt:lpstr>
      <vt:lpstr>Prezentace aplikace PowerPoint</vt:lpstr>
    </vt:vector>
  </TitlesOfParts>
  <Company>TCN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ii</dc:creator>
  <cp:lastModifiedBy>aleš</cp:lastModifiedBy>
  <cp:revision>1016</cp:revision>
  <cp:lastPrinted>2004-10-08T11:35:14Z</cp:lastPrinted>
  <dcterms:created xsi:type="dcterms:W3CDTF">2004-09-03T10:48:34Z</dcterms:created>
  <dcterms:modified xsi:type="dcterms:W3CDTF">2020-11-22T14:41:27Z</dcterms:modified>
</cp:coreProperties>
</file>