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0"/>
  </p:notesMasterIdLst>
  <p:handoutMasterIdLst>
    <p:handoutMasterId r:id="rId51"/>
  </p:handoutMasterIdLst>
  <p:sldIdLst>
    <p:sldId id="274" r:id="rId2"/>
    <p:sldId id="269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6" r:id="rId44"/>
    <p:sldId id="317" r:id="rId45"/>
    <p:sldId id="318" r:id="rId46"/>
    <p:sldId id="319" r:id="rId47"/>
    <p:sldId id="320" r:id="rId48"/>
    <p:sldId id="272" r:id="rId4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1" autoAdjust="0"/>
    <p:restoredTop sz="96327" autoAdjust="0"/>
  </p:normalViewPr>
  <p:slideViewPr>
    <p:cSldViewPr snapToGrid="0">
      <p:cViewPr varScale="1">
        <p:scale>
          <a:sx n="86" d="100"/>
          <a:sy n="86" d="100"/>
        </p:scale>
        <p:origin x="854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C784DB-4760-4E68-BC3D-3BB3C4FB99F3}" type="slidenum">
              <a:rPr lang="en-US" altLang="cs-CZ" sz="1400" smtClean="0"/>
              <a:pPr>
                <a:spcBef>
                  <a:spcPct val="0"/>
                </a:spcBef>
              </a:pPr>
              <a:t>3</a:t>
            </a:fld>
            <a:endParaRPr lang="en-US" altLang="cs-CZ" sz="1400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93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hape 48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>
              <a:gd name="T0" fmla="*/ 0 w 120000"/>
              <a:gd name="T1" fmla="*/ 0 h 120000"/>
              <a:gd name="T2" fmla="*/ 5346700 w 120000"/>
              <a:gd name="T3" fmla="*/ 0 h 120000"/>
              <a:gd name="T4" fmla="*/ 5346700 w 120000"/>
              <a:gd name="T5" fmla="*/ 4008438 h 120000"/>
              <a:gd name="T6" fmla="*/ 0 w 120000"/>
              <a:gd name="T7" fmla="*/ 4008438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38915" name="Shape 49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SzPct val="25000"/>
            </a:pPr>
            <a:endParaRPr lang="cs-CZ" altLang="cs-CZ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580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5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>
              <a:gd name="T0" fmla="*/ 0 w 120000"/>
              <a:gd name="T1" fmla="*/ 0 h 120000"/>
              <a:gd name="T2" fmla="*/ 5346700 w 120000"/>
              <a:gd name="T3" fmla="*/ 0 h 120000"/>
              <a:gd name="T4" fmla="*/ 5346700 w 120000"/>
              <a:gd name="T5" fmla="*/ 4008438 h 120000"/>
              <a:gd name="T6" fmla="*/ 0 w 120000"/>
              <a:gd name="T7" fmla="*/ 4008438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40963" name="Shape 55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SzPct val="25000"/>
            </a:pPr>
            <a:endParaRPr lang="cs-CZ" altLang="cs-CZ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225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hape 6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>
              <a:gd name="T0" fmla="*/ 0 w 120000"/>
              <a:gd name="T1" fmla="*/ 0 h 120000"/>
              <a:gd name="T2" fmla="*/ 5346700 w 120000"/>
              <a:gd name="T3" fmla="*/ 0 h 120000"/>
              <a:gd name="T4" fmla="*/ 5346700 w 120000"/>
              <a:gd name="T5" fmla="*/ 4008438 h 120000"/>
              <a:gd name="T6" fmla="*/ 0 w 120000"/>
              <a:gd name="T7" fmla="*/ 4008438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43011" name="Shape 62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SzPct val="25000"/>
            </a:pPr>
            <a:endParaRPr lang="cs-CZ" altLang="cs-CZ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993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hape 7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>
              <a:gd name="T0" fmla="*/ 0 w 120000"/>
              <a:gd name="T1" fmla="*/ 0 h 120000"/>
              <a:gd name="T2" fmla="*/ 5346700 w 120000"/>
              <a:gd name="T3" fmla="*/ 0 h 120000"/>
              <a:gd name="T4" fmla="*/ 5346700 w 120000"/>
              <a:gd name="T5" fmla="*/ 4008438 h 120000"/>
              <a:gd name="T6" fmla="*/ 0 w 120000"/>
              <a:gd name="T7" fmla="*/ 4008438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45059" name="Shape 72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SzPct val="25000"/>
            </a:pPr>
            <a:endParaRPr lang="cs-CZ" altLang="cs-CZ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503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hape 7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>
              <a:gd name="T0" fmla="*/ 0 w 120000"/>
              <a:gd name="T1" fmla="*/ 0 h 120000"/>
              <a:gd name="T2" fmla="*/ 5346700 w 120000"/>
              <a:gd name="T3" fmla="*/ 0 h 120000"/>
              <a:gd name="T4" fmla="*/ 5346700 w 120000"/>
              <a:gd name="T5" fmla="*/ 4008438 h 120000"/>
              <a:gd name="T6" fmla="*/ 0 w 120000"/>
              <a:gd name="T7" fmla="*/ 4008438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47107" name="Shape 78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SzPct val="25000"/>
            </a:pPr>
            <a:endParaRPr lang="cs-CZ" altLang="cs-CZ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082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8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>
              <a:gd name="T0" fmla="*/ 0 w 120000"/>
              <a:gd name="T1" fmla="*/ 0 h 120000"/>
              <a:gd name="T2" fmla="*/ 5346700 w 120000"/>
              <a:gd name="T3" fmla="*/ 0 h 120000"/>
              <a:gd name="T4" fmla="*/ 5346700 w 120000"/>
              <a:gd name="T5" fmla="*/ 4008438 h 120000"/>
              <a:gd name="T6" fmla="*/ 0 w 120000"/>
              <a:gd name="T7" fmla="*/ 4008438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49155" name="Shape 85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SzPct val="25000"/>
            </a:pPr>
            <a:endParaRPr lang="cs-CZ" altLang="cs-CZ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557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9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>
              <a:gd name="T0" fmla="*/ 0 w 120000"/>
              <a:gd name="T1" fmla="*/ 0 h 120000"/>
              <a:gd name="T2" fmla="*/ 5346700 w 120000"/>
              <a:gd name="T3" fmla="*/ 0 h 120000"/>
              <a:gd name="T4" fmla="*/ 5346700 w 120000"/>
              <a:gd name="T5" fmla="*/ 4008438 h 120000"/>
              <a:gd name="T6" fmla="*/ 0 w 120000"/>
              <a:gd name="T7" fmla="*/ 4008438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51203" name="Shape 92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SzPct val="25000"/>
            </a:pPr>
            <a:endParaRPr lang="cs-CZ" altLang="cs-CZ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67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hape 10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>
              <a:gd name="T0" fmla="*/ 0 w 120000"/>
              <a:gd name="T1" fmla="*/ 0 h 120000"/>
              <a:gd name="T2" fmla="*/ 5346700 w 120000"/>
              <a:gd name="T3" fmla="*/ 0 h 120000"/>
              <a:gd name="T4" fmla="*/ 5346700 w 120000"/>
              <a:gd name="T5" fmla="*/ 4008438 h 120000"/>
              <a:gd name="T6" fmla="*/ 0 w 120000"/>
              <a:gd name="T7" fmla="*/ 4008438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53251" name="Shape 104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SzPct val="25000"/>
            </a:pPr>
            <a:endParaRPr lang="cs-CZ" altLang="cs-CZ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6770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09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>
              <a:gd name="T0" fmla="*/ 0 w 120000"/>
              <a:gd name="T1" fmla="*/ 0 h 120000"/>
              <a:gd name="T2" fmla="*/ 5346700 w 120000"/>
              <a:gd name="T3" fmla="*/ 0 h 120000"/>
              <a:gd name="T4" fmla="*/ 5346700 w 120000"/>
              <a:gd name="T5" fmla="*/ 4008438 h 120000"/>
              <a:gd name="T6" fmla="*/ 0 w 120000"/>
              <a:gd name="T7" fmla="*/ 4008438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55299" name="Shape 110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SzPct val="25000"/>
            </a:pPr>
            <a:endParaRPr lang="cs-CZ" altLang="cs-CZ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609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hape 11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>
              <a:gd name="T0" fmla="*/ 0 w 120000"/>
              <a:gd name="T1" fmla="*/ 0 h 120000"/>
              <a:gd name="T2" fmla="*/ 5346700 w 120000"/>
              <a:gd name="T3" fmla="*/ 0 h 120000"/>
              <a:gd name="T4" fmla="*/ 5346700 w 120000"/>
              <a:gd name="T5" fmla="*/ 4008438 h 120000"/>
              <a:gd name="T6" fmla="*/ 0 w 120000"/>
              <a:gd name="T7" fmla="*/ 4008438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57347" name="Shape 116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SzPct val="25000"/>
            </a:pPr>
            <a:endParaRPr lang="cs-CZ" altLang="cs-CZ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14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36907EF-5814-4C2C-A580-1E7D8DDD2CD7}" type="slidenum">
              <a:rPr lang="en-US" altLang="cs-CZ" sz="1400" smtClean="0"/>
              <a:pPr>
                <a:spcBef>
                  <a:spcPct val="0"/>
                </a:spcBef>
              </a:pPr>
              <a:t>4</a:t>
            </a:fld>
            <a:endParaRPr lang="en-US" altLang="cs-CZ" sz="14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173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26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>
              <a:gd name="T0" fmla="*/ 0 w 120000"/>
              <a:gd name="T1" fmla="*/ 0 h 120000"/>
              <a:gd name="T2" fmla="*/ 5346700 w 120000"/>
              <a:gd name="T3" fmla="*/ 0 h 120000"/>
              <a:gd name="T4" fmla="*/ 5346700 w 120000"/>
              <a:gd name="T5" fmla="*/ 4008438 h 120000"/>
              <a:gd name="T6" fmla="*/ 0 w 120000"/>
              <a:gd name="T7" fmla="*/ 4008438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59395" name="Shape 127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SzPct val="25000"/>
            </a:pPr>
            <a:endParaRPr lang="cs-CZ" altLang="cs-CZ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417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hape 126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>
              <a:gd name="T0" fmla="*/ 0 w 120000"/>
              <a:gd name="T1" fmla="*/ 0 h 120000"/>
              <a:gd name="T2" fmla="*/ 5346700 w 120000"/>
              <a:gd name="T3" fmla="*/ 0 h 120000"/>
              <a:gd name="T4" fmla="*/ 5346700 w 120000"/>
              <a:gd name="T5" fmla="*/ 4008438 h 120000"/>
              <a:gd name="T6" fmla="*/ 0 w 120000"/>
              <a:gd name="T7" fmla="*/ 4008438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61443" name="Shape 127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SzPct val="25000"/>
            </a:pPr>
            <a:endParaRPr lang="cs-CZ" altLang="cs-CZ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17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hape 139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>
              <a:gd name="T0" fmla="*/ 0 w 120000"/>
              <a:gd name="T1" fmla="*/ 0 h 120000"/>
              <a:gd name="T2" fmla="*/ 238226674 w 120000"/>
              <a:gd name="T3" fmla="*/ 0 h 120000"/>
              <a:gd name="T4" fmla="*/ 238226674 w 120000"/>
              <a:gd name="T5" fmla="*/ 133896460 h 120000"/>
              <a:gd name="T6" fmla="*/ 0 w 120000"/>
              <a:gd name="T7" fmla="*/ 13389646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63491" name="Shape 140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SzPct val="25000"/>
            </a:pPr>
            <a:endParaRPr lang="cs-CZ" altLang="cs-CZ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6800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2708557-3263-4C0A-A924-8EFA6767E5F3}" type="slidenum">
              <a:rPr lang="en-US" altLang="cs-CZ" sz="1400" smtClean="0"/>
              <a:pPr>
                <a:spcBef>
                  <a:spcPct val="0"/>
                </a:spcBef>
              </a:pPr>
              <a:t>25</a:t>
            </a:fld>
            <a:endParaRPr lang="en-US" altLang="cs-CZ" sz="1400"/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7016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38D155B-0CED-4105-9E8B-E92E31EBD6E0}" type="slidenum">
              <a:rPr lang="en-US" altLang="cs-CZ" sz="1400" smtClean="0"/>
              <a:pPr>
                <a:spcBef>
                  <a:spcPct val="0"/>
                </a:spcBef>
              </a:pPr>
              <a:t>26</a:t>
            </a:fld>
            <a:endParaRPr lang="en-US" altLang="cs-CZ" sz="1400"/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172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197261-1E92-4D43-B38E-0AA1CFFD9BDB}" type="slidenum">
              <a:rPr lang="en-US" altLang="cs-CZ" sz="1400" smtClean="0"/>
              <a:pPr>
                <a:spcBef>
                  <a:spcPct val="0"/>
                </a:spcBef>
              </a:pPr>
              <a:t>27</a:t>
            </a:fld>
            <a:endParaRPr lang="en-US" altLang="cs-CZ" sz="1400"/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248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B85B7EE-8E33-4D87-AD08-A9E9D24D29A3}" type="slidenum">
              <a:rPr lang="en-US" altLang="cs-CZ" sz="1400" smtClean="0"/>
              <a:pPr>
                <a:spcBef>
                  <a:spcPct val="0"/>
                </a:spcBef>
              </a:pPr>
              <a:t>30</a:t>
            </a:fld>
            <a:endParaRPr lang="en-US" altLang="cs-CZ" sz="1400"/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9535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C8AF67-838B-453F-8CD2-EB0F21485636}" type="slidenum">
              <a:rPr lang="en-US" altLang="cs-CZ" sz="1400" smtClean="0"/>
              <a:pPr>
                <a:spcBef>
                  <a:spcPct val="0"/>
                </a:spcBef>
              </a:pPr>
              <a:t>33</a:t>
            </a:fld>
            <a:endParaRPr lang="en-US" altLang="cs-CZ" sz="1400"/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8623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B50F9C1-0E6C-41E6-938F-EFBFC20D6811}" type="slidenum">
              <a:rPr lang="en-US" altLang="cs-CZ" sz="1400" smtClean="0"/>
              <a:pPr>
                <a:spcBef>
                  <a:spcPct val="0"/>
                </a:spcBef>
              </a:pPr>
              <a:t>36</a:t>
            </a:fld>
            <a:endParaRPr lang="en-US" altLang="cs-CZ" sz="1400"/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4560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070E7E5-A7DD-485A-BA4D-3D14F72B4F44}" type="slidenum">
              <a:rPr lang="en-US" altLang="cs-CZ" sz="1400" smtClean="0"/>
              <a:pPr>
                <a:spcBef>
                  <a:spcPct val="0"/>
                </a:spcBef>
              </a:pPr>
              <a:t>39</a:t>
            </a:fld>
            <a:endParaRPr lang="en-US" altLang="cs-CZ" sz="1400"/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487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25DD159-B740-4345-A6CC-9B38097F795A}" type="slidenum">
              <a:rPr lang="en-US" altLang="cs-CZ" sz="1400" smtClean="0"/>
              <a:pPr>
                <a:spcBef>
                  <a:spcPct val="0"/>
                </a:spcBef>
              </a:pPr>
              <a:t>5</a:t>
            </a:fld>
            <a:endParaRPr lang="en-US" altLang="cs-CZ" sz="1400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6105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9D1B42F-7083-4627-8D42-412259902834}" type="slidenum">
              <a:rPr lang="en-US" altLang="cs-CZ" sz="1400" smtClean="0"/>
              <a:pPr>
                <a:spcBef>
                  <a:spcPct val="0"/>
                </a:spcBef>
              </a:pPr>
              <a:t>41</a:t>
            </a:fld>
            <a:endParaRPr lang="en-US" altLang="cs-CZ" sz="1400"/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28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A00C777-539C-49F9-8D47-5ACA62257E23}" type="slidenum">
              <a:rPr lang="en-US" altLang="cs-CZ" sz="1400" smtClean="0"/>
              <a:pPr>
                <a:spcBef>
                  <a:spcPct val="0"/>
                </a:spcBef>
              </a:pPr>
              <a:t>6</a:t>
            </a:fld>
            <a:endParaRPr lang="en-US" altLang="cs-CZ" sz="140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852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A82DE55-62A6-4C5E-9AA6-36F5DA3DD795}" type="slidenum">
              <a:rPr lang="en-US" altLang="cs-CZ" sz="1400" smtClean="0"/>
              <a:pPr>
                <a:spcBef>
                  <a:spcPct val="0"/>
                </a:spcBef>
              </a:pPr>
              <a:t>7</a:t>
            </a:fld>
            <a:endParaRPr lang="en-US" altLang="cs-CZ" sz="140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543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5DBB3C-B8EF-4799-8037-EEFBA1A59108}" type="slidenum">
              <a:rPr lang="en-US" altLang="cs-CZ" sz="1400" smtClean="0"/>
              <a:pPr>
                <a:spcBef>
                  <a:spcPct val="0"/>
                </a:spcBef>
              </a:pPr>
              <a:t>8</a:t>
            </a:fld>
            <a:endParaRPr lang="en-US" altLang="cs-CZ" sz="140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887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12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>
              <a:gd name="T0" fmla="*/ 0 w 120000"/>
              <a:gd name="T1" fmla="*/ 0 h 120000"/>
              <a:gd name="T2" fmla="*/ 5346700 w 120000"/>
              <a:gd name="T3" fmla="*/ 0 h 120000"/>
              <a:gd name="T4" fmla="*/ 5346700 w 120000"/>
              <a:gd name="T5" fmla="*/ 4008438 h 120000"/>
              <a:gd name="T6" fmla="*/ 0 w 120000"/>
              <a:gd name="T7" fmla="*/ 4008438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32771" name="Shape 122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SzPct val="25000"/>
            </a:pPr>
            <a:endParaRPr lang="cs-CZ" altLang="cs-CZ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329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3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>
              <a:gd name="T0" fmla="*/ 0 w 120000"/>
              <a:gd name="T1" fmla="*/ 0 h 120000"/>
              <a:gd name="T2" fmla="*/ 5345112 w 120000"/>
              <a:gd name="T3" fmla="*/ 0 h 120000"/>
              <a:gd name="T4" fmla="*/ 5345112 w 120000"/>
              <a:gd name="T5" fmla="*/ 4008438 h 120000"/>
              <a:gd name="T6" fmla="*/ 0 w 120000"/>
              <a:gd name="T7" fmla="*/ 4008438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34819" name="Shape 34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SzPct val="25000"/>
            </a:pPr>
            <a:endParaRPr lang="cs-CZ" altLang="cs-CZ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00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hape 40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>
              <a:gd name="T0" fmla="*/ 0 w 120000"/>
              <a:gd name="T1" fmla="*/ 0 h 120000"/>
              <a:gd name="T2" fmla="*/ 5346700 w 120000"/>
              <a:gd name="T3" fmla="*/ 0 h 120000"/>
              <a:gd name="T4" fmla="*/ 5346700 w 120000"/>
              <a:gd name="T5" fmla="*/ 4008438 h 120000"/>
              <a:gd name="T6" fmla="*/ 0 w 120000"/>
              <a:gd name="T7" fmla="*/ 4008438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36867" name="Shape 41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SzPct val="25000"/>
            </a:pPr>
            <a:endParaRPr lang="cs-CZ" altLang="cs-CZ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105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65A7D6-4EB3-4E67-B358-56DDA6BFDE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– závěrečný snímek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16521B6-6164-7649-9BB9-98A3FC15AE46}"/>
              </a:ext>
            </a:extLst>
          </p:cNvPr>
          <p:cNvSpPr txBox="1"/>
          <p:nvPr userDrawn="1"/>
        </p:nvSpPr>
        <p:spPr>
          <a:xfrm>
            <a:off x="307497" y="5837678"/>
            <a:ext cx="60690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Lékařská fakulta Masarykovy univerzity</a:t>
            </a:r>
          </a:p>
          <a:p>
            <a:pPr lvl="0"/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CBF481B-8B94-4C57-A2B8-0B7D7AFAE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22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59" cy="114348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02C5A-A2CB-4E12-AA1F-5A0CC857C72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72031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608640" y="273629"/>
            <a:ext cx="10959359" cy="11362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3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74004" marR="0" lvl="1" indent="-25923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3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36930" marR="0" lvl="2" indent="-20738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3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51701" marR="0" lvl="3" indent="-20738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3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6473" marR="0" lvl="4" indent="-20738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3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1245" marR="0" lvl="5" indent="-20738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3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0789" marR="0" lvl="6" indent="-20738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3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55104" marR="0" lvl="7" indent="-20738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3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014192" marR="0" lvl="8" indent="-20738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3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08639" y="1604329"/>
            <a:ext cx="10968958" cy="45235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marL="311079" marR="0" lvl="0" indent="-311079" algn="l" rtl="0">
              <a:lnSpc>
                <a:spcPct val="93000"/>
              </a:lnSpc>
              <a:spcBef>
                <a:spcPts val="0"/>
              </a:spcBef>
              <a:spcAft>
                <a:spcPts val="1270"/>
              </a:spcAft>
              <a:buNone/>
              <a:defRPr sz="29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74004" marR="0" lvl="1" indent="-259232" algn="l" rtl="0">
              <a:lnSpc>
                <a:spcPct val="93000"/>
              </a:lnSpc>
              <a:spcBef>
                <a:spcPts val="0"/>
              </a:spcBef>
              <a:spcAft>
                <a:spcPts val="998"/>
              </a:spcAft>
              <a:buNone/>
              <a:defRPr sz="25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36930" marR="0" lvl="2" indent="-207386" algn="l" rtl="0">
              <a:lnSpc>
                <a:spcPct val="93000"/>
              </a:lnSpc>
              <a:spcBef>
                <a:spcPts val="0"/>
              </a:spcBef>
              <a:spcAft>
                <a:spcPts val="726"/>
              </a:spcAft>
              <a:buNone/>
              <a:defRPr sz="217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51701" marR="0" lvl="3" indent="-207386" algn="l" rtl="0">
              <a:lnSpc>
                <a:spcPct val="93000"/>
              </a:lnSpc>
              <a:spcBef>
                <a:spcPts val="0"/>
              </a:spcBef>
              <a:spcAft>
                <a:spcPts val="454"/>
              </a:spcAft>
              <a:buNone/>
              <a:defRPr sz="181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6473" marR="0" lvl="4" indent="-207386" algn="l" rtl="0">
              <a:lnSpc>
                <a:spcPct val="93000"/>
              </a:lnSpc>
              <a:spcBef>
                <a:spcPts val="0"/>
              </a:spcBef>
              <a:spcAft>
                <a:spcPts val="181"/>
              </a:spcAft>
              <a:buNone/>
              <a:defRPr sz="181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1245" marR="0" lvl="5" indent="-207386" algn="l" rtl="0">
              <a:lnSpc>
                <a:spcPct val="93000"/>
              </a:lnSpc>
              <a:spcBef>
                <a:spcPts val="0"/>
              </a:spcBef>
              <a:spcAft>
                <a:spcPts val="181"/>
              </a:spcAft>
              <a:buNone/>
              <a:defRPr sz="181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0789" marR="0" lvl="6" indent="-207386" algn="l" rtl="0">
              <a:lnSpc>
                <a:spcPct val="93000"/>
              </a:lnSpc>
              <a:spcBef>
                <a:spcPts val="0"/>
              </a:spcBef>
              <a:spcAft>
                <a:spcPts val="181"/>
              </a:spcAft>
              <a:buNone/>
              <a:defRPr sz="181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55104" marR="0" lvl="7" indent="-207386" algn="l" rtl="0">
              <a:lnSpc>
                <a:spcPct val="93000"/>
              </a:lnSpc>
              <a:spcBef>
                <a:spcPts val="0"/>
              </a:spcBef>
              <a:spcAft>
                <a:spcPts val="181"/>
              </a:spcAft>
              <a:buNone/>
              <a:defRPr sz="181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014192" marR="0" lvl="8" indent="-207386" algn="l" rtl="0">
              <a:lnSpc>
                <a:spcPct val="93000"/>
              </a:lnSpc>
              <a:spcBef>
                <a:spcPts val="0"/>
              </a:spcBef>
              <a:spcAft>
                <a:spcPts val="181"/>
              </a:spcAft>
              <a:buNone/>
              <a:defRPr sz="181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17"/>
          <p:cNvSpPr txBox="1">
            <a:spLocks noGrp="1"/>
          </p:cNvSpPr>
          <p:nvPr>
            <p:ph type="dt" idx="10"/>
          </p:nvPr>
        </p:nvSpPr>
        <p:spPr>
          <a:xfrm>
            <a:off x="1" y="0"/>
            <a:ext cx="3628800" cy="2721886"/>
          </a:xfrm>
        </p:spPr>
        <p:txBody>
          <a:bodyPr lIns="91425" tIns="91425" rIns="91425" bIns="91425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74004" marR="0" lvl="1" indent="-25923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36930" marR="0" lvl="2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51701" marR="0" lvl="3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6473" marR="0" lvl="4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1245" marR="0" lvl="5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0789" marR="0" lvl="6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55104" marR="0" lvl="7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014192" marR="0" lvl="8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Shape 18"/>
          <p:cNvSpPr txBox="1">
            <a:spLocks noGrp="1"/>
          </p:cNvSpPr>
          <p:nvPr>
            <p:ph type="ftr" idx="11"/>
          </p:nvPr>
        </p:nvSpPr>
        <p:spPr>
          <a:xfrm>
            <a:off x="1" y="0"/>
            <a:ext cx="3628800" cy="2721886"/>
          </a:xfrm>
        </p:spPr>
        <p:txBody>
          <a:bodyPr lIns="91425" tIns="91425" rIns="91425" bIns="91425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74004" marR="0" lvl="1" indent="-25923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36930" marR="0" lvl="2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51701" marR="0" lvl="3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6473" marR="0" lvl="4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1245" marR="0" lvl="5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0789" marR="0" lvl="6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55104" marR="0" lvl="7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014192" marR="0" lvl="8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19"/>
          <p:cNvSpPr txBox="1">
            <a:spLocks noGrp="1"/>
          </p:cNvSpPr>
          <p:nvPr>
            <p:ph type="sldNum" idx="12"/>
          </p:nvPr>
        </p:nvSpPr>
        <p:spPr>
          <a:xfrm>
            <a:off x="1" y="0"/>
            <a:ext cx="3628800" cy="2721886"/>
          </a:xfrm>
        </p:spPr>
        <p:txBody>
          <a:bodyPr lIns="91425" tIns="45700" rIns="91425" bIns="45700">
            <a:noAutofit/>
          </a:bodyPr>
          <a:lstStyle>
            <a:lvl1pPr algn="l">
              <a:lnSpc>
                <a:spcPct val="93000"/>
              </a:lnSpc>
              <a:buSzPct val="25000"/>
              <a:defRPr sz="1633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28E6A878-56C6-46C0-92C1-9F3B84C4A9A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5973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20552E7-48CC-40F3-B391-087BD8790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656F7E9-5E47-41D0-9CA9-DE4A31EE09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E805697-F6B9-4F6A-9C5B-5AAFE54A07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5354773-248E-4956-8633-6A496534A5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9BA260D-C952-48F5-9BCF-8EDB00FA2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E2D3A7-3660-4B54-93F1-E2F006CF22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A1E796-F773-4049-A027-E6B6CD753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Vložte název přednášky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Jméno Příjmení (bez titulů)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FC17CBE-6747-4FB3-910C-F34D0CC6F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75" r:id="rId6"/>
    <p:sldLayoutId id="2147483695" r:id="rId7"/>
    <p:sldLayoutId id="2147483686" r:id="rId8"/>
    <p:sldLayoutId id="2147483690" r:id="rId9"/>
    <p:sldLayoutId id="2147483692" r:id="rId10"/>
    <p:sldLayoutId id="2147483700" r:id="rId11"/>
    <p:sldLayoutId id="2147483701" r:id="rId12"/>
    <p:sldLayoutId id="2147483702" r:id="rId13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DE5DD285-E00D-4C54-A6D0-EEAA922CE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Hereditární nádorové syndromy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CFB37652-23F2-4193-BD4D-BBC6A754C3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Jakub Trizuljak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VLKG7X1c Klinická genetika - cvičení </a:t>
            </a:r>
          </a:p>
        </p:txBody>
      </p:sp>
    </p:spTree>
    <p:extLst>
      <p:ext uri="{BB962C8B-B14F-4D97-AF65-F5344CB8AC3E}">
        <p14:creationId xmlns:p14="http://schemas.microsoft.com/office/powerpoint/2010/main" val="667516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hape 36"/>
          <p:cNvSpPr txBox="1">
            <a:spLocks noChangeArrowheads="1"/>
          </p:cNvSpPr>
          <p:nvPr/>
        </p:nvSpPr>
        <p:spPr bwMode="auto">
          <a:xfrm>
            <a:off x="1980049" y="273629"/>
            <a:ext cx="8227583" cy="11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cs-CZ" sz="2000" b="1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Karcinom</a:t>
            </a:r>
            <a:r>
              <a:rPr lang="en-US" altLang="cs-CZ" sz="200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000" b="1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prsu</a:t>
            </a:r>
            <a:endParaRPr lang="en-US" altLang="cs-CZ" sz="2000" b="1" dirty="0">
              <a:solidFill>
                <a:schemeClr val="tx2"/>
              </a:solidFill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3795" name="Shape 37"/>
          <p:cNvSpPr txBox="1">
            <a:spLocks noChangeArrowheads="1"/>
          </p:cNvSpPr>
          <p:nvPr/>
        </p:nvSpPr>
        <p:spPr bwMode="auto">
          <a:xfrm>
            <a:off x="1980049" y="1504959"/>
            <a:ext cx="8227583" cy="257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469" rIns="0" bIns="0"/>
          <a:lstStyle>
            <a:lvl1pPr marL="457200" indent="-3810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spcAft>
                <a:spcPct val="0"/>
              </a:spcAft>
              <a:buClr>
                <a:srgbClr val="0000DC"/>
              </a:buClr>
              <a:buFont typeface="Arial" panose="020B0604020202020204" pitchFamily="34" charset="0"/>
              <a:buChar char="‒"/>
            </a:pPr>
            <a:r>
              <a:rPr lang="en-US" altLang="cs-CZ" sz="18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nejčastější</a:t>
            </a:r>
            <a:r>
              <a:rPr lang="en-US" altLang="cs-CZ" sz="18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18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zhoubné</a:t>
            </a:r>
            <a:r>
              <a:rPr lang="en-US" altLang="cs-CZ" sz="18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18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nádorové</a:t>
            </a:r>
            <a:r>
              <a:rPr lang="en-US" altLang="cs-CZ" sz="18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18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onemocnění</a:t>
            </a:r>
            <a:r>
              <a:rPr lang="en-US" altLang="cs-CZ" sz="18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u </a:t>
            </a:r>
            <a:r>
              <a:rPr lang="en-US" altLang="cs-CZ" sz="18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žen</a:t>
            </a:r>
            <a:r>
              <a:rPr lang="en-US" altLang="cs-CZ" sz="18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v ČR</a:t>
            </a:r>
          </a:p>
          <a:p>
            <a:pPr eaLnBrk="1">
              <a:spcAft>
                <a:spcPct val="0"/>
              </a:spcAft>
              <a:buClr>
                <a:srgbClr val="0000DC"/>
              </a:buClr>
              <a:buFont typeface="Arial" panose="020B0604020202020204" pitchFamily="34" charset="0"/>
              <a:buChar char="‒"/>
            </a:pPr>
            <a:r>
              <a:rPr lang="en-US" altLang="cs-CZ" sz="18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stoupající</a:t>
            </a:r>
            <a:r>
              <a:rPr lang="en-US" altLang="cs-CZ" sz="18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incidence, </a:t>
            </a:r>
            <a:r>
              <a:rPr lang="en-US" altLang="cs-CZ" sz="18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klesající</a:t>
            </a:r>
            <a:r>
              <a:rPr lang="en-US" altLang="cs-CZ" sz="18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18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mortalita</a:t>
            </a:r>
            <a:endParaRPr lang="en-US" altLang="cs-CZ" sz="1800" dirty="0"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spcAft>
                <a:spcPct val="0"/>
              </a:spcAft>
              <a:buClr>
                <a:srgbClr val="0000DC"/>
              </a:buClr>
              <a:buFont typeface="Arial" panose="020B0604020202020204" pitchFamily="34" charset="0"/>
              <a:buChar char="‒"/>
            </a:pPr>
            <a:r>
              <a:rPr lang="en-US" altLang="cs-CZ" sz="18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5-10% </a:t>
            </a:r>
            <a:r>
              <a:rPr lang="en-US" altLang="cs-CZ" sz="18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vzniká</a:t>
            </a:r>
            <a:r>
              <a:rPr lang="en-US" altLang="cs-CZ" sz="18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18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na</a:t>
            </a:r>
            <a:r>
              <a:rPr lang="en-US" altLang="cs-CZ" sz="18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18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základě</a:t>
            </a:r>
            <a:r>
              <a:rPr lang="en-US" altLang="cs-CZ" sz="18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18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dědičné</a:t>
            </a:r>
            <a:r>
              <a:rPr lang="en-US" altLang="cs-CZ" sz="18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18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predispozice</a:t>
            </a:r>
            <a:endParaRPr lang="en-US" altLang="cs-CZ" sz="1800" b="1" dirty="0"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3796" name="Shape 38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816" y="3037280"/>
            <a:ext cx="5936303" cy="307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296744"/>
      </p:ext>
    </p:extLst>
  </p:cSld>
  <p:clrMapOvr>
    <a:masterClrMapping/>
  </p:clrMapOvr>
  <p:transition spd="med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hape 43"/>
          <p:cNvSpPr txBox="1">
            <a:spLocks noChangeArrowheads="1"/>
          </p:cNvSpPr>
          <p:nvPr/>
        </p:nvSpPr>
        <p:spPr bwMode="auto">
          <a:xfrm>
            <a:off x="1982929" y="174260"/>
            <a:ext cx="8226144" cy="114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cs-CZ" sz="3200" b="1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Karcinom</a:t>
            </a:r>
            <a:r>
              <a:rPr lang="en-US" altLang="cs-CZ" sz="320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3200" b="1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ovaria</a:t>
            </a:r>
            <a:endParaRPr lang="en-US" altLang="cs-CZ" sz="3200" b="1" dirty="0">
              <a:solidFill>
                <a:schemeClr val="tx2"/>
              </a:solidFill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5843" name="Shape 44"/>
          <p:cNvSpPr txBox="1">
            <a:spLocks noChangeArrowheads="1"/>
          </p:cNvSpPr>
          <p:nvPr/>
        </p:nvSpPr>
        <p:spPr bwMode="auto">
          <a:xfrm>
            <a:off x="1417577" y="1651134"/>
            <a:ext cx="3743871" cy="433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469" rIns="0" bIns="0"/>
          <a:lstStyle>
            <a:lvl1pPr marL="457200" indent="-3810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spcAft>
                <a:spcPct val="0"/>
              </a:spcAft>
              <a:buClr>
                <a:srgbClr val="0000DC"/>
              </a:buClr>
              <a:buFont typeface="Arial" panose="020B0604020202020204" pitchFamily="34" charset="0"/>
              <a:buChar char="‒"/>
            </a:pPr>
            <a:r>
              <a:rPr lang="en-US" altLang="cs-CZ" sz="18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nádory</a:t>
            </a:r>
            <a:r>
              <a:rPr lang="en-US" altLang="cs-CZ" sz="18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18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vaječníků</a:t>
            </a:r>
            <a:r>
              <a:rPr lang="en-US" altLang="cs-CZ" sz="18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a </a:t>
            </a:r>
            <a:r>
              <a:rPr lang="en-US" altLang="cs-CZ" sz="18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vejcovodů</a:t>
            </a:r>
            <a:r>
              <a:rPr lang="en-US" altLang="cs-CZ" sz="18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18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tvoří</a:t>
            </a:r>
            <a:r>
              <a:rPr lang="en-US" altLang="cs-CZ" sz="18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18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asi</a:t>
            </a:r>
            <a:r>
              <a:rPr lang="en-US" altLang="cs-CZ" sz="18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15% ZN u </a:t>
            </a:r>
            <a:r>
              <a:rPr lang="en-US" altLang="cs-CZ" sz="18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žen</a:t>
            </a:r>
            <a:endParaRPr lang="en-US" altLang="cs-CZ" sz="1800" dirty="0"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spcAft>
                <a:spcPct val="0"/>
              </a:spcAft>
              <a:buClr>
                <a:srgbClr val="0000DC"/>
              </a:buClr>
              <a:buFont typeface="Arial" panose="020B0604020202020204" pitchFamily="34" charset="0"/>
              <a:buChar char="‒"/>
            </a:pPr>
            <a:r>
              <a:rPr lang="en-US" altLang="cs-CZ" sz="18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v </a:t>
            </a:r>
            <a:r>
              <a:rPr lang="en-US" altLang="cs-CZ" sz="18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incidenci</a:t>
            </a:r>
            <a:r>
              <a:rPr lang="en-US" altLang="cs-CZ" sz="18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je ČR </a:t>
            </a:r>
            <a:r>
              <a:rPr lang="en-US" altLang="cs-CZ" sz="18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na</a:t>
            </a:r>
            <a:r>
              <a:rPr lang="en-US" altLang="cs-CZ" sz="18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4.</a:t>
            </a:r>
            <a:r>
              <a:rPr lang="en-US" altLang="cs-CZ" sz="18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m</a:t>
            </a:r>
            <a:r>
              <a:rPr lang="en-US" altLang="cs-CZ" sz="18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ístě </a:t>
            </a:r>
            <a:br>
              <a:rPr lang="cs-CZ" altLang="cs-CZ" sz="18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cs-CZ" sz="18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v </a:t>
            </a:r>
            <a:r>
              <a:rPr lang="en-US" altLang="cs-CZ" sz="18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Evropě</a:t>
            </a:r>
            <a:endParaRPr lang="en-US" altLang="cs-CZ" sz="1800" dirty="0"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spcAft>
                <a:spcPct val="0"/>
              </a:spcAft>
              <a:buClr>
                <a:srgbClr val="0000DC"/>
              </a:buClr>
              <a:buFont typeface="Arial" panose="020B0604020202020204" pitchFamily="34" charset="0"/>
              <a:buChar char="‒"/>
            </a:pPr>
            <a:r>
              <a:rPr lang="en-US" altLang="cs-CZ" sz="18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mortalita</a:t>
            </a:r>
            <a:r>
              <a:rPr lang="en-US" altLang="cs-CZ" sz="18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je </a:t>
            </a:r>
            <a:r>
              <a:rPr lang="en-US" altLang="cs-CZ" sz="18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relativně</a:t>
            </a:r>
            <a:r>
              <a:rPr lang="en-US" altLang="cs-CZ" sz="18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18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vysoká</a:t>
            </a:r>
            <a:r>
              <a:rPr lang="en-US" altLang="cs-CZ" sz="18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!!!</a:t>
            </a:r>
          </a:p>
          <a:p>
            <a:pPr eaLnBrk="1">
              <a:spcAft>
                <a:spcPct val="0"/>
              </a:spcAft>
              <a:buClr>
                <a:srgbClr val="0000DC"/>
              </a:buClr>
              <a:buFont typeface="Arial" panose="020B0604020202020204" pitchFamily="34" charset="0"/>
              <a:buChar char="‒"/>
            </a:pPr>
            <a:r>
              <a:rPr lang="en-US" altLang="cs-CZ" sz="18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časné</a:t>
            </a:r>
            <a:r>
              <a:rPr lang="en-US" altLang="cs-CZ" sz="18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18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nádory</a:t>
            </a:r>
            <a:r>
              <a:rPr lang="en-US" altLang="cs-CZ" sz="18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18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mají</a:t>
            </a:r>
            <a:r>
              <a:rPr lang="en-US" altLang="cs-CZ" sz="18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18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dobrou</a:t>
            </a:r>
            <a:r>
              <a:rPr lang="en-US" altLang="cs-CZ" sz="18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18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prognózu</a:t>
            </a:r>
            <a:r>
              <a:rPr lang="en-US" altLang="cs-CZ" sz="18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en-US" altLang="cs-CZ" sz="18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bohužel</a:t>
            </a:r>
            <a:r>
              <a:rPr lang="en-US" altLang="cs-CZ" sz="18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18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většina</a:t>
            </a:r>
            <a:r>
              <a:rPr lang="en-US" altLang="cs-CZ" sz="18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18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diagnostikována</a:t>
            </a:r>
            <a:r>
              <a:rPr lang="en-US" altLang="cs-CZ" sz="18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18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až</a:t>
            </a:r>
            <a:r>
              <a:rPr lang="en-US" altLang="cs-CZ" sz="18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br>
              <a:rPr lang="en-US" altLang="cs-CZ" sz="18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cs-CZ" sz="18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v </a:t>
            </a:r>
            <a:r>
              <a:rPr lang="en-US" altLang="cs-CZ" sz="18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klin</a:t>
            </a:r>
            <a:r>
              <a:rPr lang="en-US" altLang="cs-CZ" sz="18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. </a:t>
            </a:r>
            <a:r>
              <a:rPr lang="en-US" altLang="cs-CZ" sz="18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st.</a:t>
            </a:r>
            <a:r>
              <a:rPr lang="en-US" altLang="cs-CZ" sz="18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III a IV</a:t>
            </a:r>
            <a:endParaRPr lang="cs-CZ" altLang="cs-CZ" sz="1800" b="1" dirty="0"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spcAft>
                <a:spcPct val="0"/>
              </a:spcAft>
              <a:buClr>
                <a:srgbClr val="0000DC"/>
              </a:buClr>
              <a:buFont typeface="Arial" panose="020B0604020202020204" pitchFamily="34" charset="0"/>
              <a:buChar char="‒"/>
            </a:pPr>
            <a:r>
              <a:rPr lang="cs-CZ" altLang="cs-CZ" sz="18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asi ve 25% je přítomna</a:t>
            </a:r>
            <a:br>
              <a:rPr lang="cs-CZ" altLang="cs-CZ" sz="18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cs-CZ" altLang="cs-CZ" sz="18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dědičná predispozice</a:t>
            </a:r>
            <a:endParaRPr lang="en-US" altLang="cs-CZ" sz="1800" dirty="0"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spcAft>
                <a:spcPct val="0"/>
              </a:spcAft>
            </a:pPr>
            <a:endParaRPr lang="cs-CZ" altLang="cs-CZ" sz="2177" dirty="0">
              <a:latin typeface="+mj-lt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5844" name="Shape 4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172" y="1137720"/>
            <a:ext cx="5011726" cy="268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Shape 46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172" y="3931613"/>
            <a:ext cx="5011726" cy="259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845100"/>
      </p:ext>
    </p:extLst>
  </p:cSld>
  <p:clrMapOvr>
    <a:masterClrMapping/>
  </p:clrMapOvr>
  <p:transition spd="med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hape 51"/>
          <p:cNvSpPr txBox="1">
            <a:spLocks noChangeArrowheads="1"/>
          </p:cNvSpPr>
          <p:nvPr/>
        </p:nvSpPr>
        <p:spPr bwMode="auto">
          <a:xfrm>
            <a:off x="1980049" y="273629"/>
            <a:ext cx="8227583" cy="11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cs-CZ" altLang="cs-CZ" sz="3992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Geny </a:t>
            </a:r>
            <a:r>
              <a:rPr lang="en-US" altLang="cs-CZ" sz="3992" b="1" i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BRCA1 / BRCA2</a:t>
            </a:r>
          </a:p>
        </p:txBody>
      </p:sp>
      <p:sp>
        <p:nvSpPr>
          <p:cNvPr id="37891" name="Shape 52"/>
          <p:cNvSpPr txBox="1">
            <a:spLocks noChangeArrowheads="1"/>
          </p:cNvSpPr>
          <p:nvPr/>
        </p:nvSpPr>
        <p:spPr bwMode="auto">
          <a:xfrm>
            <a:off x="1982930" y="1761307"/>
            <a:ext cx="8227583" cy="452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469" rIns="0" bIns="0"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DC"/>
              </a:buClr>
              <a:buSzPct val="100000"/>
              <a:buFont typeface="Arial" panose="020B0604020202020204" pitchFamily="34" charset="0"/>
              <a:buChar char="‒"/>
            </a:pPr>
            <a:r>
              <a:rPr lang="en-US" altLang="cs-CZ" sz="254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mutace</a:t>
            </a:r>
            <a:r>
              <a:rPr lang="en-US" altLang="cs-CZ" sz="254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54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genů</a:t>
            </a:r>
            <a:r>
              <a:rPr lang="en-US" altLang="cs-CZ" sz="254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BRCA1/2 </a:t>
            </a:r>
            <a:r>
              <a:rPr lang="en-US" altLang="cs-CZ" sz="254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způsobuje</a:t>
            </a:r>
            <a:r>
              <a:rPr lang="en-US" altLang="cs-CZ" sz="254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54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zvýšené</a:t>
            </a:r>
            <a:r>
              <a:rPr lang="en-US" altLang="cs-CZ" sz="254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54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riziko</a:t>
            </a:r>
            <a:r>
              <a:rPr lang="en-US" altLang="cs-CZ" sz="254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br>
              <a:rPr lang="cs-CZ" altLang="cs-CZ" sz="254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cs-CZ" sz="254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vzniku</a:t>
            </a:r>
            <a:r>
              <a:rPr lang="en-US" altLang="cs-CZ" sz="254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54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malignit</a:t>
            </a:r>
            <a:endParaRPr lang="cs-CZ" altLang="cs-CZ" sz="2540" dirty="0">
              <a:solidFill>
                <a:srgbClr val="000000"/>
              </a:solidFill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>
                <a:srgbClr val="0000DC"/>
              </a:buClr>
              <a:buSzPct val="100000"/>
              <a:buFont typeface="Arial" panose="020B0604020202020204" pitchFamily="34" charset="0"/>
              <a:buChar char="‒"/>
            </a:pPr>
            <a:r>
              <a:rPr lang="en-US" altLang="cs-CZ" sz="2540" b="1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celoživotní</a:t>
            </a:r>
            <a:r>
              <a:rPr lang="en-US" altLang="cs-CZ" sz="2540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540" b="1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riziko</a:t>
            </a:r>
            <a:r>
              <a:rPr lang="en-US" altLang="cs-CZ" sz="2540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540" b="1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vzniku</a:t>
            </a:r>
            <a:r>
              <a:rPr lang="en-US" altLang="cs-CZ" sz="2540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ca </a:t>
            </a:r>
            <a:r>
              <a:rPr lang="en-US" altLang="cs-CZ" sz="2540" b="1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prsu</a:t>
            </a:r>
            <a:r>
              <a:rPr lang="en-US" altLang="cs-CZ" sz="254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540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40-87% / 18-88%</a:t>
            </a:r>
          </a:p>
          <a:p>
            <a:pPr eaLnBrk="1">
              <a:lnSpc>
                <a:spcPct val="93000"/>
              </a:lnSpc>
              <a:buClr>
                <a:srgbClr val="0000DC"/>
              </a:buClr>
              <a:buSzPct val="100000"/>
              <a:buFont typeface="Arial" panose="020B0604020202020204" pitchFamily="34" charset="0"/>
              <a:buChar char="‒"/>
            </a:pPr>
            <a:r>
              <a:rPr lang="en-US" altLang="cs-CZ" sz="254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do 40 let </a:t>
            </a:r>
            <a:r>
              <a:rPr lang="en-US" altLang="cs-CZ" sz="254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onemocní</a:t>
            </a:r>
            <a:r>
              <a:rPr lang="en-US" altLang="cs-CZ" sz="254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54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na</a:t>
            </a:r>
            <a:r>
              <a:rPr lang="en-US" altLang="cs-CZ" sz="254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ca </a:t>
            </a:r>
            <a:r>
              <a:rPr lang="en-US" altLang="cs-CZ" sz="254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prsu</a:t>
            </a:r>
            <a:r>
              <a:rPr lang="en-US" altLang="cs-CZ" sz="254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19% </a:t>
            </a:r>
            <a:r>
              <a:rPr lang="en-US" altLang="cs-CZ" sz="254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nosiček</a:t>
            </a:r>
            <a:r>
              <a:rPr lang="en-US" altLang="cs-CZ" sz="254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BRCA1,</a:t>
            </a:r>
            <a:br>
              <a:rPr lang="cs-CZ" altLang="cs-CZ" sz="254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cs-CZ" sz="254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12% </a:t>
            </a:r>
            <a:r>
              <a:rPr lang="en-US" altLang="cs-CZ" sz="254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nosiček</a:t>
            </a:r>
            <a:r>
              <a:rPr lang="en-US" altLang="cs-CZ" sz="254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BRCA2</a:t>
            </a:r>
          </a:p>
          <a:p>
            <a:pPr eaLnBrk="1">
              <a:lnSpc>
                <a:spcPct val="93000"/>
              </a:lnSpc>
              <a:buClr>
                <a:srgbClr val="0000DC"/>
              </a:buClr>
              <a:buSzPct val="100000"/>
              <a:buFont typeface="Arial" panose="020B0604020202020204" pitchFamily="34" charset="0"/>
              <a:buChar char="‒"/>
            </a:pPr>
            <a:r>
              <a:rPr lang="en-US" altLang="cs-CZ" sz="2540" b="1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celoživotní</a:t>
            </a:r>
            <a:r>
              <a:rPr lang="en-US" altLang="cs-CZ" sz="2540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540" b="1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riziko</a:t>
            </a:r>
            <a:r>
              <a:rPr lang="en-US" altLang="cs-CZ" sz="2540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ca </a:t>
            </a:r>
            <a:r>
              <a:rPr lang="en-US" altLang="cs-CZ" sz="2540" b="1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ovaria</a:t>
            </a:r>
            <a:r>
              <a:rPr lang="en-US" altLang="cs-CZ" sz="2540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22-65% / 10-35%</a:t>
            </a:r>
          </a:p>
          <a:p>
            <a:pPr eaLnBrk="1">
              <a:lnSpc>
                <a:spcPct val="93000"/>
              </a:lnSpc>
              <a:buClr>
                <a:srgbClr val="0000DC"/>
              </a:buClr>
              <a:buSzPct val="100000"/>
              <a:buFont typeface="Arial" panose="020B0604020202020204" pitchFamily="34" charset="0"/>
              <a:buChar char="‒"/>
            </a:pPr>
            <a:r>
              <a:rPr lang="en-US" altLang="cs-CZ" sz="254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riziko</a:t>
            </a:r>
            <a:r>
              <a:rPr lang="en-US" altLang="cs-CZ" sz="254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54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dalších</a:t>
            </a:r>
            <a:r>
              <a:rPr lang="en-US" altLang="cs-CZ" sz="254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54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malignit</a:t>
            </a:r>
            <a:r>
              <a:rPr lang="en-US" altLang="cs-CZ" sz="254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(</a:t>
            </a:r>
            <a:r>
              <a:rPr lang="en-US" altLang="cs-CZ" sz="254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nádor</a:t>
            </a:r>
            <a:r>
              <a:rPr lang="en-US" altLang="cs-CZ" sz="254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54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dělohy</a:t>
            </a:r>
            <a:r>
              <a:rPr lang="en-US" altLang="cs-CZ" sz="254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en-US" altLang="cs-CZ" sz="254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čípku</a:t>
            </a:r>
            <a:r>
              <a:rPr lang="en-US" altLang="cs-CZ" sz="254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en-US" altLang="cs-CZ" sz="254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kolorektální</a:t>
            </a:r>
            <a:r>
              <a:rPr lang="en-US" altLang="cs-CZ" sz="254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ca, ca </a:t>
            </a:r>
            <a:r>
              <a:rPr lang="en-US" altLang="cs-CZ" sz="254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slinivky</a:t>
            </a:r>
            <a:r>
              <a:rPr lang="en-US" altLang="cs-CZ" sz="254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en-US" altLang="cs-CZ" sz="254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prostaty</a:t>
            </a:r>
            <a:r>
              <a:rPr lang="en-US" altLang="cs-CZ" sz="254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en-US" altLang="cs-CZ" sz="254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žaludku</a:t>
            </a:r>
            <a:r>
              <a:rPr lang="en-US" altLang="cs-CZ" sz="254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4147516"/>
      </p:ext>
    </p:extLst>
  </p:cSld>
  <p:clrMapOvr>
    <a:masterClrMapping/>
  </p:clrMapOvr>
  <p:transition spd="med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hape 57"/>
          <p:cNvSpPr txBox="1">
            <a:spLocks noChangeArrowheads="1"/>
          </p:cNvSpPr>
          <p:nvPr/>
        </p:nvSpPr>
        <p:spPr bwMode="auto">
          <a:xfrm>
            <a:off x="1982930" y="144016"/>
            <a:ext cx="8227583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cs-CZ" sz="3992" b="1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Signální</a:t>
            </a:r>
            <a:r>
              <a:rPr lang="en-US" altLang="cs-CZ" sz="3992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3992" b="1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dráha</a:t>
            </a:r>
            <a:r>
              <a:rPr lang="en-US" altLang="cs-CZ" sz="3992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3992" b="1" i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BRCA</a:t>
            </a:r>
            <a:r>
              <a:rPr lang="cs-CZ" altLang="cs-CZ" sz="3992" b="1" i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1</a:t>
            </a:r>
            <a:r>
              <a:rPr lang="en-US" altLang="cs-CZ" sz="3992" b="1" i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/2</a:t>
            </a:r>
          </a:p>
        </p:txBody>
      </p:sp>
      <p:pic>
        <p:nvPicPr>
          <p:cNvPr id="39939" name="Shape 58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69" y="1477596"/>
            <a:ext cx="5834053" cy="48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Shape 59"/>
          <p:cNvSpPr txBox="1">
            <a:spLocks noChangeArrowheads="1"/>
          </p:cNvSpPr>
          <p:nvPr/>
        </p:nvSpPr>
        <p:spPr bwMode="auto">
          <a:xfrm>
            <a:off x="7628322" y="2469861"/>
            <a:ext cx="2839978" cy="29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82939" rIns="81646" bIns="82939"/>
          <a:lstStyle>
            <a:lvl1pPr marL="215900" indent="-215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SzPct val="25000"/>
              <a:buFont typeface="Arial" panose="020B0604020202020204" pitchFamily="34" charset="0"/>
              <a:buNone/>
            </a:pPr>
            <a:r>
              <a:rPr lang="en-US" altLang="cs-CZ" sz="2177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Vliv</a:t>
            </a:r>
            <a:r>
              <a:rPr lang="en-US" altLang="cs-CZ" sz="2177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177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na</a:t>
            </a:r>
            <a:r>
              <a:rPr lang="en-US" altLang="cs-CZ" sz="2177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177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úrovni</a:t>
            </a:r>
            <a:endParaRPr lang="en-US" altLang="cs-CZ" sz="2177" dirty="0"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endParaRPr lang="cs-CZ" altLang="cs-CZ" sz="2177" dirty="0"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indent="-342900" eaLnBrk="1">
              <a:lnSpc>
                <a:spcPct val="100000"/>
              </a:lnSpc>
              <a:spcAft>
                <a:spcPct val="0"/>
              </a:spcAft>
              <a:buClr>
                <a:srgbClr val="0000DC"/>
              </a:buClr>
              <a:buFont typeface="Arial" panose="020B0604020202020204" pitchFamily="34" charset="0"/>
              <a:buChar char="‒"/>
            </a:pPr>
            <a:r>
              <a:rPr lang="en-US" altLang="cs-CZ" sz="2177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reparace</a:t>
            </a:r>
            <a:r>
              <a:rPr lang="en-US" altLang="cs-CZ" sz="2177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DNA</a:t>
            </a:r>
          </a:p>
          <a:p>
            <a:pPr marL="342900" indent="-342900" eaLnBrk="1">
              <a:lnSpc>
                <a:spcPct val="100000"/>
              </a:lnSpc>
              <a:spcAft>
                <a:spcPct val="0"/>
              </a:spcAft>
              <a:buClr>
                <a:srgbClr val="0000DC"/>
              </a:buClr>
              <a:buFont typeface="Arial" panose="020B0604020202020204" pitchFamily="34" charset="0"/>
              <a:buChar char="‒"/>
            </a:pPr>
            <a:r>
              <a:rPr lang="en-US" altLang="cs-CZ" sz="2177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buněčného</a:t>
            </a:r>
            <a:r>
              <a:rPr lang="en-US" altLang="cs-CZ" sz="2177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177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cyklu</a:t>
            </a:r>
            <a:endParaRPr lang="en-US" altLang="cs-CZ" sz="2177" b="1" dirty="0"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indent="-342900" eaLnBrk="1">
              <a:lnSpc>
                <a:spcPct val="100000"/>
              </a:lnSpc>
              <a:spcAft>
                <a:spcPct val="0"/>
              </a:spcAft>
              <a:buClr>
                <a:srgbClr val="0000DC"/>
              </a:buClr>
              <a:buFont typeface="Arial" panose="020B0604020202020204" pitchFamily="34" charset="0"/>
              <a:buChar char="‒"/>
            </a:pPr>
            <a:r>
              <a:rPr lang="en-US" altLang="cs-CZ" sz="2177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apoptózy</a:t>
            </a:r>
            <a:endParaRPr lang="en-US" altLang="cs-CZ" sz="2177" b="1" dirty="0"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836860"/>
      </p:ext>
    </p:extLst>
  </p:cSld>
  <p:clrMapOvr>
    <a:masterClrMapping/>
  </p:clrMapOvr>
  <p:transition spd="med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hape 64"/>
          <p:cNvSpPr txBox="1">
            <a:spLocks noChangeArrowheads="1"/>
          </p:cNvSpPr>
          <p:nvPr/>
        </p:nvSpPr>
        <p:spPr bwMode="auto">
          <a:xfrm>
            <a:off x="1980049" y="273629"/>
            <a:ext cx="8227583" cy="11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cs-CZ" sz="3992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PARP inhibitory</a:t>
            </a:r>
          </a:p>
        </p:txBody>
      </p:sp>
      <p:pic>
        <p:nvPicPr>
          <p:cNvPr id="41987" name="Shape 6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636" y="1582727"/>
            <a:ext cx="3454923" cy="20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Shape 66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229" y="1301898"/>
            <a:ext cx="4225404" cy="525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Shape 67"/>
          <p:cNvSpPr>
            <a:spLocks noChangeArrowheads="1"/>
          </p:cNvSpPr>
          <p:nvPr/>
        </p:nvSpPr>
        <p:spPr bwMode="auto">
          <a:xfrm>
            <a:off x="5666836" y="2698844"/>
            <a:ext cx="1993169" cy="64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9" tIns="41458" rIns="82939" bIns="41458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2177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1990" name="Shape 68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5" y="3840885"/>
            <a:ext cx="2894704" cy="208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Shape 69"/>
          <p:cNvSpPr txBox="1">
            <a:spLocks noChangeArrowheads="1"/>
          </p:cNvSpPr>
          <p:nvPr/>
        </p:nvSpPr>
        <p:spPr bwMode="auto">
          <a:xfrm>
            <a:off x="2527306" y="5923343"/>
            <a:ext cx="2291280" cy="54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82939" rIns="81646" bIns="82939"/>
          <a:lstStyle/>
          <a:p>
            <a:pPr eaLnBrk="1"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cs-CZ" sz="2177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Olaparib (Lynparza)</a:t>
            </a:r>
          </a:p>
        </p:txBody>
      </p:sp>
    </p:spTree>
    <p:extLst>
      <p:ext uri="{BB962C8B-B14F-4D97-AF65-F5344CB8AC3E}">
        <p14:creationId xmlns:p14="http://schemas.microsoft.com/office/powerpoint/2010/main" val="2023185610"/>
      </p:ext>
    </p:extLst>
  </p:cSld>
  <p:clrMapOvr>
    <a:masterClrMapping/>
  </p:clrMapOvr>
  <p:transition spd="med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hape 74"/>
          <p:cNvSpPr txBox="1">
            <a:spLocks noChangeArrowheads="1"/>
          </p:cNvSpPr>
          <p:nvPr/>
        </p:nvSpPr>
        <p:spPr bwMode="auto">
          <a:xfrm>
            <a:off x="1915242" y="554460"/>
            <a:ext cx="8227584" cy="114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cs-CZ" sz="3992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Další</a:t>
            </a:r>
            <a:r>
              <a:rPr lang="en-US" altLang="cs-CZ" sz="3992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3992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geny</a:t>
            </a:r>
            <a:r>
              <a:rPr lang="cs-CZ" altLang="cs-CZ" sz="3992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se zvýšeným rizikem </a:t>
            </a:r>
            <a:br>
              <a:rPr lang="cs-CZ" altLang="cs-CZ" sz="3992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cs-CZ" altLang="cs-CZ" sz="3992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Ca prsu a vaječníku</a:t>
            </a:r>
            <a:endParaRPr lang="en-US" altLang="cs-CZ" sz="3992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4035" name="Shape 75"/>
          <p:cNvSpPr txBox="1">
            <a:spLocks noChangeArrowheads="1"/>
          </p:cNvSpPr>
          <p:nvPr/>
        </p:nvSpPr>
        <p:spPr bwMode="auto">
          <a:xfrm>
            <a:off x="2093820" y="2324405"/>
            <a:ext cx="7870427" cy="377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9" tIns="82939" rIns="82939" bIns="82939"/>
          <a:lstStyle>
            <a:lvl1pPr marL="457200" indent="-4191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495300" indent="-457200" eaLnBrk="1">
              <a:spcAft>
                <a:spcPct val="0"/>
              </a:spcAft>
              <a:buClr>
                <a:srgbClr val="0000DC"/>
              </a:buClr>
              <a:buFont typeface="Calibri" panose="020F0502020204030204" pitchFamily="34" charset="0"/>
              <a:buChar char="‒"/>
            </a:pPr>
            <a:r>
              <a:rPr lang="en-US" altLang="cs-CZ" sz="254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existují</a:t>
            </a:r>
            <a:r>
              <a:rPr lang="en-US" altLang="cs-CZ" sz="254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54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další</a:t>
            </a:r>
            <a:r>
              <a:rPr lang="en-US" altLang="cs-CZ" sz="254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54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geny</a:t>
            </a:r>
            <a:r>
              <a:rPr lang="en-US" altLang="cs-CZ" sz="254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54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vyššího</a:t>
            </a:r>
            <a:r>
              <a:rPr lang="en-US" altLang="cs-CZ" sz="254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a </a:t>
            </a:r>
            <a:r>
              <a:rPr lang="en-US" altLang="cs-CZ" sz="254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středního</a:t>
            </a:r>
            <a:r>
              <a:rPr lang="en-US" altLang="cs-CZ" sz="254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54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rizika</a:t>
            </a:r>
            <a:r>
              <a:rPr lang="en-US" altLang="cs-CZ" sz="254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en-US" altLang="cs-CZ" sz="254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podílející</a:t>
            </a:r>
            <a:r>
              <a:rPr lang="en-US" altLang="cs-CZ" sz="254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se </a:t>
            </a:r>
            <a:r>
              <a:rPr lang="en-US" altLang="cs-CZ" sz="254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na</a:t>
            </a:r>
            <a:r>
              <a:rPr lang="en-US" altLang="cs-CZ" sz="254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54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genezi</a:t>
            </a:r>
            <a:r>
              <a:rPr lang="en-US" altLang="cs-CZ" sz="254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54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karcinomu</a:t>
            </a:r>
            <a:r>
              <a:rPr lang="en-US" altLang="cs-CZ" sz="254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54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prsu</a:t>
            </a:r>
            <a:r>
              <a:rPr lang="en-US" altLang="cs-CZ" sz="254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a </a:t>
            </a:r>
            <a:r>
              <a:rPr lang="en-US" altLang="cs-CZ" sz="254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ovaria</a:t>
            </a:r>
            <a:endParaRPr lang="en-US" altLang="cs-CZ" sz="254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95300" indent="-457200" eaLnBrk="1">
              <a:spcAft>
                <a:spcPct val="0"/>
              </a:spcAft>
              <a:buClr>
                <a:srgbClr val="0000DC"/>
              </a:buClr>
              <a:buFont typeface="Calibri" panose="020F0502020204030204" pitchFamily="34" charset="0"/>
              <a:buChar char="‒"/>
            </a:pPr>
            <a:r>
              <a:rPr lang="cs-CZ" altLang="cs-CZ" sz="254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ATM</a:t>
            </a:r>
            <a:r>
              <a:rPr lang="cs-CZ" altLang="cs-CZ" sz="254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APC, BARD1, BRIP1, CDH1, </a:t>
            </a:r>
            <a:r>
              <a:rPr lang="cs-CZ" altLang="cs-CZ" sz="254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CHEK2</a:t>
            </a:r>
            <a:r>
              <a:rPr lang="cs-CZ" altLang="cs-CZ" sz="254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EPCAM, MLH1, MSH2, MSH6, MUTYH, NBN, PALB2, PMS2, PTEN, RAD50, RAD51C, RAD51D, STK11, </a:t>
            </a:r>
            <a:r>
              <a:rPr lang="cs-CZ" altLang="cs-CZ" sz="254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TP53</a:t>
            </a:r>
          </a:p>
          <a:p>
            <a:pPr marL="495300" indent="-457200" eaLnBrk="1">
              <a:spcAft>
                <a:spcPct val="0"/>
              </a:spcAft>
              <a:buClr>
                <a:srgbClr val="0000DC"/>
              </a:buClr>
              <a:buFont typeface="Calibri" panose="020F0502020204030204" pitchFamily="34" charset="0"/>
              <a:buChar char="‒"/>
            </a:pPr>
            <a:r>
              <a:rPr lang="en-US" altLang="cs-CZ" sz="254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CZECANCA</a:t>
            </a:r>
            <a:r>
              <a:rPr lang="en-US" altLang="cs-CZ" sz="254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: </a:t>
            </a:r>
            <a:r>
              <a:rPr lang="en-US" altLang="cs-CZ" sz="254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CZEch</a:t>
            </a:r>
            <a:r>
              <a:rPr lang="en-US" altLang="cs-CZ" sz="254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54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CAncer</a:t>
            </a:r>
            <a:r>
              <a:rPr lang="en-US" altLang="cs-CZ" sz="254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54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paNel</a:t>
            </a:r>
            <a:r>
              <a:rPr lang="en-US" altLang="cs-CZ" sz="254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for Clinical Application - panel 219 </a:t>
            </a:r>
            <a:r>
              <a:rPr lang="en-US" altLang="cs-CZ" sz="254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genů</a:t>
            </a:r>
            <a:r>
              <a:rPr lang="en-US" altLang="cs-CZ" sz="254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pro </a:t>
            </a:r>
            <a:r>
              <a:rPr lang="en-US" altLang="cs-CZ" sz="254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nádorovou</a:t>
            </a:r>
            <a:r>
              <a:rPr lang="en-US" altLang="cs-CZ" sz="254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54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susceptibilitu</a:t>
            </a:r>
            <a:endParaRPr lang="cs-CZ" altLang="cs-CZ" sz="254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95300" indent="-457200" eaLnBrk="1">
              <a:spcAft>
                <a:spcPct val="0"/>
              </a:spcAft>
              <a:buClr>
                <a:srgbClr val="0000DC"/>
              </a:buClr>
              <a:buFont typeface="Calibri" panose="020F0502020204030204" pitchFamily="34" charset="0"/>
              <a:buChar char="‒"/>
            </a:pPr>
            <a:r>
              <a:rPr lang="cs-CZ" altLang="cs-CZ" sz="254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BRONCO</a:t>
            </a:r>
            <a:r>
              <a:rPr lang="cs-CZ" altLang="cs-CZ" sz="254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– BRNO – ONCO – 296 genů pro nádorovou susceptibilitu vč. Hematologických malignit</a:t>
            </a:r>
            <a:endParaRPr lang="en-US" altLang="cs-CZ" sz="254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071530"/>
      </p:ext>
    </p:extLst>
  </p:cSld>
  <p:clrMapOvr>
    <a:masterClrMapping/>
  </p:clrMapOvr>
  <p:transition spd="med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80"/>
          <p:cNvSpPr txBox="1">
            <a:spLocks noChangeArrowheads="1"/>
          </p:cNvSpPr>
          <p:nvPr/>
        </p:nvSpPr>
        <p:spPr bwMode="auto">
          <a:xfrm>
            <a:off x="1269580" y="449328"/>
            <a:ext cx="9461395" cy="11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cs-CZ" altLang="cs-CZ" sz="320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Genetické t</a:t>
            </a:r>
            <a:r>
              <a:rPr lang="en-US" altLang="cs-CZ" sz="3200" b="1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estování</a:t>
            </a:r>
            <a:r>
              <a:rPr lang="en-US" altLang="cs-CZ" sz="320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3200" b="1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mutac</a:t>
            </a:r>
            <a:r>
              <a:rPr lang="cs-CZ" altLang="cs-CZ" sz="320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í</a:t>
            </a:r>
            <a:r>
              <a:rPr lang="en-US" altLang="cs-CZ" sz="320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3200" b="1" i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BRCA1/2</a:t>
            </a:r>
            <a:r>
              <a:rPr lang="cs-CZ" altLang="cs-CZ" sz="3200" b="1" i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cs-CZ" altLang="cs-CZ" sz="320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(a dalších)</a:t>
            </a:r>
            <a:endParaRPr lang="en-US" altLang="cs-CZ" sz="3200" b="1" dirty="0">
              <a:solidFill>
                <a:schemeClr val="tx2"/>
              </a:solidFill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6083" name="Shape 81"/>
          <p:cNvSpPr txBox="1">
            <a:spLocks noChangeArrowheads="1"/>
          </p:cNvSpPr>
          <p:nvPr/>
        </p:nvSpPr>
        <p:spPr bwMode="auto">
          <a:xfrm>
            <a:off x="1784188" y="2334486"/>
            <a:ext cx="4048265" cy="38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9" tIns="82939" rIns="82939" bIns="82939"/>
          <a:lstStyle>
            <a:lvl1pPr marL="457200" indent="-4191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spcAft>
                <a:spcPct val="0"/>
              </a:spcAft>
              <a:buClr>
                <a:srgbClr val="0000DC"/>
              </a:buClr>
              <a:buFont typeface="Arial" panose="020B0604020202020204" pitchFamily="34" charset="0"/>
              <a:buChar char="‒"/>
            </a:pPr>
            <a:r>
              <a:rPr lang="en-US" altLang="cs-CZ" sz="2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NGS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- 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sekvenování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nové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generace</a:t>
            </a:r>
            <a:endParaRPr lang="en-US" altLang="cs-CZ" sz="2400" dirty="0">
              <a:solidFill>
                <a:schemeClr val="tx1"/>
              </a:solidFill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spcAft>
                <a:spcPct val="0"/>
              </a:spcAft>
              <a:buClr>
                <a:srgbClr val="0000DC"/>
              </a:buClr>
              <a:buFont typeface="Arial" panose="020B0604020202020204" pitchFamily="34" charset="0"/>
              <a:buChar char="‒"/>
            </a:pPr>
            <a:r>
              <a:rPr lang="en-US" altLang="cs-CZ" sz="2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MLPA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analýza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delších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mutací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nebo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duplikací</a:t>
            </a:r>
            <a:endParaRPr lang="en-US" altLang="cs-CZ" sz="2400" dirty="0">
              <a:solidFill>
                <a:schemeClr val="tx1"/>
              </a:solidFill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spcAft>
                <a:spcPct val="0"/>
              </a:spcAft>
              <a:buClr>
                <a:srgbClr val="0000DC"/>
              </a:buClr>
              <a:buFont typeface="Arial" panose="020B0604020202020204" pitchFamily="34" charset="0"/>
              <a:buChar char="‒"/>
            </a:pP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přímě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srovnání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nalezené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mutace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s 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databázemi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b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in 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silico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predikce</a:t>
            </a:r>
            <a:endParaRPr lang="en-US" altLang="cs-CZ" sz="2400" dirty="0">
              <a:solidFill>
                <a:schemeClr val="tx1"/>
              </a:solidFill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46084" name="Shape 8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449699"/>
            <a:ext cx="4267168" cy="292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686803"/>
      </p:ext>
    </p:extLst>
  </p:cSld>
  <p:clrMapOvr>
    <a:masterClrMapping/>
  </p:clrMapOvr>
  <p:transition spd="med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hape 87"/>
          <p:cNvSpPr txBox="1">
            <a:spLocks noChangeArrowheads="1"/>
          </p:cNvSpPr>
          <p:nvPr/>
        </p:nvSpPr>
        <p:spPr bwMode="auto">
          <a:xfrm>
            <a:off x="1817038" y="113830"/>
            <a:ext cx="8227584" cy="11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cs-CZ" sz="3992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Rodokmen</a:t>
            </a:r>
            <a:endParaRPr lang="en-US" altLang="cs-CZ" sz="3992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8131" name="Shape 88"/>
          <p:cNvSpPr txBox="1">
            <a:spLocks noChangeArrowheads="1"/>
          </p:cNvSpPr>
          <p:nvPr/>
        </p:nvSpPr>
        <p:spPr bwMode="auto">
          <a:xfrm>
            <a:off x="543752" y="1669720"/>
            <a:ext cx="3817357" cy="289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82939" rIns="81646" bIns="82939"/>
          <a:lstStyle>
            <a:lvl1pPr marL="457200" indent="-3810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>
                <a:srgbClr val="0000DC"/>
              </a:buClr>
              <a:buFont typeface="Calibri" panose="020F0502020204030204" pitchFamily="34" charset="0"/>
              <a:buChar char="‒"/>
            </a:pPr>
            <a:r>
              <a:rPr lang="en-US" altLang="cs-CZ" sz="2177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 </a:t>
            </a:r>
            <a:r>
              <a:rPr lang="en-US" altLang="cs-CZ" sz="2177" b="1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přenos</a:t>
            </a:r>
            <a:endParaRPr lang="en-US" altLang="cs-CZ" sz="2177" b="1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Clr>
                <a:srgbClr val="0000DC"/>
              </a:buClr>
              <a:buFont typeface="Calibri" panose="020F0502020204030204" pitchFamily="34" charset="0"/>
              <a:buChar char="‒"/>
            </a:pPr>
            <a:r>
              <a:rPr lang="en-US" altLang="cs-CZ" sz="2177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výskyt</a:t>
            </a:r>
            <a:r>
              <a:rPr lang="en-US" altLang="cs-CZ" sz="2177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ca </a:t>
            </a:r>
            <a:r>
              <a:rPr lang="en-US" altLang="cs-CZ" sz="2177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prsu</a:t>
            </a:r>
            <a:r>
              <a:rPr lang="en-US" altLang="cs-CZ" sz="2177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en-US" altLang="cs-CZ" sz="2177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ovaria</a:t>
            </a:r>
            <a:r>
              <a:rPr lang="en-US" altLang="cs-CZ" sz="2177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br>
              <a:rPr lang="en-US" altLang="cs-CZ" sz="2177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cs-CZ" sz="2177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 </a:t>
            </a:r>
            <a:r>
              <a:rPr lang="en-US" altLang="cs-CZ" sz="2177" b="1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mladém</a:t>
            </a:r>
            <a:r>
              <a:rPr lang="en-US" altLang="cs-CZ" sz="2177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177" b="1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věku</a:t>
            </a:r>
            <a:endParaRPr lang="en-US" altLang="cs-CZ" sz="2177" b="1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Clr>
                <a:srgbClr val="0000DC"/>
              </a:buClr>
              <a:buFont typeface="Calibri" panose="020F0502020204030204" pitchFamily="34" charset="0"/>
              <a:buChar char="‒"/>
            </a:pPr>
            <a:r>
              <a:rPr lang="en-US" altLang="cs-CZ" sz="2177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výskyt</a:t>
            </a:r>
            <a:r>
              <a:rPr lang="en-US" altLang="cs-CZ" sz="2177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177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onemocnění</a:t>
            </a:r>
            <a:r>
              <a:rPr lang="en-US" altLang="cs-CZ" sz="2177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177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prsu</a:t>
            </a:r>
            <a:r>
              <a:rPr lang="en-US" altLang="cs-CZ" sz="2177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en-US" altLang="cs-CZ" sz="2177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ovaria</a:t>
            </a:r>
            <a:r>
              <a:rPr lang="en-US" altLang="cs-CZ" sz="2177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v </a:t>
            </a:r>
            <a:r>
              <a:rPr lang="en-US" altLang="cs-CZ" sz="2177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každé</a:t>
            </a:r>
            <a:r>
              <a:rPr lang="en-US" altLang="cs-CZ" sz="2177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177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generaci</a:t>
            </a:r>
            <a:endParaRPr lang="en-US" altLang="cs-CZ" sz="2177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Clr>
                <a:srgbClr val="0000DC"/>
              </a:buClr>
              <a:buFont typeface="Calibri" panose="020F0502020204030204" pitchFamily="34" charset="0"/>
              <a:buChar char="‒"/>
            </a:pPr>
            <a:r>
              <a:rPr lang="en-US" altLang="cs-CZ" sz="2177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výskyt</a:t>
            </a:r>
            <a:r>
              <a:rPr lang="en-US" altLang="cs-CZ" sz="2177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177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dalších</a:t>
            </a:r>
            <a:r>
              <a:rPr lang="en-US" altLang="cs-CZ" sz="2177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177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malignit</a:t>
            </a:r>
            <a:endParaRPr lang="en-US" altLang="cs-CZ" sz="2177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Clr>
                <a:srgbClr val="0000DC"/>
              </a:buClr>
              <a:buFont typeface="Calibri" panose="020F0502020204030204" pitchFamily="34" charset="0"/>
              <a:buChar char="‒"/>
            </a:pPr>
            <a:r>
              <a:rPr lang="en-US" altLang="cs-CZ" sz="2177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asymptomat</a:t>
            </a:r>
            <a:r>
              <a:rPr lang="en-US" altLang="cs-CZ" sz="2177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</a:t>
            </a:r>
            <a:r>
              <a:rPr lang="en-US" altLang="cs-CZ" sz="2177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přenašečky</a:t>
            </a:r>
            <a:r>
              <a:rPr lang="en-US" altLang="cs-CZ" sz="2177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 </a:t>
            </a:r>
            <a:r>
              <a:rPr lang="en-US" altLang="cs-CZ" sz="2177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lang="en-US" altLang="cs-CZ" sz="2177" b="1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neúplná</a:t>
            </a:r>
            <a:r>
              <a:rPr lang="en-US" altLang="cs-CZ" sz="2177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penetrance</a:t>
            </a:r>
            <a:r>
              <a:rPr lang="en-US" altLang="cs-CZ" sz="2177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)</a:t>
            </a:r>
          </a:p>
        </p:txBody>
      </p:sp>
      <p:grpSp>
        <p:nvGrpSpPr>
          <p:cNvPr id="48132" name="Skupina 1"/>
          <p:cNvGrpSpPr>
            <a:grpSpLocks/>
          </p:cNvGrpSpPr>
          <p:nvPr/>
        </p:nvGrpSpPr>
        <p:grpSpPr bwMode="auto">
          <a:xfrm>
            <a:off x="4723537" y="1643213"/>
            <a:ext cx="5700118" cy="3765995"/>
            <a:chOff x="1354155" y="1300462"/>
            <a:chExt cx="7538325" cy="4980304"/>
          </a:xfrm>
        </p:grpSpPr>
        <p:grpSp>
          <p:nvGrpSpPr>
            <p:cNvPr id="48133" name="Skupina 4"/>
            <p:cNvGrpSpPr>
              <a:grpSpLocks/>
            </p:cNvGrpSpPr>
            <p:nvPr/>
          </p:nvGrpSpPr>
          <p:grpSpPr bwMode="auto">
            <a:xfrm>
              <a:off x="5009319" y="1338623"/>
              <a:ext cx="2106804" cy="1345933"/>
              <a:chOff x="4968168" y="1329982"/>
              <a:chExt cx="2106804" cy="1345933"/>
            </a:xfrm>
          </p:grpSpPr>
          <p:grpSp>
            <p:nvGrpSpPr>
              <p:cNvPr id="48204" name="Skupina 5"/>
              <p:cNvGrpSpPr>
                <a:grpSpLocks/>
              </p:cNvGrpSpPr>
              <p:nvPr/>
            </p:nvGrpSpPr>
            <p:grpSpPr bwMode="auto">
              <a:xfrm>
                <a:off x="4968168" y="1329982"/>
                <a:ext cx="2106804" cy="1345933"/>
                <a:chOff x="1197996" y="1335021"/>
                <a:chExt cx="2106804" cy="1345933"/>
              </a:xfrm>
            </p:grpSpPr>
            <p:sp>
              <p:nvSpPr>
                <p:cNvPr id="48206" name="Oval 19"/>
                <p:cNvSpPr>
                  <a:spLocks noChangeArrowheads="1"/>
                </p:cNvSpPr>
                <p:nvPr/>
              </p:nvSpPr>
              <p:spPr bwMode="auto">
                <a:xfrm>
                  <a:off x="2737440" y="1453114"/>
                  <a:ext cx="476640" cy="46372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75238" tIns="37620" rIns="75238" bIns="37620" anchor="ctr"/>
                <a:lstStyle>
                  <a:lvl1pPr defTabSz="406400">
                    <a:lnSpc>
                      <a:spcPct val="93000"/>
                    </a:lnSpc>
                    <a:spcAft>
                      <a:spcPts val="1425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1pPr>
                  <a:lvl2pPr defTabSz="406400">
                    <a:lnSpc>
                      <a:spcPct val="93000"/>
                    </a:lnSpc>
                    <a:spcAft>
                      <a:spcPts val="113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2pPr>
                  <a:lvl3pPr defTabSz="406400">
                    <a:lnSpc>
                      <a:spcPct val="93000"/>
                    </a:lnSpc>
                    <a:spcAft>
                      <a:spcPts val="85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3pPr>
                  <a:lvl4pPr defTabSz="406400">
                    <a:lnSpc>
                      <a:spcPct val="93000"/>
                    </a:lnSpc>
                    <a:spcAft>
                      <a:spcPts val="575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4pPr>
                  <a:lvl5pPr defTabSz="406400">
                    <a:lnSpc>
                      <a:spcPct val="93000"/>
                    </a:lnSpc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5pPr>
                  <a:lvl6pPr marL="25146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6pPr>
                  <a:lvl7pPr marL="29718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7pPr>
                  <a:lvl8pPr marL="34290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8pPr>
                  <a:lvl9pPr marL="38862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Tx/>
                  </a:pPr>
                  <a:endParaRPr lang="cs-CZ" altLang="cs-CZ" sz="1089">
                    <a:solidFill>
                      <a:srgbClr val="FFFFFF"/>
                    </a:solidFill>
                    <a:latin typeface="Times New Roman" panose="02020603050405020304" pitchFamily="18" charset="0"/>
                    <a:ea typeface="Arial Unicode MS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207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646720" y="1335021"/>
                  <a:ext cx="658080" cy="65382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/>
                </a:p>
              </p:txBody>
            </p:sp>
            <p:sp>
              <p:nvSpPr>
                <p:cNvPr id="48208" name="Line 4"/>
                <p:cNvSpPr>
                  <a:spLocks noChangeShapeType="1"/>
                </p:cNvSpPr>
                <p:nvPr/>
              </p:nvSpPr>
              <p:spPr bwMode="auto">
                <a:xfrm>
                  <a:off x="2292590" y="1679217"/>
                  <a:ext cx="0" cy="100173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/>
                </a:p>
              </p:txBody>
            </p:sp>
            <p:sp>
              <p:nvSpPr>
                <p:cNvPr id="48209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197996" y="1344635"/>
                  <a:ext cx="658080" cy="65382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/>
                </a:p>
              </p:txBody>
            </p:sp>
          </p:grpSp>
          <p:sp>
            <p:nvSpPr>
              <p:cNvPr id="48205" name="Line 17"/>
              <p:cNvSpPr>
                <a:spLocks noChangeShapeType="1"/>
              </p:cNvSpPr>
              <p:nvPr/>
            </p:nvSpPr>
            <p:spPr bwMode="auto">
              <a:xfrm flipV="1">
                <a:off x="5486012" y="1667950"/>
                <a:ext cx="100049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/>
              </a:p>
            </p:txBody>
          </p:sp>
        </p:grpSp>
        <p:sp>
          <p:nvSpPr>
            <p:cNvPr id="48134" name="Line 24"/>
            <p:cNvSpPr>
              <a:spLocks noChangeShapeType="1"/>
            </p:cNvSpPr>
            <p:nvPr/>
          </p:nvSpPr>
          <p:spPr bwMode="auto">
            <a:xfrm>
              <a:off x="3625420" y="3730762"/>
              <a:ext cx="157742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0" tIns="37615" rIns="75230" bIns="37615"/>
            <a:lstStyle/>
            <a:p>
              <a:endParaRPr lang="cs-CZ" sz="2177"/>
            </a:p>
          </p:txBody>
        </p:sp>
        <p:sp>
          <p:nvSpPr>
            <p:cNvPr id="48135" name="Line 26"/>
            <p:cNvSpPr>
              <a:spLocks noChangeShapeType="1"/>
            </p:cNvSpPr>
            <p:nvPr/>
          </p:nvSpPr>
          <p:spPr bwMode="auto">
            <a:xfrm>
              <a:off x="4260289" y="3750923"/>
              <a:ext cx="0" cy="713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0" tIns="37615" rIns="75230" bIns="37615"/>
            <a:lstStyle/>
            <a:p>
              <a:endParaRPr lang="cs-CZ" sz="2177"/>
            </a:p>
          </p:txBody>
        </p:sp>
        <p:grpSp>
          <p:nvGrpSpPr>
            <p:cNvPr id="48136" name="Skupina 15"/>
            <p:cNvGrpSpPr>
              <a:grpSpLocks/>
            </p:cNvGrpSpPr>
            <p:nvPr/>
          </p:nvGrpSpPr>
          <p:grpSpPr bwMode="auto">
            <a:xfrm>
              <a:off x="5158904" y="2680956"/>
              <a:ext cx="1998622" cy="1049805"/>
              <a:chOff x="4548960" y="2505863"/>
              <a:chExt cx="1998622" cy="1049805"/>
            </a:xfrm>
          </p:grpSpPr>
          <p:sp>
            <p:nvSpPr>
              <p:cNvPr id="48200" name="Line 26"/>
              <p:cNvSpPr>
                <a:spLocks noChangeShapeType="1"/>
              </p:cNvSpPr>
              <p:nvPr/>
            </p:nvSpPr>
            <p:spPr bwMode="auto">
              <a:xfrm>
                <a:off x="6547582" y="2510185"/>
                <a:ext cx="0" cy="774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/>
              </a:p>
            </p:txBody>
          </p:sp>
          <p:sp>
            <p:nvSpPr>
              <p:cNvPr id="48201" name="Line 26"/>
              <p:cNvSpPr>
                <a:spLocks noChangeShapeType="1"/>
              </p:cNvSpPr>
              <p:nvPr/>
            </p:nvSpPr>
            <p:spPr bwMode="auto">
              <a:xfrm>
                <a:off x="5508000" y="2514506"/>
                <a:ext cx="0" cy="770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/>
              </a:p>
            </p:txBody>
          </p:sp>
          <p:sp>
            <p:nvSpPr>
              <p:cNvPr id="48202" name="Line 26"/>
              <p:cNvSpPr>
                <a:spLocks noChangeShapeType="1"/>
              </p:cNvSpPr>
              <p:nvPr/>
            </p:nvSpPr>
            <p:spPr bwMode="auto">
              <a:xfrm>
                <a:off x="4561920" y="2514503"/>
                <a:ext cx="30980" cy="10411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/>
              </a:p>
            </p:txBody>
          </p:sp>
          <p:sp>
            <p:nvSpPr>
              <p:cNvPr id="48203" name="Line 24"/>
              <p:cNvSpPr>
                <a:spLocks noChangeShapeType="1"/>
              </p:cNvSpPr>
              <p:nvPr/>
            </p:nvSpPr>
            <p:spPr bwMode="auto">
              <a:xfrm>
                <a:off x="4548960" y="2505863"/>
                <a:ext cx="199862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/>
              </a:p>
            </p:txBody>
          </p:sp>
        </p:grpSp>
        <p:sp>
          <p:nvSpPr>
            <p:cNvPr id="48137" name="Line 26"/>
            <p:cNvSpPr>
              <a:spLocks noChangeShapeType="1"/>
            </p:cNvSpPr>
            <p:nvPr/>
          </p:nvSpPr>
          <p:spPr bwMode="auto">
            <a:xfrm>
              <a:off x="3625421" y="2689599"/>
              <a:ext cx="0" cy="10462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0" tIns="37615" rIns="75230" bIns="37615"/>
            <a:lstStyle/>
            <a:p>
              <a:endParaRPr lang="cs-CZ" sz="2177"/>
            </a:p>
          </p:txBody>
        </p:sp>
        <p:grpSp>
          <p:nvGrpSpPr>
            <p:cNvPr id="48138" name="Skupina 21"/>
            <p:cNvGrpSpPr>
              <a:grpSpLocks/>
            </p:cNvGrpSpPr>
            <p:nvPr/>
          </p:nvGrpSpPr>
          <p:grpSpPr bwMode="auto">
            <a:xfrm>
              <a:off x="1502142" y="1310272"/>
              <a:ext cx="2106720" cy="1345933"/>
              <a:chOff x="1347915" y="1247478"/>
              <a:chExt cx="2106720" cy="1345933"/>
            </a:xfrm>
          </p:grpSpPr>
          <p:sp>
            <p:nvSpPr>
              <p:cNvPr id="48193" name="Line 17"/>
              <p:cNvSpPr>
                <a:spLocks noChangeShapeType="1"/>
              </p:cNvSpPr>
              <p:nvPr/>
            </p:nvSpPr>
            <p:spPr bwMode="auto">
              <a:xfrm>
                <a:off x="1901041" y="1591675"/>
                <a:ext cx="97200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0" tIns="37615" rIns="75230" bIns="37615"/>
              <a:lstStyle/>
              <a:p>
                <a:endParaRPr lang="cs-CZ" sz="2177"/>
              </a:p>
            </p:txBody>
          </p:sp>
          <p:grpSp>
            <p:nvGrpSpPr>
              <p:cNvPr id="48194" name="Skupina 23"/>
              <p:cNvGrpSpPr>
                <a:grpSpLocks/>
              </p:cNvGrpSpPr>
              <p:nvPr/>
            </p:nvGrpSpPr>
            <p:grpSpPr bwMode="auto">
              <a:xfrm>
                <a:off x="1347915" y="1247478"/>
                <a:ext cx="2106720" cy="1345933"/>
                <a:chOff x="1198080" y="1335021"/>
                <a:chExt cx="2106720" cy="1345933"/>
              </a:xfrm>
            </p:grpSpPr>
            <p:sp>
              <p:nvSpPr>
                <p:cNvPr id="48195" name="Oval 19"/>
                <p:cNvSpPr>
                  <a:spLocks noChangeArrowheads="1"/>
                </p:cNvSpPr>
                <p:nvPr/>
              </p:nvSpPr>
              <p:spPr bwMode="auto">
                <a:xfrm>
                  <a:off x="2737440" y="1453114"/>
                  <a:ext cx="476640" cy="46372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75238" tIns="37620" rIns="75238" bIns="37620" anchor="ctr"/>
                <a:lstStyle>
                  <a:lvl1pPr defTabSz="406400">
                    <a:lnSpc>
                      <a:spcPct val="93000"/>
                    </a:lnSpc>
                    <a:spcAft>
                      <a:spcPts val="1425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1pPr>
                  <a:lvl2pPr defTabSz="406400">
                    <a:lnSpc>
                      <a:spcPct val="93000"/>
                    </a:lnSpc>
                    <a:spcAft>
                      <a:spcPts val="113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2pPr>
                  <a:lvl3pPr defTabSz="406400">
                    <a:lnSpc>
                      <a:spcPct val="93000"/>
                    </a:lnSpc>
                    <a:spcAft>
                      <a:spcPts val="85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3pPr>
                  <a:lvl4pPr defTabSz="406400">
                    <a:lnSpc>
                      <a:spcPct val="93000"/>
                    </a:lnSpc>
                    <a:spcAft>
                      <a:spcPts val="575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4pPr>
                  <a:lvl5pPr defTabSz="406400">
                    <a:lnSpc>
                      <a:spcPct val="93000"/>
                    </a:lnSpc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5pPr>
                  <a:lvl6pPr marL="25146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6pPr>
                  <a:lvl7pPr marL="29718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7pPr>
                  <a:lvl8pPr marL="34290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8pPr>
                  <a:lvl9pPr marL="38862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Tx/>
                  </a:pPr>
                  <a:endParaRPr lang="cs-CZ" altLang="cs-CZ" sz="1089">
                    <a:solidFill>
                      <a:srgbClr val="FFFFFF"/>
                    </a:solidFill>
                    <a:latin typeface="Times New Roman" panose="02020603050405020304" pitchFamily="18" charset="0"/>
                    <a:ea typeface="Arial Unicode MS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96" name="Rectangle 34"/>
                <p:cNvSpPr>
                  <a:spLocks noChangeArrowheads="1"/>
                </p:cNvSpPr>
                <p:nvPr/>
              </p:nvSpPr>
              <p:spPr bwMode="auto">
                <a:xfrm>
                  <a:off x="1288800" y="1453114"/>
                  <a:ext cx="476640" cy="46372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5238" tIns="37620" rIns="75238" bIns="37620" anchor="ctr"/>
                <a:lstStyle>
                  <a:lvl1pPr defTabSz="406400">
                    <a:lnSpc>
                      <a:spcPct val="93000"/>
                    </a:lnSpc>
                    <a:spcAft>
                      <a:spcPts val="1425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1pPr>
                  <a:lvl2pPr defTabSz="406400">
                    <a:lnSpc>
                      <a:spcPct val="93000"/>
                    </a:lnSpc>
                    <a:spcAft>
                      <a:spcPts val="113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2pPr>
                  <a:lvl3pPr defTabSz="406400">
                    <a:lnSpc>
                      <a:spcPct val="93000"/>
                    </a:lnSpc>
                    <a:spcAft>
                      <a:spcPts val="85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3pPr>
                  <a:lvl4pPr defTabSz="406400">
                    <a:lnSpc>
                      <a:spcPct val="93000"/>
                    </a:lnSpc>
                    <a:spcAft>
                      <a:spcPts val="575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4pPr>
                  <a:lvl5pPr defTabSz="406400">
                    <a:lnSpc>
                      <a:spcPct val="93000"/>
                    </a:lnSpc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5pPr>
                  <a:lvl6pPr marL="25146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6pPr>
                  <a:lvl7pPr marL="29718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7pPr>
                  <a:lvl8pPr marL="34290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8pPr>
                  <a:lvl9pPr marL="38862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Tx/>
                  </a:pPr>
                  <a:endParaRPr lang="cs-CZ" altLang="cs-CZ" sz="1089">
                    <a:ea typeface="Arial Unicode MS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97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646720" y="1335021"/>
                  <a:ext cx="658080" cy="65382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/>
                </a:p>
              </p:txBody>
            </p:sp>
            <p:sp>
              <p:nvSpPr>
                <p:cNvPr id="48198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198080" y="1352304"/>
                  <a:ext cx="658080" cy="65382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/>
                </a:p>
              </p:txBody>
            </p:sp>
            <p:sp>
              <p:nvSpPr>
                <p:cNvPr id="48199" name="Line 4"/>
                <p:cNvSpPr>
                  <a:spLocks noChangeShapeType="1"/>
                </p:cNvSpPr>
                <p:nvPr/>
              </p:nvSpPr>
              <p:spPr bwMode="auto">
                <a:xfrm>
                  <a:off x="2292590" y="1679217"/>
                  <a:ext cx="0" cy="100173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/>
                </a:p>
              </p:txBody>
            </p:sp>
          </p:grpSp>
        </p:grpSp>
        <p:grpSp>
          <p:nvGrpSpPr>
            <p:cNvPr id="48139" name="Skupina 29"/>
            <p:cNvGrpSpPr>
              <a:grpSpLocks/>
            </p:cNvGrpSpPr>
            <p:nvPr/>
          </p:nvGrpSpPr>
          <p:grpSpPr bwMode="auto">
            <a:xfrm>
              <a:off x="2218708" y="4464643"/>
              <a:ext cx="3320044" cy="938793"/>
              <a:chOff x="1647938" y="4328582"/>
              <a:chExt cx="3320044" cy="938793"/>
            </a:xfrm>
          </p:grpSpPr>
          <p:sp>
            <p:nvSpPr>
              <p:cNvPr id="48191" name="Line 15"/>
              <p:cNvSpPr>
                <a:spLocks noChangeShapeType="1"/>
              </p:cNvSpPr>
              <p:nvPr/>
            </p:nvSpPr>
            <p:spPr bwMode="auto">
              <a:xfrm flipV="1">
                <a:off x="1647938" y="4970704"/>
                <a:ext cx="322560" cy="2966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/>
              </a:p>
            </p:txBody>
          </p:sp>
          <p:sp>
            <p:nvSpPr>
              <p:cNvPr id="48192" name="Line 21"/>
              <p:cNvSpPr>
                <a:spLocks noChangeShapeType="1"/>
              </p:cNvSpPr>
              <p:nvPr/>
            </p:nvSpPr>
            <p:spPr bwMode="auto">
              <a:xfrm>
                <a:off x="2232002" y="4328582"/>
                <a:ext cx="27359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/>
              </a:p>
            </p:txBody>
          </p:sp>
        </p:grpSp>
        <p:sp>
          <p:nvSpPr>
            <p:cNvPr id="48140" name="Line 28"/>
            <p:cNvSpPr>
              <a:spLocks noChangeShapeType="1"/>
            </p:cNvSpPr>
            <p:nvPr/>
          </p:nvSpPr>
          <p:spPr bwMode="auto">
            <a:xfrm>
              <a:off x="2802771" y="4464643"/>
              <a:ext cx="0" cy="4468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8" tIns="37620" rIns="75238" bIns="37620"/>
            <a:lstStyle/>
            <a:p>
              <a:endParaRPr lang="cs-CZ" sz="2177"/>
            </a:p>
          </p:txBody>
        </p:sp>
        <p:grpSp>
          <p:nvGrpSpPr>
            <p:cNvPr id="48141" name="Skupina 33"/>
            <p:cNvGrpSpPr>
              <a:grpSpLocks/>
            </p:cNvGrpSpPr>
            <p:nvPr/>
          </p:nvGrpSpPr>
          <p:grpSpPr bwMode="auto">
            <a:xfrm>
              <a:off x="1629228" y="2670340"/>
              <a:ext cx="2008944" cy="779123"/>
              <a:chOff x="4548960" y="2505863"/>
              <a:chExt cx="2008944" cy="779123"/>
            </a:xfrm>
          </p:grpSpPr>
          <p:sp>
            <p:nvSpPr>
              <p:cNvPr id="48187" name="Line 26"/>
              <p:cNvSpPr>
                <a:spLocks noChangeShapeType="1"/>
              </p:cNvSpPr>
              <p:nvPr/>
            </p:nvSpPr>
            <p:spPr bwMode="auto">
              <a:xfrm>
                <a:off x="6547582" y="2510185"/>
                <a:ext cx="0" cy="774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/>
              </a:p>
            </p:txBody>
          </p:sp>
          <p:sp>
            <p:nvSpPr>
              <p:cNvPr id="48188" name="Line 26"/>
              <p:cNvSpPr>
                <a:spLocks noChangeShapeType="1"/>
              </p:cNvSpPr>
              <p:nvPr/>
            </p:nvSpPr>
            <p:spPr bwMode="auto">
              <a:xfrm>
                <a:off x="5508000" y="2514506"/>
                <a:ext cx="0" cy="770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/>
              </a:p>
            </p:txBody>
          </p:sp>
          <p:sp>
            <p:nvSpPr>
              <p:cNvPr id="48189" name="Line 26"/>
              <p:cNvSpPr>
                <a:spLocks noChangeShapeType="1"/>
              </p:cNvSpPr>
              <p:nvPr/>
            </p:nvSpPr>
            <p:spPr bwMode="auto">
              <a:xfrm>
                <a:off x="4561920" y="2514504"/>
                <a:ext cx="0" cy="7704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/>
              </a:p>
            </p:txBody>
          </p:sp>
          <p:sp>
            <p:nvSpPr>
              <p:cNvPr id="48190" name="Line 24"/>
              <p:cNvSpPr>
                <a:spLocks noChangeShapeType="1"/>
              </p:cNvSpPr>
              <p:nvPr/>
            </p:nvSpPr>
            <p:spPr bwMode="auto">
              <a:xfrm>
                <a:off x="4548960" y="2505863"/>
                <a:ext cx="2008944" cy="864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/>
              </a:p>
            </p:txBody>
          </p:sp>
        </p:grpSp>
        <p:sp>
          <p:nvSpPr>
            <p:cNvPr id="48142" name="Oval 19"/>
            <p:cNvSpPr>
              <a:spLocks noChangeArrowheads="1"/>
            </p:cNvSpPr>
            <p:nvPr/>
          </p:nvSpPr>
          <p:spPr bwMode="auto">
            <a:xfrm>
              <a:off x="1434316" y="3029821"/>
              <a:ext cx="476640" cy="46372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5230" tIns="37615" rIns="75230" bIns="37615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089">
                <a:solidFill>
                  <a:srgbClr val="FFFFFF"/>
                </a:solidFill>
                <a:latin typeface="Times New Roman" panose="02020603050405020304" pitchFamily="18" charset="0"/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48143" name="Rectangle 34"/>
            <p:cNvSpPr>
              <a:spLocks noChangeArrowheads="1"/>
            </p:cNvSpPr>
            <p:nvPr/>
          </p:nvSpPr>
          <p:spPr bwMode="auto">
            <a:xfrm>
              <a:off x="2349948" y="3024100"/>
              <a:ext cx="476640" cy="4637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5230" tIns="37615" rIns="75230" bIns="37615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089"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48144" name="TextovéPole 6"/>
            <p:cNvSpPr txBox="1">
              <a:spLocks noChangeArrowheads="1"/>
            </p:cNvSpPr>
            <p:nvPr/>
          </p:nvSpPr>
          <p:spPr bwMode="auto">
            <a:xfrm>
              <a:off x="1619698" y="3148297"/>
              <a:ext cx="270134" cy="32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230" tIns="37615" rIns="75230" bIns="37615">
              <a:spAutoFit/>
            </a:bodyPr>
            <a:lstStyle>
              <a:lvl1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r>
                <a:rPr lang="cs-CZ" altLang="cs-CZ" sz="1089" b="1">
                  <a:solidFill>
                    <a:srgbClr val="000000"/>
                  </a:solidFill>
                  <a:latin typeface="Calibri" panose="020F0502020204030204" pitchFamily="34" charset="0"/>
                </a:rPr>
                <a:t>1</a:t>
              </a:r>
              <a:endParaRPr lang="cs-CZ" altLang="cs-CZ" sz="1089" b="1">
                <a:solidFill>
                  <a:srgbClr val="3333C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145" name="TextovéPole 6"/>
            <p:cNvSpPr txBox="1">
              <a:spLocks noChangeArrowheads="1"/>
            </p:cNvSpPr>
            <p:nvPr/>
          </p:nvSpPr>
          <p:spPr bwMode="auto">
            <a:xfrm>
              <a:off x="2541268" y="3132802"/>
              <a:ext cx="270134" cy="32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230" tIns="37615" rIns="75230" bIns="37615">
              <a:spAutoFit/>
            </a:bodyPr>
            <a:lstStyle>
              <a:lvl1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r>
                <a:rPr lang="cs-CZ" altLang="cs-CZ" sz="1089" b="1"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48146" name="Line 22"/>
            <p:cNvSpPr>
              <a:spLocks noChangeShapeType="1"/>
            </p:cNvSpPr>
            <p:nvPr/>
          </p:nvSpPr>
          <p:spPr bwMode="auto">
            <a:xfrm flipV="1">
              <a:off x="2229842" y="2957309"/>
              <a:ext cx="658080" cy="6538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0" tIns="37615" rIns="75230" bIns="37615"/>
            <a:lstStyle/>
            <a:p>
              <a:endParaRPr lang="cs-CZ" sz="2177"/>
            </a:p>
          </p:txBody>
        </p:sp>
        <p:sp>
          <p:nvSpPr>
            <p:cNvPr id="48147" name="Line 22"/>
            <p:cNvSpPr>
              <a:spLocks noChangeShapeType="1"/>
            </p:cNvSpPr>
            <p:nvPr/>
          </p:nvSpPr>
          <p:spPr bwMode="auto">
            <a:xfrm flipV="1">
              <a:off x="1354155" y="2932287"/>
              <a:ext cx="658080" cy="6538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0" tIns="37615" rIns="75230" bIns="37615"/>
            <a:lstStyle/>
            <a:p>
              <a:endParaRPr lang="cs-CZ" sz="2177"/>
            </a:p>
          </p:txBody>
        </p:sp>
        <p:sp>
          <p:nvSpPr>
            <p:cNvPr id="48148" name="Line 22"/>
            <p:cNvSpPr>
              <a:spLocks noChangeShapeType="1"/>
            </p:cNvSpPr>
            <p:nvPr/>
          </p:nvSpPr>
          <p:spPr bwMode="auto">
            <a:xfrm flipV="1">
              <a:off x="4860177" y="2950486"/>
              <a:ext cx="658080" cy="6538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0" tIns="37615" rIns="75230" bIns="37615"/>
            <a:lstStyle/>
            <a:p>
              <a:endParaRPr lang="cs-CZ" sz="2177"/>
            </a:p>
          </p:txBody>
        </p:sp>
        <p:sp>
          <p:nvSpPr>
            <p:cNvPr id="48149" name="Rectangle 34"/>
            <p:cNvSpPr>
              <a:spLocks noChangeArrowheads="1"/>
            </p:cNvSpPr>
            <p:nvPr/>
          </p:nvSpPr>
          <p:spPr bwMode="auto">
            <a:xfrm>
              <a:off x="5879624" y="3067073"/>
              <a:ext cx="476640" cy="4637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5238" tIns="37620" rIns="75238" bIns="37620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089"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48150" name="Line 22"/>
            <p:cNvSpPr>
              <a:spLocks noChangeShapeType="1"/>
            </p:cNvSpPr>
            <p:nvPr/>
          </p:nvSpPr>
          <p:spPr bwMode="auto">
            <a:xfrm flipV="1">
              <a:off x="6828486" y="3004410"/>
              <a:ext cx="658080" cy="6538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0" tIns="37615" rIns="75230" bIns="37615"/>
            <a:lstStyle/>
            <a:p>
              <a:endParaRPr lang="cs-CZ" sz="2177"/>
            </a:p>
          </p:txBody>
        </p:sp>
        <p:sp>
          <p:nvSpPr>
            <p:cNvPr id="48151" name="Line 28"/>
            <p:cNvSpPr>
              <a:spLocks noChangeShapeType="1"/>
            </p:cNvSpPr>
            <p:nvPr/>
          </p:nvSpPr>
          <p:spPr bwMode="auto">
            <a:xfrm>
              <a:off x="5538751" y="4464643"/>
              <a:ext cx="0" cy="4468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8" tIns="37620" rIns="75238" bIns="37620"/>
            <a:lstStyle/>
            <a:p>
              <a:endParaRPr lang="cs-CZ" sz="2177"/>
            </a:p>
          </p:txBody>
        </p:sp>
        <p:sp>
          <p:nvSpPr>
            <p:cNvPr id="48152" name="Oval 8"/>
            <p:cNvSpPr>
              <a:spLocks noChangeArrowheads="1"/>
            </p:cNvSpPr>
            <p:nvPr/>
          </p:nvSpPr>
          <p:spPr bwMode="auto">
            <a:xfrm>
              <a:off x="5304177" y="4649978"/>
              <a:ext cx="476640" cy="4637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5230" tIns="37615" rIns="75230" bIns="37615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089">
                <a:solidFill>
                  <a:srgbClr val="FFFFFF"/>
                </a:solidFill>
                <a:latin typeface="Times New Roman" panose="02020603050405020304" pitchFamily="18" charset="0"/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48153" name="Oval 8"/>
            <p:cNvSpPr>
              <a:spLocks noChangeArrowheads="1"/>
            </p:cNvSpPr>
            <p:nvPr/>
          </p:nvSpPr>
          <p:spPr bwMode="auto">
            <a:xfrm>
              <a:off x="2550628" y="4674336"/>
              <a:ext cx="476640" cy="4637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5230" tIns="37615" rIns="75230" bIns="37615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089">
                <a:solidFill>
                  <a:srgbClr val="FFFFFF"/>
                </a:solidFill>
                <a:latin typeface="Times New Roman" panose="02020603050405020304" pitchFamily="18" charset="0"/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48154" name="TextovéPole 6"/>
            <p:cNvSpPr txBox="1">
              <a:spLocks noChangeArrowheads="1"/>
            </p:cNvSpPr>
            <p:nvPr/>
          </p:nvSpPr>
          <p:spPr bwMode="auto">
            <a:xfrm>
              <a:off x="1898517" y="4339212"/>
              <a:ext cx="926635" cy="543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230" tIns="37615" rIns="75230" bIns="37615">
              <a:spAutoFit/>
            </a:bodyPr>
            <a:lstStyle>
              <a:lvl1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r>
                <a:rPr lang="cs-CZ" altLang="cs-CZ" sz="1089" b="1">
                  <a:solidFill>
                    <a:srgbClr val="000000"/>
                  </a:solidFill>
                  <a:latin typeface="Calibri" panose="020F0502020204030204" pitchFamily="34" charset="0"/>
                </a:rPr>
                <a:t>Ca ovaria</a:t>
              </a:r>
              <a:br>
                <a:rPr lang="cs-CZ" altLang="cs-CZ" sz="1089" b="1">
                  <a:solidFill>
                    <a:srgbClr val="000000"/>
                  </a:solidFill>
                  <a:latin typeface="Calibri" panose="020F0502020204030204" pitchFamily="34" charset="0"/>
                </a:rPr>
              </a:br>
              <a:r>
                <a:rPr lang="cs-CZ" altLang="cs-CZ" sz="1089" b="1">
                  <a:solidFill>
                    <a:srgbClr val="000000"/>
                  </a:solidFill>
                  <a:latin typeface="Calibri" panose="020F0502020204030204" pitchFamily="34" charset="0"/>
                </a:rPr>
                <a:t>53 let</a:t>
              </a:r>
            </a:p>
          </p:txBody>
        </p:sp>
        <p:sp>
          <p:nvSpPr>
            <p:cNvPr id="48155" name="TextovéPole 6"/>
            <p:cNvSpPr txBox="1">
              <a:spLocks noChangeArrowheads="1"/>
            </p:cNvSpPr>
            <p:nvPr/>
          </p:nvSpPr>
          <p:spPr bwMode="auto">
            <a:xfrm>
              <a:off x="5924561" y="4378774"/>
              <a:ext cx="926635" cy="765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230" tIns="37615" rIns="75230" bIns="37615">
              <a:spAutoFit/>
            </a:bodyPr>
            <a:lstStyle>
              <a:lvl1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r>
                <a:rPr lang="cs-CZ" altLang="cs-CZ" sz="1089" b="1">
                  <a:solidFill>
                    <a:srgbClr val="000000"/>
                  </a:solidFill>
                  <a:latin typeface="Calibri" panose="020F0502020204030204" pitchFamily="34" charset="0"/>
                </a:rPr>
                <a:t>Ca prsu</a:t>
              </a:r>
            </a:p>
            <a:p>
              <a:r>
                <a:rPr lang="cs-CZ" altLang="cs-CZ" sz="1089" b="1">
                  <a:solidFill>
                    <a:srgbClr val="000000"/>
                  </a:solidFill>
                  <a:latin typeface="Calibri" panose="020F0502020204030204" pitchFamily="34" charset="0"/>
                </a:rPr>
                <a:t>56 let</a:t>
              </a:r>
              <a:endParaRPr lang="cs-CZ" altLang="cs-CZ" sz="1089" b="1">
                <a:solidFill>
                  <a:srgbClr val="3333CC"/>
                </a:solidFill>
                <a:latin typeface="Calibri" panose="020F0502020204030204" pitchFamily="34" charset="0"/>
              </a:endParaRPr>
            </a:p>
            <a:p>
              <a:endParaRPr lang="cs-CZ" altLang="cs-CZ" sz="1089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156" name="TextovéPole 6"/>
            <p:cNvSpPr txBox="1">
              <a:spLocks noChangeArrowheads="1"/>
            </p:cNvSpPr>
            <p:nvPr/>
          </p:nvSpPr>
          <p:spPr bwMode="auto">
            <a:xfrm>
              <a:off x="4097535" y="2677160"/>
              <a:ext cx="1002502" cy="120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230" tIns="37615" rIns="75230" bIns="37615">
              <a:spAutoFit/>
            </a:bodyPr>
            <a:lstStyle>
              <a:lvl1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r>
                <a:rPr lang="cs-CZ" altLang="cs-CZ" sz="1089" b="1">
                  <a:solidFill>
                    <a:srgbClr val="000000"/>
                  </a:solidFill>
                  <a:latin typeface="Calibri" panose="020F0502020204030204" pitchFamily="34" charset="0"/>
                </a:rPr>
                <a:t>Ca ovaria</a:t>
              </a:r>
            </a:p>
            <a:p>
              <a:r>
                <a:rPr lang="cs-CZ" altLang="cs-CZ" sz="1089" b="1">
                  <a:solidFill>
                    <a:srgbClr val="000000"/>
                  </a:solidFill>
                  <a:latin typeface="Calibri" panose="020F0502020204030204" pitchFamily="34" charset="0"/>
                </a:rPr>
                <a:t>47l.</a:t>
              </a:r>
            </a:p>
            <a:p>
              <a:r>
                <a:rPr lang="cs-CZ" altLang="cs-CZ" sz="1089" b="1">
                  <a:solidFill>
                    <a:srgbClr val="000000"/>
                  </a:solidFill>
                  <a:latin typeface="Calibri" panose="020F0502020204030204" pitchFamily="34" charset="0"/>
                </a:rPr>
                <a:t>Ca prsu</a:t>
              </a:r>
            </a:p>
            <a:p>
              <a:r>
                <a:rPr lang="cs-CZ" altLang="cs-CZ" sz="1089" b="1">
                  <a:solidFill>
                    <a:srgbClr val="000000"/>
                  </a:solidFill>
                  <a:latin typeface="Calibri" panose="020F0502020204030204" pitchFamily="34" charset="0"/>
                </a:rPr>
                <a:t>52l.</a:t>
              </a:r>
              <a:endParaRPr lang="cs-CZ" altLang="cs-CZ" sz="1089" b="1">
                <a:solidFill>
                  <a:srgbClr val="3333CC"/>
                </a:solidFill>
                <a:latin typeface="Calibri" panose="020F0502020204030204" pitchFamily="34" charset="0"/>
              </a:endParaRPr>
            </a:p>
            <a:p>
              <a:endParaRPr lang="cs-CZ" altLang="cs-CZ" sz="1089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157" name="Rectangle 34"/>
            <p:cNvSpPr>
              <a:spLocks noChangeArrowheads="1"/>
            </p:cNvSpPr>
            <p:nvPr/>
          </p:nvSpPr>
          <p:spPr bwMode="auto">
            <a:xfrm>
              <a:off x="3359052" y="3052358"/>
              <a:ext cx="476640" cy="4637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5230" tIns="37615" rIns="75230" bIns="37615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089"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48158" name="Line 22"/>
            <p:cNvSpPr>
              <a:spLocks noChangeShapeType="1"/>
            </p:cNvSpPr>
            <p:nvPr/>
          </p:nvSpPr>
          <p:spPr bwMode="auto">
            <a:xfrm flipV="1">
              <a:off x="3240641" y="2986623"/>
              <a:ext cx="658080" cy="6538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0" tIns="37615" rIns="75230" bIns="37615"/>
            <a:lstStyle/>
            <a:p>
              <a:endParaRPr lang="cs-CZ" sz="2177"/>
            </a:p>
          </p:txBody>
        </p:sp>
        <p:sp>
          <p:nvSpPr>
            <p:cNvPr id="48159" name="Oval 8"/>
            <p:cNvSpPr>
              <a:spLocks noChangeArrowheads="1"/>
            </p:cNvSpPr>
            <p:nvPr/>
          </p:nvSpPr>
          <p:spPr bwMode="auto">
            <a:xfrm>
              <a:off x="4933544" y="3035065"/>
              <a:ext cx="476640" cy="4637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5230" tIns="37615" rIns="75230" bIns="37615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089">
                <a:solidFill>
                  <a:srgbClr val="FFFFFF"/>
                </a:solidFill>
                <a:latin typeface="Times New Roman" panose="02020603050405020304" pitchFamily="18" charset="0"/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48160" name="Rectangle 34"/>
            <p:cNvSpPr>
              <a:spLocks noChangeArrowheads="1"/>
            </p:cNvSpPr>
            <p:nvPr/>
          </p:nvSpPr>
          <p:spPr bwMode="auto">
            <a:xfrm>
              <a:off x="6935438" y="3077517"/>
              <a:ext cx="476640" cy="463729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5238" tIns="37620" rIns="75238" bIns="37620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089"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48161" name="Rectangle 34"/>
            <p:cNvSpPr>
              <a:spLocks noChangeArrowheads="1"/>
            </p:cNvSpPr>
            <p:nvPr/>
          </p:nvSpPr>
          <p:spPr bwMode="auto">
            <a:xfrm>
              <a:off x="5100039" y="1443286"/>
              <a:ext cx="476640" cy="463729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5238" tIns="37620" rIns="75238" bIns="37620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089"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48162" name="Line 22"/>
            <p:cNvSpPr>
              <a:spLocks noChangeShapeType="1"/>
            </p:cNvSpPr>
            <p:nvPr/>
          </p:nvSpPr>
          <p:spPr bwMode="auto">
            <a:xfrm flipV="1">
              <a:off x="5774873" y="2972024"/>
              <a:ext cx="658080" cy="6538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0" tIns="37615" rIns="75230" bIns="37615"/>
            <a:lstStyle/>
            <a:p>
              <a:endParaRPr lang="cs-CZ" sz="2177"/>
            </a:p>
          </p:txBody>
        </p:sp>
        <p:grpSp>
          <p:nvGrpSpPr>
            <p:cNvPr id="48163" name="Skupina 59"/>
            <p:cNvGrpSpPr>
              <a:grpSpLocks/>
            </p:cNvGrpSpPr>
            <p:nvPr/>
          </p:nvGrpSpPr>
          <p:grpSpPr bwMode="auto">
            <a:xfrm>
              <a:off x="1766525" y="5482496"/>
              <a:ext cx="1895406" cy="788908"/>
              <a:chOff x="72322" y="5403436"/>
              <a:chExt cx="1895406" cy="788908"/>
            </a:xfrm>
          </p:grpSpPr>
          <p:grpSp>
            <p:nvGrpSpPr>
              <p:cNvPr id="48181" name="Skupina 60"/>
              <p:cNvGrpSpPr>
                <a:grpSpLocks/>
              </p:cNvGrpSpPr>
              <p:nvPr/>
            </p:nvGrpSpPr>
            <p:grpSpPr bwMode="auto">
              <a:xfrm>
                <a:off x="310642" y="5419826"/>
                <a:ext cx="1657086" cy="473514"/>
                <a:chOff x="3771379" y="2514504"/>
                <a:chExt cx="1657086" cy="473514"/>
              </a:xfrm>
            </p:grpSpPr>
            <p:sp>
              <p:nvSpPr>
                <p:cNvPr id="48184" name="Line 26"/>
                <p:cNvSpPr>
                  <a:spLocks noChangeShapeType="1"/>
                </p:cNvSpPr>
                <p:nvPr/>
              </p:nvSpPr>
              <p:spPr bwMode="auto">
                <a:xfrm>
                  <a:off x="5428465" y="2518547"/>
                  <a:ext cx="0" cy="46947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/>
                </a:p>
              </p:txBody>
            </p:sp>
            <p:sp>
              <p:nvSpPr>
                <p:cNvPr id="48185" name="Line 26"/>
                <p:cNvSpPr>
                  <a:spLocks noChangeShapeType="1"/>
                </p:cNvSpPr>
                <p:nvPr/>
              </p:nvSpPr>
              <p:spPr bwMode="auto">
                <a:xfrm>
                  <a:off x="4601309" y="2514504"/>
                  <a:ext cx="0" cy="47351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/>
                </a:p>
              </p:txBody>
            </p:sp>
            <p:sp>
              <p:nvSpPr>
                <p:cNvPr id="48186" name="Line 24"/>
                <p:cNvSpPr>
                  <a:spLocks noChangeShapeType="1"/>
                </p:cNvSpPr>
                <p:nvPr/>
              </p:nvSpPr>
              <p:spPr bwMode="auto">
                <a:xfrm>
                  <a:off x="3771379" y="2518547"/>
                  <a:ext cx="165708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/>
                </a:p>
              </p:txBody>
            </p:sp>
          </p:grpSp>
          <p:sp>
            <p:nvSpPr>
              <p:cNvPr id="48182" name="Line 26"/>
              <p:cNvSpPr>
                <a:spLocks noChangeShapeType="1"/>
              </p:cNvSpPr>
              <p:nvPr/>
            </p:nvSpPr>
            <p:spPr bwMode="auto">
              <a:xfrm>
                <a:off x="310642" y="5403436"/>
                <a:ext cx="0" cy="47351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/>
              </a:p>
            </p:txBody>
          </p:sp>
          <p:sp>
            <p:nvSpPr>
              <p:cNvPr id="48183" name="Rectangle 34"/>
              <p:cNvSpPr>
                <a:spLocks noChangeArrowheads="1"/>
              </p:cNvSpPr>
              <p:nvPr/>
            </p:nvSpPr>
            <p:spPr bwMode="auto">
              <a:xfrm>
                <a:off x="72322" y="5728615"/>
                <a:ext cx="476640" cy="46372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5238" tIns="37620" rIns="75238" bIns="37620" anchor="ctr"/>
              <a:lstStyle>
                <a:lvl1pPr defTabSz="406400">
                  <a:lnSpc>
                    <a:spcPct val="93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1pPr>
                <a:lvl2pPr defTabSz="406400">
                  <a:lnSpc>
                    <a:spcPct val="93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2pPr>
                <a:lvl3pPr defTabSz="406400">
                  <a:lnSpc>
                    <a:spcPct val="93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3pPr>
                <a:lvl4pPr defTabSz="406400">
                  <a:lnSpc>
                    <a:spcPct val="93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4pPr>
                <a:lvl5pPr defTabSz="406400">
                  <a:lnSpc>
                    <a:spcPct val="93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5pPr>
                <a:lvl6pPr marL="25146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6pPr>
                <a:lvl7pPr marL="29718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7pPr>
                <a:lvl8pPr marL="34290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8pPr>
                <a:lvl9pPr marL="38862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</a:pPr>
                <a:endParaRPr lang="cs-CZ" altLang="cs-CZ" sz="1089">
                  <a:ea typeface="Arial Unicode MS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8164" name="Oval 19"/>
            <p:cNvSpPr>
              <a:spLocks noChangeArrowheads="1"/>
            </p:cNvSpPr>
            <p:nvPr/>
          </p:nvSpPr>
          <p:spPr bwMode="auto">
            <a:xfrm>
              <a:off x="2579220" y="5817036"/>
              <a:ext cx="476640" cy="46372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5238" tIns="37620" rIns="75238" bIns="37620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089">
                <a:solidFill>
                  <a:srgbClr val="FFFFFF"/>
                </a:solidFill>
                <a:latin typeface="Times New Roman" panose="02020603050405020304" pitchFamily="18" charset="0"/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48165" name="Rectangle 34"/>
            <p:cNvSpPr>
              <a:spLocks noChangeArrowheads="1"/>
            </p:cNvSpPr>
            <p:nvPr/>
          </p:nvSpPr>
          <p:spPr bwMode="auto">
            <a:xfrm>
              <a:off x="3419614" y="5808465"/>
              <a:ext cx="476640" cy="4637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5238" tIns="37620" rIns="75238" bIns="37620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089">
                <a:ea typeface="Arial Unicode MS" charset="0"/>
                <a:cs typeface="Arial" panose="020B0604020202020204" pitchFamily="34" charset="0"/>
              </a:endParaRPr>
            </a:p>
          </p:txBody>
        </p:sp>
        <p:grpSp>
          <p:nvGrpSpPr>
            <p:cNvPr id="48166" name="Skupina 68"/>
            <p:cNvGrpSpPr>
              <a:grpSpLocks/>
            </p:cNvGrpSpPr>
            <p:nvPr/>
          </p:nvGrpSpPr>
          <p:grpSpPr bwMode="auto">
            <a:xfrm>
              <a:off x="4808874" y="5491858"/>
              <a:ext cx="1657086" cy="489904"/>
              <a:chOff x="310642" y="5403436"/>
              <a:chExt cx="1657086" cy="489904"/>
            </a:xfrm>
          </p:grpSpPr>
          <p:grpSp>
            <p:nvGrpSpPr>
              <p:cNvPr id="48176" name="Skupina 69"/>
              <p:cNvGrpSpPr>
                <a:grpSpLocks/>
              </p:cNvGrpSpPr>
              <p:nvPr/>
            </p:nvGrpSpPr>
            <p:grpSpPr bwMode="auto">
              <a:xfrm>
                <a:off x="310642" y="5419826"/>
                <a:ext cx="1657086" cy="473514"/>
                <a:chOff x="3771379" y="2514504"/>
                <a:chExt cx="1657086" cy="473514"/>
              </a:xfrm>
            </p:grpSpPr>
            <p:sp>
              <p:nvSpPr>
                <p:cNvPr id="48178" name="Line 26"/>
                <p:cNvSpPr>
                  <a:spLocks noChangeShapeType="1"/>
                </p:cNvSpPr>
                <p:nvPr/>
              </p:nvSpPr>
              <p:spPr bwMode="auto">
                <a:xfrm>
                  <a:off x="5428465" y="2518547"/>
                  <a:ext cx="0" cy="46947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/>
                </a:p>
              </p:txBody>
            </p:sp>
            <p:sp>
              <p:nvSpPr>
                <p:cNvPr id="48179" name="Line 26"/>
                <p:cNvSpPr>
                  <a:spLocks noChangeShapeType="1"/>
                </p:cNvSpPr>
                <p:nvPr/>
              </p:nvSpPr>
              <p:spPr bwMode="auto">
                <a:xfrm>
                  <a:off x="4561921" y="2514504"/>
                  <a:ext cx="0" cy="47351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/>
                </a:p>
              </p:txBody>
            </p:sp>
            <p:sp>
              <p:nvSpPr>
                <p:cNvPr id="48180" name="Line 24"/>
                <p:cNvSpPr>
                  <a:spLocks noChangeShapeType="1"/>
                </p:cNvSpPr>
                <p:nvPr/>
              </p:nvSpPr>
              <p:spPr bwMode="auto">
                <a:xfrm>
                  <a:off x="3771379" y="2518547"/>
                  <a:ext cx="165708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/>
                </a:p>
              </p:txBody>
            </p:sp>
          </p:grpSp>
          <p:sp>
            <p:nvSpPr>
              <p:cNvPr id="48177" name="Line 26"/>
              <p:cNvSpPr>
                <a:spLocks noChangeShapeType="1"/>
              </p:cNvSpPr>
              <p:nvPr/>
            </p:nvSpPr>
            <p:spPr bwMode="auto">
              <a:xfrm>
                <a:off x="310642" y="5403436"/>
                <a:ext cx="0" cy="47351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/>
              </a:p>
            </p:txBody>
          </p:sp>
        </p:grpSp>
        <p:sp>
          <p:nvSpPr>
            <p:cNvPr id="48167" name="Rectangle 34"/>
            <p:cNvSpPr>
              <a:spLocks noChangeArrowheads="1"/>
            </p:cNvSpPr>
            <p:nvPr/>
          </p:nvSpPr>
          <p:spPr bwMode="auto">
            <a:xfrm>
              <a:off x="5370002" y="5817037"/>
              <a:ext cx="476640" cy="4637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5238" tIns="37620" rIns="75238" bIns="37620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089"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48168" name="Oval 19"/>
            <p:cNvSpPr>
              <a:spLocks noChangeArrowheads="1"/>
            </p:cNvSpPr>
            <p:nvPr/>
          </p:nvSpPr>
          <p:spPr bwMode="auto">
            <a:xfrm>
              <a:off x="4570554" y="5817037"/>
              <a:ext cx="476640" cy="46372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5238" tIns="37620" rIns="75238" bIns="37620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089">
                <a:solidFill>
                  <a:srgbClr val="FFFFFF"/>
                </a:solidFill>
                <a:latin typeface="Times New Roman" panose="02020603050405020304" pitchFamily="18" charset="0"/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48169" name="Line 26"/>
            <p:cNvSpPr>
              <a:spLocks noChangeShapeType="1"/>
            </p:cNvSpPr>
            <p:nvPr/>
          </p:nvSpPr>
          <p:spPr bwMode="auto">
            <a:xfrm>
              <a:off x="5542497" y="4798571"/>
              <a:ext cx="0" cy="713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0" tIns="37615" rIns="75230" bIns="37615"/>
            <a:lstStyle/>
            <a:p>
              <a:endParaRPr lang="cs-CZ" sz="2177"/>
            </a:p>
          </p:txBody>
        </p:sp>
        <p:sp>
          <p:nvSpPr>
            <p:cNvPr id="48170" name="Line 26"/>
            <p:cNvSpPr>
              <a:spLocks noChangeShapeType="1"/>
            </p:cNvSpPr>
            <p:nvPr/>
          </p:nvSpPr>
          <p:spPr bwMode="auto">
            <a:xfrm>
              <a:off x="2802772" y="4813885"/>
              <a:ext cx="0" cy="713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0" tIns="37615" rIns="75230" bIns="37615"/>
            <a:lstStyle/>
            <a:p>
              <a:endParaRPr lang="cs-CZ" sz="2177"/>
            </a:p>
          </p:txBody>
        </p:sp>
        <p:sp>
          <p:nvSpPr>
            <p:cNvPr id="48171" name="Rectangle 34"/>
            <p:cNvSpPr>
              <a:spLocks noChangeArrowheads="1"/>
            </p:cNvSpPr>
            <p:nvPr/>
          </p:nvSpPr>
          <p:spPr bwMode="auto">
            <a:xfrm>
              <a:off x="6227640" y="5817037"/>
              <a:ext cx="476640" cy="4637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5238" tIns="37620" rIns="75238" bIns="37620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089"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48172" name="TextovéPole 6"/>
            <p:cNvSpPr txBox="1">
              <a:spLocks noChangeArrowheads="1"/>
            </p:cNvSpPr>
            <p:nvPr/>
          </p:nvSpPr>
          <p:spPr bwMode="auto">
            <a:xfrm>
              <a:off x="4201444" y="1300462"/>
              <a:ext cx="926635" cy="987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230" tIns="37615" rIns="75230" bIns="37615">
              <a:spAutoFit/>
            </a:bodyPr>
            <a:lstStyle>
              <a:lvl1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r>
                <a:rPr lang="cs-CZ" altLang="cs-CZ" sz="1089" b="1">
                  <a:solidFill>
                    <a:srgbClr val="000000"/>
                  </a:solidFill>
                  <a:latin typeface="Calibri" panose="020F0502020204030204" pitchFamily="34" charset="0"/>
                </a:rPr>
                <a:t>Ca plic</a:t>
              </a:r>
            </a:p>
            <a:p>
              <a:r>
                <a:rPr lang="cs-CZ" altLang="cs-CZ" sz="1089" b="1">
                  <a:solidFill>
                    <a:srgbClr val="000000"/>
                  </a:solidFill>
                  <a:latin typeface="Calibri" panose="020F0502020204030204" pitchFamily="34" charset="0"/>
                </a:rPr>
                <a:t>fumator</a:t>
              </a:r>
            </a:p>
            <a:p>
              <a:r>
                <a:rPr lang="cs-CZ" altLang="cs-CZ" sz="1089" b="1">
                  <a:solidFill>
                    <a:srgbClr val="000000"/>
                  </a:solidFill>
                  <a:latin typeface="Calibri" panose="020F0502020204030204" pitchFamily="34" charset="0"/>
                </a:rPr>
                <a:t>+80 let</a:t>
              </a:r>
              <a:endParaRPr lang="cs-CZ" altLang="cs-CZ" sz="1089" b="1">
                <a:solidFill>
                  <a:srgbClr val="3333CC"/>
                </a:solidFill>
                <a:latin typeface="Calibri" panose="020F0502020204030204" pitchFamily="34" charset="0"/>
              </a:endParaRPr>
            </a:p>
            <a:p>
              <a:endParaRPr lang="cs-CZ" altLang="cs-CZ" sz="1089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173" name="TextovéPole 6"/>
            <p:cNvSpPr txBox="1">
              <a:spLocks noChangeArrowheads="1"/>
            </p:cNvSpPr>
            <p:nvPr/>
          </p:nvSpPr>
          <p:spPr bwMode="auto">
            <a:xfrm>
              <a:off x="7616276" y="2684556"/>
              <a:ext cx="1276204" cy="765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230" tIns="37615" rIns="75230" bIns="37615">
              <a:spAutoFit/>
            </a:bodyPr>
            <a:lstStyle>
              <a:lvl1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r>
                <a:rPr lang="cs-CZ" altLang="cs-CZ" sz="1089" b="1">
                  <a:solidFill>
                    <a:srgbClr val="000000"/>
                  </a:solidFill>
                  <a:latin typeface="Calibri" panose="020F0502020204030204" pitchFamily="34" charset="0"/>
                </a:rPr>
                <a:t>Dissemin. Ca prostaty</a:t>
              </a:r>
              <a:endParaRPr lang="cs-CZ" altLang="cs-CZ" sz="1089" b="1">
                <a:solidFill>
                  <a:srgbClr val="3333CC"/>
                </a:solidFill>
                <a:latin typeface="Calibri" panose="020F0502020204030204" pitchFamily="34" charset="0"/>
              </a:endParaRPr>
            </a:p>
            <a:p>
              <a:endParaRPr lang="cs-CZ" altLang="cs-CZ" sz="1089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174" name="TextovéPole 6"/>
            <p:cNvSpPr txBox="1">
              <a:spLocks noChangeArrowheads="1"/>
            </p:cNvSpPr>
            <p:nvPr/>
          </p:nvSpPr>
          <p:spPr bwMode="auto">
            <a:xfrm>
              <a:off x="5919472" y="4865363"/>
              <a:ext cx="926635" cy="543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230" tIns="37615" rIns="75230" bIns="37615">
              <a:spAutoFit/>
            </a:bodyPr>
            <a:lstStyle>
              <a:lvl1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r>
                <a:rPr lang="cs-CZ" altLang="cs-CZ" sz="1089" b="1" i="1">
                  <a:solidFill>
                    <a:srgbClr val="3333CC"/>
                  </a:solidFill>
                  <a:latin typeface="Calibri" panose="020F0502020204030204" pitchFamily="34" charset="0"/>
                </a:rPr>
                <a:t>BRCA1</a:t>
              </a:r>
            </a:p>
            <a:p>
              <a:endParaRPr lang="cs-CZ" altLang="cs-CZ" sz="1089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175" name="TextovéPole 6"/>
            <p:cNvSpPr txBox="1">
              <a:spLocks noChangeArrowheads="1"/>
            </p:cNvSpPr>
            <p:nvPr/>
          </p:nvSpPr>
          <p:spPr bwMode="auto">
            <a:xfrm>
              <a:off x="1871049" y="4852797"/>
              <a:ext cx="926635" cy="543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230" tIns="37615" rIns="75230" bIns="37615">
              <a:spAutoFit/>
            </a:bodyPr>
            <a:lstStyle>
              <a:lvl1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r>
                <a:rPr lang="cs-CZ" altLang="cs-CZ" sz="1089" b="1" i="1">
                  <a:solidFill>
                    <a:srgbClr val="3333CC"/>
                  </a:solidFill>
                  <a:latin typeface="Calibri" panose="020F0502020204030204" pitchFamily="34" charset="0"/>
                </a:rPr>
                <a:t>BRCA1</a:t>
              </a:r>
            </a:p>
            <a:p>
              <a:endParaRPr lang="cs-CZ" altLang="cs-CZ" sz="1089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2105357"/>
      </p:ext>
    </p:extLst>
  </p:cSld>
  <p:clrMapOvr>
    <a:masterClrMapping/>
  </p:clrMapOvr>
  <p:transition spd="med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hape 94"/>
          <p:cNvSpPr txBox="1">
            <a:spLocks noChangeArrowheads="1"/>
          </p:cNvSpPr>
          <p:nvPr/>
        </p:nvSpPr>
        <p:spPr bwMode="auto">
          <a:xfrm>
            <a:off x="1624760" y="109452"/>
            <a:ext cx="8992860" cy="11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cs-CZ" sz="3200" b="1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Empirické</a:t>
            </a:r>
            <a:r>
              <a:rPr lang="en-US" altLang="cs-CZ" sz="320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3200" b="1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zhodnocení</a:t>
            </a:r>
            <a:r>
              <a:rPr lang="en-US" altLang="cs-CZ" sz="320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3200" b="1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rizika</a:t>
            </a:r>
            <a:r>
              <a:rPr lang="en-US" altLang="cs-CZ" sz="320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- </a:t>
            </a:r>
            <a:r>
              <a:rPr lang="en-US" altLang="cs-CZ" sz="3200" b="1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Clausův</a:t>
            </a:r>
            <a:r>
              <a:rPr lang="en-US" altLang="cs-CZ" sz="320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model</a:t>
            </a:r>
          </a:p>
        </p:txBody>
      </p:sp>
      <p:pic>
        <p:nvPicPr>
          <p:cNvPr id="50179" name="Shape 9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947" y="1251492"/>
            <a:ext cx="6957370" cy="54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840668"/>
      </p:ext>
    </p:extLst>
  </p:cSld>
  <p:clrMapOvr>
    <a:masterClrMapping/>
  </p:clrMapOvr>
  <p:transition spd="med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106"/>
          <p:cNvSpPr txBox="1">
            <a:spLocks noChangeArrowheads="1"/>
          </p:cNvSpPr>
          <p:nvPr/>
        </p:nvSpPr>
        <p:spPr bwMode="auto">
          <a:xfrm>
            <a:off x="1850436" y="273629"/>
            <a:ext cx="8227583" cy="11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cs-CZ" altLang="cs-CZ" sz="320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Kritéria ke genetickému testování</a:t>
            </a:r>
            <a:br>
              <a:rPr lang="cs-CZ" altLang="cs-CZ" sz="3992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cs-CZ" altLang="cs-CZ" sz="2177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sporadický výskyt</a:t>
            </a:r>
            <a:endParaRPr lang="en-US" altLang="cs-CZ" sz="2177" b="1" dirty="0"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2227" name="Shape 107"/>
          <p:cNvSpPr txBox="1">
            <a:spLocks noChangeArrowheads="1"/>
          </p:cNvSpPr>
          <p:nvPr/>
        </p:nvSpPr>
        <p:spPr bwMode="auto">
          <a:xfrm>
            <a:off x="1972492" y="1929759"/>
            <a:ext cx="8227583" cy="41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469" rIns="0" bIns="0"/>
          <a:lstStyle>
            <a:lvl1pPr marL="457200" indent="-4191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spcAft>
                <a:spcPct val="0"/>
              </a:spcAft>
              <a:buClr>
                <a:srgbClr val="0000DC"/>
              </a:buClr>
              <a:buFont typeface="Arial" panose="020B0604020202020204" pitchFamily="34" charset="0"/>
              <a:buChar char="‒"/>
            </a:pPr>
            <a:r>
              <a:rPr lang="en-US" altLang="cs-CZ" sz="2400" b="1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karcinom</a:t>
            </a:r>
            <a:r>
              <a:rPr lang="en-US" altLang="cs-CZ" sz="240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b="1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tuby</a:t>
            </a:r>
            <a:r>
              <a:rPr lang="en-US" altLang="cs-CZ" sz="240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/ </a:t>
            </a:r>
            <a:r>
              <a:rPr lang="en-US" altLang="cs-CZ" sz="2400" b="1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ovaria</a:t>
            </a:r>
            <a:r>
              <a:rPr lang="en-US" altLang="cs-CZ" sz="240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/ </a:t>
            </a:r>
            <a:r>
              <a:rPr lang="en-US" altLang="cs-CZ" sz="2400" b="1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primární</a:t>
            </a:r>
            <a:r>
              <a:rPr lang="en-US" altLang="cs-CZ" sz="240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b="1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peritoneální</a:t>
            </a:r>
            <a:r>
              <a:rPr lang="en-US" altLang="cs-CZ" sz="240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br>
              <a:rPr lang="en-US" altLang="cs-CZ" sz="2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cs-CZ" sz="24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v </a:t>
            </a:r>
            <a:r>
              <a:rPr lang="en-US" altLang="cs-CZ" sz="24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jakýmkoliv</a:t>
            </a:r>
            <a:r>
              <a:rPr lang="en-US" altLang="cs-CZ" sz="24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věku</a:t>
            </a:r>
            <a:endParaRPr lang="en-US" altLang="cs-CZ" sz="2400" dirty="0"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spcAft>
                <a:spcPct val="0"/>
              </a:spcAft>
              <a:buClr>
                <a:srgbClr val="0000DC"/>
              </a:buClr>
              <a:buFont typeface="Arial" panose="020B0604020202020204" pitchFamily="34" charset="0"/>
              <a:buChar char="‒"/>
            </a:pPr>
            <a:r>
              <a:rPr lang="en-US" altLang="cs-CZ" sz="24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triple </a:t>
            </a:r>
            <a:r>
              <a:rPr lang="en-US" altLang="cs-CZ" sz="24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negativní</a:t>
            </a:r>
            <a:r>
              <a:rPr lang="en-US" altLang="cs-CZ" sz="24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karcinom</a:t>
            </a:r>
            <a:r>
              <a:rPr lang="en-US" altLang="cs-CZ" sz="24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cs-CZ" altLang="cs-CZ" sz="24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prsu</a:t>
            </a:r>
            <a:r>
              <a:rPr lang="cs-CZ" altLang="cs-CZ" sz="24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(ER, PR, HER2 neg.), </a:t>
            </a:r>
            <a:r>
              <a:rPr lang="en-US" altLang="cs-CZ" sz="24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medulární</a:t>
            </a:r>
            <a:r>
              <a:rPr lang="en-US" altLang="cs-CZ" sz="24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karcinom</a:t>
            </a:r>
            <a:r>
              <a:rPr lang="en-US" altLang="cs-CZ" sz="24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téměř</a:t>
            </a:r>
            <a:r>
              <a:rPr lang="en-US" altLang="cs-CZ" sz="24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vždy</a:t>
            </a:r>
            <a:r>
              <a:rPr lang="en-US" altLang="cs-CZ" sz="24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shodný</a:t>
            </a:r>
            <a:r>
              <a:rPr lang="en-US" altLang="cs-CZ" sz="24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s TNBC</a:t>
            </a:r>
            <a:endParaRPr lang="cs-CZ" altLang="cs-CZ" sz="2400" dirty="0"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spcAft>
                <a:spcPct val="0"/>
              </a:spcAft>
              <a:buClr>
                <a:srgbClr val="0000DC"/>
              </a:buClr>
              <a:buFont typeface="Arial" panose="020B0604020202020204" pitchFamily="34" charset="0"/>
              <a:buChar char="‒"/>
            </a:pPr>
            <a:r>
              <a:rPr lang="cs-CZ" altLang="cs-CZ" sz="24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u</a:t>
            </a:r>
            <a:r>
              <a:rPr lang="en-US" altLang="cs-CZ" sz="24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nilaterální</a:t>
            </a:r>
            <a:r>
              <a:rPr lang="en-US" altLang="cs-CZ" sz="24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karcinom</a:t>
            </a:r>
            <a:r>
              <a:rPr lang="en-US" altLang="cs-CZ" sz="24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prsu</a:t>
            </a:r>
            <a:r>
              <a:rPr lang="en-US" altLang="cs-CZ" sz="24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do 45 let</a:t>
            </a:r>
            <a:r>
              <a:rPr lang="en-US" altLang="cs-CZ" sz="24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(do 50 let </a:t>
            </a:r>
            <a:r>
              <a:rPr lang="en-US" altLang="cs-CZ" sz="24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při</a:t>
            </a:r>
            <a:r>
              <a:rPr lang="en-US" altLang="cs-CZ" sz="24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neznámé</a:t>
            </a:r>
            <a:r>
              <a:rPr lang="en-US" altLang="cs-CZ" sz="24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rodinné</a:t>
            </a:r>
            <a:r>
              <a:rPr lang="en-US" altLang="cs-CZ" sz="24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anamnéze</a:t>
            </a:r>
            <a:r>
              <a:rPr lang="en-US" altLang="cs-CZ" sz="24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).</a:t>
            </a:r>
          </a:p>
          <a:p>
            <a:pPr eaLnBrk="1">
              <a:spcAft>
                <a:spcPct val="0"/>
              </a:spcAft>
              <a:buClr>
                <a:srgbClr val="0000DC"/>
              </a:buClr>
              <a:buFont typeface="Arial" panose="020B0604020202020204" pitchFamily="34" charset="0"/>
              <a:buChar char="‒"/>
            </a:pPr>
            <a:r>
              <a:rPr lang="en-US" altLang="cs-CZ" sz="24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dva</a:t>
            </a:r>
            <a:r>
              <a:rPr lang="en-US" altLang="cs-CZ" sz="24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samostatné</a:t>
            </a:r>
            <a:r>
              <a:rPr lang="en-US" altLang="cs-CZ" sz="24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primární</a:t>
            </a:r>
            <a:r>
              <a:rPr lang="en-US" altLang="cs-CZ" sz="24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karcinomy</a:t>
            </a:r>
            <a:r>
              <a:rPr lang="en-US" altLang="cs-CZ" sz="24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prsu</a:t>
            </a:r>
            <a:r>
              <a:rPr lang="en-US" altLang="cs-CZ" sz="24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en-US" altLang="cs-CZ" sz="24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první</a:t>
            </a:r>
            <a:r>
              <a:rPr lang="en-US" altLang="cs-CZ" sz="24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do 50 let </a:t>
            </a:r>
            <a:r>
              <a:rPr lang="en-US" altLang="cs-CZ" sz="24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nebo</a:t>
            </a:r>
            <a:r>
              <a:rPr lang="en-US" altLang="cs-CZ" sz="24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oba</a:t>
            </a:r>
            <a:r>
              <a:rPr lang="en-US" altLang="cs-CZ" sz="24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do 60 let</a:t>
            </a:r>
          </a:p>
          <a:p>
            <a:pPr eaLnBrk="1">
              <a:spcAft>
                <a:spcPct val="0"/>
              </a:spcAft>
              <a:buClr>
                <a:srgbClr val="0000DC"/>
              </a:buClr>
              <a:buFont typeface="Arial" panose="020B0604020202020204" pitchFamily="34" charset="0"/>
              <a:buChar char="‒"/>
            </a:pPr>
            <a:r>
              <a:rPr lang="en-US" altLang="cs-CZ" sz="24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duplicita</a:t>
            </a:r>
            <a:r>
              <a:rPr lang="en-US" altLang="cs-CZ" sz="24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karcinomu</a:t>
            </a:r>
            <a:r>
              <a:rPr lang="en-US" altLang="cs-CZ" sz="24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prsu</a:t>
            </a:r>
            <a:r>
              <a:rPr lang="en-US" altLang="cs-CZ" sz="24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a </a:t>
            </a:r>
            <a:r>
              <a:rPr lang="en-US" altLang="cs-CZ" sz="24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slinivky</a:t>
            </a:r>
            <a:r>
              <a:rPr lang="en-US" altLang="cs-CZ" sz="24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br>
              <a:rPr lang="en-US" altLang="cs-CZ" sz="24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cs-CZ" sz="24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v </a:t>
            </a:r>
            <a:r>
              <a:rPr lang="en-US" altLang="cs-CZ" sz="24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jakýmkoliv</a:t>
            </a:r>
            <a:r>
              <a:rPr lang="en-US" altLang="cs-CZ" sz="24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věku</a:t>
            </a:r>
            <a:endParaRPr lang="en-US" altLang="cs-CZ" sz="2400" dirty="0"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spcAft>
                <a:spcPct val="0"/>
              </a:spcAft>
              <a:buClr>
                <a:srgbClr val="0000DC"/>
              </a:buClr>
              <a:buFont typeface="Arial" panose="020B0604020202020204" pitchFamily="34" charset="0"/>
              <a:buChar char="‒"/>
            </a:pPr>
            <a:r>
              <a:rPr lang="en-US" altLang="cs-CZ" sz="24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karcinom</a:t>
            </a:r>
            <a:r>
              <a:rPr lang="en-US" altLang="cs-CZ" sz="24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prsu</a:t>
            </a:r>
            <a:r>
              <a:rPr lang="en-US" altLang="cs-CZ" sz="2400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u </a:t>
            </a:r>
            <a:r>
              <a:rPr lang="en-US" altLang="cs-CZ" sz="2400" b="1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muže</a:t>
            </a:r>
            <a:r>
              <a:rPr lang="en-US" altLang="cs-CZ" sz="24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v </a:t>
            </a:r>
            <a:r>
              <a:rPr lang="en-US" altLang="cs-CZ" sz="24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jakýmkoliv</a:t>
            </a:r>
            <a:r>
              <a:rPr lang="en-US" altLang="cs-CZ" sz="2400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věku</a:t>
            </a:r>
            <a:endParaRPr lang="en-US" altLang="cs-CZ" sz="2400" dirty="0"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2228" name="TextovéPole 1"/>
          <p:cNvSpPr txBox="1">
            <a:spLocks noChangeArrowheads="1"/>
          </p:cNvSpPr>
          <p:nvPr/>
        </p:nvSpPr>
        <p:spPr bwMode="auto">
          <a:xfrm>
            <a:off x="7901111" y="1021902"/>
            <a:ext cx="3266263" cy="29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1400" i="1" dirty="0">
                <a:latin typeface="+mj-lt"/>
              </a:rPr>
              <a:t>dle NCCN, NICE, ESMO, SLGG</a:t>
            </a:r>
          </a:p>
        </p:txBody>
      </p:sp>
    </p:spTree>
    <p:extLst>
      <p:ext uri="{BB962C8B-B14F-4D97-AF65-F5344CB8AC3E}">
        <p14:creationId xmlns:p14="http://schemas.microsoft.com/office/powerpoint/2010/main" val="2180152309"/>
      </p:ext>
    </p:extLst>
  </p:cSld>
  <p:clrMapOvr>
    <a:masterClrMapping/>
  </p:clrMapOvr>
  <p:transition spd="med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A7F6BB-CC1D-458C-8371-311D59E97D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Název předmětu (kód předmětu) (např. První pomoc - cvičení (VLPO011c))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 z učení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Student se naučí rozpoznat akutní život ohrožující stavy u diabetiků.</a:t>
            </a:r>
          </a:p>
          <a:p>
            <a:endParaRPr lang="cs-CZ" dirty="0"/>
          </a:p>
          <a:p>
            <a:r>
              <a:rPr lang="cs-CZ" dirty="0"/>
              <a:t>Student se naučí základní principy první pomoci u diabetiků.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807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1239353" y="1604329"/>
            <a:ext cx="9168462" cy="4523515"/>
          </a:xfrm>
          <a:prstGeom prst="rect">
            <a:avLst/>
          </a:prstGeom>
          <a:noFill/>
          <a:ln>
            <a:noFill/>
          </a:ln>
        </p:spPr>
        <p:txBody>
          <a:bodyPr lIns="0" tIns="25469" rIns="0" bIns="0"/>
          <a:lstStyle>
            <a:lvl1pPr marL="215900" indent="-215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buSzPct val="25000"/>
              <a:buFont typeface="Arial" panose="020B0604020202020204" pitchFamily="34" charset="0"/>
              <a:buNone/>
              <a:defRPr/>
            </a:pPr>
            <a:r>
              <a:rPr lang="en-US" altLang="cs-CZ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3 </a:t>
            </a:r>
            <a:r>
              <a:rPr lang="en-US" altLang="cs-CZ" b="1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příbuzní</a:t>
            </a:r>
            <a:endParaRPr lang="en-US" altLang="cs-CZ" b="1" dirty="0">
              <a:solidFill>
                <a:schemeClr val="tx2"/>
              </a:solidFill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14772" indent="-414772">
              <a:buClr>
                <a:srgbClr val="0000DC"/>
              </a:buClr>
              <a:buFont typeface="Arial" panose="020B0604020202020204" pitchFamily="34" charset="0"/>
              <a:buChar char="‒"/>
              <a:defRPr/>
            </a:pPr>
            <a:r>
              <a:rPr lang="en-US" altLang="cs-CZ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alespoň</a:t>
            </a:r>
            <a:r>
              <a:rPr lang="en-US" altLang="cs-CZ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3 </a:t>
            </a:r>
            <a:r>
              <a:rPr lang="en-US" altLang="cs-CZ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přímí</a:t>
            </a:r>
            <a:r>
              <a:rPr lang="en-US" altLang="cs-CZ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příbuzní</a:t>
            </a:r>
            <a:r>
              <a:rPr lang="en-US" altLang="cs-CZ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(</a:t>
            </a:r>
            <a:r>
              <a:rPr lang="en-US" altLang="cs-CZ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včetně</a:t>
            </a:r>
            <a:r>
              <a:rPr lang="en-US" altLang="cs-CZ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probandky</a:t>
            </a:r>
            <a:r>
              <a:rPr lang="en-US" altLang="cs-CZ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) s </a:t>
            </a:r>
            <a:r>
              <a:rPr lang="en-US" altLang="cs-CZ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karcinomem</a:t>
            </a:r>
            <a:r>
              <a:rPr lang="en-US" altLang="cs-CZ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prsu</a:t>
            </a:r>
            <a:r>
              <a:rPr lang="en-US" altLang="cs-CZ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v </a:t>
            </a:r>
            <a:r>
              <a:rPr lang="en-US" altLang="cs-CZ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jakémkoliv</a:t>
            </a:r>
            <a:r>
              <a:rPr lang="en-US" altLang="cs-CZ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věku</a:t>
            </a:r>
            <a:endParaRPr lang="en-US" altLang="cs-CZ" dirty="0">
              <a:solidFill>
                <a:srgbClr val="000000"/>
              </a:solidFill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>
              <a:buClr>
                <a:srgbClr val="0000DC"/>
              </a:buClr>
              <a:buSzPct val="25000"/>
              <a:defRPr/>
            </a:pPr>
            <a:r>
              <a:rPr lang="en-US" altLang="cs-CZ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2 </a:t>
            </a:r>
            <a:r>
              <a:rPr lang="en-US" altLang="cs-CZ" b="1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příbuzní</a:t>
            </a:r>
            <a:endParaRPr lang="en-US" altLang="cs-CZ" b="1" dirty="0">
              <a:solidFill>
                <a:schemeClr val="tx2"/>
              </a:solidFill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14772" indent="-414772">
              <a:buClr>
                <a:srgbClr val="0000DC"/>
              </a:buClr>
              <a:buFont typeface="Arial" panose="020B0604020202020204" pitchFamily="34" charset="0"/>
              <a:buChar char="‒"/>
              <a:defRPr/>
            </a:pPr>
            <a:r>
              <a:rPr lang="en-US" altLang="cs-CZ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2 </a:t>
            </a:r>
            <a:r>
              <a:rPr lang="en-US" altLang="cs-CZ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přímé</a:t>
            </a:r>
            <a:r>
              <a:rPr lang="en-US" altLang="cs-CZ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příbuzné</a:t>
            </a:r>
            <a:r>
              <a:rPr lang="en-US" altLang="cs-CZ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(</a:t>
            </a:r>
            <a:r>
              <a:rPr lang="en-US" altLang="cs-CZ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včetně</a:t>
            </a:r>
            <a:r>
              <a:rPr lang="en-US" altLang="cs-CZ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probandky</a:t>
            </a:r>
            <a:r>
              <a:rPr lang="en-US" altLang="cs-CZ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) s ca </a:t>
            </a:r>
            <a:r>
              <a:rPr lang="en-US" altLang="cs-CZ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prsu</a:t>
            </a:r>
            <a:r>
              <a:rPr lang="en-US" altLang="cs-CZ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en-US" altLang="cs-CZ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alespoň</a:t>
            </a:r>
            <a:r>
              <a:rPr lang="en-US" altLang="cs-CZ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jedna</a:t>
            </a:r>
            <a:r>
              <a:rPr lang="en-US" altLang="cs-CZ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diagnostikována</a:t>
            </a:r>
            <a:r>
              <a:rPr lang="en-US" altLang="cs-CZ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ve</a:t>
            </a:r>
            <a:r>
              <a:rPr lang="en-US" altLang="cs-CZ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věku</a:t>
            </a:r>
            <a:r>
              <a:rPr lang="en-US" altLang="cs-CZ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pod 50 let, </a:t>
            </a:r>
            <a:r>
              <a:rPr lang="en-US" altLang="cs-CZ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nebo</a:t>
            </a:r>
            <a:r>
              <a:rPr lang="en-US" altLang="cs-CZ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obě</a:t>
            </a:r>
            <a:r>
              <a:rPr lang="en-US" altLang="cs-CZ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do 60 let</a:t>
            </a:r>
            <a:endParaRPr lang="cs-CZ" altLang="cs-CZ" dirty="0">
              <a:solidFill>
                <a:srgbClr val="000000"/>
              </a:solidFill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14772" indent="-414772">
              <a:buClr>
                <a:srgbClr val="0000DC"/>
              </a:buClr>
              <a:buFont typeface="Arial" panose="020B0604020202020204" pitchFamily="34" charset="0"/>
              <a:buChar char="‒"/>
              <a:defRPr/>
            </a:pPr>
            <a:r>
              <a:rPr lang="cs-CZ" dirty="0" err="1">
                <a:latin typeface="+mj-lt"/>
                <a:cs typeface="Calibri" panose="020F0502020204030204" pitchFamily="34" charset="0"/>
              </a:rPr>
              <a:t>probandka</a:t>
            </a:r>
            <a:r>
              <a:rPr lang="cs-CZ" dirty="0">
                <a:latin typeface="+mj-lt"/>
                <a:cs typeface="Calibri" panose="020F0502020204030204" pitchFamily="34" charset="0"/>
              </a:rPr>
              <a:t> s karcinomem prsu v jakémkoli věku a přímý příbuzný s karcinomem ovaria, </a:t>
            </a:r>
            <a:r>
              <a:rPr lang="cs-CZ" i="1" dirty="0">
                <a:latin typeface="+mj-lt"/>
                <a:cs typeface="Calibri" panose="020F0502020204030204" pitchFamily="34" charset="0"/>
              </a:rPr>
              <a:t>triple</a:t>
            </a:r>
            <a:r>
              <a:rPr lang="cs-CZ" dirty="0">
                <a:latin typeface="+mj-lt"/>
                <a:cs typeface="Calibri" panose="020F0502020204030204" pitchFamily="34" charset="0"/>
              </a:rPr>
              <a:t>-negativním karcinomem prsu nebo medulárním karcinomem prsu, s karcinomem prsu u muže, karcinomem slinivky břišní nebo s </a:t>
            </a:r>
            <a:r>
              <a:rPr lang="cs-CZ" i="1" dirty="0" err="1">
                <a:latin typeface="+mj-lt"/>
                <a:cs typeface="Calibri" panose="020F0502020204030204" pitchFamily="34" charset="0"/>
              </a:rPr>
              <a:t>high</a:t>
            </a:r>
            <a:r>
              <a:rPr lang="cs-CZ" i="1" dirty="0">
                <a:latin typeface="+mj-lt"/>
                <a:cs typeface="Calibri" panose="020F0502020204030204" pitchFamily="34" charset="0"/>
              </a:rPr>
              <a:t>-grade</a:t>
            </a:r>
            <a:r>
              <a:rPr lang="cs-CZ" dirty="0">
                <a:latin typeface="+mj-lt"/>
                <a:cs typeface="Calibri" panose="020F0502020204030204" pitchFamily="34" charset="0"/>
              </a:rPr>
              <a:t> či primárně metastatickým karcinomem prostaty</a:t>
            </a:r>
          </a:p>
          <a:p>
            <a:pPr eaLnBrk="1">
              <a:buFont typeface="Calibri" panose="020F0502020204030204" pitchFamily="34" charset="0"/>
              <a:buChar char="●"/>
              <a:defRPr/>
            </a:pPr>
            <a:endParaRPr lang="en-US" altLang="cs-CZ" dirty="0">
              <a:solidFill>
                <a:srgbClr val="000000"/>
              </a:solidFill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buSzPct val="25000"/>
              <a:buFont typeface="Arial" panose="020B0604020202020204" pitchFamily="34" charset="0"/>
              <a:buNone/>
              <a:defRPr/>
            </a:pPr>
            <a:r>
              <a:rPr lang="en-US" altLang="cs-CZ" b="1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Prediktivní</a:t>
            </a:r>
            <a:r>
              <a:rPr lang="en-US" altLang="cs-CZ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b="1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testování</a:t>
            </a:r>
            <a:r>
              <a:rPr lang="en-US" altLang="cs-CZ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b="1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známé</a:t>
            </a:r>
            <a:r>
              <a:rPr lang="en-US" altLang="cs-CZ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b="1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rodinné</a:t>
            </a:r>
            <a:r>
              <a:rPr lang="en-US" altLang="cs-CZ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b="1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mutace</a:t>
            </a:r>
            <a:endParaRPr lang="en-US" altLang="cs-CZ" b="1" dirty="0">
              <a:solidFill>
                <a:srgbClr val="000000"/>
              </a:solidFill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4275" name="TextovéPole 3"/>
          <p:cNvSpPr txBox="1">
            <a:spLocks noChangeArrowheads="1"/>
          </p:cNvSpPr>
          <p:nvPr/>
        </p:nvSpPr>
        <p:spPr bwMode="auto">
          <a:xfrm>
            <a:off x="7689515" y="961446"/>
            <a:ext cx="3266263" cy="29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1400" i="1" dirty="0">
                <a:latin typeface="+mj-lt"/>
              </a:rPr>
              <a:t>dle NCCN, NICE, ESMO, SLGG</a:t>
            </a:r>
          </a:p>
        </p:txBody>
      </p:sp>
      <p:sp>
        <p:nvSpPr>
          <p:cNvPr id="54276" name="Shape 106"/>
          <p:cNvSpPr txBox="1">
            <a:spLocks noChangeArrowheads="1"/>
          </p:cNvSpPr>
          <p:nvPr/>
        </p:nvSpPr>
        <p:spPr bwMode="auto">
          <a:xfrm>
            <a:off x="1850436" y="273629"/>
            <a:ext cx="8227583" cy="11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cs-CZ" altLang="cs-CZ" sz="320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Kritéria ke genetickému testování</a:t>
            </a:r>
            <a:br>
              <a:rPr lang="cs-CZ" altLang="cs-CZ" sz="3992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cs-CZ" altLang="cs-CZ" sz="2177" b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familiární výskyt</a:t>
            </a:r>
            <a:endParaRPr lang="en-US" altLang="cs-CZ" sz="2177" b="1" dirty="0"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54278" name="Picture 6" descr="https://ssl.gstatic.com/ui/v1/icons/mail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56" y="30244"/>
            <a:ext cx="8641" cy="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876571"/>
      </p:ext>
    </p:extLst>
  </p:cSld>
  <p:clrMapOvr>
    <a:masterClrMapping/>
  </p:clrMapOvr>
  <p:transition spd="med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hape 118"/>
          <p:cNvSpPr txBox="1">
            <a:spLocks noChangeArrowheads="1"/>
          </p:cNvSpPr>
          <p:nvPr/>
        </p:nvSpPr>
        <p:spPr bwMode="auto">
          <a:xfrm>
            <a:off x="1980049" y="273629"/>
            <a:ext cx="8227583" cy="11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cs-CZ" sz="3200" b="1" dirty="0" err="1">
                <a:solidFill>
                  <a:schemeClr val="tx2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Doporučený</a:t>
            </a:r>
            <a:r>
              <a:rPr lang="en-US" altLang="cs-CZ" sz="3200" b="1" dirty="0">
                <a:solidFill>
                  <a:schemeClr val="tx2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screening</a:t>
            </a:r>
          </a:p>
        </p:txBody>
      </p:sp>
      <p:sp>
        <p:nvSpPr>
          <p:cNvPr id="56323" name="Shape 119"/>
          <p:cNvSpPr txBox="1">
            <a:spLocks noChangeArrowheads="1"/>
          </p:cNvSpPr>
          <p:nvPr/>
        </p:nvSpPr>
        <p:spPr bwMode="auto">
          <a:xfrm>
            <a:off x="1980049" y="1705139"/>
            <a:ext cx="8227583" cy="453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469" rIns="0" bIns="0"/>
          <a:lstStyle>
            <a:lvl1pPr marL="457200" indent="-4191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spcAft>
                <a:spcPct val="0"/>
              </a:spcAft>
              <a:buClr>
                <a:srgbClr val="0000DC"/>
              </a:buClr>
              <a:buFont typeface="Arial" panose="020B0604020202020204" pitchFamily="34" charset="0"/>
              <a:buChar char="‒"/>
            </a:pPr>
            <a:r>
              <a:rPr lang="en-US" altLang="cs-CZ" sz="2400" dirty="0" err="1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samovyšetření</a:t>
            </a:r>
            <a:r>
              <a:rPr lang="en-US" altLang="cs-CZ" sz="2400" dirty="0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prsou</a:t>
            </a:r>
            <a:r>
              <a:rPr lang="en-US" altLang="cs-CZ" sz="2400" dirty="0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od 18 let</a:t>
            </a:r>
          </a:p>
          <a:p>
            <a:pPr eaLnBrk="1">
              <a:spcAft>
                <a:spcPct val="0"/>
              </a:spcAft>
              <a:buClr>
                <a:srgbClr val="0000DC"/>
              </a:buClr>
              <a:buFont typeface="Arial" panose="020B0604020202020204" pitchFamily="34" charset="0"/>
              <a:buChar char="‒"/>
            </a:pPr>
            <a:r>
              <a:rPr lang="en-US" altLang="cs-CZ" sz="2400" dirty="0" err="1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klinické</a:t>
            </a:r>
            <a:r>
              <a:rPr lang="en-US" altLang="cs-CZ" sz="2400" dirty="0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vyšetření</a:t>
            </a:r>
            <a:r>
              <a:rPr lang="en-US" altLang="cs-CZ" sz="2400" dirty="0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prsou</a:t>
            </a:r>
            <a:r>
              <a:rPr lang="en-US" altLang="cs-CZ" sz="2400" dirty="0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jednou</a:t>
            </a:r>
            <a:r>
              <a:rPr lang="en-US" altLang="cs-CZ" sz="2400" dirty="0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za</a:t>
            </a:r>
            <a:r>
              <a:rPr lang="en-US" altLang="cs-CZ" sz="2400" dirty="0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půl</a:t>
            </a:r>
            <a:r>
              <a:rPr lang="en-US" altLang="cs-CZ" sz="2400" dirty="0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roku</a:t>
            </a:r>
            <a:r>
              <a:rPr lang="en-US" altLang="cs-CZ" sz="2400" dirty="0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od 25 let </a:t>
            </a:r>
            <a:r>
              <a:rPr lang="en-US" altLang="cs-CZ" sz="2400" dirty="0" err="1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věku</a:t>
            </a:r>
            <a:r>
              <a:rPr lang="en-US" altLang="cs-CZ" sz="2400" dirty="0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nebo</a:t>
            </a:r>
            <a:r>
              <a:rPr lang="en-US" altLang="cs-CZ" sz="2400" dirty="0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10 let </a:t>
            </a:r>
            <a:r>
              <a:rPr lang="en-US" altLang="cs-CZ" sz="24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dříve</a:t>
            </a:r>
            <a:r>
              <a:rPr lang="en-US" altLang="cs-CZ" sz="24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en-US" altLang="cs-CZ" sz="24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než</a:t>
            </a:r>
            <a:r>
              <a:rPr lang="en-US" altLang="cs-CZ" sz="24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byl</a:t>
            </a:r>
            <a:r>
              <a:rPr lang="en-US" altLang="cs-CZ" sz="24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věk</a:t>
            </a:r>
            <a:r>
              <a:rPr lang="en-US" altLang="cs-CZ" sz="24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nejmladší</a:t>
            </a:r>
            <a:r>
              <a:rPr lang="en-US" altLang="cs-CZ" sz="24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nemocné</a:t>
            </a:r>
            <a:r>
              <a:rPr lang="en-US" altLang="cs-CZ" sz="24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příbuzné</a:t>
            </a:r>
            <a:endParaRPr lang="en-US" altLang="cs-CZ" sz="2400" dirty="0">
              <a:solidFill>
                <a:srgbClr val="002060"/>
              </a:solidFill>
              <a:latin typeface="+mn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spcAft>
                <a:spcPct val="0"/>
              </a:spcAft>
              <a:buClr>
                <a:srgbClr val="0000DC"/>
              </a:buClr>
              <a:buFont typeface="Arial" panose="020B0604020202020204" pitchFamily="34" charset="0"/>
              <a:buChar char="‒"/>
            </a:pPr>
            <a:r>
              <a:rPr lang="en-US" altLang="cs-CZ" sz="2400" dirty="0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25-29 let: </a:t>
            </a:r>
            <a:r>
              <a:rPr lang="en-US" altLang="cs-CZ" sz="2400" b="1" dirty="0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MRI </a:t>
            </a:r>
            <a:r>
              <a:rPr lang="en-US" altLang="cs-CZ" sz="2400" dirty="0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a UZ, </a:t>
            </a:r>
            <a:r>
              <a:rPr lang="en-US" altLang="cs-CZ" sz="2400" dirty="0" err="1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střídat</a:t>
            </a:r>
            <a:r>
              <a:rPr lang="en-US" altLang="cs-CZ" sz="2400" dirty="0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po</a:t>
            </a:r>
            <a:r>
              <a:rPr lang="en-US" altLang="cs-CZ" sz="2400" dirty="0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6 </a:t>
            </a:r>
            <a:r>
              <a:rPr lang="en-US" altLang="cs-CZ" sz="2400" dirty="0" err="1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měsících</a:t>
            </a:r>
            <a:r>
              <a:rPr lang="en-US" altLang="cs-CZ" sz="2400" dirty="0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</a:p>
          <a:p>
            <a:pPr eaLnBrk="1">
              <a:spcAft>
                <a:spcPct val="0"/>
              </a:spcAft>
              <a:buClr>
                <a:srgbClr val="0000DC"/>
              </a:buClr>
              <a:buFont typeface="Arial" panose="020B0604020202020204" pitchFamily="34" charset="0"/>
              <a:buChar char="‒"/>
            </a:pPr>
            <a:r>
              <a:rPr lang="en-US" altLang="cs-CZ" sz="2400" dirty="0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30-65 let: </a:t>
            </a:r>
            <a:r>
              <a:rPr lang="en-US" altLang="cs-CZ" sz="2400" b="1" dirty="0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MRI</a:t>
            </a:r>
            <a:r>
              <a:rPr lang="en-US" altLang="cs-CZ" sz="2400" dirty="0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a </a:t>
            </a:r>
            <a:r>
              <a:rPr lang="cs-CZ" altLang="cs-CZ" sz="2400" dirty="0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UZ /</a:t>
            </a:r>
            <a:r>
              <a:rPr lang="en-US" altLang="cs-CZ" sz="2400" dirty="0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M</a:t>
            </a:r>
            <a:r>
              <a:rPr lang="cs-CZ" altLang="cs-CZ" sz="2400" dirty="0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M</a:t>
            </a:r>
            <a:r>
              <a:rPr lang="en-US" altLang="cs-CZ" sz="2400" dirty="0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G, </a:t>
            </a:r>
            <a:r>
              <a:rPr lang="en-US" altLang="cs-CZ" sz="2400" dirty="0" err="1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střídat</a:t>
            </a:r>
            <a:r>
              <a:rPr lang="en-US" altLang="cs-CZ" sz="2400" dirty="0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po</a:t>
            </a:r>
            <a:r>
              <a:rPr lang="en-US" altLang="cs-CZ" sz="2400" dirty="0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6 </a:t>
            </a:r>
            <a:r>
              <a:rPr lang="en-US" altLang="cs-CZ" sz="2400" dirty="0" err="1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měsících</a:t>
            </a:r>
            <a:endParaRPr lang="en-US" altLang="cs-CZ" sz="2400" dirty="0">
              <a:latin typeface="+mn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spcAft>
                <a:spcPct val="0"/>
              </a:spcAft>
              <a:buClr>
                <a:srgbClr val="0000DC"/>
              </a:buClr>
              <a:buFont typeface="Arial" panose="020B0604020202020204" pitchFamily="34" charset="0"/>
              <a:buChar char="‒"/>
            </a:pPr>
            <a:endParaRPr lang="cs-CZ" altLang="cs-CZ" sz="2400" dirty="0">
              <a:solidFill>
                <a:schemeClr val="tx1"/>
              </a:solidFill>
              <a:latin typeface="+mn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spcAft>
                <a:spcPct val="0"/>
              </a:spcAft>
              <a:buClr>
                <a:srgbClr val="0000DC"/>
              </a:buClr>
              <a:buFont typeface="Arial" panose="020B0604020202020204" pitchFamily="34" charset="0"/>
              <a:buChar char="‒"/>
            </a:pPr>
            <a:r>
              <a:rPr lang="en-US" altLang="cs-CZ" sz="24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gynekologické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vyšetření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každých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6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měsíců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včetně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transvaginálního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USG</a:t>
            </a:r>
          </a:p>
          <a:p>
            <a:pPr eaLnBrk="1">
              <a:spcAft>
                <a:spcPct val="0"/>
              </a:spcAft>
              <a:buClr>
                <a:srgbClr val="0000DC"/>
              </a:buClr>
              <a:buFont typeface="Arial" panose="020B0604020202020204" pitchFamily="34" charset="0"/>
              <a:buChar char="‒"/>
            </a:pPr>
            <a:r>
              <a:rPr lang="en-US" altLang="cs-CZ" sz="24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příp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.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další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dle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zvážení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onkologa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(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onkomarkery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, screening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jiných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souvisejících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malignit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748474804"/>
      </p:ext>
    </p:extLst>
  </p:cSld>
  <p:clrMapOvr>
    <a:masterClrMapping/>
  </p:clrMapOvr>
  <p:transition spd="med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hape 129"/>
          <p:cNvSpPr txBox="1">
            <a:spLocks noChangeArrowheads="1"/>
          </p:cNvSpPr>
          <p:nvPr/>
        </p:nvSpPr>
        <p:spPr bwMode="auto">
          <a:xfrm>
            <a:off x="1980049" y="273629"/>
            <a:ext cx="8227583" cy="11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cs-CZ" sz="3200" b="1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Profylaktické</a:t>
            </a:r>
            <a:r>
              <a:rPr lang="en-US" altLang="cs-CZ" sz="320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3200" b="1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chirurgické</a:t>
            </a:r>
            <a:r>
              <a:rPr lang="en-US" altLang="cs-CZ" sz="320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3200" b="1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výkony</a:t>
            </a:r>
            <a:endParaRPr lang="en-US" altLang="cs-CZ" sz="3200" b="1" dirty="0">
              <a:solidFill>
                <a:schemeClr val="tx2"/>
              </a:solidFill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8371" name="Shape 130"/>
          <p:cNvSpPr txBox="1">
            <a:spLocks noChangeArrowheads="1"/>
          </p:cNvSpPr>
          <p:nvPr/>
        </p:nvSpPr>
        <p:spPr bwMode="auto">
          <a:xfrm>
            <a:off x="1980049" y="1952845"/>
            <a:ext cx="8227583" cy="377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9" tIns="82939" rIns="82939" bIns="82939"/>
          <a:lstStyle>
            <a:lvl1pPr marL="457200" indent="-4191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‒"/>
            </a:pPr>
            <a:r>
              <a:rPr lang="en-US" altLang="cs-CZ" sz="2400" b="1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bilaterální</a:t>
            </a:r>
            <a:r>
              <a:rPr lang="en-US" altLang="cs-CZ" sz="2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b="1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profylaktická</a:t>
            </a:r>
            <a:r>
              <a:rPr lang="en-US" altLang="cs-CZ" sz="2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b="1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adnexektomie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nejlépe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ve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věku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35-40 let u 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nosiček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mutací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nebo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ihned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vždy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zvážit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i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možnost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hysterektomie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(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zejm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. </a:t>
            </a:r>
            <a:b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u 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nosiček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mutace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genu BRCA1)</a:t>
            </a:r>
          </a:p>
          <a:p>
            <a:pPr eaLnBrk="1"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‒"/>
            </a:pPr>
            <a:endParaRPr lang="cs-CZ" altLang="cs-CZ" sz="2400" dirty="0">
              <a:solidFill>
                <a:schemeClr val="tx1"/>
              </a:solidFill>
              <a:latin typeface="+mj-lt"/>
            </a:endParaRPr>
          </a:p>
          <a:p>
            <a:pPr eaLnBrk="1"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‒"/>
            </a:pPr>
            <a:r>
              <a:rPr lang="en-US" altLang="cs-CZ" sz="2400" b="1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profylaktická</a:t>
            </a:r>
            <a:r>
              <a:rPr lang="en-US" altLang="cs-CZ" sz="2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b="1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bilaterální</a:t>
            </a:r>
            <a:r>
              <a:rPr lang="en-US" altLang="cs-CZ" sz="2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b="1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mastektomie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kdykoliv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kdy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o to 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žena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požádá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po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konzultaci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s 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onkologem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a 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komplexních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preventivních</a:t>
            </a:r>
            <a:r>
              <a:rPr lang="en-US" altLang="cs-CZ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vyšetřeních</a:t>
            </a:r>
            <a:endParaRPr lang="en-US" altLang="cs-CZ" sz="2400" dirty="0">
              <a:solidFill>
                <a:schemeClr val="tx1"/>
              </a:solidFill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spcAft>
                <a:spcPct val="0"/>
              </a:spcAft>
            </a:pPr>
            <a:endParaRPr lang="cs-CZ" altLang="cs-CZ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7088717"/>
      </p:ext>
    </p:extLst>
  </p:cSld>
  <p:clrMapOvr>
    <a:masterClrMapping/>
  </p:clrMapOvr>
  <p:transition spd="med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hape 129"/>
          <p:cNvSpPr txBox="1">
            <a:spLocks noChangeArrowheads="1"/>
          </p:cNvSpPr>
          <p:nvPr/>
        </p:nvSpPr>
        <p:spPr bwMode="auto">
          <a:xfrm>
            <a:off x="1435943" y="288743"/>
            <a:ext cx="9000308" cy="11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cs-CZ" altLang="cs-CZ" sz="320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Další opatření</a:t>
            </a:r>
            <a:endParaRPr lang="en-US" altLang="cs-CZ" sz="3200" b="1" dirty="0">
              <a:solidFill>
                <a:schemeClr val="tx2"/>
              </a:solidFill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0419" name="Shape 130"/>
          <p:cNvSpPr txBox="1">
            <a:spLocks noChangeArrowheads="1"/>
          </p:cNvSpPr>
          <p:nvPr/>
        </p:nvSpPr>
        <p:spPr bwMode="auto">
          <a:xfrm>
            <a:off x="1435943" y="1967960"/>
            <a:ext cx="9000308" cy="317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9" tIns="82939" rIns="82939" bIns="82939"/>
          <a:lstStyle>
            <a:lvl1pPr marL="457200" indent="-4191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spcAft>
                <a:spcPct val="0"/>
              </a:spcAft>
              <a:buFont typeface="Calibri" panose="020F0502020204030204" pitchFamily="34" charset="0"/>
              <a:buChar char="●"/>
            </a:pPr>
            <a:r>
              <a:rPr lang="cs-CZ" altLang="cs-CZ" sz="2722" b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chemoprevence</a:t>
            </a:r>
            <a:r>
              <a:rPr lang="cs-CZ" altLang="cs-CZ" sz="2722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– Tamoxifen</a:t>
            </a:r>
            <a:br>
              <a:rPr lang="cs-CZ" altLang="cs-CZ" sz="2722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cs-CZ" altLang="cs-CZ" sz="2722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prokázaný účinek u </a:t>
            </a:r>
            <a:r>
              <a:rPr lang="cs-CZ" altLang="cs-CZ" sz="2722" i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BRCA1</a:t>
            </a:r>
            <a:r>
              <a:rPr lang="cs-CZ" altLang="cs-CZ" sz="2722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mutací, ne však u </a:t>
            </a:r>
            <a:r>
              <a:rPr lang="cs-CZ" altLang="cs-CZ" sz="2722" i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BRCA2</a:t>
            </a:r>
            <a:br>
              <a:rPr lang="cs-CZ" altLang="cs-CZ" sz="2722" i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cs-CZ" altLang="cs-CZ" sz="2722" i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King et al., 2001</a:t>
            </a:r>
          </a:p>
          <a:p>
            <a:pPr eaLnBrk="1">
              <a:spcAft>
                <a:spcPct val="0"/>
              </a:spcAft>
              <a:buFont typeface="Calibri" panose="020F0502020204030204" pitchFamily="34" charset="0"/>
              <a:buChar char="●"/>
            </a:pPr>
            <a:r>
              <a:rPr lang="cs-CZ" altLang="cs-CZ" sz="2722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prodlužuje přežití u osob v riziku</a:t>
            </a:r>
            <a:br>
              <a:rPr lang="cs-CZ" altLang="cs-CZ" sz="2722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cs-CZ" altLang="cs-CZ" sz="2722" i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Grann et al., 2002</a:t>
            </a:r>
          </a:p>
          <a:p>
            <a:pPr eaLnBrk="1">
              <a:spcAft>
                <a:spcPct val="0"/>
              </a:spcAft>
              <a:buFont typeface="Calibri" panose="020F0502020204030204" pitchFamily="34" charset="0"/>
              <a:buChar char="●"/>
            </a:pPr>
            <a:endParaRPr lang="cs-CZ" altLang="cs-CZ" sz="2722">
              <a:solidFill>
                <a:schemeClr val="tx1"/>
              </a:solidFill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spcAft>
                <a:spcPct val="0"/>
              </a:spcAft>
              <a:buFont typeface="Calibri" panose="020F0502020204030204" pitchFamily="34" charset="0"/>
              <a:buChar char="●"/>
            </a:pPr>
            <a:r>
              <a:rPr lang="cs-CZ" altLang="cs-CZ" sz="2722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role hormonální antikoncepce?</a:t>
            </a:r>
          </a:p>
          <a:p>
            <a:pPr eaLnBrk="1">
              <a:spcAft>
                <a:spcPct val="0"/>
              </a:spcAft>
              <a:buFont typeface="Calibri" panose="020F0502020204030204" pitchFamily="34" charset="0"/>
              <a:buChar char="●"/>
            </a:pPr>
            <a:endParaRPr lang="cs-CZ" altLang="cs-CZ" sz="2722">
              <a:solidFill>
                <a:schemeClr val="tx1"/>
              </a:solidFill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spcAft>
                <a:spcPct val="0"/>
              </a:spcAft>
              <a:buFont typeface="Calibri" panose="020F0502020204030204" pitchFamily="34" charset="0"/>
              <a:buChar char="●"/>
            </a:pPr>
            <a:r>
              <a:rPr lang="cs-CZ" altLang="cs-CZ" sz="2722" b="1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reprodukční rozhodnutí</a:t>
            </a:r>
            <a:endParaRPr lang="cs-CZ" altLang="cs-CZ" sz="2722" b="1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3419420"/>
      </p:ext>
    </p:extLst>
  </p:cSld>
  <p:clrMapOvr>
    <a:masterClrMapping/>
  </p:clrMapOvr>
  <p:transition spd="med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hape 142"/>
          <p:cNvSpPr txBox="1">
            <a:spLocks noChangeArrowheads="1"/>
          </p:cNvSpPr>
          <p:nvPr/>
        </p:nvSpPr>
        <p:spPr bwMode="auto">
          <a:xfrm>
            <a:off x="1982929" y="184340"/>
            <a:ext cx="8226144" cy="11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cs-CZ" altLang="cs-CZ" sz="3629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Nejlepší ochrana je včasný záchyt</a:t>
            </a:r>
            <a:r>
              <a:rPr lang="en-US" altLang="cs-CZ" sz="3629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</p:txBody>
      </p:sp>
      <p:pic>
        <p:nvPicPr>
          <p:cNvPr id="62467" name="Shape 14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76" y="1326380"/>
            <a:ext cx="7713450" cy="513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Shape 144"/>
          <p:cNvSpPr txBox="1">
            <a:spLocks noChangeArrowheads="1"/>
          </p:cNvSpPr>
          <p:nvPr/>
        </p:nvSpPr>
        <p:spPr bwMode="auto">
          <a:xfrm>
            <a:off x="2521546" y="5389046"/>
            <a:ext cx="3051680" cy="81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9" tIns="82939" rIns="82939" bIns="82939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1800" i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říjen je měsíc povědomí</a:t>
            </a:r>
            <a:br>
              <a:rPr lang="cs-CZ" altLang="cs-CZ" sz="1800" i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cs-CZ" altLang="cs-CZ" sz="1800" i="1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pro karcinom prsu</a:t>
            </a:r>
            <a:endParaRPr lang="en-US" altLang="cs-CZ" sz="1800" i="1" dirty="0"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0283"/>
      </p:ext>
    </p:extLst>
  </p:cSld>
  <p:clrMapOvr>
    <a:masterClrMapping/>
  </p:clrMapOvr>
  <p:transition spd="med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/>
          </p:nvPr>
        </p:nvSpPr>
        <p:spPr>
          <a:xfrm>
            <a:off x="1088212" y="430607"/>
            <a:ext cx="9089178" cy="1148811"/>
          </a:xfrm>
        </p:spPr>
        <p:txBody>
          <a:bodyPr/>
          <a:lstStyle/>
          <a:p>
            <a:pPr>
              <a:lnSpc>
                <a:spcPct val="102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cs-CZ" sz="3200" dirty="0" err="1"/>
              <a:t>Hereditární</a:t>
            </a:r>
            <a:r>
              <a:rPr lang="en-US" altLang="cs-CZ" sz="3200" dirty="0"/>
              <a:t> </a:t>
            </a:r>
            <a:r>
              <a:rPr lang="en-US" altLang="cs-CZ" sz="3200" dirty="0" err="1"/>
              <a:t>nepolyposní</a:t>
            </a:r>
            <a:r>
              <a:rPr lang="en-US" altLang="cs-CZ" sz="3200" dirty="0"/>
              <a:t> </a:t>
            </a:r>
            <a:r>
              <a:rPr lang="en-US" altLang="cs-CZ" sz="3200" dirty="0" err="1"/>
              <a:t>karcinom</a:t>
            </a:r>
            <a:r>
              <a:rPr lang="en-US" altLang="cs-CZ" sz="3200" dirty="0"/>
              <a:t> </a:t>
            </a:r>
            <a:r>
              <a:rPr lang="en-US" altLang="cs-CZ" sz="3200" dirty="0" err="1"/>
              <a:t>kolorekta</a:t>
            </a:r>
            <a:r>
              <a:rPr lang="en-US" altLang="cs-CZ" sz="3200" dirty="0"/>
              <a:t> (HNPCC)</a:t>
            </a:r>
            <a:r>
              <a:rPr lang="cs-CZ" altLang="cs-CZ" sz="3200" dirty="0"/>
              <a:t>, </a:t>
            </a:r>
            <a:r>
              <a:rPr lang="en-US" altLang="cs-CZ" sz="3200" dirty="0" err="1"/>
              <a:t>Lynchův</a:t>
            </a:r>
            <a:r>
              <a:rPr lang="en-US" altLang="cs-CZ" sz="3200" dirty="0"/>
              <a:t> </a:t>
            </a:r>
            <a:r>
              <a:rPr lang="en-US" altLang="cs-CZ" sz="3200" dirty="0" err="1"/>
              <a:t>syndrom</a:t>
            </a:r>
            <a:endParaRPr lang="en-US" altLang="cs-CZ" sz="3200" dirty="0"/>
          </a:p>
        </p:txBody>
      </p:sp>
      <p:pic>
        <p:nvPicPr>
          <p:cNvPr id="64515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014" y="2449698"/>
            <a:ext cx="4558078" cy="315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ovéPole 4"/>
          <p:cNvSpPr txBox="1">
            <a:spLocks noChangeArrowheads="1"/>
          </p:cNvSpPr>
          <p:nvPr/>
        </p:nvSpPr>
        <p:spPr bwMode="auto">
          <a:xfrm>
            <a:off x="2115424" y="5780767"/>
            <a:ext cx="4045384" cy="3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1814" i="1">
                <a:latin typeface="+mj-lt"/>
              </a:rPr>
              <a:t>Prof. Henry T. Lynch, MD.  *1928 - </a:t>
            </a:r>
          </a:p>
        </p:txBody>
      </p:sp>
      <p:sp>
        <p:nvSpPr>
          <p:cNvPr id="64517" name="TextovéPole 5"/>
          <p:cNvSpPr txBox="1">
            <a:spLocks noChangeArrowheads="1"/>
          </p:cNvSpPr>
          <p:nvPr/>
        </p:nvSpPr>
        <p:spPr bwMode="auto">
          <a:xfrm>
            <a:off x="6784393" y="2452579"/>
            <a:ext cx="3668288" cy="12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2000" dirty="0">
                <a:latin typeface="+mj-lt"/>
              </a:rPr>
              <a:t>‘</a:t>
            </a:r>
            <a:r>
              <a:rPr lang="en-US" altLang="cs-CZ" sz="2000" i="1" dirty="0">
                <a:latin typeface="+mj-lt"/>
              </a:rPr>
              <a:t>Hereditary factors in cancer: study of two large </a:t>
            </a:r>
            <a:r>
              <a:rPr lang="en-US" altLang="cs-CZ" sz="2000" i="1" dirty="0" err="1">
                <a:latin typeface="+mj-lt"/>
              </a:rPr>
              <a:t>midwestern</a:t>
            </a:r>
            <a:r>
              <a:rPr lang="en-US" altLang="cs-CZ" sz="2000" i="1" dirty="0">
                <a:latin typeface="+mj-lt"/>
              </a:rPr>
              <a:t> </a:t>
            </a:r>
            <a:r>
              <a:rPr lang="en-US" altLang="cs-CZ" sz="2000" i="1" dirty="0" err="1">
                <a:latin typeface="+mj-lt"/>
              </a:rPr>
              <a:t>kindreds</a:t>
            </a:r>
            <a:r>
              <a:rPr lang="en-US" altLang="cs-CZ" sz="2000" i="1" dirty="0">
                <a:latin typeface="+mj-lt"/>
              </a:rPr>
              <a:t>’, </a:t>
            </a:r>
            <a:br>
              <a:rPr lang="cs-CZ" altLang="cs-CZ" sz="2000" i="1" dirty="0">
                <a:latin typeface="+mj-lt"/>
              </a:rPr>
            </a:br>
            <a:r>
              <a:rPr lang="en-US" altLang="cs-CZ" sz="2000" i="1" dirty="0">
                <a:latin typeface="+mj-lt"/>
              </a:rPr>
              <a:t>Arch. Intern. Med., 1966</a:t>
            </a:r>
            <a:endParaRPr lang="cs-CZ" altLang="cs-CZ" sz="2000" i="1" dirty="0">
              <a:latin typeface="+mj-lt"/>
            </a:endParaRPr>
          </a:p>
        </p:txBody>
      </p:sp>
      <p:sp>
        <p:nvSpPr>
          <p:cNvPr id="64518" name="TextovéPole 6"/>
          <p:cNvSpPr txBox="1">
            <a:spLocks noChangeArrowheads="1"/>
          </p:cNvSpPr>
          <p:nvPr/>
        </p:nvSpPr>
        <p:spPr bwMode="auto">
          <a:xfrm>
            <a:off x="6801675" y="4026663"/>
            <a:ext cx="3460765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000" dirty="0">
                <a:latin typeface="+mj-lt"/>
              </a:rPr>
              <a:t>Výzkum několika rodin </a:t>
            </a:r>
            <a:br>
              <a:rPr lang="cs-CZ" altLang="cs-CZ" sz="2000" dirty="0">
                <a:latin typeface="+mj-lt"/>
              </a:rPr>
            </a:br>
            <a:r>
              <a:rPr lang="cs-CZ" altLang="cs-CZ" sz="2000" dirty="0">
                <a:latin typeface="+mj-lt"/>
              </a:rPr>
              <a:t>s nádorovými onemocněními </a:t>
            </a:r>
            <a:r>
              <a:rPr lang="cs-CZ" altLang="cs-CZ" sz="2000" dirty="0" err="1">
                <a:latin typeface="+mj-lt"/>
              </a:rPr>
              <a:t>kolorekta</a:t>
            </a:r>
            <a:r>
              <a:rPr lang="cs-CZ" altLang="cs-CZ" sz="2000" dirty="0">
                <a:latin typeface="+mj-lt"/>
              </a:rPr>
              <a:t> ve státech Michigan </a:t>
            </a:r>
            <a:br>
              <a:rPr lang="cs-CZ" altLang="cs-CZ" sz="2000" dirty="0">
                <a:latin typeface="+mj-lt"/>
              </a:rPr>
            </a:br>
            <a:r>
              <a:rPr lang="cs-CZ" altLang="cs-CZ" sz="2000" dirty="0">
                <a:latin typeface="+mj-lt"/>
              </a:rPr>
              <a:t>a Nebraska</a:t>
            </a:r>
          </a:p>
        </p:txBody>
      </p:sp>
    </p:spTree>
    <p:extLst>
      <p:ext uri="{BB962C8B-B14F-4D97-AF65-F5344CB8AC3E}">
        <p14:creationId xmlns:p14="http://schemas.microsoft.com/office/powerpoint/2010/main" val="35870510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ChangeArrowheads="1"/>
          </p:cNvSpPr>
          <p:nvPr>
            <p:ph type="title"/>
          </p:nvPr>
        </p:nvSpPr>
        <p:spPr>
          <a:xfrm>
            <a:off x="1020307" y="334086"/>
            <a:ext cx="8229024" cy="618100"/>
          </a:xfrm>
        </p:spPr>
        <p:txBody>
          <a:bodyPr vert="horz" lIns="0" tIns="35206" rIns="0" bIns="0" rtlCol="0" anchor="t" anchorCtr="0">
            <a:no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cs-CZ" sz="3200" b="1" dirty="0" err="1"/>
              <a:t>Lynchův</a:t>
            </a:r>
            <a:r>
              <a:rPr lang="en-US" altLang="cs-CZ" sz="3200" b="1" dirty="0"/>
              <a:t> </a:t>
            </a:r>
            <a:r>
              <a:rPr lang="en-US" altLang="cs-CZ" sz="3200" b="1" dirty="0" err="1"/>
              <a:t>syndrom</a:t>
            </a:r>
            <a:endParaRPr lang="en-US" altLang="cs-CZ" sz="3200" b="1" dirty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0307" y="1693276"/>
            <a:ext cx="8864282" cy="4176438"/>
          </a:xfrm>
        </p:spPr>
        <p:txBody>
          <a:bodyPr/>
          <a:lstStyle/>
          <a:p>
            <a:pPr marL="555132" indent="-457200">
              <a:buSzPct val="45000"/>
              <a:buFont typeface="Arial" panose="020B0604020202020204" pitchFamily="34" charset="0"/>
              <a:buChar char="‒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cs-CZ" sz="2540" dirty="0" err="1">
                <a:latin typeface="+mj-lt"/>
              </a:rPr>
              <a:t>nejčastější</a:t>
            </a:r>
            <a:r>
              <a:rPr lang="en-US" altLang="cs-CZ" sz="2540" dirty="0">
                <a:latin typeface="+mj-lt"/>
              </a:rPr>
              <a:t> </a:t>
            </a:r>
            <a:r>
              <a:rPr lang="en-US" altLang="cs-CZ" sz="2540" dirty="0" err="1">
                <a:latin typeface="+mj-lt"/>
              </a:rPr>
              <a:t>vrozená</a:t>
            </a:r>
            <a:r>
              <a:rPr lang="en-US" altLang="cs-CZ" sz="2540" dirty="0">
                <a:latin typeface="+mj-lt"/>
              </a:rPr>
              <a:t> </a:t>
            </a:r>
            <a:r>
              <a:rPr lang="en-US" altLang="cs-CZ" sz="2540" dirty="0" err="1">
                <a:latin typeface="+mj-lt"/>
              </a:rPr>
              <a:t>predispozice</a:t>
            </a:r>
            <a:r>
              <a:rPr lang="en-US" altLang="cs-CZ" sz="2540" dirty="0">
                <a:latin typeface="+mj-lt"/>
              </a:rPr>
              <a:t> k</a:t>
            </a:r>
            <a:r>
              <a:rPr lang="cs-CZ" altLang="cs-CZ" sz="2540" dirty="0">
                <a:latin typeface="+mj-lt"/>
              </a:rPr>
              <a:t> Ca</a:t>
            </a:r>
            <a:r>
              <a:rPr lang="en-US" altLang="cs-CZ" sz="2540" dirty="0">
                <a:latin typeface="+mj-lt"/>
              </a:rPr>
              <a:t> </a:t>
            </a:r>
            <a:r>
              <a:rPr lang="en-US" altLang="cs-CZ" sz="2540" dirty="0" err="1">
                <a:latin typeface="+mj-lt"/>
              </a:rPr>
              <a:t>kolorekta</a:t>
            </a:r>
            <a:endParaRPr lang="en-US" altLang="cs-CZ" sz="2540" dirty="0">
              <a:latin typeface="+mj-lt"/>
            </a:endParaRPr>
          </a:p>
          <a:p>
            <a:pPr marL="555132" indent="-457200">
              <a:buSzPct val="45000"/>
              <a:buFont typeface="Arial" panose="020B0604020202020204" pitchFamily="34" charset="0"/>
              <a:buChar char="‒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cs-CZ" sz="2540" dirty="0" err="1">
                <a:latin typeface="+mj-lt"/>
              </a:rPr>
              <a:t>vysoká</a:t>
            </a:r>
            <a:r>
              <a:rPr lang="en-US" altLang="cs-CZ" sz="2540" dirty="0">
                <a:latin typeface="+mj-lt"/>
              </a:rPr>
              <a:t> penetrance, AD </a:t>
            </a:r>
            <a:r>
              <a:rPr lang="en-US" altLang="cs-CZ" sz="2540" dirty="0" err="1">
                <a:latin typeface="+mj-lt"/>
              </a:rPr>
              <a:t>typ</a:t>
            </a:r>
            <a:r>
              <a:rPr lang="en-US" altLang="cs-CZ" sz="2540" dirty="0">
                <a:latin typeface="+mj-lt"/>
              </a:rPr>
              <a:t> </a:t>
            </a:r>
            <a:r>
              <a:rPr lang="en-US" altLang="cs-CZ" sz="2540" dirty="0" err="1">
                <a:latin typeface="+mj-lt"/>
              </a:rPr>
              <a:t>dedičnosti</a:t>
            </a:r>
            <a:endParaRPr lang="cs-CZ" altLang="cs-CZ" sz="2540" dirty="0">
              <a:latin typeface="+mj-lt"/>
            </a:endParaRPr>
          </a:p>
          <a:p>
            <a:pPr marL="555132" indent="-457200">
              <a:buSzPct val="45000"/>
              <a:buFont typeface="Arial" panose="020B0604020202020204" pitchFamily="34" charset="0"/>
              <a:buChar char="‒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altLang="cs-CZ" sz="2540" dirty="0">
                <a:latin typeface="+mj-lt"/>
              </a:rPr>
              <a:t>cca 2-5% ze všech nádorů tlustého střeva</a:t>
            </a:r>
          </a:p>
          <a:p>
            <a:pPr marL="555132" indent="-457200">
              <a:buSzPct val="45000"/>
              <a:buFont typeface="Arial" panose="020B0604020202020204" pitchFamily="34" charset="0"/>
              <a:buChar char="‒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altLang="cs-CZ" sz="2540" dirty="0">
                <a:latin typeface="+mj-lt"/>
              </a:rPr>
              <a:t>28-75% riziko vzniku kolorektálního Ca u mužů,</a:t>
            </a:r>
            <a:br>
              <a:rPr lang="cs-CZ" altLang="cs-CZ" sz="2540" dirty="0">
                <a:latin typeface="+mj-lt"/>
              </a:rPr>
            </a:br>
            <a:r>
              <a:rPr lang="cs-CZ" altLang="cs-CZ" sz="2540" dirty="0">
                <a:latin typeface="+mj-lt"/>
              </a:rPr>
              <a:t>24-52% riziko vzniku u žen</a:t>
            </a:r>
          </a:p>
          <a:p>
            <a:pPr marL="555132" indent="-457200">
              <a:buSzPct val="45000"/>
              <a:buFont typeface="Arial" panose="020B0604020202020204" pitchFamily="34" charset="0"/>
              <a:buChar char="‒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altLang="cs-CZ" sz="2540" dirty="0">
                <a:latin typeface="+mj-lt"/>
              </a:rPr>
              <a:t>riziko dalších nádorů: Ca endometria a vaječníků u žen, </a:t>
            </a:r>
            <a:br>
              <a:rPr lang="cs-CZ" altLang="cs-CZ" sz="2540" dirty="0">
                <a:latin typeface="+mj-lt"/>
              </a:rPr>
            </a:br>
            <a:r>
              <a:rPr lang="cs-CZ" altLang="cs-CZ" sz="2540" dirty="0">
                <a:latin typeface="+mj-lt"/>
              </a:rPr>
              <a:t>Ca žaludku, </a:t>
            </a:r>
            <a:r>
              <a:rPr lang="cs-CZ" altLang="cs-CZ" sz="2540" dirty="0" err="1">
                <a:latin typeface="+mj-lt"/>
              </a:rPr>
              <a:t>urotraktu</a:t>
            </a:r>
            <a:r>
              <a:rPr lang="cs-CZ" altLang="cs-CZ" sz="2540" dirty="0">
                <a:latin typeface="+mj-lt"/>
              </a:rPr>
              <a:t>, </a:t>
            </a:r>
            <a:r>
              <a:rPr lang="cs-CZ" altLang="cs-CZ" sz="2540" dirty="0" err="1">
                <a:latin typeface="+mj-lt"/>
              </a:rPr>
              <a:t>hepatobiliárního</a:t>
            </a:r>
            <a:r>
              <a:rPr lang="cs-CZ" altLang="cs-CZ" sz="2540" dirty="0">
                <a:latin typeface="+mj-lt"/>
              </a:rPr>
              <a:t> systému, tenkého střeva, nádory mozku</a:t>
            </a:r>
          </a:p>
        </p:txBody>
      </p:sp>
    </p:spTree>
    <p:extLst>
      <p:ext uri="{BB962C8B-B14F-4D97-AF65-F5344CB8AC3E}">
        <p14:creationId xmlns:p14="http://schemas.microsoft.com/office/powerpoint/2010/main" val="7818837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ChangeArrowheads="1"/>
          </p:cNvSpPr>
          <p:nvPr>
            <p:ph type="title"/>
          </p:nvPr>
        </p:nvSpPr>
        <p:spPr>
          <a:xfrm>
            <a:off x="823824" y="326528"/>
            <a:ext cx="8229024" cy="640771"/>
          </a:xfrm>
        </p:spPr>
        <p:txBody>
          <a:bodyPr vert="horz" lIns="0" tIns="35206" rIns="0" bIns="0" rtlCol="0" anchor="t" anchorCtr="0">
            <a:no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cs-CZ" sz="3200" b="1" dirty="0" err="1"/>
              <a:t>Lynchův</a:t>
            </a:r>
            <a:r>
              <a:rPr lang="en-US" altLang="cs-CZ" sz="3200" b="1" dirty="0"/>
              <a:t> </a:t>
            </a:r>
            <a:r>
              <a:rPr lang="en-US" altLang="cs-CZ" sz="3200" b="1" dirty="0" err="1"/>
              <a:t>syndrom</a:t>
            </a:r>
            <a:endParaRPr lang="en-US" altLang="cs-CZ" sz="3200" b="1" dirty="0"/>
          </a:p>
        </p:txBody>
      </p:sp>
      <p:pic>
        <p:nvPicPr>
          <p:cNvPr id="68611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684" y="1664815"/>
            <a:ext cx="7676006" cy="415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288" y="2157347"/>
            <a:ext cx="6139364" cy="368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777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63" y="881373"/>
            <a:ext cx="8305351" cy="498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663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Skupina 1"/>
          <p:cNvGrpSpPr>
            <a:grpSpLocks/>
          </p:cNvGrpSpPr>
          <p:nvPr/>
        </p:nvGrpSpPr>
        <p:grpSpPr bwMode="auto">
          <a:xfrm>
            <a:off x="3352512" y="1337901"/>
            <a:ext cx="5714520" cy="4641607"/>
            <a:chOff x="1088641" y="1335022"/>
            <a:chExt cx="6298839" cy="5115289"/>
          </a:xfrm>
        </p:grpSpPr>
        <p:sp>
          <p:nvSpPr>
            <p:cNvPr id="71684" name="Line 26"/>
            <p:cNvSpPr>
              <a:spLocks noChangeShapeType="1"/>
            </p:cNvSpPr>
            <p:nvPr/>
          </p:nvSpPr>
          <p:spPr bwMode="auto">
            <a:xfrm>
              <a:off x="5858266" y="4868097"/>
              <a:ext cx="0" cy="9346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0" tIns="37615" rIns="75230" bIns="37615"/>
            <a:lstStyle/>
            <a:p>
              <a:endParaRPr lang="cs-CZ" sz="2177">
                <a:latin typeface="+mj-lt"/>
              </a:endParaRPr>
            </a:p>
          </p:txBody>
        </p:sp>
        <p:sp>
          <p:nvSpPr>
            <p:cNvPr id="71685" name="Line 26"/>
            <p:cNvSpPr>
              <a:spLocks noChangeShapeType="1"/>
            </p:cNvSpPr>
            <p:nvPr/>
          </p:nvSpPr>
          <p:spPr bwMode="auto">
            <a:xfrm>
              <a:off x="4260289" y="4905060"/>
              <a:ext cx="0" cy="9346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0" tIns="37615" rIns="75230" bIns="37615"/>
            <a:lstStyle/>
            <a:p>
              <a:endParaRPr lang="cs-CZ" sz="2177">
                <a:latin typeface="+mj-lt"/>
              </a:endParaRPr>
            </a:p>
          </p:txBody>
        </p:sp>
        <p:grpSp>
          <p:nvGrpSpPr>
            <p:cNvPr id="71686" name="Skupina 4"/>
            <p:cNvGrpSpPr>
              <a:grpSpLocks/>
            </p:cNvGrpSpPr>
            <p:nvPr/>
          </p:nvGrpSpPr>
          <p:grpSpPr bwMode="auto">
            <a:xfrm>
              <a:off x="3788714" y="5816004"/>
              <a:ext cx="772104" cy="473514"/>
              <a:chOff x="4538639" y="2514504"/>
              <a:chExt cx="772104" cy="473514"/>
            </a:xfrm>
          </p:grpSpPr>
          <p:sp>
            <p:nvSpPr>
              <p:cNvPr id="71745" name="Line 26"/>
              <p:cNvSpPr>
                <a:spLocks noChangeShapeType="1"/>
              </p:cNvSpPr>
              <p:nvPr/>
            </p:nvSpPr>
            <p:spPr bwMode="auto">
              <a:xfrm>
                <a:off x="5304193" y="2545764"/>
                <a:ext cx="0" cy="4422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>
                  <a:latin typeface="+mj-lt"/>
                </a:endParaRPr>
              </a:p>
            </p:txBody>
          </p:sp>
          <p:sp>
            <p:nvSpPr>
              <p:cNvPr id="71746" name="Line 26"/>
              <p:cNvSpPr>
                <a:spLocks noChangeShapeType="1"/>
              </p:cNvSpPr>
              <p:nvPr/>
            </p:nvSpPr>
            <p:spPr bwMode="auto">
              <a:xfrm>
                <a:off x="4561920" y="2514504"/>
                <a:ext cx="18909" cy="47351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>
                  <a:latin typeface="+mj-lt"/>
                </a:endParaRPr>
              </a:p>
            </p:txBody>
          </p:sp>
          <p:sp>
            <p:nvSpPr>
              <p:cNvPr id="71747" name="Line 24"/>
              <p:cNvSpPr>
                <a:spLocks noChangeShapeType="1"/>
              </p:cNvSpPr>
              <p:nvPr/>
            </p:nvSpPr>
            <p:spPr bwMode="auto">
              <a:xfrm>
                <a:off x="4538639" y="2518547"/>
                <a:ext cx="7721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>
                  <a:latin typeface="+mj-lt"/>
                </a:endParaRPr>
              </a:p>
            </p:txBody>
          </p:sp>
        </p:grpSp>
        <p:grpSp>
          <p:nvGrpSpPr>
            <p:cNvPr id="71687" name="Skupina 8"/>
            <p:cNvGrpSpPr>
              <a:grpSpLocks/>
            </p:cNvGrpSpPr>
            <p:nvPr/>
          </p:nvGrpSpPr>
          <p:grpSpPr bwMode="auto">
            <a:xfrm>
              <a:off x="5338358" y="5776189"/>
              <a:ext cx="1514013" cy="473514"/>
              <a:chOff x="4538638" y="2514504"/>
              <a:chExt cx="1514013" cy="473514"/>
            </a:xfrm>
          </p:grpSpPr>
          <p:sp>
            <p:nvSpPr>
              <p:cNvPr id="71741" name="Line 26"/>
              <p:cNvSpPr>
                <a:spLocks noChangeShapeType="1"/>
              </p:cNvSpPr>
              <p:nvPr/>
            </p:nvSpPr>
            <p:spPr bwMode="auto">
              <a:xfrm>
                <a:off x="6052651" y="2541071"/>
                <a:ext cx="0" cy="4156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>
                  <a:latin typeface="+mj-lt"/>
                </a:endParaRPr>
              </a:p>
            </p:txBody>
          </p:sp>
          <p:sp>
            <p:nvSpPr>
              <p:cNvPr id="71742" name="Line 26"/>
              <p:cNvSpPr>
                <a:spLocks noChangeShapeType="1"/>
              </p:cNvSpPr>
              <p:nvPr/>
            </p:nvSpPr>
            <p:spPr bwMode="auto">
              <a:xfrm>
                <a:off x="5304193" y="2545764"/>
                <a:ext cx="0" cy="4422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>
                  <a:latin typeface="+mj-lt"/>
                </a:endParaRPr>
              </a:p>
            </p:txBody>
          </p:sp>
          <p:sp>
            <p:nvSpPr>
              <p:cNvPr id="71743" name="Line 26"/>
              <p:cNvSpPr>
                <a:spLocks noChangeShapeType="1"/>
              </p:cNvSpPr>
              <p:nvPr/>
            </p:nvSpPr>
            <p:spPr bwMode="auto">
              <a:xfrm>
                <a:off x="4561920" y="2514504"/>
                <a:ext cx="18909" cy="47351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>
                  <a:latin typeface="+mj-lt"/>
                </a:endParaRPr>
              </a:p>
            </p:txBody>
          </p:sp>
          <p:sp>
            <p:nvSpPr>
              <p:cNvPr id="71744" name="Line 24"/>
              <p:cNvSpPr>
                <a:spLocks noChangeShapeType="1"/>
              </p:cNvSpPr>
              <p:nvPr/>
            </p:nvSpPr>
            <p:spPr bwMode="auto">
              <a:xfrm>
                <a:off x="4538638" y="2518547"/>
                <a:ext cx="151401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>
                  <a:latin typeface="+mj-lt"/>
                </a:endParaRPr>
              </a:p>
            </p:txBody>
          </p:sp>
        </p:grpSp>
        <p:sp>
          <p:nvSpPr>
            <p:cNvPr id="71688" name="Line 17"/>
            <p:cNvSpPr>
              <a:spLocks noChangeShapeType="1"/>
            </p:cNvSpPr>
            <p:nvPr/>
          </p:nvSpPr>
          <p:spPr bwMode="auto">
            <a:xfrm>
              <a:off x="1765442" y="1684978"/>
              <a:ext cx="972000" cy="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0" tIns="37615" rIns="75230" bIns="37615"/>
            <a:lstStyle/>
            <a:p>
              <a:endParaRPr lang="cs-CZ" sz="2177">
                <a:latin typeface="+mj-lt"/>
              </a:endParaRPr>
            </a:p>
          </p:txBody>
        </p:sp>
        <p:sp>
          <p:nvSpPr>
            <p:cNvPr id="71689" name="Line 24"/>
            <p:cNvSpPr>
              <a:spLocks noChangeShapeType="1"/>
            </p:cNvSpPr>
            <p:nvPr/>
          </p:nvSpPr>
          <p:spPr bwMode="auto">
            <a:xfrm>
              <a:off x="2292590" y="3730761"/>
              <a:ext cx="291025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0" tIns="37615" rIns="75230" bIns="37615"/>
            <a:lstStyle/>
            <a:p>
              <a:endParaRPr lang="cs-CZ" sz="2177">
                <a:latin typeface="+mj-lt"/>
              </a:endParaRPr>
            </a:p>
          </p:txBody>
        </p:sp>
        <p:sp>
          <p:nvSpPr>
            <p:cNvPr id="71690" name="Line 26"/>
            <p:cNvSpPr>
              <a:spLocks noChangeShapeType="1"/>
            </p:cNvSpPr>
            <p:nvPr/>
          </p:nvSpPr>
          <p:spPr bwMode="auto">
            <a:xfrm>
              <a:off x="4260289" y="3750923"/>
              <a:ext cx="0" cy="8684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0" tIns="37615" rIns="75230" bIns="37615"/>
            <a:lstStyle/>
            <a:p>
              <a:endParaRPr lang="cs-CZ" sz="2177">
                <a:latin typeface="+mj-lt"/>
              </a:endParaRPr>
            </a:p>
          </p:txBody>
        </p:sp>
        <p:grpSp>
          <p:nvGrpSpPr>
            <p:cNvPr id="71691" name="Skupina 16"/>
            <p:cNvGrpSpPr>
              <a:grpSpLocks/>
            </p:cNvGrpSpPr>
            <p:nvPr/>
          </p:nvGrpSpPr>
          <p:grpSpPr bwMode="auto">
            <a:xfrm>
              <a:off x="4964524" y="2680956"/>
              <a:ext cx="2203324" cy="1049805"/>
              <a:chOff x="4354580" y="2505863"/>
              <a:chExt cx="2203324" cy="1049805"/>
            </a:xfrm>
          </p:grpSpPr>
          <p:grpSp>
            <p:nvGrpSpPr>
              <p:cNvPr id="71735" name="Skupina 17"/>
              <p:cNvGrpSpPr>
                <a:grpSpLocks/>
              </p:cNvGrpSpPr>
              <p:nvPr/>
            </p:nvGrpSpPr>
            <p:grpSpPr bwMode="auto">
              <a:xfrm>
                <a:off x="4548960" y="2505863"/>
                <a:ext cx="2008944" cy="1049805"/>
                <a:chOff x="4548960" y="2505863"/>
                <a:chExt cx="2008944" cy="1049805"/>
              </a:xfrm>
            </p:grpSpPr>
            <p:sp>
              <p:nvSpPr>
                <p:cNvPr id="71737" name="Line 26"/>
                <p:cNvSpPr>
                  <a:spLocks noChangeShapeType="1"/>
                </p:cNvSpPr>
                <p:nvPr/>
              </p:nvSpPr>
              <p:spPr bwMode="auto">
                <a:xfrm>
                  <a:off x="6547582" y="2510185"/>
                  <a:ext cx="0" cy="7748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>
                    <a:latin typeface="+mj-lt"/>
                  </a:endParaRPr>
                </a:p>
              </p:txBody>
            </p:sp>
            <p:sp>
              <p:nvSpPr>
                <p:cNvPr id="71738" name="Line 26"/>
                <p:cNvSpPr>
                  <a:spLocks noChangeShapeType="1"/>
                </p:cNvSpPr>
                <p:nvPr/>
              </p:nvSpPr>
              <p:spPr bwMode="auto">
                <a:xfrm>
                  <a:off x="5508000" y="2514506"/>
                  <a:ext cx="0" cy="7704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>
                    <a:latin typeface="+mj-lt"/>
                  </a:endParaRPr>
                </a:p>
              </p:txBody>
            </p:sp>
            <p:sp>
              <p:nvSpPr>
                <p:cNvPr id="71739" name="Line 26"/>
                <p:cNvSpPr>
                  <a:spLocks noChangeShapeType="1"/>
                </p:cNvSpPr>
                <p:nvPr/>
              </p:nvSpPr>
              <p:spPr bwMode="auto">
                <a:xfrm>
                  <a:off x="4561920" y="2514503"/>
                  <a:ext cx="30980" cy="104116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>
                    <a:latin typeface="+mj-lt"/>
                  </a:endParaRPr>
                </a:p>
              </p:txBody>
            </p:sp>
            <p:sp>
              <p:nvSpPr>
                <p:cNvPr id="71740" name="Line 24"/>
                <p:cNvSpPr>
                  <a:spLocks noChangeShapeType="1"/>
                </p:cNvSpPr>
                <p:nvPr/>
              </p:nvSpPr>
              <p:spPr bwMode="auto">
                <a:xfrm>
                  <a:off x="4548960" y="2505863"/>
                  <a:ext cx="2008944" cy="864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>
                    <a:latin typeface="+mj-lt"/>
                  </a:endParaRPr>
                </a:p>
              </p:txBody>
            </p:sp>
          </p:grpSp>
          <p:sp>
            <p:nvSpPr>
              <p:cNvPr id="71736" name="Oval 8"/>
              <p:cNvSpPr>
                <a:spLocks noChangeArrowheads="1"/>
              </p:cNvSpPr>
              <p:nvPr/>
            </p:nvSpPr>
            <p:spPr bwMode="auto">
              <a:xfrm>
                <a:off x="4354580" y="2870223"/>
                <a:ext cx="476640" cy="46372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75238" tIns="37620" rIns="75238" bIns="37620" anchor="ctr"/>
              <a:lstStyle>
                <a:lvl1pPr defTabSz="406400">
                  <a:lnSpc>
                    <a:spcPct val="93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1pPr>
                <a:lvl2pPr defTabSz="406400">
                  <a:lnSpc>
                    <a:spcPct val="93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2pPr>
                <a:lvl3pPr defTabSz="406400">
                  <a:lnSpc>
                    <a:spcPct val="93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3pPr>
                <a:lvl4pPr defTabSz="406400">
                  <a:lnSpc>
                    <a:spcPct val="93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4pPr>
                <a:lvl5pPr defTabSz="406400">
                  <a:lnSpc>
                    <a:spcPct val="93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5pPr>
                <a:lvl6pPr marL="25146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6pPr>
                <a:lvl7pPr marL="29718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7pPr>
                <a:lvl8pPr marL="34290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8pPr>
                <a:lvl9pPr marL="38862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</a:pPr>
                <a:endParaRPr lang="cs-CZ" altLang="cs-CZ" sz="1996">
                  <a:solidFill>
                    <a:srgbClr val="FFFFFF"/>
                  </a:solidFill>
                  <a:latin typeface="+mj-lt"/>
                  <a:ea typeface="Arial Unicode MS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1692" name="Line 26"/>
            <p:cNvSpPr>
              <a:spLocks noChangeShapeType="1"/>
            </p:cNvSpPr>
            <p:nvPr/>
          </p:nvSpPr>
          <p:spPr bwMode="auto">
            <a:xfrm>
              <a:off x="2292590" y="2684558"/>
              <a:ext cx="0" cy="10462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0" tIns="37615" rIns="75230" bIns="37615"/>
            <a:lstStyle/>
            <a:p>
              <a:endParaRPr lang="cs-CZ" sz="2177">
                <a:latin typeface="+mj-lt"/>
              </a:endParaRPr>
            </a:p>
          </p:txBody>
        </p:sp>
        <p:sp>
          <p:nvSpPr>
            <p:cNvPr id="71693" name="Rectangle 34"/>
            <p:cNvSpPr>
              <a:spLocks noChangeArrowheads="1"/>
            </p:cNvSpPr>
            <p:nvPr/>
          </p:nvSpPr>
          <p:spPr bwMode="auto">
            <a:xfrm>
              <a:off x="2054271" y="3033325"/>
              <a:ext cx="476640" cy="4637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5230" tIns="37615" rIns="75230" bIns="37615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452">
                <a:latin typeface="+mj-lt"/>
                <a:ea typeface="Arial Unicode MS" charset="0"/>
                <a:cs typeface="Arial" panose="020B0604020202020204" pitchFamily="34" charset="0"/>
              </a:endParaRPr>
            </a:p>
          </p:txBody>
        </p:sp>
        <p:grpSp>
          <p:nvGrpSpPr>
            <p:cNvPr id="71694" name="Skupina 25"/>
            <p:cNvGrpSpPr>
              <a:grpSpLocks/>
            </p:cNvGrpSpPr>
            <p:nvPr/>
          </p:nvGrpSpPr>
          <p:grpSpPr bwMode="auto">
            <a:xfrm>
              <a:off x="1198081" y="1335022"/>
              <a:ext cx="2106720" cy="1345933"/>
              <a:chOff x="1198080" y="1335021"/>
              <a:chExt cx="2106720" cy="1345933"/>
            </a:xfrm>
          </p:grpSpPr>
          <p:sp>
            <p:nvSpPr>
              <p:cNvPr id="71730" name="Oval 19"/>
              <p:cNvSpPr>
                <a:spLocks noChangeArrowheads="1"/>
              </p:cNvSpPr>
              <p:nvPr/>
            </p:nvSpPr>
            <p:spPr bwMode="auto">
              <a:xfrm>
                <a:off x="2737440" y="1453114"/>
                <a:ext cx="476640" cy="46372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5238" tIns="37620" rIns="75238" bIns="37620" anchor="ctr"/>
              <a:lstStyle>
                <a:lvl1pPr defTabSz="406400">
                  <a:lnSpc>
                    <a:spcPct val="93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1pPr>
                <a:lvl2pPr defTabSz="406400">
                  <a:lnSpc>
                    <a:spcPct val="93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2pPr>
                <a:lvl3pPr defTabSz="406400">
                  <a:lnSpc>
                    <a:spcPct val="93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3pPr>
                <a:lvl4pPr defTabSz="406400">
                  <a:lnSpc>
                    <a:spcPct val="93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4pPr>
                <a:lvl5pPr defTabSz="406400">
                  <a:lnSpc>
                    <a:spcPct val="93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5pPr>
                <a:lvl6pPr marL="25146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6pPr>
                <a:lvl7pPr marL="29718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7pPr>
                <a:lvl8pPr marL="34290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8pPr>
                <a:lvl9pPr marL="38862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</a:pPr>
                <a:endParaRPr lang="cs-CZ" altLang="cs-CZ" sz="1996">
                  <a:solidFill>
                    <a:srgbClr val="FFFFFF"/>
                  </a:solidFill>
                  <a:latin typeface="+mj-lt"/>
                  <a:ea typeface="Arial Unicode MS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31" name="Rectangle 34"/>
              <p:cNvSpPr>
                <a:spLocks noChangeArrowheads="1"/>
              </p:cNvSpPr>
              <p:nvPr/>
            </p:nvSpPr>
            <p:spPr bwMode="auto">
              <a:xfrm>
                <a:off x="1288800" y="1453114"/>
                <a:ext cx="476640" cy="46372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5238" tIns="37620" rIns="75238" bIns="37620" anchor="ctr"/>
              <a:lstStyle>
                <a:lvl1pPr defTabSz="406400">
                  <a:lnSpc>
                    <a:spcPct val="93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1pPr>
                <a:lvl2pPr defTabSz="406400">
                  <a:lnSpc>
                    <a:spcPct val="93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2pPr>
                <a:lvl3pPr defTabSz="406400">
                  <a:lnSpc>
                    <a:spcPct val="93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3pPr>
                <a:lvl4pPr defTabSz="406400">
                  <a:lnSpc>
                    <a:spcPct val="93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4pPr>
                <a:lvl5pPr defTabSz="406400">
                  <a:lnSpc>
                    <a:spcPct val="93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5pPr>
                <a:lvl6pPr marL="25146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6pPr>
                <a:lvl7pPr marL="29718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7pPr>
                <a:lvl8pPr marL="34290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8pPr>
                <a:lvl9pPr marL="38862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</a:pPr>
                <a:endParaRPr lang="cs-CZ" altLang="cs-CZ" sz="1452">
                  <a:latin typeface="+mj-lt"/>
                  <a:ea typeface="Arial Unicode MS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32" name="Line 22"/>
              <p:cNvSpPr>
                <a:spLocks noChangeShapeType="1"/>
              </p:cNvSpPr>
              <p:nvPr/>
            </p:nvSpPr>
            <p:spPr bwMode="auto">
              <a:xfrm flipV="1">
                <a:off x="2646720" y="1335021"/>
                <a:ext cx="658080" cy="65382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>
                  <a:latin typeface="+mj-lt"/>
                </a:endParaRPr>
              </a:p>
            </p:txBody>
          </p:sp>
          <p:sp>
            <p:nvSpPr>
              <p:cNvPr id="71733" name="Line 22"/>
              <p:cNvSpPr>
                <a:spLocks noChangeShapeType="1"/>
              </p:cNvSpPr>
              <p:nvPr/>
            </p:nvSpPr>
            <p:spPr bwMode="auto">
              <a:xfrm flipV="1">
                <a:off x="1198080" y="1352304"/>
                <a:ext cx="658080" cy="65382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>
                  <a:latin typeface="+mj-lt"/>
                </a:endParaRPr>
              </a:p>
            </p:txBody>
          </p:sp>
          <p:sp>
            <p:nvSpPr>
              <p:cNvPr id="71734" name="Line 4"/>
              <p:cNvSpPr>
                <a:spLocks noChangeShapeType="1"/>
              </p:cNvSpPr>
              <p:nvPr/>
            </p:nvSpPr>
            <p:spPr bwMode="auto">
              <a:xfrm>
                <a:off x="2292590" y="1679217"/>
                <a:ext cx="0" cy="100173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>
                  <a:latin typeface="+mj-lt"/>
                </a:endParaRPr>
              </a:p>
            </p:txBody>
          </p:sp>
        </p:grpSp>
        <p:grpSp>
          <p:nvGrpSpPr>
            <p:cNvPr id="71695" name="Skupina 31"/>
            <p:cNvGrpSpPr>
              <a:grpSpLocks/>
            </p:cNvGrpSpPr>
            <p:nvPr/>
          </p:nvGrpSpPr>
          <p:grpSpPr bwMode="auto">
            <a:xfrm>
              <a:off x="5009403" y="1338623"/>
              <a:ext cx="2106720" cy="1345933"/>
              <a:chOff x="4968252" y="1329982"/>
              <a:chExt cx="2106720" cy="1345933"/>
            </a:xfrm>
          </p:grpSpPr>
          <p:grpSp>
            <p:nvGrpSpPr>
              <p:cNvPr id="71723" name="Skupina 32"/>
              <p:cNvGrpSpPr>
                <a:grpSpLocks/>
              </p:cNvGrpSpPr>
              <p:nvPr/>
            </p:nvGrpSpPr>
            <p:grpSpPr bwMode="auto">
              <a:xfrm>
                <a:off x="4968252" y="1329982"/>
                <a:ext cx="2106720" cy="1345933"/>
                <a:chOff x="1198080" y="1335021"/>
                <a:chExt cx="2106720" cy="1345933"/>
              </a:xfrm>
            </p:grpSpPr>
            <p:sp>
              <p:nvSpPr>
                <p:cNvPr id="71725" name="Oval 19"/>
                <p:cNvSpPr>
                  <a:spLocks noChangeArrowheads="1"/>
                </p:cNvSpPr>
                <p:nvPr/>
              </p:nvSpPr>
              <p:spPr bwMode="auto">
                <a:xfrm>
                  <a:off x="2737440" y="1453114"/>
                  <a:ext cx="476640" cy="46372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75238" tIns="37620" rIns="75238" bIns="37620" anchor="ctr"/>
                <a:lstStyle>
                  <a:lvl1pPr defTabSz="406400">
                    <a:lnSpc>
                      <a:spcPct val="93000"/>
                    </a:lnSpc>
                    <a:spcAft>
                      <a:spcPts val="1425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1pPr>
                  <a:lvl2pPr defTabSz="406400">
                    <a:lnSpc>
                      <a:spcPct val="93000"/>
                    </a:lnSpc>
                    <a:spcAft>
                      <a:spcPts val="113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2pPr>
                  <a:lvl3pPr defTabSz="406400">
                    <a:lnSpc>
                      <a:spcPct val="93000"/>
                    </a:lnSpc>
                    <a:spcAft>
                      <a:spcPts val="85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3pPr>
                  <a:lvl4pPr defTabSz="406400">
                    <a:lnSpc>
                      <a:spcPct val="93000"/>
                    </a:lnSpc>
                    <a:spcAft>
                      <a:spcPts val="575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4pPr>
                  <a:lvl5pPr defTabSz="406400">
                    <a:lnSpc>
                      <a:spcPct val="93000"/>
                    </a:lnSpc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5pPr>
                  <a:lvl6pPr marL="25146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6pPr>
                  <a:lvl7pPr marL="29718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7pPr>
                  <a:lvl8pPr marL="34290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8pPr>
                  <a:lvl9pPr marL="38862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Tx/>
                  </a:pPr>
                  <a:endParaRPr lang="cs-CZ" altLang="cs-CZ" sz="1996">
                    <a:solidFill>
                      <a:srgbClr val="FFFFFF"/>
                    </a:solidFill>
                    <a:latin typeface="+mj-lt"/>
                    <a:ea typeface="Arial Unicode MS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726" name="Rectangle 34"/>
                <p:cNvSpPr>
                  <a:spLocks noChangeArrowheads="1"/>
                </p:cNvSpPr>
                <p:nvPr/>
              </p:nvSpPr>
              <p:spPr bwMode="auto">
                <a:xfrm>
                  <a:off x="1288800" y="1453114"/>
                  <a:ext cx="476640" cy="463729"/>
                </a:xfrm>
                <a:prstGeom prst="rect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5238" tIns="37620" rIns="75238" bIns="37620" anchor="ctr"/>
                <a:lstStyle>
                  <a:lvl1pPr defTabSz="406400">
                    <a:lnSpc>
                      <a:spcPct val="93000"/>
                    </a:lnSpc>
                    <a:spcAft>
                      <a:spcPts val="1425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1pPr>
                  <a:lvl2pPr defTabSz="406400">
                    <a:lnSpc>
                      <a:spcPct val="93000"/>
                    </a:lnSpc>
                    <a:spcAft>
                      <a:spcPts val="113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2pPr>
                  <a:lvl3pPr defTabSz="406400">
                    <a:lnSpc>
                      <a:spcPct val="93000"/>
                    </a:lnSpc>
                    <a:spcAft>
                      <a:spcPts val="85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3pPr>
                  <a:lvl4pPr defTabSz="406400">
                    <a:lnSpc>
                      <a:spcPct val="93000"/>
                    </a:lnSpc>
                    <a:spcAft>
                      <a:spcPts val="575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4pPr>
                  <a:lvl5pPr defTabSz="406400">
                    <a:lnSpc>
                      <a:spcPct val="93000"/>
                    </a:lnSpc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5pPr>
                  <a:lvl6pPr marL="25146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6pPr>
                  <a:lvl7pPr marL="29718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7pPr>
                  <a:lvl8pPr marL="34290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8pPr>
                  <a:lvl9pPr marL="3886200" indent="-228600" defTabSz="4064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 Unicode MS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Aft>
                      <a:spcPct val="0"/>
                    </a:spcAft>
                    <a:buClrTx/>
                    <a:buSzTx/>
                  </a:pPr>
                  <a:endParaRPr lang="cs-CZ" altLang="cs-CZ" sz="1452">
                    <a:latin typeface="+mj-lt"/>
                    <a:ea typeface="Arial Unicode MS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727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646720" y="1335021"/>
                  <a:ext cx="658080" cy="65382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>
                    <a:latin typeface="+mj-lt"/>
                  </a:endParaRPr>
                </a:p>
              </p:txBody>
            </p:sp>
            <p:sp>
              <p:nvSpPr>
                <p:cNvPr id="71728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198080" y="1352304"/>
                  <a:ext cx="658080" cy="65382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>
                    <a:latin typeface="+mj-lt"/>
                  </a:endParaRPr>
                </a:p>
              </p:txBody>
            </p:sp>
            <p:sp>
              <p:nvSpPr>
                <p:cNvPr id="71729" name="Line 4"/>
                <p:cNvSpPr>
                  <a:spLocks noChangeShapeType="1"/>
                </p:cNvSpPr>
                <p:nvPr/>
              </p:nvSpPr>
              <p:spPr bwMode="auto">
                <a:xfrm>
                  <a:off x="2292590" y="1679217"/>
                  <a:ext cx="0" cy="100173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>
                    <a:latin typeface="+mj-lt"/>
                  </a:endParaRPr>
                </a:p>
              </p:txBody>
            </p:sp>
          </p:grpSp>
          <p:sp>
            <p:nvSpPr>
              <p:cNvPr id="71724" name="Line 17"/>
              <p:cNvSpPr>
                <a:spLocks noChangeShapeType="1"/>
              </p:cNvSpPr>
              <p:nvPr/>
            </p:nvSpPr>
            <p:spPr bwMode="auto">
              <a:xfrm>
                <a:off x="5514510" y="1665071"/>
                <a:ext cx="97200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>
                  <a:latin typeface="+mj-lt"/>
                </a:endParaRPr>
              </a:p>
            </p:txBody>
          </p:sp>
        </p:grpSp>
        <p:sp>
          <p:nvSpPr>
            <p:cNvPr id="71696" name="Line 22"/>
            <p:cNvSpPr>
              <a:spLocks noChangeShapeType="1"/>
            </p:cNvSpPr>
            <p:nvPr/>
          </p:nvSpPr>
          <p:spPr bwMode="auto">
            <a:xfrm flipV="1">
              <a:off x="4860177" y="2950486"/>
              <a:ext cx="658080" cy="6538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230" tIns="37615" rIns="75230" bIns="37615"/>
            <a:lstStyle/>
            <a:p>
              <a:endParaRPr lang="cs-CZ" sz="2177">
                <a:latin typeface="+mj-lt"/>
              </a:endParaRPr>
            </a:p>
          </p:txBody>
        </p:sp>
        <p:sp>
          <p:nvSpPr>
            <p:cNvPr id="71697" name="Rectangle 34"/>
            <p:cNvSpPr>
              <a:spLocks noChangeArrowheads="1"/>
            </p:cNvSpPr>
            <p:nvPr/>
          </p:nvSpPr>
          <p:spPr bwMode="auto">
            <a:xfrm rot="2702252">
              <a:off x="6941644" y="3041827"/>
              <a:ext cx="451957" cy="43971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5230" tIns="37615" rIns="75230" bIns="37615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452">
                <a:latin typeface="+mj-lt"/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71698" name="Oval 8"/>
            <p:cNvSpPr>
              <a:spLocks noChangeArrowheads="1"/>
            </p:cNvSpPr>
            <p:nvPr/>
          </p:nvSpPr>
          <p:spPr bwMode="auto">
            <a:xfrm>
              <a:off x="5879625" y="3029821"/>
              <a:ext cx="476640" cy="4637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5230" tIns="37615" rIns="75230" bIns="37615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996">
                <a:solidFill>
                  <a:srgbClr val="FFFFFF"/>
                </a:solidFill>
                <a:latin typeface="+mj-lt"/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71699" name="TextovéPole 6"/>
            <p:cNvSpPr txBox="1">
              <a:spLocks noChangeArrowheads="1"/>
            </p:cNvSpPr>
            <p:nvPr/>
          </p:nvSpPr>
          <p:spPr bwMode="auto">
            <a:xfrm>
              <a:off x="7032781" y="3116571"/>
              <a:ext cx="270134" cy="452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230" tIns="37615" rIns="75230" bIns="37615">
              <a:spAutoFit/>
            </a:bodyPr>
            <a:lstStyle>
              <a:lvl1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r>
                <a:rPr lang="cs-CZ" altLang="cs-CZ" sz="2177" b="1">
                  <a:solidFill>
                    <a:srgbClr val="000000"/>
                  </a:solidFill>
                  <a:latin typeface="+mj-lt"/>
                </a:rPr>
                <a:t>8</a:t>
              </a:r>
              <a:endParaRPr lang="cs-CZ" altLang="cs-CZ" sz="2177" b="1">
                <a:solidFill>
                  <a:srgbClr val="3333CC"/>
                </a:solidFill>
                <a:latin typeface="+mj-lt"/>
              </a:endParaRPr>
            </a:p>
          </p:txBody>
        </p:sp>
        <p:grpSp>
          <p:nvGrpSpPr>
            <p:cNvPr id="71700" name="Skupina 43"/>
            <p:cNvGrpSpPr>
              <a:grpSpLocks/>
            </p:cNvGrpSpPr>
            <p:nvPr/>
          </p:nvGrpSpPr>
          <p:grpSpPr bwMode="auto">
            <a:xfrm>
              <a:off x="1928882" y="4596877"/>
              <a:ext cx="4167704" cy="1811355"/>
              <a:chOff x="2302800" y="4592998"/>
              <a:chExt cx="4167704" cy="1811355"/>
            </a:xfrm>
          </p:grpSpPr>
          <p:grpSp>
            <p:nvGrpSpPr>
              <p:cNvPr id="71711" name="Skupina 44"/>
              <p:cNvGrpSpPr>
                <a:grpSpLocks/>
              </p:cNvGrpSpPr>
              <p:nvPr/>
            </p:nvGrpSpPr>
            <p:grpSpPr bwMode="auto">
              <a:xfrm>
                <a:off x="2302800" y="4597025"/>
                <a:ext cx="4167704" cy="1524518"/>
                <a:chOff x="1492856" y="3948983"/>
                <a:chExt cx="4167704" cy="1524518"/>
              </a:xfrm>
            </p:grpSpPr>
            <p:sp>
              <p:nvSpPr>
                <p:cNvPr id="71716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5422240" y="3967439"/>
                  <a:ext cx="0" cy="5714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>
                    <a:latin typeface="+mj-lt"/>
                  </a:endParaRPr>
                </a:p>
              </p:txBody>
            </p:sp>
            <p:grpSp>
              <p:nvGrpSpPr>
                <p:cNvPr id="71717" name="Skupina 50"/>
                <p:cNvGrpSpPr>
                  <a:grpSpLocks/>
                </p:cNvGrpSpPr>
                <p:nvPr/>
              </p:nvGrpSpPr>
              <p:grpSpPr bwMode="auto">
                <a:xfrm>
                  <a:off x="1492856" y="3948983"/>
                  <a:ext cx="4167704" cy="1524518"/>
                  <a:chOff x="1220456" y="4328582"/>
                  <a:chExt cx="4167704" cy="1524518"/>
                </a:xfrm>
              </p:grpSpPr>
              <p:sp>
                <p:nvSpPr>
                  <p:cNvPr id="71719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20456" y="5097259"/>
                    <a:ext cx="322560" cy="29667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75238" tIns="37620" rIns="75238" bIns="37620"/>
                  <a:lstStyle/>
                  <a:p>
                    <a:endParaRPr lang="cs-CZ" sz="2177">
                      <a:latin typeface="+mj-lt"/>
                    </a:endParaRPr>
                  </a:p>
                </p:txBody>
              </p:sp>
              <p:sp>
                <p:nvSpPr>
                  <p:cNvPr id="71720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908912" y="4328582"/>
                    <a:ext cx="326228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75238" tIns="37620" rIns="75238" bIns="37620"/>
                  <a:lstStyle/>
                  <a:p>
                    <a:endParaRPr lang="cs-CZ" sz="2177">
                      <a:latin typeface="+mj-lt"/>
                    </a:endParaRPr>
                  </a:p>
                </p:txBody>
              </p:sp>
              <p:sp>
                <p:nvSpPr>
                  <p:cNvPr id="71721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931169" y="4918441"/>
                    <a:ext cx="0" cy="934659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75238" tIns="37620" rIns="75238" bIns="37620"/>
                  <a:lstStyle/>
                  <a:p>
                    <a:endParaRPr lang="cs-CZ" sz="2177">
                      <a:latin typeface="+mj-lt"/>
                    </a:endParaRPr>
                  </a:p>
                </p:txBody>
              </p:sp>
              <p:sp>
                <p:nvSpPr>
                  <p:cNvPr id="71722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911520" y="4754010"/>
                    <a:ext cx="476640" cy="463729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75238" tIns="37620" rIns="75238" bIns="37620" anchor="ctr"/>
                  <a:lstStyle>
                    <a:lvl1pPr defTabSz="406400">
                      <a:lnSpc>
                        <a:spcPct val="93000"/>
                      </a:lnSpc>
                      <a:spcAft>
                        <a:spcPts val="1425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 sz="3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 Unicode MS" charset="0"/>
                      </a:defRPr>
                    </a:lvl1pPr>
                    <a:lvl2pPr defTabSz="406400">
                      <a:lnSpc>
                        <a:spcPct val="93000"/>
                      </a:lnSpc>
                      <a:spcAft>
                        <a:spcPts val="1138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 sz="28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 Unicode MS" charset="0"/>
                      </a:defRPr>
                    </a:lvl2pPr>
                    <a:lvl3pPr defTabSz="406400">
                      <a:lnSpc>
                        <a:spcPct val="93000"/>
                      </a:lnSpc>
                      <a:spcAft>
                        <a:spcPts val="85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 Unicode MS" charset="0"/>
                      </a:defRPr>
                    </a:lvl3pPr>
                    <a:lvl4pPr defTabSz="406400">
                      <a:lnSpc>
                        <a:spcPct val="93000"/>
                      </a:lnSpc>
                      <a:spcAft>
                        <a:spcPts val="575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 Unicode MS" charset="0"/>
                      </a:defRPr>
                    </a:lvl4pPr>
                    <a:lvl5pPr defTabSz="406400">
                      <a:lnSpc>
                        <a:spcPct val="93000"/>
                      </a:lnSpc>
                      <a:spcAft>
                        <a:spcPts val="288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 Unicode MS" charset="0"/>
                      </a:defRPr>
                    </a:lvl5pPr>
                    <a:lvl6pPr marL="2514600" indent="-228600" defTabSz="406400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ts val="288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 Unicode MS" charset="0"/>
                      </a:defRPr>
                    </a:lvl6pPr>
                    <a:lvl7pPr marL="2971800" indent="-228600" defTabSz="406400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ts val="288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 Unicode MS" charset="0"/>
                      </a:defRPr>
                    </a:lvl7pPr>
                    <a:lvl8pPr marL="3429000" indent="-228600" defTabSz="406400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ts val="288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 Unicode MS" charset="0"/>
                      </a:defRPr>
                    </a:lvl8pPr>
                    <a:lvl9pPr marL="3886200" indent="-228600" defTabSz="406400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ts val="288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 Unicode MS" charset="0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spcAft>
                        <a:spcPct val="0"/>
                      </a:spcAft>
                      <a:buClrTx/>
                      <a:buSzTx/>
                    </a:pPr>
                    <a:endParaRPr lang="cs-CZ" altLang="cs-CZ" sz="1996">
                      <a:solidFill>
                        <a:srgbClr val="FFFFFF"/>
                      </a:solidFill>
                      <a:latin typeface="+mj-lt"/>
                      <a:ea typeface="Arial Unicode MS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71718" name="Line 28"/>
                <p:cNvSpPr>
                  <a:spLocks noChangeShapeType="1"/>
                </p:cNvSpPr>
                <p:nvPr/>
              </p:nvSpPr>
              <p:spPr bwMode="auto">
                <a:xfrm>
                  <a:off x="2181312" y="3948984"/>
                  <a:ext cx="0" cy="4468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5238" tIns="37620" rIns="75238" bIns="37620"/>
                <a:lstStyle/>
                <a:p>
                  <a:endParaRPr lang="cs-CZ" sz="2177">
                    <a:latin typeface="+mj-lt"/>
                  </a:endParaRPr>
                </a:p>
              </p:txBody>
            </p:sp>
          </p:grpSp>
          <p:sp>
            <p:nvSpPr>
              <p:cNvPr id="71712" name="Rectangle 34"/>
              <p:cNvSpPr>
                <a:spLocks noChangeArrowheads="1"/>
              </p:cNvSpPr>
              <p:nvPr/>
            </p:nvSpPr>
            <p:spPr bwMode="auto">
              <a:xfrm>
                <a:off x="2775193" y="5027341"/>
                <a:ext cx="476640" cy="463729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5238" tIns="37620" rIns="75238" bIns="37620" anchor="ctr"/>
              <a:lstStyle>
                <a:lvl1pPr defTabSz="406400">
                  <a:lnSpc>
                    <a:spcPct val="93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1pPr>
                <a:lvl2pPr defTabSz="406400">
                  <a:lnSpc>
                    <a:spcPct val="93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2pPr>
                <a:lvl3pPr defTabSz="406400">
                  <a:lnSpc>
                    <a:spcPct val="93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3pPr>
                <a:lvl4pPr defTabSz="406400">
                  <a:lnSpc>
                    <a:spcPct val="93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4pPr>
                <a:lvl5pPr defTabSz="406400">
                  <a:lnSpc>
                    <a:spcPct val="93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5pPr>
                <a:lvl6pPr marL="25146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6pPr>
                <a:lvl7pPr marL="29718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7pPr>
                <a:lvl8pPr marL="34290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8pPr>
                <a:lvl9pPr marL="38862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</a:pPr>
                <a:endParaRPr lang="cs-CZ" altLang="cs-CZ" sz="1452">
                  <a:latin typeface="+mj-lt"/>
                  <a:ea typeface="Arial Unicode MS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13" name="Line 28"/>
              <p:cNvSpPr>
                <a:spLocks noChangeShapeType="1"/>
              </p:cNvSpPr>
              <p:nvPr/>
            </p:nvSpPr>
            <p:spPr bwMode="auto">
              <a:xfrm>
                <a:off x="4634207" y="4592998"/>
                <a:ext cx="0" cy="4468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5238" tIns="37620" rIns="75238" bIns="37620"/>
              <a:lstStyle/>
              <a:p>
                <a:endParaRPr lang="cs-CZ" sz="2177">
                  <a:latin typeface="+mj-lt"/>
                </a:endParaRPr>
              </a:p>
            </p:txBody>
          </p:sp>
          <p:sp>
            <p:nvSpPr>
              <p:cNvPr id="71714" name="Oval 19"/>
              <p:cNvSpPr>
                <a:spLocks noChangeArrowheads="1"/>
              </p:cNvSpPr>
              <p:nvPr/>
            </p:nvSpPr>
            <p:spPr bwMode="auto">
              <a:xfrm>
                <a:off x="2775193" y="5940624"/>
                <a:ext cx="476640" cy="46372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5238" tIns="37620" rIns="75238" bIns="37620" anchor="ctr"/>
              <a:lstStyle>
                <a:lvl1pPr defTabSz="406400">
                  <a:lnSpc>
                    <a:spcPct val="93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1pPr>
                <a:lvl2pPr defTabSz="406400">
                  <a:lnSpc>
                    <a:spcPct val="93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2pPr>
                <a:lvl3pPr defTabSz="406400">
                  <a:lnSpc>
                    <a:spcPct val="93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3pPr>
                <a:lvl4pPr defTabSz="406400">
                  <a:lnSpc>
                    <a:spcPct val="93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4pPr>
                <a:lvl5pPr defTabSz="406400">
                  <a:lnSpc>
                    <a:spcPct val="93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5pPr>
                <a:lvl6pPr marL="25146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6pPr>
                <a:lvl7pPr marL="29718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7pPr>
                <a:lvl8pPr marL="34290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8pPr>
                <a:lvl9pPr marL="38862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</a:pPr>
                <a:endParaRPr lang="cs-CZ" altLang="cs-CZ" sz="1996">
                  <a:solidFill>
                    <a:srgbClr val="FFFFFF"/>
                  </a:solidFill>
                  <a:latin typeface="+mj-lt"/>
                  <a:ea typeface="Arial Unicode MS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15" name="Rectangle 34"/>
              <p:cNvSpPr>
                <a:spLocks noChangeArrowheads="1"/>
              </p:cNvSpPr>
              <p:nvPr/>
            </p:nvSpPr>
            <p:spPr bwMode="auto">
              <a:xfrm>
                <a:off x="4403978" y="5050309"/>
                <a:ext cx="476640" cy="46372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5238" tIns="37620" rIns="75238" bIns="37620" anchor="ctr"/>
              <a:lstStyle>
                <a:lvl1pPr defTabSz="406400">
                  <a:lnSpc>
                    <a:spcPct val="93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1pPr>
                <a:lvl2pPr defTabSz="406400">
                  <a:lnSpc>
                    <a:spcPct val="93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2pPr>
                <a:lvl3pPr defTabSz="406400">
                  <a:lnSpc>
                    <a:spcPct val="93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3pPr>
                <a:lvl4pPr defTabSz="406400">
                  <a:lnSpc>
                    <a:spcPct val="93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4pPr>
                <a:lvl5pPr defTabSz="406400">
                  <a:lnSpc>
                    <a:spcPct val="93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5pPr>
                <a:lvl6pPr marL="25146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6pPr>
                <a:lvl7pPr marL="29718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7pPr>
                <a:lvl8pPr marL="34290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8pPr>
                <a:lvl9pPr marL="3886200" indent="-228600" defTabSz="4064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</a:pPr>
                <a:endParaRPr lang="cs-CZ" altLang="cs-CZ" sz="1452">
                  <a:latin typeface="+mj-lt"/>
                  <a:ea typeface="Arial Unicode MS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1701" name="Oval 19"/>
            <p:cNvSpPr>
              <a:spLocks noChangeArrowheads="1"/>
            </p:cNvSpPr>
            <p:nvPr/>
          </p:nvSpPr>
          <p:spPr bwMode="auto">
            <a:xfrm>
              <a:off x="4322498" y="5986582"/>
              <a:ext cx="476640" cy="46372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5230" tIns="37615" rIns="75230" bIns="37615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996">
                <a:solidFill>
                  <a:srgbClr val="FFFFFF"/>
                </a:solidFill>
                <a:latin typeface="+mj-lt"/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71702" name="Oval 19"/>
            <p:cNvSpPr>
              <a:spLocks noChangeArrowheads="1"/>
            </p:cNvSpPr>
            <p:nvPr/>
          </p:nvSpPr>
          <p:spPr bwMode="auto">
            <a:xfrm>
              <a:off x="3579121" y="5978733"/>
              <a:ext cx="476640" cy="46372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5230" tIns="37615" rIns="75230" bIns="37615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996">
                <a:solidFill>
                  <a:srgbClr val="FFFFFF"/>
                </a:solidFill>
                <a:latin typeface="+mj-lt"/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71703" name="Oval 19"/>
            <p:cNvSpPr>
              <a:spLocks noChangeArrowheads="1"/>
            </p:cNvSpPr>
            <p:nvPr/>
          </p:nvSpPr>
          <p:spPr bwMode="auto">
            <a:xfrm>
              <a:off x="6614051" y="5958293"/>
              <a:ext cx="476640" cy="46372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5230" tIns="37615" rIns="75230" bIns="37615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996">
                <a:solidFill>
                  <a:srgbClr val="FFFFFF"/>
                </a:solidFill>
                <a:latin typeface="+mj-lt"/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71704" name="Rectangle 34"/>
            <p:cNvSpPr>
              <a:spLocks noChangeArrowheads="1"/>
            </p:cNvSpPr>
            <p:nvPr/>
          </p:nvSpPr>
          <p:spPr bwMode="auto">
            <a:xfrm>
              <a:off x="5891666" y="5978733"/>
              <a:ext cx="476640" cy="4637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5230" tIns="37615" rIns="75230" bIns="37615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452">
                <a:latin typeface="+mj-lt"/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71705" name="Rectangle 34"/>
            <p:cNvSpPr>
              <a:spLocks noChangeArrowheads="1"/>
            </p:cNvSpPr>
            <p:nvPr/>
          </p:nvSpPr>
          <p:spPr bwMode="auto">
            <a:xfrm>
              <a:off x="5142228" y="5978732"/>
              <a:ext cx="476640" cy="4637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5230" tIns="37615" rIns="75230" bIns="37615" anchor="ctr"/>
            <a:lstStyle>
              <a:lvl1pPr defTabSz="406400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</a:pPr>
              <a:endParaRPr lang="cs-CZ" altLang="cs-CZ" sz="1452">
                <a:latin typeface="+mj-lt"/>
                <a:ea typeface="Arial Unicode MS" charset="0"/>
                <a:cs typeface="Arial" panose="020B0604020202020204" pitchFamily="34" charset="0"/>
              </a:endParaRPr>
            </a:p>
          </p:txBody>
        </p:sp>
        <p:sp>
          <p:nvSpPr>
            <p:cNvPr id="71706" name="TextovéPole 6"/>
            <p:cNvSpPr txBox="1">
              <a:spLocks noChangeArrowheads="1"/>
            </p:cNvSpPr>
            <p:nvPr/>
          </p:nvSpPr>
          <p:spPr bwMode="auto">
            <a:xfrm>
              <a:off x="3811995" y="2855869"/>
              <a:ext cx="1112458" cy="1237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230" tIns="37615" rIns="75230" bIns="37615">
              <a:spAutoFit/>
            </a:bodyPr>
            <a:lstStyle>
              <a:lvl1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r>
                <a:rPr lang="cs-CZ" altLang="cs-CZ" sz="1361" b="1">
                  <a:solidFill>
                    <a:srgbClr val="000000"/>
                  </a:solidFill>
                  <a:latin typeface="+mj-lt"/>
                </a:rPr>
                <a:t>Ca žaludku 62l.</a:t>
              </a:r>
            </a:p>
            <a:p>
              <a:r>
                <a:rPr lang="cs-CZ" altLang="cs-CZ" sz="1361" b="1">
                  <a:solidFill>
                    <a:srgbClr val="000000"/>
                  </a:solidFill>
                  <a:latin typeface="+mj-lt"/>
                </a:rPr>
                <a:t>67l. +</a:t>
              </a:r>
              <a:endParaRPr lang="cs-CZ" altLang="cs-CZ" sz="1361" b="1">
                <a:solidFill>
                  <a:srgbClr val="3333CC"/>
                </a:solidFill>
                <a:latin typeface="+mj-lt"/>
              </a:endParaRPr>
            </a:p>
            <a:p>
              <a:endParaRPr lang="cs-CZ" altLang="cs-CZ" sz="1361" b="1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1707" name="TextovéPole 6"/>
            <p:cNvSpPr txBox="1">
              <a:spLocks noChangeArrowheads="1"/>
            </p:cNvSpPr>
            <p:nvPr/>
          </p:nvSpPr>
          <p:spPr bwMode="auto">
            <a:xfrm>
              <a:off x="5619946" y="3548367"/>
              <a:ext cx="1112458" cy="545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230" tIns="37615" rIns="75230" bIns="37615">
              <a:spAutoFit/>
            </a:bodyPr>
            <a:lstStyle>
              <a:lvl1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r>
                <a:rPr lang="cs-CZ" altLang="cs-CZ" sz="1361" b="1">
                  <a:solidFill>
                    <a:srgbClr val="000000"/>
                  </a:solidFill>
                  <a:latin typeface="+mj-lt"/>
                </a:rPr>
                <a:t>Ca žaludku</a:t>
              </a:r>
            </a:p>
          </p:txBody>
        </p:sp>
        <p:sp>
          <p:nvSpPr>
            <p:cNvPr id="71708" name="TextovéPole 6"/>
            <p:cNvSpPr txBox="1">
              <a:spLocks noChangeArrowheads="1"/>
            </p:cNvSpPr>
            <p:nvPr/>
          </p:nvSpPr>
          <p:spPr bwMode="auto">
            <a:xfrm>
              <a:off x="1104601" y="4808875"/>
              <a:ext cx="1112458" cy="1006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230" tIns="37615" rIns="75230" bIns="37615">
              <a:spAutoFit/>
            </a:bodyPr>
            <a:lstStyle>
              <a:lvl1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r>
                <a:rPr lang="cs-CZ" altLang="cs-CZ" sz="1361" b="1">
                  <a:solidFill>
                    <a:srgbClr val="000000"/>
                  </a:solidFill>
                  <a:latin typeface="+mj-lt"/>
                </a:rPr>
                <a:t>dissemin.</a:t>
              </a:r>
            </a:p>
            <a:p>
              <a:r>
                <a:rPr lang="cs-CZ" altLang="cs-CZ" sz="1361" b="1">
                  <a:solidFill>
                    <a:srgbClr val="000000"/>
                  </a:solidFill>
                  <a:latin typeface="+mj-lt"/>
                </a:rPr>
                <a:t>AdenoCa nej. Origa</a:t>
              </a:r>
            </a:p>
            <a:p>
              <a:r>
                <a:rPr lang="cs-CZ" altLang="cs-CZ" sz="1361" b="1">
                  <a:solidFill>
                    <a:srgbClr val="000000"/>
                  </a:solidFill>
                  <a:latin typeface="+mj-lt"/>
                </a:rPr>
                <a:t>62l.</a:t>
              </a:r>
            </a:p>
          </p:txBody>
        </p:sp>
        <p:sp>
          <p:nvSpPr>
            <p:cNvPr id="71709" name="TextovéPole 6"/>
            <p:cNvSpPr txBox="1">
              <a:spLocks noChangeArrowheads="1"/>
            </p:cNvSpPr>
            <p:nvPr/>
          </p:nvSpPr>
          <p:spPr bwMode="auto">
            <a:xfrm>
              <a:off x="3950470" y="1531295"/>
              <a:ext cx="1112458" cy="545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230" tIns="37615" rIns="75230" bIns="37615">
              <a:spAutoFit/>
            </a:bodyPr>
            <a:lstStyle>
              <a:lvl1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r>
                <a:rPr lang="cs-CZ" altLang="cs-CZ" sz="1361" b="1">
                  <a:solidFill>
                    <a:srgbClr val="000000"/>
                  </a:solidFill>
                  <a:latin typeface="+mj-lt"/>
                </a:rPr>
                <a:t>Ca žaludku</a:t>
              </a:r>
            </a:p>
          </p:txBody>
        </p:sp>
        <p:sp>
          <p:nvSpPr>
            <p:cNvPr id="71710" name="TextovéPole 6"/>
            <p:cNvSpPr txBox="1">
              <a:spLocks noChangeArrowheads="1"/>
            </p:cNvSpPr>
            <p:nvPr/>
          </p:nvSpPr>
          <p:spPr bwMode="auto">
            <a:xfrm>
              <a:off x="1088641" y="5761471"/>
              <a:ext cx="1353600" cy="314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230" tIns="37615" rIns="75230" bIns="37615">
              <a:spAutoFit/>
            </a:bodyPr>
            <a:lstStyle>
              <a:lvl1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1pPr>
              <a:lvl2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2pPr>
              <a:lvl3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3pPr>
              <a:lvl4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4pPr>
              <a:lvl5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5pPr>
              <a:lvl6pPr marL="25146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6pPr>
              <a:lvl7pPr marL="29718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7pPr>
              <a:lvl8pPr marL="34290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8pPr>
              <a:lvl9pPr marL="38862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 Unicode MS" charset="0"/>
                </a:defRPr>
              </a:lvl9pPr>
            </a:lstStyle>
            <a:p>
              <a:r>
                <a:rPr lang="cs-CZ" altLang="cs-CZ" sz="1361" b="1" i="1">
                  <a:solidFill>
                    <a:schemeClr val="accent2"/>
                  </a:solidFill>
                  <a:latin typeface="+mj-lt"/>
                </a:rPr>
                <a:t>MSH6</a:t>
              </a:r>
            </a:p>
          </p:txBody>
        </p:sp>
      </p:grpSp>
      <p:sp>
        <p:nvSpPr>
          <p:cNvPr id="71683" name="Shape 87"/>
          <p:cNvSpPr txBox="1">
            <a:spLocks noChangeArrowheads="1"/>
          </p:cNvSpPr>
          <p:nvPr/>
        </p:nvSpPr>
        <p:spPr bwMode="auto">
          <a:xfrm>
            <a:off x="1906601" y="43205"/>
            <a:ext cx="8227584" cy="11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cs-CZ" sz="3200" b="1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Rodokmen</a:t>
            </a:r>
            <a:endParaRPr lang="en-US" altLang="cs-CZ" sz="3200" b="1" dirty="0">
              <a:solidFill>
                <a:schemeClr val="tx2"/>
              </a:solidFill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69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9473" y="188350"/>
            <a:ext cx="7772496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l" eaLnBrk="1" hangingPunct="1">
              <a:defRPr/>
            </a:pPr>
            <a:r>
              <a:rPr lang="cs-CZ" altLang="cs-CZ" sz="3400" b="1" kern="0" dirty="0">
                <a:solidFill>
                  <a:schemeClr val="tx2"/>
                </a:solidFill>
                <a:cs typeface="Calibri" panose="020F0502020204030204" pitchFamily="34" charset="0"/>
              </a:rPr>
              <a:t>Základní dogmata onkologie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785628" y="5162943"/>
            <a:ext cx="2514504" cy="1600008"/>
          </a:xfrm>
          <a:prstGeom prst="chevron">
            <a:avLst>
              <a:gd name="adj" fmla="val 29763"/>
            </a:avLst>
          </a:prstGeom>
          <a:noFill/>
          <a:ln w="57150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6">
              <a:spcBef>
                <a:spcPct val="0"/>
              </a:spcBef>
              <a:buNone/>
              <a:defRPr/>
            </a:pPr>
            <a:r>
              <a:rPr lang="cs-CZ" altLang="cs-CZ" sz="2400" dirty="0">
                <a:latin typeface="+mj-lt"/>
                <a:cs typeface="Calibri" panose="020F0502020204030204" pitchFamily="34" charset="0"/>
              </a:rPr>
              <a:t>  Genetická</a:t>
            </a:r>
            <a:br>
              <a:rPr lang="cs-CZ" altLang="cs-CZ" sz="2400" dirty="0">
                <a:latin typeface="+mj-lt"/>
                <a:cs typeface="Calibri" panose="020F0502020204030204" pitchFamily="34" charset="0"/>
              </a:rPr>
            </a:br>
            <a:r>
              <a:rPr lang="cs-CZ" altLang="cs-CZ" sz="2400" dirty="0">
                <a:latin typeface="+mj-lt"/>
                <a:cs typeface="Calibri" panose="020F0502020204030204" pitchFamily="34" charset="0"/>
              </a:rPr>
              <a:t>informace</a:t>
            </a:r>
          </a:p>
          <a:p>
            <a:pPr algn="ctr" defTabSz="914406">
              <a:spcBef>
                <a:spcPct val="0"/>
              </a:spcBef>
              <a:buNone/>
              <a:defRPr/>
            </a:pPr>
            <a:r>
              <a:rPr lang="cs-CZ" altLang="cs-CZ" sz="2400" dirty="0">
                <a:latin typeface="+mj-lt"/>
                <a:cs typeface="Calibri" panose="020F0502020204030204" pitchFamily="34" charset="0"/>
              </a:rPr>
              <a:t>DNA </a:t>
            </a:r>
            <a:r>
              <a:rPr lang="cs-CZ" altLang="cs-CZ" sz="2400" dirty="0">
                <a:latin typeface="+mj-lt"/>
                <a:cs typeface="Calibri" panose="020F0502020204030204" pitchFamily="34" charset="0"/>
                <a:sym typeface="Symbol" panose="05050102010706020507" pitchFamily="18" charset="2"/>
              </a:rPr>
              <a:t> RNA</a:t>
            </a:r>
            <a:endParaRPr lang="en-US" altLang="cs-CZ"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966017" y="5162943"/>
            <a:ext cx="2363289" cy="1600008"/>
          </a:xfrm>
          <a:prstGeom prst="chevron">
            <a:avLst>
              <a:gd name="adj" fmla="val 30159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6">
              <a:spcBef>
                <a:spcPct val="0"/>
              </a:spcBef>
              <a:buNone/>
              <a:defRPr/>
            </a:pPr>
            <a:r>
              <a:rPr lang="cs-CZ" altLang="cs-CZ" sz="2400" dirty="0">
                <a:latin typeface="+mj-lt"/>
                <a:cs typeface="Calibri" panose="020F0502020204030204" pitchFamily="34" charset="0"/>
              </a:rPr>
              <a:t>Molekulární</a:t>
            </a:r>
            <a:br>
              <a:rPr lang="cs-CZ" altLang="cs-CZ" sz="2400" dirty="0">
                <a:latin typeface="+mj-lt"/>
                <a:cs typeface="Calibri" panose="020F0502020204030204" pitchFamily="34" charset="0"/>
              </a:rPr>
            </a:br>
            <a:r>
              <a:rPr lang="cs-CZ" altLang="cs-CZ" sz="2400" dirty="0">
                <a:latin typeface="+mj-lt"/>
                <a:cs typeface="Calibri" panose="020F0502020204030204" pitchFamily="34" charset="0"/>
              </a:rPr>
              <a:t>struktura</a:t>
            </a:r>
            <a:br>
              <a:rPr lang="cs-CZ" altLang="cs-CZ" sz="2400" dirty="0">
                <a:latin typeface="+mj-lt"/>
                <a:cs typeface="Calibri" panose="020F0502020204030204" pitchFamily="34" charset="0"/>
              </a:rPr>
            </a:br>
            <a:r>
              <a:rPr lang="cs-CZ" altLang="cs-CZ" sz="2400" dirty="0">
                <a:latin typeface="+mj-lt"/>
                <a:cs typeface="Calibri" panose="020F0502020204030204" pitchFamily="34" charset="0"/>
              </a:rPr>
              <a:t>proteinu</a:t>
            </a:r>
            <a:endParaRPr lang="en-US" altLang="cs-CZ"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5972148" y="5162943"/>
            <a:ext cx="2438176" cy="1600008"/>
          </a:xfrm>
          <a:prstGeom prst="chevron">
            <a:avLst>
              <a:gd name="adj" fmla="val 3113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6">
              <a:spcBef>
                <a:spcPct val="0"/>
              </a:spcBef>
              <a:buNone/>
              <a:defRPr/>
            </a:pPr>
            <a:r>
              <a:rPr lang="cs-CZ" altLang="cs-CZ" sz="2400" dirty="0">
                <a:latin typeface="+mj-lt"/>
                <a:cs typeface="Calibri" panose="020F0502020204030204" pitchFamily="34" charset="0"/>
              </a:rPr>
              <a:t>  </a:t>
            </a: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Biochemická</a:t>
            </a:r>
            <a:br>
              <a:rPr lang="cs-CZ" altLang="cs-CZ" sz="2000" dirty="0">
                <a:latin typeface="+mj-lt"/>
                <a:cs typeface="Calibri" panose="020F0502020204030204" pitchFamily="34" charset="0"/>
              </a:rPr>
            </a:b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funkce</a:t>
            </a:r>
            <a:br>
              <a:rPr lang="cs-CZ" altLang="cs-CZ" sz="2000" dirty="0">
                <a:latin typeface="+mj-lt"/>
                <a:cs typeface="Calibri" panose="020F0502020204030204" pitchFamily="34" charset="0"/>
              </a:rPr>
            </a:b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 proteinu</a:t>
            </a:r>
            <a:endParaRPr lang="en-US" altLang="cs-CZ"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299763" y="1915402"/>
            <a:ext cx="79928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6">
              <a:spcBef>
                <a:spcPct val="0"/>
              </a:spcBef>
              <a:buNone/>
              <a:defRPr/>
            </a:pPr>
            <a:r>
              <a:rPr lang="cs-CZ" altLang="cs-CZ" sz="2400" dirty="0">
                <a:latin typeface="+mj-lt"/>
                <a:cs typeface="Calibri" panose="020F0502020204030204" pitchFamily="34" charset="0"/>
              </a:rPr>
              <a:t>Aberantní genová exprese je klíčovým krokem k iniciaci, promoci a progresi tumoru</a:t>
            </a:r>
            <a:endParaRPr lang="cs-CZ" altLang="cs-CZ" sz="28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35671" y="4450068"/>
            <a:ext cx="88842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6">
              <a:spcBef>
                <a:spcPct val="0"/>
              </a:spcBef>
              <a:buNone/>
              <a:defRPr/>
            </a:pPr>
            <a:r>
              <a:rPr lang="cs-CZ" altLang="cs-CZ" sz="2400" b="1" dirty="0">
                <a:latin typeface="+mj-lt"/>
                <a:cs typeface="Calibri" panose="020F0502020204030204" pitchFamily="34" charset="0"/>
              </a:rPr>
              <a:t>III) Biologické koreláty genové exprese lze identifikovat</a:t>
            </a:r>
            <a:endParaRPr lang="cs-CZ" altLang="cs-CZ" sz="28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435671" y="1424311"/>
            <a:ext cx="86869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6">
              <a:spcBef>
                <a:spcPct val="0"/>
              </a:spcBef>
              <a:buNone/>
              <a:defRPr/>
            </a:pPr>
            <a:r>
              <a:rPr lang="cs-CZ" altLang="cs-CZ" sz="2400" b="1" dirty="0">
                <a:latin typeface="+mj-lt"/>
                <a:cs typeface="Calibri" panose="020F0502020204030204" pitchFamily="34" charset="0"/>
              </a:rPr>
              <a:t>       I) Rakovina je genetické onemocnění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575366" y="2821258"/>
            <a:ext cx="86869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6">
              <a:spcBef>
                <a:spcPct val="0"/>
              </a:spcBef>
              <a:buNone/>
              <a:defRPr/>
            </a:pPr>
            <a:r>
              <a:rPr lang="cs-CZ" altLang="cs-CZ" sz="2400" b="1" dirty="0">
                <a:latin typeface="+mj-lt"/>
                <a:cs typeface="Calibri" panose="020F0502020204030204" pitchFamily="34" charset="0"/>
              </a:rPr>
              <a:t>       II) Karcinogeneze je mnohostupňový proces</a:t>
            </a:r>
          </a:p>
        </p:txBody>
      </p:sp>
      <p:sp>
        <p:nvSpPr>
          <p:cNvPr id="18" name="Obdélník 2"/>
          <p:cNvSpPr>
            <a:spLocks noChangeArrowheads="1"/>
          </p:cNvSpPr>
          <p:nvPr/>
        </p:nvSpPr>
        <p:spPr bwMode="auto">
          <a:xfrm>
            <a:off x="2270960" y="3421800"/>
            <a:ext cx="77148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6">
              <a:spcBef>
                <a:spcPct val="0"/>
              </a:spcBef>
              <a:buNone/>
              <a:defRPr/>
            </a:pPr>
            <a:r>
              <a:rPr lang="cs-CZ" altLang="cs-CZ" sz="2400" dirty="0">
                <a:latin typeface="+mj-lt"/>
                <a:cs typeface="Calibri" panose="020F0502020204030204" pitchFamily="34" charset="0"/>
              </a:rPr>
              <a:t>Karcinogeneze je mnohostupňový proces zahrnujícím alterace v alespoň dvou třídách genů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8081969" y="5173024"/>
            <a:ext cx="2361848" cy="1600008"/>
          </a:xfrm>
          <a:prstGeom prst="chevron">
            <a:avLst>
              <a:gd name="adj" fmla="val 30159"/>
            </a:avLst>
          </a:prstGeom>
          <a:noFill/>
          <a:ln w="57150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6">
              <a:spcBef>
                <a:spcPct val="0"/>
              </a:spcBef>
              <a:buNone/>
              <a:defRPr/>
            </a:pPr>
            <a:r>
              <a:rPr lang="cs-CZ" altLang="cs-CZ" sz="2400" dirty="0">
                <a:latin typeface="+mj-lt"/>
                <a:cs typeface="Calibri" panose="020F0502020204030204" pitchFamily="34" charset="0"/>
              </a:rPr>
              <a:t>   Příznaky </a:t>
            </a:r>
          </a:p>
          <a:p>
            <a:pPr algn="ctr" defTabSz="914406">
              <a:spcBef>
                <a:spcPct val="0"/>
              </a:spcBef>
              <a:buNone/>
              <a:defRPr/>
            </a:pPr>
            <a:r>
              <a:rPr lang="cs-CZ" altLang="cs-CZ" sz="2000" b="1" dirty="0">
                <a:latin typeface="+mj-lt"/>
                <a:cs typeface="Calibri" panose="020F0502020204030204" pitchFamily="34" charset="0"/>
              </a:rPr>
              <a:t>     (Fenotyp)  </a:t>
            </a:r>
            <a:endParaRPr lang="en-US" altLang="cs-CZ" sz="2000" b="1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451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ChangeArrowheads="1"/>
          </p:cNvSpPr>
          <p:nvPr>
            <p:ph type="title"/>
          </p:nvPr>
        </p:nvSpPr>
        <p:spPr>
          <a:xfrm>
            <a:off x="1948366" y="324035"/>
            <a:ext cx="8229024" cy="1144920"/>
          </a:xfrm>
        </p:spPr>
        <p:txBody>
          <a:bodyPr vert="horz" lIns="0" tIns="35206" rIns="0" bIns="0" rtlCol="0" anchor="t" anchorCtr="0">
            <a:no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cs-CZ" sz="3200" dirty="0" err="1"/>
              <a:t>Geny</a:t>
            </a:r>
            <a:r>
              <a:rPr lang="en-US" altLang="cs-CZ" sz="3200" dirty="0"/>
              <a:t> </a:t>
            </a:r>
            <a:r>
              <a:rPr lang="en-US" altLang="cs-CZ" sz="3200" i="1" dirty="0"/>
              <a:t>MLH1, MSH2, MSH6</a:t>
            </a:r>
          </a:p>
        </p:txBody>
      </p:sp>
      <p:pic>
        <p:nvPicPr>
          <p:cNvPr id="72707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194" y="1513601"/>
            <a:ext cx="4064107" cy="432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ovéPole 7"/>
          <p:cNvSpPr txBox="1">
            <a:spLocks noChangeArrowheads="1"/>
          </p:cNvSpPr>
          <p:nvPr/>
        </p:nvSpPr>
        <p:spPr bwMode="auto">
          <a:xfrm>
            <a:off x="1942605" y="1731062"/>
            <a:ext cx="3853845" cy="368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457200" indent="-457200" eaLnBrk="1">
              <a:lnSpc>
                <a:spcPct val="100000"/>
              </a:lnSpc>
              <a:spcAft>
                <a:spcPct val="0"/>
              </a:spcAft>
              <a:buClr>
                <a:srgbClr val="0000DC"/>
              </a:buClr>
              <a:buFont typeface="Arial" panose="020B0604020202020204" pitchFamily="34" charset="0"/>
              <a:buChar char="‒"/>
            </a:pPr>
            <a:r>
              <a:rPr lang="cs-CZ" altLang="cs-CZ" sz="2000" b="1" dirty="0" err="1">
                <a:solidFill>
                  <a:schemeClr val="tx1"/>
                </a:solidFill>
                <a:latin typeface="+mj-lt"/>
              </a:rPr>
              <a:t>mismatch</a:t>
            </a:r>
            <a:r>
              <a:rPr lang="cs-CZ" altLang="cs-CZ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altLang="cs-CZ" sz="2000" b="1" dirty="0" err="1">
                <a:solidFill>
                  <a:schemeClr val="tx1"/>
                </a:solidFill>
                <a:latin typeface="+mj-lt"/>
              </a:rPr>
              <a:t>repair</a:t>
            </a:r>
            <a:r>
              <a:rPr lang="cs-CZ" altLang="cs-CZ" sz="2000" b="1" dirty="0">
                <a:solidFill>
                  <a:schemeClr val="tx1"/>
                </a:solidFill>
                <a:latin typeface="+mj-lt"/>
              </a:rPr>
              <a:t> geny</a:t>
            </a:r>
          </a:p>
          <a:p>
            <a:pPr marL="457200" indent="-457200" eaLnBrk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‒"/>
            </a:pPr>
            <a:endParaRPr lang="cs-CZ" altLang="cs-CZ" sz="2000" b="1" dirty="0">
              <a:solidFill>
                <a:schemeClr val="tx1"/>
              </a:solidFill>
              <a:latin typeface="+mj-lt"/>
            </a:endParaRPr>
          </a:p>
          <a:p>
            <a:pPr marL="457200" indent="-457200" eaLnBrk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‒"/>
            </a:pPr>
            <a:r>
              <a:rPr lang="cs-CZ" altLang="cs-CZ" sz="2000" dirty="0">
                <a:solidFill>
                  <a:schemeClr val="tx1"/>
                </a:solidFill>
                <a:latin typeface="+mj-lt"/>
              </a:rPr>
              <a:t>systém odpovědný za genetickou stabilitu u </a:t>
            </a:r>
            <a:r>
              <a:rPr lang="cs-CZ" altLang="cs-CZ" sz="2000" dirty="0" err="1">
                <a:solidFill>
                  <a:schemeClr val="tx1"/>
                </a:solidFill>
                <a:latin typeface="+mj-lt"/>
              </a:rPr>
              <a:t>prokaryotů</a:t>
            </a:r>
            <a:r>
              <a:rPr lang="cs-CZ" altLang="cs-CZ" sz="2000" dirty="0">
                <a:solidFill>
                  <a:schemeClr val="tx1"/>
                </a:solidFill>
                <a:latin typeface="+mj-lt"/>
              </a:rPr>
              <a:t> i </a:t>
            </a:r>
            <a:r>
              <a:rPr lang="cs-CZ" altLang="cs-CZ" sz="2000" dirty="0" err="1">
                <a:solidFill>
                  <a:schemeClr val="tx1"/>
                </a:solidFill>
                <a:latin typeface="+mj-lt"/>
              </a:rPr>
              <a:t>eukaryotů</a:t>
            </a:r>
            <a:endParaRPr lang="cs-CZ" altLang="cs-CZ" sz="2000" dirty="0">
              <a:solidFill>
                <a:schemeClr val="tx1"/>
              </a:solidFill>
              <a:latin typeface="+mj-lt"/>
            </a:endParaRPr>
          </a:p>
          <a:p>
            <a:pPr marL="457200" indent="-457200" eaLnBrk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‒"/>
            </a:pPr>
            <a:endParaRPr lang="cs-CZ" altLang="cs-CZ" sz="2000" dirty="0">
              <a:solidFill>
                <a:schemeClr val="tx1"/>
              </a:solidFill>
              <a:latin typeface="+mj-lt"/>
            </a:endParaRPr>
          </a:p>
          <a:p>
            <a:pPr marL="457200" indent="-457200" eaLnBrk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‒"/>
            </a:pPr>
            <a:r>
              <a:rPr lang="cs-CZ" altLang="cs-CZ" sz="2000" dirty="0">
                <a:solidFill>
                  <a:schemeClr val="tx1"/>
                </a:solidFill>
                <a:latin typeface="+mj-lt"/>
              </a:rPr>
              <a:t>rozeznání chybně zařazených nukleotidů, excize a následná oprava DNA polymerázou</a:t>
            </a:r>
          </a:p>
          <a:p>
            <a:pPr marL="457200" indent="-457200" eaLnBrk="1">
              <a:spcAft>
                <a:spcPct val="0"/>
              </a:spcAft>
              <a:buFont typeface="Arial" panose="020B0604020202020204" pitchFamily="34" charset="0"/>
              <a:buChar char="‒"/>
            </a:pPr>
            <a:endParaRPr lang="cs-CZ" altLang="cs-CZ" sz="1800" dirty="0">
              <a:solidFill>
                <a:schemeClr val="tx1"/>
              </a:solidFill>
              <a:latin typeface="+mj-lt"/>
            </a:endParaRPr>
          </a:p>
          <a:p>
            <a:pPr marL="457200" indent="-457200" eaLnBrk="1">
              <a:spcAft>
                <a:spcPct val="0"/>
              </a:spcAft>
              <a:buFont typeface="Arial" panose="020B0604020202020204" pitchFamily="34" charset="0"/>
              <a:buChar char="‒"/>
            </a:pPr>
            <a:endParaRPr lang="cs-CZ" altLang="cs-CZ" sz="1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17254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adpis 1"/>
          <p:cNvSpPr>
            <a:spLocks noGrp="1"/>
          </p:cNvSpPr>
          <p:nvPr>
            <p:ph type="title"/>
          </p:nvPr>
        </p:nvSpPr>
        <p:spPr>
          <a:xfrm>
            <a:off x="1314923" y="620707"/>
            <a:ext cx="8892710" cy="1143480"/>
          </a:xfrm>
        </p:spPr>
        <p:txBody>
          <a:bodyPr/>
          <a:lstStyle/>
          <a:p>
            <a:pPr eaLnBrk="1"/>
            <a:r>
              <a:rPr lang="cs-CZ" altLang="cs-CZ" sz="3200" dirty="0"/>
              <a:t>Indikace k vyšetření genů </a:t>
            </a:r>
            <a:r>
              <a:rPr lang="cs-CZ" altLang="cs-CZ" sz="3200" i="1" dirty="0"/>
              <a:t>MLH1, MSH2, MSH6</a:t>
            </a:r>
            <a:br>
              <a:rPr lang="cs-CZ" altLang="cs-CZ" sz="3200" i="1" dirty="0"/>
            </a:br>
            <a:r>
              <a:rPr lang="cs-CZ" altLang="cs-CZ" sz="3200" dirty="0"/>
              <a:t>Amsterdamská kritéria I/II</a:t>
            </a:r>
          </a:p>
        </p:txBody>
      </p:sp>
      <p:sp>
        <p:nvSpPr>
          <p:cNvPr id="74755" name="Zástupný symbol pro obsah 2"/>
          <p:cNvSpPr>
            <a:spLocks noGrp="1"/>
          </p:cNvSpPr>
          <p:nvPr>
            <p:ph idx="1"/>
          </p:nvPr>
        </p:nvSpPr>
        <p:spPr>
          <a:xfrm>
            <a:off x="1980049" y="2514505"/>
            <a:ext cx="8231904" cy="3397317"/>
          </a:xfrm>
        </p:spPr>
        <p:txBody>
          <a:bodyPr/>
          <a:lstStyle/>
          <a:p>
            <a:pPr marL="414772" indent="-414772">
              <a:buFont typeface="Arial" panose="020B0604020202020204" pitchFamily="34" charset="0"/>
              <a:buChar char="‒"/>
            </a:pPr>
            <a:r>
              <a:rPr lang="cs-CZ" altLang="cs-CZ" sz="2000" dirty="0">
                <a:latin typeface="+mj-lt"/>
              </a:rPr>
              <a:t>v rodině jsou alespoň tři příbuzní s karcinomem tlustého střeva (případně s jiným karcinomem sdruženým s HNPCC), jeden </a:t>
            </a:r>
            <a:br>
              <a:rPr lang="cs-CZ" altLang="cs-CZ" sz="2000" dirty="0">
                <a:latin typeface="+mj-lt"/>
              </a:rPr>
            </a:br>
            <a:r>
              <a:rPr lang="cs-CZ" altLang="cs-CZ" sz="2000" dirty="0">
                <a:latin typeface="+mj-lt"/>
              </a:rPr>
              <a:t>z nich je příbuzný prvního stupně ostatních dvou</a:t>
            </a:r>
          </a:p>
          <a:p>
            <a:pPr marL="414772" indent="-414772">
              <a:buFont typeface="Arial" panose="020B0604020202020204" pitchFamily="34" charset="0"/>
              <a:buChar char="‒"/>
            </a:pPr>
            <a:r>
              <a:rPr lang="cs-CZ" altLang="cs-CZ" sz="2000" dirty="0">
                <a:latin typeface="+mj-lt"/>
              </a:rPr>
              <a:t>jsou postiženy alespoň 2 generace</a:t>
            </a:r>
          </a:p>
          <a:p>
            <a:pPr marL="414772" indent="-414772">
              <a:buFont typeface="Arial" panose="020B0604020202020204" pitchFamily="34" charset="0"/>
              <a:buChar char="‒"/>
            </a:pPr>
            <a:r>
              <a:rPr lang="cs-CZ" altLang="cs-CZ" sz="2000" dirty="0">
                <a:latin typeface="+mj-lt"/>
              </a:rPr>
              <a:t>alespoň jeden nemocný byl mladší 50 let v době diagnózy</a:t>
            </a:r>
          </a:p>
          <a:p>
            <a:pPr marL="414772" indent="-414772">
              <a:buFont typeface="Arial" panose="020B0604020202020204" pitchFamily="34" charset="0"/>
              <a:buChar char="‒"/>
            </a:pPr>
            <a:r>
              <a:rPr lang="cs-CZ" altLang="cs-CZ" sz="2000" dirty="0">
                <a:latin typeface="+mj-lt"/>
              </a:rPr>
              <a:t>nádor byl ověřen patologem</a:t>
            </a:r>
          </a:p>
          <a:p>
            <a:pPr marL="414772" indent="-414772">
              <a:buFont typeface="Arial" panose="020B0604020202020204" pitchFamily="34" charset="0"/>
              <a:buChar char="‒"/>
            </a:pPr>
            <a:r>
              <a:rPr lang="cs-CZ" altLang="cs-CZ" sz="2000" dirty="0">
                <a:latin typeface="+mj-lt"/>
              </a:rPr>
              <a:t>byla vyloučena familiární adenomatosní </a:t>
            </a:r>
            <a:r>
              <a:rPr lang="cs-CZ" altLang="cs-CZ" sz="2000" dirty="0" err="1">
                <a:latin typeface="+mj-lt"/>
              </a:rPr>
              <a:t>polyposa</a:t>
            </a:r>
            <a:endParaRPr lang="cs-CZ" alt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2074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cs-CZ" altLang="cs-CZ" sz="3200" dirty="0"/>
              <a:t>Dispenzarizace asymptomatických nosičů mutace</a:t>
            </a:r>
          </a:p>
        </p:txBody>
      </p:sp>
      <p:sp>
        <p:nvSpPr>
          <p:cNvPr id="75779" name="Zástupný symbol pro obsah 2"/>
          <p:cNvSpPr>
            <a:spLocks noGrp="1"/>
          </p:cNvSpPr>
          <p:nvPr>
            <p:ph idx="1"/>
          </p:nvPr>
        </p:nvSpPr>
        <p:spPr>
          <a:xfrm>
            <a:off x="720000" y="1510633"/>
            <a:ext cx="10753200" cy="4139998"/>
          </a:xfrm>
        </p:spPr>
        <p:txBody>
          <a:bodyPr/>
          <a:lstStyle/>
          <a:p>
            <a:pPr marL="414772" indent="-414772">
              <a:buFont typeface="Arial" panose="020B0604020202020204" pitchFamily="34" charset="0"/>
              <a:buChar char="‒"/>
            </a:pPr>
            <a:r>
              <a:rPr lang="cs-CZ" altLang="cs-CZ" sz="2000" dirty="0">
                <a:latin typeface="+mj-lt"/>
              </a:rPr>
              <a:t>celkové fyzikální vyšetření specialistou 1x ročně</a:t>
            </a:r>
          </a:p>
          <a:p>
            <a:pPr marL="414772" indent="-414772">
              <a:buFont typeface="Arial" panose="020B0604020202020204" pitchFamily="34" charset="0"/>
              <a:buChar char="‒"/>
            </a:pPr>
            <a:r>
              <a:rPr lang="cs-CZ" altLang="cs-CZ" sz="2000" dirty="0">
                <a:latin typeface="+mj-lt"/>
              </a:rPr>
              <a:t>koloskopie 1x za 2 roky od 20 let věku, případně o 10 let dříve než záchyt u nejmladšího postiženého příbuzného</a:t>
            </a:r>
          </a:p>
          <a:p>
            <a:pPr marL="414772" indent="-414772">
              <a:buFont typeface="Arial" panose="020B0604020202020204" pitchFamily="34" charset="0"/>
              <a:buChar char="‒"/>
            </a:pPr>
            <a:r>
              <a:rPr lang="cs-CZ" altLang="cs-CZ" sz="2000" dirty="0">
                <a:latin typeface="+mj-lt"/>
              </a:rPr>
              <a:t>u žen gynekologické vyšetření 1x ročně od 18 let věku, </a:t>
            </a:r>
            <a:r>
              <a:rPr lang="cs-CZ" altLang="cs-CZ" sz="2000" dirty="0" err="1">
                <a:latin typeface="+mj-lt"/>
              </a:rPr>
              <a:t>transvaginální</a:t>
            </a:r>
            <a:r>
              <a:rPr lang="cs-CZ" altLang="cs-CZ" sz="2000" dirty="0">
                <a:latin typeface="+mj-lt"/>
              </a:rPr>
              <a:t> USG + CA125 1x ročně od 20 let věku, 2x ročně od 35 let věku</a:t>
            </a:r>
          </a:p>
          <a:p>
            <a:pPr marL="414772" indent="-414772">
              <a:buFont typeface="Arial" panose="020B0604020202020204" pitchFamily="34" charset="0"/>
              <a:buChar char="‒"/>
            </a:pPr>
            <a:r>
              <a:rPr lang="cs-CZ" altLang="cs-CZ" sz="2000" dirty="0">
                <a:latin typeface="+mj-lt"/>
              </a:rPr>
              <a:t>aspirační biopsie endometria 1x ročně od 30 let věku</a:t>
            </a:r>
          </a:p>
          <a:p>
            <a:pPr marL="414772" indent="-414772">
              <a:buFont typeface="Arial" panose="020B0604020202020204" pitchFamily="34" charset="0"/>
              <a:buChar char="‒"/>
            </a:pPr>
            <a:r>
              <a:rPr lang="cs-CZ" altLang="cs-CZ" sz="2000" dirty="0">
                <a:latin typeface="+mj-lt"/>
              </a:rPr>
              <a:t>USG břicha 1x ročně od 30 let věku</a:t>
            </a:r>
          </a:p>
          <a:p>
            <a:pPr marL="414772" indent="-414772">
              <a:buFont typeface="Arial" panose="020B0604020202020204" pitchFamily="34" charset="0"/>
              <a:buChar char="‒"/>
            </a:pPr>
            <a:r>
              <a:rPr lang="cs-CZ" altLang="cs-CZ" sz="2000" dirty="0">
                <a:latin typeface="+mj-lt"/>
              </a:rPr>
              <a:t>M+S 1x ročně od 30 let věku</a:t>
            </a:r>
          </a:p>
          <a:p>
            <a:pPr marL="414772" indent="-414772">
              <a:buFont typeface="Arial" panose="020B0604020202020204" pitchFamily="34" charset="0"/>
              <a:buChar char="‒"/>
            </a:pPr>
            <a:r>
              <a:rPr lang="cs-CZ" altLang="cs-CZ" sz="2000" dirty="0">
                <a:latin typeface="+mj-lt"/>
              </a:rPr>
              <a:t>gastroskopie 1x za 3-4 roky od 35 let věku</a:t>
            </a:r>
          </a:p>
          <a:p>
            <a:pPr marL="414772" indent="-414772">
              <a:buFont typeface="Arial" panose="020B0604020202020204" pitchFamily="34" charset="0"/>
              <a:buChar char="‒"/>
            </a:pPr>
            <a:r>
              <a:rPr lang="cs-CZ" altLang="cs-CZ" sz="2000" dirty="0">
                <a:latin typeface="+mj-lt"/>
              </a:rPr>
              <a:t>další dle zvážení  ošetřujícího onkologa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endParaRPr lang="cs-CZ" altLang="cs-CZ" sz="2540" dirty="0">
              <a:latin typeface="+mj-lt"/>
            </a:endParaRPr>
          </a:p>
          <a:p>
            <a:pPr marL="414772" indent="-414772">
              <a:buFont typeface="Arial" panose="020B0604020202020204" pitchFamily="34" charset="0"/>
              <a:buChar char="•"/>
            </a:pPr>
            <a:endParaRPr lang="cs-CZ" alt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7391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ChangeArrowheads="1"/>
          </p:cNvSpPr>
          <p:nvPr>
            <p:ph type="title"/>
          </p:nvPr>
        </p:nvSpPr>
        <p:spPr>
          <a:xfrm>
            <a:off x="1772749" y="462555"/>
            <a:ext cx="8662763" cy="716341"/>
          </a:xfrm>
        </p:spPr>
        <p:txBody>
          <a:bodyPr vert="horz" lIns="0" tIns="35206" rIns="0" bIns="0" rtlCol="0" anchor="t" anchorCtr="0">
            <a:no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cs-CZ" sz="3200" b="1" dirty="0" err="1">
                <a:latin typeface="+mn-lt"/>
              </a:rPr>
              <a:t>Familiární</a:t>
            </a:r>
            <a:r>
              <a:rPr lang="en-US" altLang="cs-CZ" sz="3200" b="1" dirty="0">
                <a:latin typeface="+mn-lt"/>
              </a:rPr>
              <a:t> </a:t>
            </a:r>
            <a:r>
              <a:rPr lang="en-US" altLang="cs-CZ" sz="3200" b="1" dirty="0" err="1">
                <a:latin typeface="+mn-lt"/>
              </a:rPr>
              <a:t>adenomatózní</a:t>
            </a:r>
            <a:r>
              <a:rPr lang="en-US" altLang="cs-CZ" sz="3200" b="1" dirty="0">
                <a:latin typeface="+mn-lt"/>
              </a:rPr>
              <a:t> </a:t>
            </a:r>
            <a:r>
              <a:rPr lang="en-US" altLang="cs-CZ" sz="3200" b="1" dirty="0" err="1">
                <a:latin typeface="+mn-lt"/>
              </a:rPr>
              <a:t>polypóza</a:t>
            </a:r>
            <a:endParaRPr lang="en-US" altLang="cs-CZ" sz="3200" b="1" dirty="0">
              <a:latin typeface="+mn-lt"/>
            </a:endParaRPr>
          </a:p>
        </p:txBody>
      </p:sp>
      <p:pic>
        <p:nvPicPr>
          <p:cNvPr id="76803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749" y="1795870"/>
            <a:ext cx="5089412" cy="362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ovéPole 6"/>
          <p:cNvSpPr txBox="1">
            <a:spLocks noChangeArrowheads="1"/>
          </p:cNvSpPr>
          <p:nvPr/>
        </p:nvSpPr>
        <p:spPr bwMode="auto">
          <a:xfrm>
            <a:off x="7047937" y="1600009"/>
            <a:ext cx="3164016" cy="446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000" dirty="0">
                <a:latin typeface="+mn-lt"/>
              </a:rPr>
              <a:t>Menzel, 1721: Mnohočetné kolorektální </a:t>
            </a:r>
            <a:r>
              <a:rPr lang="cs-CZ" altLang="cs-CZ" sz="2000" dirty="0" err="1">
                <a:latin typeface="+mn-lt"/>
              </a:rPr>
              <a:t>polypoidní</a:t>
            </a:r>
            <a:r>
              <a:rPr lang="cs-CZ" altLang="cs-CZ" sz="2000" dirty="0">
                <a:latin typeface="+mn-lt"/>
              </a:rPr>
              <a:t> lese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2000" dirty="0">
              <a:latin typeface="+mn-lt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000" dirty="0" err="1">
                <a:latin typeface="+mn-lt"/>
              </a:rPr>
              <a:t>Corvisart</a:t>
            </a:r>
            <a:r>
              <a:rPr lang="cs-CZ" altLang="cs-CZ" sz="2000" dirty="0">
                <a:latin typeface="+mn-lt"/>
              </a:rPr>
              <a:t>, 1824: Hypertrofické rysy ve vzorku 22-ročného muže s více než 20 „výstupky“ </a:t>
            </a:r>
            <a:r>
              <a:rPr lang="cs-CZ" altLang="cs-CZ" sz="2000" dirty="0" err="1">
                <a:latin typeface="+mn-lt"/>
              </a:rPr>
              <a:t>colon</a:t>
            </a:r>
            <a:r>
              <a:rPr lang="cs-CZ" altLang="cs-CZ" sz="2000" dirty="0">
                <a:latin typeface="+mn-lt"/>
              </a:rPr>
              <a:t> </a:t>
            </a:r>
            <a:r>
              <a:rPr lang="cs-CZ" altLang="cs-CZ" sz="2000" dirty="0" err="1">
                <a:latin typeface="+mn-lt"/>
              </a:rPr>
              <a:t>ascendens</a:t>
            </a:r>
            <a:endParaRPr lang="cs-CZ" altLang="cs-CZ" sz="2000" dirty="0">
              <a:latin typeface="+mn-lt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2000" dirty="0">
              <a:latin typeface="+mn-lt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000" dirty="0" err="1">
                <a:latin typeface="+mn-lt"/>
              </a:rPr>
              <a:t>Lockhart-Mummery</a:t>
            </a:r>
            <a:r>
              <a:rPr lang="cs-CZ" altLang="cs-CZ" sz="2000" dirty="0">
                <a:latin typeface="+mn-lt"/>
              </a:rPr>
              <a:t>, </a:t>
            </a:r>
            <a:r>
              <a:rPr lang="cs-CZ" altLang="cs-CZ" sz="2000" dirty="0" err="1">
                <a:latin typeface="+mn-lt"/>
              </a:rPr>
              <a:t>Dukes</a:t>
            </a:r>
            <a:r>
              <a:rPr lang="cs-CZ" altLang="cs-CZ" sz="2000" dirty="0">
                <a:latin typeface="+mn-lt"/>
              </a:rPr>
              <a:t>, 1925, Lancet:  „</a:t>
            </a:r>
            <a:r>
              <a:rPr lang="cs-CZ" altLang="cs-CZ" sz="2000" dirty="0" err="1">
                <a:latin typeface="+mn-lt"/>
              </a:rPr>
              <a:t>Cancer</a:t>
            </a:r>
            <a:r>
              <a:rPr lang="cs-CZ" altLang="cs-CZ" sz="2000" dirty="0">
                <a:latin typeface="+mn-lt"/>
              </a:rPr>
              <a:t> and heredity</a:t>
            </a:r>
            <a:r>
              <a:rPr lang="cs-CZ" altLang="cs-CZ" sz="2177" dirty="0">
                <a:latin typeface="+mn-lt"/>
              </a:rPr>
              <a:t>“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2177" dirty="0">
              <a:latin typeface="+mn-lt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2177" dirty="0">
              <a:latin typeface="+mn-lt"/>
            </a:endParaRPr>
          </a:p>
        </p:txBody>
      </p:sp>
      <p:sp>
        <p:nvSpPr>
          <p:cNvPr id="76805" name="TextovéPole 9"/>
          <p:cNvSpPr txBox="1">
            <a:spLocks noChangeArrowheads="1"/>
          </p:cNvSpPr>
          <p:nvPr/>
        </p:nvSpPr>
        <p:spPr bwMode="auto">
          <a:xfrm>
            <a:off x="1902198" y="5780768"/>
            <a:ext cx="4258610" cy="40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177" i="1">
                <a:latin typeface="+mn-lt"/>
              </a:rPr>
              <a:t>Endoskopický nález při APC</a:t>
            </a:r>
          </a:p>
        </p:txBody>
      </p:sp>
    </p:spTree>
    <p:extLst>
      <p:ext uri="{BB962C8B-B14F-4D97-AF65-F5344CB8AC3E}">
        <p14:creationId xmlns:p14="http://schemas.microsoft.com/office/powerpoint/2010/main" val="11757893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cs-CZ" altLang="cs-CZ" sz="3200" b="1" dirty="0"/>
              <a:t>Familiární adenomatosní </a:t>
            </a:r>
            <a:r>
              <a:rPr lang="cs-CZ" altLang="cs-CZ" sz="3200" b="1" dirty="0" err="1"/>
              <a:t>polyposa</a:t>
            </a:r>
            <a:endParaRPr lang="cs-CZ" altLang="cs-CZ" sz="3200" b="1" dirty="0"/>
          </a:p>
        </p:txBody>
      </p:sp>
      <p:sp>
        <p:nvSpPr>
          <p:cNvPr id="78851" name="Zástupný symbol pro obsah 2"/>
          <p:cNvSpPr>
            <a:spLocks noGrp="1"/>
          </p:cNvSpPr>
          <p:nvPr>
            <p:ph idx="1"/>
          </p:nvPr>
        </p:nvSpPr>
        <p:spPr>
          <a:xfrm>
            <a:off x="974857" y="1535201"/>
            <a:ext cx="9232776" cy="4959881"/>
          </a:xfrm>
        </p:spPr>
        <p:txBody>
          <a:bodyPr/>
          <a:lstStyle/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+mj-lt"/>
              </a:rPr>
              <a:t>výskyt více než 100 adenomatózních polypů tlustého střeva (nebo méně v mladším věku)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+mj-lt"/>
              </a:rPr>
              <a:t>počátek tvorby polypů kolem 15 roku věku, ve 35 letech 95% osob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+mj-lt"/>
              </a:rPr>
              <a:t>vysoké riziko onemocnění kolorektálním Ca, často vícečetným, ve velmi mladém věku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+mj-lt"/>
              </a:rPr>
              <a:t>penetrance onemocnění 100% do 50 let věku !!!</a:t>
            </a:r>
            <a:endParaRPr lang="cs-CZ" altLang="cs-CZ" sz="2000" dirty="0">
              <a:latin typeface="+mj-lt"/>
            </a:endParaRP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+mj-lt"/>
              </a:rPr>
              <a:t>Gen APC - klasická/</a:t>
            </a:r>
            <a:r>
              <a:rPr lang="cs-CZ" altLang="cs-CZ" sz="2000" dirty="0" err="1">
                <a:latin typeface="+mj-lt"/>
              </a:rPr>
              <a:t>atenuovaná</a:t>
            </a:r>
            <a:r>
              <a:rPr lang="cs-CZ" altLang="cs-CZ" sz="2000" dirty="0">
                <a:latin typeface="+mj-lt"/>
              </a:rPr>
              <a:t> forma (AD),</a:t>
            </a:r>
            <a:br>
              <a:rPr lang="cs-CZ" altLang="cs-CZ" sz="2000" dirty="0">
                <a:latin typeface="+mj-lt"/>
              </a:rPr>
            </a:br>
            <a:r>
              <a:rPr lang="cs-CZ" altLang="cs-CZ" sz="2000" dirty="0">
                <a:latin typeface="+mj-lt"/>
              </a:rPr>
              <a:t>Gen MAP (MYH-asociovaná </a:t>
            </a:r>
            <a:r>
              <a:rPr lang="cs-CZ" altLang="cs-CZ" sz="2000" dirty="0" err="1">
                <a:latin typeface="+mj-lt"/>
              </a:rPr>
              <a:t>polyposa</a:t>
            </a:r>
            <a:r>
              <a:rPr lang="cs-CZ" altLang="cs-CZ" sz="2000" dirty="0">
                <a:latin typeface="+mj-lt"/>
              </a:rPr>
              <a:t>) (AR)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+mj-lt"/>
              </a:rPr>
              <a:t>další asociované malignity (</a:t>
            </a:r>
            <a:r>
              <a:rPr lang="cs-CZ" altLang="cs-CZ" sz="2000" dirty="0" err="1">
                <a:latin typeface="+mj-lt"/>
              </a:rPr>
              <a:t>desmoidní</a:t>
            </a:r>
            <a:r>
              <a:rPr lang="cs-CZ" altLang="cs-CZ" sz="2000" dirty="0">
                <a:latin typeface="+mj-lt"/>
              </a:rPr>
              <a:t> tumory, </a:t>
            </a:r>
            <a:r>
              <a:rPr lang="cs-CZ" altLang="cs-CZ" sz="2000" dirty="0" err="1">
                <a:latin typeface="+mj-lt"/>
              </a:rPr>
              <a:t>hepatoblastom</a:t>
            </a:r>
            <a:r>
              <a:rPr lang="cs-CZ" altLang="cs-CZ" sz="2000" dirty="0">
                <a:latin typeface="+mj-lt"/>
              </a:rPr>
              <a:t>)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endParaRPr lang="cs-CZ" altLang="cs-CZ" b="1" dirty="0">
              <a:latin typeface="+mj-lt"/>
            </a:endParaRPr>
          </a:p>
          <a:p>
            <a:pPr marL="414772" indent="-414772">
              <a:buFont typeface="Arial" panose="020B0604020202020204" pitchFamily="34" charset="0"/>
              <a:buChar char="•"/>
            </a:pPr>
            <a:endParaRPr lang="cs-CZ" altLang="cs-CZ" dirty="0">
              <a:latin typeface="+mj-lt"/>
            </a:endParaRPr>
          </a:p>
          <a:p>
            <a:pPr marL="414772" indent="-414772">
              <a:buFont typeface="Arial" panose="020B0604020202020204" pitchFamily="34" charset="0"/>
              <a:buChar char="•"/>
            </a:pPr>
            <a:endParaRPr lang="cs-CZ" alt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84519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86" y="293791"/>
            <a:ext cx="6859441" cy="528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ovéPole 5"/>
          <p:cNvSpPr txBox="1">
            <a:spLocks noChangeArrowheads="1"/>
          </p:cNvSpPr>
          <p:nvPr/>
        </p:nvSpPr>
        <p:spPr bwMode="auto">
          <a:xfrm>
            <a:off x="4088350" y="5966548"/>
            <a:ext cx="6248896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000" i="1" dirty="0">
                <a:latin typeface="+mn-lt"/>
              </a:rPr>
              <a:t>Makroskopický nález vzorku </a:t>
            </a:r>
            <a:r>
              <a:rPr lang="cs-CZ" altLang="cs-CZ" sz="2000" i="1" dirty="0" err="1">
                <a:latin typeface="+mn-lt"/>
              </a:rPr>
              <a:t>colon</a:t>
            </a:r>
            <a:r>
              <a:rPr lang="cs-CZ" altLang="cs-CZ" sz="2000" i="1" dirty="0">
                <a:latin typeface="+mn-lt"/>
              </a:rPr>
              <a:t> postiženého APC</a:t>
            </a:r>
          </a:p>
        </p:txBody>
      </p:sp>
    </p:spTree>
    <p:extLst>
      <p:ext uri="{BB962C8B-B14F-4D97-AF65-F5344CB8AC3E}">
        <p14:creationId xmlns:p14="http://schemas.microsoft.com/office/powerpoint/2010/main" val="19763680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ChangeArrowheads="1"/>
          </p:cNvSpPr>
          <p:nvPr>
            <p:ph type="title"/>
          </p:nvPr>
        </p:nvSpPr>
        <p:spPr>
          <a:xfrm>
            <a:off x="838830" y="474634"/>
            <a:ext cx="6438585" cy="640771"/>
          </a:xfrm>
        </p:spPr>
        <p:txBody>
          <a:bodyPr vert="horz" lIns="0" tIns="35206" rIns="0" bIns="0" rtlCol="0" anchor="t" anchorCtr="0">
            <a:no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cs-CZ" sz="3200" dirty="0"/>
              <a:t>Gen </a:t>
            </a:r>
            <a:r>
              <a:rPr lang="en-US" altLang="cs-CZ" sz="3200" i="1" dirty="0"/>
              <a:t>APC</a:t>
            </a:r>
          </a:p>
        </p:txBody>
      </p:sp>
      <p:pic>
        <p:nvPicPr>
          <p:cNvPr id="80899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359" y="2731255"/>
            <a:ext cx="6271859" cy="38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38830" y="1654022"/>
            <a:ext cx="8721849" cy="1338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3000"/>
              </a:lnSpc>
              <a:buClr>
                <a:srgbClr val="0000DC"/>
              </a:buClr>
              <a:buSzPct val="100000"/>
              <a:buFont typeface="Arial" panose="020B0604020202020204" pitchFamily="34" charset="0"/>
              <a:buChar char="‒"/>
              <a:defRPr/>
            </a:pPr>
            <a:r>
              <a:rPr lang="cs-CZ" sz="2000" b="1" dirty="0">
                <a:latin typeface="+mj-lt"/>
                <a:cs typeface="Calibri" pitchFamily="34" charset="0"/>
              </a:rPr>
              <a:t>tumor-supresorový gen</a:t>
            </a:r>
          </a:p>
          <a:p>
            <a:pPr marL="342900" indent="-342900">
              <a:lnSpc>
                <a:spcPct val="93000"/>
              </a:lnSpc>
              <a:buClr>
                <a:srgbClr val="0000DC"/>
              </a:buClr>
              <a:buSzPct val="100000"/>
              <a:buFont typeface="Arial" panose="020B0604020202020204" pitchFamily="34" charset="0"/>
              <a:buChar char="‒"/>
              <a:defRPr/>
            </a:pPr>
            <a:r>
              <a:rPr lang="cs-CZ" sz="2000" dirty="0">
                <a:latin typeface="+mj-lt"/>
                <a:cs typeface="Calibri" pitchFamily="34" charset="0"/>
              </a:rPr>
              <a:t>inhibice </a:t>
            </a:r>
            <a:r>
              <a:rPr lang="cs-CZ" sz="2000" dirty="0" err="1">
                <a:latin typeface="+mj-lt"/>
                <a:cs typeface="Calibri" pitchFamily="34" charset="0"/>
              </a:rPr>
              <a:t>Wnt</a:t>
            </a:r>
            <a:r>
              <a:rPr lang="cs-CZ" sz="2000" dirty="0">
                <a:latin typeface="+mj-lt"/>
                <a:cs typeface="Calibri" pitchFamily="34" charset="0"/>
              </a:rPr>
              <a:t>/ beta-</a:t>
            </a:r>
            <a:r>
              <a:rPr lang="cs-CZ" sz="2000" dirty="0" err="1">
                <a:latin typeface="+mj-lt"/>
                <a:cs typeface="Calibri" pitchFamily="34" charset="0"/>
              </a:rPr>
              <a:t>kateninové</a:t>
            </a:r>
            <a:r>
              <a:rPr lang="cs-CZ" sz="2000" dirty="0">
                <a:latin typeface="+mj-lt"/>
                <a:cs typeface="Calibri" pitchFamily="34" charset="0"/>
              </a:rPr>
              <a:t> signální dráhy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cs-CZ" sz="2177" dirty="0">
              <a:latin typeface="+mj-lt"/>
            </a:endParaRPr>
          </a:p>
          <a:p>
            <a:pPr marL="259232" indent="-259232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cs-CZ" sz="2177" dirty="0">
              <a:latin typeface="+mj-lt"/>
            </a:endParaRPr>
          </a:p>
        </p:txBody>
      </p:sp>
      <p:sp>
        <p:nvSpPr>
          <p:cNvPr id="80901" name="TextovéPole 7"/>
          <p:cNvSpPr txBox="1">
            <a:spLocks noChangeArrowheads="1"/>
          </p:cNvSpPr>
          <p:nvPr/>
        </p:nvSpPr>
        <p:spPr bwMode="auto">
          <a:xfrm>
            <a:off x="838830" y="3153219"/>
            <a:ext cx="3391849" cy="17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spcAft>
                <a:spcPct val="0"/>
              </a:spcAft>
              <a:buClr>
                <a:srgbClr val="0000DC"/>
              </a:buClr>
              <a:buFont typeface="Arial" panose="020B0604020202020204" pitchFamily="34" charset="0"/>
              <a:buChar char="‒"/>
            </a:pPr>
            <a:r>
              <a:rPr lang="cs-CZ" altLang="cs-CZ" sz="2000" dirty="0">
                <a:solidFill>
                  <a:schemeClr val="tx1"/>
                </a:solidFill>
                <a:latin typeface="+mj-lt"/>
              </a:rPr>
              <a:t>hraje roli v </a:t>
            </a:r>
            <a:r>
              <a:rPr lang="cs-CZ" altLang="cs-CZ" sz="2000" b="1" dirty="0">
                <a:solidFill>
                  <a:schemeClr val="tx1"/>
                </a:solidFill>
                <a:latin typeface="+mj-lt"/>
              </a:rPr>
              <a:t>buněčné adhesi, migraci, </a:t>
            </a:r>
            <a:r>
              <a:rPr lang="cs-CZ" altLang="cs-CZ" sz="2000" dirty="0">
                <a:solidFill>
                  <a:schemeClr val="tx1"/>
                </a:solidFill>
                <a:latin typeface="+mj-lt"/>
              </a:rPr>
              <a:t>segregaci chromosomů, </a:t>
            </a:r>
            <a:r>
              <a:rPr lang="cs-CZ" altLang="cs-CZ" sz="2000" b="1" dirty="0" err="1">
                <a:solidFill>
                  <a:schemeClr val="tx1"/>
                </a:solidFill>
                <a:latin typeface="+mj-lt"/>
              </a:rPr>
              <a:t>apoptóze</a:t>
            </a:r>
            <a:r>
              <a:rPr lang="cs-CZ" altLang="cs-CZ" sz="2000" dirty="0">
                <a:solidFill>
                  <a:schemeClr val="tx1"/>
                </a:solidFill>
                <a:latin typeface="+mj-lt"/>
              </a:rPr>
              <a:t> a diferenciaci neuronů</a:t>
            </a:r>
          </a:p>
          <a:p>
            <a:pPr eaLnBrk="1">
              <a:spcAft>
                <a:spcPct val="0"/>
              </a:spcAft>
            </a:pPr>
            <a:endParaRPr lang="cs-CZ" altLang="cs-CZ" sz="1633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25453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cs-CZ" altLang="cs-CZ" sz="3200" dirty="0"/>
              <a:t>Indikace k vyšetření genu APC</a:t>
            </a:r>
          </a:p>
        </p:txBody>
      </p:sp>
      <p:sp>
        <p:nvSpPr>
          <p:cNvPr id="82947" name="Zástupný symbol pro obsah 2"/>
          <p:cNvSpPr>
            <a:spLocks noGrp="1"/>
          </p:cNvSpPr>
          <p:nvPr>
            <p:ph idx="1"/>
          </p:nvPr>
        </p:nvSpPr>
        <p:spPr>
          <a:xfrm>
            <a:off x="2111102" y="2187591"/>
            <a:ext cx="8227584" cy="2999834"/>
          </a:xfrm>
        </p:spPr>
        <p:txBody>
          <a:bodyPr/>
          <a:lstStyle/>
          <a:p>
            <a:pPr marL="414772" indent="-414772">
              <a:buFont typeface="Calibri" panose="020F0502020204030204" pitchFamily="34" charset="0"/>
              <a:buChar char="‒"/>
            </a:pPr>
            <a:r>
              <a:rPr lang="cs-CZ" altLang="cs-CZ" sz="2400" dirty="0">
                <a:latin typeface="Calibri" panose="020F0502020204030204" pitchFamily="34" charset="0"/>
              </a:rPr>
              <a:t>všechny formy difuzní střevní adenomatosní </a:t>
            </a:r>
            <a:r>
              <a:rPr lang="cs-CZ" altLang="cs-CZ" sz="2400" dirty="0" err="1">
                <a:latin typeface="Calibri" panose="020F0502020204030204" pitchFamily="34" charset="0"/>
              </a:rPr>
              <a:t>polyposy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marL="414772" indent="-414772">
              <a:buFont typeface="Calibri" panose="020F0502020204030204" pitchFamily="34" charset="0"/>
              <a:buChar char="‒"/>
            </a:pPr>
            <a:r>
              <a:rPr lang="cs-CZ" altLang="cs-CZ" sz="2400" dirty="0">
                <a:latin typeface="Calibri" panose="020F0502020204030204" pitchFamily="34" charset="0"/>
              </a:rPr>
              <a:t>prediktivní testování možné v jakémkoliv, i v dětském věku!</a:t>
            </a:r>
          </a:p>
          <a:p>
            <a:pPr marL="414772" indent="-414772">
              <a:buFont typeface="Calibri" panose="020F0502020204030204" pitchFamily="34" charset="0"/>
              <a:buChar char="‒"/>
            </a:pPr>
            <a:r>
              <a:rPr lang="pl-PL" altLang="cs-CZ" sz="2400" dirty="0">
                <a:latin typeface="Calibri" panose="020F0502020204030204" pitchFamily="34" charset="0"/>
              </a:rPr>
              <a:t>při podezřeni na FAP by měli všichni </a:t>
            </a:r>
            <a:r>
              <a:rPr lang="cs-CZ" altLang="cs-CZ" sz="2400" dirty="0">
                <a:latin typeface="Calibri" panose="020F0502020204030204" pitchFamily="34" charset="0"/>
              </a:rPr>
              <a:t>příbuzní prvního stupně podstoupit koloskopii </a:t>
            </a:r>
            <a:r>
              <a:rPr lang="it-IT" altLang="cs-CZ" sz="2400" dirty="0">
                <a:latin typeface="Calibri" panose="020F0502020204030204" pitchFamily="34" charset="0"/>
              </a:rPr>
              <a:t>již při klinick</a:t>
            </a:r>
            <a:r>
              <a:rPr lang="cs-CZ" altLang="cs-CZ" sz="2400" dirty="0">
                <a:latin typeface="Calibri" panose="020F0502020204030204" pitchFamily="34" charset="0"/>
              </a:rPr>
              <a:t>é</a:t>
            </a:r>
            <a:r>
              <a:rPr lang="it-IT" altLang="cs-CZ" sz="2400" dirty="0">
                <a:latin typeface="Calibri" panose="020F0502020204030204" pitchFamily="34" charset="0"/>
              </a:rPr>
              <a:t> diagnostice (rodiče,</a:t>
            </a:r>
            <a:r>
              <a:rPr lang="cs-CZ" altLang="cs-CZ" sz="2400" dirty="0">
                <a:latin typeface="Calibri" panose="020F0502020204030204" pitchFamily="34" charset="0"/>
              </a:rPr>
              <a:t> </a:t>
            </a:r>
            <a:r>
              <a:rPr lang="pl-PL" altLang="cs-CZ" sz="2400" dirty="0">
                <a:latin typeface="Calibri" panose="020F0502020204030204" pitchFamily="34" charset="0"/>
              </a:rPr>
              <a:t>sourozenci, děti od 10 do 15 let </a:t>
            </a:r>
            <a:r>
              <a:rPr lang="cs-CZ" altLang="cs-CZ" sz="2400" dirty="0" err="1">
                <a:latin typeface="Calibri" panose="020F0502020204030204" pitchFamily="34" charset="0"/>
              </a:rPr>
              <a:t>sigmoideoskopie</a:t>
            </a:r>
            <a:r>
              <a:rPr lang="cs-CZ" altLang="cs-CZ" sz="2400" dirty="0">
                <a:latin typeface="Calibri" panose="020F0502020204030204" pitchFamily="34" charset="0"/>
              </a:rPr>
              <a:t>)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endParaRPr lang="cs-CZ" altLang="cs-CZ" sz="254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496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cs-CZ" altLang="cs-CZ" sz="3200" dirty="0"/>
              <a:t>Dispenzarizace nosičů mutací </a:t>
            </a:r>
            <a:r>
              <a:rPr lang="cs-CZ" altLang="cs-CZ" sz="3200" i="1" dirty="0"/>
              <a:t>APC</a:t>
            </a:r>
            <a:r>
              <a:rPr lang="cs-CZ" altLang="cs-CZ" sz="3200" dirty="0"/>
              <a:t> genu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001840"/>
            <a:ext cx="10753200" cy="3000910"/>
          </a:xfrm>
        </p:spPr>
        <p:txBody>
          <a:bodyPr/>
          <a:lstStyle/>
          <a:p>
            <a:pPr marL="414772" indent="-414772">
              <a:buFont typeface="Arial" panose="020B0604020202020204" pitchFamily="34" charset="0"/>
              <a:buChar char="‒"/>
              <a:defRPr/>
            </a:pPr>
            <a:r>
              <a:rPr lang="cs-CZ" sz="2000" dirty="0" err="1">
                <a:latin typeface="+mj-lt"/>
                <a:cs typeface="Calibri" panose="020F0502020204030204" pitchFamily="34" charset="0"/>
              </a:rPr>
              <a:t>sigmoideoskopie</a:t>
            </a:r>
            <a:r>
              <a:rPr lang="cs-CZ" sz="2000" dirty="0">
                <a:latin typeface="+mj-lt"/>
                <a:cs typeface="Calibri" panose="020F0502020204030204" pitchFamily="34" charset="0"/>
              </a:rPr>
              <a:t> každé 1-2 roky od 10-12 let, po záchytu polypů dále kolonoskopie</a:t>
            </a:r>
          </a:p>
          <a:p>
            <a:pPr marL="414772" indent="-414772">
              <a:buFont typeface="Arial" panose="020B0604020202020204" pitchFamily="34" charset="0"/>
              <a:buChar char="‒"/>
              <a:defRPr/>
            </a:pPr>
            <a:r>
              <a:rPr lang="cs-CZ" sz="2000" dirty="0">
                <a:latin typeface="+mj-lt"/>
                <a:cs typeface="Calibri" panose="020F0502020204030204" pitchFamily="34" charset="0"/>
              </a:rPr>
              <a:t>při zjištění těžkého stupně </a:t>
            </a:r>
            <a:r>
              <a:rPr lang="cs-CZ" sz="2000" dirty="0" err="1">
                <a:latin typeface="+mj-lt"/>
                <a:cs typeface="Calibri" panose="020F0502020204030204" pitchFamily="34" charset="0"/>
              </a:rPr>
              <a:t>polypózy</a:t>
            </a:r>
            <a:r>
              <a:rPr lang="cs-CZ" sz="2000" dirty="0">
                <a:latin typeface="+mj-lt"/>
                <a:cs typeface="Calibri" panose="020F0502020204030204" pitchFamily="34" charset="0"/>
              </a:rPr>
              <a:t> nebo těžké </a:t>
            </a:r>
            <a:r>
              <a:rPr lang="cs-CZ" sz="2000" dirty="0" err="1">
                <a:latin typeface="+mj-lt"/>
                <a:cs typeface="Calibri" panose="020F0502020204030204" pitchFamily="34" charset="0"/>
              </a:rPr>
              <a:t>dysplázie</a:t>
            </a:r>
            <a:r>
              <a:rPr lang="cs-CZ" sz="2000" dirty="0">
                <a:latin typeface="+mj-lt"/>
                <a:cs typeface="Calibri" panose="020F0502020204030204" pitchFamily="34" charset="0"/>
              </a:rPr>
              <a:t> zvážit totální kolektomii nebo </a:t>
            </a:r>
            <a:r>
              <a:rPr lang="cs-CZ" sz="2000" dirty="0" err="1">
                <a:latin typeface="+mj-lt"/>
                <a:cs typeface="Calibri" panose="020F0502020204030204" pitchFamily="34" charset="0"/>
              </a:rPr>
              <a:t>proktokolektomii</a:t>
            </a:r>
            <a:endParaRPr lang="cs-CZ" sz="2000" dirty="0">
              <a:latin typeface="+mj-lt"/>
              <a:cs typeface="Calibri" panose="020F0502020204030204" pitchFamily="34" charset="0"/>
            </a:endParaRPr>
          </a:p>
          <a:p>
            <a:pPr marL="414772" indent="-414772">
              <a:buFont typeface="Arial" panose="020B0604020202020204" pitchFamily="34" charset="0"/>
              <a:buChar char="‒"/>
              <a:defRPr/>
            </a:pPr>
            <a:r>
              <a:rPr lang="cs-CZ" sz="2000" dirty="0" err="1">
                <a:latin typeface="+mj-lt"/>
                <a:cs typeface="Calibri" panose="020F0502020204030204" pitchFamily="34" charset="0"/>
              </a:rPr>
              <a:t>gastroduodenoskopie</a:t>
            </a:r>
            <a:r>
              <a:rPr lang="cs-CZ" sz="2000" dirty="0">
                <a:latin typeface="+mj-lt"/>
                <a:cs typeface="Calibri" panose="020F0502020204030204" pitchFamily="34" charset="0"/>
              </a:rPr>
              <a:t> od 25 let dle klin. stadia</a:t>
            </a:r>
          </a:p>
          <a:p>
            <a:pPr marL="414772" indent="-414772">
              <a:buFont typeface="Arial" panose="020B0604020202020204" pitchFamily="34" charset="0"/>
              <a:buChar char="‒"/>
              <a:defRPr/>
            </a:pPr>
            <a:r>
              <a:rPr lang="cs-CZ" sz="2000" dirty="0">
                <a:latin typeface="+mj-lt"/>
                <a:cs typeface="Calibri" panose="020F0502020204030204" pitchFamily="34" charset="0"/>
              </a:rPr>
              <a:t>USG vyšetření břicha 1x ročně v prvních 10 letech života jako </a:t>
            </a:r>
            <a:r>
              <a:rPr lang="cs-CZ" sz="2000" dirty="0" err="1">
                <a:latin typeface="+mj-lt"/>
                <a:cs typeface="Calibri" panose="020F0502020204030204" pitchFamily="34" charset="0"/>
              </a:rPr>
              <a:t>screening</a:t>
            </a:r>
            <a:r>
              <a:rPr lang="cs-CZ" sz="2000" dirty="0">
                <a:latin typeface="+mj-lt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+mj-lt"/>
                <a:cs typeface="Calibri" panose="020F0502020204030204" pitchFamily="34" charset="0"/>
              </a:rPr>
              <a:t>hepatoblastomu</a:t>
            </a:r>
            <a:endParaRPr lang="cs-CZ" sz="2000" dirty="0">
              <a:latin typeface="+mj-lt"/>
              <a:cs typeface="Calibri" panose="020F0502020204030204" pitchFamily="34" charset="0"/>
            </a:endParaRPr>
          </a:p>
          <a:p>
            <a:pPr marL="414772" indent="-414772">
              <a:buFont typeface="Arial" panose="020B0604020202020204" pitchFamily="34" charset="0"/>
              <a:buChar char="‒"/>
              <a:defRPr/>
            </a:pPr>
            <a:r>
              <a:rPr lang="cs-CZ" sz="2000" dirty="0">
                <a:latin typeface="+mj-lt"/>
                <a:cs typeface="Calibri" panose="020F0502020204030204" pitchFamily="34" charset="0"/>
              </a:rPr>
              <a:t>další viz </a:t>
            </a:r>
            <a:r>
              <a:rPr lang="cs-CZ" sz="2000" dirty="0" err="1">
                <a:latin typeface="+mj-lt"/>
                <a:cs typeface="Calibri" panose="020F0502020204030204" pitchFamily="34" charset="0"/>
              </a:rPr>
              <a:t>supplementum</a:t>
            </a:r>
            <a:r>
              <a:rPr lang="cs-CZ" sz="2000" dirty="0">
                <a:latin typeface="+mj-lt"/>
                <a:cs typeface="Calibri" panose="020F0502020204030204" pitchFamily="34" charset="0"/>
              </a:rPr>
              <a:t> klin. onkologie</a:t>
            </a:r>
          </a:p>
          <a:p>
            <a:pPr eaLnBrk="1">
              <a:buFont typeface="Times New Roman" pitchFamily="16" charset="0"/>
              <a:buNone/>
              <a:defRPr/>
            </a:pP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55637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Grp="1" noChangeArrowheads="1"/>
          </p:cNvSpPr>
          <p:nvPr>
            <p:ph type="title"/>
          </p:nvPr>
        </p:nvSpPr>
        <p:spPr>
          <a:xfrm>
            <a:off x="822453" y="514664"/>
            <a:ext cx="8229024" cy="626447"/>
          </a:xfrm>
        </p:spPr>
        <p:txBody>
          <a:bodyPr vert="horz" lIns="0" tIns="35206" rIns="0" bIns="0" rtlCol="0" anchor="t" anchorCtr="0">
            <a:no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cs-CZ" sz="3200" b="1" dirty="0" err="1">
                <a:latin typeface="+mn-lt"/>
              </a:rPr>
              <a:t>Syndrom</a:t>
            </a:r>
            <a:r>
              <a:rPr lang="en-US" altLang="cs-CZ" sz="3200" b="1" dirty="0">
                <a:latin typeface="+mn-lt"/>
              </a:rPr>
              <a:t> Li-</a:t>
            </a:r>
            <a:r>
              <a:rPr lang="en-US" altLang="cs-CZ" sz="3200" b="1" dirty="0" err="1">
                <a:latin typeface="+mn-lt"/>
              </a:rPr>
              <a:t>Fraumeni</a:t>
            </a:r>
            <a:endParaRPr lang="en-US" altLang="cs-CZ" sz="3200" b="1" dirty="0">
              <a:latin typeface="+mn-lt"/>
            </a:endParaRPr>
          </a:p>
        </p:txBody>
      </p:sp>
      <p:pic>
        <p:nvPicPr>
          <p:cNvPr id="84995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584" y="2668602"/>
            <a:ext cx="2065177" cy="27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96" y="1568326"/>
            <a:ext cx="2615315" cy="161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extovéPole 7"/>
          <p:cNvSpPr txBox="1">
            <a:spLocks noChangeArrowheads="1"/>
          </p:cNvSpPr>
          <p:nvPr/>
        </p:nvSpPr>
        <p:spPr bwMode="auto">
          <a:xfrm>
            <a:off x="1869157" y="2203432"/>
            <a:ext cx="4045385" cy="3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1800" i="1" dirty="0">
                <a:latin typeface="+mn-lt"/>
              </a:rPr>
              <a:t>Joseph F., </a:t>
            </a:r>
            <a:r>
              <a:rPr lang="cs-CZ" altLang="cs-CZ" sz="1800" i="1" dirty="0" err="1">
                <a:latin typeface="+mn-lt"/>
              </a:rPr>
              <a:t>Fraumeni</a:t>
            </a:r>
            <a:r>
              <a:rPr lang="cs-CZ" altLang="cs-CZ" sz="1800" i="1" dirty="0">
                <a:latin typeface="+mn-lt"/>
              </a:rPr>
              <a:t>, Jr., MD. *1933 -</a:t>
            </a:r>
          </a:p>
        </p:txBody>
      </p:sp>
      <p:sp>
        <p:nvSpPr>
          <p:cNvPr id="84998" name="TextovéPole 8"/>
          <p:cNvSpPr txBox="1">
            <a:spLocks noChangeArrowheads="1"/>
          </p:cNvSpPr>
          <p:nvPr/>
        </p:nvSpPr>
        <p:spPr bwMode="auto">
          <a:xfrm>
            <a:off x="6301942" y="3450603"/>
            <a:ext cx="4045385" cy="3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1800" i="1">
                <a:latin typeface="+mn-lt"/>
              </a:rPr>
              <a:t>Frederick Pei Li, MD.  1940 - 2015 </a:t>
            </a:r>
          </a:p>
        </p:txBody>
      </p:sp>
      <p:sp>
        <p:nvSpPr>
          <p:cNvPr id="84999" name="TextovéPole 5"/>
          <p:cNvSpPr txBox="1">
            <a:spLocks noChangeArrowheads="1"/>
          </p:cNvSpPr>
          <p:nvPr/>
        </p:nvSpPr>
        <p:spPr bwMode="auto">
          <a:xfrm>
            <a:off x="5704280" y="4670411"/>
            <a:ext cx="4245566" cy="8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1800" i="1">
                <a:latin typeface="+mn-lt"/>
              </a:rPr>
              <a:t>„Sarkomy měkkých tkání, karcinom prsu a jiné novotvary. Familiární syndrom?“ </a:t>
            </a:r>
            <a:r>
              <a:rPr lang="en-US" altLang="cs-CZ" sz="1800">
                <a:latin typeface="+mn-lt"/>
              </a:rPr>
              <a:t>Ann Intern Med 1969</a:t>
            </a:r>
            <a:endParaRPr lang="cs-CZ" altLang="cs-CZ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1762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373209" y="554459"/>
            <a:ext cx="7483026" cy="2584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sz="3266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MOLEKULÁRNÍ BIOLOGIE</a:t>
            </a:r>
          </a:p>
          <a:p>
            <a:pPr marL="518465" indent="-518465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s-CZ" sz="3266" b="1" dirty="0">
              <a:latin typeface="+mj-lt"/>
              <a:cs typeface="Calibri" panose="020F0502020204030204" pitchFamily="34" charset="0"/>
            </a:endParaRPr>
          </a:p>
          <a:p>
            <a:pPr marL="518465" indent="-518465">
              <a:lnSpc>
                <a:spcPct val="93000"/>
              </a:lnSpc>
              <a:buClr>
                <a:srgbClr val="0000DC"/>
              </a:buClr>
              <a:buSzPct val="100000"/>
              <a:buFont typeface="Arial" panose="020B0604020202020204" pitchFamily="34" charset="0"/>
              <a:buChar char="‒"/>
              <a:defRPr/>
            </a:pPr>
            <a:r>
              <a:rPr lang="cs-CZ" sz="2177" dirty="0">
                <a:latin typeface="+mj-lt"/>
                <a:cs typeface="Calibri" panose="020F0502020204030204" pitchFamily="34" charset="0"/>
              </a:rPr>
              <a:t>rakovina – akumulace série mutací v různých genech pro citlivost k nádorům</a:t>
            </a:r>
          </a:p>
          <a:p>
            <a:pPr marL="518465" indent="-518465">
              <a:lnSpc>
                <a:spcPct val="93000"/>
              </a:lnSpc>
              <a:buClr>
                <a:srgbClr val="0000DC"/>
              </a:buClr>
              <a:buSzPct val="100000"/>
              <a:buFont typeface="Arial" panose="020B0604020202020204" pitchFamily="34" charset="0"/>
              <a:buChar char="‒"/>
              <a:defRPr/>
            </a:pPr>
            <a:r>
              <a:rPr lang="cs-CZ" sz="2177" dirty="0">
                <a:latin typeface="+mj-lt"/>
                <a:cs typeface="Calibri" panose="020F0502020204030204" pitchFamily="34" charset="0"/>
              </a:rPr>
              <a:t>většina nádorů u dospělých vyžaduje 5-10 růst limitujících mutací pro vznik maligního fenotyp</a:t>
            </a:r>
          </a:p>
          <a:p>
            <a:pPr marL="518465" indent="-518465">
              <a:lnSpc>
                <a:spcPct val="93000"/>
              </a:lnSpc>
              <a:buClr>
                <a:srgbClr val="0000DC"/>
              </a:buClr>
              <a:buSzPct val="100000"/>
              <a:buFont typeface="Arial" panose="020B0604020202020204" pitchFamily="34" charset="0"/>
              <a:buChar char="‒"/>
              <a:defRPr/>
            </a:pPr>
            <a:r>
              <a:rPr lang="cs-CZ" sz="2177" dirty="0">
                <a:latin typeface="+mj-lt"/>
                <a:cs typeface="Calibri" panose="020F0502020204030204" pitchFamily="34" charset="0"/>
              </a:rPr>
              <a:t>nekontrolovaný buněčný růst, invaze, metastazování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549190" y="3689668"/>
            <a:ext cx="4415757" cy="2273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sz="3266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GATE-KEEPER geny</a:t>
            </a:r>
          </a:p>
          <a:p>
            <a:pPr marL="518465" indent="-518465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s-CZ" sz="3266" b="1" dirty="0">
              <a:latin typeface="+mj-lt"/>
              <a:cs typeface="Calibri" panose="020F0502020204030204" pitchFamily="34" charset="0"/>
            </a:endParaRPr>
          </a:p>
          <a:p>
            <a:pPr marL="518465" indent="-518465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177" dirty="0">
                <a:latin typeface="+mj-lt"/>
                <a:cs typeface="Calibri" panose="020F0502020204030204" pitchFamily="34" charset="0"/>
              </a:rPr>
              <a:t>onkogeny</a:t>
            </a:r>
            <a:br>
              <a:rPr lang="cs-CZ" sz="2177" dirty="0">
                <a:latin typeface="+mj-lt"/>
                <a:cs typeface="Calibri" panose="020F0502020204030204" pitchFamily="34" charset="0"/>
              </a:rPr>
            </a:br>
            <a:r>
              <a:rPr lang="cs-CZ" sz="2177" i="1" dirty="0">
                <a:latin typeface="+mj-lt"/>
                <a:cs typeface="Calibri" panose="020F0502020204030204" pitchFamily="34" charset="0"/>
              </a:rPr>
              <a:t>c-ras, k-ras</a:t>
            </a:r>
          </a:p>
          <a:p>
            <a:pPr marL="518465" indent="-518465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177" dirty="0">
                <a:latin typeface="+mj-lt"/>
                <a:cs typeface="Calibri" panose="020F0502020204030204" pitchFamily="34" charset="0"/>
              </a:rPr>
              <a:t>tumor supresorové geny</a:t>
            </a:r>
            <a:br>
              <a:rPr lang="cs-CZ" sz="2177" dirty="0">
                <a:latin typeface="+mj-lt"/>
                <a:cs typeface="Calibri" panose="020F0502020204030204" pitchFamily="34" charset="0"/>
              </a:rPr>
            </a:br>
            <a:r>
              <a:rPr lang="cs-CZ" sz="2177" i="1" dirty="0">
                <a:latin typeface="+mj-lt"/>
                <a:cs typeface="Calibri" panose="020F0502020204030204" pitchFamily="34" charset="0"/>
              </a:rPr>
              <a:t>p53, p21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356668" y="3689668"/>
            <a:ext cx="4134675" cy="19617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sz="3266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CARE-TAKER geny</a:t>
            </a:r>
          </a:p>
          <a:p>
            <a:pPr marL="518465" indent="-518465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s-CZ" sz="3266" b="1" dirty="0">
              <a:latin typeface="+mj-lt"/>
              <a:cs typeface="Calibri" panose="020F0502020204030204" pitchFamily="34" charset="0"/>
            </a:endParaRPr>
          </a:p>
          <a:p>
            <a:pPr marL="518465" indent="-518465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177" dirty="0">
                <a:latin typeface="+mj-lt"/>
                <a:cs typeface="Calibri" panose="020F0502020204030204" pitchFamily="34" charset="0"/>
              </a:rPr>
              <a:t>geny stability / DNA </a:t>
            </a:r>
            <a:r>
              <a:rPr lang="cs-CZ" sz="2177" dirty="0" err="1">
                <a:latin typeface="+mj-lt"/>
                <a:cs typeface="Calibri" panose="020F0502020204030204" pitchFamily="34" charset="0"/>
              </a:rPr>
              <a:t>mismatch</a:t>
            </a:r>
            <a:r>
              <a:rPr lang="cs-CZ" sz="2177" dirty="0">
                <a:latin typeface="+mj-lt"/>
                <a:cs typeface="Calibri" panose="020F0502020204030204" pitchFamily="34" charset="0"/>
              </a:rPr>
              <a:t> </a:t>
            </a:r>
            <a:r>
              <a:rPr lang="cs-CZ" sz="2177" dirty="0" err="1">
                <a:latin typeface="+mj-lt"/>
                <a:cs typeface="Calibri" panose="020F0502020204030204" pitchFamily="34" charset="0"/>
              </a:rPr>
              <a:t>repair</a:t>
            </a:r>
            <a:r>
              <a:rPr lang="cs-CZ" sz="2177" dirty="0">
                <a:latin typeface="+mj-lt"/>
                <a:cs typeface="Calibri" panose="020F0502020204030204" pitchFamily="34" charset="0"/>
              </a:rPr>
              <a:t> geny</a:t>
            </a:r>
            <a:br>
              <a:rPr lang="cs-CZ" sz="2177" dirty="0">
                <a:latin typeface="+mj-lt"/>
                <a:cs typeface="Calibri" panose="020F0502020204030204" pitchFamily="34" charset="0"/>
              </a:rPr>
            </a:br>
            <a:r>
              <a:rPr lang="cs-CZ" sz="2177" i="1" dirty="0">
                <a:latin typeface="+mj-lt"/>
                <a:cs typeface="Calibri" panose="020F0502020204030204" pitchFamily="34" charset="0"/>
              </a:rPr>
              <a:t>MLH1, MSH2, MSH6</a:t>
            </a:r>
          </a:p>
        </p:txBody>
      </p:sp>
    </p:spTree>
    <p:extLst>
      <p:ext uri="{BB962C8B-B14F-4D97-AF65-F5344CB8AC3E}">
        <p14:creationId xmlns:p14="http://schemas.microsoft.com/office/powerpoint/2010/main" val="790625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cs-CZ" sz="3200" b="1" dirty="0" err="1">
                <a:latin typeface="+mn-lt"/>
              </a:rPr>
              <a:t>Syndrom</a:t>
            </a:r>
            <a:r>
              <a:rPr lang="en-US" altLang="cs-CZ" sz="3200" b="1" dirty="0">
                <a:latin typeface="+mn-lt"/>
              </a:rPr>
              <a:t> Li-</a:t>
            </a:r>
            <a:r>
              <a:rPr lang="en-US" altLang="cs-CZ" sz="3200" b="1" dirty="0" err="1">
                <a:latin typeface="+mn-lt"/>
              </a:rPr>
              <a:t>Fraumeni</a:t>
            </a:r>
            <a:endParaRPr lang="cs-CZ" altLang="cs-CZ" sz="3200" dirty="0">
              <a:latin typeface="+mn-lt"/>
            </a:endParaRPr>
          </a:p>
        </p:txBody>
      </p:sp>
      <p:sp>
        <p:nvSpPr>
          <p:cNvPr id="87043" name="Zástupný symbol pro obsah 2"/>
          <p:cNvSpPr>
            <a:spLocks noGrp="1"/>
          </p:cNvSpPr>
          <p:nvPr>
            <p:ph idx="1"/>
          </p:nvPr>
        </p:nvSpPr>
        <p:spPr>
          <a:xfrm>
            <a:off x="861502" y="1622058"/>
            <a:ext cx="9348890" cy="4524955"/>
          </a:xfrm>
        </p:spPr>
        <p:txBody>
          <a:bodyPr/>
          <a:lstStyle/>
          <a:p>
            <a:pPr marL="414772" indent="-414772">
              <a:buFont typeface="Arial" panose="020B0604020202020204" pitchFamily="34" charset="0"/>
              <a:buChar char="‒"/>
            </a:pPr>
            <a:r>
              <a:rPr lang="cs-CZ" altLang="cs-CZ" sz="2400" dirty="0"/>
              <a:t>vzácný </a:t>
            </a:r>
            <a:r>
              <a:rPr lang="cs-CZ" altLang="cs-CZ" sz="2400" b="1" dirty="0"/>
              <a:t>autozomálně dominantní </a:t>
            </a:r>
            <a:r>
              <a:rPr lang="cs-CZ" altLang="cs-CZ" sz="2400" dirty="0"/>
              <a:t>syndrom dědičné predispozice k nádorům, kdy 50 % jedinců s LFS onemocní nádorem do 40 let věku a 90 % pak do 60 let věku</a:t>
            </a:r>
          </a:p>
          <a:p>
            <a:pPr marL="414772" indent="-414772">
              <a:buFont typeface="Arial" panose="020B0604020202020204" pitchFamily="34" charset="0"/>
              <a:buChar char="‒"/>
            </a:pPr>
            <a:r>
              <a:rPr lang="cs-CZ" altLang="cs-CZ" sz="2400" dirty="0"/>
              <a:t>77% malignit je těchto šesti typů: karcinom prsu, sarkomy měkkých tkání, osteosarkom, mozkové nádory, nádory kůry nadledvinek, </a:t>
            </a:r>
            <a:r>
              <a:rPr lang="cs-CZ" altLang="cs-CZ" sz="2400" b="1" dirty="0"/>
              <a:t>leukemie</a:t>
            </a:r>
          </a:p>
          <a:p>
            <a:pPr marL="414772" indent="-414772">
              <a:buFont typeface="Arial" panose="020B0604020202020204" pitchFamily="34" charset="0"/>
              <a:buChar char="‒"/>
            </a:pPr>
            <a:r>
              <a:rPr lang="cs-CZ" altLang="cs-CZ" sz="2400" dirty="0"/>
              <a:t>zvýšená četnost i jiných malignit</a:t>
            </a:r>
          </a:p>
          <a:p>
            <a:pPr marL="414772" indent="-414772">
              <a:buFont typeface="Arial" panose="020B0604020202020204" pitchFamily="34" charset="0"/>
              <a:buChar char="‒"/>
            </a:pPr>
            <a:r>
              <a:rPr lang="cs-CZ" altLang="cs-CZ" sz="2400" dirty="0"/>
              <a:t>klasická forma (mutace v genu tp53)</a:t>
            </a:r>
            <a:br>
              <a:rPr lang="cs-CZ" altLang="cs-CZ" sz="2400" dirty="0"/>
            </a:br>
            <a:r>
              <a:rPr lang="cs-CZ" altLang="cs-CZ" sz="2400" dirty="0" err="1"/>
              <a:t>Li-Fraumeni-like</a:t>
            </a:r>
            <a:r>
              <a:rPr lang="cs-CZ" altLang="cs-CZ" sz="2400" dirty="0"/>
              <a:t> syndrom (mutace v genu </a:t>
            </a:r>
            <a:r>
              <a:rPr lang="cs-CZ" altLang="cs-CZ" sz="2400" i="1" dirty="0"/>
              <a:t>CHEK2</a:t>
            </a:r>
            <a:r>
              <a:rPr lang="cs-CZ" altLang="cs-CZ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9114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ChangeArrowheads="1"/>
          </p:cNvSpPr>
          <p:nvPr>
            <p:ph type="title"/>
          </p:nvPr>
        </p:nvSpPr>
        <p:spPr>
          <a:xfrm>
            <a:off x="1349710" y="453423"/>
            <a:ext cx="3528370" cy="725473"/>
          </a:xfrm>
        </p:spPr>
        <p:txBody>
          <a:bodyPr vert="horz" lIns="0" tIns="35206" rIns="0" bIns="0" rtlCol="0" anchor="t" anchorCtr="0">
            <a:no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cs-CZ" sz="3200" b="1" dirty="0">
                <a:latin typeface="+mn-lt"/>
              </a:rPr>
              <a:t>Gen </a:t>
            </a:r>
            <a:r>
              <a:rPr lang="cs-CZ" altLang="cs-CZ" sz="3200" b="1" i="1" dirty="0">
                <a:latin typeface="+mn-lt"/>
              </a:rPr>
              <a:t>TP</a:t>
            </a:r>
            <a:r>
              <a:rPr lang="en-US" altLang="cs-CZ" sz="3200" b="1" i="1" dirty="0">
                <a:latin typeface="+mn-lt"/>
              </a:rPr>
              <a:t>53</a:t>
            </a:r>
          </a:p>
        </p:txBody>
      </p:sp>
      <p:pic>
        <p:nvPicPr>
          <p:cNvPr id="88067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45" y="293792"/>
            <a:ext cx="5419289" cy="548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TextovéPole 2"/>
          <p:cNvSpPr txBox="1">
            <a:spLocks noChangeArrowheads="1"/>
          </p:cNvSpPr>
          <p:nvPr/>
        </p:nvSpPr>
        <p:spPr bwMode="auto">
          <a:xfrm>
            <a:off x="740589" y="1656175"/>
            <a:ext cx="4245056" cy="326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spcAft>
                <a:spcPct val="0"/>
              </a:spcAft>
              <a:buClr>
                <a:srgbClr val="0000DC"/>
              </a:buClr>
              <a:buFont typeface="Arial" panose="020B0604020202020204" pitchFamily="34" charset="0"/>
              <a:buChar char="‒"/>
            </a:pP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„strážce genomu“</a:t>
            </a:r>
          </a:p>
          <a:p>
            <a:pPr eaLnBrk="1">
              <a:spcAft>
                <a:spcPct val="0"/>
              </a:spcAft>
              <a:buClr>
                <a:srgbClr val="0000DC"/>
              </a:buClr>
              <a:buFont typeface="Arial" panose="020B0604020202020204" pitchFamily="34" charset="0"/>
              <a:buChar char="‒"/>
            </a:pP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transkripční faktor </a:t>
            </a: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reagující na různé formy buněčného stresu</a:t>
            </a:r>
          </a:p>
          <a:p>
            <a:pPr eaLnBrk="1">
              <a:spcAft>
                <a:spcPct val="0"/>
              </a:spcAft>
              <a:buClr>
                <a:srgbClr val="0000DC"/>
              </a:buClr>
              <a:buFont typeface="Arial" panose="020B0604020202020204" pitchFamily="34" charset="0"/>
              <a:buChar char="‒"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reguluje cílové geny, které indukují 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zástavu buněčného cyklu, </a:t>
            </a:r>
            <a:r>
              <a:rPr lang="cs-CZ" altLang="cs-CZ" sz="2000" b="1" dirty="0" err="1">
                <a:solidFill>
                  <a:schemeClr val="tx1"/>
                </a:solidFill>
                <a:latin typeface="+mn-lt"/>
              </a:rPr>
              <a:t>apoptózu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, opravu DNA</a:t>
            </a: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, „stárnutí“ buněk či změny v metabolismu</a:t>
            </a:r>
          </a:p>
          <a:p>
            <a:pPr eaLnBrk="1">
              <a:spcAft>
                <a:spcPct val="0"/>
              </a:spcAft>
              <a:buClr>
                <a:srgbClr val="0000DC"/>
              </a:buClr>
              <a:buFont typeface="Arial" panose="020B0604020202020204" pitchFamily="34" charset="0"/>
              <a:buChar char="‒"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ovlivněn řadou </a:t>
            </a:r>
            <a:br>
              <a:rPr lang="cs-CZ" altLang="cs-CZ" sz="2000" dirty="0">
                <a:solidFill>
                  <a:schemeClr val="tx1"/>
                </a:solidFill>
                <a:latin typeface="+mn-lt"/>
              </a:rPr>
            </a:b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up- a </a:t>
            </a:r>
            <a:r>
              <a:rPr lang="cs-CZ" altLang="cs-CZ" sz="2000" b="1" dirty="0" err="1">
                <a:solidFill>
                  <a:schemeClr val="tx1"/>
                </a:solidFill>
                <a:latin typeface="+mn-lt"/>
              </a:rPr>
              <a:t>downstream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genů</a:t>
            </a:r>
          </a:p>
          <a:p>
            <a:pPr eaLnBrk="1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2177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25634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90" y="1142041"/>
            <a:ext cx="5878697" cy="518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0115" name="Přímá spojnice se šipkou 5"/>
          <p:cNvCxnSpPr>
            <a:cxnSpLocks noChangeShapeType="1"/>
          </p:cNvCxnSpPr>
          <p:nvPr/>
        </p:nvCxnSpPr>
        <p:spPr bwMode="auto">
          <a:xfrm>
            <a:off x="7055142" y="4007942"/>
            <a:ext cx="326914" cy="325474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116" name="TextovéPole 7"/>
          <p:cNvSpPr txBox="1">
            <a:spLocks noChangeArrowheads="1"/>
          </p:cNvSpPr>
          <p:nvPr/>
        </p:nvSpPr>
        <p:spPr bwMode="auto">
          <a:xfrm>
            <a:off x="5573226" y="3783278"/>
            <a:ext cx="2351767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1400" b="1">
                <a:solidFill>
                  <a:srgbClr val="FF0000"/>
                </a:solidFill>
                <a:latin typeface="+mj-lt"/>
              </a:rPr>
              <a:t>krátké raménko chromosomu 17</a:t>
            </a:r>
          </a:p>
        </p:txBody>
      </p:sp>
    </p:spTree>
    <p:extLst>
      <p:ext uri="{BB962C8B-B14F-4D97-AF65-F5344CB8AC3E}">
        <p14:creationId xmlns:p14="http://schemas.microsoft.com/office/powerpoint/2010/main" val="9392721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Nadpis 1"/>
          <p:cNvSpPr>
            <a:spLocks noGrp="1"/>
          </p:cNvSpPr>
          <p:nvPr>
            <p:ph type="title"/>
          </p:nvPr>
        </p:nvSpPr>
        <p:spPr>
          <a:xfrm>
            <a:off x="629316" y="417082"/>
            <a:ext cx="6580086" cy="987078"/>
          </a:xfrm>
        </p:spPr>
        <p:txBody>
          <a:bodyPr/>
          <a:lstStyle/>
          <a:p>
            <a:pPr eaLnBrk="1"/>
            <a:r>
              <a:rPr lang="cs-CZ" altLang="cs-CZ" sz="2800" dirty="0"/>
              <a:t>Vybrané </a:t>
            </a:r>
            <a:r>
              <a:rPr lang="cs-CZ" altLang="cs-CZ" sz="2800" dirty="0" err="1"/>
              <a:t>dysmorfické</a:t>
            </a:r>
            <a:r>
              <a:rPr lang="cs-CZ" altLang="cs-CZ" sz="2800" dirty="0"/>
              <a:t> syndromy</a:t>
            </a:r>
            <a:br>
              <a:rPr lang="cs-CZ" altLang="cs-CZ" sz="2800" dirty="0"/>
            </a:br>
            <a:r>
              <a:rPr lang="cs-CZ" altLang="cs-CZ" sz="2800" dirty="0"/>
              <a:t>spojené se zvýšeným rizikem malignit</a:t>
            </a:r>
          </a:p>
        </p:txBody>
      </p:sp>
      <p:sp>
        <p:nvSpPr>
          <p:cNvPr id="92163" name="TextovéPole 8"/>
          <p:cNvSpPr txBox="1">
            <a:spLocks noChangeArrowheads="1"/>
          </p:cNvSpPr>
          <p:nvPr/>
        </p:nvSpPr>
        <p:spPr bwMode="auto">
          <a:xfrm>
            <a:off x="1939740" y="1644031"/>
            <a:ext cx="1828992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000" b="1" dirty="0">
                <a:latin typeface="+mj-lt"/>
              </a:rPr>
              <a:t>Syndrom</a:t>
            </a:r>
          </a:p>
        </p:txBody>
      </p:sp>
      <p:sp>
        <p:nvSpPr>
          <p:cNvPr id="92164" name="TextovéPole 10"/>
          <p:cNvSpPr txBox="1">
            <a:spLocks noChangeArrowheads="1"/>
          </p:cNvSpPr>
          <p:nvPr/>
        </p:nvSpPr>
        <p:spPr bwMode="auto">
          <a:xfrm>
            <a:off x="7488642" y="1644031"/>
            <a:ext cx="3570134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000" b="1">
                <a:latin typeface="+mj-lt"/>
              </a:rPr>
              <a:t>Asociované neoplazie</a:t>
            </a:r>
          </a:p>
        </p:txBody>
      </p:sp>
      <p:sp>
        <p:nvSpPr>
          <p:cNvPr id="92165" name="TextovéPole 11"/>
          <p:cNvSpPr txBox="1">
            <a:spLocks noChangeArrowheads="1"/>
          </p:cNvSpPr>
          <p:nvPr/>
        </p:nvSpPr>
        <p:spPr bwMode="auto">
          <a:xfrm>
            <a:off x="5132555" y="1668514"/>
            <a:ext cx="1644653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000" b="1">
                <a:latin typeface="+mj-lt"/>
              </a:rPr>
              <a:t>Gen</a:t>
            </a:r>
          </a:p>
        </p:txBody>
      </p:sp>
      <p:sp>
        <p:nvSpPr>
          <p:cNvPr id="92166" name="TextovéPole 12"/>
          <p:cNvSpPr txBox="1">
            <a:spLocks noChangeArrowheads="1"/>
          </p:cNvSpPr>
          <p:nvPr/>
        </p:nvSpPr>
        <p:spPr bwMode="auto">
          <a:xfrm>
            <a:off x="1949821" y="3219557"/>
            <a:ext cx="2968151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1800">
                <a:latin typeface="+mj-lt"/>
              </a:rPr>
              <a:t>Fanconiho anemie</a:t>
            </a:r>
          </a:p>
        </p:txBody>
      </p:sp>
      <p:sp>
        <p:nvSpPr>
          <p:cNvPr id="92167" name="TextovéPole 13"/>
          <p:cNvSpPr txBox="1">
            <a:spLocks noChangeArrowheads="1"/>
          </p:cNvSpPr>
          <p:nvPr/>
        </p:nvSpPr>
        <p:spPr bwMode="auto">
          <a:xfrm>
            <a:off x="1939739" y="2318022"/>
            <a:ext cx="2419454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1800">
                <a:latin typeface="+mj-lt"/>
              </a:rPr>
              <a:t>Sotosův syndrom</a:t>
            </a:r>
          </a:p>
        </p:txBody>
      </p:sp>
      <p:sp>
        <p:nvSpPr>
          <p:cNvPr id="92168" name="TextovéPole 14"/>
          <p:cNvSpPr txBox="1">
            <a:spLocks noChangeArrowheads="1"/>
          </p:cNvSpPr>
          <p:nvPr/>
        </p:nvSpPr>
        <p:spPr bwMode="auto">
          <a:xfrm>
            <a:off x="1939740" y="3948273"/>
            <a:ext cx="3136649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1800">
                <a:latin typeface="+mj-lt"/>
              </a:rPr>
              <a:t>Ataxia teleangiectasia</a:t>
            </a:r>
          </a:p>
        </p:txBody>
      </p:sp>
      <p:sp>
        <p:nvSpPr>
          <p:cNvPr id="92169" name="TextovéPole 15"/>
          <p:cNvSpPr txBox="1">
            <a:spLocks noChangeArrowheads="1"/>
          </p:cNvSpPr>
          <p:nvPr/>
        </p:nvSpPr>
        <p:spPr bwMode="auto">
          <a:xfrm>
            <a:off x="5164238" y="4051964"/>
            <a:ext cx="2419454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1800" i="1" dirty="0">
                <a:latin typeface="+mj-lt"/>
              </a:rPr>
              <a:t>ATM</a:t>
            </a:r>
          </a:p>
        </p:txBody>
      </p:sp>
      <p:sp>
        <p:nvSpPr>
          <p:cNvPr id="92170" name="TextovéPole 16"/>
          <p:cNvSpPr txBox="1">
            <a:spLocks noChangeArrowheads="1"/>
          </p:cNvSpPr>
          <p:nvPr/>
        </p:nvSpPr>
        <p:spPr bwMode="auto">
          <a:xfrm>
            <a:off x="4917972" y="3078421"/>
            <a:ext cx="2419454" cy="60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1800" i="1" dirty="0">
                <a:latin typeface="+mj-lt"/>
              </a:rPr>
              <a:t>FANCA, FANCC, FANCD </a:t>
            </a:r>
            <a:r>
              <a:rPr lang="cs-CZ" altLang="cs-CZ" sz="1800" dirty="0">
                <a:latin typeface="+mj-lt"/>
              </a:rPr>
              <a:t>a další</a:t>
            </a:r>
          </a:p>
        </p:txBody>
      </p:sp>
      <p:sp>
        <p:nvSpPr>
          <p:cNvPr id="92171" name="TextovéPole 17"/>
          <p:cNvSpPr txBox="1">
            <a:spLocks noChangeArrowheads="1"/>
          </p:cNvSpPr>
          <p:nvPr/>
        </p:nvSpPr>
        <p:spPr bwMode="auto">
          <a:xfrm>
            <a:off x="5131114" y="2318022"/>
            <a:ext cx="2419454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1800" i="1" dirty="0">
                <a:latin typeface="+mj-lt"/>
              </a:rPr>
              <a:t>NSD1</a:t>
            </a:r>
          </a:p>
        </p:txBody>
      </p:sp>
      <p:sp>
        <p:nvSpPr>
          <p:cNvPr id="92172" name="TextovéPole 18"/>
          <p:cNvSpPr txBox="1">
            <a:spLocks noChangeArrowheads="1"/>
          </p:cNvSpPr>
          <p:nvPr/>
        </p:nvSpPr>
        <p:spPr bwMode="auto">
          <a:xfrm>
            <a:off x="7488641" y="4145574"/>
            <a:ext cx="2667161" cy="60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1800" dirty="0">
                <a:latin typeface="+mj-lt"/>
              </a:rPr>
              <a:t>lymfocytární leukemie, lymfomy dětského věku</a:t>
            </a:r>
          </a:p>
        </p:txBody>
      </p:sp>
      <p:sp>
        <p:nvSpPr>
          <p:cNvPr id="92173" name="TextovéPole 19"/>
          <p:cNvSpPr txBox="1">
            <a:spLocks noChangeArrowheads="1"/>
          </p:cNvSpPr>
          <p:nvPr/>
        </p:nvSpPr>
        <p:spPr bwMode="auto">
          <a:xfrm>
            <a:off x="7552009" y="3066900"/>
            <a:ext cx="2753568" cy="60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1800" dirty="0">
                <a:latin typeface="+mj-lt"/>
              </a:rPr>
              <a:t>hematologické malignity (MDS, leukemie)</a:t>
            </a:r>
          </a:p>
        </p:txBody>
      </p:sp>
      <p:sp>
        <p:nvSpPr>
          <p:cNvPr id="92174" name="TextovéPole 20"/>
          <p:cNvSpPr txBox="1">
            <a:spLocks noChangeArrowheads="1"/>
          </p:cNvSpPr>
          <p:nvPr/>
        </p:nvSpPr>
        <p:spPr bwMode="auto">
          <a:xfrm>
            <a:off x="7550569" y="2342505"/>
            <a:ext cx="2572110" cy="3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1800" dirty="0">
                <a:latin typeface="+mj-lt"/>
              </a:rPr>
              <a:t>leukémie, lymfomy</a:t>
            </a:r>
          </a:p>
        </p:txBody>
      </p:sp>
      <p:sp>
        <p:nvSpPr>
          <p:cNvPr id="92175" name="TextovéPole 21"/>
          <p:cNvSpPr txBox="1">
            <a:spLocks noChangeArrowheads="1"/>
          </p:cNvSpPr>
          <p:nvPr/>
        </p:nvSpPr>
        <p:spPr bwMode="auto">
          <a:xfrm>
            <a:off x="1968542" y="4759078"/>
            <a:ext cx="2419454" cy="60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1800">
                <a:latin typeface="+mj-lt"/>
              </a:rPr>
              <a:t>Nijmengen Breakage Syndrom</a:t>
            </a:r>
          </a:p>
        </p:txBody>
      </p:sp>
      <p:sp>
        <p:nvSpPr>
          <p:cNvPr id="92176" name="TextovéPole 22"/>
          <p:cNvSpPr txBox="1">
            <a:spLocks noChangeArrowheads="1"/>
          </p:cNvSpPr>
          <p:nvPr/>
        </p:nvSpPr>
        <p:spPr bwMode="auto">
          <a:xfrm>
            <a:off x="5164238" y="4914615"/>
            <a:ext cx="2419454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1800" i="1" dirty="0">
                <a:latin typeface="+mj-lt"/>
              </a:rPr>
              <a:t>NBN</a:t>
            </a:r>
          </a:p>
        </p:txBody>
      </p:sp>
      <p:sp>
        <p:nvSpPr>
          <p:cNvPr id="92177" name="TextovéPole 23"/>
          <p:cNvSpPr txBox="1">
            <a:spLocks noChangeArrowheads="1"/>
          </p:cNvSpPr>
          <p:nvPr/>
        </p:nvSpPr>
        <p:spPr bwMode="auto">
          <a:xfrm>
            <a:off x="7583692" y="4914615"/>
            <a:ext cx="2799659" cy="60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1800" dirty="0">
                <a:latin typeface="+mj-lt"/>
              </a:rPr>
              <a:t>lymfomy (</a:t>
            </a:r>
            <a:r>
              <a:rPr lang="cs-CZ" altLang="cs-CZ" sz="1800" dirty="0" err="1">
                <a:latin typeface="+mj-lt"/>
              </a:rPr>
              <a:t>Burkittův</a:t>
            </a:r>
            <a:r>
              <a:rPr lang="cs-CZ" altLang="cs-CZ" sz="1800" dirty="0">
                <a:latin typeface="+mj-lt"/>
              </a:rPr>
              <a:t> lymfom, DLBCL) Ca prsu</a:t>
            </a:r>
          </a:p>
        </p:txBody>
      </p:sp>
      <p:sp>
        <p:nvSpPr>
          <p:cNvPr id="92178" name="TextovéPole 24"/>
          <p:cNvSpPr txBox="1">
            <a:spLocks noChangeArrowheads="1"/>
          </p:cNvSpPr>
          <p:nvPr/>
        </p:nvSpPr>
        <p:spPr bwMode="auto">
          <a:xfrm>
            <a:off x="1968543" y="5844953"/>
            <a:ext cx="2966711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1800">
                <a:latin typeface="+mj-lt"/>
              </a:rPr>
              <a:t>Bloomův syndrom</a:t>
            </a:r>
          </a:p>
        </p:txBody>
      </p:sp>
      <p:sp>
        <p:nvSpPr>
          <p:cNvPr id="92179" name="TextovéPole 25"/>
          <p:cNvSpPr txBox="1">
            <a:spLocks noChangeArrowheads="1"/>
          </p:cNvSpPr>
          <p:nvPr/>
        </p:nvSpPr>
        <p:spPr bwMode="auto">
          <a:xfrm>
            <a:off x="5164238" y="5852153"/>
            <a:ext cx="2419454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1800" i="1" dirty="0">
                <a:latin typeface="+mj-lt"/>
              </a:rPr>
              <a:t>BLM</a:t>
            </a:r>
          </a:p>
        </p:txBody>
      </p:sp>
      <p:sp>
        <p:nvSpPr>
          <p:cNvPr id="92180" name="TextovéPole 26"/>
          <p:cNvSpPr txBox="1">
            <a:spLocks noChangeArrowheads="1"/>
          </p:cNvSpPr>
          <p:nvPr/>
        </p:nvSpPr>
        <p:spPr bwMode="auto">
          <a:xfrm>
            <a:off x="7505924" y="5748462"/>
            <a:ext cx="2419454" cy="61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1800">
                <a:latin typeface="+mj-lt"/>
              </a:rPr>
              <a:t>Non-Hodginské lymfomy, Ca prsu</a:t>
            </a:r>
          </a:p>
        </p:txBody>
      </p:sp>
    </p:spTree>
    <p:extLst>
      <p:ext uri="{BB962C8B-B14F-4D97-AF65-F5344CB8AC3E}">
        <p14:creationId xmlns:p14="http://schemas.microsoft.com/office/powerpoint/2010/main" val="40127197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3" y="1731062"/>
            <a:ext cx="2649878" cy="344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TextovéPole 4"/>
          <p:cNvSpPr txBox="1">
            <a:spLocks noChangeArrowheads="1"/>
          </p:cNvSpPr>
          <p:nvPr/>
        </p:nvSpPr>
        <p:spPr bwMode="auto">
          <a:xfrm>
            <a:off x="2960791" y="2645559"/>
            <a:ext cx="3266263" cy="112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3600" b="1" dirty="0" err="1">
                <a:solidFill>
                  <a:schemeClr val="tx2"/>
                </a:solidFill>
                <a:latin typeface="+mj-lt"/>
              </a:rPr>
              <a:t>Sotosův</a:t>
            </a:r>
            <a:r>
              <a:rPr lang="cs-CZ" altLang="cs-CZ" sz="3600" b="1" dirty="0">
                <a:solidFill>
                  <a:schemeClr val="tx2"/>
                </a:solidFill>
                <a:latin typeface="+mj-lt"/>
              </a:rPr>
              <a:t> syndrom</a:t>
            </a:r>
          </a:p>
        </p:txBody>
      </p:sp>
    </p:spTree>
    <p:extLst>
      <p:ext uri="{BB962C8B-B14F-4D97-AF65-F5344CB8AC3E}">
        <p14:creationId xmlns:p14="http://schemas.microsoft.com/office/powerpoint/2010/main" val="31050003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288" y="2579312"/>
            <a:ext cx="4399661" cy="272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ovéPole 4"/>
          <p:cNvSpPr txBox="1">
            <a:spLocks noChangeArrowheads="1"/>
          </p:cNvSpPr>
          <p:nvPr/>
        </p:nvSpPr>
        <p:spPr bwMode="auto">
          <a:xfrm>
            <a:off x="3448792" y="1404149"/>
            <a:ext cx="5113318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32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Nijmegen</a:t>
            </a:r>
            <a:r>
              <a:rPr lang="cs-CZ" altLang="cs-CZ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32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Breakage</a:t>
            </a:r>
            <a:r>
              <a:rPr lang="cs-CZ" altLang="cs-CZ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 Syndrom</a:t>
            </a:r>
          </a:p>
        </p:txBody>
      </p:sp>
    </p:spTree>
    <p:extLst>
      <p:ext uri="{BB962C8B-B14F-4D97-AF65-F5344CB8AC3E}">
        <p14:creationId xmlns:p14="http://schemas.microsoft.com/office/powerpoint/2010/main" val="27455716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ovéPole 4"/>
          <p:cNvSpPr txBox="1">
            <a:spLocks noChangeArrowheads="1"/>
          </p:cNvSpPr>
          <p:nvPr/>
        </p:nvSpPr>
        <p:spPr bwMode="auto">
          <a:xfrm>
            <a:off x="1670212" y="2529619"/>
            <a:ext cx="1821134" cy="10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32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Bloomův</a:t>
            </a:r>
            <a:br>
              <a:rPr lang="cs-CZ" altLang="cs-CZ" sz="3200" b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cs-CZ" altLang="cs-CZ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syndrom</a:t>
            </a:r>
          </a:p>
        </p:txBody>
      </p:sp>
      <p:pic>
        <p:nvPicPr>
          <p:cNvPr id="95235" name="Picture 2" descr="Fig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870" y="1012428"/>
            <a:ext cx="2479940" cy="464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2" descr="Fig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465" y="996585"/>
            <a:ext cx="2181830" cy="466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3575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Skupina 102"/>
          <p:cNvGrpSpPr>
            <a:grpSpLocks/>
          </p:cNvGrpSpPr>
          <p:nvPr/>
        </p:nvGrpSpPr>
        <p:grpSpPr bwMode="auto">
          <a:xfrm>
            <a:off x="2306963" y="799285"/>
            <a:ext cx="7838743" cy="5050516"/>
            <a:chOff x="267292" y="653559"/>
            <a:chExt cx="8640495" cy="5566630"/>
          </a:xfrm>
        </p:grpSpPr>
        <p:sp>
          <p:nvSpPr>
            <p:cNvPr id="104" name="Obdélník 103"/>
            <p:cNvSpPr/>
            <p:nvPr/>
          </p:nvSpPr>
          <p:spPr>
            <a:xfrm>
              <a:off x="4035900" y="5556793"/>
              <a:ext cx="395276" cy="425402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atin typeface="+mj-lt"/>
              </a:endParaRPr>
            </a:p>
          </p:txBody>
        </p:sp>
        <p:sp>
          <p:nvSpPr>
            <p:cNvPr id="105" name="Obdélník 104"/>
            <p:cNvSpPr/>
            <p:nvPr/>
          </p:nvSpPr>
          <p:spPr>
            <a:xfrm>
              <a:off x="7101268" y="4459955"/>
              <a:ext cx="396863" cy="42540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atin typeface="+mj-lt"/>
              </a:endParaRPr>
            </a:p>
          </p:txBody>
        </p:sp>
        <p:sp>
          <p:nvSpPr>
            <p:cNvPr id="106" name="Ovál 105"/>
            <p:cNvSpPr/>
            <p:nvPr/>
          </p:nvSpPr>
          <p:spPr>
            <a:xfrm>
              <a:off x="6556772" y="3209146"/>
              <a:ext cx="392101" cy="42540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  <p:cxnSp>
          <p:nvCxnSpPr>
            <p:cNvPr id="107" name="Přímá spojnice 106"/>
            <p:cNvCxnSpPr/>
            <p:nvPr/>
          </p:nvCxnSpPr>
          <p:spPr>
            <a:xfrm>
              <a:off x="4778827" y="4672656"/>
              <a:ext cx="14288" cy="61746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Přímá spojnice 107"/>
            <p:cNvCxnSpPr/>
            <p:nvPr/>
          </p:nvCxnSpPr>
          <p:spPr>
            <a:xfrm>
              <a:off x="4210520" y="5290123"/>
              <a:ext cx="117947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Přímá spojnice 108"/>
            <p:cNvCxnSpPr/>
            <p:nvPr/>
          </p:nvCxnSpPr>
          <p:spPr>
            <a:xfrm flipH="1">
              <a:off x="6339292" y="3437720"/>
              <a:ext cx="0" cy="6555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Přímá spojnice 109"/>
            <p:cNvCxnSpPr/>
            <p:nvPr/>
          </p:nvCxnSpPr>
          <p:spPr>
            <a:xfrm>
              <a:off x="4210520" y="5290123"/>
              <a:ext cx="6350" cy="2571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Přímá spojnice 110"/>
            <p:cNvCxnSpPr/>
            <p:nvPr/>
          </p:nvCxnSpPr>
          <p:spPr>
            <a:xfrm>
              <a:off x="5380471" y="5301235"/>
              <a:ext cx="7937" cy="25555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Přímá spojnice 111"/>
            <p:cNvCxnSpPr/>
            <p:nvPr/>
          </p:nvCxnSpPr>
          <p:spPr>
            <a:xfrm>
              <a:off x="5737647" y="4078998"/>
              <a:ext cx="298758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Přímá spojnice 112"/>
            <p:cNvCxnSpPr/>
            <p:nvPr/>
          </p:nvCxnSpPr>
          <p:spPr>
            <a:xfrm>
              <a:off x="5737647" y="4078998"/>
              <a:ext cx="0" cy="3492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Přímá spojnice 113"/>
            <p:cNvCxnSpPr/>
            <p:nvPr/>
          </p:nvCxnSpPr>
          <p:spPr>
            <a:xfrm>
              <a:off x="8729993" y="4066299"/>
              <a:ext cx="0" cy="38095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Přímá spojnice 114"/>
            <p:cNvCxnSpPr/>
            <p:nvPr/>
          </p:nvCxnSpPr>
          <p:spPr>
            <a:xfrm>
              <a:off x="7298112" y="4078998"/>
              <a:ext cx="0" cy="38095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Přímá spojnice 115"/>
            <p:cNvCxnSpPr/>
            <p:nvPr/>
          </p:nvCxnSpPr>
          <p:spPr>
            <a:xfrm>
              <a:off x="3848581" y="4078998"/>
              <a:ext cx="0" cy="38095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Pěticípá hvězda 116"/>
            <p:cNvSpPr/>
            <p:nvPr/>
          </p:nvSpPr>
          <p:spPr>
            <a:xfrm>
              <a:off x="3740634" y="5564730"/>
              <a:ext cx="192082" cy="176192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atin typeface="+mj-lt"/>
              </a:endParaRPr>
            </a:p>
          </p:txBody>
        </p:sp>
        <p:sp>
          <p:nvSpPr>
            <p:cNvPr id="118" name="Pěticípá hvězda 117"/>
            <p:cNvSpPr/>
            <p:nvPr/>
          </p:nvSpPr>
          <p:spPr>
            <a:xfrm>
              <a:off x="5669387" y="5544094"/>
              <a:ext cx="190494" cy="177780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atin typeface="+mj-lt"/>
              </a:endParaRPr>
            </a:p>
          </p:txBody>
        </p:sp>
        <p:sp>
          <p:nvSpPr>
            <p:cNvPr id="119" name="Ovál 118"/>
            <p:cNvSpPr/>
            <p:nvPr/>
          </p:nvSpPr>
          <p:spPr>
            <a:xfrm>
              <a:off x="5194739" y="5564730"/>
              <a:ext cx="390513" cy="423814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  <p:sp>
          <p:nvSpPr>
            <p:cNvPr id="120" name="Ovál 119"/>
            <p:cNvSpPr/>
            <p:nvPr/>
          </p:nvSpPr>
          <p:spPr>
            <a:xfrm>
              <a:off x="7820383" y="4464716"/>
              <a:ext cx="390513" cy="42381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  <p:sp>
          <p:nvSpPr>
            <p:cNvPr id="121" name="Obdélník 120"/>
            <p:cNvSpPr/>
            <p:nvPr/>
          </p:nvSpPr>
          <p:spPr>
            <a:xfrm>
              <a:off x="8510924" y="4464716"/>
              <a:ext cx="396863" cy="42381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atin typeface="+mj-lt"/>
              </a:endParaRPr>
            </a:p>
          </p:txBody>
        </p:sp>
        <p:cxnSp>
          <p:nvCxnSpPr>
            <p:cNvPr id="122" name="Přímá spojnice 121"/>
            <p:cNvCxnSpPr/>
            <p:nvPr/>
          </p:nvCxnSpPr>
          <p:spPr>
            <a:xfrm>
              <a:off x="6556772" y="4083759"/>
              <a:ext cx="0" cy="38095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Přímá spojnice 122"/>
            <p:cNvCxnSpPr/>
            <p:nvPr/>
          </p:nvCxnSpPr>
          <p:spPr>
            <a:xfrm>
              <a:off x="8015640" y="4083759"/>
              <a:ext cx="0" cy="38095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bdélník 123"/>
            <p:cNvSpPr/>
            <p:nvPr/>
          </p:nvSpPr>
          <p:spPr>
            <a:xfrm>
              <a:off x="4993133" y="3202796"/>
              <a:ext cx="396863" cy="423814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atin typeface="+mj-lt"/>
              </a:endParaRPr>
            </a:p>
          </p:txBody>
        </p:sp>
        <p:sp>
          <p:nvSpPr>
            <p:cNvPr id="125" name="Obdélník 124"/>
            <p:cNvSpPr/>
            <p:nvPr/>
          </p:nvSpPr>
          <p:spPr>
            <a:xfrm>
              <a:off x="8015640" y="3210732"/>
              <a:ext cx="396863" cy="42540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atin typeface="+mj-lt"/>
              </a:endParaRPr>
            </a:p>
          </p:txBody>
        </p:sp>
        <p:sp>
          <p:nvSpPr>
            <p:cNvPr id="126" name="Ovál 125"/>
            <p:cNvSpPr/>
            <p:nvPr/>
          </p:nvSpPr>
          <p:spPr>
            <a:xfrm>
              <a:off x="7382246" y="3198034"/>
              <a:ext cx="390513" cy="42540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  <p:cxnSp>
          <p:nvCxnSpPr>
            <p:cNvPr id="127" name="Přímá spojnice 126"/>
            <p:cNvCxnSpPr/>
            <p:nvPr/>
          </p:nvCxnSpPr>
          <p:spPr>
            <a:xfrm>
              <a:off x="5191564" y="2845649"/>
              <a:ext cx="3022506" cy="476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Přímá spojnice 127"/>
            <p:cNvCxnSpPr/>
            <p:nvPr/>
          </p:nvCxnSpPr>
          <p:spPr>
            <a:xfrm>
              <a:off x="5191564" y="2850411"/>
              <a:ext cx="0" cy="3476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Přímá spojnice 128"/>
            <p:cNvCxnSpPr/>
            <p:nvPr/>
          </p:nvCxnSpPr>
          <p:spPr>
            <a:xfrm>
              <a:off x="5853532" y="2853586"/>
              <a:ext cx="0" cy="3492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Přímá spojnice 129"/>
            <p:cNvCxnSpPr/>
            <p:nvPr/>
          </p:nvCxnSpPr>
          <p:spPr>
            <a:xfrm>
              <a:off x="7577503" y="2845649"/>
              <a:ext cx="0" cy="3492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Přímá spojnice 130"/>
            <p:cNvCxnSpPr/>
            <p:nvPr/>
          </p:nvCxnSpPr>
          <p:spPr>
            <a:xfrm>
              <a:off x="8210896" y="2850411"/>
              <a:ext cx="0" cy="3476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bdélník 131"/>
            <p:cNvSpPr/>
            <p:nvPr/>
          </p:nvSpPr>
          <p:spPr>
            <a:xfrm>
              <a:off x="5861468" y="1975797"/>
              <a:ext cx="395276" cy="42381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atin typeface="+mj-lt"/>
              </a:endParaRPr>
            </a:p>
          </p:txBody>
        </p:sp>
        <p:cxnSp>
          <p:nvCxnSpPr>
            <p:cNvPr id="133" name="Přímá spojnice 132"/>
            <p:cNvCxnSpPr/>
            <p:nvPr/>
          </p:nvCxnSpPr>
          <p:spPr>
            <a:xfrm flipH="1">
              <a:off x="5510642" y="2186911"/>
              <a:ext cx="0" cy="6571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Přímá spojnice 133"/>
            <p:cNvCxnSpPr/>
            <p:nvPr/>
          </p:nvCxnSpPr>
          <p:spPr>
            <a:xfrm>
              <a:off x="5191564" y="2186911"/>
              <a:ext cx="66990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Přímá spojnice 134"/>
            <p:cNvCxnSpPr/>
            <p:nvPr/>
          </p:nvCxnSpPr>
          <p:spPr>
            <a:xfrm>
              <a:off x="6034501" y="3437720"/>
              <a:ext cx="5222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Přímá spojnice 135"/>
            <p:cNvCxnSpPr/>
            <p:nvPr/>
          </p:nvCxnSpPr>
          <p:spPr>
            <a:xfrm>
              <a:off x="4035900" y="4669481"/>
              <a:ext cx="151442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Obdélník 136"/>
            <p:cNvSpPr/>
            <p:nvPr/>
          </p:nvSpPr>
          <p:spPr>
            <a:xfrm>
              <a:off x="1483279" y="3188510"/>
              <a:ext cx="396863" cy="42381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atin typeface="+mj-lt"/>
              </a:endParaRPr>
            </a:p>
          </p:txBody>
        </p:sp>
        <p:sp>
          <p:nvSpPr>
            <p:cNvPr id="138" name="Obdélník 137"/>
            <p:cNvSpPr/>
            <p:nvPr/>
          </p:nvSpPr>
          <p:spPr>
            <a:xfrm>
              <a:off x="345078" y="3194859"/>
              <a:ext cx="396863" cy="42381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atin typeface="+mj-lt"/>
              </a:endParaRPr>
            </a:p>
          </p:txBody>
        </p:sp>
        <p:cxnSp>
          <p:nvCxnSpPr>
            <p:cNvPr id="139" name="Přímá spojnice 138"/>
            <p:cNvCxnSpPr/>
            <p:nvPr/>
          </p:nvCxnSpPr>
          <p:spPr>
            <a:xfrm>
              <a:off x="543508" y="2839299"/>
              <a:ext cx="3401907" cy="476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Přímá spojnice 139"/>
            <p:cNvCxnSpPr/>
            <p:nvPr/>
          </p:nvCxnSpPr>
          <p:spPr>
            <a:xfrm>
              <a:off x="529222" y="2839299"/>
              <a:ext cx="0" cy="3492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Přímá spojnice 140"/>
            <p:cNvCxnSpPr/>
            <p:nvPr/>
          </p:nvCxnSpPr>
          <p:spPr>
            <a:xfrm>
              <a:off x="1689648" y="2847236"/>
              <a:ext cx="0" cy="3492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Přímá spojnice 141"/>
            <p:cNvCxnSpPr/>
            <p:nvPr/>
          </p:nvCxnSpPr>
          <p:spPr>
            <a:xfrm>
              <a:off x="3308848" y="2839299"/>
              <a:ext cx="0" cy="3492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Přímá spojnice 142"/>
            <p:cNvCxnSpPr/>
            <p:nvPr/>
          </p:nvCxnSpPr>
          <p:spPr>
            <a:xfrm>
              <a:off x="3943828" y="2844062"/>
              <a:ext cx="0" cy="3476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bdélník 143"/>
            <p:cNvSpPr/>
            <p:nvPr/>
          </p:nvSpPr>
          <p:spPr>
            <a:xfrm>
              <a:off x="2194457" y="3188510"/>
              <a:ext cx="396863" cy="42381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atin typeface="+mj-lt"/>
              </a:endParaRPr>
            </a:p>
          </p:txBody>
        </p:sp>
        <p:sp>
          <p:nvSpPr>
            <p:cNvPr id="145" name="Ovál 144"/>
            <p:cNvSpPr/>
            <p:nvPr/>
          </p:nvSpPr>
          <p:spPr>
            <a:xfrm>
              <a:off x="3748572" y="3188510"/>
              <a:ext cx="390513" cy="42381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  <p:cxnSp>
          <p:nvCxnSpPr>
            <p:cNvPr id="146" name="Přímá spojnice 145"/>
            <p:cNvCxnSpPr/>
            <p:nvPr/>
          </p:nvCxnSpPr>
          <p:spPr>
            <a:xfrm>
              <a:off x="2591320" y="3399624"/>
              <a:ext cx="52227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Přímá spojnice 146"/>
            <p:cNvCxnSpPr/>
            <p:nvPr/>
          </p:nvCxnSpPr>
          <p:spPr>
            <a:xfrm flipH="1">
              <a:off x="2864361" y="3399624"/>
              <a:ext cx="1588" cy="6571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Přímá spojnice 147"/>
            <p:cNvCxnSpPr/>
            <p:nvPr/>
          </p:nvCxnSpPr>
          <p:spPr>
            <a:xfrm>
              <a:off x="2865949" y="4056775"/>
              <a:ext cx="99533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ál 148"/>
            <p:cNvSpPr/>
            <p:nvPr/>
          </p:nvSpPr>
          <p:spPr>
            <a:xfrm>
              <a:off x="907035" y="3196447"/>
              <a:ext cx="392100" cy="42381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  <p:cxnSp>
          <p:nvCxnSpPr>
            <p:cNvPr id="150" name="Přímá spojnice 149"/>
            <p:cNvCxnSpPr/>
            <p:nvPr/>
          </p:nvCxnSpPr>
          <p:spPr>
            <a:xfrm>
              <a:off x="1103879" y="2847236"/>
              <a:ext cx="0" cy="3492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Ovál 150"/>
            <p:cNvSpPr/>
            <p:nvPr/>
          </p:nvSpPr>
          <p:spPr>
            <a:xfrm>
              <a:off x="2143659" y="1963098"/>
              <a:ext cx="390513" cy="42540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  <p:cxnSp>
          <p:nvCxnSpPr>
            <p:cNvPr id="152" name="Přímá spojnice 151"/>
            <p:cNvCxnSpPr/>
            <p:nvPr/>
          </p:nvCxnSpPr>
          <p:spPr>
            <a:xfrm>
              <a:off x="2530997" y="2198022"/>
              <a:ext cx="66990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Přímá spojnice 152"/>
            <p:cNvCxnSpPr/>
            <p:nvPr/>
          </p:nvCxnSpPr>
          <p:spPr>
            <a:xfrm flipH="1">
              <a:off x="2850075" y="2194847"/>
              <a:ext cx="1587" cy="6555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ál 153"/>
            <p:cNvSpPr/>
            <p:nvPr/>
          </p:nvSpPr>
          <p:spPr>
            <a:xfrm>
              <a:off x="4635956" y="991658"/>
              <a:ext cx="390513" cy="42381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  <p:cxnSp>
          <p:nvCxnSpPr>
            <p:cNvPr id="155" name="Přímá spojnice 154"/>
            <p:cNvCxnSpPr/>
            <p:nvPr/>
          </p:nvCxnSpPr>
          <p:spPr>
            <a:xfrm flipH="1">
              <a:off x="4291480" y="1202772"/>
              <a:ext cx="1587" cy="50476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Přímá spojnice 155"/>
            <p:cNvCxnSpPr/>
            <p:nvPr/>
          </p:nvCxnSpPr>
          <p:spPr>
            <a:xfrm>
              <a:off x="3973990" y="1202772"/>
              <a:ext cx="6683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Přímá spojnice 156"/>
            <p:cNvCxnSpPr/>
            <p:nvPr/>
          </p:nvCxnSpPr>
          <p:spPr>
            <a:xfrm flipH="1">
              <a:off x="3399333" y="1707540"/>
              <a:ext cx="0" cy="27936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Přímá spojnice 157"/>
            <p:cNvCxnSpPr/>
            <p:nvPr/>
          </p:nvCxnSpPr>
          <p:spPr>
            <a:xfrm flipH="1">
              <a:off x="4991545" y="1696428"/>
              <a:ext cx="0" cy="27936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Přímá spojnice 158"/>
            <p:cNvCxnSpPr/>
            <p:nvPr/>
          </p:nvCxnSpPr>
          <p:spPr>
            <a:xfrm>
              <a:off x="3399333" y="1707540"/>
              <a:ext cx="16001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bdélník 159"/>
            <p:cNvSpPr/>
            <p:nvPr/>
          </p:nvSpPr>
          <p:spPr>
            <a:xfrm>
              <a:off x="403813" y="4580591"/>
              <a:ext cx="396863" cy="42540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atin typeface="+mj-lt"/>
              </a:endParaRPr>
            </a:p>
          </p:txBody>
        </p:sp>
        <p:sp>
          <p:nvSpPr>
            <p:cNvPr id="161" name="Obdélník 160"/>
            <p:cNvSpPr/>
            <p:nvPr/>
          </p:nvSpPr>
          <p:spPr>
            <a:xfrm>
              <a:off x="3572364" y="991658"/>
              <a:ext cx="395276" cy="42381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atin typeface="+mj-lt"/>
              </a:endParaRPr>
            </a:p>
          </p:txBody>
        </p:sp>
        <p:sp>
          <p:nvSpPr>
            <p:cNvPr id="162" name="Obdélník 161"/>
            <p:cNvSpPr/>
            <p:nvPr/>
          </p:nvSpPr>
          <p:spPr>
            <a:xfrm>
              <a:off x="5653513" y="3201209"/>
              <a:ext cx="396863" cy="42540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atin typeface="+mj-lt"/>
              </a:endParaRPr>
            </a:p>
          </p:txBody>
        </p:sp>
        <p:sp>
          <p:nvSpPr>
            <p:cNvPr id="163" name="Obdélník 162"/>
            <p:cNvSpPr/>
            <p:nvPr/>
          </p:nvSpPr>
          <p:spPr>
            <a:xfrm>
              <a:off x="3200901" y="1975797"/>
              <a:ext cx="395276" cy="42381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atin typeface="+mj-lt"/>
              </a:endParaRPr>
            </a:p>
          </p:txBody>
        </p:sp>
        <p:sp>
          <p:nvSpPr>
            <p:cNvPr id="164" name="Obdélník 163"/>
            <p:cNvSpPr/>
            <p:nvPr/>
          </p:nvSpPr>
          <p:spPr>
            <a:xfrm>
              <a:off x="3648562" y="4479002"/>
              <a:ext cx="396863" cy="42540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atin typeface="+mj-lt"/>
              </a:endParaRPr>
            </a:p>
          </p:txBody>
        </p:sp>
        <p:sp>
          <p:nvSpPr>
            <p:cNvPr id="165" name="Ovál 164"/>
            <p:cNvSpPr/>
            <p:nvPr/>
          </p:nvSpPr>
          <p:spPr>
            <a:xfrm>
              <a:off x="907035" y="4593289"/>
              <a:ext cx="392100" cy="42381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  <p:sp>
          <p:nvSpPr>
            <p:cNvPr id="166" name="Ovál 165"/>
            <p:cNvSpPr/>
            <p:nvPr/>
          </p:nvSpPr>
          <p:spPr>
            <a:xfrm>
              <a:off x="3108829" y="3188510"/>
              <a:ext cx="392101" cy="42381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  <p:sp>
          <p:nvSpPr>
            <p:cNvPr id="167" name="Ovál 166"/>
            <p:cNvSpPr/>
            <p:nvPr/>
          </p:nvSpPr>
          <p:spPr>
            <a:xfrm>
              <a:off x="4793115" y="1975797"/>
              <a:ext cx="390513" cy="42381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  <p:sp>
          <p:nvSpPr>
            <p:cNvPr id="168" name="Ovál 167"/>
            <p:cNvSpPr/>
            <p:nvPr/>
          </p:nvSpPr>
          <p:spPr>
            <a:xfrm>
              <a:off x="5531279" y="4453605"/>
              <a:ext cx="390513" cy="42381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  <p:sp>
          <p:nvSpPr>
            <p:cNvPr id="169" name="Ovál 168"/>
            <p:cNvSpPr/>
            <p:nvPr/>
          </p:nvSpPr>
          <p:spPr>
            <a:xfrm>
              <a:off x="6339292" y="4464716"/>
              <a:ext cx="390513" cy="42381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  <p:cxnSp>
          <p:nvCxnSpPr>
            <p:cNvPr id="170" name="Přímá spojnice se šipkou 169"/>
            <p:cNvCxnSpPr/>
            <p:nvPr/>
          </p:nvCxnSpPr>
          <p:spPr>
            <a:xfrm flipV="1">
              <a:off x="4980434" y="6028228"/>
              <a:ext cx="198431" cy="18254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Obdélník 170"/>
            <p:cNvSpPr/>
            <p:nvPr/>
          </p:nvSpPr>
          <p:spPr>
            <a:xfrm>
              <a:off x="406988" y="5290123"/>
              <a:ext cx="395276" cy="425402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atin typeface="+mj-lt"/>
              </a:endParaRPr>
            </a:p>
          </p:txBody>
        </p:sp>
        <p:sp>
          <p:nvSpPr>
            <p:cNvPr id="172" name="Ovál 171"/>
            <p:cNvSpPr/>
            <p:nvPr/>
          </p:nvSpPr>
          <p:spPr>
            <a:xfrm>
              <a:off x="929259" y="5277424"/>
              <a:ext cx="390513" cy="42381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  <p:sp>
          <p:nvSpPr>
            <p:cNvPr id="173" name="Pěticípá hvězda 172"/>
            <p:cNvSpPr/>
            <p:nvPr/>
          </p:nvSpPr>
          <p:spPr>
            <a:xfrm>
              <a:off x="524459" y="6021878"/>
              <a:ext cx="192082" cy="177780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77">
                <a:latin typeface="+mj-lt"/>
              </a:endParaRPr>
            </a:p>
          </p:txBody>
        </p:sp>
        <p:sp>
          <p:nvSpPr>
            <p:cNvPr id="96338" name="TextovéPole 173"/>
            <p:cNvSpPr txBox="1">
              <a:spLocks noChangeArrowheads="1"/>
            </p:cNvSpPr>
            <p:nvPr/>
          </p:nvSpPr>
          <p:spPr bwMode="auto">
            <a:xfrm>
              <a:off x="1483738" y="4676691"/>
              <a:ext cx="1512168" cy="271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998">
                  <a:latin typeface="+mj-lt"/>
                  <a:cs typeface="Arial" panose="020B0604020202020204" pitchFamily="34" charset="0"/>
                </a:rPr>
                <a:t>Obligátní přenašeči</a:t>
              </a:r>
            </a:p>
          </p:txBody>
        </p:sp>
        <p:sp>
          <p:nvSpPr>
            <p:cNvPr id="96339" name="TextovéPole 174"/>
            <p:cNvSpPr txBox="1">
              <a:spLocks noChangeArrowheads="1"/>
            </p:cNvSpPr>
            <p:nvPr/>
          </p:nvSpPr>
          <p:spPr bwMode="auto">
            <a:xfrm>
              <a:off x="1507774" y="5371847"/>
              <a:ext cx="1720699" cy="271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998">
                  <a:latin typeface="+mj-lt"/>
                  <a:cs typeface="Arial" panose="020B0604020202020204" pitchFamily="34" charset="0"/>
                </a:rPr>
                <a:t>Postižení pacienti</a:t>
              </a:r>
            </a:p>
          </p:txBody>
        </p:sp>
        <p:cxnSp>
          <p:nvCxnSpPr>
            <p:cNvPr id="176" name="Přímá spojnice 175"/>
            <p:cNvCxnSpPr/>
            <p:nvPr/>
          </p:nvCxnSpPr>
          <p:spPr>
            <a:xfrm flipV="1">
              <a:off x="3499342" y="915466"/>
              <a:ext cx="536558" cy="576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Přímá spojnice 176"/>
            <p:cNvCxnSpPr/>
            <p:nvPr/>
          </p:nvCxnSpPr>
          <p:spPr>
            <a:xfrm flipV="1">
              <a:off x="4562934" y="915466"/>
              <a:ext cx="534971" cy="576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Přímá spojnice 177"/>
            <p:cNvCxnSpPr/>
            <p:nvPr/>
          </p:nvCxnSpPr>
          <p:spPr>
            <a:xfrm flipV="1">
              <a:off x="5785271" y="1899605"/>
              <a:ext cx="534971" cy="576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Přímá spojnice 178"/>
            <p:cNvCxnSpPr/>
            <p:nvPr/>
          </p:nvCxnSpPr>
          <p:spPr>
            <a:xfrm flipV="1">
              <a:off x="2072224" y="1871034"/>
              <a:ext cx="534970" cy="576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Přímá spojnice 179"/>
            <p:cNvCxnSpPr/>
            <p:nvPr/>
          </p:nvCxnSpPr>
          <p:spPr>
            <a:xfrm flipV="1">
              <a:off x="3134228" y="1899605"/>
              <a:ext cx="534971" cy="576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Přímá spojnice 180"/>
            <p:cNvCxnSpPr/>
            <p:nvPr/>
          </p:nvCxnSpPr>
          <p:spPr>
            <a:xfrm flipV="1">
              <a:off x="4726442" y="1871034"/>
              <a:ext cx="534970" cy="576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Přímá spojnice 181"/>
            <p:cNvCxnSpPr/>
            <p:nvPr/>
          </p:nvCxnSpPr>
          <p:spPr>
            <a:xfrm flipV="1">
              <a:off x="267292" y="3126605"/>
              <a:ext cx="534971" cy="5761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Přímá spojnice 182"/>
            <p:cNvCxnSpPr/>
            <p:nvPr/>
          </p:nvCxnSpPr>
          <p:spPr>
            <a:xfrm flipV="1">
              <a:off x="795914" y="3118668"/>
              <a:ext cx="534970" cy="576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Přímá spojnice 183"/>
            <p:cNvCxnSpPr/>
            <p:nvPr/>
          </p:nvCxnSpPr>
          <p:spPr>
            <a:xfrm flipV="1">
              <a:off x="1415019" y="3147240"/>
              <a:ext cx="534970" cy="576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Přímá spojnice 184"/>
            <p:cNvCxnSpPr/>
            <p:nvPr/>
          </p:nvCxnSpPr>
          <p:spPr>
            <a:xfrm flipV="1">
              <a:off x="2143659" y="3132954"/>
              <a:ext cx="534971" cy="5761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Přímá spojnice 185"/>
            <p:cNvCxnSpPr/>
            <p:nvPr/>
          </p:nvCxnSpPr>
          <p:spPr>
            <a:xfrm flipV="1">
              <a:off x="3064380" y="3105969"/>
              <a:ext cx="534971" cy="576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Přímá spojnice 186"/>
            <p:cNvCxnSpPr/>
            <p:nvPr/>
          </p:nvCxnSpPr>
          <p:spPr>
            <a:xfrm flipV="1">
              <a:off x="3675549" y="3105969"/>
              <a:ext cx="534970" cy="576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Přímá spojnice 187"/>
            <p:cNvCxnSpPr/>
            <p:nvPr/>
          </p:nvCxnSpPr>
          <p:spPr>
            <a:xfrm flipV="1">
              <a:off x="4915348" y="3132954"/>
              <a:ext cx="536558" cy="5761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Přímá spojnice 188"/>
            <p:cNvCxnSpPr/>
            <p:nvPr/>
          </p:nvCxnSpPr>
          <p:spPr>
            <a:xfrm flipV="1">
              <a:off x="5593190" y="3126605"/>
              <a:ext cx="534970" cy="5761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Přímá spojnice 189"/>
            <p:cNvCxnSpPr/>
            <p:nvPr/>
          </p:nvCxnSpPr>
          <p:spPr>
            <a:xfrm flipV="1">
              <a:off x="6485337" y="3147240"/>
              <a:ext cx="534970" cy="576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Přímá spojnice 190"/>
            <p:cNvCxnSpPr/>
            <p:nvPr/>
          </p:nvCxnSpPr>
          <p:spPr>
            <a:xfrm flipV="1">
              <a:off x="7269538" y="3147240"/>
              <a:ext cx="534970" cy="576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Přímá spojnice 191"/>
            <p:cNvCxnSpPr/>
            <p:nvPr/>
          </p:nvCxnSpPr>
          <p:spPr>
            <a:xfrm flipV="1">
              <a:off x="7941029" y="3147240"/>
              <a:ext cx="534971" cy="576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357" name="TextovéPole 192"/>
            <p:cNvSpPr txBox="1">
              <a:spLocks noChangeArrowheads="1"/>
            </p:cNvSpPr>
            <p:nvPr/>
          </p:nvSpPr>
          <p:spPr bwMode="auto">
            <a:xfrm>
              <a:off x="1507774" y="5949159"/>
              <a:ext cx="1720699" cy="271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998">
                  <a:latin typeface="+mj-lt"/>
                  <a:cs typeface="Arial" panose="020B0604020202020204" pitchFamily="34" charset="0"/>
                </a:rPr>
                <a:t>Testovaní jedinci</a:t>
              </a:r>
            </a:p>
          </p:txBody>
        </p:sp>
        <p:sp>
          <p:nvSpPr>
            <p:cNvPr id="96358" name="TextovéPole 193"/>
            <p:cNvSpPr txBox="1">
              <a:spLocks noChangeArrowheads="1"/>
            </p:cNvSpPr>
            <p:nvPr/>
          </p:nvSpPr>
          <p:spPr bwMode="auto">
            <a:xfrm>
              <a:off x="1688993" y="3694866"/>
              <a:ext cx="1243814" cy="440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998">
                  <a:latin typeface="+mj-lt"/>
                  <a:cs typeface="Arial" panose="020B0604020202020204" pitchFamily="34" charset="0"/>
                </a:rPr>
                <a:t>Kolorektální Ca Ca ledviny </a:t>
              </a:r>
            </a:p>
          </p:txBody>
        </p:sp>
        <p:sp>
          <p:nvSpPr>
            <p:cNvPr id="96359" name="TextovéPole 194"/>
            <p:cNvSpPr txBox="1">
              <a:spLocks noChangeArrowheads="1"/>
            </p:cNvSpPr>
            <p:nvPr/>
          </p:nvSpPr>
          <p:spPr bwMode="auto">
            <a:xfrm>
              <a:off x="6179274" y="4939737"/>
              <a:ext cx="756084" cy="271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998">
                  <a:latin typeface="+mj-lt"/>
                  <a:cs typeface="Arial" panose="020B0604020202020204" pitchFamily="34" charset="0"/>
                </a:rPr>
                <a:t>Ca prsu</a:t>
              </a:r>
            </a:p>
          </p:txBody>
        </p:sp>
        <p:sp>
          <p:nvSpPr>
            <p:cNvPr id="96360" name="TextovéPole 195"/>
            <p:cNvSpPr txBox="1">
              <a:spLocks noChangeArrowheads="1"/>
            </p:cNvSpPr>
            <p:nvPr/>
          </p:nvSpPr>
          <p:spPr bwMode="auto">
            <a:xfrm>
              <a:off x="6512089" y="3698195"/>
              <a:ext cx="756084" cy="271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998">
                  <a:latin typeface="+mj-lt"/>
                  <a:cs typeface="Arial" panose="020B0604020202020204" pitchFamily="34" charset="0"/>
                </a:rPr>
                <a:t>Ca plic</a:t>
              </a:r>
            </a:p>
          </p:txBody>
        </p:sp>
        <p:sp>
          <p:nvSpPr>
            <p:cNvPr id="96361" name="TextovéPole 196"/>
            <p:cNvSpPr txBox="1">
              <a:spLocks noChangeArrowheads="1"/>
            </p:cNvSpPr>
            <p:nvPr/>
          </p:nvSpPr>
          <p:spPr bwMode="auto">
            <a:xfrm>
              <a:off x="3040602" y="4986323"/>
              <a:ext cx="914110" cy="271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998">
                  <a:latin typeface="+mj-lt"/>
                  <a:cs typeface="Arial" panose="020B0604020202020204" pitchFamily="34" charset="0"/>
                </a:rPr>
                <a:t>Nádor kostí</a:t>
              </a:r>
            </a:p>
          </p:txBody>
        </p:sp>
        <p:sp>
          <p:nvSpPr>
            <p:cNvPr id="96362" name="TextovéPole 197"/>
            <p:cNvSpPr txBox="1">
              <a:spLocks noChangeArrowheads="1"/>
            </p:cNvSpPr>
            <p:nvPr/>
          </p:nvSpPr>
          <p:spPr bwMode="auto">
            <a:xfrm>
              <a:off x="4691838" y="653559"/>
              <a:ext cx="283789" cy="271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998">
                  <a:latin typeface="+mj-lt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6363" name="TextovéPole 198"/>
            <p:cNvSpPr txBox="1">
              <a:spLocks noChangeArrowheads="1"/>
            </p:cNvSpPr>
            <p:nvPr/>
          </p:nvSpPr>
          <p:spPr bwMode="auto">
            <a:xfrm>
              <a:off x="3628294" y="653559"/>
              <a:ext cx="283789" cy="271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998">
                  <a:latin typeface="+mj-lt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01" name="Ovál 200"/>
          <p:cNvSpPr/>
          <p:nvPr/>
        </p:nvSpPr>
        <p:spPr>
          <a:xfrm>
            <a:off x="2976633" y="4494713"/>
            <a:ext cx="177138" cy="1915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77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02" name="Ovál 201"/>
          <p:cNvSpPr/>
          <p:nvPr/>
        </p:nvSpPr>
        <p:spPr>
          <a:xfrm>
            <a:off x="7269724" y="3224500"/>
            <a:ext cx="178579" cy="1915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77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03" name="Ovál 202"/>
          <p:cNvSpPr/>
          <p:nvPr/>
        </p:nvSpPr>
        <p:spPr>
          <a:xfrm>
            <a:off x="4979884" y="3233141"/>
            <a:ext cx="177139" cy="1915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77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04" name="Ovál 203"/>
          <p:cNvSpPr/>
          <p:nvPr/>
        </p:nvSpPr>
        <p:spPr>
          <a:xfrm>
            <a:off x="6500683" y="2138626"/>
            <a:ext cx="178579" cy="1915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77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05" name="Ovál 204"/>
          <p:cNvSpPr/>
          <p:nvPr/>
        </p:nvSpPr>
        <p:spPr>
          <a:xfrm>
            <a:off x="5060532" y="2131425"/>
            <a:ext cx="177139" cy="19298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77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06" name="Ovál 205"/>
          <p:cNvSpPr/>
          <p:nvPr/>
        </p:nvSpPr>
        <p:spPr>
          <a:xfrm>
            <a:off x="2511465" y="4478871"/>
            <a:ext cx="177139" cy="19298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77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07" name="Ovál 206"/>
          <p:cNvSpPr/>
          <p:nvPr/>
        </p:nvSpPr>
        <p:spPr>
          <a:xfrm>
            <a:off x="7181875" y="4366539"/>
            <a:ext cx="177138" cy="191541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77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08" name="Ovál 207"/>
          <p:cNvSpPr/>
          <p:nvPr/>
        </p:nvSpPr>
        <p:spPr>
          <a:xfrm>
            <a:off x="5463775" y="4389582"/>
            <a:ext cx="177139" cy="19298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77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96267" name="TextovéPole 208"/>
          <p:cNvSpPr txBox="1">
            <a:spLocks noChangeArrowheads="1"/>
          </p:cNvSpPr>
          <p:nvPr/>
        </p:nvSpPr>
        <p:spPr bwMode="auto">
          <a:xfrm>
            <a:off x="7278365" y="5463935"/>
            <a:ext cx="1588487" cy="24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998">
                <a:latin typeface="+mj-lt"/>
                <a:cs typeface="Arial" panose="020B0604020202020204" pitchFamily="34" charset="0"/>
              </a:rPr>
              <a:t>Rekurentní lymfom</a:t>
            </a:r>
          </a:p>
        </p:txBody>
      </p:sp>
    </p:spTree>
    <p:extLst>
      <p:ext uri="{BB962C8B-B14F-4D97-AF65-F5344CB8AC3E}">
        <p14:creationId xmlns:p14="http://schemas.microsoft.com/office/powerpoint/2010/main" val="13426757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444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ovéPole 2"/>
          <p:cNvSpPr txBox="1">
            <a:spLocks noChangeArrowheads="1"/>
          </p:cNvSpPr>
          <p:nvPr/>
        </p:nvSpPr>
        <p:spPr bwMode="auto">
          <a:xfrm>
            <a:off x="2175910" y="423405"/>
            <a:ext cx="7121547" cy="5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3266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Dědičné nádorové syndromy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046296" y="1535202"/>
            <a:ext cx="8165657" cy="47657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93000"/>
              </a:lnSpc>
              <a:buClr>
                <a:srgbClr val="0000DC"/>
              </a:buClr>
              <a:buSzPct val="100000"/>
              <a:buFont typeface="Calibri" panose="020F0502020204030204" pitchFamily="34" charset="0"/>
              <a:buChar char="‒"/>
              <a:defRPr/>
            </a:pPr>
            <a:r>
              <a:rPr lang="cs-CZ" sz="2177" dirty="0">
                <a:latin typeface="Calibri" panose="020F0502020204030204" pitchFamily="34" charset="0"/>
                <a:cs typeface="Calibri" panose="020F0502020204030204" pitchFamily="34" charset="0"/>
              </a:rPr>
              <a:t>každý je nositelem dvou kopií genu, po jednom od každého z rodičů</a:t>
            </a:r>
          </a:p>
          <a:p>
            <a:pPr marL="342900" indent="-342900">
              <a:lnSpc>
                <a:spcPct val="93000"/>
              </a:lnSpc>
              <a:buClr>
                <a:srgbClr val="0000DC"/>
              </a:buClr>
              <a:buSzPct val="100000"/>
              <a:buFont typeface="Calibri" panose="020F0502020204030204" pitchFamily="34" charset="0"/>
              <a:buChar char="‒"/>
              <a:defRPr/>
            </a:pPr>
            <a:r>
              <a:rPr lang="cs-CZ" sz="2177" dirty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sz="2177" b="1" dirty="0">
                <a:latin typeface="Calibri" panose="020F0502020204030204" pitchFamily="34" charset="0"/>
                <a:cs typeface="Calibri" panose="020F0502020204030204" pitchFamily="34" charset="0"/>
              </a:rPr>
              <a:t>dědičných nádorových syndromů </a:t>
            </a:r>
            <a:r>
              <a:rPr lang="cs-CZ" sz="2177" dirty="0">
                <a:latin typeface="Calibri" panose="020F0502020204030204" pitchFamily="34" charset="0"/>
                <a:cs typeface="Calibri" panose="020F0502020204030204" pitchFamily="34" charset="0"/>
              </a:rPr>
              <a:t>se jedinec rodí se změnami nebo mutacemi v jedné kopii genu pro náchylnost k rakovině</a:t>
            </a:r>
          </a:p>
          <a:p>
            <a:pPr marL="342900" indent="-342900">
              <a:lnSpc>
                <a:spcPct val="93000"/>
              </a:lnSpc>
              <a:buClr>
                <a:srgbClr val="0000DC"/>
              </a:buClr>
              <a:buSzPct val="100000"/>
              <a:buFont typeface="Calibri" panose="020F0502020204030204" pitchFamily="34" charset="0"/>
              <a:buChar char="‒"/>
              <a:defRPr/>
            </a:pPr>
            <a:r>
              <a:rPr lang="cs-CZ" sz="2177" dirty="0">
                <a:latin typeface="Calibri" panose="020F0502020204030204" pitchFamily="34" charset="0"/>
                <a:cs typeface="Calibri" panose="020F0502020204030204" pitchFamily="34" charset="0"/>
              </a:rPr>
              <a:t>ve většině případů byly tyto změny zděděny od jednoho z rodičů</a:t>
            </a:r>
          </a:p>
          <a:p>
            <a:pPr marL="342900" indent="-342900">
              <a:lnSpc>
                <a:spcPct val="93000"/>
              </a:lnSpc>
              <a:buClr>
                <a:srgbClr val="0000DC"/>
              </a:buClr>
              <a:buSzPct val="100000"/>
              <a:buFont typeface="Calibri" panose="020F0502020204030204" pitchFamily="34" charset="0"/>
              <a:buChar char="‒"/>
              <a:defRPr/>
            </a:pPr>
            <a:r>
              <a:rPr lang="cs-CZ" sz="2177" b="1" dirty="0" err="1">
                <a:latin typeface="Calibri" panose="020F0502020204030204" pitchFamily="34" charset="0"/>
                <a:cs typeface="Calibri" panose="020F0502020204030204" pitchFamily="34" charset="0"/>
              </a:rPr>
              <a:t>Knudsonova</a:t>
            </a:r>
            <a:r>
              <a:rPr lang="cs-CZ" sz="2177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77" b="1" dirty="0" err="1">
                <a:latin typeface="Calibri" panose="020F0502020204030204" pitchFamily="34" charset="0"/>
                <a:cs typeface="Calibri" panose="020F0502020204030204" pitchFamily="34" charset="0"/>
              </a:rPr>
              <a:t>hyptéza</a:t>
            </a:r>
            <a:r>
              <a:rPr lang="cs-CZ" sz="2177" b="1" dirty="0">
                <a:latin typeface="Calibri" panose="020F0502020204030204" pitchFamily="34" charset="0"/>
                <a:cs typeface="Calibri" panose="020F0502020204030204" pitchFamily="34" charset="0"/>
              </a:rPr>
              <a:t> „dvou zásahů“ </a:t>
            </a:r>
            <a:r>
              <a:rPr lang="cs-CZ" sz="2177" dirty="0">
                <a:latin typeface="Calibri" panose="020F0502020204030204" pitchFamily="34" charset="0"/>
                <a:cs typeface="Calibri" panose="020F0502020204030204" pitchFamily="34" charset="0"/>
              </a:rPr>
              <a:t>– dvě zásahy nebo mutace jsou nutné pro rozvoj nádorového onemocnění</a:t>
            </a:r>
          </a:p>
          <a:p>
            <a:pPr marL="342900" indent="-342900">
              <a:lnSpc>
                <a:spcPct val="93000"/>
              </a:lnSpc>
              <a:buClr>
                <a:srgbClr val="0000DC"/>
              </a:buClr>
              <a:buSzPct val="100000"/>
              <a:buFont typeface="Calibri" panose="020F0502020204030204" pitchFamily="34" charset="0"/>
              <a:buChar char="‒"/>
              <a:defRPr/>
            </a:pPr>
            <a:r>
              <a:rPr lang="cs-CZ" sz="2177" dirty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sz="2177" b="1" dirty="0">
                <a:latin typeface="Calibri" panose="020F0502020204030204" pitchFamily="34" charset="0"/>
                <a:cs typeface="Calibri" panose="020F0502020204030204" pitchFamily="34" charset="0"/>
              </a:rPr>
              <a:t>dědičných nádorových syndromů </a:t>
            </a:r>
            <a:r>
              <a:rPr lang="cs-CZ" sz="2177" dirty="0">
                <a:latin typeface="Calibri" panose="020F0502020204030204" pitchFamily="34" charset="0"/>
                <a:cs typeface="Calibri" panose="020F0502020204030204" pitchFamily="34" charset="0"/>
              </a:rPr>
              <a:t>je jeden zásah přítomen </a:t>
            </a:r>
            <a:br>
              <a:rPr lang="cs-CZ" sz="2177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177" dirty="0">
                <a:latin typeface="Calibri" panose="020F0502020204030204" pitchFamily="34" charset="0"/>
                <a:cs typeface="Calibri" panose="020F0502020204030204" pitchFamily="34" charset="0"/>
              </a:rPr>
              <a:t>v každé buňce – je tedy nutný pouze jeden další zásah</a:t>
            </a:r>
          </a:p>
          <a:p>
            <a:pPr marL="1276137" lvl="1" indent="-342900">
              <a:lnSpc>
                <a:spcPct val="93000"/>
              </a:lnSpc>
              <a:buClr>
                <a:srgbClr val="0000DC"/>
              </a:buClr>
              <a:buSzPct val="100000"/>
              <a:buFont typeface="Calibri" panose="020F0502020204030204" pitchFamily="34" charset="0"/>
              <a:buChar char="‒"/>
              <a:defRPr/>
            </a:pPr>
            <a:r>
              <a:rPr lang="cs-CZ" sz="2177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Gain</a:t>
            </a:r>
            <a:r>
              <a:rPr lang="cs-CZ" sz="2177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77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177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77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lang="cs-CZ" sz="2177" dirty="0">
                <a:latin typeface="Calibri" panose="020F0502020204030204" pitchFamily="34" charset="0"/>
                <a:cs typeface="Calibri" panose="020F0502020204030204" pitchFamily="34" charset="0"/>
              </a:rPr>
              <a:t>: 	</a:t>
            </a:r>
            <a:r>
              <a:rPr lang="cs-CZ" sz="2177" dirty="0" err="1">
                <a:latin typeface="Calibri" panose="020F0502020204030204" pitchFamily="34" charset="0"/>
                <a:cs typeface="Calibri" panose="020F0502020204030204" pitchFamily="34" charset="0"/>
              </a:rPr>
              <a:t>Protoonkogen</a:t>
            </a:r>
            <a:r>
              <a:rPr lang="cs-CZ" sz="2177" dirty="0">
                <a:latin typeface="Calibri" panose="020F0502020204030204" pitchFamily="34" charset="0"/>
                <a:cs typeface="Calibri" panose="020F0502020204030204" pitchFamily="34" charset="0"/>
              </a:rPr>
              <a:t> – onkogen</a:t>
            </a:r>
          </a:p>
          <a:p>
            <a:pPr marL="1276137" lvl="1" indent="-342900">
              <a:lnSpc>
                <a:spcPct val="93000"/>
              </a:lnSpc>
              <a:buClr>
                <a:srgbClr val="0000DC"/>
              </a:buClr>
              <a:buSzPct val="100000"/>
              <a:buFont typeface="Calibri" panose="020F0502020204030204" pitchFamily="34" charset="0"/>
              <a:buChar char="‒"/>
              <a:defRPr/>
            </a:pPr>
            <a:r>
              <a:rPr lang="cs-CZ" sz="2177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Loss</a:t>
            </a:r>
            <a:r>
              <a:rPr lang="cs-CZ" sz="2177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77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177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77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lang="cs-CZ" sz="2177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	</a:t>
            </a:r>
            <a:r>
              <a:rPr lang="cs-CZ" sz="2177" dirty="0">
                <a:latin typeface="Calibri" panose="020F0502020204030204" pitchFamily="34" charset="0"/>
                <a:cs typeface="Calibri" panose="020F0502020204030204" pitchFamily="34" charset="0"/>
              </a:rPr>
              <a:t>Inaktivuje Tumor </a:t>
            </a:r>
            <a:r>
              <a:rPr lang="cs-CZ" sz="2177" dirty="0" err="1">
                <a:latin typeface="Calibri" panose="020F0502020204030204" pitchFamily="34" charset="0"/>
                <a:cs typeface="Calibri" panose="020F0502020204030204" pitchFamily="34" charset="0"/>
              </a:rPr>
              <a:t>supresoroý</a:t>
            </a:r>
            <a:r>
              <a:rPr lang="cs-CZ" sz="2177" dirty="0">
                <a:latin typeface="Calibri" panose="020F0502020204030204" pitchFamily="34" charset="0"/>
                <a:cs typeface="Calibri" panose="020F0502020204030204" pitchFamily="34" charset="0"/>
              </a:rPr>
              <a:t> gen</a:t>
            </a:r>
          </a:p>
          <a:p>
            <a:pPr marL="933237" lvl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s-CZ" sz="2177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9232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cs-CZ" sz="2177" dirty="0">
                <a:latin typeface="Calibri" panose="020F0502020204030204" pitchFamily="34" charset="0"/>
                <a:cs typeface="Calibri" panose="020F0502020204030204" pitchFamily="34" charset="0"/>
              </a:rPr>
              <a:t>U sporadické rakoviny musí dojít k oběma zásahům v jedné somatické buňce či skupině buněk po narození</a:t>
            </a:r>
          </a:p>
          <a:p>
            <a:pPr marL="259232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cs-CZ" sz="2177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9232" algn="r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cs-CZ" sz="2177" i="1" dirty="0" err="1">
                <a:latin typeface="Calibri" panose="020F0502020204030204" pitchFamily="34" charset="0"/>
                <a:cs typeface="Calibri" panose="020F0502020204030204" pitchFamily="34" charset="0"/>
              </a:rPr>
              <a:t>Nordling</a:t>
            </a:r>
            <a:r>
              <a:rPr lang="cs-CZ" sz="2177" i="1" dirty="0">
                <a:latin typeface="Calibri" panose="020F0502020204030204" pitchFamily="34" charset="0"/>
                <a:cs typeface="Calibri" panose="020F0502020204030204" pitchFamily="34" charset="0"/>
              </a:rPr>
              <a:t> et al., 1953, </a:t>
            </a:r>
            <a:r>
              <a:rPr lang="cs-CZ" sz="2177" i="1" dirty="0" err="1">
                <a:latin typeface="Calibri" panose="020F0502020204030204" pitchFamily="34" charset="0"/>
                <a:cs typeface="Calibri" panose="020F0502020204030204" pitchFamily="34" charset="0"/>
              </a:rPr>
              <a:t>Knudson</a:t>
            </a:r>
            <a:r>
              <a:rPr lang="cs-CZ" sz="2177" i="1" dirty="0">
                <a:latin typeface="Calibri" panose="020F0502020204030204" pitchFamily="34" charset="0"/>
                <a:cs typeface="Calibri" panose="020F0502020204030204" pitchFamily="34" charset="0"/>
              </a:rPr>
              <a:t> et al., 1971</a:t>
            </a:r>
          </a:p>
        </p:txBody>
      </p:sp>
    </p:spTree>
    <p:extLst>
      <p:ext uri="{BB962C8B-B14F-4D97-AF65-F5344CB8AC3E}">
        <p14:creationId xmlns:p14="http://schemas.microsoft.com/office/powerpoint/2010/main" val="22351447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ovéPole 25"/>
          <p:cNvSpPr txBox="1">
            <a:spLocks noChangeArrowheads="1"/>
          </p:cNvSpPr>
          <p:nvPr/>
        </p:nvSpPr>
        <p:spPr bwMode="auto">
          <a:xfrm>
            <a:off x="2175910" y="423405"/>
            <a:ext cx="7121547" cy="5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3266" b="1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Dědičné nádorové syndromy</a:t>
            </a:r>
          </a:p>
        </p:txBody>
      </p:sp>
      <p:grpSp>
        <p:nvGrpSpPr>
          <p:cNvPr id="25603" name="Skupina 4"/>
          <p:cNvGrpSpPr>
            <a:grpSpLocks/>
          </p:cNvGrpSpPr>
          <p:nvPr/>
        </p:nvGrpSpPr>
        <p:grpSpPr bwMode="auto">
          <a:xfrm>
            <a:off x="5624725" y="1394067"/>
            <a:ext cx="5589226" cy="3162269"/>
            <a:chOff x="3668372" y="2521493"/>
            <a:chExt cx="6162164" cy="3485055"/>
          </a:xfrm>
        </p:grpSpPr>
        <p:sp>
          <p:nvSpPr>
            <p:cNvPr id="27" name="TextovéPole 26"/>
            <p:cNvSpPr txBox="1"/>
            <p:nvPr/>
          </p:nvSpPr>
          <p:spPr>
            <a:xfrm>
              <a:off x="3668372" y="3637144"/>
              <a:ext cx="2977082" cy="788481"/>
            </a:xfrm>
            <a:prstGeom prst="rect">
              <a:avLst/>
            </a:prstGeom>
            <a:solidFill>
              <a:srgbClr val="0000DC"/>
            </a:solidFill>
          </p:spPr>
          <p:txBody>
            <a:bodyPr anchor="ctr">
              <a:spAutoFit/>
            </a:bodyPr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cs-CZ" sz="2177" dirty="0">
                  <a:solidFill>
                    <a:schemeClr val="bg1"/>
                  </a:solidFill>
                  <a:latin typeface="+mn-lt"/>
                </a:rPr>
                <a:t>SPORADICKÁ</a:t>
              </a:r>
              <a:br>
                <a:rPr lang="cs-CZ" sz="2177" dirty="0">
                  <a:solidFill>
                    <a:schemeClr val="bg1"/>
                  </a:solidFill>
                  <a:latin typeface="+mn-lt"/>
                </a:rPr>
              </a:br>
              <a:r>
                <a:rPr lang="cs-CZ" sz="2177" dirty="0">
                  <a:solidFill>
                    <a:schemeClr val="bg1"/>
                  </a:solidFill>
                  <a:latin typeface="+mn-lt"/>
                </a:rPr>
                <a:t>80-90%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5221218" y="2521493"/>
              <a:ext cx="2951678" cy="616837"/>
            </a:xfrm>
            <a:prstGeom prst="rect">
              <a:avLst/>
            </a:prstGeom>
            <a:solidFill>
              <a:srgbClr val="0000DC"/>
            </a:solidFill>
          </p:spPr>
          <p:txBody>
            <a:bodyPr anchor="ctr">
              <a:spAutoFit/>
            </a:bodyPr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cs-CZ" sz="3266" dirty="0">
                  <a:latin typeface="+mn-lt"/>
                </a:rPr>
                <a:t>RAKOVINA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3668372" y="5046420"/>
              <a:ext cx="2977082" cy="960128"/>
            </a:xfrm>
            <a:prstGeom prst="rect">
              <a:avLst/>
            </a:prstGeom>
            <a:solidFill>
              <a:srgbClr val="0000DC"/>
            </a:solidFill>
          </p:spPr>
          <p:txBody>
            <a:bodyPr anchor="ctr">
              <a:spAutoFit/>
            </a:bodyPr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cs-CZ" sz="1814" dirty="0">
                  <a:solidFill>
                    <a:schemeClr val="bg1"/>
                  </a:solidFill>
                  <a:latin typeface="+mn-lt"/>
                </a:rPr>
                <a:t>Somatické mutace:</a:t>
              </a:r>
            </a:p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cs-CZ" sz="1814" dirty="0">
                  <a:solidFill>
                    <a:schemeClr val="bg1"/>
                  </a:solidFill>
                  <a:latin typeface="+mn-lt"/>
                </a:rPr>
                <a:t>1. Spontánní</a:t>
              </a:r>
            </a:p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cs-CZ" sz="1814" dirty="0">
                  <a:solidFill>
                    <a:schemeClr val="bg1"/>
                  </a:solidFill>
                  <a:latin typeface="+mn-lt"/>
                </a:rPr>
                <a:t>2. Indukované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6843927" y="3643494"/>
              <a:ext cx="2977082" cy="788481"/>
            </a:xfrm>
            <a:prstGeom prst="rect">
              <a:avLst/>
            </a:prstGeom>
            <a:solidFill>
              <a:srgbClr val="0000DC"/>
            </a:solidFill>
          </p:spPr>
          <p:txBody>
            <a:bodyPr anchor="ctr">
              <a:spAutoFit/>
            </a:bodyPr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cs-CZ" sz="2177" dirty="0">
                  <a:solidFill>
                    <a:srgbClr val="FF0000"/>
                  </a:solidFill>
                  <a:latin typeface="+mn-lt"/>
                </a:rPr>
                <a:t>HEREDITÁRNÍ</a:t>
              </a:r>
            </a:p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cs-CZ" sz="2177" dirty="0">
                  <a:solidFill>
                    <a:srgbClr val="FF0000"/>
                  </a:solidFill>
                  <a:latin typeface="+mn-lt"/>
                </a:rPr>
                <a:t>5-10%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6853454" y="5046420"/>
              <a:ext cx="2977082" cy="960128"/>
            </a:xfrm>
            <a:prstGeom prst="rect">
              <a:avLst/>
            </a:prstGeom>
            <a:solidFill>
              <a:srgbClr val="0000DC"/>
            </a:solidFill>
          </p:spPr>
          <p:txBody>
            <a:bodyPr anchor="ctr">
              <a:spAutoFit/>
            </a:bodyPr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br>
                <a:rPr lang="cs-CZ" sz="1814" dirty="0">
                  <a:solidFill>
                    <a:srgbClr val="C00000"/>
                  </a:solidFill>
                  <a:latin typeface="+mn-lt"/>
                </a:rPr>
              </a:br>
              <a:r>
                <a:rPr lang="cs-CZ" sz="1814" dirty="0" err="1">
                  <a:solidFill>
                    <a:srgbClr val="FF0000"/>
                  </a:solidFill>
                  <a:latin typeface="+mn-lt"/>
                </a:rPr>
                <a:t>Germinální</a:t>
              </a:r>
              <a:r>
                <a:rPr lang="cs-CZ" sz="1814" dirty="0">
                  <a:solidFill>
                    <a:srgbClr val="FF0000"/>
                  </a:solidFill>
                  <a:latin typeface="+mn-lt"/>
                </a:rPr>
                <a:t> mutace:</a:t>
              </a:r>
              <a:br>
                <a:rPr lang="cs-CZ" sz="1814" dirty="0">
                  <a:solidFill>
                    <a:srgbClr val="FF0000"/>
                  </a:solidFill>
                  <a:latin typeface="+mn-lt"/>
                </a:rPr>
              </a:br>
              <a:endParaRPr lang="cs-CZ" sz="1814" dirty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1729463" y="1394067"/>
            <a:ext cx="3397316" cy="15470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sz="1452" b="1" dirty="0">
                <a:latin typeface="+mn-lt"/>
              </a:rPr>
              <a:t>Hereditární</a:t>
            </a:r>
            <a:r>
              <a:rPr lang="cs-CZ" sz="1452" dirty="0">
                <a:latin typeface="+mn-lt"/>
              </a:rPr>
              <a:t> </a:t>
            </a:r>
            <a:r>
              <a:rPr lang="cs-CZ" sz="1452" b="1" dirty="0">
                <a:latin typeface="+mn-lt"/>
              </a:rPr>
              <a:t>rakovina</a:t>
            </a:r>
            <a:r>
              <a:rPr lang="cs-CZ" sz="1452" dirty="0">
                <a:latin typeface="+mn-lt"/>
              </a:rPr>
              <a:t>: 5-10%</a:t>
            </a:r>
          </a:p>
          <a:p>
            <a:pPr marL="259232" indent="-259232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1452" dirty="0">
                <a:latin typeface="+mn-lt"/>
              </a:rPr>
              <a:t>časná diagnóza</a:t>
            </a:r>
          </a:p>
          <a:p>
            <a:pPr marL="259232" indent="-259232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1452" dirty="0">
                <a:latin typeface="+mn-lt"/>
              </a:rPr>
              <a:t>bilaterální rakovina</a:t>
            </a:r>
          </a:p>
          <a:p>
            <a:pPr marL="259232" indent="-259232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1452" dirty="0">
                <a:latin typeface="+mn-lt"/>
              </a:rPr>
              <a:t>nádorová multiplicita</a:t>
            </a:r>
          </a:p>
          <a:p>
            <a:pPr marL="259232" indent="-259232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1452" dirty="0">
                <a:latin typeface="+mn-lt"/>
              </a:rPr>
              <a:t>více postižených členů rodiny</a:t>
            </a:r>
          </a:p>
          <a:p>
            <a:pPr marL="259232" indent="-259232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1452" dirty="0">
                <a:latin typeface="+mn-lt"/>
              </a:rPr>
              <a:t>zahrnuje více generací</a:t>
            </a:r>
          </a:p>
          <a:p>
            <a:pPr marL="259232" indent="-259232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1452" dirty="0">
                <a:latin typeface="+mn-lt"/>
              </a:rPr>
              <a:t>vzácné typy rakoviny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1729463" y="3352051"/>
            <a:ext cx="2940789" cy="32095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sz="1452" b="1" dirty="0">
                <a:latin typeface="+mn-lt"/>
              </a:rPr>
              <a:t>Familiární</a:t>
            </a:r>
            <a:r>
              <a:rPr lang="cs-CZ" sz="1452" dirty="0">
                <a:latin typeface="+mn-lt"/>
              </a:rPr>
              <a:t> </a:t>
            </a:r>
            <a:r>
              <a:rPr lang="cs-CZ" sz="1452" b="1" dirty="0">
                <a:latin typeface="+mn-lt"/>
              </a:rPr>
              <a:t>rakovina</a:t>
            </a:r>
            <a:r>
              <a:rPr lang="cs-CZ" sz="1452" dirty="0">
                <a:latin typeface="+mn-lt"/>
              </a:rPr>
              <a:t>: 5-10%</a:t>
            </a:r>
          </a:p>
          <a:p>
            <a:pPr marL="259232" indent="-259232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1452" dirty="0">
                <a:latin typeface="+mn-lt"/>
              </a:rPr>
              <a:t>více případů specifického typu rakoviny než by se dalo očekávat, bez zjevného způsobu dědičnosti</a:t>
            </a:r>
          </a:p>
          <a:p>
            <a:pPr marL="259232" indent="-259232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1452" dirty="0">
                <a:latin typeface="+mn-lt"/>
              </a:rPr>
              <a:t>věk nástupu variabilní</a:t>
            </a:r>
          </a:p>
          <a:p>
            <a:pPr marL="259232" indent="-259232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1452" dirty="0">
                <a:latin typeface="+mn-lt"/>
              </a:rPr>
              <a:t>může nastat v důsledku v náhodného seskupení sporadických případů</a:t>
            </a:r>
          </a:p>
          <a:p>
            <a:pPr marL="259232" indent="-259232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1452" dirty="0">
                <a:latin typeface="+mn-lt"/>
              </a:rPr>
              <a:t>může nastat v důsledku společného genetického </a:t>
            </a:r>
            <a:r>
              <a:rPr lang="cs-CZ" sz="1452" dirty="0" err="1">
                <a:latin typeface="+mn-lt"/>
              </a:rPr>
              <a:t>pozaí</a:t>
            </a:r>
            <a:r>
              <a:rPr lang="cs-CZ" sz="1452" dirty="0">
                <a:latin typeface="+mn-lt"/>
              </a:rPr>
              <a:t> (geny s nízkou penetrancí), podobného prostředí  a faktorů životního stylu</a:t>
            </a:r>
          </a:p>
        </p:txBody>
      </p:sp>
      <p:sp>
        <p:nvSpPr>
          <p:cNvPr id="25606" name="TextovéPole 1"/>
          <p:cNvSpPr txBox="1">
            <a:spLocks noChangeArrowheads="1"/>
          </p:cNvSpPr>
          <p:nvPr/>
        </p:nvSpPr>
        <p:spPr bwMode="auto">
          <a:xfrm>
            <a:off x="6084057" y="5113871"/>
            <a:ext cx="49742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800" i="1" dirty="0">
                <a:latin typeface="+mn-lt"/>
              </a:rPr>
              <a:t>Rakovina je poměrně časté onemocnění, </a:t>
            </a:r>
          </a:p>
          <a:p>
            <a:r>
              <a:rPr lang="cs-CZ" altLang="cs-CZ" sz="1800" i="1" dirty="0">
                <a:latin typeface="+mn-lt"/>
              </a:rPr>
              <a:t>z tohoto důvodu může dojít k opakovanému výskytu rakoviny v rodě. Ne v každém případě se však jedná o dědičný typ rakoviny.</a:t>
            </a:r>
          </a:p>
        </p:txBody>
      </p:sp>
    </p:spTree>
    <p:extLst>
      <p:ext uri="{BB962C8B-B14F-4D97-AF65-F5344CB8AC3E}">
        <p14:creationId xmlns:p14="http://schemas.microsoft.com/office/powerpoint/2010/main" val="396796993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ovéPole 25"/>
          <p:cNvSpPr txBox="1">
            <a:spLocks noChangeArrowheads="1"/>
          </p:cNvSpPr>
          <p:nvPr/>
        </p:nvSpPr>
        <p:spPr bwMode="auto">
          <a:xfrm>
            <a:off x="1729462" y="423405"/>
            <a:ext cx="7121547" cy="5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3266" b="1" dirty="0">
                <a:solidFill>
                  <a:srgbClr val="0000DC"/>
                </a:solidFill>
                <a:latin typeface="+mj-lt"/>
                <a:cs typeface="Calibri" panose="020F0502020204030204" pitchFamily="34" charset="0"/>
              </a:rPr>
              <a:t>Dědičné nádorové syndromy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29462" y="1394067"/>
            <a:ext cx="4497592" cy="2428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sz="1814" b="1" dirty="0">
                <a:solidFill>
                  <a:srgbClr val="0000DC"/>
                </a:solidFill>
                <a:latin typeface="+mj-lt"/>
              </a:rPr>
              <a:t>Genetická náchylnost</a:t>
            </a:r>
            <a:br>
              <a:rPr lang="cs-CZ" sz="1814" b="1" dirty="0">
                <a:solidFill>
                  <a:srgbClr val="002060"/>
                </a:solidFill>
                <a:latin typeface="+mj-lt"/>
              </a:rPr>
            </a:br>
            <a:endParaRPr lang="cs-CZ" sz="1814" dirty="0">
              <a:solidFill>
                <a:srgbClr val="002060"/>
              </a:solidFill>
              <a:latin typeface="+mj-lt"/>
            </a:endParaRPr>
          </a:p>
          <a:p>
            <a:pPr marL="259232" indent="-259232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1814" dirty="0">
                <a:latin typeface="+mj-lt"/>
              </a:rPr>
              <a:t>popisuje zvýšené riziko </a:t>
            </a:r>
            <a:r>
              <a:rPr lang="cs-CZ" sz="1814" b="1" dirty="0">
                <a:latin typeface="+mj-lt"/>
              </a:rPr>
              <a:t>určitých typů rakoviny</a:t>
            </a:r>
            <a:r>
              <a:rPr lang="cs-CZ" sz="1814" dirty="0">
                <a:latin typeface="+mj-lt"/>
              </a:rPr>
              <a:t> u pacientů s dědičnou mutací</a:t>
            </a:r>
          </a:p>
          <a:p>
            <a:pPr marL="259232" indent="-259232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1814" b="1" dirty="0">
                <a:latin typeface="+mj-lt"/>
              </a:rPr>
              <a:t>nezvyšuje</a:t>
            </a:r>
            <a:r>
              <a:rPr lang="cs-CZ" sz="1814" dirty="0">
                <a:latin typeface="+mj-lt"/>
              </a:rPr>
              <a:t> riziko jakéhokoliv typu rakoviny</a:t>
            </a:r>
          </a:p>
          <a:p>
            <a:pPr marL="259232" indent="-259232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1814" b="1" dirty="0">
                <a:latin typeface="+mj-lt"/>
              </a:rPr>
              <a:t>ne u každého </a:t>
            </a:r>
            <a:r>
              <a:rPr lang="cs-CZ" sz="1814" dirty="0">
                <a:latin typeface="+mj-lt"/>
              </a:rPr>
              <a:t>kdo se narodí </a:t>
            </a:r>
            <a:br>
              <a:rPr lang="cs-CZ" sz="1814" dirty="0">
                <a:latin typeface="+mj-lt"/>
              </a:rPr>
            </a:br>
            <a:r>
              <a:rPr lang="cs-CZ" sz="1814" dirty="0">
                <a:latin typeface="+mj-lt"/>
              </a:rPr>
              <a:t>s patogenní variantou se </a:t>
            </a:r>
            <a:br>
              <a:rPr lang="cs-CZ" sz="1814" dirty="0">
                <a:latin typeface="+mj-lt"/>
              </a:rPr>
            </a:br>
            <a:r>
              <a:rPr lang="cs-CZ" sz="1814" dirty="0">
                <a:latin typeface="+mj-lt"/>
              </a:rPr>
              <a:t>vyskytne rakovina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6691140" y="3823002"/>
            <a:ext cx="3657984" cy="26885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sz="1814" b="1" dirty="0">
                <a:solidFill>
                  <a:srgbClr val="FF0000"/>
                </a:solidFill>
                <a:latin typeface="+mj-lt"/>
              </a:rPr>
              <a:t>Proč?</a:t>
            </a:r>
            <a:br>
              <a:rPr lang="cs-CZ" sz="1814" b="1" dirty="0">
                <a:solidFill>
                  <a:srgbClr val="C00000"/>
                </a:solidFill>
                <a:latin typeface="+mj-lt"/>
              </a:rPr>
            </a:br>
            <a:endParaRPr lang="cs-CZ" sz="1814" dirty="0">
              <a:solidFill>
                <a:srgbClr val="C00000"/>
              </a:solidFill>
              <a:latin typeface="+mj-lt"/>
            </a:endParaRPr>
          </a:p>
          <a:p>
            <a:pPr marL="259232" indent="-259232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1814" dirty="0">
                <a:latin typeface="+mj-lt"/>
              </a:rPr>
              <a:t>nemusí dojít k druhému zásahu</a:t>
            </a:r>
          </a:p>
          <a:p>
            <a:pPr marL="259232" indent="-259232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1814" b="1" dirty="0">
                <a:latin typeface="+mj-lt"/>
              </a:rPr>
              <a:t>neúplná penetrance</a:t>
            </a:r>
          </a:p>
          <a:p>
            <a:pPr marL="259232" indent="-259232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1814" b="1" dirty="0">
                <a:latin typeface="+mj-lt"/>
              </a:rPr>
              <a:t>expresivita</a:t>
            </a:r>
            <a:r>
              <a:rPr lang="cs-CZ" sz="1814" dirty="0">
                <a:latin typeface="+mj-lt"/>
              </a:rPr>
              <a:t> – stupeň, nakolik je fenotyp vyjádřený</a:t>
            </a:r>
          </a:p>
          <a:p>
            <a:pPr marL="259232" indent="-259232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1814" b="1" dirty="0">
                <a:latin typeface="+mj-lt"/>
              </a:rPr>
              <a:t>kodominance</a:t>
            </a:r>
            <a:r>
              <a:rPr lang="cs-CZ" sz="1814" dirty="0">
                <a:latin typeface="+mj-lt"/>
              </a:rPr>
              <a:t> – alely stejného genového páru jsou různé, ale obě jsou exprimovány</a:t>
            </a:r>
          </a:p>
        </p:txBody>
      </p:sp>
    </p:spTree>
    <p:extLst>
      <p:ext uri="{BB962C8B-B14F-4D97-AF65-F5344CB8AC3E}">
        <p14:creationId xmlns:p14="http://schemas.microsoft.com/office/powerpoint/2010/main" val="306935529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ovéPole 25"/>
          <p:cNvSpPr txBox="1">
            <a:spLocks noChangeArrowheads="1"/>
          </p:cNvSpPr>
          <p:nvPr/>
        </p:nvSpPr>
        <p:spPr bwMode="auto">
          <a:xfrm>
            <a:off x="1194011" y="438519"/>
            <a:ext cx="7121547" cy="5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3266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Dědičné nádorové syndromy</a:t>
            </a:r>
          </a:p>
        </p:txBody>
      </p:sp>
      <p:sp>
        <p:nvSpPr>
          <p:cNvPr id="29699" name="TextovéPole 1"/>
          <p:cNvSpPr txBox="1">
            <a:spLocks noChangeArrowheads="1"/>
          </p:cNvSpPr>
          <p:nvPr/>
        </p:nvSpPr>
        <p:spPr bwMode="auto">
          <a:xfrm>
            <a:off x="1194011" y="1535202"/>
            <a:ext cx="977879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000" b="1" dirty="0">
                <a:latin typeface="+mj-lt"/>
                <a:cs typeface="Calibri" panose="020F0502020204030204" pitchFamily="34" charset="0"/>
              </a:rPr>
              <a:t>Syndrom dědičného karcinomu prsu a vaječníku </a:t>
            </a: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(HBOC) </a:t>
            </a:r>
            <a:r>
              <a:rPr lang="cs-CZ" altLang="cs-CZ" sz="2000" i="1" dirty="0">
                <a:latin typeface="+mj-lt"/>
                <a:cs typeface="Calibri" panose="020F0502020204030204" pitchFamily="34" charset="0"/>
              </a:rPr>
              <a:t>BRCA1, BRCA2</a:t>
            </a:r>
          </a:p>
          <a:p>
            <a:r>
              <a:rPr lang="cs-CZ" altLang="cs-CZ" sz="2000" b="1" dirty="0">
                <a:latin typeface="+mj-lt"/>
                <a:cs typeface="Calibri" panose="020F0502020204030204" pitchFamily="34" charset="0"/>
              </a:rPr>
              <a:t>HNPCC/ Lynchův syndrom </a:t>
            </a: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(MMR) </a:t>
            </a:r>
            <a:r>
              <a:rPr lang="cs-CZ" altLang="cs-CZ" sz="2000" dirty="0" err="1">
                <a:latin typeface="+mj-lt"/>
                <a:cs typeface="Calibri" panose="020F0502020204030204" pitchFamily="34" charset="0"/>
              </a:rPr>
              <a:t>genes</a:t>
            </a: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 – </a:t>
            </a:r>
            <a:r>
              <a:rPr lang="cs-CZ" altLang="cs-CZ" sz="2000" i="1" dirty="0">
                <a:latin typeface="+mj-lt"/>
                <a:cs typeface="Calibri" panose="020F0502020204030204" pitchFamily="34" charset="0"/>
              </a:rPr>
              <a:t>MLH1, MSH2, MSH6, PMS2, EPCAM</a:t>
            </a:r>
          </a:p>
          <a:p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familiární adenomatózní </a:t>
            </a:r>
            <a:r>
              <a:rPr lang="cs-CZ" altLang="cs-CZ" sz="2000" dirty="0" err="1">
                <a:latin typeface="+mj-lt"/>
                <a:cs typeface="Calibri" panose="020F0502020204030204" pitchFamily="34" charset="0"/>
              </a:rPr>
              <a:t>polypóza</a:t>
            </a: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, AFAP a MAP (</a:t>
            </a:r>
            <a:r>
              <a:rPr lang="cs-CZ" altLang="cs-CZ" sz="2000" i="1" dirty="0">
                <a:latin typeface="+mj-lt"/>
                <a:cs typeface="Calibri" panose="020F0502020204030204" pitchFamily="34" charset="0"/>
              </a:rPr>
              <a:t>APC</a:t>
            </a: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 a </a:t>
            </a:r>
            <a:r>
              <a:rPr lang="cs-CZ" altLang="cs-CZ" sz="2000" i="1" dirty="0">
                <a:latin typeface="+mj-lt"/>
                <a:cs typeface="Calibri" panose="020F0502020204030204" pitchFamily="34" charset="0"/>
              </a:rPr>
              <a:t>MYH</a:t>
            </a: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)</a:t>
            </a:r>
          </a:p>
          <a:p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maligní melanom – p16? </a:t>
            </a:r>
            <a:r>
              <a:rPr lang="cs-CZ" altLang="cs-CZ" sz="2000" i="1" dirty="0">
                <a:latin typeface="+mj-lt"/>
                <a:cs typeface="Calibri" panose="020F0502020204030204" pitchFamily="34" charset="0"/>
              </a:rPr>
              <a:t>CDK4</a:t>
            </a:r>
          </a:p>
          <a:p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hereditární difuzní karcinom žaludku (</a:t>
            </a:r>
            <a:r>
              <a:rPr lang="cs-CZ" altLang="cs-CZ" sz="2000" i="1" dirty="0">
                <a:latin typeface="+mj-lt"/>
                <a:cs typeface="Calibri" panose="020F0502020204030204" pitchFamily="34" charset="0"/>
              </a:rPr>
              <a:t>CDH1</a:t>
            </a: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)</a:t>
            </a:r>
          </a:p>
          <a:p>
            <a:r>
              <a:rPr lang="cs-CZ" altLang="cs-CZ" sz="2000" dirty="0" err="1">
                <a:latin typeface="+mj-lt"/>
                <a:cs typeface="Calibri" panose="020F0502020204030204" pitchFamily="34" charset="0"/>
              </a:rPr>
              <a:t>paragangliomatózy</a:t>
            </a: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 (</a:t>
            </a:r>
            <a:r>
              <a:rPr lang="cs-CZ" altLang="cs-CZ" sz="2000" i="1" dirty="0">
                <a:latin typeface="+mj-lt"/>
                <a:cs typeface="Calibri" panose="020F0502020204030204" pitchFamily="34" charset="0"/>
              </a:rPr>
              <a:t>SDHB, SDHC, SDHD</a:t>
            </a: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)</a:t>
            </a:r>
          </a:p>
          <a:p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Von </a:t>
            </a:r>
            <a:r>
              <a:rPr lang="cs-CZ" altLang="cs-CZ" sz="2000" dirty="0" err="1">
                <a:latin typeface="+mj-lt"/>
                <a:cs typeface="Calibri" panose="020F0502020204030204" pitchFamily="34" charset="0"/>
              </a:rPr>
              <a:t>Hippel</a:t>
            </a: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 </a:t>
            </a:r>
            <a:r>
              <a:rPr lang="cs-CZ" altLang="cs-CZ" sz="2000" dirty="0" err="1">
                <a:latin typeface="+mj-lt"/>
                <a:cs typeface="Calibri" panose="020F0502020204030204" pitchFamily="34" charset="0"/>
              </a:rPr>
              <a:t>Lindau</a:t>
            </a: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 syndrom (</a:t>
            </a:r>
            <a:r>
              <a:rPr lang="cs-CZ" altLang="cs-CZ" sz="2000" i="1" dirty="0">
                <a:latin typeface="+mj-lt"/>
                <a:cs typeface="Calibri" panose="020F0502020204030204" pitchFamily="34" charset="0"/>
              </a:rPr>
              <a:t>VPL</a:t>
            </a: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)</a:t>
            </a:r>
          </a:p>
          <a:p>
            <a:r>
              <a:rPr lang="cs-CZ" altLang="cs-CZ" sz="2000" dirty="0" err="1">
                <a:latin typeface="+mj-lt"/>
                <a:cs typeface="Calibri" panose="020F0502020204030204" pitchFamily="34" charset="0"/>
              </a:rPr>
              <a:t>Cowdenův</a:t>
            </a: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 syndrom (</a:t>
            </a:r>
            <a:r>
              <a:rPr lang="cs-CZ" altLang="cs-CZ" sz="2000" i="1" dirty="0">
                <a:latin typeface="+mj-lt"/>
                <a:cs typeface="Calibri" panose="020F0502020204030204" pitchFamily="34" charset="0"/>
              </a:rPr>
              <a:t>PTEN</a:t>
            </a: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)</a:t>
            </a:r>
          </a:p>
          <a:p>
            <a:r>
              <a:rPr lang="cs-CZ" altLang="cs-CZ" sz="2000" b="1" dirty="0" err="1">
                <a:latin typeface="+mj-lt"/>
                <a:cs typeface="Calibri" panose="020F0502020204030204" pitchFamily="34" charset="0"/>
              </a:rPr>
              <a:t>neurofibromatóza</a:t>
            </a:r>
            <a:r>
              <a:rPr lang="cs-CZ" altLang="cs-CZ" sz="2000" b="1" dirty="0">
                <a:latin typeface="+mj-lt"/>
                <a:cs typeface="Calibri" panose="020F0502020204030204" pitchFamily="34" charset="0"/>
              </a:rPr>
              <a:t> 1. a 2. typu </a:t>
            </a: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(</a:t>
            </a:r>
            <a:r>
              <a:rPr lang="cs-CZ" altLang="cs-CZ" sz="2000" i="1" dirty="0">
                <a:latin typeface="+mj-lt"/>
                <a:cs typeface="Calibri" panose="020F0502020204030204" pitchFamily="34" charset="0"/>
              </a:rPr>
              <a:t>NF1</a:t>
            </a: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 a </a:t>
            </a:r>
            <a:r>
              <a:rPr lang="cs-CZ" altLang="cs-CZ" sz="2000" i="1" dirty="0">
                <a:latin typeface="+mj-lt"/>
                <a:cs typeface="Calibri" panose="020F0502020204030204" pitchFamily="34" charset="0"/>
              </a:rPr>
              <a:t>NF2</a:t>
            </a: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)</a:t>
            </a:r>
          </a:p>
          <a:p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juvenilní </a:t>
            </a:r>
            <a:r>
              <a:rPr lang="cs-CZ" altLang="cs-CZ" sz="2000" dirty="0" err="1">
                <a:latin typeface="+mj-lt"/>
                <a:cs typeface="Calibri" panose="020F0502020204030204" pitchFamily="34" charset="0"/>
              </a:rPr>
              <a:t>polypózy</a:t>
            </a: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 (</a:t>
            </a:r>
            <a:r>
              <a:rPr lang="cs-CZ" altLang="cs-CZ" sz="2000" i="1" dirty="0">
                <a:latin typeface="+mj-lt"/>
                <a:cs typeface="Calibri" panose="020F0502020204030204" pitchFamily="34" charset="0"/>
              </a:rPr>
              <a:t>BMPR1A, SMAD4, LKB1</a:t>
            </a: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)</a:t>
            </a:r>
          </a:p>
          <a:p>
            <a:r>
              <a:rPr lang="cs-CZ" altLang="cs-CZ" sz="2000" dirty="0" err="1">
                <a:latin typeface="+mj-lt"/>
                <a:cs typeface="Calibri" panose="020F0502020204030204" pitchFamily="34" charset="0"/>
              </a:rPr>
              <a:t>Li-Fraumeniho</a:t>
            </a: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 syndrom (</a:t>
            </a:r>
            <a:r>
              <a:rPr lang="cs-CZ" altLang="cs-CZ" sz="2000" i="1" dirty="0">
                <a:latin typeface="+mj-lt"/>
                <a:cs typeface="Calibri" panose="020F0502020204030204" pitchFamily="34" charset="0"/>
              </a:rPr>
              <a:t>TP53</a:t>
            </a: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)</a:t>
            </a:r>
          </a:p>
          <a:p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hereditární retinoblastom (</a:t>
            </a:r>
            <a:r>
              <a:rPr lang="cs-CZ" altLang="cs-CZ" sz="2000" i="1" dirty="0">
                <a:latin typeface="+mj-lt"/>
                <a:cs typeface="Calibri" panose="020F0502020204030204" pitchFamily="34" charset="0"/>
              </a:rPr>
              <a:t>RB1</a:t>
            </a: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)</a:t>
            </a:r>
          </a:p>
          <a:p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syndromy chromosomální </a:t>
            </a:r>
            <a:r>
              <a:rPr lang="cs-CZ" altLang="cs-CZ" sz="2000" dirty="0" err="1">
                <a:latin typeface="+mj-lt"/>
                <a:cs typeface="Calibri" panose="020F0502020204030204" pitchFamily="34" charset="0"/>
              </a:rPr>
              <a:t>instability</a:t>
            </a:r>
            <a:endParaRPr lang="cs-CZ" altLang="cs-CZ" sz="2000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74892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Shape 12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248" y="1450233"/>
            <a:ext cx="6856560" cy="512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ovéPole 25"/>
          <p:cNvSpPr txBox="1">
            <a:spLocks noChangeArrowheads="1"/>
          </p:cNvSpPr>
          <p:nvPr/>
        </p:nvSpPr>
        <p:spPr bwMode="auto">
          <a:xfrm>
            <a:off x="853944" y="293791"/>
            <a:ext cx="9291763" cy="102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320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Dědičný karcinom prsu a vaječníku</a:t>
            </a:r>
            <a:br>
              <a:rPr lang="cs-CZ" altLang="cs-CZ" sz="320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</a:br>
            <a:r>
              <a:rPr lang="cs-CZ" altLang="cs-CZ" sz="3200" b="1" dirty="0" err="1">
                <a:latin typeface="+mj-lt"/>
                <a:cs typeface="Calibri" panose="020F0502020204030204" pitchFamily="34" charset="0"/>
              </a:rPr>
              <a:t>Hereditary</a:t>
            </a:r>
            <a:r>
              <a:rPr lang="cs-CZ" altLang="cs-CZ" sz="3200" b="1" dirty="0">
                <a:latin typeface="+mj-lt"/>
                <a:cs typeface="Calibri" panose="020F0502020204030204" pitchFamily="34" charset="0"/>
              </a:rPr>
              <a:t> </a:t>
            </a:r>
            <a:r>
              <a:rPr lang="cs-CZ" altLang="cs-CZ" sz="3200" b="1" dirty="0" err="1">
                <a:latin typeface="+mj-lt"/>
                <a:cs typeface="Calibri" panose="020F0502020204030204" pitchFamily="34" charset="0"/>
              </a:rPr>
              <a:t>breast</a:t>
            </a:r>
            <a:r>
              <a:rPr lang="cs-CZ" altLang="cs-CZ" sz="3200" b="1" dirty="0">
                <a:latin typeface="+mj-lt"/>
                <a:cs typeface="Calibri" panose="020F0502020204030204" pitchFamily="34" charset="0"/>
              </a:rPr>
              <a:t> and </a:t>
            </a:r>
            <a:r>
              <a:rPr lang="cs-CZ" altLang="cs-CZ" sz="3200" b="1" dirty="0" err="1">
                <a:latin typeface="+mj-lt"/>
                <a:cs typeface="Calibri" panose="020F0502020204030204" pitchFamily="34" charset="0"/>
              </a:rPr>
              <a:t>ovarian</a:t>
            </a:r>
            <a:r>
              <a:rPr lang="cs-CZ" altLang="cs-CZ" sz="3200" b="1" dirty="0">
                <a:latin typeface="+mj-lt"/>
                <a:cs typeface="Calibri" panose="020F0502020204030204" pitchFamily="34" charset="0"/>
              </a:rPr>
              <a:t> </a:t>
            </a:r>
            <a:r>
              <a:rPr lang="cs-CZ" altLang="cs-CZ" sz="3200" b="1" dirty="0" err="1">
                <a:latin typeface="+mj-lt"/>
                <a:cs typeface="Calibri" panose="020F0502020204030204" pitchFamily="34" charset="0"/>
              </a:rPr>
              <a:t>cancer</a:t>
            </a:r>
            <a:r>
              <a:rPr lang="cs-CZ" altLang="cs-CZ" sz="3200" b="1" dirty="0">
                <a:latin typeface="+mj-lt"/>
                <a:cs typeface="Calibri" panose="020F0502020204030204" pitchFamily="34" charset="0"/>
              </a:rPr>
              <a:t>: HBOC</a:t>
            </a:r>
          </a:p>
        </p:txBody>
      </p:sp>
    </p:spTree>
    <p:extLst>
      <p:ext uri="{BB962C8B-B14F-4D97-AF65-F5344CB8AC3E}">
        <p14:creationId xmlns:p14="http://schemas.microsoft.com/office/powerpoint/2010/main" val="4194006752"/>
      </p:ext>
    </p:extLst>
  </p:cSld>
  <p:clrMapOvr>
    <a:masterClrMapping/>
  </p:clrMapOvr>
  <p:transition spd="med">
    <p:cut/>
  </p:transition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ablona-video-simu-cz" id="{70E413AE-DF36-2240-8C7F-4EE22D6865F2}" vid="{D59A1AE0-0475-294C-904D-2C6C3702E6D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159</TotalTime>
  <Words>2258</Words>
  <Application>Microsoft Office PowerPoint</Application>
  <PresentationFormat>Širokoúhlá obrazovka</PresentationFormat>
  <Paragraphs>318</Paragraphs>
  <Slides>48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4" baseType="lpstr">
      <vt:lpstr>Arial</vt:lpstr>
      <vt:lpstr>Calibri</vt:lpstr>
      <vt:lpstr>Tahoma</vt:lpstr>
      <vt:lpstr>Times New Roman</vt:lpstr>
      <vt:lpstr>Wingdings</vt:lpstr>
      <vt:lpstr>Prezentace_MU_CZ</vt:lpstr>
      <vt:lpstr>Hereditární nádorové syndromy</vt:lpstr>
      <vt:lpstr>Výstupy z učení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Hereditární nepolyposní karcinom kolorekta (HNPCC), Lynchův syndrom</vt:lpstr>
      <vt:lpstr>Lynchův syndrom</vt:lpstr>
      <vt:lpstr>Lynchův syndrom</vt:lpstr>
      <vt:lpstr>Prezentace aplikace PowerPoint</vt:lpstr>
      <vt:lpstr>Prezentace aplikace PowerPoint</vt:lpstr>
      <vt:lpstr>Geny MLH1, MSH2, MSH6</vt:lpstr>
      <vt:lpstr>Indikace k vyšetření genů MLH1, MSH2, MSH6 Amsterdamská kritéria I/II</vt:lpstr>
      <vt:lpstr>Dispenzarizace asymptomatických nosičů mutace</vt:lpstr>
      <vt:lpstr>Familiární adenomatózní polypóza</vt:lpstr>
      <vt:lpstr>Familiární adenomatosní polyposa</vt:lpstr>
      <vt:lpstr>Prezentace aplikace PowerPoint</vt:lpstr>
      <vt:lpstr>Gen APC</vt:lpstr>
      <vt:lpstr>Indikace k vyšetření genu APC</vt:lpstr>
      <vt:lpstr>Dispenzarizace nosičů mutací APC genu</vt:lpstr>
      <vt:lpstr>Syndrom Li-Fraumeni</vt:lpstr>
      <vt:lpstr>Syndrom Li-Fraumeni</vt:lpstr>
      <vt:lpstr>Gen TP53</vt:lpstr>
      <vt:lpstr>Prezentace aplikace PowerPoint</vt:lpstr>
      <vt:lpstr>Vybrané dysmorfické syndromy spojené se zvýšeným rizikem malignit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ohrožující stavy u diabetiků</dc:title>
  <dc:creator>Vojtěch Bulhart</dc:creator>
  <cp:lastModifiedBy>Kateřina Stehlíková</cp:lastModifiedBy>
  <cp:revision>84</cp:revision>
  <cp:lastPrinted>1601-01-01T00:00:00Z</cp:lastPrinted>
  <dcterms:created xsi:type="dcterms:W3CDTF">2020-08-24T06:00:57Z</dcterms:created>
  <dcterms:modified xsi:type="dcterms:W3CDTF">2023-02-20T08:25:30Z</dcterms:modified>
</cp:coreProperties>
</file>