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694" r:id="rId2"/>
  </p:sldMasterIdLst>
  <p:notesMasterIdLst>
    <p:notesMasterId r:id="rId52"/>
  </p:notesMasterIdLst>
  <p:handoutMasterIdLst>
    <p:handoutMasterId r:id="rId53"/>
  </p:handoutMasterIdLst>
  <p:sldIdLst>
    <p:sldId id="256" r:id="rId3"/>
    <p:sldId id="258" r:id="rId4"/>
    <p:sldId id="330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5" r:id="rId21"/>
    <p:sldId id="286" r:id="rId22"/>
    <p:sldId id="290" r:id="rId23"/>
    <p:sldId id="291" r:id="rId24"/>
    <p:sldId id="292" r:id="rId25"/>
    <p:sldId id="293" r:id="rId26"/>
    <p:sldId id="294" r:id="rId27"/>
    <p:sldId id="295" r:id="rId28"/>
    <p:sldId id="316" r:id="rId29"/>
    <p:sldId id="297" r:id="rId30"/>
    <p:sldId id="318" r:id="rId31"/>
    <p:sldId id="298" r:id="rId32"/>
    <p:sldId id="326" r:id="rId33"/>
    <p:sldId id="302" r:id="rId34"/>
    <p:sldId id="303" r:id="rId35"/>
    <p:sldId id="304" r:id="rId36"/>
    <p:sldId id="305" r:id="rId37"/>
    <p:sldId id="308" r:id="rId38"/>
    <p:sldId id="309" r:id="rId39"/>
    <p:sldId id="312" r:id="rId40"/>
    <p:sldId id="320" r:id="rId41"/>
    <p:sldId id="321" r:id="rId42"/>
    <p:sldId id="329" r:id="rId43"/>
    <p:sldId id="328" r:id="rId44"/>
    <p:sldId id="259" r:id="rId45"/>
    <p:sldId id="319" r:id="rId46"/>
    <p:sldId id="322" r:id="rId47"/>
    <p:sldId id="323" r:id="rId48"/>
    <p:sldId id="324" r:id="rId49"/>
    <p:sldId id="325" r:id="rId50"/>
    <p:sldId id="327" r:id="rId5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6754" autoAdjust="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 Box 1"/>
          <p:cNvSpPr txBox="1">
            <a:spLocks noChangeArrowheads="1"/>
          </p:cNvSpPr>
          <p:nvPr/>
        </p:nvSpPr>
        <p:spPr bwMode="auto">
          <a:xfrm>
            <a:off x="1191006" y="878422"/>
            <a:ext cx="4467349" cy="31566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758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40978" cy="3513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680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40978" cy="3513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782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40978" cy="3513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885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40978" cy="3513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68789" cy="3157972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987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40978" cy="3513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68789" cy="3157972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089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40978" cy="3513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92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40978" cy="3513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499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40978" cy="3513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601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40978" cy="3513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011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40978" cy="3513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68789" cy="3157972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113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40978" cy="3513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861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40978" cy="3513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68789" cy="3157972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216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40978" cy="3513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68789" cy="3157972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318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40978" cy="3513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68789" cy="3157972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421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40978" cy="3513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68789" cy="3157972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523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40978" cy="3513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728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40978" cy="3513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830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40978" cy="3513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240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40978" cy="3513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342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40978" cy="3513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445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40978" cy="3513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547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40978" cy="3513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 Box 1"/>
          <p:cNvSpPr txBox="1">
            <a:spLocks noChangeArrowheads="1"/>
          </p:cNvSpPr>
          <p:nvPr/>
        </p:nvSpPr>
        <p:spPr bwMode="auto">
          <a:xfrm>
            <a:off x="1142040" y="685631"/>
            <a:ext cx="4572480" cy="3429509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963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40978" cy="3513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854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40978" cy="3513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ext Box 1"/>
          <p:cNvSpPr txBox="1">
            <a:spLocks noChangeArrowheads="1"/>
          </p:cNvSpPr>
          <p:nvPr/>
        </p:nvSpPr>
        <p:spPr bwMode="auto">
          <a:xfrm>
            <a:off x="1191006" y="878422"/>
            <a:ext cx="4467349" cy="31566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957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40978" cy="3513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ext Box 1"/>
          <p:cNvSpPr txBox="1">
            <a:spLocks noChangeArrowheads="1"/>
          </p:cNvSpPr>
          <p:nvPr/>
        </p:nvSpPr>
        <p:spPr bwMode="auto">
          <a:xfrm>
            <a:off x="1191006" y="878422"/>
            <a:ext cx="4467349" cy="31566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endParaRPr lang="cs-CZ"/>
          </a:p>
        </p:txBody>
      </p:sp>
      <p:sp>
        <p:nvSpPr>
          <p:cNvPr id="11264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40978" cy="3513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065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40978" cy="3513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1"/>
          <p:cNvSpPr txBox="1">
            <a:spLocks noChangeArrowheads="1"/>
          </p:cNvSpPr>
          <p:nvPr/>
        </p:nvSpPr>
        <p:spPr bwMode="auto">
          <a:xfrm>
            <a:off x="1191006" y="878422"/>
            <a:ext cx="4473110" cy="3162045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168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40978" cy="3513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 Box 1"/>
          <p:cNvSpPr txBox="1">
            <a:spLocks noChangeArrowheads="1"/>
          </p:cNvSpPr>
          <p:nvPr/>
        </p:nvSpPr>
        <p:spPr bwMode="auto">
          <a:xfrm>
            <a:off x="1191006" y="878422"/>
            <a:ext cx="4467349" cy="31566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270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40978" cy="3513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373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40978" cy="3513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475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40978" cy="3513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77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40978" cy="3513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Anesteziologicko-resuscitační klinika Fakultní nemocnice u sv. Anny v Brně a Lékařské fakulty Masarykovy univerzity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345497F-647D-476C-BEEB-3E41563F85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00" y="414000"/>
            <a:ext cx="3079104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Anesteziologicko-resuscitační klinika Fakultní nemocnice u sv. Anny v Brně a Lékařské fakulty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95AB825-C890-4457-8474-521B6934D6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Anesteziologicko-resuscitační klinika  Fakultní nemocnice u sv. Anny v Brně a Lékařské fakulty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30C80A7-82D5-439D-BF26-1161E5E6E5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Anesteziologicko-resuscitační klinika Fakultní nemocnice u sv. Anny v Brně a Lékařské fakulty Masarykovy univerzity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98944DF-309C-4C7E-9845-03E39C6259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5B0CCBB-D2E4-4DE7-870F-D73ACF1DD0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800" y="2013912"/>
            <a:ext cx="8150400" cy="283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Anesteziologicko-resuscitační klinika Fakultní nemocnice u sv. Anny v Brně a Lékařské fakulty Masarykovy univerzity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345497F-647D-476C-BEEB-3E41563F85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00" y="414000"/>
            <a:ext cx="3079104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72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Anesteziologicko-resuscitační klinika Fakultní nemocnice u sv. Anny v Brně a Lékařské fakulty Masarykovy univerzity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65B8ECF-FF9C-47F9-BB08-B3A2602D9D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00" y="414000"/>
            <a:ext cx="3079104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37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 dirty="0"/>
              <a:t>Anesteziologicko-resuscitační klinika Fakultní nemocnice u sv. Anny v Brně a Lékařské fakulty Masarykovy univerzity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A9BC651-8E14-468B-AB99-D4BEBD0944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58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 dirty="0"/>
              <a:t>Anesteziologicko-resuscitační klinika Fakultní nemocnice u sv. Anny v Brně a Lékařské fakulty Masarykovy univerzity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5CCDB5F-2DD7-4118-AA1A-D1BB137824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607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Anesteziologicko-resuscitační klinika Fakultní nemocnice u sv. Anny v Brně a Lékařské fakulty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EAA922C-B845-4226-A4A7-D5E213E447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53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Anesteziologicko-resuscitační klinika Fakultní nemocnice u sv. Anny v Brně a Lékařské fakulty Masarykovy univerzity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65B8ECF-FF9C-47F9-BB08-B3A2602D9D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00" y="414000"/>
            <a:ext cx="3079104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Anesteziologicko-resuscitační klinika Fakultní nemocnice u sv. Anny v Brně a Lékařské fakulty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AAA944FD-F73D-4DCA-84FF-ED90721BA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57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Anesteziologicko-resuscitační klinika Fakultní nemocnice u sv. Anny v Brně a Lékařské fakulty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7384AB57-E615-42F9-989C-27AD8E2DE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77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Anesteziologicko-resuscitační klinika Fakultní nemocnice u sv. Anny v Brně a Lékařské fakulty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816A28C-3AEC-4E96-96DD-C003E52099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75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Anesteziologicko-resuscitační klinika Fakultní nemocnice u sv. Anny v Brně a Lékařské fakulty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DE133DD-2E97-437B-8D99-B7F2049B8A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96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Anesteziologicko-resuscitační klinika Fakultní nemocnice u sv. Anny v Brně a Lékařské fakulty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95AB825-C890-4457-8474-521B6934D6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75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Anesteziologicko-resuscitační klinika  Fakultní nemocnice u sv. Anny v Brně a Lékařské fakulty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30C80A7-82D5-439D-BF26-1161E5E6E5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527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Anesteziologicko-resuscitační klinika Fakultní nemocnice u sv. Anny v Brně a Lékařské fakulty Masarykovy univerzity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98944DF-309C-4C7E-9845-03E39C6259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181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5B0CCBB-D2E4-4DE7-870F-D73ACF1DD0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800" y="2013912"/>
            <a:ext cx="8150400" cy="283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403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09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094986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 dirty="0"/>
              <a:t>Anesteziologicko-resuscitační klinika Fakultní nemocnice u sv. Anny v Brně a Lékařské fakulty Masarykovy univerzity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A9BC651-8E14-468B-AB99-D4BEBD0944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530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 dirty="0"/>
              <a:t>Anesteziologicko-resuscitační klinika Fakultní nemocnice u sv. Anny v Brně a Lékařské fakulty Masarykovy univerzity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5CCDB5F-2DD7-4118-AA1A-D1BB137824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Anesteziologicko-resuscitační klinika Fakultní nemocnice u sv. Anny v Brně a Lékařské fakulty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EAA922C-B845-4226-A4A7-D5E213E447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Anesteziologicko-resuscitační klinika Fakultní nemocnice u sv. Anny v Brně a Lékařské fakulty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AAA944FD-F73D-4DCA-84FF-ED90721BA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Anesteziologicko-resuscitační klinika Fakultní nemocnice u sv. Anny v Brně a Lékařské fakulty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7384AB57-E615-42F9-989C-27AD8E2DE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Anesteziologicko-resuscitační klinika Fakultní nemocnice u sv. Anny v Brně a Lékařské fakulty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816A28C-3AEC-4E96-96DD-C003E52099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Anesteziologicko-resuscitační klinika Fakultní nemocnice u sv. Anny v Brně a Lékařské fakulty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DE133DD-2E97-437B-8D99-B7F2049B8A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Anesteziologicko-resuscitační klinika Fakultní nemocnice u sv. Anny v Brně a Lékařské fakulty Masarykovy univerzity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Anesteziologicko-resuscitační klinika Fakultní nemocnice u sv. Anny v Brně a Lékařské fakulty Masarykovy univerzity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  <p:extLst>
      <p:ext uri="{BB962C8B-B14F-4D97-AF65-F5344CB8AC3E}">
        <p14:creationId xmlns:p14="http://schemas.microsoft.com/office/powerpoint/2010/main" val="3627459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8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Anesteziologicko-resuscitační klinika Fakultní nemocnice u sv. Anny v Brně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Anestezie celková, regionální</a:t>
            </a:r>
            <a:br>
              <a:rPr lang="cs-CZ" dirty="0"/>
            </a:br>
            <a:r>
              <a:rPr lang="cs-CZ" dirty="0"/>
              <a:t>ICU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Lukáš Dadák </a:t>
            </a:r>
          </a:p>
          <a:p>
            <a:r>
              <a:rPr lang="cs-CZ" dirty="0"/>
              <a:t>ARK FNUSA</a:t>
            </a:r>
          </a:p>
        </p:txBody>
      </p:sp>
    </p:spTree>
    <p:extLst>
      <p:ext uri="{BB962C8B-B14F-4D97-AF65-F5344CB8AC3E}">
        <p14:creationId xmlns:p14="http://schemas.microsoft.com/office/powerpoint/2010/main" val="1156809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3" r="13911" b="15652"/>
          <a:stretch>
            <a:fillRect/>
          </a:stretch>
        </p:blipFill>
        <p:spPr bwMode="auto">
          <a:xfrm>
            <a:off x="6996481" y="4758260"/>
            <a:ext cx="5195520" cy="209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4783" r="13911" b="1565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896641" y="256347"/>
            <a:ext cx="10412159" cy="1146360"/>
          </a:xfrm>
          <a:ln/>
        </p:spPr>
        <p:txBody>
          <a:bodyPr tIns="72643"/>
          <a:lstStyle/>
          <a:p>
            <a:pPr>
              <a:lnSpc>
                <a:spcPct val="87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/>
              <a:t>Po éteru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641" y="1781468"/>
            <a:ext cx="10609920" cy="4478870"/>
          </a:xfrm>
          <a:ln/>
        </p:spPr>
        <p:txBody>
          <a:bodyPr tIns="44704"/>
          <a:lstStyle/>
          <a:p>
            <a:pPr marL="367887" indent="-457200"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/>
              <a:t>1847 – chloroform – </a:t>
            </a:r>
            <a:r>
              <a:rPr lang="en-GB" altLang="cs-CZ" dirty="0" err="1"/>
              <a:t>porodnická</a:t>
            </a:r>
            <a:r>
              <a:rPr lang="en-GB" altLang="cs-CZ" dirty="0"/>
              <a:t> </a:t>
            </a:r>
            <a:r>
              <a:rPr lang="en-GB" altLang="cs-CZ" dirty="0" err="1"/>
              <a:t>anestezie</a:t>
            </a:r>
            <a:endParaRPr lang="en-GB" altLang="cs-CZ" dirty="0"/>
          </a:p>
          <a:p>
            <a:pPr marL="367887" indent="-457200">
              <a:lnSpc>
                <a:spcPct val="89000"/>
              </a:lnSpc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/>
              <a:t>1884 – </a:t>
            </a:r>
            <a:r>
              <a:rPr lang="en-GB" altLang="cs-CZ" dirty="0" err="1"/>
              <a:t>kokain</a:t>
            </a:r>
            <a:r>
              <a:rPr lang="en-GB" altLang="cs-CZ" dirty="0"/>
              <a:t> – </a:t>
            </a:r>
            <a:r>
              <a:rPr lang="en-GB" altLang="cs-CZ" dirty="0" err="1"/>
              <a:t>oko</a:t>
            </a:r>
            <a:r>
              <a:rPr lang="en-GB" altLang="cs-CZ" dirty="0"/>
              <a:t>, .. </a:t>
            </a:r>
            <a:r>
              <a:rPr lang="en-GB" altLang="cs-CZ" dirty="0" err="1"/>
              <a:t>sliznice</a:t>
            </a:r>
            <a:endParaRPr lang="en-GB" altLang="cs-CZ" dirty="0"/>
          </a:p>
          <a:p>
            <a:pPr marL="367887" indent="-457200">
              <a:lnSpc>
                <a:spcPct val="89000"/>
              </a:lnSpc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/>
              <a:t>1885-99 – </a:t>
            </a:r>
            <a:r>
              <a:rPr lang="en-GB" altLang="cs-CZ" dirty="0" err="1"/>
              <a:t>kokain</a:t>
            </a:r>
            <a:r>
              <a:rPr lang="en-GB" altLang="cs-CZ" dirty="0"/>
              <a:t> “</a:t>
            </a:r>
            <a:r>
              <a:rPr lang="en-GB" altLang="cs-CZ" dirty="0" err="1"/>
              <a:t>spinálně</a:t>
            </a:r>
            <a:r>
              <a:rPr lang="en-GB" altLang="cs-CZ" dirty="0"/>
              <a:t>”</a:t>
            </a:r>
          </a:p>
          <a:p>
            <a:pPr marL="367887" indent="-457200">
              <a:lnSpc>
                <a:spcPct val="89000"/>
              </a:lnSpc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dirty="0"/>
              <a:t>1878 první intubace</a:t>
            </a:r>
          </a:p>
          <a:p>
            <a:pPr marL="367887" indent="-457200">
              <a:lnSpc>
                <a:spcPct val="89000"/>
              </a:lnSpc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/>
              <a:t>1895 </a:t>
            </a:r>
            <a:r>
              <a:rPr lang="en-GB" altLang="cs-CZ" dirty="0" err="1"/>
              <a:t>přímá</a:t>
            </a:r>
            <a:r>
              <a:rPr lang="en-GB" altLang="cs-CZ" dirty="0"/>
              <a:t> </a:t>
            </a:r>
            <a:r>
              <a:rPr lang="en-GB" altLang="cs-CZ" dirty="0" err="1"/>
              <a:t>laryngoskopie</a:t>
            </a:r>
            <a:r>
              <a:rPr lang="en-GB" altLang="cs-CZ" dirty="0"/>
              <a:t>  Alfred Kirstein -  Berlin.</a:t>
            </a:r>
            <a:endParaRPr lang="cs-CZ" altLang="cs-CZ" dirty="0"/>
          </a:p>
          <a:p>
            <a:pPr marL="367887" indent="-457200">
              <a:lnSpc>
                <a:spcPct val="89000"/>
              </a:lnSpc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endParaRPr lang="en-GB" altLang="cs-CZ" dirty="0"/>
          </a:p>
          <a:p>
            <a:pPr marL="367887" indent="-457200">
              <a:lnSpc>
                <a:spcPct val="89000"/>
              </a:lnSpc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dirty="0"/>
              <a:t>1941 přímá laryngoskopie v klinické praxi </a:t>
            </a:r>
            <a:br>
              <a:rPr lang="cs-CZ" altLang="cs-CZ" dirty="0"/>
            </a:br>
            <a:r>
              <a:rPr lang="cs-CZ" altLang="cs-CZ" dirty="0"/>
              <a:t> Robert Miller and Sir Robert </a:t>
            </a:r>
            <a:r>
              <a:rPr lang="cs-CZ" altLang="cs-CZ" dirty="0" err="1"/>
              <a:t>MacIntosh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653180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896641" y="256347"/>
            <a:ext cx="10412159" cy="1146360"/>
          </a:xfrm>
          <a:ln/>
        </p:spPr>
        <p:txBody>
          <a:bodyPr tIns="72643"/>
          <a:lstStyle/>
          <a:p>
            <a:pPr>
              <a:lnSpc>
                <a:spcPct val="87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/>
              <a:t>Po éteru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6641" y="1781468"/>
            <a:ext cx="10609920" cy="5135579"/>
          </a:xfrm>
          <a:ln/>
        </p:spPr>
        <p:txBody>
          <a:bodyPr tIns="44704"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dirty="0"/>
              <a:t>1942 kurare v anestezii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/>
              <a:t>1940's</a:t>
            </a:r>
            <a:r>
              <a:rPr lang="cs-CZ" altLang="cs-CZ" dirty="0"/>
              <a:t> </a:t>
            </a:r>
            <a:r>
              <a:rPr lang="cs-CZ" altLang="cs-CZ" dirty="0" err="1"/>
              <a:t>neostigmin</a:t>
            </a:r>
            <a:r>
              <a:rPr lang="cs-CZ" altLang="cs-CZ" dirty="0"/>
              <a:t>, </a:t>
            </a:r>
            <a:r>
              <a:rPr lang="cs-CZ" altLang="cs-CZ" dirty="0" err="1"/>
              <a:t>thiopental</a:t>
            </a:r>
            <a:endParaRPr lang="cs-CZ" altLang="cs-CZ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dirty="0"/>
              <a:t>1951 </a:t>
            </a:r>
            <a:r>
              <a:rPr lang="cs-CZ" altLang="cs-CZ" dirty="0" err="1"/>
              <a:t>suxamethonium</a:t>
            </a:r>
            <a:endParaRPr lang="cs-CZ" altLang="cs-CZ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/>
              <a:t>195</a:t>
            </a:r>
            <a:r>
              <a:rPr lang="cs-CZ" altLang="cs-CZ" dirty="0"/>
              <a:t>6</a:t>
            </a:r>
            <a:r>
              <a:rPr lang="en-GB" altLang="cs-CZ" dirty="0"/>
              <a:t>  </a:t>
            </a:r>
            <a:r>
              <a:rPr lang="en-GB" altLang="cs-CZ" dirty="0" err="1"/>
              <a:t>halothan</a:t>
            </a:r>
            <a:endParaRPr lang="en-GB" altLang="cs-CZ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/>
              <a:t>1960's  enflurane, isoflurane, </a:t>
            </a:r>
            <a:r>
              <a:rPr lang="en-GB" altLang="cs-CZ" dirty="0" err="1"/>
              <a:t>etomidat</a:t>
            </a:r>
            <a:r>
              <a:rPr lang="en-GB" altLang="cs-CZ" dirty="0"/>
              <a:t>, </a:t>
            </a:r>
            <a:r>
              <a:rPr lang="en-GB" altLang="cs-CZ" dirty="0" err="1"/>
              <a:t>ketamin</a:t>
            </a:r>
            <a:endParaRPr lang="cs-CZ" altLang="cs-CZ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dirty="0"/>
              <a:t>1977 </a:t>
            </a:r>
            <a:r>
              <a:rPr lang="en-GB" altLang="cs-CZ" dirty="0" err="1"/>
              <a:t>propofol</a:t>
            </a:r>
            <a:r>
              <a:rPr lang="en-GB" altLang="cs-CZ" dirty="0"/>
              <a:t>  ..</a:t>
            </a:r>
            <a:r>
              <a:rPr lang="cs-CZ" altLang="cs-CZ" dirty="0"/>
              <a:t> </a:t>
            </a:r>
            <a:r>
              <a:rPr lang="en-GB" altLang="cs-CZ" dirty="0" err="1"/>
              <a:t>Cremofor</a:t>
            </a:r>
            <a:r>
              <a:rPr lang="en-GB" altLang="cs-CZ" dirty="0"/>
              <a:t> </a:t>
            </a:r>
            <a:r>
              <a:rPr lang="en-GB" altLang="cs-CZ" dirty="0" err="1"/>
              <a:t>anafylaxe</a:t>
            </a:r>
            <a:r>
              <a:rPr lang="en-GB" altLang="cs-CZ" dirty="0"/>
              <a:t> </a:t>
            </a:r>
            <a:br>
              <a:rPr lang="en-GB" altLang="cs-CZ" dirty="0"/>
            </a:br>
            <a:r>
              <a:rPr lang="en-GB" altLang="cs-CZ" dirty="0"/>
              <a:t>.. 90's .. </a:t>
            </a:r>
            <a:r>
              <a:rPr lang="en-GB" altLang="cs-CZ" dirty="0" err="1"/>
              <a:t>lecitin+sojový</a:t>
            </a:r>
            <a:r>
              <a:rPr lang="en-GB" altLang="cs-CZ" dirty="0"/>
              <a:t> </a:t>
            </a:r>
            <a:r>
              <a:rPr lang="en-GB" altLang="cs-CZ" dirty="0" err="1"/>
              <a:t>olej</a:t>
            </a:r>
            <a:endParaRPr lang="en-GB" altLang="cs-CZ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dirty="0"/>
              <a:t>1993: </a:t>
            </a:r>
            <a:r>
              <a:rPr lang="cs-CZ" altLang="cs-CZ" dirty="0" err="1"/>
              <a:t>mivacurium</a:t>
            </a:r>
            <a:endParaRPr lang="cs-CZ" altLang="cs-CZ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dirty="0"/>
              <a:t>1994: </a:t>
            </a:r>
            <a:r>
              <a:rPr lang="cs-CZ" altLang="cs-CZ" dirty="0" err="1"/>
              <a:t>rocuronium</a:t>
            </a:r>
            <a:r>
              <a:rPr lang="cs-CZ" altLang="cs-CZ" dirty="0"/>
              <a:t>, </a:t>
            </a:r>
            <a:r>
              <a:rPr lang="en-GB" altLang="cs-CZ" dirty="0"/>
              <a:t>sevoflurane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/>
              <a:t>2005: </a:t>
            </a:r>
            <a:r>
              <a:rPr lang="en-GB" altLang="cs-CZ" dirty="0" err="1"/>
              <a:t>sugamadex</a:t>
            </a:r>
            <a:r>
              <a:rPr lang="en-GB" altLang="cs-CZ" dirty="0"/>
              <a:t> 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000" y="344197"/>
            <a:ext cx="4608000" cy="308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93985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896641" y="256347"/>
            <a:ext cx="10412159" cy="1146360"/>
          </a:xfrm>
          <a:ln/>
        </p:spPr>
        <p:txBody>
          <a:bodyPr tIns="72643"/>
          <a:lstStyle/>
          <a:p>
            <a:pPr>
              <a:lnSpc>
                <a:spcPct val="87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/>
              <a:t>Anesteziologická péče  - dnes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6641" y="1781467"/>
            <a:ext cx="10609920" cy="5476895"/>
          </a:xfrm>
          <a:ln/>
        </p:spPr>
        <p:txBody>
          <a:bodyPr tIns="44704"/>
          <a:lstStyle/>
          <a:p>
            <a:pPr marL="561975" indent="-457200"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 err="1"/>
              <a:t>bolest</a:t>
            </a:r>
            <a:endParaRPr lang="cs-CZ" altLang="cs-CZ" dirty="0"/>
          </a:p>
          <a:p>
            <a:pPr marL="561975" indent="-457200"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 err="1"/>
              <a:t>vědomí</a:t>
            </a:r>
            <a:endParaRPr lang="cs-CZ" altLang="cs-CZ" dirty="0"/>
          </a:p>
          <a:p>
            <a:pPr marL="561975" indent="-457200"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b="1" dirty="0" err="1"/>
              <a:t>bezpečí</a:t>
            </a:r>
            <a:endParaRPr lang="en-GB" altLang="cs-CZ" b="1" dirty="0"/>
          </a:p>
          <a:p>
            <a:pPr marL="422275" indent="-315913">
              <a:lnSpc>
                <a:spcPct val="89000"/>
              </a:lnSpc>
              <a:buClrTx/>
              <a:buSz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endParaRPr lang="en-GB" altLang="cs-CZ" dirty="0"/>
          </a:p>
          <a:p>
            <a:pPr marL="422275" indent="-315913">
              <a:lnSpc>
                <a:spcPct val="89000"/>
              </a:lnSpc>
              <a:buClrTx/>
              <a:buSz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/>
              <a:t>Def: </a:t>
            </a:r>
            <a:r>
              <a:rPr lang="en-GB" altLang="cs-CZ" dirty="0" err="1"/>
              <a:t>soubor</a:t>
            </a:r>
            <a:r>
              <a:rPr lang="en-GB" altLang="cs-CZ" dirty="0"/>
              <a:t> </a:t>
            </a:r>
            <a:r>
              <a:rPr lang="en-GB" altLang="cs-CZ" dirty="0" err="1"/>
              <a:t>léčebných</a:t>
            </a:r>
            <a:r>
              <a:rPr lang="en-GB" altLang="cs-CZ" dirty="0"/>
              <a:t> a </a:t>
            </a:r>
            <a:r>
              <a:rPr lang="en-GB" altLang="cs-CZ" dirty="0" err="1"/>
              <a:t>diagnostických</a:t>
            </a:r>
            <a:r>
              <a:rPr lang="en-GB" altLang="cs-CZ" dirty="0"/>
              <a:t> </a:t>
            </a:r>
            <a:r>
              <a:rPr lang="en-GB" altLang="cs-CZ" dirty="0" err="1"/>
              <a:t>postupů</a:t>
            </a:r>
            <a:r>
              <a:rPr lang="en-GB" altLang="cs-CZ" dirty="0"/>
              <a:t>, </a:t>
            </a:r>
            <a:r>
              <a:rPr lang="en-GB" altLang="cs-CZ" dirty="0" err="1"/>
              <a:t>které</a:t>
            </a:r>
            <a:r>
              <a:rPr lang="en-GB" altLang="cs-CZ" dirty="0"/>
              <a:t> </a:t>
            </a:r>
            <a:r>
              <a:rPr lang="en-GB" altLang="cs-CZ" b="1" dirty="0" err="1"/>
              <a:t>umožňují</a:t>
            </a:r>
            <a:r>
              <a:rPr lang="en-GB" altLang="cs-CZ" b="1" dirty="0"/>
              <a:t> </a:t>
            </a:r>
            <a:r>
              <a:rPr lang="en-GB" altLang="cs-CZ" b="1" dirty="0" err="1"/>
              <a:t>provádět</a:t>
            </a:r>
            <a:r>
              <a:rPr lang="en-GB" altLang="cs-CZ" b="1" dirty="0"/>
              <a:t> </a:t>
            </a:r>
            <a:r>
              <a:rPr lang="en-GB" altLang="cs-CZ" dirty="0" err="1"/>
              <a:t>operační</a:t>
            </a:r>
            <a:r>
              <a:rPr lang="en-GB" altLang="cs-CZ" dirty="0"/>
              <a:t> </a:t>
            </a:r>
            <a:r>
              <a:rPr lang="en-GB" altLang="cs-CZ" b="1" dirty="0" err="1"/>
              <a:t>výkony</a:t>
            </a:r>
            <a:r>
              <a:rPr lang="en-GB" altLang="cs-CZ" dirty="0"/>
              <a:t>, </a:t>
            </a:r>
            <a:r>
              <a:rPr lang="en-GB" altLang="cs-CZ" dirty="0" err="1"/>
              <a:t>léčebné</a:t>
            </a:r>
            <a:r>
              <a:rPr lang="en-GB" altLang="cs-CZ" dirty="0"/>
              <a:t> </a:t>
            </a:r>
            <a:r>
              <a:rPr lang="en-GB" altLang="cs-CZ" dirty="0" err="1"/>
              <a:t>výkony</a:t>
            </a:r>
            <a:r>
              <a:rPr lang="en-GB" altLang="cs-CZ" dirty="0"/>
              <a:t> a </a:t>
            </a:r>
            <a:r>
              <a:rPr lang="en-GB" altLang="cs-CZ" dirty="0" err="1"/>
              <a:t>vyšetřovací</a:t>
            </a:r>
            <a:r>
              <a:rPr lang="en-GB" altLang="cs-CZ" dirty="0"/>
              <a:t> </a:t>
            </a:r>
            <a:r>
              <a:rPr lang="en-GB" altLang="cs-CZ" dirty="0" err="1"/>
              <a:t>metody</a:t>
            </a:r>
            <a:r>
              <a:rPr lang="en-GB" altLang="cs-CZ" dirty="0"/>
              <a:t> v </a:t>
            </a:r>
            <a:r>
              <a:rPr lang="en-GB" altLang="cs-CZ" dirty="0" err="1"/>
              <a:t>celkovém</a:t>
            </a:r>
            <a:r>
              <a:rPr lang="en-GB" altLang="cs-CZ" dirty="0"/>
              <a:t> </a:t>
            </a:r>
            <a:r>
              <a:rPr lang="en-GB" altLang="cs-CZ" dirty="0" err="1"/>
              <a:t>nebo</a:t>
            </a:r>
            <a:r>
              <a:rPr lang="en-GB" altLang="cs-CZ" dirty="0"/>
              <a:t> </a:t>
            </a:r>
            <a:r>
              <a:rPr lang="en-GB" altLang="cs-CZ" dirty="0" err="1"/>
              <a:t>regionálním</a:t>
            </a:r>
            <a:r>
              <a:rPr lang="en-GB" altLang="cs-CZ" dirty="0"/>
              <a:t> </a:t>
            </a:r>
            <a:r>
              <a:rPr lang="en-GB" altLang="cs-CZ" b="1" dirty="0" err="1"/>
              <a:t>znecitlivění</a:t>
            </a:r>
            <a:r>
              <a:rPr lang="en-GB" altLang="cs-CZ" dirty="0"/>
              <a:t>. </a:t>
            </a:r>
          </a:p>
          <a:p>
            <a:pPr marL="420688" indent="-315913">
              <a:lnSpc>
                <a:spcPct val="89000"/>
              </a:lnSpc>
              <a:buClr>
                <a:srgbClr val="E6E6E6"/>
              </a:buClr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/>
              <a:t>Je </a:t>
            </a:r>
            <a:r>
              <a:rPr lang="en-GB" altLang="cs-CZ" dirty="0" err="1"/>
              <a:t>poskytována</a:t>
            </a:r>
            <a:r>
              <a:rPr lang="en-GB" altLang="cs-CZ" dirty="0"/>
              <a:t> v </a:t>
            </a:r>
            <a:r>
              <a:rPr lang="en-GB" altLang="cs-CZ" b="1" dirty="0" err="1"/>
              <a:t>perioperačním</a:t>
            </a:r>
            <a:r>
              <a:rPr lang="en-GB" altLang="cs-CZ" dirty="0"/>
              <a:t> </a:t>
            </a:r>
            <a:r>
              <a:rPr lang="en-GB" altLang="cs-CZ" dirty="0" err="1"/>
              <a:t>období</a:t>
            </a:r>
            <a:r>
              <a:rPr lang="en-GB" altLang="cs-CZ" dirty="0"/>
              <a:t> a </a:t>
            </a:r>
            <a:r>
              <a:rPr lang="en-GB" altLang="cs-CZ" dirty="0" err="1"/>
              <a:t>zahrnuje</a:t>
            </a:r>
            <a:r>
              <a:rPr lang="en-GB" altLang="cs-CZ" dirty="0"/>
              <a:t> </a:t>
            </a:r>
            <a:r>
              <a:rPr lang="en-GB" altLang="cs-CZ" dirty="0" err="1"/>
              <a:t>podíl</a:t>
            </a:r>
            <a:r>
              <a:rPr lang="en-GB" altLang="cs-CZ" dirty="0"/>
              <a:t> </a:t>
            </a:r>
            <a:r>
              <a:rPr lang="en-GB" altLang="cs-CZ" dirty="0" err="1"/>
              <a:t>na</a:t>
            </a:r>
            <a:r>
              <a:rPr lang="en-GB" altLang="cs-CZ" dirty="0"/>
              <a:t> </a:t>
            </a:r>
            <a:r>
              <a:rPr lang="en-GB" altLang="cs-CZ" dirty="0" err="1"/>
              <a:t>přípravě</a:t>
            </a:r>
            <a:r>
              <a:rPr lang="en-GB" altLang="cs-CZ" dirty="0"/>
              <a:t> k </a:t>
            </a:r>
            <a:r>
              <a:rPr lang="en-GB" altLang="cs-CZ" dirty="0" err="1"/>
              <a:t>výkonu</a:t>
            </a:r>
            <a:r>
              <a:rPr lang="en-GB" altLang="cs-CZ" dirty="0"/>
              <a:t>, </a:t>
            </a:r>
            <a:r>
              <a:rPr lang="en-GB" altLang="cs-CZ" dirty="0" err="1"/>
              <a:t>samotné</a:t>
            </a:r>
            <a:r>
              <a:rPr lang="en-GB" altLang="cs-CZ" dirty="0"/>
              <a:t> </a:t>
            </a:r>
            <a:r>
              <a:rPr lang="en-GB" altLang="cs-CZ" dirty="0" err="1"/>
              <a:t>zajištění</a:t>
            </a:r>
            <a:r>
              <a:rPr lang="en-GB" altLang="cs-CZ" dirty="0"/>
              <a:t> v </a:t>
            </a:r>
            <a:r>
              <a:rPr lang="en-GB" altLang="cs-CZ" dirty="0" err="1"/>
              <a:t>jeho</a:t>
            </a:r>
            <a:r>
              <a:rPr lang="en-GB" altLang="cs-CZ" dirty="0"/>
              <a:t> </a:t>
            </a:r>
            <a:r>
              <a:rPr lang="en-GB" altLang="cs-CZ" dirty="0" err="1"/>
              <a:t>průběhu</a:t>
            </a:r>
            <a:r>
              <a:rPr lang="en-GB" altLang="cs-CZ" dirty="0"/>
              <a:t> a </a:t>
            </a:r>
            <a:r>
              <a:rPr lang="en-GB" altLang="cs-CZ" dirty="0" err="1"/>
              <a:t>nezbytnou</a:t>
            </a:r>
            <a:r>
              <a:rPr lang="en-GB" altLang="cs-CZ" dirty="0"/>
              <a:t> </a:t>
            </a:r>
            <a:r>
              <a:rPr lang="en-GB" altLang="cs-CZ" dirty="0" err="1"/>
              <a:t>péči</a:t>
            </a:r>
            <a:r>
              <a:rPr lang="en-GB" altLang="cs-CZ" dirty="0"/>
              <a:t> </a:t>
            </a:r>
            <a:r>
              <a:rPr lang="en-GB" altLang="cs-CZ" dirty="0" err="1"/>
              <a:t>navazující</a:t>
            </a:r>
            <a:endParaRPr lang="en-GB" altLang="cs-CZ" dirty="0"/>
          </a:p>
        </p:txBody>
      </p:sp>
    </p:spTree>
    <p:extLst>
      <p:ext uri="{BB962C8B-B14F-4D97-AF65-F5344CB8AC3E}">
        <p14:creationId xmlns:p14="http://schemas.microsoft.com/office/powerpoint/2010/main" val="23486358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896641" y="256347"/>
            <a:ext cx="10412159" cy="1146360"/>
          </a:xfrm>
          <a:ln/>
        </p:spPr>
        <p:txBody>
          <a:bodyPr tIns="72643"/>
          <a:lstStyle/>
          <a:p>
            <a:pPr>
              <a:lnSpc>
                <a:spcPct val="87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/>
              <a:t>Celková anestezie: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6641" y="1781468"/>
            <a:ext cx="10609920" cy="4478870"/>
          </a:xfrm>
          <a:ln/>
        </p:spPr>
        <p:txBody>
          <a:bodyPr/>
          <a:lstStyle/>
          <a:p>
            <a:pPr marL="431800" indent="-323850"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 err="1"/>
              <a:t>vyřazení</a:t>
            </a:r>
            <a:r>
              <a:rPr lang="cs-CZ" altLang="cs-CZ" dirty="0"/>
              <a:t> mozkových </a:t>
            </a:r>
            <a:r>
              <a:rPr lang="cs-CZ" altLang="cs-CZ" dirty="0" err="1"/>
              <a:t>bb</a:t>
            </a:r>
            <a:r>
              <a:rPr lang="cs-CZ" altLang="cs-CZ" dirty="0"/>
              <a:t>. z normální činnosti (vnímání a reflexy)</a:t>
            </a:r>
          </a:p>
          <a:p>
            <a:pPr marL="431800" indent="-323850"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dirty="0"/>
              <a:t>uměle vytvořené a ŘÍZENÉ, </a:t>
            </a:r>
            <a:br>
              <a:rPr lang="cs-CZ" altLang="cs-CZ" dirty="0"/>
            </a:br>
            <a:r>
              <a:rPr lang="cs-CZ" altLang="cs-CZ" dirty="0"/>
              <a:t>plně </a:t>
            </a:r>
            <a:r>
              <a:rPr lang="cs-CZ" altLang="cs-CZ" dirty="0" err="1"/>
              <a:t>rev</a:t>
            </a:r>
            <a:r>
              <a:rPr lang="en-GB" altLang="cs-CZ" dirty="0" err="1"/>
              <a:t>erzibilní</a:t>
            </a:r>
            <a:r>
              <a:rPr lang="en-GB" altLang="cs-CZ" dirty="0"/>
              <a:t> </a:t>
            </a:r>
            <a:r>
              <a:rPr lang="en-GB" altLang="cs-CZ" dirty="0" err="1"/>
              <a:t>koma</a:t>
            </a:r>
            <a:endParaRPr lang="en-GB" altLang="cs-CZ" dirty="0"/>
          </a:p>
        </p:txBody>
      </p:sp>
      <p:grpSp>
        <p:nvGrpSpPr>
          <p:cNvPr id="20483" name="Group 3"/>
          <p:cNvGrpSpPr>
            <a:grpSpLocks/>
          </p:cNvGrpSpPr>
          <p:nvPr/>
        </p:nvGrpSpPr>
        <p:grpSpPr bwMode="auto">
          <a:xfrm>
            <a:off x="6806401" y="2434078"/>
            <a:ext cx="5047679" cy="3731431"/>
            <a:chOff x="3545" y="2139"/>
            <a:chExt cx="2629" cy="2591"/>
          </a:xfrm>
        </p:grpSpPr>
        <p:sp>
          <p:nvSpPr>
            <p:cNvPr id="20484" name="Oval 4"/>
            <p:cNvSpPr>
              <a:spLocks noChangeArrowheads="1"/>
            </p:cNvSpPr>
            <p:nvPr/>
          </p:nvSpPr>
          <p:spPr bwMode="auto">
            <a:xfrm>
              <a:off x="3545" y="2139"/>
              <a:ext cx="2629" cy="2591"/>
            </a:xfrm>
            <a:prstGeom prst="ellipse">
              <a:avLst/>
            </a:prstGeom>
            <a:noFill/>
            <a:ln w="25400" cap="flat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0485" name="Line 5"/>
            <p:cNvSpPr>
              <a:spLocks noChangeShapeType="1"/>
            </p:cNvSpPr>
            <p:nvPr/>
          </p:nvSpPr>
          <p:spPr bwMode="auto">
            <a:xfrm>
              <a:off x="3862" y="2611"/>
              <a:ext cx="980" cy="854"/>
            </a:xfrm>
            <a:prstGeom prst="line">
              <a:avLst/>
            </a:prstGeom>
            <a:noFill/>
            <a:ln w="25400" cap="flat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0486" name="Line 6"/>
            <p:cNvSpPr>
              <a:spLocks noChangeShapeType="1"/>
            </p:cNvSpPr>
            <p:nvPr/>
          </p:nvSpPr>
          <p:spPr bwMode="auto">
            <a:xfrm flipV="1">
              <a:off x="4851" y="2648"/>
              <a:ext cx="995" cy="817"/>
            </a:xfrm>
            <a:prstGeom prst="line">
              <a:avLst/>
            </a:prstGeom>
            <a:noFill/>
            <a:ln w="25400" cap="flat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0487" name="Line 7"/>
            <p:cNvSpPr>
              <a:spLocks noChangeShapeType="1"/>
            </p:cNvSpPr>
            <p:nvPr/>
          </p:nvSpPr>
          <p:spPr bwMode="auto">
            <a:xfrm>
              <a:off x="4859" y="3458"/>
              <a:ext cx="0" cy="1270"/>
            </a:xfrm>
            <a:prstGeom prst="line">
              <a:avLst/>
            </a:prstGeom>
            <a:noFill/>
            <a:ln w="25400" cap="flat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0488" name="AutoShape 8"/>
            <p:cNvSpPr>
              <a:spLocks noChangeArrowheads="1"/>
            </p:cNvSpPr>
            <p:nvPr/>
          </p:nvSpPr>
          <p:spPr bwMode="auto">
            <a:xfrm>
              <a:off x="4141" y="2229"/>
              <a:ext cx="1402" cy="579"/>
            </a:xfrm>
            <a:prstGeom prst="roundRect">
              <a:avLst>
                <a:gd name="adj" fmla="val 19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Lucida Sans Unicode" charset="0"/>
                  <a:cs typeface="Lucida Sans Unicode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Lucida Sans Unicode" charset="0"/>
                  <a:cs typeface="Lucida Sans Unicode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Lucida Sans Unicode" charset="0"/>
                  <a:cs typeface="Lucida Sans Unicode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Lucida Sans Unicode" charset="0"/>
                  <a:cs typeface="Lucida Sans Unicode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Lucida Sans Unicode" charset="0"/>
                  <a:cs typeface="Lucida Sans Unicode" charset="0"/>
                </a:defRPr>
              </a:lvl5pPr>
              <a:lvl6pPr marL="2514600" indent="-228600" defTabSz="449263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Lucida Sans Unicode" charset="0"/>
                  <a:cs typeface="Lucida Sans Unicode" charset="0"/>
                </a:defRPr>
              </a:lvl6pPr>
              <a:lvl7pPr marL="2971800" indent="-228600" defTabSz="449263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Lucida Sans Unicode" charset="0"/>
                  <a:cs typeface="Lucida Sans Unicode" charset="0"/>
                </a:defRPr>
              </a:lvl7pPr>
              <a:lvl8pPr marL="3429000" indent="-228600" defTabSz="449263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Lucida Sans Unicode" charset="0"/>
                  <a:cs typeface="Lucida Sans Unicode" charset="0"/>
                </a:defRPr>
              </a:lvl8pPr>
              <a:lvl9pPr marL="3886200" indent="-228600" defTabSz="449263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Lucida Sans Unicode" charset="0"/>
                  <a:cs typeface="Lucida Sans Unicode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cs-CZ" altLang="cs-CZ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6" charset="0"/>
                  <a:cs typeface="Lucida Sans Unicode" charset="0"/>
                </a:rPr>
                <a:t>Hypnotics</a:t>
              </a:r>
              <a:r>
                <a:rPr kumimoji="0" lang="cs-CZ" altLang="cs-CZ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6" charset="0"/>
                  <a:cs typeface="Lucida Sans Unicode" charset="0"/>
                </a:rPr>
                <a:t>, </a:t>
              </a:r>
              <a:br>
                <a:rPr kumimoji="0" lang="cs-CZ" altLang="cs-CZ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6" charset="0"/>
                  <a:cs typeface="Lucida Sans Unicode" charset="0"/>
                </a:rPr>
              </a:br>
              <a:r>
                <a:rPr kumimoji="0" lang="cs-CZ" altLang="cs-CZ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6" charset="0"/>
                  <a:cs typeface="Lucida Sans Unicode" charset="0"/>
                </a:rPr>
                <a:t>Volatile</a:t>
              </a:r>
              <a:r>
                <a:rPr kumimoji="0" lang="cs-CZ" altLang="cs-CZ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6" charset="0"/>
                  <a:cs typeface="Lucida Sans Unicode" charset="0"/>
                </a:rPr>
                <a:t> </a:t>
              </a:r>
              <a:r>
                <a:rPr kumimoji="0" lang="cs-CZ" altLang="cs-CZ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6" charset="0"/>
                  <a:cs typeface="Lucida Sans Unicode" charset="0"/>
                </a:rPr>
                <a:t>anaesthetics</a:t>
              </a:r>
              <a:endPara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cs typeface="Lucida Sans Unicode" charset="0"/>
              </a:endParaRPr>
            </a:p>
          </p:txBody>
        </p:sp>
        <p:sp>
          <p:nvSpPr>
            <p:cNvPr id="20489" name="AutoShape 9"/>
            <p:cNvSpPr>
              <a:spLocks noChangeArrowheads="1"/>
            </p:cNvSpPr>
            <p:nvPr/>
          </p:nvSpPr>
          <p:spPr bwMode="auto">
            <a:xfrm>
              <a:off x="5174" y="3593"/>
              <a:ext cx="672" cy="579"/>
            </a:xfrm>
            <a:prstGeom prst="roundRect">
              <a:avLst>
                <a:gd name="adj" fmla="val 19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Lucida Sans Unicode" charset="0"/>
                  <a:cs typeface="Lucida Sans Unicode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Lucida Sans Unicode" charset="0"/>
                  <a:cs typeface="Lucida Sans Unicode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Lucida Sans Unicode" charset="0"/>
                  <a:cs typeface="Lucida Sans Unicode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Lucida Sans Unicode" charset="0"/>
                  <a:cs typeface="Lucida Sans Unicode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Lucida Sans Unicode" charset="0"/>
                  <a:cs typeface="Lucida Sans Unicode" charset="0"/>
                </a:defRPr>
              </a:lvl5pPr>
              <a:lvl6pPr marL="2514600" indent="-228600" defTabSz="449263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Lucida Sans Unicode" charset="0"/>
                  <a:cs typeface="Lucida Sans Unicode" charset="0"/>
                </a:defRPr>
              </a:lvl6pPr>
              <a:lvl7pPr marL="2971800" indent="-228600" defTabSz="449263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Lucida Sans Unicode" charset="0"/>
                  <a:cs typeface="Lucida Sans Unicode" charset="0"/>
                </a:defRPr>
              </a:lvl7pPr>
              <a:lvl8pPr marL="3429000" indent="-228600" defTabSz="449263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Lucida Sans Unicode" charset="0"/>
                  <a:cs typeface="Lucida Sans Unicode" charset="0"/>
                </a:defRPr>
              </a:lvl8pPr>
              <a:lvl9pPr marL="3886200" indent="-228600" defTabSz="449263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Lucida Sans Unicode" charset="0"/>
                  <a:cs typeface="Lucida Sans Unicode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cs-CZ" altLang="cs-CZ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6" charset="0"/>
                  <a:cs typeface="Lucida Sans Unicode" charset="0"/>
                </a:rPr>
                <a:t>Muscle </a:t>
              </a:r>
              <a:br>
                <a:rPr kumimoji="0" lang="cs-CZ" altLang="cs-CZ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6" charset="0"/>
                  <a:cs typeface="Lucida Sans Unicode" charset="0"/>
                </a:rPr>
              </a:br>
              <a:r>
                <a:rPr kumimoji="0" lang="cs-CZ" altLang="cs-CZ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6" charset="0"/>
                  <a:cs typeface="Lucida Sans Unicode" charset="0"/>
                </a:rPr>
                <a:t>relaxants</a:t>
              </a:r>
            </a:p>
          </p:txBody>
        </p:sp>
        <p:sp>
          <p:nvSpPr>
            <p:cNvPr id="20490" name="Text Box 10"/>
            <p:cNvSpPr txBox="1">
              <a:spLocks noChangeArrowheads="1"/>
            </p:cNvSpPr>
            <p:nvPr/>
          </p:nvSpPr>
          <p:spPr bwMode="auto">
            <a:xfrm>
              <a:off x="3682" y="3362"/>
              <a:ext cx="1194" cy="8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Lucida Sans Unicode" charset="0"/>
                  <a:cs typeface="Lucida Sans Unicode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Lucida Sans Unicode" charset="0"/>
                  <a:cs typeface="Lucida Sans Unicode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Lucida Sans Unicode" charset="0"/>
                  <a:cs typeface="Lucida Sans Unicode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Lucida Sans Unicode" charset="0"/>
                  <a:cs typeface="Lucida Sans Unicode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Lucida Sans Unicode" charset="0"/>
                  <a:cs typeface="Lucida Sans Unicode" charset="0"/>
                </a:defRPr>
              </a:lvl5pPr>
              <a:lvl6pPr marL="2514600" indent="-228600" defTabSz="449263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Lucida Sans Unicode" charset="0"/>
                  <a:cs typeface="Lucida Sans Unicode" charset="0"/>
                </a:defRPr>
              </a:lvl6pPr>
              <a:lvl7pPr marL="2971800" indent="-228600" defTabSz="449263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Lucida Sans Unicode" charset="0"/>
                  <a:cs typeface="Lucida Sans Unicode" charset="0"/>
                </a:defRPr>
              </a:lvl7pPr>
              <a:lvl8pPr marL="3429000" indent="-228600" defTabSz="449263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Lucida Sans Unicode" charset="0"/>
                  <a:cs typeface="Lucida Sans Unicode" charset="0"/>
                </a:defRPr>
              </a:lvl8pPr>
              <a:lvl9pPr marL="3886200" indent="-228600" defTabSz="449263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6" charset="0"/>
                  <a:ea typeface="Lucida Sans Unicode" charset="0"/>
                  <a:cs typeface="Lucida Sans Unicode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cs-CZ" altLang="cs-CZ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6" charset="0"/>
                  <a:cs typeface="Lucida Sans Unicode" charset="0"/>
                </a:rPr>
                <a:t>Analgetics</a:t>
              </a:r>
              <a:r>
                <a:rPr kumimoji="0" lang="cs-CZ" altLang="cs-CZ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6" charset="0"/>
                  <a:cs typeface="Lucida Sans Unicode" charset="0"/>
                </a:rPr>
                <a:t>: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cs-CZ" altLang="cs-CZ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6" charset="0"/>
                  <a:cs typeface="Lucida Sans Unicode" charset="0"/>
                </a:rPr>
                <a:t>Opioids</a:t>
              </a:r>
              <a:endPara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cs typeface="Lucida Sans Unicode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cs-CZ" altLang="cs-CZ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6" charset="0"/>
                  <a:cs typeface="Lucida Sans Unicode" charset="0"/>
                </a:rPr>
                <a:t>N2O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13145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896641" y="256347"/>
            <a:ext cx="10412159" cy="1146360"/>
          </a:xfrm>
          <a:ln/>
        </p:spPr>
        <p:txBody>
          <a:bodyPr tIns="72643"/>
          <a:lstStyle/>
          <a:p>
            <a:pPr>
              <a:lnSpc>
                <a:spcPct val="87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/>
              <a:t>Ideální anestetikum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6641" y="1781467"/>
            <a:ext cx="10609920" cy="3133769"/>
          </a:xfrm>
          <a:ln/>
        </p:spPr>
        <p:txBody>
          <a:bodyPr/>
          <a:lstStyle/>
          <a:p>
            <a:pPr marL="431800" indent="-323850"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dirty="0"/>
              <a:t>dočasné vyřazení mozkových </a:t>
            </a:r>
            <a:r>
              <a:rPr lang="cs-CZ" altLang="cs-CZ" dirty="0" err="1"/>
              <a:t>bb</a:t>
            </a:r>
            <a:r>
              <a:rPr lang="cs-CZ" altLang="cs-CZ" dirty="0"/>
              <a:t>.</a:t>
            </a:r>
          </a:p>
          <a:p>
            <a:pPr marL="431800" indent="-323850"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dirty="0"/>
              <a:t>bez vlivu na kardiovaskulární a dýchací systém</a:t>
            </a:r>
          </a:p>
          <a:p>
            <a:pPr marL="431800" indent="-323850"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dirty="0"/>
              <a:t>bezpečné, levné, netoxické, ... </a:t>
            </a:r>
          </a:p>
          <a:p>
            <a:pPr marL="0" indent="107950">
              <a:buClrTx/>
              <a:buSz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endParaRPr lang="cs-CZ" altLang="cs-CZ" dirty="0"/>
          </a:p>
          <a:p>
            <a:pPr marL="431800" indent="-323850"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dirty="0"/>
              <a:t>neexistuje</a:t>
            </a:r>
          </a:p>
        </p:txBody>
      </p:sp>
    </p:spTree>
    <p:extLst>
      <p:ext uri="{BB962C8B-B14F-4D97-AF65-F5344CB8AC3E}">
        <p14:creationId xmlns:p14="http://schemas.microsoft.com/office/powerpoint/2010/main" val="6413814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896641" y="256347"/>
            <a:ext cx="10412159" cy="1146360"/>
          </a:xfrm>
          <a:ln/>
        </p:spPr>
        <p:txBody>
          <a:bodyPr tIns="72643"/>
          <a:lstStyle/>
          <a:p>
            <a:pPr>
              <a:lnSpc>
                <a:spcPct val="87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/>
              <a:t>Slovník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6641" y="1683537"/>
            <a:ext cx="10609920" cy="4882113"/>
          </a:xfrm>
          <a:ln/>
        </p:spPr>
        <p:txBody>
          <a:bodyPr tIns="44704"/>
          <a:lstStyle/>
          <a:p>
            <a:pPr marL="420688" indent="-315913"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 err="1"/>
              <a:t>analgezie</a:t>
            </a:r>
            <a:r>
              <a:rPr lang="en-GB" altLang="cs-CZ" dirty="0"/>
              <a:t> = </a:t>
            </a:r>
            <a:r>
              <a:rPr lang="en-GB" altLang="cs-CZ" dirty="0" err="1"/>
              <a:t>odstranění</a:t>
            </a:r>
            <a:r>
              <a:rPr lang="en-GB" altLang="cs-CZ" dirty="0"/>
              <a:t> </a:t>
            </a:r>
            <a:r>
              <a:rPr lang="en-GB" altLang="cs-CZ" dirty="0" err="1"/>
              <a:t>bolesti</a:t>
            </a:r>
            <a:endParaRPr lang="en-GB" altLang="cs-CZ" dirty="0"/>
          </a:p>
          <a:p>
            <a:pPr marL="420688" indent="-315913">
              <a:lnSpc>
                <a:spcPct val="89000"/>
              </a:lnSpc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 err="1"/>
              <a:t>sedace</a:t>
            </a:r>
            <a:r>
              <a:rPr lang="en-GB" altLang="cs-CZ" dirty="0"/>
              <a:t> = </a:t>
            </a:r>
            <a:r>
              <a:rPr lang="en-GB" altLang="cs-CZ" dirty="0" err="1"/>
              <a:t>zklidnění</a:t>
            </a:r>
            <a:r>
              <a:rPr lang="en-GB" altLang="cs-CZ" dirty="0"/>
              <a:t> </a:t>
            </a:r>
            <a:r>
              <a:rPr lang="en-GB" altLang="cs-CZ" dirty="0" err="1"/>
              <a:t>odporu</a:t>
            </a:r>
            <a:r>
              <a:rPr lang="en-GB" altLang="cs-CZ" dirty="0"/>
              <a:t>, </a:t>
            </a:r>
            <a:r>
              <a:rPr lang="en-GB" altLang="cs-CZ" dirty="0" err="1"/>
              <a:t>neklidu</a:t>
            </a:r>
            <a:r>
              <a:rPr lang="en-GB" altLang="cs-CZ" dirty="0"/>
              <a:t> </a:t>
            </a:r>
            <a:r>
              <a:rPr lang="en-GB" altLang="cs-CZ" dirty="0" err="1"/>
              <a:t>pacienta</a:t>
            </a:r>
            <a:endParaRPr lang="en-GB" altLang="cs-CZ" dirty="0"/>
          </a:p>
          <a:p>
            <a:pPr marL="420688" indent="-315913">
              <a:lnSpc>
                <a:spcPct val="89000"/>
              </a:lnSpc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 err="1"/>
              <a:t>celková</a:t>
            </a:r>
            <a:r>
              <a:rPr lang="en-GB" altLang="cs-CZ" dirty="0"/>
              <a:t> </a:t>
            </a:r>
            <a:r>
              <a:rPr lang="en-GB" altLang="cs-CZ" dirty="0" err="1"/>
              <a:t>anestezie</a:t>
            </a:r>
            <a:r>
              <a:rPr lang="en-GB" altLang="cs-CZ" dirty="0"/>
              <a:t> (</a:t>
            </a:r>
            <a:r>
              <a:rPr lang="en-GB" altLang="cs-CZ" dirty="0" err="1"/>
              <a:t>inhal</a:t>
            </a:r>
            <a:r>
              <a:rPr lang="en-GB" altLang="cs-CZ" dirty="0"/>
              <a:t>., TIVA, </a:t>
            </a:r>
            <a:r>
              <a:rPr lang="en-GB" altLang="cs-CZ" dirty="0" err="1"/>
              <a:t>doplňovaná</a:t>
            </a:r>
            <a:r>
              <a:rPr lang="en-GB" altLang="cs-CZ" dirty="0"/>
              <a:t>)</a:t>
            </a:r>
          </a:p>
          <a:p>
            <a:pPr marL="422275" indent="-315913">
              <a:lnSpc>
                <a:spcPct val="89000"/>
              </a:lnSpc>
              <a:buSz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endParaRPr lang="en-GB" altLang="cs-CZ" dirty="0"/>
          </a:p>
          <a:p>
            <a:pPr marL="422275" indent="-315913">
              <a:lnSpc>
                <a:spcPct val="89000"/>
              </a:lnSpc>
              <a:buSz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 err="1"/>
              <a:t>regionální</a:t>
            </a:r>
            <a:r>
              <a:rPr lang="en-GB" altLang="cs-CZ" dirty="0"/>
              <a:t> </a:t>
            </a:r>
            <a:r>
              <a:rPr lang="en-GB" altLang="cs-CZ" dirty="0" err="1"/>
              <a:t>anestezie</a:t>
            </a:r>
            <a:endParaRPr lang="en-GB" altLang="cs-CZ" dirty="0"/>
          </a:p>
          <a:p>
            <a:pPr marL="1081088" lvl="1" indent="-622300">
              <a:lnSpc>
                <a:spcPct val="89000"/>
              </a:lnSpc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sz="3200" dirty="0"/>
              <a:t>centrální blokády </a:t>
            </a:r>
            <a:r>
              <a:rPr lang="en-GB" altLang="cs-CZ" sz="3200" dirty="0"/>
              <a:t>(SA, EPI)</a:t>
            </a:r>
          </a:p>
          <a:p>
            <a:pPr marL="1081088" lvl="1" indent="-622300">
              <a:lnSpc>
                <a:spcPct val="89000"/>
              </a:lnSpc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sz="3200" dirty="0" err="1"/>
              <a:t>periferní</a:t>
            </a:r>
            <a:r>
              <a:rPr lang="en-GB" altLang="cs-CZ" sz="3200" dirty="0"/>
              <a:t> </a:t>
            </a:r>
            <a:r>
              <a:rPr lang="en-GB" altLang="cs-CZ" sz="3200" dirty="0" err="1"/>
              <a:t>blokády</a:t>
            </a:r>
            <a:r>
              <a:rPr lang="cs-CZ" altLang="cs-CZ" sz="3200" dirty="0"/>
              <a:t> (plexus, n.)</a:t>
            </a:r>
            <a:endParaRPr lang="en-GB" altLang="cs-CZ" sz="3200" dirty="0"/>
          </a:p>
          <a:p>
            <a:pPr marL="1081088" lvl="1" indent="-622300">
              <a:lnSpc>
                <a:spcPct val="89000"/>
              </a:lnSpc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sz="3200" dirty="0"/>
              <a:t> (</a:t>
            </a:r>
            <a:r>
              <a:rPr lang="en-GB" altLang="cs-CZ" sz="3200" dirty="0" err="1"/>
              <a:t>infiltrační</a:t>
            </a:r>
            <a:r>
              <a:rPr lang="en-GB" altLang="cs-CZ" sz="3200" dirty="0"/>
              <a:t> = </a:t>
            </a:r>
            <a:r>
              <a:rPr lang="en-GB" altLang="cs-CZ" sz="3200" dirty="0" err="1"/>
              <a:t>místní</a:t>
            </a:r>
            <a:r>
              <a:rPr lang="en-GB" altLang="cs-CZ" sz="3200" dirty="0"/>
              <a:t> </a:t>
            </a:r>
            <a:r>
              <a:rPr lang="en-GB" altLang="cs-CZ" sz="3200" dirty="0" err="1"/>
              <a:t>anestézie</a:t>
            </a:r>
            <a:r>
              <a:rPr lang="en-GB" altLang="cs-CZ" sz="3200" dirty="0"/>
              <a:t>)</a:t>
            </a:r>
          </a:p>
          <a:p>
            <a:pPr marL="422275" indent="-315913">
              <a:lnSpc>
                <a:spcPct val="89000"/>
              </a:lnSpc>
              <a:buSz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endParaRPr lang="cs-CZ" altLang="cs-CZ" dirty="0"/>
          </a:p>
          <a:p>
            <a:pPr marL="422275" indent="-315913">
              <a:lnSpc>
                <a:spcPct val="89000"/>
              </a:lnSpc>
              <a:buSz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 err="1"/>
              <a:t>kombinovaná</a:t>
            </a:r>
            <a:r>
              <a:rPr lang="en-GB" altLang="cs-CZ" dirty="0"/>
              <a:t> </a:t>
            </a:r>
            <a:r>
              <a:rPr lang="en-GB" altLang="cs-CZ" dirty="0" err="1"/>
              <a:t>anestézie</a:t>
            </a:r>
            <a:r>
              <a:rPr lang="cs-CZ" altLang="cs-CZ" dirty="0"/>
              <a:t> (</a:t>
            </a:r>
            <a:r>
              <a:rPr lang="cs-CZ" altLang="cs-CZ" dirty="0" err="1"/>
              <a:t>reg</a:t>
            </a:r>
            <a:r>
              <a:rPr lang="cs-CZ" altLang="cs-CZ" dirty="0"/>
              <a:t> + CA)</a:t>
            </a:r>
            <a:endParaRPr lang="en-GB" altLang="cs-CZ" dirty="0"/>
          </a:p>
        </p:txBody>
      </p:sp>
    </p:spTree>
    <p:extLst>
      <p:ext uri="{BB962C8B-B14F-4D97-AF65-F5344CB8AC3E}">
        <p14:creationId xmlns:p14="http://schemas.microsoft.com/office/powerpoint/2010/main" val="23262479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896641" y="296672"/>
            <a:ext cx="10402560" cy="1057071"/>
          </a:xfrm>
          <a:ln/>
        </p:spPr>
        <p:txBody>
          <a:bodyPr tIns="39116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/>
              <a:t>Sedace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6641" y="1781467"/>
            <a:ext cx="10600319" cy="4389581"/>
          </a:xfrm>
          <a:ln/>
        </p:spPr>
        <p:txBody>
          <a:bodyPr tIns="24892"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sz="2800" dirty="0" err="1"/>
              <a:t>minimální</a:t>
            </a:r>
            <a:r>
              <a:rPr lang="en-GB" altLang="cs-CZ" sz="2800" dirty="0"/>
              <a:t> (</a:t>
            </a:r>
            <a:r>
              <a:rPr lang="en-GB" altLang="cs-CZ" sz="2800" dirty="0" err="1"/>
              <a:t>anxiolýza</a:t>
            </a:r>
            <a:r>
              <a:rPr lang="en-GB" altLang="cs-CZ" sz="2800" dirty="0"/>
              <a:t>) - </a:t>
            </a:r>
            <a:r>
              <a:rPr lang="en-GB" altLang="cs-CZ" sz="2800" dirty="0" err="1"/>
              <a:t>pacient</a:t>
            </a:r>
            <a:r>
              <a:rPr lang="en-GB" altLang="cs-CZ" sz="2800" dirty="0"/>
              <a:t> </a:t>
            </a:r>
            <a:r>
              <a:rPr lang="en-GB" altLang="cs-CZ" sz="2800" dirty="0" err="1"/>
              <a:t>reaguje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na</a:t>
            </a:r>
            <a:r>
              <a:rPr lang="en-GB" altLang="cs-CZ" sz="2800" dirty="0"/>
              <a:t> </a:t>
            </a:r>
            <a:r>
              <a:rPr lang="en-GB" altLang="cs-CZ" sz="2800" dirty="0" err="1"/>
              <a:t>slova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kognitivní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fce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sníženy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ochrané</a:t>
            </a:r>
            <a:r>
              <a:rPr lang="en-GB" altLang="cs-CZ" sz="2800" dirty="0"/>
              <a:t> </a:t>
            </a:r>
            <a:r>
              <a:rPr lang="en-GB" altLang="cs-CZ" sz="2800" dirty="0" err="1"/>
              <a:t>reflexy</a:t>
            </a:r>
            <a:r>
              <a:rPr lang="en-GB" altLang="cs-CZ" sz="2800" dirty="0"/>
              <a:t> </a:t>
            </a:r>
            <a:r>
              <a:rPr lang="en-GB" altLang="cs-CZ" sz="2800" dirty="0" err="1"/>
              <a:t>d.cest</a:t>
            </a:r>
            <a:r>
              <a:rPr lang="en-GB" altLang="cs-CZ" sz="2800" dirty="0"/>
              <a:t> </a:t>
            </a:r>
            <a:r>
              <a:rPr lang="en-GB" altLang="cs-CZ" sz="2800" dirty="0" err="1"/>
              <a:t>zachovány</a:t>
            </a:r>
            <a:r>
              <a:rPr lang="en-GB" altLang="cs-CZ" sz="2800" dirty="0"/>
              <a:t>, bez </a:t>
            </a:r>
            <a:r>
              <a:rPr lang="en-GB" altLang="cs-CZ" sz="2800" dirty="0" err="1"/>
              <a:t>vlivu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na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ventilaci</a:t>
            </a:r>
            <a:r>
              <a:rPr lang="en-GB" altLang="cs-CZ" sz="2800" dirty="0"/>
              <a:t> </a:t>
            </a:r>
            <a:r>
              <a:rPr lang="en-GB" altLang="cs-CZ" sz="2800" dirty="0" err="1"/>
              <a:t>či</a:t>
            </a:r>
            <a:r>
              <a:rPr lang="en-GB" altLang="cs-CZ" sz="2800" dirty="0"/>
              <a:t> </a:t>
            </a:r>
            <a:r>
              <a:rPr lang="en-GB" altLang="cs-CZ" sz="2800" dirty="0" err="1"/>
              <a:t>oběh</a:t>
            </a:r>
            <a:r>
              <a:rPr lang="en-GB" altLang="cs-CZ" sz="2800" dirty="0"/>
              <a:t>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sz="2800" dirty="0"/>
              <a:t>Conscious Sedation – </a:t>
            </a:r>
            <a:r>
              <a:rPr lang="en-GB" altLang="cs-CZ" sz="2800" dirty="0" err="1"/>
              <a:t>cílená</a:t>
            </a:r>
            <a:r>
              <a:rPr lang="en-GB" altLang="cs-CZ" sz="2800" dirty="0"/>
              <a:t> </a:t>
            </a:r>
            <a:r>
              <a:rPr lang="en-GB" altLang="cs-CZ" sz="2800" dirty="0" err="1"/>
              <a:t>reakce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na</a:t>
            </a:r>
            <a:r>
              <a:rPr lang="en-GB" altLang="cs-CZ" sz="2800" dirty="0"/>
              <a:t> </a:t>
            </a:r>
            <a:r>
              <a:rPr lang="en-GB" altLang="cs-CZ" sz="2800" dirty="0" err="1"/>
              <a:t>slovní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podněty</a:t>
            </a:r>
            <a:r>
              <a:rPr lang="en-GB" altLang="cs-CZ" sz="2800" dirty="0"/>
              <a:t> </a:t>
            </a:r>
            <a:r>
              <a:rPr lang="en-GB" altLang="cs-CZ" sz="2800" dirty="0" err="1"/>
              <a:t>může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být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nutná</a:t>
            </a:r>
            <a:r>
              <a:rPr lang="en-GB" altLang="cs-CZ" sz="2800" dirty="0"/>
              <a:t> </a:t>
            </a:r>
            <a:r>
              <a:rPr lang="en-GB" altLang="cs-CZ" sz="2800" dirty="0" err="1"/>
              <a:t>taktilní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stimulace</a:t>
            </a:r>
            <a:endParaRPr lang="en-GB" altLang="cs-CZ" sz="2800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dirty="0" err="1"/>
              <a:t>h</a:t>
            </a:r>
            <a:r>
              <a:rPr lang="en-GB" altLang="cs-CZ" sz="2800" dirty="0" err="1"/>
              <a:t>luboká</a:t>
            </a:r>
            <a:r>
              <a:rPr lang="en-GB" altLang="cs-CZ" sz="2800" dirty="0"/>
              <a:t> </a:t>
            </a:r>
            <a:r>
              <a:rPr lang="en-GB" altLang="cs-CZ" sz="2800" dirty="0" err="1"/>
              <a:t>sedace</a:t>
            </a:r>
            <a:r>
              <a:rPr lang="en-GB" altLang="cs-CZ" sz="2800" dirty="0"/>
              <a:t> – </a:t>
            </a:r>
            <a:r>
              <a:rPr lang="en-GB" altLang="cs-CZ" sz="2800" dirty="0" err="1"/>
              <a:t>reaguje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jen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na</a:t>
            </a:r>
            <a:r>
              <a:rPr lang="en-GB" altLang="cs-CZ" sz="2800" dirty="0"/>
              <a:t> </a:t>
            </a:r>
            <a:r>
              <a:rPr lang="en-GB" altLang="cs-CZ" sz="2800" dirty="0" err="1"/>
              <a:t>opakovanou</a:t>
            </a:r>
            <a:r>
              <a:rPr lang="en-GB" altLang="cs-CZ" sz="2800" dirty="0"/>
              <a:t> / </a:t>
            </a:r>
            <a:r>
              <a:rPr lang="en-GB" altLang="cs-CZ" sz="2800" dirty="0" err="1"/>
              <a:t>bolestivou</a:t>
            </a:r>
            <a:r>
              <a:rPr lang="en-GB" altLang="cs-CZ" sz="2800" dirty="0"/>
              <a:t> </a:t>
            </a:r>
            <a:r>
              <a:rPr lang="en-GB" altLang="cs-CZ" sz="2800" dirty="0" err="1"/>
              <a:t>stimulaci</a:t>
            </a:r>
            <a:r>
              <a:rPr lang="en-GB" altLang="cs-CZ" sz="2800" dirty="0"/>
              <a:t>; </a:t>
            </a:r>
            <a:r>
              <a:rPr lang="en-GB" altLang="cs-CZ" sz="2800" dirty="0" err="1"/>
              <a:t>ohrožena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průchodnost</a:t>
            </a:r>
            <a:r>
              <a:rPr lang="en-GB" altLang="cs-CZ" sz="2800" dirty="0"/>
              <a:t> d. </a:t>
            </a:r>
            <a:r>
              <a:rPr lang="en-GB" altLang="cs-CZ" sz="2800" dirty="0" err="1"/>
              <a:t>cest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možná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neadekvátní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ventilace</a:t>
            </a:r>
            <a:endParaRPr lang="cs-CZ" altLang="cs-CZ" sz="2800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endParaRPr lang="en-GB" altLang="cs-CZ" sz="2800" dirty="0"/>
          </a:p>
          <a:p>
            <a:pPr marL="460375" indent="-457200">
              <a:lnSpc>
                <a:spcPct val="100000"/>
              </a:lnSpc>
              <a:buSzTx/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sz="2800" dirty="0" err="1"/>
              <a:t>Celková</a:t>
            </a:r>
            <a:r>
              <a:rPr lang="en-GB" altLang="cs-CZ" sz="2800" dirty="0"/>
              <a:t> </a:t>
            </a:r>
            <a:r>
              <a:rPr lang="en-GB" altLang="cs-CZ" sz="2800" dirty="0" err="1"/>
              <a:t>anestezie</a:t>
            </a:r>
            <a:r>
              <a:rPr lang="en-GB" altLang="cs-CZ" sz="2800" dirty="0"/>
              <a:t> – </a:t>
            </a:r>
            <a:r>
              <a:rPr lang="en-GB" altLang="cs-CZ" sz="2800" dirty="0" err="1"/>
              <a:t>ztráta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vědomí</a:t>
            </a:r>
            <a:r>
              <a:rPr lang="en-GB" altLang="cs-CZ" sz="2800" dirty="0"/>
              <a:t>, bez </a:t>
            </a:r>
            <a:r>
              <a:rPr lang="en-GB" altLang="cs-CZ" sz="2800" dirty="0" err="1"/>
              <a:t>rce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na</a:t>
            </a:r>
            <a:r>
              <a:rPr lang="en-GB" altLang="cs-CZ" sz="2800" dirty="0"/>
              <a:t> </a:t>
            </a:r>
            <a:r>
              <a:rPr lang="en-GB" altLang="cs-CZ" sz="2800" dirty="0" err="1"/>
              <a:t>bolest</a:t>
            </a:r>
            <a:r>
              <a:rPr lang="en-GB" altLang="cs-CZ" sz="2800" dirty="0"/>
              <a:t>. </a:t>
            </a:r>
            <a:br>
              <a:rPr lang="cs-CZ" altLang="cs-CZ" sz="2800" dirty="0"/>
            </a:br>
            <a:r>
              <a:rPr lang="en-GB" altLang="cs-CZ" sz="2800" dirty="0" err="1"/>
              <a:t>Nutnost</a:t>
            </a:r>
            <a:r>
              <a:rPr lang="en-GB" altLang="cs-CZ" sz="2800" dirty="0"/>
              <a:t> </a:t>
            </a:r>
            <a:r>
              <a:rPr lang="en-GB" altLang="cs-CZ" sz="2800" dirty="0" err="1"/>
              <a:t>zajistit</a:t>
            </a:r>
            <a:r>
              <a:rPr lang="en-GB" altLang="cs-CZ" sz="2800" dirty="0"/>
              <a:t> d. </a:t>
            </a:r>
            <a:r>
              <a:rPr lang="en-GB" altLang="cs-CZ" sz="2800" dirty="0" err="1"/>
              <a:t>cesty</a:t>
            </a:r>
            <a:r>
              <a:rPr lang="en-GB" altLang="cs-CZ" sz="2800" dirty="0"/>
              <a:t> a </a:t>
            </a:r>
            <a:r>
              <a:rPr lang="en-GB" altLang="cs-CZ" sz="2800" dirty="0" err="1"/>
              <a:t>ventilaci</a:t>
            </a:r>
            <a:r>
              <a:rPr lang="en-GB" altLang="cs-CZ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39385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896641" y="256347"/>
            <a:ext cx="10402560" cy="1139160"/>
          </a:xfrm>
          <a:ln/>
        </p:spPr>
        <p:txBody>
          <a:bodyPr tIns="39116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/>
              <a:t>Continuum of depth of sedation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80" y="1143480"/>
            <a:ext cx="9361920" cy="5389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9273600" y="6564209"/>
            <a:ext cx="2624641" cy="39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5pPr>
            <a:lvl6pPr marL="2514600" indent="-228600" defTabSz="449263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6pPr>
            <a:lvl7pPr marL="2971800" indent="-228600" defTabSz="449263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7pPr>
            <a:lvl8pPr marL="3429000" indent="-228600" defTabSz="449263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8pPr>
            <a:lvl9pPr marL="3886200" indent="-228600" defTabSz="449263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cs-CZ" altLang="cs-CZ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cs typeface="Lucida Sans Unicode" charset="0"/>
              </a:rPr>
              <a:t>ASA 2004/2009</a:t>
            </a:r>
          </a:p>
        </p:txBody>
      </p:sp>
    </p:spTree>
    <p:extLst>
      <p:ext uri="{BB962C8B-B14F-4D97-AF65-F5344CB8AC3E}">
        <p14:creationId xmlns:p14="http://schemas.microsoft.com/office/powerpoint/2010/main" val="6516719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896641" y="504053"/>
            <a:ext cx="10412159" cy="1146360"/>
          </a:xfrm>
          <a:ln/>
        </p:spPr>
        <p:txBody>
          <a:bodyPr tIns="72643"/>
          <a:lstStyle/>
          <a:p>
            <a:pPr>
              <a:lnSpc>
                <a:spcPct val="87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/>
              <a:t>Perioperační období: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6641" y="1906761"/>
            <a:ext cx="10412159" cy="4190840"/>
          </a:xfrm>
          <a:ln/>
        </p:spPr>
        <p:txBody>
          <a:bodyPr/>
          <a:lstStyle/>
          <a:p>
            <a:pPr marL="431800" indent="-323850"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dirty="0"/>
              <a:t>předoperační vyšetření</a:t>
            </a:r>
          </a:p>
          <a:p>
            <a:pPr marL="431800" indent="-323850"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dirty="0"/>
              <a:t>souhlas s anestezií</a:t>
            </a:r>
          </a:p>
          <a:p>
            <a:pPr marL="431800" indent="-323850"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dirty="0"/>
              <a:t>premedikace</a:t>
            </a:r>
          </a:p>
          <a:p>
            <a:pPr marL="0" indent="107950">
              <a:buClrTx/>
              <a:buSz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dirty="0"/>
              <a:t>anestezie:</a:t>
            </a:r>
          </a:p>
          <a:p>
            <a:pPr marL="863600" lvl="1" indent="-323850"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dirty="0"/>
              <a:t>úvod do anestezie</a:t>
            </a:r>
          </a:p>
          <a:p>
            <a:pPr marL="863600" lvl="1" indent="-323850"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dirty="0"/>
              <a:t>udržovací fáze</a:t>
            </a:r>
          </a:p>
          <a:p>
            <a:pPr marL="863600" lvl="1" indent="-323850"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dirty="0"/>
              <a:t>vyvedení z anestezie</a:t>
            </a:r>
          </a:p>
          <a:p>
            <a:pPr marL="431800" indent="-323850"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dirty="0"/>
              <a:t>pooperační péče</a:t>
            </a:r>
          </a:p>
        </p:txBody>
      </p:sp>
      <p:pic>
        <p:nvPicPr>
          <p:cNvPr id="67586" name="Picture 2" descr="https://1.bp.blogspot.com/-2RQ8_QuPnpU/XvuQsELbMaI/AAAAAAACJO4/hbVwe4qedFELpO9QqG_LnwE__f4kfdqMwCLcBGAsYHQ/s320/97744244_2560823474131844_510748055899314585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051" y="3301616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245390" y="5508787"/>
            <a:ext cx="32792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https://www.askpilot.info/2020/06/phases-of-flight.html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5B5A0BD-24DE-49D0-8F74-C8ADDAF722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446" y="1411115"/>
            <a:ext cx="1660446" cy="136102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BC0EA45-701D-442F-8B67-594BE6F8AB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527" y="5241744"/>
            <a:ext cx="1596692" cy="99793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40EB75D-6408-4D55-AE1A-061CF81DFD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6" t="40051" r="2406" b="-1"/>
          <a:stretch/>
        </p:blipFill>
        <p:spPr>
          <a:xfrm>
            <a:off x="5262005" y="4532581"/>
            <a:ext cx="1596692" cy="95721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34655CB-1D56-4D0E-86DF-5A35D4563A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781" y="3803056"/>
            <a:ext cx="1394645" cy="95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261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xfrm>
            <a:off x="896641" y="256347"/>
            <a:ext cx="10412159" cy="1146360"/>
          </a:xfrm>
          <a:ln/>
        </p:spPr>
        <p:txBody>
          <a:bodyPr tIns="72643"/>
          <a:lstStyle/>
          <a:p>
            <a:pPr>
              <a:lnSpc>
                <a:spcPct val="87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/>
              <a:t>Riziko anestezie - mortalita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91360" y="1781468"/>
            <a:ext cx="11295361" cy="5089494"/>
          </a:xfrm>
          <a:ln/>
        </p:spPr>
        <p:txBody>
          <a:bodyPr tIns="44704"/>
          <a:lstStyle/>
          <a:p>
            <a:pPr marL="420688" indent="-315913"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cs-CZ" dirty="0"/>
              <a:t>Trend </a:t>
            </a:r>
            <a:r>
              <a:rPr lang="en-GB" altLang="cs-CZ" dirty="0" err="1"/>
              <a:t>zvyšování</a:t>
            </a:r>
            <a:r>
              <a:rPr lang="en-GB" altLang="cs-CZ" dirty="0"/>
              <a:t> </a:t>
            </a:r>
            <a:r>
              <a:rPr lang="en-GB" altLang="cs-CZ" dirty="0" err="1"/>
              <a:t>bezpečnosti</a:t>
            </a:r>
            <a:r>
              <a:rPr lang="en-GB" altLang="cs-CZ" dirty="0"/>
              <a:t>  =&gt; </a:t>
            </a:r>
            <a:r>
              <a:rPr lang="en-GB" altLang="cs-CZ" dirty="0" err="1"/>
              <a:t>klesá</a:t>
            </a:r>
            <a:r>
              <a:rPr lang="en-GB" altLang="cs-CZ" dirty="0"/>
              <a:t> tolerance </a:t>
            </a:r>
            <a:r>
              <a:rPr lang="en-GB" altLang="cs-CZ" dirty="0" err="1"/>
              <a:t>společnosti</a:t>
            </a:r>
            <a:r>
              <a:rPr lang="en-GB" altLang="cs-CZ" dirty="0"/>
              <a:t> k</a:t>
            </a:r>
            <a:r>
              <a:rPr lang="cs-CZ" altLang="cs-CZ" dirty="0"/>
              <a:t> </a:t>
            </a:r>
            <a:r>
              <a:rPr lang="en-GB" altLang="cs-CZ" dirty="0" err="1"/>
              <a:t>anesteziologickým</a:t>
            </a:r>
            <a:r>
              <a:rPr lang="en-GB" altLang="cs-CZ" dirty="0"/>
              <a:t> </a:t>
            </a:r>
            <a:r>
              <a:rPr lang="en-GB" altLang="cs-CZ" dirty="0" err="1"/>
              <a:t>komplikacím</a:t>
            </a:r>
            <a:endParaRPr lang="en-GB" altLang="cs-CZ" dirty="0"/>
          </a:p>
          <a:p>
            <a:pPr marL="422275" indent="-315913">
              <a:lnSpc>
                <a:spcPct val="89000"/>
              </a:lnSpc>
              <a:buSz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altLang="cs-CZ" dirty="0"/>
          </a:p>
          <a:p>
            <a:pPr marL="422275" indent="-315913">
              <a:lnSpc>
                <a:spcPct val="89000"/>
              </a:lnSpc>
              <a:buSz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cs-CZ" dirty="0" err="1"/>
              <a:t>Letalita</a:t>
            </a:r>
            <a:r>
              <a:rPr lang="en-GB" altLang="cs-CZ" dirty="0"/>
              <a:t> v </a:t>
            </a:r>
            <a:r>
              <a:rPr lang="en-GB" altLang="cs-CZ" dirty="0" err="1"/>
              <a:t>anestezii</a:t>
            </a:r>
            <a:r>
              <a:rPr lang="en-GB" altLang="cs-CZ" dirty="0"/>
              <a:t>:</a:t>
            </a:r>
          </a:p>
          <a:p>
            <a:pPr marL="420688" indent="-315913">
              <a:lnSpc>
                <a:spcPct val="89000"/>
              </a:lnSpc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cs-CZ" dirty="0"/>
              <a:t>    1952    1 :     2 000 (Beecher, 1954)</a:t>
            </a:r>
          </a:p>
          <a:p>
            <a:pPr marL="420688" indent="-315913">
              <a:lnSpc>
                <a:spcPct val="89000"/>
              </a:lnSpc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cs-CZ" dirty="0"/>
              <a:t>    1982    1 :   10 000 (NCEPOD 1987)</a:t>
            </a:r>
          </a:p>
          <a:p>
            <a:pPr marL="420688" indent="-315913">
              <a:lnSpc>
                <a:spcPct val="89000"/>
              </a:lnSpc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cs-CZ" dirty="0"/>
              <a:t>    2001    1 :   50 000 – 220 000 (Brown, 2002)</a:t>
            </a:r>
          </a:p>
          <a:p>
            <a:pPr marL="422275" indent="-315913">
              <a:lnSpc>
                <a:spcPct val="89000"/>
              </a:lnSpc>
              <a:buSz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altLang="cs-CZ" dirty="0"/>
          </a:p>
          <a:p>
            <a:pPr marL="420688" indent="-315913">
              <a:lnSpc>
                <a:spcPct val="89000"/>
              </a:lnSpc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cs-CZ" dirty="0" err="1"/>
              <a:t>Riziko</a:t>
            </a:r>
            <a:r>
              <a:rPr lang="en-GB" altLang="cs-CZ" dirty="0"/>
              <a:t> </a:t>
            </a:r>
            <a:r>
              <a:rPr lang="en-GB" altLang="cs-CZ" dirty="0" err="1"/>
              <a:t>úmrtí</a:t>
            </a:r>
            <a:r>
              <a:rPr lang="en-GB" altLang="cs-CZ" dirty="0"/>
              <a:t> </a:t>
            </a:r>
            <a:r>
              <a:rPr lang="en-GB" altLang="cs-CZ" dirty="0" err="1"/>
              <a:t>při</a:t>
            </a:r>
            <a:r>
              <a:rPr lang="en-GB" altLang="cs-CZ" dirty="0"/>
              <a:t> </a:t>
            </a:r>
            <a:r>
              <a:rPr lang="en-GB" altLang="cs-CZ" dirty="0" err="1"/>
              <a:t>leteckém</a:t>
            </a:r>
            <a:r>
              <a:rPr lang="en-GB" altLang="cs-CZ" dirty="0"/>
              <a:t> </a:t>
            </a:r>
            <a:r>
              <a:rPr lang="en-GB" altLang="cs-CZ" dirty="0" err="1"/>
              <a:t>neštěstí</a:t>
            </a:r>
            <a:r>
              <a:rPr lang="en-GB" altLang="cs-CZ" dirty="0"/>
              <a:t> 1: 755 000 (1997)</a:t>
            </a:r>
          </a:p>
        </p:txBody>
      </p:sp>
    </p:spTree>
    <p:extLst>
      <p:ext uri="{BB962C8B-B14F-4D97-AF65-F5344CB8AC3E}">
        <p14:creationId xmlns:p14="http://schemas.microsoft.com/office/powerpoint/2010/main" val="15492006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Standardní  oddělení (</a:t>
            </a:r>
            <a:r>
              <a:rPr lang="cs-CZ" dirty="0" err="1"/>
              <a:t>ward</a:t>
            </a:r>
            <a:r>
              <a:rPr lang="cs-CZ" dirty="0"/>
              <a:t>)</a:t>
            </a:r>
          </a:p>
          <a:p>
            <a:r>
              <a:rPr lang="cs-CZ" dirty="0"/>
              <a:t>JIP (HDU)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RO (ICU,CC)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Anesteziologicko-resuscitační klinika Fakultní nemocnice u sv. Anny v Brně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Hospitalizace a vitální funkce</a:t>
            </a:r>
          </a:p>
        </p:txBody>
      </p:sp>
    </p:spTree>
    <p:extLst>
      <p:ext uri="{BB962C8B-B14F-4D97-AF65-F5344CB8AC3E}">
        <p14:creationId xmlns:p14="http://schemas.microsoft.com/office/powerpoint/2010/main" val="1031458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>
          <a:xfrm>
            <a:off x="896641" y="504053"/>
            <a:ext cx="10412159" cy="1146360"/>
          </a:xfrm>
          <a:ln/>
        </p:spPr>
        <p:txBody>
          <a:bodyPr tIns="72643"/>
          <a:lstStyle/>
          <a:p>
            <a:pPr>
              <a:lnSpc>
                <a:spcPct val="87000"/>
              </a:lnSpc>
              <a:spcBef>
                <a:spcPts val="800"/>
              </a:spcBef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/>
              <a:t>Příčiny úmrtí při anestezii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6641" y="1906760"/>
            <a:ext cx="10412159" cy="4320454"/>
          </a:xfrm>
          <a:ln/>
        </p:spPr>
        <p:txBody>
          <a:bodyPr tIns="44704"/>
          <a:lstStyle/>
          <a:p>
            <a:pPr marL="420688" indent="-315913">
              <a:spcBef>
                <a:spcPts val="800"/>
              </a:spcBef>
              <a:spcAft>
                <a:spcPct val="0"/>
              </a:spcAft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 err="1"/>
              <a:t>hypoxémie</a:t>
            </a:r>
            <a:r>
              <a:rPr lang="en-GB" altLang="cs-CZ" dirty="0"/>
              <a:t> </a:t>
            </a:r>
            <a:r>
              <a:rPr lang="en-GB" altLang="cs-CZ" dirty="0" err="1"/>
              <a:t>při</a:t>
            </a:r>
            <a:r>
              <a:rPr lang="en-GB" altLang="cs-CZ" dirty="0"/>
              <a:t> </a:t>
            </a:r>
            <a:r>
              <a:rPr lang="en-GB" altLang="cs-CZ" dirty="0" err="1"/>
              <a:t>poruše</a:t>
            </a:r>
            <a:r>
              <a:rPr lang="en-GB" altLang="cs-CZ" dirty="0"/>
              <a:t> </a:t>
            </a:r>
            <a:r>
              <a:rPr lang="en-GB" altLang="cs-CZ" dirty="0" err="1"/>
              <a:t>dýchání</a:t>
            </a:r>
            <a:endParaRPr lang="en-GB" altLang="cs-CZ" dirty="0"/>
          </a:p>
          <a:p>
            <a:pPr marL="741363" lvl="1" indent="-284163">
              <a:lnSpc>
                <a:spcPct val="89000"/>
              </a:lnSpc>
              <a:spcBef>
                <a:spcPts val="800"/>
              </a:spcBef>
              <a:spcAft>
                <a:spcPct val="0"/>
              </a:spcAft>
              <a:buFont typeface="Times New Roman" pitchFamily="16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 err="1"/>
              <a:t>selhání</a:t>
            </a:r>
            <a:r>
              <a:rPr lang="en-GB" altLang="cs-CZ" dirty="0"/>
              <a:t> </a:t>
            </a:r>
            <a:r>
              <a:rPr lang="en-GB" altLang="cs-CZ" dirty="0" err="1"/>
              <a:t>ventilace</a:t>
            </a:r>
            <a:r>
              <a:rPr lang="en-GB" altLang="cs-CZ" dirty="0"/>
              <a:t>  </a:t>
            </a:r>
          </a:p>
          <a:p>
            <a:pPr marL="741363" lvl="1" indent="-284163">
              <a:lnSpc>
                <a:spcPct val="89000"/>
              </a:lnSpc>
              <a:spcBef>
                <a:spcPts val="800"/>
              </a:spcBef>
              <a:spcAft>
                <a:spcPct val="0"/>
              </a:spcAft>
              <a:buFont typeface="Times New Roman" pitchFamily="16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 err="1"/>
              <a:t>intubace</a:t>
            </a:r>
            <a:r>
              <a:rPr lang="en-GB" altLang="cs-CZ" dirty="0"/>
              <a:t> do </a:t>
            </a:r>
            <a:r>
              <a:rPr lang="en-GB" altLang="cs-CZ" dirty="0" err="1"/>
              <a:t>jícnu</a:t>
            </a:r>
            <a:endParaRPr lang="en-GB" altLang="cs-CZ" dirty="0"/>
          </a:p>
          <a:p>
            <a:pPr marL="741363" lvl="1" indent="-284163">
              <a:lnSpc>
                <a:spcPct val="89000"/>
              </a:lnSpc>
              <a:spcBef>
                <a:spcPts val="800"/>
              </a:spcBef>
              <a:spcAft>
                <a:spcPct val="0"/>
              </a:spcAft>
              <a:buFont typeface="Times New Roman" pitchFamily="16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 err="1"/>
              <a:t>vdechnutí</a:t>
            </a:r>
            <a:r>
              <a:rPr lang="en-GB" altLang="cs-CZ" dirty="0"/>
              <a:t> / </a:t>
            </a:r>
            <a:r>
              <a:rPr lang="en-GB" altLang="cs-CZ" dirty="0" err="1"/>
              <a:t>zatečení</a:t>
            </a:r>
            <a:r>
              <a:rPr lang="en-GB" altLang="cs-CZ" dirty="0"/>
              <a:t> </a:t>
            </a:r>
            <a:r>
              <a:rPr lang="en-GB" altLang="cs-CZ" dirty="0" err="1"/>
              <a:t>gastrického</a:t>
            </a:r>
            <a:r>
              <a:rPr lang="en-GB" altLang="cs-CZ" dirty="0"/>
              <a:t> </a:t>
            </a:r>
            <a:r>
              <a:rPr lang="en-GB" altLang="cs-CZ" dirty="0" err="1"/>
              <a:t>obsahu</a:t>
            </a:r>
            <a:r>
              <a:rPr lang="en-GB" altLang="cs-CZ" dirty="0"/>
              <a:t> do </a:t>
            </a:r>
            <a:r>
              <a:rPr lang="en-GB" altLang="cs-CZ" dirty="0" err="1"/>
              <a:t>plic</a:t>
            </a:r>
            <a:endParaRPr lang="en-GB" altLang="cs-CZ" dirty="0"/>
          </a:p>
          <a:p>
            <a:pPr marL="420688" indent="-315913">
              <a:lnSpc>
                <a:spcPct val="89000"/>
              </a:lnSpc>
              <a:spcBef>
                <a:spcPts val="800"/>
              </a:spcBef>
              <a:spcAft>
                <a:spcPct val="0"/>
              </a:spcAft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 err="1"/>
              <a:t>oběhová</a:t>
            </a:r>
            <a:r>
              <a:rPr lang="en-GB" altLang="cs-CZ" dirty="0"/>
              <a:t> </a:t>
            </a:r>
            <a:r>
              <a:rPr lang="en-GB" altLang="cs-CZ" dirty="0" err="1"/>
              <a:t>nestabilita</a:t>
            </a:r>
            <a:r>
              <a:rPr lang="cs-CZ" altLang="cs-CZ" dirty="0"/>
              <a:t> (AIM, šok)</a:t>
            </a:r>
            <a:endParaRPr lang="en-GB" altLang="cs-CZ" dirty="0"/>
          </a:p>
          <a:p>
            <a:pPr marL="420688" indent="-315913">
              <a:lnSpc>
                <a:spcPct val="89000"/>
              </a:lnSpc>
              <a:spcBef>
                <a:spcPts val="800"/>
              </a:spcBef>
              <a:spcAft>
                <a:spcPct val="0"/>
              </a:spcAft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 err="1"/>
              <a:t>předávkování</a:t>
            </a:r>
            <a:r>
              <a:rPr lang="en-GB" altLang="cs-CZ" dirty="0"/>
              <a:t> </a:t>
            </a:r>
            <a:r>
              <a:rPr lang="en-GB" altLang="cs-CZ" dirty="0" err="1"/>
              <a:t>léky</a:t>
            </a:r>
            <a:endParaRPr lang="en-GB" altLang="cs-CZ" dirty="0"/>
          </a:p>
          <a:p>
            <a:pPr marL="420688" indent="-315913">
              <a:lnSpc>
                <a:spcPct val="89000"/>
              </a:lnSpc>
              <a:spcBef>
                <a:spcPts val="800"/>
              </a:spcBef>
              <a:spcAft>
                <a:spcPct val="0"/>
              </a:spcAft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 err="1"/>
              <a:t>anafylaxe</a:t>
            </a:r>
            <a:r>
              <a:rPr lang="en-GB" altLang="cs-CZ" dirty="0"/>
              <a:t>, </a:t>
            </a:r>
            <a:r>
              <a:rPr lang="en-GB" altLang="cs-CZ" dirty="0" err="1"/>
              <a:t>interakce</a:t>
            </a:r>
            <a:r>
              <a:rPr lang="en-GB" altLang="cs-CZ" dirty="0"/>
              <a:t> </a:t>
            </a:r>
            <a:r>
              <a:rPr lang="en-GB" altLang="cs-CZ" dirty="0" err="1"/>
              <a:t>farmak</a:t>
            </a:r>
            <a:endParaRPr lang="en-GB" altLang="cs-CZ" dirty="0"/>
          </a:p>
          <a:p>
            <a:pPr marL="422275" indent="-315913">
              <a:lnSpc>
                <a:spcPct val="89000"/>
              </a:lnSpc>
              <a:spcBef>
                <a:spcPts val="800"/>
              </a:spcBef>
              <a:spcAft>
                <a:spcPct val="0"/>
              </a:spcAft>
              <a:buSz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endParaRPr lang="en-GB" altLang="cs-CZ" dirty="0"/>
          </a:p>
          <a:p>
            <a:pPr marL="422275" indent="-315913" algn="ctr">
              <a:lnSpc>
                <a:spcPct val="89000"/>
              </a:lnSpc>
              <a:spcBef>
                <a:spcPts val="800"/>
              </a:spcBef>
              <a:spcAft>
                <a:spcPct val="0"/>
              </a:spcAft>
              <a:buSz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/>
              <a:t>!!! </a:t>
            </a:r>
            <a:r>
              <a:rPr lang="en-GB" altLang="cs-CZ" dirty="0" err="1"/>
              <a:t>Velkému</a:t>
            </a:r>
            <a:r>
              <a:rPr lang="en-GB" altLang="cs-CZ" dirty="0"/>
              <a:t> </a:t>
            </a:r>
            <a:r>
              <a:rPr lang="en-GB" altLang="cs-CZ" dirty="0" err="1"/>
              <a:t>počtu</a:t>
            </a:r>
            <a:r>
              <a:rPr lang="en-GB" altLang="cs-CZ" dirty="0"/>
              <a:t> (60%) </a:t>
            </a:r>
            <a:r>
              <a:rPr lang="en-GB" altLang="cs-CZ" dirty="0" err="1"/>
              <a:t>úmrtí</a:t>
            </a:r>
            <a:r>
              <a:rPr lang="en-GB" altLang="cs-CZ" dirty="0"/>
              <a:t> </a:t>
            </a:r>
            <a:r>
              <a:rPr lang="en-GB" altLang="cs-CZ" dirty="0" err="1"/>
              <a:t>šlo</a:t>
            </a:r>
            <a:r>
              <a:rPr lang="en-GB" altLang="cs-CZ" dirty="0"/>
              <a:t> </a:t>
            </a:r>
            <a:r>
              <a:rPr lang="en-GB" altLang="cs-CZ" dirty="0" err="1"/>
              <a:t>zabránit</a:t>
            </a:r>
            <a:r>
              <a:rPr lang="en-GB" altLang="cs-CZ" dirty="0"/>
              <a:t> !!!</a:t>
            </a:r>
          </a:p>
        </p:txBody>
      </p:sp>
    </p:spTree>
    <p:extLst>
      <p:ext uri="{BB962C8B-B14F-4D97-AF65-F5344CB8AC3E}">
        <p14:creationId xmlns:p14="http://schemas.microsoft.com/office/powerpoint/2010/main" val="2907646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896641" y="504053"/>
            <a:ext cx="10412159" cy="1146360"/>
          </a:xfrm>
          <a:ln/>
        </p:spPr>
        <p:txBody>
          <a:bodyPr tIns="72643"/>
          <a:lstStyle/>
          <a:p>
            <a:pPr>
              <a:lnSpc>
                <a:spcPct val="87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 err="1"/>
              <a:t>Vyšetření</a:t>
            </a:r>
            <a:r>
              <a:rPr lang="en-GB" altLang="cs-CZ" dirty="0"/>
              <a:t> </a:t>
            </a:r>
            <a:r>
              <a:rPr lang="en-GB" altLang="cs-CZ" dirty="0" err="1"/>
              <a:t>dýchacích</a:t>
            </a:r>
            <a:r>
              <a:rPr lang="en-GB" altLang="cs-CZ" dirty="0"/>
              <a:t> </a:t>
            </a:r>
            <a:r>
              <a:rPr lang="en-GB" altLang="cs-CZ" dirty="0" err="1"/>
              <a:t>cest</a:t>
            </a:r>
            <a:r>
              <a:rPr lang="cs-CZ" altLang="cs-CZ" dirty="0"/>
              <a:t> anesteziologem</a:t>
            </a:r>
            <a:endParaRPr lang="en-GB" altLang="cs-CZ" dirty="0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6641" y="1906760"/>
            <a:ext cx="10412159" cy="4527835"/>
          </a:xfrm>
          <a:ln/>
        </p:spPr>
        <p:txBody>
          <a:bodyPr tIns="44704"/>
          <a:lstStyle/>
          <a:p>
            <a:pPr marL="420688" indent="-315913"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 err="1"/>
              <a:t>nutné</a:t>
            </a:r>
            <a:r>
              <a:rPr lang="en-GB" altLang="cs-CZ" dirty="0"/>
              <a:t> </a:t>
            </a:r>
            <a:r>
              <a:rPr lang="en-GB" altLang="cs-CZ" dirty="0" err="1"/>
              <a:t>před</a:t>
            </a:r>
            <a:r>
              <a:rPr lang="en-GB" altLang="cs-CZ" dirty="0"/>
              <a:t> </a:t>
            </a:r>
            <a:r>
              <a:rPr lang="en-GB" altLang="cs-CZ" dirty="0" err="1"/>
              <a:t>vznikem</a:t>
            </a:r>
            <a:r>
              <a:rPr lang="en-GB" altLang="cs-CZ" dirty="0"/>
              <a:t> </a:t>
            </a:r>
            <a:r>
              <a:rPr lang="en-GB" altLang="cs-CZ" dirty="0" err="1"/>
              <a:t>apnoe</a:t>
            </a:r>
            <a:endParaRPr lang="en-GB" altLang="cs-CZ" dirty="0"/>
          </a:p>
          <a:p>
            <a:pPr marL="420688" indent="-315913">
              <a:lnSpc>
                <a:spcPct val="89000"/>
              </a:lnSpc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 err="1"/>
              <a:t>odhalení</a:t>
            </a:r>
            <a:r>
              <a:rPr lang="en-GB" altLang="cs-CZ" dirty="0"/>
              <a:t> </a:t>
            </a:r>
            <a:r>
              <a:rPr lang="en-GB" altLang="cs-CZ" dirty="0" err="1"/>
              <a:t>možných</a:t>
            </a:r>
            <a:r>
              <a:rPr lang="en-GB" altLang="cs-CZ" dirty="0"/>
              <a:t> </a:t>
            </a:r>
            <a:r>
              <a:rPr lang="en-GB" altLang="cs-CZ" dirty="0" err="1"/>
              <a:t>obtíží</a:t>
            </a:r>
            <a:r>
              <a:rPr lang="en-GB" altLang="cs-CZ" dirty="0"/>
              <a:t> </a:t>
            </a:r>
            <a:r>
              <a:rPr lang="en-GB" altLang="cs-CZ" dirty="0" err="1"/>
              <a:t>dříve</a:t>
            </a:r>
            <a:r>
              <a:rPr lang="en-GB" altLang="cs-CZ" dirty="0"/>
              <a:t> </a:t>
            </a:r>
            <a:r>
              <a:rPr lang="en-GB" altLang="cs-CZ" dirty="0" err="1"/>
              <a:t>než</a:t>
            </a:r>
            <a:r>
              <a:rPr lang="en-GB" altLang="cs-CZ" dirty="0"/>
              <a:t> </a:t>
            </a:r>
            <a:r>
              <a:rPr lang="en-GB" altLang="cs-CZ" dirty="0" err="1"/>
              <a:t>vzniknou</a:t>
            </a:r>
            <a:endParaRPr lang="en-GB" altLang="cs-CZ" dirty="0"/>
          </a:p>
          <a:p>
            <a:pPr marL="422275" indent="-315913">
              <a:lnSpc>
                <a:spcPct val="89000"/>
              </a:lnSpc>
              <a:buSz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endParaRPr lang="en-GB" altLang="cs-CZ" dirty="0"/>
          </a:p>
          <a:p>
            <a:pPr marL="420688" indent="-315913">
              <a:lnSpc>
                <a:spcPct val="89000"/>
              </a:lnSpc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 err="1"/>
              <a:t>anamnéza</a:t>
            </a:r>
            <a:r>
              <a:rPr lang="en-GB" altLang="cs-CZ" dirty="0"/>
              <a:t>:</a:t>
            </a:r>
          </a:p>
          <a:p>
            <a:pPr marL="852488" lvl="1" indent="-282575">
              <a:lnSpc>
                <a:spcPct val="89000"/>
              </a:lnSpc>
              <a:buSzPct val="75000"/>
              <a:buFont typeface="Symbol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 err="1"/>
              <a:t>operován</a:t>
            </a:r>
            <a:r>
              <a:rPr lang="en-GB" altLang="cs-CZ" dirty="0"/>
              <a:t> </a:t>
            </a:r>
            <a:r>
              <a:rPr lang="en-GB" altLang="cs-CZ" dirty="0" err="1"/>
              <a:t>poprvé</a:t>
            </a:r>
            <a:r>
              <a:rPr lang="en-GB" altLang="cs-CZ" dirty="0"/>
              <a:t>?</a:t>
            </a:r>
          </a:p>
          <a:p>
            <a:pPr marL="852488" lvl="1" indent="-282575">
              <a:lnSpc>
                <a:spcPct val="89000"/>
              </a:lnSpc>
              <a:buSzPct val="75000"/>
              <a:buFont typeface="Symbol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 err="1"/>
              <a:t>byla</a:t>
            </a:r>
            <a:r>
              <a:rPr lang="en-GB" altLang="cs-CZ" dirty="0"/>
              <a:t> </a:t>
            </a:r>
            <a:r>
              <a:rPr lang="en-GB" altLang="cs-CZ" dirty="0" err="1"/>
              <a:t>obtížná</a:t>
            </a:r>
            <a:r>
              <a:rPr lang="en-GB" altLang="cs-CZ" dirty="0"/>
              <a:t> </a:t>
            </a:r>
            <a:r>
              <a:rPr lang="en-GB" altLang="cs-CZ" dirty="0" err="1"/>
              <a:t>intubace</a:t>
            </a:r>
            <a:r>
              <a:rPr lang="en-GB" altLang="cs-CZ" dirty="0"/>
              <a:t>? </a:t>
            </a:r>
          </a:p>
          <a:p>
            <a:pPr marL="422275" indent="-315913">
              <a:lnSpc>
                <a:spcPct val="89000"/>
              </a:lnSpc>
              <a:buSz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endParaRPr lang="en-GB" altLang="cs-CZ" dirty="0"/>
          </a:p>
          <a:p>
            <a:pPr marL="422275" indent="-315913">
              <a:lnSpc>
                <a:spcPct val="89000"/>
              </a:lnSpc>
              <a:buSz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/>
              <a:t>!!! </a:t>
            </a:r>
            <a:r>
              <a:rPr lang="en-GB" altLang="cs-CZ" dirty="0" err="1"/>
              <a:t>Nezamlčet</a:t>
            </a:r>
            <a:r>
              <a:rPr lang="en-GB" altLang="cs-CZ" dirty="0"/>
              <a:t> </a:t>
            </a:r>
            <a:r>
              <a:rPr lang="en-GB" altLang="cs-CZ" dirty="0" err="1"/>
              <a:t>pacientovi</a:t>
            </a:r>
            <a:r>
              <a:rPr lang="en-GB" altLang="cs-CZ" dirty="0"/>
              <a:t> </a:t>
            </a:r>
            <a:r>
              <a:rPr lang="en-GB" altLang="cs-CZ" dirty="0" err="1"/>
              <a:t>obtíže</a:t>
            </a:r>
            <a:r>
              <a:rPr lang="en-GB" altLang="cs-CZ" dirty="0"/>
              <a:t>, </a:t>
            </a:r>
            <a:br>
              <a:rPr lang="en-GB" altLang="cs-CZ" dirty="0"/>
            </a:br>
            <a:r>
              <a:rPr lang="en-GB" altLang="cs-CZ" dirty="0" err="1"/>
              <a:t>které</a:t>
            </a:r>
            <a:r>
              <a:rPr lang="en-GB" altLang="cs-CZ" dirty="0"/>
              <a:t> se </a:t>
            </a:r>
            <a:r>
              <a:rPr lang="en-GB" altLang="cs-CZ" dirty="0" err="1"/>
              <a:t>staly</a:t>
            </a:r>
            <a:r>
              <a:rPr lang="en-GB" altLang="cs-CZ" dirty="0"/>
              <a:t> </a:t>
            </a:r>
            <a:r>
              <a:rPr lang="en-GB" altLang="cs-CZ" dirty="0" err="1"/>
              <a:t>během</a:t>
            </a:r>
            <a:r>
              <a:rPr lang="en-GB" altLang="cs-CZ" dirty="0"/>
              <a:t> </a:t>
            </a:r>
            <a:r>
              <a:rPr lang="en-GB" altLang="cs-CZ" dirty="0" err="1"/>
              <a:t>anestezie</a:t>
            </a:r>
            <a:r>
              <a:rPr lang="en-GB" altLang="cs-CZ" dirty="0"/>
              <a:t>!!!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70AF01A-6288-0FFB-1DB7-31E629374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4738" y="1298291"/>
            <a:ext cx="3076923" cy="224211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3374A99-F653-E91E-CC24-DC1DE82F2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9543" y="3692441"/>
            <a:ext cx="2242118" cy="309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29836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896641" y="504053"/>
            <a:ext cx="10412159" cy="1146360"/>
          </a:xfrm>
          <a:ln/>
        </p:spPr>
        <p:txBody>
          <a:bodyPr tIns="39116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/>
              <a:t>Vyšetření dýchacích cest</a:t>
            </a: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6641" y="1906760"/>
            <a:ext cx="10412159" cy="4320454"/>
          </a:xfrm>
          <a:ln/>
        </p:spPr>
        <p:txBody>
          <a:bodyPr tIns="44704"/>
          <a:lstStyle/>
          <a:p>
            <a:pPr marL="420688" indent="-315913"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sz="3600" dirty="0" err="1"/>
              <a:t>Pohled</a:t>
            </a:r>
            <a:r>
              <a:rPr lang="en-GB" altLang="cs-CZ" sz="3600" dirty="0"/>
              <a:t>: </a:t>
            </a:r>
          </a:p>
          <a:p>
            <a:pPr marL="852488" lvl="1" indent="-282575">
              <a:lnSpc>
                <a:spcPct val="89000"/>
              </a:lnSpc>
              <a:buSzPct val="75000"/>
              <a:buFont typeface="Symbol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sz="2800" b="1" dirty="0" err="1"/>
              <a:t>možnost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otevření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úst</a:t>
            </a:r>
            <a:r>
              <a:rPr lang="en-GB" altLang="cs-CZ" sz="2800" dirty="0"/>
              <a:t> (3 </a:t>
            </a:r>
            <a:r>
              <a:rPr lang="en-GB" altLang="cs-CZ" sz="2800" dirty="0" err="1"/>
              <a:t>prsty</a:t>
            </a:r>
            <a:r>
              <a:rPr lang="en-GB" altLang="cs-CZ" sz="2800" dirty="0"/>
              <a:t>; &gt;4 cm)</a:t>
            </a:r>
          </a:p>
          <a:p>
            <a:pPr marL="852488" lvl="1" indent="-282575">
              <a:lnSpc>
                <a:spcPct val="89000"/>
              </a:lnSpc>
              <a:buSzPct val="75000"/>
              <a:buFont typeface="Symbol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sz="2800" dirty="0" err="1"/>
              <a:t>volné</a:t>
            </a:r>
            <a:r>
              <a:rPr lang="en-GB" altLang="cs-CZ" sz="2800" dirty="0"/>
              <a:t> </a:t>
            </a:r>
            <a:r>
              <a:rPr lang="en-GB" altLang="cs-CZ" sz="2800" dirty="0" err="1"/>
              <a:t>kariézní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zuby</a:t>
            </a:r>
            <a:endParaRPr lang="en-GB" altLang="cs-CZ" sz="2800" dirty="0"/>
          </a:p>
          <a:p>
            <a:pPr marL="852488" lvl="1" indent="-282575">
              <a:lnSpc>
                <a:spcPct val="89000"/>
              </a:lnSpc>
              <a:buSzPct val="75000"/>
              <a:buFont typeface="Symbol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sz="2800" dirty="0" err="1"/>
              <a:t>gotické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patro</a:t>
            </a:r>
            <a:endParaRPr lang="en-GB" altLang="cs-CZ" sz="2800" dirty="0"/>
          </a:p>
          <a:p>
            <a:pPr marL="852488" lvl="1" indent="-282575">
              <a:lnSpc>
                <a:spcPct val="89000"/>
              </a:lnSpc>
              <a:buSzPct val="75000"/>
              <a:buFont typeface="Symbol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sz="2800" dirty="0" err="1"/>
              <a:t>velký</a:t>
            </a:r>
            <a:r>
              <a:rPr lang="en-GB" altLang="cs-CZ" sz="2800" dirty="0"/>
              <a:t> </a:t>
            </a:r>
            <a:r>
              <a:rPr lang="en-GB" altLang="cs-CZ" sz="2800" dirty="0" err="1"/>
              <a:t>jazyk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malá</a:t>
            </a:r>
            <a:r>
              <a:rPr lang="en-GB" altLang="cs-CZ" sz="2800" dirty="0"/>
              <a:t> </a:t>
            </a:r>
            <a:r>
              <a:rPr lang="en-GB" altLang="cs-CZ" sz="2800" dirty="0" err="1"/>
              <a:t>ústa</a:t>
            </a:r>
            <a:endParaRPr lang="en-GB" altLang="cs-CZ" sz="2800" dirty="0"/>
          </a:p>
          <a:p>
            <a:pPr marL="852488" lvl="1" indent="-282575">
              <a:lnSpc>
                <a:spcPct val="89000"/>
              </a:lnSpc>
              <a:buSzPct val="75000"/>
              <a:buFont typeface="Symbol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sz="2800" dirty="0" err="1"/>
              <a:t>hypoplastická</a:t>
            </a:r>
            <a:r>
              <a:rPr lang="en-GB" altLang="cs-CZ" sz="2800" dirty="0"/>
              <a:t> / </a:t>
            </a:r>
            <a:r>
              <a:rPr lang="en-GB" altLang="cs-CZ" sz="2800" dirty="0" err="1"/>
              <a:t>nepohyblivá</a:t>
            </a:r>
            <a:r>
              <a:rPr lang="en-GB" altLang="cs-CZ" sz="2800" dirty="0"/>
              <a:t> </a:t>
            </a:r>
            <a:r>
              <a:rPr lang="en-GB" altLang="cs-CZ" sz="2800" dirty="0" err="1"/>
              <a:t>dolní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čelist</a:t>
            </a:r>
            <a:endParaRPr lang="en-GB" altLang="cs-CZ" sz="2800" dirty="0"/>
          </a:p>
          <a:p>
            <a:pPr marL="852488" lvl="1" indent="-282575">
              <a:lnSpc>
                <a:spcPct val="89000"/>
              </a:lnSpc>
              <a:buSzPct val="75000"/>
              <a:buFont typeface="Symbol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sz="2800" dirty="0" err="1"/>
              <a:t>antepozice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hrtanu</a:t>
            </a:r>
            <a:r>
              <a:rPr lang="en-GB" altLang="cs-CZ" sz="2800" dirty="0"/>
              <a:t> = </a:t>
            </a:r>
            <a:r>
              <a:rPr lang="en-GB" altLang="cs-CZ" sz="2800" dirty="0" err="1"/>
              <a:t>mandibula-jazylka</a:t>
            </a:r>
            <a:r>
              <a:rPr lang="en-GB" altLang="cs-CZ" sz="2800" dirty="0"/>
              <a:t> &lt;3prsty </a:t>
            </a:r>
          </a:p>
          <a:p>
            <a:pPr marL="852488" lvl="1" indent="-282575">
              <a:lnSpc>
                <a:spcPct val="89000"/>
              </a:lnSpc>
              <a:buSzPct val="75000"/>
              <a:buFont typeface="Symbol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sz="2800" dirty="0" err="1"/>
              <a:t>flexe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extenze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hlavy</a:t>
            </a:r>
            <a:endParaRPr lang="en-GB" altLang="cs-CZ" sz="2800" dirty="0"/>
          </a:p>
          <a:p>
            <a:pPr marL="852488" lvl="1" indent="-282575">
              <a:lnSpc>
                <a:spcPct val="89000"/>
              </a:lnSpc>
              <a:buSzPct val="75000"/>
              <a:buFont typeface="Symbol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sz="2800" b="1" dirty="0" err="1"/>
              <a:t>Malla</a:t>
            </a:r>
            <a:r>
              <a:rPr lang="cs-CZ" altLang="cs-CZ" sz="2800" b="1" dirty="0"/>
              <a:t>m</a:t>
            </a:r>
            <a:r>
              <a:rPr lang="en-GB" altLang="cs-CZ" sz="2800" b="1" dirty="0" err="1"/>
              <a:t>pati</a:t>
            </a:r>
            <a:endParaRPr lang="cs-CZ" altLang="cs-CZ" sz="2800" b="1" dirty="0"/>
          </a:p>
          <a:p>
            <a:pPr marL="852488" lvl="1" indent="-282575">
              <a:lnSpc>
                <a:spcPct val="89000"/>
              </a:lnSpc>
              <a:buSzPct val="75000"/>
              <a:buFont typeface="Symbol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sz="2800" b="1" dirty="0"/>
              <a:t>hybnost C páteře</a:t>
            </a:r>
            <a:endParaRPr lang="en-GB" alt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1611163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896641" y="296672"/>
            <a:ext cx="10402560" cy="1057071"/>
          </a:xfrm>
          <a:ln/>
        </p:spPr>
        <p:txBody>
          <a:bodyPr tIns="39116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/>
              <a:t>Otevření úst</a:t>
            </a: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6641" y="1781467"/>
            <a:ext cx="10600319" cy="4389581"/>
          </a:xfrm>
          <a:ln/>
        </p:spPr>
        <p:txBody>
          <a:bodyPr/>
          <a:lstStyle/>
          <a:p>
            <a:pPr indent="-34131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dirty="0"/>
              <a:t>„3-3-2“</a:t>
            </a:r>
          </a:p>
          <a:p>
            <a:pPr marL="0" indent="0"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dirty="0"/>
              <a:t>max. vzdálenost:</a:t>
            </a:r>
          </a:p>
          <a:p>
            <a:pPr lvl="1" indent="-34131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dirty="0" err="1"/>
              <a:t>interincizonální</a:t>
            </a:r>
            <a:endParaRPr lang="cs-CZ" altLang="cs-CZ" dirty="0"/>
          </a:p>
          <a:p>
            <a:pPr lvl="1" indent="-34131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dirty="0" err="1"/>
              <a:t>hyo</a:t>
            </a:r>
            <a:r>
              <a:rPr lang="cs-CZ" altLang="cs-CZ" dirty="0"/>
              <a:t>-mentální</a:t>
            </a:r>
          </a:p>
          <a:p>
            <a:pPr lvl="1" indent="-34131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dirty="0" err="1"/>
              <a:t>hyo-thyroidální</a:t>
            </a:r>
            <a:r>
              <a:rPr lang="cs-CZ" altLang="cs-CZ" dirty="0"/>
              <a:t> 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121" y="825207"/>
            <a:ext cx="7274879" cy="427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55014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xfrm>
            <a:off x="896641" y="296672"/>
            <a:ext cx="10402560" cy="1057071"/>
          </a:xfrm>
          <a:ln/>
        </p:spPr>
        <p:txBody>
          <a:bodyPr tIns="39116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/>
              <a:t>Chrup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2972472"/>
            <a:ext cx="10600321" cy="3885528"/>
          </a:xfrm>
          <a:ln/>
        </p:spPr>
        <p:txBody>
          <a:bodyPr/>
          <a:lstStyle/>
          <a:p>
            <a:pPr marL="681038" indent="-681038">
              <a:buFont typeface="Times New Roman" pitchFamily="16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dirty="0"/>
              <a:t>bezzubí – snadnější  intubace, obtížná ventilace maskou</a:t>
            </a:r>
          </a:p>
          <a:p>
            <a:pPr marL="681038" indent="-681038">
              <a:buFont typeface="Times New Roman" pitchFamily="16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dirty="0"/>
              <a:t>kariézní – riziko ulomení a vdechnutí</a:t>
            </a:r>
          </a:p>
          <a:p>
            <a:pPr marL="681038" indent="-681038">
              <a:buFont typeface="Times New Roman" pitchFamily="16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dirty="0" err="1"/>
              <a:t>prominující</a:t>
            </a:r>
            <a:r>
              <a:rPr lang="cs-CZ" altLang="cs-CZ" dirty="0"/>
              <a:t> horní – obtížná intubace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121" y="0"/>
            <a:ext cx="3674880" cy="186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1" r="30177" b="36687"/>
          <a:stretch>
            <a:fillRect/>
          </a:stretch>
        </p:blipFill>
        <p:spPr bwMode="auto">
          <a:xfrm>
            <a:off x="0" y="0"/>
            <a:ext cx="4008960" cy="300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0531" r="30177" b="3668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23880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xfrm>
            <a:off x="896641" y="296672"/>
            <a:ext cx="10402560" cy="1057071"/>
          </a:xfrm>
          <a:ln/>
        </p:spPr>
        <p:txBody>
          <a:bodyPr tIns="39116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/>
              <a:t>Gotické patro</a:t>
            </a: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6641" y="1781467"/>
            <a:ext cx="10600319" cy="4700654"/>
          </a:xfrm>
          <a:ln/>
        </p:spPr>
        <p:txBody>
          <a:bodyPr/>
          <a:lstStyle/>
          <a:p>
            <a:pPr marL="431800" indent="-323850"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dirty="0"/>
              <a:t>častější obtížná intubace</a:t>
            </a:r>
          </a:p>
          <a:p>
            <a:pPr marL="431800" indent="-323850"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dirty="0"/>
              <a:t>častější abnormality </a:t>
            </a:r>
            <a:r>
              <a:rPr lang="cs-CZ" altLang="cs-CZ" dirty="0" err="1"/>
              <a:t>d.cest</a:t>
            </a:r>
            <a:endParaRPr lang="cs-CZ" altLang="cs-CZ" dirty="0"/>
          </a:p>
          <a:p>
            <a:pPr marL="0" indent="107950">
              <a:buSz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endParaRPr lang="cs-CZ" altLang="cs-CZ" dirty="0"/>
          </a:p>
          <a:p>
            <a:pPr marL="0" indent="107950">
              <a:buSz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endParaRPr lang="cs-CZ" altLang="cs-CZ" dirty="0"/>
          </a:p>
          <a:p>
            <a:pPr marL="0" indent="107950">
              <a:buSz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endParaRPr lang="cs-CZ" altLang="cs-CZ" dirty="0"/>
          </a:p>
          <a:p>
            <a:pPr marL="431800" indent="-323850"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dirty="0"/>
              <a:t>opar = neoptimální stav </a:t>
            </a:r>
            <a:r>
              <a:rPr lang="cs-CZ" altLang="cs-CZ" dirty="0" err="1"/>
              <a:t>imun</a:t>
            </a:r>
            <a:r>
              <a:rPr lang="cs-CZ" altLang="cs-CZ" dirty="0"/>
              <a:t>. systému </a:t>
            </a:r>
            <a:br>
              <a:rPr lang="cs-CZ" altLang="cs-CZ" dirty="0"/>
            </a:br>
            <a:r>
              <a:rPr lang="cs-CZ" altLang="cs-CZ" dirty="0"/>
              <a:t>před plánovanou operací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521" y="0"/>
            <a:ext cx="3780479" cy="68580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6807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xfrm>
            <a:off x="896641" y="296672"/>
            <a:ext cx="10402560" cy="1057071"/>
          </a:xfrm>
          <a:ln/>
        </p:spPr>
        <p:txBody>
          <a:bodyPr tIns="39116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/>
              <a:t>Jazyk, tonzily</a:t>
            </a: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6641" y="1781467"/>
            <a:ext cx="10600319" cy="4389581"/>
          </a:xfrm>
          <a:ln/>
        </p:spPr>
        <p:txBody>
          <a:bodyPr/>
          <a:lstStyle/>
          <a:p>
            <a:pPr marL="681038" indent="-681038">
              <a:buFont typeface="Times New Roman" pitchFamily="16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sz="3600" dirty="0"/>
              <a:t>překážka</a:t>
            </a:r>
          </a:p>
          <a:p>
            <a:pPr marL="741363" lvl="1" indent="-284163">
              <a:buFont typeface="Times New Roman" pitchFamily="16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sz="2800" dirty="0"/>
              <a:t>ventilaci</a:t>
            </a:r>
          </a:p>
          <a:p>
            <a:pPr marL="741363" lvl="1" indent="-284163">
              <a:buFont typeface="Times New Roman" pitchFamily="16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sz="2800" dirty="0"/>
              <a:t>intubaci</a:t>
            </a:r>
          </a:p>
          <a:p>
            <a:pPr marL="741363" lvl="1" indent="-284163">
              <a:buFont typeface="Times New Roman" pitchFamily="16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sz="2800" dirty="0"/>
              <a:t>zavedení LM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160" y="928122"/>
            <a:ext cx="2327040" cy="2151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001" y="3714815"/>
            <a:ext cx="2707200" cy="146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56102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E5FE13-BB20-4700-9729-9E88AF099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cs-CZ" dirty="0"/>
              <a:t>U</a:t>
            </a:r>
            <a:r>
              <a:rPr lang="en-US" dirty="0" err="1"/>
              <a:t>pper</a:t>
            </a:r>
            <a:r>
              <a:rPr lang="en-US" dirty="0"/>
              <a:t> </a:t>
            </a:r>
            <a:r>
              <a:rPr lang="cs-CZ" dirty="0"/>
              <a:t>L</a:t>
            </a:r>
            <a:r>
              <a:rPr lang="en-US" dirty="0" err="1"/>
              <a:t>ip</a:t>
            </a:r>
            <a:r>
              <a:rPr lang="en-US" dirty="0"/>
              <a:t> </a:t>
            </a:r>
            <a:r>
              <a:rPr lang="cs-CZ" dirty="0"/>
              <a:t>B</a:t>
            </a:r>
            <a:r>
              <a:rPr lang="en-US" dirty="0" err="1"/>
              <a:t>ite</a:t>
            </a:r>
            <a:r>
              <a:rPr lang="en-US" dirty="0"/>
              <a:t>  test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75F1372-962E-491A-96D4-C317127039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83966"/>
            <a:ext cx="12192000" cy="3996348"/>
          </a:xfrm>
        </p:spPr>
      </p:pic>
    </p:spTree>
    <p:extLst>
      <p:ext uri="{BB962C8B-B14F-4D97-AF65-F5344CB8AC3E}">
        <p14:creationId xmlns:p14="http://schemas.microsoft.com/office/powerpoint/2010/main" val="26685789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896641" y="256347"/>
            <a:ext cx="10412159" cy="1146360"/>
          </a:xfrm>
          <a:ln/>
        </p:spPr>
        <p:txBody>
          <a:bodyPr tIns="72643"/>
          <a:lstStyle/>
          <a:p>
            <a:pPr>
              <a:lnSpc>
                <a:spcPct val="87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 err="1"/>
              <a:t>Malla</a:t>
            </a:r>
            <a:r>
              <a:rPr lang="cs-CZ" altLang="cs-CZ" dirty="0"/>
              <a:t>m</a:t>
            </a:r>
            <a:r>
              <a:rPr lang="en-GB" altLang="cs-CZ" dirty="0" err="1"/>
              <a:t>pati</a:t>
            </a:r>
            <a:endParaRPr lang="en-GB" altLang="cs-CZ" dirty="0"/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6641" y="1781468"/>
            <a:ext cx="10609920" cy="4478870"/>
          </a:xfrm>
          <a:ln/>
        </p:spPr>
        <p:txBody>
          <a:bodyPr tIns="44704"/>
          <a:lstStyle/>
          <a:p>
            <a:pPr marL="0" indent="0">
              <a:buNone/>
              <a:tabLst>
                <a:tab pos="342900" algn="l"/>
                <a:tab pos="422275" algn="l"/>
                <a:tab pos="712788" algn="l"/>
                <a:tab pos="1436688" algn="l"/>
                <a:tab pos="2160588" algn="l"/>
                <a:tab pos="2884488" algn="l"/>
                <a:tab pos="3608388" algn="l"/>
                <a:tab pos="4332288" algn="l"/>
                <a:tab pos="5056188" algn="l"/>
                <a:tab pos="5780088" algn="l"/>
                <a:tab pos="6503988" algn="l"/>
                <a:tab pos="7227888" algn="l"/>
                <a:tab pos="7951788" algn="l"/>
                <a:tab pos="8675688" algn="l"/>
                <a:tab pos="8974138" algn="l"/>
                <a:tab pos="9423400" algn="l"/>
                <a:tab pos="9872663" algn="l"/>
                <a:tab pos="10321925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</a:pPr>
            <a:r>
              <a:rPr lang="cs-CZ" altLang="cs-CZ" dirty="0"/>
              <a:t>        </a:t>
            </a:r>
            <a:r>
              <a:rPr lang="en-GB" altLang="cs-CZ" dirty="0"/>
              <a:t>OTI </a:t>
            </a:r>
            <a:r>
              <a:rPr lang="en-GB" altLang="cs-CZ" dirty="0" err="1"/>
              <a:t>snadno</a:t>
            </a:r>
            <a:r>
              <a:rPr lang="cs-CZ" altLang="cs-CZ" dirty="0"/>
              <a:t> (98%)</a:t>
            </a:r>
            <a:r>
              <a:rPr lang="en-GB" altLang="cs-CZ" dirty="0"/>
              <a:t>					OTI </a:t>
            </a:r>
            <a:r>
              <a:rPr lang="cs-CZ" altLang="cs-CZ" dirty="0"/>
              <a:t>50% </a:t>
            </a:r>
            <a:r>
              <a:rPr lang="en-GB" altLang="cs-CZ" dirty="0" err="1"/>
              <a:t>obtížná</a:t>
            </a:r>
            <a:endParaRPr lang="en-GB" altLang="cs-CZ" dirty="0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00" y="2358968"/>
            <a:ext cx="10174081" cy="323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3864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D9DE03-2AF9-4E2E-9445-523A4CB9F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Cervical</a:t>
            </a:r>
            <a:r>
              <a:rPr lang="cs-CZ" dirty="0"/>
              <a:t> mobility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4FF8216-F538-4C68-8184-ED1A5E090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 err="1"/>
              <a:t>Head</a:t>
            </a:r>
            <a:r>
              <a:rPr lang="cs-CZ" dirty="0"/>
              <a:t> in </a:t>
            </a:r>
            <a:r>
              <a:rPr lang="cs-CZ" dirty="0" err="1"/>
              <a:t>neutral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/>
              <a:t>Use index 2 index </a:t>
            </a:r>
            <a:r>
              <a:rPr lang="cs-CZ" dirty="0" err="1"/>
              <a:t>fingers</a:t>
            </a:r>
            <a:r>
              <a:rPr lang="cs-CZ" dirty="0"/>
              <a:t>:</a:t>
            </a:r>
            <a:r>
              <a:rPr lang="en-US" dirty="0">
                <a:solidFill>
                  <a:schemeClr val="bg1"/>
                </a:solidFill>
              </a:rPr>
              <a:t>on chin 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and nape</a:t>
            </a:r>
            <a:endParaRPr lang="cs-CZ" dirty="0">
              <a:solidFill>
                <a:schemeClr val="bg1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 err="1"/>
              <a:t>Extension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neck</a:t>
            </a:r>
            <a:endParaRPr lang="cs-CZ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 err="1"/>
              <a:t>Read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fingers</a:t>
            </a:r>
            <a:endParaRPr lang="cs-CZ" dirty="0"/>
          </a:p>
          <a:p>
            <a:pPr marL="0" indent="0">
              <a:lnSpc>
                <a:spcPct val="100000"/>
              </a:lnSpc>
              <a:buNone/>
            </a:pPr>
            <a:endParaRPr lang="cs-CZ" dirty="0"/>
          </a:p>
          <a:p>
            <a:pPr marL="0" indent="0">
              <a:lnSpc>
                <a:spcPct val="100000"/>
              </a:lnSpc>
              <a:buNone/>
            </a:pPr>
            <a:r>
              <a:rPr lang="cs-CZ" dirty="0" err="1"/>
              <a:t>Result</a:t>
            </a:r>
            <a:r>
              <a:rPr lang="cs-CZ" dirty="0"/>
              <a:t>: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 err="1"/>
              <a:t>Normal</a:t>
            </a:r>
            <a:r>
              <a:rPr lang="cs-CZ" dirty="0"/>
              <a:t> </a:t>
            </a:r>
            <a:r>
              <a:rPr lang="cs-CZ" dirty="0" err="1"/>
              <a:t>bend</a:t>
            </a:r>
            <a:endParaRPr lang="cs-CZ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 err="1"/>
              <a:t>slightly</a:t>
            </a:r>
            <a:r>
              <a:rPr lang="cs-CZ" dirty="0"/>
              <a:t> limited = 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horizontal</a:t>
            </a:r>
            <a:r>
              <a:rPr lang="cs-CZ" dirty="0"/>
              <a:t> 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 err="1"/>
              <a:t>significantly</a:t>
            </a:r>
            <a:r>
              <a:rPr lang="cs-CZ" dirty="0"/>
              <a:t> </a:t>
            </a:r>
            <a:r>
              <a:rPr lang="cs-CZ" dirty="0" err="1"/>
              <a:t>reduced</a:t>
            </a:r>
            <a:r>
              <a:rPr lang="cs-CZ" dirty="0"/>
              <a:t> </a:t>
            </a:r>
            <a:r>
              <a:rPr lang="cs-CZ" dirty="0" err="1"/>
              <a:t>bend</a:t>
            </a:r>
            <a:r>
              <a:rPr lang="cs-CZ" dirty="0"/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C76E624-9B10-4657-A441-BC28AA528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669" y="1"/>
            <a:ext cx="4127331" cy="3160319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200F5E33-7F33-4EDF-98E3-2841B96C910E}"/>
              </a:ext>
            </a:extLst>
          </p:cNvPr>
          <p:cNvSpPr/>
          <p:nvPr/>
        </p:nvSpPr>
        <p:spPr>
          <a:xfrm>
            <a:off x="8064669" y="1138188"/>
            <a:ext cx="282911" cy="24686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11558BEB-A3EA-409E-8827-174DB3261D34}"/>
              </a:ext>
            </a:extLst>
          </p:cNvPr>
          <p:cNvSpPr/>
          <p:nvPr/>
        </p:nvSpPr>
        <p:spPr>
          <a:xfrm>
            <a:off x="11295510" y="2462860"/>
            <a:ext cx="282911" cy="24686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C21FCAD-5648-4BF5-9871-D20B492EA5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9402060" y="3856507"/>
            <a:ext cx="2789940" cy="3001493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7A3A81E5-E8C2-4CC8-9AB3-7F7B663EEAB2}"/>
              </a:ext>
            </a:extLst>
          </p:cNvPr>
          <p:cNvSpPr/>
          <p:nvPr/>
        </p:nvSpPr>
        <p:spPr>
          <a:xfrm>
            <a:off x="9402061" y="4818413"/>
            <a:ext cx="282911" cy="24686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98712AE0-D032-4106-A3DD-118B8A4E005D}"/>
              </a:ext>
            </a:extLst>
          </p:cNvPr>
          <p:cNvSpPr/>
          <p:nvPr/>
        </p:nvSpPr>
        <p:spPr>
          <a:xfrm>
            <a:off x="11852767" y="4607412"/>
            <a:ext cx="282911" cy="24686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867B2A79-5356-494E-9DBD-50F4F609E663}"/>
              </a:ext>
            </a:extLst>
          </p:cNvPr>
          <p:cNvCxnSpPr>
            <a:cxnSpLocks/>
            <a:stCxn id="11" idx="6"/>
          </p:cNvCxnSpPr>
          <p:nvPr/>
        </p:nvCxnSpPr>
        <p:spPr>
          <a:xfrm flipH="1">
            <a:off x="9220289" y="4730843"/>
            <a:ext cx="2915388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726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Anesteziologicko-resuscitační klinika Fakultní nemocnice u sv. Anny v Brně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s-CZ" dirty="0" err="1"/>
              <a:t>Medical</a:t>
            </a:r>
            <a:r>
              <a:rPr lang="cs-CZ" dirty="0"/>
              <a:t> </a:t>
            </a:r>
            <a:r>
              <a:rPr lang="cs-CZ" dirty="0" err="1"/>
              <a:t>Emergency</a:t>
            </a:r>
            <a:r>
              <a:rPr lang="cs-CZ" dirty="0"/>
              <a:t> Team  </a:t>
            </a:r>
            <a:br>
              <a:rPr lang="cs-CZ" dirty="0"/>
            </a:br>
            <a:r>
              <a:rPr lang="cs-CZ" dirty="0"/>
              <a:t>(6666 FNUSA, 2222 ERC)</a:t>
            </a:r>
          </a:p>
        </p:txBody>
      </p:sp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Selhání / ohrožení životních funkcí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8891CB5C-EC59-424B-BA56-7121A789AFC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cs-CZ" dirty="0"/>
              <a:t>Důvody aktivace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720000" y="1965305"/>
            <a:ext cx="2945989" cy="3866695"/>
          </a:xfrm>
        </p:spPr>
        <p:txBody>
          <a:bodyPr/>
          <a:lstStyle/>
          <a:p>
            <a:pPr marL="72000" indent="0">
              <a:buNone/>
            </a:pPr>
            <a:r>
              <a:rPr lang="cs-CZ" dirty="0"/>
              <a:t>Aktivuje kdokoli, </a:t>
            </a:r>
            <a:br>
              <a:rPr lang="cs-CZ" dirty="0"/>
            </a:br>
            <a:r>
              <a:rPr lang="cs-CZ" dirty="0"/>
              <a:t>kdekoli v areálu</a:t>
            </a:r>
          </a:p>
          <a:p>
            <a:r>
              <a:rPr lang="cs-CZ" sz="1600" dirty="0"/>
              <a:t>chodník</a:t>
            </a:r>
          </a:p>
          <a:p>
            <a:r>
              <a:rPr lang="cs-CZ" sz="1600" dirty="0"/>
              <a:t>čekárna</a:t>
            </a:r>
          </a:p>
          <a:p>
            <a:r>
              <a:rPr lang="cs-CZ" sz="1600" dirty="0"/>
              <a:t>ambulance</a:t>
            </a:r>
          </a:p>
          <a:p>
            <a:r>
              <a:rPr lang="cs-CZ" sz="1600" dirty="0"/>
              <a:t>oddělení</a:t>
            </a:r>
          </a:p>
          <a:p>
            <a:r>
              <a:rPr lang="cs-CZ" sz="1600" dirty="0"/>
              <a:t>JIP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FF677714-37C9-440F-AD37-A4347B606CF9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4269996" y="1690271"/>
            <a:ext cx="7201282" cy="4140000"/>
          </a:xfrm>
        </p:spPr>
        <p:txBody>
          <a:bodyPr/>
          <a:lstStyle/>
          <a:p>
            <a:r>
              <a:rPr lang="cs-CZ" sz="2000" dirty="0"/>
              <a:t>srdeční frekvence méně než 40/min či více než 140/min</a:t>
            </a:r>
          </a:p>
          <a:p>
            <a:r>
              <a:rPr lang="cs-CZ" sz="2000" dirty="0"/>
              <a:t>systolický tlak krve méně než 9OmmHg či nasazení </a:t>
            </a:r>
            <a:r>
              <a:rPr lang="cs-CZ" sz="2000" dirty="0" err="1"/>
              <a:t>vazopresorů</a:t>
            </a:r>
            <a:endParaRPr lang="cs-CZ" sz="2000" dirty="0"/>
          </a:p>
          <a:p>
            <a:r>
              <a:rPr lang="cs-CZ" sz="2000" dirty="0"/>
              <a:t>dechová frekvence méně než 6/min či více než 30/min</a:t>
            </a:r>
          </a:p>
          <a:p>
            <a:r>
              <a:rPr lang="cs-CZ" sz="2000" dirty="0"/>
              <a:t>pokles SpO2 pod 90% po dobu 15min a více</a:t>
            </a:r>
          </a:p>
          <a:p>
            <a:r>
              <a:rPr lang="cs-CZ" sz="2000" dirty="0"/>
              <a:t>akutní pokles Glasgow </a:t>
            </a:r>
            <a:r>
              <a:rPr lang="cs-CZ" sz="2000" dirty="0" err="1"/>
              <a:t>Coma</a:t>
            </a:r>
            <a:r>
              <a:rPr lang="cs-CZ" sz="2000" dirty="0"/>
              <a:t> </a:t>
            </a:r>
            <a:r>
              <a:rPr lang="cs-CZ" sz="2000" dirty="0" err="1"/>
              <a:t>Score</a:t>
            </a:r>
            <a:r>
              <a:rPr lang="cs-CZ" sz="2000" dirty="0"/>
              <a:t> o dvě jednotky a více</a:t>
            </a:r>
          </a:p>
          <a:p>
            <a:r>
              <a:rPr lang="cs-CZ" sz="2000" dirty="0"/>
              <a:t>nově vzniklý neočekáváný vzestup teploty nad 38.5 °C</a:t>
            </a:r>
          </a:p>
          <a:p>
            <a:r>
              <a:rPr lang="cs-CZ" sz="2000" dirty="0"/>
              <a:t>akutní pokles diurézy pod 0.5ml/kg po dobu alespoň 4h</a:t>
            </a:r>
          </a:p>
          <a:p>
            <a:r>
              <a:rPr lang="cs-CZ" sz="2000" b="1" dirty="0"/>
              <a:t>jakékoli i blíže nespecifikované obavy o pacientův stav</a:t>
            </a:r>
          </a:p>
        </p:txBody>
      </p:sp>
    </p:spTree>
    <p:extLst>
      <p:ext uri="{BB962C8B-B14F-4D97-AF65-F5344CB8AC3E}">
        <p14:creationId xmlns:p14="http://schemas.microsoft.com/office/powerpoint/2010/main" val="21443208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896641" y="256347"/>
            <a:ext cx="10412159" cy="1146360"/>
          </a:xfrm>
          <a:ln/>
        </p:spPr>
        <p:txBody>
          <a:bodyPr tIns="72643"/>
          <a:lstStyle/>
          <a:p>
            <a:pPr>
              <a:lnSpc>
                <a:spcPct val="87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/>
              <a:t>Obtížná intubace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6641" y="1781468"/>
            <a:ext cx="10609920" cy="4478870"/>
          </a:xfrm>
          <a:ln/>
        </p:spPr>
        <p:txBody>
          <a:bodyPr tIns="44704"/>
          <a:lstStyle/>
          <a:p>
            <a:pPr marL="420688" indent="-315913"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 err="1"/>
              <a:t>epiglotitida</a:t>
            </a:r>
            <a:endParaRPr lang="en-GB" altLang="cs-CZ" dirty="0"/>
          </a:p>
          <a:p>
            <a:pPr marL="420688" indent="-315913">
              <a:lnSpc>
                <a:spcPct val="89000"/>
              </a:lnSpc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 err="1"/>
              <a:t>absces</a:t>
            </a:r>
            <a:r>
              <a:rPr lang="en-GB" altLang="cs-CZ" dirty="0"/>
              <a:t> (</a:t>
            </a:r>
            <a:r>
              <a:rPr lang="en-GB" altLang="cs-CZ" dirty="0" err="1"/>
              <a:t>submandibulární</a:t>
            </a:r>
            <a:r>
              <a:rPr lang="en-GB" altLang="cs-CZ" dirty="0"/>
              <a:t>, </a:t>
            </a:r>
            <a:r>
              <a:rPr lang="en-GB" altLang="cs-CZ" dirty="0" err="1"/>
              <a:t>retrofaryngeální</a:t>
            </a:r>
            <a:r>
              <a:rPr lang="en-GB" altLang="cs-CZ" dirty="0"/>
              <a:t>)</a:t>
            </a:r>
          </a:p>
          <a:p>
            <a:pPr marL="420688" indent="-315913">
              <a:lnSpc>
                <a:spcPct val="89000"/>
              </a:lnSpc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/>
              <a:t>tetanus</a:t>
            </a:r>
          </a:p>
          <a:p>
            <a:pPr marL="420688" indent="-315913">
              <a:lnSpc>
                <a:spcPct val="89000"/>
              </a:lnSpc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/>
              <a:t>trauma </a:t>
            </a:r>
            <a:r>
              <a:rPr lang="en-GB" altLang="cs-CZ" dirty="0" err="1"/>
              <a:t>krku</a:t>
            </a:r>
            <a:r>
              <a:rPr lang="en-GB" altLang="cs-CZ" dirty="0"/>
              <a:t>, </a:t>
            </a:r>
            <a:r>
              <a:rPr lang="en-GB" altLang="cs-CZ" dirty="0" err="1"/>
              <a:t>úst</a:t>
            </a:r>
            <a:endParaRPr lang="en-GB" altLang="cs-CZ" dirty="0"/>
          </a:p>
          <a:p>
            <a:pPr marL="420688" indent="-315913">
              <a:lnSpc>
                <a:spcPct val="89000"/>
              </a:lnSpc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 err="1"/>
              <a:t>tumory</a:t>
            </a:r>
            <a:r>
              <a:rPr lang="en-GB" altLang="cs-CZ" dirty="0"/>
              <a:t> </a:t>
            </a:r>
            <a:r>
              <a:rPr lang="en-GB" altLang="cs-CZ" dirty="0" err="1"/>
              <a:t>laryngu</a:t>
            </a:r>
            <a:r>
              <a:rPr lang="en-GB" altLang="cs-CZ" dirty="0"/>
              <a:t>, </a:t>
            </a:r>
            <a:r>
              <a:rPr lang="en-GB" altLang="cs-CZ" dirty="0" err="1"/>
              <a:t>faryngu</a:t>
            </a:r>
            <a:r>
              <a:rPr lang="cs-CZ" altLang="cs-CZ" dirty="0"/>
              <a:t>, </a:t>
            </a:r>
          </a:p>
          <a:p>
            <a:pPr marL="420688" indent="-315913">
              <a:lnSpc>
                <a:spcPct val="89000"/>
              </a:lnSpc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dirty="0"/>
              <a:t>ozáření krku, jazyka</a:t>
            </a:r>
            <a:endParaRPr lang="en-GB" altLang="cs-CZ" dirty="0"/>
          </a:p>
          <a:p>
            <a:pPr marL="420688" indent="-315913">
              <a:lnSpc>
                <a:spcPct val="89000"/>
              </a:lnSpc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 err="1"/>
              <a:t>onemocnění</a:t>
            </a:r>
            <a:r>
              <a:rPr lang="en-GB" altLang="cs-CZ" dirty="0"/>
              <a:t> </a:t>
            </a:r>
            <a:r>
              <a:rPr lang="en-GB" altLang="cs-CZ" dirty="0" err="1"/>
              <a:t>temporomandibulárního</a:t>
            </a:r>
            <a:r>
              <a:rPr lang="en-GB" altLang="cs-CZ" dirty="0"/>
              <a:t> </a:t>
            </a:r>
            <a:r>
              <a:rPr lang="en-GB" altLang="cs-CZ" dirty="0" err="1"/>
              <a:t>kloubu</a:t>
            </a:r>
            <a:endParaRPr lang="en-GB" altLang="cs-CZ" dirty="0"/>
          </a:p>
          <a:p>
            <a:pPr marL="420688" indent="-315913">
              <a:lnSpc>
                <a:spcPct val="89000"/>
              </a:lnSpc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 err="1"/>
              <a:t>obezita</a:t>
            </a:r>
            <a:endParaRPr lang="en-GB" altLang="cs-CZ" dirty="0"/>
          </a:p>
        </p:txBody>
      </p:sp>
    </p:spTree>
    <p:extLst>
      <p:ext uri="{BB962C8B-B14F-4D97-AF65-F5344CB8AC3E}">
        <p14:creationId xmlns:p14="http://schemas.microsoft.com/office/powerpoint/2010/main" val="2447682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DB16A47-2C6A-BEDF-2D00-A6D28E94B4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Anesteziologicko-resuscitační klinika Fakultní nemocnice u sv. Anny v Brně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61B83BC-CD0E-CDC5-49E0-51B5A7A225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F28CB06-1EE7-A350-8D6A-8084BD82A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Rychlý úvod do anestezie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F83BB35-35A7-020C-A385-6E5201F25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postup pro pacienta s plným žaludkem = rizikem aspirace</a:t>
            </a:r>
          </a:p>
        </p:txBody>
      </p:sp>
    </p:spTree>
    <p:extLst>
      <p:ext uri="{BB962C8B-B14F-4D97-AF65-F5344CB8AC3E}">
        <p14:creationId xmlns:p14="http://schemas.microsoft.com/office/powerpoint/2010/main" val="25818280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896641" y="256347"/>
            <a:ext cx="10412159" cy="1146360"/>
          </a:xfrm>
          <a:ln/>
        </p:spPr>
        <p:txBody>
          <a:bodyPr tIns="72643"/>
          <a:lstStyle/>
          <a:p>
            <a:pPr>
              <a:lnSpc>
                <a:spcPct val="87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/>
              <a:t>ASA physical status classification system</a:t>
            </a:r>
            <a:br>
              <a:rPr lang="cs-CZ" altLang="cs-CZ" dirty="0"/>
            </a:br>
            <a:r>
              <a:rPr lang="cs-CZ" altLang="cs-CZ" dirty="0"/>
              <a:t>(1950</a:t>
            </a:r>
            <a:r>
              <a:rPr lang="en-US" altLang="cs-CZ" dirty="0"/>
              <a:t>’s,  1964)</a:t>
            </a:r>
            <a:endParaRPr lang="en-GB" altLang="cs-CZ" dirty="0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72160" y="1178043"/>
            <a:ext cx="11619840" cy="5410649"/>
          </a:xfrm>
          <a:ln/>
        </p:spPr>
        <p:txBody>
          <a:bodyPr tIns="44704"/>
          <a:lstStyle/>
          <a:p>
            <a:pPr marL="0" indent="0">
              <a:buNone/>
              <a:tabLst>
                <a:tab pos="342900" algn="l"/>
                <a:tab pos="422275" algn="l"/>
                <a:tab pos="712788" algn="l"/>
                <a:tab pos="1436688" algn="l"/>
                <a:tab pos="2160588" algn="l"/>
                <a:tab pos="2884488" algn="l"/>
                <a:tab pos="3608388" algn="l"/>
                <a:tab pos="4332288" algn="l"/>
                <a:tab pos="5056188" algn="l"/>
                <a:tab pos="5780088" algn="l"/>
                <a:tab pos="6503988" algn="l"/>
                <a:tab pos="7227888" algn="l"/>
                <a:tab pos="7951788" algn="l"/>
                <a:tab pos="8675688" algn="l"/>
                <a:tab pos="8974138" algn="l"/>
                <a:tab pos="9423400" algn="l"/>
                <a:tab pos="9872663" algn="l"/>
                <a:tab pos="10321925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</a:pPr>
            <a:r>
              <a:rPr lang="en-GB" altLang="cs-CZ" dirty="0"/>
              <a:t>						</a:t>
            </a:r>
            <a:r>
              <a:rPr lang="en-GB" altLang="cs-CZ" dirty="0" err="1"/>
              <a:t>Celkové</a:t>
            </a:r>
            <a:r>
              <a:rPr lang="en-GB" altLang="cs-CZ" dirty="0"/>
              <a:t> </a:t>
            </a:r>
            <a:r>
              <a:rPr lang="en-GB" altLang="cs-CZ" dirty="0" err="1"/>
              <a:t>riziko</a:t>
            </a:r>
            <a:r>
              <a:rPr lang="en-GB" altLang="cs-CZ" dirty="0"/>
              <a:t>			7D </a:t>
            </a:r>
            <a:r>
              <a:rPr lang="en-GB" altLang="cs-CZ" dirty="0" err="1"/>
              <a:t>mortalita</a:t>
            </a:r>
            <a:endParaRPr lang="en-GB" altLang="cs-CZ" dirty="0"/>
          </a:p>
          <a:p>
            <a:pPr marL="0" indent="0">
              <a:lnSpc>
                <a:spcPct val="89000"/>
              </a:lnSpc>
              <a:buNone/>
              <a:tabLst>
                <a:tab pos="342900" algn="l"/>
                <a:tab pos="422275" algn="l"/>
                <a:tab pos="712788" algn="l"/>
                <a:tab pos="1436688" algn="l"/>
                <a:tab pos="2160588" algn="l"/>
                <a:tab pos="2884488" algn="l"/>
                <a:tab pos="3608388" algn="l"/>
                <a:tab pos="4332288" algn="l"/>
                <a:tab pos="5056188" algn="l"/>
                <a:tab pos="5780088" algn="l"/>
                <a:tab pos="6503988" algn="l"/>
                <a:tab pos="7227888" algn="l"/>
                <a:tab pos="7951788" algn="l"/>
                <a:tab pos="8675688" algn="l"/>
                <a:tab pos="8974138" algn="l"/>
                <a:tab pos="9423400" algn="l"/>
                <a:tab pos="9872663" algn="l"/>
                <a:tab pos="10321925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</a:pPr>
            <a:r>
              <a:rPr lang="en-GB" altLang="cs-CZ" dirty="0"/>
              <a:t>I	</a:t>
            </a:r>
            <a:r>
              <a:rPr lang="en-GB" altLang="cs-CZ" dirty="0" err="1"/>
              <a:t>normální</a:t>
            </a:r>
            <a:r>
              <a:rPr lang="en-GB" altLang="cs-CZ" dirty="0"/>
              <a:t>, </a:t>
            </a:r>
            <a:r>
              <a:rPr lang="en-GB" altLang="cs-CZ" dirty="0" err="1"/>
              <a:t>zdravý</a:t>
            </a:r>
            <a:r>
              <a:rPr lang="en-GB" altLang="cs-CZ" dirty="0"/>
              <a:t> </a:t>
            </a:r>
            <a:r>
              <a:rPr lang="en-GB" altLang="cs-CZ" dirty="0" err="1"/>
              <a:t>pac</a:t>
            </a:r>
            <a:r>
              <a:rPr lang="en-GB" altLang="cs-CZ" dirty="0"/>
              <a:t> 						0,06%</a:t>
            </a:r>
          </a:p>
          <a:p>
            <a:pPr marL="0" indent="0">
              <a:lnSpc>
                <a:spcPct val="89000"/>
              </a:lnSpc>
              <a:buNone/>
              <a:tabLst>
                <a:tab pos="342900" algn="l"/>
                <a:tab pos="422275" algn="l"/>
                <a:tab pos="712788" algn="l"/>
                <a:tab pos="1436688" algn="l"/>
                <a:tab pos="2160588" algn="l"/>
                <a:tab pos="2884488" algn="l"/>
                <a:tab pos="3608388" algn="l"/>
                <a:tab pos="4332288" algn="l"/>
                <a:tab pos="5056188" algn="l"/>
                <a:tab pos="5780088" algn="l"/>
                <a:tab pos="6503988" algn="l"/>
                <a:tab pos="7227888" algn="l"/>
                <a:tab pos="7951788" algn="l"/>
                <a:tab pos="8675688" algn="l"/>
                <a:tab pos="8974138" algn="l"/>
                <a:tab pos="9423400" algn="l"/>
                <a:tab pos="9872663" algn="l"/>
                <a:tab pos="10321925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</a:pPr>
            <a:r>
              <a:rPr lang="en-GB" altLang="cs-CZ" dirty="0"/>
              <a:t>II	</a:t>
            </a:r>
            <a:r>
              <a:rPr lang="en-GB" altLang="cs-CZ" dirty="0" err="1"/>
              <a:t>lehké</a:t>
            </a:r>
            <a:r>
              <a:rPr lang="en-GB" altLang="cs-CZ" dirty="0"/>
              <a:t> </a:t>
            </a:r>
            <a:r>
              <a:rPr lang="en-GB" altLang="cs-CZ" dirty="0" err="1"/>
              <a:t>celkové</a:t>
            </a:r>
            <a:r>
              <a:rPr lang="en-GB" altLang="cs-CZ" dirty="0"/>
              <a:t> </a:t>
            </a:r>
            <a:r>
              <a:rPr lang="en-GB" altLang="cs-CZ" dirty="0" err="1"/>
              <a:t>onemocnění</a:t>
            </a:r>
            <a:r>
              <a:rPr lang="en-GB" altLang="cs-CZ" dirty="0"/>
              <a:t> 				</a:t>
            </a:r>
            <a:r>
              <a:rPr lang="cs-CZ" altLang="cs-CZ" dirty="0"/>
              <a:t>	</a:t>
            </a:r>
            <a:r>
              <a:rPr lang="en-GB" altLang="cs-CZ" dirty="0"/>
              <a:t>0,47%</a:t>
            </a:r>
          </a:p>
          <a:p>
            <a:pPr marL="0" indent="0">
              <a:lnSpc>
                <a:spcPct val="89000"/>
              </a:lnSpc>
              <a:buNone/>
              <a:tabLst>
                <a:tab pos="342900" algn="l"/>
                <a:tab pos="422275" algn="l"/>
                <a:tab pos="712788" algn="l"/>
                <a:tab pos="1436688" algn="l"/>
                <a:tab pos="2160588" algn="l"/>
                <a:tab pos="2884488" algn="l"/>
                <a:tab pos="3608388" algn="l"/>
                <a:tab pos="4332288" algn="l"/>
                <a:tab pos="5056188" algn="l"/>
                <a:tab pos="5780088" algn="l"/>
                <a:tab pos="6503988" algn="l"/>
                <a:tab pos="7227888" algn="l"/>
                <a:tab pos="7951788" algn="l"/>
                <a:tab pos="8675688" algn="l"/>
                <a:tab pos="8974138" algn="l"/>
                <a:tab pos="9423400" algn="l"/>
                <a:tab pos="9872663" algn="l"/>
                <a:tab pos="10321925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</a:pPr>
            <a:r>
              <a:rPr lang="en-GB" altLang="cs-CZ" dirty="0"/>
              <a:t>III	</a:t>
            </a:r>
            <a:r>
              <a:rPr lang="en-GB" altLang="cs-CZ" dirty="0" err="1"/>
              <a:t>těžké</a:t>
            </a:r>
            <a:r>
              <a:rPr lang="en-GB" altLang="cs-CZ" dirty="0"/>
              <a:t>, </a:t>
            </a:r>
            <a:r>
              <a:rPr lang="en-GB" altLang="cs-CZ" dirty="0" err="1"/>
              <a:t>závažné</a:t>
            </a:r>
            <a:r>
              <a:rPr lang="en-GB" altLang="cs-CZ" dirty="0"/>
              <a:t> </a:t>
            </a:r>
            <a:r>
              <a:rPr lang="en-GB" altLang="cs-CZ" dirty="0" err="1"/>
              <a:t>celkové</a:t>
            </a:r>
            <a:r>
              <a:rPr lang="en-GB" altLang="cs-CZ" dirty="0"/>
              <a:t> </a:t>
            </a:r>
            <a:r>
              <a:rPr lang="en-GB" altLang="cs-CZ" dirty="0" err="1"/>
              <a:t>onemocnění</a:t>
            </a:r>
            <a:r>
              <a:rPr lang="en-GB" altLang="cs-CZ" dirty="0"/>
              <a:t>, </a:t>
            </a:r>
            <a:br>
              <a:rPr lang="cs-CZ" altLang="cs-CZ" dirty="0"/>
            </a:br>
            <a:r>
              <a:rPr lang="en-GB" altLang="cs-CZ" dirty="0" err="1"/>
              <a:t>choroba</a:t>
            </a:r>
            <a:r>
              <a:rPr lang="en-GB" altLang="cs-CZ" dirty="0"/>
              <a:t> s </a:t>
            </a:r>
            <a:r>
              <a:rPr lang="en-GB" altLang="cs-CZ" dirty="0" err="1"/>
              <a:t>omezením</a:t>
            </a:r>
            <a:r>
              <a:rPr lang="en-GB" altLang="cs-CZ" dirty="0"/>
              <a:t> </a:t>
            </a:r>
            <a:r>
              <a:rPr lang="en-GB" altLang="cs-CZ" dirty="0" err="1"/>
              <a:t>funkční</a:t>
            </a:r>
            <a:r>
              <a:rPr lang="en-GB" altLang="cs-CZ" dirty="0"/>
              <a:t> </a:t>
            </a:r>
            <a:r>
              <a:rPr lang="en-GB" altLang="cs-CZ" dirty="0" err="1"/>
              <a:t>výkonnosti</a:t>
            </a:r>
            <a:r>
              <a:rPr lang="en-GB" altLang="cs-CZ" dirty="0"/>
              <a:t>			4,39%</a:t>
            </a:r>
          </a:p>
          <a:p>
            <a:pPr marL="0" indent="0">
              <a:lnSpc>
                <a:spcPct val="89000"/>
              </a:lnSpc>
              <a:buNone/>
              <a:tabLst>
                <a:tab pos="342900" algn="l"/>
                <a:tab pos="422275" algn="l"/>
                <a:tab pos="712788" algn="l"/>
                <a:tab pos="1436688" algn="l"/>
                <a:tab pos="2160588" algn="l"/>
                <a:tab pos="2884488" algn="l"/>
                <a:tab pos="3608388" algn="l"/>
                <a:tab pos="4332288" algn="l"/>
                <a:tab pos="5056188" algn="l"/>
                <a:tab pos="5780088" algn="l"/>
                <a:tab pos="6503988" algn="l"/>
                <a:tab pos="7227888" algn="l"/>
                <a:tab pos="7951788" algn="l"/>
                <a:tab pos="8675688" algn="l"/>
                <a:tab pos="8974138" algn="l"/>
                <a:tab pos="9423400" algn="l"/>
                <a:tab pos="9872663" algn="l"/>
                <a:tab pos="10321925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</a:pPr>
            <a:r>
              <a:rPr lang="en-GB" altLang="cs-CZ" dirty="0"/>
              <a:t>IV	</a:t>
            </a:r>
            <a:r>
              <a:rPr lang="cs-CZ" altLang="cs-CZ" dirty="0"/>
              <a:t>  </a:t>
            </a:r>
            <a:r>
              <a:rPr lang="en-GB" altLang="cs-CZ" dirty="0" err="1"/>
              <a:t>těžké</a:t>
            </a:r>
            <a:r>
              <a:rPr lang="en-GB" altLang="cs-CZ" dirty="0"/>
              <a:t> </a:t>
            </a:r>
            <a:r>
              <a:rPr lang="en-GB" altLang="cs-CZ" dirty="0" err="1"/>
              <a:t>onemocnění</a:t>
            </a:r>
            <a:r>
              <a:rPr lang="en-GB" altLang="cs-CZ" dirty="0"/>
              <a:t>, </a:t>
            </a:r>
            <a:r>
              <a:rPr lang="en-GB" altLang="cs-CZ" dirty="0" err="1"/>
              <a:t>choroba</a:t>
            </a:r>
            <a:r>
              <a:rPr lang="en-GB" altLang="cs-CZ" dirty="0"/>
              <a:t> </a:t>
            </a:r>
            <a:r>
              <a:rPr lang="en-GB" altLang="cs-CZ" dirty="0" err="1"/>
              <a:t>ohrožuje</a:t>
            </a:r>
            <a:r>
              <a:rPr lang="en-GB" altLang="cs-CZ" dirty="0"/>
              <a:t> </a:t>
            </a:r>
            <a:br>
              <a:rPr lang="en-GB" altLang="cs-CZ" dirty="0"/>
            </a:br>
            <a:r>
              <a:rPr lang="en-GB" altLang="cs-CZ" dirty="0" err="1"/>
              <a:t>život</a:t>
            </a:r>
            <a:r>
              <a:rPr lang="en-GB" altLang="cs-CZ" dirty="0"/>
              <a:t> </a:t>
            </a:r>
            <a:r>
              <a:rPr lang="en-GB" altLang="cs-CZ" dirty="0" err="1"/>
              <a:t>pacienta</a:t>
            </a:r>
            <a:r>
              <a:rPr lang="en-GB" altLang="cs-CZ" dirty="0"/>
              <a:t>, </a:t>
            </a:r>
            <a:r>
              <a:rPr lang="en-GB" altLang="cs-CZ" dirty="0" err="1"/>
              <a:t>ať</a:t>
            </a:r>
            <a:r>
              <a:rPr lang="en-GB" altLang="cs-CZ" dirty="0"/>
              <a:t> se </a:t>
            </a:r>
            <a:r>
              <a:rPr lang="en-GB" altLang="cs-CZ" dirty="0" err="1"/>
              <a:t>podrobí</a:t>
            </a:r>
            <a:r>
              <a:rPr lang="en-GB" altLang="cs-CZ" dirty="0"/>
              <a:t> </a:t>
            </a:r>
            <a:r>
              <a:rPr lang="en-GB" altLang="cs-CZ" dirty="0" err="1"/>
              <a:t>operaci</a:t>
            </a:r>
            <a:r>
              <a:rPr lang="en-GB" altLang="cs-CZ" dirty="0"/>
              <a:t> </a:t>
            </a:r>
            <a:r>
              <a:rPr lang="en-GB" altLang="cs-CZ" dirty="0" err="1"/>
              <a:t>či</a:t>
            </a:r>
            <a:r>
              <a:rPr lang="en-GB" altLang="cs-CZ" dirty="0"/>
              <a:t> </a:t>
            </a:r>
            <a:r>
              <a:rPr lang="en-GB" altLang="cs-CZ" dirty="0" err="1"/>
              <a:t>nikoli</a:t>
            </a:r>
            <a:r>
              <a:rPr lang="en-GB" altLang="cs-CZ" dirty="0"/>
              <a:t> 		23,48%</a:t>
            </a:r>
          </a:p>
          <a:p>
            <a:pPr marL="0" indent="0">
              <a:lnSpc>
                <a:spcPct val="89000"/>
              </a:lnSpc>
              <a:buNone/>
              <a:tabLst>
                <a:tab pos="342900" algn="l"/>
                <a:tab pos="422275" algn="l"/>
                <a:tab pos="712788" algn="l"/>
                <a:tab pos="1436688" algn="l"/>
                <a:tab pos="2160588" algn="l"/>
                <a:tab pos="2884488" algn="l"/>
                <a:tab pos="3608388" algn="l"/>
                <a:tab pos="4332288" algn="l"/>
                <a:tab pos="5056188" algn="l"/>
                <a:tab pos="5780088" algn="l"/>
                <a:tab pos="6503988" algn="l"/>
                <a:tab pos="7227888" algn="l"/>
                <a:tab pos="7951788" algn="l"/>
                <a:tab pos="8675688" algn="l"/>
                <a:tab pos="8974138" algn="l"/>
                <a:tab pos="9423400" algn="l"/>
                <a:tab pos="9872663" algn="l"/>
                <a:tab pos="10321925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</a:pPr>
            <a:r>
              <a:rPr lang="en-GB" altLang="cs-CZ" dirty="0"/>
              <a:t>V 	</a:t>
            </a:r>
            <a:r>
              <a:rPr lang="en-GB" altLang="cs-CZ" dirty="0" err="1"/>
              <a:t>moribundní</a:t>
            </a:r>
            <a:r>
              <a:rPr lang="en-GB" altLang="cs-CZ" dirty="0"/>
              <a:t> </a:t>
            </a:r>
            <a:r>
              <a:rPr lang="en-GB" altLang="cs-CZ" dirty="0" err="1"/>
              <a:t>pac</a:t>
            </a:r>
            <a:r>
              <a:rPr lang="en-GB" altLang="cs-CZ" dirty="0"/>
              <a:t>, </a:t>
            </a:r>
            <a:r>
              <a:rPr lang="en-GB" altLang="cs-CZ" dirty="0" err="1"/>
              <a:t>lze</a:t>
            </a:r>
            <a:r>
              <a:rPr lang="en-GB" altLang="cs-CZ" dirty="0"/>
              <a:t> </a:t>
            </a:r>
            <a:r>
              <a:rPr lang="en-GB" altLang="cs-CZ" dirty="0" err="1"/>
              <a:t>očekávat</a:t>
            </a:r>
            <a:r>
              <a:rPr lang="en-GB" altLang="cs-CZ" dirty="0"/>
              <a:t> </a:t>
            </a:r>
            <a:r>
              <a:rPr lang="en-GB" altLang="cs-CZ" dirty="0" err="1"/>
              <a:t>smrt</a:t>
            </a:r>
            <a:r>
              <a:rPr lang="en-GB" altLang="cs-CZ" dirty="0"/>
              <a:t> </a:t>
            </a:r>
            <a:br>
              <a:rPr lang="en-GB" altLang="cs-CZ" dirty="0"/>
            </a:br>
            <a:r>
              <a:rPr lang="en-GB" altLang="cs-CZ" dirty="0"/>
              <a:t>do 24h, </a:t>
            </a:r>
            <a:r>
              <a:rPr lang="en-GB" altLang="cs-CZ" dirty="0" err="1"/>
              <a:t>ať</a:t>
            </a:r>
            <a:r>
              <a:rPr lang="en-GB" altLang="cs-CZ" dirty="0"/>
              <a:t> se </a:t>
            </a:r>
            <a:r>
              <a:rPr lang="en-GB" altLang="cs-CZ" dirty="0" err="1"/>
              <a:t>podrobní</a:t>
            </a:r>
            <a:r>
              <a:rPr lang="en-GB" altLang="cs-CZ" dirty="0"/>
              <a:t> </a:t>
            </a:r>
            <a:r>
              <a:rPr lang="en-GB" altLang="cs-CZ" dirty="0" err="1"/>
              <a:t>operaci</a:t>
            </a:r>
            <a:r>
              <a:rPr lang="en-GB" altLang="cs-CZ" dirty="0"/>
              <a:t> </a:t>
            </a:r>
            <a:r>
              <a:rPr lang="en-GB" altLang="cs-CZ" dirty="0" err="1"/>
              <a:t>či</a:t>
            </a:r>
            <a:r>
              <a:rPr lang="en-GB" altLang="cs-CZ" dirty="0"/>
              <a:t> </a:t>
            </a:r>
            <a:r>
              <a:rPr lang="en-GB" altLang="cs-CZ" dirty="0" err="1"/>
              <a:t>nikoli</a:t>
            </a:r>
            <a:r>
              <a:rPr lang="en-GB" altLang="cs-CZ" dirty="0"/>
              <a:t>	</a:t>
            </a:r>
            <a:r>
              <a:rPr lang="cs-CZ" altLang="cs-CZ" dirty="0"/>
              <a:t>		</a:t>
            </a:r>
            <a:r>
              <a:rPr lang="en-GB" altLang="cs-CZ" dirty="0"/>
              <a:t>50,77%</a:t>
            </a:r>
          </a:p>
          <a:p>
            <a:pPr marL="0" indent="0">
              <a:lnSpc>
                <a:spcPct val="89000"/>
              </a:lnSpc>
              <a:spcBef>
                <a:spcPts val="800"/>
              </a:spcBef>
              <a:spcAft>
                <a:spcPct val="0"/>
              </a:spcAft>
              <a:buNone/>
              <a:tabLst>
                <a:tab pos="342900" algn="l"/>
                <a:tab pos="422275" algn="l"/>
                <a:tab pos="712788" algn="l"/>
                <a:tab pos="1436688" algn="l"/>
                <a:tab pos="2160588" algn="l"/>
                <a:tab pos="2884488" algn="l"/>
                <a:tab pos="3608388" algn="l"/>
                <a:tab pos="4332288" algn="l"/>
                <a:tab pos="5056188" algn="l"/>
                <a:tab pos="5780088" algn="l"/>
                <a:tab pos="6503988" algn="l"/>
                <a:tab pos="7227888" algn="l"/>
                <a:tab pos="7951788" algn="l"/>
                <a:tab pos="8675688" algn="l"/>
                <a:tab pos="8974138" algn="l"/>
                <a:tab pos="9423400" algn="l"/>
                <a:tab pos="9872663" algn="l"/>
                <a:tab pos="10321925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</a:pPr>
            <a:r>
              <a:rPr lang="en-GB" altLang="cs-CZ" dirty="0"/>
              <a:t>E…. </a:t>
            </a:r>
            <a:r>
              <a:rPr lang="en-GB" altLang="cs-CZ" dirty="0" err="1"/>
              <a:t>Označení</a:t>
            </a:r>
            <a:r>
              <a:rPr lang="en-GB" altLang="cs-CZ" dirty="0"/>
              <a:t> </a:t>
            </a:r>
            <a:r>
              <a:rPr lang="en-GB" altLang="cs-CZ" dirty="0" err="1"/>
              <a:t>neodkladných</a:t>
            </a:r>
            <a:r>
              <a:rPr lang="en-GB" altLang="cs-CZ" dirty="0"/>
              <a:t> </a:t>
            </a:r>
            <a:r>
              <a:rPr lang="en-GB" altLang="cs-CZ" dirty="0" err="1"/>
              <a:t>výkonů</a:t>
            </a:r>
            <a:r>
              <a:rPr lang="en-GB" altLang="cs-CZ" dirty="0"/>
              <a:t> (1,5x </a:t>
            </a:r>
            <a:r>
              <a:rPr lang="en-GB" altLang="cs-CZ" dirty="0" err="1"/>
              <a:t>horší</a:t>
            </a:r>
            <a:r>
              <a:rPr lang="en-GB" alt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263696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title"/>
          </p:nvPr>
        </p:nvSpPr>
        <p:spPr>
          <a:xfrm>
            <a:off x="896641" y="256347"/>
            <a:ext cx="10412159" cy="1146360"/>
          </a:xfrm>
          <a:ln/>
        </p:spPr>
        <p:txBody>
          <a:bodyPr tIns="72643"/>
          <a:lstStyle/>
          <a:p>
            <a:pPr>
              <a:lnSpc>
                <a:spcPct val="87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/>
              <a:t>Předoperační pohovor </a:t>
            </a:r>
            <a:br>
              <a:rPr lang="en-GB" altLang="cs-CZ"/>
            </a:br>
            <a:r>
              <a:rPr lang="en-GB" altLang="cs-CZ"/>
              <a:t>s pacientem</a:t>
            </a: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6641" y="1781468"/>
            <a:ext cx="10609920" cy="4478870"/>
          </a:xfrm>
          <a:ln/>
        </p:spPr>
        <p:txBody>
          <a:bodyPr tIns="44704"/>
          <a:lstStyle/>
          <a:p>
            <a:pPr marL="106362" indent="0"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dirty="0" err="1"/>
              <a:t>c</a:t>
            </a:r>
            <a:r>
              <a:rPr lang="en-GB" altLang="cs-CZ" dirty="0" err="1"/>
              <a:t>íl</a:t>
            </a:r>
            <a:r>
              <a:rPr lang="en-GB" altLang="cs-CZ" dirty="0"/>
              <a:t>:</a:t>
            </a:r>
          </a:p>
          <a:p>
            <a:pPr marL="420688" indent="-315913">
              <a:lnSpc>
                <a:spcPct val="89000"/>
              </a:lnSpc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 err="1"/>
              <a:t>informovat</a:t>
            </a:r>
            <a:r>
              <a:rPr lang="en-GB" altLang="cs-CZ" dirty="0"/>
              <a:t> o </a:t>
            </a:r>
            <a:r>
              <a:rPr lang="en-GB" altLang="cs-CZ" dirty="0" err="1"/>
              <a:t>možných</a:t>
            </a:r>
            <a:r>
              <a:rPr lang="en-GB" altLang="cs-CZ" dirty="0"/>
              <a:t> </a:t>
            </a:r>
            <a:r>
              <a:rPr lang="en-GB" altLang="cs-CZ" dirty="0" err="1"/>
              <a:t>způsobech</a:t>
            </a:r>
            <a:r>
              <a:rPr lang="en-GB" altLang="cs-CZ" dirty="0"/>
              <a:t> </a:t>
            </a:r>
            <a:r>
              <a:rPr lang="en-GB" altLang="cs-CZ" dirty="0" err="1"/>
              <a:t>anestezie</a:t>
            </a:r>
            <a:endParaRPr lang="en-GB" altLang="cs-CZ" dirty="0"/>
          </a:p>
          <a:p>
            <a:pPr marL="420688" indent="-315913">
              <a:lnSpc>
                <a:spcPct val="89000"/>
              </a:lnSpc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 err="1"/>
              <a:t>odpovědět</a:t>
            </a:r>
            <a:r>
              <a:rPr lang="en-GB" altLang="cs-CZ" dirty="0"/>
              <a:t> </a:t>
            </a:r>
            <a:r>
              <a:rPr lang="en-GB" altLang="cs-CZ" dirty="0" err="1"/>
              <a:t>na</a:t>
            </a:r>
            <a:r>
              <a:rPr lang="en-GB" altLang="cs-CZ" dirty="0"/>
              <a:t> </a:t>
            </a:r>
            <a:r>
              <a:rPr lang="en-GB" altLang="cs-CZ" dirty="0" err="1"/>
              <a:t>otázky</a:t>
            </a:r>
            <a:endParaRPr lang="en-GB" altLang="cs-CZ" dirty="0"/>
          </a:p>
          <a:p>
            <a:pPr marL="420688" indent="-315913">
              <a:lnSpc>
                <a:spcPct val="89000"/>
              </a:lnSpc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 err="1"/>
              <a:t>získat</a:t>
            </a:r>
            <a:r>
              <a:rPr lang="en-GB" altLang="cs-CZ" dirty="0"/>
              <a:t> </a:t>
            </a:r>
            <a:r>
              <a:rPr lang="en-GB" altLang="cs-CZ" dirty="0" err="1"/>
              <a:t>poučený</a:t>
            </a:r>
            <a:r>
              <a:rPr lang="en-GB" altLang="cs-CZ" dirty="0"/>
              <a:t> </a:t>
            </a:r>
            <a:r>
              <a:rPr lang="en-GB" altLang="cs-CZ" dirty="0" err="1"/>
              <a:t>souhlas</a:t>
            </a:r>
            <a:r>
              <a:rPr lang="en-GB" altLang="cs-CZ" dirty="0"/>
              <a:t> s A. </a:t>
            </a:r>
            <a:r>
              <a:rPr lang="en-GB" altLang="cs-CZ" dirty="0" err="1"/>
              <a:t>postupem</a:t>
            </a:r>
            <a:endParaRPr lang="en-GB" altLang="cs-CZ" dirty="0"/>
          </a:p>
          <a:p>
            <a:pPr marL="420688" indent="-315913">
              <a:lnSpc>
                <a:spcPct val="89000"/>
              </a:lnSpc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 err="1"/>
              <a:t>rozptýlit</a:t>
            </a:r>
            <a:r>
              <a:rPr lang="en-GB" altLang="cs-CZ" dirty="0"/>
              <a:t> </a:t>
            </a:r>
            <a:r>
              <a:rPr lang="en-GB" altLang="cs-CZ" dirty="0" err="1"/>
              <a:t>nadměrné</a:t>
            </a:r>
            <a:r>
              <a:rPr lang="en-GB" altLang="cs-CZ" dirty="0"/>
              <a:t> </a:t>
            </a:r>
            <a:r>
              <a:rPr lang="en-GB" altLang="cs-CZ" dirty="0" err="1"/>
              <a:t>obavy</a:t>
            </a:r>
            <a:endParaRPr lang="en-GB" altLang="cs-CZ" dirty="0"/>
          </a:p>
          <a:p>
            <a:pPr marL="422275" indent="-315913">
              <a:lnSpc>
                <a:spcPct val="89000"/>
              </a:lnSpc>
              <a:buSz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endParaRPr lang="en-GB" altLang="cs-CZ" dirty="0"/>
          </a:p>
          <a:p>
            <a:pPr marL="420688" indent="-315913">
              <a:lnSpc>
                <a:spcPct val="89000"/>
              </a:lnSpc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dirty="0" err="1"/>
              <a:t>d</a:t>
            </a:r>
            <a:r>
              <a:rPr lang="en-GB" altLang="cs-CZ" dirty="0" err="1"/>
              <a:t>otazník</a:t>
            </a:r>
            <a:r>
              <a:rPr lang="en-GB" altLang="cs-CZ" dirty="0"/>
              <a:t> </a:t>
            </a:r>
            <a:r>
              <a:rPr lang="en-GB" altLang="cs-CZ" dirty="0" err="1"/>
              <a:t>před</a:t>
            </a:r>
            <a:r>
              <a:rPr lang="en-GB" altLang="cs-CZ" dirty="0"/>
              <a:t> </a:t>
            </a:r>
            <a:r>
              <a:rPr lang="en-GB" altLang="cs-CZ" dirty="0" err="1"/>
              <a:t>anestezií</a:t>
            </a:r>
            <a:endParaRPr lang="en-GB" altLang="cs-CZ" dirty="0"/>
          </a:p>
          <a:p>
            <a:pPr marL="420688" indent="-315913">
              <a:lnSpc>
                <a:spcPct val="89000"/>
              </a:lnSpc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dirty="0" err="1"/>
              <a:t>p</a:t>
            </a:r>
            <a:r>
              <a:rPr lang="en-GB" altLang="cs-CZ" dirty="0" err="1"/>
              <a:t>odepsaný</a:t>
            </a:r>
            <a:r>
              <a:rPr lang="en-GB" altLang="cs-CZ" dirty="0"/>
              <a:t> </a:t>
            </a:r>
            <a:r>
              <a:rPr lang="en-GB" altLang="cs-CZ" dirty="0" err="1"/>
              <a:t>souhlas</a:t>
            </a:r>
            <a:r>
              <a:rPr lang="en-GB" altLang="cs-CZ" dirty="0"/>
              <a:t> </a:t>
            </a:r>
            <a:r>
              <a:rPr lang="en-GB" altLang="cs-CZ" dirty="0" err="1"/>
              <a:t>pacienta</a:t>
            </a:r>
            <a:r>
              <a:rPr lang="en-GB" altLang="cs-CZ" dirty="0"/>
              <a:t> s </a:t>
            </a:r>
            <a:r>
              <a:rPr lang="en-GB" altLang="cs-CZ" dirty="0" err="1"/>
              <a:t>anestezií</a:t>
            </a:r>
            <a:endParaRPr lang="en-GB" altLang="cs-CZ" dirty="0"/>
          </a:p>
        </p:txBody>
      </p:sp>
    </p:spTree>
    <p:extLst>
      <p:ext uri="{BB962C8B-B14F-4D97-AF65-F5344CB8AC3E}">
        <p14:creationId xmlns:p14="http://schemas.microsoft.com/office/powerpoint/2010/main" val="32984296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ChangeArrowheads="1"/>
          </p:cNvSpPr>
          <p:nvPr>
            <p:ph type="title"/>
          </p:nvPr>
        </p:nvSpPr>
        <p:spPr>
          <a:xfrm>
            <a:off x="896641" y="256347"/>
            <a:ext cx="10412159" cy="1146360"/>
          </a:xfrm>
          <a:ln/>
        </p:spPr>
        <p:txBody>
          <a:bodyPr tIns="72643"/>
          <a:lstStyle/>
          <a:p>
            <a:pPr>
              <a:lnSpc>
                <a:spcPct val="87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/>
              <a:t>Zásady předoperačního lačnění</a:t>
            </a: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6641" y="1781468"/>
            <a:ext cx="10609920" cy="4478870"/>
          </a:xfrm>
          <a:ln/>
        </p:spPr>
        <p:txBody>
          <a:bodyPr tIns="44704"/>
          <a:lstStyle/>
          <a:p>
            <a:pPr marL="420688" indent="-315913">
              <a:lnSpc>
                <a:spcPct val="100000"/>
              </a:lnSpc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/>
              <a:t>24 h </a:t>
            </a:r>
            <a:r>
              <a:rPr lang="en-GB" altLang="cs-CZ" dirty="0" err="1"/>
              <a:t>nekouřit</a:t>
            </a:r>
            <a:endParaRPr lang="en-GB" altLang="cs-CZ" dirty="0"/>
          </a:p>
          <a:p>
            <a:pPr marL="420688" indent="-315913">
              <a:lnSpc>
                <a:spcPct val="100000"/>
              </a:lnSpc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/>
              <a:t>6-8 h </a:t>
            </a:r>
            <a:r>
              <a:rPr lang="en-GB" altLang="cs-CZ" dirty="0" err="1"/>
              <a:t>před</a:t>
            </a:r>
            <a:r>
              <a:rPr lang="en-GB" altLang="cs-CZ" dirty="0"/>
              <a:t> </a:t>
            </a:r>
            <a:r>
              <a:rPr lang="en-GB" altLang="cs-CZ" dirty="0" err="1"/>
              <a:t>výkonem</a:t>
            </a:r>
            <a:r>
              <a:rPr lang="en-GB" altLang="cs-CZ" dirty="0"/>
              <a:t> </a:t>
            </a:r>
            <a:r>
              <a:rPr lang="en-GB" altLang="cs-CZ" dirty="0" err="1"/>
              <a:t>nejíst</a:t>
            </a:r>
            <a:endParaRPr lang="en-GB" altLang="cs-CZ" dirty="0"/>
          </a:p>
          <a:p>
            <a:pPr marL="420688" indent="-315913">
              <a:lnSpc>
                <a:spcPct val="100000"/>
              </a:lnSpc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/>
              <a:t>4h </a:t>
            </a:r>
            <a:r>
              <a:rPr lang="en-GB" altLang="cs-CZ" dirty="0" err="1"/>
              <a:t>mateřské</a:t>
            </a:r>
            <a:r>
              <a:rPr lang="en-GB" altLang="cs-CZ" dirty="0"/>
              <a:t> </a:t>
            </a:r>
            <a:r>
              <a:rPr lang="en-GB" altLang="cs-CZ" dirty="0" err="1"/>
              <a:t>mléko</a:t>
            </a:r>
            <a:endParaRPr lang="en-GB" altLang="cs-CZ" dirty="0"/>
          </a:p>
          <a:p>
            <a:pPr marL="420688" indent="-315913">
              <a:lnSpc>
                <a:spcPct val="100000"/>
              </a:lnSpc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/>
              <a:t>2 h </a:t>
            </a:r>
            <a:r>
              <a:rPr lang="en-GB" altLang="cs-CZ" dirty="0" err="1"/>
              <a:t>nepít</a:t>
            </a:r>
            <a:endParaRPr lang="cs-CZ" altLang="cs-CZ" dirty="0"/>
          </a:p>
          <a:p>
            <a:pPr marL="420688" indent="-315913">
              <a:lnSpc>
                <a:spcPct val="100000"/>
              </a:lnSpc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endParaRPr lang="cs-CZ" altLang="cs-CZ" dirty="0"/>
          </a:p>
          <a:p>
            <a:pPr marL="420688" indent="-315913">
              <a:lnSpc>
                <a:spcPct val="100000"/>
              </a:lnSpc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endParaRPr lang="cs-CZ" altLang="cs-CZ" dirty="0"/>
          </a:p>
          <a:p>
            <a:pPr marL="420688" indent="-315913">
              <a:lnSpc>
                <a:spcPct val="100000"/>
              </a:lnSpc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sz="2800" dirty="0"/>
              <a:t>„</a:t>
            </a:r>
            <a:r>
              <a:rPr lang="cs-CZ" altLang="cs-CZ" sz="2800" dirty="0" err="1"/>
              <a:t>prepremedikace</a:t>
            </a:r>
            <a:r>
              <a:rPr lang="cs-CZ" altLang="cs-CZ" sz="2800" dirty="0"/>
              <a:t>“ –  den předem večer</a:t>
            </a:r>
          </a:p>
          <a:p>
            <a:pPr marL="420688" indent="-315913">
              <a:lnSpc>
                <a:spcPct val="100000"/>
              </a:lnSpc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dirty="0"/>
              <a:t>premedikace </a:t>
            </a:r>
            <a:r>
              <a:rPr lang="cs-CZ" altLang="cs-CZ" dirty="0" err="1"/>
              <a:t>p.os</a:t>
            </a:r>
            <a:r>
              <a:rPr lang="cs-CZ" altLang="cs-CZ" dirty="0"/>
              <a:t> –  2h před anestezií</a:t>
            </a:r>
            <a:r>
              <a:rPr lang="en-GB" alt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889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/>
          </p:nvPr>
        </p:nvSpPr>
        <p:spPr>
          <a:xfrm>
            <a:off x="896641" y="256347"/>
            <a:ext cx="10412159" cy="1146360"/>
          </a:xfrm>
          <a:ln/>
        </p:spPr>
        <p:txBody>
          <a:bodyPr tIns="72643"/>
          <a:lstStyle/>
          <a:p>
            <a:pPr>
              <a:lnSpc>
                <a:spcPct val="87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/>
              <a:t>Premedikace</a:t>
            </a:r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6641" y="1781467"/>
            <a:ext cx="10609920" cy="4844669"/>
          </a:xfrm>
          <a:ln/>
        </p:spPr>
        <p:txBody>
          <a:bodyPr tIns="44704"/>
          <a:lstStyle/>
          <a:p>
            <a:pPr marL="106362" indent="0">
              <a:spcBef>
                <a:spcPts val="800"/>
              </a:spcBef>
              <a:spcAft>
                <a:spcPct val="0"/>
              </a:spcAft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 err="1"/>
              <a:t>cíl</a:t>
            </a:r>
            <a:r>
              <a:rPr lang="en-GB" altLang="cs-CZ" dirty="0"/>
              <a:t>: </a:t>
            </a:r>
            <a:r>
              <a:rPr lang="en-GB" altLang="cs-CZ" dirty="0" err="1"/>
              <a:t>klidný</a:t>
            </a:r>
            <a:r>
              <a:rPr lang="en-GB" altLang="cs-CZ" dirty="0"/>
              <a:t>, </a:t>
            </a:r>
            <a:r>
              <a:rPr lang="en-GB" altLang="cs-CZ" dirty="0" err="1"/>
              <a:t>spolupracující</a:t>
            </a:r>
            <a:r>
              <a:rPr lang="en-GB" altLang="cs-CZ" dirty="0"/>
              <a:t> </a:t>
            </a:r>
            <a:r>
              <a:rPr lang="en-GB" altLang="cs-CZ" dirty="0" err="1"/>
              <a:t>pacient</a:t>
            </a:r>
            <a:r>
              <a:rPr lang="en-GB" altLang="cs-CZ" dirty="0"/>
              <a:t>   </a:t>
            </a:r>
          </a:p>
          <a:p>
            <a:pPr marL="420688" indent="-315913">
              <a:lnSpc>
                <a:spcPct val="89000"/>
              </a:lnSpc>
              <a:spcBef>
                <a:spcPts val="800"/>
              </a:spcBef>
              <a:spcAft>
                <a:spcPct val="0"/>
              </a:spcAft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 err="1"/>
              <a:t>léky</a:t>
            </a:r>
            <a:r>
              <a:rPr lang="en-GB" altLang="cs-CZ" dirty="0"/>
              <a:t>: </a:t>
            </a:r>
            <a:r>
              <a:rPr lang="en-GB" altLang="cs-CZ" dirty="0" err="1"/>
              <a:t>benzodiazepiny</a:t>
            </a:r>
            <a:r>
              <a:rPr lang="cs-CZ" altLang="cs-CZ" dirty="0"/>
              <a:t> /(</a:t>
            </a:r>
            <a:r>
              <a:rPr lang="en-GB" altLang="cs-CZ" dirty="0" err="1"/>
              <a:t>antihistaminika</a:t>
            </a:r>
            <a:r>
              <a:rPr lang="cs-CZ" altLang="cs-CZ" dirty="0"/>
              <a:t>),  </a:t>
            </a:r>
            <a:r>
              <a:rPr lang="en-GB" altLang="cs-CZ" dirty="0" err="1"/>
              <a:t>analgetika</a:t>
            </a:r>
            <a:r>
              <a:rPr lang="en-GB" altLang="cs-CZ" dirty="0"/>
              <a:t>.</a:t>
            </a:r>
            <a:endParaRPr lang="en-GB" altLang="cs-CZ" sz="2000" dirty="0"/>
          </a:p>
          <a:p>
            <a:pPr marL="422275" indent="-315913">
              <a:lnSpc>
                <a:spcPct val="89000"/>
              </a:lnSpc>
              <a:spcBef>
                <a:spcPts val="800"/>
              </a:spcBef>
              <a:spcAft>
                <a:spcPct val="0"/>
              </a:spcAft>
              <a:buSz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endParaRPr lang="en-GB" altLang="cs-CZ" sz="700" dirty="0"/>
          </a:p>
          <a:p>
            <a:pPr marL="422275" indent="-315913">
              <a:lnSpc>
                <a:spcPct val="89000"/>
              </a:lnSpc>
              <a:spcBef>
                <a:spcPts val="800"/>
              </a:spcBef>
              <a:spcAft>
                <a:spcPct val="0"/>
              </a:spcAft>
              <a:buSz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 err="1"/>
              <a:t>anxiolýza</a:t>
            </a:r>
            <a:r>
              <a:rPr lang="en-GB" altLang="cs-CZ" dirty="0"/>
              <a:t> = </a:t>
            </a:r>
            <a:r>
              <a:rPr lang="en-GB" altLang="cs-CZ" dirty="0" err="1"/>
              <a:t>medikamentózní</a:t>
            </a:r>
            <a:r>
              <a:rPr lang="en-GB" altLang="cs-CZ" dirty="0"/>
              <a:t> </a:t>
            </a:r>
            <a:r>
              <a:rPr lang="en-GB" altLang="cs-CZ" dirty="0" err="1"/>
              <a:t>zmírnění</a:t>
            </a:r>
            <a:r>
              <a:rPr lang="en-GB" altLang="cs-CZ" dirty="0"/>
              <a:t> </a:t>
            </a:r>
            <a:r>
              <a:rPr lang="en-GB" altLang="cs-CZ" dirty="0" err="1"/>
              <a:t>strachu</a:t>
            </a:r>
            <a:r>
              <a:rPr lang="en-GB" altLang="cs-CZ" dirty="0"/>
              <a:t> a </a:t>
            </a:r>
            <a:r>
              <a:rPr lang="en-GB" altLang="cs-CZ" dirty="0" err="1"/>
              <a:t>rozrušení</a:t>
            </a:r>
            <a:r>
              <a:rPr lang="en-GB" altLang="cs-CZ" dirty="0"/>
              <a:t> </a:t>
            </a:r>
            <a:r>
              <a:rPr lang="en-GB" altLang="cs-CZ" dirty="0" err="1"/>
              <a:t>před</a:t>
            </a:r>
            <a:r>
              <a:rPr lang="en-GB" altLang="cs-CZ" dirty="0"/>
              <a:t> </a:t>
            </a:r>
            <a:r>
              <a:rPr lang="en-GB" altLang="cs-CZ" dirty="0" err="1"/>
              <a:t>operací</a:t>
            </a:r>
            <a:endParaRPr lang="en-GB" altLang="cs-CZ" dirty="0"/>
          </a:p>
          <a:p>
            <a:pPr marL="420688" indent="-315913">
              <a:lnSpc>
                <a:spcPct val="89000"/>
              </a:lnSpc>
              <a:spcBef>
                <a:spcPts val="800"/>
              </a:spcBef>
              <a:spcAft>
                <a:spcPct val="0"/>
              </a:spcAft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 err="1"/>
              <a:t>usnadnění</a:t>
            </a:r>
            <a:r>
              <a:rPr lang="en-GB" altLang="cs-CZ" dirty="0"/>
              <a:t> </a:t>
            </a:r>
            <a:r>
              <a:rPr lang="en-GB" altLang="cs-CZ" dirty="0" err="1"/>
              <a:t>úvodu</a:t>
            </a:r>
            <a:r>
              <a:rPr lang="en-GB" altLang="cs-CZ" dirty="0"/>
              <a:t> do </a:t>
            </a:r>
            <a:r>
              <a:rPr lang="en-GB" altLang="cs-CZ" dirty="0" err="1"/>
              <a:t>anestezie</a:t>
            </a:r>
            <a:endParaRPr lang="en-GB" altLang="cs-CZ" dirty="0"/>
          </a:p>
          <a:p>
            <a:pPr marL="420688" indent="-315913">
              <a:lnSpc>
                <a:spcPct val="89000"/>
              </a:lnSpc>
              <a:spcBef>
                <a:spcPts val="800"/>
              </a:spcBef>
              <a:spcAft>
                <a:spcPct val="0"/>
              </a:spcAft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 err="1"/>
              <a:t>snižuje</a:t>
            </a:r>
            <a:r>
              <a:rPr lang="en-GB" altLang="cs-CZ" dirty="0"/>
              <a:t> </a:t>
            </a:r>
            <a:r>
              <a:rPr lang="en-GB" altLang="cs-CZ" dirty="0" err="1"/>
              <a:t>spotřebu</a:t>
            </a:r>
            <a:r>
              <a:rPr lang="en-GB" altLang="cs-CZ" dirty="0"/>
              <a:t> </a:t>
            </a:r>
            <a:r>
              <a:rPr lang="en-GB" altLang="cs-CZ" dirty="0" err="1"/>
              <a:t>anestetik</a:t>
            </a:r>
            <a:endParaRPr lang="cs-CZ" altLang="cs-CZ" dirty="0"/>
          </a:p>
          <a:p>
            <a:pPr marL="420688" indent="-315913">
              <a:lnSpc>
                <a:spcPct val="89000"/>
              </a:lnSpc>
              <a:spcBef>
                <a:spcPts val="800"/>
              </a:spcBef>
              <a:spcAft>
                <a:spcPct val="0"/>
              </a:spcAft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endParaRPr lang="cs-CZ" altLang="cs-CZ" dirty="0"/>
          </a:p>
          <a:p>
            <a:pPr marL="104775" indent="0">
              <a:lnSpc>
                <a:spcPct val="89000"/>
              </a:lnSpc>
              <a:spcBef>
                <a:spcPts val="800"/>
              </a:spcBef>
              <a:spcAft>
                <a:spcPct val="0"/>
              </a:spcAft>
              <a:buSzPct val="4500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dirty="0"/>
              <a:t>B</a:t>
            </a:r>
            <a:r>
              <a:rPr lang="en-GB" altLang="cs-CZ" dirty="0" err="1"/>
              <a:t>enzodiazepiny</a:t>
            </a:r>
            <a:r>
              <a:rPr lang="cs-CZ" altLang="cs-CZ" dirty="0"/>
              <a:t> (alprazolam 0,5mg </a:t>
            </a:r>
            <a:r>
              <a:rPr lang="cs-CZ" altLang="cs-CZ" dirty="0" err="1"/>
              <a:t>p.os</a:t>
            </a:r>
            <a:r>
              <a:rPr lang="cs-CZ" altLang="cs-CZ" dirty="0"/>
              <a:t>)</a:t>
            </a:r>
          </a:p>
          <a:p>
            <a:pPr marL="104775" indent="0">
              <a:lnSpc>
                <a:spcPct val="89000"/>
              </a:lnSpc>
              <a:spcBef>
                <a:spcPts val="800"/>
              </a:spcBef>
              <a:spcAft>
                <a:spcPct val="0"/>
              </a:spcAft>
              <a:buSzPct val="4500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dirty="0"/>
              <a:t>Paracetamol  1g (15mg/kg) </a:t>
            </a:r>
            <a:r>
              <a:rPr lang="cs-CZ" altLang="cs-CZ" dirty="0" err="1"/>
              <a:t>p.os</a:t>
            </a:r>
            <a:endParaRPr lang="en-GB" altLang="cs-CZ" dirty="0"/>
          </a:p>
        </p:txBody>
      </p:sp>
    </p:spTree>
    <p:extLst>
      <p:ext uri="{BB962C8B-B14F-4D97-AF65-F5344CB8AC3E}">
        <p14:creationId xmlns:p14="http://schemas.microsoft.com/office/powerpoint/2010/main" val="5574027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ChangeArrowheads="1"/>
          </p:cNvSpPr>
          <p:nvPr>
            <p:ph type="title"/>
          </p:nvPr>
        </p:nvSpPr>
        <p:spPr>
          <a:xfrm>
            <a:off x="896641" y="538617"/>
            <a:ext cx="10412159" cy="1149241"/>
          </a:xfrm>
          <a:ln/>
        </p:spPr>
        <p:txBody>
          <a:bodyPr tIns="39116"/>
          <a:lstStyle/>
          <a:p>
            <a:endParaRPr lang="cs-CZ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1" y="0"/>
            <a:ext cx="120499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9331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9053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960" y="0"/>
            <a:ext cx="5207040" cy="685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>
          <a:xfrm>
            <a:off x="896641" y="296671"/>
            <a:ext cx="10400639" cy="1054191"/>
          </a:xfrm>
          <a:ln/>
        </p:spPr>
        <p:txBody>
          <a:bodyPr tIns="39116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/>
              <a:t>Anesteziologický protokol</a:t>
            </a:r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6641" y="1781467"/>
            <a:ext cx="6063360" cy="4537916"/>
          </a:xfrm>
          <a:ln/>
        </p:spPr>
        <p:txBody>
          <a:bodyPr/>
          <a:lstStyle/>
          <a:p>
            <a:pPr marL="431800" indent="-323850"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</a:pPr>
            <a:r>
              <a:rPr lang="cs-CZ" altLang="cs-CZ" dirty="0"/>
              <a:t>Stav pacienta před výkonem</a:t>
            </a:r>
          </a:p>
          <a:p>
            <a:pPr marL="0" indent="107950">
              <a:buSz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</a:pPr>
            <a:endParaRPr lang="cs-CZ" altLang="cs-CZ" dirty="0"/>
          </a:p>
          <a:p>
            <a:pPr marL="431800" indent="-323850"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</a:pPr>
            <a:r>
              <a:rPr lang="cs-CZ" altLang="cs-CZ" dirty="0"/>
              <a:t>monitorace vit. </a:t>
            </a:r>
            <a:r>
              <a:rPr lang="cs-CZ" altLang="cs-CZ" dirty="0" err="1"/>
              <a:t>fcí</a:t>
            </a:r>
            <a:endParaRPr lang="cs-CZ" altLang="cs-CZ" dirty="0"/>
          </a:p>
          <a:p>
            <a:pPr marL="431800" indent="-323850"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</a:pPr>
            <a:r>
              <a:rPr lang="cs-CZ" altLang="cs-CZ" dirty="0"/>
              <a:t>ABCD</a:t>
            </a:r>
          </a:p>
          <a:p>
            <a:pPr marL="0" indent="107950">
              <a:buSz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</a:pPr>
            <a:endParaRPr lang="cs-CZ" altLang="cs-CZ" dirty="0"/>
          </a:p>
          <a:p>
            <a:pPr marL="431800" indent="-323850">
              <a:buSzPct val="45000"/>
              <a:buFont typeface="Wingdings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</a:pPr>
            <a:r>
              <a:rPr lang="cs-CZ" altLang="cs-CZ" dirty="0"/>
              <a:t>Stav pacienta</a:t>
            </a:r>
            <a:r>
              <a:rPr lang="cs-CZ" altLang="cs-CZ" sz="2400" dirty="0"/>
              <a:t> po výkonu,</a:t>
            </a:r>
            <a:br>
              <a:rPr lang="cs-CZ" altLang="cs-CZ" sz="2400" dirty="0"/>
            </a:br>
            <a:r>
              <a:rPr lang="cs-CZ" altLang="cs-CZ" sz="2400" dirty="0"/>
              <a:t>ordinace, monitorace, záznam komplikací</a:t>
            </a:r>
          </a:p>
        </p:txBody>
      </p:sp>
    </p:spTree>
    <p:extLst>
      <p:ext uri="{BB962C8B-B14F-4D97-AF65-F5344CB8AC3E}">
        <p14:creationId xmlns:p14="http://schemas.microsoft.com/office/powerpoint/2010/main" val="40380918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F6F7EBB-6875-1508-1852-0D5E50B255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Anesteziologicko-resuscitační klinika Fakultní nemocnice u sv. Anny v Brně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8D882DF-8B09-7A6A-0914-B8497016CF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6F0FE46-DB36-BB79-C1BF-DF7F3A91A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Anesteziologický přístroj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D39DE25-29D8-2415-6A87-BDEE14CF3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přívod plynů</a:t>
            </a:r>
          </a:p>
          <a:p>
            <a:r>
              <a:rPr lang="cs-CZ" dirty="0"/>
              <a:t>rotametry</a:t>
            </a:r>
          </a:p>
          <a:p>
            <a:r>
              <a:rPr lang="cs-CZ" dirty="0"/>
              <a:t>odpařovače</a:t>
            </a:r>
          </a:p>
          <a:p>
            <a:r>
              <a:rPr lang="cs-CZ" dirty="0"/>
              <a:t>pacientský okruh</a:t>
            </a:r>
          </a:p>
          <a:p>
            <a:pPr lvl="1"/>
            <a:r>
              <a:rPr lang="cs-CZ" dirty="0"/>
              <a:t>inspirační a exspirační chlopně</a:t>
            </a:r>
          </a:p>
          <a:p>
            <a:pPr lvl="1"/>
            <a:r>
              <a:rPr lang="cs-CZ" dirty="0"/>
              <a:t>pohlcovač CO2</a:t>
            </a:r>
          </a:p>
          <a:p>
            <a:pPr lvl="1"/>
            <a:r>
              <a:rPr lang="cs-CZ" dirty="0"/>
              <a:t>přetlakový ventil</a:t>
            </a:r>
          </a:p>
          <a:p>
            <a:pPr lvl="1"/>
            <a:r>
              <a:rPr lang="cs-CZ" dirty="0"/>
              <a:t>hadice, Y spojka, bakteriální filtr</a:t>
            </a:r>
          </a:p>
          <a:p>
            <a:pPr lvl="1"/>
            <a:r>
              <a:rPr lang="cs-CZ" dirty="0"/>
              <a:t>ventilátor, ruční vak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7309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896641" y="296671"/>
            <a:ext cx="10400639" cy="1054191"/>
          </a:xfrm>
          <a:ln/>
        </p:spPr>
        <p:txBody>
          <a:bodyPr tIns="39116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/>
              <a:t>Anesteziologie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6641" y="1781467"/>
            <a:ext cx="10598400" cy="4389581"/>
          </a:xfrm>
          <a:ln/>
        </p:spPr>
        <p:txBody>
          <a:bodyPr/>
          <a:lstStyle/>
          <a:p>
            <a:pPr marL="682625" indent="-681038">
              <a:buFont typeface="Times New Roman" pitchFamily="16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dirty="0"/>
              <a:t>na rozdíl od ostatních oborů medicíny</a:t>
            </a:r>
            <a:br>
              <a:rPr lang="cs-CZ" altLang="cs-CZ" dirty="0"/>
            </a:br>
            <a:r>
              <a:rPr lang="cs-CZ" altLang="cs-CZ" dirty="0"/>
              <a:t>… je mladou disciplínou (177 let)</a:t>
            </a:r>
          </a:p>
        </p:txBody>
      </p:sp>
    </p:spTree>
    <p:extLst>
      <p:ext uri="{BB962C8B-B14F-4D97-AF65-F5344CB8AC3E}">
        <p14:creationId xmlns:p14="http://schemas.microsoft.com/office/powerpoint/2010/main" val="33106626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F1A6221-A648-0122-ACBF-A9F904D985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Anesteziologicko-resuscitační klinika Fakultní nemocnice u sv. Anny v Brně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EACDCAD-301F-8068-1C88-60CE387BE1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39A5652-C919-86E7-D353-606C4C0B4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9926BB6-CBC3-1AB5-1218-8A719E388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1DD9588-081B-81AA-FE52-A6CB97715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15920"/>
            <a:ext cx="11020281" cy="76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1501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C8D8C8C-0A4D-9012-C37C-144F12C813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Anesteziologicko-resuscitační klinika Fakultní nemocnice u sv. Anny v Brně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837DC06-9672-7F6D-0370-566F593A87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69698BC-AA42-4BAB-928A-533BA8983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Monitorace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78614BF-F341-6859-6C70-87F76FC568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monere</a:t>
            </a:r>
            <a:r>
              <a:rPr lang="cs-CZ" dirty="0"/>
              <a:t>, "to </a:t>
            </a:r>
            <a:r>
              <a:rPr lang="cs-CZ" dirty="0" err="1"/>
              <a:t>warn</a:t>
            </a:r>
            <a:r>
              <a:rPr lang="cs-CZ" dirty="0"/>
              <a:t>"</a:t>
            </a:r>
          </a:p>
          <a:p>
            <a:r>
              <a:rPr lang="cs-CZ" dirty="0"/>
              <a:t>systematicky kontrolovat </a:t>
            </a:r>
          </a:p>
          <a:p>
            <a:r>
              <a:rPr lang="cs-CZ" dirty="0"/>
              <a:t>..použitím smyslů a elektronických zařízení  opakovaně nebo kontinuálně měřit proměnné anestezovaného pacienta.</a:t>
            </a:r>
          </a:p>
        </p:txBody>
      </p:sp>
    </p:spTree>
    <p:extLst>
      <p:ext uri="{BB962C8B-B14F-4D97-AF65-F5344CB8AC3E}">
        <p14:creationId xmlns:p14="http://schemas.microsoft.com/office/powerpoint/2010/main" val="25214935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7CD6DBC-8051-F2EE-720B-8A2DC59D11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Anesteziologicko-resuscitační klinika Fakultní nemocnice u sv. Anny v Brně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CD857AB-8C0E-77FB-EBA1-D6492014DA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6EC51F6-E4A7-B584-8CD2-2D1D3FFDA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Alarm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2354813-AE7C-CD9C-54D6-1539DF40B3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pPr marL="72000" indent="0">
              <a:buNone/>
            </a:pPr>
            <a:r>
              <a:rPr lang="cs-CZ" dirty="0"/>
              <a:t>&lt; ?? co s ním ??&gt;</a:t>
            </a:r>
          </a:p>
          <a:p>
            <a:r>
              <a:rPr lang="cs-CZ" dirty="0"/>
              <a:t>všimnout si</a:t>
            </a:r>
          </a:p>
          <a:p>
            <a:r>
              <a:rPr lang="cs-CZ" dirty="0"/>
              <a:t>interpretovat = vyhodnotit</a:t>
            </a:r>
          </a:p>
          <a:p>
            <a:r>
              <a:rPr lang="cs-CZ" dirty="0"/>
              <a:t>reagovat = něco změnit</a:t>
            </a:r>
          </a:p>
          <a:p>
            <a:pPr lvl="1"/>
            <a:r>
              <a:rPr lang="cs-CZ" dirty="0"/>
              <a:t>vypnout alarm? </a:t>
            </a:r>
          </a:p>
          <a:p>
            <a:pPr lvl="1"/>
            <a:r>
              <a:rPr lang="cs-CZ" dirty="0"/>
              <a:t>upravit hranice alarmu?</a:t>
            </a:r>
          </a:p>
        </p:txBody>
      </p:sp>
    </p:spTree>
    <p:extLst>
      <p:ext uri="{BB962C8B-B14F-4D97-AF65-F5344CB8AC3E}">
        <p14:creationId xmlns:p14="http://schemas.microsoft.com/office/powerpoint/2010/main" val="35937925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Anesteziologicko-resuscitační klinika Fakultní nemocnice u sv. Anny v Brně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3566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26B0614-C286-2C7C-DC97-CA54A70EDA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Anesteziologicko-resuscitační klinika Fakultní nemocnice u sv. Anny v Brně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6A2072F-3E42-8BD5-BD89-F53A01C7B0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89E2366A-01C1-B267-177F-5F9BFB194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Regionální anestezie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BB4CDA01-ACAC-CA6D-2C8B-6DF6E37B5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dirty="0"/>
              <a:t>Blokády</a:t>
            </a:r>
          </a:p>
          <a:p>
            <a:r>
              <a:rPr lang="cs-CZ" dirty="0"/>
              <a:t>centrální= </a:t>
            </a:r>
            <a:r>
              <a:rPr lang="cs-CZ" dirty="0" err="1"/>
              <a:t>neuroaxiální</a:t>
            </a:r>
            <a:endParaRPr lang="cs-CZ" dirty="0"/>
          </a:p>
          <a:p>
            <a:pPr lvl="1"/>
            <a:r>
              <a:rPr lang="cs-CZ" dirty="0"/>
              <a:t>subarachnoidální</a:t>
            </a:r>
          </a:p>
          <a:p>
            <a:pPr lvl="1"/>
            <a:r>
              <a:rPr lang="cs-CZ" dirty="0"/>
              <a:t>epidurální</a:t>
            </a:r>
          </a:p>
          <a:p>
            <a:r>
              <a:rPr lang="cs-CZ" dirty="0"/>
              <a:t>periferní </a:t>
            </a:r>
          </a:p>
          <a:p>
            <a:pPr lvl="1"/>
            <a:r>
              <a:rPr lang="cs-CZ" dirty="0"/>
              <a:t>nervové pleteně</a:t>
            </a:r>
          </a:p>
          <a:p>
            <a:pPr lvl="1"/>
            <a:r>
              <a:rPr lang="cs-CZ" dirty="0"/>
              <a:t>jednotlivé nervy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62C56CB-AB6A-D0FE-1423-0356C2DD6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475" y="2097000"/>
            <a:ext cx="2998750" cy="37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968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C911150-E04B-0233-C461-EE1A845EA0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Anesteziologicko-resuscitační klinika Fakultní nemocnice u sv. Anny v Brně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5C9F64-BF60-5290-BD7E-FC4CA9EE48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1EA794C6-E1C4-1E48-95BB-6886F81BA01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900405" y="8783"/>
            <a:ext cx="9525000" cy="6774446"/>
          </a:xfrm>
        </p:spPr>
      </p:pic>
    </p:spTree>
    <p:extLst>
      <p:ext uri="{BB962C8B-B14F-4D97-AF65-F5344CB8AC3E}">
        <p14:creationId xmlns:p14="http://schemas.microsoft.com/office/powerpoint/2010/main" val="11452113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90BADAF-7929-1E00-0A4B-DDE1C158FE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Anesteziologicko-resuscitační klinika  Fakultní nemocnice u sv. Anny v Brně a Lékařské fakulty Masarykovy univerzity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670C4A-A660-65A2-370D-8AAEAFEADA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46</a:t>
            </a:fld>
            <a:endParaRPr lang="cs-CZ" altLang="cs-CZ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E4FCC49-ED18-0737-B02E-E76B22AD8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Epidurální</a:t>
            </a:r>
            <a:endParaRPr lang="en-US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9F071A82-29D9-2278-A745-6DCEBA01D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606155" cy="4139998"/>
          </a:xfrm>
        </p:spPr>
        <p:txBody>
          <a:bodyPr/>
          <a:lstStyle/>
          <a:p>
            <a:r>
              <a:rPr lang="en-US" dirty="0" err="1"/>
              <a:t>větší</a:t>
            </a:r>
            <a:r>
              <a:rPr lang="en-US" dirty="0"/>
              <a:t> </a:t>
            </a:r>
            <a:r>
              <a:rPr lang="en-US" dirty="0" err="1"/>
              <a:t>množství</a:t>
            </a:r>
            <a:r>
              <a:rPr lang="en-US" dirty="0"/>
              <a:t> </a:t>
            </a:r>
            <a:r>
              <a:rPr lang="en-US" dirty="0" err="1"/>
              <a:t>lokálního</a:t>
            </a:r>
            <a:r>
              <a:rPr lang="en-US" dirty="0"/>
              <a:t> </a:t>
            </a:r>
            <a:r>
              <a:rPr lang="en-US" dirty="0" err="1"/>
              <a:t>anestetika</a:t>
            </a:r>
            <a:r>
              <a:rPr lang="en-US" dirty="0"/>
              <a:t> v </a:t>
            </a:r>
            <a:r>
              <a:rPr lang="en-US" dirty="0" err="1"/>
              <a:t>epidurálním</a:t>
            </a:r>
            <a:r>
              <a:rPr lang="en-US" dirty="0"/>
              <a:t> </a:t>
            </a:r>
            <a:r>
              <a:rPr lang="en-US" dirty="0" err="1"/>
              <a:t>prostoru</a:t>
            </a:r>
            <a:endParaRPr lang="en-US" dirty="0"/>
          </a:p>
          <a:p>
            <a:r>
              <a:rPr lang="en-US" dirty="0" err="1"/>
              <a:t>náročnější</a:t>
            </a:r>
            <a:r>
              <a:rPr lang="en-US" dirty="0"/>
              <a:t> </a:t>
            </a:r>
            <a:r>
              <a:rPr lang="en-US" dirty="0" err="1"/>
              <a:t>technika</a:t>
            </a:r>
            <a:r>
              <a:rPr lang="en-US" dirty="0"/>
              <a:t>, </a:t>
            </a:r>
            <a:r>
              <a:rPr lang="en-US" dirty="0" err="1"/>
              <a:t>méně</a:t>
            </a:r>
            <a:r>
              <a:rPr lang="en-US" dirty="0"/>
              <a:t> </a:t>
            </a:r>
            <a:r>
              <a:rPr lang="en-US" dirty="0" err="1"/>
              <a:t>spolehlivá</a:t>
            </a:r>
            <a:r>
              <a:rPr lang="en-US" dirty="0"/>
              <a:t>, ALE </a:t>
            </a:r>
            <a:r>
              <a:rPr lang="en-US" dirty="0" err="1"/>
              <a:t>výrazně</a:t>
            </a:r>
            <a:r>
              <a:rPr lang="en-US" dirty="0"/>
              <a:t> </a:t>
            </a:r>
            <a:r>
              <a:rPr lang="en-US" dirty="0" err="1"/>
              <a:t>využívána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kontinuální</a:t>
            </a:r>
            <a:r>
              <a:rPr lang="en-US" dirty="0"/>
              <a:t> </a:t>
            </a:r>
            <a:r>
              <a:rPr lang="en-US" dirty="0" err="1"/>
              <a:t>technika</a:t>
            </a:r>
            <a:r>
              <a:rPr lang="en-US" dirty="0"/>
              <a:t> (</a:t>
            </a:r>
            <a:r>
              <a:rPr lang="en-US" dirty="0" err="1"/>
              <a:t>katetr</a:t>
            </a:r>
            <a:r>
              <a:rPr lang="en-US" dirty="0"/>
              <a:t>, </a:t>
            </a:r>
            <a:r>
              <a:rPr lang="en-US" dirty="0" err="1"/>
              <a:t>odstupňování</a:t>
            </a:r>
            <a:r>
              <a:rPr lang="en-US" dirty="0"/>
              <a:t> </a:t>
            </a:r>
            <a:r>
              <a:rPr lang="en-US" dirty="0" err="1"/>
              <a:t>účinku</a:t>
            </a:r>
            <a:r>
              <a:rPr lang="en-US" dirty="0"/>
              <a:t>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6A81B75-3445-C452-BEE6-80856E21F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708" y="125116"/>
            <a:ext cx="6629834" cy="213101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4020CEC-679F-F128-F79D-63E576114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002" y="2218810"/>
            <a:ext cx="5548036" cy="460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517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3816A21-DE34-B94B-C9FB-AA0294CC9B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Anesteziologicko-resuscitační klinika Fakultní nemocnice u sv. Anny v Brně a Lékařské fakulty Masarykovy univerzity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DCFB77-8502-A36E-C22C-D0A89BE014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47</a:t>
            </a:fld>
            <a:endParaRPr lang="cs-CZ" alt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1B1F4C6-01E7-E2F1-01CA-2C9BA9B55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997" y="475810"/>
            <a:ext cx="8470006" cy="579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662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2435A72-8930-BA51-F7AC-09BF8A08A8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Anesteziologicko-resuscitační klinika  Fakultní nemocnice u sv. Anny v Brně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4B25AB1-6C30-9C80-A15D-484CDF7562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56BE38F-043D-6639-464B-5544E400D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239" y="163909"/>
            <a:ext cx="7771521" cy="599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231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19CD94B-AF35-B770-4452-C41F11E08D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Anesteziologicko-resuscitační klinika Fakultní nemocnice u sv. Anny v Brně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FD1BFD8-8952-8BE8-91C1-189909A88F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382F19C-30F7-E225-22FA-2B9BB74AB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Zajištění d. cest??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F1198DA1-38A2-20C5-945D-F61F314424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1397990"/>
          </a:xfrm>
        </p:spPr>
        <p:txBody>
          <a:bodyPr/>
          <a:lstStyle/>
          <a:p>
            <a:r>
              <a:rPr lang="pl-PL" dirty="0"/>
              <a:t>Rozpoznat problém</a:t>
            </a:r>
          </a:p>
          <a:p>
            <a:r>
              <a:rPr lang="pl-PL" dirty="0"/>
              <a:t>Volat o pomoc</a:t>
            </a:r>
          </a:p>
          <a:p>
            <a:r>
              <a:rPr lang="pl-PL" dirty="0"/>
              <a:t>Mít plán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2303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896641" y="256347"/>
            <a:ext cx="10412159" cy="1146360"/>
          </a:xfrm>
          <a:ln/>
        </p:spPr>
        <p:txBody>
          <a:bodyPr tIns="72643"/>
          <a:lstStyle/>
          <a:p>
            <a:pPr>
              <a:lnSpc>
                <a:spcPct val="87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/>
              <a:t>Anestezie historie – před eterem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6641" y="1781468"/>
            <a:ext cx="10609920" cy="4478870"/>
          </a:xfrm>
          <a:ln/>
        </p:spPr>
        <p:txBody>
          <a:bodyPr tIns="44704"/>
          <a:lstStyle/>
          <a:p>
            <a:pPr marL="367887" indent="-457200"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 dirty="0" err="1"/>
              <a:t>snaha</a:t>
            </a:r>
            <a:r>
              <a:rPr lang="en-GB" altLang="cs-CZ" dirty="0"/>
              <a:t> </a:t>
            </a:r>
            <a:r>
              <a:rPr lang="en-GB" altLang="cs-CZ" dirty="0" err="1"/>
              <a:t>odstranit</a:t>
            </a:r>
            <a:r>
              <a:rPr lang="en-GB" altLang="cs-CZ" dirty="0"/>
              <a:t> </a:t>
            </a:r>
            <a:r>
              <a:rPr lang="en-GB" altLang="cs-CZ" dirty="0" err="1"/>
              <a:t>bolest</a:t>
            </a:r>
            <a:r>
              <a:rPr lang="en-GB" altLang="cs-CZ" dirty="0"/>
              <a:t>  .. </a:t>
            </a:r>
          </a:p>
          <a:p>
            <a:pPr indent="-341313">
              <a:lnSpc>
                <a:spcPct val="89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endParaRPr lang="en-GB" altLang="cs-CZ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561" y="1755545"/>
            <a:ext cx="6157439" cy="5184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81" y="2939349"/>
            <a:ext cx="2903040" cy="3732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92957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1320960" y="456529"/>
            <a:ext cx="10362241" cy="1143480"/>
          </a:xfrm>
          <a:ln/>
        </p:spPr>
        <p:txBody>
          <a:bodyPr lIns="90000" tIns="108268" rIns="90000" bIns="46800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/>
              <a:t>History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20960" y="1828992"/>
            <a:ext cx="10362241" cy="4634407"/>
          </a:xfrm>
          <a:ln/>
        </p:spPr>
        <p:txBody>
          <a:bodyPr lIns="90000" tIns="80328" rIns="90000" bIns="46800"/>
          <a:lstStyle/>
          <a:p>
            <a:pPr marL="342900" indent="-342900" eaLnBrk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sz="1800" dirty="0"/>
              <a:t>Opium (Egypt, </a:t>
            </a:r>
            <a:r>
              <a:rPr lang="cs-CZ" altLang="cs-CZ" sz="1800" dirty="0" err="1"/>
              <a:t>Syria</a:t>
            </a:r>
            <a:r>
              <a:rPr lang="cs-CZ" altLang="cs-CZ" sz="1800" dirty="0"/>
              <a:t>) </a:t>
            </a:r>
          </a:p>
          <a:p>
            <a:pPr marL="800100" lvl="1" indent="-342900" eaLnBrk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sz="1600" dirty="0"/>
              <a:t>Hippokrates 400 BC     </a:t>
            </a:r>
            <a:r>
              <a:rPr lang="cs-CZ" altLang="cs-CZ" sz="1600" dirty="0" err="1"/>
              <a:t>ease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pain</a:t>
            </a:r>
            <a:endParaRPr lang="cs-CZ" altLang="cs-CZ" sz="1600" dirty="0"/>
          </a:p>
          <a:p>
            <a:pPr marL="342900" indent="-342900" eaLnBrk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sz="1800" dirty="0"/>
              <a:t>1555  Andreas </a:t>
            </a:r>
            <a:r>
              <a:rPr lang="cs-CZ" altLang="cs-CZ" sz="1800" dirty="0" err="1"/>
              <a:t>Vesalius</a:t>
            </a:r>
            <a:r>
              <a:rPr lang="cs-CZ" altLang="cs-CZ" sz="1800" dirty="0"/>
              <a:t> – UPV trubicí mezi hlasové vazy, Komorová fibrilace (</a:t>
            </a:r>
            <a:r>
              <a:rPr lang="cs-CZ" altLang="cs-CZ" sz="1800" dirty="0" err="1"/>
              <a:t>animals</a:t>
            </a:r>
            <a:r>
              <a:rPr lang="cs-CZ" altLang="cs-CZ" sz="1800" dirty="0"/>
              <a:t>) </a:t>
            </a:r>
          </a:p>
          <a:p>
            <a:pPr marL="342900" indent="-342900" eaLnBrk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sz="1800" dirty="0"/>
              <a:t>1546 Valerius </a:t>
            </a:r>
            <a:r>
              <a:rPr lang="cs-CZ" altLang="cs-CZ" sz="1800" dirty="0" err="1"/>
              <a:t>Cordus</a:t>
            </a:r>
            <a:r>
              <a:rPr lang="cs-CZ" altLang="cs-CZ" sz="1800" dirty="0"/>
              <a:t> - ether – oleum </a:t>
            </a:r>
            <a:r>
              <a:rPr lang="cs-CZ" altLang="cs-CZ" sz="1800" dirty="0" err="1"/>
              <a:t>vitreolum</a:t>
            </a:r>
            <a:r>
              <a:rPr lang="cs-CZ" altLang="cs-CZ" sz="1800" dirty="0"/>
              <a:t> </a:t>
            </a:r>
            <a:r>
              <a:rPr lang="cs-CZ" altLang="cs-CZ" sz="1800" dirty="0" err="1"/>
              <a:t>dulce</a:t>
            </a:r>
            <a:endParaRPr lang="cs-CZ" altLang="cs-CZ" sz="1800" dirty="0"/>
          </a:p>
          <a:p>
            <a:pPr marL="342900" indent="-342900" eaLnBrk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sz="1800" dirty="0"/>
              <a:t>1547 </a:t>
            </a:r>
            <a:r>
              <a:rPr lang="cs-CZ" altLang="cs-CZ" sz="1800" dirty="0" err="1"/>
              <a:t>Paracelsus</a:t>
            </a:r>
            <a:r>
              <a:rPr lang="cs-CZ" altLang="cs-CZ" sz="1800" dirty="0"/>
              <a:t> - </a:t>
            </a:r>
            <a:r>
              <a:rPr lang="cs-CZ" altLang="cs-CZ" sz="1800" dirty="0" err="1"/>
              <a:t>analgetic</a:t>
            </a:r>
            <a:r>
              <a:rPr lang="cs-CZ" altLang="cs-CZ" sz="1800" dirty="0"/>
              <a:t> </a:t>
            </a:r>
            <a:r>
              <a:rPr lang="cs-CZ" altLang="cs-CZ" sz="1800" dirty="0" err="1"/>
              <a:t>effect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of</a:t>
            </a:r>
            <a:r>
              <a:rPr lang="cs-CZ" altLang="cs-CZ" sz="1800" dirty="0"/>
              <a:t> ether </a:t>
            </a:r>
          </a:p>
          <a:p>
            <a:pPr marL="342900" indent="-342900" eaLnBrk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sz="1800" dirty="0"/>
              <a:t>1646 </a:t>
            </a:r>
            <a:r>
              <a:rPr lang="cs-CZ" altLang="cs-CZ" sz="1800" dirty="0" err="1"/>
              <a:t>Severino</a:t>
            </a:r>
            <a:r>
              <a:rPr lang="cs-CZ" altLang="cs-CZ" sz="1800" dirty="0"/>
              <a:t> - </a:t>
            </a:r>
            <a:r>
              <a:rPr lang="cs-CZ" altLang="cs-CZ" sz="1800" dirty="0" err="1"/>
              <a:t>cryoanaesthesia</a:t>
            </a:r>
            <a:r>
              <a:rPr lang="cs-CZ" altLang="cs-CZ" sz="1800" dirty="0"/>
              <a:t> – </a:t>
            </a:r>
            <a:r>
              <a:rPr lang="cs-CZ" altLang="cs-CZ" sz="1800" dirty="0" err="1"/>
              <a:t>Napoleon's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wars</a:t>
            </a:r>
            <a:r>
              <a:rPr lang="cs-CZ" altLang="cs-CZ" sz="1800" dirty="0"/>
              <a:t> – </a:t>
            </a:r>
            <a:r>
              <a:rPr lang="cs-CZ" altLang="cs-CZ" sz="1800" dirty="0" err="1"/>
              <a:t>Larey</a:t>
            </a:r>
            <a:r>
              <a:rPr lang="cs-CZ" altLang="cs-CZ" sz="1800" dirty="0"/>
              <a:t> (..1939 – Rusko-Finská válka)</a:t>
            </a:r>
          </a:p>
          <a:p>
            <a:pPr marL="342900" indent="-342900" eaLnBrk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sz="1800" dirty="0"/>
              <a:t>1773 N2O      Joseph </a:t>
            </a:r>
            <a:r>
              <a:rPr lang="cs-CZ" altLang="cs-CZ" sz="1800" dirty="0" err="1"/>
              <a:t>Priestley</a:t>
            </a:r>
            <a:r>
              <a:rPr lang="cs-CZ" altLang="cs-CZ" sz="1800" dirty="0"/>
              <a:t> (1733-1804)</a:t>
            </a:r>
          </a:p>
          <a:p>
            <a:pPr marL="342900" indent="-342900" eaLnBrk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sz="1800" dirty="0"/>
              <a:t>1774 O2</a:t>
            </a:r>
          </a:p>
          <a:p>
            <a:pPr marL="342900" indent="-342900" eaLnBrk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 sz="1800" dirty="0"/>
              <a:t>1779 </a:t>
            </a:r>
            <a:r>
              <a:rPr lang="cs-CZ" altLang="cs-CZ" sz="1800" dirty="0" err="1"/>
              <a:t>Humphry</a:t>
            </a:r>
            <a:r>
              <a:rPr lang="cs-CZ" altLang="cs-CZ" sz="1800" dirty="0"/>
              <a:t> Davy  - </a:t>
            </a:r>
            <a:r>
              <a:rPr lang="cs-CZ" altLang="cs-CZ" sz="1800" dirty="0" err="1"/>
              <a:t>anaesthetic</a:t>
            </a:r>
            <a:r>
              <a:rPr lang="cs-CZ" altLang="cs-CZ" sz="1800" dirty="0"/>
              <a:t> </a:t>
            </a:r>
            <a:r>
              <a:rPr lang="cs-CZ" altLang="cs-CZ" sz="1800" dirty="0" err="1"/>
              <a:t>effect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of</a:t>
            </a:r>
            <a:r>
              <a:rPr lang="cs-CZ" altLang="cs-CZ" sz="1800" dirty="0"/>
              <a:t> N2O</a:t>
            </a:r>
          </a:p>
        </p:txBody>
      </p:sp>
    </p:spTree>
    <p:extLst>
      <p:ext uri="{BB962C8B-B14F-4D97-AF65-F5344CB8AC3E}">
        <p14:creationId xmlns:p14="http://schemas.microsoft.com/office/powerpoint/2010/main" val="41634600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896641" y="256347"/>
            <a:ext cx="10412159" cy="1146360"/>
          </a:xfrm>
          <a:ln/>
        </p:spPr>
        <p:txBody>
          <a:bodyPr tIns="72643"/>
          <a:lstStyle/>
          <a:p>
            <a:pPr>
              <a:lnSpc>
                <a:spcPct val="87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GB" altLang="cs-CZ"/>
              <a:t>Ether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89601" y="1781468"/>
            <a:ext cx="11614079" cy="4804344"/>
          </a:xfrm>
          <a:ln/>
        </p:spPr>
        <p:txBody>
          <a:bodyPr tIns="44704"/>
          <a:lstStyle/>
          <a:p>
            <a:pPr marL="561975" indent="-457200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</a:pPr>
            <a:r>
              <a:rPr lang="cs-CZ" altLang="cs-CZ" dirty="0"/>
              <a:t>B</a:t>
            </a:r>
            <a:r>
              <a:rPr lang="en-GB" altLang="cs-CZ" dirty="0" err="1"/>
              <a:t>ostonský</a:t>
            </a:r>
            <a:r>
              <a:rPr lang="en-GB" altLang="cs-CZ" dirty="0"/>
              <a:t> </a:t>
            </a:r>
            <a:r>
              <a:rPr lang="en-GB" altLang="cs-CZ" dirty="0" err="1"/>
              <a:t>dentista</a:t>
            </a:r>
            <a:r>
              <a:rPr lang="en-GB" altLang="cs-CZ" dirty="0"/>
              <a:t> William Thomas Green Morton </a:t>
            </a:r>
            <a:br>
              <a:rPr lang="cs-CZ" altLang="cs-CZ" dirty="0"/>
            </a:br>
            <a:r>
              <a:rPr lang="en-GB" altLang="cs-CZ" dirty="0" err="1"/>
              <a:t>podal</a:t>
            </a:r>
            <a:r>
              <a:rPr lang="en-GB" altLang="cs-CZ" dirty="0"/>
              <a:t> 16. </a:t>
            </a:r>
            <a:r>
              <a:rPr lang="en-GB" altLang="cs-CZ" dirty="0" err="1"/>
              <a:t>října</a:t>
            </a:r>
            <a:r>
              <a:rPr lang="en-GB" altLang="cs-CZ" dirty="0"/>
              <a:t> 1846 </a:t>
            </a:r>
            <a:r>
              <a:rPr lang="en-GB" altLang="cs-CZ" dirty="0" err="1"/>
              <a:t>éterovou</a:t>
            </a:r>
            <a:r>
              <a:rPr lang="en-GB" altLang="cs-CZ" dirty="0"/>
              <a:t> </a:t>
            </a:r>
            <a:r>
              <a:rPr lang="en-GB" altLang="cs-CZ" dirty="0" err="1"/>
              <a:t>anestezii</a:t>
            </a:r>
            <a:r>
              <a:rPr lang="en-GB" altLang="cs-CZ" dirty="0"/>
              <a:t> </a:t>
            </a:r>
            <a:r>
              <a:rPr lang="en-GB" altLang="cs-CZ" dirty="0" err="1"/>
              <a:t>Gilbertovi</a:t>
            </a:r>
            <a:r>
              <a:rPr lang="en-GB" altLang="cs-CZ" dirty="0"/>
              <a:t> </a:t>
            </a:r>
            <a:r>
              <a:rPr lang="en-GB" altLang="cs-CZ" dirty="0" err="1"/>
              <a:t>Abbotovi</a:t>
            </a:r>
            <a:r>
              <a:rPr lang="en-GB" altLang="cs-CZ" dirty="0"/>
              <a:t> k </a:t>
            </a:r>
            <a:r>
              <a:rPr lang="en-GB" altLang="cs-CZ" dirty="0" err="1"/>
              <a:t>vynětí</a:t>
            </a:r>
            <a:r>
              <a:rPr lang="en-GB" altLang="cs-CZ" dirty="0"/>
              <a:t> </a:t>
            </a:r>
            <a:r>
              <a:rPr lang="en-GB" altLang="cs-CZ" dirty="0" err="1"/>
              <a:t>nádoru</a:t>
            </a:r>
            <a:r>
              <a:rPr lang="en-GB" altLang="cs-CZ" dirty="0"/>
              <a:t> </a:t>
            </a:r>
            <a:r>
              <a:rPr lang="en-GB" altLang="cs-CZ" dirty="0" err="1"/>
              <a:t>dolní</a:t>
            </a:r>
            <a:r>
              <a:rPr lang="en-GB" altLang="cs-CZ" dirty="0"/>
              <a:t> </a:t>
            </a:r>
            <a:r>
              <a:rPr lang="en-GB" altLang="cs-CZ" dirty="0" err="1"/>
              <a:t>čelisti</a:t>
            </a:r>
            <a:r>
              <a:rPr lang="en-GB" altLang="cs-CZ" dirty="0"/>
              <a:t>. </a:t>
            </a:r>
          </a:p>
          <a:p>
            <a:pPr marL="561975" indent="-457200">
              <a:lnSpc>
                <a:spcPct val="89000"/>
              </a:lnSpc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</a:pPr>
            <a:r>
              <a:rPr lang="en-GB" altLang="cs-CZ" dirty="0"/>
              <a:t>1. </a:t>
            </a:r>
            <a:r>
              <a:rPr lang="en-GB" altLang="cs-CZ" dirty="0" err="1"/>
              <a:t>článek</a:t>
            </a:r>
            <a:r>
              <a:rPr lang="en-GB" altLang="cs-CZ" dirty="0"/>
              <a:t> Boston Medical and Surgical Journal</a:t>
            </a:r>
            <a:br>
              <a:rPr lang="en-GB" altLang="cs-CZ" dirty="0"/>
            </a:br>
            <a:r>
              <a:rPr lang="en-GB" altLang="cs-CZ" dirty="0" err="1"/>
              <a:t>listopad</a:t>
            </a:r>
            <a:r>
              <a:rPr lang="en-GB" altLang="cs-CZ" dirty="0"/>
              <a:t> 1846.</a:t>
            </a:r>
          </a:p>
          <a:p>
            <a:pPr marL="561975" indent="-457200">
              <a:lnSpc>
                <a:spcPct val="89000"/>
              </a:lnSpc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</a:pPr>
            <a:r>
              <a:rPr lang="en-GB" altLang="cs-CZ" dirty="0"/>
              <a:t>6. </a:t>
            </a:r>
            <a:r>
              <a:rPr lang="en-GB" altLang="cs-CZ" dirty="0" err="1"/>
              <a:t>února</a:t>
            </a:r>
            <a:r>
              <a:rPr lang="en-GB" altLang="cs-CZ" dirty="0"/>
              <a:t> 1847 </a:t>
            </a:r>
            <a:br>
              <a:rPr lang="en-GB" altLang="cs-CZ" dirty="0"/>
            </a:br>
            <a:r>
              <a:rPr lang="en-GB" altLang="cs-CZ" dirty="0" err="1"/>
              <a:t>první</a:t>
            </a:r>
            <a:r>
              <a:rPr lang="en-GB" altLang="cs-CZ" dirty="0"/>
              <a:t> </a:t>
            </a:r>
            <a:r>
              <a:rPr lang="en-GB" altLang="cs-CZ" dirty="0" err="1"/>
              <a:t>éterová</a:t>
            </a:r>
            <a:r>
              <a:rPr lang="en-GB" altLang="cs-CZ" dirty="0"/>
              <a:t> </a:t>
            </a:r>
            <a:r>
              <a:rPr lang="en-GB" altLang="cs-CZ" dirty="0" err="1"/>
              <a:t>anestezie</a:t>
            </a:r>
            <a:r>
              <a:rPr lang="en-GB" altLang="cs-CZ" dirty="0"/>
              <a:t> v </a:t>
            </a:r>
            <a:r>
              <a:rPr lang="en-GB" altLang="cs-CZ" dirty="0" err="1"/>
              <a:t>Čechách</a:t>
            </a:r>
            <a:br>
              <a:rPr lang="en-GB" altLang="cs-CZ" dirty="0"/>
            </a:br>
            <a:r>
              <a:rPr lang="en-GB" altLang="cs-CZ" dirty="0" err="1"/>
              <a:t>mnich</a:t>
            </a:r>
            <a:r>
              <a:rPr lang="en-GB" altLang="cs-CZ" dirty="0"/>
              <a:t> </a:t>
            </a:r>
            <a:r>
              <a:rPr lang="en-GB" altLang="cs-CZ" dirty="0" err="1"/>
              <a:t>bratr</a:t>
            </a:r>
            <a:r>
              <a:rPr lang="en-GB" altLang="cs-CZ" dirty="0"/>
              <a:t> </a:t>
            </a:r>
            <a:r>
              <a:rPr lang="en-GB" altLang="cs-CZ" dirty="0" err="1"/>
              <a:t>Celestýn</a:t>
            </a:r>
            <a:r>
              <a:rPr lang="en-GB" altLang="cs-CZ" dirty="0"/>
              <a:t> </a:t>
            </a:r>
            <a:r>
              <a:rPr lang="en-GB" altLang="cs-CZ" dirty="0" err="1"/>
              <a:t>Opitz</a:t>
            </a:r>
            <a:r>
              <a:rPr lang="en-GB" altLang="cs-CZ" dirty="0"/>
              <a:t> v </a:t>
            </a:r>
            <a:r>
              <a:rPr lang="en-GB" altLang="cs-CZ" dirty="0" err="1"/>
              <a:t>nemocnici</a:t>
            </a:r>
            <a:r>
              <a:rPr lang="en-GB" altLang="cs-CZ" dirty="0"/>
              <a:t> </a:t>
            </a:r>
            <a:r>
              <a:rPr lang="en-GB" altLang="cs-CZ" dirty="0" err="1"/>
              <a:t>milosrdných</a:t>
            </a:r>
            <a:r>
              <a:rPr lang="en-GB" altLang="cs-CZ" dirty="0"/>
              <a:t> </a:t>
            </a:r>
            <a:r>
              <a:rPr lang="en-GB" altLang="cs-CZ" dirty="0" err="1"/>
              <a:t>bratří</a:t>
            </a:r>
            <a:r>
              <a:rPr lang="en-GB" altLang="cs-CZ" dirty="0"/>
              <a:t> </a:t>
            </a:r>
            <a:r>
              <a:rPr lang="en-GB" altLang="cs-CZ" dirty="0" err="1"/>
              <a:t>sv</a:t>
            </a:r>
            <a:r>
              <a:rPr lang="en-GB" altLang="cs-CZ" dirty="0"/>
              <a:t>. Jana z </a:t>
            </a:r>
            <a:r>
              <a:rPr lang="en-GB" altLang="cs-CZ" dirty="0" err="1"/>
              <a:t>Boha</a:t>
            </a:r>
            <a:r>
              <a:rPr lang="en-GB" altLang="cs-CZ" dirty="0"/>
              <a:t> v </a:t>
            </a:r>
            <a:r>
              <a:rPr lang="en-GB" altLang="cs-CZ" dirty="0" err="1"/>
              <a:t>Praze</a:t>
            </a:r>
            <a:r>
              <a:rPr lang="en-GB" altLang="cs-CZ" dirty="0"/>
              <a:t> </a:t>
            </a:r>
            <a:r>
              <a:rPr lang="en-GB" altLang="cs-CZ" dirty="0" err="1"/>
              <a:t>na</a:t>
            </a:r>
            <a:r>
              <a:rPr lang="en-GB" altLang="cs-CZ" dirty="0"/>
              <a:t> </a:t>
            </a:r>
            <a:r>
              <a:rPr lang="en-GB" altLang="cs-CZ" dirty="0" err="1"/>
              <a:t>Františku</a:t>
            </a:r>
            <a:endParaRPr lang="en-GB" altLang="cs-CZ" dirty="0"/>
          </a:p>
        </p:txBody>
      </p:sp>
    </p:spTree>
    <p:extLst>
      <p:ext uri="{BB962C8B-B14F-4D97-AF65-F5344CB8AC3E}">
        <p14:creationId xmlns:p14="http://schemas.microsoft.com/office/powerpoint/2010/main" val="8871419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896641" y="296671"/>
            <a:ext cx="10408319" cy="1061392"/>
          </a:xfrm>
          <a:ln/>
        </p:spPr>
        <p:txBody>
          <a:bodyPr tIns="39116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/>
              <a:t>Ether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6641" y="1781467"/>
            <a:ext cx="10606080" cy="4393901"/>
          </a:xfrm>
          <a:ln/>
        </p:spPr>
        <p:txBody>
          <a:bodyPr/>
          <a:lstStyle/>
          <a:p>
            <a:endParaRPr lang="cs-CZ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21" y="1143480"/>
            <a:ext cx="11518079" cy="571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46869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" t="31541" b="25090"/>
          <a:stretch>
            <a:fillRect/>
          </a:stretch>
        </p:blipFill>
        <p:spPr bwMode="auto">
          <a:xfrm>
            <a:off x="0" y="4108752"/>
            <a:ext cx="12295680" cy="2749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74" t="31541" b="250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96641" y="296671"/>
            <a:ext cx="10400639" cy="1054191"/>
          </a:xfrm>
          <a:ln/>
        </p:spPr>
        <p:txBody>
          <a:bodyPr tIns="39116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cs-CZ" altLang="cs-CZ"/>
              <a:t>Důvody úspěchu éteru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21" y="1690737"/>
            <a:ext cx="11320320" cy="4389581"/>
          </a:xfrm>
          <a:ln/>
        </p:spPr>
        <p:txBody>
          <a:bodyPr tIns="23114"/>
          <a:lstStyle/>
          <a:p>
            <a:pPr marL="682625" indent="-681038">
              <a:lnSpc>
                <a:spcPct val="100000"/>
              </a:lnSpc>
              <a:buFont typeface="Times New Roman" pitchFamily="16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cs-CZ" altLang="cs-CZ" sz="2600" dirty="0"/>
              <a:t>snadná příprava a skladování (vs. N2O)</a:t>
            </a:r>
          </a:p>
          <a:p>
            <a:pPr marL="682625" indent="-681038">
              <a:lnSpc>
                <a:spcPct val="100000"/>
              </a:lnSpc>
              <a:buFont typeface="Times New Roman" pitchFamily="16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cs-CZ" altLang="cs-CZ" sz="2600" dirty="0"/>
              <a:t>fyzikální vlastnosti  - inhalace</a:t>
            </a:r>
          </a:p>
          <a:p>
            <a:pPr marL="682625" indent="-681038">
              <a:lnSpc>
                <a:spcPct val="100000"/>
              </a:lnSpc>
              <a:buFont typeface="Times New Roman" pitchFamily="16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cs-CZ" altLang="cs-CZ" sz="2600" dirty="0"/>
              <a:t>nízká koncentrace – není hypoxie</a:t>
            </a:r>
          </a:p>
          <a:p>
            <a:pPr marL="682625" indent="-681038">
              <a:lnSpc>
                <a:spcPct val="100000"/>
              </a:lnSpc>
              <a:buFont typeface="Times New Roman" pitchFamily="16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cs-CZ" altLang="cs-CZ" sz="2600" dirty="0"/>
              <a:t>minimální deprese oběhu</a:t>
            </a:r>
          </a:p>
          <a:p>
            <a:pPr marL="682625" indent="-681038">
              <a:lnSpc>
                <a:spcPct val="100000"/>
              </a:lnSpc>
              <a:buFont typeface="Times New Roman" pitchFamily="16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cs-CZ" altLang="cs-CZ" sz="2600" dirty="0"/>
              <a:t>pomalý úvod – bezpečný pro začátečníky</a:t>
            </a:r>
          </a:p>
          <a:p>
            <a:pPr marL="682625" indent="-681038">
              <a:lnSpc>
                <a:spcPct val="100000"/>
              </a:lnSpc>
              <a:buFont typeface="Times New Roman" pitchFamily="16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cs-CZ" altLang="cs-CZ" sz="2600" dirty="0"/>
              <a:t>snadné podání – nasáklou gázou, po kapkách</a:t>
            </a:r>
          </a:p>
        </p:txBody>
      </p:sp>
    </p:spTree>
    <p:extLst>
      <p:ext uri="{BB962C8B-B14F-4D97-AF65-F5344CB8AC3E}">
        <p14:creationId xmlns:p14="http://schemas.microsoft.com/office/powerpoint/2010/main" val="41005684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JVS_ARK FNUSA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1" id="{D5D76FC2-5E85-4CB0-A15C-1C0759F52363}" vid="{98D33FCF-DD52-4FE9-8CC4-B567EB104502}"/>
    </a:ext>
  </a:extLst>
</a:theme>
</file>

<file path=ppt/theme/theme2.xml><?xml version="1.0" encoding="utf-8"?>
<a:theme xmlns:a="http://schemas.openxmlformats.org/drawingml/2006/main" name="1_JVS_ARK FNUSA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1" id="{D5D76FC2-5E85-4CB0-A15C-1C0759F52363}" vid="{98D33FCF-DD52-4FE9-8CC4-B567EB104502}"/>
    </a:ext>
  </a:extLst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JVS_ARK FNUSA</Template>
  <TotalTime>272</TotalTime>
  <Words>1717</Words>
  <Application>Microsoft Office PowerPoint</Application>
  <PresentationFormat>Širokoúhlá obrazovka</PresentationFormat>
  <Paragraphs>315</Paragraphs>
  <Slides>49</Slides>
  <Notes>32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49</vt:i4>
      </vt:variant>
    </vt:vector>
  </HeadingPairs>
  <TitlesOfParts>
    <vt:vector size="57" baseType="lpstr">
      <vt:lpstr>Arial</vt:lpstr>
      <vt:lpstr>Lucida Sans Unicode</vt:lpstr>
      <vt:lpstr>Symbol</vt:lpstr>
      <vt:lpstr>Tahoma</vt:lpstr>
      <vt:lpstr>Times New Roman</vt:lpstr>
      <vt:lpstr>Wingdings</vt:lpstr>
      <vt:lpstr>JVS_ARK FNUSA</vt:lpstr>
      <vt:lpstr>1_JVS_ARK FNUSA</vt:lpstr>
      <vt:lpstr>Anestezie celková, regionální ICU</vt:lpstr>
      <vt:lpstr>Hospitalizace a vitální funkce</vt:lpstr>
      <vt:lpstr>Selhání / ohrožení životních funkcí</vt:lpstr>
      <vt:lpstr>Anesteziologie</vt:lpstr>
      <vt:lpstr>Anestezie historie – před eterem</vt:lpstr>
      <vt:lpstr>History</vt:lpstr>
      <vt:lpstr>Ether</vt:lpstr>
      <vt:lpstr>Ether</vt:lpstr>
      <vt:lpstr>Důvody úspěchu éteru</vt:lpstr>
      <vt:lpstr>Po éteru</vt:lpstr>
      <vt:lpstr>Po éteru</vt:lpstr>
      <vt:lpstr>Anesteziologická péče  - dnes</vt:lpstr>
      <vt:lpstr>Celková anestezie:</vt:lpstr>
      <vt:lpstr>Ideální anestetikum</vt:lpstr>
      <vt:lpstr>Slovník</vt:lpstr>
      <vt:lpstr>Sedace</vt:lpstr>
      <vt:lpstr>Continuum of depth of sedation</vt:lpstr>
      <vt:lpstr>Perioperační období:</vt:lpstr>
      <vt:lpstr>Riziko anestezie - mortalita</vt:lpstr>
      <vt:lpstr>Příčiny úmrtí při anestezii</vt:lpstr>
      <vt:lpstr>Vyšetření dýchacích cest anesteziologem</vt:lpstr>
      <vt:lpstr>Vyšetření dýchacích cest</vt:lpstr>
      <vt:lpstr>Otevření úst</vt:lpstr>
      <vt:lpstr>Chrup</vt:lpstr>
      <vt:lpstr>Gotické patro</vt:lpstr>
      <vt:lpstr>Jazyk, tonzily</vt:lpstr>
      <vt:lpstr>The Upper Lip Bite  test</vt:lpstr>
      <vt:lpstr>Mallampati</vt:lpstr>
      <vt:lpstr>Cervical mobility</vt:lpstr>
      <vt:lpstr>Obtížná intubace</vt:lpstr>
      <vt:lpstr>Rychlý úvod do anestezie</vt:lpstr>
      <vt:lpstr>ASA physical status classification system (1950’s,  1964)</vt:lpstr>
      <vt:lpstr>Předoperační pohovor  s pacientem</vt:lpstr>
      <vt:lpstr>Zásady předoperačního lačnění</vt:lpstr>
      <vt:lpstr>Premedikace</vt:lpstr>
      <vt:lpstr>Prezentace aplikace PowerPoint</vt:lpstr>
      <vt:lpstr>Prezentace aplikace PowerPoint</vt:lpstr>
      <vt:lpstr>Anesteziologický protokol</vt:lpstr>
      <vt:lpstr>Anesteziologický přístroj</vt:lpstr>
      <vt:lpstr>Prezentace aplikace PowerPoint</vt:lpstr>
      <vt:lpstr>Monitorace</vt:lpstr>
      <vt:lpstr>Alarm</vt:lpstr>
      <vt:lpstr>Prezentace aplikace PowerPoint</vt:lpstr>
      <vt:lpstr>Regionální anestezie</vt:lpstr>
      <vt:lpstr>Prezentace aplikace PowerPoint</vt:lpstr>
      <vt:lpstr>Epidurální</vt:lpstr>
      <vt:lpstr>Prezentace aplikace PowerPoint</vt:lpstr>
      <vt:lpstr>Prezentace aplikace PowerPoint</vt:lpstr>
      <vt:lpstr>Zajištění d. cest??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Anestezie celková, regionální ICU</dc:title>
  <dc:creator>Lukáš Dadák</dc:creator>
  <cp:lastModifiedBy>uziv</cp:lastModifiedBy>
  <cp:revision>14</cp:revision>
  <cp:lastPrinted>1601-01-01T00:00:00Z</cp:lastPrinted>
  <dcterms:created xsi:type="dcterms:W3CDTF">2023-02-14T16:18:56Z</dcterms:created>
  <dcterms:modified xsi:type="dcterms:W3CDTF">2023-02-20T07:55:07Z</dcterms:modified>
</cp:coreProperties>
</file>