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handoutMasterIdLst>
    <p:handoutMasterId r:id="rId127"/>
  </p:handoutMasterIdLst>
  <p:sldIdLst>
    <p:sldId id="256" r:id="rId2"/>
    <p:sldId id="258" r:id="rId3"/>
    <p:sldId id="259" r:id="rId4"/>
    <p:sldId id="260" r:id="rId5"/>
    <p:sldId id="261" r:id="rId6"/>
    <p:sldId id="349" r:id="rId7"/>
    <p:sldId id="262" r:id="rId8"/>
    <p:sldId id="263" r:id="rId9"/>
    <p:sldId id="264" r:id="rId10"/>
    <p:sldId id="265" r:id="rId11"/>
    <p:sldId id="375" r:id="rId12"/>
    <p:sldId id="374" r:id="rId13"/>
    <p:sldId id="373" r:id="rId14"/>
    <p:sldId id="326" r:id="rId15"/>
    <p:sldId id="327" r:id="rId16"/>
    <p:sldId id="392" r:id="rId17"/>
    <p:sldId id="393" r:id="rId18"/>
    <p:sldId id="266" r:id="rId19"/>
    <p:sldId id="267" r:id="rId20"/>
    <p:sldId id="268" r:id="rId21"/>
    <p:sldId id="324" r:id="rId22"/>
    <p:sldId id="325" r:id="rId23"/>
    <p:sldId id="342" r:id="rId24"/>
    <p:sldId id="376" r:id="rId25"/>
    <p:sldId id="343" r:id="rId26"/>
    <p:sldId id="328" r:id="rId27"/>
    <p:sldId id="350" r:id="rId28"/>
    <p:sldId id="329" r:id="rId29"/>
    <p:sldId id="36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40" r:id="rId40"/>
    <p:sldId id="339" r:id="rId41"/>
    <p:sldId id="269" r:id="rId42"/>
    <p:sldId id="377" r:id="rId43"/>
    <p:sldId id="378" r:id="rId44"/>
    <p:sldId id="379" r:id="rId45"/>
    <p:sldId id="380" r:id="rId46"/>
    <p:sldId id="341" r:id="rId47"/>
    <p:sldId id="272" r:id="rId48"/>
    <p:sldId id="381" r:id="rId49"/>
    <p:sldId id="382" r:id="rId50"/>
    <p:sldId id="270" r:id="rId51"/>
    <p:sldId id="271" r:id="rId52"/>
    <p:sldId id="273" r:id="rId53"/>
    <p:sldId id="383" r:id="rId54"/>
    <p:sldId id="384" r:id="rId55"/>
    <p:sldId id="385" r:id="rId56"/>
    <p:sldId id="386" r:id="rId57"/>
    <p:sldId id="387" r:id="rId58"/>
    <p:sldId id="388" r:id="rId59"/>
    <p:sldId id="344" r:id="rId60"/>
    <p:sldId id="345" r:id="rId61"/>
    <p:sldId id="346" r:id="rId62"/>
    <p:sldId id="347" r:id="rId63"/>
    <p:sldId id="323" r:id="rId64"/>
    <p:sldId id="277" r:id="rId65"/>
    <p:sldId id="274" r:id="rId66"/>
    <p:sldId id="276" r:id="rId67"/>
    <p:sldId id="351" r:id="rId68"/>
    <p:sldId id="389" r:id="rId69"/>
    <p:sldId id="390" r:id="rId70"/>
    <p:sldId id="391" r:id="rId71"/>
    <p:sldId id="354" r:id="rId72"/>
    <p:sldId id="355" r:id="rId73"/>
    <p:sldId id="356" r:id="rId74"/>
    <p:sldId id="357" r:id="rId75"/>
    <p:sldId id="358" r:id="rId76"/>
    <p:sldId id="359" r:id="rId77"/>
    <p:sldId id="360" r:id="rId78"/>
    <p:sldId id="361" r:id="rId79"/>
    <p:sldId id="362" r:id="rId80"/>
    <p:sldId id="352" r:id="rId81"/>
    <p:sldId id="318" r:id="rId82"/>
    <p:sldId id="320" r:id="rId83"/>
    <p:sldId id="292" r:id="rId84"/>
    <p:sldId id="321" r:id="rId85"/>
    <p:sldId id="319" r:id="rId86"/>
    <p:sldId id="293" r:id="rId87"/>
    <p:sldId id="294" r:id="rId88"/>
    <p:sldId id="301" r:id="rId89"/>
    <p:sldId id="302" r:id="rId90"/>
    <p:sldId id="303" r:id="rId91"/>
    <p:sldId id="304" r:id="rId92"/>
    <p:sldId id="305" r:id="rId93"/>
    <p:sldId id="306" r:id="rId94"/>
    <p:sldId id="307" r:id="rId95"/>
    <p:sldId id="371" r:id="rId96"/>
    <p:sldId id="372" r:id="rId97"/>
    <p:sldId id="295" r:id="rId98"/>
    <p:sldId id="353" r:id="rId99"/>
    <p:sldId id="296" r:id="rId100"/>
    <p:sldId id="297" r:id="rId101"/>
    <p:sldId id="299" r:id="rId102"/>
    <p:sldId id="300" r:id="rId103"/>
    <p:sldId id="298" r:id="rId104"/>
    <p:sldId id="308" r:id="rId105"/>
    <p:sldId id="309" r:id="rId106"/>
    <p:sldId id="281" r:id="rId107"/>
    <p:sldId id="322" r:id="rId108"/>
    <p:sldId id="283" r:id="rId109"/>
    <p:sldId id="284" r:id="rId110"/>
    <p:sldId id="285" r:id="rId111"/>
    <p:sldId id="286" r:id="rId112"/>
    <p:sldId id="287" r:id="rId113"/>
    <p:sldId id="288" r:id="rId114"/>
    <p:sldId id="289" r:id="rId115"/>
    <p:sldId id="290" r:id="rId116"/>
    <p:sldId id="364" r:id="rId117"/>
    <p:sldId id="317" r:id="rId118"/>
    <p:sldId id="365" r:id="rId119"/>
    <p:sldId id="366" r:id="rId120"/>
    <p:sldId id="367" r:id="rId121"/>
    <p:sldId id="363" r:id="rId122"/>
    <p:sldId id="368" r:id="rId123"/>
    <p:sldId id="316" r:id="rId124"/>
    <p:sldId id="310" r:id="rId1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BA3E-FD00-4D19-8C1B-FACBB1CBD8F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DFC4-65A7-4094-9D81-6CF58C726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0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87AD-97FC-465A-931E-702FFD963425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C25C5-4821-4DBA-A20A-3BED18712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07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396-019-0553-2#ref-CR13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ature.com/articles/s41396-019-0553-2#ref-CR15" TargetMode="External"/><Relationship Id="rId4" Type="http://schemas.openxmlformats.org/officeDocument/2006/relationships/hyperlink" Target="https://www.nature.com/articles/s41396-019-0553-2#ref-CR14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28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Breast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milk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contains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prebiotic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human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milk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oligosaccharides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HMOs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)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that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preferentially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feed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beneficial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gut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bacteria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including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-apple-system"/>
              </a:rPr>
              <a:t>Bifidobacterium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 [</a:t>
            </a:r>
            <a:r>
              <a:rPr lang="cs-CZ" b="0" i="0" dirty="0">
                <a:solidFill>
                  <a:srgbClr val="006699"/>
                </a:solidFill>
                <a:effectLst/>
                <a:latin typeface="-apple-system"/>
                <a:hlinkClick r:id="rId3" tooltip="Turroni F, Milani C, Duranti S, Mahony J, van Sinderen D, Ventura M. Glycan utilization and cross-feeding activities by bifidobacteria. Trends Microbiol. 2018;26:339–50."/>
              </a:rPr>
              <a:t>13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].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HMOs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are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unconjugated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glycans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with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a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lactose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core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varying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in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chain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length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from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3 to 15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carbohydrates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glucose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galactose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fucose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, N-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acetylglucosamine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GlcNAc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), and N-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acetylneuraminic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acid (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NeuAc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)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or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-apple-system"/>
              </a:rPr>
              <a:t>sialic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 acid) [</a:t>
            </a:r>
            <a:r>
              <a:rPr lang="cs-CZ" b="0" i="0" dirty="0">
                <a:solidFill>
                  <a:srgbClr val="006699"/>
                </a:solidFill>
                <a:effectLst/>
                <a:latin typeface="-apple-system"/>
                <a:hlinkClick r:id="rId4" tooltip="Ninonuevo MR, Park Y, Yin H, Zhang J, Ward RE, Clowers BH, et al. A strategy for annotating the human milk glycome. J Agric Food Chem. 2006;54:7471–80."/>
              </a:rPr>
              <a:t>14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, </a:t>
            </a:r>
            <a:r>
              <a:rPr lang="cs-CZ" b="0" i="0" dirty="0">
                <a:solidFill>
                  <a:srgbClr val="006699"/>
                </a:solidFill>
                <a:effectLst/>
                <a:latin typeface="-apple-system"/>
                <a:hlinkClick r:id="rId5" tooltip="Thomson P, Medina DA, Garrido D. Human milk oligosaccharides and infant gut bifidobacteria: molecular strategies for their utilization. Food Microbiol. 2017;75:1–10."/>
              </a:rPr>
              <a:t>15</a:t>
            </a:r>
            <a:r>
              <a:rPr lang="cs-CZ" b="0" i="0" dirty="0">
                <a:solidFill>
                  <a:srgbClr val="222222"/>
                </a:solidFill>
                <a:effectLst/>
                <a:latin typeface="-apple-system"/>
              </a:rPr>
              <a:t>].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0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74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Inter"/>
              </a:rPr>
              <a:t>Oxid dusnatý neboli NO je jednoduchá molekula přirozeně se vyskytující v našem organismu. Obsahuje jeden</a:t>
            </a:r>
            <a:r>
              <a:rPr lang="cs-CZ" b="1" i="0" dirty="0">
                <a:solidFill>
                  <a:srgbClr val="111111"/>
                </a:solidFill>
                <a:effectLst/>
                <a:latin typeface="var(--template-font)"/>
              </a:rPr>
              <a:t> atom dusíku </a:t>
            </a:r>
            <a:r>
              <a:rPr lang="cs-CZ" b="0" i="0" dirty="0">
                <a:solidFill>
                  <a:srgbClr val="111111"/>
                </a:solidFill>
                <a:effectLst/>
                <a:latin typeface="Inter"/>
              </a:rPr>
              <a:t>a</a:t>
            </a:r>
            <a:r>
              <a:rPr lang="cs-CZ" b="1" i="0" dirty="0">
                <a:solidFill>
                  <a:srgbClr val="111111"/>
                </a:solidFill>
                <a:effectLst/>
                <a:latin typeface="var(--template-font)"/>
              </a:rPr>
              <a:t> jeden atom kyslíku.</a:t>
            </a:r>
            <a:r>
              <a:rPr lang="cs-CZ" b="0" i="0" dirty="0">
                <a:solidFill>
                  <a:srgbClr val="111111"/>
                </a:solidFill>
                <a:effectLst/>
                <a:latin typeface="var(--template-font)"/>
              </a:rPr>
              <a:t> </a:t>
            </a:r>
            <a:r>
              <a:rPr lang="cs-CZ" b="0" i="0" dirty="0">
                <a:solidFill>
                  <a:srgbClr val="111111"/>
                </a:solidFill>
                <a:effectLst/>
                <a:latin typeface="Inter"/>
              </a:rPr>
              <a:t>Pro buňky je zcela zásadní, protože díky NO si všech</a:t>
            </a:r>
            <a:r>
              <a:rPr lang="cs-CZ" b="1" i="0" dirty="0">
                <a:solidFill>
                  <a:srgbClr val="111111"/>
                </a:solidFill>
                <a:effectLst/>
                <a:latin typeface="var(--template-font)"/>
              </a:rPr>
              <a:t> 50-70 biliónů</a:t>
            </a:r>
            <a:r>
              <a:rPr lang="cs-CZ" b="0" i="0" dirty="0">
                <a:solidFill>
                  <a:srgbClr val="111111"/>
                </a:solidFill>
                <a:effectLst/>
                <a:latin typeface="Inter"/>
              </a:rPr>
              <a:t> buněk v těle navzájem předávají informace. Jde o takzvanou </a:t>
            </a:r>
            <a:r>
              <a:rPr lang="cs-CZ" b="1" i="0" dirty="0">
                <a:solidFill>
                  <a:srgbClr val="111111"/>
                </a:solidFill>
                <a:effectLst/>
                <a:latin typeface="var(--template-font)"/>
              </a:rPr>
              <a:t>signální molekulu</a:t>
            </a:r>
            <a:r>
              <a:rPr lang="cs-CZ" b="0" i="0" dirty="0">
                <a:solidFill>
                  <a:srgbClr val="111111"/>
                </a:solidFill>
                <a:effectLst/>
                <a:latin typeface="Inter"/>
              </a:rPr>
              <a:t>, která </a:t>
            </a:r>
            <a:r>
              <a:rPr lang="cs-CZ" b="1" i="0" dirty="0">
                <a:solidFill>
                  <a:srgbClr val="111111"/>
                </a:solidFill>
                <a:effectLst/>
                <a:latin typeface="var(--template-font)"/>
              </a:rPr>
              <a:t>dává pokyn cévám aby se rozšířily.</a:t>
            </a:r>
            <a:r>
              <a:rPr lang="cs-CZ" b="0" i="0" dirty="0">
                <a:solidFill>
                  <a:srgbClr val="111111"/>
                </a:solidFill>
                <a:effectLst/>
                <a:latin typeface="Inter"/>
              </a:rPr>
              <a:t> NO byl v roce 1992 vyhlášen prestižním časopisem Science za zázračnou molekulu. Vědci v čele s italským doktorem</a:t>
            </a:r>
            <a:r>
              <a:rPr lang="cs-CZ" b="1" i="0" dirty="0">
                <a:solidFill>
                  <a:srgbClr val="111111"/>
                </a:solidFill>
                <a:effectLst/>
                <a:latin typeface="var(--template-font)"/>
              </a:rPr>
              <a:t> Louisem </a:t>
            </a:r>
            <a:r>
              <a:rPr lang="cs-CZ" b="1" i="0" dirty="0" err="1">
                <a:solidFill>
                  <a:srgbClr val="111111"/>
                </a:solidFill>
                <a:effectLst/>
                <a:latin typeface="var(--template-font)"/>
              </a:rPr>
              <a:t>Ignarrem</a:t>
            </a:r>
            <a:r>
              <a:rPr lang="cs-CZ" b="0" i="0" dirty="0">
                <a:solidFill>
                  <a:srgbClr val="111111"/>
                </a:solidFill>
                <a:effectLst/>
                <a:latin typeface="Inter"/>
              </a:rPr>
              <a:t>, kteří jej objevili v oběhové soustavě, získali v roce </a:t>
            </a:r>
            <a:r>
              <a:rPr lang="cs-CZ" b="1" i="0" dirty="0">
                <a:solidFill>
                  <a:srgbClr val="111111"/>
                </a:solidFill>
                <a:effectLst/>
                <a:latin typeface="var(--template-font)"/>
              </a:rPr>
              <a:t>1998 Nobelovu cenu za fyziologii a medicínu.</a:t>
            </a:r>
            <a:r>
              <a:rPr lang="cs-CZ" b="0" i="0" dirty="0">
                <a:solidFill>
                  <a:srgbClr val="111111"/>
                </a:solidFill>
                <a:effectLst/>
                <a:latin typeface="Inter"/>
              </a:rPr>
              <a:t> Společně zjistili, že oxid dusnatý je produkován endoteliálními buňkami v cévní výstelce a signalizuje cévám, aby se rozšiřovaly a stahovaly. Tak řídí průtok krve a tím i ovlivňuje spoustu orgánových soustav, včetně celého oběhového systému.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8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0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0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8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1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5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97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24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3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4C62-186C-4009-9C09-51D3B2305FE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3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7617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6717" y="980728"/>
            <a:ext cx="45636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/>
              <a:t>Lidský </a:t>
            </a:r>
            <a:r>
              <a:rPr lang="cs-CZ" sz="4400" b="1" dirty="0" err="1"/>
              <a:t>mikrobiom</a:t>
            </a:r>
            <a:r>
              <a:rPr lang="cs-CZ" sz="4400" b="1" dirty="0"/>
              <a:t>/</a:t>
            </a:r>
          </a:p>
          <a:p>
            <a:pPr algn="ctr"/>
            <a:r>
              <a:rPr lang="cs-CZ" sz="4400" b="1" dirty="0"/>
              <a:t>Lidská </a:t>
            </a:r>
            <a:r>
              <a:rPr lang="cs-CZ" sz="4400" b="1" dirty="0" err="1"/>
              <a:t>mikrobiota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57553" y="4581128"/>
            <a:ext cx="4184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Martin Krsek</a:t>
            </a:r>
          </a:p>
          <a:p>
            <a:pPr algn="ctr"/>
            <a:r>
              <a:rPr lang="cs-CZ" sz="2400" b="1" dirty="0"/>
              <a:t>Ústav ochrany a podpory zdraví</a:t>
            </a:r>
          </a:p>
          <a:p>
            <a:pPr algn="ctr"/>
            <a:r>
              <a:rPr lang="cs-CZ" sz="2400" b="1" dirty="0"/>
              <a:t>Lékařské fakulta MU Brno</a:t>
            </a:r>
          </a:p>
        </p:txBody>
      </p:sp>
    </p:spTree>
    <p:extLst>
      <p:ext uri="{BB962C8B-B14F-4D97-AF65-F5344CB8AC3E}">
        <p14:creationId xmlns:p14="http://schemas.microsoft.com/office/powerpoint/2010/main" val="163773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8676" y="1412776"/>
            <a:ext cx="882664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cs-CZ" sz="2400" dirty="0"/>
              <a:t>dospělý člověk – 2 m</a:t>
            </a:r>
            <a:r>
              <a:rPr lang="cs-CZ" sz="2400" baseline="30000" dirty="0"/>
              <a:t>2</a:t>
            </a:r>
            <a:r>
              <a:rPr lang="cs-CZ" sz="2400" dirty="0"/>
              <a:t> kůže - neustálý kontakt s vnějším prostředím</a:t>
            </a:r>
          </a:p>
          <a:p>
            <a:pPr marL="342900" lvl="0" indent="-342900">
              <a:buFontTx/>
              <a:buChar char="-"/>
            </a:pP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cs-CZ" sz="2400" dirty="0"/>
              <a:t>Kožní bariéra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Fyzická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Mikrobiologická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Chemická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Imunitní </a:t>
            </a:r>
          </a:p>
          <a:p>
            <a:pPr lvl="0"/>
            <a:endParaRPr lang="cs-CZ" sz="2400" dirty="0"/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00884" y="260648"/>
            <a:ext cx="2958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</a:t>
            </a:r>
          </a:p>
        </p:txBody>
      </p:sp>
    </p:spTree>
    <p:extLst>
      <p:ext uri="{BB962C8B-B14F-4D97-AF65-F5344CB8AC3E}">
        <p14:creationId xmlns:p14="http://schemas.microsoft.com/office/powerpoint/2010/main" val="32482966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188640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82870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cca 40% genů GM je společných pro všechny jedince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udržování energetické homeostáze vyžaduje přísnou regulaci </a:t>
            </a:r>
          </a:p>
          <a:p>
            <a:r>
              <a:rPr lang="cs-CZ" sz="2400" dirty="0"/>
              <a:t>     množství zkonzumované a přijaté energie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obezita spojena se </a:t>
            </a:r>
            <a:r>
              <a:rPr lang="cs-CZ" sz="2400" dirty="0"/>
              <a:t>změnou stylu života, potravou bohatou na</a:t>
            </a:r>
          </a:p>
          <a:p>
            <a:r>
              <a:rPr lang="cs-CZ" sz="2400" dirty="0"/>
              <a:t>     kalorie, ale i změnou GM</a:t>
            </a:r>
          </a:p>
          <a:p>
            <a:pPr marL="342900" indent="-342900">
              <a:buFontTx/>
              <a:buChar char="-"/>
            </a:pPr>
            <a:r>
              <a:rPr lang="cs-CZ" sz="2400" u="sng" dirty="0" err="1"/>
              <a:t>germ</a:t>
            </a:r>
            <a:r>
              <a:rPr lang="cs-CZ" sz="2400" u="sng" dirty="0"/>
              <a:t>-free myši </a:t>
            </a:r>
            <a:r>
              <a:rPr lang="cs-CZ" sz="2400" dirty="0"/>
              <a:t>nevykazují obezitu spojenou s dietou bohatou</a:t>
            </a:r>
          </a:p>
          <a:p>
            <a:r>
              <a:rPr lang="cs-CZ" sz="2400" dirty="0"/>
              <a:t>      na tuky -  intestinální </a:t>
            </a:r>
            <a:r>
              <a:rPr lang="cs-CZ" sz="2400" dirty="0" err="1"/>
              <a:t>SCFAs</a:t>
            </a:r>
            <a:r>
              <a:rPr lang="cs-CZ" sz="2400" dirty="0"/>
              <a:t> redukovány, kalorie ztráceny močí</a:t>
            </a:r>
          </a:p>
          <a:p>
            <a:r>
              <a:rPr lang="cs-CZ" sz="2400" dirty="0"/>
              <a:t>      a výkaly  - </a:t>
            </a:r>
            <a:r>
              <a:rPr lang="cs-CZ" sz="2400" u="sng" dirty="0"/>
              <a:t>účinnost využití energie </a:t>
            </a:r>
            <a:r>
              <a:rPr lang="cs-CZ" sz="2400" dirty="0"/>
              <a:t>ze zkonzumované potravy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u="sng" dirty="0"/>
              <a:t>normální myši </a:t>
            </a:r>
            <a:r>
              <a:rPr lang="cs-CZ" sz="2400" dirty="0"/>
              <a:t>- konjugovaná </a:t>
            </a:r>
            <a:r>
              <a:rPr lang="cs-CZ" sz="2400" u="sng" dirty="0" err="1"/>
              <a:t>linolenová</a:t>
            </a:r>
            <a:r>
              <a:rPr lang="cs-CZ" sz="2400" u="sng" dirty="0"/>
              <a:t> kyselina </a:t>
            </a:r>
            <a:r>
              <a:rPr lang="cs-CZ" sz="2400" dirty="0"/>
              <a:t>zrychluje </a:t>
            </a:r>
          </a:p>
          <a:p>
            <a:r>
              <a:rPr lang="cs-CZ" sz="2400" dirty="0"/>
              <a:t>     jejich metabolismus   (</a:t>
            </a:r>
            <a:r>
              <a:rPr lang="cs-CZ" sz="2400" dirty="0" err="1"/>
              <a:t>prebiotikum</a:t>
            </a:r>
            <a:r>
              <a:rPr lang="cs-CZ" sz="2400" dirty="0"/>
              <a:t> – odbourávání tuků)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Lactobacillus</a:t>
            </a:r>
            <a:r>
              <a:rPr lang="cs-CZ" sz="2400" i="1" dirty="0"/>
              <a:t> </a:t>
            </a:r>
            <a:r>
              <a:rPr lang="cs-CZ" sz="2400" i="1" dirty="0" err="1"/>
              <a:t>rhamnosus</a:t>
            </a:r>
            <a:r>
              <a:rPr lang="cs-CZ" sz="2400" i="1" dirty="0"/>
              <a:t> </a:t>
            </a:r>
            <a:r>
              <a:rPr lang="cs-CZ" sz="2400" dirty="0"/>
              <a:t>ji produkuje a pomáhá udržet váhu </a:t>
            </a:r>
          </a:p>
          <a:p>
            <a:r>
              <a:rPr lang="cs-CZ" sz="2400" dirty="0"/>
              <a:t>     myší i na dietě s vysokým podílem tuků</a:t>
            </a:r>
          </a:p>
          <a:p>
            <a:r>
              <a:rPr lang="cs-CZ" sz="2400" dirty="0"/>
              <a:t>-    podobně působí </a:t>
            </a:r>
            <a:r>
              <a:rPr lang="cs-CZ" sz="2400" i="1" dirty="0"/>
              <a:t>E. coli</a:t>
            </a:r>
            <a:r>
              <a:rPr lang="cs-CZ" sz="2400" dirty="0"/>
              <a:t>, naopak (zvýšení váhy) </a:t>
            </a:r>
            <a:r>
              <a:rPr lang="cs-CZ" sz="2400" i="1" dirty="0" err="1"/>
              <a:t>Lbc</a:t>
            </a:r>
            <a:r>
              <a:rPr lang="cs-CZ" sz="2400" i="1" dirty="0"/>
              <a:t>. </a:t>
            </a:r>
            <a:r>
              <a:rPr lang="cs-CZ" sz="2400" i="1" dirty="0" err="1"/>
              <a:t>reuteri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5909140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404664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864198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obezita je spojována i se </a:t>
            </a:r>
            <a:r>
              <a:rPr lang="cs-CZ" sz="2400" u="sng" dirty="0"/>
              <a:t>zvýšeným rizikem rakoviny </a:t>
            </a:r>
            <a:r>
              <a:rPr lang="cs-CZ" sz="2400" dirty="0"/>
              <a:t>– děloha, </a:t>
            </a:r>
          </a:p>
          <a:p>
            <a:r>
              <a:rPr lang="cs-CZ" sz="2400" dirty="0"/>
              <a:t>     prsu, děložní čípek, vaječníků, tlustého střeva, konečníku, jícen, </a:t>
            </a:r>
          </a:p>
          <a:p>
            <a:r>
              <a:rPr lang="cs-CZ" sz="2400" dirty="0"/>
              <a:t>     ledvin, slinivky, prostaty, hematologické problémy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zvýšená mortalita pacientů </a:t>
            </a:r>
            <a:r>
              <a:rPr lang="cs-CZ" sz="2400" dirty="0"/>
              <a:t>trpících rakovinou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</a:t>
            </a:r>
            <a:r>
              <a:rPr lang="cs-CZ" sz="2400" u="sng" dirty="0"/>
              <a:t>prevence</a:t>
            </a:r>
            <a:r>
              <a:rPr lang="cs-CZ" sz="2400" dirty="0"/>
              <a:t> obezity/rakoviny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u gravidních myší v </a:t>
            </a:r>
            <a:r>
              <a:rPr lang="cs-CZ" sz="2400" u="sng" dirty="0" err="1"/>
              <a:t>mezenterické</a:t>
            </a:r>
            <a:r>
              <a:rPr lang="cs-CZ" sz="2400" u="sng" dirty="0"/>
              <a:t> lymfě </a:t>
            </a:r>
            <a:r>
              <a:rPr lang="cs-CZ" sz="2400" dirty="0"/>
              <a:t>– do plodu?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způsobu porodu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vaginální porod – mikroflóra zažívacího traktu – </a:t>
            </a:r>
            <a:r>
              <a:rPr lang="cs-CZ" sz="2400" i="1" dirty="0" err="1"/>
              <a:t>Lactobacillus</a:t>
            </a:r>
            <a:r>
              <a:rPr lang="cs-CZ" sz="2400" i="1" dirty="0"/>
              <a:t>,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Sneathia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císařský řez – </a:t>
            </a:r>
            <a:r>
              <a:rPr lang="cs-CZ" sz="2400" i="1" dirty="0" err="1"/>
              <a:t>Staphylococcus</a:t>
            </a:r>
            <a:r>
              <a:rPr lang="cs-CZ" sz="2400" i="1" dirty="0"/>
              <a:t>, </a:t>
            </a:r>
            <a:r>
              <a:rPr lang="cs-CZ" sz="2400" i="1" dirty="0" err="1"/>
              <a:t>Corynebacterium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Propionbacterium</a:t>
            </a:r>
            <a:r>
              <a:rPr lang="cs-CZ" sz="2400" i="1" dirty="0"/>
              <a:t> </a:t>
            </a:r>
            <a:r>
              <a:rPr lang="cs-CZ" sz="2400" dirty="0"/>
              <a:t>– kožní mikroflóra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výživy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kojené děti – dominance </a:t>
            </a:r>
            <a:r>
              <a:rPr lang="cs-CZ" sz="2400" i="1" dirty="0" err="1"/>
              <a:t>Bacteroidetes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umělá výživa – dominance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0788389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56375" y="404664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412776"/>
            <a:ext cx="82051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výskyt obezity koresponduje s „výskytem“ </a:t>
            </a:r>
            <a:r>
              <a:rPr lang="cs-CZ" sz="2400" u="sng" dirty="0"/>
              <a:t>polotovarů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negativní dopad konzervačních prostředků a emulgátorů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 </a:t>
            </a:r>
            <a:r>
              <a:rPr lang="cs-CZ" sz="2400" dirty="0" err="1"/>
              <a:t>prebiotika</a:t>
            </a:r>
            <a:r>
              <a:rPr lang="cs-CZ" sz="2400" dirty="0"/>
              <a:t> -  podpora růstu prospěšných bakterií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zpomalení ukládání tuků indukcí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hormonů ovlivňujících apetit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enzymů ovlivňujících </a:t>
            </a:r>
            <a:r>
              <a:rPr lang="cs-CZ" sz="2400" dirty="0" err="1"/>
              <a:t>lipogenezi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mohou snížit ukládání tuků </a:t>
            </a:r>
            <a:r>
              <a:rPr lang="cs-CZ" sz="2400" dirty="0" err="1"/>
              <a:t>dekonjugací</a:t>
            </a:r>
            <a:r>
              <a:rPr lang="cs-CZ" sz="2400" dirty="0"/>
              <a:t> žlučových kyselin,</a:t>
            </a:r>
          </a:p>
          <a:p>
            <a:pPr lvl="1"/>
            <a:r>
              <a:rPr lang="cs-CZ" sz="2400" dirty="0"/>
              <a:t>     které jsou méně účinné v absorpci tuků z potravy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antibiotická eradikace </a:t>
            </a:r>
            <a:r>
              <a:rPr lang="cs-CZ" sz="2400" i="1" dirty="0" err="1"/>
              <a:t>Helicobacter</a:t>
            </a:r>
            <a:r>
              <a:rPr lang="cs-CZ" sz="2400" i="1" dirty="0"/>
              <a:t> </a:t>
            </a:r>
            <a:r>
              <a:rPr lang="cs-CZ" sz="2400" i="1" dirty="0" err="1"/>
              <a:t>pylori</a:t>
            </a:r>
            <a:r>
              <a:rPr lang="cs-CZ" sz="2400" i="1" dirty="0"/>
              <a:t> </a:t>
            </a:r>
            <a:r>
              <a:rPr lang="cs-CZ" sz="2400" dirty="0"/>
              <a:t>– zvýšení obezity</a:t>
            </a:r>
          </a:p>
        </p:txBody>
      </p:sp>
    </p:spTree>
    <p:extLst>
      <p:ext uri="{BB962C8B-B14F-4D97-AF65-F5344CB8AC3E}">
        <p14:creationId xmlns:p14="http://schemas.microsoft.com/office/powerpoint/2010/main" val="33620498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32656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7212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Obezita je pravděpodobně spojena s: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zvýšeným výskytem bakterií kmene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Actinobacteria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sníženou četností kmene </a:t>
            </a:r>
            <a:r>
              <a:rPr lang="cs-CZ" sz="2400" i="1" dirty="0" err="1"/>
              <a:t>Bacteroidetes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r>
              <a:rPr lang="cs-CZ" sz="2400" i="1" dirty="0"/>
              <a:t> </a:t>
            </a:r>
          </a:p>
          <a:p>
            <a:r>
              <a:rPr lang="cs-CZ" sz="2400" i="1" dirty="0"/>
              <a:t>     </a:t>
            </a:r>
            <a:r>
              <a:rPr lang="cs-CZ" sz="2400" dirty="0"/>
              <a:t>a bakterie 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přenos obezity </a:t>
            </a:r>
            <a:r>
              <a:rPr lang="cs-CZ" sz="2400" b="1" dirty="0"/>
              <a:t>fekální transplantací </a:t>
            </a:r>
            <a:r>
              <a:rPr lang="cs-CZ" sz="2400" dirty="0"/>
              <a:t>při léčbě </a:t>
            </a:r>
            <a:r>
              <a:rPr lang="cs-CZ" sz="2400" i="1" dirty="0"/>
              <a:t>C. </a:t>
            </a:r>
            <a:r>
              <a:rPr lang="cs-CZ" sz="2400" i="1" dirty="0" err="1"/>
              <a:t>difficile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obézní jedinci měli bohatou mikroflóru (snížená </a:t>
            </a:r>
            <a:r>
              <a:rPr lang="cs-CZ" sz="2400" dirty="0" err="1"/>
              <a:t>metabol</a:t>
            </a:r>
            <a:r>
              <a:rPr lang="cs-CZ" sz="2400" dirty="0"/>
              <a:t>. aktivita)</a:t>
            </a:r>
          </a:p>
        </p:txBody>
      </p:sp>
    </p:spTree>
    <p:extLst>
      <p:ext uri="{BB962C8B-B14F-4D97-AF65-F5344CB8AC3E}">
        <p14:creationId xmlns:p14="http://schemas.microsoft.com/office/powerpoint/2010/main" val="40281101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9080" y="404664"/>
            <a:ext cx="552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90265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 potravou </a:t>
            </a:r>
            <a:r>
              <a:rPr lang="cs-CZ" sz="2400" dirty="0" err="1"/>
              <a:t>patogeni</a:t>
            </a:r>
            <a:r>
              <a:rPr lang="cs-CZ" sz="2400" dirty="0"/>
              <a:t>, toxiny (grilování, rezidua herbicidů,…)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modifikace </a:t>
            </a:r>
            <a:r>
              <a:rPr lang="cs-CZ" sz="2400" dirty="0" err="1"/>
              <a:t>mikrobiomem</a:t>
            </a:r>
            <a:r>
              <a:rPr lang="cs-CZ" sz="2400" dirty="0"/>
              <a:t>  - degradace, nebo také ne…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potrava s vysokým podílem saturovaných tuků, mléčných produktů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mikrobi produkující H</a:t>
            </a:r>
            <a:r>
              <a:rPr lang="cs-CZ" sz="2400" baseline="-25000" dirty="0"/>
              <a:t>2</a:t>
            </a:r>
            <a:r>
              <a:rPr lang="cs-CZ" sz="2400" dirty="0"/>
              <a:t>S – záněty, poškození DNA buněk epitelu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vegetariánská strava –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maso – esenciální mikroživiny, AK, proteiny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možná kontaminace nežádoucími mikroby (stažení z prodeje)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rychlá kontaminace – </a:t>
            </a:r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jejuni</a:t>
            </a:r>
            <a:r>
              <a:rPr lang="cs-CZ" sz="2400" i="1" dirty="0"/>
              <a:t>, </a:t>
            </a:r>
            <a:r>
              <a:rPr lang="cs-CZ" sz="2400" i="1" dirty="0" err="1"/>
              <a:t>Salmonella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pPr lvl="1"/>
            <a:r>
              <a:rPr lang="cs-CZ" sz="2400" dirty="0"/>
              <a:t>    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endParaRPr lang="cs-CZ" sz="2400" dirty="0"/>
          </a:p>
          <a:p>
            <a:pPr lvl="1"/>
            <a:r>
              <a:rPr lang="cs-CZ" sz="2400" dirty="0"/>
              <a:t>-    prevence - LAB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796037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7072" y="404664"/>
            <a:ext cx="552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47142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Vegetariáni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větší zastoupení rodů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kromě vlákniny a </a:t>
            </a:r>
            <a:r>
              <a:rPr lang="cs-CZ" sz="2400" dirty="0" err="1"/>
              <a:t>karbohydrátů</a:t>
            </a:r>
            <a:r>
              <a:rPr lang="cs-CZ" sz="2400" dirty="0"/>
              <a:t>  i žádoucí fenoly (i v kávě a víně)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obě látky redukují invazi mikrobů a projevy zánětů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někdy ale i opačný trend – méně </a:t>
            </a:r>
            <a:r>
              <a:rPr lang="cs-CZ" sz="2400" i="1" dirty="0" err="1"/>
              <a:t>Bacteroides</a:t>
            </a:r>
            <a:r>
              <a:rPr lang="cs-CZ" sz="2400" i="1" dirty="0"/>
              <a:t> a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cereálie mají kladný vliv i v dietě omnivorů –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Omnivoři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dieta složená ze zeleniny a masa nejlepší pro lidské zdraví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tzv. západní dieta tento přínos snižuje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středozemní dieta (méně masa a více ovoce, zeleniny, ryb a</a:t>
            </a:r>
          </a:p>
          <a:p>
            <a:r>
              <a:rPr lang="cs-CZ" sz="2400" dirty="0"/>
              <a:t>     mléčných výrobků)</a:t>
            </a:r>
          </a:p>
        </p:txBody>
      </p:sp>
    </p:spTree>
    <p:extLst>
      <p:ext uri="{BB962C8B-B14F-4D97-AF65-F5344CB8AC3E}">
        <p14:creationId xmlns:p14="http://schemas.microsoft.com/office/powerpoint/2010/main" val="10867737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692696"/>
            <a:ext cx="6750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771800" y="2723436"/>
            <a:ext cx="3227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Co jsou to antibiotika?</a:t>
            </a:r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Proč jsou produkovány?</a:t>
            </a:r>
          </a:p>
        </p:txBody>
      </p:sp>
    </p:spTree>
    <p:extLst>
      <p:ext uri="{BB962C8B-B14F-4D97-AF65-F5344CB8AC3E}">
        <p14:creationId xmlns:p14="http://schemas.microsoft.com/office/powerpoint/2010/main" val="37670187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03648" y="332656"/>
            <a:ext cx="6750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07704" y="1772816"/>
            <a:ext cx="56961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Opravdu jen zabíjení?!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Jde to přirozeném prostředí?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Vyředění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Absorpce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Otázka dostatečné koncentrace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Tak k čemu je vlastně mikrobi produkují?!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Nejprve pár slov k rezistenci</a:t>
            </a:r>
          </a:p>
        </p:txBody>
      </p:sp>
    </p:spTree>
    <p:extLst>
      <p:ext uri="{BB962C8B-B14F-4D97-AF65-F5344CB8AC3E}">
        <p14:creationId xmlns:p14="http://schemas.microsoft.com/office/powerpoint/2010/main" val="118895338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77" y="1628800"/>
            <a:ext cx="6211167" cy="49917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62179" y="404664"/>
            <a:ext cx="6750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62620" y="1167135"/>
            <a:ext cx="500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Beta-</a:t>
            </a:r>
            <a:r>
              <a:rPr lang="cs-CZ" sz="2400" b="1" dirty="0" err="1"/>
              <a:t>laktamové</a:t>
            </a:r>
            <a:r>
              <a:rPr lang="cs-CZ" sz="2400" b="1" dirty="0"/>
              <a:t> antibiotikum a buňka</a:t>
            </a:r>
          </a:p>
        </p:txBody>
      </p:sp>
    </p:spTree>
    <p:extLst>
      <p:ext uri="{BB962C8B-B14F-4D97-AF65-F5344CB8AC3E}">
        <p14:creationId xmlns:p14="http://schemas.microsoft.com/office/powerpoint/2010/main" val="255014199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3207"/>
            <a:ext cx="6115904" cy="510611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8665" y="332656"/>
            <a:ext cx="8625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změna cílového místa</a:t>
            </a:r>
          </a:p>
        </p:txBody>
      </p:sp>
    </p:spTree>
    <p:extLst>
      <p:ext uri="{BB962C8B-B14F-4D97-AF65-F5344CB8AC3E}">
        <p14:creationId xmlns:p14="http://schemas.microsoft.com/office/powerpoint/2010/main" val="327878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33C8FC-992D-48A3-A1CC-D3850A5AAC41}"/>
              </a:ext>
            </a:extLst>
          </p:cNvPr>
          <p:cNvSpPr txBox="1"/>
          <p:nvPr/>
        </p:nvSpPr>
        <p:spPr>
          <a:xfrm>
            <a:off x="2468635" y="476672"/>
            <a:ext cx="4206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2F2CF2-21EB-460D-B897-3CC53E0A609B}"/>
              </a:ext>
            </a:extLst>
          </p:cNvPr>
          <p:cNvSpPr txBox="1"/>
          <p:nvPr/>
        </p:nvSpPr>
        <p:spPr>
          <a:xfrm>
            <a:off x="539552" y="1484784"/>
            <a:ext cx="864082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Faktory ovlivňující mikrobiální kolonizaci kůže</a:t>
            </a:r>
          </a:p>
          <a:p>
            <a:endParaRPr lang="cs-CZ" sz="2400" b="1" dirty="0"/>
          </a:p>
          <a:p>
            <a:endParaRPr lang="cs-CZ" sz="2400" dirty="0"/>
          </a:p>
          <a:p>
            <a:r>
              <a:rPr lang="cs-CZ" sz="2400" b="1" dirty="0"/>
              <a:t>Vnitřní faktory </a:t>
            </a:r>
            <a:r>
              <a:rPr lang="cs-CZ" sz="2400" dirty="0"/>
              <a:t>– věk, hormony, genetika, imunita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Faktory životního prostředí </a:t>
            </a:r>
            <a:r>
              <a:rPr lang="cs-CZ" sz="2400" dirty="0"/>
              <a:t>– prostředí, hygiena, dieta, kosmetika,</a:t>
            </a:r>
          </a:p>
          <a:p>
            <a:r>
              <a:rPr lang="cs-CZ" sz="2400" dirty="0"/>
              <a:t>	antibiotika, léky</a:t>
            </a:r>
          </a:p>
          <a:p>
            <a:endParaRPr lang="cs-CZ" sz="2400" dirty="0"/>
          </a:p>
          <a:p>
            <a:r>
              <a:rPr lang="cs-CZ" sz="2400" b="1" dirty="0"/>
              <a:t>Faktory životního stylu </a:t>
            </a:r>
            <a:r>
              <a:rPr lang="cs-CZ" sz="2400" dirty="0"/>
              <a:t>– UV záření, klimatické podmínky, znečištění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Lokální faktory </a:t>
            </a:r>
            <a:r>
              <a:rPr lang="cs-CZ" sz="2400" dirty="0"/>
              <a:t>– pot, keratinizace (AK), maz</a:t>
            </a:r>
          </a:p>
        </p:txBody>
      </p:sp>
    </p:spTree>
    <p:extLst>
      <p:ext uri="{BB962C8B-B14F-4D97-AF65-F5344CB8AC3E}">
        <p14:creationId xmlns:p14="http://schemas.microsoft.com/office/powerpoint/2010/main" val="409614252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9179"/>
            <a:ext cx="6134956" cy="530616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496" y="404664"/>
            <a:ext cx="9038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interakce s antibiotikem</a:t>
            </a:r>
          </a:p>
        </p:txBody>
      </p:sp>
    </p:spTree>
    <p:extLst>
      <p:ext uri="{BB962C8B-B14F-4D97-AF65-F5344CB8AC3E}">
        <p14:creationId xmlns:p14="http://schemas.microsoft.com/office/powerpoint/2010/main" val="190721794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9737" y="260648"/>
            <a:ext cx="5922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</a:t>
            </a:r>
            <a:r>
              <a:rPr lang="cs-CZ" sz="3200" b="1" dirty="0" err="1"/>
              <a:t>efflux</a:t>
            </a:r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9439"/>
            <a:ext cx="5019786" cy="56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598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24744"/>
            <a:ext cx="890500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ročně 25 tis. lidí v Evropě zemře na infekce </a:t>
            </a:r>
            <a:r>
              <a:rPr lang="cs-CZ" sz="2400" dirty="0" err="1"/>
              <a:t>multirezistentními</a:t>
            </a:r>
            <a:r>
              <a:rPr lang="cs-CZ" sz="2400" dirty="0"/>
              <a:t> </a:t>
            </a:r>
          </a:p>
          <a:p>
            <a:r>
              <a:rPr lang="cs-CZ" sz="2400" dirty="0"/>
              <a:t>     kmeny bakterií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 vývoji málo nových antibiotik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</a:t>
            </a:r>
            <a:r>
              <a:rPr lang="en-GB" sz="2400" dirty="0" err="1"/>
              <a:t>nthropocentric</a:t>
            </a:r>
            <a:r>
              <a:rPr lang="cs-CZ" sz="2400" dirty="0" err="1"/>
              <a:t>ký</a:t>
            </a:r>
            <a:r>
              <a:rPr lang="cs-CZ" sz="2400" dirty="0"/>
              <a:t> pohled na svět (objev penicilínu       rezistence)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β-Lactams - enzymatic</a:t>
            </a:r>
            <a:r>
              <a:rPr lang="cs-CZ" sz="2400" dirty="0" err="1"/>
              <a:t>ká</a:t>
            </a:r>
            <a:r>
              <a:rPr lang="en-GB" sz="2400" dirty="0"/>
              <a:t> </a:t>
            </a:r>
            <a:r>
              <a:rPr lang="en-GB" sz="2400" dirty="0" err="1"/>
              <a:t>ina</a:t>
            </a:r>
            <a:r>
              <a:rPr lang="cs-CZ" sz="2400" dirty="0"/>
              <a:t>k</a:t>
            </a:r>
            <a:r>
              <a:rPr lang="en-GB" sz="2400" dirty="0" err="1"/>
              <a:t>tiva</a:t>
            </a:r>
            <a:r>
              <a:rPr lang="cs-CZ" sz="2400" dirty="0" err="1"/>
              <a:t>ce</a:t>
            </a:r>
            <a:r>
              <a:rPr lang="cs-CZ" sz="2400" dirty="0"/>
              <a:t> štěpením </a:t>
            </a:r>
            <a:r>
              <a:rPr lang="en-GB" sz="2400" dirty="0"/>
              <a:t>β –la</a:t>
            </a:r>
            <a:r>
              <a:rPr lang="cs-CZ" sz="2400" dirty="0"/>
              <a:t>k</a:t>
            </a:r>
            <a:r>
              <a:rPr lang="en-GB" sz="2400" dirty="0"/>
              <a:t>tam</a:t>
            </a:r>
            <a:r>
              <a:rPr lang="cs-CZ" sz="2400" dirty="0" err="1"/>
              <a:t>ázami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původ těchto enzymů – před 2 miliardami let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mikrobi i v nedotčených prostředích mají mnoho genů rezistence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antibiotika se vyvinula jako další způsob vnitro- a mezidruhové  </a:t>
            </a:r>
          </a:p>
          <a:p>
            <a:r>
              <a:rPr lang="cs-CZ" sz="2400" dirty="0"/>
              <a:t>     komunikace v různých ekosystémech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komunikace subklinickými koncentracemi antibiotik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výsledkem je adaptativní fenotypová a genotypová odezva mikrobů</a:t>
            </a:r>
          </a:p>
          <a:p>
            <a:r>
              <a:rPr lang="cs-CZ" sz="2400" dirty="0"/>
              <a:t>     i ostatních členů komunity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42192" y="260648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6876256" y="2780928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91905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496973"/>
            <a:ext cx="927176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u="sng" dirty="0"/>
              <a:t>pre-antibiotic</a:t>
            </a:r>
            <a:r>
              <a:rPr lang="cs-CZ" sz="2400" u="sng" dirty="0" err="1"/>
              <a:t>ká</a:t>
            </a:r>
            <a:r>
              <a:rPr lang="cs-CZ" sz="2400" u="sng" dirty="0"/>
              <a:t> doba </a:t>
            </a:r>
            <a:r>
              <a:rPr lang="cs-CZ" sz="2400" dirty="0"/>
              <a:t>– </a:t>
            </a:r>
            <a:r>
              <a:rPr lang="en-GB" sz="2400" dirty="0"/>
              <a:t>diver</a:t>
            </a:r>
            <a:r>
              <a:rPr lang="cs-CZ" sz="2400" dirty="0"/>
              <a:t>z</a:t>
            </a:r>
            <a:r>
              <a:rPr lang="en-GB" sz="2400" dirty="0" err="1"/>
              <a:t>ifi</a:t>
            </a:r>
            <a:r>
              <a:rPr lang="cs-CZ" sz="2400" dirty="0"/>
              <a:t>k</a:t>
            </a:r>
            <a:r>
              <a:rPr lang="en-GB" sz="2400" dirty="0"/>
              <a:t>a</a:t>
            </a:r>
            <a:r>
              <a:rPr lang="cs-CZ" sz="2400" dirty="0" err="1"/>
              <a:t>ce</a:t>
            </a:r>
            <a:r>
              <a:rPr lang="cs-CZ" sz="2400" dirty="0"/>
              <a:t> v přirozených ekosystémech</a:t>
            </a:r>
          </a:p>
          <a:p>
            <a:r>
              <a:rPr lang="cs-CZ" sz="2400" dirty="0"/>
              <a:t>     (včetně vývoje rezistence) především duplikacemi a mutacemi </a:t>
            </a:r>
          </a:p>
          <a:p>
            <a:r>
              <a:rPr lang="cs-CZ" sz="2400" dirty="0"/>
              <a:t>     s malým přispěním horizontálního přenosu genů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posledních 70 let - obrovská produkce a využívání antibiotik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klinická a veterinární medicína, zemědělství, zahradnictví, akvakultury 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nejdůležitějším způsobem přenosu genů rezistence k antibiotikům </a:t>
            </a:r>
          </a:p>
          <a:p>
            <a:r>
              <a:rPr lang="cs-CZ" sz="2400" dirty="0"/>
              <a:t>     se v současné době stal </a:t>
            </a:r>
            <a:r>
              <a:rPr lang="cs-CZ" sz="2400" u="sng" dirty="0"/>
              <a:t>horizontálním přenosem genů (</a:t>
            </a:r>
            <a:r>
              <a:rPr lang="cs-CZ" sz="2400" dirty="0"/>
              <a:t>především </a:t>
            </a:r>
          </a:p>
          <a:p>
            <a:r>
              <a:rPr lang="cs-CZ" sz="2400" dirty="0"/>
              <a:t>     mobilními genetickými elementy) z často velmi </a:t>
            </a:r>
            <a:r>
              <a:rPr lang="cs-CZ" sz="2400" u="sng" dirty="0"/>
              <a:t>taxonomicky </a:t>
            </a:r>
          </a:p>
          <a:p>
            <a:r>
              <a:rPr lang="cs-CZ" sz="2400" dirty="0"/>
              <a:t>     </a:t>
            </a:r>
            <a:r>
              <a:rPr lang="cs-CZ" sz="2400" u="sng" dirty="0"/>
              <a:t>vzdálených</a:t>
            </a:r>
            <a:r>
              <a:rPr lang="cs-CZ" sz="2400" dirty="0"/>
              <a:t> bakterií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-    jak by byly geny rezistence udržovány v prostředí, jestliže by jedinou </a:t>
            </a:r>
          </a:p>
          <a:p>
            <a:r>
              <a:rPr lang="cs-CZ" sz="2400" dirty="0"/>
              <a:t>     jejich funkcí byla ochrana </a:t>
            </a:r>
            <a:r>
              <a:rPr lang="cs-CZ" sz="2400" u="sng" dirty="0"/>
              <a:t>proti letální </a:t>
            </a:r>
            <a:r>
              <a:rPr lang="cs-CZ" sz="2400" dirty="0"/>
              <a:t>koncentraci antibiotik?!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2656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</p:spTree>
    <p:extLst>
      <p:ext uri="{BB962C8B-B14F-4D97-AF65-F5344CB8AC3E}">
        <p14:creationId xmlns:p14="http://schemas.microsoft.com/office/powerpoint/2010/main" val="304450637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26168" y="404664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7476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více než </a:t>
            </a:r>
            <a:r>
              <a:rPr lang="en-GB" sz="2400" dirty="0"/>
              <a:t>60%  </a:t>
            </a:r>
            <a:r>
              <a:rPr lang="en-GB" sz="2400" i="1" dirty="0" err="1"/>
              <a:t>Enterobacteriaceae</a:t>
            </a:r>
            <a:r>
              <a:rPr lang="en-GB" sz="2400" i="1" dirty="0"/>
              <a:t> </a:t>
            </a:r>
            <a:r>
              <a:rPr lang="cs-CZ" sz="2400" dirty="0"/>
              <a:t>z nenarušených sladkovodních</a:t>
            </a:r>
          </a:p>
          <a:p>
            <a:r>
              <a:rPr lang="cs-CZ" sz="2400" dirty="0"/>
              <a:t>     prostředí mělo geny rezistence k mnoha antibiotikům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některé půdní bakterie mohou využívat antibiotika jako jediný</a:t>
            </a:r>
          </a:p>
          <a:p>
            <a:r>
              <a:rPr lang="cs-CZ" sz="2400" dirty="0"/>
              <a:t>     zdroj C </a:t>
            </a:r>
          </a:p>
          <a:p>
            <a:r>
              <a:rPr lang="cs-CZ" sz="2400" dirty="0"/>
              <a:t>-    určité kmeny fluorescentních pseudomonád kolonizující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eutrofická</a:t>
            </a:r>
            <a:r>
              <a:rPr lang="cs-CZ" sz="2400" dirty="0"/>
              <a:t> prostředí (rhizosféra) jsou schopné potlačit růst </a:t>
            </a:r>
          </a:p>
          <a:p>
            <a:r>
              <a:rPr lang="cs-CZ" sz="2400" dirty="0"/>
              <a:t>     půdních patogenů – produkce </a:t>
            </a:r>
            <a:r>
              <a:rPr lang="en-GB" sz="2400" dirty="0" err="1"/>
              <a:t>phenazines</a:t>
            </a:r>
            <a:r>
              <a:rPr lang="en-GB" sz="2400" dirty="0"/>
              <a:t>, </a:t>
            </a:r>
            <a:r>
              <a:rPr lang="en-GB" sz="2400" dirty="0" err="1"/>
              <a:t>phloroglucinols</a:t>
            </a:r>
            <a:r>
              <a:rPr lang="en-GB" sz="2400" dirty="0"/>
              <a:t>, </a:t>
            </a:r>
          </a:p>
          <a:p>
            <a:r>
              <a:rPr lang="en-GB" sz="2400" dirty="0"/>
              <a:t>     </a:t>
            </a:r>
            <a:r>
              <a:rPr lang="en-GB" sz="2400" dirty="0" err="1"/>
              <a:t>pyoluteorin</a:t>
            </a:r>
            <a:r>
              <a:rPr lang="en-GB" sz="2400" dirty="0"/>
              <a:t>, </a:t>
            </a:r>
            <a:r>
              <a:rPr lang="en-GB" sz="2400" dirty="0" err="1"/>
              <a:t>pyrrolnitrin</a:t>
            </a:r>
            <a:r>
              <a:rPr lang="en-GB" sz="2400" dirty="0"/>
              <a:t>, cyclic </a:t>
            </a:r>
            <a:r>
              <a:rPr lang="en-GB" sz="2400" dirty="0" err="1"/>
              <a:t>lipopeptides</a:t>
            </a:r>
            <a:r>
              <a:rPr lang="en-GB" sz="2400" dirty="0"/>
              <a:t> a hydrogen cyanide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koncentrace </a:t>
            </a:r>
            <a:r>
              <a:rPr lang="en-GB" sz="2400" dirty="0" err="1"/>
              <a:t>antibioti</a:t>
            </a:r>
            <a:r>
              <a:rPr lang="cs-CZ" sz="2400" dirty="0"/>
              <a:t>k v </a:t>
            </a:r>
            <a:r>
              <a:rPr lang="en-GB" sz="2400" dirty="0" err="1"/>
              <a:t>oligotro</a:t>
            </a:r>
            <a:r>
              <a:rPr lang="cs-CZ" sz="2400" dirty="0" err="1"/>
              <a:t>fních</a:t>
            </a:r>
            <a:r>
              <a:rPr lang="en-GB" sz="2400" dirty="0"/>
              <a:t> </a:t>
            </a:r>
            <a:r>
              <a:rPr lang="cs-CZ" sz="2400" dirty="0"/>
              <a:t>prostředích příliš nízká </a:t>
            </a:r>
          </a:p>
          <a:p>
            <a:r>
              <a:rPr lang="cs-CZ" sz="2400" dirty="0"/>
              <a:t>     (není letální) – spíše signální nebo regulační role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molekuly „</a:t>
            </a:r>
            <a:r>
              <a:rPr lang="en-GB" sz="2400" dirty="0">
                <a:solidFill>
                  <a:srgbClr val="FF0000"/>
                </a:solidFill>
              </a:rPr>
              <a:t>quorum-sensing</a:t>
            </a:r>
            <a:r>
              <a:rPr lang="cs-CZ" sz="2400" dirty="0"/>
              <a:t>“ – </a:t>
            </a:r>
            <a:r>
              <a:rPr lang="en-GB" sz="2400" dirty="0" err="1"/>
              <a:t>ini</a:t>
            </a:r>
            <a:r>
              <a:rPr lang="cs-CZ" sz="2400" dirty="0"/>
              <a:t>c</a:t>
            </a:r>
            <a:r>
              <a:rPr lang="en-GB" sz="2400" dirty="0" err="1"/>
              <a:t>ia</a:t>
            </a:r>
            <a:r>
              <a:rPr lang="cs-CZ" sz="2400" dirty="0"/>
              <a:t>c</a:t>
            </a:r>
            <a:r>
              <a:rPr lang="en-GB" sz="2400" dirty="0"/>
              <a:t>e</a:t>
            </a:r>
            <a:r>
              <a:rPr lang="cs-CZ" sz="2400" dirty="0"/>
              <a:t> souhrnu metabolických</a:t>
            </a:r>
          </a:p>
          <a:p>
            <a:r>
              <a:rPr lang="cs-CZ" sz="2400" dirty="0"/>
              <a:t>     změn v komunitě –</a:t>
            </a:r>
            <a:r>
              <a:rPr lang="en-GB" sz="2400" dirty="0"/>
              <a:t> </a:t>
            </a:r>
            <a:r>
              <a:rPr lang="cs-CZ" sz="2400" dirty="0"/>
              <a:t>diferenciace, syntéza sekundárních metabolitů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nízká koncentrace </a:t>
            </a:r>
            <a:r>
              <a:rPr lang="en-GB" sz="2400" dirty="0" err="1"/>
              <a:t>antibioti</a:t>
            </a:r>
            <a:r>
              <a:rPr lang="cs-CZ" sz="2400" dirty="0"/>
              <a:t>k – reguluje specifický soubor</a:t>
            </a:r>
            <a:r>
              <a:rPr lang="en-GB" sz="2400" dirty="0"/>
              <a:t> gen</a:t>
            </a:r>
            <a:r>
              <a:rPr lang="cs-CZ" sz="2400" dirty="0"/>
              <a:t>ů </a:t>
            </a:r>
          </a:p>
          <a:p>
            <a:r>
              <a:rPr lang="cs-CZ" sz="2400" dirty="0"/>
              <a:t>     v cílových bakteriích, zvyšující se koncentrace spouští stresovou</a:t>
            </a:r>
          </a:p>
          <a:p>
            <a:r>
              <a:rPr lang="cs-CZ" sz="2400" dirty="0"/>
              <a:t>     odezvu a ještě vyšší </a:t>
            </a:r>
            <a:r>
              <a:rPr lang="cs-CZ" sz="2400" dirty="0" err="1"/>
              <a:t>ko</a:t>
            </a:r>
            <a:r>
              <a:rPr lang="en-GB" sz="2400" dirty="0" err="1"/>
              <a:t>ncentra</a:t>
            </a:r>
            <a:r>
              <a:rPr lang="cs-CZ" sz="2400" dirty="0" err="1"/>
              <a:t>ce</a:t>
            </a:r>
            <a:r>
              <a:rPr lang="cs-CZ" sz="2400" dirty="0"/>
              <a:t> je už </a:t>
            </a:r>
            <a:r>
              <a:rPr lang="en-GB" sz="2400" dirty="0"/>
              <a:t>let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36609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26168" y="251937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628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-36512" y="1124744"/>
            <a:ext cx="93265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accent1"/>
                </a:solidFill>
              </a:rPr>
              <a:t>alergie a astma </a:t>
            </a:r>
            <a:r>
              <a:rPr lang="cs-CZ" sz="2400" dirty="0"/>
              <a:t>– výsledek </a:t>
            </a:r>
            <a:r>
              <a:rPr lang="cs-CZ" sz="2400" u="sng" dirty="0"/>
              <a:t>omezené expozice </a:t>
            </a:r>
            <a:r>
              <a:rPr lang="cs-CZ" sz="2400" dirty="0"/>
              <a:t>environmentálním </a:t>
            </a:r>
          </a:p>
          <a:p>
            <a:r>
              <a:rPr lang="cs-CZ" sz="2400" dirty="0"/>
              <a:t>     </a:t>
            </a:r>
            <a:r>
              <a:rPr lang="en-GB" sz="2400" dirty="0"/>
              <a:t>antigen</a:t>
            </a:r>
            <a:r>
              <a:rPr lang="cs-CZ" sz="2400" dirty="0" err="1"/>
              <a:t>ům</a:t>
            </a:r>
            <a:r>
              <a:rPr lang="cs-CZ" sz="2400" dirty="0"/>
              <a:t> v </a:t>
            </a:r>
            <a:r>
              <a:rPr lang="en-GB" sz="2400" dirty="0"/>
              <a:t>modern</a:t>
            </a:r>
            <a:r>
              <a:rPr lang="cs-CZ" sz="2400" dirty="0" err="1"/>
              <a:t>ím</a:t>
            </a:r>
            <a:r>
              <a:rPr lang="cs-CZ" sz="2400" dirty="0"/>
              <a:t> světě</a:t>
            </a:r>
            <a:r>
              <a:rPr lang="en-GB" sz="2400" dirty="0"/>
              <a:t> (Strachan, 1989)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lidí vystavení environmentálním bakteriím </a:t>
            </a:r>
            <a:r>
              <a:rPr lang="en-GB" sz="2400" dirty="0" err="1"/>
              <a:t>synte</a:t>
            </a:r>
            <a:r>
              <a:rPr lang="cs-CZ" sz="2400" dirty="0"/>
              <a:t>t</a:t>
            </a:r>
            <a:r>
              <a:rPr lang="en-GB" sz="2400" dirty="0" err="1"/>
              <a:t>iz</a:t>
            </a:r>
            <a:r>
              <a:rPr lang="cs-CZ" sz="2400" dirty="0" err="1"/>
              <a:t>ujícím</a:t>
            </a:r>
            <a:r>
              <a:rPr lang="cs-CZ" sz="2400" dirty="0"/>
              <a:t> množství</a:t>
            </a:r>
          </a:p>
          <a:p>
            <a:r>
              <a:rPr lang="cs-CZ" sz="2400" dirty="0"/>
              <a:t>     metabolitů včetně QS molekul a antibiotik se možná vyvinulo v </a:t>
            </a:r>
          </a:p>
          <a:p>
            <a:r>
              <a:rPr lang="cs-CZ" sz="2400" dirty="0"/>
              <a:t>     klíčový faktor nezbytný pro řádný </a:t>
            </a:r>
            <a:r>
              <a:rPr lang="cs-CZ" sz="2400" u="sng" dirty="0"/>
              <a:t>vývoj imunitního systému </a:t>
            </a:r>
          </a:p>
          <a:p>
            <a:r>
              <a:rPr lang="cs-CZ" sz="2400" dirty="0"/>
              <a:t>-    pozitivní vliv </a:t>
            </a:r>
            <a:r>
              <a:rPr lang="cs-CZ" sz="2400" u="sng" dirty="0" err="1"/>
              <a:t>subinhibitorních</a:t>
            </a:r>
            <a:r>
              <a:rPr lang="cs-CZ" sz="2400" u="sng" dirty="0"/>
              <a:t> koncentrací </a:t>
            </a:r>
            <a:r>
              <a:rPr lang="en-GB" sz="2400" dirty="0" err="1"/>
              <a:t>antibioti</a:t>
            </a:r>
            <a:r>
              <a:rPr lang="cs-CZ" sz="2400" dirty="0"/>
              <a:t>k (snížená m</a:t>
            </a:r>
            <a:r>
              <a:rPr lang="en-GB" sz="2400" dirty="0" err="1"/>
              <a:t>ortalit</a:t>
            </a:r>
            <a:r>
              <a:rPr lang="cs-CZ" sz="2400" dirty="0"/>
              <a:t>a</a:t>
            </a:r>
          </a:p>
          <a:p>
            <a:r>
              <a:rPr lang="cs-CZ" sz="2400" dirty="0"/>
              <a:t>   </a:t>
            </a:r>
            <a:r>
              <a:rPr lang="en-GB" sz="2400" dirty="0"/>
              <a:t> </a:t>
            </a:r>
            <a:r>
              <a:rPr lang="cs-CZ" sz="2400" dirty="0"/>
              <a:t> </a:t>
            </a:r>
            <a:r>
              <a:rPr lang="en-GB" sz="2400" dirty="0"/>
              <a:t>a </a:t>
            </a:r>
            <a:r>
              <a:rPr lang="en-GB" sz="2400" dirty="0" err="1"/>
              <a:t>morbidit</a:t>
            </a:r>
            <a:r>
              <a:rPr lang="cs-CZ" sz="2400" dirty="0"/>
              <a:t>a</a:t>
            </a:r>
            <a:r>
              <a:rPr lang="en-GB" sz="2400" dirty="0"/>
              <a:t>,</a:t>
            </a:r>
            <a:r>
              <a:rPr lang="cs-CZ" sz="2400" dirty="0"/>
              <a:t> </a:t>
            </a:r>
            <a:r>
              <a:rPr lang="en-GB" sz="2400" dirty="0" err="1"/>
              <a:t>redu</a:t>
            </a:r>
            <a:r>
              <a:rPr lang="cs-CZ" sz="2400" dirty="0"/>
              <a:t>kované</a:t>
            </a:r>
            <a:r>
              <a:rPr lang="en-GB" sz="2400" dirty="0"/>
              <a:t> sub</a:t>
            </a:r>
            <a:r>
              <a:rPr lang="cs-CZ" sz="2400" dirty="0"/>
              <a:t>k</a:t>
            </a:r>
            <a:r>
              <a:rPr lang="en-GB" sz="2400" dirty="0" err="1"/>
              <a:t>linic</a:t>
            </a:r>
            <a:r>
              <a:rPr lang="cs-CZ" sz="2400" dirty="0" err="1"/>
              <a:t>ké</a:t>
            </a:r>
            <a:r>
              <a:rPr lang="cs-CZ" sz="2400" dirty="0"/>
              <a:t> nemoci, zlepšení zdraví </a:t>
            </a:r>
            <a:r>
              <a:rPr lang="en-GB" sz="2400" dirty="0"/>
              <a:t>a</a:t>
            </a:r>
            <a:r>
              <a:rPr lang="cs-CZ" sz="2400" dirty="0"/>
              <a:t> vyšší</a:t>
            </a:r>
          </a:p>
          <a:p>
            <a:r>
              <a:rPr lang="cs-CZ" sz="2400" dirty="0"/>
              <a:t>     účinnost konverze stravy u zvířat)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</a:t>
            </a:r>
            <a:r>
              <a:rPr lang="en-GB" sz="2400" dirty="0" err="1"/>
              <a:t>ntibioti</a:t>
            </a:r>
            <a:r>
              <a:rPr lang="cs-CZ" sz="2400" dirty="0" err="1"/>
              <a:t>ka</a:t>
            </a:r>
            <a:r>
              <a:rPr lang="cs-CZ" sz="2400" dirty="0"/>
              <a:t> mohou mít </a:t>
            </a:r>
            <a:r>
              <a:rPr lang="cs-CZ" sz="2400" u="sng" dirty="0"/>
              <a:t>signální funkci stimulující horizontální transfer</a:t>
            </a:r>
            <a:r>
              <a:rPr lang="cs-CZ" sz="2400" dirty="0"/>
              <a:t> </a:t>
            </a:r>
          </a:p>
          <a:p>
            <a:r>
              <a:rPr lang="cs-CZ" sz="2400" dirty="0"/>
              <a:t>     genů v mikrobiálních ekosystémech ovlivňující  genetickou variabilitu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mikrobioty</a:t>
            </a:r>
            <a:r>
              <a:rPr lang="cs-CZ" sz="2400" dirty="0"/>
              <a:t> všeobecně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nemáme žádné znalosti o environmentálních koncentracích </a:t>
            </a:r>
            <a:r>
              <a:rPr lang="en-GB" sz="2400" dirty="0" err="1"/>
              <a:t>antibioti</a:t>
            </a:r>
            <a:r>
              <a:rPr lang="cs-CZ" sz="2400" dirty="0"/>
              <a:t>k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n</a:t>
            </a:r>
            <a:r>
              <a:rPr lang="cs-CZ" sz="2400" dirty="0" err="1"/>
              <a:t>ic</a:t>
            </a:r>
            <a:r>
              <a:rPr lang="cs-CZ" sz="2400" dirty="0"/>
              <a:t> nevíme o účinku </a:t>
            </a:r>
            <a:r>
              <a:rPr lang="en-GB" sz="2400" dirty="0" err="1"/>
              <a:t>subinhibitor</a:t>
            </a:r>
            <a:r>
              <a:rPr lang="cs-CZ" sz="2400" dirty="0" err="1"/>
              <a:t>ních</a:t>
            </a:r>
            <a:r>
              <a:rPr lang="en-GB" sz="2400" dirty="0"/>
              <a:t> </a:t>
            </a:r>
            <a:r>
              <a:rPr lang="cs-CZ" sz="2400" dirty="0"/>
              <a:t>koncentrací </a:t>
            </a:r>
            <a:r>
              <a:rPr lang="en-GB" sz="2400" dirty="0" err="1"/>
              <a:t>antibioti</a:t>
            </a:r>
            <a:r>
              <a:rPr lang="cs-CZ" sz="2400" dirty="0"/>
              <a:t>k na </a:t>
            </a:r>
            <a:r>
              <a:rPr lang="cs-CZ" sz="2400" dirty="0" err="1"/>
              <a:t>archea</a:t>
            </a:r>
            <a:r>
              <a:rPr lang="cs-CZ" sz="24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6621602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42007" y="404664"/>
            <a:ext cx="276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844824"/>
            <a:ext cx="727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</a:t>
            </a:r>
            <a:r>
              <a:rPr lang="en-US" sz="2400" dirty="0" err="1"/>
              <a:t>testováno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západě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20. a 30. </a:t>
            </a:r>
            <a:r>
              <a:rPr lang="en-US" sz="2400" dirty="0" err="1"/>
              <a:t>letech</a:t>
            </a:r>
            <a:r>
              <a:rPr lang="en-US" sz="2400" dirty="0"/>
              <a:t> </a:t>
            </a:r>
            <a:r>
              <a:rPr lang="en-US" sz="2400" dirty="0" err="1"/>
              <a:t>minulého</a:t>
            </a:r>
            <a:r>
              <a:rPr lang="en-US" sz="2400" dirty="0"/>
              <a:t> </a:t>
            </a:r>
            <a:r>
              <a:rPr lang="en-US" sz="2400" dirty="0" err="1"/>
              <a:t>století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- </a:t>
            </a:r>
            <a:r>
              <a:rPr lang="en-US" sz="2400" dirty="0" err="1"/>
              <a:t>později</a:t>
            </a:r>
            <a:r>
              <a:rPr lang="en-US" sz="2400" dirty="0"/>
              <a:t> </a:t>
            </a:r>
            <a:r>
              <a:rPr lang="en-US" sz="2400" dirty="0" err="1"/>
              <a:t>především</a:t>
            </a:r>
            <a:r>
              <a:rPr lang="en-US" sz="2400" dirty="0"/>
              <a:t> v </a:t>
            </a:r>
            <a:r>
              <a:rPr lang="en-US" sz="2400" dirty="0" err="1"/>
              <a:t>bývalém</a:t>
            </a:r>
            <a:r>
              <a:rPr lang="en-US" sz="2400" dirty="0"/>
              <a:t> </a:t>
            </a:r>
            <a:r>
              <a:rPr lang="en-US" sz="2400" dirty="0" err="1"/>
              <a:t>Sovětském</a:t>
            </a:r>
            <a:r>
              <a:rPr lang="en-US" sz="2400" dirty="0"/>
              <a:t> </a:t>
            </a:r>
            <a:r>
              <a:rPr lang="en-US" sz="2400" dirty="0" err="1"/>
              <a:t>svazu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0821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942165"/>
            <a:ext cx="9180512" cy="32587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51720" y="476672"/>
            <a:ext cx="516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vs. antibiotika</a:t>
            </a:r>
          </a:p>
        </p:txBody>
      </p:sp>
    </p:spTree>
    <p:extLst>
      <p:ext uri="{BB962C8B-B14F-4D97-AF65-F5344CB8AC3E}">
        <p14:creationId xmlns:p14="http://schemas.microsoft.com/office/powerpoint/2010/main" val="244101378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548680"/>
            <a:ext cx="3742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terapie-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340768"/>
            <a:ext cx="818923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Problémy</a:t>
            </a:r>
            <a:r>
              <a:rPr lang="en-US" sz="2400" dirty="0"/>
              <a:t>:</a:t>
            </a:r>
            <a:endParaRPr lang="cs-CZ" sz="2400" dirty="0"/>
          </a:p>
          <a:p>
            <a:pPr lvl="0"/>
            <a:r>
              <a:rPr lang="cs-CZ" sz="2400" dirty="0"/>
              <a:t>-     </a:t>
            </a:r>
            <a:r>
              <a:rPr lang="en-US" sz="2400" dirty="0" err="1"/>
              <a:t>Antibiotika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většině</a:t>
            </a:r>
            <a:r>
              <a:rPr lang="en-US" sz="2400" dirty="0"/>
              <a:t> </a:t>
            </a:r>
            <a:r>
              <a:rPr lang="en-US" sz="2400" dirty="0" err="1"/>
              <a:t>případů</a:t>
            </a:r>
            <a:r>
              <a:rPr lang="en-US" sz="2400" dirty="0"/>
              <a:t> </a:t>
            </a:r>
            <a:r>
              <a:rPr lang="en-US" sz="2400" dirty="0" err="1"/>
              <a:t>účinná</a:t>
            </a:r>
            <a:r>
              <a:rPr lang="en-US" sz="2400" dirty="0"/>
              <a:t> a </a:t>
            </a:r>
            <a:r>
              <a:rPr lang="en-US" sz="2400" dirty="0" err="1"/>
              <a:t>zároveň</a:t>
            </a:r>
            <a:r>
              <a:rPr lang="en-US" sz="2400" dirty="0"/>
              <a:t> </a:t>
            </a:r>
            <a:r>
              <a:rPr lang="en-US" sz="2400" dirty="0" err="1"/>
              <a:t>levná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       </a:t>
            </a:r>
            <a:r>
              <a:rPr lang="en-US" sz="2400" dirty="0"/>
              <a:t>– </a:t>
            </a:r>
            <a:r>
              <a:rPr lang="en-US" sz="2400" dirty="0" err="1"/>
              <a:t>čili</a:t>
            </a:r>
            <a:r>
              <a:rPr lang="en-US" sz="2400" dirty="0"/>
              <a:t> </a:t>
            </a:r>
            <a:r>
              <a:rPr lang="en-US" sz="2400" dirty="0" err="1"/>
              <a:t>malé</a:t>
            </a:r>
            <a:r>
              <a:rPr lang="en-US" sz="2400" dirty="0"/>
              <a:t> </a:t>
            </a:r>
            <a:r>
              <a:rPr lang="en-US" sz="2400" dirty="0" err="1"/>
              <a:t>uplatnění</a:t>
            </a:r>
            <a:r>
              <a:rPr lang="en-US" sz="2400" dirty="0"/>
              <a:t> pro </a:t>
            </a:r>
            <a:r>
              <a:rPr lang="en-US" sz="2400" dirty="0" err="1"/>
              <a:t>viry</a:t>
            </a:r>
            <a:endParaRPr lang="cs-CZ" sz="2400" dirty="0"/>
          </a:p>
          <a:p>
            <a:pPr lvl="0"/>
            <a:r>
              <a:rPr lang="cs-CZ" sz="2400" dirty="0"/>
              <a:t>-    </a:t>
            </a:r>
            <a:r>
              <a:rPr lang="en-US" sz="2400" dirty="0" err="1"/>
              <a:t>Úzké</a:t>
            </a:r>
            <a:r>
              <a:rPr lang="en-US" sz="2400" dirty="0"/>
              <a:t> spectrum </a:t>
            </a:r>
            <a:r>
              <a:rPr lang="en-US" sz="2400" dirty="0" err="1"/>
              <a:t>hostitele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Bylo</a:t>
            </a:r>
            <a:r>
              <a:rPr lang="en-US" sz="2400" dirty="0"/>
              <a:t> by </a:t>
            </a:r>
            <a:r>
              <a:rPr lang="en-US" sz="2400" dirty="0" err="1"/>
              <a:t>potřeba</a:t>
            </a:r>
            <a:r>
              <a:rPr lang="en-US" sz="2400" dirty="0"/>
              <a:t> vice </a:t>
            </a:r>
            <a:r>
              <a:rPr lang="en-US" sz="2400" dirty="0" err="1"/>
              <a:t>fágů</a:t>
            </a:r>
            <a:r>
              <a:rPr lang="en-US" sz="2400" dirty="0"/>
              <a:t> k </a:t>
            </a:r>
            <a:r>
              <a:rPr lang="en-US" sz="2400" dirty="0" err="1"/>
              <a:t>pokrytí</a:t>
            </a:r>
            <a:r>
              <a:rPr lang="en-US" sz="2400" dirty="0"/>
              <a:t> </a:t>
            </a:r>
            <a:r>
              <a:rPr lang="en-US" sz="2400" dirty="0" err="1"/>
              <a:t>pravděpodobného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zdroje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Některé</a:t>
            </a:r>
            <a:r>
              <a:rPr lang="en-US" sz="2400" dirty="0"/>
              <a:t> </a:t>
            </a:r>
            <a:r>
              <a:rPr lang="en-US" sz="2400" dirty="0" err="1"/>
              <a:t>studie</a:t>
            </a:r>
            <a:r>
              <a:rPr lang="en-US" sz="2400" dirty="0"/>
              <a:t> </a:t>
            </a:r>
            <a:r>
              <a:rPr lang="en-US" sz="2400" dirty="0" err="1"/>
              <a:t>naznačují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fágy</a:t>
            </a:r>
            <a:r>
              <a:rPr lang="en-US" sz="2400" dirty="0"/>
              <a:t> je </a:t>
            </a:r>
            <a:r>
              <a:rPr lang="en-US" sz="2400" dirty="0" err="1"/>
              <a:t>třeba</a:t>
            </a:r>
            <a:r>
              <a:rPr lang="en-US" sz="2400" dirty="0"/>
              <a:t> </a:t>
            </a:r>
            <a:r>
              <a:rPr lang="en-US" sz="2400" dirty="0" err="1"/>
              <a:t>užít</a:t>
            </a:r>
            <a:r>
              <a:rPr lang="en-US" sz="2400" dirty="0"/>
              <a:t> v </a:t>
            </a:r>
            <a:r>
              <a:rPr lang="en-US" sz="2400" dirty="0" err="1"/>
              <a:t>ranných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stádiích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Bakteriofágy</a:t>
            </a:r>
            <a:r>
              <a:rPr lang="en-US" sz="2400" dirty="0"/>
              <a:t> </a:t>
            </a:r>
            <a:r>
              <a:rPr lang="en-US" sz="2400" dirty="0" err="1"/>
              <a:t>rychle</a:t>
            </a:r>
            <a:r>
              <a:rPr lang="en-US" sz="2400" dirty="0"/>
              <a:t> </a:t>
            </a:r>
            <a:r>
              <a:rPr lang="en-US" sz="2400" dirty="0" err="1"/>
              <a:t>odstraněny</a:t>
            </a:r>
            <a:r>
              <a:rPr lang="en-US" sz="2400" dirty="0"/>
              <a:t> z </a:t>
            </a:r>
            <a:r>
              <a:rPr lang="en-US" sz="2400" dirty="0" err="1"/>
              <a:t>krve</a:t>
            </a:r>
            <a:r>
              <a:rPr lang="en-US" sz="2400" dirty="0"/>
              <a:t> a </a:t>
            </a:r>
            <a:r>
              <a:rPr lang="en-US" sz="2400" dirty="0" err="1"/>
              <a:t>mohou</a:t>
            </a:r>
            <a:r>
              <a:rPr lang="en-US" sz="2400" dirty="0"/>
              <a:t> </a:t>
            </a:r>
            <a:r>
              <a:rPr lang="en-US" sz="2400" dirty="0" err="1"/>
              <a:t>vyprovokovat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 err="1"/>
              <a:t>imunitní</a:t>
            </a:r>
            <a:r>
              <a:rPr lang="en-US" sz="2400" dirty="0"/>
              <a:t> </a:t>
            </a:r>
            <a:r>
              <a:rPr lang="en-US" sz="2400" dirty="0" err="1"/>
              <a:t>odezv</a:t>
            </a:r>
            <a:r>
              <a:rPr lang="cs-CZ" sz="2400" dirty="0"/>
              <a:t>u</a:t>
            </a:r>
          </a:p>
          <a:p>
            <a:pPr lvl="0"/>
            <a:r>
              <a:rPr lang="cs-CZ" sz="2400" dirty="0"/>
              <a:t>-   </a:t>
            </a:r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r>
              <a:rPr lang="en-US" sz="2400" dirty="0"/>
              <a:t> pro </a:t>
            </a:r>
            <a:r>
              <a:rPr lang="en-US" sz="2400" dirty="0" err="1"/>
              <a:t>systémové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r>
              <a:rPr lang="en-US" sz="2400" dirty="0"/>
              <a:t> je </a:t>
            </a:r>
            <a:r>
              <a:rPr lang="en-US" sz="2400" dirty="0" err="1"/>
              <a:t>problematické</a:t>
            </a:r>
            <a:endParaRPr lang="cs-CZ" sz="2400" dirty="0"/>
          </a:p>
          <a:p>
            <a:pPr lvl="0"/>
            <a:r>
              <a:rPr lang="cs-CZ" sz="2400" dirty="0"/>
              <a:t>-  </a:t>
            </a:r>
            <a:r>
              <a:rPr lang="en-US" sz="2400" dirty="0"/>
              <a:t>Testy  z let 1930-1940 </a:t>
            </a:r>
            <a:r>
              <a:rPr lang="en-US" sz="2400" dirty="0" err="1"/>
              <a:t>ukázaly</a:t>
            </a:r>
            <a:r>
              <a:rPr lang="en-US" sz="2400" dirty="0"/>
              <a:t> 40-80% </a:t>
            </a:r>
            <a:r>
              <a:rPr lang="en-US" sz="2400" dirty="0" err="1"/>
              <a:t>účinnost</a:t>
            </a:r>
            <a:endParaRPr lang="cs-CZ" sz="2400" dirty="0"/>
          </a:p>
          <a:p>
            <a:pPr lvl="0"/>
            <a:r>
              <a:rPr lang="cs-CZ" sz="2400" dirty="0"/>
              <a:t>-  </a:t>
            </a:r>
            <a:r>
              <a:rPr lang="en-US" sz="2400" dirty="0" err="1"/>
              <a:t>Účinnost</a:t>
            </a:r>
            <a:r>
              <a:rPr lang="en-US" sz="2400" dirty="0"/>
              <a:t> je </a:t>
            </a:r>
            <a:r>
              <a:rPr lang="en-US" sz="2400" dirty="0" err="1"/>
              <a:t>závislá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pH, </a:t>
            </a:r>
            <a:r>
              <a:rPr lang="en-US" sz="2400" dirty="0" err="1"/>
              <a:t>teplotě</a:t>
            </a:r>
            <a:r>
              <a:rPr lang="en-US" sz="2400" dirty="0"/>
              <a:t>, </a:t>
            </a:r>
            <a:r>
              <a:rPr lang="en-US" sz="2400" dirty="0" err="1"/>
              <a:t>neutralizace</a:t>
            </a:r>
            <a:r>
              <a:rPr lang="en-US" sz="2400" dirty="0"/>
              <a:t> </a:t>
            </a:r>
            <a:r>
              <a:rPr lang="en-US" sz="2400" dirty="0" err="1"/>
              <a:t>fágů</a:t>
            </a:r>
            <a:r>
              <a:rPr lang="en-US" sz="2400" dirty="0"/>
              <a:t>, </a:t>
            </a:r>
            <a:endParaRPr lang="cs-CZ" sz="2400" dirty="0"/>
          </a:p>
          <a:p>
            <a:pPr lvl="0"/>
            <a:r>
              <a:rPr lang="cs-CZ" sz="2400" dirty="0"/>
              <a:t>   </a:t>
            </a:r>
            <a:r>
              <a:rPr lang="en-US" sz="2400" dirty="0" err="1"/>
              <a:t>rezistenci</a:t>
            </a:r>
            <a:r>
              <a:rPr lang="en-US" sz="2400" dirty="0"/>
              <a:t> k </a:t>
            </a:r>
            <a:r>
              <a:rPr lang="en-US" sz="2400" dirty="0" err="1"/>
              <a:t>fágům</a:t>
            </a:r>
            <a:r>
              <a:rPr lang="en-US" sz="2400" dirty="0"/>
              <a:t>, 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02705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6832"/>
            <a:ext cx="87675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b="1" dirty="0"/>
              <a:t>Problémy</a:t>
            </a:r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Obtížnost</a:t>
            </a:r>
            <a:r>
              <a:rPr lang="en-US" sz="2400" dirty="0"/>
              <a:t> </a:t>
            </a:r>
            <a:r>
              <a:rPr lang="en-US" sz="2400" dirty="0" err="1"/>
              <a:t>schválení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léčiva</a:t>
            </a:r>
            <a:r>
              <a:rPr lang="en-US" sz="2400" dirty="0"/>
              <a:t> – </a:t>
            </a:r>
            <a:r>
              <a:rPr lang="en-US" sz="2400" dirty="0" err="1"/>
              <a:t>riziko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se </a:t>
            </a:r>
            <a:r>
              <a:rPr lang="en-US" sz="2400" dirty="0" err="1"/>
              <a:t>replikující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/>
              <a:t>entity </a:t>
            </a:r>
            <a:r>
              <a:rPr lang="en-US" sz="2400" dirty="0" err="1"/>
              <a:t>schopné</a:t>
            </a:r>
            <a:r>
              <a:rPr lang="en-US" sz="2400" dirty="0"/>
              <a:t> </a:t>
            </a:r>
            <a:r>
              <a:rPr lang="en-US" sz="2400" dirty="0" err="1"/>
              <a:t>vývoje</a:t>
            </a:r>
            <a:r>
              <a:rPr lang="en-US" sz="2400" dirty="0"/>
              <a:t>/</a:t>
            </a:r>
            <a:r>
              <a:rPr lang="en-US" sz="2400" dirty="0" err="1"/>
              <a:t>změny</a:t>
            </a:r>
            <a:endParaRPr lang="cs-CZ" sz="2400" dirty="0"/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/>
              <a:t>Zatím</a:t>
            </a:r>
            <a:r>
              <a:rPr lang="en-US" sz="2400" dirty="0"/>
              <a:t> </a:t>
            </a:r>
            <a:r>
              <a:rPr lang="en-US" sz="2400" dirty="0" err="1"/>
              <a:t>chybí</a:t>
            </a:r>
            <a:r>
              <a:rPr lang="en-US" sz="2400" dirty="0"/>
              <a:t> </a:t>
            </a:r>
            <a:r>
              <a:rPr lang="en-US" sz="2400" dirty="0" err="1"/>
              <a:t>regulační</a:t>
            </a:r>
            <a:r>
              <a:rPr lang="en-US" sz="2400" dirty="0"/>
              <a:t> </a:t>
            </a:r>
            <a:r>
              <a:rPr lang="en-US" sz="2400" dirty="0" err="1"/>
              <a:t>směrnice</a:t>
            </a:r>
            <a:r>
              <a:rPr lang="en-US" sz="2400" dirty="0"/>
              <a:t>/</a:t>
            </a:r>
            <a:r>
              <a:rPr lang="en-US" sz="2400" dirty="0" err="1"/>
              <a:t>instrukce</a:t>
            </a:r>
            <a:r>
              <a:rPr lang="en-US" sz="2400" dirty="0"/>
              <a:t> pro </a:t>
            </a:r>
            <a:r>
              <a:rPr lang="en-US" sz="2400" dirty="0" err="1"/>
              <a:t>použití</a:t>
            </a:r>
            <a:r>
              <a:rPr lang="en-US" sz="2400" dirty="0"/>
              <a:t> </a:t>
            </a:r>
            <a:r>
              <a:rPr lang="en-US" sz="2400" dirty="0" err="1"/>
              <a:t>fágů</a:t>
            </a:r>
            <a:r>
              <a:rPr lang="en-US" sz="2400" dirty="0"/>
              <a:t> </a:t>
            </a:r>
            <a:endParaRPr lang="cs-CZ" sz="2400" dirty="0"/>
          </a:p>
          <a:p>
            <a:pPr lvl="0"/>
            <a:r>
              <a:rPr lang="cs-CZ" sz="2400" dirty="0"/>
              <a:t>     </a:t>
            </a:r>
            <a:r>
              <a:rPr lang="en-US" sz="2400" dirty="0"/>
              <a:t>pro </a:t>
            </a:r>
            <a:r>
              <a:rPr lang="en-US" sz="2400" dirty="0" err="1"/>
              <a:t>klinické</a:t>
            </a:r>
            <a:r>
              <a:rPr lang="en-US" sz="2400" dirty="0"/>
              <a:t> </a:t>
            </a:r>
            <a:r>
              <a:rPr lang="en-US" sz="2400" dirty="0" err="1"/>
              <a:t>použití</a:t>
            </a:r>
            <a:endParaRPr lang="cs-CZ" sz="2400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   </a:t>
            </a:r>
            <a:r>
              <a:rPr lang="en-US" sz="2400" dirty="0"/>
              <a:t>Starch z VIRŮ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476672"/>
            <a:ext cx="400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454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CE74417-CD17-4EA0-B196-33D36EC2A5F5}"/>
              </a:ext>
            </a:extLst>
          </p:cNvPr>
          <p:cNvSpPr txBox="1"/>
          <p:nvPr/>
        </p:nvSpPr>
        <p:spPr>
          <a:xfrm>
            <a:off x="539552" y="1700808"/>
            <a:ext cx="832843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cs-CZ" sz="2400" dirty="0"/>
              <a:t>různé oblasti kůže = geografické oblasti Země 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pouště předloktí, studené lesy vlasů, tropické lesy podpaží</a:t>
            </a:r>
          </a:p>
          <a:p>
            <a:pPr marL="342900" lvl="0" indent="-342900">
              <a:buFontTx/>
              <a:buChar char="-"/>
            </a:pPr>
            <a:endParaRPr lang="cs-CZ" sz="2400" dirty="0"/>
          </a:p>
          <a:p>
            <a:pPr lvl="1"/>
            <a:r>
              <a:rPr lang="cs-CZ" sz="2400" dirty="0"/>
              <a:t>- mastné, upocené (hlava, krk, trup) – produkce kožního mazu</a:t>
            </a:r>
          </a:p>
          <a:p>
            <a:pPr lvl="2"/>
            <a:r>
              <a:rPr lang="cs-CZ" sz="2400" i="1" dirty="0" err="1"/>
              <a:t>Propionbacterium</a:t>
            </a:r>
            <a:endParaRPr lang="cs-CZ" sz="2400" dirty="0"/>
          </a:p>
          <a:p>
            <a:pPr lvl="1"/>
            <a:r>
              <a:rPr lang="cs-CZ" sz="2400" dirty="0"/>
              <a:t>- vlhké oblasti – </a:t>
            </a:r>
            <a:r>
              <a:rPr lang="cs-CZ" sz="2400" i="1" dirty="0" err="1"/>
              <a:t>Corynebacterium</a:t>
            </a:r>
            <a:endParaRPr lang="cs-CZ" sz="2400" dirty="0"/>
          </a:p>
          <a:p>
            <a:pPr lvl="1"/>
            <a:r>
              <a:rPr lang="cs-CZ" sz="2400" dirty="0"/>
              <a:t>- suché oblasti (největší diverzita) </a:t>
            </a:r>
            <a:r>
              <a:rPr lang="cs-CZ" sz="2400" i="1" dirty="0"/>
              <a:t>– Staphylococcus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velké rozdíly v mikroflóře – význam pro obranu</a:t>
            </a:r>
          </a:p>
          <a:p>
            <a:endParaRPr lang="cs-CZ" sz="2400" dirty="0"/>
          </a:p>
          <a:p>
            <a:pPr lvl="0"/>
            <a:r>
              <a:rPr lang="cs-CZ" sz="2400" dirty="0"/>
              <a:t>-    různé mikrobiální komunity i v různých vrstvách kůže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B38F57A-1BB0-4702-AC5A-0F1C9C3C587A}"/>
              </a:ext>
            </a:extLst>
          </p:cNvPr>
          <p:cNvSpPr txBox="1"/>
          <p:nvPr/>
        </p:nvSpPr>
        <p:spPr>
          <a:xfrm>
            <a:off x="2476234" y="417433"/>
            <a:ext cx="4191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 – </a:t>
            </a:r>
            <a:r>
              <a:rPr lang="cs-CZ" sz="3200" b="1" dirty="0" err="1"/>
              <a:t>pokr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0351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5736" y="620688"/>
            <a:ext cx="39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1772816"/>
            <a:ext cx="867628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dirty="0"/>
              <a:t>1970s – </a:t>
            </a:r>
            <a:r>
              <a:rPr lang="cs-CZ" sz="2400" dirty="0" err="1"/>
              <a:t>Pakistán</a:t>
            </a:r>
            <a:r>
              <a:rPr lang="cs-CZ" sz="2400" dirty="0"/>
              <a:t>- pokusy sponzorované WHO s bakteriofágy (SSSR) </a:t>
            </a:r>
          </a:p>
          <a:p>
            <a:pPr lvl="0"/>
            <a:r>
              <a:rPr lang="cs-CZ" sz="2400" dirty="0"/>
              <a:t>pro boj s cholerou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V porovnání s antibiotiky je účinnost nižší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Ale – fágová terapie může selektivně snížit počty vibrií bez ovlivnění </a:t>
            </a:r>
          </a:p>
          <a:p>
            <a:pPr lvl="0"/>
            <a:r>
              <a:rPr lang="cs-CZ" sz="2400" dirty="0"/>
              <a:t>ostatní intestinální mikroflóry a bez toxického vlivu na pacienta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 Vhodný nástroj studia </a:t>
            </a:r>
          </a:p>
          <a:p>
            <a:pPr lvl="0"/>
            <a:endParaRPr lang="cs-CZ" sz="2400" dirty="0"/>
          </a:p>
          <a:p>
            <a:pPr lvl="0"/>
            <a:r>
              <a:rPr lang="cs-CZ" i="1" dirty="0" err="1"/>
              <a:t>Cisek</a:t>
            </a:r>
            <a:r>
              <a:rPr lang="cs-CZ" i="1" dirty="0"/>
              <a:t>, A. A., </a:t>
            </a:r>
            <a:r>
              <a:rPr lang="cs-CZ" i="1" dirty="0" err="1"/>
              <a:t>Dąbrowska</a:t>
            </a:r>
            <a:r>
              <a:rPr lang="cs-CZ" i="1" dirty="0"/>
              <a:t>, I., </a:t>
            </a:r>
            <a:r>
              <a:rPr lang="cs-CZ" i="1" dirty="0" err="1"/>
              <a:t>Gregorczyk</a:t>
            </a:r>
            <a:r>
              <a:rPr lang="cs-CZ" i="1" dirty="0"/>
              <a:t>, K. P., &amp; </a:t>
            </a:r>
            <a:r>
              <a:rPr lang="cs-CZ" i="1" dirty="0" err="1"/>
              <a:t>Wyżewski</a:t>
            </a:r>
            <a:r>
              <a:rPr lang="cs-CZ" i="1" dirty="0"/>
              <a:t>, Z. (2016). </a:t>
            </a:r>
          </a:p>
          <a:p>
            <a:pPr lvl="0"/>
            <a:r>
              <a:rPr lang="en-GB" i="1" dirty="0"/>
              <a:t>Phage Therapy in Bacterial Infections Treatment: One Hundred Years </a:t>
            </a:r>
            <a:endParaRPr lang="cs-CZ" i="1" dirty="0"/>
          </a:p>
          <a:p>
            <a:pPr lvl="0"/>
            <a:r>
              <a:rPr lang="en-GB" i="1" dirty="0"/>
              <a:t>After the Discovery of Bacteriophages. Current microbiology, 74(2), 277-283.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53956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81863" y="476672"/>
            <a:ext cx="39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8583898" cy="28083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92" y="6237312"/>
            <a:ext cx="4324954" cy="3715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1602666"/>
            <a:ext cx="86067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December 2001, three Georgian lumberjacks from the village of Lia were exposed </a:t>
            </a:r>
            <a:r>
              <a:rPr lang="en-US" sz="1200" dirty="0" err="1"/>
              <a:t>toa</a:t>
            </a:r>
            <a:r>
              <a:rPr lang="en-US" sz="1200" dirty="0"/>
              <a:t> strontium-90 source from two Soviet-era </a:t>
            </a:r>
            <a:endParaRPr lang="cs-CZ" sz="1200" dirty="0"/>
          </a:p>
          <a:p>
            <a:r>
              <a:rPr lang="en-US" sz="1200" dirty="0" err="1"/>
              <a:t>radiothermal</a:t>
            </a:r>
            <a:r>
              <a:rPr lang="en-US" sz="1200" dirty="0"/>
              <a:t> generators they found </a:t>
            </a:r>
            <a:r>
              <a:rPr lang="en-US" sz="1200" dirty="0" err="1"/>
              <a:t>neartheir</a:t>
            </a:r>
            <a:r>
              <a:rPr lang="en-US" sz="1200" dirty="0"/>
              <a:t> village. In addition to systemic effects, two of them developed severe local</a:t>
            </a:r>
            <a:r>
              <a:rPr lang="cs-CZ" sz="1200" dirty="0"/>
              <a:t> </a:t>
            </a:r>
            <a:r>
              <a:rPr lang="en-US" sz="1200" dirty="0"/>
              <a:t>radiation </a:t>
            </a:r>
            <a:endParaRPr lang="cs-CZ" sz="1200" dirty="0"/>
          </a:p>
          <a:p>
            <a:r>
              <a:rPr lang="en-US" sz="1200" dirty="0"/>
              <a:t>injuries which subsequently became infected with</a:t>
            </a:r>
            <a:r>
              <a:rPr lang="cs-CZ" sz="1200" dirty="0"/>
              <a:t> </a:t>
            </a:r>
            <a:r>
              <a:rPr lang="en-US" sz="1200" i="1" dirty="0"/>
              <a:t>Staphylococcus aureus</a:t>
            </a:r>
            <a:r>
              <a:rPr lang="en-US" sz="1200" dirty="0"/>
              <a:t>.</a:t>
            </a:r>
            <a:r>
              <a:rPr lang="cs-CZ" sz="1200" dirty="0"/>
              <a:t> </a:t>
            </a:r>
            <a:r>
              <a:rPr lang="en-US" sz="1200" dirty="0"/>
              <a:t>After hospitalization in Tbilisi, Georgia, the patients were </a:t>
            </a:r>
            <a:endParaRPr lang="cs-CZ" sz="1200" dirty="0"/>
          </a:p>
          <a:p>
            <a:r>
              <a:rPr lang="en-US" sz="1200" dirty="0"/>
              <a:t>treated with various</a:t>
            </a:r>
            <a:r>
              <a:rPr lang="cs-CZ" sz="1200" dirty="0"/>
              <a:t> </a:t>
            </a:r>
            <a:r>
              <a:rPr lang="en-US" sz="1200" dirty="0"/>
              <a:t>medications, including antibiotics and topical ointments; however, wound healing was</a:t>
            </a:r>
            <a:r>
              <a:rPr lang="cs-CZ" sz="1200" dirty="0"/>
              <a:t> </a:t>
            </a:r>
            <a:r>
              <a:rPr lang="en-US" sz="1200" dirty="0"/>
              <a:t>only moderately successful, </a:t>
            </a:r>
            <a:endParaRPr lang="cs-CZ" sz="1200" dirty="0"/>
          </a:p>
          <a:p>
            <a:r>
              <a:rPr lang="en-US" sz="1200" dirty="0"/>
              <a:t>and their</a:t>
            </a:r>
            <a:r>
              <a:rPr lang="cs-CZ" sz="1200" dirty="0"/>
              <a:t> </a:t>
            </a:r>
            <a:r>
              <a:rPr lang="en-US" sz="1200" i="1" dirty="0"/>
              <a:t>S. aureus</a:t>
            </a:r>
            <a:r>
              <a:rPr lang="cs-CZ" sz="1200" i="1" dirty="0"/>
              <a:t> </a:t>
            </a:r>
            <a:r>
              <a:rPr lang="en-US" sz="1200" dirty="0"/>
              <a:t>infection could not be eliminated.</a:t>
            </a:r>
            <a:r>
              <a:rPr lang="cs-CZ" sz="1200" dirty="0"/>
              <a:t> </a:t>
            </a:r>
            <a:r>
              <a:rPr lang="en-US" sz="1200" dirty="0"/>
              <a:t>Approximately 1 month after hospitalization, treatment with </a:t>
            </a:r>
            <a:r>
              <a:rPr lang="en-US" sz="1200" dirty="0" err="1"/>
              <a:t>PhagoBioDerm</a:t>
            </a:r>
            <a:endParaRPr lang="cs-CZ" sz="1200" dirty="0"/>
          </a:p>
          <a:p>
            <a:r>
              <a:rPr lang="en-US" sz="1200" dirty="0"/>
              <a:t>(a wound-healing preparation consisting of a biodegradable polymer impregnated</a:t>
            </a:r>
            <a:r>
              <a:rPr lang="cs-CZ" sz="1200" dirty="0"/>
              <a:t> </a:t>
            </a:r>
            <a:r>
              <a:rPr lang="en-US" sz="1200" dirty="0"/>
              <a:t>with </a:t>
            </a:r>
            <a:r>
              <a:rPr lang="en-US" sz="1200" dirty="0">
                <a:solidFill>
                  <a:srgbClr val="FF0000"/>
                </a:solidFill>
              </a:rPr>
              <a:t>ciprofloxacin and bacteriophages</a:t>
            </a:r>
            <a:r>
              <a:rPr lang="en-US" sz="1200" dirty="0"/>
              <a:t>) was initiated. </a:t>
            </a:r>
            <a:endParaRPr lang="cs-CZ" sz="1200" dirty="0"/>
          </a:p>
          <a:p>
            <a:r>
              <a:rPr lang="en-US" sz="1200" dirty="0"/>
              <a:t>Purulent drainage stopped within2–7 days. Clinical improvement was associated with rapid (7 days) elimination of the</a:t>
            </a:r>
            <a:r>
              <a:rPr lang="cs-CZ" sz="1200" dirty="0"/>
              <a:t> </a:t>
            </a:r>
            <a:r>
              <a:rPr lang="en-US" sz="1200" dirty="0" err="1"/>
              <a:t>aetiologic</a:t>
            </a:r>
            <a:r>
              <a:rPr lang="en-US" sz="1200" dirty="0"/>
              <a:t> agent, </a:t>
            </a:r>
            <a:endParaRPr lang="cs-CZ" sz="1200" dirty="0"/>
          </a:p>
          <a:p>
            <a:r>
              <a:rPr lang="en-US" sz="1200" dirty="0"/>
              <a:t>a strain of</a:t>
            </a:r>
            <a:r>
              <a:rPr lang="cs-CZ" sz="1200" dirty="0"/>
              <a:t> </a:t>
            </a:r>
            <a:r>
              <a:rPr lang="en-US" sz="1200" i="1" dirty="0"/>
              <a:t>S. aureus</a:t>
            </a:r>
            <a:r>
              <a:rPr lang="cs-CZ" sz="1200" i="1" dirty="0"/>
              <a:t> </a:t>
            </a:r>
            <a:r>
              <a:rPr lang="en-US" sz="1200" dirty="0"/>
              <a:t>resistant to many antibiotics (including</a:t>
            </a:r>
            <a:r>
              <a:rPr lang="cs-CZ" sz="1200" dirty="0"/>
              <a:t> </a:t>
            </a:r>
            <a:r>
              <a:rPr lang="en-US" sz="1200" dirty="0"/>
              <a:t>ciprofloxacin), but susceptible to the bacteriophages contained in the </a:t>
            </a:r>
            <a:endParaRPr lang="cs-CZ" sz="1200" dirty="0"/>
          </a:p>
          <a:p>
            <a:r>
              <a:rPr lang="en-US" sz="1200" dirty="0" err="1"/>
              <a:t>PhagoBioDermpreparation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0780749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5486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0763" y="1844824"/>
            <a:ext cx="87615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dirty="0"/>
              <a:t>Srpen 2006 </a:t>
            </a:r>
            <a:r>
              <a:rPr lang="cs-CZ" sz="2400" dirty="0" err="1"/>
              <a:t>the</a:t>
            </a:r>
            <a:r>
              <a:rPr lang="cs-CZ" sz="2400" dirty="0"/>
              <a:t> United </a:t>
            </a:r>
            <a:r>
              <a:rPr lang="cs-CZ" sz="2400" dirty="0" err="1"/>
              <a:t>States</a:t>
            </a:r>
            <a:r>
              <a:rPr lang="cs-CZ" sz="2400" dirty="0"/>
              <a:t> Food and </a:t>
            </a:r>
            <a:r>
              <a:rPr lang="cs-CZ" sz="2400" dirty="0" err="1"/>
              <a:t>Drug</a:t>
            </a:r>
            <a:r>
              <a:rPr lang="cs-CZ" sz="2400" dirty="0"/>
              <a:t> </a:t>
            </a:r>
            <a:r>
              <a:rPr lang="cs-CZ" sz="2400" dirty="0" err="1"/>
              <a:t>Administration</a:t>
            </a:r>
            <a:r>
              <a:rPr lang="cs-CZ" sz="2400" dirty="0"/>
              <a:t> povolily </a:t>
            </a:r>
          </a:p>
          <a:p>
            <a:pPr lvl="0"/>
            <a:r>
              <a:rPr lang="cs-CZ" sz="2400" dirty="0"/>
              <a:t>LPM-102 (směs 6 fágů) jako potravinářský doplněk k usmrcení </a:t>
            </a:r>
          </a:p>
          <a:p>
            <a:pPr lvl="0"/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monocytogenes</a:t>
            </a:r>
            <a:r>
              <a:rPr lang="cs-CZ" sz="2400" dirty="0"/>
              <a:t> 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LPM-102 – povoleno k ošetření masných výrobků k přímé konzumaci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Říjen 2006 – LPM-102 povoleno k použití na sýry k eliminaci </a:t>
            </a:r>
          </a:p>
          <a:p>
            <a:pPr lvl="0"/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monocytogenes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697224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15816" y="4046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Pár slov závěrem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1628800"/>
            <a:ext cx="5404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                                    </a:t>
            </a:r>
            <a:r>
              <a:rPr lang="cs-CZ" sz="2400" b="1" dirty="0" err="1"/>
              <a:t>Mikrobiom</a:t>
            </a:r>
            <a:r>
              <a:rPr lang="cs-CZ" sz="2400" b="1" dirty="0"/>
              <a:t> a zdraví</a:t>
            </a:r>
          </a:p>
          <a:p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prenatální vývoj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způsob porodu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výživa během prvních měsíců (kojení…)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následná výživa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šetrné používání antibiotik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hygiena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životní styl</a:t>
            </a:r>
          </a:p>
        </p:txBody>
      </p:sp>
    </p:spTree>
    <p:extLst>
      <p:ext uri="{BB962C8B-B14F-4D97-AF65-F5344CB8AC3E}">
        <p14:creationId xmlns:p14="http://schemas.microsoft.com/office/powerpoint/2010/main" val="14613424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60690" y="1408708"/>
            <a:ext cx="62636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Nejsme nic výjimečného</a:t>
            </a:r>
          </a:p>
          <a:p>
            <a:endParaRPr lang="cs-CZ" sz="4800" dirty="0"/>
          </a:p>
          <a:p>
            <a:r>
              <a:rPr lang="cs-CZ" sz="4800" dirty="0"/>
              <a:t>   Jsme součástí přírody</a:t>
            </a:r>
          </a:p>
        </p:txBody>
      </p:sp>
    </p:spTree>
    <p:extLst>
      <p:ext uri="{BB962C8B-B14F-4D97-AF65-F5344CB8AC3E}">
        <p14:creationId xmlns:p14="http://schemas.microsoft.com/office/powerpoint/2010/main" val="336610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9143350-4E81-4EC0-888A-AA21F9D18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24"/>
            <a:ext cx="9035480" cy="67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8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23652" y="326261"/>
            <a:ext cx="4661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 a imunita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1268760"/>
            <a:ext cx="799032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dirty="0"/>
              <a:t>- </a:t>
            </a:r>
            <a:r>
              <a:rPr lang="cs-CZ" sz="2400" dirty="0"/>
              <a:t>většina bakterií se soustřeďuje do potních žláz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 G+ koky - </a:t>
            </a:r>
            <a:r>
              <a:rPr lang="en-GB" sz="2400" i="1" dirty="0"/>
              <a:t>Staphylococcus epidermidis </a:t>
            </a:r>
            <a:endParaRPr lang="cs-CZ" sz="2400" dirty="0"/>
          </a:p>
          <a:p>
            <a:pPr lvl="1"/>
            <a:r>
              <a:rPr lang="cs-CZ" sz="2400" dirty="0"/>
              <a:t>- sekrece antimikrobiálních látek - obrana</a:t>
            </a:r>
          </a:p>
          <a:p>
            <a:pPr lvl="1"/>
            <a:r>
              <a:rPr lang="cs-CZ" sz="2400" dirty="0"/>
              <a:t>- ale i život ohrožující infekce v nemocnicích </a:t>
            </a:r>
          </a:p>
          <a:p>
            <a:pPr lvl="1"/>
            <a:r>
              <a:rPr lang="cs-CZ" sz="2400" i="1" dirty="0"/>
              <a:t>	- </a:t>
            </a:r>
            <a:r>
              <a:rPr lang="cs-CZ" sz="2400" dirty="0"/>
              <a:t> katetry a chirurgické zákroky</a:t>
            </a:r>
          </a:p>
          <a:p>
            <a:r>
              <a:rPr lang="cs-CZ" sz="2400" dirty="0"/>
              <a:t>       - sekrece </a:t>
            </a:r>
            <a:r>
              <a:rPr lang="cs-CZ" sz="2400" dirty="0" err="1"/>
              <a:t>lipoteichoové</a:t>
            </a:r>
            <a:r>
              <a:rPr lang="cs-CZ" sz="2400" dirty="0"/>
              <a:t> kyseliny – prevence uvolnění</a:t>
            </a:r>
          </a:p>
          <a:p>
            <a:r>
              <a:rPr lang="cs-CZ" sz="2400" dirty="0"/>
              <a:t>                 zánětlivých cytokinů z buněk kůže</a:t>
            </a:r>
          </a:p>
          <a:p>
            <a:endParaRPr lang="cs-CZ" sz="2400" dirty="0"/>
          </a:p>
          <a:p>
            <a:r>
              <a:rPr lang="cs-CZ" sz="2400" dirty="0"/>
              <a:t>Přidání </a:t>
            </a:r>
            <a:r>
              <a:rPr lang="cs-CZ" sz="2400" i="1" dirty="0" err="1"/>
              <a:t>S.epidermidis</a:t>
            </a:r>
            <a:r>
              <a:rPr lang="cs-CZ" sz="2400" dirty="0"/>
              <a:t> na kůži sterilních myší podpořilo imunitu </a:t>
            </a:r>
          </a:p>
          <a:p>
            <a:r>
              <a:rPr lang="cs-CZ" sz="2400" dirty="0"/>
              <a:t>(T-buňky)</a:t>
            </a:r>
          </a:p>
          <a:p>
            <a:pPr lvl="1"/>
            <a:endParaRPr lang="cs-CZ" sz="2400" dirty="0"/>
          </a:p>
          <a:p>
            <a:r>
              <a:rPr lang="cs-CZ" sz="2400" dirty="0"/>
              <a:t>                 - </a:t>
            </a:r>
            <a:r>
              <a:rPr lang="en-GB" sz="2400" i="1" dirty="0"/>
              <a:t>Micrococcus</a:t>
            </a:r>
            <a:r>
              <a:rPr lang="en-GB" sz="2400" dirty="0"/>
              <a:t> sp.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297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188640"/>
            <a:ext cx="4661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 a imunita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56131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400" dirty="0" err="1"/>
              <a:t>corynebacteria</a:t>
            </a:r>
            <a:r>
              <a:rPr lang="en-GB" sz="2400" dirty="0"/>
              <a:t> </a:t>
            </a:r>
            <a:r>
              <a:rPr lang="cs-CZ" sz="2400" dirty="0"/>
              <a:t>– např. </a:t>
            </a:r>
            <a:r>
              <a:rPr lang="en-GB" sz="2400" i="1" dirty="0"/>
              <a:t>Propionibacterium</a:t>
            </a:r>
            <a:r>
              <a:rPr lang="en-GB" sz="2400" dirty="0"/>
              <a:t> </a:t>
            </a:r>
            <a:r>
              <a:rPr lang="cs-CZ" sz="2400" i="1" dirty="0" err="1"/>
              <a:t>acnes</a:t>
            </a:r>
            <a:r>
              <a:rPr lang="cs-CZ" sz="2400" dirty="0"/>
              <a:t> </a:t>
            </a:r>
            <a:r>
              <a:rPr lang="en-GB" sz="2400" dirty="0"/>
              <a:t>–  n</a:t>
            </a:r>
            <a:r>
              <a:rPr lang="cs-CZ" sz="2400" dirty="0"/>
              <a:t>e</a:t>
            </a:r>
            <a:r>
              <a:rPr lang="en-GB" sz="2400" dirty="0" err="1"/>
              <a:t>patoge</a:t>
            </a:r>
            <a:r>
              <a:rPr lang="cs-CZ" sz="2400" dirty="0" err="1"/>
              <a:t>nní</a:t>
            </a:r>
            <a:r>
              <a:rPr lang="cs-CZ" sz="2400" dirty="0"/>
              <a:t> (?)</a:t>
            </a:r>
          </a:p>
          <a:p>
            <a:pPr lvl="2"/>
            <a:r>
              <a:rPr lang="cs-CZ" sz="2400" dirty="0"/>
              <a:t>- z lipidů na kůži dělá SCFA – opět obrana</a:t>
            </a:r>
          </a:p>
          <a:p>
            <a:r>
              <a:rPr lang="cs-CZ" sz="2400" dirty="0"/>
              <a:t>	– ale dostane-li se do vlasového folikulu, pórů nebo kožních</a:t>
            </a:r>
          </a:p>
          <a:p>
            <a:r>
              <a:rPr lang="cs-CZ" sz="2400" dirty="0"/>
              <a:t>                 žláz, může způsobit zánět nebo akné </a:t>
            </a:r>
          </a:p>
          <a:p>
            <a:r>
              <a:rPr lang="cs-CZ" sz="2400" dirty="0"/>
              <a:t> </a:t>
            </a:r>
          </a:p>
          <a:p>
            <a:r>
              <a:rPr lang="cs-CZ" sz="2400" i="1" dirty="0"/>
              <a:t>             – </a:t>
            </a:r>
            <a:r>
              <a:rPr lang="cs-CZ" sz="2400" dirty="0"/>
              <a:t>kmeny na zdravé kůži mají geny pro </a:t>
            </a:r>
            <a:r>
              <a:rPr lang="cs-CZ" sz="2400" dirty="0" err="1"/>
              <a:t>thiopeptidy</a:t>
            </a:r>
            <a:endParaRPr lang="cs-CZ" sz="2400" dirty="0"/>
          </a:p>
          <a:p>
            <a:r>
              <a:rPr lang="cs-CZ" sz="2400" dirty="0"/>
              <a:t>                inhibující G+ druhy (např. </a:t>
            </a:r>
            <a:r>
              <a:rPr lang="cs-CZ" sz="2400" i="1" dirty="0"/>
              <a:t>Staphylococcus </a:t>
            </a:r>
            <a:r>
              <a:rPr lang="cs-CZ" sz="2400" i="1" dirty="0" err="1"/>
              <a:t>epidermidis</a:t>
            </a:r>
            <a:r>
              <a:rPr lang="cs-CZ" sz="2400" dirty="0"/>
              <a:t>)</a:t>
            </a:r>
          </a:p>
          <a:p>
            <a:r>
              <a:rPr lang="cs-CZ" sz="2400" i="1" dirty="0"/>
              <a:t>            -  P. </a:t>
            </a:r>
            <a:r>
              <a:rPr lang="cs-CZ" sz="2400" i="1" dirty="0" err="1"/>
              <a:t>acnes</a:t>
            </a:r>
            <a:r>
              <a:rPr lang="cs-CZ" sz="2400" i="1" dirty="0"/>
              <a:t> </a:t>
            </a:r>
            <a:r>
              <a:rPr lang="cs-CZ" sz="2400" dirty="0"/>
              <a:t>způsobující akné je neprodukují</a:t>
            </a:r>
          </a:p>
          <a:p>
            <a:endParaRPr lang="cs-CZ" sz="2400" dirty="0"/>
          </a:p>
          <a:p>
            <a:r>
              <a:rPr lang="cs-CZ" sz="2400" dirty="0"/>
              <a:t>i </a:t>
            </a:r>
            <a:r>
              <a:rPr lang="cs-CZ" sz="2400" dirty="0" err="1"/>
              <a:t>mikromycety</a:t>
            </a:r>
            <a:r>
              <a:rPr lang="cs-CZ" sz="2400" dirty="0"/>
              <a:t> – </a:t>
            </a:r>
            <a:r>
              <a:rPr lang="cs-CZ" sz="2400" i="1" dirty="0" err="1"/>
              <a:t>Malassezia</a:t>
            </a:r>
            <a:r>
              <a:rPr lang="cs-CZ" sz="2400" i="1" dirty="0"/>
              <a:t> </a:t>
            </a:r>
            <a:endParaRPr lang="cs-CZ" sz="2400" dirty="0"/>
          </a:p>
          <a:p>
            <a:pPr lvl="1"/>
            <a:r>
              <a:rPr lang="cs-CZ" sz="2400" dirty="0"/>
              <a:t>nejvíc hub na nohách</a:t>
            </a:r>
            <a:endParaRPr lang="cs-CZ" sz="2400" i="1" dirty="0"/>
          </a:p>
          <a:p>
            <a:endParaRPr lang="cs-CZ" sz="2400" dirty="0"/>
          </a:p>
          <a:p>
            <a:r>
              <a:rPr lang="cs-CZ" sz="2400" dirty="0"/>
              <a:t>Různí mikrobi ovlivňují rozdílné části imunitního systému</a:t>
            </a:r>
          </a:p>
          <a:p>
            <a:r>
              <a:rPr lang="cs-CZ" sz="2400" dirty="0"/>
              <a:t>Někteří mikrobi produkují antimikrobiální látky, jiní naopak indukují</a:t>
            </a:r>
          </a:p>
          <a:p>
            <a:r>
              <a:rPr lang="cs-CZ" sz="2400" dirty="0"/>
              <a:t>uvolňování </a:t>
            </a:r>
            <a:r>
              <a:rPr lang="cs-CZ" sz="2400" dirty="0" err="1"/>
              <a:t>cytokinů</a:t>
            </a:r>
            <a:r>
              <a:rPr lang="cs-CZ" sz="2400" dirty="0"/>
              <a:t> spojených s nemocemi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68763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40CB274-9090-414F-81B9-B2222EC06648}"/>
              </a:ext>
            </a:extLst>
          </p:cNvPr>
          <p:cNvSpPr txBox="1"/>
          <p:nvPr/>
        </p:nvSpPr>
        <p:spPr>
          <a:xfrm>
            <a:off x="-83" y="629399"/>
            <a:ext cx="940186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Kožní mikroorganismy se přizpůsobily k využití skrovných živin </a:t>
            </a:r>
          </a:p>
          <a:p>
            <a:r>
              <a:rPr lang="cs-CZ" sz="2400" dirty="0"/>
              <a:t>dostupných na kůži</a:t>
            </a:r>
          </a:p>
          <a:p>
            <a:endParaRPr lang="cs-CZ" sz="2400" dirty="0"/>
          </a:p>
          <a:p>
            <a:r>
              <a:rPr lang="cs-CZ" sz="2400" dirty="0"/>
              <a:t>Mnoho kožních mikroorganismů může produkovat molekuly, </a:t>
            </a:r>
          </a:p>
          <a:p>
            <a:r>
              <a:rPr lang="cs-CZ" sz="2400" dirty="0"/>
              <a:t>které </a:t>
            </a:r>
            <a:r>
              <a:rPr lang="cs-CZ" sz="2400" b="1" dirty="0"/>
              <a:t>inhibují kolonizaci </a:t>
            </a:r>
            <a:r>
              <a:rPr lang="cs-CZ" sz="2400" dirty="0"/>
              <a:t>jiných mikroorganismů nebo </a:t>
            </a:r>
            <a:r>
              <a:rPr lang="cs-CZ" sz="2400" b="1" dirty="0"/>
              <a:t>mění jejich chování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Kožní mikroorganismy hrají důležitou roli ve výchově/ovlivnění vrozených </a:t>
            </a:r>
          </a:p>
          <a:p>
            <a:r>
              <a:rPr lang="cs-CZ" sz="2400" dirty="0"/>
              <a:t>a adaptivních rolí kožního </a:t>
            </a:r>
            <a:r>
              <a:rPr lang="cs-CZ" sz="2400" b="1" dirty="0"/>
              <a:t>imunitního systému</a:t>
            </a:r>
          </a:p>
          <a:p>
            <a:endParaRPr lang="cs-CZ" sz="2400" b="1" dirty="0"/>
          </a:p>
          <a:p>
            <a:r>
              <a:rPr lang="cs-CZ" sz="2400" dirty="0"/>
              <a:t>Kožní mikroflóra zdravého dospělého člověka zůstává v </a:t>
            </a:r>
            <a:r>
              <a:rPr lang="cs-CZ" sz="2400" b="1" dirty="0"/>
              <a:t>průběhu času </a:t>
            </a:r>
          </a:p>
          <a:p>
            <a:r>
              <a:rPr lang="cs-CZ" sz="2400" b="1" dirty="0"/>
              <a:t>stabilní,</a:t>
            </a:r>
            <a:r>
              <a:rPr lang="cs-CZ" sz="2400" dirty="0"/>
              <a:t> a to i přes různé vlivy prostředí</a:t>
            </a:r>
          </a:p>
          <a:p>
            <a:endParaRPr lang="cs-CZ" sz="2400" dirty="0"/>
          </a:p>
          <a:p>
            <a:r>
              <a:rPr lang="cs-CZ" sz="2400" dirty="0"/>
              <a:t>Některá </a:t>
            </a:r>
            <a:r>
              <a:rPr lang="cs-CZ" sz="2400" b="1" dirty="0"/>
              <a:t>kožní onemocnění </a:t>
            </a:r>
            <a:r>
              <a:rPr lang="cs-CZ" sz="2400" dirty="0"/>
              <a:t>jsou spojena se změněným mikrobiálním </a:t>
            </a:r>
          </a:p>
          <a:p>
            <a:r>
              <a:rPr lang="cs-CZ" sz="2400" dirty="0"/>
              <a:t>stavem; reverze této </a:t>
            </a:r>
            <a:r>
              <a:rPr lang="cs-CZ" sz="2400" dirty="0" err="1"/>
              <a:t>dysbiózy</a:t>
            </a:r>
            <a:r>
              <a:rPr lang="cs-CZ" sz="2400" dirty="0"/>
              <a:t> může pomoci předcházet a/nebo </a:t>
            </a:r>
          </a:p>
          <a:p>
            <a:r>
              <a:rPr lang="cs-CZ" sz="2400" dirty="0"/>
              <a:t>léčit onemocnění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Kožní probiotika? Návrat k „přirozenému“ stavu?</a:t>
            </a:r>
          </a:p>
          <a:p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E2A222D-CF1B-478F-99B8-ECA4B698FC8F}"/>
              </a:ext>
            </a:extLst>
          </p:cNvPr>
          <p:cNvSpPr txBox="1"/>
          <p:nvPr/>
        </p:nvSpPr>
        <p:spPr>
          <a:xfrm>
            <a:off x="2396713" y="44624"/>
            <a:ext cx="4481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 - shrnutí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8375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EBB0A88-EE0A-4B1B-BDD0-95967B2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5645834" cy="532859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BC80C33-30E4-42C7-8BD9-2ED678000A16}"/>
              </a:ext>
            </a:extLst>
          </p:cNvPr>
          <p:cNvSpPr txBox="1"/>
          <p:nvPr/>
        </p:nvSpPr>
        <p:spPr>
          <a:xfrm>
            <a:off x="401945" y="83891"/>
            <a:ext cx="8722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0" dirty="0">
                <a:solidFill>
                  <a:srgbClr val="222222"/>
                </a:solidFill>
                <a:effectLst/>
                <a:latin typeface="Harding"/>
              </a:rPr>
              <a:t>Skin </a:t>
            </a:r>
            <a:r>
              <a:rPr lang="cs-CZ" sz="2800" b="1" i="0" dirty="0" err="1">
                <a:solidFill>
                  <a:srgbClr val="222222"/>
                </a:solidFill>
                <a:effectLst/>
                <a:latin typeface="Harding"/>
              </a:rPr>
              <a:t>commensal</a:t>
            </a:r>
            <a:r>
              <a:rPr lang="cs-CZ" sz="2800" b="1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1" i="0" dirty="0" err="1">
                <a:solidFill>
                  <a:srgbClr val="222222"/>
                </a:solidFill>
                <a:effectLst/>
                <a:latin typeface="Harding"/>
              </a:rPr>
              <a:t>interactions</a:t>
            </a:r>
            <a:r>
              <a:rPr lang="cs-CZ" sz="2800" b="1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2800" b="1" i="0" dirty="0" err="1">
                <a:solidFill>
                  <a:srgbClr val="222222"/>
                </a:solidFill>
                <a:effectLst/>
                <a:latin typeface="Harding"/>
              </a:rPr>
              <a:t>with</a:t>
            </a:r>
            <a:r>
              <a:rPr lang="cs-CZ" sz="2800" b="1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2800" b="1" i="1" dirty="0">
                <a:solidFill>
                  <a:srgbClr val="222222"/>
                </a:solidFill>
                <a:effectLst/>
                <a:latin typeface="Harding"/>
              </a:rPr>
              <a:t>Staphylococcus aureus</a:t>
            </a:r>
            <a:endParaRPr lang="cs-CZ" sz="2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4C0C49-832E-443A-95B6-CD0CC7260788}"/>
              </a:ext>
            </a:extLst>
          </p:cNvPr>
          <p:cNvSpPr txBox="1"/>
          <p:nvPr/>
        </p:nvSpPr>
        <p:spPr>
          <a:xfrm>
            <a:off x="5762918" y="1049828"/>
            <a:ext cx="329971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Skin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microbial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communities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are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shaped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by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interactions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between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organisms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and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with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the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host. In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the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skin, many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interactions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between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commensals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and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Staphylococcus aureus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have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been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identified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.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Antibiotics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produced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by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coagulase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-negative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Staphylococcus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and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specifically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by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Staphylococcus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Harding"/>
              </a:rPr>
              <a:t>lugdunensis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prohibit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colonization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of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.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Also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,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Staphylococcus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Harding"/>
              </a:rPr>
              <a:t>epidermidis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can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inhibit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biofilm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formation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with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production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of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the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serine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protease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glutamyl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endopeptidase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(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Esp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).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Moreover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,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when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Esp-expressing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S.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Harding"/>
              </a:rPr>
              <a:t>epidermidis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induces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keratinocytes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to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produce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antimicrobial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peptides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via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immune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cell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signalling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,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is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effectively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killed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. In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addition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,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Staphylococcus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Harding"/>
              </a:rPr>
              <a:t>hominis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-produced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lantibiotics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synergize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with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human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antimicrobial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peptide LL-37 to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decrease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colonization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. In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contrast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to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inhibiting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, 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Harding"/>
              </a:rPr>
              <a:t>Propionibacterium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1" dirty="0" err="1">
                <a:solidFill>
                  <a:srgbClr val="222222"/>
                </a:solidFill>
                <a:effectLst/>
                <a:latin typeface="Harding"/>
              </a:rPr>
              <a:t>acnes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produces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a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small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molecule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,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coproporphyrin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III,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that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promotes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1" dirty="0">
                <a:solidFill>
                  <a:srgbClr val="222222"/>
                </a:solidFill>
                <a:effectLst/>
                <a:latin typeface="Harding"/>
              </a:rPr>
              <a:t>S. aureus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aggregation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 and biofilm </a:t>
            </a:r>
            <a:r>
              <a:rPr lang="cs-CZ" sz="1400" b="0" i="0" dirty="0" err="1">
                <a:solidFill>
                  <a:srgbClr val="222222"/>
                </a:solidFill>
                <a:effectLst/>
                <a:latin typeface="Harding"/>
              </a:rPr>
              <a:t>formation</a:t>
            </a:r>
            <a:r>
              <a:rPr lang="cs-CZ" sz="1400" b="0" i="0" dirty="0">
                <a:solidFill>
                  <a:srgbClr val="222222"/>
                </a:solidFill>
                <a:effectLst/>
                <a:latin typeface="Harding"/>
              </a:rPr>
              <a:t>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0273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556792"/>
            <a:ext cx="834042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Historicky: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malé počty </a:t>
            </a:r>
            <a:r>
              <a:rPr lang="en-GB" sz="2400" i="1" dirty="0"/>
              <a:t>Staphylococcus epidermidis</a:t>
            </a:r>
            <a:r>
              <a:rPr lang="en-GB" sz="2400" dirty="0"/>
              <a:t> a</a:t>
            </a:r>
            <a:r>
              <a:rPr lang="cs-CZ" sz="2400" dirty="0"/>
              <a:t> určité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oryneform</a:t>
            </a:r>
            <a:r>
              <a:rPr lang="cs-CZ" sz="2400" dirty="0"/>
              <a:t>ní </a:t>
            </a:r>
          </a:p>
          <a:p>
            <a:r>
              <a:rPr lang="cs-CZ" sz="2400" dirty="0"/>
              <a:t>    bakterie </a:t>
            </a:r>
            <a:r>
              <a:rPr lang="en-GB" sz="2400" dirty="0"/>
              <a:t>(</a:t>
            </a:r>
            <a:r>
              <a:rPr lang="en-GB" sz="2400" i="1" dirty="0"/>
              <a:t>Propionibacterium acnes</a:t>
            </a:r>
            <a:r>
              <a:rPr lang="en-GB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mrkání stírá spojivky 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/>
              <a:t>r</a:t>
            </a:r>
            <a:r>
              <a:rPr lang="cs-CZ" sz="2400" dirty="0"/>
              <a:t>i</a:t>
            </a:r>
            <a:r>
              <a:rPr lang="en-GB" sz="2400" dirty="0"/>
              <a:t>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se</a:t>
            </a:r>
            <a:r>
              <a:rPr lang="cs-CZ" sz="2400" dirty="0"/>
              <a:t>k</a:t>
            </a:r>
            <a:r>
              <a:rPr lang="en-GB" sz="2400" dirty="0"/>
              <a:t>re</a:t>
            </a:r>
            <a:r>
              <a:rPr lang="cs-CZ" sz="2400" dirty="0" err="1"/>
              <a:t>ce</a:t>
            </a:r>
            <a:r>
              <a:rPr lang="en-GB" sz="2400" dirty="0"/>
              <a:t> (</a:t>
            </a:r>
            <a:r>
              <a:rPr lang="cs-CZ" sz="2400" dirty="0"/>
              <a:t>slzy</a:t>
            </a:r>
            <a:r>
              <a:rPr lang="en-GB" sz="2400" dirty="0"/>
              <a:t>) </a:t>
            </a:r>
            <a:r>
              <a:rPr lang="cs-CZ" sz="2400" dirty="0"/>
              <a:t> -</a:t>
            </a:r>
            <a:r>
              <a:rPr lang="en-GB" sz="2400" dirty="0"/>
              <a:t> </a:t>
            </a:r>
            <a:r>
              <a:rPr lang="en-GB" sz="2400" dirty="0" err="1"/>
              <a:t>bactericid</a:t>
            </a:r>
            <a:r>
              <a:rPr lang="cs-CZ" sz="2400" dirty="0"/>
              <a:t>ní látky včetně </a:t>
            </a:r>
            <a:r>
              <a:rPr lang="en-GB" sz="2400" dirty="0" err="1"/>
              <a:t>lysozym</a:t>
            </a:r>
            <a:r>
              <a:rPr lang="cs-CZ" sz="2400" dirty="0"/>
              <a:t>u</a:t>
            </a:r>
            <a:endParaRPr lang="en-GB" sz="2400" dirty="0"/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i="1" dirty="0"/>
              <a:t>Neisseria gonorrhoeae</a:t>
            </a:r>
            <a:r>
              <a:rPr lang="en-GB" sz="2400" dirty="0"/>
              <a:t> a </a:t>
            </a:r>
            <a:r>
              <a:rPr lang="en-GB" sz="2400" i="1" dirty="0"/>
              <a:t>Chlamydia trachomatis</a:t>
            </a:r>
            <a:r>
              <a:rPr lang="en-GB" sz="2400" dirty="0"/>
              <a:t> </a:t>
            </a:r>
            <a:r>
              <a:rPr lang="cs-CZ" sz="2400" dirty="0"/>
              <a:t>zřejmě </a:t>
            </a:r>
          </a:p>
          <a:p>
            <a:r>
              <a:rPr lang="cs-CZ" sz="2400" dirty="0"/>
              <a:t>     schopné specifické vazby na epitel spojivek </a:t>
            </a:r>
          </a:p>
          <a:p>
            <a:r>
              <a:rPr lang="cs-CZ" sz="2400" dirty="0"/>
              <a:t>     (</a:t>
            </a:r>
            <a:r>
              <a:rPr lang="cs-CZ" sz="2400" dirty="0" err="1"/>
              <a:t>Ophthalmo</a:t>
            </a:r>
            <a:r>
              <a:rPr lang="cs-CZ" sz="2400" dirty="0"/>
              <a:t>-Septonex, AgNO</a:t>
            </a:r>
            <a:r>
              <a:rPr lang="cs-CZ" sz="2400" baseline="-25000" dirty="0"/>
              <a:t>3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b="1" dirty="0"/>
              <a:t>Dnes:</a:t>
            </a:r>
            <a:r>
              <a:rPr lang="cs-CZ" sz="2400" dirty="0"/>
              <a:t> - bohatá </a:t>
            </a:r>
            <a:r>
              <a:rPr lang="cs-CZ" sz="2400" dirty="0" err="1"/>
              <a:t>mikrobiota</a:t>
            </a:r>
            <a:r>
              <a:rPr lang="cs-CZ" sz="2400" dirty="0"/>
              <a:t> včetně virů</a:t>
            </a:r>
          </a:p>
          <a:p>
            <a:r>
              <a:rPr lang="cs-CZ" sz="2400" dirty="0"/>
              <a:t>Spojivka i rohovka –cca 12 mírně odlišných bakteriálních rodů</a:t>
            </a:r>
          </a:p>
          <a:p>
            <a:r>
              <a:rPr lang="cs-CZ" sz="2400" dirty="0"/>
              <a:t>Třetinu z nich nelze klasifikovat/přiřadit</a:t>
            </a:r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50726" y="260648"/>
            <a:ext cx="4457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oka</a:t>
            </a:r>
          </a:p>
        </p:txBody>
      </p:sp>
    </p:spTree>
    <p:extLst>
      <p:ext uri="{BB962C8B-B14F-4D97-AF65-F5344CB8AC3E}">
        <p14:creationId xmlns:p14="http://schemas.microsoft.com/office/powerpoint/2010/main" val="29060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980728"/>
            <a:ext cx="905023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horní cesty dýchací  </a:t>
            </a:r>
            <a:r>
              <a:rPr lang="en-GB" sz="2400" dirty="0"/>
              <a:t>(nasopharynx), </a:t>
            </a:r>
            <a:r>
              <a:rPr lang="cs-CZ" sz="2400" dirty="0"/>
              <a:t>především </a:t>
            </a:r>
            <a:r>
              <a:rPr lang="en-GB" sz="2400" dirty="0"/>
              <a:t>nares (</a:t>
            </a:r>
            <a:r>
              <a:rPr lang="en-GB" sz="2400" dirty="0" err="1"/>
              <a:t>nos</a:t>
            </a:r>
            <a:r>
              <a:rPr lang="cs-CZ" sz="2400" dirty="0"/>
              <a:t>ní dírky</a:t>
            </a:r>
            <a:r>
              <a:rPr lang="en-GB" sz="2400" dirty="0"/>
              <a:t>) </a:t>
            </a:r>
            <a:endParaRPr lang="cs-CZ" sz="2400" dirty="0"/>
          </a:p>
          <a:p>
            <a:r>
              <a:rPr lang="cs-CZ" sz="2400" dirty="0"/>
              <a:t>silně k</a:t>
            </a:r>
            <a:r>
              <a:rPr lang="en-GB" sz="2400" dirty="0" err="1"/>
              <a:t>oloniz</a:t>
            </a:r>
            <a:r>
              <a:rPr lang="cs-CZ" sz="2400" dirty="0" err="1"/>
              <a:t>ované</a:t>
            </a:r>
            <a:endParaRPr lang="en-GB" sz="2400" dirty="0"/>
          </a:p>
          <a:p>
            <a:r>
              <a:rPr lang="en-GB" sz="2400" dirty="0"/>
              <a:t>	- </a:t>
            </a:r>
            <a:r>
              <a:rPr lang="en-GB" sz="2400" i="1" dirty="0"/>
              <a:t>Staphylococcus epidermidis </a:t>
            </a:r>
            <a:r>
              <a:rPr lang="en-GB" sz="2400" dirty="0"/>
              <a:t>a </a:t>
            </a:r>
            <a:r>
              <a:rPr lang="cs-CZ" sz="2400" dirty="0" err="1"/>
              <a:t>c</a:t>
            </a:r>
            <a:r>
              <a:rPr lang="en-GB" sz="2400" dirty="0" err="1"/>
              <a:t>orynebacteria</a:t>
            </a:r>
            <a:endParaRPr lang="en-GB" sz="2400" dirty="0"/>
          </a:p>
          <a:p>
            <a:r>
              <a:rPr lang="en-GB" sz="2400" dirty="0"/>
              <a:t>	- 20% </a:t>
            </a:r>
            <a:r>
              <a:rPr lang="en-GB" sz="2400" dirty="0" err="1"/>
              <a:t>popula</a:t>
            </a:r>
            <a:r>
              <a:rPr lang="cs-CZ" sz="2400" dirty="0" err="1"/>
              <a:t>ce</a:t>
            </a:r>
            <a:r>
              <a:rPr lang="en-GB" sz="2400" dirty="0"/>
              <a:t> - </a:t>
            </a:r>
            <a:r>
              <a:rPr lang="en-GB" sz="2400" i="1" dirty="0"/>
              <a:t>Staphylococcus aureus </a:t>
            </a:r>
            <a:r>
              <a:rPr lang="en-GB" sz="2400" dirty="0"/>
              <a:t>(MRSA)</a:t>
            </a:r>
          </a:p>
          <a:p>
            <a:endParaRPr lang="en-GB" sz="2400" dirty="0"/>
          </a:p>
          <a:p>
            <a:r>
              <a:rPr lang="en-GB" sz="2400" dirty="0"/>
              <a:t>	- </a:t>
            </a:r>
            <a:r>
              <a:rPr lang="cs-CZ" sz="2400" dirty="0"/>
              <a:t>zdravé dutiny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endParaRPr lang="en-GB" sz="2400" dirty="0"/>
          </a:p>
          <a:p>
            <a:r>
              <a:rPr lang="en-GB" sz="2400" dirty="0"/>
              <a:t>	- pharynx  - streptococci a </a:t>
            </a:r>
            <a:r>
              <a:rPr lang="cs-CZ" sz="2400" dirty="0"/>
              <a:t>různé </a:t>
            </a:r>
            <a:r>
              <a:rPr lang="en-GB" sz="2400" dirty="0"/>
              <a:t>Gram-</a:t>
            </a:r>
            <a:r>
              <a:rPr lang="en-GB" sz="2400" dirty="0" err="1"/>
              <a:t>negativ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c</a:t>
            </a:r>
            <a:r>
              <a:rPr lang="en-GB" sz="2400" dirty="0"/>
              <a:t>o</a:t>
            </a:r>
            <a:r>
              <a:rPr lang="cs-CZ" sz="2400" dirty="0"/>
              <a:t>c</a:t>
            </a:r>
            <a:r>
              <a:rPr lang="en-GB" sz="2400" dirty="0"/>
              <a:t>ci</a:t>
            </a:r>
            <a:r>
              <a:rPr lang="cs-CZ" sz="2400" dirty="0"/>
              <a:t>;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           někdy i</a:t>
            </a:r>
            <a:r>
              <a:rPr lang="en-GB" sz="2400" dirty="0"/>
              <a:t> pathogen</a:t>
            </a:r>
            <a:r>
              <a:rPr lang="cs-CZ" sz="2400" dirty="0"/>
              <a:t>i </a:t>
            </a:r>
            <a:r>
              <a:rPr lang="en-GB" sz="2400" dirty="0"/>
              <a:t>(</a:t>
            </a:r>
            <a:r>
              <a:rPr lang="en-GB" sz="2400" i="1" dirty="0"/>
              <a:t>Streptococcus pneumoniae, Streptococcus </a:t>
            </a:r>
            <a:endParaRPr lang="cs-CZ" sz="2400" i="1" dirty="0"/>
          </a:p>
          <a:p>
            <a:r>
              <a:rPr lang="cs-CZ" sz="2400" i="1" dirty="0"/>
              <a:t>                </a:t>
            </a:r>
            <a:r>
              <a:rPr lang="en-GB" sz="2400" i="1" dirty="0"/>
              <a:t>pyogenes, Haemophilus</a:t>
            </a:r>
            <a:r>
              <a:rPr lang="cs-CZ" sz="2400" i="1" dirty="0"/>
              <a:t>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en-GB" sz="2400" dirty="0"/>
              <a:t>and </a:t>
            </a:r>
            <a:r>
              <a:rPr lang="en-GB" sz="2400" i="1" dirty="0"/>
              <a:t>Neisseria </a:t>
            </a:r>
            <a:r>
              <a:rPr lang="en-GB" sz="2400" i="1" dirty="0" err="1"/>
              <a:t>meningitidis</a:t>
            </a:r>
            <a:r>
              <a:rPr lang="en-GB" sz="2400" i="1" dirty="0"/>
              <a:t>)</a:t>
            </a:r>
          </a:p>
          <a:p>
            <a:endParaRPr lang="en-GB" sz="2400" i="1" dirty="0"/>
          </a:p>
          <a:p>
            <a:r>
              <a:rPr lang="cs-CZ" sz="2400" b="1" dirty="0"/>
              <a:t>d</a:t>
            </a:r>
            <a:r>
              <a:rPr lang="en-GB" sz="2400" b="1" dirty="0"/>
              <a:t>o</a:t>
            </a:r>
            <a:r>
              <a:rPr lang="cs-CZ" sz="2400" b="1" dirty="0" err="1"/>
              <a:t>lní</a:t>
            </a:r>
            <a:r>
              <a:rPr lang="cs-CZ" sz="2400" b="1" dirty="0"/>
              <a:t> </a:t>
            </a:r>
            <a:r>
              <a:rPr lang="cs-CZ" sz="2400" b="1" dirty="0" err="1"/>
              <a:t>ce</a:t>
            </a:r>
            <a:r>
              <a:rPr lang="en-GB" sz="2400" b="1" dirty="0"/>
              <a:t>sty </a:t>
            </a:r>
            <a:r>
              <a:rPr lang="cs-CZ" sz="2400" b="1" dirty="0"/>
              <a:t>dýchací</a:t>
            </a:r>
            <a:r>
              <a:rPr lang="en-GB" sz="2400" b="1" dirty="0"/>
              <a:t> </a:t>
            </a:r>
            <a:r>
              <a:rPr lang="en-GB" sz="2400" dirty="0"/>
              <a:t>(trachea, bronchi, a</a:t>
            </a:r>
            <a:r>
              <a:rPr lang="cs-CZ" sz="2400" dirty="0"/>
              <a:t> p</a:t>
            </a:r>
            <a:r>
              <a:rPr lang="en-GB" sz="2400" dirty="0"/>
              <a:t>l</a:t>
            </a:r>
            <a:r>
              <a:rPr lang="cs-CZ" sz="2400" dirty="0" err="1"/>
              <a:t>icní</a:t>
            </a:r>
            <a:r>
              <a:rPr lang="cs-CZ" sz="2400" dirty="0"/>
              <a:t> </a:t>
            </a:r>
            <a:r>
              <a:rPr lang="en-GB" sz="2400" dirty="0"/>
              <a:t>t</a:t>
            </a:r>
            <a:r>
              <a:rPr lang="cs-CZ" sz="2400" dirty="0" err="1"/>
              <a:t>káň</a:t>
            </a:r>
            <a:r>
              <a:rPr lang="en-GB" sz="2400" dirty="0"/>
              <a:t>) </a:t>
            </a:r>
            <a:r>
              <a:rPr lang="cs-CZ" sz="2400" dirty="0"/>
              <a:t>téměř bez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</a:t>
            </a:r>
            <a:r>
              <a:rPr lang="cs-CZ" sz="2400" dirty="0" err="1"/>
              <a:t>bů</a:t>
            </a:r>
            <a:endParaRPr lang="cs-CZ" sz="2400" dirty="0"/>
          </a:p>
          <a:p>
            <a:r>
              <a:rPr lang="cs-CZ" sz="2400" dirty="0"/>
              <a:t>- o 3 řády méně než v ústech a 6-9 řádů než v </a:t>
            </a:r>
            <a:r>
              <a:rPr lang="cs-CZ" sz="2400" dirty="0" err="1"/>
              <a:t>zažív</a:t>
            </a:r>
            <a:r>
              <a:rPr lang="cs-CZ" sz="2400" dirty="0"/>
              <a:t>. traktu (</a:t>
            </a:r>
            <a:r>
              <a:rPr lang="cs-CZ" sz="2400" dirty="0" err="1"/>
              <a:t>surfaktanty</a:t>
            </a:r>
            <a:r>
              <a:rPr lang="cs-CZ" sz="2400" dirty="0"/>
              <a:t>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čistící efekt řasinkového </a:t>
            </a:r>
            <a:r>
              <a:rPr lang="en-GB" sz="2400" dirty="0" err="1"/>
              <a:t>epitelu</a:t>
            </a:r>
            <a:r>
              <a:rPr lang="en-GB" sz="2400" dirty="0"/>
              <a:t>, </a:t>
            </a:r>
            <a:r>
              <a:rPr lang="cs-CZ" sz="2400" dirty="0"/>
              <a:t>činnost makrofágů, kašlání, kýchání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ostrůvky mikrobů – </a:t>
            </a:r>
            <a:r>
              <a:rPr lang="cs-CZ" sz="2400" i="1" dirty="0" err="1"/>
              <a:t>Streptococcus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Veillonella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poškozený </a:t>
            </a:r>
            <a:r>
              <a:rPr lang="en-GB" sz="2400" dirty="0" err="1"/>
              <a:t>epitel</a:t>
            </a:r>
            <a:r>
              <a:rPr lang="en-GB" sz="2400" dirty="0"/>
              <a:t> - </a:t>
            </a:r>
            <a:r>
              <a:rPr lang="en-GB" sz="2400" i="1" dirty="0"/>
              <a:t>H.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cs-CZ" sz="2400" dirty="0"/>
              <a:t>nebo</a:t>
            </a:r>
            <a:r>
              <a:rPr lang="en-GB" sz="2400" dirty="0"/>
              <a:t>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  <a:r>
              <a:rPr lang="cs-CZ" sz="2400" dirty="0"/>
              <a:t>sestupující </a:t>
            </a:r>
          </a:p>
          <a:p>
            <a:r>
              <a:rPr lang="cs-CZ" sz="2400" dirty="0"/>
              <a:t>     z</a:t>
            </a:r>
            <a:r>
              <a:rPr lang="en-GB" sz="2400" dirty="0"/>
              <a:t> nasopharynx</a:t>
            </a:r>
            <a:r>
              <a:rPr lang="cs-CZ" sz="2400" dirty="0"/>
              <a:t>u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4441" y="188640"/>
            <a:ext cx="707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respiračního traktu</a:t>
            </a:r>
          </a:p>
        </p:txBody>
      </p:sp>
    </p:spTree>
    <p:extLst>
      <p:ext uri="{BB962C8B-B14F-4D97-AF65-F5344CB8AC3E}">
        <p14:creationId xmlns:p14="http://schemas.microsoft.com/office/powerpoint/2010/main" val="417446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0002" y="692696"/>
            <a:ext cx="6656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Jaká je hlavní úloha mikrobů na Zemi?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772816"/>
            <a:ext cx="167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degradace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35896" y="3399383"/>
            <a:ext cx="189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fotosyntéza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71800" y="2492896"/>
            <a:ext cx="2099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koloběh živin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99992" y="4509120"/>
            <a:ext cx="450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interakce s rostlinami a živočichy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90891" y="5589240"/>
            <a:ext cx="322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- udržovat život na Zemi</a:t>
            </a:r>
          </a:p>
        </p:txBody>
      </p:sp>
    </p:spTree>
    <p:extLst>
      <p:ext uri="{BB962C8B-B14F-4D97-AF65-F5344CB8AC3E}">
        <p14:creationId xmlns:p14="http://schemas.microsoft.com/office/powerpoint/2010/main" val="40276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2764"/>
            <a:ext cx="87749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Moč </a:t>
            </a:r>
            <a:r>
              <a:rPr lang="en-GB" sz="2400" dirty="0"/>
              <a:t>-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 err="1"/>
              <a:t>roorganism</a:t>
            </a:r>
            <a:r>
              <a:rPr lang="cs-CZ" sz="2400" dirty="0"/>
              <a:t>y mají problém se sem dostat  a udržet </a:t>
            </a:r>
          </a:p>
          <a:p>
            <a:r>
              <a:rPr lang="cs-CZ" sz="2400" dirty="0"/>
              <a:t>s</a:t>
            </a:r>
            <a:r>
              <a:rPr lang="en-GB" sz="2400" dirty="0"/>
              <a:t>e</a:t>
            </a:r>
            <a:r>
              <a:rPr lang="cs-CZ" sz="2400" dirty="0"/>
              <a:t> zde</a:t>
            </a:r>
            <a:r>
              <a:rPr lang="en-GB" sz="2400" dirty="0"/>
              <a:t> </a:t>
            </a:r>
          </a:p>
          <a:p>
            <a:r>
              <a:rPr lang="en-GB" sz="2400" dirty="0"/>
              <a:t>anterior urethra - S</a:t>
            </a:r>
            <a:r>
              <a:rPr lang="en-GB" sz="2400" i="1" dirty="0"/>
              <a:t>taphylococcus epidermidis, Enterococcus </a:t>
            </a:r>
            <a:r>
              <a:rPr lang="en-GB" sz="2400" i="1" dirty="0" err="1"/>
              <a:t>faecalis</a:t>
            </a:r>
            <a:r>
              <a:rPr lang="en-GB" sz="2400" i="1" dirty="0"/>
              <a:t>,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alpha-</a:t>
            </a:r>
            <a:r>
              <a:rPr lang="en-GB" sz="2400" dirty="0" err="1"/>
              <a:t>hemolytic</a:t>
            </a:r>
            <a:r>
              <a:rPr lang="cs-CZ" sz="2400" dirty="0"/>
              <a:t> </a:t>
            </a:r>
            <a:r>
              <a:rPr lang="en-GB" sz="2400" dirty="0"/>
              <a:t>streptococci, </a:t>
            </a:r>
            <a:r>
              <a:rPr lang="cs-CZ" sz="2400" dirty="0"/>
              <a:t>některé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en-GB" sz="2400" dirty="0"/>
              <a:t> bacteria (e.g. </a:t>
            </a:r>
            <a:r>
              <a:rPr lang="en-GB" sz="2400" i="1" dirty="0"/>
              <a:t>E. coli, </a:t>
            </a:r>
            <a:endParaRPr lang="cs-CZ" sz="2400" i="1" dirty="0"/>
          </a:p>
          <a:p>
            <a:r>
              <a:rPr lang="en-GB" sz="2400" i="1" dirty="0"/>
              <a:t>Proteus</a:t>
            </a:r>
            <a:r>
              <a:rPr lang="en-GB" sz="2400" dirty="0"/>
              <a:t>) a </a:t>
            </a:r>
            <a:r>
              <a:rPr lang="en-GB" sz="2400" dirty="0" err="1"/>
              <a:t>corynebacteria</a:t>
            </a:r>
            <a:r>
              <a:rPr lang="en-GB" sz="2400" dirty="0"/>
              <a:t> (</a:t>
            </a:r>
            <a:r>
              <a:rPr lang="cs-CZ" sz="2400" dirty="0"/>
              <a:t>k</a:t>
            </a:r>
            <a:r>
              <a:rPr lang="en-GB" sz="2400" dirty="0" err="1"/>
              <a:t>ontaminant</a:t>
            </a:r>
            <a:r>
              <a:rPr lang="cs-CZ" sz="2400" dirty="0"/>
              <a:t>y</a:t>
            </a:r>
            <a:r>
              <a:rPr lang="en-GB" sz="2400" dirty="0"/>
              <a:t>)</a:t>
            </a:r>
          </a:p>
          <a:p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88640"/>
            <a:ext cx="7475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</p:txBody>
      </p:sp>
    </p:spTree>
    <p:extLst>
      <p:ext uri="{BB962C8B-B14F-4D97-AF65-F5344CB8AC3E}">
        <p14:creationId xmlns:p14="http://schemas.microsoft.com/office/powerpoint/2010/main" val="3619442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5509" y="404664"/>
            <a:ext cx="7475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85005"/>
            <a:ext cx="89832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</a:t>
            </a:r>
            <a:r>
              <a:rPr lang="en-GB" sz="2400" dirty="0"/>
              <a:t> </a:t>
            </a:r>
            <a:r>
              <a:rPr lang="cs-CZ" sz="2400" dirty="0"/>
              <a:t>  různý </a:t>
            </a:r>
            <a:r>
              <a:rPr lang="cs-CZ" sz="2400" dirty="0" err="1"/>
              <a:t>mikrobiom</a:t>
            </a:r>
            <a:r>
              <a:rPr lang="cs-CZ" sz="2400" dirty="0"/>
              <a:t> v závislosti na rase, věku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velice individuální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oloniz</a:t>
            </a:r>
            <a:r>
              <a:rPr lang="cs-CZ" sz="2400" dirty="0" err="1"/>
              <a:t>ována</a:t>
            </a:r>
            <a:r>
              <a:rPr lang="cs-CZ" sz="2400" dirty="0"/>
              <a:t>  po porodu - </a:t>
            </a:r>
            <a:r>
              <a:rPr lang="en-GB" sz="2400" dirty="0" err="1"/>
              <a:t>corynebacteria</a:t>
            </a:r>
            <a:r>
              <a:rPr lang="en-GB" sz="2400" dirty="0"/>
              <a:t>, staphylococci, </a:t>
            </a:r>
            <a:endParaRPr lang="cs-CZ" sz="2400" dirty="0"/>
          </a:p>
          <a:p>
            <a:r>
              <a:rPr lang="en-GB" sz="2400" dirty="0"/>
              <a:t>streptococci, </a:t>
            </a:r>
            <a:r>
              <a:rPr lang="en-GB" sz="2400" i="1" dirty="0"/>
              <a:t>E. coli</a:t>
            </a:r>
            <a:r>
              <a:rPr lang="en-GB" sz="2400" dirty="0"/>
              <a:t>, a </a:t>
            </a:r>
            <a:r>
              <a:rPr lang="cs-CZ" sz="2400" dirty="0"/>
              <a:t>b</a:t>
            </a:r>
            <a:r>
              <a:rPr lang="en-GB" sz="2400" dirty="0"/>
              <a:t>a</a:t>
            </a:r>
            <a:r>
              <a:rPr lang="cs-CZ" sz="2400" dirty="0"/>
              <a:t>k</a:t>
            </a:r>
            <a:r>
              <a:rPr lang="en-GB" sz="2400" dirty="0" err="1"/>
              <a:t>ter</a:t>
            </a:r>
            <a:r>
              <a:rPr lang="cs-CZ" sz="2400" dirty="0" err="1"/>
              <a:t>ie</a:t>
            </a:r>
            <a:r>
              <a:rPr lang="cs-CZ" sz="2400" dirty="0"/>
              <a:t> mléčného kvašení – „</a:t>
            </a:r>
            <a:r>
              <a:rPr lang="en-GB" sz="2400" dirty="0" err="1"/>
              <a:t>Doderlein's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bacillus" (</a:t>
            </a:r>
            <a:r>
              <a:rPr lang="en-GB" sz="2400" i="1" dirty="0"/>
              <a:t>Lactobacillus acidophilus</a:t>
            </a:r>
            <a:r>
              <a:rPr lang="en-GB" sz="2400" dirty="0"/>
              <a:t>). </a:t>
            </a:r>
            <a:endParaRPr lang="cs-CZ" sz="2400" dirty="0"/>
          </a:p>
          <a:p>
            <a:endParaRPr lang="en-GB" sz="2400" dirty="0"/>
          </a:p>
          <a:p>
            <a:r>
              <a:rPr lang="cs-CZ" sz="2400" dirty="0"/>
              <a:t>Během </a:t>
            </a:r>
            <a:r>
              <a:rPr lang="en-GB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reprod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ukčního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života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/>
              <a:t>vagin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epitel</a:t>
            </a:r>
            <a:r>
              <a:rPr lang="cs-CZ" sz="2400" dirty="0"/>
              <a:t> obsahuje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glycogen</a:t>
            </a:r>
            <a:r>
              <a:rPr lang="en-GB" sz="2400" dirty="0"/>
              <a:t>. </a:t>
            </a:r>
            <a:endParaRPr lang="cs-CZ" sz="2400" dirty="0"/>
          </a:p>
          <a:p>
            <a:r>
              <a:rPr lang="cs-CZ" sz="2400" dirty="0"/>
              <a:t>Převládá zde „</a:t>
            </a:r>
            <a:r>
              <a:rPr lang="en-GB" sz="2400" dirty="0" err="1"/>
              <a:t>Doderlein's</a:t>
            </a:r>
            <a:r>
              <a:rPr lang="en-GB" sz="2400" dirty="0"/>
              <a:t> Bacillus</a:t>
            </a:r>
            <a:r>
              <a:rPr lang="cs-CZ" sz="2400" dirty="0"/>
              <a:t>“, který je schopen ho metabolizovat </a:t>
            </a:r>
          </a:p>
          <a:p>
            <a:r>
              <a:rPr lang="cs-CZ" sz="2400" dirty="0"/>
              <a:t>na kyselinu mléčnou – ta spolu s dalšími produkty metabolismu </a:t>
            </a:r>
          </a:p>
          <a:p>
            <a:r>
              <a:rPr lang="cs-CZ" sz="2400" dirty="0"/>
              <a:t>inhibuje kolonizaci jinými bakteriemi  a reguluje množství bakterií </a:t>
            </a:r>
          </a:p>
          <a:p>
            <a:r>
              <a:rPr lang="cs-CZ" sz="2400" dirty="0"/>
              <a:t>mléčného kvašení; výsledné nízké pH vaginálního epitelu 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zabraňuje </a:t>
            </a:r>
          </a:p>
          <a:p>
            <a:r>
              <a:rPr lang="cs-CZ" sz="2400" dirty="0"/>
              <a:t>ustanovení se jiných bakterií stejně jako potenciálně patogenních </a:t>
            </a:r>
          </a:p>
          <a:p>
            <a:r>
              <a:rPr lang="cs-CZ" sz="2400" dirty="0"/>
              <a:t>kvasinek </a:t>
            </a:r>
            <a:r>
              <a:rPr lang="en-GB" sz="2400" i="1" dirty="0"/>
              <a:t>Candida </a:t>
            </a:r>
            <a:r>
              <a:rPr lang="en-GB" sz="2400" i="1" dirty="0" err="1"/>
              <a:t>albicans</a:t>
            </a:r>
            <a:r>
              <a:rPr lang="en-GB" sz="2400" i="1" dirty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81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25819" y="260648"/>
            <a:ext cx="74752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556792"/>
            <a:ext cx="83072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u většina žen dominuje jeden ze 4 kmenů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někdy ale dominují jiné anaerobní bakterie – ale i ty produkují</a:t>
            </a:r>
          </a:p>
          <a:p>
            <a:r>
              <a:rPr lang="cs-CZ" sz="2400" dirty="0"/>
              <a:t>     kyselinu mléčnou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dominance </a:t>
            </a:r>
            <a:r>
              <a:rPr lang="cs-CZ" sz="2400" i="1" dirty="0" err="1"/>
              <a:t>Lactobacillus</a:t>
            </a:r>
            <a:r>
              <a:rPr lang="cs-CZ" sz="2400" i="1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80% asijských žen a 90% bílých (pH 4,4 a 4,2)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60% hispánských a černých (pH 5,0 a 4,7)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možné spojení i s předčasným porodem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průměru 10% předčasných porodů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oblasti dominované černým a hispánským obyvatelstvem</a:t>
            </a:r>
          </a:p>
          <a:p>
            <a:pPr lvl="1"/>
            <a:r>
              <a:rPr lang="cs-CZ" sz="2400" dirty="0"/>
              <a:t>     jde o 20%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- rychlé změny </a:t>
            </a:r>
            <a:r>
              <a:rPr lang="cs-CZ" sz="2400" dirty="0" err="1"/>
              <a:t>mikrobiomu</a:t>
            </a:r>
            <a:r>
              <a:rPr lang="cs-CZ" sz="2400" dirty="0"/>
              <a:t> (i 24 hodin)</a:t>
            </a:r>
          </a:p>
        </p:txBody>
      </p:sp>
    </p:spTree>
    <p:extLst>
      <p:ext uri="{BB962C8B-B14F-4D97-AF65-F5344CB8AC3E}">
        <p14:creationId xmlns:p14="http://schemas.microsoft.com/office/powerpoint/2010/main" val="798708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00109" y="116632"/>
            <a:ext cx="3743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24744"/>
            <a:ext cx="8865697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vagina –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novorozenec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placenta po porodu -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 </a:t>
            </a:r>
          </a:p>
          <a:p>
            <a:r>
              <a:rPr lang="cs-CZ" sz="2400" dirty="0"/>
              <a:t>	– druhové složení nejpodobnější dutině ústní</a:t>
            </a:r>
          </a:p>
          <a:p>
            <a:r>
              <a:rPr lang="cs-CZ" sz="2400" dirty="0"/>
              <a:t>	- metabolické dráhy – metabolismus </a:t>
            </a:r>
            <a:r>
              <a:rPr lang="cs-CZ" sz="2400" dirty="0" err="1"/>
              <a:t>kofaktorů</a:t>
            </a:r>
            <a:r>
              <a:rPr lang="cs-CZ" sz="2400" dirty="0"/>
              <a:t> a vitamínů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mateřské mléko – mikrobiální polévka</a:t>
            </a:r>
          </a:p>
          <a:p>
            <a:pPr marL="800100" lvl="1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silně individuální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matka předává mikroby z prostředí dítěti – tréning imunitního</a:t>
            </a:r>
          </a:p>
          <a:p>
            <a:pPr lvl="1"/>
            <a:r>
              <a:rPr lang="cs-CZ" sz="2400" dirty="0"/>
              <a:t>     systému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Prebiotické</a:t>
            </a:r>
            <a:r>
              <a:rPr lang="cs-CZ" sz="2400" dirty="0"/>
              <a:t> oligosacharidy v m. mléce podporují růst žádoucích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mikroorganismů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během těhotenství a kojení se mění mateřský </a:t>
            </a:r>
            <a:r>
              <a:rPr lang="cs-CZ" sz="2400" dirty="0" err="1"/>
              <a:t>mikrobiom</a:t>
            </a:r>
            <a:r>
              <a:rPr lang="cs-CZ" sz="2400" dirty="0"/>
              <a:t> – význam</a:t>
            </a:r>
          </a:p>
          <a:p>
            <a:r>
              <a:rPr lang="cs-CZ" sz="2400" dirty="0"/>
              <a:t>     i pro zdraví matky</a:t>
            </a:r>
          </a:p>
          <a:p>
            <a:endParaRPr lang="cs-CZ" sz="2400" dirty="0"/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2046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598CBA1-4225-41A0-9BAD-1F614964F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6" y="27384"/>
            <a:ext cx="9095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74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260648"/>
            <a:ext cx="3743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552724"/>
            <a:ext cx="860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Mastitidy</a:t>
            </a:r>
            <a:r>
              <a:rPr lang="cs-CZ" dirty="0"/>
              <a:t> – </a:t>
            </a:r>
            <a:r>
              <a:rPr lang="cs-CZ" sz="2400" dirty="0"/>
              <a:t>vymizení </a:t>
            </a:r>
            <a:r>
              <a:rPr lang="cs-CZ" sz="2400" i="1" dirty="0" err="1"/>
              <a:t>Lactobacillus</a:t>
            </a:r>
            <a:r>
              <a:rPr lang="cs-CZ" sz="2400" dirty="0"/>
              <a:t>, dominance jednoho kmene </a:t>
            </a:r>
          </a:p>
          <a:p>
            <a:r>
              <a:rPr lang="cs-CZ" sz="2400" dirty="0"/>
              <a:t>patogenní bakterie</a:t>
            </a:r>
          </a:p>
          <a:p>
            <a:r>
              <a:rPr lang="cs-CZ" sz="2400" dirty="0"/>
              <a:t>Přidání </a:t>
            </a:r>
            <a:r>
              <a:rPr lang="cs-CZ" sz="2400" dirty="0" err="1"/>
              <a:t>laktobacilu</a:t>
            </a:r>
            <a:r>
              <a:rPr lang="cs-CZ" sz="2400" dirty="0"/>
              <a:t> do potravy – táž bakterie se ukázala v mléku</a:t>
            </a:r>
          </a:p>
          <a:p>
            <a:r>
              <a:rPr lang="cs-CZ" sz="2400" dirty="0"/>
              <a:t>Po </a:t>
            </a:r>
            <a:r>
              <a:rPr lang="cs-CZ" sz="2400" dirty="0" err="1"/>
              <a:t>třitýdenní</a:t>
            </a:r>
            <a:r>
              <a:rPr lang="cs-CZ" sz="2400" dirty="0"/>
              <a:t> kůře vymizení problémů – lepší než antibiotika?</a:t>
            </a:r>
          </a:p>
          <a:p>
            <a:endParaRPr lang="cs-CZ" sz="2400" dirty="0"/>
          </a:p>
          <a:p>
            <a:r>
              <a:rPr lang="cs-CZ" sz="2400" dirty="0"/>
              <a:t>Prsa i u nekojící ženy mají vlastní mikroflóru – význam pro rakovinu?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822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323945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84784"/>
            <a:ext cx="835498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1676 – </a:t>
            </a:r>
            <a:r>
              <a:rPr lang="cs-CZ" sz="2400" dirty="0" err="1"/>
              <a:t>Anthonie</a:t>
            </a:r>
            <a:r>
              <a:rPr lang="cs-CZ" sz="2400" dirty="0"/>
              <a:t> van </a:t>
            </a:r>
            <a:r>
              <a:rPr lang="cs-CZ" sz="2400" dirty="0" err="1"/>
              <a:t>Leewenhoek</a:t>
            </a:r>
            <a:r>
              <a:rPr lang="cs-CZ" sz="2400" dirty="0"/>
              <a:t> – „</a:t>
            </a:r>
            <a:r>
              <a:rPr lang="cs-CZ" sz="2400" dirty="0" err="1"/>
              <a:t>animacules</a:t>
            </a:r>
            <a:r>
              <a:rPr lang="cs-CZ" sz="2400" dirty="0"/>
              <a:t>“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1890 – </a:t>
            </a:r>
            <a:r>
              <a:rPr lang="cs-CZ" sz="2400" dirty="0" err="1"/>
              <a:t>W.D.Miller</a:t>
            </a:r>
            <a:r>
              <a:rPr lang="cs-CZ" sz="2400" dirty="0"/>
              <a:t> –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microorganisms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Mouth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2016 – </a:t>
            </a:r>
            <a:r>
              <a:rPr lang="cs-CZ" sz="2400" dirty="0" err="1"/>
              <a:t>Jakubovics</a:t>
            </a:r>
            <a:r>
              <a:rPr lang="cs-CZ" sz="2400" dirty="0"/>
              <a:t> – struktura dentálního plaku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Expanded</a:t>
            </a:r>
            <a:r>
              <a:rPr lang="cs-CZ" sz="2400" b="1" dirty="0"/>
              <a:t> </a:t>
            </a:r>
            <a:r>
              <a:rPr lang="en-GB" sz="2400" b="1" dirty="0"/>
              <a:t>Human Oral Microbiome Database </a:t>
            </a:r>
            <a:r>
              <a:rPr lang="en-GB" sz="2400" dirty="0"/>
              <a:t>(</a:t>
            </a:r>
            <a:r>
              <a:rPr lang="en-GB" sz="2400" dirty="0" err="1"/>
              <a:t>eHOMD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November 22, 2017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772 prokaryotic species (70% </a:t>
            </a:r>
            <a:r>
              <a:rPr lang="cs-CZ" sz="2400" dirty="0"/>
              <a:t>k</a:t>
            </a:r>
            <a:r>
              <a:rPr lang="en-GB" sz="2400" dirty="0" err="1"/>
              <a:t>ultiv</a:t>
            </a:r>
            <a:r>
              <a:rPr lang="cs-CZ" sz="2400" dirty="0" err="1"/>
              <a:t>ovatelných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16S rDNA </a:t>
            </a:r>
            <a:r>
              <a:rPr lang="cs-CZ" sz="2400" dirty="0"/>
              <a:t>– 6 kmenů: </a:t>
            </a:r>
            <a:r>
              <a:rPr lang="en-GB" sz="2400" i="1" dirty="0" err="1"/>
              <a:t>Firmicutes</a:t>
            </a:r>
            <a:r>
              <a:rPr lang="en-GB" sz="2400" i="1" dirty="0"/>
              <a:t>, </a:t>
            </a:r>
            <a:r>
              <a:rPr lang="en-GB" sz="2400" i="1" dirty="0" err="1"/>
              <a:t>Actinobacteria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GB" sz="2400" i="1" dirty="0" err="1"/>
              <a:t>Proteobacteria</a:t>
            </a:r>
            <a:r>
              <a:rPr lang="en-GB" sz="2400" i="1" dirty="0"/>
              <a:t>, Fusobacteria, </a:t>
            </a:r>
            <a:r>
              <a:rPr lang="en-GB" sz="2400" i="1" dirty="0" err="1"/>
              <a:t>Bacteroidetes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cs-CZ" sz="2400" dirty="0"/>
              <a:t> </a:t>
            </a:r>
            <a:r>
              <a:rPr lang="en-GB" sz="2400" i="1" dirty="0" err="1"/>
              <a:t>Spirochaetes</a:t>
            </a:r>
            <a:r>
              <a:rPr lang="en-GB" sz="2400" i="1" dirty="0"/>
              <a:t> </a:t>
            </a:r>
            <a:endParaRPr lang="cs-CZ" sz="2400" i="1" dirty="0"/>
          </a:p>
          <a:p>
            <a:r>
              <a:rPr lang="cs-CZ" sz="2400" i="1" dirty="0"/>
              <a:t>     = 96%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0128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332656"/>
            <a:ext cx="4203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177281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společný vývoj s námi po milióny let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využití ohně, zemědělství, zpracované potraviny (cukr), </a:t>
            </a:r>
          </a:p>
          <a:p>
            <a:pPr lvl="1"/>
            <a:r>
              <a:rPr lang="cs-CZ" sz="2400" dirty="0"/>
              <a:t>     antimikrobiální terapie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závislé na věku</a:t>
            </a:r>
            <a:r>
              <a:rPr lang="en-GB" sz="2400" dirty="0"/>
              <a:t>: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po narození </a:t>
            </a:r>
            <a:r>
              <a:rPr lang="en-GB" sz="2400" dirty="0"/>
              <a:t>- </a:t>
            </a:r>
            <a:r>
              <a:rPr lang="en-GB" sz="2400" i="1" dirty="0"/>
              <a:t>Streptococcus </a:t>
            </a:r>
            <a:r>
              <a:rPr lang="en-GB" sz="2400" i="1" dirty="0" err="1"/>
              <a:t>salivarius</a:t>
            </a:r>
            <a:r>
              <a:rPr lang="en-GB" sz="2400" i="1" dirty="0"/>
              <a:t> (</a:t>
            </a:r>
            <a:r>
              <a:rPr lang="en-GB" sz="2400" dirty="0"/>
              <a:t>98%)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prořezávání zubů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i="1" dirty="0"/>
              <a:t> </a:t>
            </a:r>
            <a:r>
              <a:rPr lang="en-GB" sz="2400" dirty="0"/>
              <a:t>(lactic acid) a</a:t>
            </a:r>
            <a:r>
              <a:rPr lang="en-GB" sz="2400" i="1" dirty="0"/>
              <a:t> S. </a:t>
            </a:r>
            <a:r>
              <a:rPr lang="en-GB" sz="2400" i="1" dirty="0" err="1"/>
              <a:t>sanguis</a:t>
            </a:r>
            <a:endParaRPr lang="en-GB" sz="2400" i="1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B</a:t>
            </a:r>
            <a:r>
              <a:rPr lang="en-GB" sz="2400" dirty="0" err="1"/>
              <a:t>acteroides</a:t>
            </a:r>
            <a:r>
              <a:rPr lang="en-GB" sz="2400" dirty="0"/>
              <a:t> a </a:t>
            </a:r>
            <a:r>
              <a:rPr lang="cs-CZ" sz="2400" dirty="0"/>
              <a:t>S</a:t>
            </a:r>
            <a:r>
              <a:rPr lang="en-GB" sz="2400" dirty="0" err="1"/>
              <a:t>pirochetes</a:t>
            </a:r>
            <a:r>
              <a:rPr lang="en-GB" sz="2400" dirty="0"/>
              <a:t> </a:t>
            </a:r>
            <a:r>
              <a:rPr lang="cs-CZ" sz="2400" dirty="0"/>
              <a:t>kolem </a:t>
            </a:r>
            <a:r>
              <a:rPr lang="en-GB" sz="2400" dirty="0"/>
              <a:t>puberty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688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052736"/>
            <a:ext cx="848783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Ústa</a:t>
            </a:r>
            <a:r>
              <a:rPr lang="cs-CZ" sz="2400" dirty="0"/>
              <a:t> – teplo, vlhko, živiny – sliny, </a:t>
            </a:r>
            <a:r>
              <a:rPr lang="cs-CZ" sz="2400" dirty="0" err="1"/>
              <a:t>crevikulární</a:t>
            </a:r>
            <a:r>
              <a:rPr lang="cs-CZ" sz="2400" dirty="0"/>
              <a:t> tekutina dásní</a:t>
            </a:r>
          </a:p>
          <a:p>
            <a:r>
              <a:rPr lang="cs-CZ" sz="2400" dirty="0"/>
              <a:t>	- proteiny, glykoproteiny</a:t>
            </a:r>
          </a:p>
          <a:p>
            <a:r>
              <a:rPr lang="cs-CZ" sz="2400" dirty="0"/>
              <a:t>	- </a:t>
            </a:r>
            <a:r>
              <a:rPr lang="cs-CZ" sz="2400" dirty="0" err="1"/>
              <a:t>immunoglobulin</a:t>
            </a:r>
            <a:r>
              <a:rPr lang="cs-CZ" sz="2400" dirty="0"/>
              <a:t> A, </a:t>
            </a:r>
            <a:r>
              <a:rPr lang="cs-CZ" sz="2400" dirty="0" err="1"/>
              <a:t>lactoferin</a:t>
            </a:r>
            <a:r>
              <a:rPr lang="cs-CZ" sz="2400" dirty="0"/>
              <a:t>, </a:t>
            </a:r>
            <a:r>
              <a:rPr lang="cs-CZ" sz="2400" dirty="0" err="1"/>
              <a:t>lactoperoxidase</a:t>
            </a:r>
            <a:r>
              <a:rPr lang="cs-CZ" sz="2400" dirty="0"/>
              <a:t>, lysozyme,</a:t>
            </a:r>
          </a:p>
          <a:p>
            <a:r>
              <a:rPr lang="cs-CZ" sz="2400" dirty="0"/>
              <a:t>	  </a:t>
            </a:r>
            <a:r>
              <a:rPr lang="cs-CZ" sz="2400" dirty="0" err="1"/>
              <a:t>statherin</a:t>
            </a:r>
            <a:r>
              <a:rPr lang="cs-CZ" sz="2400" dirty="0"/>
              <a:t>, </a:t>
            </a:r>
            <a:r>
              <a:rPr lang="cs-CZ" sz="2400" dirty="0" err="1"/>
              <a:t>histatin</a:t>
            </a:r>
            <a:endParaRPr lang="cs-CZ" sz="2400" dirty="0"/>
          </a:p>
          <a:p>
            <a:r>
              <a:rPr lang="cs-CZ" sz="2400" dirty="0"/>
              <a:t>	- výsledkem je vyvážená </a:t>
            </a:r>
            <a:r>
              <a:rPr lang="cs-CZ" sz="2400" dirty="0" err="1"/>
              <a:t>mikrobiota</a:t>
            </a:r>
            <a:endParaRPr lang="cs-CZ" sz="2400" dirty="0"/>
          </a:p>
          <a:p>
            <a:r>
              <a:rPr lang="cs-CZ" sz="2400" dirty="0"/>
              <a:t>	- tyto látky spolu s ostatními (i mikrobiální) vytváří film</a:t>
            </a:r>
          </a:p>
          <a:p>
            <a:r>
              <a:rPr lang="cs-CZ" sz="2400" dirty="0"/>
              <a:t>	  umožňující mikrobům jejich uchycení a zároveň chrání </a:t>
            </a:r>
          </a:p>
          <a:p>
            <a:r>
              <a:rPr lang="cs-CZ" sz="2400" dirty="0"/>
              <a:t>	  zuby proti ataku kyselin</a:t>
            </a:r>
          </a:p>
          <a:p>
            <a:endParaRPr lang="cs-CZ" sz="2400" dirty="0"/>
          </a:p>
          <a:p>
            <a:r>
              <a:rPr lang="cs-CZ" sz="2400" b="1" dirty="0"/>
              <a:t>Tři habitaty</a:t>
            </a:r>
          </a:p>
          <a:p>
            <a:r>
              <a:rPr lang="cs-CZ" sz="2400" dirty="0"/>
              <a:t>sliznice tváří, dásně, tvrdé patro – </a:t>
            </a:r>
            <a:r>
              <a:rPr lang="cs-CZ" sz="2400" dirty="0" err="1"/>
              <a:t>Firmicutes</a:t>
            </a:r>
            <a:r>
              <a:rPr lang="cs-CZ" sz="2400" dirty="0"/>
              <a:t>, Streptococcus </a:t>
            </a:r>
            <a:r>
              <a:rPr lang="cs-CZ" sz="2400" dirty="0" err="1"/>
              <a:t>sp</a:t>
            </a:r>
            <a:r>
              <a:rPr lang="cs-CZ" sz="2400" dirty="0"/>
              <a:t>.</a:t>
            </a:r>
          </a:p>
          <a:p>
            <a:r>
              <a:rPr lang="cs-CZ" sz="2400" dirty="0"/>
              <a:t>hrdlo, mandle, hřbet jazyka, sliny – </a:t>
            </a:r>
            <a:r>
              <a:rPr lang="cs-CZ" sz="2400" dirty="0" err="1"/>
              <a:t>Veillonella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dirty="0" err="1"/>
              <a:t>Neisseria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Leptotrichia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r>
              <a:rPr lang="cs-CZ" sz="2400" dirty="0"/>
              <a:t>dentální plak – </a:t>
            </a:r>
            <a:r>
              <a:rPr lang="cs-CZ" sz="2400" dirty="0" err="1"/>
              <a:t>Capnocytophaga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  <a:r>
              <a:rPr lang="cs-CZ" sz="2400" dirty="0" err="1"/>
              <a:t>Actinomyces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Rothia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a </a:t>
            </a:r>
            <a:r>
              <a:rPr lang="cs-CZ" sz="2400" dirty="0" err="1"/>
              <a:t>Corynebacterium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48470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DA86E8-21CF-4E26-946B-ECA638BE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19" y="0"/>
            <a:ext cx="7709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5" y="1422453"/>
            <a:ext cx="4677428" cy="40486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55776" y="539969"/>
            <a:ext cx="346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Mikrobi a naše tělo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80112" y="2348880"/>
            <a:ext cx="3570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/>
              <a:t>počet mikrobů/g </a:t>
            </a:r>
          </a:p>
          <a:p>
            <a:r>
              <a:rPr lang="cs-CZ" sz="2400" b="1" dirty="0"/>
              <a:t>      homogenizované tkáně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počet mikrobů/cm</a:t>
            </a:r>
            <a:r>
              <a:rPr lang="cs-CZ" sz="2400" b="1" baseline="30000" dirty="0"/>
              <a:t>2</a:t>
            </a:r>
            <a:r>
              <a:rPr lang="cs-CZ" sz="2400" b="1" dirty="0"/>
              <a:t> </a:t>
            </a:r>
          </a:p>
          <a:p>
            <a:r>
              <a:rPr lang="cs-CZ" sz="2400" b="1" dirty="0"/>
              <a:t>      povrchu kůže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75656" y="6021288"/>
            <a:ext cx="571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Kůže – 10</a:t>
            </a:r>
            <a:r>
              <a:rPr lang="cs-CZ" sz="2400" b="1" baseline="30000" dirty="0"/>
              <a:t>12</a:t>
            </a:r>
            <a:r>
              <a:rPr lang="cs-CZ" sz="2400" b="1" dirty="0"/>
              <a:t>, ústa – 10</a:t>
            </a:r>
            <a:r>
              <a:rPr lang="cs-CZ" sz="2400" b="1" baseline="30000" dirty="0"/>
              <a:t>10</a:t>
            </a:r>
            <a:r>
              <a:rPr lang="cs-CZ" sz="2400" b="1" dirty="0"/>
              <a:t>, zažívací trakt  - 10</a:t>
            </a:r>
            <a:r>
              <a:rPr lang="cs-CZ" sz="2400" b="1" baseline="30000" dirty="0"/>
              <a:t>14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22" y="4287873"/>
            <a:ext cx="2101770" cy="20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5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103272"/>
            <a:ext cx="58654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  <a:p>
            <a:pPr algn="ctr"/>
            <a:r>
              <a:rPr lang="cs-CZ" sz="2400" b="1" dirty="0"/>
              <a:t>Tvorba zubního plaku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798" y="1052736"/>
            <a:ext cx="9370484" cy="30243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103798" y="4077072"/>
            <a:ext cx="9921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nejprve fyzikální proces – pokrytí povrchů filmem z rozpuštěných látek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poté (minuty) – reverzibilní přichycení – ireverzibilní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orální bakterie – různé </a:t>
            </a:r>
            <a:r>
              <a:rPr lang="cs-CZ" sz="2400" dirty="0" err="1"/>
              <a:t>adheziny</a:t>
            </a:r>
            <a:r>
              <a:rPr lang="cs-CZ" sz="2400" dirty="0"/>
              <a:t> – interakce s molekulami a receptory</a:t>
            </a:r>
          </a:p>
          <a:p>
            <a:r>
              <a:rPr lang="cs-CZ" sz="2400" dirty="0"/>
              <a:t>                                    na ostatních bakteriích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Actinomycetes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Porphyromonas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Spirochetes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246960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188640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90554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Biofilm</a:t>
            </a:r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 err="1"/>
              <a:t>koadheze</a:t>
            </a:r>
            <a:r>
              <a:rPr lang="cs-CZ" sz="2400" dirty="0"/>
              <a:t> pozdějších kolonizátorů na již přichycené předešlé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zvýšená diverzita a biomasa </a:t>
            </a:r>
            <a:r>
              <a:rPr lang="cs-CZ" sz="2400" dirty="0" err="1"/>
              <a:t>biofilmu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význam bakteriálních </a:t>
            </a:r>
            <a:r>
              <a:rPr lang="cs-CZ" sz="2400" b="1" dirty="0"/>
              <a:t>polymerů</a:t>
            </a:r>
            <a:r>
              <a:rPr lang="cs-CZ" sz="2400" dirty="0"/>
              <a:t> (</a:t>
            </a:r>
            <a:r>
              <a:rPr lang="cs-CZ" sz="2400" dirty="0" err="1"/>
              <a:t>glukany</a:t>
            </a:r>
            <a:r>
              <a:rPr lang="cs-CZ" sz="2400" dirty="0"/>
              <a:t>, </a:t>
            </a:r>
            <a:r>
              <a:rPr lang="cs-CZ" sz="2400" dirty="0" err="1"/>
              <a:t>fruktany</a:t>
            </a:r>
            <a:r>
              <a:rPr lang="cs-CZ" sz="2400" dirty="0"/>
              <a:t>, </a:t>
            </a:r>
            <a:r>
              <a:rPr lang="cs-CZ" sz="2400" dirty="0" err="1"/>
              <a:t>heteropolymery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matrix</a:t>
            </a:r>
            <a:r>
              <a:rPr lang="cs-CZ" sz="2400" dirty="0"/>
              <a:t> – živiny, voda, enzymy</a:t>
            </a:r>
          </a:p>
          <a:p>
            <a:pPr marL="1714500" lvl="3" indent="-342900">
              <a:buFontTx/>
              <a:buChar char="-"/>
            </a:pPr>
            <a:r>
              <a:rPr lang="cs-CZ" sz="2400" dirty="0"/>
              <a:t>gradient – pH, O</a:t>
            </a:r>
            <a:r>
              <a:rPr lang="cs-CZ" sz="2400" baseline="-25000" dirty="0"/>
              <a:t>2</a:t>
            </a:r>
            <a:r>
              <a:rPr lang="cs-CZ" sz="2400" dirty="0"/>
              <a:t>, živiny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regulace exprese genů – odlišná od stejných planktonických mikrobů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usnadněný horizontální transfer genů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quorum</a:t>
            </a:r>
            <a:r>
              <a:rPr lang="cs-CZ" sz="2400" dirty="0"/>
              <a:t> </a:t>
            </a:r>
            <a:r>
              <a:rPr lang="cs-CZ" sz="2400" dirty="0" err="1"/>
              <a:t>sensing</a:t>
            </a:r>
            <a:r>
              <a:rPr lang="cs-CZ" sz="2400" dirty="0"/>
              <a:t> peptidy zvýšily frekvenci transformace u </a:t>
            </a:r>
            <a:r>
              <a:rPr lang="cs-CZ" sz="2400" i="1" dirty="0"/>
              <a:t>S. </a:t>
            </a:r>
            <a:r>
              <a:rPr lang="cs-CZ" sz="2400" i="1" dirty="0" err="1"/>
              <a:t>mutans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cs-CZ" sz="2400" dirty="0"/>
              <a:t>10-600x</a:t>
            </a:r>
          </a:p>
          <a:p>
            <a:r>
              <a:rPr lang="cs-CZ" sz="2400" dirty="0"/>
              <a:t>-   zvýšená rezistence k antimikrobiálním látkám</a:t>
            </a:r>
          </a:p>
        </p:txBody>
      </p:sp>
    </p:spTree>
    <p:extLst>
      <p:ext uri="{BB962C8B-B14F-4D97-AF65-F5344CB8AC3E}">
        <p14:creationId xmlns:p14="http://schemas.microsoft.com/office/powerpoint/2010/main" val="3166691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96752"/>
            <a:ext cx="920143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Viry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patogenní – příušnice, vzteklina, hepatitida, HIV, respirační infekce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bakteriofágy – lytické, lyzogenní - …….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/>
              <a:t>Houby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detekováno 85 rodů</a:t>
            </a:r>
          </a:p>
          <a:p>
            <a:pPr marL="342900" indent="-342900">
              <a:buFontTx/>
              <a:buChar char="-"/>
            </a:pPr>
            <a:r>
              <a:rPr lang="en-GB" sz="2400" i="1" dirty="0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en-GB" sz="2400" i="1" dirty="0" err="1"/>
              <a:t>Saccharomycetales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en-GB" sz="2400" i="1" dirty="0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en-GB" sz="2400" i="1" dirty="0"/>
              <a:t> Cryptococcus</a:t>
            </a:r>
            <a:r>
              <a:rPr lang="en-GB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r>
              <a:rPr lang="cs-CZ" sz="2400" i="1" dirty="0"/>
              <a:t> – </a:t>
            </a:r>
            <a:r>
              <a:rPr lang="cs-CZ" sz="2400" dirty="0"/>
              <a:t>její přítomnost umožní růst anaerobů v aerobních </a:t>
            </a:r>
            <a:r>
              <a:rPr lang="cs-CZ" sz="2400" dirty="0" err="1"/>
              <a:t>podm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Archea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minoritní součást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metanogeni</a:t>
            </a:r>
            <a:r>
              <a:rPr lang="cs-CZ" sz="2400" dirty="0"/>
              <a:t> – zvláště u osob s </a:t>
            </a:r>
            <a:r>
              <a:rPr lang="en-GB" sz="2400" dirty="0" err="1"/>
              <a:t>periodontit</a:t>
            </a:r>
            <a:r>
              <a:rPr lang="cs-CZ" sz="2400" dirty="0" err="1"/>
              <a:t>ídou</a:t>
            </a:r>
            <a:r>
              <a:rPr lang="en-GB" sz="24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3404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260648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5354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Bakterie</a:t>
            </a:r>
          </a:p>
          <a:p>
            <a:endParaRPr lang="cs-CZ" sz="2400" b="1" dirty="0"/>
          </a:p>
          <a:p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objev ultramalých bakterií (nejen ústní dutina)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redukovaný genom, absence mnoha biosyntetických a </a:t>
            </a:r>
          </a:p>
          <a:p>
            <a:r>
              <a:rPr lang="cs-CZ" sz="2400" dirty="0"/>
              <a:t>     metabolických drah včetně elektronového transportního řetězce</a:t>
            </a:r>
          </a:p>
          <a:p>
            <a:r>
              <a:rPr lang="cs-CZ" sz="2400" dirty="0"/>
              <a:t>-   obligátní </a:t>
            </a:r>
            <a:r>
              <a:rPr lang="cs-CZ" sz="2400" dirty="0" err="1"/>
              <a:t>symbionti</a:t>
            </a:r>
            <a:r>
              <a:rPr lang="cs-CZ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32001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35696" y="332656"/>
            <a:ext cx="6067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268760"/>
            <a:ext cx="8871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Dentální plak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žijící vedle sebe využívají různé živiny, produkují různé</a:t>
            </a:r>
          </a:p>
          <a:p>
            <a:r>
              <a:rPr lang="cs-CZ" sz="2400" dirty="0"/>
              <a:t>     látky: synergismus, indukce odezvy v cílových buňkách a </a:t>
            </a:r>
            <a:r>
              <a:rPr lang="cs-CZ" sz="2400" dirty="0" err="1"/>
              <a:t>kompetice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24" y="2564904"/>
            <a:ext cx="8551244" cy="17373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9024" y="4653136"/>
            <a:ext cx="84455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stejná látka – různá funkce – dle situace, koncentrace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/>
              <a:t> – inhibice, ale v subletálních koncentracích signální funkce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podobně organické kyseliny, bakteriociny – antagonismus, </a:t>
            </a:r>
          </a:p>
          <a:p>
            <a:r>
              <a:rPr lang="cs-CZ" sz="2400" dirty="0"/>
              <a:t>     synergismus</a:t>
            </a:r>
          </a:p>
          <a:p>
            <a:r>
              <a:rPr lang="cs-CZ" sz="2400" dirty="0"/>
              <a:t>-    bakteriociny – kompetence buněk, uvolnění DNA</a:t>
            </a:r>
          </a:p>
        </p:txBody>
      </p:sp>
    </p:spTree>
    <p:extLst>
      <p:ext uri="{BB962C8B-B14F-4D97-AF65-F5344CB8AC3E}">
        <p14:creationId xmlns:p14="http://schemas.microsoft.com/office/powerpoint/2010/main" val="503029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331640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89029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pouhá přítomnost </a:t>
            </a:r>
            <a:r>
              <a:rPr lang="cs-CZ" sz="2400" dirty="0"/>
              <a:t>inhibuje kolonizaci potenciálními patogeny GIT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metabolismus nitrátů </a:t>
            </a:r>
            <a:r>
              <a:rPr lang="cs-CZ" sz="2400" dirty="0"/>
              <a:t>a kardiovaskulární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¼ přijatých nitrátů se vrátí do dutiny ústní (sliny…)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mikrobiota</a:t>
            </a:r>
            <a:r>
              <a:rPr lang="cs-CZ" sz="2400" dirty="0"/>
              <a:t> přemění nitráty na nitrity – ty do krve a přeměna na 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NO – zásadní pro zdraví cév – pružnost, ohebnost – snížení tlaku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i erekce, uvolnění svalstva v trávicí soustavě – posun potravy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použití antibakteriální ústní vody výrazně snížilo příjem nitritů, </a:t>
            </a:r>
          </a:p>
          <a:p>
            <a:r>
              <a:rPr lang="cs-CZ" sz="2400" dirty="0"/>
              <a:t>     zrušilo účinek nitritů na snižování krevního tlaku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ale i souvislost se </a:t>
            </a:r>
            <a:r>
              <a:rPr lang="cs-CZ" sz="2400" b="1" dirty="0"/>
              <a:t>systemickými chorobami</a:t>
            </a:r>
            <a:r>
              <a:rPr lang="cs-CZ" sz="2400" dirty="0"/>
              <a:t>: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metastatic infections of heart, brain, spleen, pancreas, liver,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and bone, </a:t>
            </a:r>
            <a:r>
              <a:rPr lang="en-GB" sz="2400" dirty="0" err="1"/>
              <a:t>artherosclerosis</a:t>
            </a:r>
            <a:r>
              <a:rPr lang="en-GB" sz="2400" dirty="0"/>
              <a:t>, cardiovascular diseases, stroke,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respiratory diseases, meningitis, pneumonia, diabetes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4379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96501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Negativní účinky </a:t>
            </a:r>
            <a:r>
              <a:rPr lang="cs-CZ" sz="2400" b="1" dirty="0" err="1"/>
              <a:t>mikrobioty</a:t>
            </a:r>
            <a:r>
              <a:rPr lang="cs-CZ" sz="2400" b="1" dirty="0"/>
              <a:t> v dutině ústní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zubní kaz, gingivitida, </a:t>
            </a:r>
            <a:r>
              <a:rPr lang="cs-CZ" sz="2400" dirty="0" err="1"/>
              <a:t>periodontitis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UK 	– 46% 15tiletých dětí – kazy v trvalých zubech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45% dospělých - </a:t>
            </a:r>
            <a:r>
              <a:rPr lang="cs-CZ" sz="2400" dirty="0" err="1"/>
              <a:t>perionditida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 </a:t>
            </a:r>
            <a:r>
              <a:rPr lang="cs-CZ" sz="2400" dirty="0"/>
              <a:t>– rozpuštění struktury zubů </a:t>
            </a:r>
            <a:r>
              <a:rPr lang="cs-CZ" sz="2400" b="1" dirty="0"/>
              <a:t>kyselinami</a:t>
            </a:r>
            <a:r>
              <a:rPr lang="cs-CZ" sz="2400" dirty="0"/>
              <a:t> z cukrů, snížení</a:t>
            </a:r>
          </a:p>
          <a:p>
            <a:r>
              <a:rPr lang="cs-CZ" sz="2400" dirty="0" err="1"/>
              <a:t>pufrovací</a:t>
            </a:r>
            <a:r>
              <a:rPr lang="cs-CZ" sz="2400" dirty="0"/>
              <a:t> kapacity slin a tím pH v ústech – změna ústní </a:t>
            </a:r>
            <a:r>
              <a:rPr lang="cs-CZ" sz="2400" dirty="0" err="1"/>
              <a:t>mikrobioty</a:t>
            </a:r>
            <a:r>
              <a:rPr lang="cs-CZ" sz="2400" dirty="0"/>
              <a:t> ve</a:t>
            </a:r>
          </a:p>
          <a:p>
            <a:r>
              <a:rPr lang="cs-CZ" sz="2400" dirty="0"/>
              <a:t>prospěch acidofilních druhů – </a:t>
            </a:r>
            <a:r>
              <a:rPr lang="cs-CZ" sz="2400" b="1" i="1" dirty="0" err="1"/>
              <a:t>Streptococcus</a:t>
            </a:r>
            <a:r>
              <a:rPr lang="cs-CZ" sz="2400" b="1" i="1" dirty="0"/>
              <a:t> </a:t>
            </a:r>
            <a:r>
              <a:rPr lang="cs-CZ" sz="2400" b="1" i="1" dirty="0" err="1"/>
              <a:t>mutans</a:t>
            </a:r>
            <a:r>
              <a:rPr lang="cs-CZ" sz="2400" b="1" i="1" dirty="0"/>
              <a:t> </a:t>
            </a:r>
            <a:r>
              <a:rPr lang="cs-CZ" sz="2400" dirty="0"/>
              <a:t>a </a:t>
            </a:r>
            <a:r>
              <a:rPr lang="cs-CZ" sz="2400" dirty="0" err="1"/>
              <a:t>laktobacily</a:t>
            </a:r>
            <a:r>
              <a:rPr lang="cs-CZ" sz="2400" dirty="0"/>
              <a:t> – </a:t>
            </a:r>
          </a:p>
          <a:p>
            <a:r>
              <a:rPr lang="cs-CZ" sz="2400" dirty="0"/>
              <a:t>další produkce kyselin –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Propionibacterium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 err="1"/>
              <a:t>Scardovia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Jiné bakterie naopak zvyšují pH (močovina, arginin – amoniak)</a:t>
            </a:r>
          </a:p>
          <a:p>
            <a:endParaRPr lang="cs-CZ" sz="2400" dirty="0"/>
          </a:p>
          <a:p>
            <a:r>
              <a:rPr lang="cs-CZ" sz="2400" dirty="0"/>
              <a:t>Stejní obligátní </a:t>
            </a:r>
            <a:r>
              <a:rPr lang="cs-CZ" sz="2400" dirty="0" err="1"/>
              <a:t>anaerobi</a:t>
            </a:r>
            <a:r>
              <a:rPr lang="cs-CZ" sz="2400" dirty="0"/>
              <a:t> jsou obohaceni i v zánětlivých a nádorových</a:t>
            </a:r>
          </a:p>
          <a:p>
            <a:r>
              <a:rPr lang="cs-CZ" sz="2400" dirty="0"/>
              <a:t>tkáních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1600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268760"/>
            <a:ext cx="92434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Gingivitida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90% dospělých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dentální plak </a:t>
            </a:r>
            <a:r>
              <a:rPr lang="cs-CZ" sz="2400" dirty="0"/>
              <a:t>– </a:t>
            </a:r>
            <a:r>
              <a:rPr lang="cs-CZ" sz="2400" b="1" dirty="0"/>
              <a:t>primární</a:t>
            </a:r>
            <a:r>
              <a:rPr lang="cs-CZ" sz="2400" dirty="0"/>
              <a:t> kolonizátoři – G+ </a:t>
            </a:r>
            <a:r>
              <a:rPr lang="cs-CZ" sz="2400" dirty="0" err="1"/>
              <a:t>aerobové</a:t>
            </a:r>
            <a:r>
              <a:rPr lang="cs-CZ" sz="2400" dirty="0"/>
              <a:t> a </a:t>
            </a:r>
            <a:r>
              <a:rPr lang="cs-CZ" sz="2400" dirty="0" err="1"/>
              <a:t>fak</a:t>
            </a:r>
            <a:r>
              <a:rPr lang="cs-CZ" sz="2400" dirty="0"/>
              <a:t>. </a:t>
            </a:r>
            <a:r>
              <a:rPr lang="cs-CZ" sz="2400" dirty="0" err="1"/>
              <a:t>anaerobové</a:t>
            </a:r>
            <a:endParaRPr lang="cs-CZ" sz="2400" dirty="0"/>
          </a:p>
          <a:p>
            <a:r>
              <a:rPr lang="cs-CZ" sz="2400" dirty="0"/>
              <a:t>     (streptokoci a </a:t>
            </a:r>
            <a:r>
              <a:rPr lang="cs-CZ" sz="2400" i="1" dirty="0" err="1"/>
              <a:t>Actinomyces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zralý</a:t>
            </a:r>
            <a:r>
              <a:rPr lang="cs-CZ" sz="2400" dirty="0"/>
              <a:t> (</a:t>
            </a:r>
            <a:r>
              <a:rPr lang="cs-CZ" sz="2400" dirty="0" err="1"/>
              <a:t>mature</a:t>
            </a:r>
            <a:r>
              <a:rPr lang="cs-CZ" sz="2400" dirty="0"/>
              <a:t>) plak – G- </a:t>
            </a:r>
            <a:r>
              <a:rPr lang="cs-CZ" sz="2400" dirty="0" err="1"/>
              <a:t>anaerobové</a:t>
            </a:r>
            <a:r>
              <a:rPr lang="cs-CZ" sz="2400" dirty="0"/>
              <a:t> –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Treponema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Synergistetes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pravidelné čištění zubů – plak „nedozraje“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zanedbaná hygiena – endotoxiny a jiné enzymy do dásní – dráždění</a:t>
            </a:r>
          </a:p>
          <a:p>
            <a:r>
              <a:rPr lang="cs-CZ" sz="2400" dirty="0"/>
              <a:t>     a záněty – ztráta spojení dásně a zubu – periodontální kapsa – </a:t>
            </a:r>
          </a:p>
          <a:p>
            <a:r>
              <a:rPr lang="cs-CZ" sz="2400" dirty="0"/>
              <a:t>     kolonizace anaeroby – reakce hostitele (tvorba proteáz) ještě zhorší</a:t>
            </a:r>
          </a:p>
          <a:p>
            <a:r>
              <a:rPr lang="cs-CZ" sz="2400" dirty="0"/>
              <a:t>     situaci – uvolnění zubů</a:t>
            </a:r>
          </a:p>
          <a:p>
            <a:r>
              <a:rPr lang="cs-CZ" sz="2400" dirty="0"/>
              <a:t>-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gingivalis</a:t>
            </a:r>
            <a:r>
              <a:rPr lang="en-GB" sz="2400" i="1" dirty="0"/>
              <a:t>, Treponema </a:t>
            </a:r>
            <a:r>
              <a:rPr lang="en-GB" sz="2400" i="1" dirty="0" err="1"/>
              <a:t>denticola</a:t>
            </a:r>
            <a:r>
              <a:rPr lang="cs-CZ" sz="2400" i="1" dirty="0"/>
              <a:t>, T</a:t>
            </a:r>
            <a:r>
              <a:rPr lang="en-GB" sz="2400" i="1" dirty="0" err="1"/>
              <a:t>annerella</a:t>
            </a:r>
            <a:r>
              <a:rPr lang="en-GB" sz="2400" i="1" dirty="0"/>
              <a:t> forsythia</a:t>
            </a:r>
            <a:r>
              <a:rPr lang="cs-CZ" sz="2400" i="1" dirty="0"/>
              <a:t>,</a:t>
            </a:r>
          </a:p>
          <a:p>
            <a:r>
              <a:rPr lang="cs-CZ" sz="2400" i="1" dirty="0"/>
              <a:t>   </a:t>
            </a:r>
            <a:r>
              <a:rPr lang="en-GB" sz="2400" dirty="0"/>
              <a:t> </a:t>
            </a:r>
            <a:r>
              <a:rPr lang="en-GB" sz="2400" i="1" dirty="0" err="1"/>
              <a:t>Anaeroglobus</a:t>
            </a:r>
            <a:r>
              <a:rPr lang="en-GB" sz="2400" i="1" dirty="0"/>
              <a:t> </a:t>
            </a:r>
            <a:r>
              <a:rPr lang="en-GB" sz="2400" i="1" dirty="0" err="1"/>
              <a:t>geminatus</a:t>
            </a:r>
            <a:r>
              <a:rPr lang="en-GB" sz="2400" i="1" dirty="0"/>
              <a:t>, </a:t>
            </a:r>
            <a:r>
              <a:rPr lang="en-GB" sz="2400" i="1" dirty="0" err="1"/>
              <a:t>Eubacterium</a:t>
            </a:r>
            <a:r>
              <a:rPr lang="en-GB" sz="2400" i="1" dirty="0"/>
              <a:t> </a:t>
            </a:r>
            <a:r>
              <a:rPr lang="en-GB" sz="2400" i="1" dirty="0" err="1"/>
              <a:t>saphenum</a:t>
            </a:r>
            <a:r>
              <a:rPr lang="en-GB" sz="2400" i="1" dirty="0"/>
              <a:t>, </a:t>
            </a:r>
            <a:r>
              <a:rPr lang="en-GB" sz="2400" i="1" dirty="0" err="1"/>
              <a:t>Filifactor</a:t>
            </a:r>
            <a:r>
              <a:rPr lang="en-GB" sz="2400" i="1" dirty="0"/>
              <a:t> </a:t>
            </a:r>
            <a:r>
              <a:rPr lang="en-GB" sz="2400" i="1" dirty="0" err="1"/>
              <a:t>alocis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endodontalis</a:t>
            </a:r>
            <a:r>
              <a:rPr lang="en-GB" sz="2400" i="1" dirty="0"/>
              <a:t>, </a:t>
            </a:r>
            <a:r>
              <a:rPr lang="en-GB" sz="2400" i="1" dirty="0" err="1"/>
              <a:t>Prevotella</a:t>
            </a:r>
            <a:r>
              <a:rPr lang="en-GB" sz="2400" i="1" dirty="0"/>
              <a:t> </a:t>
            </a:r>
            <a:r>
              <a:rPr lang="en-GB" sz="2400" i="1" dirty="0" err="1"/>
              <a:t>denticola</a:t>
            </a:r>
            <a:r>
              <a:rPr lang="en-GB" sz="2400" dirty="0"/>
              <a:t> </a:t>
            </a:r>
            <a:r>
              <a:rPr lang="cs-CZ" sz="2400" dirty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3998510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3" y="2348880"/>
            <a:ext cx="7020272" cy="43495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980728"/>
            <a:ext cx="8734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Zdravá ústa – většina bakterií v symbióze s hostitelem </a:t>
            </a:r>
          </a:p>
          <a:p>
            <a:r>
              <a:rPr lang="cs-CZ" sz="2400" dirty="0"/>
              <a:t>Nemoc – zvýšený výskyt kariogenních a </a:t>
            </a:r>
            <a:r>
              <a:rPr lang="cs-CZ" sz="2400" dirty="0" err="1"/>
              <a:t>periodontopatických</a:t>
            </a:r>
            <a:r>
              <a:rPr lang="cs-CZ" sz="2400" dirty="0"/>
              <a:t> bakterií</a:t>
            </a:r>
          </a:p>
          <a:p>
            <a:r>
              <a:rPr lang="cs-CZ" sz="2400" dirty="0"/>
              <a:t>- narušení rovnováhy – </a:t>
            </a:r>
            <a:r>
              <a:rPr lang="cs-CZ" sz="2400" dirty="0" err="1"/>
              <a:t>dysbiotický</a:t>
            </a:r>
            <a:r>
              <a:rPr lang="cs-CZ" sz="2400" dirty="0"/>
              <a:t> stav</a:t>
            </a:r>
          </a:p>
        </p:txBody>
      </p:sp>
    </p:spTree>
    <p:extLst>
      <p:ext uri="{BB962C8B-B14F-4D97-AF65-F5344CB8AC3E}">
        <p14:creationId xmlns:p14="http://schemas.microsoft.com/office/powerpoint/2010/main" val="3148761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260648"/>
            <a:ext cx="5091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5423"/>
            <a:ext cx="6942507" cy="59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9871"/>
            <a:ext cx="4799516" cy="47408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7033" y="692696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</p:spTree>
    <p:extLst>
      <p:ext uri="{BB962C8B-B14F-4D97-AF65-F5344CB8AC3E}">
        <p14:creationId xmlns:p14="http://schemas.microsoft.com/office/powerpoint/2010/main" val="3959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332656"/>
            <a:ext cx="5091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94296"/>
            <a:ext cx="899425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Nespecifická plaková hypotéza </a:t>
            </a:r>
            <a:r>
              <a:rPr lang="cs-CZ" sz="2400" dirty="0"/>
              <a:t>(19. st.) – dentální infekce způsobeny</a:t>
            </a:r>
          </a:p>
          <a:p>
            <a:r>
              <a:rPr lang="cs-CZ" sz="2400" dirty="0"/>
              <a:t>nespecifickým </a:t>
            </a:r>
            <a:r>
              <a:rPr lang="cs-CZ" sz="2400" dirty="0" err="1"/>
              <a:t>nárustem</a:t>
            </a:r>
            <a:r>
              <a:rPr lang="cs-CZ" sz="2400" dirty="0"/>
              <a:t> všech bakterií – odstranit maximum</a:t>
            </a:r>
          </a:p>
          <a:p>
            <a:endParaRPr lang="cs-CZ" sz="2400" dirty="0"/>
          </a:p>
          <a:p>
            <a:r>
              <a:rPr lang="cs-CZ" sz="2400" b="1" dirty="0"/>
              <a:t>Specifická plaková hypotéza </a:t>
            </a:r>
            <a:r>
              <a:rPr lang="cs-CZ" sz="2400" dirty="0"/>
              <a:t>– nemoci způsobené pár druhy, jejich</a:t>
            </a:r>
          </a:p>
          <a:p>
            <a:r>
              <a:rPr lang="cs-CZ" sz="2400" dirty="0"/>
              <a:t>odstranění vyřeší problém</a:t>
            </a:r>
          </a:p>
          <a:p>
            <a:endParaRPr lang="cs-CZ" sz="2400" dirty="0"/>
          </a:p>
          <a:p>
            <a:r>
              <a:rPr lang="cs-CZ" sz="2400" b="1" dirty="0"/>
              <a:t>Ekologická plaková hypotéza </a:t>
            </a:r>
            <a:r>
              <a:rPr lang="cs-CZ" sz="2400" dirty="0"/>
              <a:t>(1980) – výrazné změny v prostředí plaku</a:t>
            </a:r>
          </a:p>
          <a:p>
            <a:r>
              <a:rPr lang="cs-CZ" sz="2400" dirty="0"/>
              <a:t>změní vztahy mezi bakteriemi – obohacení některých druhů. </a:t>
            </a:r>
          </a:p>
          <a:p>
            <a:r>
              <a:rPr lang="cs-CZ" sz="2400" dirty="0"/>
              <a:t>Prevence nemoci nejen inhibicí patogenů, ale i změnou podmínek</a:t>
            </a:r>
          </a:p>
          <a:p>
            <a:r>
              <a:rPr lang="cs-CZ" sz="2400" dirty="0"/>
              <a:t>prostředí.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72182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917431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 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496" y="1415673"/>
            <a:ext cx="936243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Zubní náhrady – </a:t>
            </a:r>
            <a:r>
              <a:rPr lang="cs-CZ" sz="2400" dirty="0"/>
              <a:t>více aerobů, kvasinek a </a:t>
            </a:r>
            <a:r>
              <a:rPr lang="cs-CZ" sz="2400" dirty="0" err="1"/>
              <a:t>laktobacilů</a:t>
            </a:r>
            <a:endParaRPr lang="cs-CZ" sz="2400" dirty="0"/>
          </a:p>
          <a:p>
            <a:r>
              <a:rPr lang="cs-CZ" sz="2400" dirty="0"/>
              <a:t>Na náhradě –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r>
              <a:rPr lang="cs-CZ" sz="2400" dirty="0"/>
              <a:t>Pod náhradou – kyselejší prostředí, méně slin – opět 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kazy</a:t>
            </a:r>
            <a:r>
              <a:rPr lang="en-GB" sz="2400" b="1" dirty="0"/>
              <a:t>  </a:t>
            </a:r>
            <a:r>
              <a:rPr lang="en-GB" sz="2400" dirty="0"/>
              <a:t>- </a:t>
            </a:r>
            <a:r>
              <a:rPr lang="en-GB" sz="2400" dirty="0" err="1"/>
              <a:t>va</a:t>
            </a:r>
            <a:r>
              <a:rPr lang="cs-CZ" sz="2400" dirty="0"/>
              <a:t>k</a:t>
            </a:r>
            <a:r>
              <a:rPr lang="en-GB" sz="2400" dirty="0" err="1"/>
              <a:t>cin</a:t>
            </a:r>
            <a:r>
              <a:rPr lang="cs-CZ" sz="2400" dirty="0" err="1"/>
              <a:t>ace</a:t>
            </a:r>
            <a:r>
              <a:rPr lang="en-GB" sz="2400" dirty="0"/>
              <a:t>, genetic</a:t>
            </a:r>
            <a:r>
              <a:rPr lang="cs-CZ" sz="2400" dirty="0"/>
              <a:t>k</a:t>
            </a:r>
            <a:r>
              <a:rPr lang="en-GB" sz="2400" dirty="0"/>
              <a:t>y </a:t>
            </a:r>
            <a:r>
              <a:rPr lang="en-GB" sz="2400" dirty="0" err="1"/>
              <a:t>modifi</a:t>
            </a:r>
            <a:r>
              <a:rPr lang="cs-CZ" sz="2400" dirty="0"/>
              <a:t>kovaný</a:t>
            </a:r>
            <a:r>
              <a:rPr lang="en-GB" sz="2400" dirty="0"/>
              <a:t>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ALE</a:t>
            </a:r>
            <a:r>
              <a:rPr lang="en-GB" sz="2400" dirty="0"/>
              <a:t> – </a:t>
            </a:r>
            <a:r>
              <a:rPr lang="en-GB" sz="2400" i="1" dirty="0"/>
              <a:t>S. mutants </a:t>
            </a:r>
            <a:r>
              <a:rPr lang="cs-CZ" sz="2400" dirty="0"/>
              <a:t>může být nahrazen jinými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 err="1"/>
              <a:t>emi</a:t>
            </a:r>
            <a:r>
              <a:rPr lang="en-GB" sz="2400" dirty="0"/>
              <a:t>-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benefit</a:t>
            </a:r>
            <a:r>
              <a:rPr lang="cs-CZ" sz="2400" dirty="0"/>
              <a:t>y</a:t>
            </a:r>
            <a:r>
              <a:rPr lang="en-GB" sz="2400" dirty="0"/>
              <a:t>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ů</a:t>
            </a:r>
            <a:r>
              <a:rPr lang="en-GB" sz="2400" dirty="0"/>
              <a:t> - </a:t>
            </a:r>
            <a:r>
              <a:rPr lang="en-GB" sz="2400" dirty="0" err="1"/>
              <a:t>vitam</a:t>
            </a:r>
            <a:r>
              <a:rPr lang="cs-CZ" sz="2400" dirty="0" err="1"/>
              <a:t>íny</a:t>
            </a:r>
            <a:r>
              <a:rPr lang="en-GB" sz="2400" dirty="0"/>
              <a:t>, </a:t>
            </a:r>
            <a:r>
              <a:rPr lang="en-GB" sz="2400" dirty="0" err="1"/>
              <a:t>indu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 nízké  hladiny</a:t>
            </a:r>
            <a:r>
              <a:rPr lang="en-GB" sz="2400" dirty="0"/>
              <a:t> </a:t>
            </a:r>
            <a:r>
              <a:rPr lang="cs-CZ" sz="2400" dirty="0"/>
              <a:t>protilátek</a:t>
            </a:r>
            <a:r>
              <a:rPr lang="en-GB" sz="2400" dirty="0"/>
              <a:t>,</a:t>
            </a:r>
          </a:p>
          <a:p>
            <a:r>
              <a:rPr lang="en-GB" sz="2400" dirty="0"/>
              <a:t>     antagonism</a:t>
            </a:r>
            <a:r>
              <a:rPr lang="cs-CZ" sz="2400" dirty="0" err="1"/>
              <a:t>us</a:t>
            </a:r>
            <a:r>
              <a:rPr lang="cs-CZ" sz="2400" dirty="0"/>
              <a:t> proti nepůvodním druhům (</a:t>
            </a:r>
            <a:r>
              <a:rPr lang="cs-CZ" dirty="0"/>
              <a:t>mastné </a:t>
            </a:r>
            <a:r>
              <a:rPr lang="cs-CZ" dirty="0" err="1"/>
              <a:t>kys</a:t>
            </a:r>
            <a:r>
              <a:rPr lang="cs-CZ" dirty="0"/>
              <a:t>.</a:t>
            </a:r>
            <a:r>
              <a:rPr lang="en-GB" dirty="0"/>
              <a:t>, </a:t>
            </a:r>
            <a:r>
              <a:rPr lang="en-GB" dirty="0" err="1"/>
              <a:t>peroxid</a:t>
            </a:r>
            <a:r>
              <a:rPr lang="cs-CZ" dirty="0"/>
              <a:t>y, </a:t>
            </a:r>
            <a:r>
              <a:rPr lang="en-GB" dirty="0" err="1"/>
              <a:t>bacteriocin</a:t>
            </a:r>
            <a:r>
              <a:rPr lang="cs-CZ" dirty="0"/>
              <a:t>y</a:t>
            </a:r>
            <a:r>
              <a:rPr lang="en-GB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zároveň ale i</a:t>
            </a:r>
            <a:r>
              <a:rPr lang="en-GB" sz="2400" dirty="0"/>
              <a:t> </a:t>
            </a:r>
            <a:r>
              <a:rPr lang="cs-CZ" sz="2400" dirty="0"/>
              <a:t>nemoci</a:t>
            </a:r>
            <a:r>
              <a:rPr lang="en-GB" sz="2400" dirty="0"/>
              <a:t>: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, </a:t>
            </a:r>
            <a:r>
              <a:rPr lang="cs-CZ" sz="2400" dirty="0"/>
              <a:t>zubní kazy</a:t>
            </a:r>
            <a:r>
              <a:rPr lang="en-GB" sz="2400" dirty="0"/>
              <a:t>, gingivitis, </a:t>
            </a:r>
            <a:r>
              <a:rPr lang="en-GB" sz="2400" dirty="0" err="1"/>
              <a:t>periodont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 </a:t>
            </a:r>
          </a:p>
          <a:p>
            <a:r>
              <a:rPr lang="cs-CZ" sz="2400" dirty="0"/>
              <a:t>     nemoci, ale i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 alveolar</a:t>
            </a:r>
            <a:r>
              <a:rPr lang="cs-CZ" sz="2400" dirty="0" err="1"/>
              <a:t>ních</a:t>
            </a:r>
            <a:r>
              <a:rPr lang="en-GB" sz="2400" dirty="0"/>
              <a:t> </a:t>
            </a:r>
            <a:r>
              <a:rPr lang="cs-CZ" sz="2400" dirty="0"/>
              <a:t>kostí</a:t>
            </a:r>
            <a:r>
              <a:rPr lang="en-GB" sz="2400" dirty="0"/>
              <a:t>, </a:t>
            </a:r>
            <a:r>
              <a:rPr lang="cs-CZ" sz="2400" dirty="0"/>
              <a:t>plic</a:t>
            </a:r>
            <a:r>
              <a:rPr lang="en-GB" sz="2400" dirty="0"/>
              <a:t>, </a:t>
            </a:r>
            <a:r>
              <a:rPr lang="cs-CZ" sz="2400" dirty="0"/>
              <a:t>mozku</a:t>
            </a:r>
            <a:r>
              <a:rPr lang="en-GB" sz="2400" dirty="0"/>
              <a:t>, </a:t>
            </a:r>
            <a:r>
              <a:rPr lang="cs-CZ" sz="2400" dirty="0"/>
              <a:t>končetin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(</a:t>
            </a:r>
            <a:r>
              <a:rPr lang="en-GB" sz="2400" i="1" dirty="0" err="1"/>
              <a:t>Bacteroides</a:t>
            </a:r>
            <a:r>
              <a:rPr lang="en-GB" sz="2400" i="1" dirty="0"/>
              <a:t> </a:t>
            </a:r>
            <a:r>
              <a:rPr lang="cs-CZ" sz="2400" i="1" dirty="0"/>
              <a:t>m</a:t>
            </a:r>
            <a:r>
              <a:rPr lang="en-GB" sz="2400" i="1" dirty="0" err="1"/>
              <a:t>elaninogenicus</a:t>
            </a:r>
            <a:r>
              <a:rPr lang="en-GB" sz="2400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06424" y="332656"/>
            <a:ext cx="5865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</p:spTree>
    <p:extLst>
      <p:ext uri="{BB962C8B-B14F-4D97-AF65-F5344CB8AC3E}">
        <p14:creationId xmlns:p14="http://schemas.microsoft.com/office/powerpoint/2010/main" val="1336146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D89E925-89BA-4A0E-AB5B-D30F6916842B}"/>
              </a:ext>
            </a:extLst>
          </p:cNvPr>
          <p:cNvSpPr txBox="1"/>
          <p:nvPr/>
        </p:nvSpPr>
        <p:spPr>
          <a:xfrm>
            <a:off x="2369602" y="332656"/>
            <a:ext cx="4404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Parodontitida</a:t>
            </a:r>
            <a:r>
              <a:rPr lang="cs-CZ" sz="3200" b="1" dirty="0"/>
              <a:t> a Diabetes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253D284-AC3A-42DB-B542-A9C815D456EB}"/>
              </a:ext>
            </a:extLst>
          </p:cNvPr>
          <p:cNvSpPr txBox="1"/>
          <p:nvPr/>
        </p:nvSpPr>
        <p:spPr>
          <a:xfrm>
            <a:off x="493833" y="1916832"/>
            <a:ext cx="7966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2-3x vyšší riziko </a:t>
            </a:r>
            <a:r>
              <a:rPr lang="cs-CZ" sz="2400" b="1" dirty="0" err="1"/>
              <a:t>parodontitidy</a:t>
            </a:r>
            <a:r>
              <a:rPr lang="cs-CZ" sz="2400" b="1" dirty="0"/>
              <a:t> u diabetiků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zvýšená hladina glykovaného hemoglobinu zvyšuje riziko</a:t>
            </a:r>
          </a:p>
          <a:p>
            <a:r>
              <a:rPr lang="cs-CZ" sz="2400" dirty="0"/>
              <a:t>    diabetických komplikací včetně </a:t>
            </a:r>
            <a:r>
              <a:rPr lang="cs-CZ" sz="2400" dirty="0" err="1"/>
              <a:t>parodontitidy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U </a:t>
            </a:r>
            <a:r>
              <a:rPr lang="cs-CZ" sz="2400" b="1" dirty="0" err="1"/>
              <a:t>parodontitidy</a:t>
            </a:r>
            <a:r>
              <a:rPr lang="cs-CZ" sz="2400" b="1" dirty="0"/>
              <a:t> až o 1/3 vyšší riziko vzniku diabetu</a:t>
            </a:r>
          </a:p>
          <a:p>
            <a:r>
              <a:rPr lang="cs-CZ" sz="2400" dirty="0"/>
              <a:t>- mediátory zánětu a orální patogeny (</a:t>
            </a:r>
            <a:r>
              <a:rPr lang="cs-CZ" sz="2400" i="1" dirty="0"/>
              <a:t>P. </a:t>
            </a:r>
            <a:r>
              <a:rPr lang="cs-CZ" sz="2400" i="1" dirty="0" err="1"/>
              <a:t>gingivalis</a:t>
            </a:r>
            <a:r>
              <a:rPr lang="cs-CZ" sz="2400" dirty="0"/>
              <a:t>) a jejich toxiny mohou pronikat krví do těla a indukovat zánět, který je rizikovým faktorem pro vznik inzulinové rezistence a diabetu</a:t>
            </a:r>
          </a:p>
        </p:txBody>
      </p:sp>
    </p:spTree>
    <p:extLst>
      <p:ext uri="{BB962C8B-B14F-4D97-AF65-F5344CB8AC3E}">
        <p14:creationId xmlns:p14="http://schemas.microsoft.com/office/powerpoint/2010/main" val="1873042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C9AFF7C-EA5F-4031-AA74-ABCA79F6C2EA}"/>
              </a:ext>
            </a:extLst>
          </p:cNvPr>
          <p:cNvSpPr txBox="1"/>
          <p:nvPr/>
        </p:nvSpPr>
        <p:spPr>
          <a:xfrm>
            <a:off x="1705798" y="476672"/>
            <a:ext cx="573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Paradontitida</a:t>
            </a:r>
            <a:r>
              <a:rPr lang="cs-CZ" sz="3200" b="1" dirty="0"/>
              <a:t> a předčasný porod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B80AAD8-38F2-4289-9169-2EB27D99C257}"/>
              </a:ext>
            </a:extLst>
          </p:cNvPr>
          <p:cNvSpPr txBox="1"/>
          <p:nvPr/>
        </p:nvSpPr>
        <p:spPr>
          <a:xfrm>
            <a:off x="395536" y="1772816"/>
            <a:ext cx="8182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Přímo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Parodontální</a:t>
            </a:r>
            <a:r>
              <a:rPr lang="cs-CZ" sz="2400" dirty="0"/>
              <a:t> patogeny krevním řečištěm k placentě a do </a:t>
            </a:r>
            <a:r>
              <a:rPr lang="cs-CZ" sz="2400" dirty="0" err="1"/>
              <a:t>amniotické</a:t>
            </a:r>
            <a:r>
              <a:rPr lang="cs-CZ" sz="2400" dirty="0"/>
              <a:t> tekutiny, lokálně iniciují zánět a ten může vést k iniciaci předčasného porodu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/>
              <a:t>Nepřímo</a:t>
            </a:r>
          </a:p>
          <a:p>
            <a:r>
              <a:rPr lang="cs-CZ" sz="2400" dirty="0"/>
              <a:t>-zánětlivé markery a toxiny z dutiny ústní přes krev do placenty a jater</a:t>
            </a:r>
          </a:p>
          <a:p>
            <a:r>
              <a:rPr lang="cs-CZ" sz="2400" dirty="0"/>
              <a:t>- Indukce produkce dalších prozánětlivých molekul, jejichž zvýšená hladina je asociována s iniciací porodu</a:t>
            </a:r>
          </a:p>
        </p:txBody>
      </p:sp>
    </p:spTree>
    <p:extLst>
      <p:ext uri="{BB962C8B-B14F-4D97-AF65-F5344CB8AC3E}">
        <p14:creationId xmlns:p14="http://schemas.microsoft.com/office/powerpoint/2010/main" val="1749650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FE58E5-93BB-4F68-BDD8-5C7CD488F365}"/>
              </a:ext>
            </a:extLst>
          </p:cNvPr>
          <p:cNvSpPr txBox="1"/>
          <p:nvPr/>
        </p:nvSpPr>
        <p:spPr>
          <a:xfrm>
            <a:off x="1331754" y="476672"/>
            <a:ext cx="648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Parodontitida</a:t>
            </a:r>
            <a:r>
              <a:rPr lang="cs-CZ" sz="3200" b="1" dirty="0"/>
              <a:t> a revmatoidní artritida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AC9A8BA-2590-4186-A02B-5AF5D6F96BB9}"/>
              </a:ext>
            </a:extLst>
          </p:cNvPr>
          <p:cNvSpPr txBox="1"/>
          <p:nvPr/>
        </p:nvSpPr>
        <p:spPr>
          <a:xfrm>
            <a:off x="539552" y="184482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Parodontitida</a:t>
            </a:r>
            <a:r>
              <a:rPr lang="cs-CZ" sz="2400" dirty="0"/>
              <a:t> může zhoršovat účinek anti-RA léčby</a:t>
            </a:r>
          </a:p>
          <a:p>
            <a:endParaRPr lang="cs-CZ" sz="2400" dirty="0"/>
          </a:p>
          <a:p>
            <a:r>
              <a:rPr lang="cs-CZ" sz="2400" dirty="0"/>
              <a:t>Léčba RA často zlepšuje i stav </a:t>
            </a:r>
            <a:r>
              <a:rPr lang="cs-CZ" sz="2400" dirty="0" err="1"/>
              <a:t>parodontu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Opačná závislost kontroverzní</a:t>
            </a:r>
          </a:p>
        </p:txBody>
      </p:sp>
    </p:spTree>
    <p:extLst>
      <p:ext uri="{BB962C8B-B14F-4D97-AF65-F5344CB8AC3E}">
        <p14:creationId xmlns:p14="http://schemas.microsoft.com/office/powerpoint/2010/main" val="1589845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6EF924D-C64F-4FBD-BB5B-D86A51857C21}"/>
              </a:ext>
            </a:extLst>
          </p:cNvPr>
          <p:cNvSpPr txBox="1"/>
          <p:nvPr/>
        </p:nvSpPr>
        <p:spPr>
          <a:xfrm>
            <a:off x="1383948" y="404664"/>
            <a:ext cx="6376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Další rizika spojená s </a:t>
            </a:r>
            <a:r>
              <a:rPr lang="cs-CZ" sz="3200" b="1" dirty="0" err="1"/>
              <a:t>parodontitidou</a:t>
            </a:r>
            <a:endParaRPr lang="cs-CZ" sz="3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DC9CC9C-4E86-4BD4-A5C7-C4957A7300B9}"/>
              </a:ext>
            </a:extLst>
          </p:cNvPr>
          <p:cNvSpPr txBox="1"/>
          <p:nvPr/>
        </p:nvSpPr>
        <p:spPr>
          <a:xfrm>
            <a:off x="395536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Přítomnost </a:t>
            </a:r>
            <a:r>
              <a:rPr lang="cs-CZ" sz="2400" dirty="0" err="1"/>
              <a:t>parodontálních</a:t>
            </a:r>
            <a:r>
              <a:rPr lang="cs-CZ" sz="2400" dirty="0"/>
              <a:t> patogenů a související zánět jsou rizikovými faktory mnoha tzv. </a:t>
            </a:r>
            <a:r>
              <a:rPr lang="cs-CZ" sz="2400" b="1" dirty="0"/>
              <a:t>nepřenosných civilizačních chorob </a:t>
            </a:r>
            <a:r>
              <a:rPr lang="cs-CZ" sz="2400" dirty="0"/>
              <a:t>(</a:t>
            </a:r>
            <a:r>
              <a:rPr lang="cs-CZ" sz="2400" i="1" dirty="0"/>
              <a:t>F. </a:t>
            </a:r>
            <a:r>
              <a:rPr lang="cs-CZ" sz="2400" i="1" dirty="0" err="1"/>
              <a:t>nucleatum</a:t>
            </a:r>
            <a:r>
              <a:rPr lang="cs-CZ" sz="2400" i="1" dirty="0"/>
              <a:t>, P. </a:t>
            </a:r>
            <a:r>
              <a:rPr lang="cs-CZ" sz="2400" i="1" dirty="0" err="1"/>
              <a:t>gingivalis</a:t>
            </a:r>
            <a:r>
              <a:rPr lang="cs-CZ" sz="2400" i="1" dirty="0"/>
              <a:t>, T. </a:t>
            </a:r>
            <a:r>
              <a:rPr lang="cs-CZ" sz="2400" i="1" dirty="0" err="1"/>
              <a:t>forsythia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Kardiovaskulární onemocnění vč. </a:t>
            </a:r>
            <a:r>
              <a:rPr lang="cs-CZ" sz="2400" dirty="0" err="1"/>
              <a:t>endokartitidy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Nádorová onemocnění hlavy, krku, případně GIT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Riziko předčasného porodu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Revmatoidní artritida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Alzheimerova choroba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Chronická onemocnění ledvin</a:t>
            </a:r>
          </a:p>
        </p:txBody>
      </p:sp>
    </p:spTree>
    <p:extLst>
      <p:ext uri="{BB962C8B-B14F-4D97-AF65-F5344CB8AC3E}">
        <p14:creationId xmlns:p14="http://schemas.microsoft.com/office/powerpoint/2010/main" val="1389030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404664"/>
            <a:ext cx="6600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 a čištění zubů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556792"/>
            <a:ext cx="84088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čištění zubů už několik tisíc let před Kristem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pravidelné používání kartáčku a pasty až po 2. světové válce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reklamy – </a:t>
            </a:r>
            <a:r>
              <a:rPr lang="cs-CZ" sz="2400" b="1" dirty="0"/>
              <a:t>sterilní dutina ústní</a:t>
            </a:r>
            <a:r>
              <a:rPr lang="cs-CZ" sz="2400" dirty="0"/>
              <a:t>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různé techniky čištění zubů (techniky Bassova, </a:t>
            </a:r>
            <a:r>
              <a:rPr lang="cs-CZ" sz="2400" dirty="0" err="1"/>
              <a:t>Fonesova</a:t>
            </a:r>
            <a:r>
              <a:rPr lang="cs-CZ" sz="2400" dirty="0"/>
              <a:t>,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Stillmanova</a:t>
            </a:r>
            <a:r>
              <a:rPr lang="cs-CZ" sz="2400" dirty="0"/>
              <a:t>, </a:t>
            </a:r>
            <a:r>
              <a:rPr lang="cs-CZ" sz="2400" dirty="0" err="1"/>
              <a:t>Chartersova</a:t>
            </a:r>
            <a:r>
              <a:rPr lang="cs-CZ" sz="2400" dirty="0"/>
              <a:t>, .…)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manuální x elektrický kartáček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výběr pasty</a:t>
            </a:r>
          </a:p>
        </p:txBody>
      </p:sp>
    </p:spTree>
    <p:extLst>
      <p:ext uri="{BB962C8B-B14F-4D97-AF65-F5344CB8AC3E}">
        <p14:creationId xmlns:p14="http://schemas.microsoft.com/office/powerpoint/2010/main" val="3973442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23945"/>
            <a:ext cx="846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196752"/>
            <a:ext cx="91439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porod</a:t>
            </a:r>
            <a:r>
              <a:rPr lang="cs-CZ" sz="2400" dirty="0"/>
              <a:t> </a:t>
            </a:r>
            <a:r>
              <a:rPr lang="en-GB" sz="2400" dirty="0"/>
              <a:t>-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vstupují s první potravou </a:t>
            </a:r>
            <a:r>
              <a:rPr lang="en-GB" sz="2400" dirty="0"/>
              <a:t>– </a:t>
            </a:r>
            <a:r>
              <a:rPr lang="cs-CZ" sz="2400" dirty="0"/>
              <a:t>záleží tedy na ní: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kojené</a:t>
            </a:r>
            <a:r>
              <a:rPr lang="cs-CZ" sz="2400" dirty="0"/>
              <a:t>  děti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(90%), </a:t>
            </a:r>
            <a:r>
              <a:rPr lang="en-GB" sz="2400" i="1" dirty="0" err="1"/>
              <a:t>Enterobacteriaceae</a:t>
            </a:r>
            <a:r>
              <a:rPr lang="en-GB" sz="2400" dirty="0"/>
              <a:t> a enterococci 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umělá  výživa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</a:t>
            </a:r>
            <a:r>
              <a:rPr lang="cs-CZ" sz="2400" dirty="0"/>
              <a:t>nepřevládají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přechod na </a:t>
            </a:r>
            <a:r>
              <a:rPr lang="cs-CZ" sz="2400" b="1" dirty="0"/>
              <a:t>kravské mléko </a:t>
            </a:r>
            <a:r>
              <a:rPr lang="cs-CZ" sz="2400" dirty="0"/>
              <a:t>nebo pevnou stravu </a:t>
            </a:r>
            <a:r>
              <a:rPr lang="en-GB" sz="2400" dirty="0"/>
              <a:t>- </a:t>
            </a: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plus </a:t>
            </a:r>
          </a:p>
          <a:p>
            <a:r>
              <a:rPr lang="cs-CZ" sz="2400" dirty="0"/>
              <a:t>    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cs-CZ" sz="2400" dirty="0"/>
              <a:t> bakterie</a:t>
            </a:r>
            <a:r>
              <a:rPr lang="en-GB" sz="2400" dirty="0"/>
              <a:t>, </a:t>
            </a:r>
            <a:r>
              <a:rPr lang="en-GB" sz="2400" dirty="0" err="1"/>
              <a:t>bacteroides</a:t>
            </a:r>
            <a:r>
              <a:rPr lang="en-GB" sz="2400" dirty="0"/>
              <a:t>, enterococci, lactobacilli a clostridia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FC299A-856A-4F1D-B837-CB183D78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423775"/>
            <a:ext cx="8136904" cy="33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3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ECC41F-7704-43A8-A5DA-22E727785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21" y="1658707"/>
            <a:ext cx="9144000" cy="35405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E69E5D0-0F03-402E-85CA-E1B8CF3D4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5" y="332656"/>
            <a:ext cx="869364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54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1C2F56-4E59-407D-BE83-7250BE1D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929"/>
            <a:ext cx="9115425" cy="60579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2FA6866-E834-4057-B3F9-DE86674DEAB0}"/>
              </a:ext>
            </a:extLst>
          </p:cNvPr>
          <p:cNvSpPr txBox="1"/>
          <p:nvPr/>
        </p:nvSpPr>
        <p:spPr>
          <a:xfrm>
            <a:off x="404545" y="116632"/>
            <a:ext cx="8334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Mateřské mléko a jeho význam pro zdraví dítěte</a:t>
            </a:r>
          </a:p>
        </p:txBody>
      </p:sp>
    </p:spTree>
    <p:extLst>
      <p:ext uri="{BB962C8B-B14F-4D97-AF65-F5344CB8AC3E}">
        <p14:creationId xmlns:p14="http://schemas.microsoft.com/office/powerpoint/2010/main" val="139606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97033" y="764704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988840"/>
            <a:ext cx="578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5 miliard (10</a:t>
            </a:r>
            <a:r>
              <a:rPr lang="cs-CZ" sz="2400" b="1" baseline="30000" dirty="0"/>
              <a:t>9</a:t>
            </a:r>
            <a:r>
              <a:rPr lang="cs-CZ" sz="2400" b="1" dirty="0"/>
              <a:t>) – 200 miliónů triliónů (10</a:t>
            </a:r>
            <a:r>
              <a:rPr lang="cs-CZ" sz="2400" b="1" baseline="30000" dirty="0"/>
              <a:t>18</a:t>
            </a:r>
            <a:r>
              <a:rPr lang="cs-CZ" sz="2400" b="1" dirty="0"/>
              <a:t>) ?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88043" y="3039343"/>
            <a:ext cx="533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Průměrná váha - 70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4077072"/>
            <a:ext cx="5651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Průměrný objem – 15 triliónů 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5085184"/>
            <a:ext cx="493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Snad tedy 37.2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 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92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8374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628800"/>
            <a:ext cx="86780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věk</a:t>
            </a:r>
            <a:r>
              <a:rPr lang="en-GB" sz="2400" dirty="0"/>
              <a:t>, diet</a:t>
            </a:r>
            <a:r>
              <a:rPr lang="cs-CZ" sz="2400" dirty="0"/>
              <a:t>a</a:t>
            </a:r>
            <a:r>
              <a:rPr lang="en-GB" sz="2400" dirty="0"/>
              <a:t>, </a:t>
            </a:r>
            <a:r>
              <a:rPr lang="cs-CZ" sz="2400" dirty="0" err="1"/>
              <a:t>k</a:t>
            </a:r>
            <a:r>
              <a:rPr lang="en-GB" sz="2400" dirty="0" err="1"/>
              <a:t>ultur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podmínky</a:t>
            </a:r>
            <a:r>
              <a:rPr lang="en-GB" sz="2400" dirty="0"/>
              <a:t>, </a:t>
            </a:r>
            <a:r>
              <a:rPr lang="cs-CZ" sz="2400" dirty="0"/>
              <a:t>užívání </a:t>
            </a:r>
            <a:r>
              <a:rPr lang="en-GB" sz="2400" dirty="0" err="1"/>
              <a:t>antibioti</a:t>
            </a:r>
            <a:r>
              <a:rPr lang="cs-CZ" sz="2400" dirty="0"/>
              <a:t>k</a:t>
            </a:r>
            <a:r>
              <a:rPr lang="en-GB" sz="2400" dirty="0"/>
              <a:t>, …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e</a:t>
            </a:r>
            <a:r>
              <a:rPr lang="cs-CZ" sz="2400" dirty="0"/>
              <a:t>z</a:t>
            </a:r>
            <a:r>
              <a:rPr lang="en-GB" sz="2400" dirty="0" err="1"/>
              <a:t>ophagus</a:t>
            </a:r>
            <a:r>
              <a:rPr lang="en-GB" sz="2400" dirty="0"/>
              <a:t> – </a:t>
            </a:r>
            <a:r>
              <a:rPr lang="cs-CZ" sz="2400" dirty="0"/>
              <a:t>žádné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žaludek</a:t>
            </a:r>
            <a:r>
              <a:rPr lang="en-GB" sz="2400" dirty="0"/>
              <a:t>– pH - acid-tolerant</a:t>
            </a:r>
            <a:r>
              <a:rPr lang="cs-CZ" sz="2400" dirty="0"/>
              <a:t>ní</a:t>
            </a:r>
            <a:r>
              <a:rPr lang="en-GB" sz="2400" dirty="0"/>
              <a:t> lactobacilli</a:t>
            </a:r>
          </a:p>
          <a:p>
            <a:pPr marL="2171700" lvl="4" indent="-342900">
              <a:buFontTx/>
              <a:buChar char="-"/>
            </a:pPr>
            <a:r>
              <a:rPr lang="en-GB" sz="2400" i="1" dirty="0"/>
              <a:t>Helicobacter pylori – </a:t>
            </a:r>
            <a:r>
              <a:rPr lang="cs-CZ" sz="2400" dirty="0"/>
              <a:t>žaludeční vředy</a:t>
            </a:r>
            <a:r>
              <a:rPr lang="en-GB" sz="2400" dirty="0"/>
              <a:t>, </a:t>
            </a:r>
            <a:r>
              <a:rPr lang="cs-CZ" sz="2400" dirty="0"/>
              <a:t>rakovina</a:t>
            </a:r>
          </a:p>
          <a:p>
            <a:pPr lvl="4"/>
            <a:r>
              <a:rPr lang="cs-CZ" sz="2400" dirty="0"/>
              <a:t>     žaludku a dvanácterníku</a:t>
            </a:r>
            <a:r>
              <a:rPr lang="en-GB" sz="2400" dirty="0"/>
              <a:t> </a:t>
            </a:r>
          </a:p>
          <a:p>
            <a:pPr marL="2171700" lvl="4" indent="-342900">
              <a:buFontTx/>
              <a:buChar char="-"/>
            </a:pPr>
            <a:r>
              <a:rPr lang="en-GB" sz="2400" dirty="0"/>
              <a:t>urease – urea – ammonium</a:t>
            </a:r>
          </a:p>
          <a:p>
            <a:pPr marL="2171700" lvl="4" indent="-342900">
              <a:buFontTx/>
              <a:buChar char="-"/>
            </a:pPr>
            <a:r>
              <a:rPr lang="cs-CZ" sz="2400" dirty="0"/>
              <a:t>možná i </a:t>
            </a:r>
            <a:r>
              <a:rPr lang="en-GB" sz="2400" dirty="0" err="1"/>
              <a:t>po</a:t>
            </a:r>
            <a:r>
              <a:rPr lang="cs-CZ" sz="2400" dirty="0"/>
              <a:t>z</a:t>
            </a:r>
            <a:r>
              <a:rPr lang="en-GB" sz="2400" dirty="0" err="1"/>
              <a:t>itiv</a:t>
            </a:r>
            <a:r>
              <a:rPr lang="cs-CZ" sz="2400" dirty="0"/>
              <a:t>ní</a:t>
            </a:r>
            <a:r>
              <a:rPr lang="en-GB" sz="2400" dirty="0"/>
              <a:t> fun</a:t>
            </a:r>
            <a:r>
              <a:rPr lang="cs-CZ" sz="2400" dirty="0" err="1"/>
              <a:t>kce</a:t>
            </a:r>
            <a:r>
              <a:rPr lang="cs-CZ" sz="2400" dirty="0"/>
              <a:t> </a:t>
            </a:r>
          </a:p>
          <a:p>
            <a:pPr marL="2628900" lvl="5" indent="-342900">
              <a:buFontTx/>
              <a:buChar char="-"/>
            </a:pPr>
            <a:r>
              <a:rPr lang="cs-CZ" sz="2400" dirty="0"/>
              <a:t>ochrana proti dětským průjmům a problémům</a:t>
            </a:r>
          </a:p>
          <a:p>
            <a:pPr lvl="5"/>
            <a:r>
              <a:rPr lang="cs-CZ" sz="2400" dirty="0"/>
              <a:t>     jícnu (pálení žáhy a vážnější důsledky)</a:t>
            </a:r>
            <a:endParaRPr lang="en-GB" sz="2400" dirty="0"/>
          </a:p>
          <a:p>
            <a:pPr marL="2171700" lvl="4" indent="-342900">
              <a:buFontTx/>
              <a:buChar char="-"/>
            </a:pPr>
            <a:endParaRPr lang="en-GB" sz="2400" dirty="0"/>
          </a:p>
        </p:txBody>
      </p:sp>
      <p:pic>
        <p:nvPicPr>
          <p:cNvPr id="4" name="image477" descr="normalflorapylori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13784"/>
            <a:ext cx="338437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5070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907966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tenké střevo </a:t>
            </a:r>
            <a:r>
              <a:rPr lang="en-GB" sz="2400" dirty="0"/>
              <a:t>– </a:t>
            </a:r>
            <a:r>
              <a:rPr lang="cs-CZ" sz="2400" dirty="0"/>
              <a:t>vysoká průtoková rychlost </a:t>
            </a:r>
            <a:r>
              <a:rPr lang="en-GB" sz="2400" dirty="0"/>
              <a:t>- lactobacilli a </a:t>
            </a:r>
            <a:endParaRPr lang="cs-CZ" sz="2400" dirty="0"/>
          </a:p>
          <a:p>
            <a:r>
              <a:rPr lang="cs-CZ" sz="2400" i="1" dirty="0"/>
              <a:t>     </a:t>
            </a:r>
            <a:r>
              <a:rPr lang="en-GB" sz="2400" i="1" dirty="0"/>
              <a:t>Enterococcus </a:t>
            </a:r>
            <a:r>
              <a:rPr lang="en-GB" sz="2400" i="1" dirty="0" err="1"/>
              <a:t>faecalis</a:t>
            </a:r>
            <a:r>
              <a:rPr lang="en-GB" sz="2400" i="1" dirty="0"/>
              <a:t> - </a:t>
            </a:r>
            <a:r>
              <a:rPr lang="en-GB" sz="2400" dirty="0"/>
              <a:t>10</a:t>
            </a:r>
            <a:r>
              <a:rPr lang="en-GB" sz="2400" baseline="30000" dirty="0"/>
              <a:t>5 </a:t>
            </a:r>
            <a:r>
              <a:rPr lang="en-GB" sz="2400" dirty="0"/>
              <a:t>- 10</a:t>
            </a:r>
            <a:r>
              <a:rPr lang="en-GB" sz="2400" baseline="30000" dirty="0"/>
              <a:t>7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vzdálenější části </a:t>
            </a:r>
            <a:r>
              <a:rPr lang="en-GB" sz="2400" dirty="0"/>
              <a:t>(10</a:t>
            </a:r>
            <a:r>
              <a:rPr lang="en-GB" sz="2400" baseline="30000" dirty="0"/>
              <a:t>8</a:t>
            </a:r>
            <a:r>
              <a:rPr lang="en-GB" sz="2400" dirty="0"/>
              <a:t>/ml) – </a:t>
            </a:r>
            <a:r>
              <a:rPr lang="cs-CZ" sz="2400" dirty="0"/>
              <a:t>další druhy </a:t>
            </a:r>
            <a:r>
              <a:rPr lang="en-GB" sz="2400" dirty="0"/>
              <a:t>- </a:t>
            </a:r>
            <a:r>
              <a:rPr lang="en-GB" sz="2400" i="1" dirty="0"/>
              <a:t>E. coli</a:t>
            </a:r>
            <a:r>
              <a:rPr lang="en-GB" sz="2400" dirty="0"/>
              <a:t> a </a:t>
            </a:r>
            <a:r>
              <a:rPr lang="cs-CZ" sz="2400" dirty="0"/>
              <a:t>příbuzné bakterie </a:t>
            </a:r>
          </a:p>
          <a:p>
            <a:r>
              <a:rPr lang="cs-CZ" sz="2400" dirty="0"/>
              <a:t>     plus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trávení  - převážně lidské </a:t>
            </a:r>
            <a:r>
              <a:rPr lang="en-GB" sz="2400" dirty="0" err="1"/>
              <a:t>enzym</a:t>
            </a:r>
            <a:r>
              <a:rPr lang="cs-CZ" sz="2400" dirty="0"/>
              <a:t>y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– možná </a:t>
            </a:r>
            <a:r>
              <a:rPr lang="cs-CZ" sz="2400" dirty="0" err="1"/>
              <a:t>kompetice</a:t>
            </a:r>
            <a:r>
              <a:rPr lang="cs-CZ" sz="2400" dirty="0"/>
              <a:t> </a:t>
            </a:r>
          </a:p>
          <a:p>
            <a:r>
              <a:rPr lang="cs-CZ" sz="2400" dirty="0"/>
              <a:t>     o esenciální živiny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tlusté  střevo </a:t>
            </a:r>
            <a:r>
              <a:rPr lang="en-GB" sz="2400" dirty="0"/>
              <a:t>(colon) –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jako v exkrementech</a:t>
            </a:r>
            <a:r>
              <a:rPr lang="en-GB" sz="2400" dirty="0"/>
              <a:t> -  10</a:t>
            </a:r>
            <a:r>
              <a:rPr lang="en-GB" sz="2400" baseline="30000" dirty="0"/>
              <a:t>11</a:t>
            </a:r>
            <a:r>
              <a:rPr lang="en-GB" sz="2400" dirty="0"/>
              <a:t>/ml</a:t>
            </a:r>
            <a:r>
              <a:rPr lang="cs-CZ" sz="2400" dirty="0"/>
              <a:t> </a:t>
            </a:r>
            <a:r>
              <a:rPr lang="en-GB" sz="2400" dirty="0"/>
              <a:t>– 10</a:t>
            </a:r>
            <a:r>
              <a:rPr lang="en-GB" sz="2400" baseline="30000" dirty="0"/>
              <a:t>13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– </a:t>
            </a:r>
            <a:r>
              <a:rPr lang="cs-CZ" sz="2400" dirty="0"/>
              <a:t>kolem </a:t>
            </a:r>
            <a:r>
              <a:rPr lang="en-GB" sz="2400" dirty="0"/>
              <a:t>35-50% </a:t>
            </a:r>
            <a:r>
              <a:rPr lang="cs-CZ" sz="2400" dirty="0"/>
              <a:t>obsahu tlustého střeva </a:t>
            </a:r>
            <a:r>
              <a:rPr lang="en-GB" sz="2400" dirty="0"/>
              <a:t>– </a:t>
            </a:r>
            <a:r>
              <a:rPr lang="cs-CZ" sz="2400" dirty="0"/>
              <a:t>více jak 1 kg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oliform</a:t>
            </a:r>
            <a:r>
              <a:rPr lang="cs-CZ" sz="2400" dirty="0"/>
              <a:t>ní</a:t>
            </a:r>
            <a:r>
              <a:rPr lang="en-GB" sz="2400" dirty="0"/>
              <a:t>, </a:t>
            </a:r>
            <a:r>
              <a:rPr lang="en-GB" sz="2400" dirty="0" err="1"/>
              <a:t>entero</a:t>
            </a:r>
            <a:r>
              <a:rPr lang="cs-CZ" sz="2400" dirty="0"/>
              <a:t>k</a:t>
            </a:r>
            <a:r>
              <a:rPr lang="en-GB" sz="2400" dirty="0" err="1"/>
              <a:t>oci</a:t>
            </a:r>
            <a:r>
              <a:rPr lang="en-GB" sz="2400" dirty="0"/>
              <a:t>, </a:t>
            </a:r>
            <a:r>
              <a:rPr lang="cs-CZ" sz="2400" dirty="0"/>
              <a:t>k</a:t>
            </a:r>
            <a:r>
              <a:rPr lang="en-GB" sz="2400" dirty="0" err="1"/>
              <a:t>lostridia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 err="1"/>
              <a:t>tobacilli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predominant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r>
              <a:rPr lang="en-GB" sz="2400" dirty="0"/>
              <a:t> a </a:t>
            </a:r>
            <a:r>
              <a:rPr lang="en-GB" sz="2400" dirty="0" err="1"/>
              <a:t>anaerob</a:t>
            </a:r>
            <a:r>
              <a:rPr lang="cs-CZ" sz="2400" dirty="0"/>
              <a:t>ní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 </a:t>
            </a:r>
          </a:p>
          <a:p>
            <a:r>
              <a:rPr lang="cs-CZ" sz="2400" dirty="0"/>
              <a:t>     mléčného kvašení </a:t>
            </a:r>
            <a:r>
              <a:rPr lang="en-GB" sz="2400" i="1" dirty="0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dirty="0"/>
              <a:t> (</a:t>
            </a:r>
            <a:r>
              <a:rPr lang="en-GB" sz="2400" i="1" dirty="0"/>
              <a:t>Bifidobacterium </a:t>
            </a:r>
            <a:r>
              <a:rPr lang="en-GB" sz="2400" i="1" dirty="0" err="1"/>
              <a:t>bifidum</a:t>
            </a:r>
            <a:r>
              <a:rPr lang="en-GB" sz="2400" dirty="0"/>
              <a:t>) </a:t>
            </a:r>
          </a:p>
          <a:p>
            <a:r>
              <a:rPr lang="en-GB" sz="2400" dirty="0"/>
              <a:t>-    </a:t>
            </a:r>
            <a:r>
              <a:rPr lang="cs-CZ" sz="2400" dirty="0"/>
              <a:t>významné množství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 err="1"/>
              <a:t>ních</a:t>
            </a:r>
            <a:r>
              <a:rPr lang="en-GB" sz="2400" dirty="0"/>
              <a:t> methanogen</a:t>
            </a:r>
            <a:r>
              <a:rPr lang="cs-CZ" sz="2400" dirty="0"/>
              <a:t>ů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08520" y="404664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4871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08520" y="332656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052736"/>
            <a:ext cx="84352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Úloha bakterií v G</a:t>
            </a:r>
            <a:r>
              <a:rPr lang="en-GB" sz="2400" b="1" dirty="0"/>
              <a:t>I </a:t>
            </a:r>
            <a:r>
              <a:rPr lang="en-GB" sz="2400" b="1" dirty="0" err="1"/>
              <a:t>tra</a:t>
            </a:r>
            <a:r>
              <a:rPr lang="cs-CZ" sz="2400" b="1" dirty="0"/>
              <a:t>k</a:t>
            </a:r>
            <a:r>
              <a:rPr lang="en-GB" sz="2400" b="1" dirty="0"/>
              <a:t>t</a:t>
            </a:r>
            <a:r>
              <a:rPr lang="cs-CZ" sz="2400" b="1" dirty="0"/>
              <a:t>u</a:t>
            </a:r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přispívají k výživě a trávení </a:t>
            </a:r>
            <a:r>
              <a:rPr lang="en-GB" sz="2400" dirty="0"/>
              <a:t>(</a:t>
            </a:r>
            <a:r>
              <a:rPr lang="en-GB" sz="2400" dirty="0" err="1"/>
              <a:t>polysa</a:t>
            </a:r>
            <a:r>
              <a:rPr lang="cs-CZ" sz="2400" dirty="0"/>
              <a:t>c</a:t>
            </a:r>
            <a:r>
              <a:rPr lang="en-GB" sz="2400" dirty="0" err="1"/>
              <a:t>harid</a:t>
            </a:r>
            <a:r>
              <a:rPr lang="cs-CZ" sz="2400" dirty="0"/>
              <a:t>y </a:t>
            </a:r>
            <a:r>
              <a:rPr lang="en-GB" sz="2400" dirty="0"/>
              <a:t>– acetate, butyrate a </a:t>
            </a:r>
          </a:p>
          <a:p>
            <a:r>
              <a:rPr lang="en-GB" sz="2400" dirty="0"/>
              <a:t>     propionate – </a:t>
            </a:r>
            <a:r>
              <a:rPr lang="cs-CZ" sz="2400" dirty="0"/>
              <a:t>zdroj uhlíku a energie pro buňky sliznice </a:t>
            </a:r>
            <a:r>
              <a:rPr lang="cs-CZ" sz="2400" dirty="0" err="1"/>
              <a:t>tl</a:t>
            </a:r>
            <a:r>
              <a:rPr lang="cs-CZ" sz="2400" dirty="0"/>
              <a:t>. střeva)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ochrana proti infekci cizorodými mikroby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 err="1"/>
              <a:t>kce</a:t>
            </a:r>
            <a:r>
              <a:rPr lang="en-GB" sz="2400" dirty="0"/>
              <a:t> </a:t>
            </a:r>
            <a:r>
              <a:rPr lang="en-GB" sz="2400" dirty="0" err="1"/>
              <a:t>vitam</a:t>
            </a:r>
            <a:r>
              <a:rPr lang="cs-CZ" sz="2400" dirty="0" err="1"/>
              <a:t>ínů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s</a:t>
            </a:r>
            <a:r>
              <a:rPr lang="en-GB" sz="2400" dirty="0" err="1"/>
              <a:t>timula</a:t>
            </a:r>
            <a:r>
              <a:rPr lang="cs-CZ" sz="2400" dirty="0" err="1"/>
              <a:t>ce</a:t>
            </a:r>
            <a:r>
              <a:rPr lang="cs-CZ" sz="2400" dirty="0"/>
              <a:t> vývoje a aktivity </a:t>
            </a:r>
            <a:r>
              <a:rPr lang="en-GB" sz="2400" dirty="0" err="1"/>
              <a:t>imunologic</a:t>
            </a:r>
            <a:r>
              <a:rPr lang="cs-CZ" sz="2400" dirty="0" err="1"/>
              <a:t>kých</a:t>
            </a:r>
            <a:r>
              <a:rPr lang="en-GB" sz="2400" dirty="0"/>
              <a:t> </a:t>
            </a:r>
            <a:r>
              <a:rPr lang="cs-CZ" sz="2400" dirty="0"/>
              <a:t>tkání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arcinogen</a:t>
            </a:r>
            <a:r>
              <a:rPr lang="cs-CZ" sz="2400" dirty="0"/>
              <a:t>ní</a:t>
            </a:r>
            <a:r>
              <a:rPr lang="en-GB" sz="2400" dirty="0"/>
              <a:t>c</a:t>
            </a:r>
            <a:r>
              <a:rPr lang="cs-CZ" sz="2400" dirty="0"/>
              <a:t>h</a:t>
            </a:r>
            <a:r>
              <a:rPr lang="en-GB" sz="2400" dirty="0"/>
              <a:t> </a:t>
            </a:r>
            <a:r>
              <a:rPr lang="en-GB" sz="2400" dirty="0" err="1"/>
              <a:t>metabolit</a:t>
            </a:r>
            <a:r>
              <a:rPr lang="cs-CZ" sz="2400" dirty="0"/>
              <a:t>ů</a:t>
            </a:r>
            <a:r>
              <a:rPr lang="en-GB" sz="2400" dirty="0"/>
              <a:t> (colon cancer)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změny ve složení </a:t>
            </a:r>
            <a:r>
              <a:rPr lang="en-GB" sz="2400" dirty="0"/>
              <a:t>GI flor</a:t>
            </a:r>
            <a:r>
              <a:rPr lang="cs-CZ" sz="2400" dirty="0"/>
              <a:t>y</a:t>
            </a:r>
            <a:r>
              <a:rPr lang="en-GB" sz="2400" dirty="0"/>
              <a:t> (</a:t>
            </a:r>
            <a:r>
              <a:rPr lang="cs-CZ" sz="2400" dirty="0"/>
              <a:t>špatná výživa</a:t>
            </a:r>
            <a:r>
              <a:rPr lang="en-GB" sz="2400" dirty="0"/>
              <a:t>, </a:t>
            </a:r>
            <a:r>
              <a:rPr lang="en-GB" sz="2400" dirty="0" err="1"/>
              <a:t>antibioti</a:t>
            </a:r>
            <a:r>
              <a:rPr lang="cs-CZ" sz="2400" dirty="0" err="1"/>
              <a:t>ka</a:t>
            </a:r>
            <a:r>
              <a:rPr lang="en-GB" sz="2400" dirty="0"/>
              <a:t>)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posun</a:t>
            </a:r>
            <a:r>
              <a:rPr lang="en-GB" sz="2400" dirty="0"/>
              <a:t> </a:t>
            </a:r>
            <a:r>
              <a:rPr lang="en-GB" sz="2400" dirty="0" err="1"/>
              <a:t>popula</a:t>
            </a:r>
            <a:r>
              <a:rPr lang="cs-CZ" sz="2400" dirty="0" err="1"/>
              <a:t>cí</a:t>
            </a:r>
            <a:r>
              <a:rPr lang="en-GB" sz="2400" dirty="0"/>
              <a:t> a </a:t>
            </a:r>
            <a:r>
              <a:rPr lang="cs-CZ" sz="2400" dirty="0"/>
              <a:t>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en-GB" sz="2400" dirty="0"/>
              <a:t> </a:t>
            </a:r>
            <a:r>
              <a:rPr lang="cs-CZ" sz="2400" dirty="0"/>
              <a:t>cizorodými bakteriemi</a:t>
            </a:r>
            <a:endParaRPr lang="en-GB" sz="2400" dirty="0"/>
          </a:p>
          <a:p>
            <a:pPr marL="800100" lvl="1" indent="-342900">
              <a:buFontTx/>
              <a:buChar char="-"/>
            </a:pPr>
            <a:r>
              <a:rPr lang="en-GB" sz="2400" dirty="0"/>
              <a:t>gastrointestinal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n</a:t>
            </a:r>
            <a:r>
              <a:rPr lang="en-GB" sz="2400" dirty="0"/>
              <a:t>e</a:t>
            </a:r>
            <a:r>
              <a:rPr lang="cs-CZ" sz="2400" dirty="0"/>
              <a:t>moci</a:t>
            </a:r>
            <a:endParaRPr lang="en-GB" sz="2400" dirty="0"/>
          </a:p>
        </p:txBody>
      </p:sp>
      <p:pic>
        <p:nvPicPr>
          <p:cNvPr id="4" name="image478" descr="normalfloracol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4797152"/>
            <a:ext cx="3275856" cy="196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0485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993CAA7-0587-4D43-A622-FB182E9D4B1A}"/>
              </a:ext>
            </a:extLst>
          </p:cNvPr>
          <p:cNvSpPr txBox="1"/>
          <p:nvPr/>
        </p:nvSpPr>
        <p:spPr>
          <a:xfrm>
            <a:off x="2481556" y="404664"/>
            <a:ext cx="41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Bariérová funkce střeva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1808E65-149F-4E6F-B9E0-7BE486F732F9}"/>
              </a:ext>
            </a:extLst>
          </p:cNvPr>
          <p:cNvSpPr txBox="1"/>
          <p:nvPr/>
        </p:nvSpPr>
        <p:spPr>
          <a:xfrm>
            <a:off x="539552" y="1628800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Klky</a:t>
            </a:r>
          </a:p>
          <a:p>
            <a:r>
              <a:rPr lang="cs-CZ" sz="2400" dirty="0"/>
              <a:t>Lymfatická tkáň (GALT) v </a:t>
            </a:r>
            <a:r>
              <a:rPr lang="cs-CZ" sz="2400" dirty="0" err="1"/>
              <a:t>submukóze</a:t>
            </a:r>
            <a:endParaRPr lang="cs-CZ" sz="2400" dirty="0"/>
          </a:p>
          <a:p>
            <a:r>
              <a:rPr lang="cs-CZ" sz="2400" dirty="0"/>
              <a:t>Absorpce (pasivní i aktivní)</a:t>
            </a:r>
          </a:p>
          <a:p>
            <a:r>
              <a:rPr lang="cs-CZ" sz="2400" dirty="0"/>
              <a:t>Brání bakteriální translokaci a průniku toxinů</a:t>
            </a:r>
          </a:p>
          <a:p>
            <a:r>
              <a:rPr lang="cs-CZ" sz="2400" dirty="0"/>
              <a:t>Fyziologická složka (hlen, bakterie a jejich produkty)</a:t>
            </a:r>
          </a:p>
          <a:p>
            <a:r>
              <a:rPr lang="cs-CZ" sz="2400" dirty="0"/>
              <a:t>Imunologická složka (</a:t>
            </a:r>
            <a:r>
              <a:rPr lang="cs-CZ" sz="2400" dirty="0" err="1"/>
              <a:t>slgA</a:t>
            </a:r>
            <a:r>
              <a:rPr lang="cs-CZ" sz="2400" dirty="0"/>
              <a:t>, </a:t>
            </a:r>
            <a:r>
              <a:rPr lang="cs-CZ" sz="2400" dirty="0" err="1"/>
              <a:t>sérovéIgA</a:t>
            </a:r>
            <a:r>
              <a:rPr lang="cs-CZ" sz="2400" dirty="0"/>
              <a:t> a </a:t>
            </a:r>
            <a:r>
              <a:rPr lang="cs-CZ" sz="2400" dirty="0" err="1"/>
              <a:t>IgG</a:t>
            </a:r>
            <a:r>
              <a:rPr lang="cs-CZ" sz="2400" dirty="0"/>
              <a:t>, RES)</a:t>
            </a:r>
          </a:p>
          <a:p>
            <a:endParaRPr lang="cs-CZ" sz="2400" dirty="0"/>
          </a:p>
          <a:p>
            <a:r>
              <a:rPr lang="cs-CZ" sz="2400" dirty="0"/>
              <a:t>Abnormální </a:t>
            </a:r>
            <a:r>
              <a:rPr lang="cs-CZ" sz="2400" dirty="0" err="1"/>
              <a:t>mikrobiota</a:t>
            </a:r>
            <a:r>
              <a:rPr lang="cs-CZ" sz="2400" dirty="0"/>
              <a:t> může zvýšit střevní propustnost</a:t>
            </a:r>
          </a:p>
          <a:p>
            <a:r>
              <a:rPr lang="cs-CZ" sz="2400" dirty="0"/>
              <a:t>Bakteriální složky včetně LPS mohou pronikat do krve</a:t>
            </a:r>
          </a:p>
          <a:p>
            <a:r>
              <a:rPr lang="cs-CZ" sz="2400" dirty="0"/>
              <a:t>Zvýší se koncentrace cirkulujících prozánětlivých cytokinů</a:t>
            </a:r>
          </a:p>
        </p:txBody>
      </p:sp>
    </p:spTree>
    <p:extLst>
      <p:ext uri="{BB962C8B-B14F-4D97-AF65-F5344CB8AC3E}">
        <p14:creationId xmlns:p14="http://schemas.microsoft.com/office/powerpoint/2010/main" val="119160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BF7D903-C7F2-4009-B6F0-F03578E10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692696"/>
            <a:ext cx="760372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630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EB92A5A-E6AB-414F-B220-427098957558}"/>
              </a:ext>
            </a:extLst>
          </p:cNvPr>
          <p:cNvSpPr txBox="1"/>
          <p:nvPr/>
        </p:nvSpPr>
        <p:spPr>
          <a:xfrm>
            <a:off x="3932626" y="404664"/>
            <a:ext cx="1278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Střevo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031B31-CF1C-4AED-9493-D97DC4CE5B72}"/>
              </a:ext>
            </a:extLst>
          </p:cNvPr>
          <p:cNvSpPr txBox="1"/>
          <p:nvPr/>
        </p:nvSpPr>
        <p:spPr>
          <a:xfrm>
            <a:off x="467544" y="141277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200 m2 – v kontaktu s vnějším prostředím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Největší koncentrace mikrobů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Největší imunitní orgán – 70% imunitních buněk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mozku (100mld) největší rezervoár neutronů (500 mil) – srovnatelné s míchou – „druhý mozek“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Nervus</a:t>
            </a:r>
            <a:r>
              <a:rPr lang="cs-CZ" sz="2400" dirty="0"/>
              <a:t> vagus – spojení mozku a střeva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Neurotransmitery (ve střevě je produkován serotonin)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SCFA</a:t>
            </a:r>
          </a:p>
        </p:txBody>
      </p:sp>
    </p:spTree>
    <p:extLst>
      <p:ext uri="{BB962C8B-B14F-4D97-AF65-F5344CB8AC3E}">
        <p14:creationId xmlns:p14="http://schemas.microsoft.com/office/powerpoint/2010/main" val="21827636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F7FBC1C-6206-4038-A883-B03EA2237C4E}"/>
              </a:ext>
            </a:extLst>
          </p:cNvPr>
          <p:cNvSpPr txBox="1"/>
          <p:nvPr/>
        </p:nvSpPr>
        <p:spPr>
          <a:xfrm>
            <a:off x="3160395" y="404664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Gut – Brain axis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223F406-64FB-4AEF-908E-80623B83D66C}"/>
              </a:ext>
            </a:extLst>
          </p:cNvPr>
          <p:cNvSpPr txBox="1"/>
          <p:nvPr/>
        </p:nvSpPr>
        <p:spPr>
          <a:xfrm>
            <a:off x="467544" y="1556792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Obousměrná komunikace </a:t>
            </a:r>
            <a:r>
              <a:rPr lang="cs-CZ" sz="2400" dirty="0"/>
              <a:t>mezi centrálním a </a:t>
            </a:r>
            <a:r>
              <a:rPr lang="cs-CZ" sz="2400" dirty="0" err="1"/>
              <a:t>enterickým</a:t>
            </a:r>
            <a:r>
              <a:rPr lang="cs-CZ" sz="2400" dirty="0"/>
              <a:t> nervovým systémem, spojující emoční a kognitivní centra mozku s periferními střevními funkcemi. </a:t>
            </a:r>
          </a:p>
          <a:p>
            <a:endParaRPr lang="cs-CZ" sz="2400" dirty="0"/>
          </a:p>
          <a:p>
            <a:r>
              <a:rPr lang="cs-CZ" sz="2400" dirty="0"/>
              <a:t>Nedávné pokroky ve výzkumu popsaly důležitost střevní mikroflóry při ovlivňování těchto interakcí. </a:t>
            </a:r>
          </a:p>
          <a:p>
            <a:endParaRPr lang="cs-CZ" sz="2400" dirty="0"/>
          </a:p>
          <a:p>
            <a:r>
              <a:rPr lang="cs-CZ" sz="2400" dirty="0"/>
              <a:t>Tato interakce mezi </a:t>
            </a:r>
            <a:r>
              <a:rPr lang="cs-CZ" sz="2400" dirty="0" err="1"/>
              <a:t>mikrobiotou</a:t>
            </a:r>
            <a:r>
              <a:rPr lang="cs-CZ" sz="2400" dirty="0"/>
              <a:t> a GBA se zdá být obousměrná, konkrétně prostřednictvím signalizace ze střevní mikroflóry do mozku a z mozku do střevní mikroflóry pomocí nervových, endokrinních, imunitních a humorálních vazeb.</a:t>
            </a:r>
          </a:p>
        </p:txBody>
      </p:sp>
    </p:spTree>
    <p:extLst>
      <p:ext uri="{BB962C8B-B14F-4D97-AF65-F5344CB8AC3E}">
        <p14:creationId xmlns:p14="http://schemas.microsoft.com/office/powerpoint/2010/main" val="3892035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73DCDFB-0024-4D3E-92B8-F659F305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923925"/>
            <a:ext cx="50482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128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07BB48C-9084-4E28-BA08-AD01110E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990600"/>
            <a:ext cx="6438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459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750164"/>
            <a:ext cx="91091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většina známých virů jsou </a:t>
            </a:r>
            <a:r>
              <a:rPr lang="cs-CZ" sz="2400" dirty="0" err="1"/>
              <a:t>patogeni</a:t>
            </a:r>
            <a:r>
              <a:rPr lang="cs-CZ" sz="2400" dirty="0"/>
              <a:t> – jen tak jsme se o nich dozvěděli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mnoho virů nás infikuje bez příznaků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molekulární metody – mnoho dalších virů objeveno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původně 2 humánní </a:t>
            </a:r>
            <a:r>
              <a:rPr lang="cs-CZ" sz="2400" dirty="0" err="1"/>
              <a:t>polyomaviry</a:t>
            </a:r>
            <a:r>
              <a:rPr lang="cs-CZ" sz="2400" dirty="0"/>
              <a:t> – dnes 13 – infikují nás během </a:t>
            </a:r>
          </a:p>
          <a:p>
            <a:r>
              <a:rPr lang="cs-CZ" sz="2400" dirty="0"/>
              <a:t>     dětství a pak čekají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Kochovy postuláty – problém u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virů není ani zcela patogenní ani neškodná – dle situace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0155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797152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Co tedy vlastně jsme?!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2301"/>
            <a:ext cx="844538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Celkový poměr lidských a bakteriálních buněk je </a:t>
            </a:r>
          </a:p>
          <a:p>
            <a:pPr algn="ctr"/>
            <a:endParaRPr lang="cs-CZ" sz="3200" b="1" dirty="0"/>
          </a:p>
          <a:p>
            <a:pPr algn="ctr"/>
            <a:r>
              <a:rPr lang="cs-CZ" sz="3200" b="1" dirty="0"/>
              <a:t>1 : 1-10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150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484784"/>
            <a:ext cx="90936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Benefity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infekce v dětství stimuluje vývoj imunitního systému – ochrana proti</a:t>
            </a:r>
          </a:p>
          <a:p>
            <a:r>
              <a:rPr lang="cs-CZ" sz="2400" dirty="0"/>
              <a:t>     pozdější infekci a přehnané reakci – alergie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komensální vir může poskytnout ochranu proti patogennímu viru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pegivirus</a:t>
            </a:r>
            <a:r>
              <a:rPr lang="cs-CZ" sz="2400" dirty="0"/>
              <a:t> C (příbuzný </a:t>
            </a:r>
            <a:r>
              <a:rPr lang="cs-CZ" sz="2400" dirty="0" err="1"/>
              <a:t>hepatitídě</a:t>
            </a:r>
            <a:r>
              <a:rPr lang="cs-CZ" sz="2400" dirty="0"/>
              <a:t> C, Zika viru, horečka dengue) </a:t>
            </a:r>
          </a:p>
          <a:p>
            <a:r>
              <a:rPr lang="cs-CZ" sz="2400" dirty="0"/>
              <a:t>     zmírňuje důsledky HIV – ¾ miliardy lidí je infikováno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viry preferují rychle se dělící buňky – rakovinné – spontánní regrese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8% našeho genomu jsou </a:t>
            </a:r>
            <a:r>
              <a:rPr lang="cs-CZ" sz="2400" dirty="0" err="1"/>
              <a:t>retrovirální</a:t>
            </a:r>
            <a:r>
              <a:rPr lang="cs-CZ" sz="2400" dirty="0"/>
              <a:t> DNA sekvence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některé jejich funkce jsou esenciální pro přežití hostitele a jeho vývoj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55776" y="260648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447678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260648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5977" y="1268760"/>
            <a:ext cx="93692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2015 – jen 269 z 6000 výsledků pro </a:t>
            </a:r>
            <a:r>
              <a:rPr lang="cs-CZ" sz="2400" dirty="0" err="1"/>
              <a:t>mikrobiom</a:t>
            </a:r>
            <a:r>
              <a:rPr lang="cs-CZ" sz="2400" dirty="0"/>
              <a:t> zmiňovalo houby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mykobiom</a:t>
            </a:r>
            <a:r>
              <a:rPr lang="cs-CZ" sz="2400" dirty="0"/>
              <a:t> – jen 55 výsledků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orální </a:t>
            </a:r>
            <a:r>
              <a:rPr lang="cs-CZ" sz="2400" dirty="0" err="1"/>
              <a:t>mykobiom</a:t>
            </a:r>
            <a:r>
              <a:rPr lang="cs-CZ" sz="2400" dirty="0"/>
              <a:t> u HIV pacientů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výraznější příznaky </a:t>
            </a:r>
            <a:r>
              <a:rPr lang="cs-CZ" sz="2400" dirty="0" err="1"/>
              <a:t>hepatitídy</a:t>
            </a:r>
            <a:r>
              <a:rPr lang="cs-CZ" sz="2400" dirty="0"/>
              <a:t> B korelují s množstvím druhů </a:t>
            </a:r>
          </a:p>
          <a:p>
            <a:r>
              <a:rPr lang="cs-CZ" sz="2400" dirty="0"/>
              <a:t>    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nadměrná přítomnost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tropicalis</a:t>
            </a:r>
            <a:r>
              <a:rPr lang="cs-CZ" sz="2400" i="1" dirty="0"/>
              <a:t> </a:t>
            </a:r>
            <a:r>
              <a:rPr lang="cs-CZ" sz="2400" dirty="0"/>
              <a:t>zhoršuje příznaky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nenarušená mikrobiální komunita – houby neškodné, nebo i prospěšné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narušení – možné problémy</a:t>
            </a:r>
          </a:p>
        </p:txBody>
      </p:sp>
    </p:spTree>
    <p:extLst>
      <p:ext uri="{BB962C8B-B14F-4D97-AF65-F5344CB8AC3E}">
        <p14:creationId xmlns:p14="http://schemas.microsoft.com/office/powerpoint/2010/main" val="969531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332656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91099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dutina ústní – nejen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 dobrovolníků – 101 druhů hub, každý měl 9-23 druhů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(astma), </a:t>
            </a:r>
            <a:r>
              <a:rPr lang="cs-CZ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(transplantace),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(devastující infekce), </a:t>
            </a:r>
            <a:r>
              <a:rPr lang="cs-CZ" sz="2400" i="1" dirty="0" err="1"/>
              <a:t>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(obtížné infekce),</a:t>
            </a:r>
          </a:p>
          <a:p>
            <a:r>
              <a:rPr lang="cs-CZ" sz="2400" i="1" dirty="0"/>
              <a:t>    </a:t>
            </a:r>
            <a:r>
              <a:rPr lang="cs-CZ" sz="2400" i="1" dirty="0" err="1"/>
              <a:t>Cryptococcus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(meningitida u HIV)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jinde na těle </a:t>
            </a:r>
            <a:r>
              <a:rPr lang="cs-CZ" sz="2400" i="1" dirty="0" err="1"/>
              <a:t>Malassezia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kožní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plíce – </a:t>
            </a:r>
            <a:r>
              <a:rPr lang="cs-CZ" sz="2400" i="1" dirty="0" err="1"/>
              <a:t>Aspergillus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zdravých lidí,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nemocných </a:t>
            </a:r>
          </a:p>
          <a:p>
            <a:r>
              <a:rPr lang="cs-CZ" sz="2400" dirty="0"/>
              <a:t>     (cystická fibróza, kardiovaskulární nemoci,…)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– jiný </a:t>
            </a:r>
            <a:r>
              <a:rPr lang="cs-CZ" sz="2400" dirty="0" err="1"/>
              <a:t>mykobiom</a:t>
            </a:r>
            <a:r>
              <a:rPr lang="cs-CZ" sz="2400" dirty="0"/>
              <a:t> než u zdravých lidí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obezita – více zástupců </a:t>
            </a:r>
            <a:r>
              <a:rPr lang="cs-CZ" sz="2400" dirty="0" err="1"/>
              <a:t>Ascomycota</a:t>
            </a:r>
            <a:r>
              <a:rPr lang="cs-CZ" sz="2400" dirty="0"/>
              <a:t>, celkově ale snížená diverzita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Mucor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u štíhlých lidí (korelace s obezitou)</a:t>
            </a:r>
          </a:p>
        </p:txBody>
      </p:sp>
    </p:spTree>
    <p:extLst>
      <p:ext uri="{BB962C8B-B14F-4D97-AF65-F5344CB8AC3E}">
        <p14:creationId xmlns:p14="http://schemas.microsoft.com/office/powerpoint/2010/main" val="18947942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683985"/>
            <a:ext cx="5456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Máme všichni stejné mikroby 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2579420"/>
            <a:ext cx="8859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rozdíly: zažívací trakt, vagina (druhová i metabolická rozmanitost)</a:t>
            </a:r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podobnost: mikroflóra úst a kůže – změny v čase, ale méně </a:t>
            </a:r>
          </a:p>
          <a:p>
            <a:r>
              <a:rPr lang="cs-CZ" sz="2400" b="1" dirty="0"/>
              <a:t>     variabilní u různých jedinců</a:t>
            </a:r>
          </a:p>
        </p:txBody>
      </p:sp>
    </p:spTree>
    <p:extLst>
      <p:ext uri="{BB962C8B-B14F-4D97-AF65-F5344CB8AC3E}">
        <p14:creationId xmlns:p14="http://schemas.microsoft.com/office/powerpoint/2010/main" val="34763533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1412776"/>
            <a:ext cx="92354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plod</a:t>
            </a:r>
            <a:r>
              <a:rPr lang="cs-CZ" sz="2400" dirty="0"/>
              <a:t> v děloze není sterilní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mikroflóra </a:t>
            </a:r>
            <a:r>
              <a:rPr lang="cs-CZ" sz="2400" b="1" dirty="0"/>
              <a:t>vaginy</a:t>
            </a:r>
            <a:r>
              <a:rPr lang="cs-CZ" sz="2400" dirty="0"/>
              <a:t> se mění během těhotenství (80% </a:t>
            </a:r>
            <a:r>
              <a:rPr lang="cs-CZ" sz="2400" i="1" dirty="0" err="1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</a:t>
            </a:r>
            <a:r>
              <a:rPr lang="cs-CZ" sz="2400" dirty="0"/>
              <a:t>.)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novorozenec</a:t>
            </a:r>
            <a:r>
              <a:rPr lang="cs-CZ" sz="2400" dirty="0"/>
              <a:t>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  </a:t>
            </a:r>
            <a:r>
              <a:rPr lang="cs-CZ" sz="2400" b="1" dirty="0"/>
              <a:t>placenty-</a:t>
            </a:r>
            <a:r>
              <a:rPr lang="cs-CZ" sz="2400" dirty="0"/>
              <a:t> </a:t>
            </a:r>
            <a:r>
              <a:rPr lang="en-GB" sz="2400" dirty="0"/>
              <a:t>n</a:t>
            </a:r>
            <a:r>
              <a:rPr lang="cs-CZ" sz="2400" dirty="0"/>
              <a:t>e</a:t>
            </a:r>
            <a:r>
              <a:rPr lang="en-GB" sz="2400" dirty="0" err="1"/>
              <a:t>patogen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/>
              <a:t>omens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microbiota</a:t>
            </a:r>
            <a:r>
              <a:rPr lang="cs-CZ" sz="2400" dirty="0"/>
              <a:t> kmene</a:t>
            </a:r>
            <a:endParaRPr lang="en-GB" sz="2400" dirty="0"/>
          </a:p>
          <a:p>
            <a:r>
              <a:rPr lang="en-GB" sz="2400" dirty="0"/>
              <a:t>     </a:t>
            </a:r>
            <a:r>
              <a:rPr lang="en-GB" sz="2400" dirty="0" err="1"/>
              <a:t>Firmicutes</a:t>
            </a:r>
            <a:r>
              <a:rPr lang="en-GB" sz="2400" dirty="0"/>
              <a:t>, </a:t>
            </a:r>
            <a:r>
              <a:rPr lang="en-GB" sz="2400" dirty="0" err="1"/>
              <a:t>Tenericutes</a:t>
            </a:r>
            <a:r>
              <a:rPr lang="en-GB" sz="2400" dirty="0"/>
              <a:t>, </a:t>
            </a:r>
            <a:r>
              <a:rPr lang="en-GB" sz="2400" dirty="0" err="1"/>
              <a:t>Proteobacteria</a:t>
            </a:r>
            <a:r>
              <a:rPr lang="en-GB" sz="2400" dirty="0"/>
              <a:t>, </a:t>
            </a:r>
            <a:r>
              <a:rPr lang="en-GB" sz="2400" dirty="0" err="1"/>
              <a:t>Bacteroidetes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Fusobacteria</a:t>
            </a:r>
            <a:r>
              <a:rPr lang="cs-CZ" sz="2400" dirty="0"/>
              <a:t> </a:t>
            </a:r>
          </a:p>
          <a:p>
            <a:r>
              <a:rPr lang="cs-CZ" sz="2400" dirty="0"/>
              <a:t>     (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en-GB" sz="2400" i="1" dirty="0"/>
              <a:t>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) – podobné ústní</a:t>
            </a:r>
          </a:p>
          <a:p>
            <a:r>
              <a:rPr lang="cs-CZ" sz="2400" dirty="0"/>
              <a:t>      mikroflóře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další 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cs-CZ" sz="2400" dirty="0"/>
              <a:t> během </a:t>
            </a:r>
            <a:r>
              <a:rPr lang="cs-CZ" sz="2400" b="1" dirty="0"/>
              <a:t>porodu</a:t>
            </a:r>
            <a:r>
              <a:rPr lang="cs-CZ" sz="2400" dirty="0"/>
              <a:t>, poté při </a:t>
            </a:r>
            <a:r>
              <a:rPr lang="cs-CZ" sz="2400" b="1" dirty="0"/>
              <a:t>kojení</a:t>
            </a:r>
            <a:r>
              <a:rPr lang="cs-CZ" sz="2400" dirty="0"/>
              <a:t> (mléko není sterilní)</a:t>
            </a:r>
            <a:r>
              <a:rPr lang="en-GB" sz="2400" dirty="0"/>
              <a:t>, </a:t>
            </a:r>
            <a:endParaRPr lang="cs-CZ" sz="2400" dirty="0"/>
          </a:p>
          <a:p>
            <a:r>
              <a:rPr lang="cs-CZ" sz="2400" dirty="0"/>
              <a:t>     z kůže matky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mléko: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-    </a:t>
            </a:r>
            <a:r>
              <a:rPr lang="cs-CZ" sz="2400" dirty="0"/>
              <a:t>záleží na prostředí matky (příprava…)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také zkoumání prostředí – vše ústy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druhého roku života je dosaženo určité rovnováhy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78146" y="404664"/>
            <a:ext cx="5802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Ustanovení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401793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124744"/>
            <a:ext cx="89498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-    </a:t>
            </a:r>
            <a:r>
              <a:rPr lang="cs-CZ" sz="2400" dirty="0"/>
              <a:t>zahájen</a:t>
            </a:r>
            <a:r>
              <a:rPr lang="en-GB" sz="2400" dirty="0"/>
              <a:t> 2008 – </a:t>
            </a:r>
            <a:r>
              <a:rPr lang="cs-CZ" sz="2400" dirty="0"/>
              <a:t>pětiletý </a:t>
            </a:r>
            <a:r>
              <a:rPr lang="en-GB" sz="2400" dirty="0" err="1"/>
              <a:t>proje</a:t>
            </a:r>
            <a:r>
              <a:rPr lang="cs-CZ" sz="2400" dirty="0"/>
              <a:t>k</a:t>
            </a:r>
            <a:r>
              <a:rPr lang="en-GB" sz="2400" dirty="0"/>
              <a:t>t - </a:t>
            </a:r>
            <a:r>
              <a:rPr lang="cs-CZ" sz="2400" dirty="0"/>
              <a:t>rozpočet</a:t>
            </a:r>
            <a:r>
              <a:rPr lang="en-GB" sz="2400" dirty="0"/>
              <a:t> $115 million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(Human Genome Project – </a:t>
            </a:r>
            <a:r>
              <a:rPr lang="cs-CZ" sz="2400" dirty="0"/>
              <a:t>zahájen </a:t>
            </a:r>
            <a:r>
              <a:rPr lang="en-GB" sz="2400" dirty="0"/>
              <a:t>1990</a:t>
            </a:r>
            <a:r>
              <a:rPr lang="cs-CZ" sz="2400" dirty="0"/>
              <a:t>, dokončen </a:t>
            </a:r>
            <a:r>
              <a:rPr lang="en-GB" sz="2400" dirty="0"/>
              <a:t>2003)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vzorky flóry ústní dutiny, kůže, vagíny, zažívacího traktu a dýchací </a:t>
            </a:r>
          </a:p>
          <a:p>
            <a:r>
              <a:rPr lang="cs-CZ" sz="2400" dirty="0"/>
              <a:t>     soustavy 300 zdravých jedinců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/>
              <a:t>význam změn lidského </a:t>
            </a:r>
            <a:r>
              <a:rPr lang="cs-CZ" sz="2400" dirty="0" err="1"/>
              <a:t>mikrobiomu</a:t>
            </a:r>
            <a:r>
              <a:rPr lang="cs-CZ" sz="2400" dirty="0"/>
              <a:t> pro zdraví a nemoc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 bylo první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?!?!?!?!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zahájeno mnoho dalších (specializovaných) studií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mikrobiomu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American Gut Project,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MetaHIT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MyMicrobes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Human Longevity,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Earth Microbiome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project, Human Food Project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dirty="0"/>
              <a:t>dramatic</a:t>
            </a:r>
            <a:r>
              <a:rPr lang="cs-CZ" sz="2400" dirty="0" err="1"/>
              <a:t>ké</a:t>
            </a:r>
            <a:r>
              <a:rPr lang="en-GB" sz="2400" dirty="0"/>
              <a:t> </a:t>
            </a:r>
            <a:r>
              <a:rPr lang="cs-CZ" sz="2400" dirty="0"/>
              <a:t>rozdíly mezi jedinci co se týká druhového složení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ALE</a:t>
            </a:r>
            <a:r>
              <a:rPr lang="en-GB" sz="2400" b="1" dirty="0"/>
              <a:t> </a:t>
            </a:r>
            <a:r>
              <a:rPr lang="cs-CZ" sz="2400" dirty="0"/>
              <a:t>posuzováno podle </a:t>
            </a:r>
            <a:r>
              <a:rPr lang="en-GB" sz="2400" dirty="0"/>
              <a:t>fun</a:t>
            </a:r>
            <a:r>
              <a:rPr lang="cs-CZ" sz="2400" dirty="0" err="1"/>
              <a:t>kce</a:t>
            </a:r>
            <a:r>
              <a:rPr lang="en-GB" sz="2400" dirty="0"/>
              <a:t> -  </a:t>
            </a:r>
            <a:r>
              <a:rPr lang="en-GB" sz="2400" dirty="0" err="1"/>
              <a:t>ve</a:t>
            </a:r>
            <a:r>
              <a:rPr lang="cs-CZ" sz="2400" dirty="0" err="1"/>
              <a:t>lmi</a:t>
            </a:r>
            <a:r>
              <a:rPr lang="cs-CZ" sz="2400" dirty="0"/>
              <a:t> podobné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</a:t>
            </a:r>
            <a:r>
              <a:rPr lang="cs-CZ" sz="2400" dirty="0"/>
              <a:t>každého jedince je v čase celkem stabilní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hlavní </a:t>
            </a:r>
            <a:r>
              <a:rPr lang="en-GB" sz="2400" dirty="0" err="1"/>
              <a:t>probl</a:t>
            </a:r>
            <a:r>
              <a:rPr lang="cs-CZ" sz="2400" dirty="0"/>
              <a:t>é</a:t>
            </a:r>
            <a:r>
              <a:rPr lang="en-GB" sz="2400" dirty="0"/>
              <a:t>m </a:t>
            </a:r>
            <a:r>
              <a:rPr lang="cs-CZ" sz="2400" dirty="0"/>
              <a:t>v </a:t>
            </a:r>
            <a:r>
              <a:rPr lang="en-GB" sz="2400" dirty="0"/>
              <a:t>interpret</a:t>
            </a:r>
            <a:r>
              <a:rPr lang="cs-CZ" sz="2400" dirty="0" err="1"/>
              <a:t>aci</a:t>
            </a:r>
            <a:r>
              <a:rPr lang="en-GB" sz="2400" dirty="0"/>
              <a:t> </a:t>
            </a:r>
            <a:r>
              <a:rPr lang="cs-CZ" sz="2400" dirty="0"/>
              <a:t>výsledků</a:t>
            </a:r>
            <a:r>
              <a:rPr lang="en-GB" sz="2400" dirty="0"/>
              <a:t> – </a:t>
            </a:r>
            <a:r>
              <a:rPr lang="cs-CZ" sz="2400" dirty="0"/>
              <a:t>veřejné </a:t>
            </a:r>
            <a:r>
              <a:rPr lang="en-GB" sz="2400" dirty="0" err="1"/>
              <a:t>datab</a:t>
            </a:r>
            <a:r>
              <a:rPr lang="cs-CZ" sz="2400" dirty="0" err="1"/>
              <a:t>áz</a:t>
            </a:r>
            <a:r>
              <a:rPr lang="en-GB" sz="2400" dirty="0"/>
              <a:t>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90367" y="332656"/>
            <a:ext cx="488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Microbiome</a:t>
            </a:r>
            <a:r>
              <a:rPr lang="cs-CZ" sz="3200" b="1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6135434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116632"/>
            <a:ext cx="522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Význam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836712"/>
            <a:ext cx="880574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do r. </a:t>
            </a:r>
            <a:r>
              <a:rPr lang="en-GB" sz="2400" dirty="0"/>
              <a:t> 2015 – </a:t>
            </a:r>
            <a:r>
              <a:rPr lang="cs-CZ" sz="2400" dirty="0"/>
              <a:t>publikováno kolem </a:t>
            </a:r>
            <a:r>
              <a:rPr lang="en-GB" sz="2400" dirty="0"/>
              <a:t>19 000 </a:t>
            </a:r>
            <a:r>
              <a:rPr lang="cs-CZ" sz="2400" dirty="0"/>
              <a:t>článků</a:t>
            </a:r>
            <a:r>
              <a:rPr lang="en-GB" sz="2400" dirty="0"/>
              <a:t> (5,000 </a:t>
            </a:r>
            <a:r>
              <a:rPr lang="cs-CZ" sz="2400" dirty="0"/>
              <a:t>v r.</a:t>
            </a:r>
            <a:r>
              <a:rPr lang="en-GB" sz="2400" dirty="0"/>
              <a:t> 2015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popisných</a:t>
            </a:r>
            <a:r>
              <a:rPr lang="en-GB" sz="2400" dirty="0"/>
              <a:t> – </a:t>
            </a:r>
            <a:r>
              <a:rPr lang="en-GB" sz="2400" dirty="0" err="1"/>
              <a:t>identifi</a:t>
            </a:r>
            <a:r>
              <a:rPr lang="cs-CZ" sz="2400" dirty="0" err="1"/>
              <a:t>ka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zůstává otázkou jejich role </a:t>
            </a:r>
            <a:r>
              <a:rPr lang="en-GB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jak spolupracují mezi sebou a s lidským hostitelem?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: také</a:t>
            </a:r>
            <a:r>
              <a:rPr lang="en-GB" sz="2400" dirty="0"/>
              <a:t> </a:t>
            </a:r>
            <a:r>
              <a:rPr lang="en-GB" sz="2400" dirty="0" err="1"/>
              <a:t>vir</a:t>
            </a:r>
            <a:r>
              <a:rPr lang="cs-CZ" sz="2400" dirty="0"/>
              <a:t>y</a:t>
            </a:r>
            <a:r>
              <a:rPr lang="en-GB" sz="2400" dirty="0"/>
              <a:t>, archaea, </a:t>
            </a:r>
            <a:r>
              <a:rPr lang="cs-CZ" sz="2400" dirty="0"/>
              <a:t>houby</a:t>
            </a:r>
            <a:r>
              <a:rPr lang="en-GB" sz="2400" dirty="0"/>
              <a:t>, </a:t>
            </a:r>
            <a:r>
              <a:rPr lang="cs-CZ" sz="2400" dirty="0"/>
              <a:t>jednobuněčná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eukaryota</a:t>
            </a:r>
            <a:r>
              <a:rPr lang="cs-CZ" sz="2400" dirty="0"/>
              <a:t>..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 err="1"/>
              <a:t>genom</a:t>
            </a:r>
            <a:r>
              <a:rPr lang="en-GB" sz="2400" dirty="0"/>
              <a:t> -20 000-25 000 protein </a:t>
            </a:r>
            <a:r>
              <a:rPr lang="cs-CZ" sz="2400" dirty="0"/>
              <a:t>kódujících </a:t>
            </a:r>
            <a:r>
              <a:rPr lang="en-GB" sz="2400" dirty="0"/>
              <a:t>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robiogenom</a:t>
            </a:r>
            <a:r>
              <a:rPr lang="en-GB" sz="2400" dirty="0"/>
              <a:t> -  2-20 </a:t>
            </a:r>
            <a:r>
              <a:rPr lang="en-GB" sz="2400" dirty="0" err="1"/>
              <a:t>mili</a:t>
            </a:r>
            <a:r>
              <a:rPr lang="cs-CZ" sz="2400" dirty="0"/>
              <a:t>ó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 protein</a:t>
            </a:r>
            <a:r>
              <a:rPr lang="cs-CZ" sz="2400" dirty="0"/>
              <a:t> </a:t>
            </a:r>
            <a:r>
              <a:rPr lang="cs-CZ" sz="2400" dirty="0" err="1"/>
              <a:t>kó</a:t>
            </a:r>
            <a:r>
              <a:rPr lang="en-GB" sz="2400" dirty="0"/>
              <a:t>d</a:t>
            </a:r>
            <a:r>
              <a:rPr lang="cs-CZ" sz="2400" dirty="0" err="1"/>
              <a:t>ujících</a:t>
            </a:r>
            <a:r>
              <a:rPr lang="en-GB" sz="2400" dirty="0"/>
              <a:t> 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všichni mikrobi kontinuálně vylučují (</a:t>
            </a:r>
            <a:r>
              <a:rPr lang="en-GB" sz="2400" dirty="0"/>
              <a:t>excrete/secrete</a:t>
            </a:r>
            <a:r>
              <a:rPr lang="cs-CZ" sz="2400" dirty="0"/>
              <a:t>) malé a velké</a:t>
            </a:r>
          </a:p>
          <a:p>
            <a:r>
              <a:rPr lang="cs-CZ" sz="2400" dirty="0"/>
              <a:t>     molekuly a </a:t>
            </a:r>
            <a:r>
              <a:rPr lang="en-GB" sz="2400" dirty="0"/>
              <a:t> </a:t>
            </a:r>
            <a:r>
              <a:rPr lang="cs-CZ" sz="2400" dirty="0"/>
              <a:t>částice obsahující </a:t>
            </a:r>
            <a:r>
              <a:rPr lang="en-GB" sz="2400" dirty="0"/>
              <a:t>RNA, DNA, protein</a:t>
            </a:r>
            <a:r>
              <a:rPr lang="cs-CZ" sz="2400" dirty="0"/>
              <a:t>y</a:t>
            </a:r>
            <a:r>
              <a:rPr lang="en-GB" sz="2400" dirty="0"/>
              <a:t>  - </a:t>
            </a:r>
            <a:r>
              <a:rPr lang="cs-CZ" sz="2400" dirty="0"/>
              <a:t>k</a:t>
            </a:r>
            <a:r>
              <a:rPr lang="en-GB" sz="2400" dirty="0" err="1"/>
              <a:t>omuni</a:t>
            </a:r>
            <a:r>
              <a:rPr lang="cs-CZ" sz="2400" dirty="0"/>
              <a:t>k</a:t>
            </a:r>
            <a:r>
              <a:rPr lang="en-GB" sz="2400" dirty="0"/>
              <a:t>a</a:t>
            </a:r>
            <a:r>
              <a:rPr lang="cs-CZ" sz="2400" dirty="0" err="1"/>
              <a:t>ce</a:t>
            </a:r>
            <a:r>
              <a:rPr lang="cs-CZ" sz="2400" dirty="0"/>
              <a:t> </a:t>
            </a:r>
          </a:p>
          <a:p>
            <a:r>
              <a:rPr lang="cs-CZ" sz="2400" dirty="0"/>
              <a:t>     se sousedy a hostitelem</a:t>
            </a:r>
            <a:r>
              <a:rPr lang="en-GB" sz="2400" dirty="0"/>
              <a:t> – </a:t>
            </a:r>
            <a:r>
              <a:rPr lang="en-GB" sz="2400" dirty="0" err="1"/>
              <a:t>mno</a:t>
            </a:r>
            <a:r>
              <a:rPr lang="cs-CZ" sz="2400" dirty="0"/>
              <a:t>ho z těchto molekul a částic může</a:t>
            </a:r>
          </a:p>
          <a:p>
            <a:r>
              <a:rPr lang="cs-CZ" sz="2400" dirty="0"/>
              <a:t>     proniknout stěnou zažívacího traktu do krevního oběhu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metagenom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u – rychlejší změny než lidský</a:t>
            </a:r>
            <a:r>
              <a:rPr lang="en-GB" sz="2400" dirty="0"/>
              <a:t> genome 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rychlá odezva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= so</a:t>
            </a:r>
            <a:r>
              <a:rPr lang="cs-CZ" sz="2400" dirty="0"/>
              <a:t>f</a:t>
            </a:r>
            <a:r>
              <a:rPr lang="en-GB" sz="2400" dirty="0" err="1"/>
              <a:t>isti</a:t>
            </a:r>
            <a:r>
              <a:rPr lang="cs-CZ" sz="2400" dirty="0"/>
              <a:t>kovaný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 (</a:t>
            </a:r>
            <a:r>
              <a:rPr lang="cs-CZ" sz="2400" dirty="0"/>
              <a:t>nebo soubor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19354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157" y="4869160"/>
            <a:ext cx="8216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ale napřed </a:t>
            </a:r>
            <a:r>
              <a:rPr lang="cs-CZ" sz="2400" dirty="0">
                <a:solidFill>
                  <a:srgbClr val="FF0000"/>
                </a:solidFill>
              </a:rPr>
              <a:t>MUSÍME POZNAT </a:t>
            </a:r>
            <a:r>
              <a:rPr lang="cs-CZ" sz="2400" dirty="0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, </a:t>
            </a:r>
            <a:r>
              <a:rPr lang="cs-CZ" sz="2400" dirty="0"/>
              <a:t>teprve pak můžeme </a:t>
            </a:r>
          </a:p>
          <a:p>
            <a:r>
              <a:rPr lang="cs-CZ" sz="2400" dirty="0"/>
              <a:t>     pomýšlet na cílenou manipulaci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332656"/>
            <a:ext cx="5879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Manipulace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651832"/>
            <a:ext cx="84917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i="1" dirty="0"/>
              <a:t>Clostridium difficile </a:t>
            </a:r>
            <a:r>
              <a:rPr lang="en-US" sz="2400" dirty="0"/>
              <a:t>- </a:t>
            </a:r>
            <a:r>
              <a:rPr lang="en-US" sz="2400" dirty="0" err="1"/>
              <a:t>faecal</a:t>
            </a:r>
            <a:r>
              <a:rPr lang="en-US" sz="2400" dirty="0"/>
              <a:t> transplant (stool bank - </a:t>
            </a:r>
            <a:r>
              <a:rPr lang="en-US" sz="2400" dirty="0" err="1"/>
              <a:t>OpenBiome</a:t>
            </a:r>
            <a:r>
              <a:rPr lang="en-US" sz="2400" dirty="0"/>
              <a:t>)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4. století – čínská lékařská literatura – fekální </a:t>
            </a:r>
            <a:r>
              <a:rPr lang="cs-CZ" sz="2400" dirty="0" err="1"/>
              <a:t>transplant</a:t>
            </a:r>
            <a:r>
              <a:rPr lang="en-US" sz="2400" dirty="0"/>
              <a:t> </a:t>
            </a:r>
            <a:r>
              <a:rPr lang="cs-CZ" sz="2400" dirty="0"/>
              <a:t>při </a:t>
            </a:r>
          </a:p>
          <a:p>
            <a:r>
              <a:rPr lang="cs-CZ" sz="2400" dirty="0"/>
              <a:t>     otravách z potravy a silných průjmech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beduíni – velbloudí trus při bakteriální dysentérii</a:t>
            </a:r>
          </a:p>
        </p:txBody>
      </p:sp>
    </p:spTree>
    <p:extLst>
      <p:ext uri="{BB962C8B-B14F-4D97-AF65-F5344CB8AC3E}">
        <p14:creationId xmlns:p14="http://schemas.microsoft.com/office/powerpoint/2010/main" val="8072235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53D0B0A-9A83-4CD5-8024-45CDF0309002}"/>
              </a:ext>
            </a:extLst>
          </p:cNvPr>
          <p:cNvSpPr txBox="1"/>
          <p:nvPr/>
        </p:nvSpPr>
        <p:spPr>
          <a:xfrm>
            <a:off x="2528908" y="260648"/>
            <a:ext cx="4086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Změna naší </a:t>
            </a:r>
            <a:r>
              <a:rPr lang="cs-CZ" sz="3200" b="1" dirty="0" err="1"/>
              <a:t>mikrobioty</a:t>
            </a:r>
            <a:endParaRPr lang="cs-CZ" sz="3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596C2CF-2F91-4991-ADB5-3C438E1EDE0E}"/>
              </a:ext>
            </a:extLst>
          </p:cNvPr>
          <p:cNvSpPr txBox="1"/>
          <p:nvPr/>
        </p:nvSpPr>
        <p:spPr>
          <a:xfrm>
            <a:off x="539551" y="1340768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Strava (např. vláknina)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Antibiotika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Probiotika </a:t>
            </a:r>
          </a:p>
          <a:p>
            <a:pPr marL="285750" indent="-285750">
              <a:buFontTx/>
              <a:buChar char="-"/>
            </a:pPr>
            <a:r>
              <a:rPr lang="cs-CZ" sz="2400" dirty="0" err="1"/>
              <a:t>Postbiotika</a:t>
            </a:r>
            <a:r>
              <a:rPr lang="cs-CZ" sz="2400" dirty="0"/>
              <a:t> (metabolity probiotik)</a:t>
            </a:r>
          </a:p>
          <a:p>
            <a:pPr marL="285750" indent="-285750">
              <a:buFontTx/>
              <a:buChar char="-"/>
            </a:pPr>
            <a:r>
              <a:rPr lang="cs-CZ" sz="2400" dirty="0" err="1"/>
              <a:t>Prebiotika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Symbiotika</a:t>
            </a:r>
            <a:r>
              <a:rPr lang="cs-CZ" sz="2400" dirty="0"/>
              <a:t> (probiotika a probiotika)</a:t>
            </a:r>
          </a:p>
          <a:p>
            <a:pPr marL="285750" indent="-285750">
              <a:buFontTx/>
              <a:buChar char="-"/>
            </a:pPr>
            <a:r>
              <a:rPr lang="cs-CZ" sz="2400" dirty="0" err="1"/>
              <a:t>Parabiotika</a:t>
            </a:r>
            <a:r>
              <a:rPr lang="cs-CZ" sz="2400" dirty="0"/>
              <a:t> (</a:t>
            </a:r>
            <a:r>
              <a:rPr lang="cs-CZ" sz="2400" dirty="0" err="1"/>
              <a:t>lyzáty</a:t>
            </a:r>
            <a:r>
              <a:rPr lang="cs-CZ" sz="2400" dirty="0"/>
              <a:t>, složky a produkty bakterií)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Rekombinantní bakterie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Fekální </a:t>
            </a:r>
            <a:r>
              <a:rPr lang="cs-CZ" sz="2400" dirty="0" err="1"/>
              <a:t>transplant</a:t>
            </a:r>
            <a:r>
              <a:rPr lang="cs-CZ" sz="2400" dirty="0"/>
              <a:t>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Fágová terapie</a:t>
            </a:r>
          </a:p>
        </p:txBody>
      </p:sp>
    </p:spTree>
    <p:extLst>
      <p:ext uri="{BB962C8B-B14F-4D97-AF65-F5344CB8AC3E}">
        <p14:creationId xmlns:p14="http://schemas.microsoft.com/office/powerpoint/2010/main" val="4471582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907BC56-5397-419E-841C-615451B84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7" y="1556792"/>
            <a:ext cx="8587265" cy="475252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B630235-0E5C-4AB8-88DB-808A0481B50E}"/>
              </a:ext>
            </a:extLst>
          </p:cNvPr>
          <p:cNvSpPr txBox="1"/>
          <p:nvPr/>
        </p:nvSpPr>
        <p:spPr>
          <a:xfrm>
            <a:off x="3635895" y="33265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Holobiont</a:t>
            </a:r>
            <a:r>
              <a:rPr lang="cs-CZ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56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29990"/>
            <a:ext cx="4245423" cy="43513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9274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Převládající bakteriální druhy na různých částech těla </a:t>
            </a:r>
          </a:p>
          <a:p>
            <a:r>
              <a:rPr lang="cs-CZ" sz="3200" b="1" dirty="0"/>
              <a:t>                               dospělého člověka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71405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Kůže a sliznice každého člověka jsou brzy po narození kolonizovány rozmanitou mikroflórou. </a:t>
            </a:r>
          </a:p>
          <a:p>
            <a:r>
              <a:rPr lang="cs-CZ" sz="2000" dirty="0"/>
              <a:t>Lidské tělo, které obsahuje kolem 10</a:t>
            </a:r>
            <a:r>
              <a:rPr lang="cs-CZ" sz="2000" baseline="30000" dirty="0"/>
              <a:t>13 </a:t>
            </a:r>
            <a:r>
              <a:rPr lang="cs-CZ" sz="2000" dirty="0"/>
              <a:t>buněk, běžně hostí kolem 10</a:t>
            </a:r>
            <a:r>
              <a:rPr lang="cs-CZ" sz="2000" baseline="30000" dirty="0"/>
              <a:t>14 </a:t>
            </a:r>
            <a:r>
              <a:rPr lang="cs-CZ" sz="2000" dirty="0"/>
              <a:t>buněk bakterií. Tyto bakterie tvoří </a:t>
            </a:r>
            <a:r>
              <a:rPr lang="cs-CZ" sz="2000" dirty="0">
                <a:solidFill>
                  <a:srgbClr val="FF0000"/>
                </a:solidFill>
              </a:rPr>
              <a:t>normální mikroflóru </a:t>
            </a:r>
            <a:r>
              <a:rPr lang="cs-CZ" sz="2000" dirty="0"/>
              <a:t>těla. </a:t>
            </a:r>
          </a:p>
          <a:p>
            <a:r>
              <a:rPr lang="en-US" sz="2000" dirty="0">
                <a:hlinkClick r:id="rId3"/>
              </a:rPr>
              <a:t>Normal Flora - Medical Microbiology - NCBI Bookshelf</a:t>
            </a:r>
            <a:endParaRPr lang="en-US" sz="2000" dirty="0"/>
          </a:p>
          <a:p>
            <a:r>
              <a:rPr lang="en-US" sz="2000" i="1" dirty="0"/>
              <a:t>https://www.ncbi.nlm.nih.gov/books/NBK7617/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63755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130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141277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C.difficile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-</a:t>
            </a:r>
            <a:r>
              <a:rPr lang="en-US" sz="2400" dirty="0"/>
              <a:t> anaerobic gram-positive spore-forming bacteria</a:t>
            </a:r>
          </a:p>
          <a:p>
            <a:r>
              <a:rPr lang="cs-CZ" sz="2400" dirty="0"/>
              <a:t>- t</a:t>
            </a:r>
            <a:r>
              <a:rPr lang="en-US" sz="2400" dirty="0" err="1"/>
              <a:t>ransmitted</a:t>
            </a:r>
            <a:r>
              <a:rPr lang="en-US" sz="2400" dirty="0"/>
              <a:t> by fecal-oral route</a:t>
            </a:r>
          </a:p>
          <a:p>
            <a:r>
              <a:rPr lang="cs-CZ" sz="2400" dirty="0"/>
              <a:t>- c</a:t>
            </a:r>
            <a:r>
              <a:rPr lang="en-US" sz="2400" dirty="0" err="1"/>
              <a:t>olonizes</a:t>
            </a:r>
            <a:r>
              <a:rPr lang="en-US" sz="2400" dirty="0"/>
              <a:t> the large intestine </a:t>
            </a:r>
          </a:p>
          <a:p>
            <a:endParaRPr lang="cs-CZ" sz="2400" dirty="0"/>
          </a:p>
          <a:p>
            <a:r>
              <a:rPr lang="cs-CZ" sz="2400" dirty="0"/>
              <a:t>- r</a:t>
            </a:r>
            <a:r>
              <a:rPr lang="en-US" sz="2400" dirty="0" err="1"/>
              <a:t>elease</a:t>
            </a:r>
            <a:r>
              <a:rPr lang="en-US" sz="2400" dirty="0"/>
              <a:t> of exotoxins (</a:t>
            </a:r>
            <a:r>
              <a:rPr lang="en-US" sz="2400" dirty="0" err="1"/>
              <a:t>TcdA</a:t>
            </a:r>
            <a:r>
              <a:rPr lang="en-US" sz="2400" dirty="0"/>
              <a:t>, </a:t>
            </a:r>
            <a:r>
              <a:rPr lang="en-US" sz="2400" dirty="0" err="1"/>
              <a:t>TcdB</a:t>
            </a:r>
            <a:r>
              <a:rPr lang="en-US" sz="2400" dirty="0"/>
              <a:t>) causes colitis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ym typeface="Wingdings"/>
              </a:rPr>
              <a:t>t</a:t>
            </a:r>
            <a:r>
              <a:rPr lang="en-US" sz="2400" dirty="0" err="1">
                <a:sym typeface="Wingdings"/>
              </a:rPr>
              <a:t>ypically</a:t>
            </a:r>
            <a:r>
              <a:rPr lang="en-US" sz="2400" dirty="0">
                <a:sym typeface="Wingdings"/>
              </a:rPr>
              <a:t> after  recent antibiotic exposure (</a:t>
            </a:r>
            <a:r>
              <a:rPr lang="cs-CZ" sz="2400" dirty="0" err="1">
                <a:sym typeface="Wingdings"/>
              </a:rPr>
              <a:t>p</a:t>
            </a:r>
            <a:r>
              <a:rPr lang="en-US" sz="2400" dirty="0" err="1"/>
              <a:t>enicillins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 err="1"/>
              <a:t>cephalosporins</a:t>
            </a:r>
            <a:r>
              <a:rPr lang="en-US" sz="2400" dirty="0"/>
              <a:t>,</a:t>
            </a:r>
            <a:r>
              <a:rPr lang="cs-CZ" sz="2400" dirty="0"/>
              <a:t> </a:t>
            </a:r>
            <a:r>
              <a:rPr lang="en-US" sz="2400" dirty="0"/>
              <a:t>clindamycin, fluoroquinolones) </a:t>
            </a:r>
          </a:p>
          <a:p>
            <a:endParaRPr lang="cs-CZ" sz="2400" dirty="0">
              <a:sym typeface="Wingdings"/>
            </a:endParaRPr>
          </a:p>
          <a:p>
            <a:r>
              <a:rPr lang="en-US" sz="2400" b="1" dirty="0">
                <a:sym typeface="Wingdings"/>
              </a:rPr>
              <a:t>Presentation</a:t>
            </a:r>
            <a:r>
              <a:rPr lang="en-US" sz="2400" dirty="0">
                <a:sym typeface="Wingdings"/>
              </a:rPr>
              <a:t>:</a:t>
            </a:r>
          </a:p>
          <a:p>
            <a:pPr lvl="1"/>
            <a:r>
              <a:rPr lang="en-US" sz="2400" dirty="0">
                <a:sym typeface="Wingdings"/>
              </a:rPr>
              <a:t>Abdominal pain</a:t>
            </a:r>
          </a:p>
          <a:p>
            <a:pPr lvl="1"/>
            <a:r>
              <a:rPr lang="en-US" sz="2400" dirty="0">
                <a:sym typeface="Wingdings"/>
              </a:rPr>
              <a:t>Fevers</a:t>
            </a:r>
          </a:p>
          <a:p>
            <a:pPr lvl="1"/>
            <a:r>
              <a:rPr lang="en-US" sz="2400" dirty="0">
                <a:sym typeface="Wingdings"/>
              </a:rPr>
              <a:t>Diarrhea, can be bloody</a:t>
            </a:r>
          </a:p>
          <a:p>
            <a:pPr lvl="1"/>
            <a:r>
              <a:rPr lang="en-US" sz="2400" dirty="0">
                <a:sym typeface="Wingdings"/>
              </a:rPr>
              <a:t>Dehydration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99792" y="404664"/>
            <a:ext cx="347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endParaRPr lang="cs-CZ" sz="3200" b="1" i="1" dirty="0"/>
          </a:p>
        </p:txBody>
      </p:sp>
    </p:spTree>
    <p:extLst>
      <p:ext uri="{BB962C8B-B14F-4D97-AF65-F5344CB8AC3E}">
        <p14:creationId xmlns:p14="http://schemas.microsoft.com/office/powerpoint/2010/main" val="20007938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206084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Diagnosis</a:t>
            </a:r>
            <a:r>
              <a:rPr lang="en-US" sz="2400" b="1" dirty="0"/>
              <a:t>:</a:t>
            </a:r>
          </a:p>
          <a:p>
            <a:pPr lvl="1"/>
            <a:r>
              <a:rPr lang="en-US" sz="2400" dirty="0"/>
              <a:t>Stool testing for toxin </a:t>
            </a:r>
          </a:p>
          <a:p>
            <a:pPr lvl="1"/>
            <a:r>
              <a:rPr lang="en-US" sz="2400" dirty="0"/>
              <a:t>Sigmoidoscopy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Oral </a:t>
            </a:r>
            <a:r>
              <a:rPr lang="en-US" sz="2400" b="1" dirty="0"/>
              <a:t>antibiotics</a:t>
            </a:r>
            <a:r>
              <a:rPr lang="en-US" sz="2400" dirty="0"/>
              <a:t> to treat CDI </a:t>
            </a:r>
          </a:p>
          <a:p>
            <a:pPr lvl="1"/>
            <a:r>
              <a:rPr lang="en-US" sz="2400" dirty="0"/>
              <a:t>Metronidazole, Vancomycin </a:t>
            </a:r>
            <a:r>
              <a:rPr lang="en-US" sz="2400" dirty="0">
                <a:sym typeface="Wingdings"/>
              </a:rPr>
              <a:t> ~70-75% effective</a:t>
            </a:r>
          </a:p>
          <a:p>
            <a:pPr lvl="1"/>
            <a:r>
              <a:rPr lang="en-US" sz="2400" dirty="0" err="1"/>
              <a:t>Fidaxomicin</a:t>
            </a:r>
            <a:r>
              <a:rPr lang="en-US" sz="2400" dirty="0"/>
              <a:t> for Vancomycin failure </a:t>
            </a:r>
            <a:r>
              <a:rPr lang="en-US" sz="2400" dirty="0">
                <a:sym typeface="Wingdings"/>
              </a:rPr>
              <a:t> 90% effective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476672"/>
            <a:ext cx="4715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pokr</a:t>
            </a:r>
            <a:r>
              <a:rPr lang="cs-CZ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0607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476672"/>
            <a:ext cx="4715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pokr</a:t>
            </a:r>
            <a:r>
              <a:rPr lang="cs-CZ" sz="3200" b="1" i="1" dirty="0"/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72" y="1484784"/>
            <a:ext cx="5976664" cy="49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132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87824" y="332656"/>
            <a:ext cx="322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1144" y="1628800"/>
            <a:ext cx="879285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Donor contraindication:</a:t>
            </a:r>
          </a:p>
          <a:p>
            <a:endParaRPr lang="en-US" dirty="0"/>
          </a:p>
          <a:p>
            <a:r>
              <a:rPr lang="en-US" sz="2400" dirty="0"/>
              <a:t>Donors should not:</a:t>
            </a:r>
          </a:p>
          <a:p>
            <a:endParaRPr lang="en-US" sz="2400" dirty="0"/>
          </a:p>
          <a:p>
            <a:r>
              <a:rPr lang="en-US" sz="2400" dirty="0"/>
              <a:t>    Have had any antibiotic exposure in the past six months</a:t>
            </a:r>
          </a:p>
          <a:p>
            <a:r>
              <a:rPr lang="en-US" sz="2400" dirty="0"/>
              <a:t>    Be immunocompromised</a:t>
            </a:r>
          </a:p>
          <a:p>
            <a:r>
              <a:rPr lang="en-US" sz="2400" dirty="0"/>
              <a:t>    Have had any tattooing or body piercing in past six months</a:t>
            </a:r>
          </a:p>
          <a:p>
            <a:r>
              <a:rPr lang="en-US" sz="2400" dirty="0"/>
              <a:t>    Have any history of incarceration</a:t>
            </a:r>
          </a:p>
          <a:p>
            <a:r>
              <a:rPr lang="en-US" sz="2400" dirty="0"/>
              <a:t>    Have recently traveled to endemic areas</a:t>
            </a:r>
          </a:p>
          <a:p>
            <a:r>
              <a:rPr lang="en-US" sz="2400" dirty="0"/>
              <a:t>    Have any chronic GI disorders, such as inflammatory bowel disease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16897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772816"/>
            <a:ext cx="79784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Donor s</a:t>
            </a:r>
            <a:r>
              <a:rPr lang="en-US" sz="2400" dirty="0" err="1"/>
              <a:t>creen</a:t>
            </a:r>
            <a:r>
              <a:rPr lang="cs-CZ" sz="2400" dirty="0" err="1"/>
              <a:t>ed</a:t>
            </a:r>
            <a:r>
              <a:rPr lang="en-US" sz="2400" dirty="0"/>
              <a:t> for:</a:t>
            </a:r>
          </a:p>
          <a:p>
            <a:r>
              <a:rPr lang="en-US" sz="2400" dirty="0"/>
              <a:t> hepatitis A, B, C</a:t>
            </a:r>
          </a:p>
          <a:p>
            <a:r>
              <a:rPr lang="en-US" sz="2400" dirty="0"/>
              <a:t> HIV</a:t>
            </a:r>
          </a:p>
          <a:p>
            <a:r>
              <a:rPr lang="en-US" sz="2400" dirty="0"/>
              <a:t> syphilis</a:t>
            </a:r>
          </a:p>
          <a:p>
            <a:r>
              <a:rPr lang="en-US" sz="2400" dirty="0"/>
              <a:t> </a:t>
            </a:r>
            <a:r>
              <a:rPr lang="en-US" sz="2400" i="1" dirty="0" err="1"/>
              <a:t>C.difficile</a:t>
            </a:r>
            <a:endParaRPr lang="en-US" sz="2400" i="1" dirty="0"/>
          </a:p>
          <a:p>
            <a:r>
              <a:rPr lang="en-US" sz="2400" i="1" dirty="0"/>
              <a:t> Giardia,</a:t>
            </a:r>
          </a:p>
          <a:p>
            <a:r>
              <a:rPr lang="en-US" sz="2400" i="1" dirty="0"/>
              <a:t> E.coli, Salmonella, </a:t>
            </a:r>
            <a:r>
              <a:rPr lang="en-US" sz="2400" i="1" dirty="0" err="1"/>
              <a:t>Shigella</a:t>
            </a:r>
            <a:r>
              <a:rPr lang="en-US" sz="2400" i="1" dirty="0"/>
              <a:t>, </a:t>
            </a:r>
            <a:r>
              <a:rPr lang="en-US" sz="2400" i="1" dirty="0" err="1"/>
              <a:t>H.pylori</a:t>
            </a:r>
            <a:r>
              <a:rPr lang="en-US" sz="2400" dirty="0"/>
              <a:t>, Campylobacter infections</a:t>
            </a:r>
          </a:p>
        </p:txBody>
      </p:sp>
    </p:spTree>
    <p:extLst>
      <p:ext uri="{BB962C8B-B14F-4D97-AF65-F5344CB8AC3E}">
        <p14:creationId xmlns:p14="http://schemas.microsoft.com/office/powerpoint/2010/main" val="7905091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988840"/>
            <a:ext cx="81905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Recipient</a:t>
            </a:r>
          </a:p>
          <a:p>
            <a:endParaRPr lang="cs-CZ" sz="2400" dirty="0"/>
          </a:p>
          <a:p>
            <a:r>
              <a:rPr lang="en-US" sz="2400" dirty="0"/>
              <a:t>Before procedure: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stop any antibiotic therapy two days before the procedure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a liquid diet followed by laxative preparation the night before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US" sz="2400" dirty="0"/>
              <a:t>scheduled procedure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5948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93871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527848" y="23488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400" dirty="0"/>
              <a:t>Fresh stool collection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/>
              <a:t>l</a:t>
            </a:r>
            <a:r>
              <a:rPr lang="en-US" sz="2400" dirty="0" err="1"/>
              <a:t>ess</a:t>
            </a:r>
            <a:r>
              <a:rPr lang="en-US" sz="2400" dirty="0"/>
              <a:t> than 6 hours prior to procedure  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v</a:t>
            </a:r>
            <a:r>
              <a:rPr lang="en-US" sz="2400" dirty="0" err="1"/>
              <a:t>olume</a:t>
            </a:r>
            <a:r>
              <a:rPr lang="en-US" sz="2400" dirty="0"/>
              <a:t> 20 ml to 30ml mix 250 ml of sterile </a:t>
            </a:r>
            <a:endParaRPr lang="cs-CZ" sz="2400" dirty="0"/>
          </a:p>
          <a:p>
            <a:r>
              <a:rPr lang="cs-CZ" sz="2400" dirty="0"/>
              <a:t>    </a:t>
            </a:r>
            <a:r>
              <a:rPr lang="en-US" sz="2400" dirty="0"/>
              <a:t>0.9% normal saline with stool in a blender</a:t>
            </a:r>
            <a:endParaRPr lang="cs-CZ" sz="2400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88" y="2100146"/>
            <a:ext cx="2381250" cy="333375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3064362" cy="17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36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04664"/>
            <a:ext cx="4489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 -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794925" cy="5165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9" y="1700808"/>
            <a:ext cx="45066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579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332656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/>
              <a:t>transplant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9733" y="20608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Risk of aspiration if not delivered deep into upper small intestine</a:t>
            </a:r>
          </a:p>
          <a:p>
            <a:endParaRPr lang="cs-CZ" sz="2400" dirty="0"/>
          </a:p>
          <a:p>
            <a:r>
              <a:rPr lang="en-US" sz="2400" dirty="0"/>
              <a:t>Risk of acquiring infection from donors – rare</a:t>
            </a:r>
          </a:p>
          <a:p>
            <a:endParaRPr lang="cs-CZ" sz="2400" dirty="0"/>
          </a:p>
          <a:p>
            <a:r>
              <a:rPr lang="en-US" sz="2400" dirty="0"/>
              <a:t>Risk of complications from sedation and endoscopy – bleeding, perforation, transmission of other infections: 1/1000-1/10,000</a:t>
            </a:r>
          </a:p>
        </p:txBody>
      </p:sp>
    </p:spTree>
    <p:extLst>
      <p:ext uri="{BB962C8B-B14F-4D97-AF65-F5344CB8AC3E}">
        <p14:creationId xmlns:p14="http://schemas.microsoft.com/office/powerpoint/2010/main" val="333376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740919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               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Normální flóra </a:t>
            </a:r>
            <a:r>
              <a:rPr lang="cs-CZ" sz="2400" b="1" dirty="0">
                <a:solidFill>
                  <a:schemeClr val="tx2"/>
                </a:solidFill>
              </a:rPr>
              <a:t>ovlivňuje</a:t>
            </a:r>
            <a:r>
              <a:rPr lang="cs-CZ" sz="2400" b="1" dirty="0"/>
              <a:t> anatomii, fyziologii, citlivost k patogenům </a:t>
            </a:r>
          </a:p>
          <a:p>
            <a:r>
              <a:rPr lang="cs-CZ" sz="2400" b="1" dirty="0"/>
              <a:t>a morbiditu hostitele.</a:t>
            </a:r>
          </a:p>
          <a:p>
            <a:endParaRPr lang="cs-CZ" sz="2400" b="1" dirty="0"/>
          </a:p>
          <a:p>
            <a:r>
              <a:rPr lang="cs-CZ" sz="2400" b="1" dirty="0"/>
              <a:t>Normální </a:t>
            </a:r>
            <a:r>
              <a:rPr lang="cs-CZ" sz="2400" b="1" dirty="0" err="1"/>
              <a:t>mikrobiota</a:t>
            </a:r>
            <a:r>
              <a:rPr lang="cs-CZ" sz="2400" b="1" dirty="0"/>
              <a:t> je relativně </a:t>
            </a:r>
            <a:r>
              <a:rPr lang="cs-CZ" sz="2400" b="1" dirty="0">
                <a:solidFill>
                  <a:schemeClr val="tx2"/>
                </a:solidFill>
              </a:rPr>
              <a:t>stabilní</a:t>
            </a:r>
            <a:r>
              <a:rPr lang="cs-CZ" sz="2400" b="1" dirty="0"/>
              <a:t>, určité rody osídlují </a:t>
            </a:r>
          </a:p>
          <a:p>
            <a:r>
              <a:rPr lang="cs-CZ" sz="2400" b="1" dirty="0"/>
              <a:t>různé oblasti těla během určitých období života člověka.</a:t>
            </a:r>
          </a:p>
          <a:p>
            <a:endParaRPr lang="cs-CZ" sz="2400" b="1" dirty="0"/>
          </a:p>
          <a:p>
            <a:r>
              <a:rPr lang="cs-CZ" sz="2400" b="1" dirty="0"/>
              <a:t>Tři vývojové změny u lidí:  </a:t>
            </a:r>
            <a:r>
              <a:rPr lang="cs-CZ" sz="2400" dirty="0"/>
              <a:t>odstavení, </a:t>
            </a:r>
            <a:r>
              <a:rPr lang="en-GB" sz="2400" dirty="0"/>
              <a:t> </a:t>
            </a:r>
            <a:r>
              <a:rPr lang="cs-CZ" sz="2400" dirty="0"/>
              <a:t>prořezávání zubů, počátek </a:t>
            </a:r>
          </a:p>
          <a:p>
            <a:r>
              <a:rPr lang="cs-CZ" sz="2400" dirty="0"/>
              <a:t>a konec funkce vaječníků</a:t>
            </a:r>
            <a:endParaRPr lang="en-GB" sz="2400" b="1" dirty="0"/>
          </a:p>
          <a:p>
            <a:endParaRPr lang="cs-CZ" sz="2400" b="1" dirty="0"/>
          </a:p>
          <a:p>
            <a:r>
              <a:rPr lang="cs-CZ" sz="2400" b="1" dirty="0"/>
              <a:t>Ačkoliv většina představitelů </a:t>
            </a:r>
            <a:r>
              <a:rPr lang="cs-CZ" sz="2400" b="1" dirty="0" err="1"/>
              <a:t>mikrobioty</a:t>
            </a:r>
            <a:r>
              <a:rPr lang="cs-CZ" sz="2400" b="1" dirty="0"/>
              <a:t> osidlující kůži, nehty, oči, </a:t>
            </a:r>
          </a:p>
          <a:p>
            <a:r>
              <a:rPr lang="cs-CZ" sz="2400" b="1" dirty="0" err="1"/>
              <a:t>orofarynx</a:t>
            </a:r>
            <a:r>
              <a:rPr lang="cs-CZ" sz="2400" b="1" dirty="0"/>
              <a:t>, genitálie a gastrointestinální trakt je u zdravých jedinců </a:t>
            </a:r>
          </a:p>
          <a:p>
            <a:r>
              <a:rPr lang="cs-CZ" sz="2400" b="1" dirty="0">
                <a:solidFill>
                  <a:schemeClr val="tx2"/>
                </a:solidFill>
              </a:rPr>
              <a:t>neškodná, </a:t>
            </a:r>
            <a:r>
              <a:rPr lang="cs-CZ" sz="2400" b="1" dirty="0"/>
              <a:t>u </a:t>
            </a:r>
            <a:r>
              <a:rPr lang="cs-CZ" sz="2400" b="1" dirty="0" err="1"/>
              <a:t>imunokompromitovaných</a:t>
            </a:r>
            <a:r>
              <a:rPr lang="cs-CZ" sz="2400" b="1" dirty="0"/>
              <a:t> hostitelů mohou často </a:t>
            </a:r>
          </a:p>
          <a:p>
            <a:r>
              <a:rPr lang="cs-CZ" sz="2400" b="1" dirty="0"/>
              <a:t>způsobit </a:t>
            </a:r>
            <a:r>
              <a:rPr lang="cs-CZ" sz="2400" b="1" dirty="0">
                <a:solidFill>
                  <a:schemeClr val="tx2"/>
                </a:solidFill>
              </a:rPr>
              <a:t>nemoci.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1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3464"/>
            <a:ext cx="7190633" cy="27033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36812"/>
            <a:ext cx="7149829" cy="388874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127" y="1181070"/>
            <a:ext cx="26705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Společnosti</a:t>
            </a:r>
          </a:p>
          <a:p>
            <a:r>
              <a:rPr lang="cs-CZ" sz="3200" b="1" dirty="0"/>
              <a:t>vyvíjející </a:t>
            </a:r>
          </a:p>
          <a:p>
            <a:r>
              <a:rPr lang="cs-CZ" sz="3200" b="1" dirty="0" err="1"/>
              <a:t>mikrobiomové</a:t>
            </a:r>
            <a:endParaRPr lang="cs-CZ" sz="3200" b="1" dirty="0"/>
          </a:p>
          <a:p>
            <a:r>
              <a:rPr lang="cs-CZ" sz="3200" b="1" dirty="0"/>
              <a:t>terapie</a:t>
            </a:r>
          </a:p>
        </p:txBody>
      </p:sp>
    </p:spTree>
    <p:extLst>
      <p:ext uri="{BB962C8B-B14F-4D97-AF65-F5344CB8AC3E}">
        <p14:creationId xmlns:p14="http://schemas.microsoft.com/office/powerpoint/2010/main" val="17497289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5856" y="260648"/>
            <a:ext cx="194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Probiotika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08520" y="909994"/>
            <a:ext cx="9356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err="1"/>
              <a:t>Probiotika</a:t>
            </a:r>
            <a:r>
              <a:rPr lang="cs-CZ" sz="2400" dirty="0"/>
              <a:t> jsou mono- nebo směsné kultury živých mikroorganismů, </a:t>
            </a:r>
          </a:p>
          <a:p>
            <a:pPr algn="ctr"/>
            <a:r>
              <a:rPr lang="cs-CZ" sz="2400" dirty="0"/>
              <a:t>po aplikaci v přiměřeném množství prospěšně ovlivňují zdraví hostitele.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9" y="1772816"/>
            <a:ext cx="2285698" cy="48119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80" y="1772816"/>
            <a:ext cx="2458524" cy="48445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72816"/>
            <a:ext cx="2991038" cy="485008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27584" y="6585745"/>
            <a:ext cx="7610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https://zdravi.euro.cz/clanek/postgradualni-medicina-priloha/probiotika-a-jejich-klinicke-uziti-452403</a:t>
            </a:r>
          </a:p>
        </p:txBody>
      </p:sp>
    </p:spTree>
    <p:extLst>
      <p:ext uri="{BB962C8B-B14F-4D97-AF65-F5344CB8AC3E}">
        <p14:creationId xmlns:p14="http://schemas.microsoft.com/office/powerpoint/2010/main" val="36962959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653053" cy="519907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6093296"/>
            <a:ext cx="800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GB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robioti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(resist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nce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původní mikroflóry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100 let – </a:t>
            </a:r>
            <a:r>
              <a:rPr lang="cs-CZ" sz="2400" dirty="0" err="1">
                <a:solidFill>
                  <a:srgbClr val="FF0000"/>
                </a:solidFill>
              </a:rPr>
              <a:t>Mutaflor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56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43808" y="332656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3536" y="1577112"/>
            <a:ext cx="900919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err="1"/>
              <a:t>prebiotika</a:t>
            </a:r>
            <a:r>
              <a:rPr lang="cs-CZ" sz="2400" dirty="0"/>
              <a:t> (1995) – nestravitelné složky stravy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selektivně stimuluje </a:t>
            </a:r>
            <a:r>
              <a:rPr lang="cs-CZ" sz="2400" dirty="0"/>
              <a:t>růst a aktivitu určitých bakterií, které mají </a:t>
            </a:r>
          </a:p>
          <a:p>
            <a:r>
              <a:rPr lang="cs-CZ" sz="2400" dirty="0"/>
              <a:t>     pozitivní účinek na lidské zdraví (</a:t>
            </a:r>
            <a:r>
              <a:rPr lang="cs-CZ" sz="2400" dirty="0" err="1"/>
              <a:t>bifidobakterie</a:t>
            </a:r>
            <a:r>
              <a:rPr lang="cs-CZ" sz="2400" dirty="0"/>
              <a:t> a další) 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komplexní uhlovodíky </a:t>
            </a:r>
            <a:r>
              <a:rPr lang="cs-CZ" sz="2400" dirty="0"/>
              <a:t>– celulóza, hemicelulóza, lignin, pektin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i inulin, oligosacharidy, </a:t>
            </a:r>
            <a:r>
              <a:rPr lang="cs-CZ" sz="2400" dirty="0" err="1"/>
              <a:t>oligofruktóza</a:t>
            </a:r>
            <a:r>
              <a:rPr lang="cs-CZ" sz="2400" dirty="0"/>
              <a:t>, </a:t>
            </a:r>
            <a:r>
              <a:rPr lang="cs-CZ" sz="2400" dirty="0" err="1"/>
              <a:t>galaktooligosacharidy</a:t>
            </a:r>
            <a:r>
              <a:rPr lang="cs-CZ" sz="2400" dirty="0"/>
              <a:t> </a:t>
            </a:r>
          </a:p>
          <a:p>
            <a:r>
              <a:rPr lang="cs-CZ" sz="2400" dirty="0"/>
              <a:t>     a </a:t>
            </a:r>
            <a:r>
              <a:rPr lang="cs-CZ" sz="2400" dirty="0" err="1"/>
              <a:t>laktulóza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odolávají kyselinám v žaludku, hydrolýze lidskými enzymy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dostanou se až do tlustého střeva – substrát pro fermentaci mikroby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podobně oligosacharidy z mléka (kojení), glykogen ve vagíně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proteiny, AK, určité lipidy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trávení v tlustém střevě komplexní proces nutričních interakcí mezi</a:t>
            </a:r>
          </a:p>
          <a:p>
            <a:r>
              <a:rPr lang="cs-CZ" sz="2400" dirty="0"/>
              <a:t>     různými bakteriálními druhy</a:t>
            </a:r>
          </a:p>
          <a:p>
            <a:pPr marL="800100" lvl="1" indent="-342900">
              <a:buFontTx/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67113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859065"/>
            <a:ext cx="9319603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 </a:t>
            </a:r>
          </a:p>
          <a:p>
            <a:endParaRPr lang="cs-CZ" sz="32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urychlují pasáž tráveniny zažívacím traktem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snižují pravděpodobnost osídlení parazity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dočasně váží složky potravy lipidy, cukry, žlučové kyseliny, kationty, </a:t>
            </a:r>
          </a:p>
          <a:p>
            <a:r>
              <a:rPr lang="cs-CZ" sz="2400" dirty="0"/>
              <a:t>     toxické látky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zvyšují pocit plnosti, jsou prevencí zácpy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snižují </a:t>
            </a:r>
            <a:r>
              <a:rPr lang="cs-CZ" sz="2400" b="1" dirty="0"/>
              <a:t>glykemickou křivku</a:t>
            </a:r>
            <a:r>
              <a:rPr lang="cs-CZ" sz="2400" dirty="0"/>
              <a:t> (redukce a prevence </a:t>
            </a:r>
            <a:r>
              <a:rPr lang="cs-CZ" sz="2400" i="1" dirty="0"/>
              <a:t>hyperglykémie</a:t>
            </a:r>
            <a:r>
              <a:rPr lang="cs-CZ" sz="2400" dirty="0"/>
              <a:t> </a:t>
            </a:r>
          </a:p>
          <a:p>
            <a:r>
              <a:rPr lang="cs-CZ" sz="2400" dirty="0"/>
              <a:t>     a </a:t>
            </a:r>
            <a:r>
              <a:rPr lang="cs-CZ" sz="2400" i="1" dirty="0" err="1"/>
              <a:t>hyperinzulinémie</a:t>
            </a:r>
            <a:r>
              <a:rPr lang="cs-CZ" sz="2400" dirty="0"/>
              <a:t>, tj. diabetu II. typu)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podporují růst </a:t>
            </a:r>
            <a:r>
              <a:rPr lang="cs-CZ" sz="2400" dirty="0" err="1"/>
              <a:t>probiotik</a:t>
            </a:r>
            <a:r>
              <a:rPr lang="cs-CZ" sz="2400" dirty="0"/>
              <a:t> a tím pozitivně ovlivňují zdraví hostitele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je podpořena tvorba střevní ochranné </a:t>
            </a:r>
            <a:r>
              <a:rPr lang="cs-CZ" sz="2400" dirty="0" err="1"/>
              <a:t>mukózy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podle některých studií tímto dochází ke </a:t>
            </a:r>
            <a:r>
              <a:rPr lang="cs-CZ" sz="2400" b="1" dirty="0"/>
              <a:t>stimulaci imunitního systému </a:t>
            </a:r>
          </a:p>
          <a:p>
            <a:r>
              <a:rPr lang="cs-CZ" sz="2400" b="1" dirty="0"/>
              <a:t>     proti nádorům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8145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772816"/>
            <a:ext cx="85916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např. </a:t>
            </a:r>
            <a:r>
              <a:rPr lang="cs-CZ" sz="2400" u="sng" dirty="0"/>
              <a:t>komplexní polysacharidy </a:t>
            </a:r>
            <a:r>
              <a:rPr lang="cs-CZ" sz="2400" dirty="0"/>
              <a:t>fermentovány rody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i="1" dirty="0"/>
              <a:t>., Clostridium </a:t>
            </a:r>
            <a:r>
              <a:rPr lang="cs-CZ" sz="2400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,…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glykolytické   bakterie </a:t>
            </a:r>
            <a:r>
              <a:rPr lang="cs-CZ" sz="2400" dirty="0"/>
              <a:t>(</a:t>
            </a:r>
            <a:r>
              <a:rPr lang="cs-CZ" sz="2400" i="1" dirty="0" err="1"/>
              <a:t>Lactobacillus</a:t>
            </a:r>
            <a:r>
              <a:rPr lang="cs-CZ" sz="2400" i="1" dirty="0"/>
              <a:t>, </a:t>
            </a:r>
            <a:r>
              <a:rPr lang="cs-CZ" sz="2400" i="1" dirty="0" err="1"/>
              <a:t>Escherichia</a:t>
            </a:r>
            <a:r>
              <a:rPr lang="cs-CZ" sz="2400" i="1" dirty="0"/>
              <a:t>, </a:t>
            </a:r>
            <a:r>
              <a:rPr lang="cs-CZ" sz="2400" i="1" dirty="0" err="1"/>
              <a:t>Enterococcus</a:t>
            </a:r>
            <a:r>
              <a:rPr lang="cs-CZ" sz="2400" dirty="0"/>
              <a:t>)</a:t>
            </a:r>
          </a:p>
          <a:p>
            <a:r>
              <a:rPr lang="cs-CZ" sz="2400" dirty="0"/>
              <a:t>     rostou na jednodušších cukrech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hlavní produkt fermentace </a:t>
            </a:r>
            <a:r>
              <a:rPr lang="cs-CZ" sz="2400" dirty="0"/>
              <a:t>- jednoduché mastné kyseliny (</a:t>
            </a:r>
            <a:r>
              <a:rPr lang="cs-CZ" sz="2400" dirty="0" err="1"/>
              <a:t>SCFAs</a:t>
            </a:r>
            <a:r>
              <a:rPr lang="cs-CZ" sz="2400" dirty="0"/>
              <a:t>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butyrát – primární zdroj energie pro buňky epitelu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propionát – syntéza cholesterolu v játrech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acetát – hepatická </a:t>
            </a:r>
            <a:r>
              <a:rPr lang="cs-CZ" sz="2400" dirty="0" err="1"/>
              <a:t>lipogenese</a:t>
            </a:r>
            <a:r>
              <a:rPr lang="cs-CZ" sz="2400" dirty="0"/>
              <a:t> a ATP ve svalech</a:t>
            </a:r>
          </a:p>
          <a:p>
            <a:pPr lvl="1"/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snižují pH – antagonismus proti patogenům (antimikrobiální </a:t>
            </a:r>
          </a:p>
          <a:p>
            <a:pPr lvl="1"/>
            <a:r>
              <a:rPr lang="cs-CZ" sz="2400" dirty="0"/>
              <a:t>     aktivita)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15816" y="404664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8904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260648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692696"/>
            <a:ext cx="859228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i ne-karbohydrátové sloučeniny dnes považovány za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 err="1"/>
              <a:t>polyfenoly</a:t>
            </a:r>
            <a:r>
              <a:rPr lang="cs-CZ" sz="2400" dirty="0"/>
              <a:t>, minerály, vitamíny – modulují </a:t>
            </a:r>
            <a:r>
              <a:rPr lang="cs-CZ" sz="2400" dirty="0" err="1"/>
              <a:t>mikrobiotu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např. </a:t>
            </a:r>
            <a:r>
              <a:rPr lang="cs-CZ" sz="2400" dirty="0" err="1"/>
              <a:t>resveratrol</a:t>
            </a:r>
            <a:r>
              <a:rPr lang="cs-CZ" sz="2400" dirty="0"/>
              <a:t> (červené víno) – více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Bifidobact</a:t>
            </a:r>
            <a:r>
              <a:rPr lang="cs-CZ" sz="2400" dirty="0" err="1"/>
              <a:t>erium</a:t>
            </a: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95% </a:t>
            </a:r>
            <a:r>
              <a:rPr lang="cs-CZ" sz="2400" dirty="0" err="1"/>
              <a:t>polyfenolů</a:t>
            </a:r>
            <a:r>
              <a:rPr lang="cs-CZ" sz="2400" dirty="0"/>
              <a:t> dorazí do tlustého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Ca doplňky -  modulují </a:t>
            </a:r>
            <a:r>
              <a:rPr lang="cs-CZ" sz="2400" dirty="0" err="1"/>
              <a:t>mikrobiotu</a:t>
            </a:r>
            <a:r>
              <a:rPr lang="cs-CZ" sz="2400" dirty="0"/>
              <a:t> u obézních myší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riboflavin, cystein – nové </a:t>
            </a:r>
            <a:r>
              <a:rPr lang="cs-CZ" sz="2400" dirty="0" err="1"/>
              <a:t>prebiotikum</a:t>
            </a:r>
            <a:r>
              <a:rPr lang="cs-CZ" sz="2400" dirty="0"/>
              <a:t>?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striktně anaerobní bakterie (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r>
              <a:rPr lang="cs-CZ" sz="2400" i="1" dirty="0"/>
              <a:t>,</a:t>
            </a:r>
          </a:p>
          <a:p>
            <a:pPr lvl="2"/>
            <a:r>
              <a:rPr lang="cs-CZ" sz="2400" i="1" dirty="0"/>
              <a:t>     </a:t>
            </a:r>
            <a:r>
              <a:rPr lang="cs-CZ" sz="2400" i="1" dirty="0" err="1"/>
              <a:t>Roseburia</a:t>
            </a:r>
            <a:r>
              <a:rPr lang="cs-CZ" sz="2400" dirty="0"/>
              <a:t>) může ochránit proti kyslíku – zvl. v mukózní</a:t>
            </a:r>
          </a:p>
          <a:p>
            <a:pPr lvl="2"/>
            <a:r>
              <a:rPr lang="cs-CZ" sz="2400" dirty="0"/>
              <a:t>     vrstvě sliznice (kyslík z krve)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77" y="2862885"/>
            <a:ext cx="2217635" cy="12762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54850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56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486398"/>
            <a:ext cx="150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Steinert</a:t>
            </a:r>
            <a:r>
              <a:rPr lang="cs-CZ" dirty="0"/>
              <a:t> 2016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04048" y="1340768"/>
            <a:ext cx="42482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Pokusy s riboflavinem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zvýšil výskyt </a:t>
            </a:r>
            <a:r>
              <a:rPr lang="cs-CZ" sz="2400" i="1" dirty="0" err="1"/>
              <a:t>Faecalibacterium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produkce protizánětlivých</a:t>
            </a:r>
          </a:p>
          <a:p>
            <a:r>
              <a:rPr lang="cs-CZ" sz="2400" dirty="0"/>
              <a:t>     peptidů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IBD  -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bowel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sz="2400" dirty="0"/>
          </a:p>
          <a:p>
            <a:r>
              <a:rPr lang="cs-CZ" sz="2400" dirty="0"/>
              <a:t>     - nízké počty </a:t>
            </a:r>
            <a:r>
              <a:rPr lang="cs-CZ" sz="2400" i="1" dirty="0"/>
              <a:t>F.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tlusté střevo tedy nejen</a:t>
            </a:r>
          </a:p>
          <a:p>
            <a:r>
              <a:rPr lang="cs-CZ" sz="2400" dirty="0"/>
              <a:t>     absorpce vody, minerálů a</a:t>
            </a:r>
          </a:p>
          <a:p>
            <a:r>
              <a:rPr lang="cs-CZ" sz="2400" dirty="0"/>
              <a:t>     zpracování nestrávené</a:t>
            </a:r>
          </a:p>
          <a:p>
            <a:r>
              <a:rPr lang="cs-CZ" sz="2400" dirty="0"/>
              <a:t>     potravy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mikrobiom</a:t>
            </a:r>
            <a:r>
              <a:rPr lang="cs-CZ" sz="2400" dirty="0"/>
              <a:t> ovlivňuje</a:t>
            </a:r>
          </a:p>
          <a:p>
            <a:r>
              <a:rPr lang="cs-CZ" sz="2400" dirty="0"/>
              <a:t>     fyziologii hostitele, 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43808" y="404664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24744"/>
            <a:ext cx="510611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08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2562" y="395953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7361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mikrobi v potravinách – možnosti: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a mikrobi v ní nezpůsobí žádné výrazné změny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je probiotická - ...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obsahuje patogeny – </a:t>
            </a:r>
            <a:r>
              <a:rPr lang="cs-CZ" sz="2400" dirty="0" err="1"/>
              <a:t>dysbióza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vývoj </a:t>
            </a:r>
            <a:r>
              <a:rPr lang="cs-CZ" sz="2400" dirty="0" err="1"/>
              <a:t>mikrobiomu</a:t>
            </a:r>
            <a:r>
              <a:rPr lang="cs-CZ" sz="2400" dirty="0"/>
              <a:t> ovlivněn způsobem porodu, výživou, genetikou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transfer mikrobů z matky na dítě kojením (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Bifidobacterium</a:t>
            </a:r>
            <a:r>
              <a:rPr lang="cs-CZ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komenzálové (</a:t>
            </a:r>
            <a:r>
              <a:rPr lang="cs-CZ" sz="2400" i="1" dirty="0" err="1"/>
              <a:t>Bifidobacterium</a:t>
            </a:r>
            <a:r>
              <a:rPr lang="cs-CZ" sz="2400" dirty="0"/>
              <a:t>) – prevence kolonizace patogeny –</a:t>
            </a:r>
          </a:p>
          <a:p>
            <a:r>
              <a:rPr lang="cs-CZ" sz="2400" dirty="0"/>
              <a:t>     - </a:t>
            </a:r>
            <a:r>
              <a:rPr lang="cs-CZ" sz="2400" i="1" dirty="0" err="1"/>
              <a:t>Listeria</a:t>
            </a:r>
            <a:r>
              <a:rPr lang="cs-CZ" sz="2400" i="1" dirty="0"/>
              <a:t>, </a:t>
            </a:r>
            <a:r>
              <a:rPr lang="cs-CZ" sz="2400" i="1" dirty="0" err="1"/>
              <a:t>Campylobacter</a:t>
            </a:r>
            <a:r>
              <a:rPr lang="cs-CZ" sz="2400" dirty="0"/>
              <a:t>,…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čase se tento ekologický systém stane sekundárním imunitním </a:t>
            </a:r>
          </a:p>
          <a:p>
            <a:r>
              <a:rPr lang="cs-CZ" sz="2400" dirty="0"/>
              <a:t>     systémem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se snížením diverzity mikrobiální komunita se sníží i stabilita </a:t>
            </a:r>
          </a:p>
          <a:p>
            <a:r>
              <a:rPr lang="cs-CZ" sz="2400" dirty="0"/>
              <a:t>     systému – systém je citlivější k invazivním druhům (</a:t>
            </a:r>
            <a:r>
              <a:rPr lang="cs-CZ" sz="2400" dirty="0" err="1"/>
              <a:t>patogeni</a:t>
            </a:r>
            <a:r>
              <a:rPr lang="cs-CZ" sz="2400" dirty="0"/>
              <a:t>)</a:t>
            </a:r>
          </a:p>
          <a:p>
            <a:r>
              <a:rPr lang="cs-CZ" sz="2400" dirty="0"/>
              <a:t>-    snížení diverzity spojeno se „západní dietou“ </a:t>
            </a:r>
          </a:p>
        </p:txBody>
      </p:sp>
    </p:spTree>
    <p:extLst>
      <p:ext uri="{BB962C8B-B14F-4D97-AF65-F5344CB8AC3E}">
        <p14:creationId xmlns:p14="http://schemas.microsoft.com/office/powerpoint/2010/main" val="32131025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30554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556792"/>
            <a:ext cx="82138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probiotické organismy stejně četné jako patogenní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vyvinuly se spolu s člověkem v mnoha potravinách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jejich pozitivní vliv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sekundární metabolity stimulující rozvoj jiných užitečných </a:t>
            </a:r>
          </a:p>
          <a:p>
            <a:pPr lvl="1"/>
            <a:r>
              <a:rPr lang="cs-CZ" sz="2400" dirty="0"/>
              <a:t>     organismů – </a:t>
            </a:r>
            <a:r>
              <a:rPr lang="cs-CZ" sz="2400" dirty="0" err="1"/>
              <a:t>kompetice</a:t>
            </a:r>
            <a:r>
              <a:rPr lang="cs-CZ" sz="2400" dirty="0"/>
              <a:t> s patogeny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611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89169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Germ-free </a:t>
            </a:r>
            <a:r>
              <a:rPr lang="cs-CZ" sz="2400" b="1" dirty="0"/>
              <a:t>(axenická)  zvířata</a:t>
            </a:r>
            <a:r>
              <a:rPr lang="en-GB" sz="2400" b="1" dirty="0"/>
              <a:t> (intestinal </a:t>
            </a:r>
            <a:r>
              <a:rPr lang="en-GB" sz="2400" b="1" dirty="0" err="1"/>
              <a:t>atonia</a:t>
            </a:r>
            <a:r>
              <a:rPr lang="en-GB" sz="2400" b="1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aliment</a:t>
            </a:r>
            <a:r>
              <a:rPr lang="cs-CZ" sz="2400" dirty="0"/>
              <a:t>á</a:t>
            </a:r>
            <a:r>
              <a:rPr lang="en-GB" sz="2400" dirty="0"/>
              <a:t>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lamina </a:t>
            </a:r>
            <a:r>
              <a:rPr lang="en-GB" sz="2400" dirty="0" err="1">
                <a:solidFill>
                  <a:srgbClr val="FF0000"/>
                </a:solidFill>
              </a:rPr>
              <a:t>propria</a:t>
            </a:r>
            <a:r>
              <a:rPr lang="en-GB" sz="2400" dirty="0"/>
              <a:t> </a:t>
            </a:r>
            <a:r>
              <a:rPr lang="cs-CZ" sz="2400" dirty="0"/>
              <a:t>nevyvinutá</a:t>
            </a:r>
            <a:r>
              <a:rPr lang="en-GB" sz="2400" dirty="0"/>
              <a:t>, </a:t>
            </a:r>
            <a:r>
              <a:rPr lang="cs-CZ" sz="2400" dirty="0"/>
              <a:t>málo nebo žádný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>
                <a:solidFill>
                  <a:srgbClr val="FF0000"/>
                </a:solidFill>
              </a:rPr>
              <a:t>immunoglobulin </a:t>
            </a:r>
            <a:r>
              <a:rPr lang="en-GB" sz="2400" dirty="0"/>
              <a:t> </a:t>
            </a:r>
            <a:r>
              <a:rPr lang="cs-CZ" sz="2400" dirty="0"/>
              <a:t>v </a:t>
            </a:r>
            <a:r>
              <a:rPr lang="en-GB" sz="2400" dirty="0"/>
              <a:t>s</a:t>
            </a:r>
            <a:r>
              <a:rPr lang="cs-CZ" sz="2400" dirty="0"/>
              <a:t>é</a:t>
            </a:r>
            <a:r>
              <a:rPr lang="en-GB" sz="2400" dirty="0"/>
              <a:t>r</a:t>
            </a:r>
            <a:r>
              <a:rPr lang="cs-CZ" sz="2400" dirty="0"/>
              <a:t>u nebo </a:t>
            </a:r>
            <a:r>
              <a:rPr lang="en-GB" sz="2400" dirty="0"/>
              <a:t>se</a:t>
            </a:r>
            <a:r>
              <a:rPr lang="cs-CZ" sz="2400" dirty="0"/>
              <a:t>k</a:t>
            </a:r>
            <a:r>
              <a:rPr lang="en-GB" sz="2400" dirty="0"/>
              <a:t>ret</a:t>
            </a:r>
            <a:r>
              <a:rPr lang="cs-CZ" sz="2400" dirty="0"/>
              <a:t>ech</a:t>
            </a:r>
            <a:r>
              <a:rPr lang="en-GB" sz="2400" dirty="0"/>
              <a:t>,</a:t>
            </a:r>
            <a:r>
              <a:rPr lang="cs-CZ" sz="2400" dirty="0"/>
              <a:t> redukovaná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>
                <a:solidFill>
                  <a:srgbClr val="FF0000"/>
                </a:solidFill>
              </a:rPr>
              <a:t>ní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motilit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, </a:t>
            </a:r>
            <a:r>
              <a:rPr lang="cs-CZ" sz="2400" dirty="0"/>
              <a:t>intenzita obnovy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 err="1">
                <a:solidFill>
                  <a:srgbClr val="FF0000"/>
                </a:solidFill>
              </a:rPr>
              <a:t>ních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epitel</a:t>
            </a:r>
            <a:r>
              <a:rPr lang="cs-CZ" sz="2400" dirty="0" err="1">
                <a:solidFill>
                  <a:srgbClr val="FF0000"/>
                </a:solidFill>
              </a:rPr>
              <a:t>ových</a:t>
            </a:r>
            <a:r>
              <a:rPr lang="cs-CZ" sz="2400" dirty="0">
                <a:solidFill>
                  <a:srgbClr val="FF0000"/>
                </a:solidFill>
              </a:rPr>
              <a:t> buněk </a:t>
            </a:r>
            <a:r>
              <a:rPr lang="cs-CZ" sz="2400" dirty="0"/>
              <a:t>zhruba </a:t>
            </a:r>
          </a:p>
          <a:p>
            <a:r>
              <a:rPr lang="cs-CZ" sz="2400" dirty="0"/>
              <a:t>    poloviční ve srovnání s </a:t>
            </a:r>
            <a:r>
              <a:rPr lang="en-GB" sz="2400" dirty="0"/>
              <a:t>norm</a:t>
            </a:r>
            <a:r>
              <a:rPr lang="cs-CZ" sz="2400" dirty="0" err="1"/>
              <a:t>álními</a:t>
            </a:r>
            <a:r>
              <a:rPr lang="cs-CZ" sz="2400" dirty="0"/>
              <a:t> zvířaty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-   žijí déle, ale </a:t>
            </a:r>
            <a:endParaRPr lang="en-GB" sz="2400" dirty="0"/>
          </a:p>
          <a:p>
            <a:endParaRPr lang="en-GB" sz="2400" b="1" dirty="0"/>
          </a:p>
          <a:p>
            <a:r>
              <a:rPr lang="cs-CZ" sz="2400" b="1" dirty="0"/>
              <a:t>Zvířata ošetřená</a:t>
            </a:r>
            <a:r>
              <a:rPr lang="en-GB" sz="2400" b="1" dirty="0"/>
              <a:t> </a:t>
            </a:r>
            <a:r>
              <a:rPr lang="cs-CZ" sz="2400" b="1" dirty="0"/>
              <a:t>s</a:t>
            </a:r>
            <a:r>
              <a:rPr lang="en-GB" sz="2400" b="1" dirty="0" err="1"/>
              <a:t>treptomyc</a:t>
            </a:r>
            <a:r>
              <a:rPr lang="cs-CZ" sz="2400" b="1" dirty="0"/>
              <a:t>í</a:t>
            </a:r>
            <a:r>
              <a:rPr lang="en-GB" sz="2400" b="1" dirty="0"/>
              <a:t>n</a:t>
            </a:r>
            <a:r>
              <a:rPr lang="cs-CZ" sz="2400" b="1" dirty="0" err="1"/>
              <a:t>em</a:t>
            </a:r>
            <a:r>
              <a:rPr lang="cs-CZ" sz="2400" b="1" dirty="0"/>
              <a:t> </a:t>
            </a:r>
            <a:r>
              <a:rPr lang="en-GB" sz="2400" b="1" dirty="0"/>
              <a:t> </a:t>
            </a:r>
            <a:r>
              <a:rPr lang="cs-CZ" sz="2400" dirty="0"/>
              <a:t>po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i </a:t>
            </a:r>
            <a:r>
              <a:rPr lang="en-GB" sz="2400" dirty="0"/>
              <a:t>streptomycin-re</a:t>
            </a:r>
            <a:r>
              <a:rPr lang="cs-CZ" sz="2400" dirty="0"/>
              <a:t>z</a:t>
            </a:r>
            <a:r>
              <a:rPr lang="en-GB" sz="2400" dirty="0" err="1"/>
              <a:t>ist</a:t>
            </a:r>
            <a:r>
              <a:rPr lang="cs-CZ" sz="2400" dirty="0"/>
              <a:t>e</a:t>
            </a:r>
            <a:r>
              <a:rPr lang="en-GB" sz="2400" dirty="0" err="1"/>
              <a:t>nt</a:t>
            </a:r>
            <a:r>
              <a:rPr lang="cs-CZ" sz="2400" dirty="0"/>
              <a:t>ní </a:t>
            </a:r>
          </a:p>
          <a:p>
            <a:r>
              <a:rPr lang="cs-CZ" sz="2400" dirty="0"/>
              <a:t>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cs-CZ" sz="2400" dirty="0"/>
              <a:t>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10</a:t>
            </a:r>
            <a:r>
              <a:rPr lang="en-GB" sz="2400" baseline="30000" dirty="0"/>
              <a:t>6</a:t>
            </a:r>
            <a:r>
              <a:rPr lang="en-GB" sz="2400" dirty="0"/>
              <a:t> </a:t>
            </a:r>
            <a:r>
              <a:rPr lang="cs-CZ" sz="2400" dirty="0"/>
              <a:t>buněk  </a:t>
            </a:r>
            <a:r>
              <a:rPr lang="en-GB" sz="2400" dirty="0"/>
              <a:t>x </a:t>
            </a:r>
            <a:r>
              <a:rPr lang="cs-CZ" sz="2400" dirty="0"/>
              <a:t>méně než </a:t>
            </a:r>
            <a:r>
              <a:rPr lang="en-GB" sz="2400" dirty="0"/>
              <a:t>10 </a:t>
            </a:r>
            <a:r>
              <a:rPr lang="cs-CZ" sz="2400" dirty="0"/>
              <a:t>k ustanovení</a:t>
            </a:r>
            <a:r>
              <a:rPr lang="en-GB" sz="2400" dirty="0"/>
              <a:t> </a:t>
            </a:r>
            <a:r>
              <a:rPr lang="en-GB" sz="2400" dirty="0" err="1"/>
              <a:t>gastrointestin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fermenta</a:t>
            </a:r>
            <a:r>
              <a:rPr lang="cs-CZ" sz="2400" dirty="0"/>
              <a:t>ční</a:t>
            </a:r>
            <a:r>
              <a:rPr lang="en-GB" sz="2400" dirty="0"/>
              <a:t> </a:t>
            </a:r>
            <a:r>
              <a:rPr lang="en-GB" sz="2400" dirty="0" err="1"/>
              <a:t>produ</a:t>
            </a:r>
            <a:r>
              <a:rPr lang="cs-CZ" sz="2400" dirty="0" err="1"/>
              <a:t>kty</a:t>
            </a:r>
            <a:r>
              <a:rPr lang="en-GB" sz="2400" dirty="0"/>
              <a:t> (acetic and butyric acids) </a:t>
            </a:r>
            <a:r>
              <a:rPr lang="en-GB" sz="2400" dirty="0" err="1"/>
              <a:t>produ</a:t>
            </a:r>
            <a:r>
              <a:rPr lang="cs-CZ" sz="2400" dirty="0"/>
              <a:t>kované </a:t>
            </a:r>
          </a:p>
          <a:p>
            <a:r>
              <a:rPr lang="cs-CZ" sz="2400" dirty="0"/>
              <a:t>     </a:t>
            </a:r>
            <a:r>
              <a:rPr lang="en-GB" sz="2400" dirty="0"/>
              <a:t>norm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mikro</a:t>
            </a:r>
            <a:r>
              <a:rPr lang="en-GB" sz="2400" dirty="0"/>
              <a:t>flor</a:t>
            </a:r>
            <a:r>
              <a:rPr lang="cs-CZ" sz="2400" dirty="0"/>
              <a:t>ou </a:t>
            </a:r>
            <a:r>
              <a:rPr lang="en-GB" sz="2400" dirty="0" err="1"/>
              <a:t>inhib</a:t>
            </a:r>
            <a:r>
              <a:rPr lang="cs-CZ" sz="2400" dirty="0"/>
              <a:t>ují růst 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en-GB" sz="2400" dirty="0"/>
              <a:t> </a:t>
            </a:r>
            <a:endParaRPr lang="cs-CZ" sz="2400" dirty="0"/>
          </a:p>
          <a:p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35696" y="332656"/>
            <a:ext cx="5411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196223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75264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významná komensální LAB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3-6% mikroflóry dospělého člověka – později snižování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přítomnost této bakterie a dalších LAB zabraňuje infekci </a:t>
            </a:r>
          </a:p>
          <a:p>
            <a:r>
              <a:rPr lang="cs-CZ" sz="2400" dirty="0"/>
              <a:t>     </a:t>
            </a:r>
            <a:r>
              <a:rPr lang="cs-CZ" sz="2400" i="1" dirty="0"/>
              <a:t>Clostridium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stimuluje imunitní buňky hostitele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zabraňuje negativním karcinogenním škodám na DNA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zabraňuje a léčí akutní průjmy u dětí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léčí intoleranci laktózy</a:t>
            </a:r>
          </a:p>
        </p:txBody>
      </p:sp>
    </p:spTree>
    <p:extLst>
      <p:ext uri="{BB962C8B-B14F-4D97-AF65-F5344CB8AC3E}">
        <p14:creationId xmlns:p14="http://schemas.microsoft.com/office/powerpoint/2010/main" val="33620667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395953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340768"/>
            <a:ext cx="82153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r>
              <a:rPr lang="cs-CZ" sz="2400" i="1" dirty="0"/>
              <a:t>-    C. </a:t>
            </a:r>
            <a:r>
              <a:rPr lang="cs-CZ" sz="2400" i="1" dirty="0" err="1"/>
              <a:t>jejuni</a:t>
            </a:r>
            <a:r>
              <a:rPr lang="cs-CZ" sz="2400" i="1" dirty="0"/>
              <a:t> – </a:t>
            </a:r>
            <a:r>
              <a:rPr lang="cs-CZ" sz="2400" dirty="0"/>
              <a:t>G- - průjmy, gastroenteritidy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kontaminant drůbeže a migrujících ptáků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nepasterizované mléko, hovězí dobytek, vepřové (párky), voda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i="1" dirty="0"/>
              <a:t>Clostridium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dirty="0"/>
              <a:t>-    G+ sporogenní, toxigenní bakterie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drůbež, hovězí i vepřové maso, konzervované potraviny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C. </a:t>
            </a:r>
            <a:r>
              <a:rPr lang="cs-CZ" sz="2400" i="1" dirty="0" err="1"/>
              <a:t>perfringens</a:t>
            </a:r>
            <a:r>
              <a:rPr lang="cs-CZ" sz="2400" i="1" dirty="0"/>
              <a:t> </a:t>
            </a:r>
            <a:r>
              <a:rPr lang="cs-CZ" sz="2400" dirty="0"/>
              <a:t>– kontaminuje dobytek i maso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ze vzorku 50 zdravých zvířat bylo 76% hovězího dobytku,</a:t>
            </a:r>
          </a:p>
          <a:p>
            <a:pPr lvl="1"/>
            <a:r>
              <a:rPr lang="cs-CZ" sz="2400" dirty="0"/>
              <a:t>     44% prasat a 80% kuřat kontaminováno – značná část </a:t>
            </a:r>
          </a:p>
          <a:p>
            <a:pPr lvl="1"/>
            <a:r>
              <a:rPr lang="cs-CZ" sz="2400" dirty="0"/>
              <a:t>     dokonce enterotoxin produkujícími kmeny</a:t>
            </a:r>
          </a:p>
          <a:p>
            <a:pPr lvl="1"/>
            <a:r>
              <a:rPr lang="cs-CZ" sz="2400" dirty="0"/>
              <a:t>-    vzorky masa dopadly ještě hůř (kolem 90%)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enterotoxiny jsou vážný problém </a:t>
            </a:r>
            <a:r>
              <a:rPr lang="cs-CZ" sz="2400" dirty="0" err="1"/>
              <a:t>clostridiové</a:t>
            </a:r>
            <a:r>
              <a:rPr lang="cs-CZ" sz="2400" dirty="0"/>
              <a:t> kontaminace</a:t>
            </a:r>
          </a:p>
        </p:txBody>
      </p:sp>
    </p:spTree>
    <p:extLst>
      <p:ext uri="{BB962C8B-B14F-4D97-AF65-F5344CB8AC3E}">
        <p14:creationId xmlns:p14="http://schemas.microsoft.com/office/powerpoint/2010/main" val="33685364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4570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340768"/>
            <a:ext cx="89375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Escherichia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žádoucí mikrob, ale někdy také patogen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změna z přítele na </a:t>
            </a:r>
            <a:r>
              <a:rPr lang="cs-CZ" sz="2400" dirty="0" err="1"/>
              <a:t>patogena</a:t>
            </a:r>
            <a:r>
              <a:rPr lang="cs-CZ" sz="2400" dirty="0"/>
              <a:t> – horizontální  transfer genů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diarrheagenické</a:t>
            </a:r>
            <a:r>
              <a:rPr lang="cs-CZ" sz="2400" dirty="0">
                <a:solidFill>
                  <a:srgbClr val="FF0000"/>
                </a:solidFill>
              </a:rPr>
              <a:t> kmeny </a:t>
            </a:r>
            <a:r>
              <a:rPr lang="cs-CZ" sz="2400" dirty="0"/>
              <a:t>– </a:t>
            </a:r>
            <a:r>
              <a:rPr lang="cs-CZ" sz="2400" dirty="0" err="1"/>
              <a:t>enteropatogenní</a:t>
            </a:r>
            <a:r>
              <a:rPr lang="cs-CZ" sz="2400" dirty="0"/>
              <a:t>, </a:t>
            </a:r>
            <a:r>
              <a:rPr lang="cs-CZ" sz="2400" dirty="0" err="1"/>
              <a:t>enterotoxigenní</a:t>
            </a:r>
            <a:r>
              <a:rPr lang="cs-CZ" sz="2400" dirty="0"/>
              <a:t>,</a:t>
            </a:r>
          </a:p>
          <a:p>
            <a:pPr lvl="1"/>
            <a:r>
              <a:rPr lang="cs-CZ" sz="2400" dirty="0"/>
              <a:t>     </a:t>
            </a:r>
            <a:r>
              <a:rPr lang="cs-CZ" sz="2400" dirty="0" err="1"/>
              <a:t>enteroinvazivní</a:t>
            </a:r>
            <a:r>
              <a:rPr lang="cs-CZ" sz="2400" dirty="0"/>
              <a:t>, </a:t>
            </a:r>
            <a:r>
              <a:rPr lang="cs-CZ" sz="2400" dirty="0" err="1"/>
              <a:t>enterohemorhagický</a:t>
            </a:r>
            <a:r>
              <a:rPr lang="cs-CZ" sz="2400" dirty="0"/>
              <a:t>, </a:t>
            </a:r>
            <a:r>
              <a:rPr lang="cs-CZ" sz="2400" dirty="0" err="1"/>
              <a:t>enteroagresivní</a:t>
            </a:r>
            <a:r>
              <a:rPr lang="cs-CZ" sz="2400" dirty="0"/>
              <a:t> a </a:t>
            </a:r>
          </a:p>
          <a:p>
            <a:pPr lvl="1"/>
            <a:r>
              <a:rPr lang="cs-CZ" sz="2400" dirty="0"/>
              <a:t>     </a:t>
            </a:r>
            <a:r>
              <a:rPr lang="cs-CZ" sz="2400" dirty="0" err="1"/>
              <a:t>difůzně</a:t>
            </a:r>
            <a:r>
              <a:rPr lang="cs-CZ" sz="2400" dirty="0"/>
              <a:t> adherentní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extraintestinální</a:t>
            </a:r>
            <a:r>
              <a:rPr lang="cs-CZ" sz="2400" dirty="0">
                <a:solidFill>
                  <a:srgbClr val="FF0000"/>
                </a:solidFill>
              </a:rPr>
              <a:t> kmeny </a:t>
            </a:r>
            <a:r>
              <a:rPr lang="cs-CZ" sz="2400" dirty="0"/>
              <a:t>– </a:t>
            </a:r>
            <a:r>
              <a:rPr lang="cs-CZ" sz="2400" dirty="0" err="1"/>
              <a:t>uropatogenní</a:t>
            </a:r>
            <a:r>
              <a:rPr lang="cs-CZ" sz="2400" dirty="0"/>
              <a:t> kmeny a kmeny </a:t>
            </a:r>
          </a:p>
          <a:p>
            <a:pPr lvl="1"/>
            <a:r>
              <a:rPr lang="cs-CZ" sz="2400" dirty="0"/>
              <a:t>     způsobující neonatální </a:t>
            </a:r>
            <a:r>
              <a:rPr lang="cs-CZ" sz="2400" dirty="0" err="1"/>
              <a:t>meningitídu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 rozvinutých zemích závažné jen </a:t>
            </a:r>
            <a:r>
              <a:rPr lang="cs-CZ" sz="2400" dirty="0" err="1"/>
              <a:t>enteroinvazivní</a:t>
            </a:r>
            <a:r>
              <a:rPr lang="cs-CZ" sz="2400" dirty="0"/>
              <a:t> a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enterohemorhagické</a:t>
            </a:r>
            <a:r>
              <a:rPr lang="cs-CZ" sz="2400" dirty="0"/>
              <a:t> kmeny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O157:H7 – přežije v mnoha hostitelích i prostředích – pH2, desikace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LAB a </a:t>
            </a:r>
            <a:r>
              <a:rPr lang="cs-CZ" sz="2400" i="1" dirty="0" err="1"/>
              <a:t>Enterococcus</a:t>
            </a:r>
            <a:r>
              <a:rPr lang="cs-CZ" sz="2400" i="1" dirty="0"/>
              <a:t> </a:t>
            </a:r>
            <a:r>
              <a:rPr lang="cs-CZ" sz="2400" i="1" dirty="0" err="1"/>
              <a:t>faecalis</a:t>
            </a:r>
            <a:r>
              <a:rPr lang="cs-CZ" sz="2400" i="1" dirty="0"/>
              <a:t> </a:t>
            </a:r>
            <a:r>
              <a:rPr lang="cs-CZ" sz="2400" dirty="0"/>
              <a:t>– snížili </a:t>
            </a:r>
            <a:r>
              <a:rPr lang="cs-CZ" sz="2400" dirty="0" err="1"/>
              <a:t>cfu</a:t>
            </a:r>
            <a:r>
              <a:rPr lang="cs-CZ" sz="2400" dirty="0"/>
              <a:t> ve výkalech zvířat o 2-4 řády</a:t>
            </a:r>
          </a:p>
        </p:txBody>
      </p:sp>
    </p:spTree>
    <p:extLst>
      <p:ext uri="{BB962C8B-B14F-4D97-AF65-F5344CB8AC3E}">
        <p14:creationId xmlns:p14="http://schemas.microsoft.com/office/powerpoint/2010/main" val="1313987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332656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2776"/>
            <a:ext cx="85487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L. </a:t>
            </a:r>
            <a:r>
              <a:rPr lang="cs-CZ" sz="2400" i="1" dirty="0" err="1"/>
              <a:t>monocytogenes</a:t>
            </a:r>
            <a:r>
              <a:rPr lang="cs-CZ" sz="2400" i="1" dirty="0"/>
              <a:t> </a:t>
            </a:r>
            <a:r>
              <a:rPr lang="cs-CZ" sz="2400" dirty="0"/>
              <a:t>– G+ tyčka fakultativně anaerobní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gastroenteritidy u zdravých jedinců, meningitidy u </a:t>
            </a:r>
            <a:r>
              <a:rPr lang="cs-CZ" sz="2400" dirty="0" err="1"/>
              <a:t>imonokompr</a:t>
            </a:r>
            <a:r>
              <a:rPr lang="cs-CZ" sz="2400" dirty="0"/>
              <a:t>.,</a:t>
            </a:r>
          </a:p>
          <a:p>
            <a:r>
              <a:rPr lang="cs-CZ" sz="2400" dirty="0"/>
              <a:t>     potraty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mortalita – 20-30% 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nachází se a přežívá v mnoha prostředích – rezistentní </a:t>
            </a:r>
            <a:r>
              <a:rPr lang="cs-CZ" sz="2400" dirty="0" err="1"/>
              <a:t>biofilm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dá se omezit pomocí LAB, kvasinek a dalších bakterií (změna pH,</a:t>
            </a:r>
          </a:p>
          <a:p>
            <a:r>
              <a:rPr lang="cs-CZ" sz="2400" dirty="0"/>
              <a:t>     antimikrobiální enzymy, </a:t>
            </a:r>
            <a:r>
              <a:rPr lang="cs-CZ" sz="2400" dirty="0" err="1"/>
              <a:t>kompetice</a:t>
            </a:r>
            <a:r>
              <a:rPr lang="cs-CZ" sz="2400" dirty="0"/>
              <a:t>, bakteriociny)</a:t>
            </a:r>
          </a:p>
          <a:p>
            <a:endParaRPr lang="cs-CZ" sz="2400" dirty="0"/>
          </a:p>
          <a:p>
            <a:r>
              <a:rPr lang="cs-CZ" sz="2400" i="1" dirty="0" err="1"/>
              <a:t>Staphylococcus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G-, f. anaerobní, MRSA – 1961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enterotoxiny – otravy potravou – nemoc během 2-8 hodin</a:t>
            </a:r>
          </a:p>
        </p:txBody>
      </p:sp>
    </p:spTree>
    <p:extLst>
      <p:ext uri="{BB962C8B-B14F-4D97-AF65-F5344CB8AC3E}">
        <p14:creationId xmlns:p14="http://schemas.microsoft.com/office/powerpoint/2010/main" val="19652266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4570" y="548680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56792"/>
            <a:ext cx="85050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LAB – bakterie mléčného kvašení - </a:t>
            </a:r>
            <a:r>
              <a:rPr lang="cs-CZ" sz="2400" i="1" dirty="0" err="1"/>
              <a:t>Firmicutes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ústa, vagina, zažívací trakt, mukózní povrchy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také běžně v prostředí - rozšíření pomohl i člověk – domestikace</a:t>
            </a:r>
          </a:p>
          <a:p>
            <a:r>
              <a:rPr lang="cs-CZ" sz="2400" dirty="0"/>
              <a:t>     zvířat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kromě </a:t>
            </a:r>
            <a:r>
              <a:rPr lang="cs-CZ" sz="2400" dirty="0" err="1"/>
              <a:t>kys</a:t>
            </a:r>
            <a:r>
              <a:rPr lang="cs-CZ" sz="2400" dirty="0"/>
              <a:t>. mléčné i řada sekundárních (</a:t>
            </a:r>
            <a:r>
              <a:rPr lang="cs-CZ" sz="2400" dirty="0" err="1"/>
              <a:t>antimikrob</a:t>
            </a:r>
            <a:r>
              <a:rPr lang="cs-CZ" sz="2400" dirty="0"/>
              <a:t>.) metabolitů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bakteriociny, antimikrobiální </a:t>
            </a:r>
            <a:r>
              <a:rPr lang="cs-CZ" sz="2400" dirty="0" err="1"/>
              <a:t>org</a:t>
            </a:r>
            <a:r>
              <a:rPr lang="cs-CZ" sz="2400" dirty="0"/>
              <a:t>. kyseliny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zabraňují kolonizaci patogeny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přirozené </a:t>
            </a:r>
            <a:r>
              <a:rPr lang="cs-CZ" sz="2400" dirty="0" err="1"/>
              <a:t>konzervanty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inhibice </a:t>
            </a:r>
            <a:r>
              <a:rPr lang="cs-CZ" sz="2400" i="1" dirty="0"/>
              <a:t>S. </a:t>
            </a:r>
            <a:r>
              <a:rPr lang="cs-CZ" sz="2400" i="1" dirty="0" err="1"/>
              <a:t>enteritidis</a:t>
            </a:r>
            <a:r>
              <a:rPr lang="cs-CZ" sz="2400" i="1" dirty="0"/>
              <a:t> </a:t>
            </a:r>
            <a:r>
              <a:rPr lang="cs-CZ" sz="2400" dirty="0"/>
              <a:t>(i </a:t>
            </a:r>
            <a:r>
              <a:rPr lang="cs-CZ" sz="2400" dirty="0" err="1"/>
              <a:t>kompeticí</a:t>
            </a:r>
            <a:r>
              <a:rPr lang="cs-CZ" sz="2400" dirty="0"/>
              <a:t> o </a:t>
            </a:r>
            <a:r>
              <a:rPr lang="cs-CZ" sz="2400" dirty="0" err="1"/>
              <a:t>laktulózu</a:t>
            </a:r>
            <a:r>
              <a:rPr lang="cs-CZ" sz="2400" dirty="0"/>
              <a:t>  a Ca) - v mléč. výr.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přítomné i v mateřském mléce – i imunokompetentní buňky</a:t>
            </a:r>
          </a:p>
          <a:p>
            <a:pPr marL="342900" indent="-342900">
              <a:buFontTx/>
              <a:buChar char="-"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6817829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9080" y="404664"/>
            <a:ext cx="5517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90265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 potravou </a:t>
            </a:r>
            <a:r>
              <a:rPr lang="cs-CZ" sz="2400" dirty="0" err="1"/>
              <a:t>patogeni</a:t>
            </a:r>
            <a:r>
              <a:rPr lang="cs-CZ" sz="2400" dirty="0"/>
              <a:t>, toxiny (grilování, rezidua herbicidů,…)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modifikace </a:t>
            </a:r>
            <a:r>
              <a:rPr lang="cs-CZ" sz="2400" dirty="0" err="1"/>
              <a:t>mikrobiomem</a:t>
            </a:r>
            <a:r>
              <a:rPr lang="cs-CZ" sz="2400" dirty="0"/>
              <a:t>  - degradace, nebo také ne…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potrava s vysokým podílem saturovaných tuků, mléčných produktů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mikrobi produkující H</a:t>
            </a:r>
            <a:r>
              <a:rPr lang="cs-CZ" sz="2400" baseline="-25000" dirty="0"/>
              <a:t>2</a:t>
            </a:r>
            <a:r>
              <a:rPr lang="cs-CZ" sz="2400" dirty="0"/>
              <a:t>S – záněty, poškození DNA buněk epitelu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vegetariánská strava –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maso – esenciální mikroživiny, AK, proteiny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možná kontaminace nežádoucími mikroby (stažení z prodeje)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rychlá kontaminace – </a:t>
            </a:r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jejuni</a:t>
            </a:r>
            <a:r>
              <a:rPr lang="cs-CZ" sz="2400" i="1" dirty="0"/>
              <a:t>, </a:t>
            </a:r>
            <a:r>
              <a:rPr lang="cs-CZ" sz="2400" i="1" dirty="0" err="1"/>
              <a:t>Salmonella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pPr lvl="1"/>
            <a:r>
              <a:rPr lang="cs-CZ" sz="2400" dirty="0"/>
              <a:t>    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pPr lvl="1"/>
            <a:r>
              <a:rPr lang="cs-CZ" sz="2400" dirty="0"/>
              <a:t>-    prevence - LAB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479617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7072" y="404664"/>
            <a:ext cx="5517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47142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Vegetariáni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větší zastoupení rodů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kromě vlákniny a </a:t>
            </a:r>
            <a:r>
              <a:rPr lang="cs-CZ" sz="2400" dirty="0" err="1"/>
              <a:t>karbohydrátů</a:t>
            </a:r>
            <a:r>
              <a:rPr lang="cs-CZ" sz="2400" dirty="0"/>
              <a:t>  i žádoucí fenoly (i v kávě a víně)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obě látky redukují invazi mikrobů a projevy zánětů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někdy ale i opačný trend – méně </a:t>
            </a:r>
            <a:r>
              <a:rPr lang="cs-CZ" sz="2400" i="1" dirty="0" err="1"/>
              <a:t>Bacteroides</a:t>
            </a:r>
            <a:r>
              <a:rPr lang="cs-CZ" sz="2400" i="1" dirty="0"/>
              <a:t> a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cereálie mají kladný vliv i v dietě omnivorů –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Omnivoři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dieta složená se zeleniny a masa nejlepší pro lidské zdraví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tzv. západní dieta tento přínos snižuje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středozemní dieta (méně masa a více ovoce, zeleniny, ryb a</a:t>
            </a:r>
          </a:p>
          <a:p>
            <a:r>
              <a:rPr lang="cs-CZ" sz="2400" dirty="0"/>
              <a:t>     mléčných výrobků)</a:t>
            </a:r>
          </a:p>
        </p:txBody>
      </p:sp>
    </p:spTree>
    <p:extLst>
      <p:ext uri="{BB962C8B-B14F-4D97-AF65-F5344CB8AC3E}">
        <p14:creationId xmlns:p14="http://schemas.microsoft.com/office/powerpoint/2010/main" val="40010546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332656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8592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2014 – 1,9 </a:t>
            </a:r>
            <a:r>
              <a:rPr lang="cs-CZ" sz="2400" dirty="0" err="1"/>
              <a:t>mld</a:t>
            </a:r>
            <a:r>
              <a:rPr lang="cs-CZ" sz="2400" dirty="0"/>
              <a:t> lidí s nadváhou, z toho 600 mil obézních (2016-650)</a:t>
            </a:r>
          </a:p>
          <a:p>
            <a:r>
              <a:rPr lang="cs-CZ" sz="2400" dirty="0"/>
              <a:t>-   od r.1975 se obezita ztrojnásobila</a:t>
            </a:r>
          </a:p>
          <a:p>
            <a:r>
              <a:rPr lang="cs-CZ" sz="2400" dirty="0"/>
              <a:t>-   2016 -</a:t>
            </a:r>
            <a:r>
              <a:rPr lang="en-US" sz="2400" dirty="0"/>
              <a:t>39% </a:t>
            </a:r>
            <a:r>
              <a:rPr lang="cs-CZ" sz="2400" dirty="0"/>
              <a:t>- nadváha</a:t>
            </a:r>
            <a:r>
              <a:rPr lang="en-US" sz="2400" dirty="0"/>
              <a:t>, 13% </a:t>
            </a:r>
            <a:r>
              <a:rPr lang="cs-CZ" sz="2400" dirty="0"/>
              <a:t>obezita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většina lidí žije v zemích, kde nadváha a obezita zabíjí více lidí než</a:t>
            </a:r>
          </a:p>
          <a:p>
            <a:r>
              <a:rPr lang="cs-CZ" sz="2400" dirty="0"/>
              <a:t>     podvýživa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2016 	- </a:t>
            </a:r>
            <a:r>
              <a:rPr lang="en-US" sz="2400" dirty="0"/>
              <a:t>41 mil</a:t>
            </a:r>
            <a:r>
              <a:rPr lang="cs-CZ" sz="2400" dirty="0" err="1"/>
              <a:t>iónů</a:t>
            </a:r>
            <a:r>
              <a:rPr lang="cs-CZ" sz="2400" dirty="0"/>
              <a:t> dětí do 5 let – nadváha, nebo obezita</a:t>
            </a:r>
          </a:p>
          <a:p>
            <a:pPr lvl="4"/>
            <a:r>
              <a:rPr lang="cs-CZ" sz="2400" dirty="0"/>
              <a:t>- přes </a:t>
            </a:r>
            <a:r>
              <a:rPr lang="en-US" sz="2400" dirty="0"/>
              <a:t>340 mil</a:t>
            </a:r>
            <a:r>
              <a:rPr lang="cs-CZ" sz="2400" dirty="0" err="1"/>
              <a:t>iónů</a:t>
            </a:r>
            <a:r>
              <a:rPr lang="cs-CZ" sz="2400" dirty="0"/>
              <a:t> ve věku 15</a:t>
            </a:r>
            <a:r>
              <a:rPr lang="en-US" sz="2400" dirty="0"/>
              <a:t>-19</a:t>
            </a:r>
          </a:p>
          <a:p>
            <a:endParaRPr lang="cs-CZ" sz="2400" dirty="0"/>
          </a:p>
          <a:p>
            <a:r>
              <a:rPr lang="cs-CZ" sz="2400" dirty="0"/>
              <a:t>-   o</a:t>
            </a:r>
            <a:r>
              <a:rPr lang="en-US" sz="2400" dirty="0"/>
              <a:t>be</a:t>
            </a:r>
            <a:r>
              <a:rPr lang="cs-CZ" sz="2400" dirty="0" err="1"/>
              <a:t>zitě</a:t>
            </a:r>
            <a:r>
              <a:rPr lang="cs-CZ" sz="2400" dirty="0"/>
              <a:t> se dá zabránit (prevence)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267455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772816"/>
            <a:ext cx="8356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od počátku tohoto století je </a:t>
            </a:r>
            <a:r>
              <a:rPr lang="cs-CZ" sz="2400" dirty="0" err="1"/>
              <a:t>mikrobiota</a:t>
            </a:r>
            <a:r>
              <a:rPr lang="cs-CZ" sz="2400" dirty="0"/>
              <a:t> zažívacího traktu (gut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microbiota</a:t>
            </a:r>
            <a:r>
              <a:rPr lang="cs-CZ" sz="2400" dirty="0"/>
              <a:t> – GM) považována za významný faktor patogeneze </a:t>
            </a:r>
          </a:p>
          <a:p>
            <a:r>
              <a:rPr lang="cs-CZ" sz="2400" dirty="0"/>
              <a:t>     metabolických nemocí a obezity (metabolické dráhy, jejich vliv </a:t>
            </a:r>
          </a:p>
          <a:p>
            <a:r>
              <a:rPr lang="cs-CZ" sz="2400" dirty="0"/>
              <a:t>     na imunitní systém a odezvy na impulzy z prostředí – strava,….)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GM se významně podílí na trávení a absorpci živin i na celkové</a:t>
            </a:r>
          </a:p>
          <a:p>
            <a:r>
              <a:rPr lang="cs-CZ" sz="2400" dirty="0"/>
              <a:t>     energetické bilanci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složení GM ovlivňováno dietou, životním stylem a prostředím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27784" y="404664"/>
            <a:ext cx="37230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7721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23945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92379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GM obézních jedinců vykazuje </a:t>
            </a:r>
            <a:r>
              <a:rPr lang="cs-CZ" sz="2400" u="sng" dirty="0"/>
              <a:t>zvláštní metabolismus uhlovodíků</a:t>
            </a:r>
          </a:p>
          <a:p>
            <a:r>
              <a:rPr lang="cs-CZ" sz="2400" dirty="0"/>
              <a:t>     </a:t>
            </a:r>
            <a:r>
              <a:rPr lang="cs-CZ" sz="2400" u="sng" dirty="0"/>
              <a:t>a tuků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GM je schopen trávit lidskými enzymy nestravitelné polysacharidy 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výsledkem je energie</a:t>
            </a:r>
            <a:r>
              <a:rPr lang="cs-CZ" sz="2400" dirty="0"/>
              <a:t>, </a:t>
            </a:r>
            <a:r>
              <a:rPr lang="cs-CZ" sz="2400" u="sng" dirty="0" err="1"/>
              <a:t>SCFAs</a:t>
            </a:r>
            <a:r>
              <a:rPr lang="cs-CZ" sz="2400" dirty="0"/>
              <a:t> – ty zase ovlivňují metabolismus</a:t>
            </a:r>
          </a:p>
          <a:p>
            <a:r>
              <a:rPr lang="cs-CZ" sz="2400" dirty="0"/>
              <a:t>     glukózy, cholesterolu a tuků v různých tkáních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západní dieta (moc tuků) redukuje </a:t>
            </a:r>
            <a:r>
              <a:rPr lang="cs-CZ" sz="2400" i="1" dirty="0" err="1"/>
              <a:t>Bacteroides</a:t>
            </a:r>
            <a:r>
              <a:rPr lang="cs-CZ" sz="2400" dirty="0"/>
              <a:t> a zvyšuje </a:t>
            </a:r>
            <a:r>
              <a:rPr lang="cs-CZ" sz="2400" i="1" dirty="0" err="1"/>
              <a:t>Firmicutes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i="1" dirty="0" err="1"/>
              <a:t>Prevotellaceae</a:t>
            </a:r>
            <a:r>
              <a:rPr lang="cs-CZ" sz="2400" dirty="0"/>
              <a:t> (produkce H) a </a:t>
            </a:r>
            <a:r>
              <a:rPr lang="cs-CZ" sz="2400" dirty="0" err="1"/>
              <a:t>archea</a:t>
            </a:r>
            <a:r>
              <a:rPr lang="cs-CZ" sz="2400" dirty="0"/>
              <a:t> hojné u obézních jedinců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transfer H mezi bakteriemi a </a:t>
            </a:r>
            <a:r>
              <a:rPr lang="cs-CZ" sz="2400" dirty="0" err="1"/>
              <a:t>archeemi</a:t>
            </a:r>
            <a:r>
              <a:rPr lang="cs-CZ" sz="2400" dirty="0"/>
              <a:t> může zvýšit příjem </a:t>
            </a:r>
          </a:p>
          <a:p>
            <a:pPr lvl="1"/>
            <a:r>
              <a:rPr lang="cs-CZ" sz="2400" dirty="0"/>
              <a:t>     energie v GIT (</a:t>
            </a:r>
            <a:r>
              <a:rPr lang="cs-CZ" altLang="cs-CZ" sz="2400" i="1" dirty="0" err="1"/>
              <a:t>Methanobrevibacter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smithii</a:t>
            </a:r>
            <a:r>
              <a:rPr lang="cs-CZ" altLang="cs-CZ" sz="2400" i="1" dirty="0"/>
              <a:t>)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GM aktivuje žlučové kyseliny a zúčastní se jejich regulace a </a:t>
            </a:r>
            <a:r>
              <a:rPr lang="cs-CZ" sz="2400" dirty="0" err="1"/>
              <a:t>metabol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žlučové kyseliny pomáhají absorpci lipidů</a:t>
            </a:r>
          </a:p>
        </p:txBody>
      </p:sp>
    </p:spTree>
    <p:extLst>
      <p:ext uri="{BB962C8B-B14F-4D97-AF65-F5344CB8AC3E}">
        <p14:creationId xmlns:p14="http://schemas.microsoft.com/office/powerpoint/2010/main" val="12379202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41237</TotalTime>
  <Words>8057</Words>
  <Application>Microsoft Office PowerPoint</Application>
  <PresentationFormat>Předvádění na obrazovce (4:3)</PresentationFormat>
  <Paragraphs>1176</Paragraphs>
  <Slides>124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124</vt:i4>
      </vt:variant>
    </vt:vector>
  </HeadingPairs>
  <TitlesOfParts>
    <vt:vector size="131" baseType="lpstr">
      <vt:lpstr>-apple-system</vt:lpstr>
      <vt:lpstr>Arial</vt:lpstr>
      <vt:lpstr>Calibri</vt:lpstr>
      <vt:lpstr>Harding</vt:lpstr>
      <vt:lpstr>Inter</vt:lpstr>
      <vt:lpstr>var(--template-font)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Martin Krsek</cp:lastModifiedBy>
  <cp:revision>312</cp:revision>
  <dcterms:created xsi:type="dcterms:W3CDTF">2017-02-19T16:50:36Z</dcterms:created>
  <dcterms:modified xsi:type="dcterms:W3CDTF">2024-03-14T19:33:32Z</dcterms:modified>
</cp:coreProperties>
</file>