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62"/>
  </p:notesMasterIdLst>
  <p:handoutMasterIdLst>
    <p:handoutMasterId r:id="rId63"/>
  </p:handoutMasterIdLst>
  <p:sldIdLst>
    <p:sldId id="962" r:id="rId2"/>
    <p:sldId id="960" r:id="rId3"/>
    <p:sldId id="991" r:id="rId4"/>
    <p:sldId id="994" r:id="rId5"/>
    <p:sldId id="993" r:id="rId6"/>
    <p:sldId id="992" r:id="rId7"/>
    <p:sldId id="987" r:id="rId8"/>
    <p:sldId id="988" r:id="rId9"/>
    <p:sldId id="1049" r:id="rId10"/>
    <p:sldId id="995" r:id="rId11"/>
    <p:sldId id="1042" r:id="rId12"/>
    <p:sldId id="285" r:id="rId13"/>
    <p:sldId id="618" r:id="rId14"/>
    <p:sldId id="625" r:id="rId15"/>
    <p:sldId id="1059" r:id="rId16"/>
    <p:sldId id="1011" r:id="rId17"/>
    <p:sldId id="1012" r:id="rId18"/>
    <p:sldId id="620" r:id="rId19"/>
    <p:sldId id="627" r:id="rId20"/>
    <p:sldId id="1013" r:id="rId21"/>
    <p:sldId id="621" r:id="rId22"/>
    <p:sldId id="996" r:id="rId23"/>
    <p:sldId id="1014" r:id="rId24"/>
    <p:sldId id="1018" r:id="rId25"/>
    <p:sldId id="1019" r:id="rId26"/>
    <p:sldId id="1021" r:id="rId27"/>
    <p:sldId id="997" r:id="rId28"/>
    <p:sldId id="1015" r:id="rId29"/>
    <p:sldId id="1034" r:id="rId30"/>
    <p:sldId id="1040" r:id="rId31"/>
    <p:sldId id="1000" r:id="rId32"/>
    <p:sldId id="1009" r:id="rId33"/>
    <p:sldId id="974" r:id="rId34"/>
    <p:sldId id="773" r:id="rId35"/>
    <p:sldId id="971" r:id="rId36"/>
    <p:sldId id="1010" r:id="rId37"/>
    <p:sldId id="1033" r:id="rId38"/>
    <p:sldId id="1035" r:id="rId39"/>
    <p:sldId id="1037" r:id="rId40"/>
    <p:sldId id="1036" r:id="rId41"/>
    <p:sldId id="1051" r:id="rId42"/>
    <p:sldId id="1054" r:id="rId43"/>
    <p:sldId id="1053" r:id="rId44"/>
    <p:sldId id="1055" r:id="rId45"/>
    <p:sldId id="998" r:id="rId46"/>
    <p:sldId id="1026" r:id="rId47"/>
    <p:sldId id="1038" r:id="rId48"/>
    <p:sldId id="1027" r:id="rId49"/>
    <p:sldId id="1044" r:id="rId50"/>
    <p:sldId id="1043" r:id="rId51"/>
    <p:sldId id="1046" r:id="rId52"/>
    <p:sldId id="1047" r:id="rId53"/>
    <p:sldId id="1048" r:id="rId54"/>
    <p:sldId id="1058" r:id="rId55"/>
    <p:sldId id="1056" r:id="rId56"/>
    <p:sldId id="1045" r:id="rId57"/>
    <p:sldId id="917" r:id="rId58"/>
    <p:sldId id="1039" r:id="rId59"/>
    <p:sldId id="1057" r:id="rId60"/>
    <p:sldId id="419" r:id="rId6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FF"/>
    <a:srgbClr val="00287D"/>
    <a:srgbClr val="E7E7FF"/>
    <a:srgbClr val="E00E1D"/>
    <a:srgbClr val="F01928"/>
    <a:srgbClr val="BFDFFD"/>
    <a:srgbClr val="FFFFFF"/>
    <a:srgbClr val="0000DC"/>
    <a:srgbClr val="9100DC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33E21A-CB2C-030E-8AD7-48D1D301CD3A}" v="15" dt="2023-02-22T07:07:25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86" autoAdjust="0"/>
    <p:restoredTop sz="96754" autoAdjust="0"/>
  </p:normalViewPr>
  <p:slideViewPr>
    <p:cSldViewPr snapToGrid="0">
      <p:cViewPr varScale="1">
        <p:scale>
          <a:sx n="89" d="100"/>
          <a:sy n="89" d="100"/>
        </p:scale>
        <p:origin x="96" y="9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FAD43-9F2F-4E1D-AC80-6D10C68AFD48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1A44F54-EDDB-4F37-B418-82EFBCB3DA7A}">
      <dgm:prSet custT="1"/>
      <dgm:spPr>
        <a:solidFill>
          <a:srgbClr val="00287D"/>
        </a:solidFill>
      </dgm:spPr>
      <dgm:t>
        <a:bodyPr/>
        <a:lstStyle/>
        <a:p>
          <a:r>
            <a:rPr lang="cs-CZ" sz="2800" b="1" i="0" dirty="0"/>
            <a:t>protiprávní jednání nebo opomenutí</a:t>
          </a:r>
        </a:p>
        <a:p>
          <a:r>
            <a:rPr lang="cs-CZ" sz="2100" b="0" i="0" dirty="0"/>
            <a:t> </a:t>
          </a:r>
          <a:endParaRPr lang="en-US" sz="2100" dirty="0"/>
        </a:p>
      </dgm:t>
    </dgm:pt>
    <dgm:pt modelId="{3BB21467-CF46-4B6C-B7FB-FC9255CC9BAB}" type="parTrans" cxnId="{BB002178-0C37-45B4-BCA1-5E36F7D32288}">
      <dgm:prSet/>
      <dgm:spPr/>
      <dgm:t>
        <a:bodyPr/>
        <a:lstStyle/>
        <a:p>
          <a:endParaRPr lang="en-US"/>
        </a:p>
      </dgm:t>
    </dgm:pt>
    <dgm:pt modelId="{6BE14BAB-7EFE-4B95-8A3F-0FD5565171DF}" type="sibTrans" cxnId="{BB002178-0C37-45B4-BCA1-5E36F7D32288}">
      <dgm:prSet/>
      <dgm:spPr/>
      <dgm:t>
        <a:bodyPr/>
        <a:lstStyle/>
        <a:p>
          <a:endParaRPr lang="en-US"/>
        </a:p>
      </dgm:t>
    </dgm:pt>
    <dgm:pt modelId="{21F7CF49-6C94-40C5-830C-0AE1FF39B6CE}">
      <dgm:prSet custT="1"/>
      <dgm:spPr>
        <a:solidFill>
          <a:srgbClr val="00287D"/>
        </a:solidFill>
      </dgm:spPr>
      <dgm:t>
        <a:bodyPr/>
        <a:lstStyle/>
        <a:p>
          <a:r>
            <a:rPr lang="cs-CZ" sz="2800" b="1" i="0" dirty="0"/>
            <a:t>škodlivý následek </a:t>
          </a:r>
        </a:p>
        <a:p>
          <a:r>
            <a:rPr lang="cs-CZ" sz="2100" b="0" i="0" dirty="0"/>
            <a:t>– porušení / ohrožení zákonem chráněného zájmu či hodnot</a:t>
          </a:r>
          <a:endParaRPr lang="en-US" sz="2100" dirty="0"/>
        </a:p>
      </dgm:t>
    </dgm:pt>
    <dgm:pt modelId="{F36BD903-FD7B-40CC-87FA-B5BD7641BDF7}" type="parTrans" cxnId="{9F9A3B28-A538-4476-ABAE-839A710521C0}">
      <dgm:prSet/>
      <dgm:spPr/>
      <dgm:t>
        <a:bodyPr/>
        <a:lstStyle/>
        <a:p>
          <a:endParaRPr lang="en-US"/>
        </a:p>
      </dgm:t>
    </dgm:pt>
    <dgm:pt modelId="{A0A49B6C-16AA-457E-B91E-E84786DE5165}" type="sibTrans" cxnId="{9F9A3B28-A538-4476-ABAE-839A710521C0}">
      <dgm:prSet/>
      <dgm:spPr/>
      <dgm:t>
        <a:bodyPr/>
        <a:lstStyle/>
        <a:p>
          <a:endParaRPr lang="en-US"/>
        </a:p>
      </dgm:t>
    </dgm:pt>
    <dgm:pt modelId="{D8F89101-B914-4396-96C5-F04164378493}">
      <dgm:prSet custT="1"/>
      <dgm:spPr>
        <a:solidFill>
          <a:srgbClr val="00287D"/>
        </a:solidFill>
      </dgm:spPr>
      <dgm:t>
        <a:bodyPr/>
        <a:lstStyle/>
        <a:p>
          <a:r>
            <a:rPr lang="cs-CZ" sz="2800" b="1" i="0" dirty="0"/>
            <a:t>kauzální nexus </a:t>
          </a:r>
        </a:p>
        <a:p>
          <a:pPr>
            <a:tabLst/>
          </a:pPr>
          <a:r>
            <a:rPr lang="cs-CZ" sz="2400" b="0" i="0" dirty="0"/>
            <a:t>mezi jednáním či opomenutím a škodlivým  následkem</a:t>
          </a:r>
          <a:endParaRPr lang="en-US" sz="2400" dirty="0"/>
        </a:p>
      </dgm:t>
    </dgm:pt>
    <dgm:pt modelId="{23A0E91B-4525-4DB6-8C34-DD26FACA0685}" type="parTrans" cxnId="{B3B8771F-392F-45C0-A8D4-3324890F64AE}">
      <dgm:prSet/>
      <dgm:spPr/>
      <dgm:t>
        <a:bodyPr/>
        <a:lstStyle/>
        <a:p>
          <a:endParaRPr lang="en-US"/>
        </a:p>
      </dgm:t>
    </dgm:pt>
    <dgm:pt modelId="{717420B5-8919-4788-9956-12F1938FFB7F}" type="sibTrans" cxnId="{B3B8771F-392F-45C0-A8D4-3324890F64AE}">
      <dgm:prSet/>
      <dgm:spPr/>
      <dgm:t>
        <a:bodyPr/>
        <a:lstStyle/>
        <a:p>
          <a:endParaRPr lang="en-US"/>
        </a:p>
      </dgm:t>
    </dgm:pt>
    <dgm:pt modelId="{EE8285DC-99CF-4F6C-BE9E-A1CB74837047}">
      <dgm:prSet/>
      <dgm:spPr>
        <a:solidFill>
          <a:srgbClr val="00287D"/>
        </a:solidFill>
      </dgm:spPr>
      <dgm:t>
        <a:bodyPr/>
        <a:lstStyle/>
        <a:p>
          <a:r>
            <a:rPr lang="cs-CZ" b="1" i="0" dirty="0"/>
            <a:t>zavinění </a:t>
          </a:r>
        </a:p>
        <a:p>
          <a:r>
            <a:rPr lang="cs-CZ" b="0" i="0" dirty="0"/>
            <a:t>– úmysl / nedbalost</a:t>
          </a:r>
          <a:endParaRPr lang="en-US" dirty="0"/>
        </a:p>
      </dgm:t>
    </dgm:pt>
    <dgm:pt modelId="{26243066-6412-499F-88E1-D4177C69EAEB}" type="parTrans" cxnId="{1890DD5F-94A6-4678-BB7C-773712823EBF}">
      <dgm:prSet/>
      <dgm:spPr/>
      <dgm:t>
        <a:bodyPr/>
        <a:lstStyle/>
        <a:p>
          <a:endParaRPr lang="en-US"/>
        </a:p>
      </dgm:t>
    </dgm:pt>
    <dgm:pt modelId="{97E7343E-33DC-436D-9A90-20EDD66C0CF7}" type="sibTrans" cxnId="{1890DD5F-94A6-4678-BB7C-773712823EBF}">
      <dgm:prSet/>
      <dgm:spPr/>
      <dgm:t>
        <a:bodyPr/>
        <a:lstStyle/>
        <a:p>
          <a:endParaRPr lang="en-US"/>
        </a:p>
      </dgm:t>
    </dgm:pt>
    <dgm:pt modelId="{ED128921-2573-41F7-9D3A-83BD6ECB47C7}" type="pres">
      <dgm:prSet presAssocID="{B2EFAD43-9F2F-4E1D-AC80-6D10C68AFD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5248D8-F0C7-467C-AB2E-5CA7CC28FF1B}" type="pres">
      <dgm:prSet presAssocID="{B2EFAD43-9F2F-4E1D-AC80-6D10C68AFD48}" presName="dummyMaxCanvas" presStyleCnt="0">
        <dgm:presLayoutVars/>
      </dgm:prSet>
      <dgm:spPr/>
    </dgm:pt>
    <dgm:pt modelId="{904BB779-5816-46A9-8229-7707CB3CEBEF}" type="pres">
      <dgm:prSet presAssocID="{B2EFAD43-9F2F-4E1D-AC80-6D10C68AFD4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C6CB4F-7C2F-4E81-A4B0-DC3C8F79553D}" type="pres">
      <dgm:prSet presAssocID="{B2EFAD43-9F2F-4E1D-AC80-6D10C68AFD4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33B8AC-DBC4-4D0D-914D-97B571498145}" type="pres">
      <dgm:prSet presAssocID="{B2EFAD43-9F2F-4E1D-AC80-6D10C68AFD48}" presName="FourNodes_3" presStyleLbl="node1" presStyleIdx="2" presStyleCnt="4" custScaleX="1049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522BC8-2CCA-4AE1-8067-B7B23B7592AE}" type="pres">
      <dgm:prSet presAssocID="{B2EFAD43-9F2F-4E1D-AC80-6D10C68AFD4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78B41A-9419-4FF6-A5F2-D011D11A2BF4}" type="pres">
      <dgm:prSet presAssocID="{B2EFAD43-9F2F-4E1D-AC80-6D10C68AFD4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CC27DF-1325-4206-B315-0ECACDBBD289}" type="pres">
      <dgm:prSet presAssocID="{B2EFAD43-9F2F-4E1D-AC80-6D10C68AFD4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13797B-AD71-4158-9D34-5F0AA37C3CE2}" type="pres">
      <dgm:prSet presAssocID="{B2EFAD43-9F2F-4E1D-AC80-6D10C68AFD4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508262-B313-4789-961C-3DE010616DB0}" type="pres">
      <dgm:prSet presAssocID="{B2EFAD43-9F2F-4E1D-AC80-6D10C68AFD4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9AD6A3-24E9-4301-B665-43C70FD109D9}" type="pres">
      <dgm:prSet presAssocID="{B2EFAD43-9F2F-4E1D-AC80-6D10C68AFD4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E282A2-ED17-42FD-9D13-81E21E55B8A1}" type="pres">
      <dgm:prSet presAssocID="{B2EFAD43-9F2F-4E1D-AC80-6D10C68AFD4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73287C-30A0-47D4-ABF0-206384FF1508}" type="pres">
      <dgm:prSet presAssocID="{B2EFAD43-9F2F-4E1D-AC80-6D10C68AFD4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B8771F-392F-45C0-A8D4-3324890F64AE}" srcId="{B2EFAD43-9F2F-4E1D-AC80-6D10C68AFD48}" destId="{D8F89101-B914-4396-96C5-F04164378493}" srcOrd="2" destOrd="0" parTransId="{23A0E91B-4525-4DB6-8C34-DD26FACA0685}" sibTransId="{717420B5-8919-4788-9956-12F1938FFB7F}"/>
    <dgm:cxn modelId="{63715C63-1B9C-4582-8EBE-4AAC7C2DDC8C}" type="presOf" srcId="{D8F89101-B914-4396-96C5-F04164378493}" destId="{83E282A2-ED17-42FD-9D13-81E21E55B8A1}" srcOrd="1" destOrd="0" presId="urn:microsoft.com/office/officeart/2005/8/layout/vProcess5"/>
    <dgm:cxn modelId="{0F863DB9-4400-4CCD-A059-6BBD8BCC6DEB}" type="presOf" srcId="{D8F89101-B914-4396-96C5-F04164378493}" destId="{7533B8AC-DBC4-4D0D-914D-97B571498145}" srcOrd="0" destOrd="0" presId="urn:microsoft.com/office/officeart/2005/8/layout/vProcess5"/>
    <dgm:cxn modelId="{08959219-A58F-4F53-8D69-717AABEA45E4}" type="presOf" srcId="{21F7CF49-6C94-40C5-830C-0AE1FF39B6CE}" destId="{F99AD6A3-24E9-4301-B665-43C70FD109D9}" srcOrd="1" destOrd="0" presId="urn:microsoft.com/office/officeart/2005/8/layout/vProcess5"/>
    <dgm:cxn modelId="{F20E2755-91F8-4611-AF2F-E8E3F9B3E202}" type="presOf" srcId="{EE8285DC-99CF-4F6C-BE9E-A1CB74837047}" destId="{9D522BC8-2CCA-4AE1-8067-B7B23B7592AE}" srcOrd="0" destOrd="0" presId="urn:microsoft.com/office/officeart/2005/8/layout/vProcess5"/>
    <dgm:cxn modelId="{BB002178-0C37-45B4-BCA1-5E36F7D32288}" srcId="{B2EFAD43-9F2F-4E1D-AC80-6D10C68AFD48}" destId="{01A44F54-EDDB-4F37-B418-82EFBCB3DA7A}" srcOrd="0" destOrd="0" parTransId="{3BB21467-CF46-4B6C-B7FB-FC9255CC9BAB}" sibTransId="{6BE14BAB-7EFE-4B95-8A3F-0FD5565171DF}"/>
    <dgm:cxn modelId="{4AA8CC8E-ECB6-4F0A-BADC-9EA69F298359}" type="presOf" srcId="{A0A49B6C-16AA-457E-B91E-E84786DE5165}" destId="{A8CC27DF-1325-4206-B315-0ECACDBBD289}" srcOrd="0" destOrd="0" presId="urn:microsoft.com/office/officeart/2005/8/layout/vProcess5"/>
    <dgm:cxn modelId="{8C372942-ED03-4C6D-8BC9-E7D68242B934}" type="presOf" srcId="{01A44F54-EDDB-4F37-B418-82EFBCB3DA7A}" destId="{8B508262-B313-4789-961C-3DE010616DB0}" srcOrd="1" destOrd="0" presId="urn:microsoft.com/office/officeart/2005/8/layout/vProcess5"/>
    <dgm:cxn modelId="{F4433F7A-FDDC-4E8A-8AB5-364868328D21}" type="presOf" srcId="{717420B5-8919-4788-9956-12F1938FFB7F}" destId="{5213797B-AD71-4158-9D34-5F0AA37C3CE2}" srcOrd="0" destOrd="0" presId="urn:microsoft.com/office/officeart/2005/8/layout/vProcess5"/>
    <dgm:cxn modelId="{C37BD7F0-591A-4935-94E6-0FBAA164316A}" type="presOf" srcId="{21F7CF49-6C94-40C5-830C-0AE1FF39B6CE}" destId="{6AC6CB4F-7C2F-4E81-A4B0-DC3C8F79553D}" srcOrd="0" destOrd="0" presId="urn:microsoft.com/office/officeart/2005/8/layout/vProcess5"/>
    <dgm:cxn modelId="{4DFFF3C9-AC32-43F1-B9D4-DE62A889D205}" type="presOf" srcId="{EE8285DC-99CF-4F6C-BE9E-A1CB74837047}" destId="{CB73287C-30A0-47D4-ABF0-206384FF1508}" srcOrd="1" destOrd="0" presId="urn:microsoft.com/office/officeart/2005/8/layout/vProcess5"/>
    <dgm:cxn modelId="{1890DD5F-94A6-4678-BB7C-773712823EBF}" srcId="{B2EFAD43-9F2F-4E1D-AC80-6D10C68AFD48}" destId="{EE8285DC-99CF-4F6C-BE9E-A1CB74837047}" srcOrd="3" destOrd="0" parTransId="{26243066-6412-499F-88E1-D4177C69EAEB}" sibTransId="{97E7343E-33DC-436D-9A90-20EDD66C0CF7}"/>
    <dgm:cxn modelId="{8F3A9834-8B54-463C-8B2F-C4C573FBAE0C}" type="presOf" srcId="{B2EFAD43-9F2F-4E1D-AC80-6D10C68AFD48}" destId="{ED128921-2573-41F7-9D3A-83BD6ECB47C7}" srcOrd="0" destOrd="0" presId="urn:microsoft.com/office/officeart/2005/8/layout/vProcess5"/>
    <dgm:cxn modelId="{9F9A3B28-A538-4476-ABAE-839A710521C0}" srcId="{B2EFAD43-9F2F-4E1D-AC80-6D10C68AFD48}" destId="{21F7CF49-6C94-40C5-830C-0AE1FF39B6CE}" srcOrd="1" destOrd="0" parTransId="{F36BD903-FD7B-40CC-87FA-B5BD7641BDF7}" sibTransId="{A0A49B6C-16AA-457E-B91E-E84786DE5165}"/>
    <dgm:cxn modelId="{0F1F1CB3-0276-4901-B87C-EACD3E53ED45}" type="presOf" srcId="{6BE14BAB-7EFE-4B95-8A3F-0FD5565171DF}" destId="{6B78B41A-9419-4FF6-A5F2-D011D11A2BF4}" srcOrd="0" destOrd="0" presId="urn:microsoft.com/office/officeart/2005/8/layout/vProcess5"/>
    <dgm:cxn modelId="{6B5227AF-E626-4892-BA8E-7E18310D44E9}" type="presOf" srcId="{01A44F54-EDDB-4F37-B418-82EFBCB3DA7A}" destId="{904BB779-5816-46A9-8229-7707CB3CEBEF}" srcOrd="0" destOrd="0" presId="urn:microsoft.com/office/officeart/2005/8/layout/vProcess5"/>
    <dgm:cxn modelId="{EB1E6074-1970-43E5-AF94-049E577243C1}" type="presParOf" srcId="{ED128921-2573-41F7-9D3A-83BD6ECB47C7}" destId="{4C5248D8-F0C7-467C-AB2E-5CA7CC28FF1B}" srcOrd="0" destOrd="0" presId="urn:microsoft.com/office/officeart/2005/8/layout/vProcess5"/>
    <dgm:cxn modelId="{BFC26EE9-5BB3-4F7E-9485-8C6BC78A869F}" type="presParOf" srcId="{ED128921-2573-41F7-9D3A-83BD6ECB47C7}" destId="{904BB779-5816-46A9-8229-7707CB3CEBEF}" srcOrd="1" destOrd="0" presId="urn:microsoft.com/office/officeart/2005/8/layout/vProcess5"/>
    <dgm:cxn modelId="{6C6C7C87-0C78-4B0F-92A2-096ADE609BEF}" type="presParOf" srcId="{ED128921-2573-41F7-9D3A-83BD6ECB47C7}" destId="{6AC6CB4F-7C2F-4E81-A4B0-DC3C8F79553D}" srcOrd="2" destOrd="0" presId="urn:microsoft.com/office/officeart/2005/8/layout/vProcess5"/>
    <dgm:cxn modelId="{FB0071E6-54F6-42EF-B2A6-9D4D0E632482}" type="presParOf" srcId="{ED128921-2573-41F7-9D3A-83BD6ECB47C7}" destId="{7533B8AC-DBC4-4D0D-914D-97B571498145}" srcOrd="3" destOrd="0" presId="urn:microsoft.com/office/officeart/2005/8/layout/vProcess5"/>
    <dgm:cxn modelId="{CF5531B4-C3F6-4AB8-8B19-B736FFD995CE}" type="presParOf" srcId="{ED128921-2573-41F7-9D3A-83BD6ECB47C7}" destId="{9D522BC8-2CCA-4AE1-8067-B7B23B7592AE}" srcOrd="4" destOrd="0" presId="urn:microsoft.com/office/officeart/2005/8/layout/vProcess5"/>
    <dgm:cxn modelId="{2F29B0F7-E260-48F1-B965-471D19829DC7}" type="presParOf" srcId="{ED128921-2573-41F7-9D3A-83BD6ECB47C7}" destId="{6B78B41A-9419-4FF6-A5F2-D011D11A2BF4}" srcOrd="5" destOrd="0" presId="urn:microsoft.com/office/officeart/2005/8/layout/vProcess5"/>
    <dgm:cxn modelId="{D3224135-30FA-44F2-91EE-7F906ABF1932}" type="presParOf" srcId="{ED128921-2573-41F7-9D3A-83BD6ECB47C7}" destId="{A8CC27DF-1325-4206-B315-0ECACDBBD289}" srcOrd="6" destOrd="0" presId="urn:microsoft.com/office/officeart/2005/8/layout/vProcess5"/>
    <dgm:cxn modelId="{19FC2078-65BA-4481-98B1-3FC0CEA45B15}" type="presParOf" srcId="{ED128921-2573-41F7-9D3A-83BD6ECB47C7}" destId="{5213797B-AD71-4158-9D34-5F0AA37C3CE2}" srcOrd="7" destOrd="0" presId="urn:microsoft.com/office/officeart/2005/8/layout/vProcess5"/>
    <dgm:cxn modelId="{E821C98E-067F-473C-B668-E13DDF4DD31F}" type="presParOf" srcId="{ED128921-2573-41F7-9D3A-83BD6ECB47C7}" destId="{8B508262-B313-4789-961C-3DE010616DB0}" srcOrd="8" destOrd="0" presId="urn:microsoft.com/office/officeart/2005/8/layout/vProcess5"/>
    <dgm:cxn modelId="{22CDB59E-A4ED-4F70-A6F9-280E3C4D2EA7}" type="presParOf" srcId="{ED128921-2573-41F7-9D3A-83BD6ECB47C7}" destId="{F99AD6A3-24E9-4301-B665-43C70FD109D9}" srcOrd="9" destOrd="0" presId="urn:microsoft.com/office/officeart/2005/8/layout/vProcess5"/>
    <dgm:cxn modelId="{E06C0ED2-364C-4F92-90B9-5B6082B639D2}" type="presParOf" srcId="{ED128921-2573-41F7-9D3A-83BD6ECB47C7}" destId="{83E282A2-ED17-42FD-9D13-81E21E55B8A1}" srcOrd="10" destOrd="0" presId="urn:microsoft.com/office/officeart/2005/8/layout/vProcess5"/>
    <dgm:cxn modelId="{22EB7695-EE25-4D08-928D-0C9F1E68D5C4}" type="presParOf" srcId="{ED128921-2573-41F7-9D3A-83BD6ECB47C7}" destId="{CB73287C-30A0-47D4-ABF0-206384FF150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E5E1F5-9E09-47A8-9DF9-FC0945194B72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CD434-4AF2-4103-8BEC-229076E72A1D}">
      <dgm:prSet custT="1"/>
      <dgm:spPr>
        <a:solidFill>
          <a:srgbClr val="002060"/>
        </a:solidFill>
      </dgm:spPr>
      <dgm:t>
        <a:bodyPr/>
        <a:lstStyle/>
        <a:p>
          <a:pPr marL="0" indent="0">
            <a:lnSpc>
              <a:spcPct val="90000"/>
            </a:lnSpc>
            <a:spcAft>
              <a:spcPts val="0"/>
            </a:spcAft>
          </a:pP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IV. ÚS 2741/17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….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informace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, vyžadované orgány činnými v </a:t>
          </a:r>
          <a:r>
            <a:rPr lang="cs-CZ" sz="2200" b="1" dirty="0" err="1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tr</a:t>
          </a:r>
          <a:r>
            <a:rPr lang="cs-CZ" sz="2200" b="1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řízení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 pouhé totožnosti hospitalizovaných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 na oddělení,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nepodléhají zvláštní ochraně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podle § 51 odst. 3 </a:t>
          </a:r>
          <a:r>
            <a:rPr lang="cs-CZ" sz="2200" b="1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ZZS.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Na uvedené informace se tedy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nevztahuje mlčenlivost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, a proto k jejich sdělení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není třeba souhlasu soudu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podle § 8/5 TŘ</a:t>
          </a:r>
          <a:r>
            <a:rPr lang="cs-CZ" sz="2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2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4319BC-2B91-4E1B-8655-97676B11D434}" type="parTrans" cxnId="{59A014CD-CF96-44F2-86A8-56E04F78D33C}">
      <dgm:prSet/>
      <dgm:spPr/>
      <dgm:t>
        <a:bodyPr/>
        <a:lstStyle/>
        <a:p>
          <a:endParaRPr lang="en-US"/>
        </a:p>
      </dgm:t>
    </dgm:pt>
    <dgm:pt modelId="{98AD4BA1-58C3-45C2-A462-EE7BD4C3D8E5}" type="sibTrans" cxnId="{59A014CD-CF96-44F2-86A8-56E04F78D33C}">
      <dgm:prSet/>
      <dgm:spPr/>
      <dgm:t>
        <a:bodyPr/>
        <a:lstStyle/>
        <a:p>
          <a:endParaRPr lang="en-US"/>
        </a:p>
      </dgm:t>
    </dgm:pt>
    <dgm:pt modelId="{B13F8E9E-D02A-423D-BE39-51C05E6AD121}">
      <dgm:prSet custT="1"/>
      <dgm:spPr>
        <a:solidFill>
          <a:srgbClr val="00206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II. ÚS 2050/14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cs-CZ" sz="2200" b="1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podávání informací zjištěných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při poskytování ZS </a:t>
          </a:r>
          <a:r>
            <a:rPr lang="cs-CZ" sz="2200" b="1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představuje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natolik invazivní zásah do soukromí 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jednotlivce, že je nezbytné, aby byl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posouzen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nezávislým a nestranným orgánem, kterým může být pouze </a:t>
          </a:r>
          <a:r>
            <a:rPr lang="cs-CZ" sz="2200" b="1" u="sng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soud</a:t>
          </a:r>
          <a:r>
            <a:rPr lang="cs-CZ" sz="2200" b="1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200" b="1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2CB7EF-9E67-47A8-9F3C-C20689AE277B}" type="parTrans" cxnId="{2F0A25B3-EE61-4846-B0EE-2B4ED9737DFF}">
      <dgm:prSet/>
      <dgm:spPr/>
      <dgm:t>
        <a:bodyPr/>
        <a:lstStyle/>
        <a:p>
          <a:endParaRPr lang="en-US"/>
        </a:p>
      </dgm:t>
    </dgm:pt>
    <dgm:pt modelId="{CA64501C-DDCB-4FB5-AF84-9FE1ACD29138}" type="sibTrans" cxnId="{2F0A25B3-EE61-4846-B0EE-2B4ED9737DFF}">
      <dgm:prSet/>
      <dgm:spPr/>
      <dgm:t>
        <a:bodyPr/>
        <a:lstStyle/>
        <a:p>
          <a:endParaRPr lang="en-US"/>
        </a:p>
      </dgm:t>
    </dgm:pt>
    <dgm:pt modelId="{D2C50429-643E-4D14-A7FB-D85A0C3082D0}" type="pres">
      <dgm:prSet presAssocID="{BCE5E1F5-9E09-47A8-9DF9-FC0945194B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E9B9D47-44C0-4E71-BBA4-143FA789BE49}" type="pres">
      <dgm:prSet presAssocID="{B4CCD434-4AF2-4103-8BEC-229076E72A1D}" presName="arrow" presStyleLbl="node1" presStyleIdx="0" presStyleCnt="2" custScaleX="121065" custScaleY="100097" custRadScaleRad="102432" custRadScaleInc="5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F5878D-2B03-4063-8144-5A8BB3B6F1BE}" type="pres">
      <dgm:prSet presAssocID="{B13F8E9E-D02A-423D-BE39-51C05E6AD121}" presName="arrow" presStyleLbl="node1" presStyleIdx="1" presStyleCnt="2" custScaleX="115131" custScaleY="100097" custRadScaleRad="104075" custRadScaleInc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9A014CD-CF96-44F2-86A8-56E04F78D33C}" srcId="{BCE5E1F5-9E09-47A8-9DF9-FC0945194B72}" destId="{B4CCD434-4AF2-4103-8BEC-229076E72A1D}" srcOrd="0" destOrd="0" parTransId="{A54319BC-2B91-4E1B-8655-97676B11D434}" sibTransId="{98AD4BA1-58C3-45C2-A462-EE7BD4C3D8E5}"/>
    <dgm:cxn modelId="{2F0A25B3-EE61-4846-B0EE-2B4ED9737DFF}" srcId="{BCE5E1F5-9E09-47A8-9DF9-FC0945194B72}" destId="{B13F8E9E-D02A-423D-BE39-51C05E6AD121}" srcOrd="1" destOrd="0" parTransId="{C72CB7EF-9E67-47A8-9F3C-C20689AE277B}" sibTransId="{CA64501C-DDCB-4FB5-AF84-9FE1ACD29138}"/>
    <dgm:cxn modelId="{CD52BC6C-4507-4B70-8D70-CEBB178CC670}" type="presOf" srcId="{B13F8E9E-D02A-423D-BE39-51C05E6AD121}" destId="{79F5878D-2B03-4063-8144-5A8BB3B6F1BE}" srcOrd="0" destOrd="0" presId="urn:microsoft.com/office/officeart/2005/8/layout/arrow5"/>
    <dgm:cxn modelId="{11B3F90D-FC37-44BD-90F9-05D2BF024EC1}" type="presOf" srcId="{BCE5E1F5-9E09-47A8-9DF9-FC0945194B72}" destId="{D2C50429-643E-4D14-A7FB-D85A0C3082D0}" srcOrd="0" destOrd="0" presId="urn:microsoft.com/office/officeart/2005/8/layout/arrow5"/>
    <dgm:cxn modelId="{4E78F39E-74B9-4707-8492-B73C5C9AAF25}" type="presOf" srcId="{B4CCD434-4AF2-4103-8BEC-229076E72A1D}" destId="{DE9B9D47-44C0-4E71-BBA4-143FA789BE49}" srcOrd="0" destOrd="0" presId="urn:microsoft.com/office/officeart/2005/8/layout/arrow5"/>
    <dgm:cxn modelId="{6AF6D570-132B-471E-A44D-31EF9CA13220}" type="presParOf" srcId="{D2C50429-643E-4D14-A7FB-D85A0C3082D0}" destId="{DE9B9D47-44C0-4E71-BBA4-143FA789BE49}" srcOrd="0" destOrd="0" presId="urn:microsoft.com/office/officeart/2005/8/layout/arrow5"/>
    <dgm:cxn modelId="{003D3E7E-BA4F-4613-8D05-E73615058C77}" type="presParOf" srcId="{D2C50429-643E-4D14-A7FB-D85A0C3082D0}" destId="{79F5878D-2B03-4063-8144-5A8BB3B6F1B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2232E2-9E5A-41B8-B97F-54766F12DE5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48EA3-F4C9-4E42-A04C-C7EFC058D6B9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spáchal</a:t>
          </a:r>
          <a:r>
            <a: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trestný čin ….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takový TČ neoznámí bez odkladu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státnímu zástupci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nebo policejnímu orgánu </a:t>
          </a:r>
          <a:endParaRPr lang="en-US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8D2BF-F954-4383-BC81-47D326E3353D}" type="parTrans" cxnId="{40A0FC1C-92E0-456A-ABAC-AE9ED024EBEC}">
      <dgm:prSet/>
      <dgm:spPr/>
      <dgm:t>
        <a:bodyPr/>
        <a:lstStyle/>
        <a:p>
          <a:endParaRPr lang="en-US"/>
        </a:p>
      </dgm:t>
    </dgm:pt>
    <dgm:pt modelId="{40D9BA95-976D-449A-BF07-557323B70C61}" type="sibTrans" cxnId="{40A0FC1C-92E0-456A-ABAC-AE9ED024EBEC}">
      <dgm:prSet/>
      <dgm:spPr/>
      <dgm:t>
        <a:bodyPr/>
        <a:lstStyle/>
        <a:p>
          <a:endParaRPr lang="en-US"/>
        </a:p>
      </dgm:t>
    </dgm:pt>
    <dgm:pt modelId="{799014DB-9903-49B0-8B9B-ABB9343EA6C5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4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vraždy, těžkého ublížení na zdraví, mučení a jiného nelidského a krutého zacházení,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4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týrání svěřené osoby…</a:t>
          </a:r>
          <a:endParaRPr lang="en-US" sz="2400" dirty="0">
            <a:solidFill>
              <a:srgbClr val="00287D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A0E04C-80A1-4453-9C57-B22CABA716C0}" type="parTrans" cxnId="{B8ACC068-2845-4FF4-B694-0B740264BABB}">
      <dgm:prSet/>
      <dgm:spPr/>
      <dgm:t>
        <a:bodyPr/>
        <a:lstStyle/>
        <a:p>
          <a:endParaRPr lang="en-US"/>
        </a:p>
      </dgm:t>
    </dgm:pt>
    <dgm:pt modelId="{DA17A7D1-ABDB-4FD3-BC26-6CFD7A4D1989}" type="sibTrans" cxnId="{B8ACC068-2845-4FF4-B694-0B740264BABB}">
      <dgm:prSet/>
      <dgm:spPr/>
      <dgm:t>
        <a:bodyPr/>
        <a:lstStyle/>
        <a:p>
          <a:endParaRPr lang="en-US"/>
        </a:p>
      </dgm:t>
    </dgm:pt>
    <dgm:pt modelId="{290D7BA8-81FC-4671-A905-276E90F6B896}" type="pres">
      <dgm:prSet presAssocID="{D42232E2-9E5A-41B8-B97F-54766F12DE5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E6468203-BF96-4F4F-A2D8-305A4C93CA3D}" type="pres">
      <dgm:prSet presAssocID="{4E648EA3-F4C9-4E42-A04C-C7EFC058D6B9}" presName="thickLine" presStyleLbl="alignNode1" presStyleIdx="0" presStyleCnt="1"/>
      <dgm:spPr/>
    </dgm:pt>
    <dgm:pt modelId="{E574BADE-9A62-4319-B5B9-584FA5323ABD}" type="pres">
      <dgm:prSet presAssocID="{4E648EA3-F4C9-4E42-A04C-C7EFC058D6B9}" presName="horz1" presStyleCnt="0"/>
      <dgm:spPr/>
    </dgm:pt>
    <dgm:pt modelId="{D0690EA2-B425-4E8F-A1C1-A48A507CAEE6}" type="pres">
      <dgm:prSet presAssocID="{4E648EA3-F4C9-4E42-A04C-C7EFC058D6B9}" presName="tx1" presStyleLbl="revTx" presStyleIdx="0" presStyleCnt="2" custScaleX="756964" custScaleY="100196"/>
      <dgm:spPr/>
      <dgm:t>
        <a:bodyPr/>
        <a:lstStyle/>
        <a:p>
          <a:endParaRPr lang="cs-CZ"/>
        </a:p>
      </dgm:t>
    </dgm:pt>
    <dgm:pt modelId="{D54CD4B0-E392-4A24-B890-020F01A7D91B}" type="pres">
      <dgm:prSet presAssocID="{4E648EA3-F4C9-4E42-A04C-C7EFC058D6B9}" presName="vert1" presStyleCnt="0"/>
      <dgm:spPr/>
    </dgm:pt>
    <dgm:pt modelId="{8704FC5E-3149-42D6-86D4-7D91E465587D}" type="pres">
      <dgm:prSet presAssocID="{799014DB-9903-49B0-8B9B-ABB9343EA6C5}" presName="vertSpace2a" presStyleCnt="0"/>
      <dgm:spPr/>
    </dgm:pt>
    <dgm:pt modelId="{5C0F02D0-BC59-4CF1-823B-E575BF029757}" type="pres">
      <dgm:prSet presAssocID="{799014DB-9903-49B0-8B9B-ABB9343EA6C5}" presName="horz2" presStyleCnt="0"/>
      <dgm:spPr/>
    </dgm:pt>
    <dgm:pt modelId="{36EF5790-9CE8-4334-9697-11B419C9BE8F}" type="pres">
      <dgm:prSet presAssocID="{799014DB-9903-49B0-8B9B-ABB9343EA6C5}" presName="horzSpace2" presStyleCnt="0"/>
      <dgm:spPr/>
    </dgm:pt>
    <dgm:pt modelId="{8D8D1C41-D030-495B-BDD5-4FF0D86F5C7D}" type="pres">
      <dgm:prSet presAssocID="{799014DB-9903-49B0-8B9B-ABB9343EA6C5}" presName="tx2" presStyleLbl="revTx" presStyleIdx="1" presStyleCnt="2" custScaleX="117441" custScaleY="155372"/>
      <dgm:spPr/>
      <dgm:t>
        <a:bodyPr/>
        <a:lstStyle/>
        <a:p>
          <a:endParaRPr lang="cs-CZ"/>
        </a:p>
      </dgm:t>
    </dgm:pt>
    <dgm:pt modelId="{1F672EF8-69BA-4E87-BC08-951CFE0F3AA3}" type="pres">
      <dgm:prSet presAssocID="{799014DB-9903-49B0-8B9B-ABB9343EA6C5}" presName="vert2" presStyleCnt="0"/>
      <dgm:spPr/>
    </dgm:pt>
    <dgm:pt modelId="{E6626D42-12F5-4414-B29F-8F98E6D13B4E}" type="pres">
      <dgm:prSet presAssocID="{799014DB-9903-49B0-8B9B-ABB9343EA6C5}" presName="thinLine2b" presStyleLbl="callout" presStyleIdx="0" presStyleCnt="1"/>
      <dgm:spPr/>
    </dgm:pt>
    <dgm:pt modelId="{AA332612-A3C1-4B47-8C6E-33D93A66FBBD}" type="pres">
      <dgm:prSet presAssocID="{799014DB-9903-49B0-8B9B-ABB9343EA6C5}" presName="vertSpace2b" presStyleCnt="0"/>
      <dgm:spPr/>
    </dgm:pt>
  </dgm:ptLst>
  <dgm:cxnLst>
    <dgm:cxn modelId="{A66D9A53-FB18-4BD5-A501-F28A0E9D920F}" type="presOf" srcId="{4E648EA3-F4C9-4E42-A04C-C7EFC058D6B9}" destId="{D0690EA2-B425-4E8F-A1C1-A48A507CAEE6}" srcOrd="0" destOrd="0" presId="urn:microsoft.com/office/officeart/2008/layout/LinedList"/>
    <dgm:cxn modelId="{B8ACC068-2845-4FF4-B694-0B740264BABB}" srcId="{4E648EA3-F4C9-4E42-A04C-C7EFC058D6B9}" destId="{799014DB-9903-49B0-8B9B-ABB9343EA6C5}" srcOrd="0" destOrd="0" parTransId="{E8A0E04C-80A1-4453-9C57-B22CABA716C0}" sibTransId="{DA17A7D1-ABDB-4FD3-BC26-6CFD7A4D1989}"/>
    <dgm:cxn modelId="{81DBF3BC-E542-47DB-8A35-AC245E5FB1CD}" type="presOf" srcId="{D42232E2-9E5A-41B8-B97F-54766F12DE50}" destId="{290D7BA8-81FC-4671-A905-276E90F6B896}" srcOrd="0" destOrd="0" presId="urn:microsoft.com/office/officeart/2008/layout/LinedList"/>
    <dgm:cxn modelId="{40A0FC1C-92E0-456A-ABAC-AE9ED024EBEC}" srcId="{D42232E2-9E5A-41B8-B97F-54766F12DE50}" destId="{4E648EA3-F4C9-4E42-A04C-C7EFC058D6B9}" srcOrd="0" destOrd="0" parTransId="{6118D2BF-F954-4383-BC81-47D326E3353D}" sibTransId="{40D9BA95-976D-449A-BF07-557323B70C61}"/>
    <dgm:cxn modelId="{D16F90DF-18D9-4FF6-9962-82A38B7339CA}" type="presOf" srcId="{799014DB-9903-49B0-8B9B-ABB9343EA6C5}" destId="{8D8D1C41-D030-495B-BDD5-4FF0D86F5C7D}" srcOrd="0" destOrd="0" presId="urn:microsoft.com/office/officeart/2008/layout/LinedList"/>
    <dgm:cxn modelId="{F9BB1DAD-A2EF-47A1-8E43-916F8E44EE0A}" type="presParOf" srcId="{290D7BA8-81FC-4671-A905-276E90F6B896}" destId="{E6468203-BF96-4F4F-A2D8-305A4C93CA3D}" srcOrd="0" destOrd="0" presId="urn:microsoft.com/office/officeart/2008/layout/LinedList"/>
    <dgm:cxn modelId="{3ED1642D-B966-4100-AD84-F1516EB79DDF}" type="presParOf" srcId="{290D7BA8-81FC-4671-A905-276E90F6B896}" destId="{E574BADE-9A62-4319-B5B9-584FA5323ABD}" srcOrd="1" destOrd="0" presId="urn:microsoft.com/office/officeart/2008/layout/LinedList"/>
    <dgm:cxn modelId="{7FCBF8C3-5B25-4708-9E39-31A2222CA304}" type="presParOf" srcId="{E574BADE-9A62-4319-B5B9-584FA5323ABD}" destId="{D0690EA2-B425-4E8F-A1C1-A48A507CAEE6}" srcOrd="0" destOrd="0" presId="urn:microsoft.com/office/officeart/2008/layout/LinedList"/>
    <dgm:cxn modelId="{00593B11-D7FF-48A5-8608-247115B577C7}" type="presParOf" srcId="{E574BADE-9A62-4319-B5B9-584FA5323ABD}" destId="{D54CD4B0-E392-4A24-B890-020F01A7D91B}" srcOrd="1" destOrd="0" presId="urn:microsoft.com/office/officeart/2008/layout/LinedList"/>
    <dgm:cxn modelId="{13120D09-BCE2-42D7-86B0-2EBDFBD843F9}" type="presParOf" srcId="{D54CD4B0-E392-4A24-B890-020F01A7D91B}" destId="{8704FC5E-3149-42D6-86D4-7D91E465587D}" srcOrd="0" destOrd="0" presId="urn:microsoft.com/office/officeart/2008/layout/LinedList"/>
    <dgm:cxn modelId="{7C00EEC6-5043-4B78-BB88-CE3AA578F0A0}" type="presParOf" srcId="{D54CD4B0-E392-4A24-B890-020F01A7D91B}" destId="{5C0F02D0-BC59-4CF1-823B-E575BF029757}" srcOrd="1" destOrd="0" presId="urn:microsoft.com/office/officeart/2008/layout/LinedList"/>
    <dgm:cxn modelId="{4A19D14E-8142-4F5F-92B3-8ABE21AF9E08}" type="presParOf" srcId="{5C0F02D0-BC59-4CF1-823B-E575BF029757}" destId="{36EF5790-9CE8-4334-9697-11B419C9BE8F}" srcOrd="0" destOrd="0" presId="urn:microsoft.com/office/officeart/2008/layout/LinedList"/>
    <dgm:cxn modelId="{0DFFE610-BEA9-4B21-80FB-862E15C42239}" type="presParOf" srcId="{5C0F02D0-BC59-4CF1-823B-E575BF029757}" destId="{8D8D1C41-D030-495B-BDD5-4FF0D86F5C7D}" srcOrd="1" destOrd="0" presId="urn:microsoft.com/office/officeart/2008/layout/LinedList"/>
    <dgm:cxn modelId="{964253B2-A56D-4788-9731-F6B98846F179}" type="presParOf" srcId="{5C0F02D0-BC59-4CF1-823B-E575BF029757}" destId="{1F672EF8-69BA-4E87-BC08-951CFE0F3AA3}" srcOrd="2" destOrd="0" presId="urn:microsoft.com/office/officeart/2008/layout/LinedList"/>
    <dgm:cxn modelId="{4A1F9FA6-536F-443D-A35A-4BAEBC2D4988}" type="presParOf" srcId="{D54CD4B0-E392-4A24-B890-020F01A7D91B}" destId="{E6626D42-12F5-4414-B29F-8F98E6D13B4E}" srcOrd="2" destOrd="0" presId="urn:microsoft.com/office/officeart/2008/layout/LinedList"/>
    <dgm:cxn modelId="{A4786363-54A6-483E-9184-E5037653E974}" type="presParOf" srcId="{D54CD4B0-E392-4A24-B890-020F01A7D91B}" destId="{AA332612-A3C1-4B47-8C6E-33D93A66FBB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2232E2-9E5A-41B8-B97F-54766F12DE5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648EA3-F4C9-4E42-A04C-C7EFC058D6B9}">
      <dgm:prSet custT="1"/>
      <dgm:spPr/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připravuje</a:t>
          </a: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nebo </a:t>
          </a:r>
          <a:r>
            <a:rPr lang="cs-CZ" sz="28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páchá</a:t>
          </a: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trestný čin ….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spáchání nebo dokončení takového TČ nepřekazí … </a:t>
          </a:r>
        </a:p>
        <a:p>
          <a:pPr>
            <a:lnSpc>
              <a:spcPct val="120000"/>
            </a:lnSpc>
            <a:spcAft>
              <a:spcPts val="0"/>
            </a:spcAft>
          </a:pPr>
          <a:r>
            <a: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překazit TČ lze i jeho včasným oznámením státnímu zástupci nebo policejnímu orgánu</a:t>
          </a:r>
          <a:endParaRPr lang="en-US" sz="2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18D2BF-F954-4383-BC81-47D326E3353D}" type="parTrans" cxnId="{40A0FC1C-92E0-456A-ABAC-AE9ED024EBEC}">
      <dgm:prSet/>
      <dgm:spPr/>
      <dgm:t>
        <a:bodyPr/>
        <a:lstStyle/>
        <a:p>
          <a:endParaRPr lang="en-US"/>
        </a:p>
      </dgm:t>
    </dgm:pt>
    <dgm:pt modelId="{40D9BA95-976D-449A-BF07-557323B70C61}" type="sibTrans" cxnId="{40A0FC1C-92E0-456A-ABAC-AE9ED024EBEC}">
      <dgm:prSet/>
      <dgm:spPr/>
      <dgm:t>
        <a:bodyPr/>
        <a:lstStyle/>
        <a:p>
          <a:endParaRPr lang="en-US"/>
        </a:p>
      </dgm:t>
    </dgm:pt>
    <dgm:pt modelId="{799014DB-9903-49B0-8B9B-ABB9343EA6C5}">
      <dgm:prSet/>
      <dgm:spPr/>
      <dgm:t>
        <a:bodyPr/>
        <a:lstStyle/>
        <a:p>
          <a:pPr>
            <a:lnSpc>
              <a:spcPct val="110000"/>
            </a:lnSpc>
            <a:spcAft>
              <a:spcPts val="0"/>
            </a:spcAft>
            <a:buFont typeface="Wingdings" panose="05000000000000000000" pitchFamily="2" charset="2"/>
            <a:buNone/>
          </a:pPr>
          <a:r>
            <a:rPr lang="cs-CZ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vraždy, zabití, těžkého ublížení na zdraví, </a:t>
          </a:r>
        </a:p>
        <a:p>
          <a:pPr>
            <a:lnSpc>
              <a:spcPct val="110000"/>
            </a:lnSpc>
            <a:spcAft>
              <a:spcPts val="0"/>
            </a:spcAft>
            <a:buNone/>
          </a:pPr>
          <a:r>
            <a:rPr lang="cs-CZ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mučení a jiného nelidského a krutého zacházení, nedovoleného přerušení těhotenství bez souhlasu těhotné ženy, neoprávněného odebrání tkání a orgánů, znásilnění, pohlavního zneužití, týrání svěřené osoby, …</a:t>
          </a:r>
          <a:endParaRPr lang="en-US" dirty="0">
            <a:solidFill>
              <a:srgbClr val="00287D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A0E04C-80A1-4453-9C57-B22CABA716C0}" type="parTrans" cxnId="{B8ACC068-2845-4FF4-B694-0B740264BABB}">
      <dgm:prSet/>
      <dgm:spPr/>
      <dgm:t>
        <a:bodyPr/>
        <a:lstStyle/>
        <a:p>
          <a:endParaRPr lang="en-US"/>
        </a:p>
      </dgm:t>
    </dgm:pt>
    <dgm:pt modelId="{DA17A7D1-ABDB-4FD3-BC26-6CFD7A4D1989}" type="sibTrans" cxnId="{B8ACC068-2845-4FF4-B694-0B740264BABB}">
      <dgm:prSet/>
      <dgm:spPr/>
      <dgm:t>
        <a:bodyPr/>
        <a:lstStyle/>
        <a:p>
          <a:endParaRPr lang="en-US"/>
        </a:p>
      </dgm:t>
    </dgm:pt>
    <dgm:pt modelId="{290D7BA8-81FC-4671-A905-276E90F6B896}" type="pres">
      <dgm:prSet presAssocID="{D42232E2-9E5A-41B8-B97F-54766F12DE5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E6468203-BF96-4F4F-A2D8-305A4C93CA3D}" type="pres">
      <dgm:prSet presAssocID="{4E648EA3-F4C9-4E42-A04C-C7EFC058D6B9}" presName="thickLine" presStyleLbl="alignNode1" presStyleIdx="0" presStyleCnt="1"/>
      <dgm:spPr/>
    </dgm:pt>
    <dgm:pt modelId="{E574BADE-9A62-4319-B5B9-584FA5323ABD}" type="pres">
      <dgm:prSet presAssocID="{4E648EA3-F4C9-4E42-A04C-C7EFC058D6B9}" presName="horz1" presStyleCnt="0"/>
      <dgm:spPr/>
    </dgm:pt>
    <dgm:pt modelId="{D0690EA2-B425-4E8F-A1C1-A48A507CAEE6}" type="pres">
      <dgm:prSet presAssocID="{4E648EA3-F4C9-4E42-A04C-C7EFC058D6B9}" presName="tx1" presStyleLbl="revTx" presStyleIdx="0" presStyleCnt="2" custScaleX="736909" custScaleY="100196"/>
      <dgm:spPr/>
      <dgm:t>
        <a:bodyPr/>
        <a:lstStyle/>
        <a:p>
          <a:endParaRPr lang="cs-CZ"/>
        </a:p>
      </dgm:t>
    </dgm:pt>
    <dgm:pt modelId="{D54CD4B0-E392-4A24-B890-020F01A7D91B}" type="pres">
      <dgm:prSet presAssocID="{4E648EA3-F4C9-4E42-A04C-C7EFC058D6B9}" presName="vert1" presStyleCnt="0"/>
      <dgm:spPr/>
    </dgm:pt>
    <dgm:pt modelId="{8704FC5E-3149-42D6-86D4-7D91E465587D}" type="pres">
      <dgm:prSet presAssocID="{799014DB-9903-49B0-8B9B-ABB9343EA6C5}" presName="vertSpace2a" presStyleCnt="0"/>
      <dgm:spPr/>
    </dgm:pt>
    <dgm:pt modelId="{5C0F02D0-BC59-4CF1-823B-E575BF029757}" type="pres">
      <dgm:prSet presAssocID="{799014DB-9903-49B0-8B9B-ABB9343EA6C5}" presName="horz2" presStyleCnt="0"/>
      <dgm:spPr/>
    </dgm:pt>
    <dgm:pt modelId="{36EF5790-9CE8-4334-9697-11B419C9BE8F}" type="pres">
      <dgm:prSet presAssocID="{799014DB-9903-49B0-8B9B-ABB9343EA6C5}" presName="horzSpace2" presStyleCnt="0"/>
      <dgm:spPr/>
    </dgm:pt>
    <dgm:pt modelId="{8D8D1C41-D030-495B-BDD5-4FF0D86F5C7D}" type="pres">
      <dgm:prSet presAssocID="{799014DB-9903-49B0-8B9B-ABB9343EA6C5}" presName="tx2" presStyleLbl="revTx" presStyleIdx="1" presStyleCnt="2" custScaleX="145766" custScaleY="194650"/>
      <dgm:spPr/>
      <dgm:t>
        <a:bodyPr/>
        <a:lstStyle/>
        <a:p>
          <a:endParaRPr lang="cs-CZ"/>
        </a:p>
      </dgm:t>
    </dgm:pt>
    <dgm:pt modelId="{1F672EF8-69BA-4E87-BC08-951CFE0F3AA3}" type="pres">
      <dgm:prSet presAssocID="{799014DB-9903-49B0-8B9B-ABB9343EA6C5}" presName="vert2" presStyleCnt="0"/>
      <dgm:spPr/>
    </dgm:pt>
    <dgm:pt modelId="{E6626D42-12F5-4414-B29F-8F98E6D13B4E}" type="pres">
      <dgm:prSet presAssocID="{799014DB-9903-49B0-8B9B-ABB9343EA6C5}" presName="thinLine2b" presStyleLbl="callout" presStyleIdx="0" presStyleCnt="1"/>
      <dgm:spPr/>
    </dgm:pt>
    <dgm:pt modelId="{AA332612-A3C1-4B47-8C6E-33D93A66FBBD}" type="pres">
      <dgm:prSet presAssocID="{799014DB-9903-49B0-8B9B-ABB9343EA6C5}" presName="vertSpace2b" presStyleCnt="0"/>
      <dgm:spPr/>
    </dgm:pt>
  </dgm:ptLst>
  <dgm:cxnLst>
    <dgm:cxn modelId="{A66D9A53-FB18-4BD5-A501-F28A0E9D920F}" type="presOf" srcId="{4E648EA3-F4C9-4E42-A04C-C7EFC058D6B9}" destId="{D0690EA2-B425-4E8F-A1C1-A48A507CAEE6}" srcOrd="0" destOrd="0" presId="urn:microsoft.com/office/officeart/2008/layout/LinedList"/>
    <dgm:cxn modelId="{B8ACC068-2845-4FF4-B694-0B740264BABB}" srcId="{4E648EA3-F4C9-4E42-A04C-C7EFC058D6B9}" destId="{799014DB-9903-49B0-8B9B-ABB9343EA6C5}" srcOrd="0" destOrd="0" parTransId="{E8A0E04C-80A1-4453-9C57-B22CABA716C0}" sibTransId="{DA17A7D1-ABDB-4FD3-BC26-6CFD7A4D1989}"/>
    <dgm:cxn modelId="{81DBF3BC-E542-47DB-8A35-AC245E5FB1CD}" type="presOf" srcId="{D42232E2-9E5A-41B8-B97F-54766F12DE50}" destId="{290D7BA8-81FC-4671-A905-276E90F6B896}" srcOrd="0" destOrd="0" presId="urn:microsoft.com/office/officeart/2008/layout/LinedList"/>
    <dgm:cxn modelId="{40A0FC1C-92E0-456A-ABAC-AE9ED024EBEC}" srcId="{D42232E2-9E5A-41B8-B97F-54766F12DE50}" destId="{4E648EA3-F4C9-4E42-A04C-C7EFC058D6B9}" srcOrd="0" destOrd="0" parTransId="{6118D2BF-F954-4383-BC81-47D326E3353D}" sibTransId="{40D9BA95-976D-449A-BF07-557323B70C61}"/>
    <dgm:cxn modelId="{D16F90DF-18D9-4FF6-9962-82A38B7339CA}" type="presOf" srcId="{799014DB-9903-49B0-8B9B-ABB9343EA6C5}" destId="{8D8D1C41-D030-495B-BDD5-4FF0D86F5C7D}" srcOrd="0" destOrd="0" presId="urn:microsoft.com/office/officeart/2008/layout/LinedList"/>
    <dgm:cxn modelId="{F9BB1DAD-A2EF-47A1-8E43-916F8E44EE0A}" type="presParOf" srcId="{290D7BA8-81FC-4671-A905-276E90F6B896}" destId="{E6468203-BF96-4F4F-A2D8-305A4C93CA3D}" srcOrd="0" destOrd="0" presId="urn:microsoft.com/office/officeart/2008/layout/LinedList"/>
    <dgm:cxn modelId="{3ED1642D-B966-4100-AD84-F1516EB79DDF}" type="presParOf" srcId="{290D7BA8-81FC-4671-A905-276E90F6B896}" destId="{E574BADE-9A62-4319-B5B9-584FA5323ABD}" srcOrd="1" destOrd="0" presId="urn:microsoft.com/office/officeart/2008/layout/LinedList"/>
    <dgm:cxn modelId="{7FCBF8C3-5B25-4708-9E39-31A2222CA304}" type="presParOf" srcId="{E574BADE-9A62-4319-B5B9-584FA5323ABD}" destId="{D0690EA2-B425-4E8F-A1C1-A48A507CAEE6}" srcOrd="0" destOrd="0" presId="urn:microsoft.com/office/officeart/2008/layout/LinedList"/>
    <dgm:cxn modelId="{00593B11-D7FF-48A5-8608-247115B577C7}" type="presParOf" srcId="{E574BADE-9A62-4319-B5B9-584FA5323ABD}" destId="{D54CD4B0-E392-4A24-B890-020F01A7D91B}" srcOrd="1" destOrd="0" presId="urn:microsoft.com/office/officeart/2008/layout/LinedList"/>
    <dgm:cxn modelId="{13120D09-BCE2-42D7-86B0-2EBDFBD843F9}" type="presParOf" srcId="{D54CD4B0-E392-4A24-B890-020F01A7D91B}" destId="{8704FC5E-3149-42D6-86D4-7D91E465587D}" srcOrd="0" destOrd="0" presId="urn:microsoft.com/office/officeart/2008/layout/LinedList"/>
    <dgm:cxn modelId="{7C00EEC6-5043-4B78-BB88-CE3AA578F0A0}" type="presParOf" srcId="{D54CD4B0-E392-4A24-B890-020F01A7D91B}" destId="{5C0F02D0-BC59-4CF1-823B-E575BF029757}" srcOrd="1" destOrd="0" presId="urn:microsoft.com/office/officeart/2008/layout/LinedList"/>
    <dgm:cxn modelId="{4A19D14E-8142-4F5F-92B3-8ABE21AF9E08}" type="presParOf" srcId="{5C0F02D0-BC59-4CF1-823B-E575BF029757}" destId="{36EF5790-9CE8-4334-9697-11B419C9BE8F}" srcOrd="0" destOrd="0" presId="urn:microsoft.com/office/officeart/2008/layout/LinedList"/>
    <dgm:cxn modelId="{0DFFE610-BEA9-4B21-80FB-862E15C42239}" type="presParOf" srcId="{5C0F02D0-BC59-4CF1-823B-E575BF029757}" destId="{8D8D1C41-D030-495B-BDD5-4FF0D86F5C7D}" srcOrd="1" destOrd="0" presId="urn:microsoft.com/office/officeart/2008/layout/LinedList"/>
    <dgm:cxn modelId="{964253B2-A56D-4788-9731-F6B98846F179}" type="presParOf" srcId="{5C0F02D0-BC59-4CF1-823B-E575BF029757}" destId="{1F672EF8-69BA-4E87-BC08-951CFE0F3AA3}" srcOrd="2" destOrd="0" presId="urn:microsoft.com/office/officeart/2008/layout/LinedList"/>
    <dgm:cxn modelId="{4A1F9FA6-536F-443D-A35A-4BAEBC2D4988}" type="presParOf" srcId="{D54CD4B0-E392-4A24-B890-020F01A7D91B}" destId="{E6626D42-12F5-4414-B29F-8F98E6D13B4E}" srcOrd="2" destOrd="0" presId="urn:microsoft.com/office/officeart/2008/layout/LinedList"/>
    <dgm:cxn modelId="{A4786363-54A6-483E-9184-E5037653E974}" type="presParOf" srcId="{D54CD4B0-E392-4A24-B890-020F01A7D91B}" destId="{AA332612-A3C1-4B47-8C6E-33D93A66FBB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066C1B-3119-4DA4-846E-E09D171FC45C}">
      <dgm:prSet/>
      <dgm:spPr>
        <a:solidFill>
          <a:srgbClr val="002060"/>
        </a:solidFill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cs-CZ" b="0" dirty="0"/>
            <a:t>Vyžadují-li to okolnosti případu nebo zvyklosti soukromého života,  je každý povinen počínat si při svém konání tak, aby nedošlo           k nedůvodné újmě na svobodě, životě, zdraví nebo na vlastnictví jiného. </a:t>
          </a:r>
          <a:endParaRPr lang="cs-CZ" dirty="0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 custT="1"/>
      <dgm:spPr>
        <a:solidFill>
          <a:srgbClr val="002060"/>
        </a:solidFill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cs-CZ" sz="2800" b="0" dirty="0"/>
            <a:t>Povinnost zakročit na ochranu práv jiného má každý, kdo má kontrolu nad nebezpečnou situací.</a:t>
          </a:r>
          <a:endParaRPr lang="cs-CZ" sz="2800" dirty="0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 custLinFactNeighborX="-502" custLinFactNeighborY="-5092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BB779-5816-46A9-8229-7707CB3CEBEF}">
      <dsp:nvSpPr>
        <dsp:cNvPr id="0" name=""/>
        <dsp:cNvSpPr/>
      </dsp:nvSpPr>
      <dsp:spPr>
        <a:xfrm>
          <a:off x="0" y="0"/>
          <a:ext cx="8941301" cy="1148939"/>
        </a:xfrm>
        <a:prstGeom prst="roundRect">
          <a:avLst>
            <a:gd name="adj" fmla="val 10000"/>
          </a:avLst>
        </a:prstGeom>
        <a:solidFill>
          <a:srgbClr val="00287D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/>
            <a:t>protiprávní jednání nebo opomenutí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0" i="0" kern="1200" dirty="0"/>
            <a:t> </a:t>
          </a:r>
          <a:endParaRPr lang="en-US" sz="2100" kern="1200" dirty="0"/>
        </a:p>
      </dsp:txBody>
      <dsp:txXfrm>
        <a:off x="33651" y="33651"/>
        <a:ext cx="7604422" cy="1081637"/>
      </dsp:txXfrm>
    </dsp:sp>
    <dsp:sp modelId="{6AC6CB4F-7C2F-4E81-A4B0-DC3C8F79553D}">
      <dsp:nvSpPr>
        <dsp:cNvPr id="0" name=""/>
        <dsp:cNvSpPr/>
      </dsp:nvSpPr>
      <dsp:spPr>
        <a:xfrm>
          <a:off x="748834" y="1357837"/>
          <a:ext cx="8941301" cy="1148939"/>
        </a:xfrm>
        <a:prstGeom prst="roundRect">
          <a:avLst>
            <a:gd name="adj" fmla="val 10000"/>
          </a:avLst>
        </a:prstGeom>
        <a:solidFill>
          <a:srgbClr val="00287D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/>
            <a:t>škodlivý následek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0" i="0" kern="1200" dirty="0"/>
            <a:t>– porušení / ohrožení zákonem chráněného zájmu či hodnot</a:t>
          </a:r>
          <a:endParaRPr lang="en-US" sz="2100" kern="1200" dirty="0"/>
        </a:p>
      </dsp:txBody>
      <dsp:txXfrm>
        <a:off x="782485" y="1391488"/>
        <a:ext cx="7378355" cy="1081637"/>
      </dsp:txXfrm>
    </dsp:sp>
    <dsp:sp modelId="{7533B8AC-DBC4-4D0D-914D-97B571498145}">
      <dsp:nvSpPr>
        <dsp:cNvPr id="0" name=""/>
        <dsp:cNvSpPr/>
      </dsp:nvSpPr>
      <dsp:spPr>
        <a:xfrm>
          <a:off x="1266401" y="2715674"/>
          <a:ext cx="9381481" cy="1148939"/>
        </a:xfrm>
        <a:prstGeom prst="roundRect">
          <a:avLst>
            <a:gd name="adj" fmla="val 10000"/>
          </a:avLst>
        </a:prstGeom>
        <a:solidFill>
          <a:srgbClr val="00287D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/>
            <a:t>kauzální nexus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cs-CZ" sz="2400" b="0" i="0" kern="1200" dirty="0"/>
            <a:t>mezi jednáním či opomenutím a škodlivým  následkem</a:t>
          </a:r>
          <a:endParaRPr lang="en-US" sz="2400" kern="1200" dirty="0"/>
        </a:p>
      </dsp:txBody>
      <dsp:txXfrm>
        <a:off x="1300052" y="2749325"/>
        <a:ext cx="7756631" cy="1081636"/>
      </dsp:txXfrm>
    </dsp:sp>
    <dsp:sp modelId="{9D522BC8-2CCA-4AE1-8067-B7B23B7592AE}">
      <dsp:nvSpPr>
        <dsp:cNvPr id="0" name=""/>
        <dsp:cNvSpPr/>
      </dsp:nvSpPr>
      <dsp:spPr>
        <a:xfrm>
          <a:off x="2235325" y="4073511"/>
          <a:ext cx="8941301" cy="1148939"/>
        </a:xfrm>
        <a:prstGeom prst="roundRect">
          <a:avLst>
            <a:gd name="adj" fmla="val 10000"/>
          </a:avLst>
        </a:prstGeom>
        <a:solidFill>
          <a:srgbClr val="00287D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i="0" kern="1200" dirty="0"/>
            <a:t>zavinění 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0" i="0" kern="1200" dirty="0"/>
            <a:t>– úmysl / nedbalost</a:t>
          </a:r>
          <a:endParaRPr lang="en-US" sz="2700" kern="1200" dirty="0"/>
        </a:p>
      </dsp:txBody>
      <dsp:txXfrm>
        <a:off x="2268976" y="4107162"/>
        <a:ext cx="7378355" cy="1081637"/>
      </dsp:txXfrm>
    </dsp:sp>
    <dsp:sp modelId="{6B78B41A-9419-4FF6-A5F2-D011D11A2BF4}">
      <dsp:nvSpPr>
        <dsp:cNvPr id="0" name=""/>
        <dsp:cNvSpPr/>
      </dsp:nvSpPr>
      <dsp:spPr>
        <a:xfrm>
          <a:off x="8194491" y="879982"/>
          <a:ext cx="746810" cy="746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8362523" y="879982"/>
        <a:ext cx="410746" cy="561975"/>
      </dsp:txXfrm>
    </dsp:sp>
    <dsp:sp modelId="{A8CC27DF-1325-4206-B315-0ECACDBBD289}">
      <dsp:nvSpPr>
        <dsp:cNvPr id="0" name=""/>
        <dsp:cNvSpPr/>
      </dsp:nvSpPr>
      <dsp:spPr>
        <a:xfrm>
          <a:off x="8943325" y="2237819"/>
          <a:ext cx="746810" cy="746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9111357" y="2237819"/>
        <a:ext cx="410746" cy="561975"/>
      </dsp:txXfrm>
    </dsp:sp>
    <dsp:sp modelId="{5213797B-AD71-4158-9D34-5F0AA37C3CE2}">
      <dsp:nvSpPr>
        <dsp:cNvPr id="0" name=""/>
        <dsp:cNvSpPr/>
      </dsp:nvSpPr>
      <dsp:spPr>
        <a:xfrm>
          <a:off x="9680982" y="3595656"/>
          <a:ext cx="746810" cy="746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/>
        </a:p>
      </dsp:txBody>
      <dsp:txXfrm>
        <a:off x="9849014" y="3595656"/>
        <a:ext cx="410746" cy="561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B9D47-44C0-4E71-BBA4-143FA789BE49}">
      <dsp:nvSpPr>
        <dsp:cNvPr id="0" name=""/>
        <dsp:cNvSpPr/>
      </dsp:nvSpPr>
      <dsp:spPr>
        <a:xfrm rot="16200000">
          <a:off x="-575989" y="461"/>
          <a:ext cx="6754274" cy="5584459"/>
        </a:xfrm>
        <a:prstGeom prst="downArrow">
          <a:avLst>
            <a:gd name="adj1" fmla="val 50000"/>
            <a:gd name="adj2" fmla="val 35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IV. ÚS 2741/17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….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informace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, vyžadované orgány činnými v </a:t>
          </a:r>
          <a:r>
            <a:rPr lang="cs-CZ" sz="2200" b="1" kern="1200" dirty="0" err="1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tr</a:t>
          </a:r>
          <a:r>
            <a:rPr lang="cs-CZ" sz="2200" b="1" kern="1200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řízení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 pouhé totožnosti hospitalizovaných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osob na oddělení,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nepodléhají zvláštní ochraně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podle § 51 odst. 3 </a:t>
          </a:r>
          <a:r>
            <a:rPr lang="cs-CZ" sz="2200" b="1" kern="1200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ZZS.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Na uvedené informace se tedy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nevztahuje mlčenlivost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, a proto k jejich sdělení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není třeba souhlasu soudu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podle § 8/5 TŘ</a:t>
          </a:r>
          <a:r>
            <a:rPr lang="cs-CZ" sz="2200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2200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8919" y="1104121"/>
        <a:ext cx="4607179" cy="3377137"/>
      </dsp:txXfrm>
    </dsp:sp>
    <dsp:sp modelId="{79F5878D-2B03-4063-8144-5A8BB3B6F1BE}">
      <dsp:nvSpPr>
        <dsp:cNvPr id="0" name=""/>
        <dsp:cNvSpPr/>
      </dsp:nvSpPr>
      <dsp:spPr>
        <a:xfrm rot="5400000">
          <a:off x="5599034" y="461"/>
          <a:ext cx="6423213" cy="5584459"/>
        </a:xfrm>
        <a:prstGeom prst="downArrow">
          <a:avLst>
            <a:gd name="adj1" fmla="val 50000"/>
            <a:gd name="adj2" fmla="val 35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II. ÚS 2050/14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… </a:t>
          </a:r>
          <a:r>
            <a:rPr lang="cs-CZ" sz="2200" b="1" kern="1200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podávání informací zjištěných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při poskytování ZS </a:t>
          </a:r>
          <a:r>
            <a:rPr lang="cs-CZ" sz="2200" b="1" kern="1200" dirty="0" smtClean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představuje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natolik invazivní zásah do soukromí 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jednotlivce, že je nezbytné, aby byl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posouzen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 nezávislým a nestranným orgánem, kterým může být pouze </a:t>
          </a:r>
          <a:r>
            <a:rPr lang="cs-CZ" sz="2200" b="1" u="sng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soud</a:t>
          </a:r>
          <a:r>
            <a:rPr lang="cs-CZ" sz="2200" b="1" kern="1200" dirty="0">
              <a:solidFill>
                <a:srgbClr val="FFFFEB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200" b="1" kern="1200" dirty="0">
            <a:solidFill>
              <a:srgbClr val="FFFFEB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995691" y="1186887"/>
        <a:ext cx="4607179" cy="32116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68203-BF96-4F4F-A2D8-305A4C93CA3D}">
      <dsp:nvSpPr>
        <dsp:cNvPr id="0" name=""/>
        <dsp:cNvSpPr/>
      </dsp:nvSpPr>
      <dsp:spPr>
        <a:xfrm>
          <a:off x="0" y="2612"/>
          <a:ext cx="75185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90EA2-B425-4E8F-A1C1-A48A507CAEE6}">
      <dsp:nvSpPr>
        <dsp:cNvPr id="0" name=""/>
        <dsp:cNvSpPr/>
      </dsp:nvSpPr>
      <dsp:spPr>
        <a:xfrm>
          <a:off x="0" y="2612"/>
          <a:ext cx="4640860" cy="5350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spáchal</a:t>
          </a:r>
          <a:r>
            <a:rPr lang="cs-CZ" sz="2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trestný čin ….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takový TČ neoznámí bez odkladu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státnímu zástupci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nebo policejnímu orgánu </a:t>
          </a:r>
          <a:endParaRPr lang="en-US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612"/>
        <a:ext cx="4640860" cy="5350975"/>
      </dsp:txXfrm>
    </dsp:sp>
    <dsp:sp modelId="{8D8D1C41-D030-495B-BDD5-4FF0D86F5C7D}">
      <dsp:nvSpPr>
        <dsp:cNvPr id="0" name=""/>
        <dsp:cNvSpPr/>
      </dsp:nvSpPr>
      <dsp:spPr>
        <a:xfrm>
          <a:off x="4686841" y="164027"/>
          <a:ext cx="2826068" cy="501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400" kern="12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vraždy, těžkého ublížení na zdraví, mučení a jiného nelidského a krutého zacházení, </a:t>
          </a:r>
        </a:p>
        <a:p>
          <a:pPr lvl="0" algn="l" defTabSz="10668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400" kern="12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týrání svěřené osoby…</a:t>
          </a:r>
          <a:endParaRPr lang="en-US" sz="2400" kern="1200" dirty="0">
            <a:solidFill>
              <a:srgbClr val="00287D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86841" y="164027"/>
        <a:ext cx="2826068" cy="5015867"/>
      </dsp:txXfrm>
    </dsp:sp>
    <dsp:sp modelId="{E6626D42-12F5-4414-B29F-8F98E6D13B4E}">
      <dsp:nvSpPr>
        <dsp:cNvPr id="0" name=""/>
        <dsp:cNvSpPr/>
      </dsp:nvSpPr>
      <dsp:spPr>
        <a:xfrm>
          <a:off x="4640860" y="5179894"/>
          <a:ext cx="24523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68203-BF96-4F4F-A2D8-305A4C93CA3D}">
      <dsp:nvSpPr>
        <dsp:cNvPr id="0" name=""/>
        <dsp:cNvSpPr/>
      </dsp:nvSpPr>
      <dsp:spPr>
        <a:xfrm>
          <a:off x="0" y="2722"/>
          <a:ext cx="775027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90EA2-B425-4E8F-A1C1-A48A507CAEE6}">
      <dsp:nvSpPr>
        <dsp:cNvPr id="0" name=""/>
        <dsp:cNvSpPr/>
      </dsp:nvSpPr>
      <dsp:spPr>
        <a:xfrm>
          <a:off x="0" y="2722"/>
          <a:ext cx="4333632" cy="557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Kdo se hodnověrným způsobem dozví,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že jiný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připravuje</a:t>
          </a: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nebo </a:t>
          </a:r>
          <a:r>
            <a:rPr lang="cs-CZ" sz="2800" b="1" u="sng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páchá</a:t>
          </a: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trestný čin ….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 spáchání nebo dokončení takového TČ nepřekazí … </a:t>
          </a:r>
        </a:p>
        <a:p>
          <a:pPr lvl="0" algn="l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cs-CZ" sz="2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překazit TČ lze i jeho včasným oznámením státnímu zástupci nebo policejnímu orgánu</a:t>
          </a:r>
          <a:endParaRPr lang="en-US" sz="2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722"/>
        <a:ext cx="4333632" cy="5576377"/>
      </dsp:txXfrm>
    </dsp:sp>
    <dsp:sp modelId="{8D8D1C41-D030-495B-BDD5-4FF0D86F5C7D}">
      <dsp:nvSpPr>
        <dsp:cNvPr id="0" name=""/>
        <dsp:cNvSpPr/>
      </dsp:nvSpPr>
      <dsp:spPr>
        <a:xfrm>
          <a:off x="4377738" y="138598"/>
          <a:ext cx="3364605" cy="5289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11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cs-CZ" sz="2300" kern="12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vraždy, zabití, těžkého ublížení na zdraví, </a:t>
          </a:r>
        </a:p>
        <a:p>
          <a:pPr lvl="0" algn="l" defTabSz="1022350">
            <a:lnSpc>
              <a:spcPct val="11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300" kern="1200" dirty="0">
              <a:solidFill>
                <a:srgbClr val="00287D"/>
              </a:solidFill>
              <a:latin typeface="Arial" panose="020B0604020202020204" pitchFamily="34" charset="0"/>
              <a:cs typeface="Arial" panose="020B0604020202020204" pitchFamily="34" charset="0"/>
            </a:rPr>
            <a:t>mučení a jiného nelidského a krutého zacházení, nedovoleného přerušení těhotenství bez souhlasu těhotné ženy, neoprávněného odebrání tkání a orgánů, znásilnění, pohlavního zneužití, týrání svěřené osoby, …</a:t>
          </a:r>
          <a:endParaRPr lang="en-US" sz="2300" kern="1200" dirty="0">
            <a:solidFill>
              <a:srgbClr val="00287D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77738" y="138598"/>
        <a:ext cx="3364605" cy="5289641"/>
      </dsp:txXfrm>
    </dsp:sp>
    <dsp:sp modelId="{E6626D42-12F5-4414-B29F-8F98E6D13B4E}">
      <dsp:nvSpPr>
        <dsp:cNvPr id="0" name=""/>
        <dsp:cNvSpPr/>
      </dsp:nvSpPr>
      <dsp:spPr>
        <a:xfrm>
          <a:off x="4333632" y="5428239"/>
          <a:ext cx="235232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40948"/>
          <a:ext cx="10753200" cy="199017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700" b="0" kern="1200" dirty="0"/>
            <a:t>Vyžadují-li to okolnosti případu nebo zvyklosti soukromého života,  je každý povinen počínat si při svém konání tak, aby nedošlo           k nedůvodné újmě na svobodě, životě, zdraví nebo na vlastnictví jiného. </a:t>
          </a:r>
          <a:endParaRPr lang="cs-CZ" sz="2700" kern="1200" dirty="0"/>
        </a:p>
      </dsp:txBody>
      <dsp:txXfrm>
        <a:off x="97152" y="138100"/>
        <a:ext cx="10558896" cy="1795866"/>
      </dsp:txXfrm>
    </dsp:sp>
    <dsp:sp modelId="{89C7C6FA-BE86-4E37-8BDA-5BF4DB41EDD6}">
      <dsp:nvSpPr>
        <dsp:cNvPr id="0" name=""/>
        <dsp:cNvSpPr/>
      </dsp:nvSpPr>
      <dsp:spPr>
        <a:xfrm>
          <a:off x="0" y="2069282"/>
          <a:ext cx="10753200" cy="199017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2800" b="0" kern="1200" dirty="0"/>
            <a:t>Povinnost zakročit na ochranu práv jiného má každý, kdo má kontrolu nad nebezpečnou situací.</a:t>
          </a:r>
          <a:endParaRPr lang="cs-CZ" sz="2800" kern="1200" dirty="0"/>
        </a:p>
      </dsp:txBody>
      <dsp:txXfrm>
        <a:off x="97152" y="2166434"/>
        <a:ext cx="10558896" cy="1795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5130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005F-9A34-4A3E-A4CD-675F06D55AE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10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ED9AD50-BF30-4EA6-89AA-E16E1DFB0F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738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32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8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50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62709"/>
            <a:ext cx="10753200" cy="913246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5FAB1-F78E-457C-BDE7-228F8B02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DBFA64-F8AE-43B0-9D3A-075CB1CAB9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FA0B01-4F67-41A0-B55B-5A490E98B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15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.</a:t>
            </a:r>
            <a:endParaRPr lang="cs-CZ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95" r:id="rId5"/>
    <p:sldLayoutId id="2147483688" r:id="rId6"/>
    <p:sldLayoutId id="2147483674" r:id="rId7"/>
    <p:sldLayoutId id="2147483673" r:id="rId8"/>
    <p:sldLayoutId id="2147483676" r:id="rId9"/>
    <p:sldLayoutId id="2147483675" r:id="rId10"/>
    <p:sldLayoutId id="2147483677" r:id="rId11"/>
    <p:sldLayoutId id="2147483686" r:id="rId12"/>
    <p:sldLayoutId id="2147483694" r:id="rId13"/>
    <p:sldLayoutId id="2147483692" r:id="rId14"/>
    <p:sldLayoutId id="2147483693" r:id="rId15"/>
    <p:sldLayoutId id="2147483696" r:id="rId16"/>
    <p:sldLayoutId id="2147483697" r:id="rId17"/>
    <p:sldLayoutId id="2147483698" r:id="rId18"/>
    <p:sldLayoutId id="2147483699" r:id="rId19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oud.cz/Judikatura/ns_web.nsf/Edit/Rozhodovacicinnost~Metodikak%3F2958o.z.?Open&amp;area=Rozhodovac%C3%AD%20%C4%8Dinnost&amp;grp=Metodika%20k%20%C2%A7%202958%20o.z.&amp;lng=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0E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4066A-AC74-473E-9CE8-B1A4D774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12572"/>
            <a:ext cx="11361600" cy="1587640"/>
          </a:xfrm>
        </p:spPr>
        <p:txBody>
          <a:bodyPr/>
          <a:lstStyle/>
          <a:p>
            <a:pPr algn="ctr"/>
            <a:r>
              <a:rPr lang="cs-CZ" sz="5400" dirty="0">
                <a:solidFill>
                  <a:schemeClr val="bg1"/>
                </a:solidFill>
              </a:rPr>
              <a:t/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pl-PL" sz="5400" dirty="0">
                <a:solidFill>
                  <a:schemeClr val="bg1"/>
                </a:solidFill>
              </a:rPr>
              <a:t>Ochrana a podpora zdraví IV </a:t>
            </a:r>
            <a:endParaRPr lang="cs-CZ" sz="54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96ACDA-FA5B-4DB2-B34C-65BD0D278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5194169"/>
            <a:ext cx="11361600" cy="952106"/>
          </a:xfrm>
        </p:spPr>
        <p:txBody>
          <a:bodyPr/>
          <a:lstStyle/>
          <a:p>
            <a:pPr algn="just"/>
            <a:r>
              <a:rPr lang="pl-PL" sz="2400" dirty="0" smtClean="0">
                <a:solidFill>
                  <a:schemeClr val="bg1"/>
                </a:solidFill>
              </a:rPr>
              <a:t>VLOZ1044 </a:t>
            </a:r>
            <a:r>
              <a:rPr lang="pl-PL" sz="2400" dirty="0">
                <a:solidFill>
                  <a:schemeClr val="bg1"/>
                </a:solidFill>
              </a:rPr>
              <a:t>						</a:t>
            </a:r>
            <a:r>
              <a:rPr lang="pl-PL" sz="2400" dirty="0" smtClean="0">
                <a:solidFill>
                  <a:schemeClr val="bg1"/>
                </a:solidFill>
              </a:rPr>
              <a:t>Klára Látalová, </a:t>
            </a:r>
            <a:r>
              <a:rPr lang="pl-PL" dirty="0">
                <a:solidFill>
                  <a:schemeClr val="bg1"/>
                </a:solidFill>
              </a:rPr>
              <a:t>Petra </a:t>
            </a:r>
            <a:r>
              <a:rPr lang="pl-PL" dirty="0" smtClean="0">
                <a:solidFill>
                  <a:schemeClr val="bg1"/>
                </a:solidFill>
              </a:rPr>
              <a:t>Lančová </a:t>
            </a:r>
            <a:endParaRPr lang="pl-PL" sz="2400" dirty="0">
              <a:solidFill>
                <a:schemeClr val="bg1"/>
              </a:solidFill>
            </a:endParaRPr>
          </a:p>
          <a:p>
            <a:pPr algn="just"/>
            <a:r>
              <a:rPr lang="pl-PL" sz="2400" dirty="0">
                <a:solidFill>
                  <a:schemeClr val="bg1"/>
                </a:solidFill>
              </a:rPr>
              <a:t>jaro 2024								</a:t>
            </a:r>
            <a:endParaRPr lang="cs-CZ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56A26-37CE-4946-A8CB-D1643E48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3881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Stížnost </a:t>
            </a:r>
            <a:b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postup při poskytování zdravotních služeb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53B7D-2281-471D-BF40-30B366692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>
              <a:solidFill>
                <a:srgbClr val="002060"/>
              </a:solidFill>
            </a:endParaRPr>
          </a:p>
          <a:p>
            <a:r>
              <a:rPr lang="cs-CZ" sz="2800" i="1" dirty="0">
                <a:solidFill>
                  <a:srgbClr val="00287D"/>
                </a:solidFill>
              </a:rPr>
              <a:t>Zákon o zdravotních službách (§93 a násl.)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B6C6AC-74D4-4FF6-B417-F8ACD7C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738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F752B26-95A5-0AD9-2CA8-29EE8EF1A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EA6D15B-905B-620C-4670-FCED43D25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solidFill>
            <a:srgbClr val="EBF1FF">
              <a:alpha val="85000"/>
            </a:srgbClr>
          </a:soli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485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7492" y="274638"/>
            <a:ext cx="10181493" cy="1138138"/>
          </a:xfrm>
        </p:spPr>
        <p:txBody>
          <a:bodyPr/>
          <a:lstStyle/>
          <a:p>
            <a:pPr lvl="0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Osoby oprávněné k podání stížnosti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7492" y="1628800"/>
            <a:ext cx="10689452" cy="4968850"/>
          </a:xfrm>
        </p:spPr>
        <p:txBody>
          <a:bodyPr>
            <a:normAutofit/>
          </a:bodyPr>
          <a:lstStyle/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pacient</a:t>
            </a:r>
          </a:p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zákonný zástupce nebo opatrovník pacienta</a:t>
            </a:r>
          </a:p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osoba blízká v případě, že pacient tak nemůže učinit s ohledem na svůj zdravotní stav nebo pokud zemřel</a:t>
            </a:r>
          </a:p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osoba zmocněná pacientem</a:t>
            </a:r>
          </a:p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stížnost, kterou podala jiná osoba, správní orgán posoudí jako </a:t>
            </a:r>
            <a:r>
              <a:rPr lang="cs-CZ" u="sng" dirty="0">
                <a:solidFill>
                  <a:srgbClr val="00287D"/>
                </a:solidFill>
              </a:rPr>
              <a:t>podnět</a:t>
            </a:r>
            <a:r>
              <a:rPr lang="cs-CZ" dirty="0">
                <a:solidFill>
                  <a:srgbClr val="00287D"/>
                </a:solidFill>
              </a:rPr>
              <a:t> k provedení kontroly</a:t>
            </a:r>
          </a:p>
          <a:p>
            <a:pPr marL="447675" indent="-3603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písemně vyrozumí, jak se stížností bylo naloženo</a:t>
            </a:r>
          </a:p>
        </p:txBody>
      </p:sp>
    </p:spTree>
    <p:extLst>
      <p:ext uri="{BB962C8B-B14F-4D97-AF65-F5344CB8AC3E}">
        <p14:creationId xmlns:p14="http://schemas.microsoft.com/office/powerpoint/2010/main" val="71017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F5859-95EC-44AA-83C1-F55BC091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74638"/>
            <a:ext cx="9490800" cy="1143000"/>
          </a:xfrm>
        </p:spPr>
        <p:txBody>
          <a:bodyPr/>
          <a:lstStyle/>
          <a:p>
            <a:r>
              <a:rPr lang="cs-CZ" b="1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0028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Povinnosti poskytovatele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C2448-A37D-446E-A9DF-B605350F4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navrhnout stěžovateli ústní projednání stížnosti, pokud je to </a:t>
            </a:r>
            <a:r>
              <a:rPr lang="cs-CZ" dirty="0" smtClean="0">
                <a:solidFill>
                  <a:srgbClr val="00287D"/>
                </a:solidFill>
              </a:rPr>
              <a:t>s </a:t>
            </a:r>
            <a:r>
              <a:rPr lang="cs-CZ" dirty="0">
                <a:solidFill>
                  <a:srgbClr val="00287D"/>
                </a:solidFill>
              </a:rPr>
              <a:t>ohledem na charakter stížnosti vhodné</a:t>
            </a:r>
          </a:p>
          <a:p>
            <a:pPr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 vyřídit stížnost do 30/60 dnů ode dne jejího obdržení; tuto lhůtu může odůvodněně prodloužit</a:t>
            </a:r>
          </a:p>
          <a:p>
            <a:pPr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do 5 dnů ode dne jejího obdržení prokazatelně postoupit věcně příslušnému subjektu</a:t>
            </a:r>
          </a:p>
          <a:p>
            <a:pPr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o prodloužení lhůty a postoupení stížnosti je povinen informovat stěžovatele</a:t>
            </a:r>
          </a:p>
        </p:txBody>
      </p:sp>
    </p:spTree>
    <p:extLst>
      <p:ext uri="{BB962C8B-B14F-4D97-AF65-F5344CB8AC3E}">
        <p14:creationId xmlns:p14="http://schemas.microsoft.com/office/powerpoint/2010/main" val="187047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F5859-95EC-44AA-83C1-F55BC091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038" y="188640"/>
            <a:ext cx="9317442" cy="1152128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Povinnosti poskytovatele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C2448-A37D-446E-A9DF-B605350F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038" y="1484784"/>
            <a:ext cx="10693894" cy="5112866"/>
          </a:xfrm>
        </p:spPr>
        <p:txBody>
          <a:bodyPr>
            <a:noAutofit/>
          </a:bodyPr>
          <a:lstStyle/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vést evidenci o podání stížností a způsobu vyřízení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umožnit stěžovateli nahlížet do konkrétního stížnostního spisu    a pořizovat z něj kopie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poskytnout mu včasnou a nutnou součinnost správnímu orgánu 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lůžková péče</a:t>
            </a:r>
          </a:p>
          <a:p>
            <a:pPr marL="903288" indent="-4572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vypracovat postup pro vyřizování stížností</a:t>
            </a:r>
          </a:p>
          <a:p>
            <a:pPr marL="903288" indent="-4572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informaci o možnosti a postupu uveřejnit na veřejně přístupném místě a na webových stránkách</a:t>
            </a:r>
          </a:p>
        </p:txBody>
      </p:sp>
    </p:spTree>
    <p:extLst>
      <p:ext uri="{BB962C8B-B14F-4D97-AF65-F5344CB8AC3E}">
        <p14:creationId xmlns:p14="http://schemas.microsoft.com/office/powerpoint/2010/main" val="55216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F5859-95EC-44AA-83C1-F55BC091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038" y="188640"/>
            <a:ext cx="9317442" cy="1152128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Nemocniční ombudsman</a:t>
            </a:r>
            <a:endParaRPr lang="cs-CZ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C2448-A37D-446E-A9DF-B605350F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038" y="1484784"/>
            <a:ext cx="10693894" cy="5112866"/>
          </a:xfrm>
        </p:spPr>
        <p:txBody>
          <a:bodyPr>
            <a:noAutofit/>
          </a:bodyPr>
          <a:lstStyle/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Metodický pokyn MZ pro </a:t>
            </a:r>
            <a:r>
              <a:rPr lang="cs-CZ" dirty="0" err="1" smtClean="0">
                <a:solidFill>
                  <a:srgbClr val="00287D"/>
                </a:solidFill>
              </a:rPr>
              <a:t>přímořízené</a:t>
            </a:r>
            <a:r>
              <a:rPr lang="cs-CZ" dirty="0" smtClean="0">
                <a:solidFill>
                  <a:srgbClr val="00287D"/>
                </a:solidFill>
              </a:rPr>
              <a:t> organizace (FN)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Jednotný formalizovaný postup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„Most“ mezi pacienty a zdravotníky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Zdravý a spokojený pacient</a:t>
            </a:r>
            <a:endParaRPr lang="cs-CZ" dirty="0" smtClean="0">
              <a:solidFill>
                <a:srgbClr val="00287D"/>
              </a:solidFill>
            </a:endParaRP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Předcházení sporům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85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E964-A9F6-4BB4-B40D-4A070CCD9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 I - Nemocnice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79D88-7608-4070-A0B1-A712B67D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15677"/>
            <a:ext cx="10753200" cy="4342639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stížnost manželky a rodičů zemřelého pacienta řediteli nemocnice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vyřízení stížnosti nemocnicí:</a:t>
            </a:r>
          </a:p>
          <a:p>
            <a:pPr marL="993775" indent="-4572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stížnost podala oprávněná osoba </a:t>
            </a:r>
          </a:p>
          <a:p>
            <a:pPr marL="993775" indent="-4572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vyjádření lékařek </a:t>
            </a:r>
            <a:r>
              <a:rPr lang="cs-CZ" i="1" dirty="0">
                <a:solidFill>
                  <a:srgbClr val="00287D"/>
                </a:solidFill>
              </a:rPr>
              <a:t>AB + CD </a:t>
            </a:r>
            <a:r>
              <a:rPr lang="cs-CZ" dirty="0">
                <a:solidFill>
                  <a:srgbClr val="00287D"/>
                </a:solidFill>
              </a:rPr>
              <a:t>ke zvolenému postupu</a:t>
            </a:r>
          </a:p>
          <a:p>
            <a:pPr marL="993775" indent="-457200">
              <a:lnSpc>
                <a:spcPct val="12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posouzení nadřízeným lékařem</a:t>
            </a:r>
          </a:p>
          <a:p>
            <a:pPr marL="993775" indent="-457200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závěr: „Stížnost </a:t>
            </a:r>
            <a:r>
              <a:rPr lang="cs-CZ" b="1" u="sng" dirty="0">
                <a:solidFill>
                  <a:srgbClr val="00287D"/>
                </a:solidFill>
              </a:rPr>
              <a:t>ne</a:t>
            </a:r>
            <a:r>
              <a:rPr lang="cs-CZ" b="1" dirty="0">
                <a:solidFill>
                  <a:srgbClr val="00287D"/>
                </a:solidFill>
              </a:rPr>
              <a:t>oprávněná</a:t>
            </a:r>
            <a:r>
              <a:rPr lang="cs-CZ" dirty="0">
                <a:solidFill>
                  <a:srgbClr val="00287D"/>
                </a:solidFill>
              </a:rPr>
              <a:t>, lékařka </a:t>
            </a:r>
            <a:r>
              <a:rPr lang="cs-CZ" i="1" dirty="0">
                <a:solidFill>
                  <a:srgbClr val="00287D"/>
                </a:solidFill>
              </a:rPr>
              <a:t>AB</a:t>
            </a:r>
            <a:r>
              <a:rPr lang="cs-CZ" dirty="0">
                <a:solidFill>
                  <a:srgbClr val="00287D"/>
                </a:solidFill>
              </a:rPr>
              <a:t> nepochybila“</a:t>
            </a:r>
          </a:p>
          <a:p>
            <a:pPr marL="536575" indent="0">
              <a:lnSpc>
                <a:spcPct val="120000"/>
              </a:lnSpc>
              <a:spcAft>
                <a:spcPts val="0"/>
              </a:spcAft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CA504D-F41A-48D8-98E4-238033BDC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267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E964-A9F6-4BB4-B40D-4A070CCD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7328"/>
            <a:ext cx="10753200" cy="634248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 I – MZ, krajský úřad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79D88-7608-4070-A0B1-A712B67D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576"/>
            <a:ext cx="11070371" cy="523865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stížnost manželky a rodičů zemřelého pacienta k MZ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2400" dirty="0">
                <a:solidFill>
                  <a:srgbClr val="00287D"/>
                </a:solidFill>
              </a:rPr>
              <a:t>postoupení příslušnému Krajskému úřadu</a:t>
            </a:r>
          </a:p>
          <a:p>
            <a:pPr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stížnost manželky a rodičů zemřelého pacienta Krajskému úřadu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lhůty k vyřízení – 30 / 90 /120 dnů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vypracovat postup pro vyřizování a určit pracoviště k přijímání stížností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uveřejnit postup a adresu určeného pracoviště na úřední desce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vést evidenci o podání stížností a o způsobu jejich vyřízení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umožnit stěžovateli nahlížet do spisu a pořizovat z něj kopie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ustanovil </a:t>
            </a:r>
            <a:r>
              <a:rPr lang="cs-CZ" sz="2400" u="sng" dirty="0">
                <a:solidFill>
                  <a:srgbClr val="00287D"/>
                </a:solidFill>
              </a:rPr>
              <a:t>„nezávislou odbornou komisi“</a:t>
            </a:r>
          </a:p>
          <a:p>
            <a:pPr marL="811213" indent="-368300">
              <a:lnSpc>
                <a:spcPct val="100000"/>
              </a:lnSpc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vyžádal </a:t>
            </a:r>
            <a:r>
              <a:rPr lang="cs-CZ" sz="2400" u="sng" dirty="0">
                <a:solidFill>
                  <a:srgbClr val="00287D"/>
                </a:solidFill>
              </a:rPr>
              <a:t>zdravotnickou dokumentaci </a:t>
            </a:r>
            <a:r>
              <a:rPr lang="cs-CZ" sz="2400" dirty="0">
                <a:solidFill>
                  <a:srgbClr val="00287D"/>
                </a:solidFill>
              </a:rPr>
              <a:t>od Nemocnice</a:t>
            </a:r>
          </a:p>
          <a:p>
            <a:pPr marL="811213" indent="-368300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87D"/>
                </a:solidFill>
              </a:rPr>
              <a:t>vyžádal </a:t>
            </a:r>
            <a:r>
              <a:rPr lang="cs-CZ" sz="2400" u="sng" dirty="0">
                <a:solidFill>
                  <a:srgbClr val="00287D"/>
                </a:solidFill>
              </a:rPr>
              <a:t>stanovisko</a:t>
            </a:r>
            <a:r>
              <a:rPr lang="cs-CZ" sz="2400" dirty="0">
                <a:solidFill>
                  <a:srgbClr val="00287D"/>
                </a:solidFill>
              </a:rPr>
              <a:t> Nemocnice, </a:t>
            </a:r>
            <a:r>
              <a:rPr lang="cs-CZ" sz="2400" i="1" dirty="0">
                <a:solidFill>
                  <a:srgbClr val="00287D"/>
                </a:solidFill>
              </a:rPr>
              <a:t>MUDr. AB </a:t>
            </a:r>
            <a:r>
              <a:rPr lang="cs-CZ" sz="2400" dirty="0">
                <a:solidFill>
                  <a:srgbClr val="00287D"/>
                </a:solidFill>
              </a:rPr>
              <a:t>a </a:t>
            </a:r>
            <a:r>
              <a:rPr lang="cs-CZ" sz="2400" i="1" dirty="0">
                <a:solidFill>
                  <a:srgbClr val="00287D"/>
                </a:solidFill>
              </a:rPr>
              <a:t>MUDr.CD </a:t>
            </a:r>
            <a:r>
              <a:rPr lang="cs-CZ" sz="2400" dirty="0">
                <a:solidFill>
                  <a:srgbClr val="00287D"/>
                </a:solidFill>
              </a:rPr>
              <a:t>ke stížnosti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CA504D-F41A-48D8-98E4-238033BDC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825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11833-32FF-4202-842A-E3029FE2C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25" y="377072"/>
            <a:ext cx="10793690" cy="1008668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Nezávislý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odborník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Nezávislá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A54E1-BA2E-42FD-A880-6509DAF90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5" y="1753386"/>
            <a:ext cx="11010507" cy="4844264"/>
          </a:xfrm>
        </p:spPr>
        <p:txBody>
          <a:bodyPr/>
          <a:lstStyle/>
          <a:p>
            <a:pPr marL="363538" indent="-363538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ustanovuje příslušný správní orgán</a:t>
            </a:r>
          </a:p>
          <a:p>
            <a:pPr marL="363538" indent="-363538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pro posouzení případů</a:t>
            </a:r>
          </a:p>
          <a:p>
            <a:pPr marL="820737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pochybnosti, zda byl při poskytování ZS dodržen správný postup</a:t>
            </a:r>
          </a:p>
          <a:p>
            <a:pPr marL="820737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vyloučení příčinné souvislosti mezi nesprávným postupem          a újmou na zdraví pacientovi</a:t>
            </a:r>
          </a:p>
          <a:p>
            <a:pPr marL="363538" indent="-363538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zákonem určené složení nezávislé odborné komise</a:t>
            </a:r>
          </a:p>
          <a:p>
            <a:pPr marL="363538" indent="-363538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jednání je neveřejné</a:t>
            </a:r>
          </a:p>
        </p:txBody>
      </p:sp>
    </p:spTree>
    <p:extLst>
      <p:ext uri="{BB962C8B-B14F-4D97-AF65-F5344CB8AC3E}">
        <p14:creationId xmlns:p14="http://schemas.microsoft.com/office/powerpoint/2010/main" val="29303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5A68B-B57C-4929-823B-4C53C38E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74638"/>
            <a:ext cx="9490800" cy="1143000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Nezávislá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odborná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4027B-EF37-498F-828C-D19149E0D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28637" indent="-457200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3300" dirty="0">
                <a:solidFill>
                  <a:srgbClr val="00287D"/>
                </a:solidFill>
              </a:rPr>
              <a:t>jednoznačné konstatování</a:t>
            </a:r>
            <a:r>
              <a:rPr lang="cs-CZ" sz="3000" dirty="0">
                <a:solidFill>
                  <a:srgbClr val="00287D"/>
                </a:solidFill>
              </a:rPr>
              <a:t>, zda </a:t>
            </a:r>
            <a:r>
              <a:rPr lang="cs-CZ" sz="3000" b="1" u="sng" dirty="0">
                <a:solidFill>
                  <a:srgbClr val="00287D"/>
                </a:solidFill>
              </a:rPr>
              <a:t>byl nebo nebyl </a:t>
            </a:r>
            <a:r>
              <a:rPr lang="cs-CZ" sz="3000" dirty="0">
                <a:solidFill>
                  <a:srgbClr val="00287D"/>
                </a:solidFill>
              </a:rPr>
              <a:t>při poskytování ZS </a:t>
            </a:r>
            <a:r>
              <a:rPr lang="cs-CZ" sz="3000" b="1" u="sng" dirty="0">
                <a:solidFill>
                  <a:srgbClr val="00287D"/>
                </a:solidFill>
              </a:rPr>
              <a:t>dodržen náležitý odborný postup</a:t>
            </a:r>
          </a:p>
          <a:p>
            <a:pPr marL="904875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nedodržení náležitého odborného postupu </a:t>
            </a:r>
          </a:p>
          <a:p>
            <a:pPr marL="1266825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jeho </a:t>
            </a:r>
            <a:r>
              <a:rPr lang="cs-CZ" sz="3000" b="1" dirty="0">
                <a:solidFill>
                  <a:srgbClr val="00287D"/>
                </a:solidFill>
              </a:rPr>
              <a:t>popis</a:t>
            </a:r>
          </a:p>
          <a:p>
            <a:pPr marL="1266825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konstatování, zda je / není dána </a:t>
            </a:r>
            <a:r>
              <a:rPr lang="cs-CZ" sz="3000" b="1" dirty="0">
                <a:solidFill>
                  <a:srgbClr val="00287D"/>
                </a:solidFill>
              </a:rPr>
              <a:t>příčinná souvislost </a:t>
            </a:r>
            <a:r>
              <a:rPr lang="cs-CZ" sz="3000" dirty="0">
                <a:solidFill>
                  <a:srgbClr val="00287D"/>
                </a:solidFill>
              </a:rPr>
              <a:t>mezi postupem a újmou na zdraví</a:t>
            </a:r>
          </a:p>
          <a:p>
            <a:pPr marL="1627188" indent="-457200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nebo poškozením zdraví s následkem smrti</a:t>
            </a:r>
          </a:p>
          <a:p>
            <a:pPr marL="1266825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návrh </a:t>
            </a:r>
            <a:r>
              <a:rPr lang="cs-CZ" sz="3000" b="1" dirty="0">
                <a:solidFill>
                  <a:srgbClr val="00287D"/>
                </a:solidFill>
              </a:rPr>
              <a:t>opatření</a:t>
            </a:r>
            <a:r>
              <a:rPr lang="cs-CZ" sz="3000" dirty="0">
                <a:solidFill>
                  <a:srgbClr val="00287D"/>
                </a:solidFill>
              </a:rPr>
              <a:t> směřujících k nápravě</a:t>
            </a:r>
            <a:endParaRPr lang="cs-CZ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9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5955"/>
            <a:ext cx="11050468" cy="4505367"/>
          </a:xfrm>
        </p:spPr>
        <p:txBody>
          <a:bodyPr/>
          <a:lstStyle/>
          <a:p>
            <a:pPr marL="541338" indent="-469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287D"/>
                </a:solidFill>
              </a:rPr>
              <a:t>odpovědnost poskytovatele zdravotních služeb</a:t>
            </a:r>
          </a:p>
          <a:p>
            <a:pPr marL="541338" indent="-469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287D"/>
                </a:solidFill>
              </a:rPr>
              <a:t>odpovědnost zdravotnického pracovníka</a:t>
            </a:r>
          </a:p>
          <a:p>
            <a:pPr marL="541338" indent="-469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287D"/>
                </a:solidFill>
              </a:rPr>
              <a:t>stížnosti na </a:t>
            </a:r>
            <a:r>
              <a:rPr lang="cs-CZ" sz="3200" dirty="0">
                <a:solidFill>
                  <a:srgbClr val="00287D"/>
                </a:solidFill>
                <a:effectLst/>
              </a:rPr>
              <a:t>postup při poskytování zdravotních služeb</a:t>
            </a:r>
          </a:p>
          <a:p>
            <a:pPr marL="541338" indent="-469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287D"/>
                </a:solidFill>
              </a:rPr>
              <a:t>průlomy do povinnosti mlčenlivosti (vybrané)</a:t>
            </a:r>
          </a:p>
          <a:p>
            <a:pPr marL="541338" indent="-469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00287D"/>
                </a:solidFill>
              </a:rPr>
              <a:t>kazuistiky, judikatura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20725" y="1296001"/>
            <a:ext cx="10752138" cy="12225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Vymezení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tématu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092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E8A7D-25EA-48A6-A6FF-756C9208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18474"/>
            <a:ext cx="10753200" cy="653102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993BC-E773-4927-AD4E-E760D090F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858" y="1314930"/>
            <a:ext cx="10753200" cy="4831346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závěr nezávislé odborné komise</a:t>
            </a:r>
            <a:r>
              <a:rPr lang="cs-CZ" dirty="0">
                <a:solidFill>
                  <a:srgbClr val="00287D"/>
                </a:solidFill>
              </a:rPr>
              <a:t>:</a:t>
            </a:r>
          </a:p>
          <a:p>
            <a:pPr marL="811213" indent="-3683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800" dirty="0">
                <a:solidFill>
                  <a:srgbClr val="00287D"/>
                </a:solidFill>
              </a:rPr>
              <a:t>při poskytování ZS </a:t>
            </a:r>
            <a:r>
              <a:rPr lang="cs-CZ" sz="2800" i="1" dirty="0" err="1">
                <a:solidFill>
                  <a:srgbClr val="00287D"/>
                </a:solidFill>
              </a:rPr>
              <a:t>MUDr.AB</a:t>
            </a:r>
            <a:r>
              <a:rPr lang="cs-CZ" sz="2800" i="1" dirty="0">
                <a:solidFill>
                  <a:srgbClr val="00287D"/>
                </a:solidFill>
              </a:rPr>
              <a:t> </a:t>
            </a:r>
            <a:r>
              <a:rPr lang="cs-CZ" b="1" u="sng" dirty="0">
                <a:solidFill>
                  <a:srgbClr val="00287D"/>
                </a:solidFill>
              </a:rPr>
              <a:t>ne</a:t>
            </a:r>
            <a:r>
              <a:rPr lang="cs-CZ" u="sng" dirty="0">
                <a:solidFill>
                  <a:srgbClr val="00287D"/>
                </a:solidFill>
              </a:rPr>
              <a:t>byl</a:t>
            </a:r>
            <a:r>
              <a:rPr lang="cs-CZ" sz="2800" dirty="0">
                <a:solidFill>
                  <a:srgbClr val="00287D"/>
                </a:solidFill>
              </a:rPr>
              <a:t> </a:t>
            </a:r>
            <a:r>
              <a:rPr lang="cs-CZ" sz="2800" u="sng" dirty="0">
                <a:solidFill>
                  <a:srgbClr val="00287D"/>
                </a:solidFill>
              </a:rPr>
              <a:t>dodržen náležitý odborný postup </a:t>
            </a:r>
            <a:r>
              <a:rPr lang="cs-CZ" sz="2800" dirty="0">
                <a:solidFill>
                  <a:srgbClr val="00287D"/>
                </a:solidFill>
              </a:rPr>
              <a:t>(„postup non lege </a:t>
            </a:r>
            <a:r>
              <a:rPr lang="cs-CZ" sz="2800" dirty="0" err="1">
                <a:solidFill>
                  <a:srgbClr val="00287D"/>
                </a:solidFill>
              </a:rPr>
              <a:t>artis</a:t>
            </a:r>
            <a:r>
              <a:rPr lang="cs-CZ" sz="2800" dirty="0">
                <a:solidFill>
                  <a:srgbClr val="00287D"/>
                </a:solidFill>
              </a:rPr>
              <a:t>“) </a:t>
            </a:r>
            <a:endParaRPr lang="cs-CZ" dirty="0">
              <a:solidFill>
                <a:srgbClr val="00287D"/>
              </a:solidFill>
            </a:endParaRPr>
          </a:p>
          <a:p>
            <a:pPr marL="811213" indent="-3683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není možné jednoznačně prokázat příčinnou souvislost mezi chybným postupem </a:t>
            </a:r>
            <a:r>
              <a:rPr lang="cs-CZ" i="1" dirty="0">
                <a:solidFill>
                  <a:srgbClr val="00287D"/>
                </a:solidFill>
              </a:rPr>
              <a:t>MUDr. AB </a:t>
            </a:r>
            <a:r>
              <a:rPr lang="cs-CZ" dirty="0">
                <a:solidFill>
                  <a:srgbClr val="00287D"/>
                </a:solidFill>
              </a:rPr>
              <a:t>a smrtí pacienta</a:t>
            </a:r>
          </a:p>
          <a:p>
            <a:pPr marL="811213" indent="-368300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nápravná opatření – organizace dozoru / dohledu nad neatestovanými lékaři v Nemocnici, doškolení </a:t>
            </a:r>
            <a:r>
              <a:rPr lang="cs-CZ" i="1" dirty="0" err="1">
                <a:solidFill>
                  <a:srgbClr val="00287D"/>
                </a:solidFill>
              </a:rPr>
              <a:t>MUDr.AB</a:t>
            </a:r>
            <a:endParaRPr lang="cs-CZ" i="1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závěr Krajského úřadu</a:t>
            </a:r>
          </a:p>
          <a:p>
            <a:pPr marL="811213" indent="-3683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stížnost oprávněná – postup non lege </a:t>
            </a:r>
            <a:r>
              <a:rPr lang="cs-CZ" dirty="0" err="1">
                <a:solidFill>
                  <a:srgbClr val="00287D"/>
                </a:solidFill>
              </a:rPr>
              <a:t>artis</a:t>
            </a:r>
            <a:endParaRPr lang="cs-CZ" dirty="0">
              <a:solidFill>
                <a:srgbClr val="00287D"/>
              </a:solidFill>
            </a:endParaRPr>
          </a:p>
          <a:p>
            <a:pPr marL="811213" indent="-3683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úmrtí nenastalo v důsledku jednání </a:t>
            </a:r>
            <a:r>
              <a:rPr lang="cs-CZ" i="1" dirty="0">
                <a:solidFill>
                  <a:srgbClr val="00287D"/>
                </a:solidFill>
              </a:rPr>
              <a:t>MUDr. AB</a:t>
            </a:r>
          </a:p>
          <a:p>
            <a:pPr marL="442913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4FEE09-F69E-4D48-A89D-35E043A43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316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9563C-7DAF-4539-B5AE-247EEF880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74638"/>
            <a:ext cx="9490800" cy="1143000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Způsoby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vyřízení</a:t>
            </a: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stížnosti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FC386-FB63-4CB0-AE9E-421B0D966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uložení nápravných opatření s uvedením lhůty pro jejich splnění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b="1" dirty="0" smtClean="0">
                <a:solidFill>
                  <a:srgbClr val="00287D"/>
                </a:solidFill>
              </a:rPr>
              <a:t>podání </a:t>
            </a:r>
            <a:r>
              <a:rPr lang="cs-CZ" sz="3000" b="1" dirty="0">
                <a:solidFill>
                  <a:srgbClr val="00287D"/>
                </a:solidFill>
              </a:rPr>
              <a:t>podnětu orgánu příslušnému podle jiných právních předpisů, příslušné komoře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obdobně postupuje poskytovatel</a:t>
            </a:r>
          </a:p>
          <a:p>
            <a:pPr marL="528637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287D"/>
                </a:solidFill>
              </a:rPr>
              <a:t>informace zdravotní pojišťovně pacienta</a:t>
            </a:r>
          </a:p>
          <a:p>
            <a:pPr marL="984250" indent="-447675" defTabSz="98425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o uložených nápravných opatřeních</a:t>
            </a:r>
          </a:p>
          <a:p>
            <a:pPr marL="984250" indent="-447675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o podání podnětu jinému orgánu</a:t>
            </a:r>
          </a:p>
        </p:txBody>
      </p:sp>
    </p:spTree>
    <p:extLst>
      <p:ext uri="{BB962C8B-B14F-4D97-AF65-F5344CB8AC3E}">
        <p14:creationId xmlns:p14="http://schemas.microsoft.com/office/powerpoint/2010/main" val="205872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56A26-37CE-4946-A8CB-D1643E48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9704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Stížnost </a:t>
            </a:r>
            <a:b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výkon povolání člena ČLK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53B7D-2281-471D-BF40-30B366692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23644"/>
            <a:ext cx="10515600" cy="1557868"/>
          </a:xfrm>
        </p:spPr>
        <p:txBody>
          <a:bodyPr/>
          <a:lstStyle/>
          <a:p>
            <a:endParaRPr lang="cs-CZ" i="1" dirty="0">
              <a:solidFill>
                <a:srgbClr val="002060"/>
              </a:solidFill>
            </a:endParaRPr>
          </a:p>
          <a:p>
            <a:r>
              <a:rPr lang="cs-CZ" sz="2800" i="1" dirty="0">
                <a:solidFill>
                  <a:srgbClr val="00287D"/>
                </a:solidFill>
              </a:rPr>
              <a:t>Zákon o České lékařské komoře, České stomatologické komoře   a České lékárnické komoře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B6C6AC-74D4-4FF6-B417-F8ACD7C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2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1FC0B-3DA9-4FA7-BC76-805E5A5A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Osoby oprávněné k podání stížnosti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9DE19-7683-4231-B914-6E047B1DC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85360"/>
            <a:ext cx="10753200" cy="3946639"/>
          </a:xfrm>
        </p:spPr>
        <p:txBody>
          <a:bodyPr/>
          <a:lstStyle/>
          <a:p>
            <a:pPr marL="528637" indent="-4572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i="0" dirty="0" smtClean="0">
                <a:solidFill>
                  <a:srgbClr val="00287D"/>
                </a:solidFill>
                <a:effectLst/>
              </a:rPr>
              <a:t>stížnost </a:t>
            </a:r>
            <a:r>
              <a:rPr lang="cs-CZ" i="0" dirty="0">
                <a:solidFill>
                  <a:srgbClr val="00287D"/>
                </a:solidFill>
                <a:effectLst/>
              </a:rPr>
              <a:t>může podat </a:t>
            </a:r>
            <a:r>
              <a:rPr lang="cs-CZ" b="1" i="0" dirty="0">
                <a:solidFill>
                  <a:srgbClr val="00287D"/>
                </a:solidFill>
                <a:effectLst/>
              </a:rPr>
              <a:t>každý</a:t>
            </a:r>
            <a:r>
              <a:rPr lang="cs-CZ" i="0" dirty="0">
                <a:solidFill>
                  <a:srgbClr val="00287D"/>
                </a:solidFill>
                <a:effectLst/>
              </a:rPr>
              <a:t> </a:t>
            </a:r>
            <a:r>
              <a:rPr lang="cs-CZ" b="1" i="0" dirty="0">
                <a:solidFill>
                  <a:srgbClr val="00287D"/>
                </a:solidFill>
                <a:effectLst/>
              </a:rPr>
              <a:t>občan </a:t>
            </a:r>
            <a:r>
              <a:rPr lang="cs-CZ" i="0" dirty="0">
                <a:solidFill>
                  <a:srgbClr val="00287D"/>
                </a:solidFill>
                <a:effectLst/>
              </a:rPr>
              <a:t> x dle ZZS jiný okruh oprávněných</a:t>
            </a:r>
            <a:endParaRPr lang="cs-CZ" b="1" i="0" dirty="0">
              <a:solidFill>
                <a:srgbClr val="00287D"/>
              </a:solidFill>
              <a:effectLst/>
            </a:endParaRPr>
          </a:p>
          <a:p>
            <a:pPr marL="528637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i="0" dirty="0">
                <a:solidFill>
                  <a:srgbClr val="00287D"/>
                </a:solidFill>
                <a:effectLst/>
              </a:rPr>
              <a:t>na jednání </a:t>
            </a:r>
            <a:r>
              <a:rPr lang="cs-CZ" b="1" i="0" dirty="0">
                <a:solidFill>
                  <a:srgbClr val="00287D"/>
                </a:solidFill>
                <a:effectLst/>
              </a:rPr>
              <a:t>lékařů</a:t>
            </a:r>
            <a:r>
              <a:rPr lang="cs-CZ" i="0" dirty="0">
                <a:solidFill>
                  <a:srgbClr val="00287D"/>
                </a:solidFill>
                <a:effectLst/>
              </a:rPr>
              <a:t>, kteří jsou jejími členy</a:t>
            </a:r>
            <a:r>
              <a:rPr lang="cs-CZ" dirty="0">
                <a:solidFill>
                  <a:srgbClr val="00287D"/>
                </a:solidFill>
              </a:rPr>
              <a:t> </a:t>
            </a:r>
          </a:p>
          <a:p>
            <a:pPr marL="631825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cs-CZ" dirty="0">
                <a:solidFill>
                  <a:srgbClr val="00287D"/>
                </a:solidFill>
              </a:rPr>
              <a:t>= </a:t>
            </a:r>
            <a:r>
              <a:rPr lang="cs-CZ" i="0" dirty="0">
                <a:solidFill>
                  <a:srgbClr val="00287D"/>
                </a:solidFill>
                <a:effectLst/>
              </a:rPr>
              <a:t>profesně aktivní lékaři</a:t>
            </a:r>
          </a:p>
          <a:p>
            <a:pPr marL="528637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287D"/>
                </a:solidFill>
                <a:effectLst/>
              </a:rPr>
              <a:t>souvislost</a:t>
            </a:r>
            <a:r>
              <a:rPr lang="cs-CZ" i="0" dirty="0">
                <a:solidFill>
                  <a:srgbClr val="00287D"/>
                </a:solidFill>
                <a:effectLst/>
              </a:rPr>
              <a:t> s výkonem lékařského povolání (ne jen náhrada škody</a:t>
            </a:r>
            <a:r>
              <a:rPr lang="cs-CZ" i="0" dirty="0" smtClean="0">
                <a:solidFill>
                  <a:srgbClr val="00287D"/>
                </a:solidFill>
                <a:effectLst/>
              </a:rPr>
              <a:t>)</a:t>
            </a:r>
          </a:p>
          <a:p>
            <a:pPr marL="528637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Promlčecí lhůta 1 rok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EA7159-2956-4175-8FF5-B020D3EA6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172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7E087-0388-46F0-9D60-439C2DAA2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56181"/>
            <a:ext cx="10753200" cy="615395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Působnost orgánů ČLK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76DB6-46ED-4095-B9C8-22C97D1D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7142"/>
            <a:ext cx="10950384" cy="470085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287D"/>
                </a:solidFill>
                <a:effectLst/>
              </a:rPr>
              <a:t>Revizní komise OS ČLK</a:t>
            </a:r>
          </a:p>
          <a:p>
            <a:pPr marL="811213" indent="-3683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b="0" i="0" dirty="0">
                <a:solidFill>
                  <a:srgbClr val="00287D"/>
                </a:solidFill>
                <a:effectLst/>
              </a:rPr>
              <a:t> provádí šetření před případným zahájením disciplinárního řízení</a:t>
            </a:r>
          </a:p>
          <a:p>
            <a:pPr marL="811213" indent="-3683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 podává </a:t>
            </a:r>
            <a:r>
              <a:rPr lang="cs-CZ" sz="2400" b="0" i="0" dirty="0">
                <a:solidFill>
                  <a:srgbClr val="00287D"/>
                </a:solidFill>
                <a:effectLst/>
              </a:rPr>
              <a:t>návrh na zahájení / </a:t>
            </a:r>
            <a:r>
              <a:rPr lang="cs-CZ" sz="2400" b="0" i="0" dirty="0" err="1" smtClean="0">
                <a:solidFill>
                  <a:srgbClr val="00287D"/>
                </a:solidFill>
                <a:effectLst/>
              </a:rPr>
              <a:t>nezáhájení</a:t>
            </a:r>
            <a:r>
              <a:rPr lang="cs-CZ" sz="2400" b="0" i="0" dirty="0" smtClean="0">
                <a:solidFill>
                  <a:srgbClr val="00287D"/>
                </a:solidFill>
                <a:effectLst/>
              </a:rPr>
              <a:t> </a:t>
            </a:r>
            <a:r>
              <a:rPr lang="cs-CZ" sz="2400" b="0" i="0" dirty="0">
                <a:solidFill>
                  <a:srgbClr val="00287D"/>
                </a:solidFill>
                <a:effectLst/>
              </a:rPr>
              <a:t>disciplinárního řízení čestné radě OS ČLK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287D"/>
                </a:solidFill>
                <a:effectLst/>
              </a:rPr>
              <a:t>Čestná rada OS ČLK</a:t>
            </a:r>
          </a:p>
          <a:p>
            <a:pPr marL="811213" indent="-3683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rozhoduje ve věci samé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287D"/>
                </a:solidFill>
                <a:effectLst/>
              </a:rPr>
              <a:t>Čestná rada ČLK</a:t>
            </a:r>
          </a:p>
          <a:p>
            <a:pPr marL="811213" indent="-3683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rozhoduje o námitkách stěžovatelů proti rozhodnutí </a:t>
            </a:r>
          </a:p>
          <a:p>
            <a:pPr marL="811213" indent="-3683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o opravných prostředcích proti rozhodnutím </a:t>
            </a:r>
          </a:p>
          <a:p>
            <a:pPr marL="811213" indent="-3683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proti rozhodnutí čestné rady ČLK je možné brojit správní žalobou u soudu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525AD8-114D-4D7B-A31D-901A1F333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927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016B3-594B-41AC-85E6-F23F84AAD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Sankce při disciplinárním provinění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51FBB3-BD40-43D5-B60F-E878C35C9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83703"/>
            <a:ext cx="10753200" cy="4487159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i="0" u="sng" dirty="0">
                <a:solidFill>
                  <a:srgbClr val="00287D"/>
                </a:solidFill>
                <a:effectLst/>
              </a:rPr>
              <a:t>Čestná rada OS ČLK 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d</a:t>
            </a:r>
            <a:r>
              <a:rPr lang="cs-CZ" i="0" dirty="0">
                <a:solidFill>
                  <a:srgbClr val="00287D"/>
                </a:solidFill>
                <a:effectLst/>
              </a:rPr>
              <a:t>ůtka</a:t>
            </a:r>
          </a:p>
          <a:p>
            <a:pPr marL="895350" indent="-263525">
              <a:lnSpc>
                <a:spcPct val="100000"/>
              </a:lnSpc>
              <a:spcAft>
                <a:spcPts val="2400"/>
              </a:spcAft>
              <a:buFontTx/>
              <a:buChar char="-"/>
            </a:pPr>
            <a:r>
              <a:rPr lang="cs-CZ" i="0" dirty="0">
                <a:solidFill>
                  <a:srgbClr val="00287D"/>
                </a:solidFill>
                <a:effectLst/>
              </a:rPr>
              <a:t>pokuta od 2.000,- Kč do 20.000,- Kč</a:t>
            </a:r>
          </a:p>
          <a:p>
            <a:pPr marL="358775" indent="-287338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Čestná rada ČLK 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pokuta od 3.000,- Kč do 30.000,- Kč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podmíněné vyloučení z komory se zkušební dobou v délce   od 1 do 3 let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dirty="0">
                <a:solidFill>
                  <a:srgbClr val="00287D"/>
                </a:solidFill>
              </a:rPr>
              <a:t>vyloučení z komory = zákaz činnosti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7110F0-E736-45CC-A74C-D7706B4FE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144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E8A7D-25EA-48A6-A6FF-756C9208D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993BC-E773-4927-AD4E-E760D090F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závěr Čestné rady ČLK:</a:t>
            </a:r>
          </a:p>
          <a:p>
            <a:pPr marL="442913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cs-CZ" dirty="0">
                <a:solidFill>
                  <a:srgbClr val="00287D"/>
                </a:solidFill>
              </a:rPr>
              <a:t>postup v rozporu s Doporučením představenstva ČLK k výkonu dohledu lékaře se specializovanou způsobilostí nad lékaři           s odbornou způsobilostí</a:t>
            </a:r>
          </a:p>
          <a:p>
            <a:pPr marL="811213" indent="-3683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p</a:t>
            </a:r>
            <a:r>
              <a:rPr lang="cs-CZ" sz="2800" dirty="0">
                <a:solidFill>
                  <a:srgbClr val="00287D"/>
                </a:solidFill>
              </a:rPr>
              <a:t>ostup </a:t>
            </a:r>
            <a:r>
              <a:rPr lang="cs-CZ" i="1" dirty="0" err="1">
                <a:solidFill>
                  <a:srgbClr val="00287D"/>
                </a:solidFill>
              </a:rPr>
              <a:t>MUDr.AB</a:t>
            </a:r>
            <a:r>
              <a:rPr lang="cs-CZ" i="1" dirty="0">
                <a:solidFill>
                  <a:srgbClr val="00287D"/>
                </a:solidFill>
              </a:rPr>
              <a:t> </a:t>
            </a:r>
            <a:r>
              <a:rPr lang="cs-CZ" dirty="0">
                <a:solidFill>
                  <a:srgbClr val="00287D"/>
                </a:solidFill>
              </a:rPr>
              <a:t>non lege </a:t>
            </a:r>
            <a:r>
              <a:rPr lang="cs-CZ" dirty="0" err="1">
                <a:solidFill>
                  <a:srgbClr val="00287D"/>
                </a:solidFill>
              </a:rPr>
              <a:t>artis</a:t>
            </a:r>
            <a:endParaRPr lang="cs-CZ" dirty="0">
              <a:solidFill>
                <a:srgbClr val="00287D"/>
              </a:solidFill>
            </a:endParaRPr>
          </a:p>
          <a:p>
            <a:pPr marL="1433513" indent="-4429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pokuta 10.000,- Kč</a:t>
            </a:r>
          </a:p>
          <a:p>
            <a:pPr marL="811213" indent="-3683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287D"/>
                </a:solidFill>
              </a:rPr>
              <a:t>postup </a:t>
            </a:r>
            <a:r>
              <a:rPr lang="cs-CZ" i="1" dirty="0">
                <a:solidFill>
                  <a:srgbClr val="00287D"/>
                </a:solidFill>
              </a:rPr>
              <a:t>MUDr.CD </a:t>
            </a:r>
            <a:r>
              <a:rPr lang="cs-CZ" dirty="0">
                <a:solidFill>
                  <a:srgbClr val="00287D"/>
                </a:solidFill>
              </a:rPr>
              <a:t>non lege </a:t>
            </a:r>
            <a:r>
              <a:rPr lang="cs-CZ" dirty="0" err="1">
                <a:solidFill>
                  <a:srgbClr val="00287D"/>
                </a:solidFill>
              </a:rPr>
              <a:t>artis</a:t>
            </a:r>
            <a:endParaRPr lang="cs-CZ" dirty="0">
              <a:solidFill>
                <a:srgbClr val="00287D"/>
              </a:solidFill>
            </a:endParaRPr>
          </a:p>
          <a:p>
            <a:pPr marL="1433513" indent="-442913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pokuta 15.000,- Kč</a:t>
            </a:r>
          </a:p>
          <a:p>
            <a:pPr marL="442913" indent="0">
              <a:lnSpc>
                <a:spcPct val="100000"/>
              </a:lnSpc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4FEE09-F69E-4D48-A89D-35E043A43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896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56A26-37CE-4946-A8CB-D1643E48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40385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řízení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53B7D-2281-471D-BF40-30B366692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dirty="0">
                <a:solidFill>
                  <a:srgbClr val="00287D"/>
                </a:solidFill>
              </a:rPr>
              <a:t>Trestní zákoník</a:t>
            </a:r>
          </a:p>
          <a:p>
            <a:r>
              <a:rPr lang="cs-CZ" sz="2800" i="1" dirty="0">
                <a:solidFill>
                  <a:srgbClr val="00287D"/>
                </a:solidFill>
              </a:rPr>
              <a:t>Trestní řád</a:t>
            </a:r>
          </a:p>
          <a:p>
            <a:r>
              <a:rPr lang="cs-CZ" sz="2800" i="1" dirty="0">
                <a:solidFill>
                  <a:srgbClr val="00287D"/>
                </a:solidFill>
              </a:rPr>
              <a:t>Zákon o trestní odpovědnosti právnických osob a řízení proti nim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B6C6AC-74D4-4FF6-B417-F8ACD7C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38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1FC0B-3DA9-4FA7-BC76-805E5A5A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 Policie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9DE19-7683-4231-B914-6E047B1DC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2301"/>
            <a:ext cx="11072932" cy="4695699"/>
          </a:xfrm>
        </p:spPr>
        <p:txBody>
          <a:bodyPr/>
          <a:lstStyle/>
          <a:p>
            <a:pPr marL="541338" indent="-4572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na základě vlastních poznatků,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trestních oznámení i podnětů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jiných osob a orgánů, </a:t>
            </a:r>
          </a:p>
          <a:p>
            <a:pPr marL="442913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	na jejichž podkladě lze učinit závěr o podezření ze spáchání TČ,</a:t>
            </a:r>
          </a:p>
          <a:p>
            <a:pPr marL="442913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	učinit všechna potřebná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šetření a opatření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k odhalení 	skutečností nasvědčujících tomu, že byl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spáchán trestný čin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, a 	směřující ke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zjištění jeho pachatele</a:t>
            </a:r>
          </a:p>
          <a:p>
            <a:pPr marL="442913" indent="0">
              <a:lnSpc>
                <a:spcPct val="100000"/>
              </a:lnSpc>
              <a:spcAft>
                <a:spcPts val="1200"/>
              </a:spcAft>
              <a:buNone/>
            </a:pPr>
            <a:endParaRPr lang="cs-CZ" b="0" i="0" u="sng" dirty="0">
              <a:solidFill>
                <a:srgbClr val="00287D"/>
              </a:solidFill>
              <a:effectLst/>
              <a:latin typeface="Arial" panose="020B0604020202020204" pitchFamily="34" charset="0"/>
            </a:endParaRPr>
          </a:p>
          <a:p>
            <a:pPr marL="900113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</a:rPr>
              <a:t>žádost o vydání </a:t>
            </a:r>
            <a:r>
              <a:rPr lang="cs-CZ" u="sng" dirty="0">
                <a:solidFill>
                  <a:srgbClr val="00287D"/>
                </a:solidFill>
                <a:latin typeface="Arial" panose="020B0604020202020204" pitchFamily="34" charset="0"/>
              </a:rPr>
              <a:t>zdravotnické dokumentace</a:t>
            </a:r>
          </a:p>
          <a:p>
            <a:pPr marL="900113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</a:rPr>
              <a:t>výzva k </a:t>
            </a:r>
            <a:r>
              <a:rPr lang="cs-CZ" u="sng" dirty="0">
                <a:solidFill>
                  <a:srgbClr val="00287D"/>
                </a:solidFill>
                <a:latin typeface="Arial" panose="020B0604020202020204" pitchFamily="34" charset="0"/>
              </a:rPr>
              <a:t>podání vysvětlení </a:t>
            </a:r>
            <a:r>
              <a:rPr lang="cs-CZ" i="1" dirty="0" err="1">
                <a:solidFill>
                  <a:srgbClr val="00287D"/>
                </a:solidFill>
                <a:latin typeface="Arial" panose="020B0604020202020204" pitchFamily="34" charset="0"/>
              </a:rPr>
              <a:t>MUDr.AB</a:t>
            </a: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</a:rPr>
              <a:t>, </a:t>
            </a:r>
            <a:r>
              <a:rPr lang="cs-CZ" i="1" dirty="0">
                <a:solidFill>
                  <a:srgbClr val="00287D"/>
                </a:solidFill>
                <a:latin typeface="Arial" panose="020B0604020202020204" pitchFamily="34" charset="0"/>
              </a:rPr>
              <a:t>MUDr.CD</a:t>
            </a: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</a:rPr>
              <a:t>, primáře, managementem Nemocnice 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EA7159-2956-4175-8FF5-B020D3EA6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17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tazník se souvislou výplní">
            <a:extLst>
              <a:ext uri="{FF2B5EF4-FFF2-40B4-BE49-F238E27FC236}">
                <a16:creationId xmlns:a16="http://schemas.microsoft.com/office/drawing/2014/main" id="{3432EBBC-E5D6-48A0-9717-0084B551B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1882" y="816356"/>
            <a:ext cx="4740747" cy="5015644"/>
          </a:xfr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3B56AE-CEC5-47AE-A4A9-A8B3D2C0058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6" y="1300898"/>
            <a:ext cx="7830975" cy="4740747"/>
          </a:xfrm>
        </p:spPr>
        <p:txBody>
          <a:bodyPr>
            <a:normAutofit/>
          </a:bodyPr>
          <a:lstStyle/>
          <a:p>
            <a:pPr marL="442913" indent="0">
              <a:spcAft>
                <a:spcPts val="400"/>
              </a:spcAft>
              <a:buNone/>
            </a:pPr>
            <a:endParaRPr lang="cs-CZ" dirty="0"/>
          </a:p>
          <a:p>
            <a:pPr marL="442913" indent="0">
              <a:spcAft>
                <a:spcPts val="400"/>
              </a:spcAft>
              <a:buNone/>
            </a:pP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Poskytnutí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zdravotnické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dokumentace?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</a:p>
          <a:p>
            <a:pPr marL="442913" indent="0">
              <a:spcAft>
                <a:spcPts val="400"/>
              </a:spcAft>
              <a:buNone/>
            </a:pPr>
            <a:endParaRPr lang="cs-CZ" sz="3600" b="1" dirty="0">
              <a:solidFill>
                <a:srgbClr val="002060"/>
              </a:solidFill>
            </a:endParaRPr>
          </a:p>
          <a:p>
            <a:pPr marL="442913" indent="0">
              <a:spcAft>
                <a:spcPts val="0"/>
              </a:spcAft>
              <a:buNone/>
            </a:pP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mlčenlivosti</a:t>
            </a:r>
          </a:p>
          <a:p>
            <a:pPr marL="442913" indent="0">
              <a:spcAft>
                <a:spcPts val="0"/>
              </a:spcAft>
              <a:buNone/>
            </a:pPr>
            <a:r>
              <a:rPr lang="cs-CZ" sz="3600" b="1" dirty="0">
                <a:solidFill>
                  <a:srgbClr val="002060"/>
                </a:solidFill>
              </a:rPr>
              <a:t>X</a:t>
            </a:r>
          </a:p>
          <a:p>
            <a:pPr marL="442913" indent="0">
              <a:spcAft>
                <a:spcPts val="0"/>
              </a:spcAft>
              <a:buNone/>
            </a:pP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Oznamovací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4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E2E501D-144F-4B24-B27E-6A61768CD5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r>
              <a:rPr lang="cs-CZ" sz="800" dirty="0">
                <a:solidFill>
                  <a:srgbClr val="EBF1FF"/>
                </a:solidFill>
              </a:rPr>
              <a:t>.</a:t>
            </a:r>
            <a:endParaRPr lang="en-US" sz="800" dirty="0">
              <a:solidFill>
                <a:srgbClr val="EBF1FF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169B38-6870-4E43-9525-BB5C71DBC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247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C825AA5-DA32-461E-B942-48161C5423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/>
          <a:lstStyle/>
          <a:p>
            <a:r>
              <a:rPr lang="cs-CZ" dirty="0">
                <a:solidFill>
                  <a:srgbClr val="E7E7FF"/>
                </a:solidFill>
              </a:rPr>
              <a:t>          </a:t>
            </a:r>
            <a:r>
              <a:rPr lang="cs-CZ" sz="800" dirty="0">
                <a:solidFill>
                  <a:srgbClr val="E7E7FF"/>
                </a:solidFill>
              </a:rPr>
              <a:t>.</a:t>
            </a:r>
            <a:endParaRPr lang="en-US" dirty="0">
              <a:solidFill>
                <a:srgbClr val="E7E7FF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2C9028E-B1DA-4D82-8804-D9CFC084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78000"/>
            <a:ext cx="11176627" cy="879550"/>
          </a:xfrm>
        </p:spPr>
        <p:txBody>
          <a:bodyPr anchor="t"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Předpoklady vzniku odpovědnosti</a:t>
            </a:r>
            <a:endParaRPr lang="cs-CZ" u="sng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CA8EFF-37C5-4678-B0FF-087388AEE4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graphicFrame>
        <p:nvGraphicFramePr>
          <p:cNvPr id="7" name="Zástupný obsah 1">
            <a:extLst>
              <a:ext uri="{FF2B5EF4-FFF2-40B4-BE49-F238E27FC236}">
                <a16:creationId xmlns:a16="http://schemas.microsoft.com/office/drawing/2014/main" id="{3D80763C-6288-49A3-9E3B-D60A440D1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062445"/>
              </p:ext>
            </p:extLst>
          </p:nvPr>
        </p:nvGraphicFramePr>
        <p:xfrm>
          <a:off x="540000" y="1423447"/>
          <a:ext cx="11176627" cy="5222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62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5FD4641-FD84-452C-A152-27D8153F6611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15641" y="1400783"/>
            <a:ext cx="5421909" cy="482721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140 TZ Vražda</a:t>
            </a:r>
          </a:p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141 TZ Zabití</a:t>
            </a:r>
          </a:p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143 TZ Usmrcení z nedbalosti</a:t>
            </a:r>
          </a:p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144 TZ Účast na sebevraždě</a:t>
            </a:r>
          </a:p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145, 146 TZ (Těžké) ublížení na zdraví</a:t>
            </a:r>
          </a:p>
          <a:p>
            <a:pPr>
              <a:spcAft>
                <a:spcPts val="1800"/>
              </a:spcAft>
            </a:pPr>
            <a:r>
              <a:rPr lang="cs-CZ" sz="2400" dirty="0">
                <a:solidFill>
                  <a:srgbClr val="00287D"/>
                </a:solidFill>
              </a:rPr>
              <a:t>§ 147, 148 TZ (Těžké) ublížení na zdraví z nedbalosti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1107082-DFF9-4F37-8AFA-96BAAC14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11285"/>
            <a:ext cx="11259191" cy="860291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Trestné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činy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zdravotnictví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3200" b="0" dirty="0">
                <a:solidFill>
                  <a:srgbClr val="00287D"/>
                </a:solidFill>
              </a:rPr>
              <a:t>(vybrané)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309BB2-2CCB-440C-97DA-63A77126945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cs-CZ" sz="800" dirty="0">
                <a:solidFill>
                  <a:srgbClr val="EBF1FF"/>
                </a:solidFill>
              </a:rPr>
              <a:t>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8F4BD4-D9DE-498E-AFB6-0727D41531E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307939"/>
            <a:ext cx="5421910" cy="4920061"/>
          </a:xfrm>
        </p:spPr>
        <p:txBody>
          <a:bodyPr/>
          <a:lstStyle/>
          <a:p>
            <a:pPr marL="72000" indent="0">
              <a:spcAft>
                <a:spcPts val="18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170 TZ Zbavení osobní svobody</a:t>
            </a:r>
          </a:p>
          <a:p>
            <a:pPr marL="72000" indent="0">
              <a:spcAft>
                <a:spcPts val="18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171 TZ Omezení osobní svobody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180 TZ Neoprávněné nakládání s osobními údaji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181 TZ Poškození cizích práv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230 TZ Neoprávněný přístup k počítačovému systému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367 TZ Nepřekažení trestného činu</a:t>
            </a: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dirty="0">
                <a:solidFill>
                  <a:srgbClr val="00287D"/>
                </a:solidFill>
              </a:rPr>
              <a:t>§ 368 TZ Neoznámení trestného činu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cs-CZ" sz="2800" dirty="0">
              <a:solidFill>
                <a:srgbClr val="00287D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4414F-7E16-410D-9B76-53092DCCD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607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27C4E-2D96-4793-830E-CB10C8AE3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1" y="494522"/>
            <a:ext cx="10095380" cy="923116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Orgány činné v trestním řízení </a:t>
            </a:r>
            <a:r>
              <a:rPr lang="cs-CZ" sz="2400" dirty="0">
                <a:solidFill>
                  <a:srgbClr val="FF0000"/>
                </a:solidFill>
              </a:rPr>
              <a:t>(§ 8/1,5 TŘ)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68581-5B48-498E-A681-A6D6AFC26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8" y="1417638"/>
            <a:ext cx="11006272" cy="494584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Státní orgány, </a:t>
            </a:r>
            <a:r>
              <a:rPr lang="cs-CZ" b="1" dirty="0">
                <a:solidFill>
                  <a:srgbClr val="00287D"/>
                </a:solidFill>
              </a:rPr>
              <a:t>právnické a fyzické osoby jsou povinny</a:t>
            </a:r>
            <a:r>
              <a:rPr lang="cs-CZ" dirty="0">
                <a:solidFill>
                  <a:srgbClr val="00287D"/>
                </a:solidFill>
              </a:rPr>
              <a:t> bez zbytečného odkladu, a nestanoví-li zvláštní předpis jinak, i bez úplaty </a:t>
            </a:r>
            <a:r>
              <a:rPr lang="cs-CZ" b="1" dirty="0">
                <a:solidFill>
                  <a:srgbClr val="00287D"/>
                </a:solidFill>
              </a:rPr>
              <a:t>vyhovovat dožádáním orgánů činných  v trestním řízení</a:t>
            </a:r>
            <a:r>
              <a:rPr lang="cs-CZ" dirty="0">
                <a:solidFill>
                  <a:srgbClr val="00287D"/>
                </a:solidFill>
              </a:rPr>
              <a:t> při plnění jejich úkolů… </a:t>
            </a:r>
          </a:p>
          <a:p>
            <a:pPr marL="544513" indent="-473075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287D"/>
                </a:solidFill>
              </a:rPr>
              <a:t>Nestanoví-li zvláštní zákon podmínky, za nichž lze pro účely trestního řízení sdělovat informace</a:t>
            </a:r>
            <a:r>
              <a:rPr lang="cs-CZ" dirty="0">
                <a:solidFill>
                  <a:srgbClr val="00287D"/>
                </a:solidFill>
              </a:rPr>
              <a:t>, které jsou podle takového zákona utajovány, nebo </a:t>
            </a:r>
            <a:r>
              <a:rPr lang="cs-CZ" b="1" dirty="0">
                <a:solidFill>
                  <a:srgbClr val="00287D"/>
                </a:solidFill>
              </a:rPr>
              <a:t>na něž se vztahuje povinnost mlčenlivosti, lze tyto informace pro </a:t>
            </a:r>
            <a:r>
              <a:rPr lang="cs-CZ" b="1" u="sng" dirty="0">
                <a:solidFill>
                  <a:srgbClr val="00287D"/>
                </a:solidFill>
              </a:rPr>
              <a:t>trestní řízení </a:t>
            </a:r>
            <a:r>
              <a:rPr lang="cs-CZ" b="1" dirty="0">
                <a:solidFill>
                  <a:srgbClr val="00287D"/>
                </a:solidFill>
              </a:rPr>
              <a:t>vyžadovat po </a:t>
            </a:r>
            <a:r>
              <a:rPr lang="cs-CZ" b="1" u="sng" dirty="0">
                <a:solidFill>
                  <a:srgbClr val="00287D"/>
                </a:solidFill>
              </a:rPr>
              <a:t>předchozím souhlasu soudce </a:t>
            </a:r>
            <a:r>
              <a:rPr lang="cs-CZ" b="1" dirty="0">
                <a:solidFill>
                  <a:srgbClr val="00287D"/>
                </a:solidFill>
              </a:rPr>
              <a:t>.</a:t>
            </a:r>
            <a:r>
              <a:rPr lang="cs-CZ" dirty="0">
                <a:solidFill>
                  <a:srgbClr val="00287D"/>
                </a:solidFill>
              </a:rPr>
              <a:t>..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D107E2-E6F9-4756-9448-3D8830EB6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650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8775D-06B3-4E48-BCAA-E05BBF71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171" y="433633"/>
            <a:ext cx="3667027" cy="648718"/>
          </a:xfrm>
        </p:spPr>
        <p:txBody>
          <a:bodyPr>
            <a:noAutofit/>
          </a:bodyPr>
          <a:lstStyle/>
          <a:p>
            <a:r>
              <a:rPr lang="cs-CZ" sz="5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Judikatura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6259972-C6CD-4B18-8E85-C94233702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726748"/>
              </p:ext>
            </p:extLst>
          </p:nvPr>
        </p:nvGraphicFramePr>
        <p:xfrm>
          <a:off x="227763" y="838986"/>
          <a:ext cx="11518035" cy="558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966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E9B680D-5922-4A28-9695-1EA022F47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0536" y="584461"/>
            <a:ext cx="7060676" cy="271963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600" u="sng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které podléhají povinnosti mlčenlivosti … , je nutné pro trestní stíhání vyžadovat </a:t>
            </a:r>
            <a:r>
              <a:rPr lang="cs-CZ" sz="2600" u="sng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souhlasem soudu </a:t>
            </a: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postupem podle § 8 odst. 5 </a:t>
            </a:r>
            <a:r>
              <a:rPr lang="cs-CZ" sz="2600" dirty="0" err="1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ř. pouze tehdy, když se    na trestný čin </a:t>
            </a:r>
            <a:r>
              <a:rPr lang="cs-CZ" sz="2600" u="sng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nevztahuje oznamovací povinnost podle § 368 </a:t>
            </a:r>
            <a:r>
              <a:rPr lang="cs-CZ" sz="2600" u="sng" dirty="0" err="1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cs-CZ" sz="2600" u="sng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zákoníku</a:t>
            </a: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98734-5F7A-4D42-B3B7-5C00FAA37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0535" y="3652888"/>
            <a:ext cx="7258639" cy="28704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účelu trestního řízení může být totiž spojeno s nezbytným zásahem  do osobnostních práv poškozeného … za předpokladu, že to </a:t>
            </a:r>
            <a:r>
              <a:rPr lang="cs-CZ" sz="2600" u="sng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vyžaduje veřejný zájem na objasnění trestného činu </a:t>
            </a:r>
            <a:r>
              <a:rPr lang="cs-CZ" sz="2600" dirty="0">
                <a:solidFill>
                  <a:srgbClr val="0028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 potrestání jeho pachatele.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80CA74B-8B33-4415-81C4-7B8652AA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2" y="758825"/>
            <a:ext cx="4223208" cy="475456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800" dirty="0">
                <a:solidFill>
                  <a:srgbClr val="FFFF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 7 </a:t>
            </a:r>
            <a:r>
              <a:rPr lang="cs-CZ" sz="4800" dirty="0" err="1">
                <a:solidFill>
                  <a:srgbClr val="FFFF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Tdo</a:t>
            </a:r>
            <a:r>
              <a:rPr lang="cs-CZ" sz="4800" dirty="0">
                <a:solidFill>
                  <a:srgbClr val="FFFF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1116/2012</a:t>
            </a:r>
          </a:p>
        </p:txBody>
      </p:sp>
    </p:spTree>
    <p:extLst>
      <p:ext uri="{BB962C8B-B14F-4D97-AF65-F5344CB8AC3E}">
        <p14:creationId xmlns:p14="http://schemas.microsoft.com/office/powerpoint/2010/main" val="22549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17C3785A-1C43-4E2E-9A40-2EDFDC02EC8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025999"/>
            <a:ext cx="5220000" cy="45719"/>
          </a:xfrm>
        </p:spPr>
        <p:txBody>
          <a:bodyPr/>
          <a:lstStyle/>
          <a:p>
            <a:r>
              <a:rPr lang="cs-CZ" sz="800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7056A47-32F3-4B29-8BB1-4EE3E7FA8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534200"/>
            <a:ext cx="10753200" cy="444371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Druhy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ED87C0-3F1D-41E5-9080-A47FD5A22C0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867593"/>
            <a:ext cx="5220000" cy="110979"/>
          </a:xfrm>
        </p:spPr>
        <p:txBody>
          <a:bodyPr/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ACDA7C-DAA4-4325-B3AE-111F701F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1964"/>
            <a:ext cx="5219998" cy="4943725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a)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odnětí svobody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b)</a:t>
            </a:r>
            <a:r>
              <a:rPr lang="cs-CZ" dirty="0">
                <a:solidFill>
                  <a:srgbClr val="00287D"/>
                </a:solidFill>
              </a:rPr>
              <a:t> domácí vězení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c)</a:t>
            </a:r>
            <a:r>
              <a:rPr lang="cs-CZ" dirty="0">
                <a:solidFill>
                  <a:srgbClr val="00287D"/>
                </a:solidFill>
              </a:rPr>
              <a:t> obecně prospěšné práce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d)</a:t>
            </a:r>
            <a:r>
              <a:rPr lang="cs-CZ" dirty="0">
                <a:solidFill>
                  <a:srgbClr val="00287D"/>
                </a:solidFill>
              </a:rPr>
              <a:t> propadnutí majetku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e)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peněžitý trest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f)</a:t>
            </a:r>
            <a:r>
              <a:rPr lang="cs-CZ" dirty="0">
                <a:solidFill>
                  <a:srgbClr val="00287D"/>
                </a:solidFill>
              </a:rPr>
              <a:t> propadnutí věci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g)</a:t>
            </a:r>
            <a:r>
              <a:rPr lang="cs-CZ" dirty="0">
                <a:solidFill>
                  <a:srgbClr val="00287D"/>
                </a:solidFill>
              </a:rPr>
              <a:t> </a:t>
            </a:r>
            <a:r>
              <a:rPr lang="cs-CZ" b="1" dirty="0">
                <a:solidFill>
                  <a:srgbClr val="00287D"/>
                </a:solidFill>
              </a:rPr>
              <a:t>zákaz činnosti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6D334B-E828-41E6-8496-5BD281940B70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096000" y="1311964"/>
            <a:ext cx="5375278" cy="4518307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h) zákaz držení a chovu zvířat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i) zákaz pobytu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j) zákaz vstupu na sportovní kulturní a jiné </a:t>
            </a:r>
            <a:r>
              <a:rPr lang="cs-CZ" i="1" dirty="0" err="1">
                <a:solidFill>
                  <a:srgbClr val="00287D"/>
                </a:solidFill>
              </a:rPr>
              <a:t>společen</a:t>
            </a:r>
            <a:r>
              <a:rPr lang="cs-CZ" i="1" dirty="0">
                <a:solidFill>
                  <a:srgbClr val="00287D"/>
                </a:solidFill>
              </a:rPr>
              <a:t>. akce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k) ztrátu čest. titulů/ vyznamenání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l) ztrátu vojenské hodnosti</a:t>
            </a:r>
          </a:p>
          <a:p>
            <a:pPr marL="72000" indent="0">
              <a:buNone/>
            </a:pPr>
            <a:r>
              <a:rPr lang="cs-CZ" i="1" dirty="0">
                <a:solidFill>
                  <a:srgbClr val="00287D"/>
                </a:solidFill>
              </a:rPr>
              <a:t>m) vyhoštění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74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161B7-79E2-4421-BE67-DC5AFB6A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1" y="1008668"/>
            <a:ext cx="3930977" cy="46252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Neoznámení</a:t>
            </a: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trestného</a:t>
            </a:r>
            <a:b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činu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solidFill>
                  <a:srgbClr val="FF0000"/>
                </a:solidFill>
              </a:rPr>
              <a:t>(§ 368 TZ)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608D48C1-43FB-45DE-982D-8A87E83C8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637903"/>
              </p:ext>
            </p:extLst>
          </p:nvPr>
        </p:nvGraphicFramePr>
        <p:xfrm>
          <a:off x="4381173" y="1150070"/>
          <a:ext cx="7518596" cy="53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0F7A0D0-53F7-4954-9AA7-7DFC41D71BD9}"/>
              </a:ext>
            </a:extLst>
          </p:cNvPr>
          <p:cNvSpPr/>
          <p:nvPr/>
        </p:nvSpPr>
        <p:spPr>
          <a:xfrm>
            <a:off x="8117632" y="2416628"/>
            <a:ext cx="763803" cy="33590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9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161B7-79E2-4421-BE67-DC5AFB6A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94" y="964642"/>
            <a:ext cx="3832605" cy="46692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Nepřekažení</a:t>
            </a: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trestného činu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solidFill>
                  <a:srgbClr val="FF0000"/>
                </a:solidFill>
              </a:rPr>
              <a:t>(§ 367 TZ)</a:t>
            </a: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608D48C1-43FB-45DE-982D-8A87E83C8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374237"/>
              </p:ext>
            </p:extLst>
          </p:nvPr>
        </p:nvGraphicFramePr>
        <p:xfrm>
          <a:off x="4230230" y="964642"/>
          <a:ext cx="7750276" cy="558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FCC4942-141C-4E71-9A78-345277C0537C}"/>
              </a:ext>
            </a:extLst>
          </p:cNvPr>
          <p:cNvSpPr/>
          <p:nvPr/>
        </p:nvSpPr>
        <p:spPr>
          <a:xfrm>
            <a:off x="7719782" y="3093097"/>
            <a:ext cx="763803" cy="33590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5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E964-A9F6-4BB4-B40D-4A070CCD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6437"/>
            <a:ext cx="10753200" cy="612741"/>
          </a:xfrm>
        </p:spPr>
        <p:txBody>
          <a:bodyPr/>
          <a:lstStyle/>
          <a:p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– trestní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79D88-7608-4070-A0B1-A712B67D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45996"/>
            <a:ext cx="11070371" cy="486423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manželka a rodiče zemřelého pacienta podali podnět k trestnímu stíhání na neznámého pachatele</a:t>
            </a:r>
          </a:p>
          <a:p>
            <a:pPr marL="895350" indent="-452438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popis události</a:t>
            </a:r>
          </a:p>
          <a:p>
            <a:pPr marL="895350" indent="-452438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doložena neúplná zdravotnická dokumentace</a:t>
            </a:r>
          </a:p>
          <a:p>
            <a:pPr marL="895350" indent="-452438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vyjádření KÚ a ČLK ke stížnosti</a:t>
            </a:r>
          </a:p>
          <a:p>
            <a:pPr marL="895350" indent="-452438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připravenost k součinnosti </a:t>
            </a:r>
          </a:p>
          <a:p>
            <a:pPr marL="895350" indent="-452438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287D"/>
                </a:solidFill>
              </a:rPr>
              <a:t>žádost o podání informace, jak bylo s podnětem naloženo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CA504D-F41A-48D8-98E4-238033BDC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98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E8A7D-25EA-48A6-A6FF-756C9208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21" y="471341"/>
            <a:ext cx="11378151" cy="725863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</a:t>
            </a:r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cs-CZ" sz="3600" dirty="0" smtClean="0">
                <a:solidFill>
                  <a:srgbClr val="FF0000"/>
                </a:solidFill>
              </a:rPr>
              <a:t>–</a:t>
            </a:r>
            <a:r>
              <a:rPr lang="cs-CZ" sz="3600" dirty="0" smtClean="0">
                <a:solidFill>
                  <a:srgbClr val="00287D"/>
                </a:solidFill>
              </a:rPr>
              <a:t> </a:t>
            </a:r>
            <a:r>
              <a:rPr lang="cs-CZ" sz="3200" dirty="0">
                <a:solidFill>
                  <a:srgbClr val="FF0000"/>
                </a:solidFill>
              </a:rPr>
              <a:t>závěry orgánů činných v trestním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993BC-E773-4927-AD4E-E760D090F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21" y="1084082"/>
            <a:ext cx="11192757" cy="539591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Policie ČR</a:t>
            </a:r>
          </a:p>
          <a:p>
            <a:pPr marL="900112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podání vysvětlení zúčastněných osob</a:t>
            </a:r>
          </a:p>
          <a:p>
            <a:pPr marL="900112" indent="-4572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ustanovení soudního znalce z oborou medicíny </a:t>
            </a:r>
            <a:r>
              <a:rPr lang="cs-CZ" sz="2400" dirty="0">
                <a:solidFill>
                  <a:srgbClr val="00287D"/>
                </a:solidFill>
              </a:rPr>
              <a:t>(posouzení ex ante)</a:t>
            </a:r>
          </a:p>
          <a:p>
            <a:pPr marL="1254125" indent="-358775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</a:rPr>
              <a:t>jednoznačně přítomny změny v inferiorních svodech, které neodpovídají fyziologickému EKG mladého jinak zdravého jedince a spolu s klinickým obrazem bolesti na hrudi i při negativním troponinu je evidentní, že se může jednat o </a:t>
            </a:r>
            <a:r>
              <a:rPr lang="cs-CZ" sz="2400" u="sng" dirty="0">
                <a:solidFill>
                  <a:srgbClr val="00287D"/>
                </a:solidFill>
              </a:rPr>
              <a:t>akutní koronární syndrom </a:t>
            </a:r>
            <a:r>
              <a:rPr lang="cs-CZ" sz="2400" dirty="0">
                <a:solidFill>
                  <a:srgbClr val="00287D"/>
                </a:solidFill>
              </a:rPr>
              <a:t>(!)</a:t>
            </a:r>
          </a:p>
          <a:p>
            <a:pPr marL="900112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prověřováním odůvodněný závěr, že byl spáchán trestný čin </a:t>
            </a:r>
          </a:p>
          <a:p>
            <a:pPr marL="900112" indent="-4572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rozhodnutí o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zahájení trestního stíhání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jako </a:t>
            </a:r>
            <a:r>
              <a:rPr lang="cs-CZ" b="0" i="0" u="sng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obviněných </a:t>
            </a:r>
            <a:endParaRPr lang="cs-CZ" u="sng" dirty="0">
              <a:solidFill>
                <a:srgbClr val="00287D"/>
              </a:solidFill>
            </a:endParaRPr>
          </a:p>
          <a:p>
            <a:pPr marL="89535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i="1" dirty="0">
                <a:solidFill>
                  <a:srgbClr val="00287D"/>
                </a:solidFill>
              </a:rPr>
              <a:t>MUDr</a:t>
            </a:r>
            <a:r>
              <a:rPr lang="cs-CZ" i="1" dirty="0" smtClean="0">
                <a:solidFill>
                  <a:srgbClr val="00287D"/>
                </a:solidFill>
              </a:rPr>
              <a:t>. AB</a:t>
            </a:r>
            <a:r>
              <a:rPr lang="cs-CZ" dirty="0">
                <a:solidFill>
                  <a:srgbClr val="00287D"/>
                </a:solidFill>
              </a:rPr>
              <a:t>, </a:t>
            </a:r>
            <a:r>
              <a:rPr lang="cs-CZ" i="1" dirty="0">
                <a:solidFill>
                  <a:srgbClr val="00287D"/>
                </a:solidFill>
              </a:rPr>
              <a:t>MUDr.CD </a:t>
            </a:r>
            <a:endParaRPr lang="cs-CZ" dirty="0">
              <a:solidFill>
                <a:srgbClr val="00287D"/>
              </a:solidFill>
              <a:highlight>
                <a:srgbClr val="FFFF00"/>
              </a:highlight>
            </a:endParaRPr>
          </a:p>
          <a:p>
            <a:pPr marL="900112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zahájení vyšetřování – provedení vyšetřovacích úkonů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rgbClr val="00287D"/>
                </a:solidFill>
              </a:rPr>
              <a:t>státní zástupce </a:t>
            </a:r>
            <a:r>
              <a:rPr lang="cs-CZ" dirty="0">
                <a:solidFill>
                  <a:srgbClr val="00287D"/>
                </a:solidFill>
              </a:rPr>
              <a:t>sepisuje a podává obžalobu</a:t>
            </a:r>
          </a:p>
          <a:p>
            <a:pPr marL="442913" indent="0">
              <a:lnSpc>
                <a:spcPct val="100000"/>
              </a:lnSpc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4FEE09-F69E-4D48-A89D-35E043A43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022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9E23F-3CF5-4449-B9E9-830364E9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0ED786-FE6E-4BFC-8811-20ECFDD07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indent="-457200">
              <a:lnSpc>
                <a:spcPct val="10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soud I. stupně (nalézací) – rozhodnutí o vině a trestu</a:t>
            </a:r>
          </a:p>
          <a:p>
            <a:pPr marL="720725" indent="-457200">
              <a:lnSpc>
                <a:spcPct val="10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soud II. stupně (odvolací) – řádný opravný prostředek</a:t>
            </a:r>
          </a:p>
          <a:p>
            <a:pPr marL="720725" indent="-457200">
              <a:lnSpc>
                <a:spcPct val="10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Nejvyšší soud (dovolací) – mimořádný opravný prostředek</a:t>
            </a:r>
          </a:p>
          <a:p>
            <a:pPr marL="720725" indent="-457200">
              <a:lnSpc>
                <a:spcPct val="10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Ústavní soud -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ochrana základních lidských práv </a:t>
            </a:r>
            <a:endParaRPr lang="cs-CZ" dirty="0">
              <a:solidFill>
                <a:srgbClr val="00287D"/>
              </a:solidFill>
            </a:endParaRPr>
          </a:p>
          <a:p>
            <a:pPr marL="720725" indent="-457200">
              <a:lnSpc>
                <a:spcPct val="10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ESLP -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mezinárodní soud (Štrasburk) - projednávání porušení Úmluvy o ochraně lidských práv a základních svobod</a:t>
            </a:r>
            <a:endParaRPr lang="cs-CZ" dirty="0">
              <a:solidFill>
                <a:srgbClr val="00287D"/>
              </a:solidFill>
            </a:endParaRPr>
          </a:p>
          <a:p>
            <a:pPr marL="72000" indent="0">
              <a:buNone/>
            </a:pPr>
            <a:endParaRPr lang="cs-CZ" dirty="0">
              <a:solidFill>
                <a:srgbClr val="00287D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9E8E57-A1FC-4893-B46E-C02E5D3E4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523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364B89C-5549-466E-A969-A86E12F9D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5955"/>
            <a:ext cx="10753200" cy="4356045"/>
          </a:xfrm>
        </p:spPr>
        <p:txBody>
          <a:bodyPr/>
          <a:lstStyle/>
          <a:p>
            <a:pPr marL="528638" indent="-4572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poskytovat zdravotní služby na </a:t>
            </a: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náležité odborné úrovni</a:t>
            </a:r>
          </a:p>
          <a:p>
            <a:pPr marL="528638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vytvořit podmínky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a opatření k zajištění uplatňování práv</a:t>
            </a:r>
          </a:p>
          <a:p>
            <a:pPr marL="71438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    a povinností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pacientů 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a dalších oprávněných osob</a:t>
            </a:r>
          </a:p>
          <a:p>
            <a:pPr marL="895350" indent="-263525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zdravotnických pracovníků </a:t>
            </a:r>
          </a:p>
          <a:p>
            <a:pPr marL="895350" indent="-263525">
              <a:lnSpc>
                <a:spcPct val="100000"/>
              </a:lnSpc>
              <a:spcAft>
                <a:spcPts val="1200"/>
              </a:spcAft>
              <a:buFontTx/>
              <a:buChar char="-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a jiných odborných pracovníků </a:t>
            </a:r>
          </a:p>
          <a:p>
            <a:pPr marL="631825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při poskytování zdravotních služeb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7F97E98-0174-4670-A6E9-DF8B34D2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064" y="378000"/>
            <a:ext cx="10753200" cy="913246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poskytovatele (§ 45 a násl. ZZS)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9A4FC2-8B3C-4699-9861-7219965F2B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845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89E60-909A-4C97-81D8-C726084F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78730"/>
            <a:ext cx="10753200" cy="754144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I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– rozhodnutí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308B5-628B-44A1-B84A-0AF53EF63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272619"/>
            <a:ext cx="10677006" cy="4647414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Okresní soud: </a:t>
            </a:r>
          </a:p>
          <a:p>
            <a:pPr marL="610775" lvl="1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přečin usmrcení z nedbalosti</a:t>
            </a:r>
          </a:p>
          <a:p>
            <a:pPr marL="610775" lvl="1" indent="-2873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trest odnětí svobody v trvání 12 měsíců podmíněně odložen na 18 měsíců</a:t>
            </a:r>
          </a:p>
          <a:p>
            <a:pPr marL="631825" lvl="2">
              <a:spcAft>
                <a:spcPts val="600"/>
              </a:spcAft>
            </a:pPr>
            <a:endParaRPr lang="cs-CZ" sz="2000" dirty="0">
              <a:solidFill>
                <a:srgbClr val="00287D"/>
              </a:solidFill>
            </a:endParaRPr>
          </a:p>
          <a:p>
            <a:pPr marL="358775" lvl="2" indent="-287338">
              <a:lnSpc>
                <a:spcPct val="10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87D"/>
                </a:solidFill>
                <a:ea typeface="+mn-ea"/>
                <a:cs typeface="+mn-cs"/>
              </a:rPr>
              <a:t>Krajský soud</a:t>
            </a:r>
          </a:p>
          <a:p>
            <a:pPr marL="631825" lvl="2">
              <a:spcAft>
                <a:spcPts val="600"/>
              </a:spcAft>
            </a:pPr>
            <a:r>
              <a:rPr lang="cs-CZ" sz="2000" dirty="0">
                <a:solidFill>
                  <a:srgbClr val="00287D"/>
                </a:solidFill>
              </a:rPr>
              <a:t>neatestovaná lékařka</a:t>
            </a:r>
          </a:p>
          <a:p>
            <a:pPr marL="631825" lvl="2">
              <a:spcAft>
                <a:spcPts val="600"/>
              </a:spcAft>
            </a:pPr>
            <a:r>
              <a:rPr lang="cs-CZ" sz="2000" dirty="0">
                <a:solidFill>
                  <a:srgbClr val="00287D"/>
                </a:solidFill>
              </a:rPr>
              <a:t>- zvýšen TOS o 6 měsíců, prodloužena zkušební doba o 6 měsíců</a:t>
            </a:r>
          </a:p>
          <a:p>
            <a:pPr marL="974725" lvl="2" indent="-342900">
              <a:spcAft>
                <a:spcPts val="600"/>
              </a:spcAft>
              <a:buFontTx/>
              <a:buChar char="-"/>
            </a:pPr>
            <a:endParaRPr lang="cs-CZ" sz="2000" dirty="0">
              <a:solidFill>
                <a:srgbClr val="00287D"/>
              </a:solidFill>
            </a:endParaRPr>
          </a:p>
          <a:p>
            <a:pPr marL="631825" lvl="2">
              <a:spcAft>
                <a:spcPts val="600"/>
              </a:spcAft>
            </a:pPr>
            <a:r>
              <a:rPr lang="cs-CZ" sz="2000" dirty="0">
                <a:solidFill>
                  <a:srgbClr val="00287D"/>
                </a:solidFill>
              </a:rPr>
              <a:t>dozorující lékařka</a:t>
            </a:r>
          </a:p>
          <a:p>
            <a:pPr marL="631825" lvl="2">
              <a:spcAft>
                <a:spcPts val="600"/>
              </a:spcAft>
            </a:pPr>
            <a:r>
              <a:rPr lang="cs-CZ" sz="2000" dirty="0">
                <a:solidFill>
                  <a:srgbClr val="00287D"/>
                </a:solidFill>
              </a:rPr>
              <a:t>- zvýšen TOS o </a:t>
            </a:r>
            <a:r>
              <a:rPr lang="cs-CZ" sz="2000" dirty="0" smtClean="0">
                <a:solidFill>
                  <a:srgbClr val="00287D"/>
                </a:solidFill>
              </a:rPr>
              <a:t>12 </a:t>
            </a:r>
            <a:r>
              <a:rPr lang="cs-CZ" sz="2000" dirty="0">
                <a:solidFill>
                  <a:srgbClr val="00287D"/>
                </a:solidFill>
              </a:rPr>
              <a:t>měsíců, prodloužena zkušební doba o 6</a:t>
            </a:r>
            <a:r>
              <a:rPr lang="cs-CZ" sz="2000" dirty="0" smtClean="0">
                <a:solidFill>
                  <a:srgbClr val="00287D"/>
                </a:solidFill>
              </a:rPr>
              <a:t> </a:t>
            </a:r>
            <a:r>
              <a:rPr lang="cs-CZ" sz="2000" dirty="0">
                <a:solidFill>
                  <a:srgbClr val="00287D"/>
                </a:solidFill>
              </a:rPr>
              <a:t>měsíců</a:t>
            </a:r>
          </a:p>
          <a:p>
            <a:pPr marL="631825" lvl="2">
              <a:spcAft>
                <a:spcPts val="600"/>
              </a:spcAft>
            </a:pPr>
            <a:endParaRPr lang="cs-CZ" sz="2000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DEFF2B-5087-4C7A-95A7-A1DA87546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097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3D09D-E5F6-5D3D-43F6-F33C5CE6A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EB341-731E-0C80-FB4E-0D0A571E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14779"/>
            <a:ext cx="10204268" cy="856672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II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popis případu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3900AC-5DB7-E6D9-323A-CBA84C16B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67246"/>
            <a:ext cx="10927080" cy="52304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letá žena omdlela na diskotéce, převezena sanitkou do nemocnice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8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řijímající internista (přes upozornění RZS na možné zranění hlavy) neprovedl potřebná vyšetření (ani RTG) a neodhalil zlomeninu spánkové kosti, propustil do domácího ošetřování – předal matce, stav přičítal opilosti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Odpoledne</a:t>
            </a:r>
            <a:r>
              <a:rPr lang="cs-CZ" sz="28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nezlepšení stavu převezena do FN – zlomenina spánkové kosti, epidurální hematom, operace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Následek – trvalé ochrnutí a závislost na péči 3. osob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7EB318-4F15-93D9-82A2-59E90FD5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D81239-F4AF-4AB0-9EF5-D2E9EBB18559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1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F5D4B-10E6-AF59-932F-52C10E817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65895-1BCD-340B-BA34-72115766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14779"/>
            <a:ext cx="10204268" cy="856672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II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popis případu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1EE1F-CE10-2730-294D-E868E201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67246"/>
            <a:ext cx="10927080" cy="52304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Okresní soud uznal lékaře vinným – přečin těžkého ublížení na zdraví (§147 odst. 1, 2 TZ)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Neprovedl potřebná vyšetření, postup nekonzultoval se specialistou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Peněžitý trest 75.000 Kč a trest zákazu činnosti na odd. v režimu pohotovostní služby na 18 měsíců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287D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87C058-CACD-9399-7E64-0C08627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D81239-F4AF-4AB0-9EF5-D2E9EBB18559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51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0C540-F6A9-4BBC-F570-CC4CB602F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77CCF-D95A-90F0-BD76-9717852A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14779"/>
            <a:ext cx="10204268" cy="856672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II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popis případu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2CB871-F365-06CF-A31B-71C12B7A7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67246"/>
            <a:ext cx="10927080" cy="52304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Odvolacím soudem lékař zproštěn obžaloby (KS Ostrava 4 To 237/2022)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Nejasnosti ohledně poranění obličeje a vzniku boule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Chyběla příčinná souvislost – jednání lékaře x škodlivý následek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lékaře nebyl non lege </a:t>
            </a:r>
            <a:r>
              <a:rPr lang="cs-CZ" dirty="0" err="1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artis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10A140-CB08-CF42-093B-909C7919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D81239-F4AF-4AB0-9EF5-D2E9EBB18559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C67D6-17BA-0BBB-07BB-EA49B1E1B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03DE7C-27AA-D463-DC93-E2E7EAC4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I x Kazuistika II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CF07AB-46D7-7F3E-A2F8-1DC3525A0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Postup non lege </a:t>
            </a:r>
            <a:r>
              <a:rPr lang="cs-CZ" dirty="0" err="1" smtClean="0"/>
              <a:t>artis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Příčinná souvislost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Dovozena trestní odpovědnost lékařek</a:t>
            </a:r>
          </a:p>
          <a:p>
            <a:pPr marL="7200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9F6CB18-4A0B-4BC3-CDAE-F613F88CC182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Postup lege </a:t>
            </a:r>
            <a:r>
              <a:rPr lang="cs-CZ" dirty="0" err="1" smtClean="0"/>
              <a:t>artis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Není příčinná souvislost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Neexistence trestní odpovědnosti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C2DBB1-A93A-29E1-9916-6FDE92B68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D81239-F4AF-4AB0-9EF5-D2E9EBB18559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4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56A26-37CE-4946-A8CB-D1643E48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1" y="1174045"/>
            <a:ext cx="11153466" cy="28109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400" dirty="0">
                <a:solidFill>
                  <a:srgbClr val="FF0000"/>
                </a:solidFill>
              </a:rPr>
              <a:t>Náhrada škody / újmy na zdraví</a:t>
            </a:r>
            <a:br>
              <a:rPr lang="cs-CZ" sz="4400" dirty="0">
                <a:solidFill>
                  <a:srgbClr val="FF0000"/>
                </a:solidFill>
              </a:rPr>
            </a:br>
            <a:r>
              <a:rPr lang="cs-CZ" sz="4400" dirty="0">
                <a:solidFill>
                  <a:srgbClr val="FF0000"/>
                </a:solidFill>
              </a:rPr>
              <a:t/>
            </a:r>
            <a:br>
              <a:rPr lang="cs-CZ" sz="4400" dirty="0">
                <a:solidFill>
                  <a:srgbClr val="FF0000"/>
                </a:solidFill>
              </a:rPr>
            </a:br>
            <a:r>
              <a:rPr lang="cs-CZ" sz="4400" u="sng" dirty="0">
                <a:solidFill>
                  <a:srgbClr val="FF0000"/>
                </a:solidFill>
              </a:rPr>
              <a:t>Žaloba na náhradu škody / újmy na zdraví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53B7D-2281-471D-BF40-30B366692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>
              <a:solidFill>
                <a:srgbClr val="002060"/>
              </a:solidFill>
            </a:endParaRPr>
          </a:p>
          <a:p>
            <a:r>
              <a:rPr lang="cs-CZ" sz="2800" i="1" dirty="0">
                <a:solidFill>
                  <a:srgbClr val="FF0000"/>
                </a:solidFill>
              </a:rPr>
              <a:t>Občanský zákoník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B6C6AC-74D4-4FF6-B417-F8ACD7C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27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2B8FBAA-82D6-47D5-9B59-6BAEA1147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31" y="1338607"/>
            <a:ext cx="11171394" cy="4713401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acient propuštěn domů s doporučením návštěvy praktického lékaře během týdne – kontrola krevního tlaku a event. nastavení antihypertenzivní léčby</a:t>
            </a: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ásledující den v ranních hodinách se pacient dostavil k praktickému lékaři 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převezen RZP do Nemocnice, kde:</a:t>
            </a:r>
          </a:p>
          <a:p>
            <a:pPr marL="358775" lv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sz="2400" u="sng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Varianta 1</a:t>
            </a: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10.20 hodin umírá</a:t>
            </a: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u="sng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Varianta 2</a:t>
            </a: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	katetrizaci srdce s následným provedením tzv. angioplastiky</a:t>
            </a: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+ následně srdeční operace - koronární bypass </a:t>
            </a: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400" dirty="0">
              <a:solidFill>
                <a:srgbClr val="00287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1675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„poškození“ vyzývají Nemocnici k úhradě škody, újmy na zdraví</a:t>
            </a:r>
          </a:p>
          <a:p>
            <a:pPr marL="701675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Nemocnice nabízí výši odškodnění, kterou poškození neakceptují</a:t>
            </a: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400" dirty="0">
              <a:solidFill>
                <a:srgbClr val="00287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400" dirty="0">
              <a:solidFill>
                <a:srgbClr val="00287D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A81435-76C9-4434-AD84-16634CF5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5353"/>
            <a:ext cx="10753200" cy="838985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popis případu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98C2A-FA52-481A-A95C-903A32E53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882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54254F76-1A8C-428D-A073-F0BB01750A2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469622"/>
            <a:ext cx="5220000" cy="9719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Varianta 1</a:t>
            </a:r>
          </a:p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 osoby blízké pacienta</a:t>
            </a:r>
            <a:endParaRPr lang="cs-CZ" sz="2800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02E9BDB-CF08-4D4B-9F74-6BBD322B9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67303"/>
            <a:ext cx="10753200" cy="604273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31FC7C-6030-4EFC-82E0-4ADEBC0CF29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469622"/>
            <a:ext cx="5220000" cy="9719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Varianta 2</a:t>
            </a:r>
          </a:p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pacient + osoby blízké</a:t>
            </a:r>
            <a:endParaRPr lang="cs-CZ" sz="28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D90A45-F898-477F-A951-2AD5036EA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2739586"/>
            <a:ext cx="5402670" cy="3092414"/>
          </a:xfrm>
        </p:spPr>
        <p:txBody>
          <a:bodyPr/>
          <a:lstStyle/>
          <a:p>
            <a:pPr marL="528638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usmrcení </a:t>
            </a:r>
          </a:p>
          <a:p>
            <a:pPr marL="536575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>
                <a:solidFill>
                  <a:srgbClr val="00287D"/>
                </a:solidFill>
              </a:rPr>
              <a:t>- duševní útrapy osoby blízké</a:t>
            </a:r>
          </a:p>
          <a:p>
            <a:pPr marL="528638" indent="-4572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  <a:effectLst/>
              </a:rPr>
              <a:t>náklady pohřbu </a:t>
            </a:r>
            <a:endParaRPr lang="pl-PL" dirty="0">
              <a:solidFill>
                <a:srgbClr val="00287D"/>
              </a:solidFill>
              <a:effectLst/>
            </a:endParaRPr>
          </a:p>
          <a:p>
            <a:pPr marL="528638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náklady na výživu pozůstalým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B7DBA4-C7D5-48F0-9BB4-21AC398332B3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2739586"/>
            <a:ext cx="5805602" cy="3090683"/>
          </a:xfrm>
        </p:spPr>
        <p:txBody>
          <a:bodyPr/>
          <a:lstStyle/>
          <a:p>
            <a:pPr marL="536575" indent="-465138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287D"/>
                </a:solidFill>
              </a:rPr>
              <a:t>bolest</a:t>
            </a:r>
          </a:p>
          <a:p>
            <a:pPr marL="536575" indent="-465138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287D"/>
                </a:solidFill>
              </a:rPr>
              <a:t>ztížení společenského uplatnění</a:t>
            </a:r>
          </a:p>
          <a:p>
            <a:pPr marL="536575" indent="-465138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287D"/>
                </a:solidFill>
              </a:rPr>
              <a:t>náklady spojené s péčí o zdraví </a:t>
            </a:r>
          </a:p>
          <a:p>
            <a:pPr marL="528638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náhrada za ztrátu na výdělku </a:t>
            </a:r>
            <a:endParaRPr lang="pl-PL" dirty="0">
              <a:solidFill>
                <a:srgbClr val="00287D"/>
              </a:solidFill>
            </a:endParaRPr>
          </a:p>
          <a:p>
            <a:pPr marL="528638" indent="-4572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>
                <a:solidFill>
                  <a:srgbClr val="00287D"/>
                </a:solidFill>
              </a:rPr>
              <a:t>náhrada za ztrátu na důchodu </a:t>
            </a:r>
            <a:endParaRPr lang="pl-PL" dirty="0">
              <a:solidFill>
                <a:srgbClr val="00287D"/>
              </a:solidFill>
            </a:endParaRPr>
          </a:p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F18A40-1FF8-487D-8BDC-4FC87F1FE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28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6BE7C18-0581-4184-B4E4-DD183F4B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Peněžitá náhrada</a:t>
            </a:r>
          </a:p>
          <a:p>
            <a:pPr marL="71437" indent="0">
              <a:lnSpc>
                <a:spcPct val="100000"/>
              </a:lnSpc>
              <a:spcAft>
                <a:spcPts val="0"/>
              </a:spcAft>
              <a:buNone/>
            </a:pPr>
            <a:endParaRPr lang="cs-CZ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87D"/>
                </a:solidFill>
              </a:rPr>
              <a:t>Plné</a:t>
            </a:r>
            <a:r>
              <a:rPr lang="cs-CZ" dirty="0">
                <a:solidFill>
                  <a:srgbClr val="00287D"/>
                </a:solidFill>
              </a:rPr>
              <a:t> vyvážení vytrpěné </a:t>
            </a:r>
            <a:r>
              <a:rPr lang="cs-CZ" b="1" dirty="0">
                <a:solidFill>
                  <a:srgbClr val="00287D"/>
                </a:solidFill>
              </a:rPr>
              <a:t>bolesti a další majetkové újmy</a:t>
            </a:r>
            <a:r>
              <a:rPr lang="cs-CZ" dirty="0">
                <a:solidFill>
                  <a:srgbClr val="00287D"/>
                </a:solidFill>
              </a:rPr>
              <a:t>, </a:t>
            </a:r>
            <a:r>
              <a:rPr lang="cs-CZ" b="1" dirty="0">
                <a:solidFill>
                  <a:srgbClr val="00287D"/>
                </a:solidFill>
              </a:rPr>
              <a:t>ztížení společenského uplatnění</a:t>
            </a:r>
            <a:endParaRPr lang="cs-CZ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Pokud nelze – </a:t>
            </a:r>
            <a:r>
              <a:rPr lang="cs-CZ" b="1" dirty="0">
                <a:solidFill>
                  <a:srgbClr val="00287D"/>
                </a:solidFill>
              </a:rPr>
              <a:t>podle zásad slušnosti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87D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09E01BF-5A8E-48E0-87DB-F454598D8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93D58D-82EF-4FF1-A175-B297262416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804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05FD6-2EA4-7C8F-B050-2065DDCA7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5FEF94-9425-63CC-610E-54D1BA22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87D"/>
                </a:solidFill>
              </a:rPr>
              <a:t>Dle Metodiky NS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287D"/>
                </a:solidFill>
                <a:hlinkClick r:id="rId2"/>
              </a:rPr>
              <a:t>https://www.nsoud.cz/Judikatura/ns_web.nsf/Edit/Rozhodovacicinnost~Metodikak%3F2958o.z.?Open&amp;area=Rozhodovac%C3%AD%20%C4%8Dinnost&amp;grp=Metodika%20k%20%C2%A7%202958%20o.z.&amp;lng=</a:t>
            </a:r>
            <a:endParaRPr lang="cs-CZ" sz="2000" b="1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87D"/>
              </a:solidFill>
            </a:endParaRP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Nezávazná a podpůrná (?)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Pouze na bolestné a ZSÚ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Kritika</a:t>
            </a:r>
          </a:p>
          <a:p>
            <a:pPr marL="610775" lvl="1" indent="-2873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Nelze použít u </a:t>
            </a:r>
            <a:r>
              <a:rPr lang="cs-CZ" dirty="0" smtClean="0">
                <a:solidFill>
                  <a:srgbClr val="00287D"/>
                </a:solidFill>
              </a:rPr>
              <a:t>dětí, nepřehledný systém hodnocení, pouze subjektivní hodnocení poškozených, nelze hodnotit úroveň psychické újmy</a:t>
            </a:r>
            <a:endParaRPr lang="cs-CZ" dirty="0">
              <a:solidFill>
                <a:srgbClr val="00287D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CF2200-A90E-4812-B7A3-B32839A7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EC00FD-4DF7-BE98-2944-807072E005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13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A9D207A-682A-45AB-9FEA-411E2B4D2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856115" cy="4139998"/>
          </a:xfrm>
        </p:spPr>
        <p:txBody>
          <a:bodyPr/>
          <a:lstStyle/>
          <a:p>
            <a:pPr marL="528638" indent="-457200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poskytovat zdravotní služby, </a:t>
            </a:r>
          </a:p>
          <a:p>
            <a:pPr marL="442913" indent="0"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ke kterým získal </a:t>
            </a: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 nebo </a:t>
            </a: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specializovanou způsobilost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podle jiných právních předpisů, </a:t>
            </a:r>
          </a:p>
          <a:p>
            <a:pPr marL="442913" indent="0">
              <a:buNone/>
            </a:pP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v rozsahu odpovídajícím jeho způsobilosti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marL="442913" indent="0">
              <a:buNone/>
            </a:pP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zdravotnímu </a:t>
            </a: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stavu pacienta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marL="442913" indent="0">
              <a:buNone/>
            </a:pPr>
            <a:r>
              <a:rPr lang="cs-CZ" b="1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na náležité odborné úrovni </a:t>
            </a:r>
            <a:r>
              <a:rPr lang="cs-CZ" b="0" i="0" dirty="0">
                <a:solidFill>
                  <a:srgbClr val="00287D"/>
                </a:solidFill>
                <a:effectLst/>
                <a:latin typeface="Arial" panose="020B0604020202020204" pitchFamily="34" charset="0"/>
              </a:rPr>
              <a:t>a řídit se etickými principy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67285BC-C1D3-41CF-8B54-3C7AF6C2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zdravotnického pracovníka </a:t>
            </a:r>
            <a:b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49 ZZS)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FB2698-0A33-43AB-BEE4-19BBD46DF9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216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DDD81-964A-B535-EA4D-E1D676E01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91BB127-1527-D75C-55CF-442D1C5E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A376CBA-28C1-81B8-185E-ED482219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37144"/>
            <a:ext cx="10753200" cy="3794856"/>
          </a:xfrm>
        </p:spPr>
        <p:txBody>
          <a:bodyPr/>
          <a:lstStyle/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Bodové ohodnocení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Každému poškození zdraví dle části těla přiřazen určitý počet bodů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Hodnota bodu = </a:t>
            </a:r>
            <a:r>
              <a:rPr lang="cs-CZ" dirty="0"/>
              <a:t>1% výše průměrné hrubé měsíční nominální mzdy na přepočtené počty zaměstnanců v národním hospodářství za rok předcházející roku, v němž nárok na odškodnění vznikl</a:t>
            </a:r>
          </a:p>
          <a:p>
            <a:pPr marL="358775" indent="-287338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Může být </a:t>
            </a:r>
            <a:r>
              <a:rPr lang="cs-CZ" u="sng" dirty="0">
                <a:solidFill>
                  <a:srgbClr val="00287D"/>
                </a:solidFill>
              </a:rPr>
              <a:t>znalcem</a:t>
            </a:r>
            <a:r>
              <a:rPr lang="cs-CZ" dirty="0">
                <a:solidFill>
                  <a:srgbClr val="00287D"/>
                </a:solidFill>
              </a:rPr>
              <a:t> v odůvodněných případech navýšeno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C26587-64F9-C286-938A-8467B8DF9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9D69DA-12FD-F9A9-C53F-AC42D9F260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1295400"/>
            <a:ext cx="5219700" cy="271463"/>
          </a:xfrm>
        </p:spPr>
        <p:txBody>
          <a:bodyPr/>
          <a:lstStyle/>
          <a:p>
            <a:r>
              <a:rPr lang="cs-CZ" dirty="0"/>
              <a:t>	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Bolestné</a:t>
            </a:r>
          </a:p>
        </p:txBody>
      </p:sp>
    </p:spTree>
    <p:extLst>
      <p:ext uri="{BB962C8B-B14F-4D97-AF65-F5344CB8AC3E}">
        <p14:creationId xmlns:p14="http://schemas.microsoft.com/office/powerpoint/2010/main" val="39068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BA354-272D-B809-61C9-645F777ED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917ADB93-3D08-6F89-99E2-3E4AF876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338607"/>
            <a:ext cx="6859743" cy="133860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9" y="3124617"/>
            <a:ext cx="6859743" cy="242924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999" y="5553860"/>
            <a:ext cx="6859743" cy="4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3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3B5DB-14EC-E506-8F6F-D2C42B33C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67BF285-A299-8860-3F6A-C33AF9B71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1316"/>
            <a:ext cx="10753200" cy="36906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Mezinárodní klasifikace funkčních schopností, disability a zdraví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Procentuální vyjádření ztížení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0% - žádná obtíž - 100% - vyřazení ze všech životních sfér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Aktivity a participace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9 kapitol – učení, všeobecné úkoly, komunikace, pohyblivost, péče o sebe, život v domácnosti, mezilidské vztahy, hlavní oblasti života, „sociální“ život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5FE986F-820F-1C30-4CC6-140C7E48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EA5DC1-D6B2-C5C7-3835-E8A47E59A5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CD945BF-4FB1-E578-738F-401DA270321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66000" y="1340224"/>
            <a:ext cx="5219700" cy="271462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Ztížení společenského uplatnění</a:t>
            </a:r>
          </a:p>
        </p:txBody>
      </p:sp>
    </p:spTree>
    <p:extLst>
      <p:ext uri="{BB962C8B-B14F-4D97-AF65-F5344CB8AC3E}">
        <p14:creationId xmlns:p14="http://schemas.microsoft.com/office/powerpoint/2010/main" val="289469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B8430-E13B-872C-BDE8-F3266CB87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1FC4AE1-07C3-82FE-5F5A-79A861502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41316"/>
            <a:ext cx="10753200" cy="36906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Výchozí rámcová částka = 400 násobek průměrné měsíční nominální mzdy na přepočtené počty zaměstnanců v národním hospodářství za kalendářní rok předcházející roku, v němž se ustálil zdravotní stav poškozeného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2023             16.141.200,- Kč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Může být </a:t>
            </a:r>
            <a:r>
              <a:rPr lang="cs-CZ" u="sng" dirty="0">
                <a:solidFill>
                  <a:srgbClr val="00287D"/>
                </a:solidFill>
              </a:rPr>
              <a:t>soudem</a:t>
            </a:r>
            <a:r>
              <a:rPr lang="cs-CZ" dirty="0">
                <a:solidFill>
                  <a:srgbClr val="00287D"/>
                </a:solidFill>
              </a:rPr>
              <a:t> navýšena/snížena – věk, mimořádné aktivity/ kariéra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4B78097-2C2A-B680-5310-66250515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Náhrada újmy na zdraví dle OZ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9F3A77-3080-211C-D365-84A15524C2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F61209D-3C68-3085-5C80-C5346FB099B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66000" y="1340224"/>
            <a:ext cx="5219700" cy="271462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Ztížení společenského uplatnění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BABEFF90-8722-4241-C95D-357F26AFDF42}"/>
              </a:ext>
            </a:extLst>
          </p:cNvPr>
          <p:cNvSpPr/>
          <p:nvPr/>
        </p:nvSpPr>
        <p:spPr bwMode="auto">
          <a:xfrm>
            <a:off x="1932973" y="4861368"/>
            <a:ext cx="978408" cy="47456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679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128EE-6486-3ED1-119D-953DB18F9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D93EA32-9EA7-BC76-0463-234765696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31" y="1338607"/>
            <a:ext cx="11171394" cy="4713401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Nemocnice se omluvila a (prostřednictvím pojišťovny) uhradila pozůstalé manželce a </a:t>
            </a:r>
            <a:r>
              <a:rPr lang="cs-CZ" sz="2400" dirty="0" err="1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nezl</a:t>
            </a: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synovi pacienta (každému) 300.000,- </a:t>
            </a:r>
            <a:r>
              <a:rPr lang="cs-CZ" sz="2400" dirty="0" smtClean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Kč, další částky uhrazeny v průběhu soudního řízení</a:t>
            </a:r>
            <a:endParaRPr lang="cs-CZ" sz="2400" dirty="0">
              <a:solidFill>
                <a:srgbClr val="00287D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Manželka a syn zemřelého pacienta uplatnili nárok na náhradu újmy ve výši přes 28, 5 mil. Kč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Soudy přiznaly manželce z titulu nemajetkové újmy částku 1.250.000,- Kč za „duševní útrapy“, synovi 2.000.000,- Kč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Soudy odmítly zvýšit náhradu z důvodu zohlednění preventivně sankční funkce peněžité náhrady – jednalo se o exces v důsledku osobního selhání lékařek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87D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87D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400" dirty="0">
              <a:solidFill>
                <a:srgbClr val="00287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lv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sz="2400" dirty="0">
              <a:solidFill>
                <a:srgbClr val="00287D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584F37-5588-0800-3A47-BEAD1AC6E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5353"/>
            <a:ext cx="10753200" cy="838985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popis případu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03C9B-B793-6AD3-64A5-F9E63F6FB4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74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56A26-37CE-4946-A8CB-D1643E485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9704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Pracovněprávní odpovědnost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C53B7D-2281-471D-BF40-30B366692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23644"/>
            <a:ext cx="10515600" cy="1557868"/>
          </a:xfrm>
        </p:spPr>
        <p:txBody>
          <a:bodyPr/>
          <a:lstStyle/>
          <a:p>
            <a:endParaRPr lang="cs-CZ" i="1" dirty="0">
              <a:solidFill>
                <a:srgbClr val="002060"/>
              </a:solidFill>
            </a:endParaRPr>
          </a:p>
          <a:p>
            <a:r>
              <a:rPr lang="cs-CZ" sz="2800" i="1" dirty="0">
                <a:solidFill>
                  <a:srgbClr val="00287D"/>
                </a:solidFill>
              </a:rPr>
              <a:t>Zákoník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B6C6AC-74D4-4FF6-B417-F8ACD7C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00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3BFFF-4E21-256C-98C7-D75B2D21B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0E2FD-AEAE-28EB-7004-95DD44FAB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Dopady do výkonu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0DA24-F036-0F6D-1CB9-2D824612E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8289"/>
            <a:ext cx="10753200" cy="497171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uplatnění náhrady škody zaměstnavatele (</a:t>
            </a:r>
            <a:r>
              <a:rPr lang="cs-CZ" i="1" dirty="0">
                <a:solidFill>
                  <a:srgbClr val="00287D"/>
                </a:solidFill>
              </a:rPr>
              <a:t>Nemocnice</a:t>
            </a:r>
            <a:r>
              <a:rPr lang="cs-CZ" dirty="0">
                <a:solidFill>
                  <a:srgbClr val="00287D"/>
                </a:solidFill>
              </a:rPr>
              <a:t>) podle zákoníku práce (4,5 násobek příjmu)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výtka s upozorněním na možnost výpovědi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výpověď pro závažné porušení povinnosti vyplývající z právních předpisů vztahujících se k zaměstnancem vykonávané práci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odnětí dozoru / dohledu </a:t>
            </a:r>
            <a:r>
              <a:rPr lang="cs-CZ" i="1" dirty="0">
                <a:solidFill>
                  <a:srgbClr val="00287D"/>
                </a:solidFill>
              </a:rPr>
              <a:t>MUDr.CD </a:t>
            </a:r>
            <a:r>
              <a:rPr lang="cs-CZ" dirty="0">
                <a:solidFill>
                  <a:srgbClr val="00287D"/>
                </a:solidFill>
              </a:rPr>
              <a:t>lékařů ve specializační přípravě = snížení odměny za práci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prodloužení doby specializačního vzdělávání </a:t>
            </a:r>
            <a:r>
              <a:rPr lang="cs-CZ" i="1" dirty="0">
                <a:solidFill>
                  <a:srgbClr val="00287D"/>
                </a:solidFill>
              </a:rPr>
              <a:t>MUDr. AB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>
              <a:solidFill>
                <a:srgbClr val="00287D"/>
              </a:solidFill>
            </a:endParaRPr>
          </a:p>
          <a:p>
            <a:endParaRPr lang="cs-CZ" dirty="0">
              <a:solidFill>
                <a:srgbClr val="00287D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24974E-1438-67B5-C13B-F39A2361B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65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9D2B1-6DB0-444F-8E1D-F6A8A666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14779"/>
            <a:ext cx="10204268" cy="856672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Judikatura - 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D50C2-A400-478B-A1F9-40FA1F437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67246"/>
            <a:ext cx="10927080" cy="523040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u="sng" dirty="0">
                <a:solidFill>
                  <a:srgbClr val="FF0000"/>
                </a:solidFill>
              </a:rPr>
              <a:t>Náhrada škody způsobené splněním protiprávního příkazu nadřízeného (21 </a:t>
            </a:r>
            <a:r>
              <a:rPr lang="cs-CZ" u="sng" dirty="0" err="1">
                <a:solidFill>
                  <a:srgbClr val="FF0000"/>
                </a:solidFill>
              </a:rPr>
              <a:t>Cdo</a:t>
            </a:r>
            <a:r>
              <a:rPr lang="cs-CZ" u="sng" dirty="0">
                <a:solidFill>
                  <a:srgbClr val="FF0000"/>
                </a:solidFill>
              </a:rPr>
              <a:t> 3157/2017)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je-li zaměstnanci vydán pokyn, který není v souladu s právními předpisy, </a:t>
            </a:r>
            <a:r>
              <a:rPr lang="cs-CZ" sz="2400" u="sng" dirty="0">
                <a:solidFill>
                  <a:srgbClr val="002060"/>
                </a:solidFill>
              </a:rPr>
              <a:t>není zaměstnanec povinen takový pokyn splnit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splní-li zaměstnanec přesto takový pokyn a zaměstnavateli tím vznikne škoda, </a:t>
            </a:r>
            <a:r>
              <a:rPr lang="cs-CZ" sz="2400" u="sng" dirty="0">
                <a:solidFill>
                  <a:srgbClr val="002060"/>
                </a:solidFill>
              </a:rPr>
              <a:t>nelze protiprávní jednání zaměstnance</a:t>
            </a:r>
            <a:r>
              <a:rPr lang="cs-CZ" sz="2400" dirty="0">
                <a:solidFill>
                  <a:srgbClr val="002060"/>
                </a:solidFill>
              </a:rPr>
              <a:t> (zaviněné porušení pracovněprávních povinností) považovat </a:t>
            </a:r>
            <a:r>
              <a:rPr lang="cs-CZ" sz="2400" u="sng" dirty="0">
                <a:solidFill>
                  <a:srgbClr val="002060"/>
                </a:solidFill>
              </a:rPr>
              <a:t>za jedinou příčinu vzniku škody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400" u="sng" dirty="0">
                <a:solidFill>
                  <a:srgbClr val="002060"/>
                </a:solidFill>
              </a:rPr>
              <a:t>příčinu</a:t>
            </a:r>
            <a:r>
              <a:rPr lang="cs-CZ" sz="2400" dirty="0">
                <a:solidFill>
                  <a:srgbClr val="002060"/>
                </a:solidFill>
              </a:rPr>
              <a:t> vzniku škody je třeba spatřovat rovněž (zároveň</a:t>
            </a:r>
            <a:r>
              <a:rPr lang="cs-CZ" sz="2400" u="sng" dirty="0">
                <a:solidFill>
                  <a:srgbClr val="002060"/>
                </a:solidFill>
              </a:rPr>
              <a:t>) v porušení povinností            ze strany zaměstnavatele</a:t>
            </a:r>
            <a:r>
              <a:rPr lang="cs-CZ" sz="2400" dirty="0">
                <a:solidFill>
                  <a:srgbClr val="002060"/>
                </a:solidFill>
              </a:rPr>
              <a:t> (tím, že nadřízený zaměstnanec vydal pokyn, který nebyl v souladu s právními předpisy)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poměrné omezení odpovědnosti zaměstnance z důvodu </a:t>
            </a:r>
            <a:r>
              <a:rPr lang="cs-CZ" sz="2400" u="sng" dirty="0">
                <a:solidFill>
                  <a:srgbClr val="002060"/>
                </a:solidFill>
              </a:rPr>
              <a:t>spoluodpovědnosti zaměstnavatele </a:t>
            </a:r>
            <a:r>
              <a:rPr lang="cs-CZ" sz="2400" dirty="0">
                <a:solidFill>
                  <a:srgbClr val="002060"/>
                </a:solidFill>
              </a:rPr>
              <a:t>ve smyslu ustanovení § 250 odst. 2 ZP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10A7E1-5E6E-4AC7-94A8-31F7503C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D81239-F4AF-4AB0-9EF5-D2E9EBB18559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8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4294967295"/>
          </p:nvPr>
        </p:nvSpPr>
        <p:spPr>
          <a:xfrm>
            <a:off x="720725" y="1296001"/>
            <a:ext cx="10752138" cy="179954"/>
          </a:xfrm>
        </p:spPr>
        <p:txBody>
          <a:bodyPr/>
          <a:lstStyle/>
          <a:p>
            <a:r>
              <a:rPr lang="cs-CZ" sz="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 prevence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071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Seznámit se s povinnostmi a dodržovat je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Dodržovat interní předpisy, které jsou v souladu s právními </a:t>
            </a:r>
            <a:r>
              <a:rPr lang="cs-CZ" dirty="0" smtClean="0">
                <a:solidFill>
                  <a:srgbClr val="00287D"/>
                </a:solidFill>
              </a:rPr>
              <a:t>předpisy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87D"/>
                </a:solidFill>
              </a:rPr>
              <a:t>Vést řádně zdravotnickou dokumentaci</a:t>
            </a:r>
            <a:endParaRPr lang="cs-CZ" dirty="0">
              <a:solidFill>
                <a:srgbClr val="00287D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</a:rPr>
              <a:t>Vznik 1 typu odpovědnosti nevylučuje vznik odpovědnosti jiného typu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415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F38C76D-96BF-435C-AE8D-FDBC009F1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23068"/>
            <a:ext cx="10753200" cy="3908932"/>
          </a:xfrm>
        </p:spPr>
        <p:txBody>
          <a:bodyPr/>
          <a:lstStyle/>
          <a:p>
            <a:pPr marL="536575" indent="-53657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Poskytování zdravotních služeb </a:t>
            </a:r>
            <a:r>
              <a:rPr lang="cs-CZ" u="sng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náležit</a:t>
            </a:r>
            <a:r>
              <a:rPr lang="cs-CZ" u="sng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 odborné úrovni</a:t>
            </a:r>
            <a:r>
              <a:rPr lang="cs-CZ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solidFill>
                <a:srgbClr val="00287D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indent="-536575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= podle </a:t>
            </a:r>
            <a:r>
              <a:rPr lang="cs-CZ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pravidel vědy </a:t>
            </a: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uznávaných medicínských postupů</a:t>
            </a: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536575" indent="-536575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při respektování </a:t>
            </a:r>
            <a:r>
              <a:rPr lang="cs-CZ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individuality pacienta</a:t>
            </a: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           </a:t>
            </a:r>
          </a:p>
          <a:p>
            <a:pPr marL="536575" indent="-536575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s ohledem na </a:t>
            </a:r>
            <a:r>
              <a:rPr lang="cs-CZ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konkrétní podmínky </a:t>
            </a:r>
            <a:r>
              <a:rPr lang="cs-CZ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objektivní možnosti.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619E7AB-723A-487D-8BFC-46E65B39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7009"/>
            <a:ext cx="10753200" cy="768945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 „lege </a:t>
            </a:r>
            <a:r>
              <a:rPr lang="cs-CZ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artis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cs-CZ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90AE6B-F3CE-4014-B788-35FA1DDBB7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153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0E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2B8FBAA-82D6-47D5-9B59-6BAEA1147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831" y="1338607"/>
            <a:ext cx="11171394" cy="4465113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interní ambulance nemocnice se v 18:30 hodin dostavil pro diskomfortní pocit na </a:t>
            </a: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hrudi 45letý pacient 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ambulanci v průběhu vyšetřování (min. 1x) zkolaboval </a:t>
            </a: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službu konající </a:t>
            </a:r>
            <a:r>
              <a:rPr lang="cs-CZ" sz="2400" b="1" u="sng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atestovaná lékařka </a:t>
            </a:r>
            <a:r>
              <a:rPr lang="cs-CZ" sz="2400" i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AB 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opakovaně pacienta vyšetřila  na EKG s vyhodnocením:</a:t>
            </a:r>
          </a:p>
          <a:p>
            <a:pPr marL="895350" lvl="0" indent="-4524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akutních ischemických známek, bez průkazu akutního koronárního syndromu</a:t>
            </a: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acient propuštěn domů s doporučením návštěvy praktického lékaře během týdne za účelem kontroly krevního tlaku a event. nastavení antihypertenzivní léčby</a:t>
            </a: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ostup </a:t>
            </a:r>
            <a:r>
              <a:rPr lang="cs-CZ" sz="2400" i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AB </a:t>
            </a:r>
            <a:r>
              <a:rPr lang="cs-CZ" sz="2400" b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konzultovala telefonicky 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vedoucí lékařkou služby </a:t>
            </a:r>
            <a:r>
              <a:rPr lang="cs-CZ" sz="2400" i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CD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která pacienta ani jeho </a:t>
            </a:r>
            <a:r>
              <a:rPr lang="cs-CZ" sz="2400" b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EKG záznamy neviděla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postup dle popisu </a:t>
            </a:r>
            <a:r>
              <a:rPr lang="cs-CZ" sz="2400" i="1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AB </a:t>
            </a:r>
            <a:r>
              <a:rPr lang="cs-CZ" sz="2400" dirty="0">
                <a:solidFill>
                  <a:srgbClr val="0028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odsouhlasila</a:t>
            </a:r>
            <a:endParaRPr lang="cs-CZ" sz="2400" dirty="0">
              <a:solidFill>
                <a:srgbClr val="0028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A81435-76C9-4434-AD84-16634CF5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5353"/>
            <a:ext cx="10753200" cy="838985"/>
          </a:xfrm>
        </p:spPr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 I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popis případu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98C2A-FA52-481A-A95C-903A32E53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245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7524AFA-7E78-402D-942A-BC2F83A38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ásledující den se pacient dostavil k praktickému lékaři pro přetrvávající potíže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ambulanci praktického lékaře zkolaboval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převezen RZP do nemocnice, kde v 10:20 hodin </a:t>
            </a:r>
            <a:r>
              <a:rPr lang="cs-CZ" sz="2400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zemřel</a:t>
            </a:r>
          </a:p>
          <a:p>
            <a:pPr marL="342900" lvl="0" indent="-34290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ezprostřední příčina smrti: </a:t>
            </a:r>
          </a:p>
          <a:p>
            <a:pPr marL="811213" lvl="0" indent="-36830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akutní selhání srdce </a:t>
            </a:r>
            <a:r>
              <a:rPr lang="cs-CZ" sz="2400" dirty="0">
                <a:solidFill>
                  <a:srgbClr val="0028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 čerstvém uzávěru pravé věnčité tepny srdce rozpadlým aterosklerotickým plátem s nasedající krevní sraženinou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417724B-6E2F-48BC-9717-EED74A13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Kazuistika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– popis případu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1C3817-6389-4C52-8AB4-2841C794E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014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BF0EA2B-59B0-9F81-146F-85E21B96C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Důsledky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D6B51A-A6DA-AA10-78EF-478778950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 Stížnost na poskytování zdravotních služeb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Správněprávní (disciplinární) odpovědnost - Stížnost ČLK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Trestněprávní odpovědnost – trestní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 Civilní 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8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 Pracovněprávní odpovědnost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5B9A8D-EA5B-375E-2345-7759E3319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955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ppt/theme/themeOverride2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8047</TotalTime>
  <Words>3137</Words>
  <Application>Microsoft Office PowerPoint</Application>
  <PresentationFormat>Širokoúhlá obrazovka</PresentationFormat>
  <Paragraphs>441</Paragraphs>
  <Slides>60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8" baseType="lpstr">
      <vt:lpstr>Arial</vt:lpstr>
      <vt:lpstr>Arial</vt:lpstr>
      <vt:lpstr>Calibri</vt:lpstr>
      <vt:lpstr>Courier New</vt:lpstr>
      <vt:lpstr>Tahoma</vt:lpstr>
      <vt:lpstr>Times New Roman</vt:lpstr>
      <vt:lpstr>Wingdings</vt:lpstr>
      <vt:lpstr>Prezentace_MU_CZ</vt:lpstr>
      <vt:lpstr> Ochrana a podpora zdraví IV </vt:lpstr>
      <vt:lpstr>Vymezení tématu </vt:lpstr>
      <vt:lpstr>Předpoklady vzniku odpovědnosti</vt:lpstr>
      <vt:lpstr>Povinnost poskytovatele (§ 45 a násl. ZZS)</vt:lpstr>
      <vt:lpstr>Povinnost zdravotnického pracovníka  (§ 49 ZZS)</vt:lpstr>
      <vt:lpstr>Postup „lege artis“ </vt:lpstr>
      <vt:lpstr>Kazuistika I – popis případu</vt:lpstr>
      <vt:lpstr>Kazuistika I – popis případu</vt:lpstr>
      <vt:lpstr>Důsledky</vt:lpstr>
      <vt:lpstr>Stížnost  na postup při poskytování zdravotních služeb</vt:lpstr>
      <vt:lpstr>Prezentace aplikace PowerPoint</vt:lpstr>
      <vt:lpstr> Osoby oprávněné k podání stížnosti</vt:lpstr>
      <vt:lpstr> Povinnosti poskytovatele</vt:lpstr>
      <vt:lpstr> Povinnosti poskytovatele</vt:lpstr>
      <vt:lpstr> Nemocniční ombudsman</vt:lpstr>
      <vt:lpstr>Kazuistika I - Nemocnice</vt:lpstr>
      <vt:lpstr>Kazuistika I – MZ, krajský úřad</vt:lpstr>
      <vt:lpstr>Nezávislý odborník Nezávislá odborná komise</vt:lpstr>
      <vt:lpstr> Nezávislá odborná komise</vt:lpstr>
      <vt:lpstr>Kazuistika</vt:lpstr>
      <vt:lpstr> Způsoby vyřízení stížnosti</vt:lpstr>
      <vt:lpstr>Stížnost  na výkon povolání člena ČLK</vt:lpstr>
      <vt:lpstr>Osoby oprávněné k podání stížnosti</vt:lpstr>
      <vt:lpstr>Působnost orgánů ČLK</vt:lpstr>
      <vt:lpstr>Sankce při disciplinárním provinění</vt:lpstr>
      <vt:lpstr>Kazuistika</vt:lpstr>
      <vt:lpstr>Trestní řízení</vt:lpstr>
      <vt:lpstr>Povinnost Policie ČR</vt:lpstr>
      <vt:lpstr>Prezentace aplikace PowerPoint</vt:lpstr>
      <vt:lpstr>Trestné činy ve zdravotnictví (vybrané)</vt:lpstr>
      <vt:lpstr>Orgány činné v trestním řízení (§ 8/1,5 TŘ)</vt:lpstr>
      <vt:lpstr>Judikatura</vt:lpstr>
      <vt:lpstr>NS 7 Tdo 1116/2012</vt:lpstr>
      <vt:lpstr>Druhy trestů </vt:lpstr>
      <vt:lpstr>Neoznámení trestného činu (§ 368 TZ)</vt:lpstr>
      <vt:lpstr>Nepřekažení trestného činu  (§ 367 TZ)</vt:lpstr>
      <vt:lpstr>Kazuistika – trestní řízení</vt:lpstr>
      <vt:lpstr>Kazuistika I – závěry orgánů činných v trestním řízení</vt:lpstr>
      <vt:lpstr>Soudní řízení</vt:lpstr>
      <vt:lpstr>Kazuistika I – rozhodnutí soudu</vt:lpstr>
      <vt:lpstr>Kazuistika II – popis případu</vt:lpstr>
      <vt:lpstr>Kazuistika II – popis případu</vt:lpstr>
      <vt:lpstr>Kazuistika II – popis případu</vt:lpstr>
      <vt:lpstr>Kazuistika I x Kazuistika II</vt:lpstr>
      <vt:lpstr>Náhrada škody / újmy na zdraví  Žaloba na náhradu škody / újmy na zdraví</vt:lpstr>
      <vt:lpstr>Kazuistika – popis případu</vt:lpstr>
      <vt:lpstr>Náhrada újmy na zdraví</vt:lpstr>
      <vt:lpstr>Náhrada újmy na zdraví dle OZ</vt:lpstr>
      <vt:lpstr>Náhrada újmy na zdraví dle OZ</vt:lpstr>
      <vt:lpstr>Náhrada újmy na zdraví dle OZ</vt:lpstr>
      <vt:lpstr>Náhrada újmy na zdraví dle OZ</vt:lpstr>
      <vt:lpstr>Náhrada újmy na zdraví dle OZ</vt:lpstr>
      <vt:lpstr>Náhrada újmy na zdraví dle OZ</vt:lpstr>
      <vt:lpstr>Kazuistika – popis případu</vt:lpstr>
      <vt:lpstr>Pracovněprávní odpovědnost</vt:lpstr>
      <vt:lpstr>Dopady do výkonu povolání</vt:lpstr>
      <vt:lpstr>Judikatura - NS</vt:lpstr>
      <vt:lpstr>Povinnost prevence</vt:lpstr>
      <vt:lpstr>Závěr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Klára Látalová</cp:lastModifiedBy>
  <cp:revision>261</cp:revision>
  <cp:lastPrinted>1601-01-01T00:00:00Z</cp:lastPrinted>
  <dcterms:created xsi:type="dcterms:W3CDTF">2019-09-09T09:10:28Z</dcterms:created>
  <dcterms:modified xsi:type="dcterms:W3CDTF">2024-03-15T13:54:47Z</dcterms:modified>
</cp:coreProperties>
</file>