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54"/>
  </p:notesMasterIdLst>
  <p:handoutMasterIdLst>
    <p:handoutMasterId r:id="rId55"/>
  </p:handoutMasterIdLst>
  <p:sldIdLst>
    <p:sldId id="256" r:id="rId2"/>
    <p:sldId id="315" r:id="rId3"/>
    <p:sldId id="340" r:id="rId4"/>
    <p:sldId id="355" r:id="rId5"/>
    <p:sldId id="342" r:id="rId6"/>
    <p:sldId id="343" r:id="rId7"/>
    <p:sldId id="259" r:id="rId8"/>
    <p:sldId id="261" r:id="rId9"/>
    <p:sldId id="345" r:id="rId10"/>
    <p:sldId id="357" r:id="rId11"/>
    <p:sldId id="347" r:id="rId12"/>
    <p:sldId id="348" r:id="rId13"/>
    <p:sldId id="356" r:id="rId14"/>
    <p:sldId id="349" r:id="rId15"/>
    <p:sldId id="350" r:id="rId16"/>
    <p:sldId id="351" r:id="rId17"/>
    <p:sldId id="352" r:id="rId18"/>
    <p:sldId id="367" r:id="rId19"/>
    <p:sldId id="368" r:id="rId20"/>
    <p:sldId id="369" r:id="rId21"/>
    <p:sldId id="375" r:id="rId22"/>
    <p:sldId id="380" r:id="rId23"/>
    <p:sldId id="374" r:id="rId24"/>
    <p:sldId id="379" r:id="rId25"/>
    <p:sldId id="361" r:id="rId26"/>
    <p:sldId id="286" r:id="rId27"/>
    <p:sldId id="257" r:id="rId28"/>
    <p:sldId id="330" r:id="rId29"/>
    <p:sldId id="273" r:id="rId30"/>
    <p:sldId id="328" r:id="rId31"/>
    <p:sldId id="362" r:id="rId32"/>
    <p:sldId id="327" r:id="rId33"/>
    <p:sldId id="363" r:id="rId34"/>
    <p:sldId id="364" r:id="rId35"/>
    <p:sldId id="275" r:id="rId36"/>
    <p:sldId id="282" r:id="rId37"/>
    <p:sldId id="276" r:id="rId38"/>
    <p:sldId id="278" r:id="rId39"/>
    <p:sldId id="277" r:id="rId40"/>
    <p:sldId id="279" r:id="rId41"/>
    <p:sldId id="303" r:id="rId42"/>
    <p:sldId id="284" r:id="rId43"/>
    <p:sldId id="280" r:id="rId44"/>
    <p:sldId id="281" r:id="rId45"/>
    <p:sldId id="285" r:id="rId46"/>
    <p:sldId id="337" r:id="rId47"/>
    <p:sldId id="338" r:id="rId48"/>
    <p:sldId id="283" r:id="rId49"/>
    <p:sldId id="287" r:id="rId50"/>
    <p:sldId id="295" r:id="rId51"/>
    <p:sldId id="312" r:id="rId52"/>
    <p:sldId id="366" r:id="rId5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1" autoAdjust="0"/>
    <p:restoredTop sz="94660"/>
  </p:normalViewPr>
  <p:slideViewPr>
    <p:cSldViewPr>
      <p:cViewPr varScale="1">
        <p:scale>
          <a:sx n="110" d="100"/>
          <a:sy n="110" d="100"/>
        </p:scale>
        <p:origin x="165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B3B665-27D0-4C64-80FD-28DA0406A9B7}" type="datetimeFigureOut">
              <a:rPr lang="cs-CZ" smtClean="0"/>
              <a:t>05.05.2023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87812F-AD70-48F4-BC21-423EBA74E4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56460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745BFE-651A-4B5F-AB73-017961C1CFD6}" type="datetimeFigureOut">
              <a:rPr lang="cs-CZ" smtClean="0"/>
              <a:t>05.05.2023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341696-1345-4737-B83A-B2E732A069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2136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E1C6288-3FF8-4C99-8395-36C2901B96ED}" type="slidenum">
              <a:rPr lang="cs-CZ" altLang="cs-CZ" smtClean="0"/>
              <a:pPr>
                <a:spcBef>
                  <a:spcPct val="0"/>
                </a:spcBef>
              </a:pPr>
              <a:t>21</a:t>
            </a:fld>
            <a:endParaRPr lang="cs-CZ" altLang="cs-CZ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535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E174B-D11B-4192-B903-54E39DB5E690}" type="datetimeFigureOut">
              <a:rPr lang="cs-CZ" smtClean="0"/>
              <a:t>05.05.2023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C598B-770A-4442-A49B-62D0B01FE6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9023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E174B-D11B-4192-B903-54E39DB5E690}" type="datetimeFigureOut">
              <a:rPr lang="cs-CZ" smtClean="0"/>
              <a:t>05.05.2023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C598B-770A-4442-A49B-62D0B01FE6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0623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E174B-D11B-4192-B903-54E39DB5E690}" type="datetimeFigureOut">
              <a:rPr lang="cs-CZ" smtClean="0"/>
              <a:t>05.05.2023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C598B-770A-4442-A49B-62D0B01FE6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054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E174B-D11B-4192-B903-54E39DB5E690}" type="datetimeFigureOut">
              <a:rPr lang="cs-CZ" smtClean="0"/>
              <a:t>05.05.2023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C598B-770A-4442-A49B-62D0B01FE6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6919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E174B-D11B-4192-B903-54E39DB5E690}" type="datetimeFigureOut">
              <a:rPr lang="cs-CZ" smtClean="0"/>
              <a:t>05.05.2023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C598B-770A-4442-A49B-62D0B01FE6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4712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E174B-D11B-4192-B903-54E39DB5E690}" type="datetimeFigureOut">
              <a:rPr lang="cs-CZ" smtClean="0"/>
              <a:t>05.05.2023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C598B-770A-4442-A49B-62D0B01FE6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7191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E174B-D11B-4192-B903-54E39DB5E690}" type="datetimeFigureOut">
              <a:rPr lang="cs-CZ" smtClean="0"/>
              <a:t>05.05.2023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C598B-770A-4442-A49B-62D0B01FE6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1080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E174B-D11B-4192-B903-54E39DB5E690}" type="datetimeFigureOut">
              <a:rPr lang="cs-CZ" smtClean="0"/>
              <a:t>05.05.2023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C598B-770A-4442-A49B-62D0B01FE6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5596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E174B-D11B-4192-B903-54E39DB5E690}" type="datetimeFigureOut">
              <a:rPr lang="cs-CZ" smtClean="0"/>
              <a:t>05.05.2023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C598B-770A-4442-A49B-62D0B01FE6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1674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E174B-D11B-4192-B903-54E39DB5E690}" type="datetimeFigureOut">
              <a:rPr lang="cs-CZ" smtClean="0"/>
              <a:t>05.05.2023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C598B-770A-4442-A49B-62D0B01FE6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0904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E174B-D11B-4192-B903-54E39DB5E690}" type="datetimeFigureOut">
              <a:rPr lang="cs-CZ" smtClean="0"/>
              <a:t>05.05.2023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C598B-770A-4442-A49B-62D0B01FE6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4896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E174B-D11B-4192-B903-54E39DB5E690}" type="datetimeFigureOut">
              <a:rPr lang="cs-CZ" smtClean="0"/>
              <a:t>05.05.2023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2C598B-770A-4442-A49B-62D0B01FE6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9873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accent2"/>
                </a:solidFill>
              </a:rPr>
              <a:t>Úvod do transfuzního lékařství</a:t>
            </a:r>
            <a:br>
              <a:rPr lang="cs-CZ" b="1" dirty="0" smtClean="0">
                <a:solidFill>
                  <a:schemeClr val="accent2"/>
                </a:solidFill>
              </a:rPr>
            </a:br>
            <a:endParaRPr lang="cs-CZ" b="1" dirty="0">
              <a:solidFill>
                <a:schemeClr val="accent2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6954" y="3196500"/>
            <a:ext cx="4470092" cy="3132000"/>
          </a:xfrm>
          <a:prstGeom prst="rect">
            <a:avLst/>
          </a:prstGeom>
        </p:spPr>
      </p:pic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65808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dirty="0" smtClean="0"/>
              <a:t>Indikace</a:t>
            </a:r>
            <a:endParaRPr lang="cs-CZ" b="1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i="1" dirty="0" smtClean="0"/>
              <a:t>Trombocytopenie či </a:t>
            </a:r>
            <a:r>
              <a:rPr lang="cs-CZ" b="1" i="1" dirty="0" err="1" smtClean="0"/>
              <a:t>trombocytopatie</a:t>
            </a:r>
            <a:endParaRPr lang="cs-CZ" b="1" i="1" dirty="0" smtClean="0"/>
          </a:p>
          <a:p>
            <a:pPr lvl="1"/>
            <a:r>
              <a:rPr lang="cs-CZ" dirty="0" smtClean="0"/>
              <a:t>Léčebné podání při krvácení</a:t>
            </a:r>
          </a:p>
          <a:p>
            <a:pPr lvl="2"/>
            <a:r>
              <a:rPr lang="cs-CZ" dirty="0" smtClean="0"/>
              <a:t>Petechie </a:t>
            </a:r>
            <a:r>
              <a:rPr lang="cs-CZ" dirty="0"/>
              <a:t>&lt;</a:t>
            </a:r>
            <a:r>
              <a:rPr lang="cs-CZ" dirty="0" smtClean="0"/>
              <a:t> </a:t>
            </a:r>
            <a:r>
              <a:rPr lang="cs-CZ" dirty="0"/>
              <a:t>30 x </a:t>
            </a:r>
            <a:r>
              <a:rPr lang="cs-CZ" dirty="0" smtClean="0"/>
              <a:t>10</a:t>
            </a:r>
            <a:r>
              <a:rPr lang="cs-CZ" baseline="30000" dirty="0" smtClean="0"/>
              <a:t>9</a:t>
            </a:r>
            <a:r>
              <a:rPr lang="cs-CZ" dirty="0" smtClean="0"/>
              <a:t>/l</a:t>
            </a:r>
          </a:p>
          <a:p>
            <a:pPr lvl="2"/>
            <a:r>
              <a:rPr lang="cs-CZ" dirty="0" smtClean="0"/>
              <a:t>Závažné 30-75 </a:t>
            </a:r>
            <a:r>
              <a:rPr lang="cs-CZ" dirty="0"/>
              <a:t>x </a:t>
            </a:r>
            <a:r>
              <a:rPr lang="cs-CZ" dirty="0" smtClean="0"/>
              <a:t>10</a:t>
            </a:r>
            <a:r>
              <a:rPr lang="cs-CZ" baseline="30000" dirty="0" smtClean="0"/>
              <a:t>9</a:t>
            </a:r>
            <a:r>
              <a:rPr lang="cs-CZ" dirty="0" smtClean="0"/>
              <a:t>/l</a:t>
            </a:r>
          </a:p>
          <a:p>
            <a:pPr lvl="2"/>
            <a:r>
              <a:rPr lang="cs-CZ" dirty="0" smtClean="0"/>
              <a:t>Život ohrožující </a:t>
            </a:r>
            <a:r>
              <a:rPr lang="cs-CZ" dirty="0"/>
              <a:t>&lt;</a:t>
            </a:r>
            <a:r>
              <a:rPr lang="cs-CZ" dirty="0" smtClean="0"/>
              <a:t> 75 x 10</a:t>
            </a:r>
            <a:r>
              <a:rPr lang="cs-CZ" baseline="30000" dirty="0" smtClean="0"/>
              <a:t>9</a:t>
            </a:r>
            <a:r>
              <a:rPr lang="cs-CZ" dirty="0" smtClean="0"/>
              <a:t>/l</a:t>
            </a:r>
            <a:endParaRPr lang="cs-CZ" b="1" dirty="0" smtClean="0"/>
          </a:p>
          <a:p>
            <a:pPr lvl="1"/>
            <a:r>
              <a:rPr lang="cs-CZ" dirty="0" smtClean="0"/>
              <a:t>Profylaktické podání jako prevence krvácení</a:t>
            </a:r>
            <a:endParaRPr lang="cs-CZ" dirty="0"/>
          </a:p>
          <a:p>
            <a:pPr lvl="2"/>
            <a:r>
              <a:rPr lang="cs-CZ" dirty="0"/>
              <a:t>&lt;</a:t>
            </a:r>
            <a:r>
              <a:rPr lang="cs-CZ" dirty="0" smtClean="0"/>
              <a:t> 10-20 x 10</a:t>
            </a:r>
            <a:r>
              <a:rPr lang="cs-CZ" baseline="30000" dirty="0" smtClean="0"/>
              <a:t>9</a:t>
            </a:r>
            <a:r>
              <a:rPr lang="cs-CZ" dirty="0" smtClean="0"/>
              <a:t>/l</a:t>
            </a:r>
          </a:p>
          <a:p>
            <a:pPr lvl="2"/>
            <a:r>
              <a:rPr lang="cs-CZ" dirty="0" smtClean="0"/>
              <a:t>před invazivními  a chirurgickými zákroky obvykle pod 50 </a:t>
            </a:r>
            <a:r>
              <a:rPr lang="cs-CZ" dirty="0"/>
              <a:t>x </a:t>
            </a:r>
            <a:r>
              <a:rPr lang="cs-CZ" dirty="0" smtClean="0"/>
              <a:t>10</a:t>
            </a:r>
            <a:r>
              <a:rPr lang="cs-CZ" baseline="30000" dirty="0" smtClean="0"/>
              <a:t>9</a:t>
            </a:r>
            <a:r>
              <a:rPr lang="cs-CZ" dirty="0" smtClean="0"/>
              <a:t>/l, operace srdce a CNS 80-100 </a:t>
            </a:r>
            <a:r>
              <a:rPr lang="cs-CZ" dirty="0"/>
              <a:t>x 10</a:t>
            </a:r>
            <a:r>
              <a:rPr lang="cs-CZ" baseline="30000" dirty="0"/>
              <a:t>9</a:t>
            </a:r>
            <a:r>
              <a:rPr lang="cs-CZ" dirty="0"/>
              <a:t>/l</a:t>
            </a:r>
          </a:p>
          <a:p>
            <a:pPr lvl="2"/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1475656" y="5864553"/>
            <a:ext cx="6385979" cy="52322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marL="0" lvl="2"/>
            <a:r>
              <a:rPr lang="cs-CZ" sz="2800" dirty="0" smtClean="0"/>
              <a:t>1TD zvýší počet trombocytů o 20-40 </a:t>
            </a:r>
            <a:r>
              <a:rPr lang="cs-CZ" sz="2800" dirty="0"/>
              <a:t>x </a:t>
            </a:r>
            <a:r>
              <a:rPr lang="cs-CZ" sz="2800" dirty="0" smtClean="0"/>
              <a:t>10</a:t>
            </a:r>
            <a:r>
              <a:rPr lang="cs-CZ" sz="2800" baseline="30000" dirty="0" smtClean="0"/>
              <a:t>9/l</a:t>
            </a:r>
            <a:endParaRPr lang="cs-CZ" sz="2800" dirty="0" smtClean="0"/>
          </a:p>
        </p:txBody>
      </p:sp>
    </p:spTree>
    <p:extLst>
      <p:ext uri="{BB962C8B-B14F-4D97-AF65-F5344CB8AC3E}">
        <p14:creationId xmlns:p14="http://schemas.microsoft.com/office/powerpoint/2010/main" val="197591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dirty="0" smtClean="0">
                <a:solidFill>
                  <a:srgbClr val="C00000"/>
                </a:solidFill>
              </a:rPr>
              <a:t>Plazma</a:t>
            </a:r>
            <a:endParaRPr lang="cs-CZ" b="1" i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u="sng" dirty="0"/>
              <a:t>Skladování:</a:t>
            </a:r>
            <a:r>
              <a:rPr lang="cs-CZ" dirty="0"/>
              <a:t> </a:t>
            </a:r>
            <a:r>
              <a:rPr lang="cs-CZ" dirty="0">
                <a:solidFill>
                  <a:srgbClr val="C00000"/>
                </a:solidFill>
              </a:rPr>
              <a:t>36 M při -25°C, 3 M při -18°C</a:t>
            </a:r>
          </a:p>
          <a:p>
            <a:r>
              <a:rPr lang="cs-CZ" dirty="0" smtClean="0"/>
              <a:t>Obsahuje proporcionální množství koagulačních faktorů i přirozených inhibitorů krevního srážení</a:t>
            </a:r>
          </a:p>
          <a:p>
            <a:r>
              <a:rPr lang="cs-CZ" dirty="0" smtClean="0"/>
              <a:t>Přednostně AB0 shoda, </a:t>
            </a:r>
            <a:r>
              <a:rPr lang="cs-CZ" dirty="0" err="1" smtClean="0"/>
              <a:t>RhD</a:t>
            </a:r>
            <a:r>
              <a:rPr lang="cs-CZ" dirty="0" smtClean="0"/>
              <a:t> se nezohledňuje</a:t>
            </a:r>
            <a:endParaRPr lang="cs-CZ" dirty="0"/>
          </a:p>
          <a:p>
            <a:r>
              <a:rPr lang="cs-CZ" dirty="0" err="1" smtClean="0"/>
              <a:t>Předtransfuzní</a:t>
            </a:r>
            <a:r>
              <a:rPr lang="cs-CZ" dirty="0" smtClean="0"/>
              <a:t> vyšetření </a:t>
            </a:r>
            <a:r>
              <a:rPr lang="cs-CZ" dirty="0"/>
              <a:t>se </a:t>
            </a:r>
            <a:r>
              <a:rPr lang="cs-CZ" dirty="0" smtClean="0"/>
              <a:t>neprovádí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8880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dirty="0" smtClean="0"/>
              <a:t>Indikace</a:t>
            </a:r>
            <a:endParaRPr lang="cs-CZ" b="1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Klinické využití plazmy je na ústupu, plazma je nahrazována HVLP:</a:t>
            </a:r>
          </a:p>
          <a:p>
            <a:pPr lvl="1"/>
            <a:r>
              <a:rPr lang="cs-CZ" dirty="0" smtClean="0"/>
              <a:t>koagulačními faktory </a:t>
            </a:r>
          </a:p>
          <a:p>
            <a:pPr lvl="1"/>
            <a:r>
              <a:rPr lang="cs-CZ" dirty="0"/>
              <a:t>k</a:t>
            </a:r>
            <a:r>
              <a:rPr lang="cs-CZ" dirty="0" smtClean="0"/>
              <a:t>omerční směsnou S/D plazmou (</a:t>
            </a:r>
            <a:r>
              <a:rPr lang="cs-CZ" dirty="0" err="1" smtClean="0"/>
              <a:t>OctaplasLG</a:t>
            </a:r>
            <a:r>
              <a:rPr lang="cs-CZ" dirty="0" smtClean="0"/>
              <a:t>)</a:t>
            </a:r>
          </a:p>
          <a:p>
            <a:r>
              <a:rPr lang="cs-CZ" b="1" i="1" dirty="0" smtClean="0"/>
              <a:t>Masivní krvácení</a:t>
            </a:r>
            <a:endParaRPr lang="cs-CZ" b="1" i="1" dirty="0"/>
          </a:p>
          <a:p>
            <a:r>
              <a:rPr lang="cs-CZ" b="1" i="1" dirty="0" smtClean="0"/>
              <a:t>Krvácení při DIC</a:t>
            </a:r>
          </a:p>
          <a:p>
            <a:r>
              <a:rPr lang="cs-CZ" b="1" i="1" dirty="0" smtClean="0"/>
              <a:t>Krvácení při získaném nedostatku koagulačních </a:t>
            </a:r>
            <a:r>
              <a:rPr lang="cs-CZ" b="1" i="1" dirty="0"/>
              <a:t>f</a:t>
            </a:r>
            <a:r>
              <a:rPr lang="cs-CZ" b="1" i="1" dirty="0" smtClean="0"/>
              <a:t>aktorů (V,XI,XIII)</a:t>
            </a:r>
          </a:p>
          <a:p>
            <a:r>
              <a:rPr lang="cs-CZ" b="1" i="1" dirty="0" smtClean="0"/>
              <a:t>TTP</a:t>
            </a:r>
          </a:p>
          <a:p>
            <a:r>
              <a:rPr lang="cs-CZ" b="1" i="1" dirty="0" smtClean="0"/>
              <a:t>Krvácení při deficitu vit. K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2393615" y="5949280"/>
            <a:ext cx="4356770" cy="52322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cs-CZ" sz="2800" dirty="0" smtClean="0"/>
              <a:t>Obvyklá dávka 10 – 15 ml/kg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75935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Úpravy transfuzních přípravků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945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dirty="0" err="1" smtClean="0"/>
              <a:t>Deleukotizace</a:t>
            </a:r>
            <a:endParaRPr lang="cs-CZ" b="1" i="1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i="1" dirty="0" smtClean="0">
                <a:latin typeface="Calibri" panose="020F0502020204030204" pitchFamily="34" charset="0"/>
              </a:rPr>
              <a:t>bez indikačních omezení</a:t>
            </a:r>
          </a:p>
          <a:p>
            <a:r>
              <a:rPr lang="cs-CZ" dirty="0">
                <a:latin typeface="Calibri" panose="020F0502020204030204" pitchFamily="34" charset="0"/>
              </a:rPr>
              <a:t>v</a:t>
            </a:r>
            <a:r>
              <a:rPr lang="cs-CZ" dirty="0" smtClean="0">
                <a:latin typeface="Calibri" panose="020F0502020204030204" pitchFamily="34" charset="0"/>
              </a:rPr>
              <a:t>e FN Brno plošná </a:t>
            </a:r>
            <a:r>
              <a:rPr lang="cs-CZ" dirty="0" err="1" smtClean="0">
                <a:latin typeface="Calibri" panose="020F0502020204030204" pitchFamily="34" charset="0"/>
              </a:rPr>
              <a:t>deleukotizace</a:t>
            </a:r>
            <a:r>
              <a:rPr lang="cs-CZ" dirty="0" smtClean="0">
                <a:latin typeface="Calibri" panose="020F0502020204030204" pitchFamily="34" charset="0"/>
              </a:rPr>
              <a:t> všech TP</a:t>
            </a:r>
          </a:p>
          <a:p>
            <a:r>
              <a:rPr lang="cs-CZ" dirty="0">
                <a:latin typeface="Calibri" panose="020F0502020204030204" pitchFamily="34" charset="0"/>
              </a:rPr>
              <a:t>s</a:t>
            </a:r>
            <a:r>
              <a:rPr lang="cs-CZ" dirty="0" smtClean="0">
                <a:latin typeface="Calibri" panose="020F0502020204030204" pitchFamily="34" charset="0"/>
              </a:rPr>
              <a:t>nížení obsahu leukocytů v TP na 1x</a:t>
            </a:r>
            <a:r>
              <a:rPr lang="cs-CZ" dirty="0" smtClean="0">
                <a:cs typeface="Arial" pitchFamily="34" charset="0"/>
              </a:rPr>
              <a:t>10</a:t>
            </a:r>
            <a:r>
              <a:rPr lang="cs-CZ" baseline="30000" dirty="0" smtClean="0">
                <a:cs typeface="Arial" pitchFamily="34" charset="0"/>
              </a:rPr>
              <a:t>6</a:t>
            </a:r>
            <a:endParaRPr lang="cs-CZ" dirty="0" smtClean="0">
              <a:latin typeface="Calibri" panose="020F0502020204030204" pitchFamily="34" charset="0"/>
            </a:endParaRPr>
          </a:p>
          <a:p>
            <a:r>
              <a:rPr lang="cs-CZ" dirty="0" smtClean="0">
                <a:latin typeface="Calibri" panose="020F0502020204030204" pitchFamily="34" charset="0"/>
              </a:rPr>
              <a:t>prevence </a:t>
            </a:r>
          </a:p>
          <a:p>
            <a:pPr lvl="1"/>
            <a:r>
              <a:rPr lang="cs-CZ" dirty="0" err="1" smtClean="0">
                <a:latin typeface="Calibri" panose="020F0502020204030204" pitchFamily="34" charset="0"/>
              </a:rPr>
              <a:t>aloimunizace</a:t>
            </a:r>
            <a:r>
              <a:rPr lang="cs-CZ" dirty="0" smtClean="0">
                <a:latin typeface="Calibri" panose="020F0502020204030204" pitchFamily="34" charset="0"/>
              </a:rPr>
              <a:t> a </a:t>
            </a:r>
            <a:r>
              <a:rPr lang="cs-CZ" dirty="0" err="1" smtClean="0">
                <a:latin typeface="Calibri" panose="020F0502020204030204" pitchFamily="34" charset="0"/>
              </a:rPr>
              <a:t>potransfuzních</a:t>
            </a:r>
            <a:r>
              <a:rPr lang="cs-CZ" dirty="0" smtClean="0">
                <a:latin typeface="Calibri" panose="020F0502020204030204" pitchFamily="34" charset="0"/>
              </a:rPr>
              <a:t> reakcí</a:t>
            </a:r>
          </a:p>
          <a:p>
            <a:pPr lvl="1"/>
            <a:r>
              <a:rPr lang="cs-CZ" dirty="0" smtClean="0">
                <a:latin typeface="Calibri" panose="020F0502020204030204" pitchFamily="34" charset="0"/>
              </a:rPr>
              <a:t>imunosupresivního účinku </a:t>
            </a:r>
            <a:r>
              <a:rPr lang="cs-CZ" dirty="0" err="1" smtClean="0">
                <a:latin typeface="Calibri" panose="020F0502020204030204" pitchFamily="34" charset="0"/>
              </a:rPr>
              <a:t>hemoterapie</a:t>
            </a:r>
            <a:endParaRPr lang="cs-CZ" dirty="0" smtClean="0">
              <a:latin typeface="Calibri" panose="020F0502020204030204" pitchFamily="34" charset="0"/>
            </a:endParaRPr>
          </a:p>
          <a:p>
            <a:pPr lvl="1"/>
            <a:r>
              <a:rPr lang="cs-CZ" dirty="0" smtClean="0">
                <a:latin typeface="Calibri" panose="020F0502020204030204" pitchFamily="34" charset="0"/>
              </a:rPr>
              <a:t>přenosu </a:t>
            </a:r>
            <a:r>
              <a:rPr lang="cs-CZ" dirty="0" err="1" smtClean="0">
                <a:latin typeface="Calibri" panose="020F0502020204030204" pitchFamily="34" charset="0"/>
              </a:rPr>
              <a:t>intraleukocytárních</a:t>
            </a:r>
            <a:r>
              <a:rPr lang="cs-CZ" dirty="0" smtClean="0">
                <a:latin typeface="Calibri" panose="020F0502020204030204" pitchFamily="34" charset="0"/>
              </a:rPr>
              <a:t> virů (EBV, CMV</a:t>
            </a:r>
            <a:r>
              <a:rPr lang="cs-CZ" dirty="0">
                <a:latin typeface="Calibri" panose="020F0502020204030204" pitchFamily="34" charset="0"/>
              </a:rPr>
              <a:t>) </a:t>
            </a:r>
            <a:endParaRPr lang="cs-CZ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cs-CZ" dirty="0" smtClean="0">
              <a:latin typeface="Calibri" panose="020F0502020204030204" pitchFamily="34" charset="0"/>
            </a:endParaRPr>
          </a:p>
          <a:p>
            <a:pPr lvl="2"/>
            <a:endParaRPr lang="cs-CZ" dirty="0" smtClean="0">
              <a:latin typeface="Calibri" panose="020F0502020204030204" pitchFamily="34" charset="0"/>
            </a:endParaRPr>
          </a:p>
          <a:p>
            <a:pPr lvl="3"/>
            <a:endParaRPr lang="cs-CZ" dirty="0" smtClean="0">
              <a:latin typeface="Calibri" panose="020F050202020403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7988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9816" y="260648"/>
            <a:ext cx="8229600" cy="1143000"/>
          </a:xfrm>
        </p:spPr>
        <p:txBody>
          <a:bodyPr/>
          <a:lstStyle/>
          <a:p>
            <a:r>
              <a:rPr lang="cs-CZ" b="1" i="1" dirty="0" smtClean="0"/>
              <a:t>Ozáření</a:t>
            </a:r>
            <a:endParaRPr lang="cs-CZ" b="1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r>
              <a:rPr lang="cs-CZ" b="1" i="1" dirty="0" smtClean="0">
                <a:latin typeface="Calibri" panose="020F0502020204030204" pitchFamily="34" charset="0"/>
              </a:rPr>
              <a:t>indikace:</a:t>
            </a:r>
            <a:r>
              <a:rPr lang="cs-CZ" b="1" dirty="0" smtClean="0">
                <a:latin typeface="Calibri" panose="020F0502020204030204" pitchFamily="34" charset="0"/>
              </a:rPr>
              <a:t> pacienti s nezralým nebo alterovaným imunitním systémem se zvýšeným rizikem TA-</a:t>
            </a:r>
            <a:r>
              <a:rPr lang="cs-CZ" b="1" dirty="0" err="1" smtClean="0">
                <a:latin typeface="Calibri" panose="020F0502020204030204" pitchFamily="34" charset="0"/>
              </a:rPr>
              <a:t>GvHD</a:t>
            </a:r>
            <a:endParaRPr lang="cs-CZ" b="1" dirty="0" smtClean="0">
              <a:latin typeface="Calibri" panose="020F0502020204030204" pitchFamily="34" charset="0"/>
            </a:endParaRPr>
          </a:p>
          <a:p>
            <a:r>
              <a:rPr lang="el-GR" dirty="0" smtClean="0">
                <a:latin typeface="Calibri" panose="020F0502020204030204" pitchFamily="34" charset="0"/>
              </a:rPr>
              <a:t>γ</a:t>
            </a:r>
            <a:r>
              <a:rPr lang="cs-CZ" dirty="0" smtClean="0">
                <a:latin typeface="Calibri" panose="020F0502020204030204" pitchFamily="34" charset="0"/>
              </a:rPr>
              <a:t> </a:t>
            </a:r>
            <a:r>
              <a:rPr lang="cs-CZ" dirty="0">
                <a:latin typeface="Calibri" panose="020F0502020204030204" pitchFamily="34" charset="0"/>
              </a:rPr>
              <a:t>záření o intenzitě </a:t>
            </a:r>
            <a:r>
              <a:rPr lang="cs-CZ" dirty="0" smtClean="0">
                <a:latin typeface="Calibri" panose="020F0502020204030204" pitchFamily="34" charset="0"/>
              </a:rPr>
              <a:t>25-50 </a:t>
            </a:r>
            <a:r>
              <a:rPr lang="cs-CZ" dirty="0" err="1">
                <a:latin typeface="Calibri" panose="020F0502020204030204" pitchFamily="34" charset="0"/>
              </a:rPr>
              <a:t>Gy</a:t>
            </a:r>
            <a:r>
              <a:rPr lang="cs-CZ" dirty="0">
                <a:latin typeface="Calibri" panose="020F0502020204030204" pitchFamily="34" charset="0"/>
              </a:rPr>
              <a:t> ničí T lymfocyty</a:t>
            </a:r>
          </a:p>
          <a:p>
            <a:r>
              <a:rPr lang="cs-CZ" dirty="0">
                <a:latin typeface="Calibri" panose="020F0502020204030204" pitchFamily="34" charset="0"/>
              </a:rPr>
              <a:t>prevence </a:t>
            </a:r>
            <a:r>
              <a:rPr lang="cs-CZ" dirty="0" smtClean="0">
                <a:latin typeface="Calibri" panose="020F0502020204030204" pitchFamily="34" charset="0"/>
              </a:rPr>
              <a:t>TA-</a:t>
            </a:r>
            <a:r>
              <a:rPr lang="cs-CZ" dirty="0" err="1" smtClean="0">
                <a:latin typeface="Calibri" panose="020F0502020204030204" pitchFamily="34" charset="0"/>
              </a:rPr>
              <a:t>GvHD</a:t>
            </a:r>
            <a:endParaRPr lang="cs-CZ" dirty="0" smtClean="0">
              <a:latin typeface="Calibri" panose="020F0502020204030204" pitchFamily="34" charset="0"/>
            </a:endParaRPr>
          </a:p>
          <a:p>
            <a:r>
              <a:rPr lang="cs-CZ" dirty="0">
                <a:latin typeface="Calibri" panose="020F0502020204030204" pitchFamily="34" charset="0"/>
              </a:rPr>
              <a:t>o</a:t>
            </a:r>
            <a:r>
              <a:rPr lang="cs-CZ" dirty="0" smtClean="0">
                <a:latin typeface="Calibri" panose="020F0502020204030204" pitchFamily="34" charset="0"/>
              </a:rPr>
              <a:t>zařování nenahrazuje </a:t>
            </a:r>
            <a:r>
              <a:rPr lang="cs-CZ" dirty="0" err="1" smtClean="0">
                <a:latin typeface="Calibri" panose="020F0502020204030204" pitchFamily="34" charset="0"/>
              </a:rPr>
              <a:t>deleukotizaci</a:t>
            </a:r>
            <a:r>
              <a:rPr lang="cs-CZ" dirty="0" smtClean="0">
                <a:latin typeface="Calibri" panose="020F0502020204030204" pitchFamily="34" charset="0"/>
              </a:rPr>
              <a:t>, ani neničí přítomná infekční agens</a:t>
            </a:r>
            <a:endParaRPr lang="cs-CZ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050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dirty="0" smtClean="0"/>
              <a:t>Promytí</a:t>
            </a:r>
            <a:endParaRPr lang="cs-CZ" b="1" i="1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i="1" dirty="0" smtClean="0">
                <a:latin typeface="Calibri" panose="020F0502020204030204" pitchFamily="34" charset="0"/>
              </a:rPr>
              <a:t>indikace:</a:t>
            </a:r>
            <a:r>
              <a:rPr lang="cs-CZ" b="1" dirty="0" smtClean="0">
                <a:latin typeface="Calibri" panose="020F0502020204030204" pitchFamily="34" charset="0"/>
              </a:rPr>
              <a:t> opakované těžké alergické reakce na plazmatické bílkoviny a selektivní </a:t>
            </a:r>
            <a:r>
              <a:rPr lang="cs-CZ" b="1" dirty="0" err="1" smtClean="0">
                <a:latin typeface="Calibri" panose="020F0502020204030204" pitchFamily="34" charset="0"/>
              </a:rPr>
              <a:t>IgA</a:t>
            </a:r>
            <a:r>
              <a:rPr lang="cs-CZ" b="1" dirty="0" smtClean="0">
                <a:latin typeface="Calibri" panose="020F0502020204030204" pitchFamily="34" charset="0"/>
              </a:rPr>
              <a:t> deficit</a:t>
            </a:r>
          </a:p>
          <a:p>
            <a:r>
              <a:rPr lang="cs-CZ" dirty="0">
                <a:latin typeface="Calibri" panose="020F0502020204030204" pitchFamily="34" charset="0"/>
              </a:rPr>
              <a:t>z</a:t>
            </a:r>
            <a:r>
              <a:rPr lang="cs-CZ" dirty="0" smtClean="0">
                <a:latin typeface="Calibri" panose="020F0502020204030204" pitchFamily="34" charset="0"/>
              </a:rPr>
              <a:t>krácená doba použitelnosti </a:t>
            </a:r>
          </a:p>
          <a:p>
            <a:r>
              <a:rPr lang="cs-CZ" dirty="0" smtClean="0">
                <a:latin typeface="Calibri" panose="020F0502020204030204" pitchFamily="34" charset="0"/>
              </a:rPr>
              <a:t>prevence anafylaktické reakce</a:t>
            </a:r>
          </a:p>
          <a:p>
            <a:r>
              <a:rPr lang="cs-CZ" dirty="0" smtClean="0">
                <a:latin typeface="Calibri" panose="020F0502020204030204" pitchFamily="34" charset="0"/>
              </a:rPr>
              <a:t>provádí se náhradním roztokem nebo fyziologickým roztokem</a:t>
            </a:r>
          </a:p>
          <a:p>
            <a:r>
              <a:rPr lang="cs-CZ" dirty="0">
                <a:latin typeface="Calibri" panose="020F0502020204030204" pitchFamily="34" charset="0"/>
              </a:rPr>
              <a:t>c</a:t>
            </a:r>
            <a:r>
              <a:rPr lang="cs-CZ" dirty="0" smtClean="0">
                <a:latin typeface="Calibri" panose="020F0502020204030204" pitchFamily="34" charset="0"/>
              </a:rPr>
              <a:t>íl: snížit obsah celkové bílkoviny pod 0,5 g/TU</a:t>
            </a:r>
          </a:p>
          <a:p>
            <a:pPr lvl="3"/>
            <a:endParaRPr lang="cs-CZ" dirty="0" smtClean="0">
              <a:latin typeface="Calibri" panose="020F050202020403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00856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dirty="0" smtClean="0"/>
              <a:t>Dělení</a:t>
            </a:r>
            <a:endParaRPr lang="cs-CZ" b="1" i="1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v případě potřeby menšího množství TP</a:t>
            </a:r>
            <a:endParaRPr lang="cs-CZ" dirty="0"/>
          </a:p>
          <a:p>
            <a:pPr lvl="1"/>
            <a:r>
              <a:rPr lang="cs-CZ" i="1" dirty="0"/>
              <a:t>e</a:t>
            </a:r>
            <a:r>
              <a:rPr lang="cs-CZ" i="1" dirty="0" smtClean="0"/>
              <a:t>rytrocyty</a:t>
            </a:r>
            <a:r>
              <a:rPr lang="cs-CZ" dirty="0" smtClean="0"/>
              <a:t> – podle </a:t>
            </a:r>
            <a:r>
              <a:rPr lang="cs-CZ" dirty="0"/>
              <a:t>hmotnosti dítěte</a:t>
            </a:r>
          </a:p>
          <a:p>
            <a:pPr lvl="1"/>
            <a:r>
              <a:rPr lang="cs-CZ" i="1" dirty="0"/>
              <a:t>t</a:t>
            </a:r>
            <a:r>
              <a:rPr lang="cs-CZ" i="1" dirty="0" smtClean="0"/>
              <a:t>rombocyty</a:t>
            </a:r>
            <a:r>
              <a:rPr lang="cs-CZ" dirty="0" smtClean="0"/>
              <a:t> </a:t>
            </a:r>
            <a:r>
              <a:rPr lang="cs-CZ" dirty="0"/>
              <a:t>– standardizovaná pediatrická dávka </a:t>
            </a:r>
            <a:r>
              <a:rPr lang="cs-CZ" dirty="0" smtClean="0"/>
              <a:t>= 1/2 TD pro dospělé</a:t>
            </a:r>
          </a:p>
          <a:p>
            <a:pPr lvl="1"/>
            <a:r>
              <a:rPr lang="cs-CZ" i="1" dirty="0"/>
              <a:t>p</a:t>
            </a:r>
            <a:r>
              <a:rPr lang="cs-CZ" i="1" dirty="0" smtClean="0"/>
              <a:t>lazma</a:t>
            </a:r>
            <a:r>
              <a:rPr lang="cs-CZ" dirty="0" smtClean="0"/>
              <a:t> – lze vyrobit pediatrickou dávku, výroba se obvykle ekonomicky nevyplatí</a:t>
            </a:r>
            <a:endParaRPr lang="cs-CZ" dirty="0"/>
          </a:p>
          <a:p>
            <a:pPr lvl="3"/>
            <a:endParaRPr lang="cs-CZ" dirty="0" smtClean="0">
              <a:latin typeface="Calibri" panose="020F050202020403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44870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Základy imunohematologie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128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dirty="0" err="1" smtClean="0"/>
              <a:t>Předtransfuzní</a:t>
            </a:r>
            <a:r>
              <a:rPr lang="cs-CZ" b="1" i="1" dirty="0" smtClean="0"/>
              <a:t> vyšetření</a:t>
            </a:r>
            <a:endParaRPr lang="cs-CZ" b="1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soubor povinně prováděných sérologických testů před podáním přípravku obsahujícího </a:t>
            </a:r>
            <a:r>
              <a:rPr lang="cs-CZ" altLang="cs-CZ" dirty="0" smtClean="0"/>
              <a:t>erytrocyty</a:t>
            </a:r>
          </a:p>
          <a:p>
            <a:r>
              <a:rPr lang="cs-CZ" altLang="cs-CZ" dirty="0"/>
              <a:t>p</a:t>
            </a:r>
            <a:r>
              <a:rPr lang="cs-CZ" altLang="cs-CZ" dirty="0" smtClean="0"/>
              <a:t>latnost 3 dny od odběru vzorku krve</a:t>
            </a:r>
            <a:endParaRPr lang="cs-CZ" altLang="cs-CZ" dirty="0"/>
          </a:p>
          <a:p>
            <a:r>
              <a:rPr lang="cs-CZ" altLang="cs-CZ" dirty="0" smtClean="0"/>
              <a:t>nikdy </a:t>
            </a:r>
            <a:r>
              <a:rPr lang="cs-CZ" altLang="cs-CZ" dirty="0"/>
              <a:t>není garantovaná 100% </a:t>
            </a:r>
            <a:r>
              <a:rPr lang="cs-CZ" altLang="cs-CZ" dirty="0" smtClean="0"/>
              <a:t>bezpečnost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58" r="26378" b="12769"/>
          <a:stretch/>
        </p:blipFill>
        <p:spPr bwMode="auto">
          <a:xfrm>
            <a:off x="2790000" y="4614163"/>
            <a:ext cx="3564000" cy="15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929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i="1" dirty="0" smtClean="0"/>
              <a:t>Povinná </a:t>
            </a:r>
            <a:r>
              <a:rPr lang="cs-CZ" b="1" i="1" dirty="0"/>
              <a:t>vyšetření odebrané krve  </a:t>
            </a:r>
            <a:r>
              <a:rPr lang="cs-CZ" b="1" dirty="0"/>
              <a:t/>
            </a:r>
            <a:br>
              <a:rPr lang="cs-CZ" b="1" dirty="0"/>
            </a:br>
            <a:r>
              <a:rPr lang="cs-CZ" sz="1100" dirty="0" err="1"/>
              <a:t>Guide</a:t>
            </a:r>
            <a:r>
              <a:rPr lang="cs-CZ" sz="1100" dirty="0"/>
              <a:t> to </a:t>
            </a:r>
            <a:r>
              <a:rPr lang="cs-CZ" sz="1100" dirty="0" err="1"/>
              <a:t>the</a:t>
            </a:r>
            <a:r>
              <a:rPr lang="cs-CZ" sz="1100" dirty="0"/>
              <a:t> </a:t>
            </a:r>
            <a:r>
              <a:rPr lang="cs-CZ" sz="1100" dirty="0" err="1"/>
              <a:t>preparation</a:t>
            </a:r>
            <a:r>
              <a:rPr lang="cs-CZ" sz="1100" dirty="0"/>
              <a:t>, use and </a:t>
            </a:r>
            <a:r>
              <a:rPr lang="cs-CZ" sz="1100" dirty="0" err="1"/>
              <a:t>quality</a:t>
            </a:r>
            <a:r>
              <a:rPr lang="cs-CZ" sz="1100" dirty="0"/>
              <a:t> </a:t>
            </a:r>
            <a:r>
              <a:rPr lang="cs-CZ" sz="1100" dirty="0" err="1"/>
              <a:t>assurance</a:t>
            </a:r>
            <a:r>
              <a:rPr lang="cs-CZ" sz="1100" dirty="0"/>
              <a:t> </a:t>
            </a:r>
            <a:r>
              <a:rPr lang="cs-CZ" sz="1100" dirty="0" err="1"/>
              <a:t>of</a:t>
            </a:r>
            <a:r>
              <a:rPr lang="cs-CZ" sz="1100" dirty="0"/>
              <a:t> </a:t>
            </a:r>
            <a:r>
              <a:rPr lang="cs-CZ" sz="1100" dirty="0" err="1"/>
              <a:t>blood</a:t>
            </a:r>
            <a:r>
              <a:rPr lang="cs-CZ" sz="1100" dirty="0"/>
              <a:t> </a:t>
            </a:r>
            <a:r>
              <a:rPr lang="cs-CZ" sz="1100" dirty="0" err="1"/>
              <a:t>components</a:t>
            </a:r>
            <a:r>
              <a:rPr lang="cs-CZ" sz="1100" dirty="0"/>
              <a:t>, 18th </a:t>
            </a:r>
            <a:r>
              <a:rPr lang="cs-CZ" sz="1100" dirty="0" err="1"/>
              <a:t>ed</a:t>
            </a:r>
            <a:r>
              <a:rPr lang="cs-CZ" sz="1100" dirty="0"/>
              <a:t>. </a:t>
            </a:r>
            <a:r>
              <a:rPr lang="cs-CZ" sz="1100" dirty="0" err="1"/>
              <a:t>Strasbourg</a:t>
            </a:r>
            <a:r>
              <a:rPr lang="cs-CZ" sz="1100" dirty="0"/>
              <a:t>: </a:t>
            </a:r>
            <a:r>
              <a:rPr lang="cs-CZ" sz="1100" dirty="0" err="1"/>
              <a:t>Council</a:t>
            </a:r>
            <a:r>
              <a:rPr lang="cs-CZ" sz="1100" dirty="0"/>
              <a:t> </a:t>
            </a:r>
            <a:r>
              <a:rPr lang="cs-CZ" sz="1100" dirty="0" err="1"/>
              <a:t>of</a:t>
            </a:r>
            <a:r>
              <a:rPr lang="cs-CZ" sz="1100" dirty="0"/>
              <a:t> </a:t>
            </a:r>
            <a:r>
              <a:rPr lang="cs-CZ" sz="1100" dirty="0" err="1"/>
              <a:t>Europe</a:t>
            </a:r>
            <a:r>
              <a:rPr lang="cs-CZ" sz="1100" dirty="0"/>
              <a:t> </a:t>
            </a:r>
            <a:r>
              <a:rPr lang="cs-CZ" sz="1100" dirty="0" err="1"/>
              <a:t>Pub</a:t>
            </a:r>
            <a:r>
              <a:rPr lang="cs-CZ" sz="1100" dirty="0"/>
              <a:t>., 2015 </a:t>
            </a:r>
            <a:br>
              <a:rPr lang="cs-CZ" sz="1100" dirty="0"/>
            </a:br>
            <a:r>
              <a:rPr lang="cs-CZ" sz="1100" dirty="0"/>
              <a:t>Vyhláška MZ ČR č. 143/2008 Sb., o stanovení bližších požadavků pro zajištění jakosti a bezpečnosti lidské krve a jejích složek (vyhláška o lidské krvi). 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solidFill>
                  <a:srgbClr val="C00000"/>
                </a:solidFill>
              </a:rPr>
              <a:t>Infekční </a:t>
            </a:r>
            <a:r>
              <a:rPr lang="cs-CZ" b="1" dirty="0" err="1">
                <a:solidFill>
                  <a:srgbClr val="C00000"/>
                </a:solidFill>
              </a:rPr>
              <a:t>markery</a:t>
            </a:r>
            <a:r>
              <a:rPr lang="cs-CZ" b="1" dirty="0">
                <a:solidFill>
                  <a:srgbClr val="C00000"/>
                </a:solidFill>
              </a:rPr>
              <a:t> </a:t>
            </a:r>
            <a:r>
              <a:rPr lang="cs-CZ" dirty="0" smtClean="0"/>
              <a:t>sérologicky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endParaRPr lang="cs-CZ" dirty="0">
              <a:solidFill>
                <a:srgbClr val="C00000"/>
              </a:solidFill>
            </a:endParaRPr>
          </a:p>
          <a:p>
            <a:pPr lvl="1"/>
            <a:r>
              <a:rPr lang="cs-CZ" dirty="0"/>
              <a:t>HBV </a:t>
            </a:r>
            <a:r>
              <a:rPr lang="cs-CZ" dirty="0" smtClean="0"/>
              <a:t>(</a:t>
            </a:r>
            <a:r>
              <a:rPr lang="cs-CZ" dirty="0" err="1" smtClean="0"/>
              <a:t>HBsAg</a:t>
            </a:r>
            <a:r>
              <a:rPr lang="cs-CZ" dirty="0" smtClean="0"/>
              <a:t>)</a:t>
            </a:r>
            <a:endParaRPr lang="cs-CZ" dirty="0"/>
          </a:p>
          <a:p>
            <a:pPr lvl="1"/>
            <a:r>
              <a:rPr lang="cs-CZ" dirty="0"/>
              <a:t>HCV </a:t>
            </a:r>
            <a:r>
              <a:rPr lang="cs-CZ" dirty="0" smtClean="0"/>
              <a:t>(anti-HCV)</a:t>
            </a:r>
            <a:endParaRPr lang="cs-CZ" dirty="0"/>
          </a:p>
          <a:p>
            <a:pPr lvl="1"/>
            <a:r>
              <a:rPr lang="cs-CZ" dirty="0"/>
              <a:t>HIV </a:t>
            </a:r>
            <a:r>
              <a:rPr lang="cs-CZ" dirty="0" smtClean="0"/>
              <a:t>(duální testy)</a:t>
            </a:r>
            <a:endParaRPr lang="cs-CZ" dirty="0"/>
          </a:p>
          <a:p>
            <a:pPr lvl="1"/>
            <a:r>
              <a:rPr lang="cs-CZ" dirty="0"/>
              <a:t>Syfilis </a:t>
            </a:r>
            <a:r>
              <a:rPr lang="cs-CZ" dirty="0" smtClean="0"/>
              <a:t>(protilátky proti T.P.)</a:t>
            </a:r>
            <a:endParaRPr lang="cs-CZ" dirty="0"/>
          </a:p>
          <a:p>
            <a:r>
              <a:rPr lang="cs-CZ" b="1" dirty="0">
                <a:solidFill>
                  <a:srgbClr val="C00000"/>
                </a:solidFill>
              </a:rPr>
              <a:t>Imunohematologie</a:t>
            </a:r>
          </a:p>
          <a:p>
            <a:pPr lvl="1"/>
            <a:r>
              <a:rPr lang="cs-CZ" dirty="0"/>
              <a:t>Krevní skupina</a:t>
            </a:r>
          </a:p>
          <a:p>
            <a:pPr lvl="1"/>
            <a:r>
              <a:rPr lang="cs-CZ" dirty="0" smtClean="0"/>
              <a:t>Vyšetření </a:t>
            </a:r>
            <a:r>
              <a:rPr lang="cs-CZ" dirty="0" err="1" smtClean="0"/>
              <a:t>antierytrocytárních</a:t>
            </a:r>
            <a:r>
              <a:rPr lang="cs-CZ" dirty="0" smtClean="0"/>
              <a:t> </a:t>
            </a:r>
            <a:r>
              <a:rPr lang="cs-CZ" dirty="0"/>
              <a:t>protilátek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9738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i="1" dirty="0" smtClean="0"/>
              <a:t>Komplex </a:t>
            </a:r>
            <a:r>
              <a:rPr lang="cs-CZ" b="1" i="1" dirty="0" err="1" smtClean="0"/>
              <a:t>předtransfuzního</a:t>
            </a:r>
            <a:r>
              <a:rPr lang="cs-CZ" b="1" i="1" dirty="0" smtClean="0"/>
              <a:t> vyšetření</a:t>
            </a:r>
            <a:endParaRPr lang="cs-CZ" b="1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lnSpc>
                <a:spcPct val="90000"/>
              </a:lnSpc>
              <a:buFontTx/>
              <a:buAutoNum type="arabicPeriod"/>
              <a:defRPr/>
            </a:pPr>
            <a:r>
              <a:rPr lang="cs-CZ" dirty="0"/>
              <a:t>stanovení krevní skupiny AB0 a </a:t>
            </a:r>
            <a:r>
              <a:rPr lang="cs-CZ" dirty="0" err="1"/>
              <a:t>RhD</a:t>
            </a:r>
            <a:r>
              <a:rPr lang="cs-CZ" dirty="0"/>
              <a:t> příjemce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  <a:defRPr/>
            </a:pPr>
            <a:r>
              <a:rPr lang="cs-CZ" dirty="0"/>
              <a:t>vyšetření nepravidelných protilátek proti </a:t>
            </a:r>
            <a:r>
              <a:rPr lang="cs-CZ" dirty="0" smtClean="0"/>
              <a:t>erytrocytům </a:t>
            </a:r>
            <a:r>
              <a:rPr lang="cs-CZ" dirty="0"/>
              <a:t>v séru příjemce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  <a:defRPr/>
            </a:pPr>
            <a:r>
              <a:rPr lang="cs-CZ" dirty="0" smtClean="0"/>
              <a:t>test </a:t>
            </a:r>
            <a:r>
              <a:rPr lang="cs-CZ" dirty="0"/>
              <a:t>kompatibility mezi sérem příjemce a </a:t>
            </a:r>
            <a:r>
              <a:rPr lang="cs-CZ" dirty="0" smtClean="0"/>
              <a:t>erytrocyty dárce vybraného TP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0782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b="1" i="1" dirty="0" smtClean="0"/>
              <a:t>Stanovení AB0, </a:t>
            </a:r>
            <a:r>
              <a:rPr lang="cs-CZ" altLang="cs-CZ" sz="3600" b="1" i="1" dirty="0" err="1" smtClean="0"/>
              <a:t>RhD</a:t>
            </a:r>
            <a:r>
              <a:rPr lang="cs-CZ" altLang="cs-CZ" sz="3600" b="1" i="1" dirty="0" smtClean="0"/>
              <a:t> skupiny příjemce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cs-CZ" altLang="cs-CZ" sz="2400" dirty="0" smtClean="0"/>
              <a:t>AB0</a:t>
            </a:r>
          </a:p>
          <a:p>
            <a:pPr eaLnBrk="1" hangingPunct="1"/>
            <a:r>
              <a:rPr lang="cs-CZ" altLang="cs-CZ" sz="2400" dirty="0" smtClean="0"/>
              <a:t>vyšetření antigenů na erytrocytech (aglutinogeny)</a:t>
            </a:r>
          </a:p>
          <a:p>
            <a:pPr lvl="1" eaLnBrk="1" hangingPunct="1"/>
            <a:r>
              <a:rPr lang="cs-CZ" altLang="cs-CZ" sz="2000" dirty="0" smtClean="0">
                <a:solidFill>
                  <a:srgbClr val="C00000"/>
                </a:solidFill>
              </a:rPr>
              <a:t>monoklonální anti-A a anti-B diagnostická séra</a:t>
            </a:r>
          </a:p>
          <a:p>
            <a:pPr eaLnBrk="1" hangingPunct="1"/>
            <a:r>
              <a:rPr lang="cs-CZ" altLang="cs-CZ" sz="2400" dirty="0" smtClean="0"/>
              <a:t>vyšetření pravidelných AB0 protilátek (aglutininy)</a:t>
            </a:r>
          </a:p>
          <a:p>
            <a:pPr lvl="1" eaLnBrk="1" hangingPunct="1"/>
            <a:r>
              <a:rPr lang="cs-CZ" altLang="cs-CZ" sz="2000" dirty="0" smtClean="0">
                <a:solidFill>
                  <a:srgbClr val="C00000"/>
                </a:solidFill>
              </a:rPr>
              <a:t>A1 a B erytrocyty  </a:t>
            </a:r>
            <a:endParaRPr lang="cs-CZ" altLang="cs-CZ" sz="2400" dirty="0" smtClean="0">
              <a:solidFill>
                <a:srgbClr val="C00000"/>
              </a:solidFill>
            </a:endParaRPr>
          </a:p>
          <a:p>
            <a:pPr marL="0" indent="0" eaLnBrk="1" hangingPunct="1">
              <a:buNone/>
            </a:pPr>
            <a:r>
              <a:rPr lang="cs-CZ" altLang="cs-CZ" sz="2400" dirty="0" err="1" smtClean="0"/>
              <a:t>RhD</a:t>
            </a:r>
            <a:endParaRPr lang="cs-CZ" altLang="cs-CZ" sz="2400" dirty="0" smtClean="0"/>
          </a:p>
          <a:p>
            <a:r>
              <a:rPr lang="cs-CZ" altLang="cs-CZ" sz="2400" dirty="0"/>
              <a:t>pomocí dvou anti-D (</a:t>
            </a:r>
            <a:r>
              <a:rPr lang="cs-CZ" altLang="cs-CZ" sz="2400" dirty="0" err="1"/>
              <a:t>IgM</a:t>
            </a:r>
            <a:r>
              <a:rPr lang="cs-CZ" altLang="cs-CZ" sz="2400" dirty="0"/>
              <a:t>) </a:t>
            </a:r>
            <a:r>
              <a:rPr lang="cs-CZ" altLang="cs-CZ" sz="2400" dirty="0" err="1" smtClean="0"/>
              <a:t>dg.sér</a:t>
            </a:r>
            <a:endParaRPr lang="cs-CZ" altLang="cs-CZ" sz="2400" dirty="0" smtClean="0"/>
          </a:p>
          <a:p>
            <a:pPr marL="0" indent="0" eaLnBrk="1" hangingPunct="1">
              <a:buNone/>
            </a:pPr>
            <a:endParaRPr lang="cs-CZ" altLang="cs-CZ" sz="2400" dirty="0" smtClean="0"/>
          </a:p>
        </p:txBody>
      </p:sp>
      <p:pic>
        <p:nvPicPr>
          <p:cNvPr id="5" name="Picture 2" descr="Diamed karty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2" t="72547" r="223" b="219"/>
          <a:stretch/>
        </p:blipFill>
        <p:spPr bwMode="auto">
          <a:xfrm>
            <a:off x="1691680" y="4509120"/>
            <a:ext cx="5168847" cy="22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8643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Vyšetření nepravidelných protilátek proti erytrocytům – screeningový test</a:t>
            </a:r>
            <a:endParaRPr lang="cs-CZ" dirty="0"/>
          </a:p>
        </p:txBody>
      </p:sp>
      <p:pic>
        <p:nvPicPr>
          <p:cNvPr id="4" name="Obrázek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901" y="1484784"/>
            <a:ext cx="2438198" cy="1755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494088"/>
            <a:ext cx="6553200" cy="275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133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b="1" i="1" dirty="0" smtClean="0"/>
              <a:t>Identifikace protilátky</a:t>
            </a:r>
          </a:p>
        </p:txBody>
      </p:sp>
      <p:pic>
        <p:nvPicPr>
          <p:cNvPr id="40963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31840" y="1124744"/>
            <a:ext cx="2774400" cy="2448000"/>
          </a:xfrm>
        </p:spPr>
      </p:pic>
      <p:pic>
        <p:nvPicPr>
          <p:cNvPr id="40964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87" y="3717032"/>
            <a:ext cx="7210425" cy="293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9743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dirty="0" smtClean="0"/>
              <a:t>Test kompatibility</a:t>
            </a:r>
            <a:endParaRPr lang="cs-CZ" b="1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Ověří slučitelnost krve dárce a příjemce</a:t>
            </a:r>
          </a:p>
          <a:p>
            <a:r>
              <a:rPr lang="cs-CZ" sz="2400" dirty="0" smtClean="0">
                <a:solidFill>
                  <a:srgbClr val="C00000"/>
                </a:solidFill>
              </a:rPr>
              <a:t>Reakce mezi sérem příjemce a erytrocyty dárce</a:t>
            </a:r>
            <a:endParaRPr lang="cs-CZ" sz="2400" dirty="0">
              <a:solidFill>
                <a:srgbClr val="C00000"/>
              </a:solidFill>
            </a:endParaRPr>
          </a:p>
        </p:txBody>
      </p:sp>
      <p:pic>
        <p:nvPicPr>
          <p:cNvPr id="4" name="Picture 4" descr="EB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924944"/>
            <a:ext cx="3884613" cy="36988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562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i="1" dirty="0" smtClean="0"/>
              <a:t>Výdej erytrocytů z vitální indikace</a:t>
            </a:r>
            <a:endParaRPr lang="cs-CZ" b="1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3300" dirty="0" smtClean="0"/>
              <a:t>Z důvodu časové tísně lze podat transfuzi bez provedení </a:t>
            </a:r>
            <a:r>
              <a:rPr lang="cs-CZ" sz="3300" dirty="0" err="1" smtClean="0"/>
              <a:t>předtransfuzního</a:t>
            </a:r>
            <a:r>
              <a:rPr lang="cs-CZ" sz="3300" dirty="0" smtClean="0"/>
              <a:t> vyšetření.</a:t>
            </a:r>
          </a:p>
          <a:p>
            <a:r>
              <a:rPr lang="cs-CZ" sz="3300" dirty="0" smtClean="0"/>
              <a:t>Univerzální erytrocyty 0- nebo krevní skupina pacienta, pokud je známa.</a:t>
            </a:r>
          </a:p>
          <a:p>
            <a:r>
              <a:rPr lang="cs-CZ" sz="3300" dirty="0"/>
              <a:t>Musí být proveden odběr vzorku krve pacienta před zahájením transfuze k dodatečnému provedení kompletního </a:t>
            </a:r>
            <a:r>
              <a:rPr lang="cs-CZ" sz="3300" dirty="0" err="1"/>
              <a:t>předtransfuzního</a:t>
            </a:r>
            <a:r>
              <a:rPr lang="cs-CZ" sz="3300" dirty="0"/>
              <a:t> vyšetření.</a:t>
            </a:r>
          </a:p>
          <a:p>
            <a:r>
              <a:rPr lang="cs-CZ" sz="3300" dirty="0" smtClean="0">
                <a:solidFill>
                  <a:srgbClr val="C00000"/>
                </a:solidFill>
              </a:rPr>
              <a:t>Vždy se  jedná o vysoce rizikový postup!</a:t>
            </a:r>
            <a:endParaRPr lang="cs-CZ" sz="3300" dirty="0">
              <a:solidFill>
                <a:srgbClr val="C00000"/>
              </a:solidFill>
            </a:endParaRP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55825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accent2"/>
                </a:solidFill>
              </a:rPr>
              <a:t>Zásady </a:t>
            </a:r>
            <a:r>
              <a:rPr lang="cs-CZ" b="1" dirty="0" err="1" smtClean="0">
                <a:solidFill>
                  <a:schemeClr val="accent2"/>
                </a:solidFill>
              </a:rPr>
              <a:t>hemoterapie</a:t>
            </a:r>
            <a:endParaRPr lang="cs-CZ" b="1" dirty="0">
              <a:solidFill>
                <a:schemeClr val="accent2"/>
              </a:solidFill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070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i="1" dirty="0" smtClean="0"/>
              <a:t>Obecné zásady </a:t>
            </a:r>
            <a:r>
              <a:rPr lang="cs-CZ" b="1" i="1" dirty="0" err="1" smtClean="0"/>
              <a:t>hemoterapie</a:t>
            </a:r>
            <a:endParaRPr lang="cs-CZ" b="1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endParaRPr lang="cs-CZ" dirty="0" smtClean="0"/>
          </a:p>
          <a:p>
            <a:r>
              <a:rPr lang="cs-CZ" dirty="0" smtClean="0"/>
              <a:t>Důsledné dodržování </a:t>
            </a:r>
            <a:r>
              <a:rPr lang="cs-CZ" b="1" i="1" dirty="0" smtClean="0"/>
              <a:t>indikací</a:t>
            </a:r>
            <a:r>
              <a:rPr lang="cs-CZ" dirty="0" smtClean="0"/>
              <a:t> - neindikovaná transfuze je kontraindikovaná!</a:t>
            </a:r>
          </a:p>
          <a:p>
            <a:r>
              <a:rPr lang="cs-CZ" dirty="0" smtClean="0"/>
              <a:t>Důsledné </a:t>
            </a:r>
            <a:r>
              <a:rPr lang="cs-CZ" dirty="0"/>
              <a:t>dodržování </a:t>
            </a:r>
            <a:r>
              <a:rPr lang="cs-CZ" b="1" i="1" dirty="0"/>
              <a:t>stanovených postupů</a:t>
            </a:r>
          </a:p>
          <a:p>
            <a:r>
              <a:rPr lang="cs-CZ" dirty="0"/>
              <a:t>Dodržování zásad </a:t>
            </a:r>
            <a:r>
              <a:rPr lang="cs-CZ" b="1" i="1" dirty="0"/>
              <a:t>účelné </a:t>
            </a:r>
            <a:r>
              <a:rPr lang="cs-CZ" b="1" i="1" dirty="0" err="1" smtClean="0"/>
              <a:t>hemoterapie</a:t>
            </a:r>
            <a:r>
              <a:rPr lang="cs-CZ" b="1" i="1" dirty="0" smtClean="0"/>
              <a:t> a restriktivní transfuzní politiky</a:t>
            </a:r>
            <a:r>
              <a:rPr lang="cs-CZ" i="1" dirty="0" smtClean="0"/>
              <a:t> </a:t>
            </a:r>
            <a:r>
              <a:rPr lang="cs-CZ" dirty="0" smtClean="0"/>
              <a:t>– vždy zvážit možné alternativní postupy</a:t>
            </a:r>
          </a:p>
          <a:p>
            <a:r>
              <a:rPr lang="cs-CZ" dirty="0" smtClean="0"/>
              <a:t>Využívání </a:t>
            </a:r>
            <a:r>
              <a:rPr lang="cs-CZ" b="1" i="1" dirty="0" smtClean="0"/>
              <a:t>postupů ke zvýšení bezpečnosti</a:t>
            </a:r>
            <a:r>
              <a:rPr lang="cs-CZ" b="1" dirty="0" smtClean="0"/>
              <a:t> </a:t>
            </a:r>
            <a:r>
              <a:rPr lang="cs-CZ" dirty="0" err="1" smtClean="0"/>
              <a:t>hemoterapie</a:t>
            </a:r>
            <a:r>
              <a:rPr lang="cs-CZ" dirty="0" smtClean="0"/>
              <a:t> </a:t>
            </a:r>
            <a:endParaRPr lang="cs-CZ" dirty="0"/>
          </a:p>
          <a:p>
            <a:r>
              <a:rPr lang="cs-CZ" b="1" i="1" dirty="0" smtClean="0"/>
              <a:t>Poučení pacienta </a:t>
            </a:r>
            <a:r>
              <a:rPr lang="cs-CZ" dirty="0" smtClean="0"/>
              <a:t>o výhodách a rizicích </a:t>
            </a:r>
            <a:r>
              <a:rPr lang="cs-CZ" dirty="0" err="1" smtClean="0"/>
              <a:t>hemoterapie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409752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dirty="0" smtClean="0"/>
              <a:t>Alternativy transfuze</a:t>
            </a:r>
            <a:endParaRPr lang="cs-CZ" b="1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s</a:t>
            </a:r>
            <a:r>
              <a:rPr lang="cs-CZ" dirty="0" smtClean="0"/>
              <a:t>ubstituce železa, event. erytropoetinu před operací</a:t>
            </a:r>
          </a:p>
          <a:p>
            <a:r>
              <a:rPr lang="cs-CZ" dirty="0"/>
              <a:t>ú</a:t>
            </a:r>
            <a:r>
              <a:rPr lang="cs-CZ" dirty="0" smtClean="0"/>
              <a:t>prava medikace pacienta</a:t>
            </a:r>
          </a:p>
          <a:p>
            <a:r>
              <a:rPr lang="cs-CZ" dirty="0"/>
              <a:t>a</a:t>
            </a:r>
            <a:r>
              <a:rPr lang="cs-CZ" dirty="0" smtClean="0"/>
              <a:t>utotransfuze</a:t>
            </a:r>
          </a:p>
          <a:p>
            <a:r>
              <a:rPr lang="cs-CZ" dirty="0"/>
              <a:t>o</a:t>
            </a:r>
            <a:r>
              <a:rPr lang="cs-CZ" dirty="0" smtClean="0"/>
              <a:t>mezení odběrů krve pro diagnostické účely</a:t>
            </a:r>
          </a:p>
          <a:p>
            <a:r>
              <a:rPr lang="cs-CZ" dirty="0"/>
              <a:t>o</a:t>
            </a:r>
            <a:r>
              <a:rPr lang="cs-CZ" dirty="0" smtClean="0"/>
              <a:t>perační postupy</a:t>
            </a:r>
          </a:p>
          <a:p>
            <a:r>
              <a:rPr lang="cs-CZ" dirty="0"/>
              <a:t>ř</a:t>
            </a:r>
            <a:r>
              <a:rPr lang="cs-CZ" dirty="0" smtClean="0"/>
              <a:t>ízená hypotenze během operace</a:t>
            </a:r>
          </a:p>
          <a:p>
            <a:r>
              <a:rPr lang="cs-CZ" dirty="0"/>
              <a:t>a</a:t>
            </a:r>
            <a:r>
              <a:rPr lang="cs-CZ" dirty="0" smtClean="0"/>
              <a:t>plikace léků upravujících srážlivost krve (</a:t>
            </a:r>
            <a:r>
              <a:rPr lang="cs-CZ" dirty="0" err="1" smtClean="0"/>
              <a:t>k.tranexamová</a:t>
            </a:r>
            <a:r>
              <a:rPr lang="cs-CZ" dirty="0" smtClean="0"/>
              <a:t>, </a:t>
            </a:r>
            <a:r>
              <a:rPr lang="cs-CZ" dirty="0" err="1" smtClean="0"/>
              <a:t>aprotinin</a:t>
            </a:r>
            <a:r>
              <a:rPr lang="cs-CZ" dirty="0" smtClean="0"/>
              <a:t>, tkáňová lepidla)</a:t>
            </a:r>
          </a:p>
          <a:p>
            <a:r>
              <a:rPr lang="cs-CZ" dirty="0"/>
              <a:t>n</a:t>
            </a:r>
            <a:r>
              <a:rPr lang="cs-CZ" dirty="0" smtClean="0"/>
              <a:t>áhrada plazmy koagulačními faktory, </a:t>
            </a:r>
            <a:r>
              <a:rPr lang="cs-CZ" dirty="0" err="1" smtClean="0"/>
              <a:t>OctaplasLG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49371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accent2"/>
                </a:solidFill>
              </a:rPr>
              <a:t>Komplikace </a:t>
            </a:r>
            <a:r>
              <a:rPr lang="cs-CZ" b="1" dirty="0" err="1" smtClean="0">
                <a:solidFill>
                  <a:schemeClr val="accent2"/>
                </a:solidFill>
              </a:rPr>
              <a:t>hemoterapie</a:t>
            </a:r>
            <a:endParaRPr lang="cs-CZ" b="1" dirty="0">
              <a:solidFill>
                <a:schemeClr val="accent2"/>
              </a:solidFill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904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2632" y="116632"/>
            <a:ext cx="8229600" cy="114300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052736"/>
            <a:ext cx="4038600" cy="507342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cs-CZ" b="1" dirty="0" smtClean="0">
                <a:solidFill>
                  <a:srgbClr val="C00000"/>
                </a:solidFill>
              </a:rPr>
              <a:t>Transfuzní přípravek</a:t>
            </a:r>
          </a:p>
          <a:p>
            <a:r>
              <a:rPr lang="cs-CZ" dirty="0" smtClean="0"/>
              <a:t>IVLP</a:t>
            </a:r>
          </a:p>
          <a:p>
            <a:r>
              <a:rPr lang="cs-CZ" dirty="0" smtClean="0"/>
              <a:t>Maximálně 10 dárců</a:t>
            </a:r>
          </a:p>
          <a:p>
            <a:r>
              <a:rPr lang="cs-CZ" dirty="0" smtClean="0"/>
              <a:t>Není povinnost PRT</a:t>
            </a:r>
          </a:p>
          <a:p>
            <a:r>
              <a:rPr lang="cs-CZ" dirty="0" smtClean="0"/>
              <a:t>Vyšší riziko přenosu infekcí</a:t>
            </a:r>
          </a:p>
          <a:p>
            <a:r>
              <a:rPr lang="cs-CZ" dirty="0" smtClean="0"/>
              <a:t>Zařízení transfuzní služby v ČR</a:t>
            </a:r>
          </a:p>
          <a:p>
            <a:r>
              <a:rPr lang="cs-CZ" dirty="0" smtClean="0"/>
              <a:t>Erytrocyty, trombocyty, plazma, granulocyty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052736"/>
            <a:ext cx="4038600" cy="507342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cs-CZ" b="1" dirty="0" smtClean="0">
                <a:solidFill>
                  <a:srgbClr val="C00000"/>
                </a:solidFill>
              </a:rPr>
              <a:t>Krevní derivát</a:t>
            </a:r>
          </a:p>
          <a:p>
            <a:r>
              <a:rPr lang="cs-CZ" dirty="0" smtClean="0"/>
              <a:t>HVLP</a:t>
            </a:r>
          </a:p>
          <a:p>
            <a:r>
              <a:rPr lang="cs-CZ" dirty="0" smtClean="0"/>
              <a:t>Tisícovky dárců</a:t>
            </a:r>
          </a:p>
          <a:p>
            <a:r>
              <a:rPr lang="cs-CZ" dirty="0" smtClean="0"/>
              <a:t>PRT povinně</a:t>
            </a:r>
          </a:p>
          <a:p>
            <a:r>
              <a:rPr lang="cs-CZ" dirty="0" smtClean="0"/>
              <a:t>Minimální riziko přenosu infekcí</a:t>
            </a:r>
          </a:p>
          <a:p>
            <a:r>
              <a:rPr lang="cs-CZ" dirty="0" smtClean="0"/>
              <a:t>Zahraniční frakcionační centra</a:t>
            </a:r>
          </a:p>
          <a:p>
            <a:r>
              <a:rPr lang="cs-CZ" dirty="0" smtClean="0"/>
              <a:t>Koagulační faktory, imunoglobuliny, albumin…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6383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dirty="0" smtClean="0"/>
              <a:t>Velká část komplikací vázána na:</a:t>
            </a:r>
            <a:endParaRPr lang="cs-CZ" b="1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 smtClean="0"/>
              <a:t> </a:t>
            </a: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sz="2400" dirty="0"/>
              <a:t>	</a:t>
            </a:r>
            <a:r>
              <a:rPr lang="cs-CZ" sz="2400" dirty="0" smtClean="0"/>
              <a:t>řešení: </a:t>
            </a:r>
            <a:endParaRPr lang="cs-CZ" sz="2400" b="1" dirty="0"/>
          </a:p>
          <a:p>
            <a:pPr lvl="2"/>
            <a:r>
              <a:rPr lang="cs-CZ" b="1" dirty="0" err="1" smtClean="0"/>
              <a:t>deleukotizace</a:t>
            </a:r>
            <a:endParaRPr lang="cs-CZ" b="1" dirty="0" smtClean="0"/>
          </a:p>
          <a:p>
            <a:pPr lvl="2"/>
            <a:r>
              <a:rPr lang="cs-CZ" b="1" dirty="0" smtClean="0"/>
              <a:t>ozáření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cs-CZ" dirty="0"/>
          </a:p>
          <a:p>
            <a:pPr lvl="1"/>
            <a:endParaRPr lang="cs-CZ" dirty="0" smtClean="0"/>
          </a:p>
          <a:p>
            <a:pPr marL="457200" lvl="1" indent="0">
              <a:buNone/>
            </a:pPr>
            <a:endParaRPr lang="cs-CZ" dirty="0" smtClean="0"/>
          </a:p>
          <a:p>
            <a:pPr marL="457200" lvl="1" indent="0">
              <a:buNone/>
            </a:pPr>
            <a:r>
              <a:rPr lang="cs-CZ" dirty="0" smtClean="0"/>
              <a:t>	řešení</a:t>
            </a:r>
            <a:r>
              <a:rPr lang="cs-CZ" dirty="0"/>
              <a:t>: </a:t>
            </a:r>
          </a:p>
          <a:p>
            <a:pPr lvl="2"/>
            <a:r>
              <a:rPr lang="cs-CZ" b="1" dirty="0"/>
              <a:t>v</a:t>
            </a:r>
            <a:r>
              <a:rPr lang="cs-CZ" b="1" dirty="0" smtClean="0"/>
              <a:t>ýběr dárců </a:t>
            </a:r>
            <a:r>
              <a:rPr lang="cs-CZ" b="1" dirty="0"/>
              <a:t>klinické </a:t>
            </a:r>
            <a:r>
              <a:rPr lang="cs-CZ" b="1" dirty="0" smtClean="0"/>
              <a:t>plazmy</a:t>
            </a:r>
            <a:r>
              <a:rPr lang="cs-CZ" dirty="0"/>
              <a:t> </a:t>
            </a:r>
            <a:r>
              <a:rPr lang="cs-CZ" dirty="0" smtClean="0"/>
              <a:t>(bez </a:t>
            </a:r>
            <a:r>
              <a:rPr lang="cs-CZ" dirty="0"/>
              <a:t>imunizačních podnětů  </a:t>
            </a:r>
            <a:r>
              <a:rPr lang="cs-CZ" dirty="0" smtClean="0"/>
              <a:t>anamnéze)</a:t>
            </a:r>
            <a:endParaRPr lang="cs-CZ" b="1" dirty="0" smtClean="0"/>
          </a:p>
          <a:p>
            <a:pPr lvl="2"/>
            <a:r>
              <a:rPr lang="cs-CZ" b="1" dirty="0" smtClean="0"/>
              <a:t>použití  </a:t>
            </a:r>
            <a:r>
              <a:rPr lang="cs-CZ" b="1" dirty="0"/>
              <a:t>náhradních roztoků pro výrobu TP</a:t>
            </a:r>
          </a:p>
          <a:p>
            <a:pPr lvl="2"/>
            <a:r>
              <a:rPr lang="cs-CZ" b="1" dirty="0"/>
              <a:t>promytí</a:t>
            </a:r>
          </a:p>
          <a:p>
            <a:pPr lvl="2"/>
            <a:r>
              <a:rPr lang="cs-CZ" b="1" dirty="0"/>
              <a:t>koncentráty koagulačních faktorů</a:t>
            </a:r>
          </a:p>
          <a:p>
            <a:pPr lvl="2"/>
            <a:r>
              <a:rPr lang="cs-CZ" b="1" dirty="0" smtClean="0"/>
              <a:t>směsná </a:t>
            </a:r>
            <a:r>
              <a:rPr lang="cs-CZ" b="1" dirty="0"/>
              <a:t>SD plazma (</a:t>
            </a:r>
            <a:r>
              <a:rPr lang="cs-CZ" b="1" dirty="0" err="1" smtClean="0"/>
              <a:t>OctaplasLG</a:t>
            </a:r>
            <a:r>
              <a:rPr lang="cs-CZ" b="1" dirty="0" smtClean="0"/>
              <a:t>)</a:t>
            </a:r>
            <a:endParaRPr lang="cs-CZ" b="1" dirty="0"/>
          </a:p>
          <a:p>
            <a:endParaRPr lang="cs-CZ" dirty="0"/>
          </a:p>
        </p:txBody>
      </p:sp>
      <p:sp>
        <p:nvSpPr>
          <p:cNvPr id="12" name="Obdélník se zakulaceným rohem na stejné straně 11"/>
          <p:cNvSpPr/>
          <p:nvPr/>
        </p:nvSpPr>
        <p:spPr>
          <a:xfrm>
            <a:off x="1371456" y="1593064"/>
            <a:ext cx="2217936" cy="914400"/>
          </a:xfrm>
          <a:prstGeom prst="round2Same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dirty="0" smtClean="0"/>
              <a:t>Leukocyty</a:t>
            </a:r>
            <a:endParaRPr lang="cs-CZ" sz="3600" dirty="0"/>
          </a:p>
        </p:txBody>
      </p:sp>
      <p:sp>
        <p:nvSpPr>
          <p:cNvPr id="13" name="Obdélník se zakulaceným rohem na stejné straně 12"/>
          <p:cNvSpPr/>
          <p:nvPr/>
        </p:nvSpPr>
        <p:spPr>
          <a:xfrm>
            <a:off x="5652120" y="1593064"/>
            <a:ext cx="2217936" cy="914400"/>
          </a:xfrm>
          <a:prstGeom prst="round2Same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dirty="0" smtClean="0"/>
              <a:t>Plazmu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22430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dirty="0" smtClean="0"/>
              <a:t>Klasifikace </a:t>
            </a:r>
            <a:r>
              <a:rPr lang="cs-CZ" b="1" i="1" dirty="0" err="1" smtClean="0"/>
              <a:t>potransfuzních</a:t>
            </a:r>
            <a:r>
              <a:rPr lang="cs-CZ" b="1" i="1" dirty="0" smtClean="0"/>
              <a:t> reakcí</a:t>
            </a:r>
            <a:endParaRPr lang="cs-CZ" b="1" i="1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Podle příčiny</a:t>
            </a:r>
          </a:p>
          <a:p>
            <a:r>
              <a:rPr lang="cs-CZ" dirty="0" smtClean="0"/>
              <a:t>Podle časového průběhu</a:t>
            </a:r>
          </a:p>
          <a:p>
            <a:r>
              <a:rPr lang="cs-CZ" dirty="0" smtClean="0"/>
              <a:t>Podle závažnosti klinického průběhu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6175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i="1" dirty="0" smtClean="0"/>
              <a:t>Rozdělení podle příčiny</a:t>
            </a:r>
            <a:endParaRPr lang="cs-CZ" b="1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b="1" dirty="0" smtClean="0">
                <a:solidFill>
                  <a:srgbClr val="C00000"/>
                </a:solidFill>
              </a:rPr>
              <a:t>Přenos infekcí</a:t>
            </a:r>
          </a:p>
          <a:p>
            <a:r>
              <a:rPr lang="cs-CZ" b="1" dirty="0">
                <a:solidFill>
                  <a:srgbClr val="C00000"/>
                </a:solidFill>
              </a:rPr>
              <a:t>Kardiovaskulární a metabolické </a:t>
            </a:r>
            <a:r>
              <a:rPr lang="cs-CZ" b="1" dirty="0" smtClean="0">
                <a:solidFill>
                  <a:srgbClr val="C00000"/>
                </a:solidFill>
              </a:rPr>
              <a:t>komplikace</a:t>
            </a:r>
          </a:p>
          <a:p>
            <a:pPr lvl="1"/>
            <a:r>
              <a:rPr lang="cs-CZ" dirty="0"/>
              <a:t>o</a:t>
            </a:r>
            <a:r>
              <a:rPr lang="cs-CZ" dirty="0" smtClean="0"/>
              <a:t>běhové přetížení, hypotermie, </a:t>
            </a:r>
            <a:r>
              <a:rPr lang="cs-CZ" dirty="0" err="1" smtClean="0"/>
              <a:t>hyperkalemie</a:t>
            </a:r>
            <a:r>
              <a:rPr lang="cs-CZ" dirty="0" smtClean="0"/>
              <a:t>, </a:t>
            </a:r>
            <a:r>
              <a:rPr lang="cs-CZ" dirty="0" err="1" smtClean="0"/>
              <a:t>hypokalcemie</a:t>
            </a:r>
            <a:r>
              <a:rPr lang="cs-CZ" dirty="0" smtClean="0"/>
              <a:t>, </a:t>
            </a:r>
            <a:r>
              <a:rPr lang="cs-CZ" dirty="0" err="1" smtClean="0"/>
              <a:t>potransfuzhí</a:t>
            </a:r>
            <a:r>
              <a:rPr lang="cs-CZ" dirty="0" smtClean="0"/>
              <a:t> </a:t>
            </a:r>
            <a:r>
              <a:rPr lang="cs-CZ" dirty="0" err="1" smtClean="0"/>
              <a:t>hemosideróza</a:t>
            </a:r>
            <a:r>
              <a:rPr lang="cs-CZ" dirty="0" smtClean="0"/>
              <a:t>, hypotenze, hypertenze</a:t>
            </a:r>
          </a:p>
          <a:p>
            <a:r>
              <a:rPr lang="cs-CZ" b="1" dirty="0" smtClean="0">
                <a:solidFill>
                  <a:srgbClr val="C00000"/>
                </a:solidFill>
              </a:rPr>
              <a:t>Imunitní komplikace</a:t>
            </a:r>
            <a:endParaRPr lang="cs-CZ" b="1" dirty="0">
              <a:solidFill>
                <a:srgbClr val="C00000"/>
              </a:solidFill>
            </a:endParaRPr>
          </a:p>
          <a:p>
            <a:pPr lvl="1"/>
            <a:r>
              <a:rPr lang="cs-CZ" b="1" dirty="0"/>
              <a:t>Inhibice </a:t>
            </a:r>
            <a:r>
              <a:rPr lang="cs-CZ" b="1" dirty="0" smtClean="0"/>
              <a:t>imunity - </a:t>
            </a:r>
            <a:r>
              <a:rPr lang="cs-CZ" dirty="0" smtClean="0"/>
              <a:t>souvisí s dávkou </a:t>
            </a:r>
            <a:r>
              <a:rPr lang="cs-CZ" dirty="0"/>
              <a:t>transfundovaných leukocytů </a:t>
            </a:r>
            <a:r>
              <a:rPr lang="cs-CZ" dirty="0" smtClean="0"/>
              <a:t>a stářím </a:t>
            </a:r>
            <a:r>
              <a:rPr lang="cs-CZ" dirty="0"/>
              <a:t>TP</a:t>
            </a:r>
          </a:p>
          <a:p>
            <a:pPr lvl="1"/>
            <a:r>
              <a:rPr lang="cs-CZ" b="1" dirty="0" err="1"/>
              <a:t>Aloimunizace</a:t>
            </a:r>
            <a:endParaRPr lang="cs-CZ" b="1" dirty="0"/>
          </a:p>
          <a:p>
            <a:pPr lvl="1"/>
            <a:r>
              <a:rPr lang="cs-CZ" b="1" dirty="0" smtClean="0"/>
              <a:t>Imunitní </a:t>
            </a:r>
            <a:r>
              <a:rPr lang="cs-CZ" b="1" dirty="0" err="1" smtClean="0"/>
              <a:t>potransfuzní</a:t>
            </a:r>
            <a:r>
              <a:rPr lang="cs-CZ" b="1" dirty="0" smtClean="0"/>
              <a:t> reakce</a:t>
            </a:r>
          </a:p>
          <a:p>
            <a:pPr lvl="2"/>
            <a:r>
              <a:rPr lang="cs-CZ" dirty="0"/>
              <a:t>a</a:t>
            </a:r>
            <a:r>
              <a:rPr lang="cs-CZ" dirty="0" smtClean="0"/>
              <a:t>kutní a pozdní hemolýza, FNHTR, alergická reakce, anafylaxe, TRALI, TA-</a:t>
            </a:r>
            <a:r>
              <a:rPr lang="cs-CZ" dirty="0" err="1" smtClean="0"/>
              <a:t>GvHD</a:t>
            </a:r>
            <a:r>
              <a:rPr lang="cs-CZ" dirty="0" smtClean="0"/>
              <a:t>, </a:t>
            </a:r>
            <a:r>
              <a:rPr lang="cs-CZ" dirty="0" err="1" smtClean="0"/>
              <a:t>potransfuzní</a:t>
            </a:r>
            <a:r>
              <a:rPr lang="cs-CZ" dirty="0" smtClean="0"/>
              <a:t> purpura</a:t>
            </a:r>
          </a:p>
          <a:p>
            <a:endParaRPr lang="cs-CZ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83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i="1" dirty="0" smtClean="0"/>
              <a:t>Rozdělení podle časového průběhu</a:t>
            </a:r>
            <a:endParaRPr lang="cs-CZ" b="1" i="1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>
                <a:solidFill>
                  <a:srgbClr val="C00000"/>
                </a:solidFill>
              </a:rPr>
              <a:t>Akutní</a:t>
            </a:r>
            <a:r>
              <a:rPr lang="cs-CZ" b="1" dirty="0"/>
              <a:t> </a:t>
            </a:r>
          </a:p>
          <a:p>
            <a:pPr lvl="1"/>
            <a:r>
              <a:rPr lang="cs-CZ" dirty="0" smtClean="0"/>
              <a:t>do </a:t>
            </a:r>
            <a:r>
              <a:rPr lang="cs-CZ" dirty="0"/>
              <a:t>24 hodin od aplikace </a:t>
            </a:r>
            <a:r>
              <a:rPr lang="cs-CZ" dirty="0" smtClean="0"/>
              <a:t>transfuze</a:t>
            </a:r>
          </a:p>
          <a:p>
            <a:pPr lvl="1"/>
            <a:r>
              <a:rPr lang="cs-CZ" dirty="0"/>
              <a:t>n</a:t>
            </a:r>
            <a:r>
              <a:rPr lang="cs-CZ" dirty="0" smtClean="0"/>
              <a:t>apř. hemolytická reakce, FNHTR, TRALI, alergická reakce, kardiovaskulární a metabolické komplikace</a:t>
            </a:r>
            <a:endParaRPr lang="cs-CZ" dirty="0"/>
          </a:p>
          <a:p>
            <a:r>
              <a:rPr lang="cs-CZ" b="1" dirty="0" smtClean="0">
                <a:solidFill>
                  <a:srgbClr val="C00000"/>
                </a:solidFill>
              </a:rPr>
              <a:t>Pozdní</a:t>
            </a:r>
            <a:endParaRPr lang="cs-CZ" b="1" dirty="0" smtClean="0"/>
          </a:p>
          <a:p>
            <a:pPr lvl="1"/>
            <a:r>
              <a:rPr lang="cs-CZ" dirty="0" smtClean="0"/>
              <a:t>s </a:t>
            </a:r>
            <a:r>
              <a:rPr lang="cs-CZ" dirty="0"/>
              <a:t>odstupem několika dní až </a:t>
            </a:r>
            <a:r>
              <a:rPr lang="cs-CZ" dirty="0" smtClean="0"/>
              <a:t>týdnů</a:t>
            </a:r>
          </a:p>
          <a:p>
            <a:pPr lvl="1"/>
            <a:r>
              <a:rPr lang="cs-CZ" dirty="0"/>
              <a:t>n</a:t>
            </a:r>
            <a:r>
              <a:rPr lang="cs-CZ" dirty="0" smtClean="0"/>
              <a:t>apř. pozdní hemolytická reakce, Ta-</a:t>
            </a:r>
            <a:r>
              <a:rPr lang="cs-CZ" dirty="0" err="1" smtClean="0"/>
              <a:t>GvHD</a:t>
            </a:r>
            <a:r>
              <a:rPr lang="cs-CZ" dirty="0" smtClean="0"/>
              <a:t>, přenos infekce, </a:t>
            </a:r>
            <a:r>
              <a:rPr lang="cs-CZ" dirty="0" err="1" smtClean="0"/>
              <a:t>aloimunizace</a:t>
            </a:r>
            <a:r>
              <a:rPr lang="cs-CZ" dirty="0" smtClean="0"/>
              <a:t>, </a:t>
            </a:r>
            <a:r>
              <a:rPr lang="cs-CZ" dirty="0" err="1" smtClean="0"/>
              <a:t>potransfuzní</a:t>
            </a:r>
            <a:r>
              <a:rPr lang="cs-CZ" dirty="0" smtClean="0"/>
              <a:t> </a:t>
            </a:r>
            <a:r>
              <a:rPr lang="cs-CZ" dirty="0" err="1" smtClean="0"/>
              <a:t>hemosideróza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350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dirty="0" smtClean="0"/>
              <a:t>Rozdělení podle závažnosti</a:t>
            </a:r>
            <a:endParaRPr lang="cs-CZ" b="1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>
                <a:solidFill>
                  <a:srgbClr val="C00000"/>
                </a:solidFill>
              </a:rPr>
              <a:t>Lehká</a:t>
            </a:r>
            <a:r>
              <a:rPr lang="cs-CZ" b="1" dirty="0"/>
              <a:t> </a:t>
            </a:r>
          </a:p>
          <a:p>
            <a:pPr lvl="1"/>
            <a:r>
              <a:rPr lang="cs-CZ" dirty="0" smtClean="0"/>
              <a:t>lehký </a:t>
            </a:r>
            <a:r>
              <a:rPr lang="cs-CZ" dirty="0"/>
              <a:t>klinický </a:t>
            </a:r>
            <a:r>
              <a:rPr lang="cs-CZ" dirty="0" smtClean="0"/>
              <a:t>průběh</a:t>
            </a:r>
          </a:p>
          <a:p>
            <a:pPr lvl="1"/>
            <a:r>
              <a:rPr lang="cs-CZ" dirty="0"/>
              <a:t>o</a:t>
            </a:r>
            <a:r>
              <a:rPr lang="cs-CZ" dirty="0" smtClean="0"/>
              <a:t>dezní obvykle po zastavení transfuze</a:t>
            </a:r>
          </a:p>
          <a:p>
            <a:pPr lvl="1"/>
            <a:r>
              <a:rPr lang="cs-CZ" dirty="0" smtClean="0"/>
              <a:t>nezanechává následky</a:t>
            </a:r>
            <a:endParaRPr lang="cs-CZ" dirty="0"/>
          </a:p>
          <a:p>
            <a:r>
              <a:rPr lang="cs-CZ" b="1" dirty="0">
                <a:solidFill>
                  <a:srgbClr val="C00000"/>
                </a:solidFill>
              </a:rPr>
              <a:t>Závažná</a:t>
            </a:r>
            <a:r>
              <a:rPr lang="cs-CZ" b="1" dirty="0"/>
              <a:t> </a:t>
            </a:r>
          </a:p>
          <a:p>
            <a:pPr lvl="1"/>
            <a:r>
              <a:rPr lang="cs-CZ" dirty="0" smtClean="0"/>
              <a:t>má </a:t>
            </a:r>
            <a:r>
              <a:rPr lang="cs-CZ" dirty="0"/>
              <a:t>za následek poškození zdraví, ohrožení života  nebo smrt pacienta </a:t>
            </a:r>
            <a:endParaRPr lang="cs-CZ" dirty="0" smtClean="0"/>
          </a:p>
          <a:p>
            <a:pPr lvl="1"/>
            <a:r>
              <a:rPr lang="cs-CZ" dirty="0"/>
              <a:t>v</a:t>
            </a:r>
            <a:r>
              <a:rPr lang="cs-CZ" dirty="0" smtClean="0"/>
              <a:t>yžaduje monitorování životních funkcí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9671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u="sng" dirty="0" smtClean="0">
                <a:solidFill>
                  <a:srgbClr val="C00000"/>
                </a:solidFill>
              </a:rPr>
              <a:t>Akutní hemolytická</a:t>
            </a:r>
            <a:endParaRPr lang="cs-CZ" b="1" i="1" u="sng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Příčina:</a:t>
            </a:r>
          </a:p>
          <a:p>
            <a:pPr lvl="2"/>
            <a:r>
              <a:rPr lang="cs-CZ" u="sng" dirty="0" smtClean="0"/>
              <a:t>Imunní příčiny: </a:t>
            </a:r>
            <a:r>
              <a:rPr lang="cs-CZ" dirty="0" smtClean="0"/>
              <a:t>podání inkompatibilního TP – nejčastěji jsou příčinou administrativní chyby!</a:t>
            </a:r>
          </a:p>
          <a:p>
            <a:pPr lvl="2"/>
            <a:r>
              <a:rPr lang="cs-CZ" b="1" u="sng" dirty="0" smtClean="0"/>
              <a:t>Neimunní příčiny</a:t>
            </a:r>
            <a:r>
              <a:rPr lang="cs-CZ" u="sng" dirty="0" smtClean="0"/>
              <a:t>: </a:t>
            </a:r>
            <a:r>
              <a:rPr lang="cs-CZ" dirty="0" smtClean="0"/>
              <a:t>hemolýza </a:t>
            </a:r>
            <a:r>
              <a:rPr lang="cs-CZ" dirty="0" err="1" smtClean="0"/>
              <a:t>ery</a:t>
            </a:r>
            <a:r>
              <a:rPr lang="cs-CZ" dirty="0" smtClean="0"/>
              <a:t> při poškození teplem nebo chladem, mechanicky, bakteriální kontaminace TP</a:t>
            </a:r>
          </a:p>
          <a:p>
            <a:r>
              <a:rPr lang="cs-CZ" dirty="0" smtClean="0"/>
              <a:t>Klinické příznaky:</a:t>
            </a:r>
          </a:p>
          <a:p>
            <a:pPr lvl="2"/>
            <a:r>
              <a:rPr lang="cs-CZ" dirty="0" smtClean="0"/>
              <a:t>Třesavka</a:t>
            </a:r>
            <a:r>
              <a:rPr lang="cs-CZ" dirty="0"/>
              <a:t>, horečka, bolest v zádech nebo na hrudi, tachykardie, hypotenze, šok, úzkost, zvracení, kašel</a:t>
            </a:r>
          </a:p>
          <a:p>
            <a:r>
              <a:rPr lang="cs-CZ" dirty="0" smtClean="0"/>
              <a:t>Diagnóza:</a:t>
            </a:r>
          </a:p>
          <a:p>
            <a:pPr lvl="2"/>
            <a:r>
              <a:rPr lang="cs-CZ" dirty="0" smtClean="0"/>
              <a:t>Zvýšení hladiny bilirubinu a LDH, </a:t>
            </a:r>
            <a:r>
              <a:rPr lang="cs-CZ" dirty="0" err="1" smtClean="0"/>
              <a:t>hemogloginemie</a:t>
            </a:r>
            <a:r>
              <a:rPr lang="cs-CZ" dirty="0" smtClean="0"/>
              <a:t>, snížení hladiny </a:t>
            </a:r>
            <a:r>
              <a:rPr lang="cs-CZ" dirty="0" err="1" smtClean="0"/>
              <a:t>haptoglobinu</a:t>
            </a:r>
            <a:r>
              <a:rPr lang="cs-CZ" dirty="0" smtClean="0"/>
              <a:t>, </a:t>
            </a:r>
            <a:r>
              <a:rPr lang="cs-CZ" dirty="0" err="1" smtClean="0"/>
              <a:t>hemoglobinurie</a:t>
            </a:r>
            <a:r>
              <a:rPr lang="cs-CZ" dirty="0" smtClean="0"/>
              <a:t>, ověření KS pacienta i z vaku, </a:t>
            </a:r>
            <a:r>
              <a:rPr lang="cs-CZ" dirty="0" err="1" smtClean="0"/>
              <a:t>pozitiní</a:t>
            </a:r>
            <a:r>
              <a:rPr lang="cs-CZ" dirty="0" smtClean="0"/>
              <a:t> PAT, pozitivní výsledek zkoušky kompatibility</a:t>
            </a:r>
          </a:p>
          <a:p>
            <a:r>
              <a:rPr lang="cs-CZ" dirty="0" smtClean="0"/>
              <a:t>Léčba:</a:t>
            </a:r>
          </a:p>
          <a:p>
            <a:pPr lvl="2"/>
            <a:r>
              <a:rPr lang="cs-CZ" dirty="0" smtClean="0"/>
              <a:t>Protišoková léčba, zajištění </a:t>
            </a:r>
            <a:r>
              <a:rPr lang="cs-CZ" dirty="0" err="1" smtClean="0"/>
              <a:t>relálních</a:t>
            </a:r>
            <a:r>
              <a:rPr lang="cs-CZ" dirty="0" smtClean="0"/>
              <a:t> funkcí (forsírovaná diuréza, hemodialýza), prevence DIC, zajištění vitálních funkcí</a:t>
            </a:r>
          </a:p>
        </p:txBody>
      </p:sp>
    </p:spTree>
    <p:extLst>
      <p:ext uri="{BB962C8B-B14F-4D97-AF65-F5344CB8AC3E}">
        <p14:creationId xmlns:p14="http://schemas.microsoft.com/office/powerpoint/2010/main" val="365429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i="1" u="sng" dirty="0" smtClean="0">
                <a:solidFill>
                  <a:srgbClr val="C00000"/>
                </a:solidFill>
              </a:rPr>
              <a:t>Pozdní hemolytická</a:t>
            </a:r>
            <a:endParaRPr lang="cs-CZ" b="1" i="1" u="sng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Příčina:</a:t>
            </a:r>
          </a:p>
          <a:p>
            <a:pPr lvl="2"/>
            <a:r>
              <a:rPr lang="cs-CZ" b="1" dirty="0" smtClean="0"/>
              <a:t>Pacient byl imunizován v minulosti </a:t>
            </a:r>
            <a:r>
              <a:rPr lang="cs-CZ" dirty="0" smtClean="0"/>
              <a:t>– důsledek sekundární imunitní odpovědi na opakovanou expozici erytrocytovým antigenům, proti kterým má pacient vytvořenu </a:t>
            </a:r>
            <a:r>
              <a:rPr lang="cs-CZ" dirty="0" err="1" smtClean="0"/>
              <a:t>aloprotilátku</a:t>
            </a:r>
            <a:endParaRPr lang="cs-CZ" dirty="0" smtClean="0"/>
          </a:p>
          <a:p>
            <a:r>
              <a:rPr lang="cs-CZ" dirty="0" smtClean="0"/>
              <a:t>Klinické příznaky:</a:t>
            </a:r>
          </a:p>
          <a:p>
            <a:pPr lvl="2"/>
            <a:r>
              <a:rPr lang="cs-CZ" dirty="0" smtClean="0"/>
              <a:t>Horečka, žloutenka, anémie v odstupu 5 až 14 dnů – extravaskulární hemolýza, selhání ledvin méně často</a:t>
            </a:r>
          </a:p>
          <a:p>
            <a:r>
              <a:rPr lang="cs-CZ" dirty="0" smtClean="0"/>
              <a:t>Diagnóza:</a:t>
            </a:r>
          </a:p>
          <a:p>
            <a:pPr lvl="2"/>
            <a:r>
              <a:rPr lang="cs-CZ" dirty="0" smtClean="0"/>
              <a:t>Anémie, vzestup bilirubinu, LDH, pokles </a:t>
            </a:r>
            <a:r>
              <a:rPr lang="cs-CZ" dirty="0" err="1" smtClean="0"/>
              <a:t>haptoglobinu</a:t>
            </a:r>
            <a:r>
              <a:rPr lang="cs-CZ" dirty="0" smtClean="0"/>
              <a:t>,, </a:t>
            </a:r>
            <a:r>
              <a:rPr lang="cs-CZ" dirty="0" err="1" smtClean="0"/>
              <a:t>hemoglobinurie</a:t>
            </a:r>
            <a:r>
              <a:rPr lang="cs-CZ" dirty="0" smtClean="0"/>
              <a:t>, pozitivní PAT, průkaz </a:t>
            </a:r>
            <a:r>
              <a:rPr lang="cs-CZ" dirty="0" err="1" smtClean="0"/>
              <a:t>antierytrocytární</a:t>
            </a:r>
            <a:r>
              <a:rPr lang="cs-CZ" dirty="0" smtClean="0"/>
              <a:t> protilátky</a:t>
            </a:r>
          </a:p>
          <a:p>
            <a:r>
              <a:rPr lang="cs-CZ" dirty="0" smtClean="0"/>
              <a:t>Léčba: </a:t>
            </a:r>
          </a:p>
          <a:p>
            <a:pPr lvl="2"/>
            <a:r>
              <a:rPr lang="cs-CZ" dirty="0" err="1" smtClean="0"/>
              <a:t>Symtomatická</a:t>
            </a:r>
            <a:r>
              <a:rPr lang="cs-CZ" dirty="0" smtClean="0"/>
              <a:t>, transfuze </a:t>
            </a:r>
            <a:r>
              <a:rPr lang="cs-CZ" dirty="0" err="1" smtClean="0"/>
              <a:t>ery</a:t>
            </a:r>
            <a:r>
              <a:rPr lang="cs-CZ" dirty="0" smtClean="0"/>
              <a:t> bez antigenu, proti kterému je vytvořena protilátka</a:t>
            </a:r>
          </a:p>
          <a:p>
            <a:r>
              <a:rPr lang="cs-CZ" dirty="0" smtClean="0"/>
              <a:t>Prevence: dodržení bezpečných postupů </a:t>
            </a:r>
            <a:endParaRPr lang="cs-CZ" dirty="0"/>
          </a:p>
          <a:p>
            <a:pPr lvl="2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23560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u="sng" dirty="0" smtClean="0">
                <a:solidFill>
                  <a:srgbClr val="C00000"/>
                </a:solidFill>
              </a:rPr>
              <a:t>Febrilní </a:t>
            </a:r>
            <a:r>
              <a:rPr lang="cs-CZ" b="1" i="1" u="sng" dirty="0" err="1" smtClean="0">
                <a:solidFill>
                  <a:srgbClr val="C00000"/>
                </a:solidFill>
              </a:rPr>
              <a:t>nehemolytická</a:t>
            </a:r>
            <a:endParaRPr lang="cs-CZ" b="1" i="1" u="sng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 smtClean="0"/>
              <a:t>Příčina:</a:t>
            </a:r>
          </a:p>
          <a:p>
            <a:pPr lvl="2"/>
            <a:r>
              <a:rPr lang="cs-CZ" dirty="0" smtClean="0"/>
              <a:t>Patří k nejčastějším, způsobena mediátory a </a:t>
            </a:r>
            <a:r>
              <a:rPr lang="cs-CZ" dirty="0" err="1" smtClean="0"/>
              <a:t>cytokiny</a:t>
            </a:r>
            <a:r>
              <a:rPr lang="cs-CZ" dirty="0" smtClean="0"/>
              <a:t> z leukocytů nebo anti-HLA protilátkami</a:t>
            </a:r>
          </a:p>
          <a:p>
            <a:r>
              <a:rPr lang="cs-CZ" dirty="0" smtClean="0"/>
              <a:t>Klinické příznaky:</a:t>
            </a:r>
          </a:p>
          <a:p>
            <a:pPr lvl="2"/>
            <a:r>
              <a:rPr lang="cs-CZ" dirty="0" smtClean="0"/>
              <a:t>Horečka, třesavka , zimnice obvykle do 30-60 minut od zahájení transfuze</a:t>
            </a:r>
          </a:p>
          <a:p>
            <a:r>
              <a:rPr lang="cs-CZ" dirty="0"/>
              <a:t>Diagnóza</a:t>
            </a:r>
            <a:r>
              <a:rPr lang="cs-CZ" dirty="0" smtClean="0"/>
              <a:t>:</a:t>
            </a:r>
          </a:p>
          <a:p>
            <a:pPr lvl="2"/>
            <a:r>
              <a:rPr lang="cs-CZ" dirty="0" smtClean="0"/>
              <a:t>Zvýšení tělesné teploty o nejméně 1˚C. Příznaky FNHTR se mohou vyskytovat i u závažných </a:t>
            </a:r>
            <a:r>
              <a:rPr lang="cs-CZ" dirty="0" err="1" smtClean="0"/>
              <a:t>potransfuzních</a:t>
            </a:r>
            <a:r>
              <a:rPr lang="cs-CZ" dirty="0" smtClean="0"/>
              <a:t> reakcí – </a:t>
            </a:r>
            <a:r>
              <a:rPr lang="cs-CZ" dirty="0" err="1" smtClean="0"/>
              <a:t>dif.dg</a:t>
            </a:r>
            <a:r>
              <a:rPr lang="cs-CZ" dirty="0" smtClean="0"/>
              <a:t>. akutní hemolýza, bakteriémie, TRALI</a:t>
            </a:r>
            <a:endParaRPr lang="cs-CZ" dirty="0"/>
          </a:p>
          <a:p>
            <a:r>
              <a:rPr lang="cs-CZ" dirty="0"/>
              <a:t>Léčba</a:t>
            </a:r>
            <a:r>
              <a:rPr lang="cs-CZ" dirty="0" smtClean="0"/>
              <a:t>: </a:t>
            </a:r>
          </a:p>
          <a:p>
            <a:pPr lvl="2"/>
            <a:r>
              <a:rPr lang="cs-CZ" dirty="0" smtClean="0"/>
              <a:t>Antipyretika dle potřeby</a:t>
            </a:r>
            <a:endParaRPr lang="cs-CZ" dirty="0"/>
          </a:p>
          <a:p>
            <a:r>
              <a:rPr lang="cs-CZ" dirty="0" smtClean="0"/>
              <a:t>Prevence:</a:t>
            </a:r>
          </a:p>
          <a:p>
            <a:pPr lvl="2"/>
            <a:r>
              <a:rPr lang="cs-CZ" dirty="0" err="1" smtClean="0"/>
              <a:t>deleukotizace</a:t>
            </a:r>
            <a:r>
              <a:rPr lang="cs-CZ" dirty="0" smtClean="0"/>
              <a:t> TP (v zemích, kde byla zavedena plošná </a:t>
            </a:r>
            <a:r>
              <a:rPr lang="cs-CZ" dirty="0" err="1" smtClean="0"/>
              <a:t>deleukotizace</a:t>
            </a:r>
            <a:r>
              <a:rPr lang="cs-CZ" dirty="0" smtClean="0"/>
              <a:t> se výskyt FNHTR významně snížil).</a:t>
            </a:r>
          </a:p>
        </p:txBody>
      </p:sp>
    </p:spTree>
    <p:extLst>
      <p:ext uri="{BB962C8B-B14F-4D97-AF65-F5344CB8AC3E}">
        <p14:creationId xmlns:p14="http://schemas.microsoft.com/office/powerpoint/2010/main" val="99988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u="sng" dirty="0" smtClean="0">
                <a:solidFill>
                  <a:srgbClr val="C00000"/>
                </a:solidFill>
              </a:rPr>
              <a:t>Bakteriálně toxická</a:t>
            </a:r>
            <a:endParaRPr lang="cs-CZ" b="1" i="1" u="sng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Příčina:</a:t>
            </a:r>
          </a:p>
          <a:p>
            <a:pPr lvl="2"/>
            <a:r>
              <a:rPr lang="cs-CZ" dirty="0" smtClean="0"/>
              <a:t>Bakteriální kontaminace TP</a:t>
            </a:r>
            <a:endParaRPr lang="cs-CZ" dirty="0"/>
          </a:p>
          <a:p>
            <a:pPr lvl="2"/>
            <a:r>
              <a:rPr lang="cs-CZ" dirty="0" smtClean="0"/>
              <a:t>Nejdéle známé riziko </a:t>
            </a:r>
            <a:r>
              <a:rPr lang="cs-CZ" dirty="0" err="1" smtClean="0"/>
              <a:t>hemoterapie</a:t>
            </a:r>
            <a:r>
              <a:rPr lang="cs-CZ" dirty="0" smtClean="0"/>
              <a:t> – nejvyšší u trombocytů, které se skladují při pokojové teplotě</a:t>
            </a:r>
          </a:p>
          <a:p>
            <a:r>
              <a:rPr lang="cs-CZ" dirty="0" smtClean="0"/>
              <a:t>Klinické příznaky:</a:t>
            </a:r>
          </a:p>
          <a:p>
            <a:pPr lvl="2"/>
            <a:r>
              <a:rPr lang="cs-CZ" dirty="0" smtClean="0"/>
              <a:t>Horečka, zimnice, zvracení, průjem, tachykardie, hypotenze, šok</a:t>
            </a:r>
          </a:p>
          <a:p>
            <a:r>
              <a:rPr lang="cs-CZ" dirty="0" smtClean="0"/>
              <a:t>Diagnóza:</a:t>
            </a:r>
          </a:p>
          <a:p>
            <a:pPr lvl="2"/>
            <a:r>
              <a:rPr lang="cs-CZ" dirty="0" smtClean="0"/>
              <a:t>Vyšetření hemokultury, sterilita TP</a:t>
            </a:r>
          </a:p>
          <a:p>
            <a:pPr lvl="2"/>
            <a:r>
              <a:rPr lang="cs-CZ" dirty="0" smtClean="0"/>
              <a:t>Bakteriální kontaminaci vyloučit vždy u závažných reakcí s horečkou a hypotenzí</a:t>
            </a:r>
          </a:p>
          <a:p>
            <a:r>
              <a:rPr lang="cs-CZ" dirty="0" smtClean="0"/>
              <a:t>Léčba: </a:t>
            </a:r>
          </a:p>
          <a:p>
            <a:pPr lvl="2"/>
            <a:r>
              <a:rPr lang="cs-CZ" dirty="0" smtClean="0"/>
              <a:t>symptomatická léčba, antibiotika</a:t>
            </a:r>
          </a:p>
          <a:p>
            <a:r>
              <a:rPr lang="cs-CZ" dirty="0" smtClean="0"/>
              <a:t>Prevence: </a:t>
            </a:r>
          </a:p>
          <a:p>
            <a:pPr lvl="2"/>
            <a:r>
              <a:rPr lang="cs-CZ" dirty="0" smtClean="0"/>
              <a:t>vizuální kontrola TP, striktní dodržení podmínek pro skladování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4981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u="sng" dirty="0" smtClean="0">
                <a:solidFill>
                  <a:srgbClr val="C00000"/>
                </a:solidFill>
              </a:rPr>
              <a:t>Alergická a anafylaktická</a:t>
            </a:r>
            <a:endParaRPr lang="cs-CZ" b="1" i="1" u="sng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Příčina:</a:t>
            </a:r>
          </a:p>
          <a:p>
            <a:pPr lvl="2"/>
            <a:r>
              <a:rPr lang="cs-CZ" dirty="0" smtClean="0"/>
              <a:t>Nejčastěji po TP s obsahem plazmy</a:t>
            </a:r>
          </a:p>
          <a:p>
            <a:pPr lvl="2"/>
            <a:r>
              <a:rPr lang="cs-CZ" dirty="0" smtClean="0"/>
              <a:t>Specifické protilátky proti plazmatickým bílkovinám v TP</a:t>
            </a:r>
          </a:p>
          <a:p>
            <a:pPr lvl="2"/>
            <a:r>
              <a:rPr lang="cs-CZ" dirty="0" smtClean="0"/>
              <a:t>Anafylaxe – u pacientů se selektivním </a:t>
            </a:r>
            <a:r>
              <a:rPr lang="cs-CZ" dirty="0" err="1" smtClean="0"/>
              <a:t>IgA</a:t>
            </a:r>
            <a:r>
              <a:rPr lang="cs-CZ" dirty="0" smtClean="0"/>
              <a:t> deficitem s anti-</a:t>
            </a:r>
            <a:r>
              <a:rPr lang="cs-CZ" dirty="0" err="1" smtClean="0"/>
              <a:t>IgA</a:t>
            </a:r>
            <a:endParaRPr lang="cs-CZ" dirty="0" smtClean="0"/>
          </a:p>
          <a:p>
            <a:r>
              <a:rPr lang="cs-CZ" dirty="0" smtClean="0"/>
              <a:t>Klinické příznaky:</a:t>
            </a:r>
          </a:p>
          <a:p>
            <a:pPr lvl="2"/>
            <a:r>
              <a:rPr lang="cs-CZ" dirty="0" smtClean="0"/>
              <a:t>Kopřivka, svědění, zvracení, průjem, hypotenze, šok, dušnost</a:t>
            </a:r>
          </a:p>
          <a:p>
            <a:r>
              <a:rPr lang="cs-CZ" dirty="0" smtClean="0"/>
              <a:t>Diagnóza: </a:t>
            </a:r>
          </a:p>
          <a:p>
            <a:pPr lvl="2"/>
            <a:r>
              <a:rPr lang="cs-CZ" dirty="0" smtClean="0"/>
              <a:t>u opakovaných těžkých průběhů vyšetřit hladinu </a:t>
            </a:r>
            <a:r>
              <a:rPr lang="cs-CZ" dirty="0" err="1" smtClean="0"/>
              <a:t>IgA</a:t>
            </a:r>
            <a:endParaRPr lang="cs-CZ" dirty="0" smtClean="0"/>
          </a:p>
          <a:p>
            <a:r>
              <a:rPr lang="cs-CZ" dirty="0" smtClean="0"/>
              <a:t>Léčba: </a:t>
            </a:r>
          </a:p>
          <a:p>
            <a:pPr lvl="2"/>
            <a:r>
              <a:rPr lang="cs-CZ" dirty="0" smtClean="0"/>
              <a:t>symptomatická léčba alergických projevů</a:t>
            </a:r>
          </a:p>
          <a:p>
            <a:r>
              <a:rPr lang="cs-CZ" dirty="0" smtClean="0"/>
              <a:t>Prevence: </a:t>
            </a:r>
          </a:p>
          <a:p>
            <a:pPr lvl="2"/>
            <a:r>
              <a:rPr lang="cs-CZ" dirty="0" smtClean="0"/>
              <a:t>promytí TP u těžkých reakcí, antihistaminika, kortikoidy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4415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Typy transfuzních přípravků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6666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i="1" u="sng" dirty="0" smtClean="0">
                <a:solidFill>
                  <a:srgbClr val="C00000"/>
                </a:solidFill>
              </a:rPr>
              <a:t>TRALI (</a:t>
            </a:r>
            <a:r>
              <a:rPr lang="cs-CZ" b="1" i="1" u="sng" dirty="0" err="1" smtClean="0">
                <a:solidFill>
                  <a:srgbClr val="C00000"/>
                </a:solidFill>
              </a:rPr>
              <a:t>Transfusion</a:t>
            </a:r>
            <a:r>
              <a:rPr lang="cs-CZ" b="1" i="1" u="sng" dirty="0" smtClean="0">
                <a:solidFill>
                  <a:srgbClr val="C00000"/>
                </a:solidFill>
              </a:rPr>
              <a:t> </a:t>
            </a:r>
            <a:r>
              <a:rPr lang="cs-CZ" b="1" i="1" u="sng" dirty="0" err="1">
                <a:solidFill>
                  <a:srgbClr val="C00000"/>
                </a:solidFill>
              </a:rPr>
              <a:t>R</a:t>
            </a:r>
            <a:r>
              <a:rPr lang="cs-CZ" b="1" i="1" u="sng" dirty="0" err="1" smtClean="0">
                <a:solidFill>
                  <a:srgbClr val="C00000"/>
                </a:solidFill>
              </a:rPr>
              <a:t>elated</a:t>
            </a:r>
            <a:r>
              <a:rPr lang="cs-CZ" b="1" i="1" u="sng" dirty="0" smtClean="0">
                <a:solidFill>
                  <a:srgbClr val="C00000"/>
                </a:solidFill>
              </a:rPr>
              <a:t> </a:t>
            </a:r>
            <a:r>
              <a:rPr lang="cs-CZ" b="1" i="1" u="sng" dirty="0" err="1" smtClean="0">
                <a:solidFill>
                  <a:srgbClr val="C00000"/>
                </a:solidFill>
              </a:rPr>
              <a:t>Acute</a:t>
            </a:r>
            <a:r>
              <a:rPr lang="cs-CZ" b="1" i="1" u="sng" dirty="0" smtClean="0">
                <a:solidFill>
                  <a:srgbClr val="C00000"/>
                </a:solidFill>
              </a:rPr>
              <a:t> </a:t>
            </a:r>
            <a:r>
              <a:rPr lang="cs-CZ" b="1" i="1" u="sng" dirty="0" err="1" smtClean="0">
                <a:solidFill>
                  <a:srgbClr val="C00000"/>
                </a:solidFill>
              </a:rPr>
              <a:t>Lung</a:t>
            </a:r>
            <a:r>
              <a:rPr lang="cs-CZ" b="1" i="1" u="sng" dirty="0" smtClean="0">
                <a:solidFill>
                  <a:srgbClr val="C00000"/>
                </a:solidFill>
              </a:rPr>
              <a:t> </a:t>
            </a:r>
            <a:r>
              <a:rPr lang="cs-CZ" b="1" i="1" u="sng" dirty="0" err="1" smtClean="0">
                <a:solidFill>
                  <a:srgbClr val="C00000"/>
                </a:solidFill>
              </a:rPr>
              <a:t>Injury</a:t>
            </a:r>
            <a:r>
              <a:rPr lang="cs-CZ" b="1" i="1" u="sng" dirty="0" smtClean="0">
                <a:solidFill>
                  <a:srgbClr val="C00000"/>
                </a:solidFill>
              </a:rPr>
              <a:t>)</a:t>
            </a:r>
            <a:endParaRPr lang="cs-CZ" b="1" i="1" u="sng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2000" dirty="0" smtClean="0"/>
              <a:t>Příčina:</a:t>
            </a:r>
          </a:p>
          <a:p>
            <a:pPr lvl="2"/>
            <a:r>
              <a:rPr lang="cs-CZ" sz="2000" dirty="0" smtClean="0"/>
              <a:t>Přítomnost anti-HLA nebo anti-HNA v plazmě dárce, méně často příjemce. Leukocyty </a:t>
            </a:r>
            <a:r>
              <a:rPr lang="cs-CZ" sz="2000" dirty="0" err="1" smtClean="0"/>
              <a:t>adherují</a:t>
            </a:r>
            <a:r>
              <a:rPr lang="cs-CZ" sz="2000" dirty="0" smtClean="0"/>
              <a:t> k endotelu plicních kapilár – obstrukce plicní mikrocirkulace – rozvoj ARDS</a:t>
            </a:r>
          </a:p>
          <a:p>
            <a:r>
              <a:rPr lang="cs-CZ" sz="2000" dirty="0"/>
              <a:t>Klinické příznaky</a:t>
            </a:r>
            <a:r>
              <a:rPr lang="cs-CZ" sz="2000" dirty="0" smtClean="0"/>
              <a:t>:</a:t>
            </a:r>
          </a:p>
          <a:p>
            <a:pPr lvl="2"/>
            <a:r>
              <a:rPr lang="cs-CZ" sz="2000" dirty="0" smtClean="0"/>
              <a:t>Horečka, hypotenze, respirační selhání s </a:t>
            </a:r>
            <a:r>
              <a:rPr lang="cs-CZ" sz="2000" b="1" dirty="0" smtClean="0"/>
              <a:t>oboustrannými</a:t>
            </a:r>
            <a:r>
              <a:rPr lang="cs-CZ" sz="2000" dirty="0" smtClean="0"/>
              <a:t> plicními infiltráty do 6 hodiny po aplikaci, </a:t>
            </a:r>
            <a:r>
              <a:rPr lang="cs-CZ" sz="2000" b="1" dirty="0" smtClean="0"/>
              <a:t>nejsou známky oběhového přetížení</a:t>
            </a:r>
            <a:endParaRPr lang="cs-CZ" sz="2000" b="1" dirty="0"/>
          </a:p>
          <a:p>
            <a:r>
              <a:rPr lang="cs-CZ" sz="2000" dirty="0"/>
              <a:t>Diagnóza</a:t>
            </a:r>
            <a:r>
              <a:rPr lang="cs-CZ" sz="2000" dirty="0" smtClean="0"/>
              <a:t>:</a:t>
            </a:r>
          </a:p>
          <a:p>
            <a:pPr lvl="2"/>
            <a:r>
              <a:rPr lang="cs-CZ" sz="2000" dirty="0" smtClean="0"/>
              <a:t>Saturace O₂, předozadní </a:t>
            </a:r>
            <a:r>
              <a:rPr lang="cs-CZ" sz="2000" dirty="0" err="1" smtClean="0"/>
              <a:t>rtg</a:t>
            </a:r>
            <a:r>
              <a:rPr lang="cs-CZ" sz="2000" dirty="0" smtClean="0"/>
              <a:t> plic, anti-HLA nebo anti-HNA protilátky</a:t>
            </a:r>
            <a:endParaRPr lang="cs-CZ" sz="2000" dirty="0"/>
          </a:p>
          <a:p>
            <a:r>
              <a:rPr lang="cs-CZ" sz="2000" dirty="0"/>
              <a:t>Léčba</a:t>
            </a:r>
            <a:r>
              <a:rPr lang="cs-CZ" sz="2000" dirty="0" smtClean="0"/>
              <a:t>:</a:t>
            </a:r>
          </a:p>
          <a:p>
            <a:pPr lvl="2"/>
            <a:r>
              <a:rPr lang="cs-CZ" sz="2000" dirty="0" err="1" smtClean="0"/>
              <a:t>Oxygenoterapie</a:t>
            </a:r>
            <a:r>
              <a:rPr lang="cs-CZ" sz="2000" dirty="0" smtClean="0"/>
              <a:t>, umělá plicní ventilace, </a:t>
            </a:r>
            <a:r>
              <a:rPr lang="cs-CZ" sz="2000" dirty="0" err="1" smtClean="0"/>
              <a:t>deleukotizované</a:t>
            </a:r>
            <a:r>
              <a:rPr lang="cs-CZ" sz="2000" dirty="0" smtClean="0"/>
              <a:t> TP</a:t>
            </a:r>
            <a:endParaRPr lang="cs-CZ" sz="2000" dirty="0"/>
          </a:p>
          <a:p>
            <a:r>
              <a:rPr lang="cs-CZ" sz="2000" dirty="0" smtClean="0"/>
              <a:t>Prevence: vyřazení plazmy od žen z klinického použití</a:t>
            </a:r>
          </a:p>
        </p:txBody>
      </p:sp>
    </p:spTree>
    <p:extLst>
      <p:ext uri="{BB962C8B-B14F-4D97-AF65-F5344CB8AC3E}">
        <p14:creationId xmlns:p14="http://schemas.microsoft.com/office/powerpoint/2010/main" val="344322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b="1" i="1" dirty="0" smtClean="0">
                <a:solidFill>
                  <a:srgbClr val="C00000"/>
                </a:solidFill>
              </a:rPr>
              <a:t>TRALI</a:t>
            </a:r>
            <a:endParaRPr lang="cs-CZ" b="1" i="1" dirty="0">
              <a:solidFill>
                <a:srgbClr val="C00000"/>
              </a:solidFill>
            </a:endParaRPr>
          </a:p>
        </p:txBody>
      </p:sp>
      <p:sp>
        <p:nvSpPr>
          <p:cNvPr id="7" name="Zástupný symbol pro obsah 6"/>
          <p:cNvSpPr>
            <a:spLocks noGrp="1"/>
          </p:cNvSpPr>
          <p:nvPr>
            <p:ph sz="half" idx="1"/>
          </p:nvPr>
        </p:nvSpPr>
        <p:spPr>
          <a:ln w="38100">
            <a:solidFill>
              <a:srgbClr val="0070C0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cs-CZ" b="1" dirty="0"/>
              <a:t>Před transfuzí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9" name="Zástupný symbol pro obsah 8"/>
          <p:cNvSpPr>
            <a:spLocks noGrp="1"/>
          </p:cNvSpPr>
          <p:nvPr>
            <p:ph sz="half" idx="2"/>
          </p:nvPr>
        </p:nvSpPr>
        <p:spPr>
          <a:ln w="38100">
            <a:solidFill>
              <a:srgbClr val="0070C0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cs-CZ" b="1" dirty="0"/>
              <a:t>Po transfuzi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348880"/>
            <a:ext cx="3271267" cy="2850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348880"/>
            <a:ext cx="3024335" cy="2859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3462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i="1" u="sng" dirty="0" smtClean="0">
                <a:solidFill>
                  <a:srgbClr val="C00000"/>
                </a:solidFill>
              </a:rPr>
              <a:t>TA – </a:t>
            </a:r>
            <a:r>
              <a:rPr lang="cs-CZ" b="1" i="1" u="sng" dirty="0" err="1" smtClean="0">
                <a:solidFill>
                  <a:srgbClr val="C00000"/>
                </a:solidFill>
              </a:rPr>
              <a:t>GvHD</a:t>
            </a:r>
            <a:r>
              <a:rPr lang="cs-CZ" b="1" i="1" u="sng" dirty="0" smtClean="0">
                <a:solidFill>
                  <a:srgbClr val="C00000"/>
                </a:solidFill>
              </a:rPr>
              <a:t> (</a:t>
            </a:r>
            <a:r>
              <a:rPr lang="cs-CZ" b="1" i="1" u="sng" dirty="0" err="1" smtClean="0">
                <a:solidFill>
                  <a:srgbClr val="C00000"/>
                </a:solidFill>
              </a:rPr>
              <a:t>Transfusion-associated</a:t>
            </a:r>
            <a:r>
              <a:rPr lang="cs-CZ" b="1" i="1" u="sng" dirty="0" smtClean="0">
                <a:solidFill>
                  <a:srgbClr val="C00000"/>
                </a:solidFill>
              </a:rPr>
              <a:t> </a:t>
            </a:r>
            <a:r>
              <a:rPr lang="cs-CZ" b="1" i="1" u="sng" dirty="0" err="1" smtClean="0">
                <a:solidFill>
                  <a:srgbClr val="C00000"/>
                </a:solidFill>
              </a:rPr>
              <a:t>Graft</a:t>
            </a:r>
            <a:r>
              <a:rPr lang="cs-CZ" b="1" i="1" u="sng" dirty="0" smtClean="0">
                <a:solidFill>
                  <a:srgbClr val="C00000"/>
                </a:solidFill>
              </a:rPr>
              <a:t> versus Host </a:t>
            </a:r>
            <a:r>
              <a:rPr lang="cs-CZ" b="1" i="1" u="sng" dirty="0" err="1" smtClean="0">
                <a:solidFill>
                  <a:srgbClr val="C00000"/>
                </a:solidFill>
              </a:rPr>
              <a:t>disease</a:t>
            </a:r>
            <a:r>
              <a:rPr lang="cs-CZ" b="1" i="1" u="sng" dirty="0" smtClean="0">
                <a:solidFill>
                  <a:srgbClr val="C00000"/>
                </a:solidFill>
              </a:rPr>
              <a:t>)</a:t>
            </a:r>
            <a:endParaRPr lang="cs-CZ" b="1" i="1" u="sng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Příčina:</a:t>
            </a:r>
          </a:p>
          <a:p>
            <a:pPr lvl="2"/>
            <a:r>
              <a:rPr lang="cs-CZ" dirty="0" smtClean="0"/>
              <a:t>Raritní, často fatální</a:t>
            </a:r>
          </a:p>
          <a:p>
            <a:pPr lvl="2"/>
            <a:r>
              <a:rPr lang="cs-CZ" dirty="0" smtClean="0"/>
              <a:t>Proliferace imunokompetentních dárcovských lymfocytů v těle </a:t>
            </a:r>
            <a:r>
              <a:rPr lang="cs-CZ" dirty="0" err="1" smtClean="0"/>
              <a:t>imunokompromitovaného</a:t>
            </a:r>
            <a:r>
              <a:rPr lang="cs-CZ" dirty="0" smtClean="0"/>
              <a:t> příjemce</a:t>
            </a:r>
          </a:p>
          <a:p>
            <a:pPr lvl="2"/>
            <a:r>
              <a:rPr lang="cs-CZ" dirty="0" smtClean="0"/>
              <a:t>Riziko </a:t>
            </a:r>
            <a:r>
              <a:rPr lang="cs-CZ" dirty="0" err="1" smtClean="0"/>
              <a:t>příbuzeneckých</a:t>
            </a:r>
            <a:r>
              <a:rPr lang="cs-CZ" dirty="0" smtClean="0"/>
              <a:t> transfuzí</a:t>
            </a:r>
            <a:endParaRPr lang="cs-CZ" dirty="0"/>
          </a:p>
          <a:p>
            <a:r>
              <a:rPr lang="cs-CZ" dirty="0" smtClean="0"/>
              <a:t>Klinické příznaky:</a:t>
            </a:r>
          </a:p>
          <a:p>
            <a:pPr lvl="2"/>
            <a:r>
              <a:rPr lang="cs-CZ" dirty="0" smtClean="0"/>
              <a:t>Horečka, erytém, zvracení, průjmy, lymfadenopatie, </a:t>
            </a:r>
            <a:r>
              <a:rPr lang="cs-CZ" dirty="0" err="1" smtClean="0"/>
              <a:t>hepatopatie</a:t>
            </a:r>
            <a:r>
              <a:rPr lang="cs-CZ" dirty="0" smtClean="0"/>
              <a:t>, </a:t>
            </a:r>
            <a:r>
              <a:rPr lang="cs-CZ" dirty="0" err="1" smtClean="0"/>
              <a:t>pancytopenie</a:t>
            </a:r>
            <a:r>
              <a:rPr lang="cs-CZ" dirty="0" smtClean="0"/>
              <a:t> za 4 – 30 dnů po transfuzi</a:t>
            </a:r>
          </a:p>
          <a:p>
            <a:r>
              <a:rPr lang="cs-CZ" dirty="0" smtClean="0"/>
              <a:t>Diagnóza: </a:t>
            </a:r>
          </a:p>
          <a:p>
            <a:pPr lvl="2"/>
            <a:r>
              <a:rPr lang="cs-CZ" dirty="0" smtClean="0"/>
              <a:t>Biopsie typická pro </a:t>
            </a:r>
            <a:r>
              <a:rPr lang="cs-CZ" dirty="0" err="1" smtClean="0"/>
              <a:t>GvHD</a:t>
            </a:r>
            <a:r>
              <a:rPr lang="cs-CZ" dirty="0" smtClean="0"/>
              <a:t> a průkaz </a:t>
            </a:r>
            <a:r>
              <a:rPr lang="cs-CZ" dirty="0" err="1" smtClean="0"/>
              <a:t>chimérismu</a:t>
            </a:r>
            <a:r>
              <a:rPr lang="cs-CZ" dirty="0" smtClean="0"/>
              <a:t> lymfocytů příjemce s dárcovskými lymfocyty</a:t>
            </a:r>
          </a:p>
          <a:p>
            <a:r>
              <a:rPr lang="cs-CZ" dirty="0" smtClean="0"/>
              <a:t>Prevence: </a:t>
            </a:r>
          </a:p>
          <a:p>
            <a:pPr lvl="2"/>
            <a:r>
              <a:rPr lang="cs-CZ" dirty="0" smtClean="0"/>
              <a:t>ozáření, nepodávat transfuze od pokrevních příbuzných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5603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i="1" u="sng" dirty="0" smtClean="0">
                <a:solidFill>
                  <a:srgbClr val="C00000"/>
                </a:solidFill>
              </a:rPr>
              <a:t>TACO (</a:t>
            </a:r>
            <a:r>
              <a:rPr lang="cs-CZ" b="1" i="1" u="sng" dirty="0" err="1" smtClean="0">
                <a:solidFill>
                  <a:srgbClr val="C00000"/>
                </a:solidFill>
              </a:rPr>
              <a:t>transfusion</a:t>
            </a:r>
            <a:r>
              <a:rPr lang="cs-CZ" b="1" i="1" u="sng" dirty="0" smtClean="0">
                <a:solidFill>
                  <a:srgbClr val="C00000"/>
                </a:solidFill>
              </a:rPr>
              <a:t> </a:t>
            </a:r>
            <a:r>
              <a:rPr lang="cs-CZ" b="1" i="1" u="sng" dirty="0" err="1" smtClean="0">
                <a:solidFill>
                  <a:srgbClr val="C00000"/>
                </a:solidFill>
              </a:rPr>
              <a:t>associated</a:t>
            </a:r>
            <a:r>
              <a:rPr lang="cs-CZ" b="1" i="1" u="sng" dirty="0" smtClean="0">
                <a:solidFill>
                  <a:srgbClr val="C00000"/>
                </a:solidFill>
              </a:rPr>
              <a:t> </a:t>
            </a:r>
            <a:r>
              <a:rPr lang="cs-CZ" b="1" i="1" u="sng" dirty="0" err="1" smtClean="0">
                <a:solidFill>
                  <a:srgbClr val="C00000"/>
                </a:solidFill>
              </a:rPr>
              <a:t>circulatory</a:t>
            </a:r>
            <a:r>
              <a:rPr lang="cs-CZ" b="1" i="1" u="sng" dirty="0" smtClean="0">
                <a:solidFill>
                  <a:srgbClr val="C00000"/>
                </a:solidFill>
              </a:rPr>
              <a:t> </a:t>
            </a:r>
            <a:r>
              <a:rPr lang="cs-CZ" b="1" i="1" u="sng" dirty="0" err="1" smtClean="0">
                <a:solidFill>
                  <a:srgbClr val="C00000"/>
                </a:solidFill>
              </a:rPr>
              <a:t>overload</a:t>
            </a:r>
            <a:r>
              <a:rPr lang="cs-CZ" b="1" i="1" u="sng" dirty="0" smtClean="0">
                <a:solidFill>
                  <a:srgbClr val="C00000"/>
                </a:solidFill>
              </a:rPr>
              <a:t>)</a:t>
            </a:r>
            <a:endParaRPr lang="cs-CZ" b="1" i="1" u="sng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Příčina:</a:t>
            </a:r>
          </a:p>
          <a:p>
            <a:pPr lvl="2"/>
            <a:r>
              <a:rPr lang="cs-CZ" dirty="0" smtClean="0"/>
              <a:t>Po velkoobjemových transfuzích – vznik akutní hypervolemie</a:t>
            </a:r>
          </a:p>
          <a:p>
            <a:r>
              <a:rPr lang="cs-CZ" dirty="0" smtClean="0"/>
              <a:t>Klinické příznaky:</a:t>
            </a:r>
          </a:p>
          <a:p>
            <a:pPr lvl="2"/>
            <a:r>
              <a:rPr lang="cs-CZ" dirty="0" smtClean="0"/>
              <a:t>Dušnost, kašel, akutní plicní edém, bolest hlavy, tachykardie, cyanóza, srdeční selhání do 12 hodin po aplikaci</a:t>
            </a:r>
          </a:p>
          <a:p>
            <a:r>
              <a:rPr lang="cs-CZ" dirty="0"/>
              <a:t>Diagnóza</a:t>
            </a:r>
            <a:r>
              <a:rPr lang="cs-CZ" dirty="0" smtClean="0"/>
              <a:t>:</a:t>
            </a:r>
          </a:p>
          <a:p>
            <a:pPr lvl="2"/>
            <a:r>
              <a:rPr lang="cs-CZ" dirty="0" smtClean="0"/>
              <a:t>Rozvoj akutní dušnosti s poklesem saturace </a:t>
            </a:r>
            <a:r>
              <a:rPr lang="cs-CZ" dirty="0"/>
              <a:t>O</a:t>
            </a:r>
            <a:r>
              <a:rPr lang="cs-CZ" dirty="0" smtClean="0"/>
              <a:t>₂, typický </a:t>
            </a:r>
            <a:r>
              <a:rPr lang="cs-CZ" dirty="0" err="1" smtClean="0"/>
              <a:t>rtg</a:t>
            </a:r>
            <a:r>
              <a:rPr lang="cs-CZ" dirty="0" smtClean="0"/>
              <a:t> obraz kardiální dekompenzace</a:t>
            </a:r>
            <a:endParaRPr lang="cs-CZ" dirty="0"/>
          </a:p>
          <a:p>
            <a:r>
              <a:rPr lang="cs-CZ" dirty="0"/>
              <a:t>Léčba</a:t>
            </a:r>
            <a:r>
              <a:rPr lang="cs-CZ" dirty="0" smtClean="0"/>
              <a:t>:</a:t>
            </a:r>
          </a:p>
          <a:p>
            <a:pPr lvl="2"/>
            <a:r>
              <a:rPr lang="cs-CZ" dirty="0" err="1" smtClean="0"/>
              <a:t>Oxygenace</a:t>
            </a:r>
            <a:r>
              <a:rPr lang="cs-CZ" dirty="0" smtClean="0"/>
              <a:t>, diuretika</a:t>
            </a:r>
          </a:p>
          <a:p>
            <a:r>
              <a:rPr lang="cs-CZ" dirty="0" smtClean="0"/>
              <a:t>Prevence: </a:t>
            </a:r>
          </a:p>
          <a:p>
            <a:pPr lvl="2"/>
            <a:r>
              <a:rPr lang="cs-CZ" dirty="0" smtClean="0"/>
              <a:t>dodržet rychlost podání 2-4ml/kg tělesné hmotnosti pacienta za hodinu, u rizikových 1ml/kg</a:t>
            </a:r>
          </a:p>
        </p:txBody>
      </p:sp>
    </p:spTree>
    <p:extLst>
      <p:ext uri="{BB962C8B-B14F-4D97-AF65-F5344CB8AC3E}">
        <p14:creationId xmlns:p14="http://schemas.microsoft.com/office/powerpoint/2010/main" val="121662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u="sng" dirty="0" smtClean="0">
                <a:solidFill>
                  <a:srgbClr val="C00000"/>
                </a:solidFill>
              </a:rPr>
              <a:t>Hypotermie</a:t>
            </a:r>
            <a:endParaRPr lang="cs-CZ" b="1" i="1" u="sng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Tělesná teplota klesá na 32 – 34˚C</a:t>
            </a:r>
          </a:p>
          <a:p>
            <a:r>
              <a:rPr lang="cs-CZ" dirty="0" smtClean="0"/>
              <a:t>Nejčastěji souvislost s masivními transfuzemi</a:t>
            </a:r>
          </a:p>
          <a:p>
            <a:r>
              <a:rPr lang="cs-CZ" dirty="0" smtClean="0"/>
              <a:t>Prevence: ohřátí TP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2256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u="sng" dirty="0" err="1" smtClean="0">
                <a:solidFill>
                  <a:srgbClr val="C00000"/>
                </a:solidFill>
              </a:rPr>
              <a:t>Hyperkalemie</a:t>
            </a:r>
            <a:endParaRPr lang="cs-CZ" b="1" i="1" u="sng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Abnormální zvýšení hladiny kalia po transfuzi</a:t>
            </a:r>
          </a:p>
          <a:p>
            <a:r>
              <a:rPr lang="cs-CZ" dirty="0" smtClean="0"/>
              <a:t>Po rychlém podání erytrocytů (</a:t>
            </a:r>
            <a:r>
              <a:rPr lang="cs-CZ" dirty="0"/>
              <a:t>&gt;</a:t>
            </a:r>
            <a:r>
              <a:rPr lang="cs-CZ" dirty="0" smtClean="0"/>
              <a:t> 60 ml/min.)</a:t>
            </a:r>
          </a:p>
          <a:p>
            <a:r>
              <a:rPr lang="cs-CZ" dirty="0" smtClean="0"/>
              <a:t>Roli hraje i stáří erytrocytů – vyšší obsah kalia je ve dlouho skladovaných a ozářených erytrocytech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8629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u="sng" dirty="0" smtClean="0">
                <a:solidFill>
                  <a:srgbClr val="C00000"/>
                </a:solidFill>
              </a:rPr>
              <a:t>Hypotenze</a:t>
            </a:r>
            <a:endParaRPr lang="cs-CZ" b="1" i="1" u="sng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</a:t>
            </a:r>
            <a:r>
              <a:rPr lang="cs-CZ" dirty="0" smtClean="0"/>
              <a:t>okles krevního tlaku minimálně o 30 </a:t>
            </a:r>
            <a:r>
              <a:rPr lang="cs-CZ" dirty="0" err="1" smtClean="0"/>
              <a:t>mmHg</a:t>
            </a:r>
            <a:r>
              <a:rPr lang="cs-CZ" dirty="0" smtClean="0"/>
              <a:t> do 4 hodin po aplikaci transfuze s vyloučením jiných příčin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3516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u="sng" dirty="0" smtClean="0">
                <a:solidFill>
                  <a:srgbClr val="C00000"/>
                </a:solidFill>
              </a:rPr>
              <a:t>Hypertenze</a:t>
            </a:r>
            <a:endParaRPr lang="cs-CZ" b="1" i="1" u="sng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vzestup </a:t>
            </a:r>
            <a:r>
              <a:rPr lang="cs-CZ" dirty="0"/>
              <a:t>krevního tlaku </a:t>
            </a:r>
            <a:r>
              <a:rPr lang="cs-CZ" dirty="0" smtClean="0"/>
              <a:t>minimálně o </a:t>
            </a:r>
            <a:r>
              <a:rPr lang="cs-CZ" dirty="0"/>
              <a:t>30 </a:t>
            </a:r>
            <a:r>
              <a:rPr lang="cs-CZ" dirty="0" err="1"/>
              <a:t>mmHg</a:t>
            </a:r>
            <a:r>
              <a:rPr lang="cs-CZ" dirty="0"/>
              <a:t> do 4 hodin po aplikaci transfuze s vyloučením jiných příčin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16135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u="sng" dirty="0" err="1" smtClean="0">
                <a:solidFill>
                  <a:srgbClr val="C00000"/>
                </a:solidFill>
              </a:rPr>
              <a:t>Potransfuzní</a:t>
            </a:r>
            <a:r>
              <a:rPr lang="cs-CZ" b="1" i="1" u="sng" dirty="0" smtClean="0">
                <a:solidFill>
                  <a:srgbClr val="C00000"/>
                </a:solidFill>
              </a:rPr>
              <a:t> purpura</a:t>
            </a:r>
            <a:endParaRPr lang="cs-CZ" b="1" i="1" u="sng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Příčina:</a:t>
            </a:r>
          </a:p>
          <a:p>
            <a:pPr lvl="2"/>
            <a:r>
              <a:rPr lang="cs-CZ" dirty="0" smtClean="0"/>
              <a:t>Specifické protilátky proti trombocytům (nejčastěji anti-HPA 1a)</a:t>
            </a:r>
          </a:p>
          <a:p>
            <a:r>
              <a:rPr lang="cs-CZ" dirty="0" smtClean="0"/>
              <a:t>Klinické příznaky:</a:t>
            </a:r>
          </a:p>
          <a:p>
            <a:pPr lvl="2"/>
            <a:r>
              <a:rPr lang="cs-CZ" dirty="0" smtClean="0"/>
              <a:t>Trombocytopenie, krvácivost, závažná </a:t>
            </a:r>
            <a:r>
              <a:rPr lang="cs-CZ" dirty="0" err="1" smtClean="0"/>
              <a:t>potransfuzní</a:t>
            </a:r>
            <a:r>
              <a:rPr lang="cs-CZ" dirty="0" smtClean="0"/>
              <a:t> reakce</a:t>
            </a:r>
          </a:p>
          <a:p>
            <a:r>
              <a:rPr lang="cs-CZ" dirty="0" smtClean="0"/>
              <a:t>Diagnóza:</a:t>
            </a:r>
          </a:p>
          <a:p>
            <a:pPr lvl="2"/>
            <a:r>
              <a:rPr lang="cs-CZ" dirty="0" smtClean="0"/>
              <a:t>Průkaz specifických </a:t>
            </a:r>
            <a:r>
              <a:rPr lang="cs-CZ" dirty="0" err="1" smtClean="0"/>
              <a:t>antitrombocytárních</a:t>
            </a:r>
            <a:r>
              <a:rPr lang="cs-CZ" dirty="0" smtClean="0"/>
              <a:t> protilátek</a:t>
            </a:r>
          </a:p>
          <a:p>
            <a:r>
              <a:rPr lang="cs-CZ" dirty="0" smtClean="0"/>
              <a:t>Léčba: IVIG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4604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u="sng" dirty="0" err="1" smtClean="0">
                <a:solidFill>
                  <a:srgbClr val="C00000"/>
                </a:solidFill>
              </a:rPr>
              <a:t>Potransfuzní</a:t>
            </a:r>
            <a:r>
              <a:rPr lang="cs-CZ" b="1" i="1" u="sng" dirty="0" smtClean="0">
                <a:solidFill>
                  <a:srgbClr val="C00000"/>
                </a:solidFill>
              </a:rPr>
              <a:t> </a:t>
            </a:r>
            <a:r>
              <a:rPr lang="cs-CZ" b="1" i="1" u="sng" dirty="0" err="1" smtClean="0">
                <a:solidFill>
                  <a:srgbClr val="C00000"/>
                </a:solidFill>
              </a:rPr>
              <a:t>hemosideróza</a:t>
            </a:r>
            <a:endParaRPr lang="cs-CZ" b="1" i="1" u="sng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Přetížení železem po dlouhodobé aplikaci transfuzí</a:t>
            </a:r>
          </a:p>
          <a:p>
            <a:r>
              <a:rPr lang="cs-CZ" dirty="0" err="1" smtClean="0"/>
              <a:t>hemosiderin</a:t>
            </a:r>
            <a:r>
              <a:rPr lang="cs-CZ" dirty="0"/>
              <a:t> </a:t>
            </a:r>
            <a:r>
              <a:rPr lang="cs-CZ" dirty="0" smtClean="0"/>
              <a:t>= feritin agregovaný do větších komplexů, poškozuje parenchymatózní orgány a srdce</a:t>
            </a:r>
          </a:p>
          <a:p>
            <a:r>
              <a:rPr lang="cs-CZ" dirty="0" smtClean="0"/>
              <a:t>1 TU obsahuje cca 230 mg elementárního železa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6741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dirty="0" smtClean="0">
                <a:solidFill>
                  <a:srgbClr val="C00000"/>
                </a:solidFill>
              </a:rPr>
              <a:t>Plná krev</a:t>
            </a:r>
            <a:endParaRPr lang="cs-CZ" b="1" i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/>
              <a:t>surovina </a:t>
            </a:r>
            <a:r>
              <a:rPr lang="cs-CZ" dirty="0"/>
              <a:t>pro výrobu </a:t>
            </a:r>
            <a:r>
              <a:rPr lang="cs-CZ" dirty="0" smtClean="0"/>
              <a:t>TP</a:t>
            </a:r>
          </a:p>
          <a:p>
            <a:r>
              <a:rPr lang="cs-CZ" dirty="0" smtClean="0"/>
              <a:t>k transfuzi se nepoužívá</a:t>
            </a:r>
          </a:p>
          <a:p>
            <a:pPr lvl="1"/>
            <a:r>
              <a:rPr lang="cs-CZ" dirty="0" smtClean="0"/>
              <a:t>jednotlivé komponenty plné krve mají odlišné optimální podmínky skladování</a:t>
            </a:r>
          </a:p>
          <a:p>
            <a:pPr lvl="1"/>
            <a:r>
              <a:rPr lang="cs-CZ" dirty="0" smtClean="0"/>
              <a:t>snaha hradit pacientovi cíleně složku krve, které má nedostatek</a:t>
            </a:r>
            <a:endParaRPr lang="cs-CZ" dirty="0"/>
          </a:p>
          <a:p>
            <a:r>
              <a:rPr lang="cs-CZ" dirty="0"/>
              <a:t>v</a:t>
            </a:r>
            <a:r>
              <a:rPr lang="cs-CZ" dirty="0" smtClean="0"/>
              <a:t>ýjimku představuje sporadické použití čerstvé plné krve v urgentní medicíně tam, kde je nutné hradit erytrocyty, trombocyty a plazmu současně </a:t>
            </a:r>
          </a:p>
          <a:p>
            <a:pPr marL="0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923742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cs-CZ" b="1" dirty="0" smtClean="0"/>
              <a:t>Materiál pro vyšetření </a:t>
            </a:r>
            <a:r>
              <a:rPr lang="cs-CZ" b="1" dirty="0" err="1" smtClean="0"/>
              <a:t>potransfuzní</a:t>
            </a:r>
            <a:r>
              <a:rPr lang="cs-CZ" b="1" dirty="0" smtClean="0"/>
              <a:t> reakce: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Vzorek pacienta před transfuzí</a:t>
            </a:r>
          </a:p>
          <a:p>
            <a:r>
              <a:rPr lang="cs-CZ" dirty="0" smtClean="0"/>
              <a:t>Vzorek </a:t>
            </a:r>
            <a:r>
              <a:rPr lang="cs-CZ" dirty="0"/>
              <a:t>pacienta po transfuzi</a:t>
            </a:r>
          </a:p>
          <a:p>
            <a:r>
              <a:rPr lang="cs-CZ" dirty="0"/>
              <a:t>Vak se zbytkem </a:t>
            </a:r>
            <a:r>
              <a:rPr lang="cs-CZ" dirty="0" smtClean="0"/>
              <a:t>TP (5-10 ml)!</a:t>
            </a:r>
            <a:endParaRPr lang="cs-CZ" dirty="0"/>
          </a:p>
          <a:p>
            <a:r>
              <a:rPr lang="cs-CZ" dirty="0"/>
              <a:t>H</a:t>
            </a:r>
            <a:r>
              <a:rPr lang="cs-CZ" dirty="0" smtClean="0"/>
              <a:t>lášení </a:t>
            </a:r>
            <a:r>
              <a:rPr lang="cs-CZ" dirty="0"/>
              <a:t>o </a:t>
            </a:r>
            <a:r>
              <a:rPr lang="cs-CZ" dirty="0" err="1"/>
              <a:t>potransfuzní</a:t>
            </a:r>
            <a:r>
              <a:rPr lang="cs-CZ" dirty="0"/>
              <a:t> </a:t>
            </a:r>
            <a:r>
              <a:rPr lang="cs-CZ" dirty="0" smtClean="0"/>
              <a:t>reakci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7004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dirty="0" smtClean="0">
                <a:solidFill>
                  <a:srgbClr val="C00000"/>
                </a:solidFill>
              </a:rPr>
              <a:t>Závěr</a:t>
            </a:r>
            <a:endParaRPr lang="cs-CZ" b="1" i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Dodržovat stanovené postupy</a:t>
            </a:r>
          </a:p>
          <a:p>
            <a:r>
              <a:rPr lang="cs-CZ" dirty="0" smtClean="0"/>
              <a:t>Dodržovat </a:t>
            </a:r>
            <a:r>
              <a:rPr lang="cs-CZ" smtClean="0"/>
              <a:t>indikace </a:t>
            </a:r>
            <a:endParaRPr lang="cs-CZ" dirty="0" smtClean="0"/>
          </a:p>
          <a:p>
            <a:r>
              <a:rPr lang="cs-CZ" dirty="0" smtClean="0"/>
              <a:t>Zvažovat a indikovat bezkrevní postupy</a:t>
            </a:r>
          </a:p>
          <a:p>
            <a:r>
              <a:rPr lang="cs-CZ" dirty="0" smtClean="0"/>
              <a:t>Využívat postupy ke zvýšení bezpečnosti </a:t>
            </a:r>
            <a:r>
              <a:rPr lang="cs-CZ" dirty="0" err="1" smtClean="0"/>
              <a:t>hemoterapie</a:t>
            </a:r>
            <a:endParaRPr lang="cs-CZ" dirty="0" smtClean="0"/>
          </a:p>
          <a:p>
            <a:r>
              <a:rPr lang="cs-CZ" dirty="0"/>
              <a:t>Restriktivní transfuzní politika</a:t>
            </a:r>
          </a:p>
          <a:p>
            <a:r>
              <a:rPr lang="cs-CZ" dirty="0" smtClean="0"/>
              <a:t>Fungující mezioborová spolupráce</a:t>
            </a:r>
          </a:p>
        </p:txBody>
      </p:sp>
    </p:spTree>
    <p:extLst>
      <p:ext uri="{BB962C8B-B14F-4D97-AF65-F5344CB8AC3E}">
        <p14:creationId xmlns:p14="http://schemas.microsoft.com/office/powerpoint/2010/main" val="385155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trans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78302"/>
            <a:ext cx="3599688" cy="416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9e8222f0619eb9617b69ed267c92cb9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772816"/>
            <a:ext cx="3095625" cy="406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Děkuji za pozornost</a:t>
            </a: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125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dirty="0" smtClean="0">
                <a:solidFill>
                  <a:srgbClr val="C00000"/>
                </a:solidFill>
              </a:rPr>
              <a:t>Erytrocyty</a:t>
            </a:r>
            <a:endParaRPr lang="cs-CZ" b="1" i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u="sng" dirty="0" smtClean="0"/>
              <a:t>Doba použitelnosti:</a:t>
            </a:r>
            <a:r>
              <a:rPr lang="cs-CZ" dirty="0"/>
              <a:t> </a:t>
            </a:r>
            <a:r>
              <a:rPr lang="cs-CZ" dirty="0" smtClean="0">
                <a:solidFill>
                  <a:srgbClr val="C00000"/>
                </a:solidFill>
              </a:rPr>
              <a:t>42-49 dní</a:t>
            </a:r>
          </a:p>
          <a:p>
            <a:r>
              <a:rPr lang="cs-CZ" u="sng" dirty="0" smtClean="0"/>
              <a:t>Teplota skladování:</a:t>
            </a:r>
            <a:r>
              <a:rPr lang="cs-CZ" dirty="0" smtClean="0"/>
              <a:t> </a:t>
            </a:r>
            <a:r>
              <a:rPr lang="cs-CZ" dirty="0" smtClean="0">
                <a:solidFill>
                  <a:srgbClr val="C00000"/>
                </a:solidFill>
              </a:rPr>
              <a:t>2-6°C</a:t>
            </a:r>
          </a:p>
          <a:p>
            <a:r>
              <a:rPr lang="cs-CZ" dirty="0" smtClean="0"/>
              <a:t>Přednostně shoda AB0/</a:t>
            </a:r>
            <a:r>
              <a:rPr lang="cs-CZ" dirty="0" err="1" smtClean="0"/>
              <a:t>RhD</a:t>
            </a:r>
            <a:r>
              <a:rPr lang="cs-CZ" dirty="0" smtClean="0"/>
              <a:t> dárce a příjemce</a:t>
            </a:r>
            <a:endParaRPr lang="cs-CZ" dirty="0"/>
          </a:p>
          <a:p>
            <a:r>
              <a:rPr lang="cs-CZ" dirty="0" err="1" smtClean="0"/>
              <a:t>Předtransfuzní</a:t>
            </a:r>
            <a:r>
              <a:rPr lang="cs-CZ" dirty="0" smtClean="0"/>
              <a:t> vyšetření</a:t>
            </a:r>
          </a:p>
        </p:txBody>
      </p:sp>
    </p:spTree>
    <p:extLst>
      <p:ext uri="{BB962C8B-B14F-4D97-AF65-F5344CB8AC3E}">
        <p14:creationId xmlns:p14="http://schemas.microsoft.com/office/powerpoint/2010/main" val="74379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i="1" dirty="0" smtClean="0"/>
              <a:t>Rozhodnutí </a:t>
            </a:r>
            <a:r>
              <a:rPr lang="cs-CZ" b="1" i="1" dirty="0"/>
              <a:t>o </a:t>
            </a:r>
            <a:r>
              <a:rPr lang="cs-CZ" b="1" i="1" dirty="0" smtClean="0"/>
              <a:t>transfuzi je komplexní: </a:t>
            </a:r>
            <a:r>
              <a:rPr lang="cs-CZ" b="1" i="1" dirty="0"/>
              <a:t/>
            </a:r>
            <a:br>
              <a:rPr lang="cs-CZ" b="1" i="1" dirty="0"/>
            </a:br>
            <a:endParaRPr lang="cs-CZ" b="1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Příčina anémie</a:t>
            </a:r>
          </a:p>
          <a:p>
            <a:r>
              <a:rPr lang="cs-CZ" dirty="0" smtClean="0"/>
              <a:t>Tíže anémie</a:t>
            </a:r>
          </a:p>
          <a:p>
            <a:r>
              <a:rPr lang="cs-CZ" dirty="0"/>
              <a:t>D</a:t>
            </a:r>
            <a:r>
              <a:rPr lang="cs-CZ" dirty="0" smtClean="0"/>
              <a:t>oba a množství ztracené krve</a:t>
            </a:r>
          </a:p>
          <a:p>
            <a:r>
              <a:rPr lang="cs-CZ" dirty="0" smtClean="0"/>
              <a:t>Schopnost kompenzace</a:t>
            </a:r>
          </a:p>
          <a:p>
            <a:r>
              <a:rPr lang="cs-CZ" dirty="0" smtClean="0"/>
              <a:t>Výskyt chorob zhoršujících kompenzační mechanizmy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2964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dirty="0" smtClean="0"/>
              <a:t>Indikace</a:t>
            </a:r>
            <a:endParaRPr lang="cs-CZ" b="1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Cílem transfuze erytrocytů je zajistit dostatečný přísun kyslíku do orgánů a tkání při hypoxii způsobené závažnou </a:t>
            </a:r>
            <a:r>
              <a:rPr lang="cs-CZ" b="1" i="1" dirty="0" smtClean="0"/>
              <a:t>anémií</a:t>
            </a:r>
            <a:r>
              <a:rPr lang="cs-CZ" dirty="0" smtClean="0"/>
              <a:t>.</a:t>
            </a:r>
          </a:p>
          <a:p>
            <a:pPr marL="0" indent="0">
              <a:buNone/>
            </a:pPr>
            <a:endParaRPr lang="cs-CZ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cs-CZ" dirty="0" err="1"/>
              <a:t>Hb</a:t>
            </a:r>
            <a:r>
              <a:rPr lang="cs-CZ" dirty="0"/>
              <a:t> &gt; 100 g/l: indikace neexistuje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err="1"/>
              <a:t>Hb</a:t>
            </a:r>
            <a:r>
              <a:rPr lang="cs-CZ" dirty="0"/>
              <a:t> 70-100 g/l: individuální posouzení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err="1"/>
              <a:t>Hb</a:t>
            </a:r>
            <a:r>
              <a:rPr lang="cs-CZ" dirty="0"/>
              <a:t> &lt; 60 - 70 g/l: indikace </a:t>
            </a:r>
            <a:r>
              <a:rPr lang="cs-CZ" dirty="0" smtClean="0"/>
              <a:t>téměř vždy</a:t>
            </a:r>
            <a:endParaRPr lang="cs-CZ" dirty="0"/>
          </a:p>
          <a:p>
            <a:pPr marL="0" indent="0">
              <a:buNone/>
            </a:pPr>
            <a:endParaRPr lang="cs-CZ" dirty="0" smtClean="0"/>
          </a:p>
        </p:txBody>
      </p:sp>
      <p:sp>
        <p:nvSpPr>
          <p:cNvPr id="4" name="TextovéPole 3"/>
          <p:cNvSpPr txBox="1"/>
          <p:nvPr/>
        </p:nvSpPr>
        <p:spPr>
          <a:xfrm>
            <a:off x="1225827" y="5949280"/>
            <a:ext cx="6692345" cy="52322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cs-CZ" sz="2800" dirty="0" smtClean="0"/>
              <a:t>1 TU erytrocytů zvýší koncentraci </a:t>
            </a:r>
            <a:r>
              <a:rPr lang="cs-CZ" sz="2800" dirty="0" err="1" smtClean="0"/>
              <a:t>Hb</a:t>
            </a:r>
            <a:r>
              <a:rPr lang="cs-CZ" sz="2800" dirty="0" smtClean="0"/>
              <a:t> o 10 g/l</a:t>
            </a:r>
          </a:p>
        </p:txBody>
      </p:sp>
    </p:spTree>
    <p:extLst>
      <p:ext uri="{BB962C8B-B14F-4D97-AF65-F5344CB8AC3E}">
        <p14:creationId xmlns:p14="http://schemas.microsoft.com/office/powerpoint/2010/main" val="2308394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dirty="0" smtClean="0">
                <a:solidFill>
                  <a:srgbClr val="C00000"/>
                </a:solidFill>
              </a:rPr>
              <a:t>Trombocyty</a:t>
            </a:r>
            <a:endParaRPr lang="cs-CZ" b="1" i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u="sng" dirty="0" smtClean="0"/>
              <a:t>Doba použitelnosti:</a:t>
            </a:r>
            <a:r>
              <a:rPr lang="cs-CZ" dirty="0" smtClean="0"/>
              <a:t> </a:t>
            </a:r>
            <a:r>
              <a:rPr lang="cs-CZ" dirty="0" smtClean="0">
                <a:solidFill>
                  <a:srgbClr val="C00000"/>
                </a:solidFill>
              </a:rPr>
              <a:t>4-5 dní </a:t>
            </a:r>
          </a:p>
          <a:p>
            <a:r>
              <a:rPr lang="cs-CZ" u="sng" dirty="0" smtClean="0"/>
              <a:t>Teplota </a:t>
            </a:r>
            <a:r>
              <a:rPr lang="cs-CZ" u="sng" dirty="0"/>
              <a:t>skladování:</a:t>
            </a:r>
            <a:r>
              <a:rPr lang="cs-CZ" dirty="0"/>
              <a:t> </a:t>
            </a:r>
            <a:r>
              <a:rPr lang="cs-CZ" dirty="0" smtClean="0">
                <a:solidFill>
                  <a:srgbClr val="C00000"/>
                </a:solidFill>
              </a:rPr>
              <a:t>20-24°C</a:t>
            </a:r>
            <a:r>
              <a:rPr lang="cs-CZ" dirty="0" smtClean="0"/>
              <a:t> v klimatizované místnosti za nepřetržitého třepání na agitátoru</a:t>
            </a:r>
          </a:p>
          <a:p>
            <a:r>
              <a:rPr lang="cs-CZ" dirty="0" smtClean="0"/>
              <a:t>Shoda AB0/</a:t>
            </a:r>
            <a:r>
              <a:rPr lang="cs-CZ" dirty="0" err="1" smtClean="0"/>
              <a:t>RhD</a:t>
            </a:r>
            <a:r>
              <a:rPr lang="cs-CZ" dirty="0" smtClean="0"/>
              <a:t> doporučena</a:t>
            </a:r>
          </a:p>
          <a:p>
            <a:r>
              <a:rPr lang="cs-CZ" dirty="0" err="1" smtClean="0"/>
              <a:t>Předtransfuzní</a:t>
            </a:r>
            <a:r>
              <a:rPr lang="cs-CZ" dirty="0" smtClean="0"/>
              <a:t> vyšetření se neprovádí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9958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2128</TotalTime>
  <Words>1819</Words>
  <Application>Microsoft Office PowerPoint</Application>
  <PresentationFormat>Předvádění na obrazovce (4:3)</PresentationFormat>
  <Paragraphs>327</Paragraphs>
  <Slides>52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52</vt:i4>
      </vt:variant>
    </vt:vector>
  </HeadingPairs>
  <TitlesOfParts>
    <vt:vector size="56" baseType="lpstr">
      <vt:lpstr>Arial</vt:lpstr>
      <vt:lpstr>Calibri</vt:lpstr>
      <vt:lpstr>Wingdings</vt:lpstr>
      <vt:lpstr>Motiv systému Office</vt:lpstr>
      <vt:lpstr>Úvod do transfuzního lékařství </vt:lpstr>
      <vt:lpstr> Povinná vyšetření odebrané krve   Guide to the preparation, use and quality assurance of blood components, 18th ed. Strasbourg: Council of Europe Pub., 2015  Vyhláška MZ ČR č. 143/2008 Sb., o stanovení bližších požadavků pro zajištění jakosti a bezpečnosti lidské krve a jejích složek (vyhláška o lidské krvi).  </vt:lpstr>
      <vt:lpstr>Prezentace aplikace PowerPoint</vt:lpstr>
      <vt:lpstr>Typy transfuzních přípravků</vt:lpstr>
      <vt:lpstr>Plná krev</vt:lpstr>
      <vt:lpstr>Erytrocyty</vt:lpstr>
      <vt:lpstr> Rozhodnutí o transfuzi je komplexní:  </vt:lpstr>
      <vt:lpstr>Indikace</vt:lpstr>
      <vt:lpstr>Trombocyty</vt:lpstr>
      <vt:lpstr>Indikace</vt:lpstr>
      <vt:lpstr>Plazma</vt:lpstr>
      <vt:lpstr>Indikace</vt:lpstr>
      <vt:lpstr>Úpravy transfuzních přípravků</vt:lpstr>
      <vt:lpstr>Deleukotizace</vt:lpstr>
      <vt:lpstr>Ozáření</vt:lpstr>
      <vt:lpstr>Promytí</vt:lpstr>
      <vt:lpstr>Dělení</vt:lpstr>
      <vt:lpstr>Základy imunohematologie</vt:lpstr>
      <vt:lpstr>Předtransfuzní vyšetření</vt:lpstr>
      <vt:lpstr>Komplex předtransfuzního vyšetření</vt:lpstr>
      <vt:lpstr>Stanovení AB0, RhD skupiny příjemce</vt:lpstr>
      <vt:lpstr>Vyšetření nepravidelných protilátek proti erytrocytům – screeningový test</vt:lpstr>
      <vt:lpstr>Identifikace protilátky</vt:lpstr>
      <vt:lpstr>Test kompatibility</vt:lpstr>
      <vt:lpstr>Výdej erytrocytů z vitální indikace</vt:lpstr>
      <vt:lpstr>Zásady hemoterapie</vt:lpstr>
      <vt:lpstr>Obecné zásady hemoterapie</vt:lpstr>
      <vt:lpstr>Alternativy transfuze</vt:lpstr>
      <vt:lpstr>Komplikace hemoterapie</vt:lpstr>
      <vt:lpstr>Velká část komplikací vázána na:</vt:lpstr>
      <vt:lpstr>Klasifikace potransfuzních reakcí</vt:lpstr>
      <vt:lpstr>Rozdělení podle příčiny</vt:lpstr>
      <vt:lpstr>Rozdělení podle časového průběhu</vt:lpstr>
      <vt:lpstr>Rozdělení podle závažnosti</vt:lpstr>
      <vt:lpstr>Akutní hemolytická</vt:lpstr>
      <vt:lpstr>Pozdní hemolytická</vt:lpstr>
      <vt:lpstr>Febrilní nehemolytická</vt:lpstr>
      <vt:lpstr>Bakteriálně toxická</vt:lpstr>
      <vt:lpstr>Alergická a anafylaktická</vt:lpstr>
      <vt:lpstr>TRALI (Transfusion Related Acute Lung Injury)</vt:lpstr>
      <vt:lpstr>TRALI</vt:lpstr>
      <vt:lpstr>TA – GvHD (Transfusion-associated Graft versus Host disease)</vt:lpstr>
      <vt:lpstr>TACO (transfusion associated circulatory overload)</vt:lpstr>
      <vt:lpstr>Hypotermie</vt:lpstr>
      <vt:lpstr>Hyperkalemie</vt:lpstr>
      <vt:lpstr>Hypotenze</vt:lpstr>
      <vt:lpstr>Hypertenze</vt:lpstr>
      <vt:lpstr>Potransfuzní purpura</vt:lpstr>
      <vt:lpstr>Potransfuzní hemosideróza</vt:lpstr>
      <vt:lpstr>Materiál pro vyšetření potransfuzní reakce:</vt:lpstr>
      <vt:lpstr>Závěr</vt:lpstr>
      <vt:lpstr>Děkuji za pozornost</vt:lpstr>
    </vt:vector>
  </TitlesOfParts>
  <Company>FN Brno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Hemoterapie</dc:title>
  <dc:creator>Lejdarova Hana</dc:creator>
  <cp:lastModifiedBy>Lejdarová Hana</cp:lastModifiedBy>
  <cp:revision>200</cp:revision>
  <cp:lastPrinted>2015-11-23T19:02:56Z</cp:lastPrinted>
  <dcterms:created xsi:type="dcterms:W3CDTF">2015-08-06T08:30:02Z</dcterms:created>
  <dcterms:modified xsi:type="dcterms:W3CDTF">2023-05-05T08:08:44Z</dcterms:modified>
</cp:coreProperties>
</file>