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3" r:id="rId4"/>
    <p:sldId id="298" r:id="rId5"/>
    <p:sldId id="265" r:id="rId6"/>
    <p:sldId id="299" r:id="rId7"/>
    <p:sldId id="264" r:id="rId8"/>
    <p:sldId id="292" r:id="rId9"/>
    <p:sldId id="300" r:id="rId10"/>
    <p:sldId id="297" r:id="rId11"/>
    <p:sldId id="305" r:id="rId12"/>
    <p:sldId id="289" r:id="rId13"/>
    <p:sldId id="290" r:id="rId14"/>
    <p:sldId id="302" r:id="rId15"/>
    <p:sldId id="306" r:id="rId16"/>
    <p:sldId id="307" r:id="rId17"/>
    <p:sldId id="310" r:id="rId18"/>
    <p:sldId id="309" r:id="rId19"/>
    <p:sldId id="312" r:id="rId20"/>
    <p:sldId id="315" r:id="rId21"/>
    <p:sldId id="314" r:id="rId22"/>
    <p:sldId id="311" r:id="rId23"/>
    <p:sldId id="308" r:id="rId24"/>
    <p:sldId id="304" r:id="rId25"/>
    <p:sldId id="301" r:id="rId26"/>
    <p:sldId id="260" r:id="rId27"/>
    <p:sldId id="287" r:id="rId28"/>
    <p:sldId id="267" r:id="rId29"/>
    <p:sldId id="285" r:id="rId30"/>
    <p:sldId id="269" r:id="rId31"/>
    <p:sldId id="271" r:id="rId32"/>
    <p:sldId id="286" r:id="rId33"/>
    <p:sldId id="270" r:id="rId34"/>
    <p:sldId id="284" r:id="rId35"/>
    <p:sldId id="273" r:id="rId36"/>
    <p:sldId id="277" r:id="rId37"/>
    <p:sldId id="276" r:id="rId38"/>
    <p:sldId id="275" r:id="rId39"/>
    <p:sldId id="274" r:id="rId40"/>
    <p:sldId id="279" r:id="rId41"/>
    <p:sldId id="278" r:id="rId42"/>
    <p:sldId id="282" r:id="rId43"/>
    <p:sldId id="281" r:id="rId44"/>
    <p:sldId id="288" r:id="rId45"/>
    <p:sldId id="272" r:id="rId46"/>
    <p:sldId id="283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175" autoAdjust="0"/>
  </p:normalViewPr>
  <p:slideViewPr>
    <p:cSldViewPr>
      <p:cViewPr varScale="1">
        <p:scale>
          <a:sx n="86" d="100"/>
          <a:sy n="86" d="100"/>
        </p:scale>
        <p:origin x="-14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20.2.2024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oogle.cz/url?sa=i&amp;rct=j&amp;q=&amp;esrc=s&amp;source=images&amp;cd=&amp;cad=rja&amp;uact=8&amp;ved=2ahUKEwiB9rP466PeAhUF2aQKHW4MCEIQjRx6BAgBEAU&amp;url=https://www.pinterest.com/pin/331577591311590666/&amp;psig=AOvVaw2oPpSkTZpLVvVt621_aNDO&amp;ust=154063423106383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motol.cz/wp-content/uploads/licni-nerv-doporuceni-pro-pacienty-s-obrnou-licniho-nervu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natomyzone.com/tutorials/musculoskeletal/muscles-of-facial-expression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z/url?sa=i&amp;rct=j&amp;q=&amp;esrc=s&amp;source=images&amp;cd=&amp;cad=rja&amp;uact=8&amp;ved=2ahUKEwi7vvyQ6KPeAhWGzqQKHXjHA_sQjRx6BAgBEAU&amp;url=http://www.medicalartlibrary.com/facial-nerve/&amp;psig=AOvVaw2irAfjDZWh5u5YHLK1xEyc&amp;ust=1540633200692181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JH-uvTbg8gCFQnWFAodevgBUQ&amp;url=http://www.youtube.com/watch?v=ftVUS2gMp6g&amp;psig=AFQjCNF1LQevDPY3yqXPtOAQC1D59mLJUw&amp;ust=1442773394284310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www.google.cz/url?sa=i&amp;rct=j&amp;q=&amp;esrc=s&amp;source=images&amp;cd=&amp;cad=rja&amp;uact=8&amp;ved=0CAcQjRxqFQoTCJLO-4vcg8gCFUO4FAodIxIKlQ&amp;url=https://en.wikipedia.org/wiki/Nasalis_muscle&amp;psig=AFQjCNEucOX4Z1FT_MIHRc-VClswHcur3w&amp;ust=1442773452816939" TargetMode="Externa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ku-fyzio.cz/obrna-licniho-nervu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cz/url?sa=i&amp;rct=j&amp;q=&amp;esrc=s&amp;source=images&amp;cd=&amp;cad=rja&amp;uact=8&amp;ved=2ahUKEwiG5N_q6KPeAhVGC-wKHRAyBeIQjRx6BAgBEAU&amp;url=https://www.nps.org.au/australian-prescriber/articles/management-of-bell-s-palsy&amp;psig=AOvVaw1-4jYBEcF6t9gCxtOl-cjq&amp;ust=154063338925271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5720" y="2214554"/>
            <a:ext cx="4000496" cy="1470025"/>
          </a:xfrm>
        </p:spPr>
        <p:txBody>
          <a:bodyPr>
            <a:noAutofit/>
          </a:bodyPr>
          <a:lstStyle/>
          <a:p>
            <a:r>
              <a:rPr lang="cs-CZ" b="1" dirty="0"/>
              <a:t>Lícní nerv,</a:t>
            </a:r>
            <a:br>
              <a:rPr lang="cs-CZ" b="1" dirty="0"/>
            </a:br>
            <a:r>
              <a:rPr lang="cs-CZ" b="1" dirty="0"/>
              <a:t>mimické svaly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5733256"/>
            <a:ext cx="6400800" cy="752492"/>
          </a:xfrm>
        </p:spPr>
        <p:txBody>
          <a:bodyPr>
            <a:normAutofit fontScale="62500" lnSpcReduction="20000"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Mgr. Veronika Mrkvicová, Ph.D. </a:t>
            </a:r>
            <a:r>
              <a:rPr lang="cs-CZ" sz="2400" dirty="0">
                <a:solidFill>
                  <a:schemeClr val="tx1"/>
                </a:solidFill>
              </a:rPr>
              <a:t>(fyzioterapeutka)</a:t>
            </a:r>
          </a:p>
          <a:p>
            <a:r>
              <a:rPr lang="cs-CZ" sz="2400" dirty="0">
                <a:solidFill>
                  <a:schemeClr val="tx1"/>
                </a:solidFill>
              </a:rPr>
              <a:t>Katedra Fyzioterapie, Lékařská fakulta Masarykovy univerzity v </a:t>
            </a:r>
            <a:r>
              <a:rPr lang="cs-CZ" sz="2400" dirty="0" smtClean="0">
                <a:solidFill>
                  <a:schemeClr val="tx1"/>
                </a:solidFill>
              </a:rPr>
              <a:t>Brně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Klinika tělovýchovného lékařství </a:t>
            </a:r>
            <a:r>
              <a:rPr lang="cs-CZ" sz="2400" smtClean="0">
                <a:solidFill>
                  <a:schemeClr val="tx1"/>
                </a:solidFill>
              </a:rPr>
              <a:t>a rehabilitace, FNUSA v Brně</a:t>
            </a: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928662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latin typeface="+mj-lt"/>
                <a:ea typeface="+mj-ea"/>
                <a:cs typeface="+mj-cs"/>
              </a:rPr>
              <a:t>Fyzioterapie a léčebná rehabilitace (2024)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Verca\Desktop\facialmusclesanato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0" y="1470025"/>
            <a:ext cx="5080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Periferní vs. centrální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0178" name="Picture 2" descr="Výsledek obrázku pro facial nerve central pals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4354" y="1772816"/>
            <a:ext cx="6675291" cy="4696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910445A-1BAE-3356-14B2-F6692501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399DBDB-9D2D-32A8-04DE-7B682A867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HelveticaNeueCst"/>
              </a:rPr>
              <a:t>anamnéza </a:t>
            </a:r>
          </a:p>
          <a:p>
            <a:r>
              <a:rPr lang="cs-CZ" dirty="0">
                <a:latin typeface="HelveticaNeueCst"/>
              </a:rPr>
              <a:t>klinické vyšetření</a:t>
            </a:r>
          </a:p>
          <a:p>
            <a:r>
              <a:rPr lang="cs-CZ" dirty="0">
                <a:latin typeface="HelveticaNeueCst"/>
              </a:rPr>
              <a:t>l</a:t>
            </a:r>
            <a:r>
              <a:rPr lang="cs-CZ" b="0" i="0" dirty="0">
                <a:effectLst/>
                <a:latin typeface="HelveticaNeueCst"/>
              </a:rPr>
              <a:t>aboratorní vyšetření (borelióza, štítná žláza, hepatitida)</a:t>
            </a:r>
          </a:p>
          <a:p>
            <a:r>
              <a:rPr lang="cs-CZ" b="0" i="0" dirty="0">
                <a:effectLst/>
                <a:latin typeface="HelveticaNeueCst"/>
              </a:rPr>
              <a:t>kompletní neurologické vyšetření</a:t>
            </a:r>
            <a:endParaRPr lang="cs-CZ" dirty="0">
              <a:latin typeface="HelveticaNeueCst"/>
            </a:endParaRPr>
          </a:p>
          <a:p>
            <a:r>
              <a:rPr lang="cs-CZ" b="0" i="0" dirty="0">
                <a:effectLst/>
                <a:latin typeface="HelveticaNeueCst"/>
              </a:rPr>
              <a:t>ušní, nosní a krční vyšetření</a:t>
            </a:r>
            <a:endParaRPr lang="cs-CZ" dirty="0">
              <a:latin typeface="HelveticaNeueCst"/>
            </a:endParaRPr>
          </a:p>
          <a:p>
            <a:endParaRPr lang="cs-CZ" b="0" i="0" dirty="0">
              <a:effectLst/>
              <a:latin typeface="HelveticaNeueCs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1318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diagnostika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571612"/>
            <a:ext cx="904402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/>
              <a:t>Vyšetření funkčních aktivit</a:t>
            </a:r>
          </a:p>
          <a:p>
            <a:pPr>
              <a:buNone/>
            </a:pPr>
            <a:r>
              <a:rPr lang="cs-CZ" dirty="0"/>
              <a:t>Vyzvat pacienta, aby postupně prováděl:</a:t>
            </a:r>
          </a:p>
          <a:p>
            <a:r>
              <a:rPr lang="cs-CZ" dirty="0"/>
              <a:t>Silou zavřete obě oči</a:t>
            </a:r>
          </a:p>
          <a:p>
            <a:r>
              <a:rPr lang="cs-CZ" dirty="0"/>
              <a:t>Vyceňte zuby</a:t>
            </a:r>
          </a:p>
          <a:p>
            <a:r>
              <a:rPr lang="cs-CZ" dirty="0"/>
              <a:t>Podívejte se nahoru (vč. zvednutí obočí)</a:t>
            </a:r>
          </a:p>
          <a:p>
            <a:r>
              <a:rPr lang="cs-CZ" dirty="0"/>
              <a:t>Pevně sevřete rty a naplňte tváře vzduchem</a:t>
            </a:r>
          </a:p>
          <a:p>
            <a:r>
              <a:rPr lang="cs-CZ" dirty="0"/>
              <a:t>Zapískejte</a:t>
            </a:r>
          </a:p>
          <a:p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C95D80FE-7F44-ECC4-328D-2F79E4601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30" y="5310082"/>
            <a:ext cx="1905000" cy="1162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62C2069-F781-0F41-AFE6-A335F8091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36" y="5176732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40768"/>
            <a:ext cx="7704856" cy="1143000"/>
          </a:xfrm>
        </p:spPr>
        <p:txBody>
          <a:bodyPr>
            <a:normAutofit/>
          </a:bodyPr>
          <a:lstStyle/>
          <a:p>
            <a:r>
              <a:rPr lang="cs-CZ" sz="3200" dirty="0"/>
              <a:t>Testování svalové síly mimických svalů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/>
              <a:t>Svalový test – stupně: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2708920"/>
            <a:ext cx="8229600" cy="377301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5</a:t>
            </a:r>
            <a:r>
              <a:rPr lang="cs-CZ" sz="2400" dirty="0"/>
              <a:t>	</a:t>
            </a:r>
            <a:r>
              <a:rPr lang="en-US" sz="2400" dirty="0"/>
              <a:t>Norm</a:t>
            </a:r>
            <a:r>
              <a:rPr lang="cs-CZ" sz="2400" dirty="0" err="1"/>
              <a:t>ální</a:t>
            </a:r>
            <a:r>
              <a:rPr lang="cs-CZ" sz="2400" dirty="0"/>
              <a:t> kontrakce svalu, žádná asymetrie </a:t>
            </a:r>
            <a:br>
              <a:rPr lang="cs-CZ" sz="2400" dirty="0"/>
            </a:br>
            <a:r>
              <a:rPr lang="cs-CZ" sz="2400" dirty="0"/>
              <a:t>	v porovnání se zdravou stranou </a:t>
            </a:r>
          </a:p>
          <a:p>
            <a:r>
              <a:rPr lang="en-US" sz="2400" dirty="0"/>
              <a:t>4</a:t>
            </a:r>
            <a:r>
              <a:rPr lang="cs-CZ" sz="2400" dirty="0"/>
              <a:t>	Téměř normální kontrakce svalu, malá asymetrie </a:t>
            </a:r>
            <a:br>
              <a:rPr lang="cs-CZ" sz="2400" dirty="0"/>
            </a:br>
            <a:r>
              <a:rPr lang="cs-CZ" sz="2400" dirty="0"/>
              <a:t>	v porovnání se zdravou stranou </a:t>
            </a:r>
          </a:p>
          <a:p>
            <a:r>
              <a:rPr lang="en-US" sz="2400" dirty="0"/>
              <a:t>3</a:t>
            </a:r>
            <a:r>
              <a:rPr lang="cs-CZ" sz="2400" dirty="0"/>
              <a:t>	Kontrakce svalu přibližně poloviční v porovnání se 	zdravou stranou </a:t>
            </a:r>
          </a:p>
          <a:p>
            <a:r>
              <a:rPr lang="en-US" sz="2400" dirty="0"/>
              <a:t>2</a:t>
            </a:r>
            <a:r>
              <a:rPr lang="cs-CZ" sz="2400" dirty="0"/>
              <a:t>	Kontrakce svalu přibližně čtvrtinová v porovnání se 	zdravou stranou </a:t>
            </a:r>
          </a:p>
          <a:p>
            <a:r>
              <a:rPr lang="en-US" sz="2400" dirty="0"/>
              <a:t>1</a:t>
            </a:r>
            <a:r>
              <a:rPr lang="cs-CZ" sz="2400" dirty="0"/>
              <a:t>	Viditelný/</a:t>
            </a:r>
            <a:r>
              <a:rPr lang="cs-CZ" sz="2400" dirty="0" err="1"/>
              <a:t>palpovatelný</a:t>
            </a:r>
            <a:r>
              <a:rPr lang="cs-CZ" sz="2400" dirty="0"/>
              <a:t> záškub svalu </a:t>
            </a:r>
          </a:p>
          <a:p>
            <a:r>
              <a:rPr lang="en-US" sz="2400" dirty="0"/>
              <a:t>0</a:t>
            </a:r>
            <a:r>
              <a:rPr lang="cs-CZ" sz="2400" dirty="0"/>
              <a:t>	Chybí záškub svalu při pokusu o kontrakci (viditelný 	či </a:t>
            </a:r>
            <a:r>
              <a:rPr lang="cs-CZ" sz="2400" dirty="0" smtClean="0"/>
              <a:t>	</a:t>
            </a:r>
            <a:r>
              <a:rPr lang="cs-CZ" sz="2400" dirty="0" err="1" smtClean="0"/>
              <a:t>palpovatelný</a:t>
            </a:r>
            <a:r>
              <a:rPr lang="cs-CZ" sz="2400" dirty="0"/>
              <a:t>)</a:t>
            </a:r>
          </a:p>
        </p:txBody>
      </p:sp>
      <p:sp>
        <p:nvSpPr>
          <p:cNvPr id="4" name="Obdélník 3"/>
          <p:cNvSpPr/>
          <p:nvPr/>
        </p:nvSpPr>
        <p:spPr>
          <a:xfrm>
            <a:off x="971600" y="548680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 smtClean="0"/>
              <a:t>Obrna lícního nervu - diagnostika</a:t>
            </a:r>
            <a:endParaRPr lang="cs-CZ" sz="4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E9FFBB5-6F13-1D5B-9AB1-70625F28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léčba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4D4177B-4469-2A78-6184-561AFFD7F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cs-CZ" b="0" i="0" dirty="0">
                <a:effectLst/>
                <a:latin typeface="HelveticaNeueCst"/>
              </a:rPr>
              <a:t>Záleží na příčině onemocnění</a:t>
            </a:r>
          </a:p>
          <a:p>
            <a:pPr algn="l"/>
            <a:endParaRPr lang="cs-CZ" b="0" i="0" dirty="0">
              <a:effectLst/>
              <a:latin typeface="HelveticaNeueCst"/>
            </a:endParaRPr>
          </a:p>
          <a:p>
            <a:pPr algn="l"/>
            <a:r>
              <a:rPr lang="cs-CZ" b="0" i="0" dirty="0">
                <a:effectLst/>
                <a:latin typeface="HelveticaNeueCst"/>
              </a:rPr>
              <a:t>Při včasné diagnostice Bellovy obrny – </a:t>
            </a:r>
            <a:r>
              <a:rPr lang="cs-CZ" b="1" i="0" dirty="0">
                <a:effectLst/>
                <a:latin typeface="HelveticaNeueCst"/>
              </a:rPr>
              <a:t>kortikoidy</a:t>
            </a:r>
            <a:r>
              <a:rPr lang="cs-CZ" b="0" i="0" dirty="0">
                <a:effectLst/>
                <a:latin typeface="HelveticaNeueCst"/>
              </a:rPr>
              <a:t> (pomáh</a:t>
            </a:r>
            <a:r>
              <a:rPr lang="cs-CZ" dirty="0">
                <a:latin typeface="HelveticaNeueCst"/>
              </a:rPr>
              <a:t>ají snížit otok a potlačit zánětlivé procesy) </a:t>
            </a:r>
          </a:p>
          <a:p>
            <a:pPr algn="l"/>
            <a:endParaRPr lang="cs-CZ" dirty="0">
              <a:latin typeface="HelveticaNeueCst"/>
            </a:endParaRPr>
          </a:p>
          <a:p>
            <a:pPr algn="l"/>
            <a:r>
              <a:rPr lang="cs-CZ" b="0" i="0" dirty="0">
                <a:effectLst/>
                <a:latin typeface="HelveticaNeueCst"/>
              </a:rPr>
              <a:t>Při průkazu virózy (Herpes) </a:t>
            </a:r>
            <a:r>
              <a:rPr lang="cs-CZ" dirty="0">
                <a:latin typeface="HelveticaNeueCst"/>
              </a:rPr>
              <a:t>–</a:t>
            </a:r>
            <a:r>
              <a:rPr lang="cs-CZ" b="1" dirty="0">
                <a:latin typeface="HelveticaNeueCst"/>
              </a:rPr>
              <a:t> antivirotika </a:t>
            </a:r>
          </a:p>
          <a:p>
            <a:pPr algn="l"/>
            <a:endParaRPr lang="cs-CZ" dirty="0">
              <a:latin typeface="HelveticaNeueCst"/>
            </a:endParaRPr>
          </a:p>
          <a:p>
            <a:pPr algn="l"/>
            <a:r>
              <a:rPr lang="cs-CZ" b="1" i="0" dirty="0">
                <a:effectLst/>
                <a:latin typeface="HelveticaNeueCst"/>
              </a:rPr>
              <a:t>Vitaminy (B a C) </a:t>
            </a:r>
            <a:r>
              <a:rPr lang="cs-CZ" b="0" i="0" dirty="0">
                <a:effectLst/>
                <a:latin typeface="HelveticaNeueCst"/>
              </a:rPr>
              <a:t>– mohou vytvořit lepší podmínky pro zotavení nervu </a:t>
            </a:r>
          </a:p>
          <a:p>
            <a:pPr algn="l"/>
            <a:endParaRPr lang="cs-CZ" b="0" i="0" dirty="0">
              <a:effectLst/>
              <a:latin typeface="HelveticaNeueCst"/>
            </a:endParaRPr>
          </a:p>
          <a:p>
            <a:pPr algn="l"/>
            <a:r>
              <a:rPr lang="cs-CZ" b="0" i="0" dirty="0">
                <a:effectLst/>
                <a:latin typeface="HelveticaNeueCst"/>
              </a:rPr>
              <a:t>Základem léčby zůstává </a:t>
            </a:r>
            <a:r>
              <a:rPr lang="cs-CZ" b="1" i="0" dirty="0">
                <a:effectLst/>
                <a:latin typeface="HelveticaNeueCst"/>
              </a:rPr>
              <a:t>fyzioterapie a režimová opatření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79336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FDDD70-70A0-7C32-16CB-38060B18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05BDC73-5636-4D3A-78E5-8FEF3DCCF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cs-CZ" sz="3400" b="1" i="0" dirty="0">
                <a:effectLst/>
                <a:latin typeface="HelveticaNeueCst"/>
              </a:rPr>
              <a:t>Hlavní úkoly fyzioterapie:  </a:t>
            </a:r>
          </a:p>
          <a:p>
            <a:pPr algn="l"/>
            <a:r>
              <a:rPr lang="cs-CZ" b="0" i="0" dirty="0">
                <a:effectLst/>
                <a:latin typeface="HelveticaNeueCst"/>
              </a:rPr>
              <a:t>udržení oslabených mimických svalů v co nejlepším funkčním stavu</a:t>
            </a:r>
          </a:p>
          <a:p>
            <a:pPr algn="l"/>
            <a:endParaRPr lang="cs-CZ" b="0" i="0" dirty="0">
              <a:effectLst/>
              <a:latin typeface="HelveticaNeueCst"/>
            </a:endParaRPr>
          </a:p>
          <a:p>
            <a:pPr marL="0" indent="0" algn="l">
              <a:buNone/>
            </a:pPr>
            <a:r>
              <a:rPr lang="cs-CZ" sz="3400" b="1" dirty="0">
                <a:latin typeface="HelveticaNeueCst"/>
              </a:rPr>
              <a:t>Využívané metody:</a:t>
            </a:r>
            <a:endParaRPr lang="cs-CZ" sz="3400" b="1" i="0" dirty="0">
              <a:effectLst/>
              <a:latin typeface="HelveticaNeueCst"/>
            </a:endParaRPr>
          </a:p>
          <a:p>
            <a:pPr algn="l"/>
            <a:r>
              <a:rPr lang="cs-CZ" b="0" i="0" dirty="0">
                <a:effectLst/>
                <a:latin typeface="HelveticaNeueCst"/>
              </a:rPr>
              <a:t>tepelné procedury</a:t>
            </a:r>
          </a:p>
          <a:p>
            <a:pPr algn="l"/>
            <a:r>
              <a:rPr lang="cs-CZ" b="0" i="0" dirty="0">
                <a:effectLst/>
                <a:latin typeface="HelveticaNeueCst"/>
              </a:rPr>
              <a:t>relaxace</a:t>
            </a:r>
          </a:p>
          <a:p>
            <a:pPr algn="l"/>
            <a:r>
              <a:rPr lang="cs-CZ" dirty="0">
                <a:latin typeface="HelveticaNeueCst"/>
              </a:rPr>
              <a:t>m</a:t>
            </a:r>
            <a:r>
              <a:rPr lang="cs-CZ" b="0" i="0" dirty="0">
                <a:effectLst/>
                <a:latin typeface="HelveticaNeueCst"/>
              </a:rPr>
              <a:t>asáž</a:t>
            </a:r>
          </a:p>
          <a:p>
            <a:pPr algn="l"/>
            <a:r>
              <a:rPr lang="cs-CZ" b="0" i="0" dirty="0">
                <a:effectLst/>
                <a:latin typeface="HelveticaNeueCst"/>
              </a:rPr>
              <a:t>měkké techniky a uvolňování zkrácených tkání</a:t>
            </a:r>
          </a:p>
          <a:p>
            <a:pPr algn="l"/>
            <a:r>
              <a:rPr lang="cs-CZ" dirty="0">
                <a:latin typeface="HelveticaNeueCst"/>
              </a:rPr>
              <a:t>p</a:t>
            </a:r>
            <a:r>
              <a:rPr lang="cs-CZ" b="0" i="0" dirty="0">
                <a:effectLst/>
                <a:latin typeface="HelveticaNeueCst"/>
              </a:rPr>
              <a:t>olohování</a:t>
            </a:r>
          </a:p>
          <a:p>
            <a:pPr algn="l"/>
            <a:r>
              <a:rPr lang="cs-CZ" b="0" i="0" dirty="0">
                <a:effectLst/>
                <a:latin typeface="HelveticaNeueCst"/>
              </a:rPr>
              <a:t>ruční stimulace</a:t>
            </a:r>
          </a:p>
          <a:p>
            <a:pPr algn="l"/>
            <a:r>
              <a:rPr lang="cs-CZ" b="0" i="0" dirty="0">
                <a:effectLst/>
                <a:latin typeface="HelveticaNeueCst"/>
              </a:rPr>
              <a:t>aktivní cvičení mimických svalů</a:t>
            </a:r>
          </a:p>
          <a:p>
            <a:pPr algn="l"/>
            <a:r>
              <a:rPr lang="cs-CZ" b="0" i="0" dirty="0" err="1">
                <a:effectLst/>
                <a:latin typeface="HelveticaNeueCst"/>
              </a:rPr>
              <a:t>elektrostimulace</a:t>
            </a:r>
            <a:endParaRPr lang="cs-CZ" b="0" i="0" dirty="0">
              <a:effectLst/>
              <a:latin typeface="HelveticaNeueCs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1898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B35F21B-3FBB-A7EF-CB90-0ECEA144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D9E122F-627C-5E14-2824-A99714E2E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51388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800" b="1" i="0" dirty="0">
                <a:effectLst/>
              </a:rPr>
              <a:t>Tepelné procedury</a:t>
            </a:r>
            <a:r>
              <a:rPr lang="cs-CZ" sz="3800" b="0" i="0" dirty="0">
                <a:effectLst/>
              </a:rPr>
              <a:t> </a:t>
            </a:r>
          </a:p>
          <a:p>
            <a:endParaRPr lang="cs-CZ" dirty="0"/>
          </a:p>
          <a:p>
            <a:r>
              <a:rPr lang="cs-CZ" dirty="0"/>
              <a:t>tepelné zábaly nebo solux se aplikují 2x denně</a:t>
            </a:r>
          </a:p>
          <a:p>
            <a:r>
              <a:rPr lang="cs-CZ" dirty="0"/>
              <a:t>v</a:t>
            </a:r>
            <a:r>
              <a:rPr lang="cs-CZ" b="0" i="0" dirty="0">
                <a:effectLst/>
              </a:rPr>
              <a:t>yužívají se jak na postiženou stranu, tak i na spodní část zdravé strany, aby došlo k uvolnění napětí</a:t>
            </a:r>
          </a:p>
          <a:p>
            <a:r>
              <a:rPr lang="cs-CZ" dirty="0"/>
              <a:t>následuje </a:t>
            </a:r>
            <a:r>
              <a:rPr lang="cs-CZ" b="0" i="0" dirty="0">
                <a:effectLst/>
              </a:rPr>
              <a:t>uvolňovací masáž a cvičení </a:t>
            </a:r>
          </a:p>
          <a:p>
            <a:r>
              <a:rPr lang="cs-CZ" b="0" i="0" dirty="0">
                <a:effectLst/>
              </a:rPr>
              <a:t>nevhodné v případě potvrzení infekčního původu parézy nebo pokud teplo produkuje bolest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B1DC5C94-E916-45FE-1FFB-220726687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887" t="19201" r="31888" b="27600"/>
          <a:stretch/>
        </p:blipFill>
        <p:spPr>
          <a:xfrm>
            <a:off x="5961986" y="4350800"/>
            <a:ext cx="2911151" cy="24048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8527A524-7CB4-FA91-49FB-0D274069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7668" t="14445" r="62600" b="29000"/>
          <a:stretch/>
        </p:blipFill>
        <p:spPr>
          <a:xfrm>
            <a:off x="6540417" y="1340768"/>
            <a:ext cx="1804231" cy="2908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679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5403186-8935-BDAE-F4BB-7A0A0D941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9F9F9E-A845-3FE5-A9B3-2948F452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81F7E17-AF18-2DA5-665E-A1B4322D8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120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4600" b="1" i="0" dirty="0">
                <a:effectLst/>
              </a:rPr>
              <a:t>Masáž</a:t>
            </a:r>
            <a:r>
              <a:rPr lang="cs-CZ" sz="4600" b="0" i="0" dirty="0">
                <a:effectLst/>
              </a:rPr>
              <a:t> </a:t>
            </a:r>
          </a:p>
          <a:p>
            <a:endParaRPr lang="cs-CZ" b="0" i="0" dirty="0">
              <a:effectLst/>
            </a:endParaRPr>
          </a:p>
          <a:p>
            <a:r>
              <a:rPr lang="cs-CZ" b="0" i="0" dirty="0">
                <a:effectLst/>
              </a:rPr>
              <a:t>předchází jí aplikace tepla</a:t>
            </a:r>
          </a:p>
          <a:p>
            <a:r>
              <a:rPr lang="cs-CZ" b="0" i="0" dirty="0">
                <a:effectLst/>
              </a:rPr>
              <a:t>začíná od krku směrem k čelu</a:t>
            </a:r>
          </a:p>
          <a:p>
            <a:r>
              <a:rPr lang="cs-CZ" b="1" dirty="0"/>
              <a:t>n</a:t>
            </a:r>
            <a:r>
              <a:rPr lang="cs-CZ" b="1" i="0" dirty="0">
                <a:effectLst/>
              </a:rPr>
              <a:t>a zdravé straně </a:t>
            </a:r>
            <a:r>
              <a:rPr lang="cs-CZ" b="0" i="0" dirty="0">
                <a:effectLst/>
              </a:rPr>
              <a:t>jsou prováděny techniky s cílem svalové relaxace</a:t>
            </a:r>
          </a:p>
          <a:p>
            <a:r>
              <a:rPr lang="cs-CZ" b="1" i="0" dirty="0">
                <a:effectLst/>
              </a:rPr>
              <a:t>na straně postižené </a:t>
            </a:r>
            <a:r>
              <a:rPr lang="cs-CZ" b="0" i="0" dirty="0">
                <a:effectLst/>
              </a:rPr>
              <a:t>se snažíme </a:t>
            </a:r>
            <a:r>
              <a:rPr lang="cs-CZ" b="0" i="0" dirty="0" err="1">
                <a:effectLst/>
              </a:rPr>
              <a:t>facilitovat</a:t>
            </a:r>
            <a:r>
              <a:rPr lang="cs-CZ" b="0" i="0" dirty="0">
                <a:effectLst/>
              </a:rPr>
              <a:t> mimické svaly různými tonizačními technikami (poklepáváním konečky prstů)</a:t>
            </a:r>
          </a:p>
          <a:p>
            <a:r>
              <a:rPr lang="cs-CZ" dirty="0"/>
              <a:t>poté přejdeme k ruční stimulaci a reedukaci (Metoda Sestry </a:t>
            </a:r>
            <a:r>
              <a:rPr lang="cs-CZ" dirty="0" err="1"/>
              <a:t>Kenny</a:t>
            </a:r>
            <a:r>
              <a:rPr lang="cs-CZ" dirty="0"/>
              <a:t>)</a:t>
            </a:r>
            <a:endParaRPr lang="cs-CZ" b="0" i="0" dirty="0">
              <a:effectLst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87846766-9864-88A5-0A00-642F33D608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500" t="47200" r="26375" b="36000"/>
          <a:stretch/>
        </p:blipFill>
        <p:spPr>
          <a:xfrm>
            <a:off x="107504" y="4733671"/>
            <a:ext cx="8928992" cy="1530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2292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112A8F1-3B81-BAF8-50F5-62199E824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064255F-3A42-10B9-FCD6-BB63ACF20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C54F95D-F40E-D9E6-759E-73D9F9865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i="0" dirty="0">
                <a:effectLst/>
                <a:latin typeface="HelveticaNeueCst"/>
              </a:rPr>
              <a:t>Měkké techniky a protahování zkrácených svalů </a:t>
            </a:r>
          </a:p>
          <a:p>
            <a:endParaRPr lang="cs-CZ" sz="2400" b="0" i="0" dirty="0">
              <a:effectLst/>
              <a:latin typeface="HelveticaNeueCst"/>
            </a:endParaRPr>
          </a:p>
          <a:p>
            <a:r>
              <a:rPr lang="cs-CZ" sz="2400" b="0" i="0" dirty="0">
                <a:effectLst/>
                <a:latin typeface="HelveticaNeueCst"/>
              </a:rPr>
              <a:t>cíl: obnovit pohyb jednotlivých vrstev obličeje (kůže, podkoží, sval, fascie…) a zamezit vzniku nežádoucích asymetrií v obličeji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75289208-9D57-68EF-789C-B2DFFDC61C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537" t="29000" r="4326" b="26200"/>
          <a:stretch/>
        </p:blipFill>
        <p:spPr>
          <a:xfrm>
            <a:off x="5652120" y="2996952"/>
            <a:ext cx="3240360" cy="2802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475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56AB2C6-8E62-1B1D-EAD2-2A731AFC5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A92B885-3DC3-BEEC-C735-0825DA63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E8833BE-9D12-D128-37BF-4EDEDB7A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6371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800" b="1" i="0" dirty="0">
                <a:effectLst/>
                <a:latin typeface="HelveticaNeueCst"/>
              </a:rPr>
              <a:t>Aktivní pohybové cvičení</a:t>
            </a:r>
            <a:r>
              <a:rPr lang="cs-CZ" sz="3800" b="0" i="0" dirty="0">
                <a:effectLst/>
                <a:latin typeface="HelveticaNeueCst"/>
              </a:rPr>
              <a:t> </a:t>
            </a:r>
          </a:p>
          <a:p>
            <a:endParaRPr lang="cs-CZ" sz="2800" dirty="0"/>
          </a:p>
          <a:p>
            <a:r>
              <a:rPr lang="cs-CZ" sz="2800" b="0" i="0" dirty="0">
                <a:effectLst/>
              </a:rPr>
              <a:t>bývá zahájeno, až když se objeví první známky aktivity svalů</a:t>
            </a:r>
          </a:p>
          <a:p>
            <a:r>
              <a:rPr lang="cs-CZ" sz="2800" dirty="0"/>
              <a:t>nejprve cvičíme s dopomocí (stupeň 2) a od svalové síly stupně 3 bez pomoci, u svalové síly 4 dáváme odpor takový, abychom neprovokovali vznik patologických souhybů a vzniku kontraktur</a:t>
            </a:r>
          </a:p>
          <a:p>
            <a:r>
              <a:rPr lang="cs-CZ" sz="2800" dirty="0"/>
              <a:t>aktivní pohyby pacient provádí v sedě před zrcadlem </a:t>
            </a:r>
          </a:p>
          <a:p>
            <a:r>
              <a:rPr lang="cs-CZ" sz="2800" dirty="0"/>
              <a:t>v</a:t>
            </a:r>
            <a:r>
              <a:rPr lang="cs-CZ" sz="2800" b="0" i="0" dirty="0" smtClean="0">
                <a:effectLst/>
              </a:rPr>
              <a:t> </a:t>
            </a:r>
            <a:r>
              <a:rPr lang="cs-CZ" sz="2800" b="0" i="0" dirty="0">
                <a:effectLst/>
              </a:rPr>
              <a:t>této fázi je nutné, aby si pacient byl schopen uvědomit rozdíl mezi aktivním pohybem, pokusem o něj a relaxací</a:t>
            </a:r>
          </a:p>
          <a:p>
            <a:endParaRPr lang="cs-CZ" b="0" i="0" dirty="0">
              <a:effectLst/>
              <a:latin typeface="HelveticaNeueCs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082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Lícní nerv</a:t>
            </a:r>
          </a:p>
          <a:p>
            <a:r>
              <a:rPr lang="cs-CZ" dirty="0"/>
              <a:t>Paréza lícního nervu</a:t>
            </a:r>
          </a:p>
          <a:p>
            <a:r>
              <a:rPr lang="cs-CZ" dirty="0"/>
              <a:t>Mimické svaly</a:t>
            </a:r>
          </a:p>
          <a:p>
            <a:r>
              <a:rPr lang="cs-CZ" dirty="0"/>
              <a:t>Testování mimických svalů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BA97EBE-9E8F-D0B1-AEAE-DFBE024C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7BA033A-926B-F9E9-0BC4-3E204B3CD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648"/>
            <a:ext cx="8229600" cy="4525963"/>
          </a:xfrm>
        </p:spPr>
        <p:txBody>
          <a:bodyPr/>
          <a:lstStyle/>
          <a:p>
            <a:r>
              <a:rPr lang="cs-CZ" sz="2800" b="1" i="0" dirty="0">
                <a:effectLst/>
                <a:latin typeface="HelveticaNeueCst"/>
              </a:rPr>
              <a:t>Aktivní pohybové cvičení</a:t>
            </a:r>
            <a:r>
              <a:rPr lang="cs-CZ" sz="2800" b="0" i="0" dirty="0">
                <a:effectLst/>
                <a:latin typeface="HelveticaNeueCst"/>
              </a:rPr>
              <a:t> (vč. </a:t>
            </a:r>
            <a:r>
              <a:rPr lang="cs-CZ" sz="2800" b="0" i="0" dirty="0" err="1">
                <a:effectLst/>
                <a:latin typeface="HelveticaNeueCst"/>
              </a:rPr>
              <a:t>autoterapie</a:t>
            </a:r>
            <a:r>
              <a:rPr lang="cs-CZ" sz="2800" b="0" i="0" dirty="0">
                <a:effectLst/>
                <a:latin typeface="HelveticaNeueCst"/>
              </a:rPr>
              <a:t>)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019B6A2B-9C77-618A-FA85-F99202D8C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7638" t="27600" r="30313" b="13600"/>
          <a:stretch/>
        </p:blipFill>
        <p:spPr>
          <a:xfrm>
            <a:off x="899592" y="2091827"/>
            <a:ext cx="2952328" cy="44284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096B5369-E3E8-0656-B75A-CB64BCC785E2}"/>
              </a:ext>
            </a:extLst>
          </p:cNvPr>
          <p:cNvSpPr txBox="1"/>
          <p:nvPr/>
        </p:nvSpPr>
        <p:spPr>
          <a:xfrm>
            <a:off x="1461304" y="6520319"/>
            <a:ext cx="71916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3"/>
              </a:rPr>
              <a:t>https://www.fnmotol.cz/wp-content/uploads/licni-nerv-doporuceni-pro-pacienty-s-obrnou-licniho-nervu.pdf</a:t>
            </a:r>
            <a:r>
              <a:rPr lang="cs-CZ" sz="1200" dirty="0"/>
              <a:t>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3E39F36D-25C1-259E-3607-CD6A37C2E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6850" t="31800" r="29525" b="12201"/>
          <a:stretch/>
        </p:blipFill>
        <p:spPr>
          <a:xfrm>
            <a:off x="4740279" y="2199839"/>
            <a:ext cx="3240360" cy="43204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45051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E8D60DE-82D4-CF7B-6823-BDB1B3BC9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2D2F01A-0801-11DD-CB99-C8BC9E6B9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4100" b="1" i="0" dirty="0">
                <a:effectLst/>
                <a:latin typeface="HelveticaNeueCst"/>
              </a:rPr>
              <a:t>Aktivní pohybové cvičení</a:t>
            </a:r>
            <a:r>
              <a:rPr lang="cs-CZ" sz="4100" b="0" i="0" dirty="0">
                <a:effectLst/>
                <a:latin typeface="HelveticaNeueCst"/>
              </a:rPr>
              <a:t> </a:t>
            </a:r>
          </a:p>
          <a:p>
            <a:pPr marL="0" indent="0">
              <a:buNone/>
            </a:pPr>
            <a:endParaRPr lang="cs-CZ" b="0" i="0" dirty="0">
              <a:effectLst/>
            </a:endParaRPr>
          </a:p>
          <a:p>
            <a:r>
              <a:rPr lang="cs-CZ" b="0" i="0" dirty="0">
                <a:effectLst/>
              </a:rPr>
              <a:t>Mezi aktivní cvičení lze také zařadit jazyková cvičení (tlačit jazykem pod horní nebo dolní ret, šikmo nahoru i dolů na obě strany a také do levého a pravého ústního koutku</a:t>
            </a:r>
          </a:p>
          <a:p>
            <a:r>
              <a:rPr lang="cs-CZ" b="0" i="0" dirty="0">
                <a:effectLst/>
              </a:rPr>
              <a:t>je vhodné trénovat vyslovování samohlásek a, e, i, o, u a vyslovování retnic b, p, m, f.</a:t>
            </a:r>
            <a:r>
              <a:rPr lang="cs-CZ" dirty="0"/>
              <a:t> </a:t>
            </a:r>
          </a:p>
          <a:p>
            <a:r>
              <a:rPr lang="cs-CZ" dirty="0"/>
              <a:t>do terapie lze zařadit i prvky z PNF či Vojtovu metodu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F1AA0F7F-F8C3-821D-8421-8C53504D8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250" t="36000" r="35038" b="26200"/>
          <a:stretch/>
        </p:blipFill>
        <p:spPr>
          <a:xfrm>
            <a:off x="5940152" y="2564904"/>
            <a:ext cx="2808312" cy="1944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2014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8FB343-975B-A73D-0948-E083A3EE8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94DAC53-A52C-5D73-809F-E862F828F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0AF4EF4-C92E-B505-DFE0-BA9CAF054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122912" cy="39890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4100" b="1" i="0" dirty="0" err="1">
                <a:effectLst/>
                <a:latin typeface="HelveticaNeueCst"/>
              </a:rPr>
              <a:t>Kineziotaping</a:t>
            </a:r>
            <a:r>
              <a:rPr lang="cs-CZ" sz="4100" b="0" i="0" dirty="0">
                <a:effectLst/>
                <a:latin typeface="HelveticaNeueCst"/>
              </a:rPr>
              <a:t> </a:t>
            </a:r>
          </a:p>
          <a:p>
            <a:endParaRPr lang="cs-CZ" b="0" i="0" dirty="0">
              <a:effectLst/>
              <a:latin typeface="HelveticaNeueCst"/>
            </a:endParaRPr>
          </a:p>
          <a:p>
            <a:r>
              <a:rPr lang="cs-CZ" b="0" i="0" dirty="0">
                <a:effectLst/>
                <a:latin typeface="HelveticaNeueCst"/>
              </a:rPr>
              <a:t>slouží jako doplněk </a:t>
            </a:r>
            <a:br>
              <a:rPr lang="cs-CZ" b="0" i="0" dirty="0">
                <a:effectLst/>
                <a:latin typeface="HelveticaNeueCst"/>
              </a:rPr>
            </a:br>
            <a:r>
              <a:rPr lang="cs-CZ" b="0" i="0" dirty="0">
                <a:effectLst/>
                <a:latin typeface="HelveticaNeueCst"/>
              </a:rPr>
              <a:t>k prodloužení efektu terapie</a:t>
            </a:r>
          </a:p>
          <a:p>
            <a:endParaRPr lang="cs-CZ" b="0" i="0" dirty="0">
              <a:effectLst/>
              <a:latin typeface="HelveticaNeueCst"/>
            </a:endParaRPr>
          </a:p>
          <a:p>
            <a:r>
              <a:rPr lang="cs-CZ" b="0" i="0" dirty="0">
                <a:effectLst/>
                <a:latin typeface="HelveticaNeueCst"/>
              </a:rPr>
              <a:t>snižuje bolest, tonizuje mimické svaly, zlepšuje jejich postavení vůči gravitaci, snižuje otok, zlepšuje komfort pacientů při mluvení, příjmu potravy a tekutin</a:t>
            </a:r>
            <a:endParaRPr lang="cs-CZ" dirty="0"/>
          </a:p>
        </p:txBody>
      </p:sp>
      <p:pic>
        <p:nvPicPr>
          <p:cNvPr id="1026" name="Picture 2" descr="tejpování obličeje - tejpování lícního nervu">
            <a:extLst>
              <a:ext uri="{FF2B5EF4-FFF2-40B4-BE49-F238E27FC236}">
                <a16:creationId xmlns="" xmlns:a16="http://schemas.microsoft.com/office/drawing/2014/main" id="{DC97179B-FBDD-37DC-783B-3B0B418D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3040090" cy="3446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2223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01E2451-4BF0-CCC3-66A5-453A233E3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3229076-636B-A530-FEE6-B571A679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E807C48-17AA-CD1C-721C-8E6729950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325752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5800" b="1" i="0" dirty="0" err="1">
                <a:effectLst/>
              </a:rPr>
              <a:t>Elektrostimulace</a:t>
            </a:r>
            <a:r>
              <a:rPr lang="cs-CZ" sz="5800" b="0" i="0" dirty="0">
                <a:effectLst/>
              </a:rPr>
              <a:t> </a:t>
            </a:r>
          </a:p>
          <a:p>
            <a:r>
              <a:rPr lang="cs-CZ" sz="3800" b="0" i="0" dirty="0">
                <a:effectLst/>
              </a:rPr>
              <a:t>je předepisována v případě, že chybí aktivita mimických svalů (svalová síla 0-1), a to po 3týdnech od začátku potíží, </a:t>
            </a:r>
            <a:r>
              <a:rPr lang="cs-CZ" sz="3800" dirty="0"/>
              <a:t>v případě starší parézy nebo parézy po operačním zákroku ihned</a:t>
            </a:r>
            <a:endParaRPr lang="cs-CZ" sz="3800" b="0" i="0" dirty="0">
              <a:effectLst/>
            </a:endParaRPr>
          </a:p>
          <a:p>
            <a:endParaRPr lang="cs-CZ" sz="3800" b="0" i="0" dirty="0">
              <a:effectLst/>
            </a:endParaRPr>
          </a:p>
          <a:p>
            <a:r>
              <a:rPr lang="cs-CZ" sz="3800" b="0" i="0" dirty="0">
                <a:effectLst/>
              </a:rPr>
              <a:t>provádí se šikmými proudy na základě výsledků I/t křivky</a:t>
            </a:r>
          </a:p>
          <a:p>
            <a:endParaRPr lang="cs-CZ" sz="3800" b="0" i="0" dirty="0">
              <a:effectLst/>
            </a:endParaRPr>
          </a:p>
          <a:p>
            <a:r>
              <a:rPr lang="cs-CZ" sz="3800" dirty="0" err="1">
                <a:solidFill>
                  <a:srgbClr val="111111"/>
                </a:solidFill>
              </a:rPr>
              <a:t>e</a:t>
            </a:r>
            <a:r>
              <a:rPr lang="cs-CZ" sz="3800" b="0" i="0" dirty="0" err="1">
                <a:solidFill>
                  <a:srgbClr val="111111"/>
                </a:solidFill>
                <a:effectLst/>
              </a:rPr>
              <a:t>lektrostimulace</a:t>
            </a:r>
            <a:r>
              <a:rPr lang="cs-CZ" sz="3800" b="0" i="0" dirty="0">
                <a:solidFill>
                  <a:srgbClr val="111111"/>
                </a:solidFill>
                <a:effectLst/>
              </a:rPr>
              <a:t> se přestává aplikovat při zlepšení svalové síly, protože zde existuje možnost, že se zvýší nervová dráždivost a může dojít k rozvoji </a:t>
            </a:r>
            <a:r>
              <a:rPr lang="cs-CZ" sz="3800" b="0" i="0" dirty="0" err="1">
                <a:solidFill>
                  <a:srgbClr val="111111"/>
                </a:solidFill>
                <a:effectLst/>
              </a:rPr>
              <a:t>hemispasmu</a:t>
            </a:r>
            <a:r>
              <a:rPr lang="cs-CZ" sz="3800" b="0" i="0" dirty="0">
                <a:solidFill>
                  <a:srgbClr val="111111"/>
                </a:solidFill>
                <a:effectLst/>
              </a:rPr>
              <a:t> (záchvatovitých záškubů) postižených svalů nebo nežádoucích </a:t>
            </a:r>
            <a:r>
              <a:rPr lang="cs-CZ" sz="3800" b="0" i="0" dirty="0" err="1">
                <a:solidFill>
                  <a:srgbClr val="111111"/>
                </a:solidFill>
                <a:effectLst/>
              </a:rPr>
              <a:t>synkinez</a:t>
            </a:r>
            <a:r>
              <a:rPr lang="cs-CZ" sz="3800" b="0" i="0" dirty="0">
                <a:solidFill>
                  <a:srgbClr val="111111"/>
                </a:solidFill>
                <a:effectLst/>
              </a:rPr>
              <a:t> (např. při úsměvu se začne zavírat oko</a:t>
            </a:r>
            <a:r>
              <a:rPr lang="cs-CZ" sz="3800" dirty="0">
                <a:solidFill>
                  <a:srgbClr val="111111"/>
                </a:solidFill>
              </a:rPr>
              <a:t>)</a:t>
            </a:r>
            <a:endParaRPr lang="cs-CZ" sz="3800" b="0" i="0" dirty="0">
              <a:effectLst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1F455C0A-B114-2B81-E62F-A8BAB2F71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925" t="19201" r="41338" b="5200"/>
          <a:stretch/>
        </p:blipFill>
        <p:spPr>
          <a:xfrm>
            <a:off x="6228184" y="0"/>
            <a:ext cx="2685632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8219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6BAC6B1-963D-D1BD-B086-624F9916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lícního nervu - fyzioterapie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75ACAF8-7874-0C96-2671-B0969A793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3773016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cs-CZ" b="1" i="0" dirty="0">
                <a:effectLst/>
                <a:latin typeface="HelveticaNeueCst"/>
              </a:rPr>
              <a:t>Vysokovýkonný laser</a:t>
            </a:r>
            <a:r>
              <a:rPr lang="cs-CZ" b="0" i="0" dirty="0">
                <a:effectLst/>
                <a:latin typeface="HelveticaNeueCst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dirty="0">
                <a:effectLst/>
                <a:latin typeface="HelveticaNeueCst"/>
              </a:rPr>
              <a:t>je schopný vytvářet a produkovat krátké impulsy o vysoké intenzitě (paprsek proniká do hlubších vrstev a tkáň tepelně nepoškozuje)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600" dirty="0">
              <a:latin typeface="HelveticaNeueCs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dirty="0">
                <a:effectLst/>
                <a:latin typeface="HelveticaNeueCst"/>
              </a:rPr>
              <a:t>analgetický, </a:t>
            </a:r>
            <a:r>
              <a:rPr lang="cs-CZ" sz="2600" b="0" i="0" dirty="0" err="1">
                <a:effectLst/>
                <a:latin typeface="HelveticaNeueCst"/>
              </a:rPr>
              <a:t>neurostimulační</a:t>
            </a:r>
            <a:r>
              <a:rPr lang="cs-CZ" sz="2600" b="0" i="0" dirty="0">
                <a:effectLst/>
                <a:latin typeface="HelveticaNeueCst"/>
              </a:rPr>
              <a:t> a protizánětlivý efekt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600" b="0" i="0" dirty="0">
              <a:effectLst/>
              <a:latin typeface="HelveticaNeueCs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dirty="0">
                <a:effectLst/>
                <a:latin typeface="HelveticaNeueCst"/>
              </a:rPr>
              <a:t>pomáhá urychlovat regeneraci poškozené nervové tkáně, stimuluje imunitu a uzavírá „vrátka“ pro přenos bolestivých vzruchů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0C7E9FD-D6DB-947D-A7FB-DA98819630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738" t="40200" r="29525" b="24800"/>
          <a:stretch/>
        </p:blipFill>
        <p:spPr>
          <a:xfrm>
            <a:off x="4572000" y="4941168"/>
            <a:ext cx="3816424" cy="1800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5198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54FD016-EB5E-3836-33FD-F1516140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Obrna lícního nervu – režimová opatření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369C66E-6B9D-57EE-3348-7B71D06A3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cs-CZ" b="0" i="0" dirty="0">
                <a:effectLst/>
                <a:latin typeface="HelveticaNeueCst"/>
              </a:rPr>
              <a:t>Při mluvení přidržovat zdravou stranu obličeje (zamezení prohlubování asymetrie - zdravá strana je silnější, má tendenci postiženou stranu k sobě přetahovat)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effectLst/>
                <a:latin typeface="HelveticaNeueCst"/>
              </a:rPr>
              <a:t>Vyvarovat se delším hovorům. Opět z důvodu prohlubování asymetrie mimických svalů.</a:t>
            </a:r>
          </a:p>
          <a:p>
            <a:pPr algn="l">
              <a:buFont typeface="+mj-lt"/>
              <a:buAutoNum type="arabicPeriod"/>
            </a:pPr>
            <a:r>
              <a:rPr lang="cs-CZ" dirty="0">
                <a:latin typeface="HelveticaNeueCst"/>
              </a:rPr>
              <a:t>Snaha o</a:t>
            </a:r>
            <a:r>
              <a:rPr lang="cs-CZ" b="0" i="0" dirty="0">
                <a:effectLst/>
                <a:latin typeface="HelveticaNeueCst"/>
              </a:rPr>
              <a:t>mezit mimický projev na minimum.</a:t>
            </a:r>
          </a:p>
          <a:p>
            <a:pPr algn="l">
              <a:buFont typeface="+mj-lt"/>
              <a:buAutoNum type="arabicPeriod"/>
            </a:pPr>
            <a:r>
              <a:rPr lang="cs-CZ" dirty="0">
                <a:latin typeface="HelveticaNeueCst"/>
              </a:rPr>
              <a:t>V</a:t>
            </a:r>
            <a:r>
              <a:rPr lang="cs-CZ" b="0" i="0" dirty="0">
                <a:effectLst/>
                <a:latin typeface="HelveticaNeueCst"/>
              </a:rPr>
              <a:t>hodné preferovat kašovitou nebo tekutou stranu.</a:t>
            </a:r>
          </a:p>
          <a:p>
            <a:pPr>
              <a:buFont typeface="+mj-lt"/>
              <a:buAutoNum type="arabicPeriod"/>
            </a:pPr>
            <a:r>
              <a:rPr lang="cs-CZ" b="0" i="0" dirty="0">
                <a:effectLst/>
                <a:latin typeface="HelveticaNeueCst"/>
              </a:rPr>
              <a:t>Dodržovat maximální klidový režim (odpočívat a šetřit svaly na tváři). Minimalizovat čas strávený u knih, počítače nebo </a:t>
            </a:r>
            <a:r>
              <a:rPr lang="cs-CZ" dirty="0">
                <a:latin typeface="HelveticaNeueCst"/>
              </a:rPr>
              <a:t>televize (bývá zasažena také schopnost očí zvlhčení a slzení). </a:t>
            </a:r>
            <a:endParaRPr lang="cs-CZ" b="0" i="0" dirty="0">
              <a:effectLst/>
              <a:latin typeface="HelveticaNeueCst"/>
            </a:endParaRPr>
          </a:p>
          <a:p>
            <a:pPr algn="l">
              <a:buFont typeface="+mj-lt"/>
              <a:buAutoNum type="arabicPeriod"/>
            </a:pPr>
            <a:r>
              <a:rPr lang="cs-CZ" b="0" i="0" dirty="0">
                <a:effectLst/>
                <a:latin typeface="HelveticaNeueCst"/>
              </a:rPr>
              <a:t>V průběhu dne zvlhčovat často oko kapkami. Na noc je vhodné aplikovat krycí obvaz s oční mastí a také pomoci oku s plným dovřením.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effectLst/>
                <a:latin typeface="HelveticaNeueCst"/>
              </a:rPr>
              <a:t>Postiženou stranu tváře chránit před chladem a průvanem.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effectLst/>
                <a:latin typeface="HelveticaNeueCst"/>
              </a:rPr>
              <a:t>Volit polohu spánku na zádech či zdravé straně obličeje.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effectLst/>
                <a:latin typeface="HelveticaNeueCst"/>
              </a:rPr>
              <a:t>Cvičení opakovat s mírou, aby nedošlo k přecvičení svalů.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effectLst/>
                <a:latin typeface="HelveticaNeueCst"/>
              </a:rPr>
              <a:t>Při cvičení to nepřehánět se silou (přetahování svalů zdravé strany, vznik nežádoucích souhybů). 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17032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Mimické svaly</a:t>
            </a:r>
          </a:p>
        </p:txBody>
      </p:sp>
      <p:pic>
        <p:nvPicPr>
          <p:cNvPr id="1026" name="Picture 2" descr="C:\Users\Verca\Desktop\fac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5927"/>
          <a:stretch/>
        </p:blipFill>
        <p:spPr bwMode="auto">
          <a:xfrm>
            <a:off x="1331640" y="1556792"/>
            <a:ext cx="6336704" cy="4590053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49C4175F-D9E2-5650-F84C-E0775D8F710A}"/>
              </a:ext>
            </a:extLst>
          </p:cNvPr>
          <p:cNvSpPr txBox="1"/>
          <p:nvPr/>
        </p:nvSpPr>
        <p:spPr>
          <a:xfrm>
            <a:off x="755576" y="6214030"/>
            <a:ext cx="8064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http://anatomyzone.com/tutorials/musculoskeletal/muscles-of-facial-expression/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Occipitofrontální</a:t>
            </a:r>
            <a:r>
              <a:rPr lang="cs-CZ" b="1" dirty="0" smtClean="0"/>
              <a:t> </a:t>
            </a:r>
            <a:r>
              <a:rPr lang="cs-CZ" b="1" dirty="0"/>
              <a:t>skupina svalů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Occip</a:t>
            </a:r>
            <a:r>
              <a:rPr lang="cs-CZ" dirty="0" smtClean="0"/>
              <a:t>i</a:t>
            </a:r>
            <a:r>
              <a:rPr lang="en-US" dirty="0" err="1" smtClean="0"/>
              <a:t>tofront</a:t>
            </a:r>
            <a:r>
              <a:rPr lang="cs-CZ" dirty="0" err="1"/>
              <a:t>ální</a:t>
            </a:r>
            <a:r>
              <a:rPr lang="cs-CZ" dirty="0"/>
              <a:t> skupina (</a:t>
            </a:r>
            <a:r>
              <a:rPr lang="en-US" dirty="0"/>
              <a:t>s</a:t>
            </a:r>
            <a:r>
              <a:rPr lang="cs-CZ" dirty="0"/>
              <a:t>k</a:t>
            </a:r>
            <a:r>
              <a:rPr lang="en-US" dirty="0"/>
              <a:t>alp</a:t>
            </a:r>
            <a:r>
              <a:rPr lang="cs-CZ" dirty="0"/>
              <a:t>): m. </a:t>
            </a:r>
            <a:r>
              <a:rPr lang="en-US" dirty="0"/>
              <a:t>frontalis</a:t>
            </a:r>
            <a:r>
              <a:rPr lang="cs-CZ" dirty="0"/>
              <a:t> a m.</a:t>
            </a:r>
            <a:r>
              <a:rPr lang="en-US" dirty="0"/>
              <a:t> occipitalis</a:t>
            </a:r>
            <a:endParaRPr lang="cs-CZ" dirty="0"/>
          </a:p>
          <a:p>
            <a:r>
              <a:rPr lang="en-US" dirty="0"/>
              <a:t>T</a:t>
            </a:r>
            <a:r>
              <a:rPr lang="cs-CZ" dirty="0" err="1"/>
              <a:t>yto</a:t>
            </a:r>
            <a:r>
              <a:rPr lang="cs-CZ" dirty="0"/>
              <a:t> svaly provádí pohyb obočí, čela a skalpu</a:t>
            </a:r>
            <a:endParaRPr lang="cs-CZ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occipitofrontalis</a:t>
            </a:r>
            <a:endParaRPr lang="cs-CZ" dirty="0"/>
          </a:p>
        </p:txBody>
      </p:sp>
      <p:pic>
        <p:nvPicPr>
          <p:cNvPr id="2050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3987" b="69064"/>
          <a:stretch>
            <a:fillRect/>
          </a:stretch>
        </p:blipFill>
        <p:spPr bwMode="auto">
          <a:xfrm>
            <a:off x="6215074" y="1571612"/>
            <a:ext cx="2261709" cy="39204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571604" y="1500174"/>
            <a:ext cx="337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Zvedá obočí nahoru, posun skalpu</a:t>
            </a:r>
          </a:p>
        </p:txBody>
      </p:sp>
      <p:pic>
        <p:nvPicPr>
          <p:cNvPr id="6" name="Picture 8" descr="4_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428868"/>
            <a:ext cx="4800600" cy="40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Orbitální skupina svalů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Orbitální skupina svalů: </a:t>
            </a:r>
          </a:p>
          <a:p>
            <a:r>
              <a:rPr lang="en-US" dirty="0"/>
              <a:t>o</a:t>
            </a:r>
            <a:r>
              <a:rPr lang="cs-CZ" dirty="0"/>
              <a:t>r</a:t>
            </a:r>
            <a:r>
              <a:rPr lang="en-US" dirty="0" err="1"/>
              <a:t>bicularis</a:t>
            </a:r>
            <a:r>
              <a:rPr lang="en-US" dirty="0"/>
              <a:t> oculi</a:t>
            </a:r>
            <a:endParaRPr lang="cs-CZ" dirty="0"/>
          </a:p>
          <a:p>
            <a:r>
              <a:rPr lang="en-US" dirty="0"/>
              <a:t>corrugator </a:t>
            </a:r>
            <a:r>
              <a:rPr lang="en-US" dirty="0" err="1"/>
              <a:t>supercili</a:t>
            </a:r>
            <a:r>
              <a:rPr lang="cs-CZ" dirty="0"/>
              <a:t>i</a:t>
            </a:r>
          </a:p>
          <a:p>
            <a:endParaRPr lang="cs-CZ" dirty="0"/>
          </a:p>
          <a:p>
            <a:r>
              <a:rPr lang="cs-CZ" dirty="0"/>
              <a:t>Tyto svaly provádí pohyb očních víček a </a:t>
            </a:r>
            <a:r>
              <a:rPr lang="cs-CZ" dirty="0" err="1"/>
              <a:t>periorbitální</a:t>
            </a:r>
            <a:r>
              <a:rPr lang="cs-CZ" dirty="0"/>
              <a:t> oblasti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Lícní nerv (n. </a:t>
            </a:r>
            <a:r>
              <a:rPr lang="cs-CZ" b="1" dirty="0" err="1"/>
              <a:t>facialis</a:t>
            </a:r>
            <a:r>
              <a:rPr lang="cs-CZ" b="1" dirty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4061048"/>
          </a:xfrm>
        </p:spPr>
        <p:txBody>
          <a:bodyPr>
            <a:normAutofit fontScale="92500" lnSpcReduction="20000"/>
          </a:bodyPr>
          <a:lstStyle/>
          <a:p>
            <a:r>
              <a:rPr lang="cs-CZ" sz="2600" dirty="0"/>
              <a:t>N. </a:t>
            </a:r>
            <a:r>
              <a:rPr lang="cs-CZ" sz="2600" dirty="0" err="1"/>
              <a:t>facialis</a:t>
            </a:r>
            <a:r>
              <a:rPr lang="cs-CZ" sz="2600" dirty="0"/>
              <a:t> (VII. hlavový nerv) je </a:t>
            </a:r>
          </a:p>
          <a:p>
            <a:pPr marL="0" indent="0">
              <a:buNone/>
            </a:pPr>
            <a:r>
              <a:rPr lang="cs-CZ" sz="2600" dirty="0"/>
              <a:t>      smíšený nerv, inervuje </a:t>
            </a:r>
            <a:r>
              <a:rPr lang="cs-CZ" sz="2600" dirty="0" err="1"/>
              <a:t>zj</a:t>
            </a:r>
            <a:r>
              <a:rPr lang="cs-CZ" sz="2600" dirty="0"/>
              <a:t>.</a:t>
            </a:r>
          </a:p>
          <a:p>
            <a:pPr marL="0" indent="0">
              <a:buNone/>
            </a:pPr>
            <a:r>
              <a:rPr lang="cs-CZ" sz="2600" b="1" dirty="0"/>
              <a:t>      mimické svaly</a:t>
            </a:r>
          </a:p>
          <a:p>
            <a:pPr mar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cs-CZ" sz="2600" b="1" dirty="0"/>
              <a:t>Z dalších funkcí:</a:t>
            </a:r>
          </a:p>
          <a:p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inervuje slznou žlázu, 2 žlázy v dutině ústní </a:t>
            </a:r>
          </a:p>
          <a:p>
            <a:r>
              <a:rPr lang="cs-CZ" sz="2600" dirty="0">
                <a:solidFill>
                  <a:srgbClr val="202122"/>
                </a:solidFill>
                <a:latin typeface="Arial" panose="020B0604020202020204" pitchFamily="34" charset="0"/>
              </a:rPr>
              <a:t>s</a:t>
            </a:r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enzorické dráhy přenáší podněty z chuťových receptorů z předních dvou třetin jazyka </a:t>
            </a:r>
            <a:endParaRPr lang="cs-CZ" sz="2600" b="0" i="0" dirty="0">
              <a:solidFill>
                <a:srgbClr val="3366CC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senzitivních vlákna vedou informace ze svalových proprioreceptorů v boltci a zevním zvukovodu </a:t>
            </a:r>
          </a:p>
          <a:p>
            <a:r>
              <a:rPr lang="cs-CZ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ivervace</a:t>
            </a:r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m. </a:t>
            </a:r>
            <a:r>
              <a:rPr lang="cs-CZ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stapedius</a:t>
            </a:r>
            <a:r>
              <a:rPr lang="cs-CZ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ve středním uchu</a:t>
            </a:r>
          </a:p>
          <a:p>
            <a:endParaRPr lang="en-US" dirty="0"/>
          </a:p>
          <a:p>
            <a:endParaRPr lang="cs-CZ" dirty="0"/>
          </a:p>
        </p:txBody>
      </p:sp>
      <p:pic>
        <p:nvPicPr>
          <p:cNvPr id="28674" name="Picture 2" descr="Výsledek obrázku pro facial nerv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268760"/>
            <a:ext cx="3074174" cy="230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corrugator</a:t>
            </a:r>
            <a:r>
              <a:rPr lang="cs-CZ" dirty="0"/>
              <a:t> </a:t>
            </a:r>
            <a:r>
              <a:rPr lang="cs-CZ" dirty="0" err="1"/>
              <a:t>supercilii</a:t>
            </a:r>
            <a:endParaRPr lang="cs-CZ" dirty="0"/>
          </a:p>
        </p:txBody>
      </p:sp>
      <p:pic>
        <p:nvPicPr>
          <p:cNvPr id="3074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45" r="62745" b="67485"/>
          <a:stretch>
            <a:fillRect/>
          </a:stretch>
        </p:blipFill>
        <p:spPr bwMode="auto">
          <a:xfrm>
            <a:off x="6357950" y="1714488"/>
            <a:ext cx="2292311" cy="3632400"/>
          </a:xfrm>
          <a:prstGeom prst="rect">
            <a:avLst/>
          </a:prstGeom>
          <a:noFill/>
        </p:spPr>
      </p:pic>
      <p:pic>
        <p:nvPicPr>
          <p:cNvPr id="5" name="Picture 1032" descr="4_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743200"/>
            <a:ext cx="45720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2714612" y="1857364"/>
            <a:ext cx="3137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Pohyb obočí k sobě („mračení“)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oculi</a:t>
            </a:r>
            <a:endParaRPr lang="cs-CZ" dirty="0"/>
          </a:p>
        </p:txBody>
      </p:sp>
      <p:pic>
        <p:nvPicPr>
          <p:cNvPr id="5122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913" r="21677" b="67485"/>
          <a:stretch>
            <a:fillRect/>
          </a:stretch>
        </p:blipFill>
        <p:spPr bwMode="auto">
          <a:xfrm>
            <a:off x="5220072" y="1484784"/>
            <a:ext cx="2292311" cy="3632400"/>
          </a:xfrm>
          <a:prstGeom prst="rect">
            <a:avLst/>
          </a:prstGeom>
          <a:noFill/>
        </p:spPr>
      </p:pic>
      <p:pic>
        <p:nvPicPr>
          <p:cNvPr id="5" name="Picture 1032" descr="4_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571744"/>
            <a:ext cx="45720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2339752" y="1772816"/>
            <a:ext cx="125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Zavření oka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Skupina svalů nosu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Skupinu svalů nosu tvoří:</a:t>
            </a:r>
          </a:p>
          <a:p>
            <a:r>
              <a:rPr lang="cs-CZ" dirty="0"/>
              <a:t>M. p</a:t>
            </a:r>
            <a:r>
              <a:rPr lang="en-US" dirty="0" err="1"/>
              <a:t>rocerus</a:t>
            </a:r>
            <a:endParaRPr lang="cs-CZ" dirty="0"/>
          </a:p>
          <a:p>
            <a:r>
              <a:rPr lang="cs-CZ" dirty="0"/>
              <a:t>M. n</a:t>
            </a:r>
            <a:r>
              <a:rPr lang="en-US" dirty="0" err="1"/>
              <a:t>asalis</a:t>
            </a:r>
            <a:endParaRPr lang="cs-CZ" dirty="0"/>
          </a:p>
          <a:p>
            <a:endParaRPr lang="cs-CZ" dirty="0"/>
          </a:p>
          <a:p>
            <a:r>
              <a:rPr lang="cs-CZ" dirty="0"/>
              <a:t>Tyto svaly provádí pohyb v oblasti nosu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M. </a:t>
            </a:r>
            <a:r>
              <a:rPr lang="cs-CZ" dirty="0" err="1"/>
              <a:t>procerus</a:t>
            </a:r>
            <a:r>
              <a:rPr lang="cs-CZ" dirty="0"/>
              <a:t>, m. </a:t>
            </a:r>
            <a:r>
              <a:rPr lang="cs-CZ" dirty="0" err="1"/>
              <a:t>nasalis</a:t>
            </a:r>
            <a:endParaRPr lang="cs-CZ" dirty="0"/>
          </a:p>
        </p:txBody>
      </p:sp>
      <p:pic>
        <p:nvPicPr>
          <p:cNvPr id="4098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087" r="42919" b="67485"/>
          <a:stretch>
            <a:fillRect/>
          </a:stretch>
        </p:blipFill>
        <p:spPr bwMode="auto">
          <a:xfrm>
            <a:off x="5786446" y="2000240"/>
            <a:ext cx="2115980" cy="3632400"/>
          </a:xfrm>
          <a:prstGeom prst="rect">
            <a:avLst/>
          </a:prstGeom>
          <a:noFill/>
        </p:spPr>
      </p:pic>
      <p:pic>
        <p:nvPicPr>
          <p:cNvPr id="19458" name="Picture 2" descr="http://i.ytimg.com/vi/ftVUS2gMp6g/hqdefaul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0938" r="10937"/>
          <a:stretch>
            <a:fillRect/>
          </a:stretch>
        </p:blipFill>
        <p:spPr bwMode="auto">
          <a:xfrm>
            <a:off x="2643174" y="3714752"/>
            <a:ext cx="2448766" cy="2350800"/>
          </a:xfrm>
          <a:prstGeom prst="rect">
            <a:avLst/>
          </a:prstGeom>
          <a:noFill/>
        </p:spPr>
      </p:pic>
      <p:pic>
        <p:nvPicPr>
          <p:cNvPr id="19460" name="Picture 4" descr="https://upload.wikimedia.org/wikipedia/commons/thumb/b/bb/Nasalis.png/250px-Nasali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500174"/>
            <a:ext cx="2381250" cy="2276475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00034" y="3857628"/>
            <a:ext cx="2000264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nasalis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571736" y="6143644"/>
            <a:ext cx="2357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s-CZ" sz="2800" dirty="0"/>
              <a:t>M. </a:t>
            </a:r>
            <a:r>
              <a:rPr lang="cs-CZ" sz="2800" dirty="0" err="1"/>
              <a:t>procerus</a:t>
            </a:r>
            <a:endParaRPr lang="cs-CZ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Skupina svalů okolí úst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/>
              <a:t>Skupina svalů v okolí úst:</a:t>
            </a:r>
          </a:p>
          <a:p>
            <a:r>
              <a:rPr lang="cs-CZ" dirty="0"/>
              <a:t>M. </a:t>
            </a:r>
            <a:r>
              <a:rPr lang="cs-CZ" dirty="0" err="1"/>
              <a:t>obicularis</a:t>
            </a:r>
            <a:r>
              <a:rPr lang="cs-CZ" dirty="0"/>
              <a:t> </a:t>
            </a:r>
            <a:r>
              <a:rPr lang="cs-CZ" dirty="0" err="1"/>
              <a:t>oris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depressor</a:t>
            </a:r>
            <a:r>
              <a:rPr lang="cs-CZ" dirty="0"/>
              <a:t> </a:t>
            </a:r>
            <a:r>
              <a:rPr lang="cs-CZ" dirty="0" err="1"/>
              <a:t>anguli</a:t>
            </a:r>
            <a:r>
              <a:rPr lang="cs-CZ" dirty="0"/>
              <a:t> </a:t>
            </a:r>
            <a:r>
              <a:rPr lang="cs-CZ" dirty="0" err="1"/>
              <a:t>oris</a:t>
            </a:r>
            <a:r>
              <a:rPr lang="cs-CZ" dirty="0"/>
              <a:t>, m. levator </a:t>
            </a:r>
            <a:r>
              <a:rPr lang="cs-CZ" dirty="0" err="1"/>
              <a:t>anguli</a:t>
            </a:r>
            <a:r>
              <a:rPr lang="cs-CZ" dirty="0"/>
              <a:t> </a:t>
            </a:r>
            <a:r>
              <a:rPr lang="cs-CZ" dirty="0" err="1"/>
              <a:t>oris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zygomaticus</a:t>
            </a:r>
            <a:r>
              <a:rPr lang="cs-CZ" dirty="0"/>
              <a:t> major et minor</a:t>
            </a:r>
          </a:p>
          <a:p>
            <a:r>
              <a:rPr lang="cs-CZ" dirty="0"/>
              <a:t>M. levator labii sup., m. levator labii sup. </a:t>
            </a:r>
            <a:r>
              <a:rPr lang="cs-CZ" dirty="0" err="1"/>
              <a:t>alaeque</a:t>
            </a:r>
            <a:r>
              <a:rPr lang="cs-CZ" dirty="0"/>
              <a:t> </a:t>
            </a:r>
            <a:r>
              <a:rPr lang="cs-CZ" dirty="0" err="1"/>
              <a:t>nasi</a:t>
            </a:r>
            <a:r>
              <a:rPr lang="cs-CZ" dirty="0"/>
              <a:t> </a:t>
            </a:r>
          </a:p>
          <a:p>
            <a:r>
              <a:rPr lang="cs-CZ" dirty="0"/>
              <a:t>M. </a:t>
            </a:r>
            <a:r>
              <a:rPr lang="cs-CZ" dirty="0" err="1"/>
              <a:t>risorius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depressor</a:t>
            </a:r>
            <a:r>
              <a:rPr lang="cs-CZ" dirty="0"/>
              <a:t> labii </a:t>
            </a:r>
            <a:r>
              <a:rPr lang="cs-CZ" dirty="0" err="1"/>
              <a:t>inferioris</a:t>
            </a:r>
            <a:r>
              <a:rPr lang="cs-CZ" dirty="0"/>
              <a:t> </a:t>
            </a:r>
          </a:p>
          <a:p>
            <a:r>
              <a:rPr lang="cs-CZ" dirty="0"/>
              <a:t>M. </a:t>
            </a:r>
            <a:r>
              <a:rPr lang="cs-CZ" dirty="0" err="1"/>
              <a:t>mentalis</a:t>
            </a:r>
            <a:r>
              <a:rPr lang="cs-CZ" dirty="0"/>
              <a:t> </a:t>
            </a:r>
          </a:p>
          <a:p>
            <a:r>
              <a:rPr lang="cs-CZ" dirty="0"/>
              <a:t>M. </a:t>
            </a:r>
            <a:r>
              <a:rPr lang="cs-CZ" dirty="0" err="1"/>
              <a:t>buccinator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Tyto svaly provádí pohyb rtů a kůže v okolí úst</a:t>
            </a:r>
            <a:endParaRPr lang="cs-CZ" b="1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M. </a:t>
            </a:r>
            <a:r>
              <a:rPr lang="cs-CZ" dirty="0" err="1"/>
              <a:t>levator</a:t>
            </a:r>
            <a:r>
              <a:rPr lang="cs-CZ" dirty="0"/>
              <a:t> labii </a:t>
            </a:r>
            <a:r>
              <a:rPr lang="cs-CZ" dirty="0" err="1"/>
              <a:t>superioris</a:t>
            </a:r>
            <a:r>
              <a:rPr lang="cs-CZ" dirty="0"/>
              <a:t> </a:t>
            </a:r>
            <a:r>
              <a:rPr lang="cs-CZ" dirty="0" err="1"/>
              <a:t>alaeque</a:t>
            </a:r>
            <a:r>
              <a:rPr lang="cs-CZ" dirty="0"/>
              <a:t> </a:t>
            </a:r>
            <a:r>
              <a:rPr lang="cs-CZ" dirty="0" err="1"/>
              <a:t>nasi</a:t>
            </a:r>
            <a:r>
              <a:rPr lang="cs-CZ" dirty="0"/>
              <a:t> </a:t>
            </a:r>
          </a:p>
        </p:txBody>
      </p:sp>
      <p:pic>
        <p:nvPicPr>
          <p:cNvPr id="6146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9739" b="67485"/>
          <a:stretch>
            <a:fillRect/>
          </a:stretch>
        </p:blipFill>
        <p:spPr bwMode="auto">
          <a:xfrm>
            <a:off x="6072198" y="1600200"/>
            <a:ext cx="2522825" cy="36324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220072" y="5733256"/>
            <a:ext cx="3654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dirty="0"/>
              <a:t>Zvedá horní ret a rozšiřuje nozdry</a:t>
            </a:r>
          </a:p>
        </p:txBody>
      </p:sp>
      <p:pic>
        <p:nvPicPr>
          <p:cNvPr id="6" name="Picture 8" descr="4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857364"/>
            <a:ext cx="3635295" cy="36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buccinator</a:t>
            </a:r>
            <a:endParaRPr lang="cs-CZ" dirty="0"/>
          </a:p>
        </p:txBody>
      </p:sp>
      <p:pic>
        <p:nvPicPr>
          <p:cNvPr id="7170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2515" r="83987" b="34339"/>
          <a:stretch>
            <a:fillRect/>
          </a:stretch>
        </p:blipFill>
        <p:spPr bwMode="auto">
          <a:xfrm>
            <a:off x="6286512" y="1357298"/>
            <a:ext cx="2359024" cy="4381200"/>
          </a:xfrm>
          <a:prstGeom prst="rect">
            <a:avLst/>
          </a:prstGeom>
          <a:noFill/>
        </p:spPr>
      </p:pic>
      <p:pic>
        <p:nvPicPr>
          <p:cNvPr id="5" name="Picture 7" descr="4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85926"/>
            <a:ext cx="4976416" cy="319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572000" y="6088451"/>
            <a:ext cx="4205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Pomáhá pohybu potravy v dutině ústní</a:t>
            </a:r>
            <a:endParaRPr lang="en-US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zygomaticus</a:t>
            </a:r>
            <a:r>
              <a:rPr lang="cs-CZ" dirty="0"/>
              <a:t> major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minor</a:t>
            </a:r>
            <a:endParaRPr lang="cs-CZ" dirty="0"/>
          </a:p>
        </p:txBody>
      </p:sp>
      <p:pic>
        <p:nvPicPr>
          <p:cNvPr id="8194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45" t="32515" r="62745" b="34339"/>
          <a:stretch>
            <a:fillRect/>
          </a:stretch>
        </p:blipFill>
        <p:spPr bwMode="auto">
          <a:xfrm>
            <a:off x="6215074" y="2714620"/>
            <a:ext cx="2266457" cy="3661200"/>
          </a:xfrm>
          <a:prstGeom prst="rect">
            <a:avLst/>
          </a:prstGeom>
          <a:noFill/>
        </p:spPr>
      </p:pic>
      <p:pic>
        <p:nvPicPr>
          <p:cNvPr id="5" name="Picture 8" descr="4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05000"/>
            <a:ext cx="4724400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5929322" y="1928802"/>
            <a:ext cx="251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Zvedá ústní koutek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risorius</a:t>
            </a:r>
            <a:endParaRPr lang="cs-CZ" dirty="0"/>
          </a:p>
        </p:txBody>
      </p:sp>
      <p:pic>
        <p:nvPicPr>
          <p:cNvPr id="9218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671" t="32515" r="42180" b="36441"/>
          <a:stretch>
            <a:fillRect/>
          </a:stretch>
        </p:blipFill>
        <p:spPr bwMode="auto">
          <a:xfrm>
            <a:off x="6143636" y="2000240"/>
            <a:ext cx="2357454" cy="3429024"/>
          </a:xfrm>
          <a:prstGeom prst="rect">
            <a:avLst/>
          </a:prstGeom>
          <a:noFill/>
        </p:spPr>
      </p:pic>
      <p:pic>
        <p:nvPicPr>
          <p:cNvPr id="5" name="Picture 1031" descr="4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60198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5292080" y="5805264"/>
            <a:ext cx="3705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Táhne ústní koutek laterálně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M. </a:t>
            </a:r>
            <a:r>
              <a:rPr lang="cs-CZ" dirty="0" err="1"/>
              <a:t>risorius</a:t>
            </a:r>
            <a:r>
              <a:rPr lang="cs-CZ" dirty="0"/>
              <a:t>, m. </a:t>
            </a:r>
            <a:r>
              <a:rPr lang="cs-CZ" dirty="0" err="1"/>
              <a:t>depressor</a:t>
            </a:r>
            <a:r>
              <a:rPr lang="cs-CZ" dirty="0"/>
              <a:t> labii </a:t>
            </a:r>
            <a:r>
              <a:rPr lang="cs-CZ" dirty="0" err="1"/>
              <a:t>inferioris</a:t>
            </a:r>
            <a:endParaRPr lang="cs-CZ" dirty="0"/>
          </a:p>
        </p:txBody>
      </p:sp>
      <p:pic>
        <p:nvPicPr>
          <p:cNvPr id="10242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913" t="32515" r="21677" b="34339"/>
          <a:stretch>
            <a:fillRect/>
          </a:stretch>
        </p:blipFill>
        <p:spPr bwMode="auto">
          <a:xfrm>
            <a:off x="6215074" y="1785926"/>
            <a:ext cx="2266457" cy="3661200"/>
          </a:xfrm>
          <a:prstGeom prst="rect">
            <a:avLst/>
          </a:prstGeom>
          <a:noFill/>
        </p:spPr>
      </p:pic>
      <p:pic>
        <p:nvPicPr>
          <p:cNvPr id="5" name="Picture 1032" descr="4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000240"/>
            <a:ext cx="4266623" cy="33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DAB0F016-BE42-C85C-946A-72AFB728AB25}"/>
              </a:ext>
            </a:extLst>
          </p:cNvPr>
          <p:cNvSpPr/>
          <p:nvPr/>
        </p:nvSpPr>
        <p:spPr>
          <a:xfrm>
            <a:off x="5338161" y="5794877"/>
            <a:ext cx="3267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Táhne dolní ret kaudálně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8C93B96-0F6F-CC76-E33D-13FA775D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Lícní nerv (n. </a:t>
            </a:r>
            <a:r>
              <a:rPr lang="cs-CZ" b="1" dirty="0" err="1"/>
              <a:t>facialis</a:t>
            </a:r>
            <a:r>
              <a:rPr lang="cs-CZ" b="1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7029865-39E3-46F8-914D-FBB6B55E7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0B5EEA0C-A877-19C9-2209-445513D5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501" t="29064" r="32675" b="28106"/>
          <a:stretch/>
        </p:blipFill>
        <p:spPr>
          <a:xfrm>
            <a:off x="187473" y="1417638"/>
            <a:ext cx="8769053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5251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M. </a:t>
            </a:r>
            <a:r>
              <a:rPr lang="cs-CZ" dirty="0" err="1"/>
              <a:t>levator</a:t>
            </a:r>
            <a:r>
              <a:rPr lang="cs-CZ" dirty="0"/>
              <a:t> labii </a:t>
            </a:r>
            <a:r>
              <a:rPr lang="cs-CZ" dirty="0" err="1"/>
              <a:t>superioris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M. </a:t>
            </a:r>
            <a:r>
              <a:rPr lang="cs-CZ" dirty="0" err="1"/>
              <a:t>depressor</a:t>
            </a:r>
            <a:r>
              <a:rPr lang="cs-CZ" dirty="0"/>
              <a:t> labii </a:t>
            </a:r>
            <a:r>
              <a:rPr lang="cs-CZ" dirty="0" err="1"/>
              <a:t>inferioris</a:t>
            </a:r>
            <a:endParaRPr lang="cs-CZ" dirty="0"/>
          </a:p>
        </p:txBody>
      </p:sp>
      <p:pic>
        <p:nvPicPr>
          <p:cNvPr id="12290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5661" r="83413" b="6607"/>
          <a:stretch>
            <a:fillRect/>
          </a:stretch>
        </p:blipFill>
        <p:spPr bwMode="auto">
          <a:xfrm>
            <a:off x="6500826" y="2143116"/>
            <a:ext cx="2000264" cy="3000396"/>
          </a:xfrm>
          <a:prstGeom prst="rect">
            <a:avLst/>
          </a:prstGeom>
          <a:noFill/>
        </p:spPr>
      </p:pic>
      <p:pic>
        <p:nvPicPr>
          <p:cNvPr id="5" name="Picture 1032" descr="4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928802"/>
            <a:ext cx="518160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6038824" y="5645209"/>
            <a:ext cx="331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Táhne horní ret kraniálně</a:t>
            </a:r>
          </a:p>
          <a:p>
            <a:r>
              <a:rPr lang="cs-CZ" sz="2000" dirty="0"/>
              <a:t>Táhne dolní ret kaudálně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oris</a:t>
            </a:r>
            <a:endParaRPr lang="cs-CZ" dirty="0"/>
          </a:p>
        </p:txBody>
      </p:sp>
      <p:pic>
        <p:nvPicPr>
          <p:cNvPr id="13314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45" t="65661" r="62745"/>
          <a:stretch>
            <a:fillRect/>
          </a:stretch>
        </p:blipFill>
        <p:spPr bwMode="auto">
          <a:xfrm>
            <a:off x="6286512" y="2071678"/>
            <a:ext cx="2220039" cy="3715200"/>
          </a:xfrm>
          <a:prstGeom prst="rect">
            <a:avLst/>
          </a:prstGeom>
          <a:noFill/>
        </p:spPr>
      </p:pic>
      <p:pic>
        <p:nvPicPr>
          <p:cNvPr id="5" name="Picture 7" descr="4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514600"/>
            <a:ext cx="46482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2857488" y="1714488"/>
            <a:ext cx="1947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Provádí špulení rtů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depressor</a:t>
            </a:r>
            <a:r>
              <a:rPr lang="cs-CZ" dirty="0"/>
              <a:t> </a:t>
            </a:r>
            <a:r>
              <a:rPr lang="cs-CZ" dirty="0" err="1"/>
              <a:t>anguli</a:t>
            </a:r>
            <a:r>
              <a:rPr lang="cs-CZ" dirty="0"/>
              <a:t> </a:t>
            </a:r>
            <a:r>
              <a:rPr lang="cs-CZ" dirty="0" err="1"/>
              <a:t>oris</a:t>
            </a:r>
            <a:endParaRPr lang="cs-CZ" dirty="0"/>
          </a:p>
        </p:txBody>
      </p:sp>
      <p:pic>
        <p:nvPicPr>
          <p:cNvPr id="14338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652" t="66293" r="41938" b="3717"/>
          <a:stretch>
            <a:fillRect/>
          </a:stretch>
        </p:blipFill>
        <p:spPr bwMode="auto">
          <a:xfrm>
            <a:off x="5929322" y="1928802"/>
            <a:ext cx="2652821" cy="3877200"/>
          </a:xfrm>
          <a:prstGeom prst="rect">
            <a:avLst/>
          </a:prstGeom>
          <a:noFill/>
        </p:spPr>
      </p:pic>
      <p:pic>
        <p:nvPicPr>
          <p:cNvPr id="5" name="Picture 1032" descr="4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786058"/>
            <a:ext cx="4266623" cy="33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DF354451-0263-16F6-707D-FF0B5C080CDB}"/>
              </a:ext>
            </a:extLst>
          </p:cNvPr>
          <p:cNvSpPr/>
          <p:nvPr/>
        </p:nvSpPr>
        <p:spPr>
          <a:xfrm>
            <a:off x="5678345" y="5937603"/>
            <a:ext cx="3154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Táhne ústní koutek kaudálně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mentalis</a:t>
            </a:r>
            <a:endParaRPr lang="cs-CZ" dirty="0"/>
          </a:p>
        </p:txBody>
      </p:sp>
      <p:pic>
        <p:nvPicPr>
          <p:cNvPr id="15362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913" t="65661" r="21677" b="2771"/>
          <a:stretch>
            <a:fillRect/>
          </a:stretch>
        </p:blipFill>
        <p:spPr bwMode="auto">
          <a:xfrm>
            <a:off x="6072198" y="1785926"/>
            <a:ext cx="2566980" cy="3949200"/>
          </a:xfrm>
          <a:prstGeom prst="rect">
            <a:avLst/>
          </a:prstGeom>
          <a:noFill/>
        </p:spPr>
      </p:pic>
      <p:pic>
        <p:nvPicPr>
          <p:cNvPr id="5" name="Picture 9" descr="4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03" y="2132856"/>
            <a:ext cx="48006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6072198" y="5949280"/>
            <a:ext cx="2706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Zvedá dolní ret nahoru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Svalová skupina krku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Zástupcem je m. </a:t>
            </a:r>
            <a:r>
              <a:rPr lang="en-US" dirty="0"/>
              <a:t>platysma</a:t>
            </a:r>
            <a:endParaRPr lang="cs-CZ" dirty="0"/>
          </a:p>
          <a:p>
            <a:r>
              <a:rPr lang="cs-CZ" dirty="0"/>
              <a:t>Provádí pohyb kůže krku</a:t>
            </a:r>
            <a:endParaRPr lang="cs-CZ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platysma</a:t>
            </a:r>
            <a:endParaRPr lang="cs-CZ" dirty="0"/>
          </a:p>
        </p:txBody>
      </p:sp>
      <p:pic>
        <p:nvPicPr>
          <p:cNvPr id="16386" name="Picture 2" descr="C:\Users\Verca\Desktop\facial-expression-musc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1155" t="65661" r="913" b="2771"/>
          <a:stretch>
            <a:fillRect/>
          </a:stretch>
        </p:blipFill>
        <p:spPr bwMode="auto">
          <a:xfrm>
            <a:off x="6215074" y="1500174"/>
            <a:ext cx="2500330" cy="3949200"/>
          </a:xfrm>
          <a:prstGeom prst="rect">
            <a:avLst/>
          </a:prstGeom>
          <a:noFill/>
        </p:spPr>
      </p:pic>
      <p:pic>
        <p:nvPicPr>
          <p:cNvPr id="5" name="Picture 8" descr="4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52578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Autofit/>
          </a:bodyPr>
          <a:lstStyle/>
          <a:p>
            <a:r>
              <a:rPr lang="cs-CZ" sz="4000" dirty="0"/>
              <a:t>Děkuji za pozornost </a:t>
            </a:r>
            <a:r>
              <a:rPr lang="cs-CZ" sz="4000" dirty="0">
                <a:sym typeface="Wingdings" pitchFamily="2" charset="2"/>
              </a:rPr>
              <a:t></a:t>
            </a:r>
            <a:endParaRPr lang="cs-CZ" sz="4000" dirty="0"/>
          </a:p>
        </p:txBody>
      </p:sp>
      <p:pic>
        <p:nvPicPr>
          <p:cNvPr id="17410" name="Picture 2" descr="C:\Users\Verca\Desktop\Image02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888"/>
          <a:stretch>
            <a:fillRect/>
          </a:stretch>
        </p:blipFill>
        <p:spPr bwMode="auto">
          <a:xfrm>
            <a:off x="467544" y="1124744"/>
            <a:ext cx="7968804" cy="478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619672" y="6093296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7 univerzálních výrazů emocí obličeje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Porucha n. </a:t>
            </a:r>
            <a:r>
              <a:rPr lang="cs-CZ" b="1" dirty="0" err="1"/>
              <a:t>facialis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1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Porucha n. </a:t>
            </a:r>
            <a:r>
              <a:rPr lang="cs-CZ" dirty="0" err="1"/>
              <a:t>facialis</a:t>
            </a:r>
            <a:r>
              <a:rPr lang="cs-CZ" dirty="0"/>
              <a:t> (periferní/centrální) vede </a:t>
            </a:r>
            <a:r>
              <a:rPr lang="cs-CZ" dirty="0" smtClean="0"/>
              <a:t>k </a:t>
            </a:r>
            <a:r>
              <a:rPr lang="cs-CZ" dirty="0"/>
              <a:t>oslabení mimických </a:t>
            </a:r>
            <a:r>
              <a:rPr lang="cs-CZ" dirty="0" smtClean="0"/>
              <a:t>svalů</a:t>
            </a:r>
            <a:endParaRPr lang="cs-CZ" dirty="0"/>
          </a:p>
          <a:p>
            <a:r>
              <a:rPr lang="cs-CZ" b="1" dirty="0"/>
              <a:t>Vázne mimika obličeje, je patrná asymetrie obličeje v </a:t>
            </a:r>
            <a:r>
              <a:rPr lang="cs-CZ" b="1" dirty="0" smtClean="0"/>
              <a:t>klidu</a:t>
            </a:r>
            <a:endParaRPr lang="cs-CZ" b="1" dirty="0"/>
          </a:p>
          <a:p>
            <a:r>
              <a:rPr lang="cs-CZ" dirty="0"/>
              <a:t>Asymetrii obličeje ještě více zhoršuje gravitace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BB79867-41D2-8427-A157-F8137998A7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825" t="22001" r="35825" b="8001"/>
          <a:stretch/>
        </p:blipFill>
        <p:spPr>
          <a:xfrm>
            <a:off x="1979712" y="3212976"/>
            <a:ext cx="2229368" cy="309634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A3110D2-687C-5432-FD49-31BD69738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212976"/>
            <a:ext cx="2340193" cy="31221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5F8E6D32-2CAD-B048-278D-366DCDE44EF0}"/>
              </a:ext>
            </a:extLst>
          </p:cNvPr>
          <p:cNvSpPr txBox="1"/>
          <p:nvPr/>
        </p:nvSpPr>
        <p:spPr>
          <a:xfrm>
            <a:off x="2411760" y="6488668"/>
            <a:ext cx="4608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https://aku-fyzio.cz/obrna-licniho-nervu/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5B1CBD7-AB29-AC63-9F24-B6CF14783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Periferní léze n. </a:t>
            </a:r>
            <a:r>
              <a:rPr lang="cs-CZ" dirty="0" err="1"/>
              <a:t>facialis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97E27DE-BFBC-9DB5-0DFA-41C22DE34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cs-CZ" b="1" dirty="0">
                <a:solidFill>
                  <a:srgbClr val="212529"/>
                </a:solidFill>
                <a:latin typeface="system-ui"/>
              </a:rPr>
              <a:t>N</a:t>
            </a:r>
            <a:r>
              <a:rPr lang="cs-CZ" b="1" i="0" dirty="0">
                <a:solidFill>
                  <a:srgbClr val="212529"/>
                </a:solidFill>
                <a:effectLst/>
                <a:latin typeface="system-ui"/>
              </a:rPr>
              <a:t>ejčastější příčiny: </a:t>
            </a:r>
          </a:p>
          <a:p>
            <a:pPr algn="l"/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traumata, záněty (borelióza,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lymská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 nemoc, Herpes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zoster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) a nádory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gl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.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parotis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 a chirurgické výkony v této oblasti, špatně aplikovaná mandibulární anestezie </a:t>
            </a:r>
          </a:p>
          <a:p>
            <a:pPr marL="0" indent="0" algn="l">
              <a:buNone/>
            </a:pPr>
            <a:endParaRPr lang="cs-CZ" b="0" i="0" dirty="0">
              <a:solidFill>
                <a:srgbClr val="212529"/>
              </a:solidFill>
              <a:effectLst/>
              <a:latin typeface="system-ui"/>
            </a:endParaRPr>
          </a:p>
          <a:p>
            <a:pPr marL="0" indent="0" algn="l">
              <a:buNone/>
            </a:pPr>
            <a:r>
              <a:rPr lang="cs-CZ" b="1" i="0" dirty="0">
                <a:solidFill>
                  <a:srgbClr val="212529"/>
                </a:solidFill>
                <a:effectLst/>
                <a:latin typeface="system-ui"/>
              </a:rPr>
              <a:t>Projevy:</a:t>
            </a:r>
          </a:p>
          <a:p>
            <a:pPr algn="l"/>
            <a:r>
              <a:rPr lang="cs-CZ" dirty="0" err="1">
                <a:solidFill>
                  <a:srgbClr val="212529"/>
                </a:solidFill>
                <a:latin typeface="system-ui"/>
              </a:rPr>
              <a:t>l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agoftalmus</a:t>
            </a:r>
            <a:endParaRPr lang="cs-CZ" b="0" i="0" dirty="0">
              <a:solidFill>
                <a:srgbClr val="212529"/>
              </a:solidFill>
              <a:effectLst/>
              <a:latin typeface="system-ui"/>
            </a:endParaRPr>
          </a:p>
          <a:p>
            <a:pPr algn="l"/>
            <a:r>
              <a:rPr lang="cs-CZ" dirty="0">
                <a:solidFill>
                  <a:srgbClr val="212529"/>
                </a:solidFill>
                <a:latin typeface="system-ui"/>
              </a:rPr>
              <a:t>oko 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se při pokusu o zavření stáčí vzhůru a zevně</a:t>
            </a:r>
          </a:p>
          <a:p>
            <a:pPr algn="l"/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vyhlazená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nazolabiální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 rýha</a:t>
            </a:r>
          </a:p>
          <a:p>
            <a:pPr algn="l"/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pokleslý koutek, nelze špulit rty, cenit zuby atd.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222931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Bellova obrna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9715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12529"/>
                </a:solidFill>
                <a:latin typeface="system-ui"/>
              </a:rPr>
              <a:t>p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rojevuje se postižením horní i dolní větve jedné strany obličeje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nejčastější příčina obrny lícního nervu (¾ případů</a:t>
            </a:r>
            <a:r>
              <a:rPr lang="cs-CZ" dirty="0">
                <a:solidFill>
                  <a:srgbClr val="212529"/>
                </a:solidFill>
                <a:latin typeface="system-ui"/>
              </a:rPr>
              <a:t>)</a:t>
            </a:r>
          </a:p>
          <a:p>
            <a:r>
              <a:rPr lang="cs-CZ" dirty="0">
                <a:solidFill>
                  <a:srgbClr val="212529"/>
                </a:solidFill>
                <a:latin typeface="system-ui"/>
              </a:rPr>
              <a:t>přesná etiologie není známa (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zánětu nervu nad </a:t>
            </a:r>
            <a:r>
              <a:rPr lang="cs-CZ" b="0" dirty="0" err="1">
                <a:solidFill>
                  <a:srgbClr val="212529"/>
                </a:solidFill>
                <a:effectLst/>
                <a:latin typeface="system-ui"/>
              </a:rPr>
              <a:t>foramen</a:t>
            </a:r>
            <a:r>
              <a:rPr lang="cs-CZ" b="0" dirty="0">
                <a:solidFill>
                  <a:srgbClr val="212529"/>
                </a:solidFill>
                <a:effectLst/>
                <a:latin typeface="system-ui"/>
              </a:rPr>
              <a:t> </a:t>
            </a:r>
            <a:r>
              <a:rPr lang="cs-CZ" b="0" dirty="0" err="1">
                <a:solidFill>
                  <a:srgbClr val="212529"/>
                </a:solidFill>
                <a:effectLst/>
                <a:latin typeface="system-ui"/>
              </a:rPr>
              <a:t>stylomastoideum</a:t>
            </a:r>
            <a:r>
              <a:rPr lang="cs-CZ" b="0" dirty="0">
                <a:solidFill>
                  <a:srgbClr val="212529"/>
                </a:solidFill>
                <a:effectLst/>
                <a:latin typeface="system-ui"/>
              </a:rPr>
              <a:t>, útlak </a:t>
            </a:r>
            <a:r>
              <a:rPr lang="cs-CZ" b="0" dirty="0" err="1">
                <a:solidFill>
                  <a:srgbClr val="212529"/>
                </a:solidFill>
                <a:effectLst/>
                <a:latin typeface="system-ui"/>
              </a:rPr>
              <a:t>vasa</a:t>
            </a:r>
            <a:r>
              <a:rPr lang="cs-CZ" b="0" dirty="0">
                <a:solidFill>
                  <a:srgbClr val="212529"/>
                </a:solidFill>
                <a:effectLst/>
                <a:latin typeface="system-ui"/>
              </a:rPr>
              <a:t> </a:t>
            </a:r>
            <a:r>
              <a:rPr lang="cs-CZ" b="0" dirty="0" err="1">
                <a:solidFill>
                  <a:srgbClr val="212529"/>
                </a:solidFill>
                <a:effectLst/>
                <a:latin typeface="system-ui"/>
              </a:rPr>
              <a:t>nervorum</a:t>
            </a:r>
            <a:r>
              <a:rPr lang="cs-CZ" dirty="0">
                <a:solidFill>
                  <a:srgbClr val="212529"/>
                </a:solidFill>
                <a:latin typeface="system-ui"/>
              </a:rPr>
              <a:t>)</a:t>
            </a:r>
          </a:p>
          <a:p>
            <a:endParaRPr lang="cs-CZ" dirty="0">
              <a:solidFill>
                <a:srgbClr val="212529"/>
              </a:solidFill>
              <a:latin typeface="system-u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Bell´s </a:t>
            </a:r>
            <a:r>
              <a:rPr lang="cs-CZ" dirty="0" err="1"/>
              <a:t>palsy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 descr="Výsledek obrázku pro bells pals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772816"/>
            <a:ext cx="4591076" cy="442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4137E29-2E79-E094-85E8-8724E8A9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Centrální léze n. </a:t>
            </a:r>
            <a:r>
              <a:rPr lang="cs-CZ" dirty="0" err="1"/>
              <a:t>facialis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FE6BCCA-AA3D-C7C4-13B3-D31824180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Jedná se o poškození dráhy 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supranukleárně</a:t>
            </a:r>
            <a:endParaRPr lang="cs-CZ" sz="2800" dirty="0">
              <a:solidFill>
                <a:srgbClr val="212529"/>
              </a:solidFill>
              <a:latin typeface="system-ui"/>
            </a:endParaRPr>
          </a:p>
          <a:p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Obvykle bývá omezena volní mimika dolní poloviny obličeje (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zj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. 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periorálně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)</a:t>
            </a:r>
          </a:p>
          <a:p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Mimovolní mimika může být zachována</a:t>
            </a:r>
          </a:p>
          <a:p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Chybí atrofie a fascikulace</a:t>
            </a:r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DA6C3E80-5FDE-CAFC-B07C-9CA83CAB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100" t="23400" r="5900" b="33200"/>
          <a:stretch/>
        </p:blipFill>
        <p:spPr>
          <a:xfrm>
            <a:off x="1691680" y="4221087"/>
            <a:ext cx="6348318" cy="2459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4714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936</Words>
  <Application>Microsoft Office PowerPoint</Application>
  <PresentationFormat>Předvádění na obrazovce (4:3)</PresentationFormat>
  <Paragraphs>220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sady Office</vt:lpstr>
      <vt:lpstr>Lícní nerv, mimické svaly</vt:lpstr>
      <vt:lpstr>Obsah</vt:lpstr>
      <vt:lpstr>Lícní nerv (n. facialis)</vt:lpstr>
      <vt:lpstr>Lícní nerv (n. facialis)</vt:lpstr>
      <vt:lpstr>Porucha n. facialis</vt:lpstr>
      <vt:lpstr>Periferní léze n. facialis</vt:lpstr>
      <vt:lpstr>Bellova obrna</vt:lpstr>
      <vt:lpstr>Bell´s palsy</vt:lpstr>
      <vt:lpstr>Centrální léze n. facialis</vt:lpstr>
      <vt:lpstr>Periferní vs. centrální léze</vt:lpstr>
      <vt:lpstr>Obrna lícního nervu - diagnostika</vt:lpstr>
      <vt:lpstr>Obrna lícního nervu - diagnostika</vt:lpstr>
      <vt:lpstr>Testování svalové síly mimických svalů Svalový test – stupně:</vt:lpstr>
      <vt:lpstr>Obrna lícního nervu - léčba</vt:lpstr>
      <vt:lpstr>Obrna lícního nervu - fyzioterapie</vt:lpstr>
      <vt:lpstr>Obrna lícního nervu - fyzioterapie</vt:lpstr>
      <vt:lpstr>Obrna lícního nervu - fyzioterapie</vt:lpstr>
      <vt:lpstr>Obrna lícního nervu - fyzioterapie</vt:lpstr>
      <vt:lpstr>Obrna lícního nervu - fyzioterapie</vt:lpstr>
      <vt:lpstr>Obrna lícního nervu - fyzioterapie</vt:lpstr>
      <vt:lpstr>Obrna lícního nervu - fyzioterapie</vt:lpstr>
      <vt:lpstr>Obrna lícního nervu - fyzioterapie</vt:lpstr>
      <vt:lpstr>Obrna lícního nervu - fyzioterapie</vt:lpstr>
      <vt:lpstr>Obrna lícního nervu - fyzioterapie</vt:lpstr>
      <vt:lpstr>Obrna lícního nervu – režimová opatření</vt:lpstr>
      <vt:lpstr>Mimické svaly</vt:lpstr>
      <vt:lpstr>Occipitofrontální skupina svalů</vt:lpstr>
      <vt:lpstr>M. occipitofrontalis</vt:lpstr>
      <vt:lpstr>Orbitální skupina svalů</vt:lpstr>
      <vt:lpstr>M. corrugator supercilii</vt:lpstr>
      <vt:lpstr>M. orbicularis oculi</vt:lpstr>
      <vt:lpstr>Skupina svalů nosu</vt:lpstr>
      <vt:lpstr>M. procerus, m. nasalis</vt:lpstr>
      <vt:lpstr>Skupina svalů okolí úst</vt:lpstr>
      <vt:lpstr>M. levator labii superioris alaeque nasi </vt:lpstr>
      <vt:lpstr>M. buccinator</vt:lpstr>
      <vt:lpstr>M. zygomaticus major et minor</vt:lpstr>
      <vt:lpstr>M. risorius</vt:lpstr>
      <vt:lpstr>M. risorius, m. depressor labii inferioris</vt:lpstr>
      <vt:lpstr>M. levator labii superioris M. depressor labii inferioris</vt:lpstr>
      <vt:lpstr>M. orbicularis oris</vt:lpstr>
      <vt:lpstr>M. depressor anguli oris</vt:lpstr>
      <vt:lpstr>M. mentalis</vt:lpstr>
      <vt:lpstr>Svalová skupina krku</vt:lpstr>
      <vt:lpstr>M. platysma</vt:lpstr>
      <vt:lpstr>Děkuji za pozornost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muscle testing Facial muscles (2)</dc:title>
  <dc:creator>Verca</dc:creator>
  <cp:lastModifiedBy>uziv</cp:lastModifiedBy>
  <cp:revision>68</cp:revision>
  <dcterms:created xsi:type="dcterms:W3CDTF">2015-09-18T16:41:10Z</dcterms:created>
  <dcterms:modified xsi:type="dcterms:W3CDTF">2024-02-20T13:21:57Z</dcterms:modified>
</cp:coreProperties>
</file>