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4" r:id="rId4"/>
    <p:sldId id="275" r:id="rId5"/>
    <p:sldId id="282" r:id="rId6"/>
    <p:sldId id="276" r:id="rId7"/>
    <p:sldId id="279" r:id="rId8"/>
    <p:sldId id="278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 pulzové vlny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(jarní semestr: 4. – 6. týden)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Metody měření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Přímé </a:t>
            </a:r>
          </a:p>
          <a:p>
            <a:pPr lvl="1"/>
            <a:r>
              <a:rPr lang="cs-CZ" dirty="0"/>
              <a:t>Katetrizace  </a:t>
            </a:r>
          </a:p>
          <a:p>
            <a:pPr>
              <a:lnSpc>
                <a:spcPct val="100000"/>
              </a:lnSpc>
            </a:pPr>
            <a:r>
              <a:rPr lang="cs-CZ" dirty="0"/>
              <a:t>Nepřímé</a:t>
            </a:r>
          </a:p>
          <a:p>
            <a:pPr lvl="1"/>
            <a:r>
              <a:rPr lang="cs-CZ" dirty="0"/>
              <a:t>Ultrazvuk</a:t>
            </a:r>
          </a:p>
          <a:p>
            <a:pPr lvl="1"/>
            <a:r>
              <a:rPr lang="cs-CZ" dirty="0" err="1"/>
              <a:t>Sfygmografie</a:t>
            </a:r>
            <a:endParaRPr lang="cs-CZ" dirty="0"/>
          </a:p>
          <a:p>
            <a:pPr lvl="1"/>
            <a:r>
              <a:rPr lang="cs-CZ" dirty="0" err="1"/>
              <a:t>Bioimpedance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513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 err="1"/>
              <a:t>Sfygmografické</a:t>
            </a:r>
            <a:r>
              <a:rPr lang="cs-CZ" dirty="0"/>
              <a:t> měření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594774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Zlatým standardem v klinické praxi je měření karotido-femorálního indexu pomocí postupného měření (</a:t>
            </a:r>
            <a:r>
              <a:rPr lang="cs-CZ" sz="2000" dirty="0" err="1"/>
              <a:t>sfygmograficky</a:t>
            </a:r>
            <a:r>
              <a:rPr lang="cs-CZ" sz="2000" dirty="0"/>
              <a:t> snímané tlakové křivky) na a. </a:t>
            </a:r>
            <a:r>
              <a:rPr lang="cs-CZ" sz="2000" dirty="0" err="1"/>
              <a:t>carotis</a:t>
            </a:r>
            <a:r>
              <a:rPr lang="cs-CZ" sz="2000" dirty="0"/>
              <a:t> a </a:t>
            </a:r>
            <a:r>
              <a:rPr lang="cs-CZ" sz="2000" dirty="0" err="1"/>
              <a:t>a</a:t>
            </a:r>
            <a:r>
              <a:rPr lang="cs-CZ" sz="2000" dirty="0"/>
              <a:t>. </a:t>
            </a:r>
            <a:r>
              <a:rPr lang="cs-CZ" sz="2000" dirty="0" err="1"/>
              <a:t>femoralis</a:t>
            </a:r>
            <a:r>
              <a:rPr lang="cs-CZ" sz="2000" dirty="0"/>
              <a:t> a kontinuálního záznamu EKG.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Tato metoda je dobře reprodukovatelná (rozdíly mezi dvěma vyšetřujícími jsou do 5 %) a její výhodou je fakt, že je studován určitý arteriální segment jako celek.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Při hodnocení je třeba vzít v úvahu aktuální TK, který je funkční determinantou tepenné tuhosti: vysoký TK zvyšuje rigiditu tepny. Největší význam má sledování rychlosti na aortě, kdy tento parametr charakterizuje nárazníkovou funkci centrálního řečiště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B109CC5-7F62-4049-AA0B-0B61D277ABEC}"/>
              </a:ext>
            </a:extLst>
          </p:cNvPr>
          <p:cNvGrpSpPr/>
          <p:nvPr/>
        </p:nvGrpSpPr>
        <p:grpSpPr>
          <a:xfrm>
            <a:off x="6950963" y="1293114"/>
            <a:ext cx="4601633" cy="3213310"/>
            <a:chOff x="7154333" y="2222500"/>
            <a:chExt cx="4601633" cy="3213310"/>
          </a:xfrm>
        </p:grpSpPr>
        <p:sp>
          <p:nvSpPr>
            <p:cNvPr id="7" name="Volný tvar 6">
              <a:extLst>
                <a:ext uri="{FF2B5EF4-FFF2-40B4-BE49-F238E27FC236}">
                  <a16:creationId xmlns:a16="http://schemas.microsoft.com/office/drawing/2014/main" id="{1257329D-EAE6-4D07-800F-E8486DF2F867}"/>
                </a:ext>
              </a:extLst>
            </p:cNvPr>
            <p:cNvSpPr/>
            <p:nvPr/>
          </p:nvSpPr>
          <p:spPr>
            <a:xfrm>
              <a:off x="10562167" y="2222500"/>
              <a:ext cx="1138766" cy="784307"/>
            </a:xfrm>
            <a:custGeom>
              <a:avLst/>
              <a:gdLst>
                <a:gd name="connsiteX0" fmla="*/ 0 w 1138766"/>
                <a:gd name="connsiteY0" fmla="*/ 538516 h 628556"/>
                <a:gd name="connsiteX1" fmla="*/ 127000 w 1138766"/>
                <a:gd name="connsiteY1" fmla="*/ 593549 h 628556"/>
                <a:gd name="connsiteX2" fmla="*/ 232833 w 1138766"/>
                <a:gd name="connsiteY2" fmla="*/ 72849 h 628556"/>
                <a:gd name="connsiteX3" fmla="*/ 279400 w 1138766"/>
                <a:gd name="connsiteY3" fmla="*/ 9349 h 628556"/>
                <a:gd name="connsiteX4" fmla="*/ 338666 w 1138766"/>
                <a:gd name="connsiteY4" fmla="*/ 123649 h 628556"/>
                <a:gd name="connsiteX5" fmla="*/ 436033 w 1138766"/>
                <a:gd name="connsiteY5" fmla="*/ 525816 h 628556"/>
                <a:gd name="connsiteX6" fmla="*/ 478366 w 1138766"/>
                <a:gd name="connsiteY6" fmla="*/ 356482 h 628556"/>
                <a:gd name="connsiteX7" fmla="*/ 579966 w 1138766"/>
                <a:gd name="connsiteY7" fmla="*/ 479249 h 628556"/>
                <a:gd name="connsiteX8" fmla="*/ 732366 w 1138766"/>
                <a:gd name="connsiteY8" fmla="*/ 542749 h 628556"/>
                <a:gd name="connsiteX9" fmla="*/ 956733 w 1138766"/>
                <a:gd name="connsiteY9" fmla="*/ 563916 h 628556"/>
                <a:gd name="connsiteX10" fmla="*/ 1138766 w 1138766"/>
                <a:gd name="connsiteY10" fmla="*/ 568149 h 628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8766" h="628556">
                  <a:moveTo>
                    <a:pt x="0" y="538516"/>
                  </a:moveTo>
                  <a:cubicBezTo>
                    <a:pt x="44097" y="604838"/>
                    <a:pt x="88195" y="671160"/>
                    <a:pt x="127000" y="593549"/>
                  </a:cubicBezTo>
                  <a:cubicBezTo>
                    <a:pt x="165805" y="515938"/>
                    <a:pt x="207433" y="170216"/>
                    <a:pt x="232833" y="72849"/>
                  </a:cubicBezTo>
                  <a:cubicBezTo>
                    <a:pt x="258233" y="-24518"/>
                    <a:pt x="261761" y="882"/>
                    <a:pt x="279400" y="9349"/>
                  </a:cubicBezTo>
                  <a:cubicBezTo>
                    <a:pt x="297039" y="17816"/>
                    <a:pt x="312561" y="37571"/>
                    <a:pt x="338666" y="123649"/>
                  </a:cubicBezTo>
                  <a:cubicBezTo>
                    <a:pt x="364771" y="209727"/>
                    <a:pt x="412750" y="487011"/>
                    <a:pt x="436033" y="525816"/>
                  </a:cubicBezTo>
                  <a:cubicBezTo>
                    <a:pt x="459316" y="564621"/>
                    <a:pt x="454377" y="364243"/>
                    <a:pt x="478366" y="356482"/>
                  </a:cubicBezTo>
                  <a:cubicBezTo>
                    <a:pt x="502355" y="348721"/>
                    <a:pt x="537633" y="448205"/>
                    <a:pt x="579966" y="479249"/>
                  </a:cubicBezTo>
                  <a:cubicBezTo>
                    <a:pt x="622299" y="510293"/>
                    <a:pt x="669572" y="528638"/>
                    <a:pt x="732366" y="542749"/>
                  </a:cubicBezTo>
                  <a:cubicBezTo>
                    <a:pt x="795160" y="556860"/>
                    <a:pt x="889000" y="559683"/>
                    <a:pt x="956733" y="563916"/>
                  </a:cubicBezTo>
                  <a:cubicBezTo>
                    <a:pt x="1024466" y="568149"/>
                    <a:pt x="1081616" y="568149"/>
                    <a:pt x="1138766" y="568149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A0A6F84E-B2CC-4657-B07E-13398BB04E38}"/>
                </a:ext>
              </a:extLst>
            </p:cNvPr>
            <p:cNvGrpSpPr/>
            <p:nvPr/>
          </p:nvGrpSpPr>
          <p:grpSpPr>
            <a:xfrm>
              <a:off x="7154333" y="2383094"/>
              <a:ext cx="4601633" cy="3052716"/>
              <a:chOff x="7154333" y="2383094"/>
              <a:chExt cx="4601633" cy="3052716"/>
            </a:xfrm>
          </p:grpSpPr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9F11C98C-41C6-439B-B055-0BC3EC576F60}"/>
                  </a:ext>
                </a:extLst>
              </p:cNvPr>
              <p:cNvSpPr/>
              <p:nvPr/>
            </p:nvSpPr>
            <p:spPr>
              <a:xfrm>
                <a:off x="7412567" y="4106333"/>
                <a:ext cx="3657599" cy="37253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88F8FD65-2D15-432F-B00B-61B57E489E42}"/>
                  </a:ext>
                </a:extLst>
              </p:cNvPr>
              <p:cNvSpPr txBox="1"/>
              <p:nvPr/>
            </p:nvSpPr>
            <p:spPr>
              <a:xfrm>
                <a:off x="7412567" y="4146035"/>
                <a:ext cx="3894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C00000"/>
                    </a:solidFill>
                  </a:rPr>
                  <a:t>A</a:t>
                </a:r>
              </a:p>
            </p:txBody>
          </p:sp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EDCB2BD6-9484-4E5E-A614-3B3BE555A7B4}"/>
                  </a:ext>
                </a:extLst>
              </p:cNvPr>
              <p:cNvSpPr txBox="1"/>
              <p:nvPr/>
            </p:nvSpPr>
            <p:spPr>
              <a:xfrm>
                <a:off x="10608734" y="4140726"/>
                <a:ext cx="3894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  <p:sp>
            <p:nvSpPr>
              <p:cNvPr id="12" name="Volný tvar 5">
                <a:extLst>
                  <a:ext uri="{FF2B5EF4-FFF2-40B4-BE49-F238E27FC236}">
                    <a16:creationId xmlns:a16="http://schemas.microsoft.com/office/drawing/2014/main" id="{DA227D2F-271A-4FAC-85C9-665E601237BC}"/>
                  </a:ext>
                </a:extLst>
              </p:cNvPr>
              <p:cNvSpPr/>
              <p:nvPr/>
            </p:nvSpPr>
            <p:spPr>
              <a:xfrm>
                <a:off x="7633124" y="2383094"/>
                <a:ext cx="1168400" cy="623713"/>
              </a:xfrm>
              <a:custGeom>
                <a:avLst/>
                <a:gdLst>
                  <a:gd name="connsiteX0" fmla="*/ 0 w 1168400"/>
                  <a:gd name="connsiteY0" fmla="*/ 546853 h 623713"/>
                  <a:gd name="connsiteX1" fmla="*/ 105833 w 1168400"/>
                  <a:gd name="connsiteY1" fmla="*/ 580720 h 623713"/>
                  <a:gd name="connsiteX2" fmla="*/ 228600 w 1168400"/>
                  <a:gd name="connsiteY2" fmla="*/ 30387 h 623713"/>
                  <a:gd name="connsiteX3" fmla="*/ 381000 w 1168400"/>
                  <a:gd name="connsiteY3" fmla="*/ 85420 h 623713"/>
                  <a:gd name="connsiteX4" fmla="*/ 389466 w 1168400"/>
                  <a:gd name="connsiteY4" fmla="*/ 203953 h 623713"/>
                  <a:gd name="connsiteX5" fmla="*/ 440266 w 1168400"/>
                  <a:gd name="connsiteY5" fmla="*/ 131987 h 623713"/>
                  <a:gd name="connsiteX6" fmla="*/ 546100 w 1168400"/>
                  <a:gd name="connsiteY6" fmla="*/ 369053 h 623713"/>
                  <a:gd name="connsiteX7" fmla="*/ 732366 w 1168400"/>
                  <a:gd name="connsiteY7" fmla="*/ 466420 h 623713"/>
                  <a:gd name="connsiteX8" fmla="*/ 910166 w 1168400"/>
                  <a:gd name="connsiteY8" fmla="*/ 538387 h 623713"/>
                  <a:gd name="connsiteX9" fmla="*/ 1168400 w 1168400"/>
                  <a:gd name="connsiteY9" fmla="*/ 584953 h 623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8400" h="623713">
                    <a:moveTo>
                      <a:pt x="0" y="546853"/>
                    </a:moveTo>
                    <a:cubicBezTo>
                      <a:pt x="33866" y="606825"/>
                      <a:pt x="67733" y="666798"/>
                      <a:pt x="105833" y="580720"/>
                    </a:cubicBezTo>
                    <a:cubicBezTo>
                      <a:pt x="143933" y="494642"/>
                      <a:pt x="182739" y="112937"/>
                      <a:pt x="228600" y="30387"/>
                    </a:cubicBezTo>
                    <a:cubicBezTo>
                      <a:pt x="274461" y="-52163"/>
                      <a:pt x="354189" y="56492"/>
                      <a:pt x="381000" y="85420"/>
                    </a:cubicBezTo>
                    <a:cubicBezTo>
                      <a:pt x="407811" y="114348"/>
                      <a:pt x="379588" y="196192"/>
                      <a:pt x="389466" y="203953"/>
                    </a:cubicBezTo>
                    <a:cubicBezTo>
                      <a:pt x="399344" y="211714"/>
                      <a:pt x="414160" y="104470"/>
                      <a:pt x="440266" y="131987"/>
                    </a:cubicBezTo>
                    <a:cubicBezTo>
                      <a:pt x="466372" y="159504"/>
                      <a:pt x="497417" y="313314"/>
                      <a:pt x="546100" y="369053"/>
                    </a:cubicBezTo>
                    <a:cubicBezTo>
                      <a:pt x="594783" y="424792"/>
                      <a:pt x="671688" y="438198"/>
                      <a:pt x="732366" y="466420"/>
                    </a:cubicBezTo>
                    <a:cubicBezTo>
                      <a:pt x="793044" y="494642"/>
                      <a:pt x="837494" y="518632"/>
                      <a:pt x="910166" y="538387"/>
                    </a:cubicBezTo>
                    <a:cubicBezTo>
                      <a:pt x="982838" y="558142"/>
                      <a:pt x="1075619" y="571547"/>
                      <a:pt x="1168400" y="584953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13" name="Přímá spojnice se šipkou 12">
                <a:extLst>
                  <a:ext uri="{FF2B5EF4-FFF2-40B4-BE49-F238E27FC236}">
                    <a16:creationId xmlns:a16="http://schemas.microsoft.com/office/drawing/2014/main" id="{38BFA2FF-5ACD-4821-9D91-8BAE258E8D4D}"/>
                  </a:ext>
                </a:extLst>
              </p:cNvPr>
              <p:cNvCxnSpPr/>
              <p:nvPr/>
            </p:nvCxnSpPr>
            <p:spPr>
              <a:xfrm>
                <a:off x="7243233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se šipkou 13">
                <a:extLst>
                  <a:ext uri="{FF2B5EF4-FFF2-40B4-BE49-F238E27FC236}">
                    <a16:creationId xmlns:a16="http://schemas.microsoft.com/office/drawing/2014/main" id="{0127A16C-22BA-4D8B-B17D-004A4660DBA1}"/>
                  </a:ext>
                </a:extLst>
              </p:cNvPr>
              <p:cNvCxnSpPr/>
              <p:nvPr/>
            </p:nvCxnSpPr>
            <p:spPr>
              <a:xfrm>
                <a:off x="10104966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Volný tvar 10">
                <a:extLst>
                  <a:ext uri="{FF2B5EF4-FFF2-40B4-BE49-F238E27FC236}">
                    <a16:creationId xmlns:a16="http://schemas.microsoft.com/office/drawing/2014/main" id="{FB53C622-E71D-4E4B-A608-6C296667EBDC}"/>
                  </a:ext>
                </a:extLst>
              </p:cNvPr>
              <p:cNvSpPr/>
              <p:nvPr/>
            </p:nvSpPr>
            <p:spPr>
              <a:xfrm>
                <a:off x="7154333" y="3390871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" name="Volný tvar 14">
                <a:extLst>
                  <a:ext uri="{FF2B5EF4-FFF2-40B4-BE49-F238E27FC236}">
                    <a16:creationId xmlns:a16="http://schemas.microsoft.com/office/drawing/2014/main" id="{4C4EEDDF-5B41-4F9C-8362-8D565FAC6C26}"/>
                  </a:ext>
                </a:extLst>
              </p:cNvPr>
              <p:cNvSpPr/>
              <p:nvPr/>
            </p:nvSpPr>
            <p:spPr>
              <a:xfrm>
                <a:off x="9905999" y="3414134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17" name="Přímá spojnice 16">
                <a:extLst>
                  <a:ext uri="{FF2B5EF4-FFF2-40B4-BE49-F238E27FC236}">
                    <a16:creationId xmlns:a16="http://schemas.microsoft.com/office/drawing/2014/main" id="{50675A34-D015-468F-9D4C-315F918F233F}"/>
                  </a:ext>
                </a:extLst>
              </p:cNvPr>
              <p:cNvCxnSpPr>
                <a:endCxn id="15" idx="6"/>
              </p:cNvCxnSpPr>
              <p:nvPr/>
            </p:nvCxnSpPr>
            <p:spPr>
              <a:xfrm flipH="1">
                <a:off x="7526867" y="3083950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>
                <a:extLst>
                  <a:ext uri="{FF2B5EF4-FFF2-40B4-BE49-F238E27FC236}">
                    <a16:creationId xmlns:a16="http://schemas.microsoft.com/office/drawing/2014/main" id="{0B11D7A1-8F0B-49EB-9174-37E24F0A45C5}"/>
                  </a:ext>
                </a:extLst>
              </p:cNvPr>
              <p:cNvCxnSpPr/>
              <p:nvPr/>
            </p:nvCxnSpPr>
            <p:spPr>
              <a:xfrm flipH="1">
                <a:off x="7733452" y="2990114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>
                <a:extLst>
                  <a:ext uri="{FF2B5EF4-FFF2-40B4-BE49-F238E27FC236}">
                    <a16:creationId xmlns:a16="http://schemas.microsoft.com/office/drawing/2014/main" id="{435B690E-2140-44A9-AD76-BDC6693DCC98}"/>
                  </a:ext>
                </a:extLst>
              </p:cNvPr>
              <p:cNvCxnSpPr/>
              <p:nvPr/>
            </p:nvCxnSpPr>
            <p:spPr>
              <a:xfrm flipH="1">
                <a:off x="10709485" y="2961460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>
                <a:extLst>
                  <a:ext uri="{FF2B5EF4-FFF2-40B4-BE49-F238E27FC236}">
                    <a16:creationId xmlns:a16="http://schemas.microsoft.com/office/drawing/2014/main" id="{CC173D87-2547-4768-9215-14536E9C195E}"/>
                  </a:ext>
                </a:extLst>
              </p:cNvPr>
              <p:cNvCxnSpPr/>
              <p:nvPr/>
            </p:nvCxnSpPr>
            <p:spPr>
              <a:xfrm flipH="1">
                <a:off x="10270067" y="3082572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196C3319-C250-41F7-84B5-5E1522DDBB3C}"/>
                  </a:ext>
                </a:extLst>
              </p:cNvPr>
              <p:cNvSpPr txBox="1"/>
              <p:nvPr/>
            </p:nvSpPr>
            <p:spPr>
              <a:xfrm>
                <a:off x="7476671" y="3079496"/>
                <a:ext cx="31451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900" dirty="0"/>
                  <a:t>T1</a:t>
                </a:r>
              </a:p>
            </p:txBody>
          </p:sp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2239B23B-1FB1-4FB1-9CFB-415ED61043B1}"/>
                  </a:ext>
                </a:extLst>
              </p:cNvPr>
              <p:cNvSpPr txBox="1"/>
              <p:nvPr/>
            </p:nvSpPr>
            <p:spPr>
              <a:xfrm>
                <a:off x="10372091" y="3101546"/>
                <a:ext cx="31451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900" dirty="0"/>
                  <a:t>T2</a:t>
                </a:r>
              </a:p>
            </p:txBody>
          </p:sp>
          <p:cxnSp>
            <p:nvCxnSpPr>
              <p:cNvPr id="23" name="Přímá spojnice se šipkou 22">
                <a:extLst>
                  <a:ext uri="{FF2B5EF4-FFF2-40B4-BE49-F238E27FC236}">
                    <a16:creationId xmlns:a16="http://schemas.microsoft.com/office/drawing/2014/main" id="{9EF118FF-1FFD-4FF7-8AAB-06DDBF8C6204}"/>
                  </a:ext>
                </a:extLst>
              </p:cNvPr>
              <p:cNvCxnSpPr/>
              <p:nvPr/>
            </p:nvCxnSpPr>
            <p:spPr>
              <a:xfrm>
                <a:off x="7526867" y="3325717"/>
                <a:ext cx="206585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se šipkou 23">
                <a:extLst>
                  <a:ext uri="{FF2B5EF4-FFF2-40B4-BE49-F238E27FC236}">
                    <a16:creationId xmlns:a16="http://schemas.microsoft.com/office/drawing/2014/main" id="{8C9F1866-2B72-473C-934F-EB46E425C12C}"/>
                  </a:ext>
                </a:extLst>
              </p:cNvPr>
              <p:cNvCxnSpPr/>
              <p:nvPr/>
            </p:nvCxnSpPr>
            <p:spPr>
              <a:xfrm flipH="1">
                <a:off x="10270067" y="3311525"/>
                <a:ext cx="439418" cy="141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se šipkou 24">
                <a:extLst>
                  <a:ext uri="{FF2B5EF4-FFF2-40B4-BE49-F238E27FC236}">
                    <a16:creationId xmlns:a16="http://schemas.microsoft.com/office/drawing/2014/main" id="{5BD3EE03-AFBA-4CFE-BC75-513B0D51FECB}"/>
                  </a:ext>
                </a:extLst>
              </p:cNvPr>
              <p:cNvCxnSpPr/>
              <p:nvPr/>
            </p:nvCxnSpPr>
            <p:spPr>
              <a:xfrm flipV="1">
                <a:off x="8505226" y="4309917"/>
                <a:ext cx="1448357" cy="6517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48CEAFAF-8ADD-48A8-AE9C-5B526B113E49}"/>
                  </a:ext>
                </a:extLst>
              </p:cNvPr>
              <p:cNvCxnSpPr/>
              <p:nvPr/>
            </p:nvCxnSpPr>
            <p:spPr>
              <a:xfrm flipH="1">
                <a:off x="7728371" y="4478867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EEE85DB9-9FA2-4F79-935E-2BE785847906}"/>
                  </a:ext>
                </a:extLst>
              </p:cNvPr>
              <p:cNvCxnSpPr/>
              <p:nvPr/>
            </p:nvCxnSpPr>
            <p:spPr>
              <a:xfrm flipH="1">
                <a:off x="10792220" y="4464141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se šipkou 27">
                <a:extLst>
                  <a:ext uri="{FF2B5EF4-FFF2-40B4-BE49-F238E27FC236}">
                    <a16:creationId xmlns:a16="http://schemas.microsoft.com/office/drawing/2014/main" id="{2B053C53-9619-4757-84B0-8D7B10DA05C3}"/>
                  </a:ext>
                </a:extLst>
              </p:cNvPr>
              <p:cNvCxnSpPr/>
              <p:nvPr/>
            </p:nvCxnSpPr>
            <p:spPr>
              <a:xfrm flipH="1">
                <a:off x="7740396" y="4732867"/>
                <a:ext cx="302073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0BFD3419-97F4-412C-B263-BA2AE391D504}"/>
                  </a:ext>
                </a:extLst>
              </p:cNvPr>
              <p:cNvSpPr txBox="1"/>
              <p:nvPr/>
            </p:nvSpPr>
            <p:spPr>
              <a:xfrm>
                <a:off x="9018574" y="4432950"/>
                <a:ext cx="62653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chemeClr val="accent1">
                        <a:lumMod val="75000"/>
                      </a:schemeClr>
                    </a:solidFill>
                  </a:rPr>
                  <a:t>d</a:t>
                </a:r>
              </a:p>
            </p:txBody>
          </p:sp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27828EA3-29A0-4C54-BFCB-C70B78AE2CA5}"/>
                  </a:ext>
                </a:extLst>
              </p:cNvPr>
              <p:cNvSpPr txBox="1"/>
              <p:nvPr/>
            </p:nvSpPr>
            <p:spPr>
              <a:xfrm>
                <a:off x="7896226" y="5035700"/>
                <a:ext cx="2698919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/>
                  <a:t>PWV= d/ (T2-T1)</a:t>
                </a:r>
              </a:p>
            </p:txBody>
          </p:sp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A21BEE27-56D9-41F8-BD78-CCFB42A0A492}"/>
                  </a:ext>
                </a:extLst>
              </p:cNvPr>
              <p:cNvSpPr txBox="1"/>
              <p:nvPr/>
            </p:nvSpPr>
            <p:spPr>
              <a:xfrm>
                <a:off x="7349659" y="2436693"/>
                <a:ext cx="3894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C00000"/>
                    </a:solidFill>
                  </a:rPr>
                  <a:t>A</a:t>
                </a:r>
              </a:p>
            </p:txBody>
          </p:sp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993C5381-DFF5-45E0-8D8F-283CC0C43CE9}"/>
                  </a:ext>
                </a:extLst>
              </p:cNvPr>
              <p:cNvSpPr txBox="1"/>
              <p:nvPr/>
            </p:nvSpPr>
            <p:spPr>
              <a:xfrm>
                <a:off x="10170637" y="2399825"/>
                <a:ext cx="3894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</p:grpSp>
      </p:grpSp>
      <p:sp>
        <p:nvSpPr>
          <p:cNvPr id="33" name="Obdélník 32">
            <a:extLst>
              <a:ext uri="{FF2B5EF4-FFF2-40B4-BE49-F238E27FC236}">
                <a16:creationId xmlns:a16="http://schemas.microsoft.com/office/drawing/2014/main" id="{48DC50BD-D448-479F-8C34-318684EBE13D}"/>
              </a:ext>
            </a:extLst>
          </p:cNvPr>
          <p:cNvSpPr/>
          <p:nvPr/>
        </p:nvSpPr>
        <p:spPr>
          <a:xfrm>
            <a:off x="6355124" y="4703436"/>
            <a:ext cx="57400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solidFill>
                  <a:srgbClr val="0033CC"/>
                </a:solidFill>
              </a:rPr>
              <a:t>Čas od R kmitu po začátek vzestupné části tlakových křivek nám určuje tranzitní čas. Další komponentou je vzdálenost mezi oběma měřenými místy. Rychlost se pak vypočítá z poměru těchto dvou veličin v metrech za sekundu.</a:t>
            </a:r>
          </a:p>
        </p:txBody>
      </p:sp>
    </p:spTree>
    <p:extLst>
      <p:ext uri="{BB962C8B-B14F-4D97-AF65-F5344CB8AC3E}">
        <p14:creationId xmlns:p14="http://schemas.microsoft.com/office/powerpoint/2010/main" val="155918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Definice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Pulzová vlna vzniká během srdeční revoluce, kdy dochází za systoly k vypuzení krve z levé komory do velkého oběhu. Arteriální systém se s tímto rychle vypuzeným objemem vyrovnává svou poddajností (</a:t>
            </a:r>
            <a:r>
              <a:rPr lang="cs-CZ" sz="2400" dirty="0" err="1"/>
              <a:t>compliance</a:t>
            </a:r>
            <a:r>
              <a:rPr lang="cs-CZ" sz="2400" dirty="0"/>
              <a:t>), tedy schopností krátkodobého zvětšení průřezu artérie. Pulzová vlna je v podstatě tlaková vlna.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 Jednotlivý pulz bezprostředně po systole prochází v podobě tlakové vlny celým arteriálním systémem velkou rychlostí, neporovnatelně větší než je vlastní rychlost toku okysličené krve.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Rychlost šíření pulzové vlny (PWV) je měřitelná, pohybuje se v rozmezí od 4 m/s v aortě.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Pozor, vlastní rychlost proudící krve je podstatně nižší, udává se kolem 80-100 cm/s v aortě</a:t>
            </a:r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Křivka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4770075"/>
            <a:ext cx="11482893" cy="1608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/>
              <a:t>Pulzová vlna je složena ze dvou komponent, dopředné složky a zpětné složky. Dopředná složka směruje od srdce k periferii. Na periferii se vlna odrazí (od bifurkací tepen) a stává se z ní zpětná vlna. Ta se spojuje s dopřednou vlnou následujícího tepu a vytváří tak výslednou pulzovou vlnu. 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Jiné časové intervaly setkání vln  vytváří rozdílné tvary centrální a periferní pulzové křivky. Protože rychlost pulzové vlny narůstá směrem k periferii, je i amplituda periferní pulzové vlny vyšší.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9869BEB-43FA-488F-81FF-CE9C1CBC984A}"/>
              </a:ext>
            </a:extLst>
          </p:cNvPr>
          <p:cNvSpPr/>
          <p:nvPr/>
        </p:nvSpPr>
        <p:spPr>
          <a:xfrm>
            <a:off x="3331718" y="1380382"/>
            <a:ext cx="5664200" cy="10065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9" name="Volný tvar 5">
            <a:extLst>
              <a:ext uri="{FF2B5EF4-FFF2-40B4-BE49-F238E27FC236}">
                <a16:creationId xmlns:a16="http://schemas.microsoft.com/office/drawing/2014/main" id="{1C2B3344-7C91-4EDA-A7C4-4379B57758AF}"/>
              </a:ext>
            </a:extLst>
          </p:cNvPr>
          <p:cNvSpPr/>
          <p:nvPr/>
        </p:nvSpPr>
        <p:spPr>
          <a:xfrm>
            <a:off x="3448135" y="1599182"/>
            <a:ext cx="986366" cy="502882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0" name="Volný tvar 7">
            <a:extLst>
              <a:ext uri="{FF2B5EF4-FFF2-40B4-BE49-F238E27FC236}">
                <a16:creationId xmlns:a16="http://schemas.microsoft.com/office/drawing/2014/main" id="{AA06E3F9-67BE-4E54-BA6D-821481BA3E88}"/>
              </a:ext>
            </a:extLst>
          </p:cNvPr>
          <p:cNvSpPr/>
          <p:nvPr/>
        </p:nvSpPr>
        <p:spPr>
          <a:xfrm>
            <a:off x="3515868" y="1772219"/>
            <a:ext cx="935567" cy="32393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1" name="Volný tvar 8">
            <a:extLst>
              <a:ext uri="{FF2B5EF4-FFF2-40B4-BE49-F238E27FC236}">
                <a16:creationId xmlns:a16="http://schemas.microsoft.com/office/drawing/2014/main" id="{7D9B5A7E-7926-4299-960D-36239AAA6C90}"/>
              </a:ext>
            </a:extLst>
          </p:cNvPr>
          <p:cNvSpPr/>
          <p:nvPr/>
        </p:nvSpPr>
        <p:spPr>
          <a:xfrm>
            <a:off x="7634901" y="1593595"/>
            <a:ext cx="1159934" cy="472587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2" name="Volný tvar 9">
            <a:extLst>
              <a:ext uri="{FF2B5EF4-FFF2-40B4-BE49-F238E27FC236}">
                <a16:creationId xmlns:a16="http://schemas.microsoft.com/office/drawing/2014/main" id="{7895C994-9E89-41E1-96DA-7E8385D3B82D}"/>
              </a:ext>
            </a:extLst>
          </p:cNvPr>
          <p:cNvSpPr/>
          <p:nvPr/>
        </p:nvSpPr>
        <p:spPr>
          <a:xfrm>
            <a:off x="7296912" y="4154131"/>
            <a:ext cx="1545336" cy="4922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4366D92-7009-46CF-9D3B-84E6875AB071}"/>
              </a:ext>
            </a:extLst>
          </p:cNvPr>
          <p:cNvCxnSpPr>
            <a:stCxn id="9" idx="7"/>
          </p:cNvCxnSpPr>
          <p:nvPr/>
        </p:nvCxnSpPr>
        <p:spPr>
          <a:xfrm flipV="1">
            <a:off x="4434501" y="2028082"/>
            <a:ext cx="3026833" cy="169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697838D3-915B-49CC-A36B-1937A41E5E17}"/>
              </a:ext>
            </a:extLst>
          </p:cNvPr>
          <p:cNvCxnSpPr/>
          <p:nvPr/>
        </p:nvCxnSpPr>
        <p:spPr>
          <a:xfrm flipH="1" flipV="1">
            <a:off x="4429759" y="1970969"/>
            <a:ext cx="3009900" cy="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Volný tvar 15">
            <a:extLst>
              <a:ext uri="{FF2B5EF4-FFF2-40B4-BE49-F238E27FC236}">
                <a16:creationId xmlns:a16="http://schemas.microsoft.com/office/drawing/2014/main" id="{1B77124F-F8DE-49D7-A412-C3C0DDC7EAE8}"/>
              </a:ext>
            </a:extLst>
          </p:cNvPr>
          <p:cNvSpPr/>
          <p:nvPr/>
        </p:nvSpPr>
        <p:spPr>
          <a:xfrm>
            <a:off x="3331718" y="3930611"/>
            <a:ext cx="1532890" cy="726440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6" name="Volný tvar 16">
            <a:extLst>
              <a:ext uri="{FF2B5EF4-FFF2-40B4-BE49-F238E27FC236}">
                <a16:creationId xmlns:a16="http://schemas.microsoft.com/office/drawing/2014/main" id="{87E8FC3C-8BA0-4D39-BB43-2207AFEFFD0D}"/>
              </a:ext>
            </a:extLst>
          </p:cNvPr>
          <p:cNvSpPr/>
          <p:nvPr/>
        </p:nvSpPr>
        <p:spPr>
          <a:xfrm>
            <a:off x="3467608" y="4225251"/>
            <a:ext cx="1351280" cy="40470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7" name="Volný tvar 14">
            <a:extLst>
              <a:ext uri="{FF2B5EF4-FFF2-40B4-BE49-F238E27FC236}">
                <a16:creationId xmlns:a16="http://schemas.microsoft.com/office/drawing/2014/main" id="{9887975C-0FED-44D9-9EAF-60A7E682B050}"/>
              </a:ext>
            </a:extLst>
          </p:cNvPr>
          <p:cNvSpPr/>
          <p:nvPr/>
        </p:nvSpPr>
        <p:spPr>
          <a:xfrm>
            <a:off x="3310128" y="3067010"/>
            <a:ext cx="1554480" cy="1000063"/>
          </a:xfrm>
          <a:custGeom>
            <a:avLst/>
            <a:gdLst>
              <a:gd name="connsiteX0" fmla="*/ 0 w 1554480"/>
              <a:gd name="connsiteY0" fmla="*/ 868681 h 1000063"/>
              <a:gd name="connsiteX1" fmla="*/ 101600 w 1554480"/>
              <a:gd name="connsiteY1" fmla="*/ 985521 h 1000063"/>
              <a:gd name="connsiteX2" fmla="*/ 223520 w 1554480"/>
              <a:gd name="connsiteY2" fmla="*/ 939801 h 1000063"/>
              <a:gd name="connsiteX3" fmla="*/ 264160 w 1554480"/>
              <a:gd name="connsiteY3" fmla="*/ 462281 h 1000063"/>
              <a:gd name="connsiteX4" fmla="*/ 375920 w 1554480"/>
              <a:gd name="connsiteY4" fmla="*/ 360681 h 1000063"/>
              <a:gd name="connsiteX5" fmla="*/ 518160 w 1554480"/>
              <a:gd name="connsiteY5" fmla="*/ 1 h 1000063"/>
              <a:gd name="connsiteX6" fmla="*/ 731520 w 1554480"/>
              <a:gd name="connsiteY6" fmla="*/ 365761 h 1000063"/>
              <a:gd name="connsiteX7" fmla="*/ 777240 w 1554480"/>
              <a:gd name="connsiteY7" fmla="*/ 269241 h 1000063"/>
              <a:gd name="connsiteX8" fmla="*/ 1056640 w 1554480"/>
              <a:gd name="connsiteY8" fmla="*/ 609601 h 1000063"/>
              <a:gd name="connsiteX9" fmla="*/ 1554480 w 1554480"/>
              <a:gd name="connsiteY9" fmla="*/ 822961 h 10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54480" h="1000063">
                <a:moveTo>
                  <a:pt x="0" y="868681"/>
                </a:moveTo>
                <a:cubicBezTo>
                  <a:pt x="32173" y="921174"/>
                  <a:pt x="64347" y="973668"/>
                  <a:pt x="101600" y="985521"/>
                </a:cubicBezTo>
                <a:cubicBezTo>
                  <a:pt x="138853" y="997374"/>
                  <a:pt x="196427" y="1027008"/>
                  <a:pt x="223520" y="939801"/>
                </a:cubicBezTo>
                <a:cubicBezTo>
                  <a:pt x="250613" y="852594"/>
                  <a:pt x="238760" y="558801"/>
                  <a:pt x="264160" y="462281"/>
                </a:cubicBezTo>
                <a:cubicBezTo>
                  <a:pt x="289560" y="365761"/>
                  <a:pt x="333587" y="437728"/>
                  <a:pt x="375920" y="360681"/>
                </a:cubicBezTo>
                <a:cubicBezTo>
                  <a:pt x="418253" y="283634"/>
                  <a:pt x="458893" y="-846"/>
                  <a:pt x="518160" y="1"/>
                </a:cubicBezTo>
                <a:cubicBezTo>
                  <a:pt x="577427" y="848"/>
                  <a:pt x="688340" y="320888"/>
                  <a:pt x="731520" y="365761"/>
                </a:cubicBezTo>
                <a:cubicBezTo>
                  <a:pt x="774700" y="410634"/>
                  <a:pt x="723053" y="228601"/>
                  <a:pt x="777240" y="269241"/>
                </a:cubicBezTo>
                <a:cubicBezTo>
                  <a:pt x="831427" y="309881"/>
                  <a:pt x="927100" y="517314"/>
                  <a:pt x="1056640" y="609601"/>
                </a:cubicBezTo>
                <a:cubicBezTo>
                  <a:pt x="1186180" y="701888"/>
                  <a:pt x="1370330" y="762424"/>
                  <a:pt x="1554480" y="822961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8" name="Volný tvar 18">
            <a:extLst>
              <a:ext uri="{FF2B5EF4-FFF2-40B4-BE49-F238E27FC236}">
                <a16:creationId xmlns:a16="http://schemas.microsoft.com/office/drawing/2014/main" id="{F22A7888-2690-4550-9E27-FDBCFA13726A}"/>
              </a:ext>
            </a:extLst>
          </p:cNvPr>
          <p:cNvSpPr/>
          <p:nvPr/>
        </p:nvSpPr>
        <p:spPr>
          <a:xfrm>
            <a:off x="7461334" y="3986492"/>
            <a:ext cx="1634914" cy="670560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9" name="Volný tvar 20">
            <a:extLst>
              <a:ext uri="{FF2B5EF4-FFF2-40B4-BE49-F238E27FC236}">
                <a16:creationId xmlns:a16="http://schemas.microsoft.com/office/drawing/2014/main" id="{8DC913EE-CE3C-4B7A-9B50-A6123BDACBAA}"/>
              </a:ext>
            </a:extLst>
          </p:cNvPr>
          <p:cNvSpPr/>
          <p:nvPr/>
        </p:nvSpPr>
        <p:spPr>
          <a:xfrm>
            <a:off x="7442284" y="1729274"/>
            <a:ext cx="1295400" cy="3525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20" name="Volný tvar 17">
            <a:extLst>
              <a:ext uri="{FF2B5EF4-FFF2-40B4-BE49-F238E27FC236}">
                <a16:creationId xmlns:a16="http://schemas.microsoft.com/office/drawing/2014/main" id="{97BB9879-8BDB-4D5A-B687-328AE7C00E2B}"/>
              </a:ext>
            </a:extLst>
          </p:cNvPr>
          <p:cNvSpPr/>
          <p:nvPr/>
        </p:nvSpPr>
        <p:spPr>
          <a:xfrm>
            <a:off x="7318248" y="2823357"/>
            <a:ext cx="1798320" cy="1207100"/>
          </a:xfrm>
          <a:custGeom>
            <a:avLst/>
            <a:gdLst>
              <a:gd name="connsiteX0" fmla="*/ 0 w 1798320"/>
              <a:gd name="connsiteY0" fmla="*/ 1158054 h 1207100"/>
              <a:gd name="connsiteX1" fmla="*/ 167640 w 1798320"/>
              <a:gd name="connsiteY1" fmla="*/ 1193614 h 1207100"/>
              <a:gd name="connsiteX2" fmla="*/ 259080 w 1798320"/>
              <a:gd name="connsiteY2" fmla="*/ 1158054 h 1207100"/>
              <a:gd name="connsiteX3" fmla="*/ 264160 w 1798320"/>
              <a:gd name="connsiteY3" fmla="*/ 695774 h 1207100"/>
              <a:gd name="connsiteX4" fmla="*/ 299720 w 1798320"/>
              <a:gd name="connsiteY4" fmla="*/ 314774 h 1207100"/>
              <a:gd name="connsiteX5" fmla="*/ 406400 w 1798320"/>
              <a:gd name="connsiteY5" fmla="*/ 50614 h 1207100"/>
              <a:gd name="connsiteX6" fmla="*/ 508000 w 1798320"/>
              <a:gd name="connsiteY6" fmla="*/ 30294 h 1207100"/>
              <a:gd name="connsiteX7" fmla="*/ 589280 w 1798320"/>
              <a:gd name="connsiteY7" fmla="*/ 380814 h 1207100"/>
              <a:gd name="connsiteX8" fmla="*/ 680720 w 1798320"/>
              <a:gd name="connsiteY8" fmla="*/ 685614 h 1207100"/>
              <a:gd name="connsiteX9" fmla="*/ 1153160 w 1798320"/>
              <a:gd name="connsiteY9" fmla="*/ 1000574 h 1207100"/>
              <a:gd name="connsiteX10" fmla="*/ 1518920 w 1798320"/>
              <a:gd name="connsiteY10" fmla="*/ 1158054 h 1207100"/>
              <a:gd name="connsiteX11" fmla="*/ 1798320 w 1798320"/>
              <a:gd name="connsiteY11" fmla="*/ 1158054 h 120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8320" h="1207100">
                <a:moveTo>
                  <a:pt x="0" y="1158054"/>
                </a:moveTo>
                <a:cubicBezTo>
                  <a:pt x="62230" y="1175834"/>
                  <a:pt x="124460" y="1193614"/>
                  <a:pt x="167640" y="1193614"/>
                </a:cubicBezTo>
                <a:cubicBezTo>
                  <a:pt x="210820" y="1193614"/>
                  <a:pt x="242993" y="1241027"/>
                  <a:pt x="259080" y="1158054"/>
                </a:cubicBezTo>
                <a:cubicBezTo>
                  <a:pt x="275167" y="1075081"/>
                  <a:pt x="257387" y="836321"/>
                  <a:pt x="264160" y="695774"/>
                </a:cubicBezTo>
                <a:cubicBezTo>
                  <a:pt x="270933" y="555227"/>
                  <a:pt x="276013" y="422301"/>
                  <a:pt x="299720" y="314774"/>
                </a:cubicBezTo>
                <a:cubicBezTo>
                  <a:pt x="323427" y="207247"/>
                  <a:pt x="371687" y="98027"/>
                  <a:pt x="406400" y="50614"/>
                </a:cubicBezTo>
                <a:cubicBezTo>
                  <a:pt x="441113" y="3201"/>
                  <a:pt x="477520" y="-24739"/>
                  <a:pt x="508000" y="30294"/>
                </a:cubicBezTo>
                <a:cubicBezTo>
                  <a:pt x="538480" y="85327"/>
                  <a:pt x="560493" y="271594"/>
                  <a:pt x="589280" y="380814"/>
                </a:cubicBezTo>
                <a:cubicBezTo>
                  <a:pt x="618067" y="490034"/>
                  <a:pt x="586740" y="582321"/>
                  <a:pt x="680720" y="685614"/>
                </a:cubicBezTo>
                <a:cubicBezTo>
                  <a:pt x="774700" y="788907"/>
                  <a:pt x="1013460" y="921834"/>
                  <a:pt x="1153160" y="1000574"/>
                </a:cubicBezTo>
                <a:cubicBezTo>
                  <a:pt x="1292860" y="1079314"/>
                  <a:pt x="1411393" y="1131807"/>
                  <a:pt x="1518920" y="1158054"/>
                </a:cubicBezTo>
                <a:cubicBezTo>
                  <a:pt x="1626447" y="1184301"/>
                  <a:pt x="1712383" y="1171177"/>
                  <a:pt x="1798320" y="1158054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298EA4C2-6EB2-49D4-86E2-E7D19C457F7D}"/>
              </a:ext>
            </a:extLst>
          </p:cNvPr>
          <p:cNvCxnSpPr/>
          <p:nvPr/>
        </p:nvCxnSpPr>
        <p:spPr>
          <a:xfrm flipH="1">
            <a:off x="3664035" y="2823357"/>
            <a:ext cx="4250266" cy="273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20828D5F-7D52-42B8-B407-62E598F66E57}"/>
              </a:ext>
            </a:extLst>
          </p:cNvPr>
          <p:cNvCxnSpPr>
            <a:stCxn id="17" idx="4"/>
          </p:cNvCxnSpPr>
          <p:nvPr/>
        </p:nvCxnSpPr>
        <p:spPr>
          <a:xfrm>
            <a:off x="3686048" y="3427691"/>
            <a:ext cx="7620" cy="126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BE469409-EF79-495F-8DB0-9BD2E8307D95}"/>
              </a:ext>
            </a:extLst>
          </p:cNvPr>
          <p:cNvCxnSpPr/>
          <p:nvPr/>
        </p:nvCxnSpPr>
        <p:spPr>
          <a:xfrm>
            <a:off x="3467608" y="3986492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E621B1B2-3FB4-43B7-A45B-6071DE587F1C}"/>
              </a:ext>
            </a:extLst>
          </p:cNvPr>
          <p:cNvCxnSpPr/>
          <p:nvPr/>
        </p:nvCxnSpPr>
        <p:spPr>
          <a:xfrm>
            <a:off x="7512134" y="3986492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B2AAFFBC-A859-4758-8B2D-988E040606EB}"/>
              </a:ext>
            </a:extLst>
          </p:cNvPr>
          <p:cNvSpPr txBox="1"/>
          <p:nvPr/>
        </p:nvSpPr>
        <p:spPr>
          <a:xfrm>
            <a:off x="4502234" y="1690303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Zpětná vlna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7568524-A25D-449F-934A-22632317429E}"/>
              </a:ext>
            </a:extLst>
          </p:cNvPr>
          <p:cNvSpPr txBox="1"/>
          <p:nvPr/>
        </p:nvSpPr>
        <p:spPr>
          <a:xfrm>
            <a:off x="5815710" y="1934185"/>
            <a:ext cx="1816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err="1">
                <a:solidFill>
                  <a:srgbClr val="FF0000"/>
                </a:solidFill>
              </a:rPr>
              <a:t>Dopředná</a:t>
            </a:r>
            <a:r>
              <a:rPr lang="cs-CZ" sz="1800" dirty="0">
                <a:solidFill>
                  <a:srgbClr val="FF0000"/>
                </a:solidFill>
              </a:rPr>
              <a:t> vlna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969ECBB-98A5-4409-8AAE-4B5C38FE3FB7}"/>
              </a:ext>
            </a:extLst>
          </p:cNvPr>
          <p:cNvSpPr txBox="1"/>
          <p:nvPr/>
        </p:nvSpPr>
        <p:spPr>
          <a:xfrm>
            <a:off x="3062901" y="2439821"/>
            <a:ext cx="20489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Aortální pulzová vlna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A51FE356-EE38-4534-AE0A-83F899ABCCA4}"/>
              </a:ext>
            </a:extLst>
          </p:cNvPr>
          <p:cNvSpPr txBox="1"/>
          <p:nvPr/>
        </p:nvSpPr>
        <p:spPr>
          <a:xfrm>
            <a:off x="7065517" y="2446637"/>
            <a:ext cx="20489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Periferní pulzová vlna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9E184F72-400B-4749-9D8E-E49071CAA375}"/>
              </a:ext>
            </a:extLst>
          </p:cNvPr>
          <p:cNvSpPr txBox="1"/>
          <p:nvPr/>
        </p:nvSpPr>
        <p:spPr>
          <a:xfrm rot="16200000">
            <a:off x="2791673" y="1698996"/>
            <a:ext cx="75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C00000"/>
                </a:solidFill>
              </a:rPr>
              <a:t>Srdce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E16A27F-3B54-4733-AB6D-F86F9DAA60AF}"/>
              </a:ext>
            </a:extLst>
          </p:cNvPr>
          <p:cNvSpPr txBox="1"/>
          <p:nvPr/>
        </p:nvSpPr>
        <p:spPr>
          <a:xfrm rot="16200000">
            <a:off x="8672624" y="1690303"/>
            <a:ext cx="101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C00000"/>
                </a:solidFill>
              </a:rPr>
              <a:t>Periferie</a:t>
            </a:r>
          </a:p>
        </p:txBody>
      </p:sp>
    </p:spTree>
    <p:extLst>
      <p:ext uri="{BB962C8B-B14F-4D97-AF65-F5344CB8AC3E}">
        <p14:creationId xmlns:p14="http://schemas.microsoft.com/office/powerpoint/2010/main" val="420323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Rychlost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7371503" cy="19017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Rychlost centrální pulzové vlny je 6-8 m/s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Centrální pulzová vlna se skládá z </a:t>
            </a:r>
            <a:r>
              <a:rPr lang="cs-CZ" sz="2000" dirty="0" err="1"/>
              <a:t>anakrotické</a:t>
            </a:r>
            <a:r>
              <a:rPr lang="cs-CZ" sz="2000" dirty="0"/>
              <a:t> části, </a:t>
            </a:r>
            <a:r>
              <a:rPr lang="cs-CZ" sz="2000" dirty="0" err="1"/>
              <a:t>katakrotické</a:t>
            </a:r>
            <a:r>
              <a:rPr lang="cs-CZ" sz="2000" dirty="0"/>
              <a:t> části a </a:t>
            </a:r>
            <a:r>
              <a:rPr lang="cs-CZ" sz="2000" dirty="0" err="1"/>
              <a:t>dikrotické</a:t>
            </a:r>
            <a:r>
              <a:rPr lang="cs-CZ" sz="2000" dirty="0"/>
              <a:t> </a:t>
            </a:r>
            <a:r>
              <a:rPr lang="cs-CZ" sz="2000" dirty="0" err="1"/>
              <a:t>incisury</a:t>
            </a:r>
            <a:r>
              <a:rPr lang="cs-CZ" sz="2000" dirty="0"/>
              <a:t>. </a:t>
            </a:r>
            <a:r>
              <a:rPr lang="cs-CZ" sz="2000" dirty="0" err="1"/>
              <a:t>Anakrotickou</a:t>
            </a:r>
            <a:r>
              <a:rPr lang="cs-CZ" sz="2000" dirty="0"/>
              <a:t> část reprezentuje prudký vzestup křivky. </a:t>
            </a:r>
            <a:r>
              <a:rPr lang="cs-CZ" sz="2000" dirty="0" err="1"/>
              <a:t>Katakrotická</a:t>
            </a:r>
            <a:r>
              <a:rPr lang="cs-CZ" sz="2000" dirty="0"/>
              <a:t> část je znázorněna klesající křivkou po nástupu maxima. </a:t>
            </a:r>
            <a:r>
              <a:rPr lang="cs-CZ" sz="2000" dirty="0" err="1"/>
              <a:t>Dikrotická</a:t>
            </a:r>
            <a:r>
              <a:rPr lang="cs-CZ" sz="2000" dirty="0"/>
              <a:t> </a:t>
            </a:r>
            <a:r>
              <a:rPr lang="cs-CZ" sz="2000" dirty="0" err="1"/>
              <a:t>incisura</a:t>
            </a:r>
            <a:r>
              <a:rPr lang="cs-CZ" sz="2000" dirty="0"/>
              <a:t>  přerušuje </a:t>
            </a:r>
            <a:r>
              <a:rPr lang="cs-CZ" sz="2000" dirty="0" err="1"/>
              <a:t>katakrotickou</a:t>
            </a:r>
            <a:r>
              <a:rPr lang="cs-CZ" sz="2000" dirty="0"/>
              <a:t> křivku a je známkou uzávěru aortální chlopně (následuje malá </a:t>
            </a:r>
            <a:r>
              <a:rPr lang="cs-CZ" sz="2000" dirty="0" err="1"/>
              <a:t>dikrotická</a:t>
            </a:r>
            <a:r>
              <a:rPr lang="cs-CZ" sz="2000" dirty="0"/>
              <a:t> vlna směrem vzhůru již patří k diastole).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Nejvýraznější je </a:t>
            </a:r>
            <a:r>
              <a:rPr lang="cs-CZ" sz="2000" dirty="0" err="1"/>
              <a:t>dikrotická</a:t>
            </a:r>
            <a:r>
              <a:rPr lang="cs-CZ" sz="2000" dirty="0"/>
              <a:t> </a:t>
            </a:r>
            <a:r>
              <a:rPr lang="cs-CZ" sz="2000" dirty="0" err="1"/>
              <a:t>incisura</a:t>
            </a:r>
            <a:r>
              <a:rPr lang="cs-CZ" sz="2000" dirty="0"/>
              <a:t> v mladém věku, se zvyšujícím věkem </a:t>
            </a:r>
            <a:r>
              <a:rPr lang="cs-CZ" sz="2000" dirty="0" err="1"/>
              <a:t>incisura</a:t>
            </a:r>
            <a:r>
              <a:rPr lang="cs-CZ" sz="2000" dirty="0"/>
              <a:t> postupně mizí 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1CDBB996-6DA9-4749-81CF-CCC94FE9BAFF}"/>
              </a:ext>
            </a:extLst>
          </p:cNvPr>
          <p:cNvGrpSpPr/>
          <p:nvPr/>
        </p:nvGrpSpPr>
        <p:grpSpPr>
          <a:xfrm>
            <a:off x="7686676" y="1306958"/>
            <a:ext cx="3786524" cy="2412825"/>
            <a:chOff x="7543379" y="124952"/>
            <a:chExt cx="3972252" cy="2247001"/>
          </a:xfrm>
        </p:grpSpPr>
        <p:sp>
          <p:nvSpPr>
            <p:cNvPr id="7" name="Volný tvar: obrazec 6">
              <a:extLst>
                <a:ext uri="{FF2B5EF4-FFF2-40B4-BE49-F238E27FC236}">
                  <a16:creationId xmlns:a16="http://schemas.microsoft.com/office/drawing/2014/main" id="{FDEBEDE2-E3C4-41C4-95C9-02B166EE360E}"/>
                </a:ext>
              </a:extLst>
            </p:cNvPr>
            <p:cNvSpPr/>
            <p:nvPr/>
          </p:nvSpPr>
          <p:spPr bwMode="auto">
            <a:xfrm>
              <a:off x="8059586" y="216876"/>
              <a:ext cx="1470693" cy="2076016"/>
            </a:xfrm>
            <a:custGeom>
              <a:avLst/>
              <a:gdLst>
                <a:gd name="connsiteX0" fmla="*/ 0 w 1472043"/>
                <a:gd name="connsiteY0" fmla="*/ 2076016 h 2076016"/>
                <a:gd name="connsiteX1" fmla="*/ 64330 w 1472043"/>
                <a:gd name="connsiteY1" fmla="*/ 1418935 h 2076016"/>
                <a:gd name="connsiteX2" fmla="*/ 124064 w 1472043"/>
                <a:gd name="connsiteY2" fmla="*/ 816993 h 2076016"/>
                <a:gd name="connsiteX3" fmla="*/ 261913 w 1472043"/>
                <a:gd name="connsiteY3" fmla="*/ 306951 h 2076016"/>
                <a:gd name="connsiteX4" fmla="*/ 491662 w 1472043"/>
                <a:gd name="connsiteY4" fmla="*/ 8278 h 2076016"/>
                <a:gd name="connsiteX5" fmla="*/ 822500 w 1472043"/>
                <a:gd name="connsiteY5" fmla="*/ 104772 h 2076016"/>
                <a:gd name="connsiteX6" fmla="*/ 1066034 w 1472043"/>
                <a:gd name="connsiteY6" fmla="*/ 329926 h 2076016"/>
                <a:gd name="connsiteX7" fmla="*/ 1268213 w 1472043"/>
                <a:gd name="connsiteY7" fmla="*/ 633194 h 2076016"/>
                <a:gd name="connsiteX8" fmla="*/ 1392277 w 1472043"/>
                <a:gd name="connsiteY8" fmla="*/ 895108 h 2076016"/>
                <a:gd name="connsiteX9" fmla="*/ 1470392 w 1472043"/>
                <a:gd name="connsiteY9" fmla="*/ 968628 h 2076016"/>
                <a:gd name="connsiteX10" fmla="*/ 1447417 w 1472043"/>
                <a:gd name="connsiteY10" fmla="*/ 2062232 h 2076016"/>
                <a:gd name="connsiteX11" fmla="*/ 1447417 w 1472043"/>
                <a:gd name="connsiteY11" fmla="*/ 2062232 h 2076016"/>
                <a:gd name="connsiteX12" fmla="*/ 0 w 1472043"/>
                <a:gd name="connsiteY12" fmla="*/ 2076016 h 2076016"/>
                <a:gd name="connsiteX0" fmla="*/ 0 w 1470693"/>
                <a:gd name="connsiteY0" fmla="*/ 2076016 h 2076016"/>
                <a:gd name="connsiteX1" fmla="*/ 64330 w 1470693"/>
                <a:gd name="connsiteY1" fmla="*/ 1418935 h 2076016"/>
                <a:gd name="connsiteX2" fmla="*/ 124064 w 1470693"/>
                <a:gd name="connsiteY2" fmla="*/ 816993 h 2076016"/>
                <a:gd name="connsiteX3" fmla="*/ 261913 w 1470693"/>
                <a:gd name="connsiteY3" fmla="*/ 306951 h 2076016"/>
                <a:gd name="connsiteX4" fmla="*/ 491662 w 1470693"/>
                <a:gd name="connsiteY4" fmla="*/ 8278 h 2076016"/>
                <a:gd name="connsiteX5" fmla="*/ 822500 w 1470693"/>
                <a:gd name="connsiteY5" fmla="*/ 104772 h 2076016"/>
                <a:gd name="connsiteX6" fmla="*/ 1066034 w 1470693"/>
                <a:gd name="connsiteY6" fmla="*/ 329926 h 2076016"/>
                <a:gd name="connsiteX7" fmla="*/ 1268213 w 1470693"/>
                <a:gd name="connsiteY7" fmla="*/ 633194 h 2076016"/>
                <a:gd name="connsiteX8" fmla="*/ 1392277 w 1470693"/>
                <a:gd name="connsiteY8" fmla="*/ 895108 h 2076016"/>
                <a:gd name="connsiteX9" fmla="*/ 1470392 w 1470693"/>
                <a:gd name="connsiteY9" fmla="*/ 968628 h 2076016"/>
                <a:gd name="connsiteX10" fmla="*/ 1447417 w 1470693"/>
                <a:gd name="connsiteY10" fmla="*/ 2062232 h 2076016"/>
                <a:gd name="connsiteX11" fmla="*/ 1447417 w 1470693"/>
                <a:gd name="connsiteY11" fmla="*/ 2062232 h 2076016"/>
                <a:gd name="connsiteX12" fmla="*/ 0 w 1470693"/>
                <a:gd name="connsiteY12" fmla="*/ 2076016 h 20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70693" h="2076016">
                  <a:moveTo>
                    <a:pt x="0" y="2076016"/>
                  </a:moveTo>
                  <a:cubicBezTo>
                    <a:pt x="21826" y="1852394"/>
                    <a:pt x="43653" y="1628772"/>
                    <a:pt x="64330" y="1418935"/>
                  </a:cubicBezTo>
                  <a:cubicBezTo>
                    <a:pt x="85007" y="1209098"/>
                    <a:pt x="91134" y="1002324"/>
                    <a:pt x="124064" y="816993"/>
                  </a:cubicBezTo>
                  <a:cubicBezTo>
                    <a:pt x="156995" y="631662"/>
                    <a:pt x="200647" y="441737"/>
                    <a:pt x="261913" y="306951"/>
                  </a:cubicBezTo>
                  <a:cubicBezTo>
                    <a:pt x="323179" y="172165"/>
                    <a:pt x="398231" y="41974"/>
                    <a:pt x="491662" y="8278"/>
                  </a:cubicBezTo>
                  <a:cubicBezTo>
                    <a:pt x="585093" y="-25419"/>
                    <a:pt x="726771" y="51164"/>
                    <a:pt x="822500" y="104772"/>
                  </a:cubicBezTo>
                  <a:cubicBezTo>
                    <a:pt x="918229" y="158380"/>
                    <a:pt x="991749" y="241856"/>
                    <a:pt x="1066034" y="329926"/>
                  </a:cubicBezTo>
                  <a:cubicBezTo>
                    <a:pt x="1140320" y="417996"/>
                    <a:pt x="1213839" y="538997"/>
                    <a:pt x="1268213" y="633194"/>
                  </a:cubicBezTo>
                  <a:cubicBezTo>
                    <a:pt x="1322587" y="727391"/>
                    <a:pt x="1358581" y="839202"/>
                    <a:pt x="1392277" y="895108"/>
                  </a:cubicBezTo>
                  <a:cubicBezTo>
                    <a:pt x="1425974" y="951014"/>
                    <a:pt x="1474987" y="948716"/>
                    <a:pt x="1470392" y="968628"/>
                  </a:cubicBezTo>
                  <a:cubicBezTo>
                    <a:pt x="1465797" y="988540"/>
                    <a:pt x="1447417" y="2062232"/>
                    <a:pt x="1447417" y="2062232"/>
                  </a:cubicBezTo>
                  <a:lnTo>
                    <a:pt x="1447417" y="2062232"/>
                  </a:lnTo>
                  <a:lnTo>
                    <a:pt x="0" y="2076016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 algn="ctr">
              <a:solidFill>
                <a:srgbClr val="66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" name="Volný tvar: obrazec 7">
              <a:extLst>
                <a:ext uri="{FF2B5EF4-FFF2-40B4-BE49-F238E27FC236}">
                  <a16:creationId xmlns:a16="http://schemas.microsoft.com/office/drawing/2014/main" id="{E781E966-F729-4455-B44C-F3FB4795D8B1}"/>
                </a:ext>
              </a:extLst>
            </p:cNvPr>
            <p:cNvSpPr/>
            <p:nvPr/>
          </p:nvSpPr>
          <p:spPr bwMode="auto">
            <a:xfrm>
              <a:off x="9499635" y="934934"/>
              <a:ext cx="1829670" cy="1352014"/>
            </a:xfrm>
            <a:custGeom>
              <a:avLst/>
              <a:gdLst>
                <a:gd name="connsiteX0" fmla="*/ 142620 w 2017280"/>
                <a:gd name="connsiteY0" fmla="*/ 245975 h 1424987"/>
                <a:gd name="connsiteX1" fmla="*/ 211545 w 2017280"/>
                <a:gd name="connsiteY1" fmla="*/ 98935 h 1424987"/>
                <a:gd name="connsiteX2" fmla="*/ 257494 w 2017280"/>
                <a:gd name="connsiteY2" fmla="*/ 2441 h 1424987"/>
                <a:gd name="connsiteX3" fmla="*/ 386154 w 2017280"/>
                <a:gd name="connsiteY3" fmla="*/ 57581 h 1424987"/>
                <a:gd name="connsiteX4" fmla="*/ 657257 w 2017280"/>
                <a:gd name="connsiteY4" fmla="*/ 347064 h 1424987"/>
                <a:gd name="connsiteX5" fmla="*/ 1061615 w 2017280"/>
                <a:gd name="connsiteY5" fmla="*/ 756017 h 1424987"/>
                <a:gd name="connsiteX6" fmla="*/ 1700316 w 2017280"/>
                <a:gd name="connsiteY6" fmla="*/ 1146590 h 1424987"/>
                <a:gd name="connsiteX7" fmla="*/ 1920875 w 2017280"/>
                <a:gd name="connsiteY7" fmla="*/ 1302819 h 1424987"/>
                <a:gd name="connsiteX8" fmla="*/ 128835 w 2017280"/>
                <a:gd name="connsiteY8" fmla="*/ 1348769 h 1424987"/>
                <a:gd name="connsiteX9" fmla="*/ 142620 w 2017280"/>
                <a:gd name="connsiteY9" fmla="*/ 245975 h 1424987"/>
                <a:gd name="connsiteX0" fmla="*/ 145002 w 2019662"/>
                <a:gd name="connsiteY0" fmla="*/ 245975 h 1427260"/>
                <a:gd name="connsiteX1" fmla="*/ 213927 w 2019662"/>
                <a:gd name="connsiteY1" fmla="*/ 98935 h 1427260"/>
                <a:gd name="connsiteX2" fmla="*/ 259876 w 2019662"/>
                <a:gd name="connsiteY2" fmla="*/ 2441 h 1427260"/>
                <a:gd name="connsiteX3" fmla="*/ 388536 w 2019662"/>
                <a:gd name="connsiteY3" fmla="*/ 57581 h 1427260"/>
                <a:gd name="connsiteX4" fmla="*/ 659639 w 2019662"/>
                <a:gd name="connsiteY4" fmla="*/ 347064 h 1427260"/>
                <a:gd name="connsiteX5" fmla="*/ 1063997 w 2019662"/>
                <a:gd name="connsiteY5" fmla="*/ 756017 h 1427260"/>
                <a:gd name="connsiteX6" fmla="*/ 1702698 w 2019662"/>
                <a:gd name="connsiteY6" fmla="*/ 1146590 h 1427260"/>
                <a:gd name="connsiteX7" fmla="*/ 1923257 w 2019662"/>
                <a:gd name="connsiteY7" fmla="*/ 1316604 h 1427260"/>
                <a:gd name="connsiteX8" fmla="*/ 131217 w 2019662"/>
                <a:gd name="connsiteY8" fmla="*/ 1348769 h 1427260"/>
                <a:gd name="connsiteX9" fmla="*/ 145002 w 2019662"/>
                <a:gd name="connsiteY9" fmla="*/ 245975 h 1427260"/>
                <a:gd name="connsiteX0" fmla="*/ 145002 w 1931590"/>
                <a:gd name="connsiteY0" fmla="*/ 245975 h 1427260"/>
                <a:gd name="connsiteX1" fmla="*/ 213927 w 1931590"/>
                <a:gd name="connsiteY1" fmla="*/ 98935 h 1427260"/>
                <a:gd name="connsiteX2" fmla="*/ 259876 w 1931590"/>
                <a:gd name="connsiteY2" fmla="*/ 2441 h 1427260"/>
                <a:gd name="connsiteX3" fmla="*/ 388536 w 1931590"/>
                <a:gd name="connsiteY3" fmla="*/ 57581 h 1427260"/>
                <a:gd name="connsiteX4" fmla="*/ 659639 w 1931590"/>
                <a:gd name="connsiteY4" fmla="*/ 347064 h 1427260"/>
                <a:gd name="connsiteX5" fmla="*/ 1063997 w 1931590"/>
                <a:gd name="connsiteY5" fmla="*/ 756017 h 1427260"/>
                <a:gd name="connsiteX6" fmla="*/ 1702698 w 1931590"/>
                <a:gd name="connsiteY6" fmla="*/ 1146590 h 1427260"/>
                <a:gd name="connsiteX7" fmla="*/ 1923257 w 1931590"/>
                <a:gd name="connsiteY7" fmla="*/ 1316604 h 1427260"/>
                <a:gd name="connsiteX8" fmla="*/ 131217 w 1931590"/>
                <a:gd name="connsiteY8" fmla="*/ 1348769 h 1427260"/>
                <a:gd name="connsiteX9" fmla="*/ 145002 w 1931590"/>
                <a:gd name="connsiteY9" fmla="*/ 245975 h 1427260"/>
                <a:gd name="connsiteX0" fmla="*/ 145002 w 1931590"/>
                <a:gd name="connsiteY0" fmla="*/ 245975 h 1422562"/>
                <a:gd name="connsiteX1" fmla="*/ 213927 w 1931590"/>
                <a:gd name="connsiteY1" fmla="*/ 98935 h 1422562"/>
                <a:gd name="connsiteX2" fmla="*/ 259876 w 1931590"/>
                <a:gd name="connsiteY2" fmla="*/ 2441 h 1422562"/>
                <a:gd name="connsiteX3" fmla="*/ 388536 w 1931590"/>
                <a:gd name="connsiteY3" fmla="*/ 57581 h 1422562"/>
                <a:gd name="connsiteX4" fmla="*/ 659639 w 1931590"/>
                <a:gd name="connsiteY4" fmla="*/ 347064 h 1422562"/>
                <a:gd name="connsiteX5" fmla="*/ 1063997 w 1931590"/>
                <a:gd name="connsiteY5" fmla="*/ 756017 h 1422562"/>
                <a:gd name="connsiteX6" fmla="*/ 1702698 w 1931590"/>
                <a:gd name="connsiteY6" fmla="*/ 1146590 h 1422562"/>
                <a:gd name="connsiteX7" fmla="*/ 1923257 w 1931590"/>
                <a:gd name="connsiteY7" fmla="*/ 1316604 h 1422562"/>
                <a:gd name="connsiteX8" fmla="*/ 131217 w 1931590"/>
                <a:gd name="connsiteY8" fmla="*/ 1348769 h 1422562"/>
                <a:gd name="connsiteX9" fmla="*/ 145002 w 1931590"/>
                <a:gd name="connsiteY9" fmla="*/ 245975 h 1422562"/>
                <a:gd name="connsiteX0" fmla="*/ 13805 w 1800393"/>
                <a:gd name="connsiteY0" fmla="*/ 245975 h 1348769"/>
                <a:gd name="connsiteX1" fmla="*/ 82730 w 1800393"/>
                <a:gd name="connsiteY1" fmla="*/ 98935 h 1348769"/>
                <a:gd name="connsiteX2" fmla="*/ 128679 w 1800393"/>
                <a:gd name="connsiteY2" fmla="*/ 2441 h 1348769"/>
                <a:gd name="connsiteX3" fmla="*/ 257339 w 1800393"/>
                <a:gd name="connsiteY3" fmla="*/ 57581 h 1348769"/>
                <a:gd name="connsiteX4" fmla="*/ 528442 w 1800393"/>
                <a:gd name="connsiteY4" fmla="*/ 347064 h 1348769"/>
                <a:gd name="connsiteX5" fmla="*/ 932800 w 1800393"/>
                <a:gd name="connsiteY5" fmla="*/ 756017 h 1348769"/>
                <a:gd name="connsiteX6" fmla="*/ 1571501 w 1800393"/>
                <a:gd name="connsiteY6" fmla="*/ 1146590 h 1348769"/>
                <a:gd name="connsiteX7" fmla="*/ 1792060 w 1800393"/>
                <a:gd name="connsiteY7" fmla="*/ 1316604 h 1348769"/>
                <a:gd name="connsiteX8" fmla="*/ 20 w 1800393"/>
                <a:gd name="connsiteY8" fmla="*/ 1348769 h 1348769"/>
                <a:gd name="connsiteX9" fmla="*/ 13805 w 1800393"/>
                <a:gd name="connsiteY9" fmla="*/ 245975 h 1348769"/>
                <a:gd name="connsiteX0" fmla="*/ 13805 w 1800393"/>
                <a:gd name="connsiteY0" fmla="*/ 245975 h 1348769"/>
                <a:gd name="connsiteX1" fmla="*/ 82730 w 1800393"/>
                <a:gd name="connsiteY1" fmla="*/ 98935 h 1348769"/>
                <a:gd name="connsiteX2" fmla="*/ 128679 w 1800393"/>
                <a:gd name="connsiteY2" fmla="*/ 2441 h 1348769"/>
                <a:gd name="connsiteX3" fmla="*/ 257339 w 1800393"/>
                <a:gd name="connsiteY3" fmla="*/ 57581 h 1348769"/>
                <a:gd name="connsiteX4" fmla="*/ 528442 w 1800393"/>
                <a:gd name="connsiteY4" fmla="*/ 347064 h 1348769"/>
                <a:gd name="connsiteX5" fmla="*/ 932800 w 1800393"/>
                <a:gd name="connsiteY5" fmla="*/ 756017 h 1348769"/>
                <a:gd name="connsiteX6" fmla="*/ 1571501 w 1800393"/>
                <a:gd name="connsiteY6" fmla="*/ 1146590 h 1348769"/>
                <a:gd name="connsiteX7" fmla="*/ 1792060 w 1800393"/>
                <a:gd name="connsiteY7" fmla="*/ 1316604 h 1348769"/>
                <a:gd name="connsiteX8" fmla="*/ 20 w 1800393"/>
                <a:gd name="connsiteY8" fmla="*/ 1348769 h 1348769"/>
                <a:gd name="connsiteX9" fmla="*/ 13805 w 1800393"/>
                <a:gd name="connsiteY9" fmla="*/ 245975 h 1348769"/>
                <a:gd name="connsiteX0" fmla="*/ 149087 w 1962198"/>
                <a:gd name="connsiteY0" fmla="*/ 245975 h 1426797"/>
                <a:gd name="connsiteX1" fmla="*/ 218012 w 1962198"/>
                <a:gd name="connsiteY1" fmla="*/ 98935 h 1426797"/>
                <a:gd name="connsiteX2" fmla="*/ 263961 w 1962198"/>
                <a:gd name="connsiteY2" fmla="*/ 2441 h 1426797"/>
                <a:gd name="connsiteX3" fmla="*/ 392621 w 1962198"/>
                <a:gd name="connsiteY3" fmla="*/ 57581 h 1426797"/>
                <a:gd name="connsiteX4" fmla="*/ 663724 w 1962198"/>
                <a:gd name="connsiteY4" fmla="*/ 347064 h 1426797"/>
                <a:gd name="connsiteX5" fmla="*/ 1068082 w 1962198"/>
                <a:gd name="connsiteY5" fmla="*/ 756017 h 1426797"/>
                <a:gd name="connsiteX6" fmla="*/ 1706783 w 1962198"/>
                <a:gd name="connsiteY6" fmla="*/ 1146590 h 1426797"/>
                <a:gd name="connsiteX7" fmla="*/ 1954912 w 1962198"/>
                <a:gd name="connsiteY7" fmla="*/ 1330389 h 1426797"/>
                <a:gd name="connsiteX8" fmla="*/ 135302 w 1962198"/>
                <a:gd name="connsiteY8" fmla="*/ 1348769 h 1426797"/>
                <a:gd name="connsiteX9" fmla="*/ 149087 w 1962198"/>
                <a:gd name="connsiteY9" fmla="*/ 245975 h 1426797"/>
                <a:gd name="connsiteX0" fmla="*/ 16559 w 1829670"/>
                <a:gd name="connsiteY0" fmla="*/ 245975 h 1352014"/>
                <a:gd name="connsiteX1" fmla="*/ 85484 w 1829670"/>
                <a:gd name="connsiteY1" fmla="*/ 98935 h 1352014"/>
                <a:gd name="connsiteX2" fmla="*/ 131433 w 1829670"/>
                <a:gd name="connsiteY2" fmla="*/ 2441 h 1352014"/>
                <a:gd name="connsiteX3" fmla="*/ 260093 w 1829670"/>
                <a:gd name="connsiteY3" fmla="*/ 57581 h 1352014"/>
                <a:gd name="connsiteX4" fmla="*/ 531196 w 1829670"/>
                <a:gd name="connsiteY4" fmla="*/ 347064 h 1352014"/>
                <a:gd name="connsiteX5" fmla="*/ 935554 w 1829670"/>
                <a:gd name="connsiteY5" fmla="*/ 756017 h 1352014"/>
                <a:gd name="connsiteX6" fmla="*/ 1574255 w 1829670"/>
                <a:gd name="connsiteY6" fmla="*/ 1146590 h 1352014"/>
                <a:gd name="connsiteX7" fmla="*/ 1822384 w 1829670"/>
                <a:gd name="connsiteY7" fmla="*/ 1330389 h 1352014"/>
                <a:gd name="connsiteX8" fmla="*/ 2774 w 1829670"/>
                <a:gd name="connsiteY8" fmla="*/ 1348769 h 1352014"/>
                <a:gd name="connsiteX9" fmla="*/ 16559 w 1829670"/>
                <a:gd name="connsiteY9" fmla="*/ 245975 h 1352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29670" h="1352014">
                  <a:moveTo>
                    <a:pt x="16559" y="245975"/>
                  </a:moveTo>
                  <a:cubicBezTo>
                    <a:pt x="39534" y="216873"/>
                    <a:pt x="66338" y="139524"/>
                    <a:pt x="85484" y="98935"/>
                  </a:cubicBezTo>
                  <a:cubicBezTo>
                    <a:pt x="104630" y="58346"/>
                    <a:pt x="102332" y="9333"/>
                    <a:pt x="131433" y="2441"/>
                  </a:cubicBezTo>
                  <a:cubicBezTo>
                    <a:pt x="160534" y="-4451"/>
                    <a:pt x="193466" y="144"/>
                    <a:pt x="260093" y="57581"/>
                  </a:cubicBezTo>
                  <a:cubicBezTo>
                    <a:pt x="326720" y="115018"/>
                    <a:pt x="418619" y="230658"/>
                    <a:pt x="531196" y="347064"/>
                  </a:cubicBezTo>
                  <a:cubicBezTo>
                    <a:pt x="643773" y="463470"/>
                    <a:pt x="761711" y="622763"/>
                    <a:pt x="935554" y="756017"/>
                  </a:cubicBezTo>
                  <a:cubicBezTo>
                    <a:pt x="1109397" y="889271"/>
                    <a:pt x="1426450" y="1050861"/>
                    <a:pt x="1574255" y="1146590"/>
                  </a:cubicBezTo>
                  <a:cubicBezTo>
                    <a:pt x="1722060" y="1242319"/>
                    <a:pt x="1863739" y="1305883"/>
                    <a:pt x="1822384" y="1330389"/>
                  </a:cubicBezTo>
                  <a:cubicBezTo>
                    <a:pt x="1817789" y="1341112"/>
                    <a:pt x="5072" y="1359490"/>
                    <a:pt x="2774" y="1348769"/>
                  </a:cubicBezTo>
                  <a:cubicBezTo>
                    <a:pt x="476" y="1338048"/>
                    <a:pt x="-6416" y="275077"/>
                    <a:pt x="16559" y="245975"/>
                  </a:cubicBezTo>
                  <a:close/>
                </a:path>
              </a:pathLst>
            </a:custGeom>
            <a:solidFill>
              <a:srgbClr val="FFFFCC"/>
            </a:solidFill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" name="Volný tvar 8">
              <a:extLst>
                <a:ext uri="{FF2B5EF4-FFF2-40B4-BE49-F238E27FC236}">
                  <a16:creationId xmlns:a16="http://schemas.microsoft.com/office/drawing/2014/main" id="{C94878FA-1054-440C-A7BD-722DEC47D3A2}"/>
                </a:ext>
              </a:extLst>
            </p:cNvPr>
            <p:cNvSpPr/>
            <p:nvPr/>
          </p:nvSpPr>
          <p:spPr>
            <a:xfrm>
              <a:off x="7543379" y="228801"/>
              <a:ext cx="3972252" cy="2143152"/>
            </a:xfrm>
            <a:custGeom>
              <a:avLst/>
              <a:gdLst>
                <a:gd name="connsiteX0" fmla="*/ 0 w 2753631"/>
                <a:gd name="connsiteY0" fmla="*/ 681449 h 774489"/>
                <a:gd name="connsiteX1" fmla="*/ 239900 w 2753631"/>
                <a:gd name="connsiteY1" fmla="*/ 750985 h 774489"/>
                <a:gd name="connsiteX2" fmla="*/ 333774 w 2753631"/>
                <a:gd name="connsiteY2" fmla="*/ 764893 h 774489"/>
                <a:gd name="connsiteX3" fmla="*/ 354634 w 2753631"/>
                <a:gd name="connsiteY3" fmla="*/ 757939 h 774489"/>
                <a:gd name="connsiteX4" fmla="*/ 389403 w 2753631"/>
                <a:gd name="connsiteY4" fmla="*/ 573668 h 774489"/>
                <a:gd name="connsiteX5" fmla="*/ 445031 w 2753631"/>
                <a:gd name="connsiteY5" fmla="*/ 299001 h 774489"/>
                <a:gd name="connsiteX6" fmla="*/ 591057 w 2753631"/>
                <a:gd name="connsiteY6" fmla="*/ 159928 h 774489"/>
                <a:gd name="connsiteX7" fmla="*/ 886586 w 2753631"/>
                <a:gd name="connsiteY7" fmla="*/ 13903 h 774489"/>
                <a:gd name="connsiteX8" fmla="*/ 1112578 w 2753631"/>
                <a:gd name="connsiteY8" fmla="*/ 17379 h 774489"/>
                <a:gd name="connsiteX9" fmla="*/ 1237743 w 2753631"/>
                <a:gd name="connsiteY9" fmla="*/ 114730 h 774489"/>
                <a:gd name="connsiteX10" fmla="*/ 1293372 w 2753631"/>
                <a:gd name="connsiteY10" fmla="*/ 222511 h 774489"/>
                <a:gd name="connsiteX11" fmla="*/ 1338571 w 2753631"/>
                <a:gd name="connsiteY11" fmla="*/ 295524 h 774489"/>
                <a:gd name="connsiteX12" fmla="*/ 1338571 w 2753631"/>
                <a:gd name="connsiteY12" fmla="*/ 292047 h 774489"/>
                <a:gd name="connsiteX13" fmla="*/ 1359431 w 2753631"/>
                <a:gd name="connsiteY13" fmla="*/ 232941 h 774489"/>
                <a:gd name="connsiteX14" fmla="*/ 1394199 w 2753631"/>
                <a:gd name="connsiteY14" fmla="*/ 184266 h 774489"/>
                <a:gd name="connsiteX15" fmla="*/ 1508934 w 2753631"/>
                <a:gd name="connsiteY15" fmla="*/ 229465 h 774489"/>
                <a:gd name="connsiteX16" fmla="*/ 1707112 w 2753631"/>
                <a:gd name="connsiteY16" fmla="*/ 351153 h 774489"/>
                <a:gd name="connsiteX17" fmla="*/ 2006117 w 2753631"/>
                <a:gd name="connsiteY17" fmla="*/ 497179 h 774489"/>
                <a:gd name="connsiteX18" fmla="*/ 2322507 w 2753631"/>
                <a:gd name="connsiteY18" fmla="*/ 594529 h 774489"/>
                <a:gd name="connsiteX19" fmla="*/ 2572837 w 2753631"/>
                <a:gd name="connsiteY19" fmla="*/ 643204 h 774489"/>
                <a:gd name="connsiteX20" fmla="*/ 2753631 w 2753631"/>
                <a:gd name="connsiteY20" fmla="*/ 671019 h 774489"/>
                <a:gd name="connsiteX0" fmla="*/ 0 w 2753631"/>
                <a:gd name="connsiteY0" fmla="*/ 681225 h 774265"/>
                <a:gd name="connsiteX1" fmla="*/ 239900 w 2753631"/>
                <a:gd name="connsiteY1" fmla="*/ 750761 h 774265"/>
                <a:gd name="connsiteX2" fmla="*/ 333774 w 2753631"/>
                <a:gd name="connsiteY2" fmla="*/ 764669 h 774265"/>
                <a:gd name="connsiteX3" fmla="*/ 354634 w 2753631"/>
                <a:gd name="connsiteY3" fmla="*/ 757715 h 774265"/>
                <a:gd name="connsiteX4" fmla="*/ 389403 w 2753631"/>
                <a:gd name="connsiteY4" fmla="*/ 573444 h 774265"/>
                <a:gd name="connsiteX5" fmla="*/ 445031 w 2753631"/>
                <a:gd name="connsiteY5" fmla="*/ 298777 h 774265"/>
                <a:gd name="connsiteX6" fmla="*/ 614943 w 2753631"/>
                <a:gd name="connsiteY6" fmla="*/ 156514 h 774265"/>
                <a:gd name="connsiteX7" fmla="*/ 886586 w 2753631"/>
                <a:gd name="connsiteY7" fmla="*/ 13679 h 774265"/>
                <a:gd name="connsiteX8" fmla="*/ 1112578 w 2753631"/>
                <a:gd name="connsiteY8" fmla="*/ 17155 h 774265"/>
                <a:gd name="connsiteX9" fmla="*/ 1237743 w 2753631"/>
                <a:gd name="connsiteY9" fmla="*/ 114506 h 774265"/>
                <a:gd name="connsiteX10" fmla="*/ 1293372 w 2753631"/>
                <a:gd name="connsiteY10" fmla="*/ 222287 h 774265"/>
                <a:gd name="connsiteX11" fmla="*/ 1338571 w 2753631"/>
                <a:gd name="connsiteY11" fmla="*/ 295300 h 774265"/>
                <a:gd name="connsiteX12" fmla="*/ 1338571 w 2753631"/>
                <a:gd name="connsiteY12" fmla="*/ 291823 h 774265"/>
                <a:gd name="connsiteX13" fmla="*/ 1359431 w 2753631"/>
                <a:gd name="connsiteY13" fmla="*/ 232717 h 774265"/>
                <a:gd name="connsiteX14" fmla="*/ 1394199 w 2753631"/>
                <a:gd name="connsiteY14" fmla="*/ 184042 h 774265"/>
                <a:gd name="connsiteX15" fmla="*/ 1508934 w 2753631"/>
                <a:gd name="connsiteY15" fmla="*/ 229241 h 774265"/>
                <a:gd name="connsiteX16" fmla="*/ 1707112 w 2753631"/>
                <a:gd name="connsiteY16" fmla="*/ 350929 h 774265"/>
                <a:gd name="connsiteX17" fmla="*/ 2006117 w 2753631"/>
                <a:gd name="connsiteY17" fmla="*/ 496955 h 774265"/>
                <a:gd name="connsiteX18" fmla="*/ 2322507 w 2753631"/>
                <a:gd name="connsiteY18" fmla="*/ 594305 h 774265"/>
                <a:gd name="connsiteX19" fmla="*/ 2572837 w 2753631"/>
                <a:gd name="connsiteY19" fmla="*/ 642980 h 774265"/>
                <a:gd name="connsiteX20" fmla="*/ 2753631 w 2753631"/>
                <a:gd name="connsiteY20" fmla="*/ 670795 h 774265"/>
                <a:gd name="connsiteX0" fmla="*/ 0 w 2753631"/>
                <a:gd name="connsiteY0" fmla="*/ 681225 h 774265"/>
                <a:gd name="connsiteX1" fmla="*/ 239900 w 2753631"/>
                <a:gd name="connsiteY1" fmla="*/ 750761 h 774265"/>
                <a:gd name="connsiteX2" fmla="*/ 333774 w 2753631"/>
                <a:gd name="connsiteY2" fmla="*/ 764669 h 774265"/>
                <a:gd name="connsiteX3" fmla="*/ 354634 w 2753631"/>
                <a:gd name="connsiteY3" fmla="*/ 757715 h 774265"/>
                <a:gd name="connsiteX4" fmla="*/ 389403 w 2753631"/>
                <a:gd name="connsiteY4" fmla="*/ 573444 h 774265"/>
                <a:gd name="connsiteX5" fmla="*/ 451002 w 2753631"/>
                <a:gd name="connsiteY5" fmla="*/ 391279 h 774265"/>
                <a:gd name="connsiteX6" fmla="*/ 614943 w 2753631"/>
                <a:gd name="connsiteY6" fmla="*/ 156514 h 774265"/>
                <a:gd name="connsiteX7" fmla="*/ 886586 w 2753631"/>
                <a:gd name="connsiteY7" fmla="*/ 13679 h 774265"/>
                <a:gd name="connsiteX8" fmla="*/ 1112578 w 2753631"/>
                <a:gd name="connsiteY8" fmla="*/ 17155 h 774265"/>
                <a:gd name="connsiteX9" fmla="*/ 1237743 w 2753631"/>
                <a:gd name="connsiteY9" fmla="*/ 114506 h 774265"/>
                <a:gd name="connsiteX10" fmla="*/ 1293372 w 2753631"/>
                <a:gd name="connsiteY10" fmla="*/ 222287 h 774265"/>
                <a:gd name="connsiteX11" fmla="*/ 1338571 w 2753631"/>
                <a:gd name="connsiteY11" fmla="*/ 295300 h 774265"/>
                <a:gd name="connsiteX12" fmla="*/ 1338571 w 2753631"/>
                <a:gd name="connsiteY12" fmla="*/ 291823 h 774265"/>
                <a:gd name="connsiteX13" fmla="*/ 1359431 w 2753631"/>
                <a:gd name="connsiteY13" fmla="*/ 232717 h 774265"/>
                <a:gd name="connsiteX14" fmla="*/ 1394199 w 2753631"/>
                <a:gd name="connsiteY14" fmla="*/ 184042 h 774265"/>
                <a:gd name="connsiteX15" fmla="*/ 1508934 w 2753631"/>
                <a:gd name="connsiteY15" fmla="*/ 229241 h 774265"/>
                <a:gd name="connsiteX16" fmla="*/ 1707112 w 2753631"/>
                <a:gd name="connsiteY16" fmla="*/ 350929 h 774265"/>
                <a:gd name="connsiteX17" fmla="*/ 2006117 w 2753631"/>
                <a:gd name="connsiteY17" fmla="*/ 496955 h 774265"/>
                <a:gd name="connsiteX18" fmla="*/ 2322507 w 2753631"/>
                <a:gd name="connsiteY18" fmla="*/ 594305 h 774265"/>
                <a:gd name="connsiteX19" fmla="*/ 2572837 w 2753631"/>
                <a:gd name="connsiteY19" fmla="*/ 642980 h 774265"/>
                <a:gd name="connsiteX20" fmla="*/ 2753631 w 2753631"/>
                <a:gd name="connsiteY20" fmla="*/ 670795 h 774265"/>
                <a:gd name="connsiteX0" fmla="*/ 0 w 2753631"/>
                <a:gd name="connsiteY0" fmla="*/ 681225 h 774265"/>
                <a:gd name="connsiteX1" fmla="*/ 239900 w 2753631"/>
                <a:gd name="connsiteY1" fmla="*/ 750761 h 774265"/>
                <a:gd name="connsiteX2" fmla="*/ 333774 w 2753631"/>
                <a:gd name="connsiteY2" fmla="*/ 764669 h 774265"/>
                <a:gd name="connsiteX3" fmla="*/ 354634 w 2753631"/>
                <a:gd name="connsiteY3" fmla="*/ 757715 h 774265"/>
                <a:gd name="connsiteX4" fmla="*/ 389403 w 2753631"/>
                <a:gd name="connsiteY4" fmla="*/ 573444 h 774265"/>
                <a:gd name="connsiteX5" fmla="*/ 451002 w 2753631"/>
                <a:gd name="connsiteY5" fmla="*/ 391279 h 774265"/>
                <a:gd name="connsiteX6" fmla="*/ 614943 w 2753631"/>
                <a:gd name="connsiteY6" fmla="*/ 156514 h 774265"/>
                <a:gd name="connsiteX7" fmla="*/ 886586 w 2753631"/>
                <a:gd name="connsiteY7" fmla="*/ 13679 h 774265"/>
                <a:gd name="connsiteX8" fmla="*/ 1112578 w 2753631"/>
                <a:gd name="connsiteY8" fmla="*/ 17155 h 774265"/>
                <a:gd name="connsiteX9" fmla="*/ 1237743 w 2753631"/>
                <a:gd name="connsiteY9" fmla="*/ 114506 h 774265"/>
                <a:gd name="connsiteX10" fmla="*/ 1293372 w 2753631"/>
                <a:gd name="connsiteY10" fmla="*/ 222287 h 774265"/>
                <a:gd name="connsiteX11" fmla="*/ 1338571 w 2753631"/>
                <a:gd name="connsiteY11" fmla="*/ 295300 h 774265"/>
                <a:gd name="connsiteX12" fmla="*/ 1338571 w 2753631"/>
                <a:gd name="connsiteY12" fmla="*/ 291823 h 774265"/>
                <a:gd name="connsiteX13" fmla="*/ 1359431 w 2753631"/>
                <a:gd name="connsiteY13" fmla="*/ 232717 h 774265"/>
                <a:gd name="connsiteX14" fmla="*/ 1424057 w 2753631"/>
                <a:gd name="connsiteY14" fmla="*/ 190422 h 774265"/>
                <a:gd name="connsiteX15" fmla="*/ 1508934 w 2753631"/>
                <a:gd name="connsiteY15" fmla="*/ 229241 h 774265"/>
                <a:gd name="connsiteX16" fmla="*/ 1707112 w 2753631"/>
                <a:gd name="connsiteY16" fmla="*/ 350929 h 774265"/>
                <a:gd name="connsiteX17" fmla="*/ 2006117 w 2753631"/>
                <a:gd name="connsiteY17" fmla="*/ 496955 h 774265"/>
                <a:gd name="connsiteX18" fmla="*/ 2322507 w 2753631"/>
                <a:gd name="connsiteY18" fmla="*/ 594305 h 774265"/>
                <a:gd name="connsiteX19" fmla="*/ 2572837 w 2753631"/>
                <a:gd name="connsiteY19" fmla="*/ 642980 h 774265"/>
                <a:gd name="connsiteX20" fmla="*/ 2753631 w 2753631"/>
                <a:gd name="connsiteY20" fmla="*/ 670795 h 774265"/>
                <a:gd name="connsiteX0" fmla="*/ 0 w 2753631"/>
                <a:gd name="connsiteY0" fmla="*/ 682742 h 775782"/>
                <a:gd name="connsiteX1" fmla="*/ 239900 w 2753631"/>
                <a:gd name="connsiteY1" fmla="*/ 752278 h 775782"/>
                <a:gd name="connsiteX2" fmla="*/ 333774 w 2753631"/>
                <a:gd name="connsiteY2" fmla="*/ 766186 h 775782"/>
                <a:gd name="connsiteX3" fmla="*/ 354634 w 2753631"/>
                <a:gd name="connsiteY3" fmla="*/ 759232 h 775782"/>
                <a:gd name="connsiteX4" fmla="*/ 389403 w 2753631"/>
                <a:gd name="connsiteY4" fmla="*/ 574961 h 775782"/>
                <a:gd name="connsiteX5" fmla="*/ 451002 w 2753631"/>
                <a:gd name="connsiteY5" fmla="*/ 392796 h 775782"/>
                <a:gd name="connsiteX6" fmla="*/ 614943 w 2753631"/>
                <a:gd name="connsiteY6" fmla="*/ 158031 h 775782"/>
                <a:gd name="connsiteX7" fmla="*/ 886586 w 2753631"/>
                <a:gd name="connsiteY7" fmla="*/ 15196 h 775782"/>
                <a:gd name="connsiteX8" fmla="*/ 1070778 w 2753631"/>
                <a:gd name="connsiteY8" fmla="*/ 15482 h 775782"/>
                <a:gd name="connsiteX9" fmla="*/ 1237743 w 2753631"/>
                <a:gd name="connsiteY9" fmla="*/ 116023 h 775782"/>
                <a:gd name="connsiteX10" fmla="*/ 1293372 w 2753631"/>
                <a:gd name="connsiteY10" fmla="*/ 223804 h 775782"/>
                <a:gd name="connsiteX11" fmla="*/ 1338571 w 2753631"/>
                <a:gd name="connsiteY11" fmla="*/ 296817 h 775782"/>
                <a:gd name="connsiteX12" fmla="*/ 1338571 w 2753631"/>
                <a:gd name="connsiteY12" fmla="*/ 293340 h 775782"/>
                <a:gd name="connsiteX13" fmla="*/ 1359431 w 2753631"/>
                <a:gd name="connsiteY13" fmla="*/ 234234 h 775782"/>
                <a:gd name="connsiteX14" fmla="*/ 1424057 w 2753631"/>
                <a:gd name="connsiteY14" fmla="*/ 191939 h 775782"/>
                <a:gd name="connsiteX15" fmla="*/ 1508934 w 2753631"/>
                <a:gd name="connsiteY15" fmla="*/ 230758 h 775782"/>
                <a:gd name="connsiteX16" fmla="*/ 1707112 w 2753631"/>
                <a:gd name="connsiteY16" fmla="*/ 352446 h 775782"/>
                <a:gd name="connsiteX17" fmla="*/ 2006117 w 2753631"/>
                <a:gd name="connsiteY17" fmla="*/ 498472 h 775782"/>
                <a:gd name="connsiteX18" fmla="*/ 2322507 w 2753631"/>
                <a:gd name="connsiteY18" fmla="*/ 595822 h 775782"/>
                <a:gd name="connsiteX19" fmla="*/ 2572837 w 2753631"/>
                <a:gd name="connsiteY19" fmla="*/ 644497 h 775782"/>
                <a:gd name="connsiteX20" fmla="*/ 2753631 w 2753631"/>
                <a:gd name="connsiteY20" fmla="*/ 672312 h 775782"/>
                <a:gd name="connsiteX0" fmla="*/ 0 w 2753631"/>
                <a:gd name="connsiteY0" fmla="*/ 682742 h 775782"/>
                <a:gd name="connsiteX1" fmla="*/ 239900 w 2753631"/>
                <a:gd name="connsiteY1" fmla="*/ 752278 h 775782"/>
                <a:gd name="connsiteX2" fmla="*/ 333774 w 2753631"/>
                <a:gd name="connsiteY2" fmla="*/ 766186 h 775782"/>
                <a:gd name="connsiteX3" fmla="*/ 354634 w 2753631"/>
                <a:gd name="connsiteY3" fmla="*/ 759232 h 775782"/>
                <a:gd name="connsiteX4" fmla="*/ 389403 w 2753631"/>
                <a:gd name="connsiteY4" fmla="*/ 574961 h 775782"/>
                <a:gd name="connsiteX5" fmla="*/ 451002 w 2753631"/>
                <a:gd name="connsiteY5" fmla="*/ 392796 h 775782"/>
                <a:gd name="connsiteX6" fmla="*/ 614943 w 2753631"/>
                <a:gd name="connsiteY6" fmla="*/ 158031 h 775782"/>
                <a:gd name="connsiteX7" fmla="*/ 641756 w 2753631"/>
                <a:gd name="connsiteY7" fmla="*/ 15196 h 775782"/>
                <a:gd name="connsiteX8" fmla="*/ 1070778 w 2753631"/>
                <a:gd name="connsiteY8" fmla="*/ 15482 h 775782"/>
                <a:gd name="connsiteX9" fmla="*/ 1237743 w 2753631"/>
                <a:gd name="connsiteY9" fmla="*/ 116023 h 775782"/>
                <a:gd name="connsiteX10" fmla="*/ 1293372 w 2753631"/>
                <a:gd name="connsiteY10" fmla="*/ 223804 h 775782"/>
                <a:gd name="connsiteX11" fmla="*/ 1338571 w 2753631"/>
                <a:gd name="connsiteY11" fmla="*/ 296817 h 775782"/>
                <a:gd name="connsiteX12" fmla="*/ 1338571 w 2753631"/>
                <a:gd name="connsiteY12" fmla="*/ 293340 h 775782"/>
                <a:gd name="connsiteX13" fmla="*/ 1359431 w 2753631"/>
                <a:gd name="connsiteY13" fmla="*/ 234234 h 775782"/>
                <a:gd name="connsiteX14" fmla="*/ 1424057 w 2753631"/>
                <a:gd name="connsiteY14" fmla="*/ 191939 h 775782"/>
                <a:gd name="connsiteX15" fmla="*/ 1508934 w 2753631"/>
                <a:gd name="connsiteY15" fmla="*/ 230758 h 775782"/>
                <a:gd name="connsiteX16" fmla="*/ 1707112 w 2753631"/>
                <a:gd name="connsiteY16" fmla="*/ 352446 h 775782"/>
                <a:gd name="connsiteX17" fmla="*/ 2006117 w 2753631"/>
                <a:gd name="connsiteY17" fmla="*/ 498472 h 775782"/>
                <a:gd name="connsiteX18" fmla="*/ 2322507 w 2753631"/>
                <a:gd name="connsiteY18" fmla="*/ 595822 h 775782"/>
                <a:gd name="connsiteX19" fmla="*/ 2572837 w 2753631"/>
                <a:gd name="connsiteY19" fmla="*/ 644497 h 775782"/>
                <a:gd name="connsiteX20" fmla="*/ 2753631 w 2753631"/>
                <a:gd name="connsiteY20" fmla="*/ 672312 h 775782"/>
                <a:gd name="connsiteX0" fmla="*/ 0 w 2753631"/>
                <a:gd name="connsiteY0" fmla="*/ 684711 h 777751"/>
                <a:gd name="connsiteX1" fmla="*/ 239900 w 2753631"/>
                <a:gd name="connsiteY1" fmla="*/ 754247 h 777751"/>
                <a:gd name="connsiteX2" fmla="*/ 333774 w 2753631"/>
                <a:gd name="connsiteY2" fmla="*/ 768155 h 777751"/>
                <a:gd name="connsiteX3" fmla="*/ 354634 w 2753631"/>
                <a:gd name="connsiteY3" fmla="*/ 761201 h 777751"/>
                <a:gd name="connsiteX4" fmla="*/ 389403 w 2753631"/>
                <a:gd name="connsiteY4" fmla="*/ 576930 h 777751"/>
                <a:gd name="connsiteX5" fmla="*/ 451002 w 2753631"/>
                <a:gd name="connsiteY5" fmla="*/ 394765 h 777751"/>
                <a:gd name="connsiteX6" fmla="*/ 495514 w 2753631"/>
                <a:gd name="connsiteY6" fmla="*/ 188707 h 777751"/>
                <a:gd name="connsiteX7" fmla="*/ 641756 w 2753631"/>
                <a:gd name="connsiteY7" fmla="*/ 17165 h 777751"/>
                <a:gd name="connsiteX8" fmla="*/ 1070778 w 2753631"/>
                <a:gd name="connsiteY8" fmla="*/ 17451 h 777751"/>
                <a:gd name="connsiteX9" fmla="*/ 1237743 w 2753631"/>
                <a:gd name="connsiteY9" fmla="*/ 117992 h 777751"/>
                <a:gd name="connsiteX10" fmla="*/ 1293372 w 2753631"/>
                <a:gd name="connsiteY10" fmla="*/ 225773 h 777751"/>
                <a:gd name="connsiteX11" fmla="*/ 1338571 w 2753631"/>
                <a:gd name="connsiteY11" fmla="*/ 298786 h 777751"/>
                <a:gd name="connsiteX12" fmla="*/ 1338571 w 2753631"/>
                <a:gd name="connsiteY12" fmla="*/ 295309 h 777751"/>
                <a:gd name="connsiteX13" fmla="*/ 1359431 w 2753631"/>
                <a:gd name="connsiteY13" fmla="*/ 236203 h 777751"/>
                <a:gd name="connsiteX14" fmla="*/ 1424057 w 2753631"/>
                <a:gd name="connsiteY14" fmla="*/ 193908 h 777751"/>
                <a:gd name="connsiteX15" fmla="*/ 1508934 w 2753631"/>
                <a:gd name="connsiteY15" fmla="*/ 232727 h 777751"/>
                <a:gd name="connsiteX16" fmla="*/ 1707112 w 2753631"/>
                <a:gd name="connsiteY16" fmla="*/ 354415 h 777751"/>
                <a:gd name="connsiteX17" fmla="*/ 2006117 w 2753631"/>
                <a:gd name="connsiteY17" fmla="*/ 500441 h 777751"/>
                <a:gd name="connsiteX18" fmla="*/ 2322507 w 2753631"/>
                <a:gd name="connsiteY18" fmla="*/ 597791 h 777751"/>
                <a:gd name="connsiteX19" fmla="*/ 2572837 w 2753631"/>
                <a:gd name="connsiteY19" fmla="*/ 646466 h 777751"/>
                <a:gd name="connsiteX20" fmla="*/ 2753631 w 2753631"/>
                <a:gd name="connsiteY20" fmla="*/ 674281 h 777751"/>
                <a:gd name="connsiteX0" fmla="*/ 0 w 2753631"/>
                <a:gd name="connsiteY0" fmla="*/ 676079 h 769119"/>
                <a:gd name="connsiteX1" fmla="*/ 239900 w 2753631"/>
                <a:gd name="connsiteY1" fmla="*/ 745615 h 769119"/>
                <a:gd name="connsiteX2" fmla="*/ 333774 w 2753631"/>
                <a:gd name="connsiteY2" fmla="*/ 759523 h 769119"/>
                <a:gd name="connsiteX3" fmla="*/ 354634 w 2753631"/>
                <a:gd name="connsiteY3" fmla="*/ 752569 h 769119"/>
                <a:gd name="connsiteX4" fmla="*/ 389403 w 2753631"/>
                <a:gd name="connsiteY4" fmla="*/ 568298 h 769119"/>
                <a:gd name="connsiteX5" fmla="*/ 451002 w 2753631"/>
                <a:gd name="connsiteY5" fmla="*/ 386133 h 769119"/>
                <a:gd name="connsiteX6" fmla="*/ 495514 w 2753631"/>
                <a:gd name="connsiteY6" fmla="*/ 180075 h 769119"/>
                <a:gd name="connsiteX7" fmla="*/ 761186 w 2753631"/>
                <a:gd name="connsiteY7" fmla="*/ 24482 h 769119"/>
                <a:gd name="connsiteX8" fmla="*/ 1070778 w 2753631"/>
                <a:gd name="connsiteY8" fmla="*/ 8819 h 769119"/>
                <a:gd name="connsiteX9" fmla="*/ 1237743 w 2753631"/>
                <a:gd name="connsiteY9" fmla="*/ 109360 h 769119"/>
                <a:gd name="connsiteX10" fmla="*/ 1293372 w 2753631"/>
                <a:gd name="connsiteY10" fmla="*/ 217141 h 769119"/>
                <a:gd name="connsiteX11" fmla="*/ 1338571 w 2753631"/>
                <a:gd name="connsiteY11" fmla="*/ 290154 h 769119"/>
                <a:gd name="connsiteX12" fmla="*/ 1338571 w 2753631"/>
                <a:gd name="connsiteY12" fmla="*/ 286677 h 769119"/>
                <a:gd name="connsiteX13" fmla="*/ 1359431 w 2753631"/>
                <a:gd name="connsiteY13" fmla="*/ 227571 h 769119"/>
                <a:gd name="connsiteX14" fmla="*/ 1424057 w 2753631"/>
                <a:gd name="connsiteY14" fmla="*/ 185276 h 769119"/>
                <a:gd name="connsiteX15" fmla="*/ 1508934 w 2753631"/>
                <a:gd name="connsiteY15" fmla="*/ 224095 h 769119"/>
                <a:gd name="connsiteX16" fmla="*/ 1707112 w 2753631"/>
                <a:gd name="connsiteY16" fmla="*/ 345783 h 769119"/>
                <a:gd name="connsiteX17" fmla="*/ 2006117 w 2753631"/>
                <a:gd name="connsiteY17" fmla="*/ 491809 h 769119"/>
                <a:gd name="connsiteX18" fmla="*/ 2322507 w 2753631"/>
                <a:gd name="connsiteY18" fmla="*/ 589159 h 769119"/>
                <a:gd name="connsiteX19" fmla="*/ 2572837 w 2753631"/>
                <a:gd name="connsiteY19" fmla="*/ 637834 h 769119"/>
                <a:gd name="connsiteX20" fmla="*/ 2753631 w 2753631"/>
                <a:gd name="connsiteY20" fmla="*/ 665649 h 769119"/>
                <a:gd name="connsiteX0" fmla="*/ 0 w 2753631"/>
                <a:gd name="connsiteY0" fmla="*/ 676079 h 769119"/>
                <a:gd name="connsiteX1" fmla="*/ 239900 w 2753631"/>
                <a:gd name="connsiteY1" fmla="*/ 745615 h 769119"/>
                <a:gd name="connsiteX2" fmla="*/ 333774 w 2753631"/>
                <a:gd name="connsiteY2" fmla="*/ 759523 h 769119"/>
                <a:gd name="connsiteX3" fmla="*/ 354634 w 2753631"/>
                <a:gd name="connsiteY3" fmla="*/ 752569 h 769119"/>
                <a:gd name="connsiteX4" fmla="*/ 389403 w 2753631"/>
                <a:gd name="connsiteY4" fmla="*/ 568298 h 769119"/>
                <a:gd name="connsiteX5" fmla="*/ 415173 w 2753631"/>
                <a:gd name="connsiteY5" fmla="*/ 389323 h 769119"/>
                <a:gd name="connsiteX6" fmla="*/ 495514 w 2753631"/>
                <a:gd name="connsiteY6" fmla="*/ 180075 h 769119"/>
                <a:gd name="connsiteX7" fmla="*/ 761186 w 2753631"/>
                <a:gd name="connsiteY7" fmla="*/ 24482 h 769119"/>
                <a:gd name="connsiteX8" fmla="*/ 1070778 w 2753631"/>
                <a:gd name="connsiteY8" fmla="*/ 8819 h 769119"/>
                <a:gd name="connsiteX9" fmla="*/ 1237743 w 2753631"/>
                <a:gd name="connsiteY9" fmla="*/ 109360 h 769119"/>
                <a:gd name="connsiteX10" fmla="*/ 1293372 w 2753631"/>
                <a:gd name="connsiteY10" fmla="*/ 217141 h 769119"/>
                <a:gd name="connsiteX11" fmla="*/ 1338571 w 2753631"/>
                <a:gd name="connsiteY11" fmla="*/ 290154 h 769119"/>
                <a:gd name="connsiteX12" fmla="*/ 1338571 w 2753631"/>
                <a:gd name="connsiteY12" fmla="*/ 286677 h 769119"/>
                <a:gd name="connsiteX13" fmla="*/ 1359431 w 2753631"/>
                <a:gd name="connsiteY13" fmla="*/ 227571 h 769119"/>
                <a:gd name="connsiteX14" fmla="*/ 1424057 w 2753631"/>
                <a:gd name="connsiteY14" fmla="*/ 185276 h 769119"/>
                <a:gd name="connsiteX15" fmla="*/ 1508934 w 2753631"/>
                <a:gd name="connsiteY15" fmla="*/ 224095 h 769119"/>
                <a:gd name="connsiteX16" fmla="*/ 1707112 w 2753631"/>
                <a:gd name="connsiteY16" fmla="*/ 345783 h 769119"/>
                <a:gd name="connsiteX17" fmla="*/ 2006117 w 2753631"/>
                <a:gd name="connsiteY17" fmla="*/ 491809 h 769119"/>
                <a:gd name="connsiteX18" fmla="*/ 2322507 w 2753631"/>
                <a:gd name="connsiteY18" fmla="*/ 589159 h 769119"/>
                <a:gd name="connsiteX19" fmla="*/ 2572837 w 2753631"/>
                <a:gd name="connsiteY19" fmla="*/ 637834 h 769119"/>
                <a:gd name="connsiteX20" fmla="*/ 2753631 w 2753631"/>
                <a:gd name="connsiteY20" fmla="*/ 665649 h 769119"/>
                <a:gd name="connsiteX0" fmla="*/ 0 w 2753631"/>
                <a:gd name="connsiteY0" fmla="*/ 665402 h 758442"/>
                <a:gd name="connsiteX1" fmla="*/ 239900 w 2753631"/>
                <a:gd name="connsiteY1" fmla="*/ 734938 h 758442"/>
                <a:gd name="connsiteX2" fmla="*/ 333774 w 2753631"/>
                <a:gd name="connsiteY2" fmla="*/ 748846 h 758442"/>
                <a:gd name="connsiteX3" fmla="*/ 354634 w 2753631"/>
                <a:gd name="connsiteY3" fmla="*/ 741892 h 758442"/>
                <a:gd name="connsiteX4" fmla="*/ 389403 w 2753631"/>
                <a:gd name="connsiteY4" fmla="*/ 557621 h 758442"/>
                <a:gd name="connsiteX5" fmla="*/ 415173 w 2753631"/>
                <a:gd name="connsiteY5" fmla="*/ 378646 h 758442"/>
                <a:gd name="connsiteX6" fmla="*/ 495514 w 2753631"/>
                <a:gd name="connsiteY6" fmla="*/ 169398 h 758442"/>
                <a:gd name="connsiteX7" fmla="*/ 761186 w 2753631"/>
                <a:gd name="connsiteY7" fmla="*/ 13805 h 758442"/>
                <a:gd name="connsiteX8" fmla="*/ 1034949 w 2753631"/>
                <a:gd name="connsiteY8" fmla="*/ 17280 h 758442"/>
                <a:gd name="connsiteX9" fmla="*/ 1237743 w 2753631"/>
                <a:gd name="connsiteY9" fmla="*/ 98683 h 758442"/>
                <a:gd name="connsiteX10" fmla="*/ 1293372 w 2753631"/>
                <a:gd name="connsiteY10" fmla="*/ 206464 h 758442"/>
                <a:gd name="connsiteX11" fmla="*/ 1338571 w 2753631"/>
                <a:gd name="connsiteY11" fmla="*/ 279477 h 758442"/>
                <a:gd name="connsiteX12" fmla="*/ 1338571 w 2753631"/>
                <a:gd name="connsiteY12" fmla="*/ 276000 h 758442"/>
                <a:gd name="connsiteX13" fmla="*/ 1359431 w 2753631"/>
                <a:gd name="connsiteY13" fmla="*/ 216894 h 758442"/>
                <a:gd name="connsiteX14" fmla="*/ 1424057 w 2753631"/>
                <a:gd name="connsiteY14" fmla="*/ 174599 h 758442"/>
                <a:gd name="connsiteX15" fmla="*/ 1508934 w 2753631"/>
                <a:gd name="connsiteY15" fmla="*/ 213418 h 758442"/>
                <a:gd name="connsiteX16" fmla="*/ 1707112 w 2753631"/>
                <a:gd name="connsiteY16" fmla="*/ 335106 h 758442"/>
                <a:gd name="connsiteX17" fmla="*/ 2006117 w 2753631"/>
                <a:gd name="connsiteY17" fmla="*/ 481132 h 758442"/>
                <a:gd name="connsiteX18" fmla="*/ 2322507 w 2753631"/>
                <a:gd name="connsiteY18" fmla="*/ 578482 h 758442"/>
                <a:gd name="connsiteX19" fmla="*/ 2572837 w 2753631"/>
                <a:gd name="connsiteY19" fmla="*/ 627157 h 758442"/>
                <a:gd name="connsiteX20" fmla="*/ 2753631 w 2753631"/>
                <a:gd name="connsiteY20" fmla="*/ 654972 h 758442"/>
                <a:gd name="connsiteX0" fmla="*/ 0 w 2753631"/>
                <a:gd name="connsiteY0" fmla="*/ 672557 h 765597"/>
                <a:gd name="connsiteX1" fmla="*/ 239900 w 2753631"/>
                <a:gd name="connsiteY1" fmla="*/ 742093 h 765597"/>
                <a:gd name="connsiteX2" fmla="*/ 333774 w 2753631"/>
                <a:gd name="connsiteY2" fmla="*/ 756001 h 765597"/>
                <a:gd name="connsiteX3" fmla="*/ 354634 w 2753631"/>
                <a:gd name="connsiteY3" fmla="*/ 749047 h 765597"/>
                <a:gd name="connsiteX4" fmla="*/ 389403 w 2753631"/>
                <a:gd name="connsiteY4" fmla="*/ 564776 h 765597"/>
                <a:gd name="connsiteX5" fmla="*/ 415173 w 2753631"/>
                <a:gd name="connsiteY5" fmla="*/ 385801 h 765597"/>
                <a:gd name="connsiteX6" fmla="*/ 495514 w 2753631"/>
                <a:gd name="connsiteY6" fmla="*/ 176553 h 765597"/>
                <a:gd name="connsiteX7" fmla="*/ 677586 w 2753631"/>
                <a:gd name="connsiteY7" fmla="*/ 11391 h 765597"/>
                <a:gd name="connsiteX8" fmla="*/ 1034949 w 2753631"/>
                <a:gd name="connsiteY8" fmla="*/ 24435 h 765597"/>
                <a:gd name="connsiteX9" fmla="*/ 1237743 w 2753631"/>
                <a:gd name="connsiteY9" fmla="*/ 105838 h 765597"/>
                <a:gd name="connsiteX10" fmla="*/ 1293372 w 2753631"/>
                <a:gd name="connsiteY10" fmla="*/ 213619 h 765597"/>
                <a:gd name="connsiteX11" fmla="*/ 1338571 w 2753631"/>
                <a:gd name="connsiteY11" fmla="*/ 286632 h 765597"/>
                <a:gd name="connsiteX12" fmla="*/ 1338571 w 2753631"/>
                <a:gd name="connsiteY12" fmla="*/ 283155 h 765597"/>
                <a:gd name="connsiteX13" fmla="*/ 1359431 w 2753631"/>
                <a:gd name="connsiteY13" fmla="*/ 224049 h 765597"/>
                <a:gd name="connsiteX14" fmla="*/ 1424057 w 2753631"/>
                <a:gd name="connsiteY14" fmla="*/ 181754 h 765597"/>
                <a:gd name="connsiteX15" fmla="*/ 1508934 w 2753631"/>
                <a:gd name="connsiteY15" fmla="*/ 220573 h 765597"/>
                <a:gd name="connsiteX16" fmla="*/ 1707112 w 2753631"/>
                <a:gd name="connsiteY16" fmla="*/ 342261 h 765597"/>
                <a:gd name="connsiteX17" fmla="*/ 2006117 w 2753631"/>
                <a:gd name="connsiteY17" fmla="*/ 488287 h 765597"/>
                <a:gd name="connsiteX18" fmla="*/ 2322507 w 2753631"/>
                <a:gd name="connsiteY18" fmla="*/ 585637 h 765597"/>
                <a:gd name="connsiteX19" fmla="*/ 2572837 w 2753631"/>
                <a:gd name="connsiteY19" fmla="*/ 634312 h 765597"/>
                <a:gd name="connsiteX20" fmla="*/ 2753631 w 2753631"/>
                <a:gd name="connsiteY20" fmla="*/ 662127 h 765597"/>
                <a:gd name="connsiteX0" fmla="*/ 0 w 2753631"/>
                <a:gd name="connsiteY0" fmla="*/ 670694 h 763734"/>
                <a:gd name="connsiteX1" fmla="*/ 239900 w 2753631"/>
                <a:gd name="connsiteY1" fmla="*/ 740230 h 763734"/>
                <a:gd name="connsiteX2" fmla="*/ 333774 w 2753631"/>
                <a:gd name="connsiteY2" fmla="*/ 754138 h 763734"/>
                <a:gd name="connsiteX3" fmla="*/ 354634 w 2753631"/>
                <a:gd name="connsiteY3" fmla="*/ 747184 h 763734"/>
                <a:gd name="connsiteX4" fmla="*/ 389403 w 2753631"/>
                <a:gd name="connsiteY4" fmla="*/ 562913 h 763734"/>
                <a:gd name="connsiteX5" fmla="*/ 415173 w 2753631"/>
                <a:gd name="connsiteY5" fmla="*/ 383938 h 763734"/>
                <a:gd name="connsiteX6" fmla="*/ 495514 w 2753631"/>
                <a:gd name="connsiteY6" fmla="*/ 174690 h 763734"/>
                <a:gd name="connsiteX7" fmla="*/ 677586 w 2753631"/>
                <a:gd name="connsiteY7" fmla="*/ 9528 h 763734"/>
                <a:gd name="connsiteX8" fmla="*/ 1005092 w 2753631"/>
                <a:gd name="connsiteY8" fmla="*/ 28951 h 763734"/>
                <a:gd name="connsiteX9" fmla="*/ 1237743 w 2753631"/>
                <a:gd name="connsiteY9" fmla="*/ 103975 h 763734"/>
                <a:gd name="connsiteX10" fmla="*/ 1293372 w 2753631"/>
                <a:gd name="connsiteY10" fmla="*/ 211756 h 763734"/>
                <a:gd name="connsiteX11" fmla="*/ 1338571 w 2753631"/>
                <a:gd name="connsiteY11" fmla="*/ 284769 h 763734"/>
                <a:gd name="connsiteX12" fmla="*/ 1338571 w 2753631"/>
                <a:gd name="connsiteY12" fmla="*/ 281292 h 763734"/>
                <a:gd name="connsiteX13" fmla="*/ 1359431 w 2753631"/>
                <a:gd name="connsiteY13" fmla="*/ 222186 h 763734"/>
                <a:gd name="connsiteX14" fmla="*/ 1424057 w 2753631"/>
                <a:gd name="connsiteY14" fmla="*/ 179891 h 763734"/>
                <a:gd name="connsiteX15" fmla="*/ 1508934 w 2753631"/>
                <a:gd name="connsiteY15" fmla="*/ 218710 h 763734"/>
                <a:gd name="connsiteX16" fmla="*/ 1707112 w 2753631"/>
                <a:gd name="connsiteY16" fmla="*/ 340398 h 763734"/>
                <a:gd name="connsiteX17" fmla="*/ 2006117 w 2753631"/>
                <a:gd name="connsiteY17" fmla="*/ 486424 h 763734"/>
                <a:gd name="connsiteX18" fmla="*/ 2322507 w 2753631"/>
                <a:gd name="connsiteY18" fmla="*/ 583774 h 763734"/>
                <a:gd name="connsiteX19" fmla="*/ 2572837 w 2753631"/>
                <a:gd name="connsiteY19" fmla="*/ 632449 h 763734"/>
                <a:gd name="connsiteX20" fmla="*/ 2753631 w 2753631"/>
                <a:gd name="connsiteY20" fmla="*/ 660264 h 763734"/>
                <a:gd name="connsiteX0" fmla="*/ 0 w 2753631"/>
                <a:gd name="connsiteY0" fmla="*/ 671066 h 764106"/>
                <a:gd name="connsiteX1" fmla="*/ 239900 w 2753631"/>
                <a:gd name="connsiteY1" fmla="*/ 740602 h 764106"/>
                <a:gd name="connsiteX2" fmla="*/ 333774 w 2753631"/>
                <a:gd name="connsiteY2" fmla="*/ 754510 h 764106"/>
                <a:gd name="connsiteX3" fmla="*/ 354634 w 2753631"/>
                <a:gd name="connsiteY3" fmla="*/ 747556 h 764106"/>
                <a:gd name="connsiteX4" fmla="*/ 389403 w 2753631"/>
                <a:gd name="connsiteY4" fmla="*/ 563285 h 764106"/>
                <a:gd name="connsiteX5" fmla="*/ 415173 w 2753631"/>
                <a:gd name="connsiteY5" fmla="*/ 384310 h 764106"/>
                <a:gd name="connsiteX6" fmla="*/ 495514 w 2753631"/>
                <a:gd name="connsiteY6" fmla="*/ 175062 h 764106"/>
                <a:gd name="connsiteX7" fmla="*/ 677586 w 2753631"/>
                <a:gd name="connsiteY7" fmla="*/ 9900 h 764106"/>
                <a:gd name="connsiteX8" fmla="*/ 1005092 w 2753631"/>
                <a:gd name="connsiteY8" fmla="*/ 29323 h 764106"/>
                <a:gd name="connsiteX9" fmla="*/ 1195943 w 2753631"/>
                <a:gd name="connsiteY9" fmla="*/ 117106 h 764106"/>
                <a:gd name="connsiteX10" fmla="*/ 1293372 w 2753631"/>
                <a:gd name="connsiteY10" fmla="*/ 212128 h 764106"/>
                <a:gd name="connsiteX11" fmla="*/ 1338571 w 2753631"/>
                <a:gd name="connsiteY11" fmla="*/ 285141 h 764106"/>
                <a:gd name="connsiteX12" fmla="*/ 1338571 w 2753631"/>
                <a:gd name="connsiteY12" fmla="*/ 281664 h 764106"/>
                <a:gd name="connsiteX13" fmla="*/ 1359431 w 2753631"/>
                <a:gd name="connsiteY13" fmla="*/ 222558 h 764106"/>
                <a:gd name="connsiteX14" fmla="*/ 1424057 w 2753631"/>
                <a:gd name="connsiteY14" fmla="*/ 180263 h 764106"/>
                <a:gd name="connsiteX15" fmla="*/ 1508934 w 2753631"/>
                <a:gd name="connsiteY15" fmla="*/ 219082 h 764106"/>
                <a:gd name="connsiteX16" fmla="*/ 1707112 w 2753631"/>
                <a:gd name="connsiteY16" fmla="*/ 340770 h 764106"/>
                <a:gd name="connsiteX17" fmla="*/ 2006117 w 2753631"/>
                <a:gd name="connsiteY17" fmla="*/ 486796 h 764106"/>
                <a:gd name="connsiteX18" fmla="*/ 2322507 w 2753631"/>
                <a:gd name="connsiteY18" fmla="*/ 584146 h 764106"/>
                <a:gd name="connsiteX19" fmla="*/ 2572837 w 2753631"/>
                <a:gd name="connsiteY19" fmla="*/ 632821 h 764106"/>
                <a:gd name="connsiteX20" fmla="*/ 2753631 w 2753631"/>
                <a:gd name="connsiteY20" fmla="*/ 660636 h 764106"/>
                <a:gd name="connsiteX0" fmla="*/ 0 w 2753631"/>
                <a:gd name="connsiteY0" fmla="*/ 668744 h 761784"/>
                <a:gd name="connsiteX1" fmla="*/ 239900 w 2753631"/>
                <a:gd name="connsiteY1" fmla="*/ 738280 h 761784"/>
                <a:gd name="connsiteX2" fmla="*/ 333774 w 2753631"/>
                <a:gd name="connsiteY2" fmla="*/ 752188 h 761784"/>
                <a:gd name="connsiteX3" fmla="*/ 354634 w 2753631"/>
                <a:gd name="connsiteY3" fmla="*/ 745234 h 761784"/>
                <a:gd name="connsiteX4" fmla="*/ 389403 w 2753631"/>
                <a:gd name="connsiteY4" fmla="*/ 560963 h 761784"/>
                <a:gd name="connsiteX5" fmla="*/ 415173 w 2753631"/>
                <a:gd name="connsiteY5" fmla="*/ 381988 h 761784"/>
                <a:gd name="connsiteX6" fmla="*/ 495514 w 2753631"/>
                <a:gd name="connsiteY6" fmla="*/ 172740 h 761784"/>
                <a:gd name="connsiteX7" fmla="*/ 677586 w 2753631"/>
                <a:gd name="connsiteY7" fmla="*/ 7578 h 761784"/>
                <a:gd name="connsiteX8" fmla="*/ 975235 w 2753631"/>
                <a:gd name="connsiteY8" fmla="*/ 36570 h 761784"/>
                <a:gd name="connsiteX9" fmla="*/ 1195943 w 2753631"/>
                <a:gd name="connsiteY9" fmla="*/ 114784 h 761784"/>
                <a:gd name="connsiteX10" fmla="*/ 1293372 w 2753631"/>
                <a:gd name="connsiteY10" fmla="*/ 209806 h 761784"/>
                <a:gd name="connsiteX11" fmla="*/ 1338571 w 2753631"/>
                <a:gd name="connsiteY11" fmla="*/ 282819 h 761784"/>
                <a:gd name="connsiteX12" fmla="*/ 1338571 w 2753631"/>
                <a:gd name="connsiteY12" fmla="*/ 279342 h 761784"/>
                <a:gd name="connsiteX13" fmla="*/ 1359431 w 2753631"/>
                <a:gd name="connsiteY13" fmla="*/ 220236 h 761784"/>
                <a:gd name="connsiteX14" fmla="*/ 1424057 w 2753631"/>
                <a:gd name="connsiteY14" fmla="*/ 177941 h 761784"/>
                <a:gd name="connsiteX15" fmla="*/ 1508934 w 2753631"/>
                <a:gd name="connsiteY15" fmla="*/ 216760 h 761784"/>
                <a:gd name="connsiteX16" fmla="*/ 1707112 w 2753631"/>
                <a:gd name="connsiteY16" fmla="*/ 338448 h 761784"/>
                <a:gd name="connsiteX17" fmla="*/ 2006117 w 2753631"/>
                <a:gd name="connsiteY17" fmla="*/ 484474 h 761784"/>
                <a:gd name="connsiteX18" fmla="*/ 2322507 w 2753631"/>
                <a:gd name="connsiteY18" fmla="*/ 581824 h 761784"/>
                <a:gd name="connsiteX19" fmla="*/ 2572837 w 2753631"/>
                <a:gd name="connsiteY19" fmla="*/ 630499 h 761784"/>
                <a:gd name="connsiteX20" fmla="*/ 2753631 w 2753631"/>
                <a:gd name="connsiteY20" fmla="*/ 658314 h 761784"/>
                <a:gd name="connsiteX0" fmla="*/ 0 w 2753631"/>
                <a:gd name="connsiteY0" fmla="*/ 669171 h 762211"/>
                <a:gd name="connsiteX1" fmla="*/ 239900 w 2753631"/>
                <a:gd name="connsiteY1" fmla="*/ 738707 h 762211"/>
                <a:gd name="connsiteX2" fmla="*/ 333774 w 2753631"/>
                <a:gd name="connsiteY2" fmla="*/ 752615 h 762211"/>
                <a:gd name="connsiteX3" fmla="*/ 354634 w 2753631"/>
                <a:gd name="connsiteY3" fmla="*/ 745661 h 762211"/>
                <a:gd name="connsiteX4" fmla="*/ 389403 w 2753631"/>
                <a:gd name="connsiteY4" fmla="*/ 561390 h 762211"/>
                <a:gd name="connsiteX5" fmla="*/ 415173 w 2753631"/>
                <a:gd name="connsiteY5" fmla="*/ 382415 h 762211"/>
                <a:gd name="connsiteX6" fmla="*/ 495514 w 2753631"/>
                <a:gd name="connsiteY6" fmla="*/ 173167 h 762211"/>
                <a:gd name="connsiteX7" fmla="*/ 677586 w 2753631"/>
                <a:gd name="connsiteY7" fmla="*/ 8005 h 762211"/>
                <a:gd name="connsiteX8" fmla="*/ 975235 w 2753631"/>
                <a:gd name="connsiteY8" fmla="*/ 36997 h 762211"/>
                <a:gd name="connsiteX9" fmla="*/ 1172056 w 2753631"/>
                <a:gd name="connsiteY9" fmla="*/ 134349 h 762211"/>
                <a:gd name="connsiteX10" fmla="*/ 1293372 w 2753631"/>
                <a:gd name="connsiteY10" fmla="*/ 210233 h 762211"/>
                <a:gd name="connsiteX11" fmla="*/ 1338571 w 2753631"/>
                <a:gd name="connsiteY11" fmla="*/ 283246 h 762211"/>
                <a:gd name="connsiteX12" fmla="*/ 1338571 w 2753631"/>
                <a:gd name="connsiteY12" fmla="*/ 279769 h 762211"/>
                <a:gd name="connsiteX13" fmla="*/ 1359431 w 2753631"/>
                <a:gd name="connsiteY13" fmla="*/ 220663 h 762211"/>
                <a:gd name="connsiteX14" fmla="*/ 1424057 w 2753631"/>
                <a:gd name="connsiteY14" fmla="*/ 178368 h 762211"/>
                <a:gd name="connsiteX15" fmla="*/ 1508934 w 2753631"/>
                <a:gd name="connsiteY15" fmla="*/ 217187 h 762211"/>
                <a:gd name="connsiteX16" fmla="*/ 1707112 w 2753631"/>
                <a:gd name="connsiteY16" fmla="*/ 338875 h 762211"/>
                <a:gd name="connsiteX17" fmla="*/ 2006117 w 2753631"/>
                <a:gd name="connsiteY17" fmla="*/ 484901 h 762211"/>
                <a:gd name="connsiteX18" fmla="*/ 2322507 w 2753631"/>
                <a:gd name="connsiteY18" fmla="*/ 582251 h 762211"/>
                <a:gd name="connsiteX19" fmla="*/ 2572837 w 2753631"/>
                <a:gd name="connsiteY19" fmla="*/ 630926 h 762211"/>
                <a:gd name="connsiteX20" fmla="*/ 2753631 w 2753631"/>
                <a:gd name="connsiteY20" fmla="*/ 658741 h 762211"/>
                <a:gd name="connsiteX0" fmla="*/ 0 w 2753631"/>
                <a:gd name="connsiteY0" fmla="*/ 669171 h 762211"/>
                <a:gd name="connsiteX1" fmla="*/ 239900 w 2753631"/>
                <a:gd name="connsiteY1" fmla="*/ 738707 h 762211"/>
                <a:gd name="connsiteX2" fmla="*/ 333774 w 2753631"/>
                <a:gd name="connsiteY2" fmla="*/ 752615 h 762211"/>
                <a:gd name="connsiteX3" fmla="*/ 354634 w 2753631"/>
                <a:gd name="connsiteY3" fmla="*/ 745661 h 762211"/>
                <a:gd name="connsiteX4" fmla="*/ 389403 w 2753631"/>
                <a:gd name="connsiteY4" fmla="*/ 561390 h 762211"/>
                <a:gd name="connsiteX5" fmla="*/ 415173 w 2753631"/>
                <a:gd name="connsiteY5" fmla="*/ 382415 h 762211"/>
                <a:gd name="connsiteX6" fmla="*/ 495514 w 2753631"/>
                <a:gd name="connsiteY6" fmla="*/ 173167 h 762211"/>
                <a:gd name="connsiteX7" fmla="*/ 677586 w 2753631"/>
                <a:gd name="connsiteY7" fmla="*/ 8005 h 762211"/>
                <a:gd name="connsiteX8" fmla="*/ 975235 w 2753631"/>
                <a:gd name="connsiteY8" fmla="*/ 36997 h 762211"/>
                <a:gd name="connsiteX9" fmla="*/ 1172056 w 2753631"/>
                <a:gd name="connsiteY9" fmla="*/ 134349 h 762211"/>
                <a:gd name="connsiteX10" fmla="*/ 1293372 w 2753631"/>
                <a:gd name="connsiteY10" fmla="*/ 210233 h 762211"/>
                <a:gd name="connsiteX11" fmla="*/ 1338571 w 2753631"/>
                <a:gd name="connsiteY11" fmla="*/ 283246 h 762211"/>
                <a:gd name="connsiteX12" fmla="*/ 1338571 w 2753631"/>
                <a:gd name="connsiteY12" fmla="*/ 279769 h 762211"/>
                <a:gd name="connsiteX13" fmla="*/ 1359431 w 2753631"/>
                <a:gd name="connsiteY13" fmla="*/ 220663 h 762211"/>
                <a:gd name="connsiteX14" fmla="*/ 1436000 w 2753631"/>
                <a:gd name="connsiteY14" fmla="*/ 184747 h 762211"/>
                <a:gd name="connsiteX15" fmla="*/ 1508934 w 2753631"/>
                <a:gd name="connsiteY15" fmla="*/ 217187 h 762211"/>
                <a:gd name="connsiteX16" fmla="*/ 1707112 w 2753631"/>
                <a:gd name="connsiteY16" fmla="*/ 338875 h 762211"/>
                <a:gd name="connsiteX17" fmla="*/ 2006117 w 2753631"/>
                <a:gd name="connsiteY17" fmla="*/ 484901 h 762211"/>
                <a:gd name="connsiteX18" fmla="*/ 2322507 w 2753631"/>
                <a:gd name="connsiteY18" fmla="*/ 582251 h 762211"/>
                <a:gd name="connsiteX19" fmla="*/ 2572837 w 2753631"/>
                <a:gd name="connsiteY19" fmla="*/ 630926 h 762211"/>
                <a:gd name="connsiteX20" fmla="*/ 2753631 w 2753631"/>
                <a:gd name="connsiteY20" fmla="*/ 658741 h 762211"/>
                <a:gd name="connsiteX0" fmla="*/ 0 w 2753631"/>
                <a:gd name="connsiteY0" fmla="*/ 669171 h 762211"/>
                <a:gd name="connsiteX1" fmla="*/ 239900 w 2753631"/>
                <a:gd name="connsiteY1" fmla="*/ 738707 h 762211"/>
                <a:gd name="connsiteX2" fmla="*/ 333774 w 2753631"/>
                <a:gd name="connsiteY2" fmla="*/ 752615 h 762211"/>
                <a:gd name="connsiteX3" fmla="*/ 354634 w 2753631"/>
                <a:gd name="connsiteY3" fmla="*/ 745661 h 762211"/>
                <a:gd name="connsiteX4" fmla="*/ 389403 w 2753631"/>
                <a:gd name="connsiteY4" fmla="*/ 561390 h 762211"/>
                <a:gd name="connsiteX5" fmla="*/ 415173 w 2753631"/>
                <a:gd name="connsiteY5" fmla="*/ 382415 h 762211"/>
                <a:gd name="connsiteX6" fmla="*/ 495514 w 2753631"/>
                <a:gd name="connsiteY6" fmla="*/ 173167 h 762211"/>
                <a:gd name="connsiteX7" fmla="*/ 677586 w 2753631"/>
                <a:gd name="connsiteY7" fmla="*/ 8005 h 762211"/>
                <a:gd name="connsiteX8" fmla="*/ 975235 w 2753631"/>
                <a:gd name="connsiteY8" fmla="*/ 36997 h 762211"/>
                <a:gd name="connsiteX9" fmla="*/ 1172056 w 2753631"/>
                <a:gd name="connsiteY9" fmla="*/ 134349 h 762211"/>
                <a:gd name="connsiteX10" fmla="*/ 1281429 w 2753631"/>
                <a:gd name="connsiteY10" fmla="*/ 219802 h 762211"/>
                <a:gd name="connsiteX11" fmla="*/ 1338571 w 2753631"/>
                <a:gd name="connsiteY11" fmla="*/ 283246 h 762211"/>
                <a:gd name="connsiteX12" fmla="*/ 1338571 w 2753631"/>
                <a:gd name="connsiteY12" fmla="*/ 279769 h 762211"/>
                <a:gd name="connsiteX13" fmla="*/ 1359431 w 2753631"/>
                <a:gd name="connsiteY13" fmla="*/ 220663 h 762211"/>
                <a:gd name="connsiteX14" fmla="*/ 1436000 w 2753631"/>
                <a:gd name="connsiteY14" fmla="*/ 184747 h 762211"/>
                <a:gd name="connsiteX15" fmla="*/ 1508934 w 2753631"/>
                <a:gd name="connsiteY15" fmla="*/ 217187 h 762211"/>
                <a:gd name="connsiteX16" fmla="*/ 1707112 w 2753631"/>
                <a:gd name="connsiteY16" fmla="*/ 338875 h 762211"/>
                <a:gd name="connsiteX17" fmla="*/ 2006117 w 2753631"/>
                <a:gd name="connsiteY17" fmla="*/ 484901 h 762211"/>
                <a:gd name="connsiteX18" fmla="*/ 2322507 w 2753631"/>
                <a:gd name="connsiteY18" fmla="*/ 582251 h 762211"/>
                <a:gd name="connsiteX19" fmla="*/ 2572837 w 2753631"/>
                <a:gd name="connsiteY19" fmla="*/ 630926 h 762211"/>
                <a:gd name="connsiteX20" fmla="*/ 2753631 w 2753631"/>
                <a:gd name="connsiteY20" fmla="*/ 658741 h 762211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707112 w 2723774"/>
                <a:gd name="connsiteY16" fmla="*/ 338875 h 786329"/>
                <a:gd name="connsiteX17" fmla="*/ 2006117 w 2723774"/>
                <a:gd name="connsiteY17" fmla="*/ 484901 h 786329"/>
                <a:gd name="connsiteX18" fmla="*/ 2322507 w 2723774"/>
                <a:gd name="connsiteY18" fmla="*/ 582251 h 786329"/>
                <a:gd name="connsiteX19" fmla="*/ 2572837 w 2723774"/>
                <a:gd name="connsiteY19" fmla="*/ 630926 h 786329"/>
                <a:gd name="connsiteX20" fmla="*/ 2723774 w 2723774"/>
                <a:gd name="connsiteY20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707112 w 2723774"/>
                <a:gd name="connsiteY16" fmla="*/ 338875 h 786329"/>
                <a:gd name="connsiteX17" fmla="*/ 2006117 w 2723774"/>
                <a:gd name="connsiteY17" fmla="*/ 484901 h 786329"/>
                <a:gd name="connsiteX18" fmla="*/ 2322507 w 2723774"/>
                <a:gd name="connsiteY18" fmla="*/ 582251 h 786329"/>
                <a:gd name="connsiteX19" fmla="*/ 2393693 w 2723774"/>
                <a:gd name="connsiteY19" fmla="*/ 669202 h 786329"/>
                <a:gd name="connsiteX20" fmla="*/ 2723774 w 2723774"/>
                <a:gd name="connsiteY20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707112 w 2723774"/>
                <a:gd name="connsiteY16" fmla="*/ 338875 h 786329"/>
                <a:gd name="connsiteX17" fmla="*/ 2006117 w 2723774"/>
                <a:gd name="connsiteY17" fmla="*/ 484901 h 786329"/>
                <a:gd name="connsiteX18" fmla="*/ 2393693 w 2723774"/>
                <a:gd name="connsiteY18" fmla="*/ 669202 h 786329"/>
                <a:gd name="connsiteX19" fmla="*/ 2723774 w 2723774"/>
                <a:gd name="connsiteY19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707112 w 2723774"/>
                <a:gd name="connsiteY16" fmla="*/ 338875 h 786329"/>
                <a:gd name="connsiteX17" fmla="*/ 1976260 w 2723774"/>
                <a:gd name="connsiteY17" fmla="*/ 497660 h 786329"/>
                <a:gd name="connsiteX18" fmla="*/ 2393693 w 2723774"/>
                <a:gd name="connsiteY18" fmla="*/ 669202 h 786329"/>
                <a:gd name="connsiteX19" fmla="*/ 2723774 w 2723774"/>
                <a:gd name="connsiteY19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796685 w 2723774"/>
                <a:gd name="connsiteY16" fmla="*/ 393100 h 786329"/>
                <a:gd name="connsiteX17" fmla="*/ 1976260 w 2723774"/>
                <a:gd name="connsiteY17" fmla="*/ 497660 h 786329"/>
                <a:gd name="connsiteX18" fmla="*/ 2393693 w 2723774"/>
                <a:gd name="connsiteY18" fmla="*/ 669202 h 786329"/>
                <a:gd name="connsiteX19" fmla="*/ 2723774 w 2723774"/>
                <a:gd name="connsiteY19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508934 w 2723774"/>
                <a:gd name="connsiteY15" fmla="*/ 217187 h 786329"/>
                <a:gd name="connsiteX16" fmla="*/ 1976260 w 2723774"/>
                <a:gd name="connsiteY16" fmla="*/ 497660 h 786329"/>
                <a:gd name="connsiteX17" fmla="*/ 2393693 w 2723774"/>
                <a:gd name="connsiteY17" fmla="*/ 669202 h 786329"/>
                <a:gd name="connsiteX18" fmla="*/ 2723774 w 2723774"/>
                <a:gd name="connsiteY18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36000 w 2723774"/>
                <a:gd name="connsiteY14" fmla="*/ 184747 h 786329"/>
                <a:gd name="connsiteX15" fmla="*/ 1723907 w 2723774"/>
                <a:gd name="connsiteY15" fmla="*/ 344775 h 786329"/>
                <a:gd name="connsiteX16" fmla="*/ 1976260 w 2723774"/>
                <a:gd name="connsiteY16" fmla="*/ 497660 h 786329"/>
                <a:gd name="connsiteX17" fmla="*/ 2393693 w 2723774"/>
                <a:gd name="connsiteY17" fmla="*/ 669202 h 786329"/>
                <a:gd name="connsiteX18" fmla="*/ 2723774 w 2723774"/>
                <a:gd name="connsiteY18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8571 w 2723774"/>
                <a:gd name="connsiteY12" fmla="*/ 279769 h 786329"/>
                <a:gd name="connsiteX13" fmla="*/ 1359431 w 2723774"/>
                <a:gd name="connsiteY13" fmla="*/ 220663 h 786329"/>
                <a:gd name="connsiteX14" fmla="*/ 1489743 w 2723774"/>
                <a:gd name="connsiteY14" fmla="*/ 254920 h 786329"/>
                <a:gd name="connsiteX15" fmla="*/ 1723907 w 2723774"/>
                <a:gd name="connsiteY15" fmla="*/ 344775 h 786329"/>
                <a:gd name="connsiteX16" fmla="*/ 1976260 w 2723774"/>
                <a:gd name="connsiteY16" fmla="*/ 497660 h 786329"/>
                <a:gd name="connsiteX17" fmla="*/ 2393693 w 2723774"/>
                <a:gd name="connsiteY17" fmla="*/ 669202 h 786329"/>
                <a:gd name="connsiteX18" fmla="*/ 2723774 w 2723774"/>
                <a:gd name="connsiteY18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32270 w 2723774"/>
                <a:gd name="connsiteY12" fmla="*/ 374017 h 786329"/>
                <a:gd name="connsiteX13" fmla="*/ 1359431 w 2723774"/>
                <a:gd name="connsiteY13" fmla="*/ 220663 h 786329"/>
                <a:gd name="connsiteX14" fmla="*/ 1489743 w 2723774"/>
                <a:gd name="connsiteY14" fmla="*/ 254920 h 786329"/>
                <a:gd name="connsiteX15" fmla="*/ 1723907 w 2723774"/>
                <a:gd name="connsiteY15" fmla="*/ 344775 h 786329"/>
                <a:gd name="connsiteX16" fmla="*/ 1976260 w 2723774"/>
                <a:gd name="connsiteY16" fmla="*/ 497660 h 786329"/>
                <a:gd name="connsiteX17" fmla="*/ 2393693 w 2723774"/>
                <a:gd name="connsiteY17" fmla="*/ 669202 h 786329"/>
                <a:gd name="connsiteX18" fmla="*/ 2723774 w 2723774"/>
                <a:gd name="connsiteY18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38571 w 2723774"/>
                <a:gd name="connsiteY11" fmla="*/ 283246 h 786329"/>
                <a:gd name="connsiteX12" fmla="*/ 1359431 w 2723774"/>
                <a:gd name="connsiteY12" fmla="*/ 220663 h 786329"/>
                <a:gd name="connsiteX13" fmla="*/ 1489743 w 2723774"/>
                <a:gd name="connsiteY13" fmla="*/ 254920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19666 w 2723774"/>
                <a:gd name="connsiteY11" fmla="*/ 367396 h 786329"/>
                <a:gd name="connsiteX12" fmla="*/ 1359431 w 2723774"/>
                <a:gd name="connsiteY12" fmla="*/ 220663 h 786329"/>
                <a:gd name="connsiteX13" fmla="*/ 1489743 w 2723774"/>
                <a:gd name="connsiteY13" fmla="*/ 254920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19666 w 2723774"/>
                <a:gd name="connsiteY11" fmla="*/ 367396 h 786329"/>
                <a:gd name="connsiteX12" fmla="*/ 1419295 w 2723774"/>
                <a:gd name="connsiteY12" fmla="*/ 244225 h 786329"/>
                <a:gd name="connsiteX13" fmla="*/ 1489743 w 2723774"/>
                <a:gd name="connsiteY13" fmla="*/ 254920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81429 w 2723774"/>
                <a:gd name="connsiteY10" fmla="*/ 219802 h 786329"/>
                <a:gd name="connsiteX11" fmla="*/ 1319666 w 2723774"/>
                <a:gd name="connsiteY11" fmla="*/ 367396 h 786329"/>
                <a:gd name="connsiteX12" fmla="*/ 1419295 w 2723774"/>
                <a:gd name="connsiteY12" fmla="*/ 244225 h 786329"/>
                <a:gd name="connsiteX13" fmla="*/ 1533854 w 2723774"/>
                <a:gd name="connsiteY13" fmla="*/ 249871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44225 h 786329"/>
                <a:gd name="connsiteX13" fmla="*/ 1533854 w 2723774"/>
                <a:gd name="connsiteY13" fmla="*/ 249871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33854 w 2723774"/>
                <a:gd name="connsiteY13" fmla="*/ 249871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11798 w 2723774"/>
                <a:gd name="connsiteY13" fmla="*/ 273433 h 786329"/>
                <a:gd name="connsiteX14" fmla="*/ 1723907 w 2723774"/>
                <a:gd name="connsiteY14" fmla="*/ 344775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11798 w 2723774"/>
                <a:gd name="connsiteY13" fmla="*/ 273433 h 786329"/>
                <a:gd name="connsiteX14" fmla="*/ 1676645 w 2723774"/>
                <a:gd name="connsiteY14" fmla="*/ 375069 h 786329"/>
                <a:gd name="connsiteX15" fmla="*/ 1976260 w 2723774"/>
                <a:gd name="connsiteY15" fmla="*/ 497660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11798 w 2723774"/>
                <a:gd name="connsiteY13" fmla="*/ 273433 h 786329"/>
                <a:gd name="connsiteX14" fmla="*/ 1676645 w 2723774"/>
                <a:gd name="connsiteY14" fmla="*/ 375069 h 786329"/>
                <a:gd name="connsiteX15" fmla="*/ 1963657 w 2723774"/>
                <a:gd name="connsiteY15" fmla="*/ 517856 h 786329"/>
                <a:gd name="connsiteX16" fmla="*/ 2393693 w 2723774"/>
                <a:gd name="connsiteY16" fmla="*/ 669202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72056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11798 w 2723774"/>
                <a:gd name="connsiteY13" fmla="*/ 273433 h 786329"/>
                <a:gd name="connsiteX14" fmla="*/ 1676645 w 2723774"/>
                <a:gd name="connsiteY14" fmla="*/ 375069 h 786329"/>
                <a:gd name="connsiteX15" fmla="*/ 1963657 w 2723774"/>
                <a:gd name="connsiteY15" fmla="*/ 517856 h 786329"/>
                <a:gd name="connsiteX16" fmla="*/ 2390542 w 2723774"/>
                <a:gd name="connsiteY16" fmla="*/ 675934 h 786329"/>
                <a:gd name="connsiteX17" fmla="*/ 2723774 w 2723774"/>
                <a:gd name="connsiteY17" fmla="*/ 786329 h 786329"/>
                <a:gd name="connsiteX0" fmla="*/ 0 w 2723774"/>
                <a:gd name="connsiteY0" fmla="*/ 669171 h 786329"/>
                <a:gd name="connsiteX1" fmla="*/ 239900 w 2723774"/>
                <a:gd name="connsiteY1" fmla="*/ 738707 h 786329"/>
                <a:gd name="connsiteX2" fmla="*/ 333774 w 2723774"/>
                <a:gd name="connsiteY2" fmla="*/ 752615 h 786329"/>
                <a:gd name="connsiteX3" fmla="*/ 354634 w 2723774"/>
                <a:gd name="connsiteY3" fmla="*/ 745661 h 786329"/>
                <a:gd name="connsiteX4" fmla="*/ 389403 w 2723774"/>
                <a:gd name="connsiteY4" fmla="*/ 561390 h 786329"/>
                <a:gd name="connsiteX5" fmla="*/ 415173 w 2723774"/>
                <a:gd name="connsiteY5" fmla="*/ 382415 h 786329"/>
                <a:gd name="connsiteX6" fmla="*/ 495514 w 2723774"/>
                <a:gd name="connsiteY6" fmla="*/ 173167 h 786329"/>
                <a:gd name="connsiteX7" fmla="*/ 677586 w 2723774"/>
                <a:gd name="connsiteY7" fmla="*/ 8005 h 786329"/>
                <a:gd name="connsiteX8" fmla="*/ 975235 w 2723774"/>
                <a:gd name="connsiteY8" fmla="*/ 36997 h 786329"/>
                <a:gd name="connsiteX9" fmla="*/ 1146851 w 2723774"/>
                <a:gd name="connsiteY9" fmla="*/ 134349 h 786329"/>
                <a:gd name="connsiteX10" fmla="*/ 1275127 w 2723774"/>
                <a:gd name="connsiteY10" fmla="*/ 248413 h 786329"/>
                <a:gd name="connsiteX11" fmla="*/ 1319666 w 2723774"/>
                <a:gd name="connsiteY11" fmla="*/ 367396 h 786329"/>
                <a:gd name="connsiteX12" fmla="*/ 1419295 w 2723774"/>
                <a:gd name="connsiteY12" fmla="*/ 266104 h 786329"/>
                <a:gd name="connsiteX13" fmla="*/ 1511798 w 2723774"/>
                <a:gd name="connsiteY13" fmla="*/ 273433 h 786329"/>
                <a:gd name="connsiteX14" fmla="*/ 1676645 w 2723774"/>
                <a:gd name="connsiteY14" fmla="*/ 375069 h 786329"/>
                <a:gd name="connsiteX15" fmla="*/ 1963657 w 2723774"/>
                <a:gd name="connsiteY15" fmla="*/ 517856 h 786329"/>
                <a:gd name="connsiteX16" fmla="*/ 2390542 w 2723774"/>
                <a:gd name="connsiteY16" fmla="*/ 675934 h 786329"/>
                <a:gd name="connsiteX17" fmla="*/ 2723774 w 2723774"/>
                <a:gd name="connsiteY17" fmla="*/ 786329 h 786329"/>
                <a:gd name="connsiteX0" fmla="*/ 0 w 2723774"/>
                <a:gd name="connsiteY0" fmla="*/ 667789 h 784947"/>
                <a:gd name="connsiteX1" fmla="*/ 239900 w 2723774"/>
                <a:gd name="connsiteY1" fmla="*/ 737325 h 784947"/>
                <a:gd name="connsiteX2" fmla="*/ 333774 w 2723774"/>
                <a:gd name="connsiteY2" fmla="*/ 751233 h 784947"/>
                <a:gd name="connsiteX3" fmla="*/ 354634 w 2723774"/>
                <a:gd name="connsiteY3" fmla="*/ 744279 h 784947"/>
                <a:gd name="connsiteX4" fmla="*/ 389403 w 2723774"/>
                <a:gd name="connsiteY4" fmla="*/ 560008 h 784947"/>
                <a:gd name="connsiteX5" fmla="*/ 415173 w 2723774"/>
                <a:gd name="connsiteY5" fmla="*/ 381033 h 784947"/>
                <a:gd name="connsiteX6" fmla="*/ 495514 w 2723774"/>
                <a:gd name="connsiteY6" fmla="*/ 171785 h 784947"/>
                <a:gd name="connsiteX7" fmla="*/ 677586 w 2723774"/>
                <a:gd name="connsiteY7" fmla="*/ 6623 h 784947"/>
                <a:gd name="connsiteX8" fmla="*/ 940576 w 2723774"/>
                <a:gd name="connsiteY8" fmla="*/ 42347 h 784947"/>
                <a:gd name="connsiteX9" fmla="*/ 1146851 w 2723774"/>
                <a:gd name="connsiteY9" fmla="*/ 132967 h 784947"/>
                <a:gd name="connsiteX10" fmla="*/ 1275127 w 2723774"/>
                <a:gd name="connsiteY10" fmla="*/ 247031 h 784947"/>
                <a:gd name="connsiteX11" fmla="*/ 1319666 w 2723774"/>
                <a:gd name="connsiteY11" fmla="*/ 366014 h 784947"/>
                <a:gd name="connsiteX12" fmla="*/ 1419295 w 2723774"/>
                <a:gd name="connsiteY12" fmla="*/ 264722 h 784947"/>
                <a:gd name="connsiteX13" fmla="*/ 1511798 w 2723774"/>
                <a:gd name="connsiteY13" fmla="*/ 272051 h 784947"/>
                <a:gd name="connsiteX14" fmla="*/ 1676645 w 2723774"/>
                <a:gd name="connsiteY14" fmla="*/ 373687 h 784947"/>
                <a:gd name="connsiteX15" fmla="*/ 1963657 w 2723774"/>
                <a:gd name="connsiteY15" fmla="*/ 516474 h 784947"/>
                <a:gd name="connsiteX16" fmla="*/ 2390542 w 2723774"/>
                <a:gd name="connsiteY16" fmla="*/ 674552 h 784947"/>
                <a:gd name="connsiteX17" fmla="*/ 2723774 w 2723774"/>
                <a:gd name="connsiteY17" fmla="*/ 784947 h 784947"/>
                <a:gd name="connsiteX0" fmla="*/ 0 w 2723774"/>
                <a:gd name="connsiteY0" fmla="*/ 667819 h 784977"/>
                <a:gd name="connsiteX1" fmla="*/ 239900 w 2723774"/>
                <a:gd name="connsiteY1" fmla="*/ 737355 h 784977"/>
                <a:gd name="connsiteX2" fmla="*/ 333774 w 2723774"/>
                <a:gd name="connsiteY2" fmla="*/ 751263 h 784977"/>
                <a:gd name="connsiteX3" fmla="*/ 354634 w 2723774"/>
                <a:gd name="connsiteY3" fmla="*/ 744309 h 784977"/>
                <a:gd name="connsiteX4" fmla="*/ 389403 w 2723774"/>
                <a:gd name="connsiteY4" fmla="*/ 560038 h 784977"/>
                <a:gd name="connsiteX5" fmla="*/ 415173 w 2723774"/>
                <a:gd name="connsiteY5" fmla="*/ 381063 h 784977"/>
                <a:gd name="connsiteX6" fmla="*/ 495514 w 2723774"/>
                <a:gd name="connsiteY6" fmla="*/ 171815 h 784977"/>
                <a:gd name="connsiteX7" fmla="*/ 677586 w 2723774"/>
                <a:gd name="connsiteY7" fmla="*/ 6653 h 784977"/>
                <a:gd name="connsiteX8" fmla="*/ 940576 w 2723774"/>
                <a:gd name="connsiteY8" fmla="*/ 42377 h 784977"/>
                <a:gd name="connsiteX9" fmla="*/ 1127946 w 2723774"/>
                <a:gd name="connsiteY9" fmla="*/ 134680 h 784977"/>
                <a:gd name="connsiteX10" fmla="*/ 1275127 w 2723774"/>
                <a:gd name="connsiteY10" fmla="*/ 247061 h 784977"/>
                <a:gd name="connsiteX11" fmla="*/ 1319666 w 2723774"/>
                <a:gd name="connsiteY11" fmla="*/ 366044 h 784977"/>
                <a:gd name="connsiteX12" fmla="*/ 1419295 w 2723774"/>
                <a:gd name="connsiteY12" fmla="*/ 264752 h 784977"/>
                <a:gd name="connsiteX13" fmla="*/ 1511798 w 2723774"/>
                <a:gd name="connsiteY13" fmla="*/ 272081 h 784977"/>
                <a:gd name="connsiteX14" fmla="*/ 1676645 w 2723774"/>
                <a:gd name="connsiteY14" fmla="*/ 373717 h 784977"/>
                <a:gd name="connsiteX15" fmla="*/ 1963657 w 2723774"/>
                <a:gd name="connsiteY15" fmla="*/ 516504 h 784977"/>
                <a:gd name="connsiteX16" fmla="*/ 2390542 w 2723774"/>
                <a:gd name="connsiteY16" fmla="*/ 674582 h 784977"/>
                <a:gd name="connsiteX17" fmla="*/ 2723774 w 2723774"/>
                <a:gd name="connsiteY17" fmla="*/ 784977 h 784977"/>
                <a:gd name="connsiteX0" fmla="*/ 0 w 2723774"/>
                <a:gd name="connsiteY0" fmla="*/ 667819 h 784977"/>
                <a:gd name="connsiteX1" fmla="*/ 239900 w 2723774"/>
                <a:gd name="connsiteY1" fmla="*/ 737355 h 784977"/>
                <a:gd name="connsiteX2" fmla="*/ 333774 w 2723774"/>
                <a:gd name="connsiteY2" fmla="*/ 751263 h 784977"/>
                <a:gd name="connsiteX3" fmla="*/ 354634 w 2723774"/>
                <a:gd name="connsiteY3" fmla="*/ 744309 h 784977"/>
                <a:gd name="connsiteX4" fmla="*/ 389403 w 2723774"/>
                <a:gd name="connsiteY4" fmla="*/ 560038 h 784977"/>
                <a:gd name="connsiteX5" fmla="*/ 415173 w 2723774"/>
                <a:gd name="connsiteY5" fmla="*/ 381063 h 784977"/>
                <a:gd name="connsiteX6" fmla="*/ 495514 w 2723774"/>
                <a:gd name="connsiteY6" fmla="*/ 171815 h 784977"/>
                <a:gd name="connsiteX7" fmla="*/ 677586 w 2723774"/>
                <a:gd name="connsiteY7" fmla="*/ 6653 h 784977"/>
                <a:gd name="connsiteX8" fmla="*/ 940576 w 2723774"/>
                <a:gd name="connsiteY8" fmla="*/ 42377 h 784977"/>
                <a:gd name="connsiteX9" fmla="*/ 1127946 w 2723774"/>
                <a:gd name="connsiteY9" fmla="*/ 134680 h 784977"/>
                <a:gd name="connsiteX10" fmla="*/ 1275127 w 2723774"/>
                <a:gd name="connsiteY10" fmla="*/ 247061 h 784977"/>
                <a:gd name="connsiteX11" fmla="*/ 1357476 w 2723774"/>
                <a:gd name="connsiteY11" fmla="*/ 350897 h 784977"/>
                <a:gd name="connsiteX12" fmla="*/ 1419295 w 2723774"/>
                <a:gd name="connsiteY12" fmla="*/ 264752 h 784977"/>
                <a:gd name="connsiteX13" fmla="*/ 1511798 w 2723774"/>
                <a:gd name="connsiteY13" fmla="*/ 272081 h 784977"/>
                <a:gd name="connsiteX14" fmla="*/ 1676645 w 2723774"/>
                <a:gd name="connsiteY14" fmla="*/ 373717 h 784977"/>
                <a:gd name="connsiteX15" fmla="*/ 1963657 w 2723774"/>
                <a:gd name="connsiteY15" fmla="*/ 516504 h 784977"/>
                <a:gd name="connsiteX16" fmla="*/ 2390542 w 2723774"/>
                <a:gd name="connsiteY16" fmla="*/ 674582 h 784977"/>
                <a:gd name="connsiteX17" fmla="*/ 2723774 w 2723774"/>
                <a:gd name="connsiteY17" fmla="*/ 784977 h 784977"/>
                <a:gd name="connsiteX0" fmla="*/ 0 w 2723774"/>
                <a:gd name="connsiteY0" fmla="*/ 667819 h 784977"/>
                <a:gd name="connsiteX1" fmla="*/ 239900 w 2723774"/>
                <a:gd name="connsiteY1" fmla="*/ 737355 h 784977"/>
                <a:gd name="connsiteX2" fmla="*/ 333774 w 2723774"/>
                <a:gd name="connsiteY2" fmla="*/ 751263 h 784977"/>
                <a:gd name="connsiteX3" fmla="*/ 354634 w 2723774"/>
                <a:gd name="connsiteY3" fmla="*/ 744309 h 784977"/>
                <a:gd name="connsiteX4" fmla="*/ 389403 w 2723774"/>
                <a:gd name="connsiteY4" fmla="*/ 560038 h 784977"/>
                <a:gd name="connsiteX5" fmla="*/ 415173 w 2723774"/>
                <a:gd name="connsiteY5" fmla="*/ 381063 h 784977"/>
                <a:gd name="connsiteX6" fmla="*/ 495514 w 2723774"/>
                <a:gd name="connsiteY6" fmla="*/ 171815 h 784977"/>
                <a:gd name="connsiteX7" fmla="*/ 677586 w 2723774"/>
                <a:gd name="connsiteY7" fmla="*/ 6653 h 784977"/>
                <a:gd name="connsiteX8" fmla="*/ 940576 w 2723774"/>
                <a:gd name="connsiteY8" fmla="*/ 42377 h 784977"/>
                <a:gd name="connsiteX9" fmla="*/ 1127946 w 2723774"/>
                <a:gd name="connsiteY9" fmla="*/ 134680 h 784977"/>
                <a:gd name="connsiteX10" fmla="*/ 1246770 w 2723774"/>
                <a:gd name="connsiteY10" fmla="*/ 248744 h 784977"/>
                <a:gd name="connsiteX11" fmla="*/ 1357476 w 2723774"/>
                <a:gd name="connsiteY11" fmla="*/ 350897 h 784977"/>
                <a:gd name="connsiteX12" fmla="*/ 1419295 w 2723774"/>
                <a:gd name="connsiteY12" fmla="*/ 264752 h 784977"/>
                <a:gd name="connsiteX13" fmla="*/ 1511798 w 2723774"/>
                <a:gd name="connsiteY13" fmla="*/ 272081 h 784977"/>
                <a:gd name="connsiteX14" fmla="*/ 1676645 w 2723774"/>
                <a:gd name="connsiteY14" fmla="*/ 373717 h 784977"/>
                <a:gd name="connsiteX15" fmla="*/ 1963657 w 2723774"/>
                <a:gd name="connsiteY15" fmla="*/ 516504 h 784977"/>
                <a:gd name="connsiteX16" fmla="*/ 2390542 w 2723774"/>
                <a:gd name="connsiteY16" fmla="*/ 674582 h 784977"/>
                <a:gd name="connsiteX17" fmla="*/ 2723774 w 2723774"/>
                <a:gd name="connsiteY17" fmla="*/ 784977 h 784977"/>
                <a:gd name="connsiteX0" fmla="*/ 0 w 2723774"/>
                <a:gd name="connsiteY0" fmla="*/ 667819 h 784977"/>
                <a:gd name="connsiteX1" fmla="*/ 239900 w 2723774"/>
                <a:gd name="connsiteY1" fmla="*/ 737355 h 784977"/>
                <a:gd name="connsiteX2" fmla="*/ 333774 w 2723774"/>
                <a:gd name="connsiteY2" fmla="*/ 751263 h 784977"/>
                <a:gd name="connsiteX3" fmla="*/ 354634 w 2723774"/>
                <a:gd name="connsiteY3" fmla="*/ 744309 h 784977"/>
                <a:gd name="connsiteX4" fmla="*/ 389403 w 2723774"/>
                <a:gd name="connsiteY4" fmla="*/ 560038 h 784977"/>
                <a:gd name="connsiteX5" fmla="*/ 415173 w 2723774"/>
                <a:gd name="connsiteY5" fmla="*/ 381063 h 784977"/>
                <a:gd name="connsiteX6" fmla="*/ 495514 w 2723774"/>
                <a:gd name="connsiteY6" fmla="*/ 171815 h 784977"/>
                <a:gd name="connsiteX7" fmla="*/ 677586 w 2723774"/>
                <a:gd name="connsiteY7" fmla="*/ 6653 h 784977"/>
                <a:gd name="connsiteX8" fmla="*/ 940576 w 2723774"/>
                <a:gd name="connsiteY8" fmla="*/ 42377 h 784977"/>
                <a:gd name="connsiteX9" fmla="*/ 1102740 w 2723774"/>
                <a:gd name="connsiteY9" fmla="*/ 134680 h 784977"/>
                <a:gd name="connsiteX10" fmla="*/ 1246770 w 2723774"/>
                <a:gd name="connsiteY10" fmla="*/ 248744 h 784977"/>
                <a:gd name="connsiteX11" fmla="*/ 1357476 w 2723774"/>
                <a:gd name="connsiteY11" fmla="*/ 350897 h 784977"/>
                <a:gd name="connsiteX12" fmla="*/ 1419295 w 2723774"/>
                <a:gd name="connsiteY12" fmla="*/ 264752 h 784977"/>
                <a:gd name="connsiteX13" fmla="*/ 1511798 w 2723774"/>
                <a:gd name="connsiteY13" fmla="*/ 272081 h 784977"/>
                <a:gd name="connsiteX14" fmla="*/ 1676645 w 2723774"/>
                <a:gd name="connsiteY14" fmla="*/ 373717 h 784977"/>
                <a:gd name="connsiteX15" fmla="*/ 1963657 w 2723774"/>
                <a:gd name="connsiteY15" fmla="*/ 516504 h 784977"/>
                <a:gd name="connsiteX16" fmla="*/ 2390542 w 2723774"/>
                <a:gd name="connsiteY16" fmla="*/ 674582 h 784977"/>
                <a:gd name="connsiteX17" fmla="*/ 2723774 w 2723774"/>
                <a:gd name="connsiteY17" fmla="*/ 784977 h 784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723774" h="784977">
                  <a:moveTo>
                    <a:pt x="0" y="667819"/>
                  </a:moveTo>
                  <a:cubicBezTo>
                    <a:pt x="92135" y="695633"/>
                    <a:pt x="184271" y="723448"/>
                    <a:pt x="239900" y="737355"/>
                  </a:cubicBezTo>
                  <a:cubicBezTo>
                    <a:pt x="295529" y="751262"/>
                    <a:pt x="314652" y="750104"/>
                    <a:pt x="333774" y="751263"/>
                  </a:cubicBezTo>
                  <a:cubicBezTo>
                    <a:pt x="352896" y="752422"/>
                    <a:pt x="345363" y="776180"/>
                    <a:pt x="354634" y="744309"/>
                  </a:cubicBezTo>
                  <a:cubicBezTo>
                    <a:pt x="363905" y="712438"/>
                    <a:pt x="379313" y="620579"/>
                    <a:pt x="389403" y="560038"/>
                  </a:cubicBezTo>
                  <a:cubicBezTo>
                    <a:pt x="399493" y="499497"/>
                    <a:pt x="397488" y="445767"/>
                    <a:pt x="415173" y="381063"/>
                  </a:cubicBezTo>
                  <a:cubicBezTo>
                    <a:pt x="432858" y="316359"/>
                    <a:pt x="451779" y="234217"/>
                    <a:pt x="495514" y="171815"/>
                  </a:cubicBezTo>
                  <a:cubicBezTo>
                    <a:pt x="539250" y="109413"/>
                    <a:pt x="603409" y="28226"/>
                    <a:pt x="677586" y="6653"/>
                  </a:cubicBezTo>
                  <a:cubicBezTo>
                    <a:pt x="751763" y="-14920"/>
                    <a:pt x="869717" y="21039"/>
                    <a:pt x="940576" y="42377"/>
                  </a:cubicBezTo>
                  <a:cubicBezTo>
                    <a:pt x="1011435" y="63715"/>
                    <a:pt x="1051708" y="100286"/>
                    <a:pt x="1102740" y="134680"/>
                  </a:cubicBezTo>
                  <a:cubicBezTo>
                    <a:pt x="1153772" y="169074"/>
                    <a:pt x="1204314" y="212708"/>
                    <a:pt x="1246770" y="248744"/>
                  </a:cubicBezTo>
                  <a:cubicBezTo>
                    <a:pt x="1289226" y="284780"/>
                    <a:pt x="1328722" y="348229"/>
                    <a:pt x="1357476" y="350897"/>
                  </a:cubicBezTo>
                  <a:cubicBezTo>
                    <a:pt x="1386230" y="353565"/>
                    <a:pt x="1393575" y="277888"/>
                    <a:pt x="1419295" y="264752"/>
                  </a:cubicBezTo>
                  <a:cubicBezTo>
                    <a:pt x="1445015" y="251616"/>
                    <a:pt x="1468906" y="253920"/>
                    <a:pt x="1511798" y="272081"/>
                  </a:cubicBezTo>
                  <a:cubicBezTo>
                    <a:pt x="1554690" y="290242"/>
                    <a:pt x="1601335" y="332980"/>
                    <a:pt x="1676645" y="373717"/>
                  </a:cubicBezTo>
                  <a:cubicBezTo>
                    <a:pt x="1751955" y="414454"/>
                    <a:pt x="1844674" y="466360"/>
                    <a:pt x="1963657" y="516504"/>
                  </a:cubicBezTo>
                  <a:cubicBezTo>
                    <a:pt x="2082640" y="566648"/>
                    <a:pt x="2248247" y="621889"/>
                    <a:pt x="2390542" y="674582"/>
                  </a:cubicBezTo>
                  <a:cubicBezTo>
                    <a:pt x="2462396" y="687330"/>
                    <a:pt x="2693062" y="778603"/>
                    <a:pt x="2723774" y="78497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8E9682A8-F81B-4B5D-B161-DA95AC49AE69}"/>
                </a:ext>
              </a:extLst>
            </p:cNvPr>
            <p:cNvSpPr txBox="1"/>
            <p:nvPr/>
          </p:nvSpPr>
          <p:spPr>
            <a:xfrm>
              <a:off x="8348310" y="993274"/>
              <a:ext cx="1204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err="1"/>
                <a:t>Anakrotická</a:t>
              </a:r>
              <a:endParaRPr lang="cs-CZ" sz="1400" dirty="0"/>
            </a:p>
            <a:p>
              <a:r>
                <a:rPr lang="cs-CZ" sz="1400" dirty="0"/>
                <a:t>část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113F5F27-BE42-49F8-BA6D-3FCE1453EC36}"/>
                </a:ext>
              </a:extLst>
            </p:cNvPr>
            <p:cNvSpPr txBox="1"/>
            <p:nvPr/>
          </p:nvSpPr>
          <p:spPr>
            <a:xfrm>
              <a:off x="9499635" y="1604109"/>
              <a:ext cx="1204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err="1"/>
                <a:t>Katakrotická</a:t>
              </a:r>
              <a:endParaRPr lang="cs-CZ" sz="1400" dirty="0"/>
            </a:p>
            <a:p>
              <a:r>
                <a:rPr lang="cs-CZ" sz="1400" dirty="0"/>
                <a:t>část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0CB52130-FC94-41C0-B244-21F5A96D5F66}"/>
                </a:ext>
              </a:extLst>
            </p:cNvPr>
            <p:cNvSpPr txBox="1"/>
            <p:nvPr/>
          </p:nvSpPr>
          <p:spPr>
            <a:xfrm>
              <a:off x="9083976" y="124952"/>
              <a:ext cx="1204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err="1"/>
                <a:t>Dikrotická</a:t>
              </a:r>
              <a:r>
                <a:rPr lang="cs-CZ" sz="1400" dirty="0"/>
                <a:t> </a:t>
              </a:r>
              <a:r>
                <a:rPr lang="cs-CZ" sz="1400" dirty="0" err="1"/>
                <a:t>incisura</a:t>
              </a:r>
              <a:endParaRPr lang="cs-CZ" sz="1400" dirty="0"/>
            </a:p>
          </p:txBody>
        </p: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26F3ADDF-E5A8-4F9F-B7E1-298564FA1BE9}"/>
                </a:ext>
              </a:extLst>
            </p:cNvPr>
            <p:cNvCxnSpPr/>
            <p:nvPr/>
          </p:nvCxnSpPr>
          <p:spPr bwMode="auto">
            <a:xfrm>
              <a:off x="9499635" y="660770"/>
              <a:ext cx="0" cy="47429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Zástupný symbol pro obsah 4">
            <a:extLst>
              <a:ext uri="{FF2B5EF4-FFF2-40B4-BE49-F238E27FC236}">
                <a16:creationId xmlns:a16="http://schemas.microsoft.com/office/drawing/2014/main" id="{462896BF-6336-48C5-8459-B721803DDBFF}"/>
              </a:ext>
            </a:extLst>
          </p:cNvPr>
          <p:cNvSpPr txBox="1">
            <a:spLocks/>
          </p:cNvSpPr>
          <p:nvPr/>
        </p:nvSpPr>
        <p:spPr>
          <a:xfrm>
            <a:off x="436963" y="4402705"/>
            <a:ext cx="11341037" cy="52439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000" kern="0" dirty="0"/>
              <a:t>Rychlost periferní pulzové  je 10-20 m/s (v závislosti na místě měření)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Periferní pulzová vlna se skládá ze tří vln; dopadající vlny generované prouděním krve a dvou odražených vln, jednou z oblasti rukou a druhou ze spodní části těla. 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Tvar periferní křivky závisí na místě, ze kterého je měřena. Nejmenší bude z a. </a:t>
            </a:r>
            <a:r>
              <a:rPr lang="cs-CZ" sz="2000" kern="0" dirty="0" err="1"/>
              <a:t>radialis</a:t>
            </a:r>
            <a:r>
              <a:rPr lang="cs-CZ" sz="2000" kern="0" dirty="0"/>
              <a:t> (nejčastější měření), nejvyšší bude z dorsalis </a:t>
            </a:r>
            <a:r>
              <a:rPr lang="cs-CZ" sz="2000" kern="0" dirty="0" err="1"/>
              <a:t>pedis</a:t>
            </a:r>
            <a:r>
              <a:rPr lang="cs-CZ" sz="2000" kern="0" dirty="0"/>
              <a:t>. Další možností je a. </a:t>
            </a:r>
            <a:r>
              <a:rPr lang="cs-CZ" sz="2000" kern="0" dirty="0" err="1"/>
              <a:t>brachialis</a:t>
            </a:r>
            <a:r>
              <a:rPr lang="cs-CZ" sz="2000" kern="0" dirty="0"/>
              <a:t> nebo a. </a:t>
            </a:r>
            <a:r>
              <a:rPr lang="cs-CZ" sz="2000" kern="0" dirty="0" err="1"/>
              <a:t>femoralis</a:t>
            </a:r>
            <a:r>
              <a:rPr lang="cs-CZ" sz="20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22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Faktory ovlivňující rychlost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Ovlivnitelné:</a:t>
            </a:r>
          </a:p>
          <a:p>
            <a:pPr lvl="1"/>
            <a:r>
              <a:rPr lang="cs-CZ" dirty="0"/>
              <a:t>Kouření</a:t>
            </a:r>
          </a:p>
          <a:p>
            <a:pPr lvl="1"/>
            <a:r>
              <a:rPr lang="cs-CZ" dirty="0"/>
              <a:t>Obezita</a:t>
            </a:r>
          </a:p>
          <a:p>
            <a:pPr lvl="1"/>
            <a:r>
              <a:rPr lang="cs-CZ" dirty="0"/>
              <a:t>Fyzická aktivita</a:t>
            </a:r>
          </a:p>
          <a:p>
            <a:pPr lvl="1"/>
            <a:endParaRPr lang="cs-CZ" dirty="0"/>
          </a:p>
          <a:p>
            <a:r>
              <a:rPr lang="cs-CZ" dirty="0"/>
              <a:t>Onemocnění</a:t>
            </a:r>
          </a:p>
          <a:p>
            <a:pPr lvl="1"/>
            <a:r>
              <a:rPr lang="cs-CZ" dirty="0"/>
              <a:t>Diabetes </a:t>
            </a:r>
            <a:r>
              <a:rPr lang="cs-CZ" dirty="0" err="1"/>
              <a:t>mellitus</a:t>
            </a:r>
            <a:endParaRPr lang="cs-CZ" dirty="0"/>
          </a:p>
          <a:p>
            <a:pPr lvl="1"/>
            <a:r>
              <a:rPr lang="cs-CZ" dirty="0"/>
              <a:t>Hypertenze</a:t>
            </a:r>
          </a:p>
          <a:p>
            <a:pPr lvl="1"/>
            <a:r>
              <a:rPr lang="cs-CZ" dirty="0" err="1"/>
              <a:t>Dyslipidemie</a:t>
            </a:r>
            <a:endParaRPr lang="cs-CZ" dirty="0"/>
          </a:p>
          <a:p>
            <a:r>
              <a:rPr lang="cs-CZ" dirty="0"/>
              <a:t>Neovlivnitelné:</a:t>
            </a:r>
          </a:p>
          <a:p>
            <a:pPr lvl="1"/>
            <a:r>
              <a:rPr lang="cs-CZ" dirty="0"/>
              <a:t>Věk</a:t>
            </a:r>
          </a:p>
          <a:p>
            <a:pPr lvl="1"/>
            <a:r>
              <a:rPr lang="cs-CZ" dirty="0"/>
              <a:t>Pohlaví</a:t>
            </a:r>
          </a:p>
          <a:p>
            <a:pPr lvl="1"/>
            <a:r>
              <a:rPr lang="cs-CZ" dirty="0"/>
              <a:t>Genetická zátěž</a:t>
            </a:r>
          </a:p>
        </p:txBody>
      </p:sp>
    </p:spTree>
    <p:extLst>
      <p:ext uri="{BB962C8B-B14F-4D97-AF65-F5344CB8AC3E}">
        <p14:creationId xmlns:p14="http://schemas.microsoft.com/office/powerpoint/2010/main" val="393120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Změna pulzové vlny vlivem věku – vyšší věk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8400374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Vzrůstající věk - </a:t>
            </a:r>
            <a:r>
              <a:rPr lang="cs-CZ" sz="2000" dirty="0"/>
              <a:t>Důvody zvýšené rychlosti a vymizení typických rysů pulzové vlny:</a:t>
            </a:r>
          </a:p>
          <a:p>
            <a:pPr>
              <a:lnSpc>
                <a:spcPct val="100000"/>
              </a:lnSpc>
            </a:pPr>
            <a:r>
              <a:rPr lang="cs-CZ" dirty="0"/>
              <a:t>Arteriální rigidita:</a:t>
            </a:r>
          </a:p>
          <a:p>
            <a:pPr lvl="1"/>
            <a:r>
              <a:rPr lang="cs-CZ" dirty="0"/>
              <a:t>Rychlý návrat tlakové vlny je způsoben arteriální tuhostí zvyšující rychlost pulzové vlny. </a:t>
            </a:r>
          </a:p>
          <a:p>
            <a:pPr marL="990600" indent="-179388">
              <a:lnSpc>
                <a:spcPct val="100000"/>
              </a:lnSpc>
            </a:pPr>
            <a:r>
              <a:rPr lang="cs-CZ" dirty="0"/>
              <a:t> Změny v tunica media:</a:t>
            </a:r>
          </a:p>
          <a:p>
            <a:pPr marL="1438275" lvl="1" indent="-179388"/>
            <a:r>
              <a:rPr lang="cs-CZ" dirty="0"/>
              <a:t>Hyperplazie. Elastická vlákna ztrácejí své uspořádání jako v rané etapě lidského života a vykazují známky zeslabení, rozštěpení, roztřepení a fragmentace. </a:t>
            </a:r>
          </a:p>
          <a:p>
            <a:pPr marL="1438275" lvl="1" indent="-179388"/>
            <a:r>
              <a:rPr lang="cs-CZ" dirty="0"/>
              <a:t>Nahrazení elastinové složky kolagenní, která je mnohem méně pružná</a:t>
            </a:r>
          </a:p>
          <a:p>
            <a:pPr>
              <a:lnSpc>
                <a:spcPct val="100000"/>
              </a:lnSpc>
            </a:pPr>
            <a:r>
              <a:rPr lang="cs-CZ" dirty="0"/>
              <a:t>Nárůst krevního tlaku:</a:t>
            </a:r>
          </a:p>
          <a:p>
            <a:pPr lvl="1"/>
            <a:r>
              <a:rPr lang="cs-CZ" dirty="0"/>
              <a:t>Se vzrůstajícím věkem dochází k progresivnímu nárůstu tlaku v druhé systole doprovázeném vymizením druhé diastolické tlakové vlny.</a:t>
            </a:r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5DD62DD5-7D7E-4D2E-B611-865AC8F89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52" t="13922" r="34159" b="5337"/>
          <a:stretch/>
        </p:blipFill>
        <p:spPr>
          <a:xfrm>
            <a:off x="8802188" y="1135063"/>
            <a:ext cx="3267892" cy="471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1199856" cy="564970"/>
          </a:xfrm>
        </p:spPr>
        <p:txBody>
          <a:bodyPr/>
          <a:lstStyle/>
          <a:p>
            <a:r>
              <a:rPr lang="cs-CZ" dirty="0"/>
              <a:t>Změna pulzové vlny vlivem věku – dětský věk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6840137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Dětský věk - </a:t>
            </a:r>
            <a:r>
              <a:rPr lang="cs-CZ" sz="2400" dirty="0"/>
              <a:t>Důvody zvýšené rychlosti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a vymizení typických rysů pulzové vlny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Délka cévního systému</a:t>
            </a:r>
          </a:p>
          <a:p>
            <a:pPr lvl="1"/>
            <a:r>
              <a:rPr lang="cs-CZ" dirty="0"/>
              <a:t>Krátký systém zkracuje dobu návratu zpětné vlny </a:t>
            </a:r>
          </a:p>
          <a:p>
            <a:pPr lvl="1"/>
            <a:r>
              <a:rPr lang="cs-CZ" dirty="0"/>
              <a:t>a pulzová vlna je relativně velmi pomalá. Výsledkem je sumace vln, který „stírá“ vrchol první systoly </a:t>
            </a:r>
          </a:p>
          <a:p>
            <a:pPr marL="324000" lvl="1" indent="0">
              <a:buNone/>
            </a:pPr>
            <a:r>
              <a:rPr lang="cs-CZ" dirty="0"/>
              <a:t>   a </a:t>
            </a:r>
            <a:r>
              <a:rPr lang="cs-CZ" dirty="0" err="1"/>
              <a:t>postsystolické</a:t>
            </a:r>
            <a:r>
              <a:rPr lang="cs-CZ" dirty="0"/>
              <a:t> minimum</a:t>
            </a:r>
          </a:p>
          <a:p>
            <a:pPr>
              <a:lnSpc>
                <a:spcPct val="100000"/>
              </a:lnSpc>
            </a:pPr>
            <a:r>
              <a:rPr lang="cs-CZ" dirty="0"/>
              <a:t>Doba ejekce</a:t>
            </a:r>
          </a:p>
          <a:p>
            <a:pPr lvl="1"/>
            <a:r>
              <a:rPr lang="cs-CZ" dirty="0"/>
              <a:t>Relativně dlouhá doba ejekce krve z levé komory navzdory malému tělu a relativně rychlému srdečnímu pulzu způsobuje změny sumace křivek</a:t>
            </a:r>
          </a:p>
        </p:txBody>
      </p:sp>
      <p:pic>
        <p:nvPicPr>
          <p:cNvPr id="6" name="Zástupný symbol pro obsah 3">
            <a:extLst>
              <a:ext uri="{FF2B5EF4-FFF2-40B4-BE49-F238E27FC236}">
                <a16:creationId xmlns:a16="http://schemas.microsoft.com/office/drawing/2014/main" id="{9D96FD2D-4E2B-4580-941C-BDB2B75E55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52" t="13922" r="34159" b="5337"/>
          <a:stretch/>
        </p:blipFill>
        <p:spPr>
          <a:xfrm>
            <a:off x="8239125" y="1135062"/>
            <a:ext cx="3830955" cy="552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1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Změna pulzové vlny vlivem věku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5374403" cy="237013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Mladý člověk</a:t>
            </a:r>
            <a:r>
              <a:rPr lang="cs-CZ" sz="2400" dirty="0"/>
              <a:t>: Vysoká arteriální </a:t>
            </a:r>
            <a:r>
              <a:rPr lang="cs-CZ" sz="2400" dirty="0" err="1"/>
              <a:t>compliance</a:t>
            </a:r>
            <a:r>
              <a:rPr lang="cs-CZ" sz="2400" dirty="0"/>
              <a:t> → nižší rychlost pulzové vlny  →  odražená vlna se setká s dopřednou vlnou na začátku diastoly  → nižší výsledná pulzová amplituda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93EF40FA-26DC-49DB-B884-575139D63A7E}"/>
              </a:ext>
            </a:extLst>
          </p:cNvPr>
          <p:cNvSpPr txBox="1">
            <a:spLocks/>
          </p:cNvSpPr>
          <p:nvPr/>
        </p:nvSpPr>
        <p:spPr>
          <a:xfrm>
            <a:off x="445857" y="3664415"/>
            <a:ext cx="5110234" cy="23701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b="1" kern="0" dirty="0"/>
              <a:t>Starší člověk</a:t>
            </a:r>
            <a:r>
              <a:rPr lang="cs-CZ" sz="2400" kern="0" dirty="0"/>
              <a:t>: Snížená arteriální </a:t>
            </a:r>
            <a:r>
              <a:rPr lang="cs-CZ" sz="2400" kern="0" dirty="0" err="1"/>
              <a:t>compliance</a:t>
            </a:r>
            <a:r>
              <a:rPr lang="cs-CZ" sz="2400" kern="0" dirty="0"/>
              <a:t> → zvýšená rychlost pulzové vlny  →  odražená vlna se setká s dopřednou vlnou už na konci systoly → vyšší výsledná pulzová amplituda</a:t>
            </a:r>
          </a:p>
        </p:txBody>
      </p:sp>
      <p:sp>
        <p:nvSpPr>
          <p:cNvPr id="7" name="Volný tvar 7">
            <a:extLst>
              <a:ext uri="{FF2B5EF4-FFF2-40B4-BE49-F238E27FC236}">
                <a16:creationId xmlns:a16="http://schemas.microsoft.com/office/drawing/2014/main" id="{2E01775D-3A65-4C10-BC88-2DA91CF593C1}"/>
              </a:ext>
            </a:extLst>
          </p:cNvPr>
          <p:cNvSpPr/>
          <p:nvPr/>
        </p:nvSpPr>
        <p:spPr>
          <a:xfrm>
            <a:off x="7418476" y="1497829"/>
            <a:ext cx="4031005" cy="950072"/>
          </a:xfrm>
          <a:custGeom>
            <a:avLst/>
            <a:gdLst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279464 w 2764061"/>
              <a:gd name="connsiteY12" fmla="*/ 413847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79464 w 2764061"/>
              <a:gd name="connsiteY11" fmla="*/ 399939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23008 w 2764061"/>
              <a:gd name="connsiteY10" fmla="*/ 243483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49 h 651451"/>
              <a:gd name="connsiteX1" fmla="*/ 163410 w 2764061"/>
              <a:gd name="connsiteY1" fmla="*/ 605071 h 651451"/>
              <a:gd name="connsiteX2" fmla="*/ 305959 w 2764061"/>
              <a:gd name="connsiteY2" fmla="*/ 639839 h 651451"/>
              <a:gd name="connsiteX3" fmla="*/ 340727 w 2764061"/>
              <a:gd name="connsiteY3" fmla="*/ 632885 h 651451"/>
              <a:gd name="connsiteX4" fmla="*/ 389402 w 2764061"/>
              <a:gd name="connsiteY4" fmla="*/ 434708 h 651451"/>
              <a:gd name="connsiteX5" fmla="*/ 431124 w 2764061"/>
              <a:gd name="connsiteY5" fmla="*/ 201762 h 651451"/>
              <a:gd name="connsiteX6" fmla="*/ 608441 w 2764061"/>
              <a:gd name="connsiteY6" fmla="*/ 45305 h 651451"/>
              <a:gd name="connsiteX7" fmla="*/ 726652 w 2764061"/>
              <a:gd name="connsiteY7" fmla="*/ 107 h 651451"/>
              <a:gd name="connsiteX8" fmla="*/ 879632 w 2764061"/>
              <a:gd name="connsiteY8" fmla="*/ 34875 h 651451"/>
              <a:gd name="connsiteX9" fmla="*/ 1015227 w 2764061"/>
              <a:gd name="connsiteY9" fmla="*/ 100934 h 651451"/>
              <a:gd name="connsiteX10" fmla="*/ 1134922 w 2764061"/>
              <a:gd name="connsiteY10" fmla="*/ 228591 h 651451"/>
              <a:gd name="connsiteX11" fmla="*/ 1213937 w 2764061"/>
              <a:gd name="connsiteY11" fmla="*/ 325477 h 651451"/>
              <a:gd name="connsiteX12" fmla="*/ 1300313 w 2764061"/>
              <a:gd name="connsiteY12" fmla="*/ 452568 h 651451"/>
              <a:gd name="connsiteX13" fmla="*/ 1331616 w 2764061"/>
              <a:gd name="connsiteY13" fmla="*/ 504244 h 651451"/>
              <a:gd name="connsiteX14" fmla="*/ 1369861 w 2764061"/>
              <a:gd name="connsiteY14" fmla="*/ 462522 h 651451"/>
              <a:gd name="connsiteX15" fmla="*/ 1390722 w 2764061"/>
              <a:gd name="connsiteY15" fmla="*/ 392986 h 651451"/>
              <a:gd name="connsiteX16" fmla="*/ 1477642 w 2764061"/>
              <a:gd name="connsiteY16" fmla="*/ 396463 h 651451"/>
              <a:gd name="connsiteX17" fmla="*/ 1766217 w 2764061"/>
              <a:gd name="connsiteY17" fmla="*/ 459045 h 651451"/>
              <a:gd name="connsiteX18" fmla="*/ 2232109 w 2764061"/>
              <a:gd name="connsiteY18" fmla="*/ 514674 h 651451"/>
              <a:gd name="connsiteX19" fmla="*/ 2764061 w 2764061"/>
              <a:gd name="connsiteY19" fmla="*/ 580733 h 651451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477642 w 2764061"/>
              <a:gd name="connsiteY16" fmla="*/ 396477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0722 w 2764061"/>
              <a:gd name="connsiteY15" fmla="*/ 393000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393701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  <a:gd name="connsiteX0" fmla="*/ 0 w 2764061"/>
              <a:gd name="connsiteY0" fmla="*/ 563363 h 651465"/>
              <a:gd name="connsiteX1" fmla="*/ 163410 w 2764061"/>
              <a:gd name="connsiteY1" fmla="*/ 605085 h 651465"/>
              <a:gd name="connsiteX2" fmla="*/ 305959 w 2764061"/>
              <a:gd name="connsiteY2" fmla="*/ 639853 h 651465"/>
              <a:gd name="connsiteX3" fmla="*/ 340727 w 2764061"/>
              <a:gd name="connsiteY3" fmla="*/ 632899 h 651465"/>
              <a:gd name="connsiteX4" fmla="*/ 389402 w 2764061"/>
              <a:gd name="connsiteY4" fmla="*/ 434722 h 651465"/>
              <a:gd name="connsiteX5" fmla="*/ 431124 w 2764061"/>
              <a:gd name="connsiteY5" fmla="*/ 201776 h 651465"/>
              <a:gd name="connsiteX6" fmla="*/ 608441 w 2764061"/>
              <a:gd name="connsiteY6" fmla="*/ 45319 h 651465"/>
              <a:gd name="connsiteX7" fmla="*/ 726652 w 2764061"/>
              <a:gd name="connsiteY7" fmla="*/ 121 h 651465"/>
              <a:gd name="connsiteX8" fmla="*/ 879632 w 2764061"/>
              <a:gd name="connsiteY8" fmla="*/ 34889 h 651465"/>
              <a:gd name="connsiteX9" fmla="*/ 1009270 w 2764061"/>
              <a:gd name="connsiteY9" fmla="*/ 115840 h 651465"/>
              <a:gd name="connsiteX10" fmla="*/ 1134922 w 2764061"/>
              <a:gd name="connsiteY10" fmla="*/ 228605 h 651465"/>
              <a:gd name="connsiteX11" fmla="*/ 1213937 w 2764061"/>
              <a:gd name="connsiteY11" fmla="*/ 325491 h 651465"/>
              <a:gd name="connsiteX12" fmla="*/ 1300313 w 2764061"/>
              <a:gd name="connsiteY12" fmla="*/ 452582 h 651465"/>
              <a:gd name="connsiteX13" fmla="*/ 1331616 w 2764061"/>
              <a:gd name="connsiteY13" fmla="*/ 504258 h 651465"/>
              <a:gd name="connsiteX14" fmla="*/ 1369861 w 2764061"/>
              <a:gd name="connsiteY14" fmla="*/ 462536 h 651465"/>
              <a:gd name="connsiteX15" fmla="*/ 1417529 w 2764061"/>
              <a:gd name="connsiteY15" fmla="*/ 395978 h 651465"/>
              <a:gd name="connsiteX16" fmla="*/ 1501470 w 2764061"/>
              <a:gd name="connsiteY16" fmla="*/ 387541 h 651465"/>
              <a:gd name="connsiteX17" fmla="*/ 1766217 w 2764061"/>
              <a:gd name="connsiteY17" fmla="*/ 459059 h 651465"/>
              <a:gd name="connsiteX18" fmla="*/ 2232109 w 2764061"/>
              <a:gd name="connsiteY18" fmla="*/ 514688 h 651465"/>
              <a:gd name="connsiteX19" fmla="*/ 2764061 w 2764061"/>
              <a:gd name="connsiteY19" fmla="*/ 580747 h 65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64061" h="651465">
                <a:moveTo>
                  <a:pt x="0" y="563363"/>
                </a:moveTo>
                <a:lnTo>
                  <a:pt x="163410" y="605085"/>
                </a:lnTo>
                <a:cubicBezTo>
                  <a:pt x="214403" y="617833"/>
                  <a:pt x="276406" y="635217"/>
                  <a:pt x="305959" y="639853"/>
                </a:cubicBezTo>
                <a:cubicBezTo>
                  <a:pt x="335512" y="644489"/>
                  <a:pt x="326820" y="667087"/>
                  <a:pt x="340727" y="632899"/>
                </a:cubicBezTo>
                <a:cubicBezTo>
                  <a:pt x="354634" y="598711"/>
                  <a:pt x="374336" y="506576"/>
                  <a:pt x="389402" y="434722"/>
                </a:cubicBezTo>
                <a:cubicBezTo>
                  <a:pt x="404468" y="362868"/>
                  <a:pt x="394618" y="266676"/>
                  <a:pt x="431124" y="201776"/>
                </a:cubicBezTo>
                <a:cubicBezTo>
                  <a:pt x="467631" y="136875"/>
                  <a:pt x="559186" y="78928"/>
                  <a:pt x="608441" y="45319"/>
                </a:cubicBezTo>
                <a:cubicBezTo>
                  <a:pt x="657696" y="11710"/>
                  <a:pt x="681454" y="1859"/>
                  <a:pt x="726652" y="121"/>
                </a:cubicBezTo>
                <a:cubicBezTo>
                  <a:pt x="771850" y="-1617"/>
                  <a:pt x="832529" y="15603"/>
                  <a:pt x="879632" y="34889"/>
                </a:cubicBezTo>
                <a:cubicBezTo>
                  <a:pt x="926735" y="54175"/>
                  <a:pt x="966722" y="83554"/>
                  <a:pt x="1009270" y="115840"/>
                </a:cubicBezTo>
                <a:cubicBezTo>
                  <a:pt x="1051818" y="148126"/>
                  <a:pt x="1100811" y="193663"/>
                  <a:pt x="1134922" y="228605"/>
                </a:cubicBezTo>
                <a:cubicBezTo>
                  <a:pt x="1169033" y="263547"/>
                  <a:pt x="1186372" y="288162"/>
                  <a:pt x="1213937" y="325491"/>
                </a:cubicBezTo>
                <a:cubicBezTo>
                  <a:pt x="1241502" y="362821"/>
                  <a:pt x="1280700" y="422788"/>
                  <a:pt x="1300313" y="452582"/>
                </a:cubicBezTo>
                <a:cubicBezTo>
                  <a:pt x="1319926" y="482376"/>
                  <a:pt x="1320025" y="502599"/>
                  <a:pt x="1331616" y="504258"/>
                </a:cubicBezTo>
                <a:cubicBezTo>
                  <a:pt x="1343207" y="505917"/>
                  <a:pt x="1355542" y="480583"/>
                  <a:pt x="1369861" y="462536"/>
                </a:cubicBezTo>
                <a:cubicBezTo>
                  <a:pt x="1384180" y="444489"/>
                  <a:pt x="1395594" y="408477"/>
                  <a:pt x="1417529" y="395978"/>
                </a:cubicBezTo>
                <a:cubicBezTo>
                  <a:pt x="1439464" y="383479"/>
                  <a:pt x="1443355" y="377028"/>
                  <a:pt x="1501470" y="387541"/>
                </a:cubicBezTo>
                <a:cubicBezTo>
                  <a:pt x="1559585" y="398055"/>
                  <a:pt x="1644444" y="437868"/>
                  <a:pt x="1766217" y="459059"/>
                </a:cubicBezTo>
                <a:cubicBezTo>
                  <a:pt x="1887990" y="480250"/>
                  <a:pt x="2232109" y="514688"/>
                  <a:pt x="2232109" y="514688"/>
                </a:cubicBezTo>
                <a:cubicBezTo>
                  <a:pt x="2398416" y="534969"/>
                  <a:pt x="2688151" y="558148"/>
                  <a:pt x="2764061" y="58074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8">
            <a:extLst>
              <a:ext uri="{FF2B5EF4-FFF2-40B4-BE49-F238E27FC236}">
                <a16:creationId xmlns:a16="http://schemas.microsoft.com/office/drawing/2014/main" id="{52A27B8E-9CC2-4D92-8BF7-FDB7501F8AB7}"/>
              </a:ext>
            </a:extLst>
          </p:cNvPr>
          <p:cNvSpPr/>
          <p:nvPr/>
        </p:nvSpPr>
        <p:spPr>
          <a:xfrm>
            <a:off x="7381998" y="1251186"/>
            <a:ext cx="4015794" cy="1129486"/>
          </a:xfrm>
          <a:custGeom>
            <a:avLst/>
            <a:gdLst>
              <a:gd name="connsiteX0" fmla="*/ 0 w 2753631"/>
              <a:gd name="connsiteY0" fmla="*/ 681449 h 774489"/>
              <a:gd name="connsiteX1" fmla="*/ 239900 w 2753631"/>
              <a:gd name="connsiteY1" fmla="*/ 750985 h 774489"/>
              <a:gd name="connsiteX2" fmla="*/ 333774 w 2753631"/>
              <a:gd name="connsiteY2" fmla="*/ 764893 h 774489"/>
              <a:gd name="connsiteX3" fmla="*/ 354634 w 2753631"/>
              <a:gd name="connsiteY3" fmla="*/ 757939 h 774489"/>
              <a:gd name="connsiteX4" fmla="*/ 389403 w 2753631"/>
              <a:gd name="connsiteY4" fmla="*/ 573668 h 774489"/>
              <a:gd name="connsiteX5" fmla="*/ 445031 w 2753631"/>
              <a:gd name="connsiteY5" fmla="*/ 299001 h 774489"/>
              <a:gd name="connsiteX6" fmla="*/ 591057 w 2753631"/>
              <a:gd name="connsiteY6" fmla="*/ 159928 h 774489"/>
              <a:gd name="connsiteX7" fmla="*/ 886586 w 2753631"/>
              <a:gd name="connsiteY7" fmla="*/ 13903 h 774489"/>
              <a:gd name="connsiteX8" fmla="*/ 1112578 w 2753631"/>
              <a:gd name="connsiteY8" fmla="*/ 17379 h 774489"/>
              <a:gd name="connsiteX9" fmla="*/ 1237743 w 2753631"/>
              <a:gd name="connsiteY9" fmla="*/ 114730 h 774489"/>
              <a:gd name="connsiteX10" fmla="*/ 1293372 w 2753631"/>
              <a:gd name="connsiteY10" fmla="*/ 222511 h 774489"/>
              <a:gd name="connsiteX11" fmla="*/ 1338571 w 2753631"/>
              <a:gd name="connsiteY11" fmla="*/ 295524 h 774489"/>
              <a:gd name="connsiteX12" fmla="*/ 1338571 w 2753631"/>
              <a:gd name="connsiteY12" fmla="*/ 292047 h 774489"/>
              <a:gd name="connsiteX13" fmla="*/ 1359431 w 2753631"/>
              <a:gd name="connsiteY13" fmla="*/ 232941 h 774489"/>
              <a:gd name="connsiteX14" fmla="*/ 1394199 w 2753631"/>
              <a:gd name="connsiteY14" fmla="*/ 184266 h 774489"/>
              <a:gd name="connsiteX15" fmla="*/ 1508934 w 2753631"/>
              <a:gd name="connsiteY15" fmla="*/ 229465 h 774489"/>
              <a:gd name="connsiteX16" fmla="*/ 1707112 w 2753631"/>
              <a:gd name="connsiteY16" fmla="*/ 351153 h 774489"/>
              <a:gd name="connsiteX17" fmla="*/ 2006117 w 2753631"/>
              <a:gd name="connsiteY17" fmla="*/ 497179 h 774489"/>
              <a:gd name="connsiteX18" fmla="*/ 2322507 w 2753631"/>
              <a:gd name="connsiteY18" fmla="*/ 594529 h 774489"/>
              <a:gd name="connsiteX19" fmla="*/ 2572837 w 2753631"/>
              <a:gd name="connsiteY19" fmla="*/ 643204 h 774489"/>
              <a:gd name="connsiteX20" fmla="*/ 2753631 w 2753631"/>
              <a:gd name="connsiteY20" fmla="*/ 671019 h 77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53631" h="774489">
                <a:moveTo>
                  <a:pt x="0" y="681449"/>
                </a:moveTo>
                <a:cubicBezTo>
                  <a:pt x="92135" y="709263"/>
                  <a:pt x="184271" y="737078"/>
                  <a:pt x="239900" y="750985"/>
                </a:cubicBezTo>
                <a:cubicBezTo>
                  <a:pt x="295529" y="764892"/>
                  <a:pt x="314652" y="763734"/>
                  <a:pt x="333774" y="764893"/>
                </a:cubicBezTo>
                <a:cubicBezTo>
                  <a:pt x="352896" y="766052"/>
                  <a:pt x="345363" y="789810"/>
                  <a:pt x="354634" y="757939"/>
                </a:cubicBezTo>
                <a:cubicBezTo>
                  <a:pt x="363905" y="726068"/>
                  <a:pt x="374337" y="650158"/>
                  <a:pt x="389403" y="573668"/>
                </a:cubicBezTo>
                <a:cubicBezTo>
                  <a:pt x="404469" y="497178"/>
                  <a:pt x="411422" y="367958"/>
                  <a:pt x="445031" y="299001"/>
                </a:cubicBezTo>
                <a:cubicBezTo>
                  <a:pt x="478640" y="230044"/>
                  <a:pt x="517465" y="207444"/>
                  <a:pt x="591057" y="159928"/>
                </a:cubicBezTo>
                <a:cubicBezTo>
                  <a:pt x="664649" y="112412"/>
                  <a:pt x="799666" y="37661"/>
                  <a:pt x="886586" y="13903"/>
                </a:cubicBezTo>
                <a:cubicBezTo>
                  <a:pt x="973506" y="-9855"/>
                  <a:pt x="1054052" y="575"/>
                  <a:pt x="1112578" y="17379"/>
                </a:cubicBezTo>
                <a:cubicBezTo>
                  <a:pt x="1171104" y="34183"/>
                  <a:pt x="1207611" y="80541"/>
                  <a:pt x="1237743" y="114730"/>
                </a:cubicBezTo>
                <a:cubicBezTo>
                  <a:pt x="1267875" y="148919"/>
                  <a:pt x="1276567" y="192379"/>
                  <a:pt x="1293372" y="222511"/>
                </a:cubicBezTo>
                <a:cubicBezTo>
                  <a:pt x="1310177" y="252643"/>
                  <a:pt x="1331038" y="283935"/>
                  <a:pt x="1338571" y="295524"/>
                </a:cubicBezTo>
                <a:cubicBezTo>
                  <a:pt x="1346104" y="307113"/>
                  <a:pt x="1335094" y="302477"/>
                  <a:pt x="1338571" y="292047"/>
                </a:cubicBezTo>
                <a:cubicBezTo>
                  <a:pt x="1342048" y="281617"/>
                  <a:pt x="1350160" y="250904"/>
                  <a:pt x="1359431" y="232941"/>
                </a:cubicBezTo>
                <a:cubicBezTo>
                  <a:pt x="1368702" y="214978"/>
                  <a:pt x="1369282" y="184845"/>
                  <a:pt x="1394199" y="184266"/>
                </a:cubicBezTo>
                <a:cubicBezTo>
                  <a:pt x="1419116" y="183687"/>
                  <a:pt x="1456782" y="201651"/>
                  <a:pt x="1508934" y="229465"/>
                </a:cubicBezTo>
                <a:cubicBezTo>
                  <a:pt x="1561086" y="257279"/>
                  <a:pt x="1624248" y="306534"/>
                  <a:pt x="1707112" y="351153"/>
                </a:cubicBezTo>
                <a:cubicBezTo>
                  <a:pt x="1789976" y="395772"/>
                  <a:pt x="1903551" y="456616"/>
                  <a:pt x="2006117" y="497179"/>
                </a:cubicBezTo>
                <a:cubicBezTo>
                  <a:pt x="2108683" y="537742"/>
                  <a:pt x="2228054" y="570192"/>
                  <a:pt x="2322507" y="594529"/>
                </a:cubicBezTo>
                <a:cubicBezTo>
                  <a:pt x="2416960" y="618866"/>
                  <a:pt x="2500983" y="630456"/>
                  <a:pt x="2572837" y="643204"/>
                </a:cubicBezTo>
                <a:cubicBezTo>
                  <a:pt x="2644691" y="655952"/>
                  <a:pt x="2722919" y="664645"/>
                  <a:pt x="2753631" y="6710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9">
            <a:extLst>
              <a:ext uri="{FF2B5EF4-FFF2-40B4-BE49-F238E27FC236}">
                <a16:creationId xmlns:a16="http://schemas.microsoft.com/office/drawing/2014/main" id="{4A462913-BC52-4BAC-A86B-390EFA37B593}"/>
              </a:ext>
            </a:extLst>
          </p:cNvPr>
          <p:cNvSpPr/>
          <p:nvPr/>
        </p:nvSpPr>
        <p:spPr>
          <a:xfrm>
            <a:off x="7500581" y="2381597"/>
            <a:ext cx="4142569" cy="563096"/>
          </a:xfrm>
          <a:custGeom>
            <a:avLst/>
            <a:gdLst>
              <a:gd name="connsiteX0" fmla="*/ 0 w 1947011"/>
              <a:gd name="connsiteY0" fmla="*/ 368742 h 372897"/>
              <a:gd name="connsiteX1" fmla="*/ 149503 w 1947011"/>
              <a:gd name="connsiteY1" fmla="*/ 372218 h 372897"/>
              <a:gd name="connsiteX2" fmla="*/ 212085 w 1947011"/>
              <a:gd name="connsiteY2" fmla="*/ 365265 h 372897"/>
              <a:gd name="connsiteX3" fmla="*/ 361588 w 1947011"/>
              <a:gd name="connsiteY3" fmla="*/ 302682 h 372897"/>
              <a:gd name="connsiteX4" fmla="*/ 511090 w 1947011"/>
              <a:gd name="connsiteY4" fmla="*/ 149703 h 372897"/>
              <a:gd name="connsiteX5" fmla="*/ 660593 w 1947011"/>
              <a:gd name="connsiteY5" fmla="*/ 24538 h 372897"/>
              <a:gd name="connsiteX6" fmla="*/ 824003 w 1947011"/>
              <a:gd name="connsiteY6" fmla="*/ 10631 h 372897"/>
              <a:gd name="connsiteX7" fmla="*/ 1161253 w 1947011"/>
              <a:gd name="connsiteY7" fmla="*/ 146226 h 372897"/>
              <a:gd name="connsiteX8" fmla="*/ 1484596 w 1947011"/>
              <a:gd name="connsiteY8" fmla="*/ 274868 h 372897"/>
              <a:gd name="connsiteX9" fmla="*/ 1748833 w 1947011"/>
              <a:gd name="connsiteY9" fmla="*/ 330497 h 372897"/>
              <a:gd name="connsiteX10" fmla="*/ 1947011 w 1947011"/>
              <a:gd name="connsiteY10" fmla="*/ 365265 h 372897"/>
              <a:gd name="connsiteX0" fmla="*/ 0 w 2402721"/>
              <a:gd name="connsiteY0" fmla="*/ 368742 h 372897"/>
              <a:gd name="connsiteX1" fmla="*/ 605213 w 2402721"/>
              <a:gd name="connsiteY1" fmla="*/ 372218 h 372897"/>
              <a:gd name="connsiteX2" fmla="*/ 667795 w 2402721"/>
              <a:gd name="connsiteY2" fmla="*/ 365265 h 372897"/>
              <a:gd name="connsiteX3" fmla="*/ 817298 w 2402721"/>
              <a:gd name="connsiteY3" fmla="*/ 302682 h 372897"/>
              <a:gd name="connsiteX4" fmla="*/ 966800 w 2402721"/>
              <a:gd name="connsiteY4" fmla="*/ 149703 h 372897"/>
              <a:gd name="connsiteX5" fmla="*/ 1116303 w 2402721"/>
              <a:gd name="connsiteY5" fmla="*/ 24538 h 372897"/>
              <a:gd name="connsiteX6" fmla="*/ 1279713 w 2402721"/>
              <a:gd name="connsiteY6" fmla="*/ 10631 h 372897"/>
              <a:gd name="connsiteX7" fmla="*/ 1616963 w 2402721"/>
              <a:gd name="connsiteY7" fmla="*/ 146226 h 372897"/>
              <a:gd name="connsiteX8" fmla="*/ 1940306 w 2402721"/>
              <a:gd name="connsiteY8" fmla="*/ 274868 h 372897"/>
              <a:gd name="connsiteX9" fmla="*/ 2204543 w 2402721"/>
              <a:gd name="connsiteY9" fmla="*/ 330497 h 372897"/>
              <a:gd name="connsiteX10" fmla="*/ 2402721 w 2402721"/>
              <a:gd name="connsiteY10" fmla="*/ 365265 h 372897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204543 w 2840561"/>
              <a:gd name="connsiteY9" fmla="*/ 330497 h 386115"/>
              <a:gd name="connsiteX10" fmla="*/ 2840561 w 2840561"/>
              <a:gd name="connsiteY10" fmla="*/ 386115 h 386115"/>
              <a:gd name="connsiteX0" fmla="*/ 0 w 2840561"/>
              <a:gd name="connsiteY0" fmla="*/ 368742 h 386115"/>
              <a:gd name="connsiteX1" fmla="*/ 605213 w 2840561"/>
              <a:gd name="connsiteY1" fmla="*/ 372218 h 386115"/>
              <a:gd name="connsiteX2" fmla="*/ 667795 w 2840561"/>
              <a:gd name="connsiteY2" fmla="*/ 365265 h 386115"/>
              <a:gd name="connsiteX3" fmla="*/ 817298 w 2840561"/>
              <a:gd name="connsiteY3" fmla="*/ 302682 h 386115"/>
              <a:gd name="connsiteX4" fmla="*/ 966800 w 2840561"/>
              <a:gd name="connsiteY4" fmla="*/ 149703 h 386115"/>
              <a:gd name="connsiteX5" fmla="*/ 1116303 w 2840561"/>
              <a:gd name="connsiteY5" fmla="*/ 24538 h 386115"/>
              <a:gd name="connsiteX6" fmla="*/ 1279713 w 2840561"/>
              <a:gd name="connsiteY6" fmla="*/ 10631 h 386115"/>
              <a:gd name="connsiteX7" fmla="*/ 1616963 w 2840561"/>
              <a:gd name="connsiteY7" fmla="*/ 146226 h 386115"/>
              <a:gd name="connsiteX8" fmla="*/ 1940306 w 2840561"/>
              <a:gd name="connsiteY8" fmla="*/ 274868 h 386115"/>
              <a:gd name="connsiteX9" fmla="*/ 2302834 w 2840561"/>
              <a:gd name="connsiteY9" fmla="*/ 366239 h 386115"/>
              <a:gd name="connsiteX10" fmla="*/ 2840561 w 2840561"/>
              <a:gd name="connsiteY10" fmla="*/ 386115 h 38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0561" h="386115">
                <a:moveTo>
                  <a:pt x="0" y="368742"/>
                </a:moveTo>
                <a:cubicBezTo>
                  <a:pt x="57078" y="370769"/>
                  <a:pt x="493914" y="372797"/>
                  <a:pt x="605213" y="372218"/>
                </a:cubicBezTo>
                <a:cubicBezTo>
                  <a:pt x="716512" y="371639"/>
                  <a:pt x="632448" y="376854"/>
                  <a:pt x="667795" y="365265"/>
                </a:cubicBezTo>
                <a:cubicBezTo>
                  <a:pt x="703142" y="353676"/>
                  <a:pt x="767464" y="338609"/>
                  <a:pt x="817298" y="302682"/>
                </a:cubicBezTo>
                <a:cubicBezTo>
                  <a:pt x="867132" y="266755"/>
                  <a:pt x="916966" y="196060"/>
                  <a:pt x="966800" y="149703"/>
                </a:cubicBezTo>
                <a:cubicBezTo>
                  <a:pt x="1016634" y="103346"/>
                  <a:pt x="1064151" y="47717"/>
                  <a:pt x="1116303" y="24538"/>
                </a:cubicBezTo>
                <a:cubicBezTo>
                  <a:pt x="1168455" y="1359"/>
                  <a:pt x="1196270" y="-9650"/>
                  <a:pt x="1279713" y="10631"/>
                </a:cubicBezTo>
                <a:cubicBezTo>
                  <a:pt x="1363156" y="30912"/>
                  <a:pt x="1616963" y="146226"/>
                  <a:pt x="1616963" y="146226"/>
                </a:cubicBezTo>
                <a:cubicBezTo>
                  <a:pt x="1727062" y="190265"/>
                  <a:pt x="1825994" y="238199"/>
                  <a:pt x="1940306" y="274868"/>
                </a:cubicBezTo>
                <a:cubicBezTo>
                  <a:pt x="2054618" y="311537"/>
                  <a:pt x="2152792" y="347698"/>
                  <a:pt x="2302834" y="366239"/>
                </a:cubicBezTo>
                <a:cubicBezTo>
                  <a:pt x="2452876" y="384780"/>
                  <a:pt x="2814485" y="382638"/>
                  <a:pt x="2840561" y="386115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12">
            <a:extLst>
              <a:ext uri="{FF2B5EF4-FFF2-40B4-BE49-F238E27FC236}">
                <a16:creationId xmlns:a16="http://schemas.microsoft.com/office/drawing/2014/main" id="{040141B4-2EBF-4292-A04C-088EB0484654}"/>
              </a:ext>
            </a:extLst>
          </p:cNvPr>
          <p:cNvSpPr/>
          <p:nvPr/>
        </p:nvSpPr>
        <p:spPr>
          <a:xfrm>
            <a:off x="7429076" y="4114912"/>
            <a:ext cx="3800770" cy="1084637"/>
          </a:xfrm>
          <a:custGeom>
            <a:avLst/>
            <a:gdLst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289691 w 2606189"/>
              <a:gd name="connsiteY15" fmla="*/ 332002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  <a:gd name="connsiteX0" fmla="*/ 0 w 2606189"/>
              <a:gd name="connsiteY0" fmla="*/ 650702 h 743736"/>
              <a:gd name="connsiteX1" fmla="*/ 131054 w 2606189"/>
              <a:gd name="connsiteY1" fmla="*/ 686444 h 743736"/>
              <a:gd name="connsiteX2" fmla="*/ 217431 w 2606189"/>
              <a:gd name="connsiteY2" fmla="*/ 701336 h 743736"/>
              <a:gd name="connsiteX3" fmla="*/ 309764 w 2606189"/>
              <a:gd name="connsiteY3" fmla="*/ 740057 h 743736"/>
              <a:gd name="connsiteX4" fmla="*/ 318700 w 2606189"/>
              <a:gd name="connsiteY4" fmla="*/ 719207 h 743736"/>
              <a:gd name="connsiteX5" fmla="*/ 354442 w 2606189"/>
              <a:gd name="connsiteY5" fmla="*/ 537519 h 743736"/>
              <a:gd name="connsiteX6" fmla="*/ 431883 w 2606189"/>
              <a:gd name="connsiteY6" fmla="*/ 200948 h 743736"/>
              <a:gd name="connsiteX7" fmla="*/ 551023 w 2606189"/>
              <a:gd name="connsiteY7" fmla="*/ 81808 h 743736"/>
              <a:gd name="connsiteX8" fmla="*/ 729733 w 2606189"/>
              <a:gd name="connsiteY8" fmla="*/ 1389 h 743736"/>
              <a:gd name="connsiteX9" fmla="*/ 875680 w 2606189"/>
              <a:gd name="connsiteY9" fmla="*/ 43088 h 743736"/>
              <a:gd name="connsiteX10" fmla="*/ 1036519 w 2606189"/>
              <a:gd name="connsiteY10" fmla="*/ 192013 h 743736"/>
              <a:gd name="connsiteX11" fmla="*/ 1179487 w 2606189"/>
              <a:gd name="connsiteY11" fmla="*/ 332002 h 743736"/>
              <a:gd name="connsiteX12" fmla="*/ 1227143 w 2606189"/>
              <a:gd name="connsiteY12" fmla="*/ 427314 h 743736"/>
              <a:gd name="connsiteX13" fmla="*/ 1245014 w 2606189"/>
              <a:gd name="connsiteY13" fmla="*/ 427314 h 743736"/>
              <a:gd name="connsiteX14" fmla="*/ 1274799 w 2606189"/>
              <a:gd name="connsiteY14" fmla="*/ 379658 h 743736"/>
              <a:gd name="connsiteX15" fmla="*/ 1312551 w 2606189"/>
              <a:gd name="connsiteY15" fmla="*/ 327103 h 743736"/>
              <a:gd name="connsiteX16" fmla="*/ 1379046 w 2606189"/>
              <a:gd name="connsiteY16" fmla="*/ 346895 h 743736"/>
              <a:gd name="connsiteX17" fmla="*/ 1572649 w 2606189"/>
              <a:gd name="connsiteY17" fmla="*/ 454121 h 743736"/>
              <a:gd name="connsiteX18" fmla="*/ 1787101 w 2606189"/>
              <a:gd name="connsiteY18" fmla="*/ 507734 h 743736"/>
              <a:gd name="connsiteX19" fmla="*/ 2189199 w 2606189"/>
              <a:gd name="connsiteY19" fmla="*/ 603046 h 743736"/>
              <a:gd name="connsiteX20" fmla="*/ 2606189 w 2606189"/>
              <a:gd name="connsiteY20" fmla="*/ 659637 h 74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06189" h="743736">
                <a:moveTo>
                  <a:pt x="0" y="650702"/>
                </a:moveTo>
                <a:cubicBezTo>
                  <a:pt x="47408" y="664353"/>
                  <a:pt x="94816" y="678005"/>
                  <a:pt x="131054" y="686444"/>
                </a:cubicBezTo>
                <a:cubicBezTo>
                  <a:pt x="167292" y="694883"/>
                  <a:pt x="187646" y="692401"/>
                  <a:pt x="217431" y="701336"/>
                </a:cubicBezTo>
                <a:cubicBezTo>
                  <a:pt x="247216" y="710271"/>
                  <a:pt x="292886" y="737079"/>
                  <a:pt x="309764" y="740057"/>
                </a:cubicBezTo>
                <a:cubicBezTo>
                  <a:pt x="326642" y="743035"/>
                  <a:pt x="311254" y="752963"/>
                  <a:pt x="318700" y="719207"/>
                </a:cubicBezTo>
                <a:cubicBezTo>
                  <a:pt x="326146" y="685451"/>
                  <a:pt x="335578" y="623895"/>
                  <a:pt x="354442" y="537519"/>
                </a:cubicBezTo>
                <a:cubicBezTo>
                  <a:pt x="373306" y="451143"/>
                  <a:pt x="399120" y="276900"/>
                  <a:pt x="431883" y="200948"/>
                </a:cubicBezTo>
                <a:cubicBezTo>
                  <a:pt x="464646" y="124996"/>
                  <a:pt x="501381" y="115068"/>
                  <a:pt x="551023" y="81808"/>
                </a:cubicBezTo>
                <a:cubicBezTo>
                  <a:pt x="600665" y="48548"/>
                  <a:pt x="675624" y="7842"/>
                  <a:pt x="729733" y="1389"/>
                </a:cubicBezTo>
                <a:cubicBezTo>
                  <a:pt x="783842" y="-5064"/>
                  <a:pt x="824549" y="11317"/>
                  <a:pt x="875680" y="43088"/>
                </a:cubicBezTo>
                <a:cubicBezTo>
                  <a:pt x="926811" y="74859"/>
                  <a:pt x="985885" y="143861"/>
                  <a:pt x="1036519" y="192013"/>
                </a:cubicBezTo>
                <a:cubicBezTo>
                  <a:pt x="1087154" y="240165"/>
                  <a:pt x="1147716" y="292785"/>
                  <a:pt x="1179487" y="332002"/>
                </a:cubicBezTo>
                <a:cubicBezTo>
                  <a:pt x="1211258" y="371219"/>
                  <a:pt x="1216222" y="411429"/>
                  <a:pt x="1227143" y="427314"/>
                </a:cubicBezTo>
                <a:cubicBezTo>
                  <a:pt x="1238064" y="443199"/>
                  <a:pt x="1237071" y="435257"/>
                  <a:pt x="1245014" y="427314"/>
                </a:cubicBezTo>
                <a:cubicBezTo>
                  <a:pt x="1252957" y="419371"/>
                  <a:pt x="1263543" y="396360"/>
                  <a:pt x="1274799" y="379658"/>
                </a:cubicBezTo>
                <a:cubicBezTo>
                  <a:pt x="1286055" y="362956"/>
                  <a:pt x="1295177" y="332563"/>
                  <a:pt x="1312551" y="327103"/>
                </a:cubicBezTo>
                <a:cubicBezTo>
                  <a:pt x="1329926" y="321642"/>
                  <a:pt x="1335696" y="325725"/>
                  <a:pt x="1379046" y="346895"/>
                </a:cubicBezTo>
                <a:cubicBezTo>
                  <a:pt x="1422396" y="368065"/>
                  <a:pt x="1504640" y="427315"/>
                  <a:pt x="1572649" y="454121"/>
                </a:cubicBezTo>
                <a:cubicBezTo>
                  <a:pt x="1640658" y="480927"/>
                  <a:pt x="1787101" y="507734"/>
                  <a:pt x="1787101" y="507734"/>
                </a:cubicBezTo>
                <a:cubicBezTo>
                  <a:pt x="1889859" y="532555"/>
                  <a:pt x="2052684" y="577729"/>
                  <a:pt x="2189199" y="603046"/>
                </a:cubicBezTo>
                <a:cubicBezTo>
                  <a:pt x="2325714" y="628363"/>
                  <a:pt x="2552576" y="652191"/>
                  <a:pt x="2606189" y="65963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3">
            <a:extLst>
              <a:ext uri="{FF2B5EF4-FFF2-40B4-BE49-F238E27FC236}">
                <a16:creationId xmlns:a16="http://schemas.microsoft.com/office/drawing/2014/main" id="{4C92BE7B-BE46-4E61-B660-5FF119E0478A}"/>
              </a:ext>
            </a:extLst>
          </p:cNvPr>
          <p:cNvSpPr/>
          <p:nvPr/>
        </p:nvSpPr>
        <p:spPr>
          <a:xfrm>
            <a:off x="7410209" y="3427273"/>
            <a:ext cx="3774706" cy="1698202"/>
          </a:xfrm>
          <a:custGeom>
            <a:avLst/>
            <a:gdLst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15228 w 2588317"/>
              <a:gd name="connsiteY13" fmla="*/ 405330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97357 w 2588317"/>
              <a:gd name="connsiteY11" fmla="*/ 375545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76685"/>
              <a:gd name="connsiteX1" fmla="*/ 134032 w 2588317"/>
              <a:gd name="connsiteY1" fmla="*/ 1105277 h 1176685"/>
              <a:gd name="connsiteX2" fmla="*/ 285936 w 2588317"/>
              <a:gd name="connsiteY2" fmla="*/ 1155912 h 1176685"/>
              <a:gd name="connsiteX3" fmla="*/ 300828 w 2588317"/>
              <a:gd name="connsiteY3" fmla="*/ 1155912 h 1176685"/>
              <a:gd name="connsiteX4" fmla="*/ 366355 w 2588317"/>
              <a:gd name="connsiteY4" fmla="*/ 902739 h 1176685"/>
              <a:gd name="connsiteX5" fmla="*/ 416990 w 2588317"/>
              <a:gd name="connsiteY5" fmla="*/ 670416 h 1176685"/>
              <a:gd name="connsiteX6" fmla="*/ 559958 w 2588317"/>
              <a:gd name="connsiteY6" fmla="*/ 432136 h 1176685"/>
              <a:gd name="connsiteX7" fmla="*/ 717818 w 2588317"/>
              <a:gd name="connsiteY7" fmla="*/ 175985 h 1176685"/>
              <a:gd name="connsiteX8" fmla="*/ 831001 w 2588317"/>
              <a:gd name="connsiteY8" fmla="*/ 12167 h 1176685"/>
              <a:gd name="connsiteX9" fmla="*/ 1006733 w 2588317"/>
              <a:gd name="connsiteY9" fmla="*/ 33017 h 1176685"/>
              <a:gd name="connsiteX10" fmla="*/ 1105024 w 2588317"/>
              <a:gd name="connsiteY10" fmla="*/ 199813 h 1176685"/>
              <a:gd name="connsiteX11" fmla="*/ 1187560 w 2588317"/>
              <a:gd name="connsiteY11" fmla="*/ 365748 h 1176685"/>
              <a:gd name="connsiteX12" fmla="*/ 1212250 w 2588317"/>
              <a:gd name="connsiteY12" fmla="*/ 432136 h 1176685"/>
              <a:gd name="connsiteX13" fmla="*/ 1233189 w 2588317"/>
              <a:gd name="connsiteY13" fmla="*/ 402064 h 1176685"/>
              <a:gd name="connsiteX14" fmla="*/ 1280755 w 2588317"/>
              <a:gd name="connsiteY14" fmla="*/ 375545 h 1176685"/>
              <a:gd name="connsiteX15" fmla="*/ 1349261 w 2588317"/>
              <a:gd name="connsiteY15" fmla="*/ 444050 h 1176685"/>
              <a:gd name="connsiteX16" fmla="*/ 1489250 w 2588317"/>
              <a:gd name="connsiteY16" fmla="*/ 575104 h 1176685"/>
              <a:gd name="connsiteX17" fmla="*/ 1745401 w 2588317"/>
              <a:gd name="connsiteY17" fmla="*/ 777642 h 1176685"/>
              <a:gd name="connsiteX18" fmla="*/ 2129628 w 2588317"/>
              <a:gd name="connsiteY18" fmla="*/ 989116 h 1176685"/>
              <a:gd name="connsiteX19" fmla="*/ 2588317 w 2588317"/>
              <a:gd name="connsiteY19" fmla="*/ 1084428 h 1176685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142"/>
              <a:gd name="connsiteX1" fmla="*/ 134032 w 2588317"/>
              <a:gd name="connsiteY1" fmla="*/ 1105277 h 1156142"/>
              <a:gd name="connsiteX2" fmla="*/ 285936 w 2588317"/>
              <a:gd name="connsiteY2" fmla="*/ 1155912 h 1156142"/>
              <a:gd name="connsiteX3" fmla="*/ 314168 w 2588317"/>
              <a:gd name="connsiteY3" fmla="*/ 1082538 h 1156142"/>
              <a:gd name="connsiteX4" fmla="*/ 366355 w 2588317"/>
              <a:gd name="connsiteY4" fmla="*/ 902739 h 1156142"/>
              <a:gd name="connsiteX5" fmla="*/ 416990 w 2588317"/>
              <a:gd name="connsiteY5" fmla="*/ 670416 h 1156142"/>
              <a:gd name="connsiteX6" fmla="*/ 559958 w 2588317"/>
              <a:gd name="connsiteY6" fmla="*/ 432136 h 1156142"/>
              <a:gd name="connsiteX7" fmla="*/ 717818 w 2588317"/>
              <a:gd name="connsiteY7" fmla="*/ 175985 h 1156142"/>
              <a:gd name="connsiteX8" fmla="*/ 831001 w 2588317"/>
              <a:gd name="connsiteY8" fmla="*/ 12167 h 1156142"/>
              <a:gd name="connsiteX9" fmla="*/ 1006733 w 2588317"/>
              <a:gd name="connsiteY9" fmla="*/ 33017 h 1156142"/>
              <a:gd name="connsiteX10" fmla="*/ 1105024 w 2588317"/>
              <a:gd name="connsiteY10" fmla="*/ 199813 h 1156142"/>
              <a:gd name="connsiteX11" fmla="*/ 1187560 w 2588317"/>
              <a:gd name="connsiteY11" fmla="*/ 365748 h 1156142"/>
              <a:gd name="connsiteX12" fmla="*/ 1212250 w 2588317"/>
              <a:gd name="connsiteY12" fmla="*/ 432136 h 1156142"/>
              <a:gd name="connsiteX13" fmla="*/ 1233189 w 2588317"/>
              <a:gd name="connsiteY13" fmla="*/ 402064 h 1156142"/>
              <a:gd name="connsiteX14" fmla="*/ 1280755 w 2588317"/>
              <a:gd name="connsiteY14" fmla="*/ 375545 h 1156142"/>
              <a:gd name="connsiteX15" fmla="*/ 1349261 w 2588317"/>
              <a:gd name="connsiteY15" fmla="*/ 444050 h 1156142"/>
              <a:gd name="connsiteX16" fmla="*/ 1489250 w 2588317"/>
              <a:gd name="connsiteY16" fmla="*/ 575104 h 1156142"/>
              <a:gd name="connsiteX17" fmla="*/ 1745401 w 2588317"/>
              <a:gd name="connsiteY17" fmla="*/ 777642 h 1156142"/>
              <a:gd name="connsiteX18" fmla="*/ 2129628 w 2588317"/>
              <a:gd name="connsiteY18" fmla="*/ 989116 h 1156142"/>
              <a:gd name="connsiteX19" fmla="*/ 2588317 w 2588317"/>
              <a:gd name="connsiteY19" fmla="*/ 1084428 h 1156142"/>
              <a:gd name="connsiteX0" fmla="*/ 0 w 2588317"/>
              <a:gd name="connsiteY0" fmla="*/ 1093363 h 1156639"/>
              <a:gd name="connsiteX1" fmla="*/ 134032 w 2588317"/>
              <a:gd name="connsiteY1" fmla="*/ 1105277 h 1156639"/>
              <a:gd name="connsiteX2" fmla="*/ 285936 w 2588317"/>
              <a:gd name="connsiteY2" fmla="*/ 1155912 h 1156639"/>
              <a:gd name="connsiteX3" fmla="*/ 330844 w 2588317"/>
              <a:gd name="connsiteY3" fmla="*/ 1062527 h 1156639"/>
              <a:gd name="connsiteX4" fmla="*/ 366355 w 2588317"/>
              <a:gd name="connsiteY4" fmla="*/ 902739 h 1156639"/>
              <a:gd name="connsiteX5" fmla="*/ 416990 w 2588317"/>
              <a:gd name="connsiteY5" fmla="*/ 670416 h 1156639"/>
              <a:gd name="connsiteX6" fmla="*/ 559958 w 2588317"/>
              <a:gd name="connsiteY6" fmla="*/ 432136 h 1156639"/>
              <a:gd name="connsiteX7" fmla="*/ 717818 w 2588317"/>
              <a:gd name="connsiteY7" fmla="*/ 175985 h 1156639"/>
              <a:gd name="connsiteX8" fmla="*/ 831001 w 2588317"/>
              <a:gd name="connsiteY8" fmla="*/ 12167 h 1156639"/>
              <a:gd name="connsiteX9" fmla="*/ 1006733 w 2588317"/>
              <a:gd name="connsiteY9" fmla="*/ 33017 h 1156639"/>
              <a:gd name="connsiteX10" fmla="*/ 1105024 w 2588317"/>
              <a:gd name="connsiteY10" fmla="*/ 199813 h 1156639"/>
              <a:gd name="connsiteX11" fmla="*/ 1187560 w 2588317"/>
              <a:gd name="connsiteY11" fmla="*/ 365748 h 1156639"/>
              <a:gd name="connsiteX12" fmla="*/ 1212250 w 2588317"/>
              <a:gd name="connsiteY12" fmla="*/ 432136 h 1156639"/>
              <a:gd name="connsiteX13" fmla="*/ 1233189 w 2588317"/>
              <a:gd name="connsiteY13" fmla="*/ 402064 h 1156639"/>
              <a:gd name="connsiteX14" fmla="*/ 1280755 w 2588317"/>
              <a:gd name="connsiteY14" fmla="*/ 375545 h 1156639"/>
              <a:gd name="connsiteX15" fmla="*/ 1349261 w 2588317"/>
              <a:gd name="connsiteY15" fmla="*/ 444050 h 1156639"/>
              <a:gd name="connsiteX16" fmla="*/ 1489250 w 2588317"/>
              <a:gd name="connsiteY16" fmla="*/ 575104 h 1156639"/>
              <a:gd name="connsiteX17" fmla="*/ 1745401 w 2588317"/>
              <a:gd name="connsiteY17" fmla="*/ 777642 h 1156639"/>
              <a:gd name="connsiteX18" fmla="*/ 2129628 w 2588317"/>
              <a:gd name="connsiteY18" fmla="*/ 989116 h 1156639"/>
              <a:gd name="connsiteX19" fmla="*/ 2588317 w 2588317"/>
              <a:gd name="connsiteY19" fmla="*/ 1084428 h 1156639"/>
              <a:gd name="connsiteX0" fmla="*/ 0 w 2588317"/>
              <a:gd name="connsiteY0" fmla="*/ 1093363 h 1163240"/>
              <a:gd name="connsiteX1" fmla="*/ 134032 w 2588317"/>
              <a:gd name="connsiteY1" fmla="*/ 1105277 h 1163240"/>
              <a:gd name="connsiteX2" fmla="*/ 305947 w 2588317"/>
              <a:gd name="connsiteY2" fmla="*/ 1162583 h 1163240"/>
              <a:gd name="connsiteX3" fmla="*/ 330844 w 2588317"/>
              <a:gd name="connsiteY3" fmla="*/ 1062527 h 1163240"/>
              <a:gd name="connsiteX4" fmla="*/ 366355 w 2588317"/>
              <a:gd name="connsiteY4" fmla="*/ 902739 h 1163240"/>
              <a:gd name="connsiteX5" fmla="*/ 416990 w 2588317"/>
              <a:gd name="connsiteY5" fmla="*/ 670416 h 1163240"/>
              <a:gd name="connsiteX6" fmla="*/ 559958 w 2588317"/>
              <a:gd name="connsiteY6" fmla="*/ 432136 h 1163240"/>
              <a:gd name="connsiteX7" fmla="*/ 717818 w 2588317"/>
              <a:gd name="connsiteY7" fmla="*/ 175985 h 1163240"/>
              <a:gd name="connsiteX8" fmla="*/ 831001 w 2588317"/>
              <a:gd name="connsiteY8" fmla="*/ 12167 h 1163240"/>
              <a:gd name="connsiteX9" fmla="*/ 1006733 w 2588317"/>
              <a:gd name="connsiteY9" fmla="*/ 33017 h 1163240"/>
              <a:gd name="connsiteX10" fmla="*/ 1105024 w 2588317"/>
              <a:gd name="connsiteY10" fmla="*/ 199813 h 1163240"/>
              <a:gd name="connsiteX11" fmla="*/ 1187560 w 2588317"/>
              <a:gd name="connsiteY11" fmla="*/ 365748 h 1163240"/>
              <a:gd name="connsiteX12" fmla="*/ 1212250 w 2588317"/>
              <a:gd name="connsiteY12" fmla="*/ 432136 h 1163240"/>
              <a:gd name="connsiteX13" fmla="*/ 1233189 w 2588317"/>
              <a:gd name="connsiteY13" fmla="*/ 402064 h 1163240"/>
              <a:gd name="connsiteX14" fmla="*/ 1280755 w 2588317"/>
              <a:gd name="connsiteY14" fmla="*/ 375545 h 1163240"/>
              <a:gd name="connsiteX15" fmla="*/ 1349261 w 2588317"/>
              <a:gd name="connsiteY15" fmla="*/ 444050 h 1163240"/>
              <a:gd name="connsiteX16" fmla="*/ 1489250 w 2588317"/>
              <a:gd name="connsiteY16" fmla="*/ 575104 h 1163240"/>
              <a:gd name="connsiteX17" fmla="*/ 1745401 w 2588317"/>
              <a:gd name="connsiteY17" fmla="*/ 777642 h 1163240"/>
              <a:gd name="connsiteX18" fmla="*/ 2129628 w 2588317"/>
              <a:gd name="connsiteY18" fmla="*/ 989116 h 1163240"/>
              <a:gd name="connsiteX19" fmla="*/ 2588317 w 2588317"/>
              <a:gd name="connsiteY19" fmla="*/ 1084428 h 1163240"/>
              <a:gd name="connsiteX0" fmla="*/ 0 w 2588317"/>
              <a:gd name="connsiteY0" fmla="*/ 1093363 h 1164457"/>
              <a:gd name="connsiteX1" fmla="*/ 147373 w 2588317"/>
              <a:gd name="connsiteY1" fmla="*/ 1125288 h 1164457"/>
              <a:gd name="connsiteX2" fmla="*/ 305947 w 2588317"/>
              <a:gd name="connsiteY2" fmla="*/ 1162583 h 1164457"/>
              <a:gd name="connsiteX3" fmla="*/ 330844 w 2588317"/>
              <a:gd name="connsiteY3" fmla="*/ 1062527 h 1164457"/>
              <a:gd name="connsiteX4" fmla="*/ 366355 w 2588317"/>
              <a:gd name="connsiteY4" fmla="*/ 902739 h 1164457"/>
              <a:gd name="connsiteX5" fmla="*/ 416990 w 2588317"/>
              <a:gd name="connsiteY5" fmla="*/ 670416 h 1164457"/>
              <a:gd name="connsiteX6" fmla="*/ 559958 w 2588317"/>
              <a:gd name="connsiteY6" fmla="*/ 432136 h 1164457"/>
              <a:gd name="connsiteX7" fmla="*/ 717818 w 2588317"/>
              <a:gd name="connsiteY7" fmla="*/ 175985 h 1164457"/>
              <a:gd name="connsiteX8" fmla="*/ 831001 w 2588317"/>
              <a:gd name="connsiteY8" fmla="*/ 12167 h 1164457"/>
              <a:gd name="connsiteX9" fmla="*/ 1006733 w 2588317"/>
              <a:gd name="connsiteY9" fmla="*/ 33017 h 1164457"/>
              <a:gd name="connsiteX10" fmla="*/ 1105024 w 2588317"/>
              <a:gd name="connsiteY10" fmla="*/ 199813 h 1164457"/>
              <a:gd name="connsiteX11" fmla="*/ 1187560 w 2588317"/>
              <a:gd name="connsiteY11" fmla="*/ 365748 h 1164457"/>
              <a:gd name="connsiteX12" fmla="*/ 1212250 w 2588317"/>
              <a:gd name="connsiteY12" fmla="*/ 432136 h 1164457"/>
              <a:gd name="connsiteX13" fmla="*/ 1233189 w 2588317"/>
              <a:gd name="connsiteY13" fmla="*/ 402064 h 1164457"/>
              <a:gd name="connsiteX14" fmla="*/ 1280755 w 2588317"/>
              <a:gd name="connsiteY14" fmla="*/ 375545 h 1164457"/>
              <a:gd name="connsiteX15" fmla="*/ 1349261 w 2588317"/>
              <a:gd name="connsiteY15" fmla="*/ 444050 h 1164457"/>
              <a:gd name="connsiteX16" fmla="*/ 1489250 w 2588317"/>
              <a:gd name="connsiteY16" fmla="*/ 575104 h 1164457"/>
              <a:gd name="connsiteX17" fmla="*/ 1745401 w 2588317"/>
              <a:gd name="connsiteY17" fmla="*/ 777642 h 1164457"/>
              <a:gd name="connsiteX18" fmla="*/ 2129628 w 2588317"/>
              <a:gd name="connsiteY18" fmla="*/ 989116 h 1164457"/>
              <a:gd name="connsiteX19" fmla="*/ 2588317 w 2588317"/>
              <a:gd name="connsiteY19" fmla="*/ 1084428 h 116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88317" h="1164457">
                <a:moveTo>
                  <a:pt x="0" y="1093363"/>
                </a:moveTo>
                <a:cubicBezTo>
                  <a:pt x="43188" y="1094107"/>
                  <a:pt x="96382" y="1113751"/>
                  <a:pt x="147373" y="1125288"/>
                </a:cubicBezTo>
                <a:cubicBezTo>
                  <a:pt x="198364" y="1136825"/>
                  <a:pt x="275369" y="1173043"/>
                  <a:pt x="305947" y="1162583"/>
                </a:cubicBezTo>
                <a:cubicBezTo>
                  <a:pt x="336525" y="1152123"/>
                  <a:pt x="320776" y="1105834"/>
                  <a:pt x="330844" y="1062527"/>
                </a:cubicBezTo>
                <a:cubicBezTo>
                  <a:pt x="340912" y="1019220"/>
                  <a:pt x="351997" y="968091"/>
                  <a:pt x="366355" y="902739"/>
                </a:cubicBezTo>
                <a:cubicBezTo>
                  <a:pt x="380713" y="837387"/>
                  <a:pt x="384723" y="748850"/>
                  <a:pt x="416990" y="670416"/>
                </a:cubicBezTo>
                <a:cubicBezTo>
                  <a:pt x="449257" y="591982"/>
                  <a:pt x="509820" y="514541"/>
                  <a:pt x="559958" y="432136"/>
                </a:cubicBezTo>
                <a:cubicBezTo>
                  <a:pt x="610096" y="349731"/>
                  <a:pt x="672644" y="245980"/>
                  <a:pt x="717818" y="175985"/>
                </a:cubicBezTo>
                <a:cubicBezTo>
                  <a:pt x="762992" y="105990"/>
                  <a:pt x="782849" y="35995"/>
                  <a:pt x="831001" y="12167"/>
                </a:cubicBezTo>
                <a:cubicBezTo>
                  <a:pt x="879153" y="-11661"/>
                  <a:pt x="961063" y="1743"/>
                  <a:pt x="1006733" y="33017"/>
                </a:cubicBezTo>
                <a:cubicBezTo>
                  <a:pt x="1052403" y="64291"/>
                  <a:pt x="1074886" y="144358"/>
                  <a:pt x="1105024" y="199813"/>
                </a:cubicBezTo>
                <a:cubicBezTo>
                  <a:pt x="1135162" y="255268"/>
                  <a:pt x="1169689" y="327027"/>
                  <a:pt x="1187560" y="365748"/>
                </a:cubicBezTo>
                <a:cubicBezTo>
                  <a:pt x="1205431" y="404469"/>
                  <a:pt x="1204645" y="426083"/>
                  <a:pt x="1212250" y="432136"/>
                </a:cubicBezTo>
                <a:cubicBezTo>
                  <a:pt x="1219855" y="438189"/>
                  <a:pt x="1221772" y="411496"/>
                  <a:pt x="1233189" y="402064"/>
                </a:cubicBezTo>
                <a:cubicBezTo>
                  <a:pt x="1244607" y="392632"/>
                  <a:pt x="1261410" y="368547"/>
                  <a:pt x="1280755" y="375545"/>
                </a:cubicBezTo>
                <a:cubicBezTo>
                  <a:pt x="1300100" y="382543"/>
                  <a:pt x="1314512" y="410790"/>
                  <a:pt x="1349261" y="444050"/>
                </a:cubicBezTo>
                <a:cubicBezTo>
                  <a:pt x="1384010" y="477310"/>
                  <a:pt x="1423227" y="519505"/>
                  <a:pt x="1489250" y="575104"/>
                </a:cubicBezTo>
                <a:cubicBezTo>
                  <a:pt x="1555273" y="630703"/>
                  <a:pt x="1638671" y="708640"/>
                  <a:pt x="1745401" y="777642"/>
                </a:cubicBezTo>
                <a:cubicBezTo>
                  <a:pt x="1852131" y="846644"/>
                  <a:pt x="1989142" y="937985"/>
                  <a:pt x="2129628" y="989116"/>
                </a:cubicBezTo>
                <a:cubicBezTo>
                  <a:pt x="2270114" y="1040247"/>
                  <a:pt x="2524279" y="1060104"/>
                  <a:pt x="2588317" y="108442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4">
            <a:extLst>
              <a:ext uri="{FF2B5EF4-FFF2-40B4-BE49-F238E27FC236}">
                <a16:creationId xmlns:a16="http://schemas.microsoft.com/office/drawing/2014/main" id="{BBB5D401-A066-483F-8FB7-F6059B8EE54D}"/>
              </a:ext>
            </a:extLst>
          </p:cNvPr>
          <p:cNvSpPr/>
          <p:nvPr/>
        </p:nvSpPr>
        <p:spPr>
          <a:xfrm>
            <a:off x="7382913" y="4862089"/>
            <a:ext cx="3961487" cy="841645"/>
          </a:xfrm>
          <a:custGeom>
            <a:avLst/>
            <a:gdLst>
              <a:gd name="connsiteX0" fmla="*/ 0 w 2716393"/>
              <a:gd name="connsiteY0" fmla="*/ 511606 h 577116"/>
              <a:gd name="connsiteX1" fmla="*/ 428904 w 2716393"/>
              <a:gd name="connsiteY1" fmla="*/ 529477 h 577116"/>
              <a:gd name="connsiteX2" fmla="*/ 542087 w 2716393"/>
              <a:gd name="connsiteY2" fmla="*/ 511606 h 577116"/>
              <a:gd name="connsiteX3" fmla="*/ 723775 w 2716393"/>
              <a:gd name="connsiteY3" fmla="*/ 306090 h 577116"/>
              <a:gd name="connsiteX4" fmla="*/ 920357 w 2716393"/>
              <a:gd name="connsiteY4" fmla="*/ 61852 h 577116"/>
              <a:gd name="connsiteX5" fmla="*/ 1146723 w 2716393"/>
              <a:gd name="connsiteY5" fmla="*/ 8239 h 577116"/>
              <a:gd name="connsiteX6" fmla="*/ 1462444 w 2716393"/>
              <a:gd name="connsiteY6" fmla="*/ 198863 h 577116"/>
              <a:gd name="connsiteX7" fmla="*/ 1656046 w 2716393"/>
              <a:gd name="connsiteY7" fmla="*/ 347789 h 577116"/>
              <a:gd name="connsiteX8" fmla="*/ 1891348 w 2716393"/>
              <a:gd name="connsiteY8" fmla="*/ 455015 h 577116"/>
              <a:gd name="connsiteX9" fmla="*/ 2287489 w 2716393"/>
              <a:gd name="connsiteY9" fmla="*/ 559262 h 577116"/>
              <a:gd name="connsiteX10" fmla="*/ 2716393 w 2716393"/>
              <a:gd name="connsiteY10" fmla="*/ 562241 h 57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393" h="577116">
                <a:moveTo>
                  <a:pt x="0" y="511606"/>
                </a:moveTo>
                <a:cubicBezTo>
                  <a:pt x="169278" y="520541"/>
                  <a:pt x="338556" y="529477"/>
                  <a:pt x="428904" y="529477"/>
                </a:cubicBezTo>
                <a:cubicBezTo>
                  <a:pt x="519252" y="529477"/>
                  <a:pt x="492942" y="548837"/>
                  <a:pt x="542087" y="511606"/>
                </a:cubicBezTo>
                <a:cubicBezTo>
                  <a:pt x="591232" y="474375"/>
                  <a:pt x="660730" y="381049"/>
                  <a:pt x="723775" y="306090"/>
                </a:cubicBezTo>
                <a:cubicBezTo>
                  <a:pt x="786820" y="231131"/>
                  <a:pt x="849866" y="111494"/>
                  <a:pt x="920357" y="61852"/>
                </a:cubicBezTo>
                <a:cubicBezTo>
                  <a:pt x="990848" y="12210"/>
                  <a:pt x="1056375" y="-14596"/>
                  <a:pt x="1146723" y="8239"/>
                </a:cubicBezTo>
                <a:cubicBezTo>
                  <a:pt x="1237071" y="31074"/>
                  <a:pt x="1377557" y="142271"/>
                  <a:pt x="1462444" y="198863"/>
                </a:cubicBezTo>
                <a:cubicBezTo>
                  <a:pt x="1547331" y="255455"/>
                  <a:pt x="1584562" y="305097"/>
                  <a:pt x="1656046" y="347789"/>
                </a:cubicBezTo>
                <a:cubicBezTo>
                  <a:pt x="1727530" y="390481"/>
                  <a:pt x="1786108" y="419770"/>
                  <a:pt x="1891348" y="455015"/>
                </a:cubicBezTo>
                <a:cubicBezTo>
                  <a:pt x="1996588" y="490260"/>
                  <a:pt x="2149982" y="541391"/>
                  <a:pt x="2287489" y="559262"/>
                </a:cubicBezTo>
                <a:cubicBezTo>
                  <a:pt x="2424996" y="577133"/>
                  <a:pt x="2688594" y="587062"/>
                  <a:pt x="2716393" y="562241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6">
            <a:extLst>
              <a:ext uri="{FF2B5EF4-FFF2-40B4-BE49-F238E27FC236}">
                <a16:creationId xmlns:a16="http://schemas.microsoft.com/office/drawing/2014/main" id="{C73E7F55-C625-4F29-A3B5-0A32BE3A9BAB}"/>
              </a:ext>
            </a:extLst>
          </p:cNvPr>
          <p:cNvSpPr/>
          <p:nvPr/>
        </p:nvSpPr>
        <p:spPr>
          <a:xfrm>
            <a:off x="8295528" y="1627214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7">
            <a:extLst>
              <a:ext uri="{FF2B5EF4-FFF2-40B4-BE49-F238E27FC236}">
                <a16:creationId xmlns:a16="http://schemas.microsoft.com/office/drawing/2014/main" id="{E762EADF-B11B-4477-BE3B-8ED6C470ECE0}"/>
              </a:ext>
            </a:extLst>
          </p:cNvPr>
          <p:cNvSpPr/>
          <p:nvPr/>
        </p:nvSpPr>
        <p:spPr>
          <a:xfrm flipH="1">
            <a:off x="9042630" y="2487615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8">
            <a:extLst>
              <a:ext uri="{FF2B5EF4-FFF2-40B4-BE49-F238E27FC236}">
                <a16:creationId xmlns:a16="http://schemas.microsoft.com/office/drawing/2014/main" id="{5A3D7F10-64C0-418E-A28C-FA5F5DDB39D5}"/>
              </a:ext>
            </a:extLst>
          </p:cNvPr>
          <p:cNvSpPr/>
          <p:nvPr/>
        </p:nvSpPr>
        <p:spPr>
          <a:xfrm>
            <a:off x="8278989" y="430829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9">
            <a:extLst>
              <a:ext uri="{FF2B5EF4-FFF2-40B4-BE49-F238E27FC236}">
                <a16:creationId xmlns:a16="http://schemas.microsoft.com/office/drawing/2014/main" id="{DFC70CB9-2827-4A90-94A6-B2279B9E664B}"/>
              </a:ext>
            </a:extLst>
          </p:cNvPr>
          <p:cNvSpPr/>
          <p:nvPr/>
        </p:nvSpPr>
        <p:spPr>
          <a:xfrm flipH="1">
            <a:off x="8746790" y="5000438"/>
            <a:ext cx="451262" cy="282473"/>
          </a:xfrm>
          <a:prstGeom prst="rightArrow">
            <a:avLst>
              <a:gd name="adj1" fmla="val 36512"/>
              <a:gd name="adj2" fmla="val 69389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A3AB907-5917-4BF9-AA66-7A61692881C6}"/>
              </a:ext>
            </a:extLst>
          </p:cNvPr>
          <p:cNvSpPr txBox="1"/>
          <p:nvPr/>
        </p:nvSpPr>
        <p:spPr>
          <a:xfrm>
            <a:off x="5747861" y="231247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FF0000"/>
                </a:solidFill>
              </a:rPr>
              <a:t>dopředná</a:t>
            </a:r>
            <a:r>
              <a:rPr lang="cs-CZ" sz="2000" dirty="0">
                <a:solidFill>
                  <a:srgbClr val="FF0000"/>
                </a:solidFill>
              </a:rPr>
              <a:t> vlna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0F33714-FBFA-493A-BC29-AEBD0141F994}"/>
              </a:ext>
            </a:extLst>
          </p:cNvPr>
          <p:cNvSpPr txBox="1"/>
          <p:nvPr/>
        </p:nvSpPr>
        <p:spPr>
          <a:xfrm>
            <a:off x="6379477" y="2956400"/>
            <a:ext cx="2242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33CC"/>
                </a:solidFill>
              </a:rPr>
              <a:t>odražená vlna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04644BD-9D2C-42E1-AA63-D962CC80AA5B}"/>
              </a:ext>
            </a:extLst>
          </p:cNvPr>
          <p:cNvSpPr txBox="1"/>
          <p:nvPr/>
        </p:nvSpPr>
        <p:spPr>
          <a:xfrm>
            <a:off x="10021884" y="1373834"/>
            <a:ext cx="2111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výsledná vlna</a:t>
            </a:r>
          </a:p>
        </p:txBody>
      </p:sp>
    </p:spTree>
    <p:extLst>
      <p:ext uri="{BB962C8B-B14F-4D97-AF65-F5344CB8AC3E}">
        <p14:creationId xmlns:p14="http://schemas.microsoft.com/office/powerpoint/2010/main" val="363011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Hodnoty pulzové vlny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4670250"/>
            <a:ext cx="11434106" cy="180975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Referenční intervaly RPV pro karotido-femorální index. Na Y ose se nacházejí hodnoty rychlosti pulzové vlny typické pro jednotlivé roky. Na X ose potom percentilového zastoupení. Pokud se naměřené hodnoty pohybují výše než je referenční hodnota 90. percentilu v odpovídající věkové kategorii jde o určitý ukazatel kardiovaskulární patologie. V tabulce pod grafem jsou hodnoty rychlosti pulzové vlny.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61FBF25-015C-40DF-B2CD-1A17A46F8C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60" t="19882" r="28865" b="22057"/>
          <a:stretch/>
        </p:blipFill>
        <p:spPr>
          <a:xfrm>
            <a:off x="6096000" y="378000"/>
            <a:ext cx="5647712" cy="413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825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74</TotalTime>
  <Words>992</Words>
  <Application>Microsoft Office PowerPoint</Application>
  <PresentationFormat>Širokoúhlá obrazovka</PresentationFormat>
  <Paragraphs>111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Rychlost pulzové vlny </vt:lpstr>
      <vt:lpstr>Definice pulzové vlny</vt:lpstr>
      <vt:lpstr>Křivka pulzové vlny</vt:lpstr>
      <vt:lpstr>Rychlost pulzové vlny</vt:lpstr>
      <vt:lpstr>Faktory ovlivňující rychlost pulzové vlny</vt:lpstr>
      <vt:lpstr>Změna pulzové vlny vlivem věku – vyšší věk</vt:lpstr>
      <vt:lpstr>Změna pulzové vlny vlivem věku – dětský věk</vt:lpstr>
      <vt:lpstr>Změna pulzové vlny vlivem věku</vt:lpstr>
      <vt:lpstr>Hodnoty pulzové vlny</vt:lpstr>
      <vt:lpstr>Metody měření pulzové vlny</vt:lpstr>
      <vt:lpstr>Sfygmografické měření pulzové vlny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23</cp:revision>
  <cp:lastPrinted>1601-01-01T00:00:00Z</cp:lastPrinted>
  <dcterms:created xsi:type="dcterms:W3CDTF">2018-10-05T10:13:37Z</dcterms:created>
  <dcterms:modified xsi:type="dcterms:W3CDTF">2022-03-04T09:43:17Z</dcterms:modified>
</cp:coreProperties>
</file>