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9"/>
  </p:notesMasterIdLst>
  <p:sldIdLst>
    <p:sldId id="256" r:id="rId3"/>
    <p:sldId id="293" r:id="rId4"/>
    <p:sldId id="294" r:id="rId5"/>
    <p:sldId id="295" r:id="rId6"/>
    <p:sldId id="296" r:id="rId7"/>
    <p:sldId id="316" r:id="rId8"/>
    <p:sldId id="297" r:id="rId9"/>
    <p:sldId id="299" r:id="rId10"/>
    <p:sldId id="300" r:id="rId11"/>
    <p:sldId id="301" r:id="rId12"/>
    <p:sldId id="302" r:id="rId13"/>
    <p:sldId id="303" r:id="rId14"/>
    <p:sldId id="323" r:id="rId15"/>
    <p:sldId id="304" r:id="rId16"/>
    <p:sldId id="306" r:id="rId17"/>
    <p:sldId id="305" r:id="rId18"/>
    <p:sldId id="307" r:id="rId19"/>
    <p:sldId id="350" r:id="rId20"/>
    <p:sldId id="351" r:id="rId21"/>
    <p:sldId id="343" r:id="rId22"/>
    <p:sldId id="308" r:id="rId23"/>
    <p:sldId id="309" r:id="rId24"/>
    <p:sldId id="334" r:id="rId25"/>
    <p:sldId id="353" r:id="rId26"/>
    <p:sldId id="352" r:id="rId27"/>
    <p:sldId id="337" r:id="rId28"/>
    <p:sldId id="321" r:id="rId29"/>
    <p:sldId id="258" r:id="rId30"/>
    <p:sldId id="339" r:id="rId31"/>
    <p:sldId id="322" r:id="rId32"/>
    <p:sldId id="340" r:id="rId33"/>
    <p:sldId id="341" r:id="rId34"/>
    <p:sldId id="265" r:id="rId35"/>
    <p:sldId id="342" r:id="rId36"/>
    <p:sldId id="354" r:id="rId37"/>
    <p:sldId id="346" r:id="rId38"/>
  </p:sldIdLst>
  <p:sldSz cx="9144000" cy="6858000" type="screen4x3"/>
  <p:notesSz cx="6858000" cy="9144000"/>
  <p:custDataLst>
    <p:tags r:id="rId4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tar"/>
            <c:size val="15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List1!$A$2:$A$11</c:f>
              <c:numCache>
                <c:formatCode>General</c:formatCode>
                <c:ptCount val="10"/>
                <c:pt idx="0">
                  <c:v>0</c:v>
                </c:pt>
                <c:pt idx="1">
                  <c:v>1.085</c:v>
                </c:pt>
                <c:pt idx="2">
                  <c:v>1.9849999999999999</c:v>
                </c:pt>
                <c:pt idx="3">
                  <c:v>2.9249999999999998</c:v>
                </c:pt>
                <c:pt idx="4">
                  <c:v>3.887</c:v>
                </c:pt>
                <c:pt idx="5">
                  <c:v>4.9700000000000006</c:v>
                </c:pt>
                <c:pt idx="6">
                  <c:v>5.9870000000000001</c:v>
                </c:pt>
                <c:pt idx="7">
                  <c:v>6.98</c:v>
                </c:pt>
                <c:pt idx="8">
                  <c:v>8.077</c:v>
                </c:pt>
                <c:pt idx="9">
                  <c:v>9.0400000000000009</c:v>
                </c:pt>
              </c:numCache>
            </c:numRef>
          </c:xVal>
          <c:yVal>
            <c:numRef>
              <c:f>List1!$B$2:$B$11</c:f>
              <c:numCache>
                <c:formatCode>General</c:formatCode>
                <c:ptCount val="10"/>
                <c:pt idx="0">
                  <c:v>55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60</c:v>
                </c:pt>
                <c:pt idx="8">
                  <c:v>54</c:v>
                </c:pt>
                <c:pt idx="9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DC-44A6-8EC4-6DE297EC6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7064"/>
        <c:axId val="129477456"/>
      </c:scatterChart>
      <c:valAx>
        <c:axId val="129477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Doba [s]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456"/>
        <c:crosses val="autoZero"/>
        <c:crossBetween val="midCat"/>
      </c:valAx>
      <c:valAx>
        <c:axId val="129477456"/>
        <c:scaling>
          <c:orientation val="minMax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Frekvence [tepy/min]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List1!$A$2:$A$390</c:f>
              <c:numCache>
                <c:formatCode>General</c:formatCode>
                <c:ptCount val="389"/>
                <c:pt idx="0">
                  <c:v>840</c:v>
                </c:pt>
                <c:pt idx="1">
                  <c:v>828</c:v>
                </c:pt>
                <c:pt idx="2">
                  <c:v>760</c:v>
                </c:pt>
                <c:pt idx="3">
                  <c:v>756</c:v>
                </c:pt>
                <c:pt idx="4">
                  <c:v>808</c:v>
                </c:pt>
                <c:pt idx="5">
                  <c:v>856</c:v>
                </c:pt>
                <c:pt idx="6">
                  <c:v>768</c:v>
                </c:pt>
                <c:pt idx="7">
                  <c:v>780</c:v>
                </c:pt>
                <c:pt idx="8">
                  <c:v>808</c:v>
                </c:pt>
                <c:pt idx="9">
                  <c:v>756</c:v>
                </c:pt>
                <c:pt idx="10">
                  <c:v>708</c:v>
                </c:pt>
                <c:pt idx="11">
                  <c:v>728</c:v>
                </c:pt>
                <c:pt idx="12">
                  <c:v>756</c:v>
                </c:pt>
                <c:pt idx="13">
                  <c:v>732</c:v>
                </c:pt>
                <c:pt idx="14">
                  <c:v>708</c:v>
                </c:pt>
                <c:pt idx="15">
                  <c:v>732</c:v>
                </c:pt>
                <c:pt idx="16">
                  <c:v>800</c:v>
                </c:pt>
                <c:pt idx="17">
                  <c:v>784</c:v>
                </c:pt>
                <c:pt idx="18">
                  <c:v>732</c:v>
                </c:pt>
                <c:pt idx="19">
                  <c:v>764</c:v>
                </c:pt>
                <c:pt idx="20">
                  <c:v>804</c:v>
                </c:pt>
                <c:pt idx="21">
                  <c:v>756</c:v>
                </c:pt>
                <c:pt idx="22">
                  <c:v>716</c:v>
                </c:pt>
                <c:pt idx="23">
                  <c:v>748</c:v>
                </c:pt>
                <c:pt idx="24">
                  <c:v>800</c:v>
                </c:pt>
                <c:pt idx="25">
                  <c:v>756</c:v>
                </c:pt>
                <c:pt idx="26">
                  <c:v>708</c:v>
                </c:pt>
                <c:pt idx="27">
                  <c:v>740</c:v>
                </c:pt>
                <c:pt idx="28">
                  <c:v>808</c:v>
                </c:pt>
                <c:pt idx="29">
                  <c:v>784</c:v>
                </c:pt>
                <c:pt idx="30">
                  <c:v>728</c:v>
                </c:pt>
                <c:pt idx="31">
                  <c:v>764</c:v>
                </c:pt>
                <c:pt idx="32">
                  <c:v>808</c:v>
                </c:pt>
                <c:pt idx="33">
                  <c:v>800</c:v>
                </c:pt>
                <c:pt idx="34">
                  <c:v>728</c:v>
                </c:pt>
                <c:pt idx="35">
                  <c:v>744</c:v>
                </c:pt>
                <c:pt idx="36">
                  <c:v>780</c:v>
                </c:pt>
                <c:pt idx="37">
                  <c:v>764</c:v>
                </c:pt>
                <c:pt idx="38">
                  <c:v>712</c:v>
                </c:pt>
                <c:pt idx="39">
                  <c:v>728</c:v>
                </c:pt>
                <c:pt idx="40">
                  <c:v>772</c:v>
                </c:pt>
                <c:pt idx="41">
                  <c:v>784</c:v>
                </c:pt>
                <c:pt idx="42">
                  <c:v>724</c:v>
                </c:pt>
                <c:pt idx="43">
                  <c:v>728</c:v>
                </c:pt>
                <c:pt idx="44">
                  <c:v>768</c:v>
                </c:pt>
                <c:pt idx="45">
                  <c:v>800</c:v>
                </c:pt>
                <c:pt idx="46">
                  <c:v>756</c:v>
                </c:pt>
                <c:pt idx="47">
                  <c:v>800</c:v>
                </c:pt>
                <c:pt idx="48">
                  <c:v>856</c:v>
                </c:pt>
                <c:pt idx="49">
                  <c:v>804</c:v>
                </c:pt>
                <c:pt idx="50">
                  <c:v>736</c:v>
                </c:pt>
                <c:pt idx="51">
                  <c:v>736</c:v>
                </c:pt>
                <c:pt idx="52">
                  <c:v>760</c:v>
                </c:pt>
                <c:pt idx="53">
                  <c:v>732</c:v>
                </c:pt>
                <c:pt idx="54">
                  <c:v>712</c:v>
                </c:pt>
                <c:pt idx="55">
                  <c:v>784</c:v>
                </c:pt>
                <c:pt idx="56">
                  <c:v>876</c:v>
                </c:pt>
                <c:pt idx="57">
                  <c:v>836</c:v>
                </c:pt>
                <c:pt idx="58">
                  <c:v>788</c:v>
                </c:pt>
                <c:pt idx="59">
                  <c:v>868</c:v>
                </c:pt>
                <c:pt idx="60">
                  <c:v>916</c:v>
                </c:pt>
                <c:pt idx="61">
                  <c:v>796</c:v>
                </c:pt>
                <c:pt idx="62">
                  <c:v>780</c:v>
                </c:pt>
                <c:pt idx="63">
                  <c:v>828</c:v>
                </c:pt>
                <c:pt idx="64">
                  <c:v>828</c:v>
                </c:pt>
                <c:pt idx="65">
                  <c:v>756</c:v>
                </c:pt>
                <c:pt idx="66">
                  <c:v>768</c:v>
                </c:pt>
                <c:pt idx="67">
                  <c:v>792</c:v>
                </c:pt>
                <c:pt idx="68">
                  <c:v>764</c:v>
                </c:pt>
                <c:pt idx="69">
                  <c:v>704</c:v>
                </c:pt>
                <c:pt idx="70">
                  <c:v>720</c:v>
                </c:pt>
                <c:pt idx="71">
                  <c:v>744</c:v>
                </c:pt>
                <c:pt idx="72">
                  <c:v>748</c:v>
                </c:pt>
                <c:pt idx="73">
                  <c:v>716</c:v>
                </c:pt>
                <c:pt idx="74">
                  <c:v>732</c:v>
                </c:pt>
                <c:pt idx="75">
                  <c:v>772</c:v>
                </c:pt>
                <c:pt idx="76">
                  <c:v>768</c:v>
                </c:pt>
                <c:pt idx="77">
                  <c:v>724</c:v>
                </c:pt>
                <c:pt idx="78">
                  <c:v>724</c:v>
                </c:pt>
                <c:pt idx="79">
                  <c:v>740</c:v>
                </c:pt>
                <c:pt idx="80">
                  <c:v>740</c:v>
                </c:pt>
                <c:pt idx="81">
                  <c:v>704</c:v>
                </c:pt>
                <c:pt idx="82">
                  <c:v>688</c:v>
                </c:pt>
                <c:pt idx="83">
                  <c:v>708</c:v>
                </c:pt>
                <c:pt idx="84">
                  <c:v>740</c:v>
                </c:pt>
                <c:pt idx="85">
                  <c:v>728</c:v>
                </c:pt>
                <c:pt idx="86">
                  <c:v>700</c:v>
                </c:pt>
                <c:pt idx="87">
                  <c:v>728</c:v>
                </c:pt>
                <c:pt idx="88">
                  <c:v>760</c:v>
                </c:pt>
                <c:pt idx="89">
                  <c:v>744</c:v>
                </c:pt>
                <c:pt idx="90">
                  <c:v>704</c:v>
                </c:pt>
                <c:pt idx="91">
                  <c:v>708</c:v>
                </c:pt>
                <c:pt idx="92">
                  <c:v>716</c:v>
                </c:pt>
                <c:pt idx="93">
                  <c:v>728</c:v>
                </c:pt>
                <c:pt idx="94">
                  <c:v>700</c:v>
                </c:pt>
                <c:pt idx="95">
                  <c:v>700</c:v>
                </c:pt>
                <c:pt idx="96">
                  <c:v>736</c:v>
                </c:pt>
                <c:pt idx="97">
                  <c:v>764</c:v>
                </c:pt>
                <c:pt idx="98">
                  <c:v>728</c:v>
                </c:pt>
                <c:pt idx="99">
                  <c:v>744</c:v>
                </c:pt>
                <c:pt idx="100">
                  <c:v>780</c:v>
                </c:pt>
                <c:pt idx="101">
                  <c:v>764</c:v>
                </c:pt>
                <c:pt idx="102">
                  <c:v>716</c:v>
                </c:pt>
                <c:pt idx="103">
                  <c:v>752</c:v>
                </c:pt>
                <c:pt idx="104">
                  <c:v>844</c:v>
                </c:pt>
                <c:pt idx="105">
                  <c:v>868</c:v>
                </c:pt>
                <c:pt idx="106">
                  <c:v>784</c:v>
                </c:pt>
                <c:pt idx="107">
                  <c:v>792</c:v>
                </c:pt>
                <c:pt idx="108">
                  <c:v>828</c:v>
                </c:pt>
                <c:pt idx="109">
                  <c:v>820</c:v>
                </c:pt>
                <c:pt idx="110">
                  <c:v>752</c:v>
                </c:pt>
                <c:pt idx="111">
                  <c:v>788</c:v>
                </c:pt>
                <c:pt idx="112">
                  <c:v>840</c:v>
                </c:pt>
                <c:pt idx="113">
                  <c:v>796</c:v>
                </c:pt>
                <c:pt idx="114">
                  <c:v>756</c:v>
                </c:pt>
                <c:pt idx="115">
                  <c:v>812</c:v>
                </c:pt>
                <c:pt idx="116">
                  <c:v>864</c:v>
                </c:pt>
                <c:pt idx="117">
                  <c:v>808</c:v>
                </c:pt>
                <c:pt idx="118">
                  <c:v>776</c:v>
                </c:pt>
                <c:pt idx="119">
                  <c:v>828</c:v>
                </c:pt>
                <c:pt idx="120">
                  <c:v>872</c:v>
                </c:pt>
                <c:pt idx="121">
                  <c:v>824</c:v>
                </c:pt>
                <c:pt idx="122">
                  <c:v>784</c:v>
                </c:pt>
                <c:pt idx="123">
                  <c:v>792</c:v>
                </c:pt>
                <c:pt idx="124">
                  <c:v>784</c:v>
                </c:pt>
                <c:pt idx="125">
                  <c:v>732</c:v>
                </c:pt>
                <c:pt idx="126">
                  <c:v>756</c:v>
                </c:pt>
                <c:pt idx="127">
                  <c:v>816</c:v>
                </c:pt>
                <c:pt idx="128">
                  <c:v>812</c:v>
                </c:pt>
                <c:pt idx="129">
                  <c:v>756</c:v>
                </c:pt>
                <c:pt idx="130">
                  <c:v>808</c:v>
                </c:pt>
                <c:pt idx="131">
                  <c:v>888</c:v>
                </c:pt>
                <c:pt idx="132">
                  <c:v>860</c:v>
                </c:pt>
                <c:pt idx="133">
                  <c:v>820</c:v>
                </c:pt>
                <c:pt idx="134">
                  <c:v>864</c:v>
                </c:pt>
                <c:pt idx="135">
                  <c:v>844</c:v>
                </c:pt>
                <c:pt idx="136">
                  <c:v>780</c:v>
                </c:pt>
                <c:pt idx="137">
                  <c:v>768</c:v>
                </c:pt>
                <c:pt idx="138">
                  <c:v>828</c:v>
                </c:pt>
                <c:pt idx="139">
                  <c:v>812</c:v>
                </c:pt>
                <c:pt idx="140">
                  <c:v>756</c:v>
                </c:pt>
                <c:pt idx="141">
                  <c:v>796</c:v>
                </c:pt>
                <c:pt idx="142">
                  <c:v>896</c:v>
                </c:pt>
                <c:pt idx="143">
                  <c:v>868</c:v>
                </c:pt>
                <c:pt idx="144">
                  <c:v>836</c:v>
                </c:pt>
                <c:pt idx="145">
                  <c:v>912</c:v>
                </c:pt>
                <c:pt idx="146">
                  <c:v>904</c:v>
                </c:pt>
                <c:pt idx="147">
                  <c:v>792</c:v>
                </c:pt>
                <c:pt idx="148">
                  <c:v>760</c:v>
                </c:pt>
                <c:pt idx="149">
                  <c:v>780</c:v>
                </c:pt>
                <c:pt idx="150">
                  <c:v>760</c:v>
                </c:pt>
                <c:pt idx="151">
                  <c:v>720</c:v>
                </c:pt>
                <c:pt idx="152">
                  <c:v>736</c:v>
                </c:pt>
                <c:pt idx="153">
                  <c:v>800</c:v>
                </c:pt>
                <c:pt idx="154">
                  <c:v>840</c:v>
                </c:pt>
                <c:pt idx="155">
                  <c:v>772</c:v>
                </c:pt>
                <c:pt idx="156">
                  <c:v>824</c:v>
                </c:pt>
                <c:pt idx="157">
                  <c:v>892</c:v>
                </c:pt>
                <c:pt idx="158">
                  <c:v>800</c:v>
                </c:pt>
                <c:pt idx="159">
                  <c:v>788</c:v>
                </c:pt>
                <c:pt idx="160">
                  <c:v>844</c:v>
                </c:pt>
                <c:pt idx="161">
                  <c:v>796</c:v>
                </c:pt>
                <c:pt idx="162">
                  <c:v>736</c:v>
                </c:pt>
                <c:pt idx="163">
                  <c:v>764</c:v>
                </c:pt>
                <c:pt idx="164">
                  <c:v>804</c:v>
                </c:pt>
                <c:pt idx="165">
                  <c:v>840</c:v>
                </c:pt>
                <c:pt idx="166">
                  <c:v>792</c:v>
                </c:pt>
                <c:pt idx="167">
                  <c:v>804</c:v>
                </c:pt>
                <c:pt idx="168">
                  <c:v>852</c:v>
                </c:pt>
                <c:pt idx="169">
                  <c:v>820</c:v>
                </c:pt>
                <c:pt idx="170">
                  <c:v>752</c:v>
                </c:pt>
                <c:pt idx="171">
                  <c:v>780</c:v>
                </c:pt>
                <c:pt idx="172">
                  <c:v>820</c:v>
                </c:pt>
                <c:pt idx="173">
                  <c:v>768</c:v>
                </c:pt>
                <c:pt idx="174">
                  <c:v>740</c:v>
                </c:pt>
                <c:pt idx="175">
                  <c:v>780</c:v>
                </c:pt>
                <c:pt idx="176">
                  <c:v>816</c:v>
                </c:pt>
                <c:pt idx="177">
                  <c:v>792</c:v>
                </c:pt>
                <c:pt idx="178">
                  <c:v>744</c:v>
                </c:pt>
                <c:pt idx="179">
                  <c:v>780</c:v>
                </c:pt>
                <c:pt idx="180">
                  <c:v>836</c:v>
                </c:pt>
                <c:pt idx="181">
                  <c:v>812</c:v>
                </c:pt>
                <c:pt idx="182">
                  <c:v>748</c:v>
                </c:pt>
                <c:pt idx="183">
                  <c:v>768</c:v>
                </c:pt>
                <c:pt idx="184">
                  <c:v>796</c:v>
                </c:pt>
                <c:pt idx="185">
                  <c:v>784</c:v>
                </c:pt>
                <c:pt idx="186">
                  <c:v>736</c:v>
                </c:pt>
                <c:pt idx="187">
                  <c:v>796</c:v>
                </c:pt>
                <c:pt idx="188">
                  <c:v>880</c:v>
                </c:pt>
                <c:pt idx="189">
                  <c:v>848</c:v>
                </c:pt>
                <c:pt idx="190">
                  <c:v>816</c:v>
                </c:pt>
                <c:pt idx="191">
                  <c:v>904</c:v>
                </c:pt>
                <c:pt idx="192">
                  <c:v>872</c:v>
                </c:pt>
                <c:pt idx="193">
                  <c:v>776</c:v>
                </c:pt>
                <c:pt idx="194">
                  <c:v>816</c:v>
                </c:pt>
                <c:pt idx="195">
                  <c:v>828</c:v>
                </c:pt>
                <c:pt idx="196">
                  <c:v>760</c:v>
                </c:pt>
                <c:pt idx="197">
                  <c:v>736</c:v>
                </c:pt>
                <c:pt idx="198">
                  <c:v>788</c:v>
                </c:pt>
                <c:pt idx="199">
                  <c:v>844</c:v>
                </c:pt>
                <c:pt idx="200">
                  <c:v>796</c:v>
                </c:pt>
                <c:pt idx="201">
                  <c:v>760</c:v>
                </c:pt>
                <c:pt idx="202">
                  <c:v>832</c:v>
                </c:pt>
                <c:pt idx="203">
                  <c:v>896</c:v>
                </c:pt>
                <c:pt idx="204">
                  <c:v>800</c:v>
                </c:pt>
                <c:pt idx="205">
                  <c:v>788</c:v>
                </c:pt>
                <c:pt idx="206">
                  <c:v>820</c:v>
                </c:pt>
                <c:pt idx="207">
                  <c:v>804</c:v>
                </c:pt>
                <c:pt idx="208">
                  <c:v>748</c:v>
                </c:pt>
                <c:pt idx="209">
                  <c:v>752</c:v>
                </c:pt>
                <c:pt idx="210">
                  <c:v>792</c:v>
                </c:pt>
                <c:pt idx="211">
                  <c:v>764</c:v>
                </c:pt>
                <c:pt idx="212">
                  <c:v>720</c:v>
                </c:pt>
                <c:pt idx="213">
                  <c:v>728</c:v>
                </c:pt>
                <c:pt idx="214">
                  <c:v>776</c:v>
                </c:pt>
                <c:pt idx="215">
                  <c:v>796</c:v>
                </c:pt>
                <c:pt idx="216">
                  <c:v>744</c:v>
                </c:pt>
                <c:pt idx="217">
                  <c:v>768</c:v>
                </c:pt>
                <c:pt idx="218">
                  <c:v>820</c:v>
                </c:pt>
                <c:pt idx="219">
                  <c:v>820</c:v>
                </c:pt>
                <c:pt idx="220">
                  <c:v>740</c:v>
                </c:pt>
                <c:pt idx="221">
                  <c:v>760</c:v>
                </c:pt>
                <c:pt idx="222">
                  <c:v>812</c:v>
                </c:pt>
                <c:pt idx="223">
                  <c:v>764</c:v>
                </c:pt>
                <c:pt idx="224">
                  <c:v>716</c:v>
                </c:pt>
                <c:pt idx="225">
                  <c:v>740</c:v>
                </c:pt>
                <c:pt idx="226">
                  <c:v>772</c:v>
                </c:pt>
                <c:pt idx="227">
                  <c:v>752</c:v>
                </c:pt>
                <c:pt idx="228">
                  <c:v>708</c:v>
                </c:pt>
                <c:pt idx="229">
                  <c:v>728</c:v>
                </c:pt>
                <c:pt idx="230">
                  <c:v>756</c:v>
                </c:pt>
                <c:pt idx="231">
                  <c:v>792</c:v>
                </c:pt>
                <c:pt idx="232">
                  <c:v>736</c:v>
                </c:pt>
                <c:pt idx="233">
                  <c:v>780</c:v>
                </c:pt>
                <c:pt idx="234">
                  <c:v>832</c:v>
                </c:pt>
                <c:pt idx="235">
                  <c:v>792</c:v>
                </c:pt>
                <c:pt idx="236">
                  <c:v>728</c:v>
                </c:pt>
                <c:pt idx="237">
                  <c:v>732</c:v>
                </c:pt>
                <c:pt idx="238">
                  <c:v>732</c:v>
                </c:pt>
                <c:pt idx="239">
                  <c:v>716</c:v>
                </c:pt>
                <c:pt idx="240">
                  <c:v>680</c:v>
                </c:pt>
                <c:pt idx="241">
                  <c:v>692</c:v>
                </c:pt>
                <c:pt idx="242">
                  <c:v>724</c:v>
                </c:pt>
                <c:pt idx="243">
                  <c:v>748</c:v>
                </c:pt>
                <c:pt idx="244">
                  <c:v>720</c:v>
                </c:pt>
                <c:pt idx="245">
                  <c:v>732</c:v>
                </c:pt>
                <c:pt idx="246">
                  <c:v>796</c:v>
                </c:pt>
                <c:pt idx="247">
                  <c:v>824</c:v>
                </c:pt>
                <c:pt idx="248">
                  <c:v>776</c:v>
                </c:pt>
                <c:pt idx="249">
                  <c:v>764</c:v>
                </c:pt>
                <c:pt idx="250">
                  <c:v>804</c:v>
                </c:pt>
                <c:pt idx="251">
                  <c:v>776</c:v>
                </c:pt>
                <c:pt idx="252">
                  <c:v>732</c:v>
                </c:pt>
                <c:pt idx="253">
                  <c:v>744</c:v>
                </c:pt>
                <c:pt idx="254">
                  <c:v>780</c:v>
                </c:pt>
                <c:pt idx="255">
                  <c:v>776</c:v>
                </c:pt>
                <c:pt idx="256">
                  <c:v>728</c:v>
                </c:pt>
                <c:pt idx="257">
                  <c:v>724</c:v>
                </c:pt>
                <c:pt idx="258">
                  <c:v>768</c:v>
                </c:pt>
                <c:pt idx="259">
                  <c:v>772</c:v>
                </c:pt>
                <c:pt idx="260">
                  <c:v>728</c:v>
                </c:pt>
                <c:pt idx="261">
                  <c:v>736</c:v>
                </c:pt>
                <c:pt idx="262">
                  <c:v>776</c:v>
                </c:pt>
                <c:pt idx="263">
                  <c:v>776</c:v>
                </c:pt>
                <c:pt idx="264">
                  <c:v>732</c:v>
                </c:pt>
                <c:pt idx="265">
                  <c:v>740</c:v>
                </c:pt>
                <c:pt idx="266">
                  <c:v>788</c:v>
                </c:pt>
                <c:pt idx="267">
                  <c:v>788</c:v>
                </c:pt>
                <c:pt idx="268">
                  <c:v>736</c:v>
                </c:pt>
                <c:pt idx="269">
                  <c:v>752</c:v>
                </c:pt>
                <c:pt idx="270">
                  <c:v>780</c:v>
                </c:pt>
                <c:pt idx="271">
                  <c:v>784</c:v>
                </c:pt>
                <c:pt idx="272">
                  <c:v>736</c:v>
                </c:pt>
                <c:pt idx="273">
                  <c:v>752</c:v>
                </c:pt>
                <c:pt idx="274">
                  <c:v>780</c:v>
                </c:pt>
                <c:pt idx="275">
                  <c:v>784</c:v>
                </c:pt>
                <c:pt idx="276">
                  <c:v>732</c:v>
                </c:pt>
                <c:pt idx="277">
                  <c:v>732</c:v>
                </c:pt>
                <c:pt idx="278">
                  <c:v>760</c:v>
                </c:pt>
                <c:pt idx="279">
                  <c:v>780</c:v>
                </c:pt>
                <c:pt idx="280">
                  <c:v>752</c:v>
                </c:pt>
                <c:pt idx="281">
                  <c:v>752</c:v>
                </c:pt>
                <c:pt idx="282">
                  <c:v>784</c:v>
                </c:pt>
                <c:pt idx="283">
                  <c:v>800</c:v>
                </c:pt>
                <c:pt idx="284">
                  <c:v>768</c:v>
                </c:pt>
                <c:pt idx="285">
                  <c:v>756</c:v>
                </c:pt>
                <c:pt idx="286">
                  <c:v>812</c:v>
                </c:pt>
                <c:pt idx="287">
                  <c:v>812</c:v>
                </c:pt>
                <c:pt idx="288">
                  <c:v>760</c:v>
                </c:pt>
                <c:pt idx="289">
                  <c:v>780</c:v>
                </c:pt>
                <c:pt idx="290">
                  <c:v>832</c:v>
                </c:pt>
                <c:pt idx="291">
                  <c:v>832</c:v>
                </c:pt>
                <c:pt idx="292">
                  <c:v>760</c:v>
                </c:pt>
                <c:pt idx="293">
                  <c:v>772</c:v>
                </c:pt>
                <c:pt idx="294">
                  <c:v>800</c:v>
                </c:pt>
                <c:pt idx="295">
                  <c:v>752</c:v>
                </c:pt>
                <c:pt idx="296">
                  <c:v>716</c:v>
                </c:pt>
                <c:pt idx="297">
                  <c:v>756</c:v>
                </c:pt>
                <c:pt idx="298">
                  <c:v>852</c:v>
                </c:pt>
                <c:pt idx="299">
                  <c:v>820</c:v>
                </c:pt>
                <c:pt idx="300">
                  <c:v>792</c:v>
                </c:pt>
                <c:pt idx="301">
                  <c:v>892</c:v>
                </c:pt>
                <c:pt idx="302">
                  <c:v>908</c:v>
                </c:pt>
                <c:pt idx="303">
                  <c:v>800</c:v>
                </c:pt>
                <c:pt idx="304">
                  <c:v>812</c:v>
                </c:pt>
                <c:pt idx="305">
                  <c:v>868</c:v>
                </c:pt>
                <c:pt idx="306">
                  <c:v>796</c:v>
                </c:pt>
                <c:pt idx="307">
                  <c:v>728</c:v>
                </c:pt>
                <c:pt idx="308">
                  <c:v>744</c:v>
                </c:pt>
                <c:pt idx="309">
                  <c:v>752</c:v>
                </c:pt>
                <c:pt idx="310">
                  <c:v>796</c:v>
                </c:pt>
                <c:pt idx="311">
                  <c:v>744</c:v>
                </c:pt>
                <c:pt idx="312">
                  <c:v>768</c:v>
                </c:pt>
                <c:pt idx="313">
                  <c:v>848</c:v>
                </c:pt>
                <c:pt idx="314">
                  <c:v>824</c:v>
                </c:pt>
                <c:pt idx="315">
                  <c:v>764</c:v>
                </c:pt>
                <c:pt idx="316">
                  <c:v>828</c:v>
                </c:pt>
                <c:pt idx="317">
                  <c:v>872</c:v>
                </c:pt>
                <c:pt idx="318">
                  <c:v>792</c:v>
                </c:pt>
                <c:pt idx="319">
                  <c:v>784</c:v>
                </c:pt>
                <c:pt idx="320">
                  <c:v>828</c:v>
                </c:pt>
                <c:pt idx="321">
                  <c:v>836</c:v>
                </c:pt>
                <c:pt idx="322">
                  <c:v>756</c:v>
                </c:pt>
                <c:pt idx="323">
                  <c:v>748</c:v>
                </c:pt>
                <c:pt idx="324">
                  <c:v>784</c:v>
                </c:pt>
                <c:pt idx="325">
                  <c:v>808</c:v>
                </c:pt>
                <c:pt idx="326">
                  <c:v>740</c:v>
                </c:pt>
                <c:pt idx="327">
                  <c:v>744</c:v>
                </c:pt>
                <c:pt idx="328">
                  <c:v>796</c:v>
                </c:pt>
                <c:pt idx="329">
                  <c:v>768</c:v>
                </c:pt>
                <c:pt idx="330">
                  <c:v>724</c:v>
                </c:pt>
                <c:pt idx="331">
                  <c:v>760</c:v>
                </c:pt>
                <c:pt idx="332">
                  <c:v>840</c:v>
                </c:pt>
                <c:pt idx="333">
                  <c:v>808</c:v>
                </c:pt>
                <c:pt idx="334">
                  <c:v>756</c:v>
                </c:pt>
                <c:pt idx="335">
                  <c:v>800</c:v>
                </c:pt>
                <c:pt idx="336">
                  <c:v>844</c:v>
                </c:pt>
                <c:pt idx="337">
                  <c:v>776</c:v>
                </c:pt>
                <c:pt idx="338">
                  <c:v>728</c:v>
                </c:pt>
                <c:pt idx="339">
                  <c:v>756</c:v>
                </c:pt>
                <c:pt idx="340">
                  <c:v>772</c:v>
                </c:pt>
                <c:pt idx="341">
                  <c:v>736</c:v>
                </c:pt>
                <c:pt idx="342">
                  <c:v>700</c:v>
                </c:pt>
                <c:pt idx="343">
                  <c:v>732</c:v>
                </c:pt>
                <c:pt idx="344">
                  <c:v>776</c:v>
                </c:pt>
                <c:pt idx="345">
                  <c:v>764</c:v>
                </c:pt>
                <c:pt idx="346">
                  <c:v>716</c:v>
                </c:pt>
                <c:pt idx="347">
                  <c:v>736</c:v>
                </c:pt>
                <c:pt idx="348">
                  <c:v>792</c:v>
                </c:pt>
                <c:pt idx="349">
                  <c:v>800</c:v>
                </c:pt>
                <c:pt idx="350">
                  <c:v>732</c:v>
                </c:pt>
                <c:pt idx="351">
                  <c:v>760</c:v>
                </c:pt>
                <c:pt idx="352">
                  <c:v>792</c:v>
                </c:pt>
                <c:pt idx="353">
                  <c:v>768</c:v>
                </c:pt>
                <c:pt idx="354">
                  <c:v>716</c:v>
                </c:pt>
                <c:pt idx="355">
                  <c:v>740</c:v>
                </c:pt>
                <c:pt idx="356">
                  <c:v>776</c:v>
                </c:pt>
                <c:pt idx="357">
                  <c:v>800</c:v>
                </c:pt>
                <c:pt idx="358">
                  <c:v>740</c:v>
                </c:pt>
                <c:pt idx="359">
                  <c:v>760</c:v>
                </c:pt>
                <c:pt idx="360">
                  <c:v>808</c:v>
                </c:pt>
                <c:pt idx="361">
                  <c:v>756</c:v>
                </c:pt>
                <c:pt idx="362">
                  <c:v>716</c:v>
                </c:pt>
                <c:pt idx="363">
                  <c:v>740</c:v>
                </c:pt>
                <c:pt idx="364">
                  <c:v>824</c:v>
                </c:pt>
                <c:pt idx="365">
                  <c:v>828</c:v>
                </c:pt>
                <c:pt idx="366">
                  <c:v>772</c:v>
                </c:pt>
                <c:pt idx="367">
                  <c:v>828</c:v>
                </c:pt>
                <c:pt idx="368">
                  <c:v>896</c:v>
                </c:pt>
                <c:pt idx="369">
                  <c:v>840</c:v>
                </c:pt>
                <c:pt idx="370">
                  <c:v>756</c:v>
                </c:pt>
                <c:pt idx="371">
                  <c:v>800</c:v>
                </c:pt>
                <c:pt idx="372">
                  <c:v>844</c:v>
                </c:pt>
                <c:pt idx="373">
                  <c:v>780</c:v>
                </c:pt>
                <c:pt idx="374">
                  <c:v>776</c:v>
                </c:pt>
                <c:pt idx="375">
                  <c:v>824</c:v>
                </c:pt>
                <c:pt idx="376">
                  <c:v>824</c:v>
                </c:pt>
                <c:pt idx="377">
                  <c:v>752</c:v>
                </c:pt>
                <c:pt idx="378">
                  <c:v>752</c:v>
                </c:pt>
                <c:pt idx="379">
                  <c:v>808</c:v>
                </c:pt>
                <c:pt idx="380">
                  <c:v>828</c:v>
                </c:pt>
                <c:pt idx="381">
                  <c:v>744</c:v>
                </c:pt>
                <c:pt idx="382">
                  <c:v>768</c:v>
                </c:pt>
                <c:pt idx="383">
                  <c:v>812</c:v>
                </c:pt>
                <c:pt idx="384">
                  <c:v>796</c:v>
                </c:pt>
                <c:pt idx="385">
                  <c:v>736</c:v>
                </c:pt>
                <c:pt idx="386">
                  <c:v>780</c:v>
                </c:pt>
                <c:pt idx="387">
                  <c:v>832</c:v>
                </c:pt>
                <c:pt idx="388">
                  <c:v>812</c:v>
                </c:pt>
              </c:numCache>
            </c:numRef>
          </c:xVal>
          <c:yVal>
            <c:numRef>
              <c:f>List1!$B$2:$B$390</c:f>
              <c:numCache>
                <c:formatCode>General</c:formatCode>
                <c:ptCount val="389"/>
                <c:pt idx="0">
                  <c:v>828</c:v>
                </c:pt>
                <c:pt idx="1">
                  <c:v>760</c:v>
                </c:pt>
                <c:pt idx="2">
                  <c:v>756</c:v>
                </c:pt>
                <c:pt idx="3">
                  <c:v>808</c:v>
                </c:pt>
                <c:pt idx="4">
                  <c:v>856</c:v>
                </c:pt>
                <c:pt idx="5">
                  <c:v>768</c:v>
                </c:pt>
                <c:pt idx="6">
                  <c:v>780</c:v>
                </c:pt>
                <c:pt idx="7">
                  <c:v>808</c:v>
                </c:pt>
                <c:pt idx="8">
                  <c:v>756</c:v>
                </c:pt>
                <c:pt idx="9">
                  <c:v>708</c:v>
                </c:pt>
                <c:pt idx="10">
                  <c:v>728</c:v>
                </c:pt>
                <c:pt idx="11">
                  <c:v>756</c:v>
                </c:pt>
                <c:pt idx="12">
                  <c:v>732</c:v>
                </c:pt>
                <c:pt idx="13">
                  <c:v>708</c:v>
                </c:pt>
                <c:pt idx="14">
                  <c:v>732</c:v>
                </c:pt>
                <c:pt idx="15">
                  <c:v>800</c:v>
                </c:pt>
                <c:pt idx="16">
                  <c:v>784</c:v>
                </c:pt>
                <c:pt idx="17">
                  <c:v>732</c:v>
                </c:pt>
                <c:pt idx="18">
                  <c:v>764</c:v>
                </c:pt>
                <c:pt idx="19">
                  <c:v>804</c:v>
                </c:pt>
                <c:pt idx="20">
                  <c:v>756</c:v>
                </c:pt>
                <c:pt idx="21">
                  <c:v>716</c:v>
                </c:pt>
                <c:pt idx="22">
                  <c:v>748</c:v>
                </c:pt>
                <c:pt idx="23">
                  <c:v>800</c:v>
                </c:pt>
                <c:pt idx="24">
                  <c:v>756</c:v>
                </c:pt>
                <c:pt idx="25">
                  <c:v>708</c:v>
                </c:pt>
                <c:pt idx="26">
                  <c:v>740</c:v>
                </c:pt>
                <c:pt idx="27">
                  <c:v>808</c:v>
                </c:pt>
                <c:pt idx="28">
                  <c:v>784</c:v>
                </c:pt>
                <c:pt idx="29">
                  <c:v>728</c:v>
                </c:pt>
                <c:pt idx="30">
                  <c:v>764</c:v>
                </c:pt>
                <c:pt idx="31">
                  <c:v>808</c:v>
                </c:pt>
                <c:pt idx="32">
                  <c:v>800</c:v>
                </c:pt>
                <c:pt idx="33">
                  <c:v>728</c:v>
                </c:pt>
                <c:pt idx="34">
                  <c:v>744</c:v>
                </c:pt>
                <c:pt idx="35">
                  <c:v>780</c:v>
                </c:pt>
                <c:pt idx="36">
                  <c:v>764</c:v>
                </c:pt>
                <c:pt idx="37">
                  <c:v>712</c:v>
                </c:pt>
                <c:pt idx="38">
                  <c:v>728</c:v>
                </c:pt>
                <c:pt idx="39">
                  <c:v>772</c:v>
                </c:pt>
                <c:pt idx="40">
                  <c:v>784</c:v>
                </c:pt>
                <c:pt idx="41">
                  <c:v>724</c:v>
                </c:pt>
                <c:pt idx="42">
                  <c:v>728</c:v>
                </c:pt>
                <c:pt idx="43">
                  <c:v>768</c:v>
                </c:pt>
                <c:pt idx="44">
                  <c:v>800</c:v>
                </c:pt>
                <c:pt idx="45">
                  <c:v>756</c:v>
                </c:pt>
                <c:pt idx="46">
                  <c:v>800</c:v>
                </c:pt>
                <c:pt idx="47">
                  <c:v>856</c:v>
                </c:pt>
                <c:pt idx="48">
                  <c:v>804</c:v>
                </c:pt>
                <c:pt idx="49">
                  <c:v>736</c:v>
                </c:pt>
                <c:pt idx="50">
                  <c:v>736</c:v>
                </c:pt>
                <c:pt idx="51">
                  <c:v>760</c:v>
                </c:pt>
                <c:pt idx="52">
                  <c:v>732</c:v>
                </c:pt>
                <c:pt idx="53">
                  <c:v>712</c:v>
                </c:pt>
                <c:pt idx="54">
                  <c:v>784</c:v>
                </c:pt>
                <c:pt idx="55">
                  <c:v>876</c:v>
                </c:pt>
                <c:pt idx="56">
                  <c:v>836</c:v>
                </c:pt>
                <c:pt idx="57">
                  <c:v>788</c:v>
                </c:pt>
                <c:pt idx="58">
                  <c:v>868</c:v>
                </c:pt>
                <c:pt idx="59">
                  <c:v>916</c:v>
                </c:pt>
                <c:pt idx="60">
                  <c:v>796</c:v>
                </c:pt>
                <c:pt idx="61">
                  <c:v>780</c:v>
                </c:pt>
                <c:pt idx="62">
                  <c:v>828</c:v>
                </c:pt>
                <c:pt idx="63">
                  <c:v>828</c:v>
                </c:pt>
                <c:pt idx="64">
                  <c:v>756</c:v>
                </c:pt>
                <c:pt idx="65">
                  <c:v>768</c:v>
                </c:pt>
                <c:pt idx="66">
                  <c:v>792</c:v>
                </c:pt>
                <c:pt idx="67">
                  <c:v>764</c:v>
                </c:pt>
                <c:pt idx="68">
                  <c:v>704</c:v>
                </c:pt>
                <c:pt idx="69">
                  <c:v>720</c:v>
                </c:pt>
                <c:pt idx="70">
                  <c:v>744</c:v>
                </c:pt>
                <c:pt idx="71">
                  <c:v>748</c:v>
                </c:pt>
                <c:pt idx="72">
                  <c:v>716</c:v>
                </c:pt>
                <c:pt idx="73">
                  <c:v>732</c:v>
                </c:pt>
                <c:pt idx="74">
                  <c:v>772</c:v>
                </c:pt>
                <c:pt idx="75">
                  <c:v>768</c:v>
                </c:pt>
                <c:pt idx="76">
                  <c:v>724</c:v>
                </c:pt>
                <c:pt idx="77">
                  <c:v>724</c:v>
                </c:pt>
                <c:pt idx="78">
                  <c:v>740</c:v>
                </c:pt>
                <c:pt idx="79">
                  <c:v>740</c:v>
                </c:pt>
                <c:pt idx="80">
                  <c:v>704</c:v>
                </c:pt>
                <c:pt idx="81">
                  <c:v>688</c:v>
                </c:pt>
                <c:pt idx="82">
                  <c:v>708</c:v>
                </c:pt>
                <c:pt idx="83">
                  <c:v>740</c:v>
                </c:pt>
                <c:pt idx="84">
                  <c:v>728</c:v>
                </c:pt>
                <c:pt idx="85">
                  <c:v>700</c:v>
                </c:pt>
                <c:pt idx="86">
                  <c:v>728</c:v>
                </c:pt>
                <c:pt idx="87">
                  <c:v>760</c:v>
                </c:pt>
                <c:pt idx="88">
                  <c:v>744</c:v>
                </c:pt>
                <c:pt idx="89">
                  <c:v>704</c:v>
                </c:pt>
                <c:pt idx="90">
                  <c:v>708</c:v>
                </c:pt>
                <c:pt idx="91">
                  <c:v>716</c:v>
                </c:pt>
                <c:pt idx="92">
                  <c:v>728</c:v>
                </c:pt>
                <c:pt idx="93">
                  <c:v>700</c:v>
                </c:pt>
                <c:pt idx="94">
                  <c:v>700</c:v>
                </c:pt>
                <c:pt idx="95">
                  <c:v>736</c:v>
                </c:pt>
                <c:pt idx="96">
                  <c:v>764</c:v>
                </c:pt>
                <c:pt idx="97">
                  <c:v>728</c:v>
                </c:pt>
                <c:pt idx="98">
                  <c:v>744</c:v>
                </c:pt>
                <c:pt idx="99">
                  <c:v>780</c:v>
                </c:pt>
                <c:pt idx="100">
                  <c:v>764</c:v>
                </c:pt>
                <c:pt idx="101">
                  <c:v>716</c:v>
                </c:pt>
                <c:pt idx="102">
                  <c:v>752</c:v>
                </c:pt>
                <c:pt idx="103">
                  <c:v>844</c:v>
                </c:pt>
                <c:pt idx="104">
                  <c:v>868</c:v>
                </c:pt>
                <c:pt idx="105">
                  <c:v>784</c:v>
                </c:pt>
                <c:pt idx="106">
                  <c:v>792</c:v>
                </c:pt>
                <c:pt idx="107">
                  <c:v>828</c:v>
                </c:pt>
                <c:pt idx="108">
                  <c:v>820</c:v>
                </c:pt>
                <c:pt idx="109">
                  <c:v>752</c:v>
                </c:pt>
                <c:pt idx="110">
                  <c:v>788</c:v>
                </c:pt>
                <c:pt idx="111">
                  <c:v>840</c:v>
                </c:pt>
                <c:pt idx="112">
                  <c:v>796</c:v>
                </c:pt>
                <c:pt idx="113">
                  <c:v>756</c:v>
                </c:pt>
                <c:pt idx="114">
                  <c:v>812</c:v>
                </c:pt>
                <c:pt idx="115">
                  <c:v>864</c:v>
                </c:pt>
                <c:pt idx="116">
                  <c:v>808</c:v>
                </c:pt>
                <c:pt idx="117">
                  <c:v>776</c:v>
                </c:pt>
                <c:pt idx="118">
                  <c:v>828</c:v>
                </c:pt>
                <c:pt idx="119">
                  <c:v>872</c:v>
                </c:pt>
                <c:pt idx="120">
                  <c:v>824</c:v>
                </c:pt>
                <c:pt idx="121">
                  <c:v>784</c:v>
                </c:pt>
                <c:pt idx="122">
                  <c:v>792</c:v>
                </c:pt>
                <c:pt idx="123">
                  <c:v>784</c:v>
                </c:pt>
                <c:pt idx="124">
                  <c:v>732</c:v>
                </c:pt>
                <c:pt idx="125">
                  <c:v>756</c:v>
                </c:pt>
                <c:pt idx="126">
                  <c:v>816</c:v>
                </c:pt>
                <c:pt idx="127">
                  <c:v>812</c:v>
                </c:pt>
                <c:pt idx="128">
                  <c:v>756</c:v>
                </c:pt>
                <c:pt idx="129">
                  <c:v>808</c:v>
                </c:pt>
                <c:pt idx="130">
                  <c:v>888</c:v>
                </c:pt>
                <c:pt idx="131">
                  <c:v>860</c:v>
                </c:pt>
                <c:pt idx="132">
                  <c:v>820</c:v>
                </c:pt>
                <c:pt idx="133">
                  <c:v>864</c:v>
                </c:pt>
                <c:pt idx="134">
                  <c:v>844</c:v>
                </c:pt>
                <c:pt idx="135">
                  <c:v>780</c:v>
                </c:pt>
                <c:pt idx="136">
                  <c:v>768</c:v>
                </c:pt>
                <c:pt idx="137">
                  <c:v>828</c:v>
                </c:pt>
                <c:pt idx="138">
                  <c:v>812</c:v>
                </c:pt>
                <c:pt idx="139">
                  <c:v>756</c:v>
                </c:pt>
                <c:pt idx="140">
                  <c:v>796</c:v>
                </c:pt>
                <c:pt idx="141">
                  <c:v>896</c:v>
                </c:pt>
                <c:pt idx="142">
                  <c:v>868</c:v>
                </c:pt>
                <c:pt idx="143">
                  <c:v>836</c:v>
                </c:pt>
                <c:pt idx="144">
                  <c:v>912</c:v>
                </c:pt>
                <c:pt idx="145">
                  <c:v>904</c:v>
                </c:pt>
                <c:pt idx="146">
                  <c:v>792</c:v>
                </c:pt>
                <c:pt idx="147">
                  <c:v>760</c:v>
                </c:pt>
                <c:pt idx="148">
                  <c:v>780</c:v>
                </c:pt>
                <c:pt idx="149">
                  <c:v>760</c:v>
                </c:pt>
                <c:pt idx="150">
                  <c:v>720</c:v>
                </c:pt>
                <c:pt idx="151">
                  <c:v>736</c:v>
                </c:pt>
                <c:pt idx="152">
                  <c:v>800</c:v>
                </c:pt>
                <c:pt idx="153">
                  <c:v>840</c:v>
                </c:pt>
                <c:pt idx="154">
                  <c:v>772</c:v>
                </c:pt>
                <c:pt idx="155">
                  <c:v>824</c:v>
                </c:pt>
                <c:pt idx="156">
                  <c:v>892</c:v>
                </c:pt>
                <c:pt idx="157">
                  <c:v>800</c:v>
                </c:pt>
                <c:pt idx="158">
                  <c:v>788</c:v>
                </c:pt>
                <c:pt idx="159">
                  <c:v>844</c:v>
                </c:pt>
                <c:pt idx="160">
                  <c:v>796</c:v>
                </c:pt>
                <c:pt idx="161">
                  <c:v>736</c:v>
                </c:pt>
                <c:pt idx="162">
                  <c:v>764</c:v>
                </c:pt>
                <c:pt idx="163">
                  <c:v>804</c:v>
                </c:pt>
                <c:pt idx="164">
                  <c:v>840</c:v>
                </c:pt>
                <c:pt idx="165">
                  <c:v>792</c:v>
                </c:pt>
                <c:pt idx="166">
                  <c:v>804</c:v>
                </c:pt>
                <c:pt idx="167">
                  <c:v>852</c:v>
                </c:pt>
                <c:pt idx="168">
                  <c:v>820</c:v>
                </c:pt>
                <c:pt idx="169">
                  <c:v>752</c:v>
                </c:pt>
                <c:pt idx="170">
                  <c:v>780</c:v>
                </c:pt>
                <c:pt idx="171">
                  <c:v>820</c:v>
                </c:pt>
                <c:pt idx="172">
                  <c:v>768</c:v>
                </c:pt>
                <c:pt idx="173">
                  <c:v>740</c:v>
                </c:pt>
                <c:pt idx="174">
                  <c:v>780</c:v>
                </c:pt>
                <c:pt idx="175">
                  <c:v>816</c:v>
                </c:pt>
                <c:pt idx="176">
                  <c:v>792</c:v>
                </c:pt>
                <c:pt idx="177">
                  <c:v>744</c:v>
                </c:pt>
                <c:pt idx="178">
                  <c:v>780</c:v>
                </c:pt>
                <c:pt idx="179">
                  <c:v>836</c:v>
                </c:pt>
                <c:pt idx="180">
                  <c:v>812</c:v>
                </c:pt>
                <c:pt idx="181">
                  <c:v>748</c:v>
                </c:pt>
                <c:pt idx="182">
                  <c:v>768</c:v>
                </c:pt>
                <c:pt idx="183">
                  <c:v>796</c:v>
                </c:pt>
                <c:pt idx="184">
                  <c:v>784</c:v>
                </c:pt>
                <c:pt idx="185">
                  <c:v>736</c:v>
                </c:pt>
                <c:pt idx="186">
                  <c:v>796</c:v>
                </c:pt>
                <c:pt idx="187">
                  <c:v>880</c:v>
                </c:pt>
                <c:pt idx="188">
                  <c:v>848</c:v>
                </c:pt>
                <c:pt idx="189">
                  <c:v>816</c:v>
                </c:pt>
                <c:pt idx="190">
                  <c:v>904</c:v>
                </c:pt>
                <c:pt idx="191">
                  <c:v>872</c:v>
                </c:pt>
                <c:pt idx="192">
                  <c:v>776</c:v>
                </c:pt>
                <c:pt idx="193">
                  <c:v>816</c:v>
                </c:pt>
                <c:pt idx="194">
                  <c:v>828</c:v>
                </c:pt>
                <c:pt idx="195">
                  <c:v>760</c:v>
                </c:pt>
                <c:pt idx="196">
                  <c:v>736</c:v>
                </c:pt>
                <c:pt idx="197">
                  <c:v>788</c:v>
                </c:pt>
                <c:pt idx="198">
                  <c:v>844</c:v>
                </c:pt>
                <c:pt idx="199">
                  <c:v>796</c:v>
                </c:pt>
                <c:pt idx="200">
                  <c:v>760</c:v>
                </c:pt>
                <c:pt idx="201">
                  <c:v>832</c:v>
                </c:pt>
                <c:pt idx="202">
                  <c:v>896</c:v>
                </c:pt>
                <c:pt idx="203">
                  <c:v>800</c:v>
                </c:pt>
                <c:pt idx="204">
                  <c:v>788</c:v>
                </c:pt>
                <c:pt idx="205">
                  <c:v>820</c:v>
                </c:pt>
                <c:pt idx="206">
                  <c:v>804</c:v>
                </c:pt>
                <c:pt idx="207">
                  <c:v>748</c:v>
                </c:pt>
                <c:pt idx="208">
                  <c:v>752</c:v>
                </c:pt>
                <c:pt idx="209">
                  <c:v>792</c:v>
                </c:pt>
                <c:pt idx="210">
                  <c:v>764</c:v>
                </c:pt>
                <c:pt idx="211">
                  <c:v>720</c:v>
                </c:pt>
                <c:pt idx="212">
                  <c:v>728</c:v>
                </c:pt>
                <c:pt idx="213">
                  <c:v>776</c:v>
                </c:pt>
                <c:pt idx="214">
                  <c:v>796</c:v>
                </c:pt>
                <c:pt idx="215">
                  <c:v>744</c:v>
                </c:pt>
                <c:pt idx="216">
                  <c:v>768</c:v>
                </c:pt>
                <c:pt idx="217">
                  <c:v>820</c:v>
                </c:pt>
                <c:pt idx="218">
                  <c:v>820</c:v>
                </c:pt>
                <c:pt idx="219">
                  <c:v>740</c:v>
                </c:pt>
                <c:pt idx="220">
                  <c:v>760</c:v>
                </c:pt>
                <c:pt idx="221">
                  <c:v>812</c:v>
                </c:pt>
                <c:pt idx="222">
                  <c:v>764</c:v>
                </c:pt>
                <c:pt idx="223">
                  <c:v>716</c:v>
                </c:pt>
                <c:pt idx="224">
                  <c:v>740</c:v>
                </c:pt>
                <c:pt idx="225">
                  <c:v>772</c:v>
                </c:pt>
                <c:pt idx="226">
                  <c:v>752</c:v>
                </c:pt>
                <c:pt idx="227">
                  <c:v>708</c:v>
                </c:pt>
                <c:pt idx="228">
                  <c:v>728</c:v>
                </c:pt>
                <c:pt idx="229">
                  <c:v>756</c:v>
                </c:pt>
                <c:pt idx="230">
                  <c:v>792</c:v>
                </c:pt>
                <c:pt idx="231">
                  <c:v>736</c:v>
                </c:pt>
                <c:pt idx="232">
                  <c:v>780</c:v>
                </c:pt>
                <c:pt idx="233">
                  <c:v>832</c:v>
                </c:pt>
                <c:pt idx="234">
                  <c:v>792</c:v>
                </c:pt>
                <c:pt idx="235">
                  <c:v>728</c:v>
                </c:pt>
                <c:pt idx="236">
                  <c:v>732</c:v>
                </c:pt>
                <c:pt idx="237">
                  <c:v>732</c:v>
                </c:pt>
                <c:pt idx="238">
                  <c:v>716</c:v>
                </c:pt>
                <c:pt idx="239">
                  <c:v>680</c:v>
                </c:pt>
                <c:pt idx="240">
                  <c:v>692</c:v>
                </c:pt>
                <c:pt idx="241">
                  <c:v>724</c:v>
                </c:pt>
                <c:pt idx="242">
                  <c:v>748</c:v>
                </c:pt>
                <c:pt idx="243">
                  <c:v>720</c:v>
                </c:pt>
                <c:pt idx="244">
                  <c:v>732</c:v>
                </c:pt>
                <c:pt idx="245">
                  <c:v>796</c:v>
                </c:pt>
                <c:pt idx="246">
                  <c:v>824</c:v>
                </c:pt>
                <c:pt idx="247">
                  <c:v>776</c:v>
                </c:pt>
                <c:pt idx="248">
                  <c:v>764</c:v>
                </c:pt>
                <c:pt idx="249">
                  <c:v>804</c:v>
                </c:pt>
                <c:pt idx="250">
                  <c:v>776</c:v>
                </c:pt>
                <c:pt idx="251">
                  <c:v>732</c:v>
                </c:pt>
                <c:pt idx="252">
                  <c:v>744</c:v>
                </c:pt>
                <c:pt idx="253">
                  <c:v>780</c:v>
                </c:pt>
                <c:pt idx="254">
                  <c:v>776</c:v>
                </c:pt>
                <c:pt idx="255">
                  <c:v>728</c:v>
                </c:pt>
                <c:pt idx="256">
                  <c:v>724</c:v>
                </c:pt>
                <c:pt idx="257">
                  <c:v>768</c:v>
                </c:pt>
                <c:pt idx="258">
                  <c:v>772</c:v>
                </c:pt>
                <c:pt idx="259">
                  <c:v>728</c:v>
                </c:pt>
                <c:pt idx="260">
                  <c:v>736</c:v>
                </c:pt>
                <c:pt idx="261">
                  <c:v>776</c:v>
                </c:pt>
                <c:pt idx="262">
                  <c:v>776</c:v>
                </c:pt>
                <c:pt idx="263">
                  <c:v>732</c:v>
                </c:pt>
                <c:pt idx="264">
                  <c:v>740</c:v>
                </c:pt>
                <c:pt idx="265">
                  <c:v>788</c:v>
                </c:pt>
                <c:pt idx="266">
                  <c:v>788</c:v>
                </c:pt>
                <c:pt idx="267">
                  <c:v>736</c:v>
                </c:pt>
                <c:pt idx="268">
                  <c:v>752</c:v>
                </c:pt>
                <c:pt idx="269">
                  <c:v>780</c:v>
                </c:pt>
                <c:pt idx="270">
                  <c:v>784</c:v>
                </c:pt>
                <c:pt idx="271">
                  <c:v>736</c:v>
                </c:pt>
                <c:pt idx="272">
                  <c:v>752</c:v>
                </c:pt>
                <c:pt idx="273">
                  <c:v>780</c:v>
                </c:pt>
                <c:pt idx="274">
                  <c:v>784</c:v>
                </c:pt>
                <c:pt idx="275">
                  <c:v>732</c:v>
                </c:pt>
                <c:pt idx="276">
                  <c:v>732</c:v>
                </c:pt>
                <c:pt idx="277">
                  <c:v>760</c:v>
                </c:pt>
                <c:pt idx="278">
                  <c:v>780</c:v>
                </c:pt>
                <c:pt idx="279">
                  <c:v>752</c:v>
                </c:pt>
                <c:pt idx="280">
                  <c:v>752</c:v>
                </c:pt>
                <c:pt idx="281">
                  <c:v>784</c:v>
                </c:pt>
                <c:pt idx="282">
                  <c:v>800</c:v>
                </c:pt>
                <c:pt idx="283">
                  <c:v>768</c:v>
                </c:pt>
                <c:pt idx="284">
                  <c:v>756</c:v>
                </c:pt>
                <c:pt idx="285">
                  <c:v>812</c:v>
                </c:pt>
                <c:pt idx="286">
                  <c:v>812</c:v>
                </c:pt>
                <c:pt idx="287">
                  <c:v>760</c:v>
                </c:pt>
                <c:pt idx="288">
                  <c:v>780</c:v>
                </c:pt>
                <c:pt idx="289">
                  <c:v>832</c:v>
                </c:pt>
                <c:pt idx="290">
                  <c:v>832</c:v>
                </c:pt>
                <c:pt idx="291">
                  <c:v>760</c:v>
                </c:pt>
                <c:pt idx="292">
                  <c:v>772</c:v>
                </c:pt>
                <c:pt idx="293">
                  <c:v>800</c:v>
                </c:pt>
                <c:pt idx="294">
                  <c:v>752</c:v>
                </c:pt>
                <c:pt idx="295">
                  <c:v>716</c:v>
                </c:pt>
                <c:pt idx="296">
                  <c:v>756</c:v>
                </c:pt>
                <c:pt idx="297">
                  <c:v>852</c:v>
                </c:pt>
                <c:pt idx="298">
                  <c:v>820</c:v>
                </c:pt>
                <c:pt idx="299">
                  <c:v>792</c:v>
                </c:pt>
                <c:pt idx="300">
                  <c:v>892</c:v>
                </c:pt>
                <c:pt idx="301">
                  <c:v>908</c:v>
                </c:pt>
                <c:pt idx="302">
                  <c:v>800</c:v>
                </c:pt>
                <c:pt idx="303">
                  <c:v>812</c:v>
                </c:pt>
                <c:pt idx="304">
                  <c:v>868</c:v>
                </c:pt>
                <c:pt idx="305">
                  <c:v>796</c:v>
                </c:pt>
                <c:pt idx="306">
                  <c:v>728</c:v>
                </c:pt>
                <c:pt idx="307">
                  <c:v>744</c:v>
                </c:pt>
                <c:pt idx="308">
                  <c:v>752</c:v>
                </c:pt>
                <c:pt idx="309">
                  <c:v>796</c:v>
                </c:pt>
                <c:pt idx="310">
                  <c:v>744</c:v>
                </c:pt>
                <c:pt idx="311">
                  <c:v>768</c:v>
                </c:pt>
                <c:pt idx="312">
                  <c:v>848</c:v>
                </c:pt>
                <c:pt idx="313">
                  <c:v>824</c:v>
                </c:pt>
                <c:pt idx="314">
                  <c:v>764</c:v>
                </c:pt>
                <c:pt idx="315">
                  <c:v>828</c:v>
                </c:pt>
                <c:pt idx="316">
                  <c:v>872</c:v>
                </c:pt>
                <c:pt idx="317">
                  <c:v>792</c:v>
                </c:pt>
                <c:pt idx="318">
                  <c:v>784</c:v>
                </c:pt>
                <c:pt idx="319">
                  <c:v>828</c:v>
                </c:pt>
                <c:pt idx="320">
                  <c:v>836</c:v>
                </c:pt>
                <c:pt idx="321">
                  <c:v>756</c:v>
                </c:pt>
                <c:pt idx="322">
                  <c:v>748</c:v>
                </c:pt>
                <c:pt idx="323">
                  <c:v>784</c:v>
                </c:pt>
                <c:pt idx="324">
                  <c:v>808</c:v>
                </c:pt>
                <c:pt idx="325">
                  <c:v>740</c:v>
                </c:pt>
                <c:pt idx="326">
                  <c:v>744</c:v>
                </c:pt>
                <c:pt idx="327">
                  <c:v>796</c:v>
                </c:pt>
                <c:pt idx="328">
                  <c:v>768</c:v>
                </c:pt>
                <c:pt idx="329">
                  <c:v>724</c:v>
                </c:pt>
                <c:pt idx="330">
                  <c:v>760</c:v>
                </c:pt>
                <c:pt idx="331">
                  <c:v>840</c:v>
                </c:pt>
                <c:pt idx="332">
                  <c:v>808</c:v>
                </c:pt>
                <c:pt idx="333">
                  <c:v>756</c:v>
                </c:pt>
                <c:pt idx="334">
                  <c:v>800</c:v>
                </c:pt>
                <c:pt idx="335">
                  <c:v>844</c:v>
                </c:pt>
                <c:pt idx="336">
                  <c:v>776</c:v>
                </c:pt>
                <c:pt idx="337">
                  <c:v>728</c:v>
                </c:pt>
                <c:pt idx="338">
                  <c:v>756</c:v>
                </c:pt>
                <c:pt idx="339">
                  <c:v>772</c:v>
                </c:pt>
                <c:pt idx="340">
                  <c:v>736</c:v>
                </c:pt>
                <c:pt idx="341">
                  <c:v>700</c:v>
                </c:pt>
                <c:pt idx="342">
                  <c:v>732</c:v>
                </c:pt>
                <c:pt idx="343">
                  <c:v>776</c:v>
                </c:pt>
                <c:pt idx="344">
                  <c:v>764</c:v>
                </c:pt>
                <c:pt idx="345">
                  <c:v>716</c:v>
                </c:pt>
                <c:pt idx="346">
                  <c:v>736</c:v>
                </c:pt>
                <c:pt idx="347">
                  <c:v>792</c:v>
                </c:pt>
                <c:pt idx="348">
                  <c:v>800</c:v>
                </c:pt>
                <c:pt idx="349">
                  <c:v>732</c:v>
                </c:pt>
                <c:pt idx="350">
                  <c:v>760</c:v>
                </c:pt>
                <c:pt idx="351">
                  <c:v>792</c:v>
                </c:pt>
                <c:pt idx="352">
                  <c:v>768</c:v>
                </c:pt>
                <c:pt idx="353">
                  <c:v>716</c:v>
                </c:pt>
                <c:pt idx="354">
                  <c:v>740</c:v>
                </c:pt>
                <c:pt idx="355">
                  <c:v>776</c:v>
                </c:pt>
                <c:pt idx="356">
                  <c:v>800</c:v>
                </c:pt>
                <c:pt idx="357">
                  <c:v>740</c:v>
                </c:pt>
                <c:pt idx="358">
                  <c:v>760</c:v>
                </c:pt>
                <c:pt idx="359">
                  <c:v>808</c:v>
                </c:pt>
                <c:pt idx="360">
                  <c:v>756</c:v>
                </c:pt>
                <c:pt idx="361">
                  <c:v>716</c:v>
                </c:pt>
                <c:pt idx="362">
                  <c:v>740</c:v>
                </c:pt>
                <c:pt idx="363">
                  <c:v>824</c:v>
                </c:pt>
                <c:pt idx="364">
                  <c:v>828</c:v>
                </c:pt>
                <c:pt idx="365">
                  <c:v>772</c:v>
                </c:pt>
                <c:pt idx="366">
                  <c:v>828</c:v>
                </c:pt>
                <c:pt idx="367">
                  <c:v>896</c:v>
                </c:pt>
                <c:pt idx="368">
                  <c:v>840</c:v>
                </c:pt>
                <c:pt idx="369">
                  <c:v>756</c:v>
                </c:pt>
                <c:pt idx="370">
                  <c:v>800</c:v>
                </c:pt>
                <c:pt idx="371">
                  <c:v>844</c:v>
                </c:pt>
                <c:pt idx="372">
                  <c:v>780</c:v>
                </c:pt>
                <c:pt idx="373">
                  <c:v>776</c:v>
                </c:pt>
                <c:pt idx="374">
                  <c:v>824</c:v>
                </c:pt>
                <c:pt idx="375">
                  <c:v>824</c:v>
                </c:pt>
                <c:pt idx="376">
                  <c:v>752</c:v>
                </c:pt>
                <c:pt idx="377">
                  <c:v>752</c:v>
                </c:pt>
                <c:pt idx="378">
                  <c:v>808</c:v>
                </c:pt>
                <c:pt idx="379">
                  <c:v>828</c:v>
                </c:pt>
                <c:pt idx="380">
                  <c:v>744</c:v>
                </c:pt>
                <c:pt idx="381">
                  <c:v>768</c:v>
                </c:pt>
                <c:pt idx="382">
                  <c:v>812</c:v>
                </c:pt>
                <c:pt idx="383">
                  <c:v>796</c:v>
                </c:pt>
                <c:pt idx="384">
                  <c:v>736</c:v>
                </c:pt>
                <c:pt idx="385">
                  <c:v>780</c:v>
                </c:pt>
                <c:pt idx="386">
                  <c:v>832</c:v>
                </c:pt>
                <c:pt idx="387">
                  <c:v>812</c:v>
                </c:pt>
                <c:pt idx="388">
                  <c:v>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C1-4B99-B151-6B40ACCF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8632"/>
        <c:axId val="129479416"/>
      </c:scatterChart>
      <c:valAx>
        <c:axId val="129478632"/>
        <c:scaling>
          <c:orientation val="minMax"/>
          <c:min val="600"/>
        </c:scaling>
        <c:delete val="0"/>
        <c:axPos val="b"/>
        <c:numFmt formatCode="General" sourceLinked="1"/>
        <c:majorTickMark val="out"/>
        <c:minorTickMark val="none"/>
        <c:tickLblPos val="nextTo"/>
        <c:crossAx val="129479416"/>
        <c:crosses val="autoZero"/>
        <c:crossBetween val="midCat"/>
      </c:valAx>
      <c:valAx>
        <c:axId val="129479416"/>
        <c:scaling>
          <c:orientation val="minMax"/>
          <c:max val="1000"/>
          <c:min val="600"/>
        </c:scaling>
        <c:delete val="0"/>
        <c:axPos val="l"/>
        <c:numFmt formatCode="General" sourceLinked="1"/>
        <c:majorTickMark val="out"/>
        <c:minorTickMark val="none"/>
        <c:tickLblPos val="nextTo"/>
        <c:crossAx val="129478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6.0600000000000001E-2</c:v>
                </c:pt>
                <c:pt idx="1">
                  <c:v>0.12360000000000002</c:v>
                </c:pt>
                <c:pt idx="2">
                  <c:v>9.3400000000000025E-2</c:v>
                </c:pt>
                <c:pt idx="3">
                  <c:v>5.5600000000000004E-2</c:v>
                </c:pt>
                <c:pt idx="4">
                  <c:v>4.6199999999999998E-2</c:v>
                </c:pt>
                <c:pt idx="5">
                  <c:v>3.0200000000000005E-2</c:v>
                </c:pt>
                <c:pt idx="6">
                  <c:v>2.1800000000000003E-2</c:v>
                </c:pt>
                <c:pt idx="7">
                  <c:v>2.63E-2</c:v>
                </c:pt>
                <c:pt idx="8">
                  <c:v>3.4099999999999998E-2</c:v>
                </c:pt>
                <c:pt idx="9">
                  <c:v>3.7100000000000001E-2</c:v>
                </c:pt>
                <c:pt idx="10">
                  <c:v>2.2100000000000002E-2</c:v>
                </c:pt>
                <c:pt idx="11">
                  <c:v>4.6899999999999997E-2</c:v>
                </c:pt>
                <c:pt idx="12">
                  <c:v>8.5700000000000026E-2</c:v>
                </c:pt>
                <c:pt idx="13">
                  <c:v>5.3100000000000001E-2</c:v>
                </c:pt>
                <c:pt idx="14">
                  <c:v>1.9900000000000004E-2</c:v>
                </c:pt>
                <c:pt idx="15">
                  <c:v>1.5900000000000001E-2</c:v>
                </c:pt>
                <c:pt idx="16">
                  <c:v>8.7000000000000029E-3</c:v>
                </c:pt>
                <c:pt idx="17">
                  <c:v>6.1000000000000004E-3</c:v>
                </c:pt>
                <c:pt idx="18">
                  <c:v>3.1000000000000003E-3</c:v>
                </c:pt>
                <c:pt idx="19">
                  <c:v>2.7000000000000006E-3</c:v>
                </c:pt>
                <c:pt idx="20">
                  <c:v>4.3000000000000009E-3</c:v>
                </c:pt>
                <c:pt idx="21">
                  <c:v>3.7000000000000006E-3</c:v>
                </c:pt>
                <c:pt idx="22">
                  <c:v>1.9000000000000004E-3</c:v>
                </c:pt>
                <c:pt idx="23">
                  <c:v>1.8000000000000004E-3</c:v>
                </c:pt>
                <c:pt idx="24">
                  <c:v>2.0999999999999999E-3</c:v>
                </c:pt>
                <c:pt idx="25">
                  <c:v>2.0999999999999999E-3</c:v>
                </c:pt>
                <c:pt idx="26">
                  <c:v>2.5999999999999999E-3</c:v>
                </c:pt>
                <c:pt idx="27">
                  <c:v>2.7000000000000006E-3</c:v>
                </c:pt>
                <c:pt idx="28">
                  <c:v>1.9000000000000004E-3</c:v>
                </c:pt>
                <c:pt idx="29">
                  <c:v>2.7000000000000006E-3</c:v>
                </c:pt>
                <c:pt idx="30">
                  <c:v>4.1999999999999997E-3</c:v>
                </c:pt>
                <c:pt idx="31">
                  <c:v>3.1000000000000003E-3</c:v>
                </c:pt>
                <c:pt idx="32">
                  <c:v>5.0000000000000012E-4</c:v>
                </c:pt>
                <c:pt idx="33">
                  <c:v>1.5000000000000002E-3</c:v>
                </c:pt>
                <c:pt idx="34">
                  <c:v>9.0000000000000041E-4</c:v>
                </c:pt>
                <c:pt idx="35">
                  <c:v>1.4200000000000001E-2</c:v>
                </c:pt>
                <c:pt idx="36">
                  <c:v>6.6900000000000001E-2</c:v>
                </c:pt>
                <c:pt idx="37">
                  <c:v>6.6199999999999995E-2</c:v>
                </c:pt>
                <c:pt idx="38">
                  <c:v>1.2699999999999998E-2</c:v>
                </c:pt>
                <c:pt idx="39">
                  <c:v>2.2000000000000006E-3</c:v>
                </c:pt>
                <c:pt idx="40">
                  <c:v>1.1999999999999999E-3</c:v>
                </c:pt>
                <c:pt idx="41">
                  <c:v>6.0000000000000016E-4</c:v>
                </c:pt>
                <c:pt idx="42">
                  <c:v>9.0000000000000041E-4</c:v>
                </c:pt>
                <c:pt idx="43">
                  <c:v>5.0000000000000012E-4</c:v>
                </c:pt>
                <c:pt idx="44">
                  <c:v>4.0000000000000007E-4</c:v>
                </c:pt>
                <c:pt idx="45">
                  <c:v>2.0000000000000004E-4</c:v>
                </c:pt>
                <c:pt idx="46">
                  <c:v>5.0000000000000012E-4</c:v>
                </c:pt>
                <c:pt idx="47">
                  <c:v>4.0000000000000007E-4</c:v>
                </c:pt>
                <c:pt idx="48">
                  <c:v>1.0000000000000002E-4</c:v>
                </c:pt>
                <c:pt idx="49">
                  <c:v>2.0000000000000004E-4</c:v>
                </c:pt>
                <c:pt idx="50">
                  <c:v>4.0000000000000007E-4</c:v>
                </c:pt>
                <c:pt idx="51">
                  <c:v>5.0000000000000012E-4</c:v>
                </c:pt>
                <c:pt idx="52">
                  <c:v>6.0000000000000016E-4</c:v>
                </c:pt>
                <c:pt idx="53">
                  <c:v>3.0000000000000003E-4</c:v>
                </c:pt>
                <c:pt idx="54">
                  <c:v>1.0000000000000002E-4</c:v>
                </c:pt>
                <c:pt idx="55">
                  <c:v>1.0000000000000002E-4</c:v>
                </c:pt>
                <c:pt idx="56">
                  <c:v>2.0000000000000004E-4</c:v>
                </c:pt>
                <c:pt idx="57">
                  <c:v>3.0000000000000003E-4</c:v>
                </c:pt>
                <c:pt idx="58">
                  <c:v>3.0000000000000003E-4</c:v>
                </c:pt>
                <c:pt idx="59">
                  <c:v>2.0000000000000004E-4</c:v>
                </c:pt>
                <c:pt idx="60">
                  <c:v>2.0000000000000004E-4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D3-486C-A208-51CE4746C1D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D3-486C-A208-51CE4746C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5408"/>
        <c:axId val="195095800"/>
      </c:scatterChart>
      <c:valAx>
        <c:axId val="195095408"/>
        <c:scaling>
          <c:orientation val="minMax"/>
          <c:max val="0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 dirty="0"/>
                  <a:t>f [Hz]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800"/>
        <c:crosses val="autoZero"/>
        <c:crossBetween val="midCat"/>
        <c:majorUnit val="0.1"/>
      </c:valAx>
      <c:valAx>
        <c:axId val="1950958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STK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8508653865417"/>
          <c:y val="7.0390879669530365E-2"/>
          <c:w val="0.84327572437306608"/>
          <c:h val="0.663887794150409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5.9200000000000003E-2</c:v>
                </c:pt>
                <c:pt idx="1">
                  <c:v>0.18120000000000003</c:v>
                </c:pt>
                <c:pt idx="2">
                  <c:v>0.17390000000000003</c:v>
                </c:pt>
                <c:pt idx="3">
                  <c:v>6.2800000000000009E-2</c:v>
                </c:pt>
                <c:pt idx="4">
                  <c:v>2.6599999999999999E-2</c:v>
                </c:pt>
                <c:pt idx="5">
                  <c:v>2.3099999999999999E-2</c:v>
                </c:pt>
                <c:pt idx="6">
                  <c:v>9.3000000000000027E-3</c:v>
                </c:pt>
                <c:pt idx="7">
                  <c:v>4.5000000000000005E-3</c:v>
                </c:pt>
                <c:pt idx="8">
                  <c:v>8.7000000000000029E-3</c:v>
                </c:pt>
                <c:pt idx="9">
                  <c:v>8.0000000000000019E-3</c:v>
                </c:pt>
                <c:pt idx="10">
                  <c:v>3.9000000000000003E-3</c:v>
                </c:pt>
                <c:pt idx="11">
                  <c:v>4.0100000000000004E-2</c:v>
                </c:pt>
                <c:pt idx="12">
                  <c:v>7.3099999999999998E-2</c:v>
                </c:pt>
                <c:pt idx="13">
                  <c:v>4.3099999999999999E-2</c:v>
                </c:pt>
                <c:pt idx="14">
                  <c:v>2.2500000000000003E-2</c:v>
                </c:pt>
                <c:pt idx="15">
                  <c:v>2.07E-2</c:v>
                </c:pt>
                <c:pt idx="16">
                  <c:v>1.1400000000000002E-2</c:v>
                </c:pt>
                <c:pt idx="17">
                  <c:v>7.5000000000000015E-3</c:v>
                </c:pt>
                <c:pt idx="18">
                  <c:v>4.9000000000000007E-3</c:v>
                </c:pt>
                <c:pt idx="19">
                  <c:v>7.9000000000000025E-3</c:v>
                </c:pt>
                <c:pt idx="20">
                  <c:v>8.8000000000000023E-3</c:v>
                </c:pt>
                <c:pt idx="21">
                  <c:v>4.6000000000000008E-3</c:v>
                </c:pt>
                <c:pt idx="22">
                  <c:v>3.1000000000000003E-3</c:v>
                </c:pt>
                <c:pt idx="23">
                  <c:v>4.1000000000000003E-3</c:v>
                </c:pt>
                <c:pt idx="24">
                  <c:v>5.1999999999999998E-3</c:v>
                </c:pt>
                <c:pt idx="25">
                  <c:v>4.4000000000000011E-3</c:v>
                </c:pt>
                <c:pt idx="26">
                  <c:v>3.1000000000000003E-3</c:v>
                </c:pt>
                <c:pt idx="27">
                  <c:v>3.2000000000000006E-3</c:v>
                </c:pt>
                <c:pt idx="28">
                  <c:v>2.7000000000000006E-3</c:v>
                </c:pt>
                <c:pt idx="29">
                  <c:v>3.0000000000000005E-3</c:v>
                </c:pt>
                <c:pt idx="30">
                  <c:v>3.5000000000000005E-3</c:v>
                </c:pt>
                <c:pt idx="31">
                  <c:v>3.2000000000000006E-3</c:v>
                </c:pt>
                <c:pt idx="32">
                  <c:v>3.2000000000000006E-3</c:v>
                </c:pt>
                <c:pt idx="33">
                  <c:v>4.1000000000000003E-3</c:v>
                </c:pt>
                <c:pt idx="34">
                  <c:v>2.2000000000000006E-3</c:v>
                </c:pt>
                <c:pt idx="35">
                  <c:v>1.4100000000000001E-2</c:v>
                </c:pt>
                <c:pt idx="36">
                  <c:v>5.2299999999999999E-2</c:v>
                </c:pt>
                <c:pt idx="37">
                  <c:v>5.1800000000000006E-2</c:v>
                </c:pt>
                <c:pt idx="38">
                  <c:v>1.2200000000000001E-2</c:v>
                </c:pt>
                <c:pt idx="39">
                  <c:v>8.0000000000000015E-4</c:v>
                </c:pt>
                <c:pt idx="40">
                  <c:v>1.7000000000000001E-3</c:v>
                </c:pt>
                <c:pt idx="41">
                  <c:v>1.6000000000000003E-3</c:v>
                </c:pt>
                <c:pt idx="42">
                  <c:v>9.0000000000000041E-4</c:v>
                </c:pt>
                <c:pt idx="43">
                  <c:v>3.0000000000000003E-4</c:v>
                </c:pt>
                <c:pt idx="44">
                  <c:v>4.0000000000000007E-4</c:v>
                </c:pt>
                <c:pt idx="45">
                  <c:v>4.0000000000000007E-4</c:v>
                </c:pt>
                <c:pt idx="46">
                  <c:v>5.0000000000000012E-4</c:v>
                </c:pt>
                <c:pt idx="47">
                  <c:v>5.0000000000000012E-4</c:v>
                </c:pt>
                <c:pt idx="48">
                  <c:v>5.0000000000000012E-4</c:v>
                </c:pt>
                <c:pt idx="49">
                  <c:v>2.0000000000000004E-4</c:v>
                </c:pt>
                <c:pt idx="50">
                  <c:v>3.0000000000000003E-4</c:v>
                </c:pt>
                <c:pt idx="51">
                  <c:v>3.0000000000000003E-4</c:v>
                </c:pt>
                <c:pt idx="52">
                  <c:v>1.0000000000000002E-4</c:v>
                </c:pt>
                <c:pt idx="53">
                  <c:v>3.0000000000000003E-4</c:v>
                </c:pt>
                <c:pt idx="54">
                  <c:v>4.0000000000000007E-4</c:v>
                </c:pt>
                <c:pt idx="55">
                  <c:v>3.0000000000000003E-4</c:v>
                </c:pt>
                <c:pt idx="56">
                  <c:v>5.0000000000000012E-4</c:v>
                </c:pt>
                <c:pt idx="57">
                  <c:v>6.0000000000000016E-4</c:v>
                </c:pt>
                <c:pt idx="58">
                  <c:v>3.0000000000000003E-4</c:v>
                </c:pt>
                <c:pt idx="59">
                  <c:v>1.0000000000000002E-4</c:v>
                </c:pt>
                <c:pt idx="60">
                  <c:v>1.0000000000000002E-4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D7-4631-BE7A-CB80EB6365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CD7-4631-BE7A-CB80EB636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6584"/>
        <c:axId val="195096976"/>
      </c:scatterChart>
      <c:valAx>
        <c:axId val="195096584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95096976"/>
        <c:crosses val="autoZero"/>
        <c:crossBetween val="midCat"/>
        <c:majorUnit val="0.1"/>
      </c:valAx>
      <c:valAx>
        <c:axId val="1950969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RRI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6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0.12431</cdr:x>
      <cdr:y>0.20944</cdr:y>
    </cdr:from>
    <cdr:to>
      <cdr:x>0.35246</cdr:x>
      <cdr:y>0.26556</cdr:y>
    </cdr:to>
    <cdr:sp macro="" textlink="">
      <cdr:nvSpPr>
        <cdr:cNvPr id="2" name="Šipka: doleva 1">
          <a:extLst xmlns:a="http://schemas.openxmlformats.org/drawingml/2006/main">
            <a:ext uri="{FF2B5EF4-FFF2-40B4-BE49-F238E27FC236}">
              <a16:creationId xmlns:a16="http://schemas.microsoft.com/office/drawing/2014/main" id="{673A3F6B-D356-4853-B976-C8D600771255}"/>
            </a:ext>
          </a:extLst>
        </cdr:cNvPr>
        <cdr:cNvSpPr/>
      </cdr:nvSpPr>
      <cdr:spPr>
        <a:xfrm xmlns:a="http://schemas.openxmlformats.org/drawingml/2006/main">
          <a:off x="1092061" y="679696"/>
          <a:ext cx="2004268" cy="182122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  <cdr:relSizeAnchor xmlns:cdr="http://schemas.openxmlformats.org/drawingml/2006/chartDrawing">
    <cdr:from>
      <cdr:x>0.50324</cdr:x>
      <cdr:y>0.18647</cdr:y>
    </cdr:from>
    <cdr:to>
      <cdr:x>0.60733</cdr:x>
      <cdr:y>0.46823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5D3CF471-3E8F-4EAB-86CA-704F2D5774C2}"/>
            </a:ext>
          </a:extLst>
        </cdr:cNvPr>
        <cdr:cNvSpPr txBox="1"/>
      </cdr:nvSpPr>
      <cdr:spPr>
        <a:xfrm xmlns:a="http://schemas.openxmlformats.org/drawingml/2006/main">
          <a:off x="4420964" y="605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dirty="0"/>
            <a:t>parasympatický 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0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08.04.2024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 </a:t>
            </a:r>
          </a:p>
          <a:p>
            <a:pPr algn="ctr"/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Působky</a:t>
            </a:r>
            <a:r>
              <a:rPr lang="cs-CZ" b="1" dirty="0">
                <a:solidFill>
                  <a:srgbClr val="FF0000"/>
                </a:solidFill>
              </a:rPr>
              <a:t> produkované jinými tkáněmi</a:t>
            </a:r>
          </a:p>
          <a:p>
            <a:pPr marL="0" indent="0">
              <a:buNone/>
            </a:pPr>
            <a:r>
              <a:rPr lang="cs-CZ" b="1" dirty="0"/>
              <a:t>Histamin </a:t>
            </a:r>
            <a:r>
              <a:rPr lang="cs-CZ" sz="2000" dirty="0"/>
              <a:t>–</a:t>
            </a:r>
            <a:r>
              <a:rPr lang="cs-CZ" b="1" dirty="0"/>
              <a:t> </a:t>
            </a:r>
            <a:r>
              <a:rPr lang="cs-CZ" sz="2000" dirty="0"/>
              <a:t>přírodní endogenní látka s výskytem v buňkách plic, kůže, GIT, bazofilních granulocytech. Uvolňuje se při poškození, zánětu či alergické reakci v podstatě ze všech tkání.</a:t>
            </a:r>
          </a:p>
          <a:p>
            <a:pPr marL="0" indent="0">
              <a:buNone/>
            </a:pPr>
            <a:r>
              <a:rPr lang="cs-CZ" sz="2000" dirty="0"/>
              <a:t>Celkový efekt histaminu na krevní oběh: dilatace arteriol a kapilár, pokles systémového cévního odporu a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Bradykinin </a:t>
            </a:r>
            <a:r>
              <a:rPr lang="cs-CZ" sz="2000" dirty="0"/>
              <a:t>–  zástupce plazmatických kininů (</a:t>
            </a:r>
            <a:r>
              <a:rPr lang="cs-CZ" sz="2000" dirty="0" err="1"/>
              <a:t>lyzylbradykinin</a:t>
            </a:r>
            <a:r>
              <a:rPr lang="cs-CZ" sz="2000" dirty="0"/>
              <a:t>=</a:t>
            </a:r>
            <a:r>
              <a:rPr lang="cs-CZ" sz="2000" dirty="0" err="1"/>
              <a:t>kalidin</a:t>
            </a:r>
            <a:r>
              <a:rPr lang="cs-CZ" sz="2000" dirty="0"/>
              <a:t>). Tvorba z </a:t>
            </a:r>
            <a:r>
              <a:rPr lang="cs-CZ" sz="2000" dirty="0" err="1"/>
              <a:t>kininogenů</a:t>
            </a:r>
            <a:r>
              <a:rPr lang="cs-CZ" sz="2000" dirty="0"/>
              <a:t> prostřednictvím proteáz=</a:t>
            </a:r>
            <a:r>
              <a:rPr lang="cs-CZ" sz="2000" dirty="0" err="1"/>
              <a:t>kalikreinů</a:t>
            </a:r>
            <a:r>
              <a:rPr lang="cs-CZ" sz="2000" dirty="0"/>
              <a:t> (plazmatický + tkáňový). Působení: ve tkáních, které při zvýšené aktivitě uvolňují </a:t>
            </a:r>
            <a:r>
              <a:rPr lang="cs-CZ" sz="2000" dirty="0" err="1"/>
              <a:t>kalikrein</a:t>
            </a:r>
            <a:r>
              <a:rPr lang="cs-CZ" sz="2000" dirty="0"/>
              <a:t>=slinné a potní žlázy - při intenzivním pocení vyvolá lokální vazodilataci.</a:t>
            </a:r>
          </a:p>
          <a:p>
            <a:pPr marL="0" indent="0">
              <a:buNone/>
            </a:pPr>
            <a:r>
              <a:rPr lang="cs-CZ" sz="2000" dirty="0"/>
              <a:t>10x silnější než histamin</a:t>
            </a:r>
          </a:p>
          <a:p>
            <a:pPr marL="0" indent="0">
              <a:buNone/>
            </a:pPr>
            <a:r>
              <a:rPr lang="cs-CZ" sz="2000" dirty="0"/>
              <a:t>Účinky v poškozených tkáních: relaxace hladkého svalstva, snížení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Serotonin </a:t>
            </a:r>
            <a:r>
              <a:rPr lang="cs-CZ" sz="2000" dirty="0"/>
              <a:t>– výskyt: </a:t>
            </a:r>
            <a:r>
              <a:rPr lang="cs-CZ" sz="2000" dirty="0" err="1"/>
              <a:t>chromafinní</a:t>
            </a:r>
            <a:r>
              <a:rPr lang="cs-CZ" sz="2000" dirty="0"/>
              <a:t> buňky GIT, CNS, trombocyty</a:t>
            </a:r>
          </a:p>
          <a:p>
            <a:pPr marL="0" indent="0">
              <a:buNone/>
            </a:pPr>
            <a:r>
              <a:rPr lang="cs-CZ" sz="2000" dirty="0"/>
              <a:t>Vazba: serotonin + 5 HT receptory – po navázání na receptor dojde ke kontrakci hladkého svalstva  cév, bronchů i střeva</a:t>
            </a:r>
          </a:p>
          <a:p>
            <a:pPr marL="0" indent="0">
              <a:buNone/>
            </a:pPr>
            <a:r>
              <a:rPr lang="cs-CZ" sz="2000" dirty="0"/>
              <a:t>Účinek na cirkulaci je závislý na specifických vlastnostech cévního řečiště v jednotlivých orgánech: vazodilatace cév – kosterní svaly, kůže</a:t>
            </a:r>
          </a:p>
          <a:p>
            <a:pPr marL="0" indent="0">
              <a:buNone/>
            </a:pPr>
            <a:r>
              <a:rPr lang="cs-CZ" sz="2000" dirty="0"/>
              <a:t>                 : vazokonstrikce cév – ledviny, mozek, plíce, </a:t>
            </a:r>
            <a:r>
              <a:rPr lang="cs-CZ" sz="2000" dirty="0" err="1"/>
              <a:t>splanchnické</a:t>
            </a:r>
            <a:r>
              <a:rPr lang="cs-CZ" sz="2000" dirty="0"/>
              <a:t> řečiště</a:t>
            </a:r>
          </a:p>
          <a:p>
            <a:pPr marL="0" indent="0">
              <a:buNone/>
            </a:pPr>
            <a:r>
              <a:rPr lang="cs-CZ" sz="1700" dirty="0"/>
              <a:t>(serotonin – jako neurotransmiter – ovlivní procesy spánku a bdění, chování, příjem potravy, termoregulaci)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HORMONÁLNÍ</a:t>
            </a:r>
            <a:r>
              <a:rPr lang="cs-CZ" dirty="0"/>
              <a:t> – působením hormonů ovlivňujících tonus hladkého svalstva cév:</a:t>
            </a:r>
          </a:p>
          <a:p>
            <a:pPr lvl="1"/>
            <a:r>
              <a:rPr lang="cs-CZ" dirty="0"/>
              <a:t>Katecholaminy </a:t>
            </a:r>
            <a:r>
              <a:rPr lang="cs-CZ" sz="1900" dirty="0"/>
              <a:t>(ze dřeně nadledvin, zástupci: adrenalin, noradrenalin, dopamin; účinky podobné jako při stimulaci sympatikem, s delší dobou trvání)</a:t>
            </a:r>
          </a:p>
          <a:p>
            <a:pPr lvl="1"/>
            <a:r>
              <a:rPr lang="cs-CZ" dirty="0"/>
              <a:t>Systém renin – </a:t>
            </a:r>
            <a:r>
              <a:rPr lang="cs-CZ" dirty="0" err="1"/>
              <a:t>angiotenzin</a:t>
            </a:r>
            <a:r>
              <a:rPr lang="cs-CZ" dirty="0"/>
              <a:t> </a:t>
            </a:r>
            <a:r>
              <a:rPr lang="cs-CZ" sz="1900" dirty="0"/>
              <a:t>(uplatňuje se hlavně při stresu)</a:t>
            </a:r>
          </a:p>
          <a:p>
            <a:pPr lvl="1"/>
            <a:r>
              <a:rPr lang="cs-CZ" dirty="0"/>
              <a:t>Antidiuretický hormon </a:t>
            </a:r>
            <a:r>
              <a:rPr lang="cs-CZ" sz="1900" dirty="0"/>
              <a:t>(mimo účinek na ledvinné tubuly vyvolává </a:t>
            </a:r>
            <a:r>
              <a:rPr lang="cs-CZ" sz="1900" dirty="0" err="1"/>
              <a:t>generalizovaně</a:t>
            </a:r>
            <a:r>
              <a:rPr lang="cs-CZ" sz="1900" dirty="0"/>
              <a:t> vazokonstrikci, nejvýrazněji v GIT a kožním řečišti)</a:t>
            </a:r>
          </a:p>
          <a:p>
            <a:pPr lvl="1"/>
            <a:r>
              <a:rPr lang="cs-CZ" dirty="0"/>
              <a:t>Atriální </a:t>
            </a:r>
            <a:r>
              <a:rPr lang="cs-CZ" dirty="0" err="1"/>
              <a:t>natriuretický</a:t>
            </a:r>
            <a:r>
              <a:rPr lang="cs-CZ" dirty="0"/>
              <a:t> peptid </a:t>
            </a:r>
            <a:r>
              <a:rPr lang="cs-CZ" sz="1900" dirty="0"/>
              <a:t>(syntéza v srdečních síních jako odpověď na roztažení – působí přímo na hladké svalstvo arteriálního a venózního řečiště </a:t>
            </a:r>
            <a:r>
              <a:rPr lang="cs-CZ" sz="1900" dirty="0" err="1"/>
              <a:t>vazodilatačně</a:t>
            </a:r>
            <a:r>
              <a:rPr lang="cs-CZ" sz="1900" dirty="0"/>
              <a:t> (sníží tlak krve)</a:t>
            </a:r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NERVOVÁ – přes autonomní nervový systém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Sympatikus: vazokonstrikce</a:t>
            </a:r>
          </a:p>
          <a:p>
            <a:pPr marL="0" indent="0">
              <a:buNone/>
            </a:pPr>
            <a:r>
              <a:rPr lang="cs-CZ" sz="3000" dirty="0"/>
              <a:t>Většina hladké svaloviny cév – arterioly a vény, </a:t>
            </a:r>
          </a:p>
          <a:p>
            <a:pPr marL="0" indent="0">
              <a:buNone/>
            </a:pPr>
            <a:r>
              <a:rPr lang="cs-CZ" sz="3000" dirty="0"/>
              <a:t>aktivace sympatiku zprostředkovává klidový cévní tonus</a:t>
            </a:r>
          </a:p>
          <a:p>
            <a:pPr marL="0" indent="0">
              <a:buNone/>
            </a:pPr>
            <a:r>
              <a:rPr lang="cs-CZ" sz="3000" dirty="0"/>
              <a:t>(</a:t>
            </a:r>
            <a:r>
              <a:rPr lang="cs-CZ" sz="3000" dirty="0" err="1"/>
              <a:t>postgangliová</a:t>
            </a:r>
            <a:r>
              <a:rPr lang="cs-CZ" sz="3000" dirty="0"/>
              <a:t> vlákna – uvolnění noradrenalinu – působení na alfa1 adrenergní receptory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Parasympatikus: vazodilatace</a:t>
            </a:r>
          </a:p>
          <a:p>
            <a:pPr marL="0" indent="0">
              <a:buNone/>
            </a:pPr>
            <a:r>
              <a:rPr lang="cs-CZ" dirty="0"/>
              <a:t>Pouze sakrální parasympatická </a:t>
            </a:r>
            <a:r>
              <a:rPr lang="cs-CZ" dirty="0" err="1"/>
              <a:t>cholinergní</a:t>
            </a:r>
            <a:r>
              <a:rPr lang="cs-CZ" dirty="0"/>
              <a:t> vlákna (Ach) </a:t>
            </a:r>
            <a:r>
              <a:rPr lang="cs-CZ" dirty="0" err="1"/>
              <a:t>inervující</a:t>
            </a:r>
            <a:r>
              <a:rPr lang="cs-CZ" dirty="0"/>
              <a:t> arterioly vnějších pohlavních orgánů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Kardioinhibiční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prodloužená mícha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parasympatická vlákna </a:t>
            </a:r>
            <a:r>
              <a:rPr lang="cs-CZ" dirty="0" err="1"/>
              <a:t>X.hlavového</a:t>
            </a:r>
            <a:r>
              <a:rPr lang="cs-CZ" dirty="0"/>
              <a:t> nervu</a:t>
            </a:r>
          </a:p>
          <a:p>
            <a:pPr marL="0" indent="0">
              <a:buNone/>
            </a:pPr>
            <a:r>
              <a:rPr lang="cs-CZ" dirty="0"/>
              <a:t>	: je stále aktivní – tzv. vagový tonus</a:t>
            </a:r>
          </a:p>
          <a:p>
            <a:pPr marL="0" indent="0">
              <a:buNone/>
            </a:pPr>
            <a:r>
              <a:rPr lang="cs-CZ" dirty="0"/>
              <a:t>Účinky: „negativní“ – snížení frekvence srdce, snížení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Kardioexcitační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není přesná lokalizace, předpoklad: retikulární formace laterální části prodloužené míchy – spinální centra sympatiku v segmentech Th1-Th3;  </a:t>
            </a:r>
            <a:r>
              <a:rPr lang="cs-CZ" dirty="0" err="1"/>
              <a:t>nn.cardiaci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Účinky: „pozitivní“ – zvýšení frekvence srdce, zvýšení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(KARDIO)VASKULÁRNÍHO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Centrum vazomotorické </a:t>
            </a:r>
            <a:r>
              <a:rPr lang="cs-CZ" dirty="0"/>
              <a:t>(pro regulaci činnosti cév)</a:t>
            </a:r>
          </a:p>
          <a:p>
            <a:pPr marL="0" indent="0">
              <a:buNone/>
            </a:pPr>
            <a:r>
              <a:rPr lang="cs-CZ" dirty="0"/>
              <a:t>Rozprostřeno v oblastech prodloužené míchy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/>
              <a:t>Presorická</a:t>
            </a:r>
            <a:r>
              <a:rPr lang="cs-CZ" dirty="0"/>
              <a:t> oblast (aktivace rostrální a laterální části – vazokonstrikce, zvýšení tlaku krve; stále aktivní, zodpovědné za cévní tonus)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/>
              <a:t>Depresorická</a:t>
            </a:r>
            <a:r>
              <a:rPr lang="cs-CZ" dirty="0"/>
              <a:t> oblast (aktivace </a:t>
            </a:r>
            <a:r>
              <a:rPr lang="cs-CZ" dirty="0" err="1"/>
              <a:t>mediokaudální</a:t>
            </a:r>
            <a:r>
              <a:rPr lang="cs-CZ" dirty="0"/>
              <a:t> oblasti – vazodilatace, pokles tlaku krve)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cs-CZ" dirty="0"/>
              <a:t>Kardiovaskulární centra jsou ovlivněna informacemi z periferie a jiných oblastí CNS:</a:t>
            </a:r>
          </a:p>
          <a:p>
            <a:pPr lvl="1"/>
            <a:r>
              <a:rPr lang="cs-CZ" dirty="0"/>
              <a:t> z retikulární formace mostu, </a:t>
            </a:r>
            <a:r>
              <a:rPr lang="cs-CZ" dirty="0" err="1"/>
              <a:t>mezencefala</a:t>
            </a:r>
            <a:r>
              <a:rPr lang="cs-CZ" dirty="0"/>
              <a:t> a </a:t>
            </a:r>
            <a:r>
              <a:rPr lang="cs-CZ" dirty="0" err="1"/>
              <a:t>diencefala</a:t>
            </a:r>
            <a:endParaRPr lang="cs-CZ" dirty="0"/>
          </a:p>
          <a:p>
            <a:pPr lvl="1"/>
            <a:r>
              <a:rPr lang="cs-CZ" dirty="0"/>
              <a:t>z </a:t>
            </a:r>
            <a:r>
              <a:rPr lang="cs-CZ" dirty="0" err="1"/>
              <a:t>hypothalamu</a:t>
            </a:r>
            <a:r>
              <a:rPr lang="cs-CZ" dirty="0"/>
              <a:t> (zadní </a:t>
            </a:r>
            <a:r>
              <a:rPr lang="cs-CZ" dirty="0" err="1"/>
              <a:t>hypothalamus</a:t>
            </a:r>
            <a:r>
              <a:rPr lang="cs-CZ" dirty="0"/>
              <a:t> má vztah k sympatickému NS)</a:t>
            </a:r>
          </a:p>
          <a:p>
            <a:pPr lvl="1"/>
            <a:r>
              <a:rPr lang="cs-CZ" dirty="0"/>
              <a:t>z mozkové kůry – motorická oblast - regulace průtoku kosterními svaly; v souvislosti s emocemi</a:t>
            </a:r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soAD869"/>
          <p:cNvPicPr>
            <a:picLocks noChangeAspect="1" noChangeArrowheads="1"/>
          </p:cNvPicPr>
          <p:nvPr/>
        </p:nvPicPr>
        <p:blipFill rotWithShape="1">
          <a:blip r:embed="rId2" cstate="print">
            <a:lum contrast="42000"/>
          </a:blip>
          <a:srcRect t="19298"/>
          <a:stretch/>
        </p:blipFill>
        <p:spPr bwMode="auto">
          <a:xfrm>
            <a:off x="161925" y="980728"/>
            <a:ext cx="88201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2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23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TYPY REGULACÍ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obecného pohledu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Rozdíl mezi pojmy: řízení    x   regulace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základní typy: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nervová regulace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humorální </a:t>
            </a:r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gulatory mechanisms for blood pressure are targets for therapy in hypertens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7" y="1700809"/>
            <a:ext cx="5163113" cy="39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6856153" cy="5872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/>
              <a:t>Regulace krevního tlaku – komplexní proces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189520" y="3320988"/>
            <a:ext cx="84080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350" dirty="0"/>
              <a:t>RAAS</a:t>
            </a:r>
          </a:p>
          <a:p>
            <a:pPr algn="ctr"/>
            <a:r>
              <a:rPr lang="cs-CZ" sz="1350" dirty="0"/>
              <a:t>ANP/BNP</a:t>
            </a:r>
          </a:p>
          <a:p>
            <a:pPr algn="ctr"/>
            <a:r>
              <a:rPr lang="cs-CZ" sz="1350" dirty="0"/>
              <a:t>ADH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70223" y="1703420"/>
            <a:ext cx="1317607" cy="992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350" b="1" dirty="0"/>
              <a:t>Vazokonstrikce</a:t>
            </a:r>
            <a:r>
              <a:rPr lang="cs-CZ" sz="1350" dirty="0"/>
              <a:t>: </a:t>
            </a:r>
            <a:r>
              <a:rPr lang="cs-CZ" sz="900" dirty="0"/>
              <a:t>angiotensin II, vazopresin, adrenalin (</a:t>
            </a:r>
            <a:r>
              <a:rPr lang="el-GR" sz="900" dirty="0"/>
              <a:t>α</a:t>
            </a:r>
            <a:r>
              <a:rPr lang="cs-CZ" sz="900" baseline="-25000" dirty="0"/>
              <a:t>1</a:t>
            </a:r>
            <a:r>
              <a:rPr lang="cs-CZ" sz="900" dirty="0"/>
              <a:t>), serotonin, PGF/TXA</a:t>
            </a:r>
            <a:r>
              <a:rPr lang="cs-CZ" sz="900" baseline="-25000" dirty="0"/>
              <a:t>2,</a:t>
            </a:r>
            <a:r>
              <a:rPr lang="cs-CZ" sz="900" dirty="0"/>
              <a:t> </a:t>
            </a:r>
            <a:r>
              <a:rPr lang="cs-CZ" sz="900" dirty="0" err="1"/>
              <a:t>endotelin</a:t>
            </a:r>
            <a:r>
              <a:rPr lang="cs-CZ" sz="900" dirty="0"/>
              <a:t>, kofein, NPY</a:t>
            </a:r>
            <a:endParaRPr lang="cs-CZ" sz="900" baseline="-25000" dirty="0"/>
          </a:p>
        </p:txBody>
      </p:sp>
      <p:sp>
        <p:nvSpPr>
          <p:cNvPr id="15" name="Obdélník 14"/>
          <p:cNvSpPr/>
          <p:nvPr/>
        </p:nvSpPr>
        <p:spPr>
          <a:xfrm>
            <a:off x="1385647" y="2078850"/>
            <a:ext cx="151216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50" dirty="0"/>
              <a:t>sympatikus parasympatikus</a:t>
            </a:r>
          </a:p>
          <a:p>
            <a:pPr algn="ctr"/>
            <a:r>
              <a:rPr lang="cs-CZ" sz="1350" dirty="0" err="1"/>
              <a:t>baroreflex</a:t>
            </a:r>
            <a:endParaRPr lang="cs-CZ" sz="1350" dirty="0"/>
          </a:p>
        </p:txBody>
      </p:sp>
      <p:sp>
        <p:nvSpPr>
          <p:cNvPr id="16" name="Obdélník 15"/>
          <p:cNvSpPr/>
          <p:nvPr/>
        </p:nvSpPr>
        <p:spPr>
          <a:xfrm>
            <a:off x="5565572" y="1700809"/>
            <a:ext cx="10046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50" dirty="0" err="1"/>
              <a:t>compliance</a:t>
            </a:r>
            <a:endParaRPr lang="cs-CZ" sz="1350" dirty="0"/>
          </a:p>
          <a:p>
            <a:pPr algn="ctr"/>
            <a:r>
              <a:rPr lang="cs-CZ" sz="1350" dirty="0"/>
              <a:t>pružnost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570223" y="2726922"/>
            <a:ext cx="1317607" cy="1131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350" b="1" dirty="0"/>
              <a:t>Vazodilatace</a:t>
            </a:r>
            <a:r>
              <a:rPr lang="cs-CZ" sz="1350" dirty="0"/>
              <a:t>: </a:t>
            </a:r>
          </a:p>
          <a:p>
            <a:pPr algn="ctr"/>
            <a:r>
              <a:rPr lang="cs-CZ" sz="900" dirty="0"/>
              <a:t>NO, adrenalin (</a:t>
            </a:r>
            <a:r>
              <a:rPr lang="el-GR" sz="900" dirty="0"/>
              <a:t>β</a:t>
            </a:r>
            <a:r>
              <a:rPr lang="cs-CZ" sz="900" baseline="-25000" dirty="0"/>
              <a:t>2</a:t>
            </a:r>
            <a:r>
              <a:rPr lang="cs-CZ" sz="900" dirty="0"/>
              <a:t>), adenosin, acidóza, histamin, PGD</a:t>
            </a:r>
            <a:r>
              <a:rPr lang="cs-CZ" sz="900" baseline="-25000" dirty="0"/>
              <a:t>2</a:t>
            </a:r>
            <a:r>
              <a:rPr lang="cs-CZ" sz="900" dirty="0"/>
              <a:t>/PGE</a:t>
            </a:r>
            <a:r>
              <a:rPr lang="cs-CZ" sz="900" baseline="-25000" dirty="0"/>
              <a:t>2</a:t>
            </a:r>
            <a:r>
              <a:rPr lang="cs-CZ" sz="900" dirty="0"/>
              <a:t>/PGI</a:t>
            </a:r>
            <a:r>
              <a:rPr lang="cs-CZ" sz="900" baseline="-25000" dirty="0"/>
              <a:t>2</a:t>
            </a:r>
            <a:r>
              <a:rPr lang="cs-CZ" sz="900" dirty="0"/>
              <a:t>, </a:t>
            </a:r>
            <a:r>
              <a:rPr lang="cs-CZ" sz="900" dirty="0" err="1"/>
              <a:t>prostacyklin</a:t>
            </a:r>
            <a:r>
              <a:rPr lang="cs-CZ" sz="900" dirty="0"/>
              <a:t>, VIP, bradykinin</a:t>
            </a:r>
          </a:p>
        </p:txBody>
      </p:sp>
      <p:sp>
        <p:nvSpPr>
          <p:cNvPr id="19" name="Volný tvar 18"/>
          <p:cNvSpPr/>
          <p:nvPr/>
        </p:nvSpPr>
        <p:spPr>
          <a:xfrm>
            <a:off x="5296617" y="3495739"/>
            <a:ext cx="949569" cy="383561"/>
          </a:xfrm>
          <a:custGeom>
            <a:avLst/>
            <a:gdLst>
              <a:gd name="connsiteX0" fmla="*/ 398585 w 1266092"/>
              <a:gd name="connsiteY0" fmla="*/ 3414 h 511414"/>
              <a:gd name="connsiteX1" fmla="*/ 359508 w 1266092"/>
              <a:gd name="connsiteY1" fmla="*/ 11230 h 511414"/>
              <a:gd name="connsiteX2" fmla="*/ 312616 w 1266092"/>
              <a:gd name="connsiteY2" fmla="*/ 34676 h 511414"/>
              <a:gd name="connsiteX3" fmla="*/ 273539 w 1266092"/>
              <a:gd name="connsiteY3" fmla="*/ 42491 h 511414"/>
              <a:gd name="connsiteX4" fmla="*/ 203200 w 1266092"/>
              <a:gd name="connsiteY4" fmla="*/ 58122 h 511414"/>
              <a:gd name="connsiteX5" fmla="*/ 156308 w 1266092"/>
              <a:gd name="connsiteY5" fmla="*/ 89384 h 511414"/>
              <a:gd name="connsiteX6" fmla="*/ 117231 w 1266092"/>
              <a:gd name="connsiteY6" fmla="*/ 136276 h 511414"/>
              <a:gd name="connsiteX7" fmla="*/ 125046 w 1266092"/>
              <a:gd name="connsiteY7" fmla="*/ 183168 h 511414"/>
              <a:gd name="connsiteX8" fmla="*/ 171939 w 1266092"/>
              <a:gd name="connsiteY8" fmla="*/ 222245 h 511414"/>
              <a:gd name="connsiteX9" fmla="*/ 140677 w 1266092"/>
              <a:gd name="connsiteY9" fmla="*/ 237876 h 511414"/>
              <a:gd name="connsiteX10" fmla="*/ 93785 w 1266092"/>
              <a:gd name="connsiteY10" fmla="*/ 253507 h 511414"/>
              <a:gd name="connsiteX11" fmla="*/ 23446 w 1266092"/>
              <a:gd name="connsiteY11" fmla="*/ 308214 h 511414"/>
              <a:gd name="connsiteX12" fmla="*/ 7816 w 1266092"/>
              <a:gd name="connsiteY12" fmla="*/ 331661 h 511414"/>
              <a:gd name="connsiteX13" fmla="*/ 0 w 1266092"/>
              <a:gd name="connsiteY13" fmla="*/ 355107 h 511414"/>
              <a:gd name="connsiteX14" fmla="*/ 15631 w 1266092"/>
              <a:gd name="connsiteY14" fmla="*/ 417630 h 511414"/>
              <a:gd name="connsiteX15" fmla="*/ 31262 w 1266092"/>
              <a:gd name="connsiteY15" fmla="*/ 441076 h 511414"/>
              <a:gd name="connsiteX16" fmla="*/ 78154 w 1266092"/>
              <a:gd name="connsiteY16" fmla="*/ 487968 h 511414"/>
              <a:gd name="connsiteX17" fmla="*/ 101600 w 1266092"/>
              <a:gd name="connsiteY17" fmla="*/ 495784 h 511414"/>
              <a:gd name="connsiteX18" fmla="*/ 156308 w 1266092"/>
              <a:gd name="connsiteY18" fmla="*/ 511414 h 511414"/>
              <a:gd name="connsiteX19" fmla="*/ 382954 w 1266092"/>
              <a:gd name="connsiteY19" fmla="*/ 495784 h 511414"/>
              <a:gd name="connsiteX20" fmla="*/ 406400 w 1266092"/>
              <a:gd name="connsiteY20" fmla="*/ 487968 h 511414"/>
              <a:gd name="connsiteX21" fmla="*/ 445477 w 1266092"/>
              <a:gd name="connsiteY21" fmla="*/ 480153 h 511414"/>
              <a:gd name="connsiteX22" fmla="*/ 468923 w 1266092"/>
              <a:gd name="connsiteY22" fmla="*/ 472337 h 511414"/>
              <a:gd name="connsiteX23" fmla="*/ 1227016 w 1266092"/>
              <a:gd name="connsiteY23" fmla="*/ 456707 h 511414"/>
              <a:gd name="connsiteX24" fmla="*/ 1250462 w 1266092"/>
              <a:gd name="connsiteY24" fmla="*/ 409814 h 511414"/>
              <a:gd name="connsiteX25" fmla="*/ 1266092 w 1266092"/>
              <a:gd name="connsiteY25" fmla="*/ 386368 h 511414"/>
              <a:gd name="connsiteX26" fmla="*/ 1250462 w 1266092"/>
              <a:gd name="connsiteY26" fmla="*/ 292584 h 511414"/>
              <a:gd name="connsiteX27" fmla="*/ 1234831 w 1266092"/>
              <a:gd name="connsiteY27" fmla="*/ 245691 h 511414"/>
              <a:gd name="connsiteX28" fmla="*/ 1187939 w 1266092"/>
              <a:gd name="connsiteY28" fmla="*/ 190984 h 511414"/>
              <a:gd name="connsiteX29" fmla="*/ 1180123 w 1266092"/>
              <a:gd name="connsiteY29" fmla="*/ 167537 h 511414"/>
              <a:gd name="connsiteX30" fmla="*/ 1164492 w 1266092"/>
              <a:gd name="connsiteY30" fmla="*/ 144091 h 511414"/>
              <a:gd name="connsiteX31" fmla="*/ 1101969 w 1266092"/>
              <a:gd name="connsiteY31" fmla="*/ 97199 h 511414"/>
              <a:gd name="connsiteX32" fmla="*/ 1086339 w 1266092"/>
              <a:gd name="connsiteY32" fmla="*/ 73753 h 511414"/>
              <a:gd name="connsiteX33" fmla="*/ 1039446 w 1266092"/>
              <a:gd name="connsiteY33" fmla="*/ 58122 h 511414"/>
              <a:gd name="connsiteX34" fmla="*/ 773723 w 1266092"/>
              <a:gd name="connsiteY34" fmla="*/ 42491 h 511414"/>
              <a:gd name="connsiteX35" fmla="*/ 719016 w 1266092"/>
              <a:gd name="connsiteY35" fmla="*/ 34676 h 511414"/>
              <a:gd name="connsiteX36" fmla="*/ 625231 w 1266092"/>
              <a:gd name="connsiteY36" fmla="*/ 19045 h 511414"/>
              <a:gd name="connsiteX37" fmla="*/ 554892 w 1266092"/>
              <a:gd name="connsiteY37" fmla="*/ 11230 h 511414"/>
              <a:gd name="connsiteX38" fmla="*/ 398585 w 1266092"/>
              <a:gd name="connsiteY38" fmla="*/ 3414 h 51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66092" h="511414">
                <a:moveTo>
                  <a:pt x="398585" y="3414"/>
                </a:moveTo>
                <a:cubicBezTo>
                  <a:pt x="366021" y="3414"/>
                  <a:pt x="371946" y="6566"/>
                  <a:pt x="359508" y="11230"/>
                </a:cubicBezTo>
                <a:cubicBezTo>
                  <a:pt x="283111" y="39880"/>
                  <a:pt x="385402" y="16480"/>
                  <a:pt x="312616" y="34676"/>
                </a:cubicBezTo>
                <a:cubicBezTo>
                  <a:pt x="299729" y="37898"/>
                  <a:pt x="286506" y="39609"/>
                  <a:pt x="273539" y="42491"/>
                </a:cubicBezTo>
                <a:cubicBezTo>
                  <a:pt x="174205" y="64565"/>
                  <a:pt x="321056" y="34552"/>
                  <a:pt x="203200" y="58122"/>
                </a:cubicBezTo>
                <a:cubicBezTo>
                  <a:pt x="187569" y="68543"/>
                  <a:pt x="166729" y="73753"/>
                  <a:pt x="156308" y="89384"/>
                </a:cubicBezTo>
                <a:cubicBezTo>
                  <a:pt x="134546" y="122026"/>
                  <a:pt x="147319" y="106188"/>
                  <a:pt x="117231" y="136276"/>
                </a:cubicBezTo>
                <a:cubicBezTo>
                  <a:pt x="119836" y="151907"/>
                  <a:pt x="118610" y="168687"/>
                  <a:pt x="125046" y="183168"/>
                </a:cubicBezTo>
                <a:cubicBezTo>
                  <a:pt x="131380" y="197421"/>
                  <a:pt x="159483" y="213941"/>
                  <a:pt x="171939" y="222245"/>
                </a:cubicBezTo>
                <a:cubicBezTo>
                  <a:pt x="161518" y="227455"/>
                  <a:pt x="151494" y="233549"/>
                  <a:pt x="140677" y="237876"/>
                </a:cubicBezTo>
                <a:cubicBezTo>
                  <a:pt x="125379" y="243995"/>
                  <a:pt x="107494" y="244368"/>
                  <a:pt x="93785" y="253507"/>
                </a:cubicBezTo>
                <a:cubicBezTo>
                  <a:pt x="61109" y="275290"/>
                  <a:pt x="46401" y="280667"/>
                  <a:pt x="23446" y="308214"/>
                </a:cubicBezTo>
                <a:cubicBezTo>
                  <a:pt x="17433" y="315430"/>
                  <a:pt x="12017" y="323260"/>
                  <a:pt x="7816" y="331661"/>
                </a:cubicBezTo>
                <a:cubicBezTo>
                  <a:pt x="4132" y="339029"/>
                  <a:pt x="2605" y="347292"/>
                  <a:pt x="0" y="355107"/>
                </a:cubicBezTo>
                <a:cubicBezTo>
                  <a:pt x="5210" y="375948"/>
                  <a:pt x="8289" y="397441"/>
                  <a:pt x="15631" y="417630"/>
                </a:cubicBezTo>
                <a:cubicBezTo>
                  <a:pt x="18841" y="426457"/>
                  <a:pt x="25022" y="434056"/>
                  <a:pt x="31262" y="441076"/>
                </a:cubicBezTo>
                <a:cubicBezTo>
                  <a:pt x="45948" y="457598"/>
                  <a:pt x="57183" y="480977"/>
                  <a:pt x="78154" y="487968"/>
                </a:cubicBezTo>
                <a:cubicBezTo>
                  <a:pt x="85969" y="490573"/>
                  <a:pt x="93679" y="493521"/>
                  <a:pt x="101600" y="495784"/>
                </a:cubicBezTo>
                <a:cubicBezTo>
                  <a:pt x="170320" y="515419"/>
                  <a:pt x="100073" y="492670"/>
                  <a:pt x="156308" y="511414"/>
                </a:cubicBezTo>
                <a:cubicBezTo>
                  <a:pt x="231857" y="506204"/>
                  <a:pt x="307557" y="502852"/>
                  <a:pt x="382954" y="495784"/>
                </a:cubicBezTo>
                <a:cubicBezTo>
                  <a:pt x="391156" y="495015"/>
                  <a:pt x="398408" y="489966"/>
                  <a:pt x="406400" y="487968"/>
                </a:cubicBezTo>
                <a:cubicBezTo>
                  <a:pt x="419287" y="484746"/>
                  <a:pt x="432590" y="483375"/>
                  <a:pt x="445477" y="480153"/>
                </a:cubicBezTo>
                <a:cubicBezTo>
                  <a:pt x="453469" y="478155"/>
                  <a:pt x="460689" y="472584"/>
                  <a:pt x="468923" y="472337"/>
                </a:cubicBezTo>
                <a:lnTo>
                  <a:pt x="1227016" y="456707"/>
                </a:lnTo>
                <a:cubicBezTo>
                  <a:pt x="1271808" y="389516"/>
                  <a:pt x="1218106" y="474528"/>
                  <a:pt x="1250462" y="409814"/>
                </a:cubicBezTo>
                <a:cubicBezTo>
                  <a:pt x="1254662" y="401413"/>
                  <a:pt x="1260882" y="394183"/>
                  <a:pt x="1266092" y="386368"/>
                </a:cubicBezTo>
                <a:cubicBezTo>
                  <a:pt x="1260882" y="355107"/>
                  <a:pt x="1257337" y="323522"/>
                  <a:pt x="1250462" y="292584"/>
                </a:cubicBezTo>
                <a:cubicBezTo>
                  <a:pt x="1246888" y="276500"/>
                  <a:pt x="1246482" y="257341"/>
                  <a:pt x="1234831" y="245691"/>
                </a:cubicBezTo>
                <a:cubicBezTo>
                  <a:pt x="1215599" y="226460"/>
                  <a:pt x="1199843" y="214792"/>
                  <a:pt x="1187939" y="190984"/>
                </a:cubicBezTo>
                <a:cubicBezTo>
                  <a:pt x="1184255" y="183615"/>
                  <a:pt x="1183807" y="174906"/>
                  <a:pt x="1180123" y="167537"/>
                </a:cubicBezTo>
                <a:cubicBezTo>
                  <a:pt x="1175922" y="159136"/>
                  <a:pt x="1171474" y="150375"/>
                  <a:pt x="1164492" y="144091"/>
                </a:cubicBezTo>
                <a:cubicBezTo>
                  <a:pt x="1145128" y="126664"/>
                  <a:pt x="1101969" y="97199"/>
                  <a:pt x="1101969" y="97199"/>
                </a:cubicBezTo>
                <a:cubicBezTo>
                  <a:pt x="1096759" y="89384"/>
                  <a:pt x="1094304" y="78731"/>
                  <a:pt x="1086339" y="73753"/>
                </a:cubicBezTo>
                <a:cubicBezTo>
                  <a:pt x="1072367" y="65020"/>
                  <a:pt x="1055894" y="59090"/>
                  <a:pt x="1039446" y="58122"/>
                </a:cubicBezTo>
                <a:lnTo>
                  <a:pt x="773723" y="42491"/>
                </a:lnTo>
                <a:lnTo>
                  <a:pt x="719016" y="34676"/>
                </a:lnTo>
                <a:cubicBezTo>
                  <a:pt x="687711" y="29733"/>
                  <a:pt x="656605" y="23527"/>
                  <a:pt x="625231" y="19045"/>
                </a:cubicBezTo>
                <a:cubicBezTo>
                  <a:pt x="601877" y="15709"/>
                  <a:pt x="578222" y="14729"/>
                  <a:pt x="554892" y="11230"/>
                </a:cubicBezTo>
                <a:cubicBezTo>
                  <a:pt x="425829" y="-8129"/>
                  <a:pt x="431149" y="3414"/>
                  <a:pt x="398585" y="34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TextovéPole 20"/>
          <p:cNvSpPr txBox="1"/>
          <p:nvPr/>
        </p:nvSpPr>
        <p:spPr>
          <a:xfrm>
            <a:off x="2218404" y="5798499"/>
            <a:ext cx="578075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788" dirty="0"/>
              <a:t>Thomas M </a:t>
            </a:r>
            <a:r>
              <a:rPr lang="cs-CZ" sz="788" dirty="0" err="1"/>
              <a:t>Coffman</a:t>
            </a:r>
            <a:r>
              <a:rPr lang="cs-CZ" sz="788" dirty="0"/>
              <a:t>, </a:t>
            </a:r>
            <a:r>
              <a:rPr lang="en-US" sz="788" b="1" dirty="0"/>
              <a:t>Under pressure: the search for the essential mechanisms of hypertension</a:t>
            </a:r>
            <a:r>
              <a:rPr lang="cs-CZ" sz="788" dirty="0"/>
              <a:t> , </a:t>
            </a:r>
            <a:r>
              <a:rPr lang="cs-CZ" sz="788" dirty="0" err="1"/>
              <a:t>Nature</a:t>
            </a:r>
            <a:r>
              <a:rPr lang="cs-CZ" sz="788" dirty="0"/>
              <a:t> </a:t>
            </a:r>
            <a:r>
              <a:rPr lang="cs-CZ" sz="788" dirty="0" err="1"/>
              <a:t>Medicine</a:t>
            </a:r>
            <a:r>
              <a:rPr lang="cs-CZ" sz="788" dirty="0"/>
              <a:t> 17, 1402–1409 (2011)</a:t>
            </a:r>
            <a:endParaRPr lang="en-US" sz="788" b="1" dirty="0"/>
          </a:p>
        </p:txBody>
      </p:sp>
    </p:spTree>
    <p:extLst>
      <p:ext uri="{BB962C8B-B14F-4D97-AF65-F5344CB8AC3E}">
        <p14:creationId xmlns:p14="http://schemas.microsoft.com/office/powerpoint/2010/main" val="380254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>
                <a:solidFill>
                  <a:srgbClr val="FF3300"/>
                </a:solidFill>
                <a:latin typeface="Arial" pitchFamily="34" charset="0"/>
              </a:rPr>
              <a:t>Regulační mechanismy krevního tlaku</a:t>
            </a: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69865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krátkodobé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 -  baroreflex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střednědobé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humorální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sympatikem zprostředkovaný  vliv katecholaminů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systém renin-angiotenzin-aldosteron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působení antidiuretického hormonu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dlouhodobé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regulační systém ledviny</a:t>
            </a:r>
            <a:r>
              <a:rPr lang="cs-CZ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20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Krátkodobá regulace krevního tlaku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2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994172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Systémy </a:t>
            </a:r>
            <a:r>
              <a:rPr lang="cs-CZ" b="1" dirty="0">
                <a:solidFill>
                  <a:srgbClr val="FF0000"/>
                </a:solidFill>
              </a:rPr>
              <a:t>dlouhodobé</a:t>
            </a:r>
            <a:r>
              <a:rPr lang="cs-CZ" dirty="0">
                <a:solidFill>
                  <a:srgbClr val="FF0000"/>
                </a:solidFill>
              </a:rPr>
              <a:t>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Méně známy</a:t>
            </a:r>
          </a:p>
          <a:p>
            <a:pPr lvl="1"/>
            <a:r>
              <a:rPr lang="cs-CZ" dirty="0"/>
              <a:t>Vliv renin-</a:t>
            </a:r>
            <a:r>
              <a:rPr lang="cs-CZ" dirty="0" err="1"/>
              <a:t>angiotenzinového</a:t>
            </a:r>
            <a:r>
              <a:rPr lang="cs-CZ" dirty="0"/>
              <a:t> systému na stimulaci sekrece aldosteronu přetrvává dny a týdny</a:t>
            </a:r>
          </a:p>
          <a:p>
            <a:r>
              <a:rPr lang="cs-CZ" dirty="0"/>
              <a:t>Existuje vztah mezi hodnotou krevního tlaku a solnou (vodní) bilancí</a:t>
            </a:r>
          </a:p>
          <a:p>
            <a:r>
              <a:rPr lang="cs-CZ" b="1" dirty="0">
                <a:solidFill>
                  <a:srgbClr val="FF0000"/>
                </a:solidFill>
              </a:rPr>
              <a:t>Tlaková diuréza </a:t>
            </a:r>
            <a:r>
              <a:rPr lang="cs-CZ" dirty="0"/>
              <a:t>přispívá regulací objemu k tlakové homeostáze</a:t>
            </a:r>
          </a:p>
          <a:p>
            <a:r>
              <a:rPr lang="cs-CZ" dirty="0"/>
              <a:t>Pokud je setrvalý vzestup TK – za 2 hodiny po té nastupuje tlaková </a:t>
            </a:r>
            <a:r>
              <a:rPr lang="cs-CZ" dirty="0" err="1"/>
              <a:t>natriuréza</a:t>
            </a:r>
            <a:r>
              <a:rPr lang="cs-CZ" dirty="0"/>
              <a:t> a trvá řadu dní (při vzestupu TK ledviny vylučují více sodíku –      a tím i vody – snížení extravaskulárního objemu s následným poklesem TK)</a:t>
            </a:r>
          </a:p>
          <a:p>
            <a:r>
              <a:rPr lang="cs-CZ" b="1" dirty="0">
                <a:solidFill>
                  <a:srgbClr val="FF0000"/>
                </a:solidFill>
              </a:rPr>
              <a:t>Jediný systém regulace, který nepodléhá adaptaci </a:t>
            </a:r>
            <a:r>
              <a:rPr lang="cs-CZ" dirty="0"/>
              <a:t>– působení trvá tak dlouho, dokud není tlak vrácen k původním hodnotám (nebo pokud není její působení zvráceno jinými mechanismy)</a:t>
            </a:r>
          </a:p>
          <a:p>
            <a:r>
              <a:rPr lang="cs-CZ" dirty="0"/>
              <a:t>Při setrvalém poklesu TK – opačný účinek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47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Systémy </a:t>
            </a:r>
            <a:r>
              <a:rPr lang="cs-CZ" b="1" dirty="0">
                <a:solidFill>
                  <a:srgbClr val="FF0000"/>
                </a:solidFill>
              </a:rPr>
              <a:t>dlouhodobé</a:t>
            </a:r>
            <a:r>
              <a:rPr lang="cs-CZ" dirty="0">
                <a:solidFill>
                  <a:srgbClr val="FF0000"/>
                </a:solidFill>
              </a:rPr>
              <a:t> regulace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systém tlakové </a:t>
            </a:r>
            <a:r>
              <a:rPr lang="cs-CZ" b="1" dirty="0" err="1">
                <a:solidFill>
                  <a:srgbClr val="FF0000"/>
                </a:solidFill>
              </a:rPr>
              <a:t>natriurézy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Jedná se o </a:t>
            </a:r>
            <a:r>
              <a:rPr lang="cs-CZ" b="1" dirty="0">
                <a:solidFill>
                  <a:srgbClr val="FF0000"/>
                </a:solidFill>
              </a:rPr>
              <a:t>kaskádu regulačních pochodů</a:t>
            </a:r>
            <a:r>
              <a:rPr lang="cs-CZ" dirty="0"/>
              <a:t>: mechanické působení zvýšeného průtoku krve ledvinami…vzestup krevního průtoku v papile ledviny – zvýšený renální intersticiální hydrostatický tlak – zvýšení propustnosti /permeability pevných spojení (</a:t>
            </a:r>
            <a:r>
              <a:rPr lang="cs-CZ" dirty="0" err="1"/>
              <a:t>tight</a:t>
            </a:r>
            <a:r>
              <a:rPr lang="cs-CZ" dirty="0"/>
              <a:t> </a:t>
            </a:r>
            <a:r>
              <a:rPr lang="cs-CZ" dirty="0" err="1"/>
              <a:t>junction</a:t>
            </a:r>
            <a:r>
              <a:rPr lang="cs-CZ" dirty="0"/>
              <a:t>) epiteliálních buněk ledvinných tubulů pro sodík – zvýšení vylučování sodíku – zvýšené vylučování vody - pokles objemu cirkulujících tekutin – pokles tlaku v systémovém řečišti</a:t>
            </a:r>
          </a:p>
          <a:p>
            <a:r>
              <a:rPr lang="cs-CZ" dirty="0"/>
              <a:t>Systém vnitřních baroreceptorů ledvin...vzestup tlaku ve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afferens</a:t>
            </a:r>
            <a:r>
              <a:rPr lang="cs-CZ" dirty="0"/>
              <a:t> …omezení produkce reninu - útlum stimulace ledvinného sympatiku – pokles reabsorpce sodíku, snížení objemu tekutin - pokles tlaku</a:t>
            </a:r>
          </a:p>
          <a:p>
            <a:r>
              <a:rPr lang="cs-CZ" dirty="0"/>
              <a:t>Na</a:t>
            </a:r>
            <a:r>
              <a:rPr lang="cs-CZ" baseline="30000" dirty="0"/>
              <a:t>+</a:t>
            </a:r>
            <a:r>
              <a:rPr lang="cs-CZ" dirty="0"/>
              <a:t> - K</a:t>
            </a:r>
            <a:r>
              <a:rPr lang="cs-CZ" baseline="30000" dirty="0"/>
              <a:t>+</a:t>
            </a:r>
            <a:r>
              <a:rPr lang="cs-CZ" dirty="0"/>
              <a:t> - </a:t>
            </a:r>
            <a:r>
              <a:rPr lang="cs-CZ" dirty="0" err="1"/>
              <a:t>ATPázu</a:t>
            </a:r>
            <a:r>
              <a:rPr lang="cs-CZ" dirty="0"/>
              <a:t> inhibující faktor – uvolňován ze dřeně nadledvin (</a:t>
            </a:r>
            <a:r>
              <a:rPr lang="cs-CZ" dirty="0" err="1"/>
              <a:t>digitalisu</a:t>
            </a:r>
            <a:r>
              <a:rPr lang="cs-CZ" dirty="0"/>
              <a:t> podobný steroid – možná </a:t>
            </a:r>
            <a:r>
              <a:rPr lang="cs-CZ" dirty="0" err="1"/>
              <a:t>ouabain</a:t>
            </a:r>
            <a:r>
              <a:rPr lang="cs-CZ" dirty="0"/>
              <a:t>)</a:t>
            </a:r>
          </a:p>
          <a:p>
            <a:r>
              <a:rPr lang="cs-CZ" dirty="0"/>
              <a:t>Zvýšená exprese AT</a:t>
            </a:r>
            <a:r>
              <a:rPr lang="cs-CZ" baseline="-25000" dirty="0"/>
              <a:t>2</a:t>
            </a:r>
            <a:r>
              <a:rPr lang="cs-CZ" dirty="0"/>
              <a:t> receptorů pro </a:t>
            </a:r>
            <a:r>
              <a:rPr lang="cs-CZ" dirty="0" err="1"/>
              <a:t>angiotenzin</a:t>
            </a:r>
            <a:r>
              <a:rPr lang="cs-CZ" dirty="0"/>
              <a:t> II (může antagonizovat účinky neadekvátní stimulace AT</a:t>
            </a:r>
            <a:r>
              <a:rPr lang="cs-CZ" baseline="-25000" dirty="0"/>
              <a:t>1</a:t>
            </a:r>
            <a:r>
              <a:rPr lang="cs-CZ" dirty="0"/>
              <a:t> receptorů; v experimentech na laboratorních potkanech prokázáno – zvýšené vylučování sodíku a vody)</a:t>
            </a:r>
          </a:p>
          <a:p>
            <a:r>
              <a:rPr lang="cs-CZ" dirty="0"/>
              <a:t>Další: bradykinin, </a:t>
            </a:r>
            <a:r>
              <a:rPr lang="cs-CZ" dirty="0" err="1"/>
              <a:t>urodilatin</a:t>
            </a:r>
            <a:r>
              <a:rPr lang="cs-CZ" dirty="0"/>
              <a:t>, renální </a:t>
            </a:r>
            <a:r>
              <a:rPr lang="cs-CZ" dirty="0" err="1"/>
              <a:t>natriuretické</a:t>
            </a:r>
            <a:r>
              <a:rPr lang="cs-CZ" dirty="0"/>
              <a:t> peptidy</a:t>
            </a:r>
          </a:p>
        </p:txBody>
      </p:sp>
    </p:spTree>
    <p:extLst>
      <p:ext uri="{BB962C8B-B14F-4D97-AF65-F5344CB8AC3E}">
        <p14:creationId xmlns:p14="http://schemas.microsoft.com/office/powerpoint/2010/main" val="397402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2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686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Záznam dýchání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vln v oběhových parametrech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originální záznam pomocí Peňázova </a:t>
            </a:r>
            <a:r>
              <a:rPr lang="cs-CZ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fotopletysmografu</a:t>
            </a:r>
            <a:b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0EECEB-F5A4-4F5A-815F-D978121EF11C}"/>
              </a:ext>
            </a:extLst>
          </p:cNvPr>
          <p:cNvSpPr txBox="1"/>
          <p:nvPr/>
        </p:nvSpPr>
        <p:spPr>
          <a:xfrm>
            <a:off x="133300" y="2996952"/>
            <a:ext cx="12722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Dýchání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průtok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tlak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Tepová frekvence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677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Variabilita oběhových parametrů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srdeční frekvence  -  krevní tlak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variabilita vyjadřuje jejich kolísání kolem průměrné hodnoty v určených časových intervalech (nebo za různých okolností)</a:t>
            </a:r>
          </a:p>
        </p:txBody>
      </p:sp>
    </p:spTree>
    <p:extLst>
      <p:ext uri="{BB962C8B-B14F-4D97-AF65-F5344CB8AC3E}">
        <p14:creationId xmlns:p14="http://schemas.microsoft.com/office/powerpoint/2010/main" val="138559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67544" y="4549923"/>
          <a:ext cx="7344816" cy="521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549923"/>
                        <a:ext cx="7344816" cy="5215781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5592" b="70630"/>
          <a:stretch/>
        </p:blipFill>
        <p:spPr bwMode="auto">
          <a:xfrm>
            <a:off x="8" y="836712"/>
            <a:ext cx="9144000" cy="15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 6"/>
          <p:cNvGraphicFramePr/>
          <p:nvPr/>
        </p:nvGraphicFramePr>
        <p:xfrm>
          <a:off x="1115616" y="2708920"/>
          <a:ext cx="65043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>
            <a:off x="1115616" y="1988840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835696" y="1916832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627784" y="198884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47864" y="1988840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139952" y="1988840"/>
            <a:ext cx="360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716016" y="1988840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148064" y="1988840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5796136" y="198884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6372200" y="198884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986283" y="1988840"/>
            <a:ext cx="125812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12C8BCA5-6490-42B6-A3F1-CF01D13E3157}"/>
              </a:ext>
            </a:extLst>
          </p:cNvPr>
          <p:cNvSpPr txBox="1"/>
          <p:nvPr/>
        </p:nvSpPr>
        <p:spPr>
          <a:xfrm>
            <a:off x="0" y="194574"/>
            <a:ext cx="915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kolísání délky RR intervalů v EKG záznamu</a:t>
            </a:r>
          </a:p>
        </p:txBody>
      </p:sp>
    </p:spTree>
    <p:extLst>
      <p:ext uri="{BB962C8B-B14F-4D97-AF65-F5344CB8AC3E}">
        <p14:creationId xmlns:p14="http://schemas.microsoft.com/office/powerpoint/2010/main" val="366497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69917"/>
              </p:ext>
            </p:extLst>
          </p:nvPr>
        </p:nvGraphicFramePr>
        <p:xfrm>
          <a:off x="989035" y="1988840"/>
          <a:ext cx="6768752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35" y="1988840"/>
                        <a:ext cx="6768752" cy="5216525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1573952" y="2672916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409470" y="3627268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 rot="19899493">
            <a:off x="1569403" y="1985727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Maximální hodnota</a:t>
            </a:r>
          </a:p>
        </p:txBody>
      </p:sp>
      <p:sp>
        <p:nvSpPr>
          <p:cNvPr id="17" name="Šipka doleva 16"/>
          <p:cNvSpPr/>
          <p:nvPr/>
        </p:nvSpPr>
        <p:spPr>
          <a:xfrm rot="1979589">
            <a:off x="5329712" y="4214549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Minimální hodnota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755576" y="27084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755576" y="367165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115616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 rot="16200000">
            <a:off x="612939" y="2852936"/>
            <a:ext cx="94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Variační</a:t>
            </a:r>
          </a:p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rozpětí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8100392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39552" y="2988074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539552" y="3356992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31073" y="294526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342196" y="292879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0EAD93-F402-4FB7-8230-1920434999EC}"/>
              </a:ext>
            </a:extLst>
          </p:cNvPr>
          <p:cNvSpPr txBox="1"/>
          <p:nvPr/>
        </p:nvSpPr>
        <p:spPr>
          <a:xfrm>
            <a:off x="271414" y="397800"/>
            <a:ext cx="7025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jejího hodnocení </a:t>
            </a:r>
          </a:p>
          <a:p>
            <a:r>
              <a:rPr lang="cs-CZ" dirty="0"/>
              <a:t>                                                                    např. použití statistických metod</a:t>
            </a:r>
          </a:p>
        </p:txBody>
      </p:sp>
    </p:spTree>
    <p:extLst>
      <p:ext uri="{BB962C8B-B14F-4D97-AF65-F5344CB8AC3E}">
        <p14:creationId xmlns:p14="http://schemas.microsoft.com/office/powerpoint/2010/main" val="34871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24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Úkolem těchto regulací – jak srdeční, tak cévní soustavy - je v souladu s měnícími se metabolickými požadavky organismu:</a:t>
            </a:r>
          </a:p>
          <a:p>
            <a:endParaRPr lang="cs-CZ" dirty="0"/>
          </a:p>
          <a:p>
            <a:r>
              <a:rPr lang="cs-CZ" dirty="0"/>
              <a:t> udržovat relativně konstantní arteriální tlak </a:t>
            </a:r>
          </a:p>
          <a:p>
            <a:r>
              <a:rPr lang="cs-CZ" dirty="0"/>
              <a:t>zabezpečit dostatečné prokrvení tkání  </a:t>
            </a:r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Variabilita srdeční frekvence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podává informaci o tonické aktivitě nervu vagu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Časová analýza:</a:t>
            </a:r>
          </a:p>
          <a:p>
            <a:r>
              <a:rPr lang="cs-CZ" dirty="0"/>
              <a:t>Rozbor RR intervalů z </a:t>
            </a:r>
            <a:r>
              <a:rPr lang="cs-CZ" b="1" dirty="0">
                <a:solidFill>
                  <a:srgbClr val="C00000"/>
                </a:solidFill>
              </a:rPr>
              <a:t>24hod</a:t>
            </a:r>
            <a:r>
              <a:rPr lang="cs-CZ" dirty="0"/>
              <a:t>inového záznamu </a:t>
            </a:r>
            <a:r>
              <a:rPr lang="cs-CZ" b="1" dirty="0">
                <a:solidFill>
                  <a:srgbClr val="C00000"/>
                </a:solidFill>
              </a:rPr>
              <a:t>EKG</a:t>
            </a:r>
            <a:r>
              <a:rPr lang="cs-CZ" dirty="0"/>
              <a:t> nebo </a:t>
            </a:r>
            <a:r>
              <a:rPr lang="cs-CZ" b="1" dirty="0">
                <a:solidFill>
                  <a:srgbClr val="C00000"/>
                </a:solidFill>
              </a:rPr>
              <a:t>5 - 30min</a:t>
            </a:r>
            <a:r>
              <a:rPr lang="cs-CZ" dirty="0"/>
              <a:t>utového </a:t>
            </a:r>
            <a:r>
              <a:rPr lang="cs-CZ" b="1" dirty="0">
                <a:solidFill>
                  <a:srgbClr val="C00000"/>
                </a:solidFill>
              </a:rPr>
              <a:t>EKG</a:t>
            </a:r>
          </a:p>
          <a:p>
            <a:r>
              <a:rPr lang="cs-CZ" b="1" dirty="0">
                <a:solidFill>
                  <a:srgbClr val="C00000"/>
                </a:solidFill>
              </a:rPr>
              <a:t>V podstatě jde o statistické hodnocení záznamu, s určením směrodatné odchylky</a:t>
            </a:r>
          </a:p>
          <a:p>
            <a:r>
              <a:rPr lang="cs-CZ" sz="2400" dirty="0"/>
              <a:t>Vyřadí se intervaly lišící se o více jak 20% od průměru, dále se tedy zpracovávají tzv. normální intervaly NN a hodnotí se směrodatná odchylka posloupnosti všech NN za 24hod</a:t>
            </a:r>
          </a:p>
        </p:txBody>
      </p:sp>
    </p:spTree>
    <p:extLst>
      <p:ext uri="{BB962C8B-B14F-4D97-AF65-F5344CB8AC3E}">
        <p14:creationId xmlns:p14="http://schemas.microsoft.com/office/powerpoint/2010/main" val="2520229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84984" y="332655"/>
            <a:ext cx="5774081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000" b="1" u="sng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EKG – </a:t>
            </a:r>
            <a:r>
              <a:rPr lang="cs-CZ" sz="2000" b="1" dirty="0" err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Holterovo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monitorování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7677"/>
          <a:stretch/>
        </p:blipFill>
        <p:spPr bwMode="auto">
          <a:xfrm>
            <a:off x="0" y="1794487"/>
            <a:ext cx="9136265" cy="50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983D7B4A-6061-482F-9B37-4F7565B1BEDD}"/>
              </a:ext>
            </a:extLst>
          </p:cNvPr>
          <p:cNvSpPr/>
          <p:nvPr/>
        </p:nvSpPr>
        <p:spPr>
          <a:xfrm>
            <a:off x="971600" y="2924944"/>
            <a:ext cx="914400" cy="40324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8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8490" y="44624"/>
            <a:ext cx="5867054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 </a:t>
            </a:r>
          </a:p>
          <a:p>
            <a:pPr algn="ctr"/>
            <a:r>
              <a:rPr lang="cs-CZ" sz="20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 hodnocení pomocí </a:t>
            </a:r>
            <a:r>
              <a:rPr lang="cs-CZ" sz="20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2555776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30460"/>
              </p:ext>
            </p:extLst>
          </p:nvPr>
        </p:nvGraphicFramePr>
        <p:xfrm>
          <a:off x="179512" y="594400"/>
          <a:ext cx="720080" cy="562927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3635896" y="1556792"/>
            <a:ext cx="41044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228184" y="292494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9" name="Elipsa 8"/>
          <p:cNvSpPr/>
          <p:nvPr/>
        </p:nvSpPr>
        <p:spPr>
          <a:xfrm>
            <a:off x="6012160" y="3501008"/>
            <a:ext cx="144016" cy="144016"/>
          </a:xfrm>
          <a:prstGeom prst="ellipse">
            <a:avLst/>
          </a:prstGeom>
          <a:gradFill>
            <a:gsLst>
              <a:gs pos="0">
                <a:srgbClr val="FFC000"/>
              </a:gs>
              <a:gs pos="80000">
                <a:srgbClr val="FFC000"/>
              </a:gs>
              <a:gs pos="100000">
                <a:srgbClr val="FFC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220072" y="3573016"/>
            <a:ext cx="144016" cy="144016"/>
          </a:xfrm>
          <a:prstGeom prst="ellipse">
            <a:avLst/>
          </a:prstGeom>
          <a:gradFill>
            <a:gsLst>
              <a:gs pos="0">
                <a:srgbClr val="00B0F0"/>
              </a:gs>
              <a:gs pos="8000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48064" y="3068960"/>
            <a:ext cx="144016" cy="144016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7030A0"/>
              </a:gs>
              <a:gs pos="100000">
                <a:srgbClr val="7030A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868144" y="2636912"/>
            <a:ext cx="144016" cy="144016"/>
          </a:xfrm>
          <a:prstGeom prst="ellipse">
            <a:avLst/>
          </a:prstGeom>
          <a:gradFill>
            <a:gsLst>
              <a:gs pos="0">
                <a:srgbClr val="0000C0"/>
              </a:gs>
              <a:gs pos="80000">
                <a:srgbClr val="0000C0"/>
              </a:gs>
              <a:gs pos="100000">
                <a:srgbClr val="0000C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1906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87910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45116" y="87910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45116" y="123914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33148" y="123914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33148" y="159918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63688" y="1618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97882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081220" y="20212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081220" y="238125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772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33199" y="44624"/>
            <a:ext cx="347761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cs-CZ" sz="28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pic>
        <p:nvPicPr>
          <p:cNvPr id="4" name="Picture 5" descr="7B073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1777538" y="1121841"/>
            <a:ext cx="5665495" cy="46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6724487" y="5085184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Ektopický rytmus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56093" y="2191293"/>
            <a:ext cx="1656184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Normální vzor</a:t>
            </a:r>
            <a:endParaRPr lang="en-US" sz="1600" b="1" dirty="0">
              <a:ln w="11430"/>
              <a:gradFill>
                <a:gsLst>
                  <a:gs pos="0">
                    <a:schemeClr val="bg1"/>
                  </a:gs>
                  <a:gs pos="25000">
                    <a:schemeClr val="bg1"/>
                  </a:gs>
                  <a:gs pos="50000">
                    <a:schemeClr val="bg1"/>
                  </a:gs>
                  <a:gs pos="75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3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89441" y="44624"/>
            <a:ext cx="616514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4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Příklad: Frekvenční analýza - </a:t>
            </a:r>
            <a:r>
              <a:rPr lang="cs-CZ" sz="24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spektrální analýza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44016" y="1143483"/>
            <a:ext cx="8820472" cy="4680521"/>
            <a:chOff x="15755" y="700901"/>
            <a:chExt cx="9074567" cy="6056024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6" r="17882"/>
            <a:stretch/>
          </p:blipFill>
          <p:spPr>
            <a:xfrm>
              <a:off x="471140" y="1092555"/>
              <a:ext cx="8593927" cy="5248786"/>
            </a:xfrm>
            <a:prstGeom prst="rect">
              <a:avLst/>
            </a:prstGeom>
          </p:spPr>
        </p:pic>
        <p:grpSp>
          <p:nvGrpSpPr>
            <p:cNvPr id="12" name="Skupina 85"/>
            <p:cNvGrpSpPr/>
            <p:nvPr/>
          </p:nvGrpSpPr>
          <p:grpSpPr>
            <a:xfrm>
              <a:off x="15755" y="700901"/>
              <a:ext cx="8876721" cy="6056024"/>
              <a:chOff x="15755" y="700903"/>
              <a:chExt cx="8876725" cy="6056040"/>
            </a:xfrm>
          </p:grpSpPr>
          <p:sp>
            <p:nvSpPr>
              <p:cNvPr id="25" name="TextovéPole 24"/>
              <p:cNvSpPr txBox="1"/>
              <p:nvPr/>
            </p:nvSpPr>
            <p:spPr>
              <a:xfrm>
                <a:off x="15755" y="3012030"/>
                <a:ext cx="492443" cy="141000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cs-CZ" sz="2000" b="1" dirty="0"/>
                  <a:t>amplituda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749772" y="6342847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čas (s)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968482" y="6356833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frekvence (Hz)</a:t>
                </a:r>
              </a:p>
            </p:txBody>
          </p:sp>
          <p:cxnSp>
            <p:nvCxnSpPr>
              <p:cNvPr id="28" name="Přímá spojnice se šipkou 89"/>
              <p:cNvCxnSpPr/>
              <p:nvPr/>
            </p:nvCxnSpPr>
            <p:spPr>
              <a:xfrm flipV="1">
                <a:off x="914447" y="1664437"/>
                <a:ext cx="3106633" cy="96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90"/>
              <p:cNvCxnSpPr/>
              <p:nvPr/>
            </p:nvCxnSpPr>
            <p:spPr>
              <a:xfrm>
                <a:off x="1520542" y="2736753"/>
                <a:ext cx="63857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91"/>
              <p:cNvCxnSpPr/>
              <p:nvPr/>
            </p:nvCxnSpPr>
            <p:spPr>
              <a:xfrm>
                <a:off x="1919209" y="3750296"/>
                <a:ext cx="21132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1275517" y="1307805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1471936" y="2207309"/>
                <a:ext cx="848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619672" y="3143349"/>
                <a:ext cx="722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T=3 s</a:t>
                </a:r>
              </a:p>
            </p:txBody>
          </p:sp>
          <p:cxnSp>
            <p:nvCxnSpPr>
              <p:cNvPr id="34" name="Přímá spojnice se šipkou 95"/>
              <p:cNvCxnSpPr/>
              <p:nvPr/>
            </p:nvCxnSpPr>
            <p:spPr>
              <a:xfrm flipV="1">
                <a:off x="2931788" y="2488136"/>
                <a:ext cx="0" cy="288032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96"/>
              <p:cNvCxnSpPr/>
              <p:nvPr/>
            </p:nvCxnSpPr>
            <p:spPr>
              <a:xfrm flipV="1">
                <a:off x="3034201" y="3409953"/>
                <a:ext cx="0" cy="366684"/>
              </a:xfrm>
              <a:prstGeom prst="straightConnector1">
                <a:avLst/>
              </a:prstGeom>
              <a:ln w="28575">
                <a:solidFill>
                  <a:srgbClr val="2D41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97"/>
              <p:cNvCxnSpPr/>
              <p:nvPr/>
            </p:nvCxnSpPr>
            <p:spPr>
              <a:xfrm flipV="1">
                <a:off x="3240493" y="1665656"/>
                <a:ext cx="0" cy="537235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ovéPole 36"/>
              <p:cNvSpPr txBox="1"/>
              <p:nvPr/>
            </p:nvSpPr>
            <p:spPr>
              <a:xfrm>
                <a:off x="3044739" y="1664437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a=0.5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2534113" y="3951534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a=0.3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2455190" y="278198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a=0.2</a:t>
                </a:r>
              </a:p>
            </p:txBody>
          </p:sp>
          <p:grpSp>
            <p:nvGrpSpPr>
              <p:cNvPr id="40" name="Skupina 101"/>
              <p:cNvGrpSpPr/>
              <p:nvPr/>
            </p:nvGrpSpPr>
            <p:grpSpPr>
              <a:xfrm>
                <a:off x="1166312" y="700903"/>
                <a:ext cx="3472644" cy="400110"/>
                <a:chOff x="1166312" y="700903"/>
                <a:chExt cx="3472644" cy="400110"/>
              </a:xfrm>
            </p:grpSpPr>
            <p:sp>
              <p:nvSpPr>
                <p:cNvPr id="48" name="TextovéPole 47"/>
                <p:cNvSpPr txBox="1"/>
                <p:nvPr/>
              </p:nvSpPr>
              <p:spPr>
                <a:xfrm>
                  <a:off x="1166312" y="700903"/>
                  <a:ext cx="1627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DE0000"/>
                      </a:solidFill>
                    </a:rPr>
                    <a:t>perioda  </a:t>
                  </a:r>
                  <a:r>
                    <a:rPr lang="cs-CZ" sz="2000" b="1" dirty="0">
                      <a:solidFill>
                        <a:srgbClr val="DE0000"/>
                      </a:solidFill>
                    </a:rPr>
                    <a:t>T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2933009" y="700903"/>
                  <a:ext cx="17059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0013CA"/>
                      </a:solidFill>
                    </a:rPr>
                    <a:t>amplituda  </a:t>
                  </a:r>
                  <a:r>
                    <a:rPr lang="cs-CZ" sz="2000" b="1" dirty="0">
                      <a:solidFill>
                        <a:srgbClr val="0013CA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41" name="TextovéPole 40"/>
              <p:cNvSpPr txBox="1"/>
              <p:nvPr/>
            </p:nvSpPr>
            <p:spPr>
              <a:xfrm>
                <a:off x="5797662" y="700903"/>
                <a:ext cx="2122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rgbClr val="056400"/>
                    </a:solidFill>
                  </a:rPr>
                  <a:t>frekvence  </a:t>
                </a:r>
                <a:r>
                  <a:rPr lang="cs-CZ" sz="2000" b="1" dirty="0">
                    <a:solidFill>
                      <a:srgbClr val="056400"/>
                    </a:solidFill>
                  </a:rPr>
                  <a:t>f </a:t>
                </a:r>
                <a:r>
                  <a:rPr lang="cs-CZ" sz="2000" dirty="0"/>
                  <a:t>= 1/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948264" y="423038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</a:t>
                </a:r>
                <a:r>
                  <a:rPr lang="cs-CZ" b="1">
                    <a:solidFill>
                      <a:srgbClr val="056400"/>
                    </a:solidFill>
                  </a:rPr>
                  <a:t>= </a:t>
                </a:r>
                <a:r>
                  <a:rPr lang="cs-CZ" b="1"/>
                  <a:t>1/</a:t>
                </a:r>
                <a:r>
                  <a:rPr lang="cs-CZ" b="1">
                    <a:solidFill>
                      <a:srgbClr val="FF0000"/>
                    </a:solidFill>
                  </a:rPr>
                  <a:t>3</a:t>
                </a:r>
                <a:r>
                  <a:rPr lang="cs-CZ" b="1">
                    <a:solidFill>
                      <a:srgbClr val="056400"/>
                    </a:solidFill>
                  </a:rPr>
                  <a:t> </a:t>
                </a:r>
                <a:r>
                  <a:rPr lang="cs-CZ" b="1" dirty="0">
                    <a:solidFill>
                      <a:srgbClr val="056400"/>
                    </a:solidFill>
                  </a:rPr>
                  <a:t>= 0.33 Hz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364088" y="3199619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 </a:t>
                </a:r>
                <a:r>
                  <a:rPr lang="cs-CZ" b="1" dirty="0"/>
                  <a:t>1/</a:t>
                </a:r>
                <a:r>
                  <a:rPr lang="cs-CZ" b="1" dirty="0">
                    <a:solidFill>
                      <a:srgbClr val="FF0000"/>
                    </a:solidFill>
                  </a:rPr>
                  <a:t>10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0.1 Hz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148064" y="2148519"/>
                <a:ext cx="1864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</a:t>
                </a:r>
                <a:r>
                  <a:rPr lang="cs-CZ" b="1" dirty="0"/>
                  <a:t> 1/</a:t>
                </a:r>
                <a:r>
                  <a:rPr lang="cs-CZ" b="1" dirty="0">
                    <a:solidFill>
                      <a:srgbClr val="FF0000"/>
                    </a:solidFill>
                  </a:rPr>
                  <a:t>50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0.02 Hz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906018" y="138730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0.5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5491417" y="2721028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0.2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7192094" y="3651230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0.3</a:t>
                </a: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782986" y="2043288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82986" y="3080827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74103" y="4104721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774458" y="2053415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74458" y="3076501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774457" y="4120287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906015" y="5208995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0.5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491414" y="55878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0.2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198193" y="54735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0.3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245819" y="6178653"/>
              <a:ext cx="820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0.33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196830" y="6172219"/>
              <a:ext cx="426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0.02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729460" y="6170709"/>
              <a:ext cx="5059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0.1</a:t>
              </a:r>
            </a:p>
          </p:txBody>
        </p:sp>
      </p:grpSp>
      <p:sp>
        <p:nvSpPr>
          <p:cNvPr id="6" name="Volný tvar 5"/>
          <p:cNvSpPr/>
          <p:nvPr/>
        </p:nvSpPr>
        <p:spPr>
          <a:xfrm>
            <a:off x="1010590" y="4156749"/>
            <a:ext cx="3835153" cy="960819"/>
          </a:xfrm>
          <a:custGeom>
            <a:avLst/>
            <a:gdLst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72"/>
              <a:gd name="connsiteX1" fmla="*/ 727969 w 3835153"/>
              <a:gd name="connsiteY1" fmla="*/ 9915 h 809072"/>
              <a:gd name="connsiteX2" fmla="*/ 1535837 w 3835153"/>
              <a:gd name="connsiteY2" fmla="*/ 400532 h 809072"/>
              <a:gd name="connsiteX3" fmla="*/ 2281561 w 3835153"/>
              <a:gd name="connsiteY3" fmla="*/ 808905 h 809072"/>
              <a:gd name="connsiteX4" fmla="*/ 3018407 w 3835153"/>
              <a:gd name="connsiteY4" fmla="*/ 444921 h 809072"/>
              <a:gd name="connsiteX5" fmla="*/ 3675355 w 3835153"/>
              <a:gd name="connsiteY5" fmla="*/ 18793 h 809072"/>
              <a:gd name="connsiteX6" fmla="*/ 3835153 w 3835153"/>
              <a:gd name="connsiteY6" fmla="*/ 18793 h 809072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153" h="799213">
                <a:moveTo>
                  <a:pt x="0" y="390617"/>
                </a:moveTo>
                <a:cubicBezTo>
                  <a:pt x="235998" y="195308"/>
                  <a:pt x="471996" y="0"/>
                  <a:pt x="727969" y="0"/>
                </a:cubicBezTo>
                <a:cubicBezTo>
                  <a:pt x="983942" y="0"/>
                  <a:pt x="1285783" y="195309"/>
                  <a:pt x="1535837" y="390617"/>
                </a:cubicBezTo>
                <a:cubicBezTo>
                  <a:pt x="1785891" y="585925"/>
                  <a:pt x="1954567" y="791592"/>
                  <a:pt x="2281561" y="798990"/>
                </a:cubicBezTo>
                <a:cubicBezTo>
                  <a:pt x="2608555" y="806388"/>
                  <a:pt x="2759475" y="628834"/>
                  <a:pt x="3018407" y="435006"/>
                </a:cubicBezTo>
                <a:cubicBezTo>
                  <a:pt x="3277339" y="241178"/>
                  <a:pt x="3496323" y="-35510"/>
                  <a:pt x="3835153" y="8878"/>
                </a:cubicBezTo>
              </a:path>
            </a:pathLst>
          </a:custGeom>
          <a:noFill/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1017448" y="4014615"/>
            <a:ext cx="3793586" cy="1205477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66461 h 361770"/>
              <a:gd name="connsiteX1" fmla="*/ 150920 w 3817398"/>
              <a:gd name="connsiteY1" fmla="*/ 15541 h 361770"/>
              <a:gd name="connsiteX2" fmla="*/ 301193 w 3817398"/>
              <a:gd name="connsiteY2" fmla="*/ 41989 h 361770"/>
              <a:gd name="connsiteX3" fmla="*/ 443884 w 3817398"/>
              <a:gd name="connsiteY3" fmla="*/ 344014 h 361770"/>
              <a:gd name="connsiteX4" fmla="*/ 612559 w 3817398"/>
              <a:gd name="connsiteY4" fmla="*/ 175339 h 361770"/>
              <a:gd name="connsiteX5" fmla="*/ 754602 w 3817398"/>
              <a:gd name="connsiteY5" fmla="*/ 15541 h 361770"/>
              <a:gd name="connsiteX6" fmla="*/ 941033 w 3817398"/>
              <a:gd name="connsiteY6" fmla="*/ 201972 h 361770"/>
              <a:gd name="connsiteX7" fmla="*/ 1065320 w 3817398"/>
              <a:gd name="connsiteY7" fmla="*/ 344014 h 361770"/>
              <a:gd name="connsiteX8" fmla="*/ 1225118 w 3817398"/>
              <a:gd name="connsiteY8" fmla="*/ 193094 h 361770"/>
              <a:gd name="connsiteX9" fmla="*/ 1376039 w 3817398"/>
              <a:gd name="connsiteY9" fmla="*/ 15541 h 361770"/>
              <a:gd name="connsiteX10" fmla="*/ 1544715 w 3817398"/>
              <a:gd name="connsiteY10" fmla="*/ 184216 h 361770"/>
              <a:gd name="connsiteX11" fmla="*/ 1677880 w 3817398"/>
              <a:gd name="connsiteY11" fmla="*/ 352892 h 361770"/>
              <a:gd name="connsiteX12" fmla="*/ 1837678 w 3817398"/>
              <a:gd name="connsiteY12" fmla="*/ 175339 h 361770"/>
              <a:gd name="connsiteX13" fmla="*/ 1988598 w 3817398"/>
              <a:gd name="connsiteY13" fmla="*/ 15541 h 361770"/>
              <a:gd name="connsiteX14" fmla="*/ 2139518 w 3817398"/>
              <a:gd name="connsiteY14" fmla="*/ 175339 h 361770"/>
              <a:gd name="connsiteX15" fmla="*/ 2290439 w 3817398"/>
              <a:gd name="connsiteY15" fmla="*/ 344014 h 361770"/>
              <a:gd name="connsiteX16" fmla="*/ 2441359 w 3817398"/>
              <a:gd name="connsiteY16" fmla="*/ 175339 h 361770"/>
              <a:gd name="connsiteX17" fmla="*/ 2601157 w 3817398"/>
              <a:gd name="connsiteY17" fmla="*/ 6663 h 361770"/>
              <a:gd name="connsiteX18" fmla="*/ 2760955 w 3817398"/>
              <a:gd name="connsiteY18" fmla="*/ 184216 h 361770"/>
              <a:gd name="connsiteX19" fmla="*/ 2911876 w 3817398"/>
              <a:gd name="connsiteY19" fmla="*/ 361770 h 361770"/>
              <a:gd name="connsiteX20" fmla="*/ 3053918 w 3817398"/>
              <a:gd name="connsiteY20" fmla="*/ 184216 h 361770"/>
              <a:gd name="connsiteX21" fmla="*/ 3213717 w 3817398"/>
              <a:gd name="connsiteY21" fmla="*/ 6663 h 361770"/>
              <a:gd name="connsiteX22" fmla="*/ 3373515 w 3817398"/>
              <a:gd name="connsiteY22" fmla="*/ 175339 h 361770"/>
              <a:gd name="connsiteX23" fmla="*/ 3515557 w 3817398"/>
              <a:gd name="connsiteY23" fmla="*/ 344014 h 361770"/>
              <a:gd name="connsiteX24" fmla="*/ 3666478 w 3817398"/>
              <a:gd name="connsiteY24" fmla="*/ 184216 h 361770"/>
              <a:gd name="connsiteX25" fmla="*/ 3817398 w 3817398"/>
              <a:gd name="connsiteY25" fmla="*/ 24418 h 361770"/>
              <a:gd name="connsiteX0" fmla="*/ 0 w 3817398"/>
              <a:gd name="connsiteY0" fmla="*/ 259036 h 454345"/>
              <a:gd name="connsiteX1" fmla="*/ 174732 w 3817398"/>
              <a:gd name="connsiteY1" fmla="*/ 3341 h 454345"/>
              <a:gd name="connsiteX2" fmla="*/ 301193 w 3817398"/>
              <a:gd name="connsiteY2" fmla="*/ 134564 h 454345"/>
              <a:gd name="connsiteX3" fmla="*/ 443884 w 3817398"/>
              <a:gd name="connsiteY3" fmla="*/ 436589 h 454345"/>
              <a:gd name="connsiteX4" fmla="*/ 612559 w 3817398"/>
              <a:gd name="connsiteY4" fmla="*/ 267914 h 454345"/>
              <a:gd name="connsiteX5" fmla="*/ 754602 w 3817398"/>
              <a:gd name="connsiteY5" fmla="*/ 108116 h 454345"/>
              <a:gd name="connsiteX6" fmla="*/ 941033 w 3817398"/>
              <a:gd name="connsiteY6" fmla="*/ 294547 h 454345"/>
              <a:gd name="connsiteX7" fmla="*/ 1065320 w 3817398"/>
              <a:gd name="connsiteY7" fmla="*/ 436589 h 454345"/>
              <a:gd name="connsiteX8" fmla="*/ 1225118 w 3817398"/>
              <a:gd name="connsiteY8" fmla="*/ 285669 h 454345"/>
              <a:gd name="connsiteX9" fmla="*/ 1376039 w 3817398"/>
              <a:gd name="connsiteY9" fmla="*/ 108116 h 454345"/>
              <a:gd name="connsiteX10" fmla="*/ 1544715 w 3817398"/>
              <a:gd name="connsiteY10" fmla="*/ 276791 h 454345"/>
              <a:gd name="connsiteX11" fmla="*/ 1677880 w 3817398"/>
              <a:gd name="connsiteY11" fmla="*/ 445467 h 454345"/>
              <a:gd name="connsiteX12" fmla="*/ 1837678 w 3817398"/>
              <a:gd name="connsiteY12" fmla="*/ 267914 h 454345"/>
              <a:gd name="connsiteX13" fmla="*/ 1988598 w 3817398"/>
              <a:gd name="connsiteY13" fmla="*/ 108116 h 454345"/>
              <a:gd name="connsiteX14" fmla="*/ 2139518 w 3817398"/>
              <a:gd name="connsiteY14" fmla="*/ 267914 h 454345"/>
              <a:gd name="connsiteX15" fmla="*/ 2290439 w 3817398"/>
              <a:gd name="connsiteY15" fmla="*/ 436589 h 454345"/>
              <a:gd name="connsiteX16" fmla="*/ 2441359 w 3817398"/>
              <a:gd name="connsiteY16" fmla="*/ 267914 h 454345"/>
              <a:gd name="connsiteX17" fmla="*/ 2601157 w 3817398"/>
              <a:gd name="connsiteY17" fmla="*/ 99238 h 454345"/>
              <a:gd name="connsiteX18" fmla="*/ 2760955 w 3817398"/>
              <a:gd name="connsiteY18" fmla="*/ 276791 h 454345"/>
              <a:gd name="connsiteX19" fmla="*/ 2911876 w 3817398"/>
              <a:gd name="connsiteY19" fmla="*/ 454345 h 454345"/>
              <a:gd name="connsiteX20" fmla="*/ 3053918 w 3817398"/>
              <a:gd name="connsiteY20" fmla="*/ 276791 h 454345"/>
              <a:gd name="connsiteX21" fmla="*/ 3213717 w 3817398"/>
              <a:gd name="connsiteY21" fmla="*/ 99238 h 454345"/>
              <a:gd name="connsiteX22" fmla="*/ 3373515 w 3817398"/>
              <a:gd name="connsiteY22" fmla="*/ 267914 h 454345"/>
              <a:gd name="connsiteX23" fmla="*/ 3515557 w 3817398"/>
              <a:gd name="connsiteY23" fmla="*/ 436589 h 454345"/>
              <a:gd name="connsiteX24" fmla="*/ 3666478 w 3817398"/>
              <a:gd name="connsiteY24" fmla="*/ 276791 h 454345"/>
              <a:gd name="connsiteX25" fmla="*/ 3817398 w 3817398"/>
              <a:gd name="connsiteY25" fmla="*/ 116993 h 454345"/>
              <a:gd name="connsiteX0" fmla="*/ 0 w 3817398"/>
              <a:gd name="connsiteY0" fmla="*/ 290170 h 485479"/>
              <a:gd name="connsiteX1" fmla="*/ 174732 w 3817398"/>
              <a:gd name="connsiteY1" fmla="*/ 34475 h 485479"/>
              <a:gd name="connsiteX2" fmla="*/ 301193 w 3817398"/>
              <a:gd name="connsiteY2" fmla="*/ 165698 h 485479"/>
              <a:gd name="connsiteX3" fmla="*/ 443884 w 3817398"/>
              <a:gd name="connsiteY3" fmla="*/ 467723 h 485479"/>
              <a:gd name="connsiteX4" fmla="*/ 603034 w 3817398"/>
              <a:gd name="connsiteY4" fmla="*/ 13298 h 485479"/>
              <a:gd name="connsiteX5" fmla="*/ 754602 w 3817398"/>
              <a:gd name="connsiteY5" fmla="*/ 139250 h 485479"/>
              <a:gd name="connsiteX6" fmla="*/ 941033 w 3817398"/>
              <a:gd name="connsiteY6" fmla="*/ 325681 h 485479"/>
              <a:gd name="connsiteX7" fmla="*/ 1065320 w 3817398"/>
              <a:gd name="connsiteY7" fmla="*/ 467723 h 485479"/>
              <a:gd name="connsiteX8" fmla="*/ 1225118 w 3817398"/>
              <a:gd name="connsiteY8" fmla="*/ 316803 h 485479"/>
              <a:gd name="connsiteX9" fmla="*/ 1376039 w 3817398"/>
              <a:gd name="connsiteY9" fmla="*/ 139250 h 485479"/>
              <a:gd name="connsiteX10" fmla="*/ 1544715 w 3817398"/>
              <a:gd name="connsiteY10" fmla="*/ 307925 h 485479"/>
              <a:gd name="connsiteX11" fmla="*/ 1677880 w 3817398"/>
              <a:gd name="connsiteY11" fmla="*/ 476601 h 485479"/>
              <a:gd name="connsiteX12" fmla="*/ 1837678 w 3817398"/>
              <a:gd name="connsiteY12" fmla="*/ 299048 h 485479"/>
              <a:gd name="connsiteX13" fmla="*/ 1988598 w 3817398"/>
              <a:gd name="connsiteY13" fmla="*/ 139250 h 485479"/>
              <a:gd name="connsiteX14" fmla="*/ 2139518 w 3817398"/>
              <a:gd name="connsiteY14" fmla="*/ 299048 h 485479"/>
              <a:gd name="connsiteX15" fmla="*/ 2290439 w 3817398"/>
              <a:gd name="connsiteY15" fmla="*/ 467723 h 485479"/>
              <a:gd name="connsiteX16" fmla="*/ 2441359 w 3817398"/>
              <a:gd name="connsiteY16" fmla="*/ 299048 h 485479"/>
              <a:gd name="connsiteX17" fmla="*/ 2601157 w 3817398"/>
              <a:gd name="connsiteY17" fmla="*/ 130372 h 485479"/>
              <a:gd name="connsiteX18" fmla="*/ 2760955 w 3817398"/>
              <a:gd name="connsiteY18" fmla="*/ 307925 h 485479"/>
              <a:gd name="connsiteX19" fmla="*/ 2911876 w 3817398"/>
              <a:gd name="connsiteY19" fmla="*/ 485479 h 485479"/>
              <a:gd name="connsiteX20" fmla="*/ 3053918 w 3817398"/>
              <a:gd name="connsiteY20" fmla="*/ 307925 h 485479"/>
              <a:gd name="connsiteX21" fmla="*/ 3213717 w 3817398"/>
              <a:gd name="connsiteY21" fmla="*/ 130372 h 485479"/>
              <a:gd name="connsiteX22" fmla="*/ 3373515 w 3817398"/>
              <a:gd name="connsiteY22" fmla="*/ 299048 h 485479"/>
              <a:gd name="connsiteX23" fmla="*/ 3515557 w 3817398"/>
              <a:gd name="connsiteY23" fmla="*/ 467723 h 485479"/>
              <a:gd name="connsiteX24" fmla="*/ 3666478 w 3817398"/>
              <a:gd name="connsiteY24" fmla="*/ 307925 h 485479"/>
              <a:gd name="connsiteX25" fmla="*/ 3817398 w 3817398"/>
              <a:gd name="connsiteY25" fmla="*/ 148127 h 485479"/>
              <a:gd name="connsiteX0" fmla="*/ 0 w 3817398"/>
              <a:gd name="connsiteY0" fmla="*/ 508659 h 703968"/>
              <a:gd name="connsiteX1" fmla="*/ 174732 w 3817398"/>
              <a:gd name="connsiteY1" fmla="*/ 252964 h 703968"/>
              <a:gd name="connsiteX2" fmla="*/ 301193 w 3817398"/>
              <a:gd name="connsiteY2" fmla="*/ 384187 h 703968"/>
              <a:gd name="connsiteX3" fmla="*/ 443884 w 3817398"/>
              <a:gd name="connsiteY3" fmla="*/ 686212 h 703968"/>
              <a:gd name="connsiteX4" fmla="*/ 603034 w 3817398"/>
              <a:gd name="connsiteY4" fmla="*/ 231787 h 703968"/>
              <a:gd name="connsiteX5" fmla="*/ 778415 w 3817398"/>
              <a:gd name="connsiteY5" fmla="*/ 10077 h 703968"/>
              <a:gd name="connsiteX6" fmla="*/ 941033 w 3817398"/>
              <a:gd name="connsiteY6" fmla="*/ 544170 h 703968"/>
              <a:gd name="connsiteX7" fmla="*/ 1065320 w 3817398"/>
              <a:gd name="connsiteY7" fmla="*/ 686212 h 703968"/>
              <a:gd name="connsiteX8" fmla="*/ 1225118 w 3817398"/>
              <a:gd name="connsiteY8" fmla="*/ 535292 h 703968"/>
              <a:gd name="connsiteX9" fmla="*/ 1376039 w 3817398"/>
              <a:gd name="connsiteY9" fmla="*/ 357739 h 703968"/>
              <a:gd name="connsiteX10" fmla="*/ 1544715 w 3817398"/>
              <a:gd name="connsiteY10" fmla="*/ 526414 h 703968"/>
              <a:gd name="connsiteX11" fmla="*/ 1677880 w 3817398"/>
              <a:gd name="connsiteY11" fmla="*/ 695090 h 703968"/>
              <a:gd name="connsiteX12" fmla="*/ 1837678 w 3817398"/>
              <a:gd name="connsiteY12" fmla="*/ 517537 h 703968"/>
              <a:gd name="connsiteX13" fmla="*/ 1988598 w 3817398"/>
              <a:gd name="connsiteY13" fmla="*/ 357739 h 703968"/>
              <a:gd name="connsiteX14" fmla="*/ 2139518 w 3817398"/>
              <a:gd name="connsiteY14" fmla="*/ 517537 h 703968"/>
              <a:gd name="connsiteX15" fmla="*/ 2290439 w 3817398"/>
              <a:gd name="connsiteY15" fmla="*/ 686212 h 703968"/>
              <a:gd name="connsiteX16" fmla="*/ 2441359 w 3817398"/>
              <a:gd name="connsiteY16" fmla="*/ 517537 h 703968"/>
              <a:gd name="connsiteX17" fmla="*/ 2601157 w 3817398"/>
              <a:gd name="connsiteY17" fmla="*/ 348861 h 703968"/>
              <a:gd name="connsiteX18" fmla="*/ 2760955 w 3817398"/>
              <a:gd name="connsiteY18" fmla="*/ 526414 h 703968"/>
              <a:gd name="connsiteX19" fmla="*/ 2911876 w 3817398"/>
              <a:gd name="connsiteY19" fmla="*/ 703968 h 703968"/>
              <a:gd name="connsiteX20" fmla="*/ 3053918 w 3817398"/>
              <a:gd name="connsiteY20" fmla="*/ 526414 h 703968"/>
              <a:gd name="connsiteX21" fmla="*/ 3213717 w 3817398"/>
              <a:gd name="connsiteY21" fmla="*/ 348861 h 703968"/>
              <a:gd name="connsiteX22" fmla="*/ 3373515 w 3817398"/>
              <a:gd name="connsiteY22" fmla="*/ 517537 h 703968"/>
              <a:gd name="connsiteX23" fmla="*/ 3515557 w 3817398"/>
              <a:gd name="connsiteY23" fmla="*/ 686212 h 703968"/>
              <a:gd name="connsiteX24" fmla="*/ 3666478 w 3817398"/>
              <a:gd name="connsiteY24" fmla="*/ 526414 h 703968"/>
              <a:gd name="connsiteX25" fmla="*/ 3817398 w 3817398"/>
              <a:gd name="connsiteY25" fmla="*/ 366616 h 703968"/>
              <a:gd name="connsiteX0" fmla="*/ 0 w 3817398"/>
              <a:gd name="connsiteY0" fmla="*/ 498936 h 694245"/>
              <a:gd name="connsiteX1" fmla="*/ 174732 w 3817398"/>
              <a:gd name="connsiteY1" fmla="*/ 243241 h 694245"/>
              <a:gd name="connsiteX2" fmla="*/ 301193 w 3817398"/>
              <a:gd name="connsiteY2" fmla="*/ 374464 h 694245"/>
              <a:gd name="connsiteX3" fmla="*/ 443884 w 3817398"/>
              <a:gd name="connsiteY3" fmla="*/ 676489 h 694245"/>
              <a:gd name="connsiteX4" fmla="*/ 603034 w 3817398"/>
              <a:gd name="connsiteY4" fmla="*/ 222064 h 694245"/>
              <a:gd name="connsiteX5" fmla="*/ 778415 w 3817398"/>
              <a:gd name="connsiteY5" fmla="*/ 354 h 694245"/>
              <a:gd name="connsiteX6" fmla="*/ 955320 w 3817398"/>
              <a:gd name="connsiteY6" fmla="*/ 267747 h 694245"/>
              <a:gd name="connsiteX7" fmla="*/ 1065320 w 3817398"/>
              <a:gd name="connsiteY7" fmla="*/ 676489 h 694245"/>
              <a:gd name="connsiteX8" fmla="*/ 1225118 w 3817398"/>
              <a:gd name="connsiteY8" fmla="*/ 525569 h 694245"/>
              <a:gd name="connsiteX9" fmla="*/ 1376039 w 3817398"/>
              <a:gd name="connsiteY9" fmla="*/ 348016 h 694245"/>
              <a:gd name="connsiteX10" fmla="*/ 1544715 w 3817398"/>
              <a:gd name="connsiteY10" fmla="*/ 516691 h 694245"/>
              <a:gd name="connsiteX11" fmla="*/ 1677880 w 3817398"/>
              <a:gd name="connsiteY11" fmla="*/ 685367 h 694245"/>
              <a:gd name="connsiteX12" fmla="*/ 1837678 w 3817398"/>
              <a:gd name="connsiteY12" fmla="*/ 507814 h 694245"/>
              <a:gd name="connsiteX13" fmla="*/ 1988598 w 3817398"/>
              <a:gd name="connsiteY13" fmla="*/ 348016 h 694245"/>
              <a:gd name="connsiteX14" fmla="*/ 2139518 w 3817398"/>
              <a:gd name="connsiteY14" fmla="*/ 507814 h 694245"/>
              <a:gd name="connsiteX15" fmla="*/ 2290439 w 3817398"/>
              <a:gd name="connsiteY15" fmla="*/ 676489 h 694245"/>
              <a:gd name="connsiteX16" fmla="*/ 2441359 w 3817398"/>
              <a:gd name="connsiteY16" fmla="*/ 507814 h 694245"/>
              <a:gd name="connsiteX17" fmla="*/ 2601157 w 3817398"/>
              <a:gd name="connsiteY17" fmla="*/ 339138 h 694245"/>
              <a:gd name="connsiteX18" fmla="*/ 2760955 w 3817398"/>
              <a:gd name="connsiteY18" fmla="*/ 516691 h 694245"/>
              <a:gd name="connsiteX19" fmla="*/ 2911876 w 3817398"/>
              <a:gd name="connsiteY19" fmla="*/ 694245 h 694245"/>
              <a:gd name="connsiteX20" fmla="*/ 3053918 w 3817398"/>
              <a:gd name="connsiteY20" fmla="*/ 516691 h 694245"/>
              <a:gd name="connsiteX21" fmla="*/ 3213717 w 3817398"/>
              <a:gd name="connsiteY21" fmla="*/ 339138 h 694245"/>
              <a:gd name="connsiteX22" fmla="*/ 3373515 w 3817398"/>
              <a:gd name="connsiteY22" fmla="*/ 507814 h 694245"/>
              <a:gd name="connsiteX23" fmla="*/ 3515557 w 3817398"/>
              <a:gd name="connsiteY23" fmla="*/ 676489 h 694245"/>
              <a:gd name="connsiteX24" fmla="*/ 3666478 w 3817398"/>
              <a:gd name="connsiteY24" fmla="*/ 516691 h 694245"/>
              <a:gd name="connsiteX25" fmla="*/ 3817398 w 3817398"/>
              <a:gd name="connsiteY25" fmla="*/ 356893 h 694245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65320 w 3817398"/>
              <a:gd name="connsiteY7" fmla="*/ 676430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52227 w 3817398"/>
              <a:gd name="connsiteY9" fmla="*/ 224132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5836"/>
              <a:gd name="connsiteX1" fmla="*/ 174732 w 3817398"/>
              <a:gd name="connsiteY1" fmla="*/ 243182 h 695836"/>
              <a:gd name="connsiteX2" fmla="*/ 301193 w 3817398"/>
              <a:gd name="connsiteY2" fmla="*/ 374405 h 695836"/>
              <a:gd name="connsiteX3" fmla="*/ 439122 w 3817398"/>
              <a:gd name="connsiteY3" fmla="*/ 524030 h 695836"/>
              <a:gd name="connsiteX4" fmla="*/ 603034 w 3817398"/>
              <a:gd name="connsiteY4" fmla="*/ 222005 h 695836"/>
              <a:gd name="connsiteX5" fmla="*/ 778415 w 3817398"/>
              <a:gd name="connsiteY5" fmla="*/ 295 h 695836"/>
              <a:gd name="connsiteX6" fmla="*/ 955320 w 3817398"/>
              <a:gd name="connsiteY6" fmla="*/ 267688 h 695836"/>
              <a:gd name="connsiteX7" fmla="*/ 1084370 w 3817398"/>
              <a:gd name="connsiteY7" fmla="*/ 538318 h 695836"/>
              <a:gd name="connsiteX8" fmla="*/ 1215593 w 3817398"/>
              <a:gd name="connsiteY8" fmla="*/ 430260 h 695836"/>
              <a:gd name="connsiteX9" fmla="*/ 1352227 w 3817398"/>
              <a:gd name="connsiteY9" fmla="*/ 224132 h 695836"/>
              <a:gd name="connsiteX10" fmla="*/ 1511378 w 3817398"/>
              <a:gd name="connsiteY10" fmla="*/ 626169 h 695836"/>
              <a:gd name="connsiteX11" fmla="*/ 1677880 w 3817398"/>
              <a:gd name="connsiteY11" fmla="*/ 685308 h 695836"/>
              <a:gd name="connsiteX12" fmla="*/ 1837678 w 3817398"/>
              <a:gd name="connsiteY12" fmla="*/ 507755 h 695836"/>
              <a:gd name="connsiteX13" fmla="*/ 1988598 w 3817398"/>
              <a:gd name="connsiteY13" fmla="*/ 347957 h 695836"/>
              <a:gd name="connsiteX14" fmla="*/ 2139518 w 3817398"/>
              <a:gd name="connsiteY14" fmla="*/ 507755 h 695836"/>
              <a:gd name="connsiteX15" fmla="*/ 2290439 w 3817398"/>
              <a:gd name="connsiteY15" fmla="*/ 676430 h 695836"/>
              <a:gd name="connsiteX16" fmla="*/ 2441359 w 3817398"/>
              <a:gd name="connsiteY16" fmla="*/ 507755 h 695836"/>
              <a:gd name="connsiteX17" fmla="*/ 2601157 w 3817398"/>
              <a:gd name="connsiteY17" fmla="*/ 339079 h 695836"/>
              <a:gd name="connsiteX18" fmla="*/ 2760955 w 3817398"/>
              <a:gd name="connsiteY18" fmla="*/ 516632 h 695836"/>
              <a:gd name="connsiteX19" fmla="*/ 2911876 w 3817398"/>
              <a:gd name="connsiteY19" fmla="*/ 694186 h 695836"/>
              <a:gd name="connsiteX20" fmla="*/ 3053918 w 3817398"/>
              <a:gd name="connsiteY20" fmla="*/ 516632 h 695836"/>
              <a:gd name="connsiteX21" fmla="*/ 3213717 w 3817398"/>
              <a:gd name="connsiteY21" fmla="*/ 339079 h 695836"/>
              <a:gd name="connsiteX22" fmla="*/ 3373515 w 3817398"/>
              <a:gd name="connsiteY22" fmla="*/ 507755 h 695836"/>
              <a:gd name="connsiteX23" fmla="*/ 3515557 w 3817398"/>
              <a:gd name="connsiteY23" fmla="*/ 676430 h 695836"/>
              <a:gd name="connsiteX24" fmla="*/ 3666478 w 3817398"/>
              <a:gd name="connsiteY24" fmla="*/ 516632 h 695836"/>
              <a:gd name="connsiteX25" fmla="*/ 3817398 w 3817398"/>
              <a:gd name="connsiteY25" fmla="*/ 356834 h 695836"/>
              <a:gd name="connsiteX0" fmla="*/ 0 w 3817398"/>
              <a:gd name="connsiteY0" fmla="*/ 498877 h 995934"/>
              <a:gd name="connsiteX1" fmla="*/ 174732 w 3817398"/>
              <a:gd name="connsiteY1" fmla="*/ 243182 h 995934"/>
              <a:gd name="connsiteX2" fmla="*/ 301193 w 3817398"/>
              <a:gd name="connsiteY2" fmla="*/ 374405 h 995934"/>
              <a:gd name="connsiteX3" fmla="*/ 439122 w 3817398"/>
              <a:gd name="connsiteY3" fmla="*/ 524030 h 995934"/>
              <a:gd name="connsiteX4" fmla="*/ 603034 w 3817398"/>
              <a:gd name="connsiteY4" fmla="*/ 222005 h 995934"/>
              <a:gd name="connsiteX5" fmla="*/ 778415 w 3817398"/>
              <a:gd name="connsiteY5" fmla="*/ 295 h 995934"/>
              <a:gd name="connsiteX6" fmla="*/ 955320 w 3817398"/>
              <a:gd name="connsiteY6" fmla="*/ 267688 h 995934"/>
              <a:gd name="connsiteX7" fmla="*/ 1084370 w 3817398"/>
              <a:gd name="connsiteY7" fmla="*/ 538318 h 995934"/>
              <a:gd name="connsiteX8" fmla="*/ 1215593 w 3817398"/>
              <a:gd name="connsiteY8" fmla="*/ 430260 h 995934"/>
              <a:gd name="connsiteX9" fmla="*/ 1352227 w 3817398"/>
              <a:gd name="connsiteY9" fmla="*/ 224132 h 995934"/>
              <a:gd name="connsiteX10" fmla="*/ 1511378 w 3817398"/>
              <a:gd name="connsiteY10" fmla="*/ 626169 h 995934"/>
              <a:gd name="connsiteX11" fmla="*/ 1701693 w 3817398"/>
              <a:gd name="connsiteY11" fmla="*/ 994871 h 995934"/>
              <a:gd name="connsiteX12" fmla="*/ 1837678 w 3817398"/>
              <a:gd name="connsiteY12" fmla="*/ 507755 h 995934"/>
              <a:gd name="connsiteX13" fmla="*/ 1988598 w 3817398"/>
              <a:gd name="connsiteY13" fmla="*/ 347957 h 995934"/>
              <a:gd name="connsiteX14" fmla="*/ 2139518 w 3817398"/>
              <a:gd name="connsiteY14" fmla="*/ 507755 h 995934"/>
              <a:gd name="connsiteX15" fmla="*/ 2290439 w 3817398"/>
              <a:gd name="connsiteY15" fmla="*/ 676430 h 995934"/>
              <a:gd name="connsiteX16" fmla="*/ 2441359 w 3817398"/>
              <a:gd name="connsiteY16" fmla="*/ 507755 h 995934"/>
              <a:gd name="connsiteX17" fmla="*/ 2601157 w 3817398"/>
              <a:gd name="connsiteY17" fmla="*/ 339079 h 995934"/>
              <a:gd name="connsiteX18" fmla="*/ 2760955 w 3817398"/>
              <a:gd name="connsiteY18" fmla="*/ 516632 h 995934"/>
              <a:gd name="connsiteX19" fmla="*/ 2911876 w 3817398"/>
              <a:gd name="connsiteY19" fmla="*/ 694186 h 995934"/>
              <a:gd name="connsiteX20" fmla="*/ 3053918 w 3817398"/>
              <a:gd name="connsiteY20" fmla="*/ 516632 h 995934"/>
              <a:gd name="connsiteX21" fmla="*/ 3213717 w 3817398"/>
              <a:gd name="connsiteY21" fmla="*/ 339079 h 995934"/>
              <a:gd name="connsiteX22" fmla="*/ 3373515 w 3817398"/>
              <a:gd name="connsiteY22" fmla="*/ 507755 h 995934"/>
              <a:gd name="connsiteX23" fmla="*/ 3515557 w 3817398"/>
              <a:gd name="connsiteY23" fmla="*/ 676430 h 995934"/>
              <a:gd name="connsiteX24" fmla="*/ 3666478 w 3817398"/>
              <a:gd name="connsiteY24" fmla="*/ 516632 h 995934"/>
              <a:gd name="connsiteX25" fmla="*/ 3817398 w 3817398"/>
              <a:gd name="connsiteY25" fmla="*/ 356834 h 995934"/>
              <a:gd name="connsiteX0" fmla="*/ 0 w 3817398"/>
              <a:gd name="connsiteY0" fmla="*/ 498877 h 1018711"/>
              <a:gd name="connsiteX1" fmla="*/ 174732 w 3817398"/>
              <a:gd name="connsiteY1" fmla="*/ 243182 h 1018711"/>
              <a:gd name="connsiteX2" fmla="*/ 301193 w 3817398"/>
              <a:gd name="connsiteY2" fmla="*/ 374405 h 1018711"/>
              <a:gd name="connsiteX3" fmla="*/ 439122 w 3817398"/>
              <a:gd name="connsiteY3" fmla="*/ 524030 h 1018711"/>
              <a:gd name="connsiteX4" fmla="*/ 603034 w 3817398"/>
              <a:gd name="connsiteY4" fmla="*/ 222005 h 1018711"/>
              <a:gd name="connsiteX5" fmla="*/ 778415 w 3817398"/>
              <a:gd name="connsiteY5" fmla="*/ 295 h 1018711"/>
              <a:gd name="connsiteX6" fmla="*/ 955320 w 3817398"/>
              <a:gd name="connsiteY6" fmla="*/ 267688 h 1018711"/>
              <a:gd name="connsiteX7" fmla="*/ 1084370 w 3817398"/>
              <a:gd name="connsiteY7" fmla="*/ 538318 h 1018711"/>
              <a:gd name="connsiteX8" fmla="*/ 1215593 w 3817398"/>
              <a:gd name="connsiteY8" fmla="*/ 430260 h 1018711"/>
              <a:gd name="connsiteX9" fmla="*/ 1352227 w 3817398"/>
              <a:gd name="connsiteY9" fmla="*/ 224132 h 1018711"/>
              <a:gd name="connsiteX10" fmla="*/ 1511378 w 3817398"/>
              <a:gd name="connsiteY10" fmla="*/ 626169 h 1018711"/>
              <a:gd name="connsiteX11" fmla="*/ 1701693 w 3817398"/>
              <a:gd name="connsiteY11" fmla="*/ 994871 h 1018711"/>
              <a:gd name="connsiteX12" fmla="*/ 1785290 w 3817398"/>
              <a:gd name="connsiteY12" fmla="*/ 912567 h 1018711"/>
              <a:gd name="connsiteX13" fmla="*/ 1988598 w 3817398"/>
              <a:gd name="connsiteY13" fmla="*/ 347957 h 1018711"/>
              <a:gd name="connsiteX14" fmla="*/ 2139518 w 3817398"/>
              <a:gd name="connsiteY14" fmla="*/ 507755 h 1018711"/>
              <a:gd name="connsiteX15" fmla="*/ 2290439 w 3817398"/>
              <a:gd name="connsiteY15" fmla="*/ 676430 h 1018711"/>
              <a:gd name="connsiteX16" fmla="*/ 2441359 w 3817398"/>
              <a:gd name="connsiteY16" fmla="*/ 507755 h 1018711"/>
              <a:gd name="connsiteX17" fmla="*/ 2601157 w 3817398"/>
              <a:gd name="connsiteY17" fmla="*/ 339079 h 1018711"/>
              <a:gd name="connsiteX18" fmla="*/ 2760955 w 3817398"/>
              <a:gd name="connsiteY18" fmla="*/ 516632 h 1018711"/>
              <a:gd name="connsiteX19" fmla="*/ 2911876 w 3817398"/>
              <a:gd name="connsiteY19" fmla="*/ 694186 h 1018711"/>
              <a:gd name="connsiteX20" fmla="*/ 3053918 w 3817398"/>
              <a:gd name="connsiteY20" fmla="*/ 516632 h 1018711"/>
              <a:gd name="connsiteX21" fmla="*/ 3213717 w 3817398"/>
              <a:gd name="connsiteY21" fmla="*/ 339079 h 1018711"/>
              <a:gd name="connsiteX22" fmla="*/ 3373515 w 3817398"/>
              <a:gd name="connsiteY22" fmla="*/ 507755 h 1018711"/>
              <a:gd name="connsiteX23" fmla="*/ 3515557 w 3817398"/>
              <a:gd name="connsiteY23" fmla="*/ 676430 h 1018711"/>
              <a:gd name="connsiteX24" fmla="*/ 3666478 w 3817398"/>
              <a:gd name="connsiteY24" fmla="*/ 516632 h 1018711"/>
              <a:gd name="connsiteX25" fmla="*/ 3817398 w 3817398"/>
              <a:gd name="connsiteY25" fmla="*/ 356834 h 1018711"/>
              <a:gd name="connsiteX0" fmla="*/ 0 w 3817398"/>
              <a:gd name="connsiteY0" fmla="*/ 498877 h 1010895"/>
              <a:gd name="connsiteX1" fmla="*/ 174732 w 3817398"/>
              <a:gd name="connsiteY1" fmla="*/ 243182 h 1010895"/>
              <a:gd name="connsiteX2" fmla="*/ 301193 w 3817398"/>
              <a:gd name="connsiteY2" fmla="*/ 374405 h 1010895"/>
              <a:gd name="connsiteX3" fmla="*/ 439122 w 3817398"/>
              <a:gd name="connsiteY3" fmla="*/ 524030 h 1010895"/>
              <a:gd name="connsiteX4" fmla="*/ 603034 w 3817398"/>
              <a:gd name="connsiteY4" fmla="*/ 222005 h 1010895"/>
              <a:gd name="connsiteX5" fmla="*/ 778415 w 3817398"/>
              <a:gd name="connsiteY5" fmla="*/ 295 h 1010895"/>
              <a:gd name="connsiteX6" fmla="*/ 955320 w 3817398"/>
              <a:gd name="connsiteY6" fmla="*/ 267688 h 1010895"/>
              <a:gd name="connsiteX7" fmla="*/ 1084370 w 3817398"/>
              <a:gd name="connsiteY7" fmla="*/ 538318 h 1010895"/>
              <a:gd name="connsiteX8" fmla="*/ 1215593 w 3817398"/>
              <a:gd name="connsiteY8" fmla="*/ 430260 h 1010895"/>
              <a:gd name="connsiteX9" fmla="*/ 1352227 w 3817398"/>
              <a:gd name="connsiteY9" fmla="*/ 224132 h 1010895"/>
              <a:gd name="connsiteX10" fmla="*/ 1511378 w 3817398"/>
              <a:gd name="connsiteY10" fmla="*/ 626169 h 1010895"/>
              <a:gd name="connsiteX11" fmla="*/ 1701693 w 3817398"/>
              <a:gd name="connsiteY11" fmla="*/ 994871 h 1010895"/>
              <a:gd name="connsiteX12" fmla="*/ 1785290 w 3817398"/>
              <a:gd name="connsiteY12" fmla="*/ 912567 h 1010895"/>
              <a:gd name="connsiteX13" fmla="*/ 1940973 w 3817398"/>
              <a:gd name="connsiteY13" fmla="*/ 624182 h 1010895"/>
              <a:gd name="connsiteX14" fmla="*/ 2139518 w 3817398"/>
              <a:gd name="connsiteY14" fmla="*/ 507755 h 1010895"/>
              <a:gd name="connsiteX15" fmla="*/ 2290439 w 3817398"/>
              <a:gd name="connsiteY15" fmla="*/ 676430 h 1010895"/>
              <a:gd name="connsiteX16" fmla="*/ 2441359 w 3817398"/>
              <a:gd name="connsiteY16" fmla="*/ 507755 h 1010895"/>
              <a:gd name="connsiteX17" fmla="*/ 2601157 w 3817398"/>
              <a:gd name="connsiteY17" fmla="*/ 339079 h 1010895"/>
              <a:gd name="connsiteX18" fmla="*/ 2760955 w 3817398"/>
              <a:gd name="connsiteY18" fmla="*/ 516632 h 1010895"/>
              <a:gd name="connsiteX19" fmla="*/ 2911876 w 3817398"/>
              <a:gd name="connsiteY19" fmla="*/ 694186 h 1010895"/>
              <a:gd name="connsiteX20" fmla="*/ 3053918 w 3817398"/>
              <a:gd name="connsiteY20" fmla="*/ 516632 h 1010895"/>
              <a:gd name="connsiteX21" fmla="*/ 3213717 w 3817398"/>
              <a:gd name="connsiteY21" fmla="*/ 339079 h 1010895"/>
              <a:gd name="connsiteX22" fmla="*/ 3373515 w 3817398"/>
              <a:gd name="connsiteY22" fmla="*/ 507755 h 1010895"/>
              <a:gd name="connsiteX23" fmla="*/ 3515557 w 3817398"/>
              <a:gd name="connsiteY23" fmla="*/ 676430 h 1010895"/>
              <a:gd name="connsiteX24" fmla="*/ 3666478 w 3817398"/>
              <a:gd name="connsiteY24" fmla="*/ 516632 h 1010895"/>
              <a:gd name="connsiteX25" fmla="*/ 3817398 w 3817398"/>
              <a:gd name="connsiteY25" fmla="*/ 356834 h 1010895"/>
              <a:gd name="connsiteX0" fmla="*/ 0 w 3817398"/>
              <a:gd name="connsiteY0" fmla="*/ 498877 h 1093712"/>
              <a:gd name="connsiteX1" fmla="*/ 174732 w 3817398"/>
              <a:gd name="connsiteY1" fmla="*/ 243182 h 1093712"/>
              <a:gd name="connsiteX2" fmla="*/ 301193 w 3817398"/>
              <a:gd name="connsiteY2" fmla="*/ 374405 h 1093712"/>
              <a:gd name="connsiteX3" fmla="*/ 439122 w 3817398"/>
              <a:gd name="connsiteY3" fmla="*/ 524030 h 1093712"/>
              <a:gd name="connsiteX4" fmla="*/ 603034 w 3817398"/>
              <a:gd name="connsiteY4" fmla="*/ 222005 h 1093712"/>
              <a:gd name="connsiteX5" fmla="*/ 778415 w 3817398"/>
              <a:gd name="connsiteY5" fmla="*/ 295 h 1093712"/>
              <a:gd name="connsiteX6" fmla="*/ 955320 w 3817398"/>
              <a:gd name="connsiteY6" fmla="*/ 267688 h 1093712"/>
              <a:gd name="connsiteX7" fmla="*/ 1084370 w 3817398"/>
              <a:gd name="connsiteY7" fmla="*/ 538318 h 1093712"/>
              <a:gd name="connsiteX8" fmla="*/ 1215593 w 3817398"/>
              <a:gd name="connsiteY8" fmla="*/ 430260 h 1093712"/>
              <a:gd name="connsiteX9" fmla="*/ 1352227 w 3817398"/>
              <a:gd name="connsiteY9" fmla="*/ 224132 h 1093712"/>
              <a:gd name="connsiteX10" fmla="*/ 1511378 w 3817398"/>
              <a:gd name="connsiteY10" fmla="*/ 626169 h 1093712"/>
              <a:gd name="connsiteX11" fmla="*/ 1701693 w 3817398"/>
              <a:gd name="connsiteY11" fmla="*/ 994871 h 1093712"/>
              <a:gd name="connsiteX12" fmla="*/ 1785290 w 3817398"/>
              <a:gd name="connsiteY12" fmla="*/ 912567 h 1093712"/>
              <a:gd name="connsiteX13" fmla="*/ 1940973 w 3817398"/>
              <a:gd name="connsiteY13" fmla="*/ 624182 h 1093712"/>
              <a:gd name="connsiteX14" fmla="*/ 2082368 w 3817398"/>
              <a:gd name="connsiteY14" fmla="*/ 1093542 h 1093712"/>
              <a:gd name="connsiteX15" fmla="*/ 2290439 w 3817398"/>
              <a:gd name="connsiteY15" fmla="*/ 676430 h 1093712"/>
              <a:gd name="connsiteX16" fmla="*/ 2441359 w 3817398"/>
              <a:gd name="connsiteY16" fmla="*/ 507755 h 1093712"/>
              <a:gd name="connsiteX17" fmla="*/ 2601157 w 3817398"/>
              <a:gd name="connsiteY17" fmla="*/ 339079 h 1093712"/>
              <a:gd name="connsiteX18" fmla="*/ 2760955 w 3817398"/>
              <a:gd name="connsiteY18" fmla="*/ 516632 h 1093712"/>
              <a:gd name="connsiteX19" fmla="*/ 2911876 w 3817398"/>
              <a:gd name="connsiteY19" fmla="*/ 694186 h 1093712"/>
              <a:gd name="connsiteX20" fmla="*/ 3053918 w 3817398"/>
              <a:gd name="connsiteY20" fmla="*/ 516632 h 1093712"/>
              <a:gd name="connsiteX21" fmla="*/ 3213717 w 3817398"/>
              <a:gd name="connsiteY21" fmla="*/ 339079 h 1093712"/>
              <a:gd name="connsiteX22" fmla="*/ 3373515 w 3817398"/>
              <a:gd name="connsiteY22" fmla="*/ 507755 h 1093712"/>
              <a:gd name="connsiteX23" fmla="*/ 3515557 w 3817398"/>
              <a:gd name="connsiteY23" fmla="*/ 676430 h 1093712"/>
              <a:gd name="connsiteX24" fmla="*/ 3666478 w 3817398"/>
              <a:gd name="connsiteY24" fmla="*/ 516632 h 1093712"/>
              <a:gd name="connsiteX25" fmla="*/ 3817398 w 3817398"/>
              <a:gd name="connsiteY25" fmla="*/ 356834 h 1093712"/>
              <a:gd name="connsiteX0" fmla="*/ 0 w 3817398"/>
              <a:gd name="connsiteY0" fmla="*/ 498877 h 1292566"/>
              <a:gd name="connsiteX1" fmla="*/ 174732 w 3817398"/>
              <a:gd name="connsiteY1" fmla="*/ 243182 h 1292566"/>
              <a:gd name="connsiteX2" fmla="*/ 301193 w 3817398"/>
              <a:gd name="connsiteY2" fmla="*/ 374405 h 1292566"/>
              <a:gd name="connsiteX3" fmla="*/ 439122 w 3817398"/>
              <a:gd name="connsiteY3" fmla="*/ 524030 h 1292566"/>
              <a:gd name="connsiteX4" fmla="*/ 603034 w 3817398"/>
              <a:gd name="connsiteY4" fmla="*/ 222005 h 1292566"/>
              <a:gd name="connsiteX5" fmla="*/ 778415 w 3817398"/>
              <a:gd name="connsiteY5" fmla="*/ 295 h 1292566"/>
              <a:gd name="connsiteX6" fmla="*/ 955320 w 3817398"/>
              <a:gd name="connsiteY6" fmla="*/ 267688 h 1292566"/>
              <a:gd name="connsiteX7" fmla="*/ 1084370 w 3817398"/>
              <a:gd name="connsiteY7" fmla="*/ 538318 h 1292566"/>
              <a:gd name="connsiteX8" fmla="*/ 1215593 w 3817398"/>
              <a:gd name="connsiteY8" fmla="*/ 430260 h 1292566"/>
              <a:gd name="connsiteX9" fmla="*/ 1352227 w 3817398"/>
              <a:gd name="connsiteY9" fmla="*/ 224132 h 1292566"/>
              <a:gd name="connsiteX10" fmla="*/ 1511378 w 3817398"/>
              <a:gd name="connsiteY10" fmla="*/ 626169 h 1292566"/>
              <a:gd name="connsiteX11" fmla="*/ 1701693 w 3817398"/>
              <a:gd name="connsiteY11" fmla="*/ 994871 h 1292566"/>
              <a:gd name="connsiteX12" fmla="*/ 1785290 w 3817398"/>
              <a:gd name="connsiteY12" fmla="*/ 912567 h 1292566"/>
              <a:gd name="connsiteX13" fmla="*/ 1940973 w 3817398"/>
              <a:gd name="connsiteY13" fmla="*/ 624182 h 1292566"/>
              <a:gd name="connsiteX14" fmla="*/ 2082368 w 3817398"/>
              <a:gd name="connsiteY14" fmla="*/ 1093542 h 1292566"/>
              <a:gd name="connsiteX15" fmla="*/ 2247576 w 3817398"/>
              <a:gd name="connsiteY15" fmla="*/ 1262218 h 1292566"/>
              <a:gd name="connsiteX16" fmla="*/ 2441359 w 3817398"/>
              <a:gd name="connsiteY16" fmla="*/ 507755 h 1292566"/>
              <a:gd name="connsiteX17" fmla="*/ 2601157 w 3817398"/>
              <a:gd name="connsiteY17" fmla="*/ 339079 h 1292566"/>
              <a:gd name="connsiteX18" fmla="*/ 2760955 w 3817398"/>
              <a:gd name="connsiteY18" fmla="*/ 516632 h 1292566"/>
              <a:gd name="connsiteX19" fmla="*/ 2911876 w 3817398"/>
              <a:gd name="connsiteY19" fmla="*/ 694186 h 1292566"/>
              <a:gd name="connsiteX20" fmla="*/ 3053918 w 3817398"/>
              <a:gd name="connsiteY20" fmla="*/ 516632 h 1292566"/>
              <a:gd name="connsiteX21" fmla="*/ 3213717 w 3817398"/>
              <a:gd name="connsiteY21" fmla="*/ 339079 h 1292566"/>
              <a:gd name="connsiteX22" fmla="*/ 3373515 w 3817398"/>
              <a:gd name="connsiteY22" fmla="*/ 507755 h 1292566"/>
              <a:gd name="connsiteX23" fmla="*/ 3515557 w 3817398"/>
              <a:gd name="connsiteY23" fmla="*/ 676430 h 1292566"/>
              <a:gd name="connsiteX24" fmla="*/ 3666478 w 3817398"/>
              <a:gd name="connsiteY24" fmla="*/ 516632 h 1292566"/>
              <a:gd name="connsiteX25" fmla="*/ 3817398 w 3817398"/>
              <a:gd name="connsiteY25" fmla="*/ 356834 h 1292566"/>
              <a:gd name="connsiteX0" fmla="*/ 0 w 3817398"/>
              <a:gd name="connsiteY0" fmla="*/ 498877 h 1267316"/>
              <a:gd name="connsiteX1" fmla="*/ 174732 w 3817398"/>
              <a:gd name="connsiteY1" fmla="*/ 243182 h 1267316"/>
              <a:gd name="connsiteX2" fmla="*/ 301193 w 3817398"/>
              <a:gd name="connsiteY2" fmla="*/ 374405 h 1267316"/>
              <a:gd name="connsiteX3" fmla="*/ 439122 w 3817398"/>
              <a:gd name="connsiteY3" fmla="*/ 524030 h 1267316"/>
              <a:gd name="connsiteX4" fmla="*/ 603034 w 3817398"/>
              <a:gd name="connsiteY4" fmla="*/ 222005 h 1267316"/>
              <a:gd name="connsiteX5" fmla="*/ 778415 w 3817398"/>
              <a:gd name="connsiteY5" fmla="*/ 295 h 1267316"/>
              <a:gd name="connsiteX6" fmla="*/ 955320 w 3817398"/>
              <a:gd name="connsiteY6" fmla="*/ 267688 h 1267316"/>
              <a:gd name="connsiteX7" fmla="*/ 1084370 w 3817398"/>
              <a:gd name="connsiteY7" fmla="*/ 538318 h 1267316"/>
              <a:gd name="connsiteX8" fmla="*/ 1215593 w 3817398"/>
              <a:gd name="connsiteY8" fmla="*/ 430260 h 1267316"/>
              <a:gd name="connsiteX9" fmla="*/ 1352227 w 3817398"/>
              <a:gd name="connsiteY9" fmla="*/ 224132 h 1267316"/>
              <a:gd name="connsiteX10" fmla="*/ 1511378 w 3817398"/>
              <a:gd name="connsiteY10" fmla="*/ 626169 h 1267316"/>
              <a:gd name="connsiteX11" fmla="*/ 1701693 w 3817398"/>
              <a:gd name="connsiteY11" fmla="*/ 994871 h 1267316"/>
              <a:gd name="connsiteX12" fmla="*/ 1785290 w 3817398"/>
              <a:gd name="connsiteY12" fmla="*/ 912567 h 1267316"/>
              <a:gd name="connsiteX13" fmla="*/ 1940973 w 3817398"/>
              <a:gd name="connsiteY13" fmla="*/ 624182 h 1267316"/>
              <a:gd name="connsiteX14" fmla="*/ 2082368 w 3817398"/>
              <a:gd name="connsiteY14" fmla="*/ 1093542 h 1267316"/>
              <a:gd name="connsiteX15" fmla="*/ 2247576 w 3817398"/>
              <a:gd name="connsiteY15" fmla="*/ 1262218 h 1267316"/>
              <a:gd name="connsiteX16" fmla="*/ 2360397 w 3817398"/>
              <a:gd name="connsiteY16" fmla="*/ 1136405 h 1267316"/>
              <a:gd name="connsiteX17" fmla="*/ 2601157 w 3817398"/>
              <a:gd name="connsiteY17" fmla="*/ 339079 h 1267316"/>
              <a:gd name="connsiteX18" fmla="*/ 2760955 w 3817398"/>
              <a:gd name="connsiteY18" fmla="*/ 516632 h 1267316"/>
              <a:gd name="connsiteX19" fmla="*/ 2911876 w 3817398"/>
              <a:gd name="connsiteY19" fmla="*/ 694186 h 1267316"/>
              <a:gd name="connsiteX20" fmla="*/ 3053918 w 3817398"/>
              <a:gd name="connsiteY20" fmla="*/ 516632 h 1267316"/>
              <a:gd name="connsiteX21" fmla="*/ 3213717 w 3817398"/>
              <a:gd name="connsiteY21" fmla="*/ 339079 h 1267316"/>
              <a:gd name="connsiteX22" fmla="*/ 3373515 w 3817398"/>
              <a:gd name="connsiteY22" fmla="*/ 507755 h 1267316"/>
              <a:gd name="connsiteX23" fmla="*/ 3515557 w 3817398"/>
              <a:gd name="connsiteY23" fmla="*/ 676430 h 1267316"/>
              <a:gd name="connsiteX24" fmla="*/ 3666478 w 3817398"/>
              <a:gd name="connsiteY24" fmla="*/ 516632 h 1267316"/>
              <a:gd name="connsiteX25" fmla="*/ 3817398 w 3817398"/>
              <a:gd name="connsiteY25" fmla="*/ 356834 h 1267316"/>
              <a:gd name="connsiteX0" fmla="*/ 0 w 3817398"/>
              <a:gd name="connsiteY0" fmla="*/ 498877 h 1315741"/>
              <a:gd name="connsiteX1" fmla="*/ 174732 w 3817398"/>
              <a:gd name="connsiteY1" fmla="*/ 243182 h 1315741"/>
              <a:gd name="connsiteX2" fmla="*/ 301193 w 3817398"/>
              <a:gd name="connsiteY2" fmla="*/ 374405 h 1315741"/>
              <a:gd name="connsiteX3" fmla="*/ 439122 w 3817398"/>
              <a:gd name="connsiteY3" fmla="*/ 524030 h 1315741"/>
              <a:gd name="connsiteX4" fmla="*/ 603034 w 3817398"/>
              <a:gd name="connsiteY4" fmla="*/ 222005 h 1315741"/>
              <a:gd name="connsiteX5" fmla="*/ 778415 w 3817398"/>
              <a:gd name="connsiteY5" fmla="*/ 295 h 1315741"/>
              <a:gd name="connsiteX6" fmla="*/ 955320 w 3817398"/>
              <a:gd name="connsiteY6" fmla="*/ 267688 h 1315741"/>
              <a:gd name="connsiteX7" fmla="*/ 1084370 w 3817398"/>
              <a:gd name="connsiteY7" fmla="*/ 538318 h 1315741"/>
              <a:gd name="connsiteX8" fmla="*/ 1215593 w 3817398"/>
              <a:gd name="connsiteY8" fmla="*/ 430260 h 1315741"/>
              <a:gd name="connsiteX9" fmla="*/ 1352227 w 3817398"/>
              <a:gd name="connsiteY9" fmla="*/ 224132 h 1315741"/>
              <a:gd name="connsiteX10" fmla="*/ 1511378 w 3817398"/>
              <a:gd name="connsiteY10" fmla="*/ 626169 h 1315741"/>
              <a:gd name="connsiteX11" fmla="*/ 1701693 w 3817398"/>
              <a:gd name="connsiteY11" fmla="*/ 994871 h 1315741"/>
              <a:gd name="connsiteX12" fmla="*/ 1785290 w 3817398"/>
              <a:gd name="connsiteY12" fmla="*/ 912567 h 1315741"/>
              <a:gd name="connsiteX13" fmla="*/ 1940973 w 3817398"/>
              <a:gd name="connsiteY13" fmla="*/ 624182 h 1315741"/>
              <a:gd name="connsiteX14" fmla="*/ 2082368 w 3817398"/>
              <a:gd name="connsiteY14" fmla="*/ 1093542 h 1315741"/>
              <a:gd name="connsiteX15" fmla="*/ 2233288 w 3817398"/>
              <a:gd name="connsiteY15" fmla="*/ 1314605 h 1315741"/>
              <a:gd name="connsiteX16" fmla="*/ 2360397 w 3817398"/>
              <a:gd name="connsiteY16" fmla="*/ 1136405 h 1315741"/>
              <a:gd name="connsiteX17" fmla="*/ 2601157 w 3817398"/>
              <a:gd name="connsiteY17" fmla="*/ 339079 h 1315741"/>
              <a:gd name="connsiteX18" fmla="*/ 2760955 w 3817398"/>
              <a:gd name="connsiteY18" fmla="*/ 516632 h 1315741"/>
              <a:gd name="connsiteX19" fmla="*/ 2911876 w 3817398"/>
              <a:gd name="connsiteY19" fmla="*/ 694186 h 1315741"/>
              <a:gd name="connsiteX20" fmla="*/ 3053918 w 3817398"/>
              <a:gd name="connsiteY20" fmla="*/ 516632 h 1315741"/>
              <a:gd name="connsiteX21" fmla="*/ 3213717 w 3817398"/>
              <a:gd name="connsiteY21" fmla="*/ 339079 h 1315741"/>
              <a:gd name="connsiteX22" fmla="*/ 3373515 w 3817398"/>
              <a:gd name="connsiteY22" fmla="*/ 507755 h 1315741"/>
              <a:gd name="connsiteX23" fmla="*/ 3515557 w 3817398"/>
              <a:gd name="connsiteY23" fmla="*/ 676430 h 1315741"/>
              <a:gd name="connsiteX24" fmla="*/ 3666478 w 3817398"/>
              <a:gd name="connsiteY24" fmla="*/ 516632 h 1315741"/>
              <a:gd name="connsiteX25" fmla="*/ 3817398 w 3817398"/>
              <a:gd name="connsiteY25" fmla="*/ 356834 h 1315741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60955 w 3817398"/>
              <a:gd name="connsiteY18" fmla="*/ 51663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37903 w 3817398"/>
              <a:gd name="connsiteY24" fmla="*/ 216595 h 1315117"/>
              <a:gd name="connsiteX25" fmla="*/ 3817398 w 3817398"/>
              <a:gd name="connsiteY25" fmla="*/ 356834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68753 w 3793586"/>
              <a:gd name="connsiteY22" fmla="*/ 37440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04566 w 3793586"/>
              <a:gd name="connsiteY24" fmla="*/ 235645 h 1315117"/>
              <a:gd name="connsiteX25" fmla="*/ 3793586 w 3793586"/>
              <a:gd name="connsiteY25" fmla="*/ 61559 h 1315117"/>
              <a:gd name="connsiteX0" fmla="*/ 0 w 3793586"/>
              <a:gd name="connsiteY0" fmla="*/ 498877 h 1315102"/>
              <a:gd name="connsiteX1" fmla="*/ 174732 w 3793586"/>
              <a:gd name="connsiteY1" fmla="*/ 243182 h 1315102"/>
              <a:gd name="connsiteX2" fmla="*/ 301193 w 3793586"/>
              <a:gd name="connsiteY2" fmla="*/ 374405 h 1315102"/>
              <a:gd name="connsiteX3" fmla="*/ 439122 w 3793586"/>
              <a:gd name="connsiteY3" fmla="*/ 524030 h 1315102"/>
              <a:gd name="connsiteX4" fmla="*/ 603034 w 3793586"/>
              <a:gd name="connsiteY4" fmla="*/ 222005 h 1315102"/>
              <a:gd name="connsiteX5" fmla="*/ 778415 w 3793586"/>
              <a:gd name="connsiteY5" fmla="*/ 295 h 1315102"/>
              <a:gd name="connsiteX6" fmla="*/ 955320 w 3793586"/>
              <a:gd name="connsiteY6" fmla="*/ 267688 h 1315102"/>
              <a:gd name="connsiteX7" fmla="*/ 1084370 w 3793586"/>
              <a:gd name="connsiteY7" fmla="*/ 538318 h 1315102"/>
              <a:gd name="connsiteX8" fmla="*/ 1215593 w 3793586"/>
              <a:gd name="connsiteY8" fmla="*/ 430260 h 1315102"/>
              <a:gd name="connsiteX9" fmla="*/ 1352227 w 3793586"/>
              <a:gd name="connsiteY9" fmla="*/ 224132 h 1315102"/>
              <a:gd name="connsiteX10" fmla="*/ 1511378 w 3793586"/>
              <a:gd name="connsiteY10" fmla="*/ 626169 h 1315102"/>
              <a:gd name="connsiteX11" fmla="*/ 1701693 w 3793586"/>
              <a:gd name="connsiteY11" fmla="*/ 994871 h 1315102"/>
              <a:gd name="connsiteX12" fmla="*/ 1785290 w 3793586"/>
              <a:gd name="connsiteY12" fmla="*/ 912567 h 1315102"/>
              <a:gd name="connsiteX13" fmla="*/ 1940973 w 3793586"/>
              <a:gd name="connsiteY13" fmla="*/ 624182 h 1315102"/>
              <a:gd name="connsiteX14" fmla="*/ 2082368 w 3793586"/>
              <a:gd name="connsiteY14" fmla="*/ 1093542 h 1315102"/>
              <a:gd name="connsiteX15" fmla="*/ 2233288 w 3793586"/>
              <a:gd name="connsiteY15" fmla="*/ 1314605 h 1315102"/>
              <a:gd name="connsiteX16" fmla="*/ 2360397 w 3793586"/>
              <a:gd name="connsiteY16" fmla="*/ 1136405 h 1315102"/>
              <a:gd name="connsiteX17" fmla="*/ 2629731 w 3793586"/>
              <a:gd name="connsiteY17" fmla="*/ 624828 h 1315102"/>
              <a:gd name="connsiteX18" fmla="*/ 2732380 w 3793586"/>
              <a:gd name="connsiteY18" fmla="*/ 916682 h 1315102"/>
              <a:gd name="connsiteX19" fmla="*/ 2883300 w 3793586"/>
              <a:gd name="connsiteY19" fmla="*/ 1018036 h 1315102"/>
              <a:gd name="connsiteX20" fmla="*/ 3068205 w 3793586"/>
              <a:gd name="connsiteY20" fmla="*/ 649982 h 1315102"/>
              <a:gd name="connsiteX21" fmla="*/ 3189905 w 3793586"/>
              <a:gd name="connsiteY21" fmla="*/ 300979 h 1315102"/>
              <a:gd name="connsiteX22" fmla="*/ 3349702 w 3793586"/>
              <a:gd name="connsiteY22" fmla="*/ 417267 h 1315102"/>
              <a:gd name="connsiteX23" fmla="*/ 3486982 w 3793586"/>
              <a:gd name="connsiteY23" fmla="*/ 576417 h 1315102"/>
              <a:gd name="connsiteX24" fmla="*/ 3604566 w 3793586"/>
              <a:gd name="connsiteY24" fmla="*/ 235645 h 1315102"/>
              <a:gd name="connsiteX25" fmla="*/ 3793586 w 3793586"/>
              <a:gd name="connsiteY25" fmla="*/ 61559 h 1315102"/>
              <a:gd name="connsiteX0" fmla="*/ 0 w 3793586"/>
              <a:gd name="connsiteY0" fmla="*/ 498877 h 1315244"/>
              <a:gd name="connsiteX1" fmla="*/ 174732 w 3793586"/>
              <a:gd name="connsiteY1" fmla="*/ 243182 h 1315244"/>
              <a:gd name="connsiteX2" fmla="*/ 301193 w 3793586"/>
              <a:gd name="connsiteY2" fmla="*/ 374405 h 1315244"/>
              <a:gd name="connsiteX3" fmla="*/ 439122 w 3793586"/>
              <a:gd name="connsiteY3" fmla="*/ 524030 h 1315244"/>
              <a:gd name="connsiteX4" fmla="*/ 603034 w 3793586"/>
              <a:gd name="connsiteY4" fmla="*/ 222005 h 1315244"/>
              <a:gd name="connsiteX5" fmla="*/ 778415 w 3793586"/>
              <a:gd name="connsiteY5" fmla="*/ 295 h 1315244"/>
              <a:gd name="connsiteX6" fmla="*/ 955320 w 3793586"/>
              <a:gd name="connsiteY6" fmla="*/ 267688 h 1315244"/>
              <a:gd name="connsiteX7" fmla="*/ 1084370 w 3793586"/>
              <a:gd name="connsiteY7" fmla="*/ 538318 h 1315244"/>
              <a:gd name="connsiteX8" fmla="*/ 1215593 w 3793586"/>
              <a:gd name="connsiteY8" fmla="*/ 430260 h 1315244"/>
              <a:gd name="connsiteX9" fmla="*/ 1352227 w 3793586"/>
              <a:gd name="connsiteY9" fmla="*/ 224132 h 1315244"/>
              <a:gd name="connsiteX10" fmla="*/ 1511378 w 3793586"/>
              <a:gd name="connsiteY10" fmla="*/ 626169 h 1315244"/>
              <a:gd name="connsiteX11" fmla="*/ 1701693 w 3793586"/>
              <a:gd name="connsiteY11" fmla="*/ 994871 h 1315244"/>
              <a:gd name="connsiteX12" fmla="*/ 1785290 w 3793586"/>
              <a:gd name="connsiteY12" fmla="*/ 912567 h 1315244"/>
              <a:gd name="connsiteX13" fmla="*/ 1940973 w 3793586"/>
              <a:gd name="connsiteY13" fmla="*/ 624182 h 1315244"/>
              <a:gd name="connsiteX14" fmla="*/ 2082368 w 3793586"/>
              <a:gd name="connsiteY14" fmla="*/ 1093542 h 1315244"/>
              <a:gd name="connsiteX15" fmla="*/ 2233288 w 3793586"/>
              <a:gd name="connsiteY15" fmla="*/ 1314605 h 1315244"/>
              <a:gd name="connsiteX16" fmla="*/ 2450885 w 3793586"/>
              <a:gd name="connsiteY16" fmla="*/ 1031630 h 1315244"/>
              <a:gd name="connsiteX17" fmla="*/ 2629731 w 3793586"/>
              <a:gd name="connsiteY17" fmla="*/ 624828 h 1315244"/>
              <a:gd name="connsiteX18" fmla="*/ 2732380 w 3793586"/>
              <a:gd name="connsiteY18" fmla="*/ 916682 h 1315244"/>
              <a:gd name="connsiteX19" fmla="*/ 2883300 w 3793586"/>
              <a:gd name="connsiteY19" fmla="*/ 1018036 h 1315244"/>
              <a:gd name="connsiteX20" fmla="*/ 3068205 w 3793586"/>
              <a:gd name="connsiteY20" fmla="*/ 649982 h 1315244"/>
              <a:gd name="connsiteX21" fmla="*/ 3189905 w 3793586"/>
              <a:gd name="connsiteY21" fmla="*/ 300979 h 1315244"/>
              <a:gd name="connsiteX22" fmla="*/ 3349702 w 3793586"/>
              <a:gd name="connsiteY22" fmla="*/ 417267 h 1315244"/>
              <a:gd name="connsiteX23" fmla="*/ 3486982 w 3793586"/>
              <a:gd name="connsiteY23" fmla="*/ 576417 h 1315244"/>
              <a:gd name="connsiteX24" fmla="*/ 3604566 w 3793586"/>
              <a:gd name="connsiteY24" fmla="*/ 235645 h 1315244"/>
              <a:gd name="connsiteX25" fmla="*/ 3793586 w 3793586"/>
              <a:gd name="connsiteY25" fmla="*/ 61559 h 1315244"/>
              <a:gd name="connsiteX0" fmla="*/ 0 w 3793586"/>
              <a:gd name="connsiteY0" fmla="*/ 498877 h 1258477"/>
              <a:gd name="connsiteX1" fmla="*/ 174732 w 3793586"/>
              <a:gd name="connsiteY1" fmla="*/ 243182 h 1258477"/>
              <a:gd name="connsiteX2" fmla="*/ 301193 w 3793586"/>
              <a:gd name="connsiteY2" fmla="*/ 374405 h 1258477"/>
              <a:gd name="connsiteX3" fmla="*/ 439122 w 3793586"/>
              <a:gd name="connsiteY3" fmla="*/ 524030 h 1258477"/>
              <a:gd name="connsiteX4" fmla="*/ 603034 w 3793586"/>
              <a:gd name="connsiteY4" fmla="*/ 222005 h 1258477"/>
              <a:gd name="connsiteX5" fmla="*/ 778415 w 3793586"/>
              <a:gd name="connsiteY5" fmla="*/ 295 h 1258477"/>
              <a:gd name="connsiteX6" fmla="*/ 955320 w 3793586"/>
              <a:gd name="connsiteY6" fmla="*/ 267688 h 1258477"/>
              <a:gd name="connsiteX7" fmla="*/ 1084370 w 3793586"/>
              <a:gd name="connsiteY7" fmla="*/ 538318 h 1258477"/>
              <a:gd name="connsiteX8" fmla="*/ 1215593 w 3793586"/>
              <a:gd name="connsiteY8" fmla="*/ 430260 h 1258477"/>
              <a:gd name="connsiteX9" fmla="*/ 1352227 w 3793586"/>
              <a:gd name="connsiteY9" fmla="*/ 224132 h 1258477"/>
              <a:gd name="connsiteX10" fmla="*/ 1511378 w 3793586"/>
              <a:gd name="connsiteY10" fmla="*/ 626169 h 1258477"/>
              <a:gd name="connsiteX11" fmla="*/ 1701693 w 3793586"/>
              <a:gd name="connsiteY11" fmla="*/ 994871 h 1258477"/>
              <a:gd name="connsiteX12" fmla="*/ 1785290 w 3793586"/>
              <a:gd name="connsiteY12" fmla="*/ 912567 h 1258477"/>
              <a:gd name="connsiteX13" fmla="*/ 1940973 w 3793586"/>
              <a:gd name="connsiteY13" fmla="*/ 624182 h 1258477"/>
              <a:gd name="connsiteX14" fmla="*/ 2082368 w 3793586"/>
              <a:gd name="connsiteY14" fmla="*/ 1093542 h 1258477"/>
              <a:gd name="connsiteX15" fmla="*/ 2295201 w 3793586"/>
              <a:gd name="connsiteY15" fmla="*/ 1257455 h 1258477"/>
              <a:gd name="connsiteX16" fmla="*/ 2450885 w 3793586"/>
              <a:gd name="connsiteY16" fmla="*/ 1031630 h 1258477"/>
              <a:gd name="connsiteX17" fmla="*/ 2629731 w 3793586"/>
              <a:gd name="connsiteY17" fmla="*/ 624828 h 1258477"/>
              <a:gd name="connsiteX18" fmla="*/ 2732380 w 3793586"/>
              <a:gd name="connsiteY18" fmla="*/ 916682 h 1258477"/>
              <a:gd name="connsiteX19" fmla="*/ 2883300 w 3793586"/>
              <a:gd name="connsiteY19" fmla="*/ 1018036 h 1258477"/>
              <a:gd name="connsiteX20" fmla="*/ 3068205 w 3793586"/>
              <a:gd name="connsiteY20" fmla="*/ 649982 h 1258477"/>
              <a:gd name="connsiteX21" fmla="*/ 3189905 w 3793586"/>
              <a:gd name="connsiteY21" fmla="*/ 300979 h 1258477"/>
              <a:gd name="connsiteX22" fmla="*/ 3349702 w 3793586"/>
              <a:gd name="connsiteY22" fmla="*/ 417267 h 1258477"/>
              <a:gd name="connsiteX23" fmla="*/ 3486982 w 3793586"/>
              <a:gd name="connsiteY23" fmla="*/ 576417 h 1258477"/>
              <a:gd name="connsiteX24" fmla="*/ 3604566 w 3793586"/>
              <a:gd name="connsiteY24" fmla="*/ 235645 h 1258477"/>
              <a:gd name="connsiteX25" fmla="*/ 3793586 w 3793586"/>
              <a:gd name="connsiteY25" fmla="*/ 61559 h 1258477"/>
              <a:gd name="connsiteX0" fmla="*/ 0 w 3793586"/>
              <a:gd name="connsiteY0" fmla="*/ 498877 h 1257568"/>
              <a:gd name="connsiteX1" fmla="*/ 174732 w 3793586"/>
              <a:gd name="connsiteY1" fmla="*/ 243182 h 1257568"/>
              <a:gd name="connsiteX2" fmla="*/ 301193 w 3793586"/>
              <a:gd name="connsiteY2" fmla="*/ 374405 h 1257568"/>
              <a:gd name="connsiteX3" fmla="*/ 439122 w 3793586"/>
              <a:gd name="connsiteY3" fmla="*/ 524030 h 1257568"/>
              <a:gd name="connsiteX4" fmla="*/ 603034 w 3793586"/>
              <a:gd name="connsiteY4" fmla="*/ 222005 h 1257568"/>
              <a:gd name="connsiteX5" fmla="*/ 778415 w 3793586"/>
              <a:gd name="connsiteY5" fmla="*/ 295 h 1257568"/>
              <a:gd name="connsiteX6" fmla="*/ 955320 w 3793586"/>
              <a:gd name="connsiteY6" fmla="*/ 267688 h 1257568"/>
              <a:gd name="connsiteX7" fmla="*/ 1084370 w 3793586"/>
              <a:gd name="connsiteY7" fmla="*/ 538318 h 1257568"/>
              <a:gd name="connsiteX8" fmla="*/ 1215593 w 3793586"/>
              <a:gd name="connsiteY8" fmla="*/ 430260 h 1257568"/>
              <a:gd name="connsiteX9" fmla="*/ 1352227 w 3793586"/>
              <a:gd name="connsiteY9" fmla="*/ 224132 h 1257568"/>
              <a:gd name="connsiteX10" fmla="*/ 1511378 w 3793586"/>
              <a:gd name="connsiteY10" fmla="*/ 626169 h 1257568"/>
              <a:gd name="connsiteX11" fmla="*/ 1701693 w 3793586"/>
              <a:gd name="connsiteY11" fmla="*/ 994871 h 1257568"/>
              <a:gd name="connsiteX12" fmla="*/ 1785290 w 3793586"/>
              <a:gd name="connsiteY12" fmla="*/ 912567 h 1257568"/>
              <a:gd name="connsiteX13" fmla="*/ 1940973 w 3793586"/>
              <a:gd name="connsiteY13" fmla="*/ 624182 h 1257568"/>
              <a:gd name="connsiteX14" fmla="*/ 2120468 w 3793586"/>
              <a:gd name="connsiteY14" fmla="*/ 1055442 h 1257568"/>
              <a:gd name="connsiteX15" fmla="*/ 2295201 w 3793586"/>
              <a:gd name="connsiteY15" fmla="*/ 1257455 h 1257568"/>
              <a:gd name="connsiteX16" fmla="*/ 2450885 w 3793586"/>
              <a:gd name="connsiteY16" fmla="*/ 1031630 h 1257568"/>
              <a:gd name="connsiteX17" fmla="*/ 2629731 w 3793586"/>
              <a:gd name="connsiteY17" fmla="*/ 624828 h 1257568"/>
              <a:gd name="connsiteX18" fmla="*/ 2732380 w 3793586"/>
              <a:gd name="connsiteY18" fmla="*/ 916682 h 1257568"/>
              <a:gd name="connsiteX19" fmla="*/ 2883300 w 3793586"/>
              <a:gd name="connsiteY19" fmla="*/ 1018036 h 1257568"/>
              <a:gd name="connsiteX20" fmla="*/ 3068205 w 3793586"/>
              <a:gd name="connsiteY20" fmla="*/ 649982 h 1257568"/>
              <a:gd name="connsiteX21" fmla="*/ 3189905 w 3793586"/>
              <a:gd name="connsiteY21" fmla="*/ 300979 h 1257568"/>
              <a:gd name="connsiteX22" fmla="*/ 3349702 w 3793586"/>
              <a:gd name="connsiteY22" fmla="*/ 417267 h 1257568"/>
              <a:gd name="connsiteX23" fmla="*/ 3486982 w 3793586"/>
              <a:gd name="connsiteY23" fmla="*/ 576417 h 1257568"/>
              <a:gd name="connsiteX24" fmla="*/ 3604566 w 3793586"/>
              <a:gd name="connsiteY24" fmla="*/ 235645 h 1257568"/>
              <a:gd name="connsiteX25" fmla="*/ 3793586 w 3793586"/>
              <a:gd name="connsiteY25" fmla="*/ 61559 h 1257568"/>
              <a:gd name="connsiteX0" fmla="*/ 0 w 3793586"/>
              <a:gd name="connsiteY0" fmla="*/ 498877 h 1257557"/>
              <a:gd name="connsiteX1" fmla="*/ 174732 w 3793586"/>
              <a:gd name="connsiteY1" fmla="*/ 243182 h 1257557"/>
              <a:gd name="connsiteX2" fmla="*/ 301193 w 3793586"/>
              <a:gd name="connsiteY2" fmla="*/ 374405 h 1257557"/>
              <a:gd name="connsiteX3" fmla="*/ 439122 w 3793586"/>
              <a:gd name="connsiteY3" fmla="*/ 524030 h 1257557"/>
              <a:gd name="connsiteX4" fmla="*/ 603034 w 3793586"/>
              <a:gd name="connsiteY4" fmla="*/ 222005 h 1257557"/>
              <a:gd name="connsiteX5" fmla="*/ 778415 w 3793586"/>
              <a:gd name="connsiteY5" fmla="*/ 295 h 1257557"/>
              <a:gd name="connsiteX6" fmla="*/ 955320 w 3793586"/>
              <a:gd name="connsiteY6" fmla="*/ 267688 h 1257557"/>
              <a:gd name="connsiteX7" fmla="*/ 1084370 w 3793586"/>
              <a:gd name="connsiteY7" fmla="*/ 538318 h 1257557"/>
              <a:gd name="connsiteX8" fmla="*/ 1215593 w 3793586"/>
              <a:gd name="connsiteY8" fmla="*/ 430260 h 1257557"/>
              <a:gd name="connsiteX9" fmla="*/ 1352227 w 3793586"/>
              <a:gd name="connsiteY9" fmla="*/ 224132 h 1257557"/>
              <a:gd name="connsiteX10" fmla="*/ 1511378 w 3793586"/>
              <a:gd name="connsiteY10" fmla="*/ 626169 h 1257557"/>
              <a:gd name="connsiteX11" fmla="*/ 1701693 w 3793586"/>
              <a:gd name="connsiteY11" fmla="*/ 994871 h 1257557"/>
              <a:gd name="connsiteX12" fmla="*/ 1785290 w 3793586"/>
              <a:gd name="connsiteY12" fmla="*/ 912567 h 1257557"/>
              <a:gd name="connsiteX13" fmla="*/ 1907636 w 3793586"/>
              <a:gd name="connsiteY13" fmla="*/ 690857 h 1257557"/>
              <a:gd name="connsiteX14" fmla="*/ 2120468 w 3793586"/>
              <a:gd name="connsiteY14" fmla="*/ 1055442 h 1257557"/>
              <a:gd name="connsiteX15" fmla="*/ 2295201 w 3793586"/>
              <a:gd name="connsiteY15" fmla="*/ 1257455 h 1257557"/>
              <a:gd name="connsiteX16" fmla="*/ 2450885 w 3793586"/>
              <a:gd name="connsiteY16" fmla="*/ 1031630 h 1257557"/>
              <a:gd name="connsiteX17" fmla="*/ 2629731 w 3793586"/>
              <a:gd name="connsiteY17" fmla="*/ 624828 h 1257557"/>
              <a:gd name="connsiteX18" fmla="*/ 2732380 w 3793586"/>
              <a:gd name="connsiteY18" fmla="*/ 916682 h 1257557"/>
              <a:gd name="connsiteX19" fmla="*/ 2883300 w 3793586"/>
              <a:gd name="connsiteY19" fmla="*/ 1018036 h 1257557"/>
              <a:gd name="connsiteX20" fmla="*/ 3068205 w 3793586"/>
              <a:gd name="connsiteY20" fmla="*/ 649982 h 1257557"/>
              <a:gd name="connsiteX21" fmla="*/ 3189905 w 3793586"/>
              <a:gd name="connsiteY21" fmla="*/ 300979 h 1257557"/>
              <a:gd name="connsiteX22" fmla="*/ 3349702 w 3793586"/>
              <a:gd name="connsiteY22" fmla="*/ 417267 h 1257557"/>
              <a:gd name="connsiteX23" fmla="*/ 3486982 w 3793586"/>
              <a:gd name="connsiteY23" fmla="*/ 576417 h 1257557"/>
              <a:gd name="connsiteX24" fmla="*/ 3604566 w 3793586"/>
              <a:gd name="connsiteY24" fmla="*/ 235645 h 1257557"/>
              <a:gd name="connsiteX25" fmla="*/ 3793586 w 3793586"/>
              <a:gd name="connsiteY25" fmla="*/ 61559 h 1257557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785290 w 3793586"/>
              <a:gd name="connsiteY12" fmla="*/ 9125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70082 w 3793586"/>
              <a:gd name="connsiteY7" fmla="*/ 547843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9317 h 1257992"/>
              <a:gd name="connsiteX1" fmla="*/ 174732 w 3793586"/>
              <a:gd name="connsiteY1" fmla="*/ 243622 h 1257992"/>
              <a:gd name="connsiteX2" fmla="*/ 301193 w 3793586"/>
              <a:gd name="connsiteY2" fmla="*/ 374845 h 1257992"/>
              <a:gd name="connsiteX3" fmla="*/ 439122 w 3793586"/>
              <a:gd name="connsiteY3" fmla="*/ 524470 h 1257992"/>
              <a:gd name="connsiteX4" fmla="*/ 603034 w 3793586"/>
              <a:gd name="connsiteY4" fmla="*/ 222445 h 1257992"/>
              <a:gd name="connsiteX5" fmla="*/ 778415 w 3793586"/>
              <a:gd name="connsiteY5" fmla="*/ 735 h 1257992"/>
              <a:gd name="connsiteX6" fmla="*/ 955320 w 3793586"/>
              <a:gd name="connsiteY6" fmla="*/ 296703 h 1257992"/>
              <a:gd name="connsiteX7" fmla="*/ 1070082 w 3793586"/>
              <a:gd name="connsiteY7" fmla="*/ 548283 h 1257992"/>
              <a:gd name="connsiteX8" fmla="*/ 1215593 w 3793586"/>
              <a:gd name="connsiteY8" fmla="*/ 430700 h 1257992"/>
              <a:gd name="connsiteX9" fmla="*/ 1328415 w 3793586"/>
              <a:gd name="connsiteY9" fmla="*/ 257910 h 1257992"/>
              <a:gd name="connsiteX10" fmla="*/ 1511378 w 3793586"/>
              <a:gd name="connsiteY10" fmla="*/ 626609 h 1257992"/>
              <a:gd name="connsiteX11" fmla="*/ 1701693 w 3793586"/>
              <a:gd name="connsiteY11" fmla="*/ 995311 h 1257992"/>
              <a:gd name="connsiteX12" fmla="*/ 1813865 w 3793586"/>
              <a:gd name="connsiteY12" fmla="*/ 874907 h 1257992"/>
              <a:gd name="connsiteX13" fmla="*/ 1907636 w 3793586"/>
              <a:gd name="connsiteY13" fmla="*/ 691297 h 1257992"/>
              <a:gd name="connsiteX14" fmla="*/ 1944827 w 3793586"/>
              <a:gd name="connsiteY14" fmla="*/ 733725 h 1257992"/>
              <a:gd name="connsiteX15" fmla="*/ 2120468 w 3793586"/>
              <a:gd name="connsiteY15" fmla="*/ 1055882 h 1257992"/>
              <a:gd name="connsiteX16" fmla="*/ 2295201 w 3793586"/>
              <a:gd name="connsiteY16" fmla="*/ 1257895 h 1257992"/>
              <a:gd name="connsiteX17" fmla="*/ 2450885 w 3793586"/>
              <a:gd name="connsiteY17" fmla="*/ 1032070 h 1257992"/>
              <a:gd name="connsiteX18" fmla="*/ 2629731 w 3793586"/>
              <a:gd name="connsiteY18" fmla="*/ 625268 h 1257992"/>
              <a:gd name="connsiteX19" fmla="*/ 2732380 w 3793586"/>
              <a:gd name="connsiteY19" fmla="*/ 917122 h 1257992"/>
              <a:gd name="connsiteX20" fmla="*/ 2883300 w 3793586"/>
              <a:gd name="connsiteY20" fmla="*/ 1018476 h 1257992"/>
              <a:gd name="connsiteX21" fmla="*/ 3068205 w 3793586"/>
              <a:gd name="connsiteY21" fmla="*/ 650422 h 1257992"/>
              <a:gd name="connsiteX22" fmla="*/ 3189905 w 3793586"/>
              <a:gd name="connsiteY22" fmla="*/ 301419 h 1257992"/>
              <a:gd name="connsiteX23" fmla="*/ 3349702 w 3793586"/>
              <a:gd name="connsiteY23" fmla="*/ 417707 h 1257992"/>
              <a:gd name="connsiteX24" fmla="*/ 3486982 w 3793586"/>
              <a:gd name="connsiteY24" fmla="*/ 576857 h 1257992"/>
              <a:gd name="connsiteX25" fmla="*/ 3604566 w 3793586"/>
              <a:gd name="connsiteY25" fmla="*/ 236085 h 1257992"/>
              <a:gd name="connsiteX26" fmla="*/ 3793586 w 3793586"/>
              <a:gd name="connsiteY26" fmla="*/ 61999 h 1257992"/>
              <a:gd name="connsiteX0" fmla="*/ 0 w 3793586"/>
              <a:gd name="connsiteY0" fmla="*/ 447213 h 1205888"/>
              <a:gd name="connsiteX1" fmla="*/ 174732 w 3793586"/>
              <a:gd name="connsiteY1" fmla="*/ 191518 h 1205888"/>
              <a:gd name="connsiteX2" fmla="*/ 301193 w 3793586"/>
              <a:gd name="connsiteY2" fmla="*/ 322741 h 1205888"/>
              <a:gd name="connsiteX3" fmla="*/ 439122 w 3793586"/>
              <a:gd name="connsiteY3" fmla="*/ 472366 h 1205888"/>
              <a:gd name="connsiteX4" fmla="*/ 603034 w 3793586"/>
              <a:gd name="connsiteY4" fmla="*/ 170341 h 1205888"/>
              <a:gd name="connsiteX5" fmla="*/ 773653 w 3793586"/>
              <a:gd name="connsiteY5" fmla="*/ 1018 h 1205888"/>
              <a:gd name="connsiteX6" fmla="*/ 955320 w 3793586"/>
              <a:gd name="connsiteY6" fmla="*/ 244599 h 1205888"/>
              <a:gd name="connsiteX7" fmla="*/ 1070082 w 3793586"/>
              <a:gd name="connsiteY7" fmla="*/ 496179 h 1205888"/>
              <a:gd name="connsiteX8" fmla="*/ 1215593 w 3793586"/>
              <a:gd name="connsiteY8" fmla="*/ 378596 h 1205888"/>
              <a:gd name="connsiteX9" fmla="*/ 1328415 w 3793586"/>
              <a:gd name="connsiteY9" fmla="*/ 205806 h 1205888"/>
              <a:gd name="connsiteX10" fmla="*/ 1511378 w 3793586"/>
              <a:gd name="connsiteY10" fmla="*/ 574505 h 1205888"/>
              <a:gd name="connsiteX11" fmla="*/ 1701693 w 3793586"/>
              <a:gd name="connsiteY11" fmla="*/ 943207 h 1205888"/>
              <a:gd name="connsiteX12" fmla="*/ 1813865 w 3793586"/>
              <a:gd name="connsiteY12" fmla="*/ 822803 h 1205888"/>
              <a:gd name="connsiteX13" fmla="*/ 1907636 w 3793586"/>
              <a:gd name="connsiteY13" fmla="*/ 639193 h 1205888"/>
              <a:gd name="connsiteX14" fmla="*/ 1944827 w 3793586"/>
              <a:gd name="connsiteY14" fmla="*/ 681621 h 1205888"/>
              <a:gd name="connsiteX15" fmla="*/ 2120468 w 3793586"/>
              <a:gd name="connsiteY15" fmla="*/ 1003778 h 1205888"/>
              <a:gd name="connsiteX16" fmla="*/ 2295201 w 3793586"/>
              <a:gd name="connsiteY16" fmla="*/ 1205791 h 1205888"/>
              <a:gd name="connsiteX17" fmla="*/ 2450885 w 3793586"/>
              <a:gd name="connsiteY17" fmla="*/ 979966 h 1205888"/>
              <a:gd name="connsiteX18" fmla="*/ 2629731 w 3793586"/>
              <a:gd name="connsiteY18" fmla="*/ 573164 h 1205888"/>
              <a:gd name="connsiteX19" fmla="*/ 2732380 w 3793586"/>
              <a:gd name="connsiteY19" fmla="*/ 865018 h 1205888"/>
              <a:gd name="connsiteX20" fmla="*/ 2883300 w 3793586"/>
              <a:gd name="connsiteY20" fmla="*/ 966372 h 1205888"/>
              <a:gd name="connsiteX21" fmla="*/ 3068205 w 3793586"/>
              <a:gd name="connsiteY21" fmla="*/ 598318 h 1205888"/>
              <a:gd name="connsiteX22" fmla="*/ 3189905 w 3793586"/>
              <a:gd name="connsiteY22" fmla="*/ 249315 h 1205888"/>
              <a:gd name="connsiteX23" fmla="*/ 3349702 w 3793586"/>
              <a:gd name="connsiteY23" fmla="*/ 365603 h 1205888"/>
              <a:gd name="connsiteX24" fmla="*/ 3486982 w 3793586"/>
              <a:gd name="connsiteY24" fmla="*/ 524753 h 1205888"/>
              <a:gd name="connsiteX25" fmla="*/ 3604566 w 3793586"/>
              <a:gd name="connsiteY25" fmla="*/ 183981 h 1205888"/>
              <a:gd name="connsiteX26" fmla="*/ 3793586 w 3793586"/>
              <a:gd name="connsiteY26" fmla="*/ 9895 h 1205888"/>
              <a:gd name="connsiteX0" fmla="*/ 0 w 3793586"/>
              <a:gd name="connsiteY0" fmla="*/ 446805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10718 w 3793586"/>
              <a:gd name="connsiteY2" fmla="*/ 355671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70 h 1205508"/>
              <a:gd name="connsiteX1" fmla="*/ 198544 w 3793586"/>
              <a:gd name="connsiteY1" fmla="*/ 195901 h 1205508"/>
              <a:gd name="connsiteX2" fmla="*/ 310718 w 3793586"/>
              <a:gd name="connsiteY2" fmla="*/ 355699 h 1205508"/>
              <a:gd name="connsiteX3" fmla="*/ 448647 w 3793586"/>
              <a:gd name="connsiteY3" fmla="*/ 505324 h 1205508"/>
              <a:gd name="connsiteX4" fmla="*/ 603034 w 3793586"/>
              <a:gd name="connsiteY4" fmla="*/ 184248 h 1205508"/>
              <a:gd name="connsiteX5" fmla="*/ 773653 w 3793586"/>
              <a:gd name="connsiteY5" fmla="*/ 638 h 1205508"/>
              <a:gd name="connsiteX6" fmla="*/ 955320 w 3793586"/>
              <a:gd name="connsiteY6" fmla="*/ 244219 h 1205508"/>
              <a:gd name="connsiteX7" fmla="*/ 1070082 w 3793586"/>
              <a:gd name="connsiteY7" fmla="*/ 495799 h 1205508"/>
              <a:gd name="connsiteX8" fmla="*/ 1215593 w 3793586"/>
              <a:gd name="connsiteY8" fmla="*/ 378216 h 1205508"/>
              <a:gd name="connsiteX9" fmla="*/ 1328415 w 3793586"/>
              <a:gd name="connsiteY9" fmla="*/ 205426 h 1205508"/>
              <a:gd name="connsiteX10" fmla="*/ 1511378 w 3793586"/>
              <a:gd name="connsiteY10" fmla="*/ 574125 h 1205508"/>
              <a:gd name="connsiteX11" fmla="*/ 1701693 w 3793586"/>
              <a:gd name="connsiteY11" fmla="*/ 942827 h 1205508"/>
              <a:gd name="connsiteX12" fmla="*/ 1813865 w 3793586"/>
              <a:gd name="connsiteY12" fmla="*/ 822423 h 1205508"/>
              <a:gd name="connsiteX13" fmla="*/ 1907636 w 3793586"/>
              <a:gd name="connsiteY13" fmla="*/ 638813 h 1205508"/>
              <a:gd name="connsiteX14" fmla="*/ 1944827 w 3793586"/>
              <a:gd name="connsiteY14" fmla="*/ 681241 h 1205508"/>
              <a:gd name="connsiteX15" fmla="*/ 2120468 w 3793586"/>
              <a:gd name="connsiteY15" fmla="*/ 1003398 h 1205508"/>
              <a:gd name="connsiteX16" fmla="*/ 2295201 w 3793586"/>
              <a:gd name="connsiteY16" fmla="*/ 1205411 h 1205508"/>
              <a:gd name="connsiteX17" fmla="*/ 2450885 w 3793586"/>
              <a:gd name="connsiteY17" fmla="*/ 979586 h 1205508"/>
              <a:gd name="connsiteX18" fmla="*/ 2629731 w 3793586"/>
              <a:gd name="connsiteY18" fmla="*/ 572784 h 1205508"/>
              <a:gd name="connsiteX19" fmla="*/ 2732380 w 3793586"/>
              <a:gd name="connsiteY19" fmla="*/ 864638 h 1205508"/>
              <a:gd name="connsiteX20" fmla="*/ 2883300 w 3793586"/>
              <a:gd name="connsiteY20" fmla="*/ 965992 h 1205508"/>
              <a:gd name="connsiteX21" fmla="*/ 3068205 w 3793586"/>
              <a:gd name="connsiteY21" fmla="*/ 597938 h 1205508"/>
              <a:gd name="connsiteX22" fmla="*/ 3189905 w 3793586"/>
              <a:gd name="connsiteY22" fmla="*/ 248935 h 1205508"/>
              <a:gd name="connsiteX23" fmla="*/ 3349702 w 3793586"/>
              <a:gd name="connsiteY23" fmla="*/ 365223 h 1205508"/>
              <a:gd name="connsiteX24" fmla="*/ 3486982 w 3793586"/>
              <a:gd name="connsiteY24" fmla="*/ 524373 h 1205508"/>
              <a:gd name="connsiteX25" fmla="*/ 3604566 w 3793586"/>
              <a:gd name="connsiteY25" fmla="*/ 183601 h 1205508"/>
              <a:gd name="connsiteX26" fmla="*/ 3793586 w 3793586"/>
              <a:gd name="connsiteY26" fmla="*/ 9515 h 1205508"/>
              <a:gd name="connsiteX0" fmla="*/ 0 w 3793586"/>
              <a:gd name="connsiteY0" fmla="*/ 480139 h 1205477"/>
              <a:gd name="connsiteX1" fmla="*/ 198544 w 3793586"/>
              <a:gd name="connsiteY1" fmla="*/ 195870 h 1205477"/>
              <a:gd name="connsiteX2" fmla="*/ 310718 w 3793586"/>
              <a:gd name="connsiteY2" fmla="*/ 355668 h 1205477"/>
              <a:gd name="connsiteX3" fmla="*/ 439122 w 3793586"/>
              <a:gd name="connsiteY3" fmla="*/ 467193 h 1205477"/>
              <a:gd name="connsiteX4" fmla="*/ 603034 w 3793586"/>
              <a:gd name="connsiteY4" fmla="*/ 184217 h 1205477"/>
              <a:gd name="connsiteX5" fmla="*/ 773653 w 3793586"/>
              <a:gd name="connsiteY5" fmla="*/ 607 h 1205477"/>
              <a:gd name="connsiteX6" fmla="*/ 955320 w 3793586"/>
              <a:gd name="connsiteY6" fmla="*/ 244188 h 1205477"/>
              <a:gd name="connsiteX7" fmla="*/ 1070082 w 3793586"/>
              <a:gd name="connsiteY7" fmla="*/ 495768 h 1205477"/>
              <a:gd name="connsiteX8" fmla="*/ 1215593 w 3793586"/>
              <a:gd name="connsiteY8" fmla="*/ 378185 h 1205477"/>
              <a:gd name="connsiteX9" fmla="*/ 1328415 w 3793586"/>
              <a:gd name="connsiteY9" fmla="*/ 205395 h 1205477"/>
              <a:gd name="connsiteX10" fmla="*/ 1511378 w 3793586"/>
              <a:gd name="connsiteY10" fmla="*/ 574094 h 1205477"/>
              <a:gd name="connsiteX11" fmla="*/ 1701693 w 3793586"/>
              <a:gd name="connsiteY11" fmla="*/ 942796 h 1205477"/>
              <a:gd name="connsiteX12" fmla="*/ 1813865 w 3793586"/>
              <a:gd name="connsiteY12" fmla="*/ 822392 h 1205477"/>
              <a:gd name="connsiteX13" fmla="*/ 1907636 w 3793586"/>
              <a:gd name="connsiteY13" fmla="*/ 638782 h 1205477"/>
              <a:gd name="connsiteX14" fmla="*/ 1944827 w 3793586"/>
              <a:gd name="connsiteY14" fmla="*/ 681210 h 1205477"/>
              <a:gd name="connsiteX15" fmla="*/ 2120468 w 3793586"/>
              <a:gd name="connsiteY15" fmla="*/ 1003367 h 1205477"/>
              <a:gd name="connsiteX16" fmla="*/ 2295201 w 3793586"/>
              <a:gd name="connsiteY16" fmla="*/ 1205380 h 1205477"/>
              <a:gd name="connsiteX17" fmla="*/ 2450885 w 3793586"/>
              <a:gd name="connsiteY17" fmla="*/ 979555 h 1205477"/>
              <a:gd name="connsiteX18" fmla="*/ 2629731 w 3793586"/>
              <a:gd name="connsiteY18" fmla="*/ 572753 h 1205477"/>
              <a:gd name="connsiteX19" fmla="*/ 2732380 w 3793586"/>
              <a:gd name="connsiteY19" fmla="*/ 864607 h 1205477"/>
              <a:gd name="connsiteX20" fmla="*/ 2883300 w 3793586"/>
              <a:gd name="connsiteY20" fmla="*/ 965961 h 1205477"/>
              <a:gd name="connsiteX21" fmla="*/ 3068205 w 3793586"/>
              <a:gd name="connsiteY21" fmla="*/ 597907 h 1205477"/>
              <a:gd name="connsiteX22" fmla="*/ 3189905 w 3793586"/>
              <a:gd name="connsiteY22" fmla="*/ 248904 h 1205477"/>
              <a:gd name="connsiteX23" fmla="*/ 3349702 w 3793586"/>
              <a:gd name="connsiteY23" fmla="*/ 365192 h 1205477"/>
              <a:gd name="connsiteX24" fmla="*/ 3486982 w 3793586"/>
              <a:gd name="connsiteY24" fmla="*/ 524342 h 1205477"/>
              <a:gd name="connsiteX25" fmla="*/ 3604566 w 3793586"/>
              <a:gd name="connsiteY25" fmla="*/ 183570 h 1205477"/>
              <a:gd name="connsiteX26" fmla="*/ 3793586 w 3793586"/>
              <a:gd name="connsiteY26" fmla="*/ 9484 h 1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586" h="1205477">
                <a:moveTo>
                  <a:pt x="0" y="480139"/>
                </a:moveTo>
                <a:cubicBezTo>
                  <a:pt x="49567" y="403939"/>
                  <a:pt x="146758" y="216615"/>
                  <a:pt x="198544" y="195870"/>
                </a:cubicBezTo>
                <a:cubicBezTo>
                  <a:pt x="250330" y="175125"/>
                  <a:pt x="270622" y="310447"/>
                  <a:pt x="310718" y="355668"/>
                </a:cubicBezTo>
                <a:cubicBezTo>
                  <a:pt x="350814" y="400889"/>
                  <a:pt x="390403" y="495768"/>
                  <a:pt x="439122" y="467193"/>
                </a:cubicBezTo>
                <a:cubicBezTo>
                  <a:pt x="487841" y="438618"/>
                  <a:pt x="547279" y="261981"/>
                  <a:pt x="603034" y="184217"/>
                </a:cubicBezTo>
                <a:cubicBezTo>
                  <a:pt x="658789" y="106453"/>
                  <a:pt x="714939" y="-9388"/>
                  <a:pt x="773653" y="607"/>
                </a:cubicBezTo>
                <a:cubicBezTo>
                  <a:pt x="832367" y="10602"/>
                  <a:pt x="905915" y="161661"/>
                  <a:pt x="955320" y="244188"/>
                </a:cubicBezTo>
                <a:cubicBezTo>
                  <a:pt x="1004725" y="326715"/>
                  <a:pt x="1026703" y="473435"/>
                  <a:pt x="1070082" y="495768"/>
                </a:cubicBezTo>
                <a:cubicBezTo>
                  <a:pt x="1113461" y="518101"/>
                  <a:pt x="1172537" y="426581"/>
                  <a:pt x="1215593" y="378185"/>
                </a:cubicBezTo>
                <a:cubicBezTo>
                  <a:pt x="1258649" y="329789"/>
                  <a:pt x="1279118" y="172744"/>
                  <a:pt x="1328415" y="205395"/>
                </a:cubicBezTo>
                <a:cubicBezTo>
                  <a:pt x="1377713" y="238047"/>
                  <a:pt x="1449165" y="451194"/>
                  <a:pt x="1511378" y="574094"/>
                </a:cubicBezTo>
                <a:cubicBezTo>
                  <a:pt x="1573591" y="696994"/>
                  <a:pt x="1651279" y="901413"/>
                  <a:pt x="1701693" y="942796"/>
                </a:cubicBezTo>
                <a:cubicBezTo>
                  <a:pt x="1752107" y="984179"/>
                  <a:pt x="1779541" y="873061"/>
                  <a:pt x="1813865" y="822392"/>
                </a:cubicBezTo>
                <a:cubicBezTo>
                  <a:pt x="1848189" y="771723"/>
                  <a:pt x="1885809" y="662312"/>
                  <a:pt x="1907636" y="638782"/>
                </a:cubicBezTo>
                <a:cubicBezTo>
                  <a:pt x="1929463" y="615252"/>
                  <a:pt x="1909355" y="620446"/>
                  <a:pt x="1944827" y="681210"/>
                </a:cubicBezTo>
                <a:cubicBezTo>
                  <a:pt x="1980299" y="741974"/>
                  <a:pt x="2062072" y="916005"/>
                  <a:pt x="2120468" y="1003367"/>
                </a:cubicBezTo>
                <a:cubicBezTo>
                  <a:pt x="2178864" y="1090729"/>
                  <a:pt x="2240131" y="1209349"/>
                  <a:pt x="2295201" y="1205380"/>
                </a:cubicBezTo>
                <a:cubicBezTo>
                  <a:pt x="2350271" y="1201411"/>
                  <a:pt x="2395130" y="1084993"/>
                  <a:pt x="2450885" y="979555"/>
                </a:cubicBezTo>
                <a:cubicBezTo>
                  <a:pt x="2506640" y="874117"/>
                  <a:pt x="2582815" y="591911"/>
                  <a:pt x="2629731" y="572753"/>
                </a:cubicBezTo>
                <a:cubicBezTo>
                  <a:pt x="2676647" y="553595"/>
                  <a:pt x="2690118" y="799072"/>
                  <a:pt x="2732380" y="864607"/>
                </a:cubicBezTo>
                <a:cubicBezTo>
                  <a:pt x="2774642" y="930142"/>
                  <a:pt x="2827329" y="1010411"/>
                  <a:pt x="2883300" y="965961"/>
                </a:cubicBezTo>
                <a:cubicBezTo>
                  <a:pt x="2939271" y="921511"/>
                  <a:pt x="3017104" y="717417"/>
                  <a:pt x="3068205" y="597907"/>
                </a:cubicBezTo>
                <a:cubicBezTo>
                  <a:pt x="3119306" y="478398"/>
                  <a:pt x="3142989" y="287690"/>
                  <a:pt x="3189905" y="248904"/>
                </a:cubicBezTo>
                <a:cubicBezTo>
                  <a:pt x="3236821" y="210118"/>
                  <a:pt x="3300189" y="319286"/>
                  <a:pt x="3349702" y="365192"/>
                </a:cubicBezTo>
                <a:cubicBezTo>
                  <a:pt x="3399215" y="411098"/>
                  <a:pt x="3444505" y="554612"/>
                  <a:pt x="3486982" y="524342"/>
                </a:cubicBezTo>
                <a:cubicBezTo>
                  <a:pt x="3529459" y="494072"/>
                  <a:pt x="3553465" y="269380"/>
                  <a:pt x="3604566" y="183570"/>
                </a:cubicBezTo>
                <a:cubicBezTo>
                  <a:pt x="3655667" y="97760"/>
                  <a:pt x="3717941" y="5369"/>
                  <a:pt x="3793586" y="94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50" name="Volný tvar 49"/>
          <p:cNvSpPr/>
          <p:nvPr/>
        </p:nvSpPr>
        <p:spPr>
          <a:xfrm>
            <a:off x="-4356992" y="2776823"/>
            <a:ext cx="3817398" cy="355121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7398" h="355121">
                <a:moveTo>
                  <a:pt x="0" y="159812"/>
                </a:moveTo>
                <a:cubicBezTo>
                  <a:pt x="49567" y="83612"/>
                  <a:pt x="99134" y="7412"/>
                  <a:pt x="150920" y="8892"/>
                </a:cubicBezTo>
                <a:cubicBezTo>
                  <a:pt x="202706" y="10372"/>
                  <a:pt x="261891" y="113945"/>
                  <a:pt x="310718" y="168690"/>
                </a:cubicBezTo>
                <a:cubicBezTo>
                  <a:pt x="359545" y="223435"/>
                  <a:pt x="393577" y="337365"/>
                  <a:pt x="443884" y="337365"/>
                </a:cubicBezTo>
                <a:cubicBezTo>
                  <a:pt x="494191" y="337365"/>
                  <a:pt x="560773" y="223435"/>
                  <a:pt x="612559" y="168690"/>
                </a:cubicBezTo>
                <a:cubicBezTo>
                  <a:pt x="664345" y="113945"/>
                  <a:pt x="699856" y="4453"/>
                  <a:pt x="754602" y="8892"/>
                </a:cubicBezTo>
                <a:cubicBezTo>
                  <a:pt x="809348" y="13331"/>
                  <a:pt x="889247" y="140578"/>
                  <a:pt x="941033" y="195323"/>
                </a:cubicBezTo>
                <a:cubicBezTo>
                  <a:pt x="992819" y="250068"/>
                  <a:pt x="1017973" y="338845"/>
                  <a:pt x="1065320" y="337365"/>
                </a:cubicBezTo>
                <a:cubicBezTo>
                  <a:pt x="1112667" y="335885"/>
                  <a:pt x="1173332" y="241191"/>
                  <a:pt x="1225118" y="186445"/>
                </a:cubicBezTo>
                <a:cubicBezTo>
                  <a:pt x="1276905" y="131699"/>
                  <a:pt x="1322773" y="10372"/>
                  <a:pt x="1376039" y="8892"/>
                </a:cubicBezTo>
                <a:cubicBezTo>
                  <a:pt x="1429305" y="7412"/>
                  <a:pt x="1494408" y="121342"/>
                  <a:pt x="1544715" y="177567"/>
                </a:cubicBezTo>
                <a:cubicBezTo>
                  <a:pt x="1595022" y="233792"/>
                  <a:pt x="1629053" y="347722"/>
                  <a:pt x="1677880" y="346243"/>
                </a:cubicBezTo>
                <a:cubicBezTo>
                  <a:pt x="1726707" y="344764"/>
                  <a:pt x="1785892" y="224915"/>
                  <a:pt x="1837678" y="168690"/>
                </a:cubicBezTo>
                <a:cubicBezTo>
                  <a:pt x="1889464" y="112465"/>
                  <a:pt x="1938291" y="8892"/>
                  <a:pt x="1988598" y="8892"/>
                </a:cubicBezTo>
                <a:cubicBezTo>
                  <a:pt x="2038905" y="8892"/>
                  <a:pt x="2089211" y="113945"/>
                  <a:pt x="2139518" y="168690"/>
                </a:cubicBezTo>
                <a:cubicBezTo>
                  <a:pt x="2189825" y="223435"/>
                  <a:pt x="2240132" y="337365"/>
                  <a:pt x="2290439" y="337365"/>
                </a:cubicBezTo>
                <a:cubicBezTo>
                  <a:pt x="2340746" y="337365"/>
                  <a:pt x="2389573" y="224915"/>
                  <a:pt x="2441359" y="168690"/>
                </a:cubicBezTo>
                <a:cubicBezTo>
                  <a:pt x="2493145" y="112465"/>
                  <a:pt x="2547891" y="-1465"/>
                  <a:pt x="2601157" y="14"/>
                </a:cubicBezTo>
                <a:cubicBezTo>
                  <a:pt x="2654423" y="1493"/>
                  <a:pt x="2709169" y="118383"/>
                  <a:pt x="2760955" y="177567"/>
                </a:cubicBezTo>
                <a:cubicBezTo>
                  <a:pt x="2812741" y="236751"/>
                  <a:pt x="2863049" y="355121"/>
                  <a:pt x="2911876" y="355121"/>
                </a:cubicBezTo>
                <a:cubicBezTo>
                  <a:pt x="2960703" y="355121"/>
                  <a:pt x="3003611" y="236752"/>
                  <a:pt x="3053918" y="177567"/>
                </a:cubicBezTo>
                <a:cubicBezTo>
                  <a:pt x="3104225" y="118382"/>
                  <a:pt x="3160451" y="1493"/>
                  <a:pt x="3213717" y="14"/>
                </a:cubicBezTo>
                <a:cubicBezTo>
                  <a:pt x="3266983" y="-1465"/>
                  <a:pt x="3323208" y="112465"/>
                  <a:pt x="3373515" y="168690"/>
                </a:cubicBezTo>
                <a:cubicBezTo>
                  <a:pt x="3423822" y="224915"/>
                  <a:pt x="3466730" y="335886"/>
                  <a:pt x="3515557" y="337365"/>
                </a:cubicBezTo>
                <a:cubicBezTo>
                  <a:pt x="3564384" y="338844"/>
                  <a:pt x="3666478" y="177567"/>
                  <a:pt x="3666478" y="177567"/>
                </a:cubicBezTo>
                <a:cubicBezTo>
                  <a:pt x="3716785" y="124301"/>
                  <a:pt x="3741753" y="13654"/>
                  <a:pt x="3817398" y="177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1004888" y="3904822"/>
            <a:ext cx="3814762" cy="1406762"/>
          </a:xfrm>
          <a:custGeom>
            <a:avLst/>
            <a:gdLst>
              <a:gd name="connsiteX0" fmla="*/ 0 w 3814762"/>
              <a:gd name="connsiteY0" fmla="*/ 571928 h 1406762"/>
              <a:gd name="connsiteX1" fmla="*/ 42862 w 3814762"/>
              <a:gd name="connsiteY1" fmla="*/ 390953 h 1406762"/>
              <a:gd name="connsiteX2" fmla="*/ 90487 w 3814762"/>
              <a:gd name="connsiteY2" fmla="*/ 538591 h 1406762"/>
              <a:gd name="connsiteX3" fmla="*/ 128587 w 3814762"/>
              <a:gd name="connsiteY3" fmla="*/ 700516 h 1406762"/>
              <a:gd name="connsiteX4" fmla="*/ 171450 w 3814762"/>
              <a:gd name="connsiteY4" fmla="*/ 476678 h 1406762"/>
              <a:gd name="connsiteX5" fmla="*/ 223837 w 3814762"/>
              <a:gd name="connsiteY5" fmla="*/ 233791 h 1406762"/>
              <a:gd name="connsiteX6" fmla="*/ 266700 w 3814762"/>
              <a:gd name="connsiteY6" fmla="*/ 481441 h 1406762"/>
              <a:gd name="connsiteX7" fmla="*/ 323850 w 3814762"/>
              <a:gd name="connsiteY7" fmla="*/ 733853 h 1406762"/>
              <a:gd name="connsiteX8" fmla="*/ 361950 w 3814762"/>
              <a:gd name="connsiteY8" fmla="*/ 543353 h 1406762"/>
              <a:gd name="connsiteX9" fmla="*/ 409575 w 3814762"/>
              <a:gd name="connsiteY9" fmla="*/ 362378 h 1406762"/>
              <a:gd name="connsiteX10" fmla="*/ 452437 w 3814762"/>
              <a:gd name="connsiteY10" fmla="*/ 548116 h 1406762"/>
              <a:gd name="connsiteX11" fmla="*/ 504825 w 3814762"/>
              <a:gd name="connsiteY11" fmla="*/ 752903 h 1406762"/>
              <a:gd name="connsiteX12" fmla="*/ 542925 w 3814762"/>
              <a:gd name="connsiteY12" fmla="*/ 462391 h 1406762"/>
              <a:gd name="connsiteX13" fmla="*/ 604837 w 3814762"/>
              <a:gd name="connsiteY13" fmla="*/ 167116 h 1406762"/>
              <a:gd name="connsiteX14" fmla="*/ 652462 w 3814762"/>
              <a:gd name="connsiteY14" fmla="*/ 333803 h 1406762"/>
              <a:gd name="connsiteX15" fmla="*/ 681037 w 3814762"/>
              <a:gd name="connsiteY15" fmla="*/ 462391 h 1406762"/>
              <a:gd name="connsiteX16" fmla="*/ 738187 w 3814762"/>
              <a:gd name="connsiteY16" fmla="*/ 219503 h 1406762"/>
              <a:gd name="connsiteX17" fmla="*/ 781050 w 3814762"/>
              <a:gd name="connsiteY17" fmla="*/ 428 h 1406762"/>
              <a:gd name="connsiteX18" fmla="*/ 833437 w 3814762"/>
              <a:gd name="connsiteY18" fmla="*/ 276653 h 1406762"/>
              <a:gd name="connsiteX19" fmla="*/ 885825 w 3814762"/>
              <a:gd name="connsiteY19" fmla="*/ 533828 h 1406762"/>
              <a:gd name="connsiteX20" fmla="*/ 919162 w 3814762"/>
              <a:gd name="connsiteY20" fmla="*/ 371903 h 1406762"/>
              <a:gd name="connsiteX21" fmla="*/ 957262 w 3814762"/>
              <a:gd name="connsiteY21" fmla="*/ 248078 h 1406762"/>
              <a:gd name="connsiteX22" fmla="*/ 1014412 w 3814762"/>
              <a:gd name="connsiteY22" fmla="*/ 505253 h 1406762"/>
              <a:gd name="connsiteX23" fmla="*/ 1057275 w 3814762"/>
              <a:gd name="connsiteY23" fmla="*/ 781478 h 1406762"/>
              <a:gd name="connsiteX24" fmla="*/ 1104900 w 3814762"/>
              <a:gd name="connsiteY24" fmla="*/ 562403 h 1406762"/>
              <a:gd name="connsiteX25" fmla="*/ 1162050 w 3814762"/>
              <a:gd name="connsiteY25" fmla="*/ 338566 h 1406762"/>
              <a:gd name="connsiteX26" fmla="*/ 1200150 w 3814762"/>
              <a:gd name="connsiteY26" fmla="*/ 524303 h 1406762"/>
              <a:gd name="connsiteX27" fmla="*/ 1238250 w 3814762"/>
              <a:gd name="connsiteY27" fmla="*/ 690991 h 1406762"/>
              <a:gd name="connsiteX28" fmla="*/ 1290637 w 3814762"/>
              <a:gd name="connsiteY28" fmla="*/ 448103 h 1406762"/>
              <a:gd name="connsiteX29" fmla="*/ 1338262 w 3814762"/>
              <a:gd name="connsiteY29" fmla="*/ 229028 h 1406762"/>
              <a:gd name="connsiteX30" fmla="*/ 1390650 w 3814762"/>
              <a:gd name="connsiteY30" fmla="*/ 514778 h 1406762"/>
              <a:gd name="connsiteX31" fmla="*/ 1433512 w 3814762"/>
              <a:gd name="connsiteY31" fmla="*/ 757666 h 1406762"/>
              <a:gd name="connsiteX32" fmla="*/ 1481137 w 3814762"/>
              <a:gd name="connsiteY32" fmla="*/ 605266 h 1406762"/>
              <a:gd name="connsiteX33" fmla="*/ 1514475 w 3814762"/>
              <a:gd name="connsiteY33" fmla="*/ 486203 h 1406762"/>
              <a:gd name="connsiteX34" fmla="*/ 1571625 w 3814762"/>
              <a:gd name="connsiteY34" fmla="*/ 819578 h 1406762"/>
              <a:gd name="connsiteX35" fmla="*/ 1628775 w 3814762"/>
              <a:gd name="connsiteY35" fmla="*/ 1124378 h 1406762"/>
              <a:gd name="connsiteX36" fmla="*/ 1671637 w 3814762"/>
              <a:gd name="connsiteY36" fmla="*/ 924353 h 1406762"/>
              <a:gd name="connsiteX37" fmla="*/ 1704975 w 3814762"/>
              <a:gd name="connsiteY37" fmla="*/ 771953 h 1406762"/>
              <a:gd name="connsiteX38" fmla="*/ 1757362 w 3814762"/>
              <a:gd name="connsiteY38" fmla="*/ 976741 h 1406762"/>
              <a:gd name="connsiteX39" fmla="*/ 1804987 w 3814762"/>
              <a:gd name="connsiteY39" fmla="*/ 1176766 h 1406762"/>
              <a:gd name="connsiteX40" fmla="*/ 1852612 w 3814762"/>
              <a:gd name="connsiteY40" fmla="*/ 905303 h 1406762"/>
              <a:gd name="connsiteX41" fmla="*/ 1895475 w 3814762"/>
              <a:gd name="connsiteY41" fmla="*/ 662416 h 1406762"/>
              <a:gd name="connsiteX42" fmla="*/ 1952625 w 3814762"/>
              <a:gd name="connsiteY42" fmla="*/ 891016 h 1406762"/>
              <a:gd name="connsiteX43" fmla="*/ 1981200 w 3814762"/>
              <a:gd name="connsiteY43" fmla="*/ 1071991 h 1406762"/>
              <a:gd name="connsiteX44" fmla="*/ 2033587 w 3814762"/>
              <a:gd name="connsiteY44" fmla="*/ 900541 h 1406762"/>
              <a:gd name="connsiteX45" fmla="*/ 2071687 w 3814762"/>
              <a:gd name="connsiteY45" fmla="*/ 757666 h 1406762"/>
              <a:gd name="connsiteX46" fmla="*/ 2128837 w 3814762"/>
              <a:gd name="connsiteY46" fmla="*/ 1052941 h 1406762"/>
              <a:gd name="connsiteX47" fmla="*/ 2176462 w 3814762"/>
              <a:gd name="connsiteY47" fmla="*/ 1348216 h 1406762"/>
              <a:gd name="connsiteX48" fmla="*/ 2228850 w 3814762"/>
              <a:gd name="connsiteY48" fmla="*/ 1152953 h 1406762"/>
              <a:gd name="connsiteX49" fmla="*/ 2262187 w 3814762"/>
              <a:gd name="connsiteY49" fmla="*/ 1005316 h 1406762"/>
              <a:gd name="connsiteX50" fmla="*/ 2319337 w 3814762"/>
              <a:gd name="connsiteY50" fmla="*/ 1205341 h 1406762"/>
              <a:gd name="connsiteX51" fmla="*/ 2357437 w 3814762"/>
              <a:gd name="connsiteY51" fmla="*/ 1405366 h 1406762"/>
              <a:gd name="connsiteX52" fmla="*/ 2409825 w 3814762"/>
              <a:gd name="connsiteY52" fmla="*/ 1100566 h 1406762"/>
              <a:gd name="connsiteX53" fmla="*/ 2457450 w 3814762"/>
              <a:gd name="connsiteY53" fmla="*/ 829103 h 1406762"/>
              <a:gd name="connsiteX54" fmla="*/ 2495550 w 3814762"/>
              <a:gd name="connsiteY54" fmla="*/ 995791 h 1406762"/>
              <a:gd name="connsiteX55" fmla="*/ 2538412 w 3814762"/>
              <a:gd name="connsiteY55" fmla="*/ 1119616 h 1406762"/>
              <a:gd name="connsiteX56" fmla="*/ 2590800 w 3814762"/>
              <a:gd name="connsiteY56" fmla="*/ 886253 h 1406762"/>
              <a:gd name="connsiteX57" fmla="*/ 2643187 w 3814762"/>
              <a:gd name="connsiteY57" fmla="*/ 652891 h 1406762"/>
              <a:gd name="connsiteX58" fmla="*/ 2690812 w 3814762"/>
              <a:gd name="connsiteY58" fmla="*/ 900541 h 1406762"/>
              <a:gd name="connsiteX59" fmla="*/ 2733675 w 3814762"/>
              <a:gd name="connsiteY59" fmla="*/ 1143428 h 1406762"/>
              <a:gd name="connsiteX60" fmla="*/ 2776537 w 3814762"/>
              <a:gd name="connsiteY60" fmla="*/ 943403 h 1406762"/>
              <a:gd name="connsiteX61" fmla="*/ 2819400 w 3814762"/>
              <a:gd name="connsiteY61" fmla="*/ 771953 h 1406762"/>
              <a:gd name="connsiteX62" fmla="*/ 2871787 w 3814762"/>
              <a:gd name="connsiteY62" fmla="*/ 981503 h 1406762"/>
              <a:gd name="connsiteX63" fmla="*/ 2914650 w 3814762"/>
              <a:gd name="connsiteY63" fmla="*/ 1172003 h 1406762"/>
              <a:gd name="connsiteX64" fmla="*/ 2962275 w 3814762"/>
              <a:gd name="connsiteY64" fmla="*/ 891016 h 1406762"/>
              <a:gd name="connsiteX65" fmla="*/ 3014662 w 3814762"/>
              <a:gd name="connsiteY65" fmla="*/ 590978 h 1406762"/>
              <a:gd name="connsiteX66" fmla="*/ 3057525 w 3814762"/>
              <a:gd name="connsiteY66" fmla="*/ 738616 h 1406762"/>
              <a:gd name="connsiteX67" fmla="*/ 3100387 w 3814762"/>
              <a:gd name="connsiteY67" fmla="*/ 848153 h 1406762"/>
              <a:gd name="connsiteX68" fmla="*/ 3152775 w 3814762"/>
              <a:gd name="connsiteY68" fmla="*/ 533828 h 1406762"/>
              <a:gd name="connsiteX69" fmla="*/ 3195637 w 3814762"/>
              <a:gd name="connsiteY69" fmla="*/ 262366 h 1406762"/>
              <a:gd name="connsiteX70" fmla="*/ 3238500 w 3814762"/>
              <a:gd name="connsiteY70" fmla="*/ 467153 h 1406762"/>
              <a:gd name="connsiteX71" fmla="*/ 3286125 w 3814762"/>
              <a:gd name="connsiteY71" fmla="*/ 662416 h 1406762"/>
              <a:gd name="connsiteX72" fmla="*/ 3333750 w 3814762"/>
              <a:gd name="connsiteY72" fmla="*/ 476678 h 1406762"/>
              <a:gd name="connsiteX73" fmla="*/ 3371850 w 3814762"/>
              <a:gd name="connsiteY73" fmla="*/ 300466 h 1406762"/>
              <a:gd name="connsiteX74" fmla="*/ 3424237 w 3814762"/>
              <a:gd name="connsiteY74" fmla="*/ 514778 h 1406762"/>
              <a:gd name="connsiteX75" fmla="*/ 3467100 w 3814762"/>
              <a:gd name="connsiteY75" fmla="*/ 800528 h 1406762"/>
              <a:gd name="connsiteX76" fmla="*/ 3519487 w 3814762"/>
              <a:gd name="connsiteY76" fmla="*/ 529066 h 1406762"/>
              <a:gd name="connsiteX77" fmla="*/ 3571875 w 3814762"/>
              <a:gd name="connsiteY77" fmla="*/ 314753 h 1406762"/>
              <a:gd name="connsiteX78" fmla="*/ 3614737 w 3814762"/>
              <a:gd name="connsiteY78" fmla="*/ 476678 h 1406762"/>
              <a:gd name="connsiteX79" fmla="*/ 3652837 w 3814762"/>
              <a:gd name="connsiteY79" fmla="*/ 610028 h 1406762"/>
              <a:gd name="connsiteX80" fmla="*/ 3700462 w 3814762"/>
              <a:gd name="connsiteY80" fmla="*/ 324278 h 1406762"/>
              <a:gd name="connsiteX81" fmla="*/ 3752850 w 3814762"/>
              <a:gd name="connsiteY81" fmla="*/ 43291 h 1406762"/>
              <a:gd name="connsiteX82" fmla="*/ 3795712 w 3814762"/>
              <a:gd name="connsiteY82" fmla="*/ 219503 h 1406762"/>
              <a:gd name="connsiteX83" fmla="*/ 3814762 w 3814762"/>
              <a:gd name="connsiteY83" fmla="*/ 367141 h 14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814762" h="1406762">
                <a:moveTo>
                  <a:pt x="0" y="571928"/>
                </a:moveTo>
                <a:cubicBezTo>
                  <a:pt x="13890" y="484218"/>
                  <a:pt x="27781" y="396509"/>
                  <a:pt x="42862" y="390953"/>
                </a:cubicBezTo>
                <a:cubicBezTo>
                  <a:pt x="57943" y="385397"/>
                  <a:pt x="76200" y="486997"/>
                  <a:pt x="90487" y="538591"/>
                </a:cubicBezTo>
                <a:cubicBezTo>
                  <a:pt x="104774" y="590185"/>
                  <a:pt x="115093" y="710835"/>
                  <a:pt x="128587" y="700516"/>
                </a:cubicBezTo>
                <a:cubicBezTo>
                  <a:pt x="142081" y="690197"/>
                  <a:pt x="155575" y="554465"/>
                  <a:pt x="171450" y="476678"/>
                </a:cubicBezTo>
                <a:cubicBezTo>
                  <a:pt x="187325" y="398891"/>
                  <a:pt x="207962" y="232997"/>
                  <a:pt x="223837" y="233791"/>
                </a:cubicBezTo>
                <a:cubicBezTo>
                  <a:pt x="239712" y="234585"/>
                  <a:pt x="250031" y="398097"/>
                  <a:pt x="266700" y="481441"/>
                </a:cubicBezTo>
                <a:cubicBezTo>
                  <a:pt x="283369" y="564785"/>
                  <a:pt x="307975" y="723534"/>
                  <a:pt x="323850" y="733853"/>
                </a:cubicBezTo>
                <a:cubicBezTo>
                  <a:pt x="339725" y="744172"/>
                  <a:pt x="347663" y="605265"/>
                  <a:pt x="361950" y="543353"/>
                </a:cubicBezTo>
                <a:cubicBezTo>
                  <a:pt x="376237" y="481441"/>
                  <a:pt x="394494" y="361584"/>
                  <a:pt x="409575" y="362378"/>
                </a:cubicBezTo>
                <a:cubicBezTo>
                  <a:pt x="424656" y="363172"/>
                  <a:pt x="436562" y="483029"/>
                  <a:pt x="452437" y="548116"/>
                </a:cubicBezTo>
                <a:cubicBezTo>
                  <a:pt x="468312" y="613203"/>
                  <a:pt x="489744" y="767191"/>
                  <a:pt x="504825" y="752903"/>
                </a:cubicBezTo>
                <a:cubicBezTo>
                  <a:pt x="519906" y="738616"/>
                  <a:pt x="526256" y="560022"/>
                  <a:pt x="542925" y="462391"/>
                </a:cubicBezTo>
                <a:cubicBezTo>
                  <a:pt x="559594" y="364760"/>
                  <a:pt x="586581" y="188547"/>
                  <a:pt x="604837" y="167116"/>
                </a:cubicBezTo>
                <a:cubicBezTo>
                  <a:pt x="623093" y="145685"/>
                  <a:pt x="639762" y="284591"/>
                  <a:pt x="652462" y="333803"/>
                </a:cubicBezTo>
                <a:cubicBezTo>
                  <a:pt x="665162" y="383015"/>
                  <a:pt x="666750" y="481441"/>
                  <a:pt x="681037" y="462391"/>
                </a:cubicBezTo>
                <a:cubicBezTo>
                  <a:pt x="695325" y="443341"/>
                  <a:pt x="721518" y="296497"/>
                  <a:pt x="738187" y="219503"/>
                </a:cubicBezTo>
                <a:cubicBezTo>
                  <a:pt x="754856" y="142509"/>
                  <a:pt x="765175" y="-9097"/>
                  <a:pt x="781050" y="428"/>
                </a:cubicBezTo>
                <a:cubicBezTo>
                  <a:pt x="796925" y="9953"/>
                  <a:pt x="815975" y="187753"/>
                  <a:pt x="833437" y="276653"/>
                </a:cubicBezTo>
                <a:cubicBezTo>
                  <a:pt x="850899" y="365553"/>
                  <a:pt x="871538" y="517953"/>
                  <a:pt x="885825" y="533828"/>
                </a:cubicBezTo>
                <a:cubicBezTo>
                  <a:pt x="900113" y="549703"/>
                  <a:pt x="907256" y="419528"/>
                  <a:pt x="919162" y="371903"/>
                </a:cubicBezTo>
                <a:cubicBezTo>
                  <a:pt x="931068" y="324278"/>
                  <a:pt x="941387" y="225853"/>
                  <a:pt x="957262" y="248078"/>
                </a:cubicBezTo>
                <a:cubicBezTo>
                  <a:pt x="973137" y="270303"/>
                  <a:pt x="997743" y="416353"/>
                  <a:pt x="1014412" y="505253"/>
                </a:cubicBezTo>
                <a:cubicBezTo>
                  <a:pt x="1031081" y="594153"/>
                  <a:pt x="1042194" y="771953"/>
                  <a:pt x="1057275" y="781478"/>
                </a:cubicBezTo>
                <a:cubicBezTo>
                  <a:pt x="1072356" y="791003"/>
                  <a:pt x="1087438" y="636222"/>
                  <a:pt x="1104900" y="562403"/>
                </a:cubicBezTo>
                <a:cubicBezTo>
                  <a:pt x="1122362" y="488584"/>
                  <a:pt x="1146175" y="344916"/>
                  <a:pt x="1162050" y="338566"/>
                </a:cubicBezTo>
                <a:cubicBezTo>
                  <a:pt x="1177925" y="332216"/>
                  <a:pt x="1187450" y="465565"/>
                  <a:pt x="1200150" y="524303"/>
                </a:cubicBezTo>
                <a:cubicBezTo>
                  <a:pt x="1212850" y="583041"/>
                  <a:pt x="1223169" y="703691"/>
                  <a:pt x="1238250" y="690991"/>
                </a:cubicBezTo>
                <a:cubicBezTo>
                  <a:pt x="1253331" y="678291"/>
                  <a:pt x="1273968" y="525097"/>
                  <a:pt x="1290637" y="448103"/>
                </a:cubicBezTo>
                <a:cubicBezTo>
                  <a:pt x="1307306" y="371109"/>
                  <a:pt x="1321593" y="217916"/>
                  <a:pt x="1338262" y="229028"/>
                </a:cubicBezTo>
                <a:cubicBezTo>
                  <a:pt x="1354931" y="240140"/>
                  <a:pt x="1374775" y="426672"/>
                  <a:pt x="1390650" y="514778"/>
                </a:cubicBezTo>
                <a:cubicBezTo>
                  <a:pt x="1406525" y="602884"/>
                  <a:pt x="1418431" y="742585"/>
                  <a:pt x="1433512" y="757666"/>
                </a:cubicBezTo>
                <a:cubicBezTo>
                  <a:pt x="1448593" y="772747"/>
                  <a:pt x="1467643" y="650510"/>
                  <a:pt x="1481137" y="605266"/>
                </a:cubicBezTo>
                <a:cubicBezTo>
                  <a:pt x="1494631" y="560022"/>
                  <a:pt x="1499394" y="450484"/>
                  <a:pt x="1514475" y="486203"/>
                </a:cubicBezTo>
                <a:cubicBezTo>
                  <a:pt x="1529556" y="521922"/>
                  <a:pt x="1552575" y="713215"/>
                  <a:pt x="1571625" y="819578"/>
                </a:cubicBezTo>
                <a:cubicBezTo>
                  <a:pt x="1590675" y="925941"/>
                  <a:pt x="1612106" y="1106916"/>
                  <a:pt x="1628775" y="1124378"/>
                </a:cubicBezTo>
                <a:cubicBezTo>
                  <a:pt x="1645444" y="1141840"/>
                  <a:pt x="1658937" y="983091"/>
                  <a:pt x="1671637" y="924353"/>
                </a:cubicBezTo>
                <a:cubicBezTo>
                  <a:pt x="1684337" y="865616"/>
                  <a:pt x="1690688" y="763222"/>
                  <a:pt x="1704975" y="771953"/>
                </a:cubicBezTo>
                <a:cubicBezTo>
                  <a:pt x="1719262" y="780684"/>
                  <a:pt x="1740693" y="909272"/>
                  <a:pt x="1757362" y="976741"/>
                </a:cubicBezTo>
                <a:cubicBezTo>
                  <a:pt x="1774031" y="1044210"/>
                  <a:pt x="1789112" y="1188672"/>
                  <a:pt x="1804987" y="1176766"/>
                </a:cubicBezTo>
                <a:cubicBezTo>
                  <a:pt x="1820862" y="1164860"/>
                  <a:pt x="1837531" y="991028"/>
                  <a:pt x="1852612" y="905303"/>
                </a:cubicBezTo>
                <a:cubicBezTo>
                  <a:pt x="1867693" y="819578"/>
                  <a:pt x="1878806" y="664797"/>
                  <a:pt x="1895475" y="662416"/>
                </a:cubicBezTo>
                <a:cubicBezTo>
                  <a:pt x="1912144" y="660035"/>
                  <a:pt x="1938338" y="822754"/>
                  <a:pt x="1952625" y="891016"/>
                </a:cubicBezTo>
                <a:cubicBezTo>
                  <a:pt x="1966912" y="959278"/>
                  <a:pt x="1967706" y="1070404"/>
                  <a:pt x="1981200" y="1071991"/>
                </a:cubicBezTo>
                <a:cubicBezTo>
                  <a:pt x="1994694" y="1073578"/>
                  <a:pt x="2018506" y="952929"/>
                  <a:pt x="2033587" y="900541"/>
                </a:cubicBezTo>
                <a:cubicBezTo>
                  <a:pt x="2048668" y="848153"/>
                  <a:pt x="2055812" y="732266"/>
                  <a:pt x="2071687" y="757666"/>
                </a:cubicBezTo>
                <a:cubicBezTo>
                  <a:pt x="2087562" y="783066"/>
                  <a:pt x="2111375" y="954516"/>
                  <a:pt x="2128837" y="1052941"/>
                </a:cubicBezTo>
                <a:cubicBezTo>
                  <a:pt x="2146300" y="1151366"/>
                  <a:pt x="2159793" y="1331547"/>
                  <a:pt x="2176462" y="1348216"/>
                </a:cubicBezTo>
                <a:cubicBezTo>
                  <a:pt x="2193131" y="1364885"/>
                  <a:pt x="2214563" y="1210103"/>
                  <a:pt x="2228850" y="1152953"/>
                </a:cubicBezTo>
                <a:cubicBezTo>
                  <a:pt x="2243138" y="1095803"/>
                  <a:pt x="2247106" y="996585"/>
                  <a:pt x="2262187" y="1005316"/>
                </a:cubicBezTo>
                <a:cubicBezTo>
                  <a:pt x="2277268" y="1014047"/>
                  <a:pt x="2303462" y="1138666"/>
                  <a:pt x="2319337" y="1205341"/>
                </a:cubicBezTo>
                <a:cubicBezTo>
                  <a:pt x="2335212" y="1272016"/>
                  <a:pt x="2342356" y="1422829"/>
                  <a:pt x="2357437" y="1405366"/>
                </a:cubicBezTo>
                <a:cubicBezTo>
                  <a:pt x="2372518" y="1387904"/>
                  <a:pt x="2393156" y="1196610"/>
                  <a:pt x="2409825" y="1100566"/>
                </a:cubicBezTo>
                <a:cubicBezTo>
                  <a:pt x="2426494" y="1004522"/>
                  <a:pt x="2443163" y="846565"/>
                  <a:pt x="2457450" y="829103"/>
                </a:cubicBezTo>
                <a:cubicBezTo>
                  <a:pt x="2471737" y="811641"/>
                  <a:pt x="2482056" y="947372"/>
                  <a:pt x="2495550" y="995791"/>
                </a:cubicBezTo>
                <a:cubicBezTo>
                  <a:pt x="2509044" y="1044210"/>
                  <a:pt x="2522537" y="1137872"/>
                  <a:pt x="2538412" y="1119616"/>
                </a:cubicBezTo>
                <a:cubicBezTo>
                  <a:pt x="2554287" y="1101360"/>
                  <a:pt x="2590800" y="886253"/>
                  <a:pt x="2590800" y="886253"/>
                </a:cubicBezTo>
                <a:cubicBezTo>
                  <a:pt x="2608262" y="808466"/>
                  <a:pt x="2626518" y="650510"/>
                  <a:pt x="2643187" y="652891"/>
                </a:cubicBezTo>
                <a:cubicBezTo>
                  <a:pt x="2659856" y="655272"/>
                  <a:pt x="2675731" y="818785"/>
                  <a:pt x="2690812" y="900541"/>
                </a:cubicBezTo>
                <a:cubicBezTo>
                  <a:pt x="2705893" y="982297"/>
                  <a:pt x="2719388" y="1136284"/>
                  <a:pt x="2733675" y="1143428"/>
                </a:cubicBezTo>
                <a:cubicBezTo>
                  <a:pt x="2747962" y="1150572"/>
                  <a:pt x="2762250" y="1005315"/>
                  <a:pt x="2776537" y="943403"/>
                </a:cubicBezTo>
                <a:cubicBezTo>
                  <a:pt x="2790824" y="881491"/>
                  <a:pt x="2803525" y="765603"/>
                  <a:pt x="2819400" y="771953"/>
                </a:cubicBezTo>
                <a:cubicBezTo>
                  <a:pt x="2835275" y="778303"/>
                  <a:pt x="2855912" y="914828"/>
                  <a:pt x="2871787" y="981503"/>
                </a:cubicBezTo>
                <a:cubicBezTo>
                  <a:pt x="2887662" y="1048178"/>
                  <a:pt x="2899569" y="1187084"/>
                  <a:pt x="2914650" y="1172003"/>
                </a:cubicBezTo>
                <a:cubicBezTo>
                  <a:pt x="2929731" y="1156922"/>
                  <a:pt x="2945606" y="987853"/>
                  <a:pt x="2962275" y="891016"/>
                </a:cubicBezTo>
                <a:cubicBezTo>
                  <a:pt x="2978944" y="794179"/>
                  <a:pt x="2998787" y="616378"/>
                  <a:pt x="3014662" y="590978"/>
                </a:cubicBezTo>
                <a:cubicBezTo>
                  <a:pt x="3030537" y="565578"/>
                  <a:pt x="3043238" y="695754"/>
                  <a:pt x="3057525" y="738616"/>
                </a:cubicBezTo>
                <a:cubicBezTo>
                  <a:pt x="3071812" y="781478"/>
                  <a:pt x="3084512" y="882284"/>
                  <a:pt x="3100387" y="848153"/>
                </a:cubicBezTo>
                <a:cubicBezTo>
                  <a:pt x="3116262" y="814022"/>
                  <a:pt x="3136900" y="631459"/>
                  <a:pt x="3152775" y="533828"/>
                </a:cubicBezTo>
                <a:cubicBezTo>
                  <a:pt x="3168650" y="436197"/>
                  <a:pt x="3181350" y="273478"/>
                  <a:pt x="3195637" y="262366"/>
                </a:cubicBezTo>
                <a:cubicBezTo>
                  <a:pt x="3209925" y="251253"/>
                  <a:pt x="3223419" y="400478"/>
                  <a:pt x="3238500" y="467153"/>
                </a:cubicBezTo>
                <a:cubicBezTo>
                  <a:pt x="3253581" y="533828"/>
                  <a:pt x="3270250" y="660829"/>
                  <a:pt x="3286125" y="662416"/>
                </a:cubicBezTo>
                <a:cubicBezTo>
                  <a:pt x="3302000" y="664004"/>
                  <a:pt x="3319463" y="537003"/>
                  <a:pt x="3333750" y="476678"/>
                </a:cubicBezTo>
                <a:cubicBezTo>
                  <a:pt x="3348037" y="416353"/>
                  <a:pt x="3356769" y="294116"/>
                  <a:pt x="3371850" y="300466"/>
                </a:cubicBezTo>
                <a:cubicBezTo>
                  <a:pt x="3386931" y="306816"/>
                  <a:pt x="3408362" y="431434"/>
                  <a:pt x="3424237" y="514778"/>
                </a:cubicBezTo>
                <a:cubicBezTo>
                  <a:pt x="3440112" y="598122"/>
                  <a:pt x="3451225" y="798147"/>
                  <a:pt x="3467100" y="800528"/>
                </a:cubicBezTo>
                <a:cubicBezTo>
                  <a:pt x="3482975" y="802909"/>
                  <a:pt x="3502025" y="610028"/>
                  <a:pt x="3519487" y="529066"/>
                </a:cubicBezTo>
                <a:cubicBezTo>
                  <a:pt x="3536949" y="448104"/>
                  <a:pt x="3556000" y="323484"/>
                  <a:pt x="3571875" y="314753"/>
                </a:cubicBezTo>
                <a:cubicBezTo>
                  <a:pt x="3587750" y="306022"/>
                  <a:pt x="3601243" y="427466"/>
                  <a:pt x="3614737" y="476678"/>
                </a:cubicBezTo>
                <a:cubicBezTo>
                  <a:pt x="3628231" y="525890"/>
                  <a:pt x="3638550" y="635428"/>
                  <a:pt x="3652837" y="610028"/>
                </a:cubicBezTo>
                <a:cubicBezTo>
                  <a:pt x="3667124" y="584628"/>
                  <a:pt x="3683793" y="418734"/>
                  <a:pt x="3700462" y="324278"/>
                </a:cubicBezTo>
                <a:cubicBezTo>
                  <a:pt x="3717131" y="229822"/>
                  <a:pt x="3736975" y="60753"/>
                  <a:pt x="3752850" y="43291"/>
                </a:cubicBezTo>
                <a:cubicBezTo>
                  <a:pt x="3768725" y="25829"/>
                  <a:pt x="3785393" y="165528"/>
                  <a:pt x="3795712" y="219503"/>
                </a:cubicBezTo>
                <a:cubicBezTo>
                  <a:pt x="3806031" y="273478"/>
                  <a:pt x="3814762" y="367141"/>
                  <a:pt x="3814762" y="3671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62014" y="485076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0,02 Hz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157038" y="484994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0,1 Hz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157038" y="485470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0,33 Hz</a:t>
            </a:r>
          </a:p>
        </p:txBody>
      </p:sp>
    </p:spTree>
    <p:extLst>
      <p:ext uri="{BB962C8B-B14F-4D97-AF65-F5344CB8AC3E}">
        <p14:creationId xmlns:p14="http://schemas.microsoft.com/office/powerpoint/2010/main" val="2916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51" grpId="0"/>
      <p:bldP spid="51" grpId="1"/>
      <p:bldP spid="52" grpId="0"/>
      <p:bldP spid="5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Spektrální analýza:</a:t>
            </a:r>
          </a:p>
          <a:p>
            <a:r>
              <a:rPr lang="cs-CZ" dirty="0"/>
              <a:t>Provádí se za standardních podmínek při různých manévrech (leh, stoj); hodnotí se vždy 300 reprezentativních intervalů RR/NN/</a:t>
            </a:r>
          </a:p>
          <a:p>
            <a:r>
              <a:rPr lang="cs-CZ" dirty="0"/>
              <a:t>Další matematické zpracování (Fourierova transformace)-délky intervalů RR jsou převedeny na cykly v Hz</a:t>
            </a:r>
          </a:p>
          <a:p>
            <a:r>
              <a:rPr lang="cs-CZ" dirty="0"/>
              <a:t>Spektrum rozloženo na několik komponent – o nízké (</a:t>
            </a:r>
            <a:r>
              <a:rPr lang="cs-CZ" dirty="0" err="1"/>
              <a:t>LF:sympatická</a:t>
            </a:r>
            <a:r>
              <a:rPr lang="cs-CZ" dirty="0"/>
              <a:t> modulace) a vysoké frekvenci (</a:t>
            </a:r>
            <a:r>
              <a:rPr lang="cs-CZ" dirty="0" err="1"/>
              <a:t>HF:vagová</a:t>
            </a:r>
            <a:r>
              <a:rPr lang="cs-CZ" dirty="0"/>
              <a:t> modulace)</a:t>
            </a:r>
          </a:p>
          <a:p>
            <a:r>
              <a:rPr lang="cs-CZ" b="1" dirty="0">
                <a:solidFill>
                  <a:srgbClr val="FF0000"/>
                </a:solidFill>
              </a:rPr>
              <a:t>Lidé se sníženou variabilitou srdeční frekvence mají 5x vyšší riziko úmrtí  </a:t>
            </a:r>
          </a:p>
        </p:txBody>
      </p:sp>
    </p:spTree>
    <p:extLst>
      <p:ext uri="{BB962C8B-B14F-4D97-AF65-F5344CB8AC3E}">
        <p14:creationId xmlns:p14="http://schemas.microsoft.com/office/powerpoint/2010/main" val="1947653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4217604257"/>
              </p:ext>
            </p:extLst>
          </p:nvPr>
        </p:nvGraphicFramePr>
        <p:xfrm>
          <a:off x="179527" y="3258825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5067" y="133230"/>
            <a:ext cx="8678933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  OBĚHOVÝCH   PARAMETRŮ 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příklady </a:t>
            </a:r>
            <a:r>
              <a:rPr lang="cs-CZ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regulačních systémů v organismu, které pracují na uvedených frekvencích</a:t>
            </a:r>
          </a:p>
        </p:txBody>
      </p:sp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1144851047"/>
              </p:ext>
            </p:extLst>
          </p:nvPr>
        </p:nvGraphicFramePr>
        <p:xfrm>
          <a:off x="179527" y="489162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ovéPole 31"/>
          <p:cNvSpPr txBox="1"/>
          <p:nvPr/>
        </p:nvSpPr>
        <p:spPr>
          <a:xfrm>
            <a:off x="4237232" y="3947026"/>
            <a:ext cx="2545538" cy="646331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z="1600" dirty="0">
                <a:solidFill>
                  <a:srgbClr val="C00000"/>
                </a:solidFill>
              </a:rPr>
              <a:t>Vysokofrekvenční pásmo (HF) - </a:t>
            </a:r>
            <a:r>
              <a:rPr lang="cs-CZ" sz="1600" i="1" dirty="0">
                <a:solidFill>
                  <a:srgbClr val="C00000"/>
                </a:solidFill>
              </a:rPr>
              <a:t>dýchání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91773" y="2827874"/>
            <a:ext cx="2120402" cy="140707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r">
              <a:defRPr sz="1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>
                <a:solidFill>
                  <a:srgbClr val="C00000"/>
                </a:solidFill>
              </a:rPr>
              <a:t>Pásmo velmi nízkých frekvencí (VLF) – systém renin-</a:t>
            </a:r>
            <a:r>
              <a:rPr lang="cs-CZ" dirty="0" err="1">
                <a:solidFill>
                  <a:srgbClr val="C00000"/>
                </a:solidFill>
              </a:rPr>
              <a:t>angiotenzin</a:t>
            </a:r>
            <a:r>
              <a:rPr lang="cs-CZ" dirty="0">
                <a:solidFill>
                  <a:srgbClr val="C00000"/>
                </a:solidFill>
              </a:rPr>
              <a:t>-aldosteron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353020" y="1629786"/>
            <a:ext cx="2113225" cy="92333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800"/>
              </a:lnSpc>
            </a:pPr>
            <a:r>
              <a:rPr 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 středních  frekvencí (MF) - </a:t>
            </a:r>
            <a:r>
              <a:rPr lang="cs-CZ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673A3F6B-D356-4853-B976-C8D600771255}"/>
              </a:ext>
            </a:extLst>
          </p:cNvPr>
          <p:cNvSpPr/>
          <p:nvPr/>
        </p:nvSpPr>
        <p:spPr>
          <a:xfrm>
            <a:off x="1271588" y="955013"/>
            <a:ext cx="6816848" cy="209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739-7230-4223-B651-55481F713167}"/>
              </a:ext>
            </a:extLst>
          </p:cNvPr>
          <p:cNvSpPr txBox="1"/>
          <p:nvPr/>
        </p:nvSpPr>
        <p:spPr>
          <a:xfrm>
            <a:off x="1622978" y="1297177"/>
            <a:ext cx="1084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sympatický NS</a:t>
            </a:r>
          </a:p>
        </p:txBody>
      </p:sp>
    </p:spTree>
    <p:extLst>
      <p:ext uri="{BB962C8B-B14F-4D97-AF65-F5344CB8AC3E}">
        <p14:creationId xmlns:p14="http://schemas.microsoft.com/office/powerpoint/2010/main" val="318035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cévního 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Cévní tonus = základní klidové napětí hladké svaloviny cév</a:t>
            </a:r>
          </a:p>
          <a:p>
            <a:r>
              <a:rPr lang="cs-CZ" dirty="0" err="1"/>
              <a:t>Vazomotorika</a:t>
            </a:r>
            <a:r>
              <a:rPr lang="cs-CZ" dirty="0"/>
              <a:t> = možnost cév se v případě potřeby stahovat či roztahovat</a:t>
            </a:r>
          </a:p>
          <a:p>
            <a:endParaRPr lang="cs-CZ" dirty="0"/>
          </a:p>
          <a:p>
            <a:r>
              <a:rPr lang="cs-CZ" dirty="0"/>
              <a:t>Regulace - lokální (místní) autoregulace</a:t>
            </a:r>
          </a:p>
          <a:p>
            <a:pPr marL="0" indent="0">
              <a:buNone/>
            </a:pPr>
            <a:r>
              <a:rPr lang="cs-CZ" dirty="0"/>
              <a:t>                     - systémová regulace </a:t>
            </a:r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Autoregulace = céva ovlivňuje sama sebe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Myogenní</a:t>
            </a:r>
            <a:r>
              <a:rPr lang="cs-CZ" dirty="0"/>
              <a:t> – </a:t>
            </a:r>
            <a:r>
              <a:rPr lang="cs-CZ" dirty="0" err="1"/>
              <a:t>Baylissův</a:t>
            </a:r>
            <a:r>
              <a:rPr lang="cs-CZ" dirty="0"/>
              <a:t> fenomén ( hladká svalovina cév odpovídá na roztažení kontrakcí)</a:t>
            </a:r>
          </a:p>
          <a:p>
            <a:endParaRPr lang="cs-CZ" dirty="0"/>
          </a:p>
          <a:p>
            <a:pPr lvl="1"/>
            <a:r>
              <a:rPr lang="cs-CZ" dirty="0"/>
              <a:t>Při větší náplni cév se zvyšuje tlak uvnitř cévy (intravaskulární) - napíná se cévní stěna, s ní i buňky hladké svaloviny - jejich membrána se depolarizuje, zvýšený vstup vápníku do buněk - což vyvolá vazokonstrikci (tímto se udrží relativně stálý průtok krve i při změnách tlaku krve – uplatňuje se hlavně v ledvinách, v mozku i systémovém oběhu)</a:t>
            </a:r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925706" y="1592797"/>
            <a:ext cx="5391807" cy="34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Metabolická </a:t>
            </a:r>
            <a:r>
              <a:rPr lang="cs-CZ" dirty="0"/>
              <a:t>– průměr cév (platí hlavně pro arterioly, </a:t>
            </a:r>
            <a:r>
              <a:rPr lang="cs-CZ" dirty="0" err="1"/>
              <a:t>metarterioly</a:t>
            </a:r>
            <a:r>
              <a:rPr lang="cs-CZ" dirty="0"/>
              <a:t>, malé arterie) se mění podle požadavků tkání</a:t>
            </a:r>
          </a:p>
          <a:p>
            <a:r>
              <a:rPr lang="cs-CZ" dirty="0"/>
              <a:t>Je zprostředkovávána různými látkami:</a:t>
            </a:r>
          </a:p>
          <a:p>
            <a:pPr lvl="1"/>
            <a:r>
              <a:rPr lang="cs-CZ" dirty="0"/>
              <a:t>Metabolity – konečné produkty energetického metabolismu = CO</a:t>
            </a:r>
            <a:r>
              <a:rPr lang="cs-CZ" baseline="-25000" dirty="0"/>
              <a:t>2</a:t>
            </a:r>
            <a:r>
              <a:rPr lang="cs-CZ" dirty="0"/>
              <a:t>, kyselina mléčná, K</a:t>
            </a:r>
            <a:r>
              <a:rPr lang="cs-CZ" baseline="30000" dirty="0"/>
              <a:t>+ </a:t>
            </a:r>
          </a:p>
          <a:p>
            <a:pPr lvl="1"/>
            <a:r>
              <a:rPr lang="cs-CZ" dirty="0"/>
              <a:t>Hypoxie </a:t>
            </a:r>
            <a:r>
              <a:rPr lang="cs-CZ" sz="2000" dirty="0"/>
              <a:t>(systémová cirkulace: vazodilatace  x plicní oběh: vazokonstrikce)</a:t>
            </a:r>
          </a:p>
          <a:p>
            <a:pPr lvl="1"/>
            <a:r>
              <a:rPr lang="cs-CZ" sz="2000" dirty="0" err="1"/>
              <a:t>Adenozin</a:t>
            </a:r>
            <a:r>
              <a:rPr lang="cs-CZ" sz="2000" dirty="0"/>
              <a:t> – koronární řečiště: vazodilatace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Humorální </a:t>
            </a:r>
            <a:r>
              <a:rPr lang="cs-CZ" dirty="0"/>
              <a:t>– </a:t>
            </a:r>
            <a:r>
              <a:rPr lang="cs-CZ" b="1" dirty="0"/>
              <a:t>působení látek </a:t>
            </a:r>
            <a:r>
              <a:rPr lang="cs-CZ" sz="1800" b="1" dirty="0"/>
              <a:t>(podobných hormonům)</a:t>
            </a:r>
            <a:r>
              <a:rPr lang="cs-CZ" b="1" dirty="0"/>
              <a:t> </a:t>
            </a:r>
            <a:r>
              <a:rPr lang="cs-CZ" dirty="0"/>
              <a:t>vznikajících</a:t>
            </a:r>
          </a:p>
          <a:p>
            <a:pPr lvl="1"/>
            <a:r>
              <a:rPr lang="cs-CZ" dirty="0"/>
              <a:t> v endotelu</a:t>
            </a:r>
          </a:p>
          <a:p>
            <a:pPr lvl="1"/>
            <a:r>
              <a:rPr lang="cs-CZ" dirty="0"/>
              <a:t> ve tkáních orgánů</a:t>
            </a:r>
          </a:p>
          <a:p>
            <a:pPr lvl="1"/>
            <a:r>
              <a:rPr lang="cs-CZ" dirty="0"/>
              <a:t> nebo produkovaných krvinkami</a:t>
            </a:r>
          </a:p>
          <a:p>
            <a:pPr marL="3657600" lvl="8" indent="0">
              <a:buNone/>
            </a:pPr>
            <a:r>
              <a:rPr lang="cs-CZ" dirty="0"/>
              <a:t>  </a:t>
            </a:r>
            <a:r>
              <a:rPr lang="cs-CZ" sz="3600" b="1" dirty="0"/>
              <a:t>na stěnu cév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ENDOTEL</a:t>
            </a:r>
          </a:p>
          <a:p>
            <a:pPr marL="0" indent="0">
              <a:buNone/>
            </a:pPr>
            <a:r>
              <a:rPr lang="cs-CZ" b="1" i="1" dirty="0" err="1"/>
              <a:t>Vazodilatační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Oxid dusnatý (NO)</a:t>
            </a:r>
          </a:p>
          <a:p>
            <a:pPr marL="0" indent="0">
              <a:buNone/>
            </a:pPr>
            <a:r>
              <a:rPr lang="cs-CZ" dirty="0"/>
              <a:t>	Prostaglandiny (PGE</a:t>
            </a:r>
            <a:r>
              <a:rPr lang="cs-CZ" baseline="-25000" dirty="0"/>
              <a:t>2</a:t>
            </a:r>
            <a:r>
              <a:rPr lang="cs-CZ" dirty="0"/>
              <a:t>, PGD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Vazokonstrikční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Endoteliny</a:t>
            </a:r>
            <a:r>
              <a:rPr lang="cs-CZ" dirty="0"/>
              <a:t> (peptidy – 21AK)</a:t>
            </a:r>
          </a:p>
          <a:p>
            <a:pPr marL="0" indent="0">
              <a:buNone/>
            </a:pPr>
            <a:r>
              <a:rPr lang="cs-CZ" dirty="0"/>
              <a:t>  		</a:t>
            </a:r>
            <a:r>
              <a:rPr lang="cs-CZ" dirty="0" err="1"/>
              <a:t>endotelin</a:t>
            </a:r>
            <a:r>
              <a:rPr lang="cs-CZ" dirty="0"/>
              <a:t> 1, 2 , 3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ca97fd8-0842-4d7c-b88c-cf65c84a2d2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1743</Words>
  <Application>Microsoft Office PowerPoint</Application>
  <PresentationFormat>Předvádění na obrazovce (4:3)</PresentationFormat>
  <Paragraphs>263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Wingdings</vt:lpstr>
      <vt:lpstr>Motiv sady Office</vt:lpstr>
      <vt:lpstr>2_Motiv sady Office</vt:lpstr>
      <vt:lpstr>List</vt:lpstr>
      <vt:lpstr>Prezentace aplikace PowerPoint</vt:lpstr>
      <vt:lpstr>TYPY REGULACÍ z obecného pohledu</vt:lpstr>
      <vt:lpstr>REGULACE  V KARDIOVASKULÁRNÍM SYSTÉMU</vt:lpstr>
      <vt:lpstr>Regulace cévního tonu</vt:lpstr>
      <vt:lpstr>Autoregulace</vt:lpstr>
      <vt:lpstr>Prezentace aplikace PowerPoint</vt:lpstr>
      <vt:lpstr>Autoregulace</vt:lpstr>
      <vt:lpstr>Autoregulace</vt:lpstr>
      <vt:lpstr>Prezentace aplikace PowerPoint</vt:lpstr>
      <vt:lpstr>Prezentace aplikace PowerPoint</vt:lpstr>
      <vt:lpstr>Systémová regulace</vt:lpstr>
      <vt:lpstr>Systémová regulace</vt:lpstr>
      <vt:lpstr>Prezentace aplikace PowerPoint</vt:lpstr>
      <vt:lpstr>REGULACE  KARDIO(VASKULÁRNÍHO) SYSTÉMU</vt:lpstr>
      <vt:lpstr>REGULACE  KARDIO(VASKULÁRNÍHO) SYSTÉMU</vt:lpstr>
      <vt:lpstr>REGULACE   (KARDIO)VASKULÁRNÍHO SYSTÉMU</vt:lpstr>
      <vt:lpstr>INTEGRACE REGULACÍ  </vt:lpstr>
      <vt:lpstr>Prezentace aplikace PowerPoint</vt:lpstr>
      <vt:lpstr>Prezentace aplikace PowerPoint</vt:lpstr>
      <vt:lpstr>Regulace krevního tlaku – komplexní proces</vt:lpstr>
      <vt:lpstr>Prezentace aplikace PowerPoint</vt:lpstr>
      <vt:lpstr>Prezentace aplikace PowerPoint</vt:lpstr>
      <vt:lpstr>Systémy dlouhodobé regulace</vt:lpstr>
      <vt:lpstr>Systémy dlouhodobé regulace  systém tlakové natriurézy</vt:lpstr>
      <vt:lpstr>Prezentace aplikace PowerPoint</vt:lpstr>
      <vt:lpstr>Prezentace aplikace PowerPoint</vt:lpstr>
      <vt:lpstr>Variabilita oběhových parametrů</vt:lpstr>
      <vt:lpstr>Prezentace aplikace PowerPoint</vt:lpstr>
      <vt:lpstr>Prezentace aplikace PowerPoint</vt:lpstr>
      <vt:lpstr>Variabilita srdeční frekvence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96</cp:revision>
  <dcterms:created xsi:type="dcterms:W3CDTF">2013-09-24T08:41:02Z</dcterms:created>
  <dcterms:modified xsi:type="dcterms:W3CDTF">2024-04-08T07:47:29Z</dcterms:modified>
</cp:coreProperties>
</file>