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258" r:id="rId3"/>
    <p:sldId id="259" r:id="rId4"/>
    <p:sldId id="261" r:id="rId5"/>
    <p:sldId id="318" r:id="rId6"/>
    <p:sldId id="262" r:id="rId7"/>
    <p:sldId id="312" r:id="rId8"/>
    <p:sldId id="322" r:id="rId9"/>
    <p:sldId id="319" r:id="rId10"/>
    <p:sldId id="320" r:id="rId11"/>
    <p:sldId id="311" r:id="rId12"/>
    <p:sldId id="264" r:id="rId13"/>
    <p:sldId id="265" r:id="rId14"/>
    <p:sldId id="266" r:id="rId15"/>
    <p:sldId id="314" r:id="rId16"/>
    <p:sldId id="267" r:id="rId17"/>
    <p:sldId id="268" r:id="rId18"/>
    <p:sldId id="269" r:id="rId19"/>
    <p:sldId id="317" r:id="rId20"/>
    <p:sldId id="323" r:id="rId21"/>
    <p:sldId id="272" r:id="rId22"/>
    <p:sldId id="276" r:id="rId23"/>
    <p:sldId id="274" r:id="rId24"/>
    <p:sldId id="296" r:id="rId25"/>
    <p:sldId id="294" r:id="rId26"/>
    <p:sldId id="324" r:id="rId27"/>
    <p:sldId id="286" r:id="rId28"/>
    <p:sldId id="293" r:id="rId29"/>
    <p:sldId id="295" r:id="rId30"/>
    <p:sldId id="297" r:id="rId31"/>
    <p:sldId id="298" r:id="rId32"/>
    <p:sldId id="304" r:id="rId33"/>
    <p:sldId id="305" r:id="rId34"/>
    <p:sldId id="306" r:id="rId35"/>
    <p:sldId id="307" r:id="rId36"/>
    <p:sldId id="308" r:id="rId37"/>
    <p:sldId id="309" r:id="rId38"/>
    <p:sldId id="310" r:id="rId39"/>
    <p:sldId id="301" r:id="rId40"/>
    <p:sldId id="302" r:id="rId41"/>
    <p:sldId id="303" r:id="rId42"/>
    <p:sldId id="325" r:id="rId43"/>
  </p:sldIdLst>
  <p:sldSz cx="12192000" cy="6858000"/>
  <p:notesSz cx="6735763" cy="9869488"/>
  <p:defaultTextStyle>
    <a:defPPr lvl="0">
      <a:defRPr lang="cs-CZ"/>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9" autoAdjust="0"/>
    <p:restoredTop sz="94660"/>
  </p:normalViewPr>
  <p:slideViewPr>
    <p:cSldViewPr snapToGrid="0">
      <p:cViewPr varScale="1">
        <p:scale>
          <a:sx n="103" d="100"/>
          <a:sy n="103" d="100"/>
        </p:scale>
        <p:origin x="114" y="16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051CE2A5-5AAA-44F9-A66B-9B610E314990}" type="datetimeFigureOut">
              <a:rPr lang="cs-CZ" smtClean="0"/>
              <a:pPr/>
              <a:t>23.04.2024</a:t>
            </a:fld>
            <a:endParaRPr lang="cs-CZ"/>
          </a:p>
        </p:txBody>
      </p:sp>
      <p:sp>
        <p:nvSpPr>
          <p:cNvPr id="4" name="Zástupný symbol pro obrázek snímku 3"/>
          <p:cNvSpPr>
            <a:spLocks noGrp="1" noRot="1" noChangeAspect="1"/>
          </p:cNvSpPr>
          <p:nvPr>
            <p:ph type="sldImg" idx="2"/>
          </p:nvPr>
        </p:nvSpPr>
        <p:spPr>
          <a:xfrm>
            <a:off x="77788" y="739775"/>
            <a:ext cx="6580187" cy="37020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688007"/>
            <a:ext cx="5388610" cy="444127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2CBC4B89-3891-4019-AE28-A4C2441BB6B0}" type="slidenum">
              <a:rPr lang="cs-CZ" smtClean="0"/>
              <a:pPr/>
              <a:t>‹#›</a:t>
            </a:fld>
            <a:endParaRPr lang="cs-CZ"/>
          </a:p>
        </p:txBody>
      </p:sp>
    </p:spTree>
    <p:extLst>
      <p:ext uri="{BB962C8B-B14F-4D97-AF65-F5344CB8AC3E}">
        <p14:creationId xmlns:p14="http://schemas.microsoft.com/office/powerpoint/2010/main" val="88308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s.wikipedia.org/wiki/Redoxn%C3%AD_reakc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s.wikipedia.org/wiki/Elektr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cs.wikipedia.org/wiki/Adenosin" TargetMode="External"/><Relationship Id="rId13" Type="http://schemas.openxmlformats.org/officeDocument/2006/relationships/hyperlink" Target="https://cs.wikipedia.org/wiki/Ribozom" TargetMode="External"/><Relationship Id="rId3" Type="http://schemas.openxmlformats.org/officeDocument/2006/relationships/hyperlink" Target="https://cs.wikipedia.org/wiki/Lig%C3%A1za" TargetMode="External"/><Relationship Id="rId7" Type="http://schemas.openxmlformats.org/officeDocument/2006/relationships/hyperlink" Target="https://cs.wikipedia.org/w/index.php?title=Aminoacyl-adenyl%C3%A1t&amp;action=edit&amp;redlink=1" TargetMode="External"/><Relationship Id="rId12" Type="http://schemas.openxmlformats.org/officeDocument/2006/relationships/hyperlink" Target="https://cs.wikipedia.org/wiki/Aminoacyl-tRNA_syntet%C3%A1za#cite_note-2"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cs.wikipedia.org/wiki/Adenosintrifosf%C3%A1t" TargetMode="External"/><Relationship Id="rId11" Type="http://schemas.openxmlformats.org/officeDocument/2006/relationships/hyperlink" Target="https://cs.wikipedia.org/w/index.php?title=Aminoacyl-tRNA&amp;action=edit&amp;redlink=1" TargetMode="External"/><Relationship Id="rId5" Type="http://schemas.openxmlformats.org/officeDocument/2006/relationships/hyperlink" Target="https://cs.wikipedia.org/wiki/TRNA" TargetMode="External"/><Relationship Id="rId15" Type="http://schemas.openxmlformats.org/officeDocument/2006/relationships/hyperlink" Target="https://cs.wikipedia.org/wiki/B%C3%ADlkovina" TargetMode="External"/><Relationship Id="rId10" Type="http://schemas.openxmlformats.org/officeDocument/2006/relationships/hyperlink" Target="https://cs.wikipedia.org/wiki/Hydroxyl" TargetMode="External"/><Relationship Id="rId4" Type="http://schemas.openxmlformats.org/officeDocument/2006/relationships/hyperlink" Target="https://cs.wikipedia.org/wiki/Aminokyselina" TargetMode="External"/><Relationship Id="rId9" Type="http://schemas.openxmlformats.org/officeDocument/2006/relationships/hyperlink" Target="https://cs.wikipedia.org/wiki/Karboxylov%C3%A9_kyseliny" TargetMode="External"/><Relationship Id="rId14" Type="http://schemas.openxmlformats.org/officeDocument/2006/relationships/hyperlink" Target="https://cs.wikipedia.org/wiki/Translace_(biologi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1"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lang="cs-CZ" altLang="cs-CZ" sz="1100" b="1" dirty="0" smtClean="0">
                <a:latin typeface="+mn-lt"/>
              </a:rPr>
              <a:t>základní jednotka </a:t>
            </a:r>
            <a:r>
              <a:rPr lang="cs-CZ" altLang="cs-CZ" sz="1100" b="1" dirty="0" err="1" smtClean="0">
                <a:latin typeface="+mn-lt"/>
              </a:rPr>
              <a:t>dedičnosti</a:t>
            </a:r>
            <a:r>
              <a:rPr lang="cs-CZ" altLang="cs-CZ" sz="1100" b="1" dirty="0" smtClean="0">
                <a:latin typeface="+mn-lt"/>
              </a:rPr>
              <a:t>- tvoří jen 2% DNA (20-25 000), </a:t>
            </a:r>
            <a:r>
              <a:rPr lang="cs-CZ" altLang="cs-CZ" sz="1100" dirty="0" smtClean="0">
                <a:latin typeface="+mn-lt"/>
              </a:rPr>
              <a:t>lokalizace genů je u všech lidí stejná, sekvence ale ne! </a:t>
            </a:r>
          </a:p>
          <a:p>
            <a:pPr marL="0" indent="0" eaLnBrk="1" hangingPunct="1">
              <a:lnSpc>
                <a:spcPct val="80000"/>
              </a:lnSpc>
              <a:buFont typeface="Arial" panose="020B0604020202020204" pitchFamily="34" charset="0"/>
              <a:buNone/>
              <a:defRPr/>
            </a:pPr>
            <a:endParaRPr lang="en-US" sz="1100" dirty="0"/>
          </a:p>
        </p:txBody>
      </p:sp>
      <p:sp>
        <p:nvSpPr>
          <p:cNvPr id="4" name="Zástupný symbol pro číslo snímku 3"/>
          <p:cNvSpPr>
            <a:spLocks noGrp="1"/>
          </p:cNvSpPr>
          <p:nvPr>
            <p:ph type="sldNum" sz="quarter" idx="10"/>
          </p:nvPr>
        </p:nvSpPr>
        <p:spPr/>
        <p:txBody>
          <a:bodyPr/>
          <a:lstStyle/>
          <a:p>
            <a:fld id="{2CBC4B89-3891-4019-AE28-A4C2441BB6B0}" type="slidenum">
              <a:rPr lang="cs-CZ" smtClean="0"/>
              <a:pPr/>
              <a:t>2</a:t>
            </a:fld>
            <a:endParaRPr lang="cs-CZ"/>
          </a:p>
        </p:txBody>
      </p:sp>
    </p:spTree>
    <p:extLst>
      <p:ext uri="{BB962C8B-B14F-4D97-AF65-F5344CB8AC3E}">
        <p14:creationId xmlns:p14="http://schemas.microsoft.com/office/powerpoint/2010/main" val="15660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haployp</a:t>
            </a:r>
            <a:r>
              <a:rPr lang="cs-CZ" dirty="0" smtClean="0"/>
              <a:t>-je</a:t>
            </a:r>
            <a:r>
              <a:rPr lang="cs-CZ" baseline="0" dirty="0" smtClean="0"/>
              <a:t> haploidní genotyp-typicky HLA systém – mají 20 alel</a:t>
            </a:r>
          </a:p>
          <a:p>
            <a:endParaRPr lang="cs-CZ" baseline="0" dirty="0" smtClean="0"/>
          </a:p>
          <a:p>
            <a:endParaRPr lang="en-US" dirty="0"/>
          </a:p>
        </p:txBody>
      </p:sp>
      <p:sp>
        <p:nvSpPr>
          <p:cNvPr id="4" name="Zástupný symbol pro číslo snímku 3"/>
          <p:cNvSpPr>
            <a:spLocks noGrp="1"/>
          </p:cNvSpPr>
          <p:nvPr>
            <p:ph type="sldNum" sz="quarter" idx="10"/>
          </p:nvPr>
        </p:nvSpPr>
        <p:spPr/>
        <p:txBody>
          <a:bodyPr/>
          <a:lstStyle/>
          <a:p>
            <a:fld id="{2CBC4B89-3891-4019-AE28-A4C2441BB6B0}" type="slidenum">
              <a:rPr lang="cs-CZ" smtClean="0"/>
              <a:pPr/>
              <a:t>3</a:t>
            </a:fld>
            <a:endParaRPr lang="cs-CZ"/>
          </a:p>
        </p:txBody>
      </p:sp>
    </p:spTree>
    <p:extLst>
      <p:ext uri="{BB962C8B-B14F-4D97-AF65-F5344CB8AC3E}">
        <p14:creationId xmlns:p14="http://schemas.microsoft.com/office/powerpoint/2010/main" val="1143587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1950 </a:t>
            </a:r>
            <a:r>
              <a:rPr lang="cs-CZ" dirty="0" err="1" smtClean="0"/>
              <a:t>tajy</a:t>
            </a:r>
            <a:r>
              <a:rPr lang="cs-CZ" dirty="0" smtClean="0"/>
              <a:t> </a:t>
            </a:r>
            <a:r>
              <a:rPr lang="cs-CZ" dirty="0" err="1" smtClean="0"/>
              <a:t>chargaff-monžtví</a:t>
            </a:r>
            <a:r>
              <a:rPr lang="cs-CZ" dirty="0" smtClean="0"/>
              <a:t> a je </a:t>
            </a:r>
            <a:r>
              <a:rPr lang="cs-CZ" dirty="0" err="1" smtClean="0"/>
              <a:t>stejne</a:t>
            </a:r>
            <a:r>
              <a:rPr lang="cs-CZ" dirty="0" smtClean="0"/>
              <a:t> jako T</a:t>
            </a:r>
            <a:endParaRPr lang="en-US" dirty="0"/>
          </a:p>
        </p:txBody>
      </p:sp>
      <p:sp>
        <p:nvSpPr>
          <p:cNvPr id="4" name="Zástupný symbol pro číslo snímku 3"/>
          <p:cNvSpPr>
            <a:spLocks noGrp="1"/>
          </p:cNvSpPr>
          <p:nvPr>
            <p:ph type="sldNum" sz="quarter" idx="10"/>
          </p:nvPr>
        </p:nvSpPr>
        <p:spPr/>
        <p:txBody>
          <a:bodyPr/>
          <a:lstStyle/>
          <a:p>
            <a:fld id="{2CBC4B89-3891-4019-AE28-A4C2441BB6B0}" type="slidenum">
              <a:rPr lang="cs-CZ" smtClean="0"/>
              <a:pPr/>
              <a:t>5</a:t>
            </a:fld>
            <a:endParaRPr lang="cs-CZ"/>
          </a:p>
        </p:txBody>
      </p:sp>
    </p:spTree>
    <p:extLst>
      <p:ext uri="{BB962C8B-B14F-4D97-AF65-F5344CB8AC3E}">
        <p14:creationId xmlns:p14="http://schemas.microsoft.com/office/powerpoint/2010/main" val="316241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900" dirty="0" smtClean="0"/>
              <a:t>adenosin jako součást </a:t>
            </a:r>
            <a:r>
              <a:rPr lang="cs-CZ" sz="900" dirty="0" err="1" smtClean="0"/>
              <a:t>energet</a:t>
            </a:r>
            <a:r>
              <a:rPr lang="cs-CZ" sz="900" dirty="0" smtClean="0"/>
              <a:t> </a:t>
            </a:r>
            <a:r>
              <a:rPr lang="cs-CZ" sz="900" dirty="0" err="1" smtClean="0"/>
              <a:t>boh</a:t>
            </a:r>
            <a:r>
              <a:rPr lang="cs-CZ" sz="900" dirty="0" smtClean="0"/>
              <a:t> </a:t>
            </a:r>
            <a:r>
              <a:rPr lang="cs-CZ" sz="900" dirty="0" err="1" smtClean="0"/>
              <a:t>slouč</a:t>
            </a:r>
            <a:r>
              <a:rPr lang="cs-CZ" sz="900" dirty="0" smtClean="0"/>
              <a:t>, </a:t>
            </a:r>
            <a:r>
              <a:rPr lang="cs-CZ" sz="900" dirty="0" err="1" smtClean="0"/>
              <a:t>kofaktorů</a:t>
            </a:r>
            <a:r>
              <a:rPr lang="cs-CZ" sz="900" baseline="0" dirty="0" smtClean="0"/>
              <a:t>, </a:t>
            </a:r>
            <a:r>
              <a:rPr lang="en-US" sz="900" b="0" i="0" kern="1200" dirty="0" smtClean="0">
                <a:solidFill>
                  <a:schemeClr val="tx1"/>
                </a:solidFill>
                <a:effectLst/>
                <a:latin typeface="+mn-lt"/>
                <a:ea typeface="+mn-ea"/>
                <a:cs typeface="+mn-cs"/>
              </a:rPr>
              <a:t>V </a:t>
            </a:r>
            <a:r>
              <a:rPr lang="en-US" sz="900" b="0" i="0" kern="1200" dirty="0" err="1" smtClean="0">
                <a:solidFill>
                  <a:schemeClr val="tx1"/>
                </a:solidFill>
                <a:effectLst/>
                <a:latin typeface="+mn-lt"/>
                <a:ea typeface="+mn-ea"/>
                <a:cs typeface="+mn-cs"/>
              </a:rPr>
              <a:t>jiných</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sloučeninách</a:t>
            </a:r>
            <a:r>
              <a:rPr lang="en-US" sz="900" b="0" i="0" kern="1200" dirty="0" smtClean="0">
                <a:solidFill>
                  <a:schemeClr val="tx1"/>
                </a:solidFill>
                <a:effectLst/>
                <a:latin typeface="+mn-lt"/>
                <a:ea typeface="+mn-ea"/>
                <a:cs typeface="+mn-cs"/>
              </a:rPr>
              <a:t> (NAD a NADH) se </a:t>
            </a:r>
            <a:r>
              <a:rPr lang="en-US" sz="900" b="0" i="0" kern="1200" dirty="0" err="1" smtClean="0">
                <a:solidFill>
                  <a:schemeClr val="tx1"/>
                </a:solidFill>
                <a:effectLst/>
                <a:latin typeface="+mn-lt"/>
                <a:ea typeface="+mn-ea"/>
                <a:cs typeface="+mn-cs"/>
              </a:rPr>
              <a:t>adenosin</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podílí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na</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biologických</a:t>
            </a:r>
            <a:r>
              <a:rPr lang="en-US" sz="900" b="0" i="0" kern="1200" dirty="0" smtClean="0">
                <a:solidFill>
                  <a:schemeClr val="tx1"/>
                </a:solidFill>
                <a:effectLst/>
                <a:latin typeface="+mn-lt"/>
                <a:ea typeface="+mn-ea"/>
                <a:cs typeface="+mn-cs"/>
              </a:rPr>
              <a:t> </a:t>
            </a:r>
            <a:r>
              <a:rPr lang="en-US" sz="900" b="0" i="0" u="none" strike="noStrike" kern="1200" dirty="0" err="1" smtClean="0">
                <a:solidFill>
                  <a:schemeClr val="tx1"/>
                </a:solidFill>
                <a:effectLst/>
                <a:latin typeface="+mn-lt"/>
                <a:ea typeface="+mn-ea"/>
                <a:cs typeface="+mn-cs"/>
                <a:hlinkClick r:id="rId3" tooltip="Redoxní reakce"/>
              </a:rPr>
              <a:t>oxidačně-redukčních</a:t>
            </a:r>
            <a:r>
              <a:rPr lang="en-US" sz="900" b="0" i="0" u="none" strike="noStrike" kern="1200" dirty="0" smtClean="0">
                <a:solidFill>
                  <a:schemeClr val="tx1"/>
                </a:solidFill>
                <a:effectLst/>
                <a:latin typeface="+mn-lt"/>
                <a:ea typeface="+mn-ea"/>
                <a:cs typeface="+mn-cs"/>
                <a:hlinkClick r:id="rId3" tooltip="Redoxní reakce"/>
              </a:rPr>
              <a:t> </a:t>
            </a:r>
            <a:r>
              <a:rPr lang="en-US" sz="900" b="0" i="0" u="none" strike="noStrike" kern="1200" dirty="0" err="1" smtClean="0">
                <a:solidFill>
                  <a:schemeClr val="tx1"/>
                </a:solidFill>
                <a:effectLst/>
                <a:latin typeface="+mn-lt"/>
                <a:ea typeface="+mn-ea"/>
                <a:cs typeface="+mn-cs"/>
                <a:hlinkClick r:id="rId3" tooltip="Redoxní reakce"/>
              </a:rPr>
              <a:t>reakcích</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které</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přenášejí</a:t>
            </a:r>
            <a:r>
              <a:rPr lang="en-US" sz="900" b="0" i="0" kern="1200" dirty="0" smtClean="0">
                <a:solidFill>
                  <a:schemeClr val="tx1"/>
                </a:solidFill>
                <a:effectLst/>
                <a:latin typeface="+mn-lt"/>
                <a:ea typeface="+mn-ea"/>
                <a:cs typeface="+mn-cs"/>
              </a:rPr>
              <a:t> </a:t>
            </a:r>
            <a:r>
              <a:rPr lang="en-US" sz="900" b="0" i="0" u="none" strike="noStrike" kern="1200" dirty="0" err="1" smtClean="0">
                <a:solidFill>
                  <a:schemeClr val="tx1"/>
                </a:solidFill>
                <a:effectLst/>
                <a:latin typeface="+mn-lt"/>
                <a:ea typeface="+mn-ea"/>
                <a:cs typeface="+mn-cs"/>
                <a:hlinkClick r:id="rId4" tooltip="Elektron"/>
              </a:rPr>
              <a:t>elektrony</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mezi</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sloučeninami</a:t>
            </a:r>
            <a:r>
              <a:rPr lang="cs-CZ" sz="900" b="0" i="0" kern="1200" dirty="0" smtClean="0">
                <a:solidFill>
                  <a:schemeClr val="tx1"/>
                </a:solidFill>
                <a:effectLst/>
                <a:latin typeface="+mn-lt"/>
                <a:ea typeface="+mn-ea"/>
                <a:cs typeface="+mn-cs"/>
              </a:rPr>
              <a:t>,</a:t>
            </a:r>
            <a:r>
              <a:rPr lang="cs-CZ" sz="900" b="0" i="0" kern="1200" baseline="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pohání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endogenní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biosyntetické</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reakce</a:t>
            </a:r>
            <a:r>
              <a:rPr lang="en-US" sz="900" b="0" i="0" kern="1200" dirty="0" smtClean="0">
                <a:solidFill>
                  <a:schemeClr val="tx1"/>
                </a:solidFill>
                <a:effectLst/>
                <a:latin typeface="+mn-lt"/>
                <a:ea typeface="+mn-ea"/>
                <a:cs typeface="+mn-cs"/>
              </a:rPr>
              <a:t> v </a:t>
            </a:r>
            <a:r>
              <a:rPr lang="en-US" sz="900" b="0" i="0" kern="1200" dirty="0" err="1" smtClean="0">
                <a:solidFill>
                  <a:schemeClr val="tx1"/>
                </a:solidFill>
                <a:effectLst/>
                <a:latin typeface="+mn-lt"/>
                <a:ea typeface="+mn-ea"/>
                <a:cs typeface="+mn-cs"/>
              </a:rPr>
              <a:t>buňce</a:t>
            </a:r>
            <a:r>
              <a:rPr lang="cs-CZ"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kofein</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váže</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na</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adenosinové</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receptory</a:t>
            </a:r>
            <a:r>
              <a:rPr lang="en-US" sz="900" b="0" i="0" kern="1200" dirty="0" smtClean="0">
                <a:solidFill>
                  <a:schemeClr val="tx1"/>
                </a:solidFill>
                <a:effectLst/>
                <a:latin typeface="+mn-lt"/>
                <a:ea typeface="+mn-ea"/>
                <a:cs typeface="+mn-cs"/>
              </a:rPr>
              <a:t> a </a:t>
            </a:r>
            <a:r>
              <a:rPr lang="en-US" sz="900" b="0" i="0" kern="1200" dirty="0" err="1" smtClean="0">
                <a:solidFill>
                  <a:schemeClr val="tx1"/>
                </a:solidFill>
                <a:effectLst/>
                <a:latin typeface="+mn-lt"/>
                <a:ea typeface="+mn-ea"/>
                <a:cs typeface="+mn-cs"/>
              </a:rPr>
              <a:t>spouští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reakci</a:t>
            </a:r>
            <a:r>
              <a:rPr lang="en-US" sz="900" b="0"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boj</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nebo</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útěk</a:t>
            </a:r>
            <a:r>
              <a:rPr lang="en-US" sz="900" b="0" i="0" kern="1200" dirty="0" smtClean="0">
                <a:solidFill>
                  <a:schemeClr val="tx1"/>
                </a:solidFill>
                <a:effectLst/>
                <a:latin typeface="+mn-lt"/>
                <a:ea typeface="+mn-ea"/>
                <a:cs typeface="+mn-cs"/>
              </a:rPr>
              <a:t> (z </a:t>
            </a:r>
            <a:r>
              <a:rPr lang="en-US" sz="900" b="0" i="0" kern="1200" dirty="0" err="1" smtClean="0">
                <a:solidFill>
                  <a:schemeClr val="tx1"/>
                </a:solidFill>
                <a:effectLst/>
                <a:latin typeface="+mn-lt"/>
                <a:ea typeface="+mn-ea"/>
                <a:cs typeface="+mn-cs"/>
              </a:rPr>
              <a:t>anglického</a:t>
            </a:r>
            <a:r>
              <a:rPr lang="en-US" sz="900" b="1" i="1" kern="1200" dirty="0" smtClean="0">
                <a:solidFill>
                  <a:schemeClr val="tx1"/>
                </a:solidFill>
                <a:effectLst/>
                <a:latin typeface="+mn-lt"/>
                <a:ea typeface="+mn-ea"/>
                <a:cs typeface="+mn-cs"/>
              </a:rPr>
              <a:t> "fight or flight"</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Hypofýza</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která</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má</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neustále</a:t>
            </a:r>
            <a:r>
              <a:rPr lang="en-US" sz="900" b="0" i="0" kern="1200" dirty="0" smtClean="0">
                <a:solidFill>
                  <a:schemeClr val="tx1"/>
                </a:solidFill>
                <a:effectLst/>
                <a:latin typeface="+mn-lt"/>
                <a:ea typeface="+mn-ea"/>
                <a:cs typeface="+mn-cs"/>
              </a:rPr>
              <a:t> pod </a:t>
            </a:r>
            <a:r>
              <a:rPr lang="en-US" sz="900" b="0" i="0" kern="1200" dirty="0" err="1" smtClean="0">
                <a:solidFill>
                  <a:schemeClr val="tx1"/>
                </a:solidFill>
                <a:effectLst/>
                <a:latin typeface="+mn-lt"/>
                <a:ea typeface="+mn-ea"/>
                <a:cs typeface="+mn-cs"/>
              </a:rPr>
              <a:t>kontrolou</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naší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mozkovou</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aktivitu</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vylučuje</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hormony</a:t>
            </a:r>
            <a:r>
              <a:rPr lang="en-US" sz="900" b="0"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kortizol</a:t>
            </a:r>
            <a:r>
              <a:rPr lang="en-US" sz="900" b="1" i="0" kern="1200" dirty="0" smtClean="0">
                <a:solidFill>
                  <a:schemeClr val="tx1"/>
                </a:solidFill>
                <a:effectLst/>
                <a:latin typeface="+mn-lt"/>
                <a:ea typeface="+mn-ea"/>
                <a:cs typeface="+mn-cs"/>
              </a:rPr>
              <a:t> </a:t>
            </a:r>
            <a:r>
              <a:rPr lang="en-US" sz="900" b="0" i="0" kern="1200" dirty="0" smtClean="0">
                <a:solidFill>
                  <a:schemeClr val="tx1"/>
                </a:solidFill>
                <a:effectLst/>
                <a:latin typeface="+mn-lt"/>
                <a:ea typeface="+mn-ea"/>
                <a:cs typeface="+mn-cs"/>
              </a:rPr>
              <a:t>a</a:t>
            </a:r>
            <a:r>
              <a:rPr lang="en-US" sz="900" b="1" i="0" kern="1200" dirty="0" smtClean="0">
                <a:solidFill>
                  <a:schemeClr val="tx1"/>
                </a:solidFill>
                <a:effectLst/>
                <a:latin typeface="+mn-lt"/>
                <a:ea typeface="+mn-ea"/>
                <a:cs typeface="+mn-cs"/>
              </a:rPr>
              <a:t> adrenalin</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Stimuluje</a:t>
            </a:r>
            <a:r>
              <a:rPr lang="en-US" sz="900" b="0" i="0" kern="1200" dirty="0" smtClean="0">
                <a:solidFill>
                  <a:schemeClr val="tx1"/>
                </a:solidFill>
                <a:effectLst/>
                <a:latin typeface="+mn-lt"/>
                <a:ea typeface="+mn-ea"/>
                <a:cs typeface="+mn-cs"/>
              </a:rPr>
              <a:t> se </a:t>
            </a:r>
            <a:r>
              <a:rPr lang="en-US" sz="900" b="0" i="0" kern="1200" dirty="0" err="1" smtClean="0">
                <a:solidFill>
                  <a:schemeClr val="tx1"/>
                </a:solidFill>
                <a:effectLst/>
                <a:latin typeface="+mn-lt"/>
                <a:ea typeface="+mn-ea"/>
                <a:cs typeface="+mn-cs"/>
              </a:rPr>
              <a:t>sympatický</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nervový</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systém</a:t>
            </a:r>
            <a:r>
              <a:rPr lang="en-US" sz="900" b="0" i="0" kern="1200" dirty="0" smtClean="0">
                <a:solidFill>
                  <a:schemeClr val="tx1"/>
                </a:solidFill>
                <a:effectLst/>
                <a:latin typeface="+mn-lt"/>
                <a:ea typeface="+mn-ea"/>
                <a:cs typeface="+mn-cs"/>
              </a:rPr>
              <a:t> a </a:t>
            </a:r>
            <a:r>
              <a:rPr lang="en-US" sz="900" b="0" i="0" kern="1200" dirty="0" err="1" smtClean="0">
                <a:solidFill>
                  <a:schemeClr val="tx1"/>
                </a:solidFill>
                <a:effectLst/>
                <a:latin typeface="+mn-lt"/>
                <a:ea typeface="+mn-ea"/>
                <a:cs typeface="+mn-cs"/>
              </a:rPr>
              <a:t>jde</a:t>
            </a:r>
            <a:r>
              <a:rPr lang="en-US" sz="900" b="0" i="0" kern="1200" dirty="0" smtClean="0">
                <a:solidFill>
                  <a:schemeClr val="tx1"/>
                </a:solidFill>
                <a:effectLst/>
                <a:latin typeface="+mn-lt"/>
                <a:ea typeface="+mn-ea"/>
                <a:cs typeface="+mn-cs"/>
              </a:rPr>
              <a:t> o </a:t>
            </a:r>
            <a:r>
              <a:rPr lang="en-US" sz="900" b="0" i="0" kern="1200" dirty="0" err="1" smtClean="0">
                <a:solidFill>
                  <a:schemeClr val="tx1"/>
                </a:solidFill>
                <a:effectLst/>
                <a:latin typeface="+mn-lt"/>
                <a:ea typeface="+mn-ea"/>
                <a:cs typeface="+mn-cs"/>
              </a:rPr>
              <a:t>obranný</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mechanismus</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těla</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který</a:t>
            </a:r>
            <a:r>
              <a:rPr lang="en-US" sz="900" b="0" i="0" kern="1200" dirty="0" smtClean="0">
                <a:solidFill>
                  <a:schemeClr val="tx1"/>
                </a:solidFill>
                <a:effectLst/>
                <a:latin typeface="+mn-lt"/>
                <a:ea typeface="+mn-ea"/>
                <a:cs typeface="+mn-cs"/>
              </a:rPr>
              <a:t> je s </a:t>
            </a:r>
            <a:r>
              <a:rPr lang="en-US" sz="900" b="0" i="0" kern="1200" dirty="0" err="1" smtClean="0">
                <a:solidFill>
                  <a:schemeClr val="tx1"/>
                </a:solidFill>
                <a:effectLst/>
                <a:latin typeface="+mn-lt"/>
                <a:ea typeface="+mn-ea"/>
                <a:cs typeface="+mn-cs"/>
              </a:rPr>
              <a:t>námi</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spojen</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evolučně</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Takto</a:t>
            </a:r>
            <a:r>
              <a:rPr lang="en-US" sz="900" b="0" i="0" kern="1200" dirty="0" smtClean="0">
                <a:solidFill>
                  <a:schemeClr val="tx1"/>
                </a:solidFill>
                <a:effectLst/>
                <a:latin typeface="+mn-lt"/>
                <a:ea typeface="+mn-ea"/>
                <a:cs typeface="+mn-cs"/>
              </a:rPr>
              <a:t> je </a:t>
            </a:r>
            <a:r>
              <a:rPr lang="en-US" sz="900" b="0" i="0" kern="1200" dirty="0" err="1" smtClean="0">
                <a:solidFill>
                  <a:schemeClr val="tx1"/>
                </a:solidFill>
                <a:effectLst/>
                <a:latin typeface="+mn-lt"/>
                <a:ea typeface="+mn-ea"/>
                <a:cs typeface="+mn-cs"/>
              </a:rPr>
              <a:t>tělo</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připraveno</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na</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boj</a:t>
            </a:r>
            <a:r>
              <a:rPr lang="en-US" sz="900" b="0" i="0" kern="1200" dirty="0" smtClean="0">
                <a:solidFill>
                  <a:schemeClr val="tx1"/>
                </a:solidFill>
                <a:effectLst/>
                <a:latin typeface="+mn-lt"/>
                <a:ea typeface="+mn-ea"/>
                <a:cs typeface="+mn-cs"/>
              </a:rPr>
              <a:t> s </a:t>
            </a:r>
            <a:r>
              <a:rPr lang="en-US" sz="900" b="0" i="0" kern="1200" dirty="0" err="1" smtClean="0">
                <a:solidFill>
                  <a:schemeClr val="tx1"/>
                </a:solidFill>
                <a:effectLst/>
                <a:latin typeface="+mn-lt"/>
                <a:ea typeface="+mn-ea"/>
                <a:cs typeface="+mn-cs"/>
              </a:rPr>
              <a:t>predátorem</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Káva</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tuto</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reakci</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vyvolá</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aniž</a:t>
            </a:r>
            <a:r>
              <a:rPr lang="en-US" sz="900" b="0" i="0" kern="1200" dirty="0" smtClean="0">
                <a:solidFill>
                  <a:schemeClr val="tx1"/>
                </a:solidFill>
                <a:effectLst/>
                <a:latin typeface="+mn-lt"/>
                <a:ea typeface="+mn-ea"/>
                <a:cs typeface="+mn-cs"/>
              </a:rPr>
              <a:t> by </a:t>
            </a:r>
            <a:r>
              <a:rPr lang="en-US" sz="900" b="0" i="0" kern="1200" dirty="0" err="1" smtClean="0">
                <a:solidFill>
                  <a:schemeClr val="tx1"/>
                </a:solidFill>
                <a:effectLst/>
                <a:latin typeface="+mn-lt"/>
                <a:ea typeface="+mn-ea"/>
                <a:cs typeface="+mn-cs"/>
              </a:rPr>
              <a:t>byl</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důvod</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Jenže</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mozek</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nepozná</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rozdíl</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mezi</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tím</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jestli</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jsme</a:t>
            </a:r>
            <a:r>
              <a:rPr lang="en-US" sz="900" b="0" i="0" kern="1200" dirty="0" smtClean="0">
                <a:solidFill>
                  <a:schemeClr val="tx1"/>
                </a:solidFill>
                <a:effectLst/>
                <a:latin typeface="+mn-lt"/>
                <a:ea typeface="+mn-ea"/>
                <a:cs typeface="+mn-cs"/>
              </a:rPr>
              <a:t> v </a:t>
            </a:r>
            <a:r>
              <a:rPr lang="en-US" sz="900" b="0" i="0" kern="1200" dirty="0" err="1" smtClean="0">
                <a:solidFill>
                  <a:schemeClr val="tx1"/>
                </a:solidFill>
                <a:effectLst/>
                <a:latin typeface="+mn-lt"/>
                <a:ea typeface="+mn-ea"/>
                <a:cs typeface="+mn-cs"/>
              </a:rPr>
              <a:t>akutním</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ohrožení</a:t>
            </a:r>
            <a:r>
              <a:rPr lang="en-US" sz="900" b="0" i="0" kern="1200" dirty="0" smtClean="0">
                <a:solidFill>
                  <a:schemeClr val="tx1"/>
                </a:solidFill>
                <a:effectLst/>
                <a:latin typeface="+mn-lt"/>
                <a:ea typeface="+mn-ea"/>
                <a:cs typeface="+mn-cs"/>
              </a:rPr>
              <a:t> a </a:t>
            </a:r>
            <a:r>
              <a:rPr lang="en-US" sz="900" b="0" i="0" kern="1200" dirty="0" err="1" smtClean="0">
                <a:solidFill>
                  <a:schemeClr val="tx1"/>
                </a:solidFill>
                <a:effectLst/>
                <a:latin typeface="+mn-lt"/>
                <a:ea typeface="+mn-ea"/>
                <a:cs typeface="+mn-cs"/>
              </a:rPr>
              <a:t>nebo</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si</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dáváme</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třetí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šálek</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kávy</a:t>
            </a:r>
            <a:r>
              <a:rPr lang="en-US" sz="900" b="0" i="0" kern="1200" dirty="0" smtClean="0">
                <a:solidFill>
                  <a:schemeClr val="tx1"/>
                </a:solidFill>
                <a:effectLst/>
                <a:latin typeface="+mn-lt"/>
                <a:ea typeface="+mn-ea"/>
                <a:cs typeface="+mn-cs"/>
              </a:rPr>
              <a:t>. A </a:t>
            </a:r>
            <a:r>
              <a:rPr lang="en-US" sz="900" b="0" i="0" kern="1200" dirty="0" err="1" smtClean="0">
                <a:solidFill>
                  <a:schemeClr val="tx1"/>
                </a:solidFill>
                <a:effectLst/>
                <a:latin typeface="+mn-lt"/>
                <a:ea typeface="+mn-ea"/>
                <a:cs typeface="+mn-cs"/>
              </a:rPr>
              <a:t>podle</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toho</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také</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reaguje</a:t>
            </a:r>
            <a:r>
              <a:rPr lang="en-US" sz="900" b="0"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Rozšíří</a:t>
            </a:r>
            <a:r>
              <a:rPr lang="en-US" sz="900" b="1" i="0" kern="1200" dirty="0" smtClean="0">
                <a:solidFill>
                  <a:schemeClr val="tx1"/>
                </a:solidFill>
                <a:effectLst/>
                <a:latin typeface="+mn-lt"/>
                <a:ea typeface="+mn-ea"/>
                <a:cs typeface="+mn-cs"/>
              </a:rPr>
              <a:t> se </a:t>
            </a:r>
            <a:r>
              <a:rPr lang="en-US" sz="900" b="1" i="0" kern="1200" dirty="0" err="1" smtClean="0">
                <a:solidFill>
                  <a:schemeClr val="tx1"/>
                </a:solidFill>
                <a:effectLst/>
                <a:latin typeface="+mn-lt"/>
                <a:ea typeface="+mn-ea"/>
                <a:cs typeface="+mn-cs"/>
              </a:rPr>
              <a:t>zorničky</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zrychlí</a:t>
            </a:r>
            <a:r>
              <a:rPr lang="en-US" sz="900" b="1" i="0" kern="1200" dirty="0" smtClean="0">
                <a:solidFill>
                  <a:schemeClr val="tx1"/>
                </a:solidFill>
                <a:effectLst/>
                <a:latin typeface="+mn-lt"/>
                <a:ea typeface="+mn-ea"/>
                <a:cs typeface="+mn-cs"/>
              </a:rPr>
              <a:t> se </a:t>
            </a:r>
            <a:r>
              <a:rPr lang="en-US" sz="900" b="1" i="0" kern="1200" dirty="0" err="1" smtClean="0">
                <a:solidFill>
                  <a:schemeClr val="tx1"/>
                </a:solidFill>
                <a:effectLst/>
                <a:latin typeface="+mn-lt"/>
                <a:ea typeface="+mn-ea"/>
                <a:cs typeface="+mn-cs"/>
              </a:rPr>
              <a:t>tep</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potí</a:t>
            </a:r>
            <a:r>
              <a:rPr lang="en-US" sz="900" b="1" i="0" kern="1200" dirty="0" smtClean="0">
                <a:solidFill>
                  <a:schemeClr val="tx1"/>
                </a:solidFill>
                <a:effectLst/>
                <a:latin typeface="+mn-lt"/>
                <a:ea typeface="+mn-ea"/>
                <a:cs typeface="+mn-cs"/>
              </a:rPr>
              <a:t> se </a:t>
            </a:r>
            <a:r>
              <a:rPr lang="en-US" sz="900" b="1" i="0" kern="1200" dirty="0" err="1" smtClean="0">
                <a:solidFill>
                  <a:schemeClr val="tx1"/>
                </a:solidFill>
                <a:effectLst/>
                <a:latin typeface="+mn-lt"/>
                <a:ea typeface="+mn-ea"/>
                <a:cs typeface="+mn-cs"/>
              </a:rPr>
              <a:t>nám</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dlaně</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zvýší</a:t>
            </a:r>
            <a:r>
              <a:rPr lang="en-US" sz="900" b="1" i="0" kern="1200" dirty="0" smtClean="0">
                <a:solidFill>
                  <a:schemeClr val="tx1"/>
                </a:solidFill>
                <a:effectLst/>
                <a:latin typeface="+mn-lt"/>
                <a:ea typeface="+mn-ea"/>
                <a:cs typeface="+mn-cs"/>
              </a:rPr>
              <a:t> se </a:t>
            </a:r>
            <a:r>
              <a:rPr lang="en-US" sz="900" b="1" i="0" kern="1200" dirty="0" err="1" smtClean="0">
                <a:solidFill>
                  <a:schemeClr val="tx1"/>
                </a:solidFill>
                <a:effectLst/>
                <a:latin typeface="+mn-lt"/>
                <a:ea typeface="+mn-ea"/>
                <a:cs typeface="+mn-cs"/>
              </a:rPr>
              <a:t>hladina</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cukru</a:t>
            </a:r>
            <a:r>
              <a:rPr lang="en-US" sz="900" b="1" i="0" kern="1200" dirty="0" smtClean="0">
                <a:solidFill>
                  <a:schemeClr val="tx1"/>
                </a:solidFill>
                <a:effectLst/>
                <a:latin typeface="+mn-lt"/>
                <a:ea typeface="+mn-ea"/>
                <a:cs typeface="+mn-cs"/>
              </a:rPr>
              <a:t> v </a:t>
            </a:r>
            <a:r>
              <a:rPr lang="en-US" sz="900" b="1" i="0" kern="1200" dirty="0" err="1" smtClean="0">
                <a:solidFill>
                  <a:schemeClr val="tx1"/>
                </a:solidFill>
                <a:effectLst/>
                <a:latin typeface="+mn-lt"/>
                <a:ea typeface="+mn-ea"/>
                <a:cs typeface="+mn-cs"/>
              </a:rPr>
              <a:t>krvi</a:t>
            </a:r>
            <a:r>
              <a:rPr lang="en-US" sz="900" b="1"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Kofein</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může</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procházet</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epiteliální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tkání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což</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znamená</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že</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již</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po</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prvním</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doušku</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jej</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tělo</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vstřebává</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ústy</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hrdlem</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jícnem</a:t>
            </a:r>
            <a:r>
              <a:rPr lang="en-US" sz="900" b="1" i="0" kern="1200" dirty="0" smtClean="0">
                <a:solidFill>
                  <a:schemeClr val="tx1"/>
                </a:solidFill>
                <a:effectLst/>
                <a:latin typeface="+mn-lt"/>
                <a:ea typeface="+mn-ea"/>
                <a:cs typeface="+mn-cs"/>
              </a:rPr>
              <a:t> </a:t>
            </a:r>
            <a:r>
              <a:rPr lang="en-US" sz="900" b="0" i="0" kern="1200" dirty="0" smtClean="0">
                <a:solidFill>
                  <a:schemeClr val="tx1"/>
                </a:solidFill>
                <a:effectLst/>
                <a:latin typeface="+mn-lt"/>
                <a:ea typeface="+mn-ea"/>
                <a:cs typeface="+mn-cs"/>
              </a:rPr>
              <a:t>a</a:t>
            </a:r>
            <a:r>
              <a:rPr lang="en-US" sz="900" b="1" i="0" kern="1200" dirty="0" smtClean="0">
                <a:solidFill>
                  <a:schemeClr val="tx1"/>
                </a:solidFill>
                <a:effectLst/>
                <a:latin typeface="+mn-lt"/>
                <a:ea typeface="+mn-ea"/>
                <a:cs typeface="+mn-cs"/>
              </a:rPr>
              <a:t> </a:t>
            </a:r>
            <a:r>
              <a:rPr lang="en-US" sz="900" b="1" i="0" kern="1200" dirty="0" err="1" smtClean="0">
                <a:solidFill>
                  <a:schemeClr val="tx1"/>
                </a:solidFill>
                <a:effectLst/>
                <a:latin typeface="+mn-lt"/>
                <a:ea typeface="+mn-ea"/>
                <a:cs typeface="+mn-cs"/>
              </a:rPr>
              <a:t>žaludkem</a:t>
            </a:r>
            <a:r>
              <a:rPr lang="en-US" sz="900" b="1" i="0" kern="1200" dirty="0" smtClean="0">
                <a:solidFill>
                  <a:schemeClr val="tx1"/>
                </a:solidFill>
                <a:effectLst/>
                <a:latin typeface="+mn-lt"/>
                <a:ea typeface="+mn-ea"/>
                <a:cs typeface="+mn-cs"/>
              </a:rPr>
              <a:t>.</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Účinky</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kofeinu</a:t>
            </a:r>
            <a:r>
              <a:rPr lang="en-US" sz="900" b="0" i="0" kern="1200" dirty="0" smtClean="0">
                <a:solidFill>
                  <a:schemeClr val="tx1"/>
                </a:solidFill>
                <a:effectLst/>
                <a:latin typeface="+mn-lt"/>
                <a:ea typeface="+mn-ea"/>
                <a:cs typeface="+mn-cs"/>
              </a:rPr>
              <a:t> se </a:t>
            </a:r>
            <a:r>
              <a:rPr lang="en-US" sz="900" b="0" i="0" kern="1200" dirty="0" err="1" smtClean="0">
                <a:solidFill>
                  <a:schemeClr val="tx1"/>
                </a:solidFill>
                <a:effectLst/>
                <a:latin typeface="+mn-lt"/>
                <a:ea typeface="+mn-ea"/>
                <a:cs typeface="+mn-cs"/>
              </a:rPr>
              <a:t>měří</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jeho</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poločasem</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rozpadu</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který</a:t>
            </a:r>
            <a:r>
              <a:rPr lang="en-US" sz="900" b="0" i="0" kern="1200" dirty="0" smtClean="0">
                <a:solidFill>
                  <a:schemeClr val="tx1"/>
                </a:solidFill>
                <a:effectLst/>
                <a:latin typeface="+mn-lt"/>
                <a:ea typeface="+mn-ea"/>
                <a:cs typeface="+mn-cs"/>
              </a:rPr>
              <a:t> se </a:t>
            </a:r>
            <a:r>
              <a:rPr lang="en-US" sz="900" b="0" i="0" kern="1200" dirty="0" err="1" smtClean="0">
                <a:solidFill>
                  <a:schemeClr val="tx1"/>
                </a:solidFill>
                <a:effectLst/>
                <a:latin typeface="+mn-lt"/>
                <a:ea typeface="+mn-ea"/>
                <a:cs typeface="+mn-cs"/>
              </a:rPr>
              <a:t>obvykle</a:t>
            </a:r>
            <a:r>
              <a:rPr lang="en-US" sz="900" b="0" i="0" kern="1200" dirty="0" smtClean="0">
                <a:solidFill>
                  <a:schemeClr val="tx1"/>
                </a:solidFill>
                <a:effectLst/>
                <a:latin typeface="+mn-lt"/>
                <a:ea typeface="+mn-ea"/>
                <a:cs typeface="+mn-cs"/>
              </a:rPr>
              <a:t> </a:t>
            </a:r>
            <a:r>
              <a:rPr lang="en-US" sz="900" b="0" i="0" kern="1200" dirty="0" err="1" smtClean="0">
                <a:solidFill>
                  <a:schemeClr val="tx1"/>
                </a:solidFill>
                <a:effectLst/>
                <a:latin typeface="+mn-lt"/>
                <a:ea typeface="+mn-ea"/>
                <a:cs typeface="+mn-cs"/>
              </a:rPr>
              <a:t>pohybuje</a:t>
            </a:r>
            <a:r>
              <a:rPr lang="en-US" sz="900" b="0" i="0" kern="1200" dirty="0" smtClean="0">
                <a:solidFill>
                  <a:schemeClr val="tx1"/>
                </a:solidFill>
                <a:effectLst/>
                <a:latin typeface="+mn-lt"/>
                <a:ea typeface="+mn-ea"/>
                <a:cs typeface="+mn-cs"/>
              </a:rPr>
              <a:t> v </a:t>
            </a:r>
            <a:r>
              <a:rPr lang="en-US" sz="900" b="1" i="0" kern="1200" dirty="0" err="1" smtClean="0">
                <a:solidFill>
                  <a:schemeClr val="tx1"/>
                </a:solidFill>
                <a:effectLst/>
                <a:latin typeface="+mn-lt"/>
                <a:ea typeface="+mn-ea"/>
                <a:cs typeface="+mn-cs"/>
              </a:rPr>
              <a:t>rozmezí</a:t>
            </a:r>
            <a:r>
              <a:rPr lang="en-US" sz="900" b="1" i="0" kern="1200" dirty="0" smtClean="0">
                <a:solidFill>
                  <a:schemeClr val="tx1"/>
                </a:solidFill>
                <a:effectLst/>
                <a:latin typeface="+mn-lt"/>
                <a:ea typeface="+mn-ea"/>
                <a:cs typeface="+mn-cs"/>
              </a:rPr>
              <a:t> 4-6 </a:t>
            </a:r>
            <a:r>
              <a:rPr lang="en-US" sz="900" b="1" i="0" kern="1200" dirty="0" err="1" smtClean="0">
                <a:solidFill>
                  <a:schemeClr val="tx1"/>
                </a:solidFill>
                <a:effectLst/>
                <a:latin typeface="+mn-lt"/>
                <a:ea typeface="+mn-ea"/>
                <a:cs typeface="+mn-cs"/>
              </a:rPr>
              <a:t>hodin</a:t>
            </a:r>
            <a:r>
              <a:rPr lang="en-US" sz="900" b="0" i="0" kern="1200" dirty="0" smtClean="0">
                <a:solidFill>
                  <a:schemeClr val="tx1"/>
                </a:solidFill>
                <a:effectLst/>
                <a:latin typeface="+mn-lt"/>
                <a:ea typeface="+mn-ea"/>
                <a:cs typeface="+mn-cs"/>
              </a:rPr>
              <a:t>.</a:t>
            </a:r>
            <a:r>
              <a:rPr lang="en-US" sz="900" b="1" i="0" kern="1200" dirty="0" smtClean="0">
                <a:solidFill>
                  <a:schemeClr val="tx1"/>
                </a:solidFill>
                <a:effectLst/>
                <a:latin typeface="+mn-lt"/>
                <a:ea typeface="+mn-ea"/>
                <a:cs typeface="+mn-cs"/>
              </a:rPr>
              <a:t>. </a:t>
            </a:r>
            <a:r>
              <a:rPr lang="en-US" sz="900" b="0" i="0" kern="1200" dirty="0" smtClean="0">
                <a:solidFill>
                  <a:schemeClr val="tx1"/>
                </a:solidFill>
                <a:effectLst/>
                <a:latin typeface="+mn-lt"/>
                <a:ea typeface="+mn-ea"/>
                <a:cs typeface="+mn-cs"/>
              </a:rPr>
              <a:t> </a:t>
            </a:r>
            <a:endParaRPr lang="en-US" sz="900" dirty="0"/>
          </a:p>
        </p:txBody>
      </p:sp>
      <p:sp>
        <p:nvSpPr>
          <p:cNvPr id="4" name="Zástupný symbol pro číslo snímku 3"/>
          <p:cNvSpPr>
            <a:spLocks noGrp="1"/>
          </p:cNvSpPr>
          <p:nvPr>
            <p:ph type="sldNum" sz="quarter" idx="10"/>
          </p:nvPr>
        </p:nvSpPr>
        <p:spPr/>
        <p:txBody>
          <a:bodyPr/>
          <a:lstStyle/>
          <a:p>
            <a:fld id="{2CBC4B89-3891-4019-AE28-A4C2441BB6B0}" type="slidenum">
              <a:rPr lang="cs-CZ" smtClean="0"/>
              <a:pPr/>
              <a:t>7</a:t>
            </a:fld>
            <a:endParaRPr lang="cs-CZ"/>
          </a:p>
        </p:txBody>
      </p:sp>
    </p:spTree>
    <p:extLst>
      <p:ext uri="{BB962C8B-B14F-4D97-AF65-F5344CB8AC3E}">
        <p14:creationId xmlns:p14="http://schemas.microsoft.com/office/powerpoint/2010/main" val="33976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kofein 2-3h po probuzení,</a:t>
            </a:r>
            <a:r>
              <a:rPr lang="cs-CZ" sz="1200" b="0" i="0" kern="1200" baseline="0" dirty="0" smtClean="0">
                <a:solidFill>
                  <a:schemeClr val="tx1"/>
                </a:solidFill>
                <a:effectLst/>
                <a:latin typeface="+mn-lt"/>
                <a:ea typeface="+mn-ea"/>
                <a:cs typeface="+mn-cs"/>
              </a:rPr>
              <a:t> večer cvičení </a:t>
            </a:r>
            <a:r>
              <a:rPr lang="cs-CZ" sz="1200" b="0" i="0" kern="1200" baseline="0" dirty="0" err="1" smtClean="0">
                <a:solidFill>
                  <a:schemeClr val="tx1"/>
                </a:solidFill>
                <a:effectLst/>
                <a:latin typeface="+mn-lt"/>
                <a:ea typeface="+mn-ea"/>
                <a:cs typeface="+mn-cs"/>
              </a:rPr>
              <a:t>pomaha</a:t>
            </a:r>
            <a:r>
              <a:rPr lang="cs-CZ" sz="1200" b="0" i="0" kern="1200" baseline="0" dirty="0" smtClean="0">
                <a:solidFill>
                  <a:schemeClr val="tx1"/>
                </a:solidFill>
                <a:effectLst/>
                <a:latin typeface="+mn-lt"/>
                <a:ea typeface="+mn-ea"/>
                <a:cs typeface="+mn-cs"/>
              </a:rPr>
              <a:t> odbourat kofein</a:t>
            </a:r>
            <a:r>
              <a:rPr lang="en-US" sz="1200" b="0" i="0" kern="1200" dirty="0" err="1" smtClean="0">
                <a:solidFill>
                  <a:schemeClr val="tx1"/>
                </a:solidFill>
                <a:effectLst/>
                <a:latin typeface="+mn-lt"/>
                <a:ea typeface="+mn-ea"/>
                <a:cs typeface="+mn-cs"/>
              </a:rPr>
              <a:t>Kofein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může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procházet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epiteliální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tkání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což</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znamená</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že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již</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prvním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doušku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jej</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tělo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vstřebává</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ústy</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hrdlem</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jícnem</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žaludkem</a:t>
            </a:r>
            <a:r>
              <a:rPr lang="cs-CZ" sz="1200" b="1" i="0" kern="1200" dirty="0" smtClean="0">
                <a:solidFill>
                  <a:schemeClr val="tx1"/>
                </a:solidFill>
                <a:effectLst/>
                <a:latin typeface="+mn-lt"/>
                <a:ea typeface="+mn-ea"/>
                <a:cs typeface="+mn-cs"/>
              </a:rPr>
              <a:t>,</a:t>
            </a:r>
            <a:r>
              <a:rPr lang="cs-CZ" sz="1200" b="1" i="0" kern="1200" baseline="0" dirty="0" smtClean="0">
                <a:solidFill>
                  <a:schemeClr val="tx1"/>
                </a:solidFill>
                <a:effectLst/>
                <a:latin typeface="+mn-lt"/>
                <a:ea typeface="+mn-ea"/>
                <a:cs typeface="+mn-cs"/>
              </a:rPr>
              <a:t> </a:t>
            </a:r>
            <a:r>
              <a:rPr lang="cs-CZ" sz="1200" b="1" i="0" kern="1200" baseline="0" dirty="0" err="1" smtClean="0">
                <a:solidFill>
                  <a:schemeClr val="tx1"/>
                </a:solidFill>
                <a:effectLst/>
                <a:latin typeface="+mn-lt"/>
                <a:ea typeface="+mn-ea"/>
                <a:cs typeface="+mn-cs"/>
              </a:rPr>
              <a:t>ruzna</a:t>
            </a:r>
            <a:r>
              <a:rPr lang="cs-CZ" sz="1200" b="1" i="0" kern="1200" baseline="0" dirty="0" smtClean="0">
                <a:solidFill>
                  <a:schemeClr val="tx1"/>
                </a:solidFill>
                <a:effectLst/>
                <a:latin typeface="+mn-lt"/>
                <a:ea typeface="+mn-ea"/>
                <a:cs typeface="+mn-cs"/>
              </a:rPr>
              <a:t> citlivost na kofein u </a:t>
            </a:r>
            <a:r>
              <a:rPr lang="cs-CZ" sz="1200" b="1" i="0" kern="1200" baseline="0" dirty="0" err="1" smtClean="0">
                <a:solidFill>
                  <a:schemeClr val="tx1"/>
                </a:solidFill>
                <a:effectLst/>
                <a:latin typeface="+mn-lt"/>
                <a:ea typeface="+mn-ea"/>
                <a:cs typeface="+mn-cs"/>
              </a:rPr>
              <a:t>ruznych</a:t>
            </a:r>
            <a:r>
              <a:rPr lang="cs-CZ" sz="1200" b="1" i="0" kern="1200" baseline="0" dirty="0" smtClean="0">
                <a:solidFill>
                  <a:schemeClr val="tx1"/>
                </a:solidFill>
                <a:effectLst/>
                <a:latin typeface="+mn-lt"/>
                <a:ea typeface="+mn-ea"/>
                <a:cs typeface="+mn-cs"/>
              </a:rPr>
              <a:t> lidí, </a:t>
            </a:r>
            <a:r>
              <a:rPr lang="cs-CZ" sz="900" dirty="0" smtClean="0"/>
              <a:t>poločas rozpadu 4-6h, </a:t>
            </a:r>
            <a:r>
              <a:rPr lang="cs-CZ" sz="1200" b="1" i="0" kern="1200" dirty="0" smtClean="0">
                <a:solidFill>
                  <a:schemeClr val="tx1"/>
                </a:solidFill>
                <a:effectLst/>
                <a:latin typeface="+mn-lt"/>
                <a:ea typeface="+mn-ea"/>
                <a:cs typeface="+mn-cs"/>
              </a:rPr>
              <a:t>variabilita v </a:t>
            </a:r>
            <a:r>
              <a:rPr lang="en-US" sz="1200" b="1" i="0" kern="1200" dirty="0" smtClean="0">
                <a:solidFill>
                  <a:schemeClr val="tx1"/>
                </a:solidFill>
                <a:effectLst/>
                <a:latin typeface="+mn-lt"/>
                <a:ea typeface="+mn-ea"/>
                <a:cs typeface="+mn-cs"/>
              </a:rPr>
              <a:t>CYP1A2</a:t>
            </a:r>
            <a:r>
              <a:rPr lang="cs-CZ" sz="1200" b="0" i="0" kern="1200" dirty="0" smtClean="0">
                <a:solidFill>
                  <a:schemeClr val="tx1"/>
                </a:solidFill>
                <a:effectLst/>
                <a:latin typeface="+mn-lt"/>
                <a:ea typeface="+mn-ea"/>
                <a:cs typeface="+mn-cs"/>
              </a:rPr>
              <a:t>-rozpad</a:t>
            </a:r>
            <a:r>
              <a:rPr lang="cs-CZ" sz="1200" b="0" i="0" kern="1200" baseline="0" dirty="0" smtClean="0">
                <a:solidFill>
                  <a:schemeClr val="tx1"/>
                </a:solidFill>
                <a:effectLst/>
                <a:latin typeface="+mn-lt"/>
                <a:ea typeface="+mn-ea"/>
                <a:cs typeface="+mn-cs"/>
              </a:rPr>
              <a:t> kofeinu a citlivost na kofein, </a:t>
            </a:r>
            <a:r>
              <a:rPr lang="en-US" sz="1200" b="0" i="0" kern="1200" dirty="0" err="1" smtClean="0">
                <a:solidFill>
                  <a:schemeClr val="tx1"/>
                </a:solidFill>
                <a:effectLst/>
                <a:latin typeface="+mn-lt"/>
                <a:ea typeface="+mn-ea"/>
                <a:cs typeface="+mn-cs"/>
              </a:rPr>
              <a:t>Studie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provedená</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Harvardské</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univerzitě</a:t>
            </a:r>
            <a:r>
              <a:rPr lang="en-US" sz="1200" b="0" i="0" kern="1200" dirty="0" smtClean="0">
                <a:solidFill>
                  <a:schemeClr val="tx1"/>
                </a:solidFill>
                <a:effectLst/>
                <a:latin typeface="+mn-lt"/>
                <a:ea typeface="+mn-ea"/>
                <a:cs typeface="+mn-cs"/>
              </a:rPr>
              <a:t> se </a:t>
            </a:r>
            <a:r>
              <a:rPr lang="en-US" sz="1200" b="0" i="0" kern="1200" dirty="0" err="1" smtClean="0">
                <a:solidFill>
                  <a:schemeClr val="tx1"/>
                </a:solidFill>
                <a:effectLst/>
                <a:latin typeface="+mn-lt"/>
                <a:ea typeface="+mn-ea"/>
                <a:cs typeface="+mn-cs"/>
              </a:rPr>
              <a:t>zaměřila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120 000 </a:t>
            </a:r>
            <a:r>
              <a:rPr lang="en-US" sz="1200" b="0" i="0" kern="1200" dirty="0" err="1" smtClean="0">
                <a:solidFill>
                  <a:schemeClr val="tx1"/>
                </a:solidFill>
                <a:effectLst/>
                <a:latin typeface="+mn-lt"/>
                <a:ea typeface="+mn-ea"/>
                <a:cs typeface="+mn-cs"/>
              </a:rPr>
              <a:t>lidí</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našla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6 </a:t>
            </a:r>
            <a:r>
              <a:rPr lang="en-US" sz="1200" b="1" i="0" kern="1200" dirty="0" err="1" smtClean="0">
                <a:solidFill>
                  <a:schemeClr val="tx1"/>
                </a:solidFill>
                <a:effectLst/>
                <a:latin typeface="+mn-lt"/>
                <a:ea typeface="+mn-ea"/>
                <a:cs typeface="+mn-cs"/>
              </a:rPr>
              <a:t>genetických</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variací</a:t>
            </a:r>
            <a:r>
              <a:rPr lang="en-US" sz="1200" b="0" i="0" kern="1200" dirty="0" smtClean="0">
                <a:solidFill>
                  <a:schemeClr val="tx1"/>
                </a:solidFill>
                <a:effectLst/>
                <a:latin typeface="+mn-lt"/>
                <a:ea typeface="+mn-ea"/>
                <a:cs typeface="+mn-cs"/>
              </a:rPr>
              <a:t> v tom, </a:t>
            </a:r>
            <a:r>
              <a:rPr lang="en-US" sz="1200" b="0" i="0" kern="1200" dirty="0" err="1" smtClean="0">
                <a:solidFill>
                  <a:schemeClr val="tx1"/>
                </a:solidFill>
                <a:effectLst/>
                <a:latin typeface="+mn-lt"/>
                <a:ea typeface="+mn-ea"/>
                <a:cs typeface="+mn-cs"/>
              </a:rPr>
              <a:t>jak</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lidé</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metabolizují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kofein</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stávají</a:t>
            </a:r>
            <a:r>
              <a:rPr lang="en-US" sz="1200" b="0" i="0" kern="1200" dirty="0" smtClean="0">
                <a:solidFill>
                  <a:schemeClr val="tx1"/>
                </a:solidFill>
                <a:effectLst/>
                <a:latin typeface="+mn-lt"/>
                <a:ea typeface="+mn-ea"/>
                <a:cs typeface="+mn-cs"/>
              </a:rPr>
              <a:t> se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něm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závislými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Dva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geny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byly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zodpovědné</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za</a:t>
            </a:r>
            <a:r>
              <a:rPr lang="en-US" sz="1200" b="0" i="0" kern="1200" dirty="0" smtClean="0">
                <a:solidFill>
                  <a:schemeClr val="tx1"/>
                </a:solidFill>
                <a:effectLst/>
                <a:latin typeface="+mn-lt"/>
                <a:ea typeface="+mn-ea"/>
                <a:cs typeface="+mn-cs"/>
              </a:rPr>
              <a:t> to, </a:t>
            </a:r>
            <a:r>
              <a:rPr lang="en-US" sz="1200" b="0" i="0" kern="1200" dirty="0" err="1" smtClean="0">
                <a:solidFill>
                  <a:schemeClr val="tx1"/>
                </a:solidFill>
                <a:effectLst/>
                <a:latin typeface="+mn-lt"/>
                <a:ea typeface="+mn-ea"/>
                <a:cs typeface="+mn-cs"/>
              </a:rPr>
              <a:t>jak</a:t>
            </a:r>
            <a:r>
              <a:rPr lang="en-US" sz="1200" b="0" i="0" kern="1200" dirty="0" smtClean="0">
                <a:solidFill>
                  <a:schemeClr val="tx1"/>
                </a:solidFill>
                <a:effectLst/>
                <a:latin typeface="+mn-lt"/>
                <a:ea typeface="+mn-ea"/>
                <a:cs typeface="+mn-cs"/>
              </a:rPr>
              <a:t> je </a:t>
            </a:r>
            <a:r>
              <a:rPr lang="en-US" sz="1200" b="0" i="0" kern="1200" dirty="0" err="1" smtClean="0">
                <a:solidFill>
                  <a:schemeClr val="tx1"/>
                </a:solidFill>
                <a:effectLst/>
                <a:latin typeface="+mn-lt"/>
                <a:ea typeface="+mn-ea"/>
                <a:cs typeface="+mn-cs"/>
              </a:rPr>
              <a:t>kofein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metabolizován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dva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byly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spojeny</a:t>
            </a:r>
            <a:r>
              <a:rPr lang="en-US" sz="1200" b="0" i="0" kern="1200" dirty="0" smtClean="0">
                <a:solidFill>
                  <a:schemeClr val="tx1"/>
                </a:solidFill>
                <a:effectLst/>
                <a:latin typeface="+mn-lt"/>
                <a:ea typeface="+mn-ea"/>
                <a:cs typeface="+mn-cs"/>
              </a:rPr>
              <a:t> s </a:t>
            </a:r>
            <a:r>
              <a:rPr lang="en-US" sz="1200" b="0" i="0" kern="1200" dirty="0" err="1" smtClean="0">
                <a:solidFill>
                  <a:schemeClr val="tx1"/>
                </a:solidFill>
                <a:effectLst/>
                <a:latin typeface="+mn-lt"/>
                <a:ea typeface="+mn-ea"/>
                <a:cs typeface="+mn-cs"/>
              </a:rPr>
              <a:t>tím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jak</a:t>
            </a:r>
            <a:r>
              <a:rPr lang="en-US" sz="1200" b="0" i="0" kern="1200" dirty="0" smtClean="0">
                <a:solidFill>
                  <a:schemeClr val="tx1"/>
                </a:solidFill>
                <a:effectLst/>
                <a:latin typeface="+mn-lt"/>
                <a:ea typeface="+mn-ea"/>
                <a:cs typeface="+mn-cs"/>
              </a:rPr>
              <a:t> se </a:t>
            </a:r>
            <a:r>
              <a:rPr lang="en-US" sz="1200" b="0" i="0" kern="1200" dirty="0" err="1" smtClean="0">
                <a:solidFill>
                  <a:schemeClr val="tx1"/>
                </a:solidFill>
                <a:effectLst/>
                <a:latin typeface="+mn-lt"/>
                <a:ea typeface="+mn-ea"/>
                <a:cs typeface="+mn-cs"/>
              </a:rPr>
              <a:t>poté</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cítíme</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také</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byly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objeveny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dva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geny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které</a:t>
            </a:r>
            <a:r>
              <a:rPr lang="en-US" sz="1200" b="0" i="0" kern="1200" dirty="0" smtClean="0">
                <a:solidFill>
                  <a:schemeClr val="tx1"/>
                </a:solidFill>
                <a:effectLst/>
                <a:latin typeface="+mn-lt"/>
                <a:ea typeface="+mn-ea"/>
                <a:cs typeface="+mn-cs"/>
              </a:rPr>
              <a:t> v </a:t>
            </a:r>
            <a:r>
              <a:rPr lang="en-US" sz="1200" b="0" i="0" kern="1200" dirty="0" err="1" smtClean="0">
                <a:solidFill>
                  <a:schemeClr val="tx1"/>
                </a:solidFill>
                <a:effectLst/>
                <a:latin typeface="+mn-lt"/>
                <a:ea typeface="+mn-ea"/>
                <a:cs typeface="+mn-cs"/>
              </a:rPr>
              <a:t>reakci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kofein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regulují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tuk</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cukr</a:t>
            </a:r>
            <a:r>
              <a:rPr lang="en-US" sz="1200" b="0" i="0" kern="1200" dirty="0" smtClean="0">
                <a:solidFill>
                  <a:schemeClr val="tx1"/>
                </a:solidFill>
                <a:effectLst/>
                <a:latin typeface="+mn-lt"/>
                <a:ea typeface="+mn-ea"/>
                <a:cs typeface="+mn-cs"/>
              </a:rPr>
              <a:t> v </a:t>
            </a:r>
            <a:r>
              <a:rPr lang="en-US" sz="1200" b="0" i="0" kern="1200" dirty="0" err="1" smtClean="0">
                <a:solidFill>
                  <a:schemeClr val="tx1"/>
                </a:solidFill>
                <a:effectLst/>
                <a:latin typeface="+mn-lt"/>
                <a:ea typeface="+mn-ea"/>
                <a:cs typeface="+mn-cs"/>
              </a:rPr>
              <a:t>krevním</a:t>
            </a:r>
            <a:r>
              <a:rPr lang="en-US" sz="1200" b="0" i="0" kern="1200" dirty="0" smtClean="0">
                <a:solidFill>
                  <a:schemeClr val="tx1"/>
                </a:solidFill>
                <a:effectLst/>
                <a:latin typeface="+mn-lt"/>
                <a:ea typeface="+mn-ea"/>
                <a:cs typeface="+mn-cs"/>
              </a:rPr>
              <a:t> řečišti.</a:t>
            </a:r>
            <a:r>
              <a:rPr lang="en-US" sz="1200" b="1" i="0" kern="1200" baseline="30000" dirty="0" smtClean="0">
                <a:solidFill>
                  <a:schemeClr val="tx1"/>
                </a:solidFill>
                <a:effectLst/>
                <a:latin typeface="+mn-lt"/>
                <a:ea typeface="+mn-ea"/>
                <a:cs typeface="+mn-cs"/>
              </a:rPr>
              <a:t>1</a:t>
            </a:r>
            <a:r>
              <a:rPr lang="cs-CZ" sz="1200" b="1" i="0" kern="1200" baseline="30000" dirty="0" smtClean="0">
                <a:solidFill>
                  <a:schemeClr val="tx1"/>
                </a:solidFill>
                <a:effectLst/>
                <a:latin typeface="+mn-lt"/>
                <a:ea typeface="+mn-ea"/>
                <a:cs typeface="+mn-cs"/>
              </a:rPr>
              <a:t>efekt kofeinu 8-14h, </a:t>
            </a:r>
            <a:r>
              <a:rPr lang="en-US" sz="1200" b="0" i="0" kern="1200" dirty="0" err="1" smtClean="0">
                <a:solidFill>
                  <a:schemeClr val="tx1"/>
                </a:solidFill>
                <a:effectLst/>
                <a:latin typeface="+mn-lt"/>
                <a:ea typeface="+mn-ea"/>
                <a:cs typeface="+mn-cs"/>
              </a:rPr>
              <a:t>kofein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zkracuje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čas</a:t>
            </a:r>
            <a:r>
              <a:rPr lang="en-US" sz="1200" b="0" i="0" kern="1200" dirty="0" smtClean="0">
                <a:solidFill>
                  <a:schemeClr val="tx1"/>
                </a:solidFill>
                <a:effectLst/>
                <a:latin typeface="+mn-lt"/>
                <a:ea typeface="+mn-ea"/>
                <a:cs typeface="+mn-cs"/>
              </a:rPr>
              <a:t> REM </a:t>
            </a:r>
            <a:r>
              <a:rPr lang="en-US" sz="1200" b="0" i="0" kern="1200" dirty="0" err="1" smtClean="0">
                <a:solidFill>
                  <a:schemeClr val="tx1"/>
                </a:solidFill>
                <a:effectLst/>
                <a:latin typeface="+mn-lt"/>
                <a:ea typeface="+mn-ea"/>
                <a:cs typeface="+mn-cs"/>
              </a:rPr>
              <a:t>spánku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což</a:t>
            </a:r>
            <a:r>
              <a:rPr lang="en-US" sz="1200" b="0" i="0" kern="1200" dirty="0" smtClean="0">
                <a:solidFill>
                  <a:schemeClr val="tx1"/>
                </a:solidFill>
                <a:effectLst/>
                <a:latin typeface="+mn-lt"/>
                <a:ea typeface="+mn-ea"/>
                <a:cs typeface="+mn-cs"/>
              </a:rPr>
              <a:t> je </a:t>
            </a:r>
            <a:r>
              <a:rPr lang="en-US" sz="1200" b="0" i="0" kern="1200" dirty="0" err="1" smtClean="0">
                <a:solidFill>
                  <a:schemeClr val="tx1"/>
                </a:solidFill>
                <a:effectLst/>
                <a:latin typeface="+mn-lt"/>
                <a:ea typeface="+mn-ea"/>
                <a:cs typeface="+mn-cs"/>
              </a:rPr>
              <a:t>období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kdy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dochází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snění</a:t>
            </a:r>
            <a:r>
              <a:rPr lang="en-US" sz="1200" b="0" i="0" kern="1200" dirty="0" smtClean="0">
                <a:solidFill>
                  <a:schemeClr val="tx1"/>
                </a:solidFill>
                <a:effectLst/>
                <a:latin typeface="+mn-lt"/>
                <a:ea typeface="+mn-ea"/>
                <a:cs typeface="+mn-cs"/>
              </a:rPr>
              <a:t>.</a:t>
            </a:r>
          </a:p>
          <a:p>
            <a:r>
              <a:rPr lang="en-US" sz="1200" b="1" i="0" kern="1200" baseline="30000" dirty="0" smtClean="0">
                <a:solidFill>
                  <a:schemeClr val="tx1"/>
                </a:solidFill>
                <a:effectLst/>
                <a:latin typeface="+mn-lt"/>
                <a:ea typeface="+mn-ea"/>
                <a:cs typeface="+mn-cs"/>
              </a:rPr>
              <a:t/>
            </a:r>
            <a:br>
              <a:rPr lang="en-US" sz="1200" b="1" i="0" kern="1200" baseline="300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endParaRPr lang="en-US" sz="900" dirty="0"/>
          </a:p>
        </p:txBody>
      </p:sp>
      <p:sp>
        <p:nvSpPr>
          <p:cNvPr id="4" name="Zástupný symbol pro číslo snímku 3"/>
          <p:cNvSpPr>
            <a:spLocks noGrp="1"/>
          </p:cNvSpPr>
          <p:nvPr>
            <p:ph type="sldNum" sz="quarter" idx="10"/>
          </p:nvPr>
        </p:nvSpPr>
        <p:spPr/>
        <p:txBody>
          <a:bodyPr/>
          <a:lstStyle/>
          <a:p>
            <a:fld id="{2CBC4B89-3891-4019-AE28-A4C2441BB6B0}" type="slidenum">
              <a:rPr lang="cs-CZ" smtClean="0"/>
              <a:pPr/>
              <a:t>8</a:t>
            </a:fld>
            <a:endParaRPr lang="cs-CZ"/>
          </a:p>
        </p:txBody>
      </p:sp>
    </p:spTree>
    <p:extLst>
      <p:ext uri="{BB962C8B-B14F-4D97-AF65-F5344CB8AC3E}">
        <p14:creationId xmlns:p14="http://schemas.microsoft.com/office/powerpoint/2010/main" val="3437483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latin typeface="Arial" panose="020B0604020202020204" pitchFamily="34" charset="0"/>
                <a:cs typeface="Arial" panose="020B0604020202020204" pitchFamily="34" charset="0"/>
              </a:rPr>
              <a:t>CTC- </a:t>
            </a:r>
            <a:r>
              <a:rPr lang="cs-CZ" altLang="cs-CZ" dirty="0" err="1" smtClean="0">
                <a:latin typeface="Arial" panose="020B0604020202020204" pitchFamily="34" charset="0"/>
                <a:cs typeface="Arial" panose="020B0604020202020204" pitchFamily="34" charset="0"/>
              </a:rPr>
              <a:t>cirkulatin</a:t>
            </a:r>
            <a:r>
              <a:rPr lang="cs-CZ" altLang="cs-CZ" dirty="0" smtClean="0">
                <a:latin typeface="Arial" panose="020B0604020202020204" pitchFamily="34" charset="0"/>
                <a:cs typeface="Arial" panose="020B0604020202020204" pitchFamily="34" charset="0"/>
              </a:rPr>
              <a:t> tumor </a:t>
            </a:r>
            <a:r>
              <a:rPr lang="cs-CZ" altLang="cs-CZ" dirty="0" err="1" smtClean="0">
                <a:latin typeface="Arial" panose="020B0604020202020204" pitchFamily="34" charset="0"/>
                <a:cs typeface="Arial" panose="020B0604020202020204" pitchFamily="34" charset="0"/>
              </a:rPr>
              <a:t>cells</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Cf</a:t>
            </a:r>
            <a:r>
              <a:rPr lang="cs-CZ" altLang="cs-CZ" dirty="0" smtClean="0">
                <a:latin typeface="Arial" panose="020B0604020202020204" pitchFamily="34" charset="0"/>
                <a:cs typeface="Arial" panose="020B0604020202020204" pitchFamily="34" charset="0"/>
              </a:rPr>
              <a:t> Dna - </a:t>
            </a:r>
            <a:r>
              <a:rPr lang="en-US" altLang="cs-CZ" dirty="0" smtClean="0">
                <a:latin typeface="Arial" panose="020B0604020202020204" pitchFamily="34" charset="0"/>
                <a:cs typeface="Arial" panose="020B0604020202020204" pitchFamily="34" charset="0"/>
              </a:rPr>
              <a:t>fragments of nucleic acids present in many fluids of the human body</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releas</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from</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autophagy</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an</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lysis</a:t>
            </a:r>
            <a:r>
              <a:rPr lang="cs-CZ" altLang="cs-CZ" dirty="0" smtClean="0">
                <a:latin typeface="Arial" panose="020B0604020202020204" pitchFamily="34" charset="0"/>
                <a:cs typeface="Arial" panose="020B0604020202020204" pitchFamily="34" charset="0"/>
              </a:rPr>
              <a:t> – in plasma, CSF, urine, </a:t>
            </a:r>
            <a:r>
              <a:rPr lang="cs-CZ" altLang="cs-CZ" dirty="0" err="1" smtClean="0">
                <a:latin typeface="Arial" panose="020B0604020202020204" pitchFamily="34" charset="0"/>
                <a:cs typeface="Arial" panose="020B0604020202020204" pitchFamily="34" charset="0"/>
              </a:rPr>
              <a:t>saliva</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pleural</a:t>
            </a:r>
            <a:r>
              <a:rPr lang="cs-CZ" altLang="cs-CZ" dirty="0" smtClean="0">
                <a:latin typeface="Arial" panose="020B0604020202020204" pitchFamily="34" charset="0"/>
                <a:cs typeface="Arial" panose="020B0604020202020204" pitchFamily="34" charset="0"/>
              </a:rPr>
              <a:t> fluid- most </a:t>
            </a:r>
            <a:r>
              <a:rPr lang="cs-CZ" altLang="cs-CZ" dirty="0" err="1" smtClean="0">
                <a:latin typeface="Arial" panose="020B0604020202020204" pitchFamily="34" charset="0"/>
                <a:cs typeface="Arial" panose="020B0604020202020204" pitchFamily="34" charset="0"/>
              </a:rPr>
              <a:t>of</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is</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from</a:t>
            </a:r>
            <a:r>
              <a:rPr lang="cs-CZ" altLang="cs-CZ" dirty="0" smtClean="0">
                <a:latin typeface="Arial" panose="020B0604020202020204" pitchFamily="34" charset="0"/>
                <a:cs typeface="Arial" panose="020B0604020202020204" pitchFamily="34" charset="0"/>
              </a:rPr>
              <a:t> </a:t>
            </a:r>
            <a:r>
              <a:rPr lang="en-US" altLang="cs-CZ" dirty="0" smtClean="0">
                <a:latin typeface="Arial" panose="020B0604020202020204" pitchFamily="34" charset="0"/>
                <a:cs typeface="Arial" panose="020B0604020202020204" pitchFamily="34" charset="0"/>
              </a:rPr>
              <a:t>hematopoietic system in healthy individuals</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exosome</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plasmid</a:t>
            </a:r>
            <a:r>
              <a:rPr lang="cs-CZ" altLang="cs-CZ" dirty="0" smtClean="0">
                <a:latin typeface="Arial" panose="020B0604020202020204" pitchFamily="34" charset="0"/>
                <a:cs typeface="Arial" panose="020B0604020202020204" pitchFamily="34" charset="0"/>
              </a:rPr>
              <a:t> , </a:t>
            </a:r>
            <a:r>
              <a:rPr lang="en-US" altLang="cs-CZ" dirty="0" err="1" smtClean="0">
                <a:latin typeface="Arial" panose="020B0604020202020204" pitchFamily="34" charset="0"/>
                <a:cs typeface="Arial" panose="020B0604020202020204" pitchFamily="34" charset="0"/>
              </a:rPr>
              <a:t>NETosis</a:t>
            </a:r>
            <a:r>
              <a:rPr lang="en-US" altLang="cs-CZ" dirty="0" smtClean="0">
                <a:latin typeface="Arial" panose="020B0604020202020204" pitchFamily="34" charset="0"/>
                <a:cs typeface="Arial" panose="020B0604020202020204" pitchFamily="34" charset="0"/>
              </a:rPr>
              <a:t> is a process that induces the neutrophil’s death after its contact with exogenous agents</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cytomegalovirus</a:t>
            </a:r>
            <a:r>
              <a:rPr lang="cs-CZ" altLang="cs-CZ"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504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Hayflick</a:t>
            </a:r>
            <a:r>
              <a:rPr lang="en-US" sz="1200" b="0" i="0" kern="1200" dirty="0" smtClean="0">
                <a:solidFill>
                  <a:schemeClr val="tx1"/>
                </a:solidFill>
                <a:effectLst/>
                <a:latin typeface="+mn-lt"/>
                <a:ea typeface="+mn-ea"/>
                <a:cs typeface="+mn-cs"/>
              </a:rPr>
              <a:t> limit is a symptom of certain processes that play a role in human aging. It isn’t the whole story and fixing it won’t allow people to live longer.</a:t>
            </a:r>
            <a:r>
              <a:rPr lang="cs-CZ" sz="1200" b="0" i="0" kern="1200" dirty="0" smtClean="0">
                <a:solidFill>
                  <a:schemeClr val="tx1"/>
                </a:solidFill>
                <a:effectLst/>
                <a:latin typeface="+mn-lt"/>
                <a:ea typeface="+mn-ea"/>
                <a:cs typeface="+mn-cs"/>
              </a:rPr>
              <a:t> Výskyt R-smyček u replikačního stresu- navážou se na DNA</a:t>
            </a:r>
            <a:r>
              <a:rPr lang="cs-CZ" sz="1200" b="0" i="0" kern="1200" baseline="0" dirty="0" smtClean="0">
                <a:solidFill>
                  <a:schemeClr val="tx1"/>
                </a:solidFill>
                <a:effectLst/>
                <a:latin typeface="+mn-lt"/>
                <a:ea typeface="+mn-ea"/>
                <a:cs typeface="+mn-cs"/>
              </a:rPr>
              <a:t> během transkripce- když se zastaví, třeba nárazem do molekuly s oxidativního stresu nebo pokud chybí nějaký protein potřebný pro transkripci</a:t>
            </a:r>
            <a:endParaRPr lang="en-US" dirty="0"/>
          </a:p>
        </p:txBody>
      </p:sp>
      <p:sp>
        <p:nvSpPr>
          <p:cNvPr id="4" name="Zástupný symbol pro číslo snímku 3"/>
          <p:cNvSpPr>
            <a:spLocks noGrp="1"/>
          </p:cNvSpPr>
          <p:nvPr>
            <p:ph type="sldNum" sz="quarter" idx="10"/>
          </p:nvPr>
        </p:nvSpPr>
        <p:spPr/>
        <p:txBody>
          <a:bodyPr/>
          <a:lstStyle/>
          <a:p>
            <a:fld id="{2CBC4B89-3891-4019-AE28-A4C2441BB6B0}" type="slidenum">
              <a:rPr lang="cs-CZ" smtClean="0"/>
              <a:pPr/>
              <a:t>15</a:t>
            </a:fld>
            <a:endParaRPr lang="cs-CZ"/>
          </a:p>
        </p:txBody>
      </p:sp>
    </p:spTree>
    <p:extLst>
      <p:ext uri="{BB962C8B-B14F-4D97-AF65-F5344CB8AC3E}">
        <p14:creationId xmlns:p14="http://schemas.microsoft.com/office/powerpoint/2010/main" val="145506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vazba </a:t>
            </a:r>
            <a:r>
              <a:rPr lang="cs-CZ" dirty="0" err="1" smtClean="0"/>
              <a:t>hydrofobnímia</a:t>
            </a:r>
            <a:r>
              <a:rPr lang="cs-CZ" dirty="0" smtClean="0"/>
              <a:t> interakcemi na drsné ER, </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3" tooltip="Ligáza"/>
              </a:rPr>
              <a:t>ligáz</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který</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umožňuje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navázání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jedné</a:t>
            </a:r>
            <a:r>
              <a:rPr lang="en-US" sz="1200" b="0" i="0" kern="1200" dirty="0" smtClean="0">
                <a:solidFill>
                  <a:schemeClr val="tx1"/>
                </a:solidFill>
                <a:effectLst/>
                <a:latin typeface="+mn-lt"/>
                <a:ea typeface="+mn-ea"/>
                <a:cs typeface="+mn-cs"/>
              </a:rPr>
              <a:t> z </a:t>
            </a:r>
            <a:r>
              <a:rPr lang="en-US" sz="1200" b="0" i="0" kern="1200" dirty="0" err="1" smtClean="0">
                <a:solidFill>
                  <a:schemeClr val="tx1"/>
                </a:solidFill>
                <a:effectLst/>
                <a:latin typeface="+mn-lt"/>
                <a:ea typeface="+mn-ea"/>
                <a:cs typeface="+mn-cs"/>
              </a:rPr>
              <a:t>dvaceti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proteinogenních</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 tooltip="Aminokyselina"/>
              </a:rPr>
              <a:t>aminokyselin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příslušnou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molekulu</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 tooltip="TRNA"/>
              </a:rPr>
              <a:t>transferové</a:t>
            </a:r>
            <a:r>
              <a:rPr lang="en-US" sz="1200" b="0" i="0" u="none" strike="noStrike" kern="1200" dirty="0" smtClean="0">
                <a:solidFill>
                  <a:schemeClr val="tx1"/>
                </a:solidFill>
                <a:effectLst/>
                <a:latin typeface="+mn-lt"/>
                <a:ea typeface="+mn-ea"/>
                <a:cs typeface="+mn-cs"/>
                <a:hlinkClick r:id="rId5" tooltip="TRNA"/>
              </a:rPr>
              <a:t> RNA</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 tooltip="TRNA"/>
              </a:rPr>
              <a:t>tRNA</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Enzym </a:t>
            </a:r>
            <a:r>
              <a:rPr lang="en-US" sz="1200" b="0" i="0" kern="1200" dirty="0" err="1" smtClean="0">
                <a:solidFill>
                  <a:schemeClr val="tx1"/>
                </a:solidFill>
                <a:effectLst/>
                <a:latin typeface="+mn-lt"/>
                <a:ea typeface="+mn-ea"/>
                <a:cs typeface="+mn-cs"/>
              </a:rPr>
              <a:t>katalyzuje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nejprve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navázání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aminokyseliny</a:t>
            </a:r>
            <a:r>
              <a:rPr lang="en-US" sz="1200" b="0" i="0" kern="1200" dirty="0" smtClean="0">
                <a:solidFill>
                  <a:schemeClr val="tx1"/>
                </a:solidFill>
                <a:effectLst/>
                <a:latin typeface="+mn-lt"/>
                <a:ea typeface="+mn-ea"/>
                <a:cs typeface="+mn-cs"/>
              </a:rPr>
              <a:t> k </a:t>
            </a:r>
            <a:r>
              <a:rPr lang="en-US" sz="1200" b="0" i="0" u="none" strike="noStrike" kern="1200" dirty="0" err="1" smtClean="0">
                <a:solidFill>
                  <a:schemeClr val="tx1"/>
                </a:solidFill>
                <a:effectLst/>
                <a:latin typeface="+mn-lt"/>
                <a:ea typeface="+mn-ea"/>
                <a:cs typeface="+mn-cs"/>
                <a:hlinkClick r:id="rId6" tooltip="Adenosintrifosfát"/>
              </a:rPr>
              <a:t>adenosintrifosfátu</a:t>
            </a:r>
            <a:r>
              <a:rPr lang="en-US" sz="1200" b="0" i="0" kern="1200" dirty="0" smtClean="0">
                <a:solidFill>
                  <a:schemeClr val="tx1"/>
                </a:solidFill>
                <a:effectLst/>
                <a:latin typeface="+mn-lt"/>
                <a:ea typeface="+mn-ea"/>
                <a:cs typeface="+mn-cs"/>
              </a:rPr>
              <a:t> (ATP), </a:t>
            </a:r>
            <a:r>
              <a:rPr lang="en-US" sz="1200" b="0" i="0" kern="1200" dirty="0" err="1" smtClean="0">
                <a:solidFill>
                  <a:schemeClr val="tx1"/>
                </a:solidFill>
                <a:effectLst/>
                <a:latin typeface="+mn-lt"/>
                <a:ea typeface="+mn-ea"/>
                <a:cs typeface="+mn-cs"/>
              </a:rPr>
              <a:t>čímž</a:t>
            </a:r>
            <a:r>
              <a:rPr lang="en-US" sz="1200" b="0" i="0" kern="1200" dirty="0" smtClean="0">
                <a:solidFill>
                  <a:schemeClr val="tx1"/>
                </a:solidFill>
                <a:effectLst/>
                <a:latin typeface="+mn-lt"/>
                <a:ea typeface="+mn-ea"/>
                <a:cs typeface="+mn-cs"/>
              </a:rPr>
              <a:t> se </a:t>
            </a:r>
            <a:r>
              <a:rPr lang="en-US" sz="1200" b="0" i="0" kern="1200" dirty="0" err="1" smtClean="0">
                <a:solidFill>
                  <a:schemeClr val="tx1"/>
                </a:solidFill>
                <a:effectLst/>
                <a:latin typeface="+mn-lt"/>
                <a:ea typeface="+mn-ea"/>
                <a:cs typeface="+mn-cs"/>
              </a:rPr>
              <a:t>aktivuje</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vzniká</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tzv</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 tooltip="Aminoacyl-adenylát (stránka neexistuje)"/>
              </a:rPr>
              <a:t>aminoacyl-</a:t>
            </a:r>
            <a:r>
              <a:rPr lang="en-US" sz="1200" b="0" i="0" u="none" strike="noStrike" kern="1200" dirty="0" err="1" smtClean="0">
                <a:solidFill>
                  <a:schemeClr val="tx1"/>
                </a:solidFill>
                <a:effectLst/>
                <a:latin typeface="+mn-lt"/>
                <a:ea typeface="+mn-ea"/>
                <a:cs typeface="+mn-cs"/>
                <a:hlinkClick r:id="rId7" tooltip="Aminoacyl-adenylát (stránka neexistuje)"/>
              </a:rPr>
              <a:t>adenylát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Tento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přechodný</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produkt</a:t>
            </a:r>
            <a:r>
              <a:rPr lang="en-US" sz="1200" b="0" i="0" kern="1200" dirty="0" smtClean="0">
                <a:solidFill>
                  <a:schemeClr val="tx1"/>
                </a:solidFill>
                <a:effectLst/>
                <a:latin typeface="+mn-lt"/>
                <a:ea typeface="+mn-ea"/>
                <a:cs typeface="+mn-cs"/>
              </a:rPr>
              <a:t> je </a:t>
            </a:r>
            <a:r>
              <a:rPr lang="en-US" sz="1200" b="0" i="0" kern="1200" dirty="0" err="1" smtClean="0">
                <a:solidFill>
                  <a:schemeClr val="tx1"/>
                </a:solidFill>
                <a:effectLst/>
                <a:latin typeface="+mn-lt"/>
                <a:ea typeface="+mn-ea"/>
                <a:cs typeface="+mn-cs"/>
              </a:rPr>
              <a:t>tedy</a:t>
            </a:r>
            <a:r>
              <a:rPr lang="en-US" sz="1200" b="0" i="0" kern="1200" dirty="0" smtClean="0">
                <a:solidFill>
                  <a:schemeClr val="tx1"/>
                </a:solidFill>
                <a:effectLst/>
                <a:latin typeface="+mn-lt"/>
                <a:ea typeface="+mn-ea"/>
                <a:cs typeface="+mn-cs"/>
              </a:rPr>
              <a:t> v </a:t>
            </a:r>
            <a:r>
              <a:rPr lang="en-US" sz="1200" b="0" i="0" kern="1200" dirty="0" err="1" smtClean="0">
                <a:solidFill>
                  <a:schemeClr val="tx1"/>
                </a:solidFill>
                <a:effectLst/>
                <a:latin typeface="+mn-lt"/>
                <a:ea typeface="+mn-ea"/>
                <a:cs typeface="+mn-cs"/>
              </a:rPr>
              <a:t>tuto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chvíli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složen</a:t>
            </a:r>
            <a:r>
              <a:rPr lang="en-US" sz="1200" b="0" i="0" kern="1200" dirty="0" smtClean="0">
                <a:solidFill>
                  <a:schemeClr val="tx1"/>
                </a:solidFill>
                <a:effectLst/>
                <a:latin typeface="+mn-lt"/>
                <a:ea typeface="+mn-ea"/>
                <a:cs typeface="+mn-cs"/>
              </a:rPr>
              <a:t> z </a:t>
            </a:r>
            <a:r>
              <a:rPr lang="en-US" sz="1200" b="0" i="0" kern="1200" dirty="0" err="1" smtClean="0">
                <a:solidFill>
                  <a:schemeClr val="tx1"/>
                </a:solidFill>
                <a:effectLst/>
                <a:latin typeface="+mn-lt"/>
                <a:ea typeface="+mn-ea"/>
                <a:cs typeface="+mn-cs"/>
              </a:rPr>
              <a:t>řetězce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jehož</a:t>
            </a:r>
            <a:r>
              <a:rPr lang="en-US" sz="1200" b="0" i="0" kern="1200" dirty="0" smtClean="0">
                <a:solidFill>
                  <a:schemeClr val="tx1"/>
                </a:solidFill>
                <a:effectLst/>
                <a:latin typeface="+mn-lt"/>
                <a:ea typeface="+mn-ea"/>
                <a:cs typeface="+mn-cs"/>
              </a:rPr>
              <a:t> 3' </a:t>
            </a:r>
            <a:r>
              <a:rPr lang="en-US" sz="1200" b="0" i="0" kern="1200" dirty="0" err="1" smtClean="0">
                <a:solidFill>
                  <a:schemeClr val="tx1"/>
                </a:solidFill>
                <a:effectLst/>
                <a:latin typeface="+mn-lt"/>
                <a:ea typeface="+mn-ea"/>
                <a:cs typeface="+mn-cs"/>
              </a:rPr>
              <a:t>konci</a:t>
            </a:r>
            <a:r>
              <a:rPr lang="en-US" sz="1200" b="0" i="0" kern="1200" dirty="0" smtClean="0">
                <a:solidFill>
                  <a:schemeClr val="tx1"/>
                </a:solidFill>
                <a:effectLst/>
                <a:latin typeface="+mn-lt"/>
                <a:ea typeface="+mn-ea"/>
                <a:cs typeface="+mn-cs"/>
              </a:rPr>
              <a:t> je </a:t>
            </a:r>
            <a:r>
              <a:rPr lang="en-US" sz="1200" b="0" i="0" kern="1200" dirty="0" err="1" smtClean="0">
                <a:solidFill>
                  <a:schemeClr val="tx1"/>
                </a:solidFill>
                <a:effectLst/>
                <a:latin typeface="+mn-lt"/>
                <a:ea typeface="+mn-ea"/>
                <a:cs typeface="+mn-cs"/>
              </a:rPr>
              <a:t>připojen</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8" tooltip="Adenosin"/>
              </a:rPr>
              <a:t>adenosin</a:t>
            </a:r>
            <a:r>
              <a:rPr lang="en-US" sz="1200" b="0" i="0" kern="1200" dirty="0" smtClean="0">
                <a:solidFill>
                  <a:schemeClr val="tx1"/>
                </a:solidFill>
                <a:effectLst/>
                <a:latin typeface="+mn-lt"/>
                <a:ea typeface="+mn-ea"/>
                <a:cs typeface="+mn-cs"/>
              </a:rPr>
              <a:t>. Aminoacyl–</a:t>
            </a:r>
            <a:r>
              <a:rPr lang="en-US" sz="1200" b="0" i="0" kern="1200" dirty="0" err="1" smtClean="0">
                <a:solidFill>
                  <a:schemeClr val="tx1"/>
                </a:solidFill>
                <a:effectLst/>
                <a:latin typeface="+mn-lt"/>
                <a:ea typeface="+mn-ea"/>
                <a:cs typeface="+mn-cs"/>
              </a:rPr>
              <a:t>adenylát</a:t>
            </a:r>
            <a:r>
              <a:rPr lang="en-US" sz="1200" b="0" i="0" kern="1200" dirty="0" smtClean="0">
                <a:solidFill>
                  <a:schemeClr val="tx1"/>
                </a:solidFill>
                <a:effectLst/>
                <a:latin typeface="+mn-lt"/>
                <a:ea typeface="+mn-ea"/>
                <a:cs typeface="+mn-cs"/>
              </a:rPr>
              <a:t> je </a:t>
            </a:r>
            <a:r>
              <a:rPr lang="en-US" sz="1200" b="0" i="0" kern="1200" dirty="0" err="1" smtClean="0">
                <a:solidFill>
                  <a:schemeClr val="tx1"/>
                </a:solidFill>
                <a:effectLst/>
                <a:latin typeface="+mn-lt"/>
                <a:ea typeface="+mn-ea"/>
                <a:cs typeface="+mn-cs"/>
              </a:rPr>
              <a:t>následně</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aktivitou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stejného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enzymu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připojen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přes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9" tooltip="Karboxylové kyseliny"/>
              </a:rPr>
              <a:t>karboxylovou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skupinu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aminokyseliny</a:t>
            </a:r>
            <a:r>
              <a:rPr lang="en-US" sz="1200" b="0" i="0" kern="1200" dirty="0" smtClean="0">
                <a:solidFill>
                  <a:schemeClr val="tx1"/>
                </a:solidFill>
                <a:effectLst/>
                <a:latin typeface="+mn-lt"/>
                <a:ea typeface="+mn-ea"/>
                <a:cs typeface="+mn-cs"/>
              </a:rPr>
              <a:t> k 2' </a:t>
            </a:r>
            <a:r>
              <a:rPr lang="en-US" sz="1200" b="0" i="0" kern="1200" dirty="0" err="1" smtClean="0">
                <a:solidFill>
                  <a:schemeClr val="tx1"/>
                </a:solidFill>
                <a:effectLst/>
                <a:latin typeface="+mn-lt"/>
                <a:ea typeface="+mn-ea"/>
                <a:cs typeface="+mn-cs"/>
              </a:rPr>
              <a:t>nebo</a:t>
            </a:r>
            <a:r>
              <a:rPr lang="en-US" sz="1200" b="0" i="0" kern="1200" dirty="0" smtClean="0">
                <a:solidFill>
                  <a:schemeClr val="tx1"/>
                </a:solidFill>
                <a:effectLst/>
                <a:latin typeface="+mn-lt"/>
                <a:ea typeface="+mn-ea"/>
                <a:cs typeface="+mn-cs"/>
              </a:rPr>
              <a:t> 3' </a:t>
            </a:r>
            <a:r>
              <a:rPr lang="en-US" sz="1200" b="0" i="0" u="none" strike="noStrike" kern="1200" dirty="0" err="1" smtClean="0">
                <a:solidFill>
                  <a:schemeClr val="tx1"/>
                </a:solidFill>
                <a:effectLst/>
                <a:latin typeface="+mn-lt"/>
                <a:ea typeface="+mn-ea"/>
                <a:cs typeface="+mn-cs"/>
                <a:hlinkClick r:id="rId10" tooltip="Hydroxyl"/>
              </a:rPr>
              <a:t>hydroxylové</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skupině</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koncového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8" tooltip="Adenosin"/>
              </a:rPr>
              <a:t>adenosinu</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 tooltip="TRNA"/>
              </a:rPr>
              <a:t>tRNA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molekuly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čímž</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vzniká</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tzv</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1" tooltip="Aminoacyl-tRNA (stránka neexistuje)"/>
              </a:rPr>
              <a:t>aminoacyl-</a:t>
            </a:r>
            <a:r>
              <a:rPr lang="en-US" sz="1200" b="0" i="0" u="none" strike="noStrike" kern="1200" dirty="0" err="1" smtClean="0">
                <a:solidFill>
                  <a:schemeClr val="tx1"/>
                </a:solidFill>
                <a:effectLst/>
                <a:latin typeface="+mn-lt"/>
                <a:ea typeface="+mn-ea"/>
                <a:cs typeface="+mn-cs"/>
                <a:hlinkClick r:id="rId11" tooltip="Aminoacyl-tRNA (stránka neexistuje)"/>
              </a:rPr>
              <a:t>tRNA</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2"/>
              </a:rPr>
              <a:t>[2]</a:t>
            </a:r>
            <a:r>
              <a:rPr lang="en-US" sz="1200" b="0" i="0" kern="1200" dirty="0" smtClean="0">
                <a:solidFill>
                  <a:schemeClr val="tx1"/>
                </a:solidFill>
                <a:effectLst/>
                <a:latin typeface="+mn-lt"/>
                <a:ea typeface="+mn-ea"/>
                <a:cs typeface="+mn-cs"/>
              </a:rPr>
              <a:t> Ta </a:t>
            </a:r>
            <a:r>
              <a:rPr lang="en-US" sz="1200" b="0" i="0" kern="1200" dirty="0" err="1" smtClean="0">
                <a:solidFill>
                  <a:schemeClr val="tx1"/>
                </a:solidFill>
                <a:effectLst/>
                <a:latin typeface="+mn-lt"/>
                <a:ea typeface="+mn-ea"/>
                <a:cs typeface="+mn-cs"/>
              </a:rPr>
              <a:t>putuje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A-</a:t>
            </a:r>
            <a:r>
              <a:rPr lang="en-US" sz="1200" b="0" i="0" kern="1200" dirty="0" err="1" smtClean="0">
                <a:solidFill>
                  <a:schemeClr val="tx1"/>
                </a:solidFill>
                <a:effectLst/>
                <a:latin typeface="+mn-lt"/>
                <a:ea typeface="+mn-ea"/>
                <a:cs typeface="+mn-cs"/>
              </a:rPr>
              <a:t>místo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3" tooltip="Ribozom"/>
              </a:rPr>
              <a:t>ribozomu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tedy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místo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4" tooltip="Translace (biologie)"/>
              </a:rPr>
              <a:t>translace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syntézy</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5" tooltip="Bílkovina"/>
              </a:rPr>
              <a:t>proteinů</a:t>
            </a:r>
            <a:r>
              <a:rPr lang="en-US" sz="1200" b="0" i="0" kern="1200" dirty="0" smtClean="0">
                <a:solidFill>
                  <a:schemeClr val="tx1"/>
                </a:solidFill>
                <a:effectLst/>
                <a:latin typeface="+mn-lt"/>
                <a:ea typeface="+mn-ea"/>
                <a:cs typeface="+mn-cs"/>
              </a:rPr>
              <a:t> z </a:t>
            </a:r>
            <a:r>
              <a:rPr lang="en-US" sz="1200" b="0" i="0" kern="1200" dirty="0" err="1" smtClean="0">
                <a:solidFill>
                  <a:schemeClr val="tx1"/>
                </a:solidFill>
                <a:effectLst/>
                <a:latin typeface="+mn-lt"/>
                <a:ea typeface="+mn-ea"/>
                <a:cs typeface="+mn-cs"/>
              </a:rPr>
              <a:t>aminokyselin</a:t>
            </a:r>
            <a:r>
              <a:rPr lang="en-US" sz="1200" b="0" i="0" kern="1200" dirty="0" smtClean="0">
                <a:solidFill>
                  <a:schemeClr val="tx1"/>
                </a:solidFill>
                <a:effectLst/>
                <a:latin typeface="+mn-lt"/>
                <a:ea typeface="+mn-ea"/>
                <a:cs typeface="+mn-cs"/>
              </a:rPr>
              <a:t>).</a:t>
            </a:r>
          </a:p>
        </p:txBody>
      </p:sp>
      <p:sp>
        <p:nvSpPr>
          <p:cNvPr id="4" name="Zástupný symbol pro číslo snímku 3"/>
          <p:cNvSpPr>
            <a:spLocks noGrp="1"/>
          </p:cNvSpPr>
          <p:nvPr>
            <p:ph type="sldNum" sz="quarter" idx="10"/>
          </p:nvPr>
        </p:nvSpPr>
        <p:spPr/>
        <p:txBody>
          <a:bodyPr/>
          <a:lstStyle/>
          <a:p>
            <a:fld id="{2CBC4B89-3891-4019-AE28-A4C2441BB6B0}" type="slidenum">
              <a:rPr lang="cs-CZ" smtClean="0"/>
              <a:pPr/>
              <a:t>18</a:t>
            </a:fld>
            <a:endParaRPr lang="cs-CZ"/>
          </a:p>
        </p:txBody>
      </p:sp>
    </p:spTree>
    <p:extLst>
      <p:ext uri="{BB962C8B-B14F-4D97-AF65-F5344CB8AC3E}">
        <p14:creationId xmlns:p14="http://schemas.microsoft.com/office/powerpoint/2010/main" val="44567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399408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402879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295491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9184" y="1268416"/>
            <a:ext cx="5755216" cy="53292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6197602" y="1268416"/>
            <a:ext cx="5755217" cy="53292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35224326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2305545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215427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893077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67809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37518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2699124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96228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740B20F-8F51-4EBA-8CF6-A0BF8AB63A15}" type="datetimeFigureOut">
              <a:rPr lang="cs-CZ" smtClean="0"/>
              <a:pPr/>
              <a:t>23.04.2024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FA40937-C8B9-469B-BE9A-D77B2ED7299D}" type="slidenum">
              <a:rPr lang="cs-CZ" smtClean="0"/>
              <a:pPr/>
              <a:t>‹#›</a:t>
            </a:fld>
            <a:endParaRPr lang="cs-CZ"/>
          </a:p>
        </p:txBody>
      </p:sp>
    </p:spTree>
    <p:extLst>
      <p:ext uri="{BB962C8B-B14F-4D97-AF65-F5344CB8AC3E}">
        <p14:creationId xmlns:p14="http://schemas.microsoft.com/office/powerpoint/2010/main" val="328950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0B20F-8F51-4EBA-8CF6-A0BF8AB63A15}" type="datetimeFigureOut">
              <a:rPr lang="cs-CZ" smtClean="0"/>
              <a:pPr/>
              <a:t>23.04.2024</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40937-C8B9-469B-BE9A-D77B2ED7299D}" type="slidenum">
              <a:rPr lang="cs-CZ" smtClean="0"/>
              <a:pPr/>
              <a:t>‹#›</a:t>
            </a:fld>
            <a:endParaRPr lang="cs-CZ"/>
          </a:p>
        </p:txBody>
      </p:sp>
    </p:spTree>
    <p:extLst>
      <p:ext uri="{BB962C8B-B14F-4D97-AF65-F5344CB8AC3E}">
        <p14:creationId xmlns:p14="http://schemas.microsoft.com/office/powerpoint/2010/main" val="1401297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file:///E:\PREDNASK\obr6.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npper.chip.org/bio/view-snp/114363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npper.chip.org/bio/view-snp/1143634" TargetMode="Externa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emf"/><Relationship Id="rId4" Type="http://schemas.openxmlformats.org/officeDocument/2006/relationships/image" Target="../media/image20.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 y="0"/>
            <a:ext cx="12302529" cy="6858000"/>
          </a:xfrm>
          <a:prstGeom prst="rect">
            <a:avLst/>
          </a:prstGeom>
        </p:spPr>
      </p:pic>
      <p:sp>
        <p:nvSpPr>
          <p:cNvPr id="5122" name="object 2"/>
          <p:cNvSpPr>
            <a:spLocks/>
          </p:cNvSpPr>
          <p:nvPr/>
        </p:nvSpPr>
        <p:spPr bwMode="auto">
          <a:xfrm>
            <a:off x="414338" y="414338"/>
            <a:ext cx="273050" cy="428625"/>
          </a:xfrm>
          <a:custGeom>
            <a:avLst/>
            <a:gdLst>
              <a:gd name="T0" fmla="*/ 66796 w 273050"/>
              <a:gd name="T1" fmla="*/ 0 h 427990"/>
              <a:gd name="T2" fmla="*/ 0 w 273050"/>
              <a:gd name="T3" fmla="*/ 0 h 427990"/>
              <a:gd name="T4" fmla="*/ 0 w 273050"/>
              <a:gd name="T5" fmla="*/ 427365 h 427990"/>
              <a:gd name="T6" fmla="*/ 66796 w 273050"/>
              <a:gd name="T7" fmla="*/ 427365 h 427990"/>
              <a:gd name="T8" fmla="*/ 66796 w 273050"/>
              <a:gd name="T9" fmla="*/ 0 h 427990"/>
              <a:gd name="T10" fmla="*/ 93144 w 273050"/>
              <a:gd name="T11" fmla="*/ 0 h 427990"/>
              <a:gd name="T12" fmla="*/ 72475 w 273050"/>
              <a:gd name="T13" fmla="*/ 0 h 427990"/>
              <a:gd name="T14" fmla="*/ 113153 w 273050"/>
              <a:gd name="T15" fmla="*/ 427365 h 427990"/>
              <a:gd name="T16" fmla="*/ 138906 w 273050"/>
              <a:gd name="T17" fmla="*/ 427365 h 427990"/>
              <a:gd name="T18" fmla="*/ 93144 w 273050"/>
              <a:gd name="T19" fmla="*/ 0 h 427990"/>
              <a:gd name="T20" fmla="*/ 205266 w 273050"/>
              <a:gd name="T21" fmla="*/ 0 h 427990"/>
              <a:gd name="T22" fmla="*/ 179587 w 273050"/>
              <a:gd name="T23" fmla="*/ 0 h 427990"/>
              <a:gd name="T24" fmla="*/ 138906 w 273050"/>
              <a:gd name="T25" fmla="*/ 427365 h 427990"/>
              <a:gd name="T26" fmla="*/ 159509 w 273050"/>
              <a:gd name="T27" fmla="*/ 427365 h 427990"/>
              <a:gd name="T28" fmla="*/ 205266 w 273050"/>
              <a:gd name="T29" fmla="*/ 0 h 427990"/>
              <a:gd name="T30" fmla="*/ 272823 w 273050"/>
              <a:gd name="T31" fmla="*/ 0 h 427990"/>
              <a:gd name="T32" fmla="*/ 205860 w 273050"/>
              <a:gd name="T33" fmla="*/ 0 h 427990"/>
              <a:gd name="T34" fmla="*/ 205860 w 273050"/>
              <a:gd name="T35" fmla="*/ 427365 h 427990"/>
              <a:gd name="T36" fmla="*/ 272823 w 273050"/>
              <a:gd name="T37" fmla="*/ 427365 h 427990"/>
              <a:gd name="T38" fmla="*/ 272823 w 273050"/>
              <a:gd name="T39" fmla="*/ 0 h 427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3050" h="427990">
                <a:moveTo>
                  <a:pt x="66796" y="0"/>
                </a:moveTo>
                <a:lnTo>
                  <a:pt x="0" y="0"/>
                </a:lnTo>
                <a:lnTo>
                  <a:pt x="0" y="427365"/>
                </a:lnTo>
                <a:lnTo>
                  <a:pt x="66796" y="427365"/>
                </a:lnTo>
                <a:lnTo>
                  <a:pt x="66796" y="0"/>
                </a:lnTo>
                <a:close/>
              </a:path>
              <a:path w="273050" h="427990">
                <a:moveTo>
                  <a:pt x="93144" y="0"/>
                </a:moveTo>
                <a:lnTo>
                  <a:pt x="72475" y="0"/>
                </a:lnTo>
                <a:lnTo>
                  <a:pt x="113153" y="427365"/>
                </a:lnTo>
                <a:lnTo>
                  <a:pt x="138906" y="427365"/>
                </a:lnTo>
                <a:lnTo>
                  <a:pt x="93144" y="0"/>
                </a:lnTo>
                <a:close/>
              </a:path>
              <a:path w="273050" h="427990">
                <a:moveTo>
                  <a:pt x="205266" y="0"/>
                </a:moveTo>
                <a:lnTo>
                  <a:pt x="179587" y="0"/>
                </a:lnTo>
                <a:lnTo>
                  <a:pt x="138906" y="427365"/>
                </a:lnTo>
                <a:lnTo>
                  <a:pt x="159509" y="427365"/>
                </a:lnTo>
                <a:lnTo>
                  <a:pt x="205266" y="0"/>
                </a:lnTo>
                <a:close/>
              </a:path>
              <a:path w="273050" h="427990">
                <a:moveTo>
                  <a:pt x="272823" y="0"/>
                </a:moveTo>
                <a:lnTo>
                  <a:pt x="205860" y="0"/>
                </a:lnTo>
                <a:lnTo>
                  <a:pt x="205860" y="427365"/>
                </a:lnTo>
                <a:lnTo>
                  <a:pt x="272823" y="427365"/>
                </a:lnTo>
                <a:lnTo>
                  <a:pt x="272823" y="0"/>
                </a:lnTo>
                <a:close/>
              </a:path>
            </a:pathLst>
          </a:custGeom>
          <a:solidFill>
            <a:srgbClr val="0000D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cs-CZ"/>
          </a:p>
        </p:txBody>
      </p:sp>
      <p:sp>
        <p:nvSpPr>
          <p:cNvPr id="5123" name="object 3"/>
          <p:cNvSpPr>
            <a:spLocks/>
          </p:cNvSpPr>
          <p:nvPr/>
        </p:nvSpPr>
        <p:spPr bwMode="auto">
          <a:xfrm>
            <a:off x="877888" y="414338"/>
            <a:ext cx="215900" cy="433387"/>
          </a:xfrm>
          <a:custGeom>
            <a:avLst/>
            <a:gdLst>
              <a:gd name="T0" fmla="*/ 66963 w 216534"/>
              <a:gd name="T1" fmla="*/ 0 h 433069"/>
              <a:gd name="T2" fmla="*/ 0 w 216534"/>
              <a:gd name="T3" fmla="*/ 0 h 433069"/>
              <a:gd name="T4" fmla="*/ 0 w 216534"/>
              <a:gd name="T5" fmla="*/ 329438 h 433069"/>
              <a:gd name="T6" fmla="*/ 8933 w 216534"/>
              <a:gd name="T7" fmla="*/ 369465 h 433069"/>
              <a:gd name="T8" fmla="*/ 32836 w 216534"/>
              <a:gd name="T9" fmla="*/ 402240 h 433069"/>
              <a:gd name="T10" fmla="*/ 67361 w 216534"/>
              <a:gd name="T11" fmla="*/ 424382 h 433069"/>
              <a:gd name="T12" fmla="*/ 108162 w 216534"/>
              <a:gd name="T13" fmla="*/ 432514 h 433069"/>
              <a:gd name="T14" fmla="*/ 148974 w 216534"/>
              <a:gd name="T15" fmla="*/ 424382 h 433069"/>
              <a:gd name="T16" fmla="*/ 183505 w 216534"/>
              <a:gd name="T17" fmla="*/ 402240 h 433069"/>
              <a:gd name="T18" fmla="*/ 207409 w 216534"/>
              <a:gd name="T19" fmla="*/ 369465 h 433069"/>
              <a:gd name="T20" fmla="*/ 208287 w 216534"/>
              <a:gd name="T21" fmla="*/ 365530 h 433069"/>
              <a:gd name="T22" fmla="*/ 108162 w 216534"/>
              <a:gd name="T23" fmla="*/ 365530 h 433069"/>
              <a:gd name="T24" fmla="*/ 93034 w 216534"/>
              <a:gd name="T25" fmla="*/ 362711 h 433069"/>
              <a:gd name="T26" fmla="*/ 79837 w 216534"/>
              <a:gd name="T27" fmla="*/ 354576 h 433069"/>
              <a:gd name="T28" fmla="*/ 70503 w 216534"/>
              <a:gd name="T29" fmla="*/ 341608 h 433069"/>
              <a:gd name="T30" fmla="*/ 66963 w 216534"/>
              <a:gd name="T31" fmla="*/ 324289 h 433069"/>
              <a:gd name="T32" fmla="*/ 66963 w 216534"/>
              <a:gd name="T33" fmla="*/ 0 h 433069"/>
              <a:gd name="T34" fmla="*/ 216343 w 216534"/>
              <a:gd name="T35" fmla="*/ 0 h 433069"/>
              <a:gd name="T36" fmla="*/ 149380 w 216534"/>
              <a:gd name="T37" fmla="*/ 0 h 433069"/>
              <a:gd name="T38" fmla="*/ 149380 w 216534"/>
              <a:gd name="T39" fmla="*/ 324289 h 433069"/>
              <a:gd name="T40" fmla="*/ 145839 w 216534"/>
              <a:gd name="T41" fmla="*/ 341608 h 433069"/>
              <a:gd name="T42" fmla="*/ 136503 w 216534"/>
              <a:gd name="T43" fmla="*/ 354576 h 433069"/>
              <a:gd name="T44" fmla="*/ 123301 w 216534"/>
              <a:gd name="T45" fmla="*/ 362711 h 433069"/>
              <a:gd name="T46" fmla="*/ 108162 w 216534"/>
              <a:gd name="T47" fmla="*/ 365530 h 433069"/>
              <a:gd name="T48" fmla="*/ 208287 w 216534"/>
              <a:gd name="T49" fmla="*/ 365530 h 433069"/>
              <a:gd name="T50" fmla="*/ 216343 w 216534"/>
              <a:gd name="T51" fmla="*/ 329438 h 433069"/>
              <a:gd name="T52" fmla="*/ 216343 w 216534"/>
              <a:gd name="T53" fmla="*/ 0 h 43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534" h="433069">
                <a:moveTo>
                  <a:pt x="66963" y="0"/>
                </a:moveTo>
                <a:lnTo>
                  <a:pt x="0" y="0"/>
                </a:lnTo>
                <a:lnTo>
                  <a:pt x="0" y="329438"/>
                </a:lnTo>
                <a:lnTo>
                  <a:pt x="8933" y="369465"/>
                </a:lnTo>
                <a:lnTo>
                  <a:pt x="32836" y="402240"/>
                </a:lnTo>
                <a:lnTo>
                  <a:pt x="67361" y="424382"/>
                </a:lnTo>
                <a:lnTo>
                  <a:pt x="108162" y="432514"/>
                </a:lnTo>
                <a:lnTo>
                  <a:pt x="148974" y="424382"/>
                </a:lnTo>
                <a:lnTo>
                  <a:pt x="183505" y="402240"/>
                </a:lnTo>
                <a:lnTo>
                  <a:pt x="207409" y="369465"/>
                </a:lnTo>
                <a:lnTo>
                  <a:pt x="208287" y="365530"/>
                </a:lnTo>
                <a:lnTo>
                  <a:pt x="108162" y="365530"/>
                </a:lnTo>
                <a:lnTo>
                  <a:pt x="93034" y="362711"/>
                </a:lnTo>
                <a:lnTo>
                  <a:pt x="79837" y="354576"/>
                </a:lnTo>
                <a:lnTo>
                  <a:pt x="70503" y="341608"/>
                </a:lnTo>
                <a:lnTo>
                  <a:pt x="66963" y="324289"/>
                </a:lnTo>
                <a:lnTo>
                  <a:pt x="66963" y="0"/>
                </a:lnTo>
                <a:close/>
              </a:path>
              <a:path w="216534" h="433069">
                <a:moveTo>
                  <a:pt x="216343" y="0"/>
                </a:moveTo>
                <a:lnTo>
                  <a:pt x="149380" y="0"/>
                </a:lnTo>
                <a:lnTo>
                  <a:pt x="149380" y="324289"/>
                </a:lnTo>
                <a:lnTo>
                  <a:pt x="145839" y="341608"/>
                </a:lnTo>
                <a:lnTo>
                  <a:pt x="136503" y="354576"/>
                </a:lnTo>
                <a:lnTo>
                  <a:pt x="123301" y="362711"/>
                </a:lnTo>
                <a:lnTo>
                  <a:pt x="108162" y="365530"/>
                </a:lnTo>
                <a:lnTo>
                  <a:pt x="208287" y="365530"/>
                </a:lnTo>
                <a:lnTo>
                  <a:pt x="216343" y="329438"/>
                </a:lnTo>
                <a:lnTo>
                  <a:pt x="216343" y="0"/>
                </a:lnTo>
                <a:close/>
              </a:path>
            </a:pathLst>
          </a:custGeom>
          <a:solidFill>
            <a:srgbClr val="0000D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cs-CZ"/>
          </a:p>
        </p:txBody>
      </p:sp>
      <p:sp>
        <p:nvSpPr>
          <p:cNvPr id="5124" name="object 4"/>
          <p:cNvSpPr>
            <a:spLocks/>
          </p:cNvSpPr>
          <p:nvPr/>
        </p:nvSpPr>
        <p:spPr bwMode="auto">
          <a:xfrm>
            <a:off x="1304925" y="414338"/>
            <a:ext cx="227013" cy="428625"/>
          </a:xfrm>
          <a:custGeom>
            <a:avLst/>
            <a:gdLst>
              <a:gd name="T0" fmla="*/ 66963 w 226694"/>
              <a:gd name="T1" fmla="*/ 0 h 427990"/>
              <a:gd name="T2" fmla="*/ 0 w 226694"/>
              <a:gd name="T3" fmla="*/ 0 h 427990"/>
              <a:gd name="T4" fmla="*/ 0 w 226694"/>
              <a:gd name="T5" fmla="*/ 427365 h 427990"/>
              <a:gd name="T6" fmla="*/ 66963 w 226694"/>
              <a:gd name="T7" fmla="*/ 427365 h 427990"/>
              <a:gd name="T8" fmla="*/ 66963 w 226694"/>
              <a:gd name="T9" fmla="*/ 0 h 427990"/>
              <a:gd name="T10" fmla="*/ 93500 w 226694"/>
              <a:gd name="T11" fmla="*/ 0 h 427990"/>
              <a:gd name="T12" fmla="*/ 67820 w 226694"/>
              <a:gd name="T13" fmla="*/ 0 h 427990"/>
              <a:gd name="T14" fmla="*/ 133908 w 226694"/>
              <a:gd name="T15" fmla="*/ 427365 h 427990"/>
              <a:gd name="T16" fmla="*/ 154525 w 226694"/>
              <a:gd name="T17" fmla="*/ 427365 h 427990"/>
              <a:gd name="T18" fmla="*/ 93500 w 226694"/>
              <a:gd name="T19" fmla="*/ 0 h 427990"/>
              <a:gd name="T20" fmla="*/ 226634 w 226694"/>
              <a:gd name="T21" fmla="*/ 0 h 427990"/>
              <a:gd name="T22" fmla="*/ 159671 w 226694"/>
              <a:gd name="T23" fmla="*/ 0 h 427990"/>
              <a:gd name="T24" fmla="*/ 159671 w 226694"/>
              <a:gd name="T25" fmla="*/ 427365 h 427990"/>
              <a:gd name="T26" fmla="*/ 226634 w 226694"/>
              <a:gd name="T27" fmla="*/ 427365 h 427990"/>
              <a:gd name="T28" fmla="*/ 226634 w 226694"/>
              <a:gd name="T29" fmla="*/ 0 h 427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694" h="427990">
                <a:moveTo>
                  <a:pt x="66963" y="0"/>
                </a:moveTo>
                <a:lnTo>
                  <a:pt x="0" y="0"/>
                </a:lnTo>
                <a:lnTo>
                  <a:pt x="0" y="427365"/>
                </a:lnTo>
                <a:lnTo>
                  <a:pt x="66963" y="427365"/>
                </a:lnTo>
                <a:lnTo>
                  <a:pt x="66963" y="0"/>
                </a:lnTo>
                <a:close/>
              </a:path>
              <a:path w="226694" h="427990">
                <a:moveTo>
                  <a:pt x="93500" y="0"/>
                </a:moveTo>
                <a:lnTo>
                  <a:pt x="67820" y="0"/>
                </a:lnTo>
                <a:lnTo>
                  <a:pt x="133908" y="427365"/>
                </a:lnTo>
                <a:lnTo>
                  <a:pt x="154525" y="427365"/>
                </a:lnTo>
                <a:lnTo>
                  <a:pt x="93500" y="0"/>
                </a:lnTo>
                <a:close/>
              </a:path>
              <a:path w="226694" h="427990">
                <a:moveTo>
                  <a:pt x="226634" y="0"/>
                </a:moveTo>
                <a:lnTo>
                  <a:pt x="159671" y="0"/>
                </a:lnTo>
                <a:lnTo>
                  <a:pt x="159671" y="427365"/>
                </a:lnTo>
                <a:lnTo>
                  <a:pt x="226634" y="427365"/>
                </a:lnTo>
                <a:lnTo>
                  <a:pt x="226634" y="0"/>
                </a:lnTo>
                <a:close/>
              </a:path>
            </a:pathLst>
          </a:custGeom>
          <a:solidFill>
            <a:srgbClr val="0000D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cs-CZ"/>
          </a:p>
        </p:txBody>
      </p:sp>
      <p:sp>
        <p:nvSpPr>
          <p:cNvPr id="5125" name="object 5"/>
          <p:cNvSpPr>
            <a:spLocks/>
          </p:cNvSpPr>
          <p:nvPr/>
        </p:nvSpPr>
        <p:spPr bwMode="auto">
          <a:xfrm>
            <a:off x="1758950" y="414338"/>
            <a:ext cx="185738" cy="428625"/>
          </a:xfrm>
          <a:custGeom>
            <a:avLst/>
            <a:gdLst>
              <a:gd name="T0" fmla="*/ 185432 w 186055"/>
              <a:gd name="T1" fmla="*/ 0 h 427990"/>
              <a:gd name="T2" fmla="*/ 0 w 186055"/>
              <a:gd name="T3" fmla="*/ 0 h 427990"/>
              <a:gd name="T4" fmla="*/ 0 w 186055"/>
              <a:gd name="T5" fmla="*/ 20231 h 427990"/>
              <a:gd name="T6" fmla="*/ 56654 w 186055"/>
              <a:gd name="T7" fmla="*/ 20231 h 427990"/>
              <a:gd name="T8" fmla="*/ 56654 w 186055"/>
              <a:gd name="T9" fmla="*/ 401612 h 427990"/>
              <a:gd name="T10" fmla="*/ 0 w 186055"/>
              <a:gd name="T11" fmla="*/ 401612 h 427990"/>
              <a:gd name="T12" fmla="*/ 0 w 186055"/>
              <a:gd name="T13" fmla="*/ 427367 h 427990"/>
              <a:gd name="T14" fmla="*/ 185432 w 186055"/>
              <a:gd name="T15" fmla="*/ 427367 h 427990"/>
              <a:gd name="T16" fmla="*/ 185432 w 186055"/>
              <a:gd name="T17" fmla="*/ 401612 h 427990"/>
              <a:gd name="T18" fmla="*/ 123609 w 186055"/>
              <a:gd name="T19" fmla="*/ 401612 h 427990"/>
              <a:gd name="T20" fmla="*/ 123609 w 186055"/>
              <a:gd name="T21" fmla="*/ 20231 h 427990"/>
              <a:gd name="T22" fmla="*/ 185432 w 186055"/>
              <a:gd name="T23" fmla="*/ 20231 h 427990"/>
              <a:gd name="T24" fmla="*/ 185432 w 186055"/>
              <a:gd name="T25" fmla="*/ 0 h 427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055" h="427990">
                <a:moveTo>
                  <a:pt x="185432" y="0"/>
                </a:moveTo>
                <a:lnTo>
                  <a:pt x="0" y="0"/>
                </a:lnTo>
                <a:lnTo>
                  <a:pt x="0" y="20231"/>
                </a:lnTo>
                <a:lnTo>
                  <a:pt x="56654" y="20231"/>
                </a:lnTo>
                <a:lnTo>
                  <a:pt x="56654" y="401612"/>
                </a:lnTo>
                <a:lnTo>
                  <a:pt x="0" y="401612"/>
                </a:lnTo>
                <a:lnTo>
                  <a:pt x="0" y="427367"/>
                </a:lnTo>
                <a:lnTo>
                  <a:pt x="185432" y="427367"/>
                </a:lnTo>
                <a:lnTo>
                  <a:pt x="185432" y="401612"/>
                </a:lnTo>
                <a:lnTo>
                  <a:pt x="123609" y="401612"/>
                </a:lnTo>
                <a:lnTo>
                  <a:pt x="123609" y="20231"/>
                </a:lnTo>
                <a:lnTo>
                  <a:pt x="185432" y="20231"/>
                </a:lnTo>
                <a:lnTo>
                  <a:pt x="185432" y="0"/>
                </a:lnTo>
                <a:close/>
              </a:path>
            </a:pathLst>
          </a:custGeom>
          <a:solidFill>
            <a:srgbClr val="0000D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cs-CZ"/>
          </a:p>
        </p:txBody>
      </p:sp>
      <p:sp>
        <p:nvSpPr>
          <p:cNvPr id="5126" name="object 6"/>
          <p:cNvSpPr>
            <a:spLocks/>
          </p:cNvSpPr>
          <p:nvPr/>
        </p:nvSpPr>
        <p:spPr bwMode="auto">
          <a:xfrm>
            <a:off x="419100" y="1027113"/>
            <a:ext cx="263525" cy="433387"/>
          </a:xfrm>
          <a:custGeom>
            <a:avLst/>
            <a:gdLst>
              <a:gd name="T0" fmla="*/ 36055 w 262890"/>
              <a:gd name="T1" fmla="*/ 0 h 433069"/>
              <a:gd name="T2" fmla="*/ 0 w 262890"/>
              <a:gd name="T3" fmla="*/ 0 h 433069"/>
              <a:gd name="T4" fmla="*/ 0 w 262890"/>
              <a:gd name="T5" fmla="*/ 432906 h 433069"/>
              <a:gd name="T6" fmla="*/ 36055 w 262890"/>
              <a:gd name="T7" fmla="*/ 432906 h 433069"/>
              <a:gd name="T8" fmla="*/ 36055 w 262890"/>
              <a:gd name="T9" fmla="*/ 0 h 433069"/>
              <a:gd name="T10" fmla="*/ 56658 w 262890"/>
              <a:gd name="T11" fmla="*/ 0 h 433069"/>
              <a:gd name="T12" fmla="*/ 36055 w 262890"/>
              <a:gd name="T13" fmla="*/ 0 h 433069"/>
              <a:gd name="T14" fmla="*/ 108167 w 262890"/>
              <a:gd name="T15" fmla="*/ 432906 h 433069"/>
              <a:gd name="T16" fmla="*/ 133920 w 262890"/>
              <a:gd name="T17" fmla="*/ 432906 h 433069"/>
              <a:gd name="T18" fmla="*/ 56658 w 262890"/>
              <a:gd name="T19" fmla="*/ 0 h 433069"/>
              <a:gd name="T20" fmla="*/ 226637 w 262890"/>
              <a:gd name="T21" fmla="*/ 0 h 433069"/>
              <a:gd name="T22" fmla="*/ 206037 w 262890"/>
              <a:gd name="T23" fmla="*/ 0 h 433069"/>
              <a:gd name="T24" fmla="*/ 133920 w 262890"/>
              <a:gd name="T25" fmla="*/ 432906 h 433069"/>
              <a:gd name="T26" fmla="*/ 154523 w 262890"/>
              <a:gd name="T27" fmla="*/ 432906 h 433069"/>
              <a:gd name="T28" fmla="*/ 226637 w 262890"/>
              <a:gd name="T29" fmla="*/ 0 h 433069"/>
              <a:gd name="T30" fmla="*/ 262691 w 262890"/>
              <a:gd name="T31" fmla="*/ 0 h 433069"/>
              <a:gd name="T32" fmla="*/ 231783 w 262890"/>
              <a:gd name="T33" fmla="*/ 0 h 433069"/>
              <a:gd name="T34" fmla="*/ 231783 w 262890"/>
              <a:gd name="T35" fmla="*/ 432906 h 433069"/>
              <a:gd name="T36" fmla="*/ 262691 w 262890"/>
              <a:gd name="T37" fmla="*/ 432906 h 433069"/>
              <a:gd name="T38" fmla="*/ 262691 w 262890"/>
              <a:gd name="T39" fmla="*/ 0 h 43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890" h="433069">
                <a:moveTo>
                  <a:pt x="36055" y="0"/>
                </a:moveTo>
                <a:lnTo>
                  <a:pt x="0" y="0"/>
                </a:lnTo>
                <a:lnTo>
                  <a:pt x="0" y="432906"/>
                </a:lnTo>
                <a:lnTo>
                  <a:pt x="36055" y="432906"/>
                </a:lnTo>
                <a:lnTo>
                  <a:pt x="36055" y="0"/>
                </a:lnTo>
                <a:close/>
              </a:path>
              <a:path w="262890" h="433069">
                <a:moveTo>
                  <a:pt x="56658" y="0"/>
                </a:moveTo>
                <a:lnTo>
                  <a:pt x="36055" y="0"/>
                </a:lnTo>
                <a:lnTo>
                  <a:pt x="108167" y="432906"/>
                </a:lnTo>
                <a:lnTo>
                  <a:pt x="133920" y="432906"/>
                </a:lnTo>
                <a:lnTo>
                  <a:pt x="56658" y="0"/>
                </a:lnTo>
                <a:close/>
              </a:path>
              <a:path w="262890" h="433069">
                <a:moveTo>
                  <a:pt x="226637" y="0"/>
                </a:moveTo>
                <a:lnTo>
                  <a:pt x="206037" y="0"/>
                </a:lnTo>
                <a:lnTo>
                  <a:pt x="133920" y="432906"/>
                </a:lnTo>
                <a:lnTo>
                  <a:pt x="154523" y="432906"/>
                </a:lnTo>
                <a:lnTo>
                  <a:pt x="226637" y="0"/>
                </a:lnTo>
                <a:close/>
              </a:path>
              <a:path w="262890" h="433069">
                <a:moveTo>
                  <a:pt x="262691" y="0"/>
                </a:moveTo>
                <a:lnTo>
                  <a:pt x="231783" y="0"/>
                </a:lnTo>
                <a:lnTo>
                  <a:pt x="231783" y="432906"/>
                </a:lnTo>
                <a:lnTo>
                  <a:pt x="262691" y="432906"/>
                </a:lnTo>
                <a:lnTo>
                  <a:pt x="262691" y="0"/>
                </a:lnTo>
                <a:close/>
              </a:path>
            </a:pathLst>
          </a:custGeom>
          <a:solidFill>
            <a:srgbClr val="0000D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cs-CZ"/>
          </a:p>
        </p:txBody>
      </p:sp>
      <p:sp>
        <p:nvSpPr>
          <p:cNvPr id="5127" name="object 7"/>
          <p:cNvSpPr>
            <a:spLocks/>
          </p:cNvSpPr>
          <p:nvPr/>
        </p:nvSpPr>
        <p:spPr bwMode="auto">
          <a:xfrm>
            <a:off x="889000" y="1027113"/>
            <a:ext cx="211138" cy="433387"/>
          </a:xfrm>
          <a:custGeom>
            <a:avLst/>
            <a:gdLst>
              <a:gd name="T0" fmla="*/ 211175 w 211455"/>
              <a:gd name="T1" fmla="*/ 0 h 432434"/>
              <a:gd name="T2" fmla="*/ 0 w 211455"/>
              <a:gd name="T3" fmla="*/ 0 h 432434"/>
              <a:gd name="T4" fmla="*/ 0 w 211455"/>
              <a:gd name="T5" fmla="*/ 30492 h 432434"/>
              <a:gd name="T6" fmla="*/ 0 w 211455"/>
              <a:gd name="T7" fmla="*/ 190563 h 432434"/>
              <a:gd name="T8" fmla="*/ 0 w 211455"/>
              <a:gd name="T9" fmla="*/ 221043 h 432434"/>
              <a:gd name="T10" fmla="*/ 0 w 211455"/>
              <a:gd name="T11" fmla="*/ 401434 h 432434"/>
              <a:gd name="T12" fmla="*/ 0 w 211455"/>
              <a:gd name="T13" fmla="*/ 431927 h 432434"/>
              <a:gd name="T14" fmla="*/ 211175 w 211455"/>
              <a:gd name="T15" fmla="*/ 431927 h 432434"/>
              <a:gd name="T16" fmla="*/ 211175 w 211455"/>
              <a:gd name="T17" fmla="*/ 401434 h 432434"/>
              <a:gd name="T18" fmla="*/ 36055 w 211455"/>
              <a:gd name="T19" fmla="*/ 401434 h 432434"/>
              <a:gd name="T20" fmla="*/ 36055 w 211455"/>
              <a:gd name="T21" fmla="*/ 221043 h 432434"/>
              <a:gd name="T22" fmla="*/ 200863 w 211455"/>
              <a:gd name="T23" fmla="*/ 221043 h 432434"/>
              <a:gd name="T24" fmla="*/ 200863 w 211455"/>
              <a:gd name="T25" fmla="*/ 190563 h 432434"/>
              <a:gd name="T26" fmla="*/ 36055 w 211455"/>
              <a:gd name="T27" fmla="*/ 190563 h 432434"/>
              <a:gd name="T28" fmla="*/ 36055 w 211455"/>
              <a:gd name="T29" fmla="*/ 30492 h 432434"/>
              <a:gd name="T30" fmla="*/ 211175 w 211455"/>
              <a:gd name="T31" fmla="*/ 30492 h 432434"/>
              <a:gd name="T32" fmla="*/ 211175 w 211455"/>
              <a:gd name="T33" fmla="*/ 0 h 43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455" h="432434">
                <a:moveTo>
                  <a:pt x="211175" y="0"/>
                </a:moveTo>
                <a:lnTo>
                  <a:pt x="0" y="0"/>
                </a:lnTo>
                <a:lnTo>
                  <a:pt x="0" y="30492"/>
                </a:lnTo>
                <a:lnTo>
                  <a:pt x="0" y="190563"/>
                </a:lnTo>
                <a:lnTo>
                  <a:pt x="0" y="221043"/>
                </a:lnTo>
                <a:lnTo>
                  <a:pt x="0" y="401434"/>
                </a:lnTo>
                <a:lnTo>
                  <a:pt x="0" y="431927"/>
                </a:lnTo>
                <a:lnTo>
                  <a:pt x="211175" y="431927"/>
                </a:lnTo>
                <a:lnTo>
                  <a:pt x="211175" y="401434"/>
                </a:lnTo>
                <a:lnTo>
                  <a:pt x="36055" y="401434"/>
                </a:lnTo>
                <a:lnTo>
                  <a:pt x="36055" y="221043"/>
                </a:lnTo>
                <a:lnTo>
                  <a:pt x="200863" y="221043"/>
                </a:lnTo>
                <a:lnTo>
                  <a:pt x="200863" y="190563"/>
                </a:lnTo>
                <a:lnTo>
                  <a:pt x="36055" y="190563"/>
                </a:lnTo>
                <a:lnTo>
                  <a:pt x="36055" y="30492"/>
                </a:lnTo>
                <a:lnTo>
                  <a:pt x="211175" y="30492"/>
                </a:lnTo>
                <a:lnTo>
                  <a:pt x="211175" y="0"/>
                </a:lnTo>
                <a:close/>
              </a:path>
            </a:pathLst>
          </a:custGeom>
          <a:solidFill>
            <a:srgbClr val="0000D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cs-CZ"/>
          </a:p>
        </p:txBody>
      </p:sp>
      <p:sp>
        <p:nvSpPr>
          <p:cNvPr id="5128" name="object 8"/>
          <p:cNvSpPr>
            <a:spLocks/>
          </p:cNvSpPr>
          <p:nvPr/>
        </p:nvSpPr>
        <p:spPr bwMode="auto">
          <a:xfrm>
            <a:off x="1316038" y="1027113"/>
            <a:ext cx="211137" cy="433387"/>
          </a:xfrm>
          <a:custGeom>
            <a:avLst/>
            <a:gdLst>
              <a:gd name="T0" fmla="*/ 108180 w 211455"/>
              <a:gd name="T1" fmla="*/ 0 h 433069"/>
              <a:gd name="T2" fmla="*/ 0 w 211455"/>
              <a:gd name="T3" fmla="*/ 0 h 433069"/>
              <a:gd name="T4" fmla="*/ 0 w 211455"/>
              <a:gd name="T5" fmla="*/ 432906 h 433069"/>
              <a:gd name="T6" fmla="*/ 108180 w 211455"/>
              <a:gd name="T7" fmla="*/ 432906 h 433069"/>
              <a:gd name="T8" fmla="*/ 148177 w 211455"/>
              <a:gd name="T9" fmla="*/ 424773 h 433069"/>
              <a:gd name="T10" fmla="*/ 180934 w 211455"/>
              <a:gd name="T11" fmla="*/ 402628 h 433069"/>
              <a:gd name="T12" fmla="*/ 181369 w 211455"/>
              <a:gd name="T13" fmla="*/ 401984 h 433069"/>
              <a:gd name="T14" fmla="*/ 30908 w 211455"/>
              <a:gd name="T15" fmla="*/ 401984 h 433069"/>
              <a:gd name="T16" fmla="*/ 30908 w 211455"/>
              <a:gd name="T17" fmla="*/ 30926 h 433069"/>
              <a:gd name="T18" fmla="*/ 181374 w 211455"/>
              <a:gd name="T19" fmla="*/ 30926 h 433069"/>
              <a:gd name="T20" fmla="*/ 180934 w 211455"/>
              <a:gd name="T21" fmla="*/ 30273 h 433069"/>
              <a:gd name="T22" fmla="*/ 148177 w 211455"/>
              <a:gd name="T23" fmla="*/ 8131 h 433069"/>
              <a:gd name="T24" fmla="*/ 108180 w 211455"/>
              <a:gd name="T25" fmla="*/ 0 h 433069"/>
              <a:gd name="T26" fmla="*/ 181374 w 211455"/>
              <a:gd name="T27" fmla="*/ 30926 h 433069"/>
              <a:gd name="T28" fmla="*/ 108180 w 211455"/>
              <a:gd name="T29" fmla="*/ 30926 h 433069"/>
              <a:gd name="T30" fmla="*/ 134657 w 211455"/>
              <a:gd name="T31" fmla="*/ 36400 h 433069"/>
              <a:gd name="T32" fmla="*/ 157755 w 211455"/>
              <a:gd name="T33" fmla="*/ 51535 h 433069"/>
              <a:gd name="T34" fmla="*/ 174092 w 211455"/>
              <a:gd name="T35" fmla="*/ 74403 h 433069"/>
              <a:gd name="T36" fmla="*/ 180289 w 211455"/>
              <a:gd name="T37" fmla="*/ 103075 h 433069"/>
              <a:gd name="T38" fmla="*/ 180289 w 211455"/>
              <a:gd name="T39" fmla="*/ 329833 h 433069"/>
              <a:gd name="T40" fmla="*/ 174092 w 211455"/>
              <a:gd name="T41" fmla="*/ 358500 h 433069"/>
              <a:gd name="T42" fmla="*/ 157755 w 211455"/>
              <a:gd name="T43" fmla="*/ 381369 h 433069"/>
              <a:gd name="T44" fmla="*/ 134657 w 211455"/>
              <a:gd name="T45" fmla="*/ 396508 h 433069"/>
              <a:gd name="T46" fmla="*/ 108180 w 211455"/>
              <a:gd name="T47" fmla="*/ 401984 h 433069"/>
              <a:gd name="T48" fmla="*/ 181369 w 211455"/>
              <a:gd name="T49" fmla="*/ 401984 h 433069"/>
              <a:gd name="T50" fmla="*/ 203068 w 211455"/>
              <a:gd name="T51" fmla="*/ 369854 h 433069"/>
              <a:gd name="T52" fmla="*/ 211197 w 211455"/>
              <a:gd name="T53" fmla="*/ 329833 h 433069"/>
              <a:gd name="T54" fmla="*/ 211197 w 211455"/>
              <a:gd name="T55" fmla="*/ 103075 h 433069"/>
              <a:gd name="T56" fmla="*/ 203068 w 211455"/>
              <a:gd name="T57" fmla="*/ 63048 h 433069"/>
              <a:gd name="T58" fmla="*/ 181374 w 211455"/>
              <a:gd name="T59" fmla="*/ 30926 h 43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1455" h="433069">
                <a:moveTo>
                  <a:pt x="108180" y="0"/>
                </a:moveTo>
                <a:lnTo>
                  <a:pt x="0" y="0"/>
                </a:lnTo>
                <a:lnTo>
                  <a:pt x="0" y="432906"/>
                </a:lnTo>
                <a:lnTo>
                  <a:pt x="108180" y="432906"/>
                </a:lnTo>
                <a:lnTo>
                  <a:pt x="148177" y="424773"/>
                </a:lnTo>
                <a:lnTo>
                  <a:pt x="180934" y="402628"/>
                </a:lnTo>
                <a:lnTo>
                  <a:pt x="181369" y="401984"/>
                </a:lnTo>
                <a:lnTo>
                  <a:pt x="30908" y="401984"/>
                </a:lnTo>
                <a:lnTo>
                  <a:pt x="30908" y="30926"/>
                </a:lnTo>
                <a:lnTo>
                  <a:pt x="181374" y="30926"/>
                </a:lnTo>
                <a:lnTo>
                  <a:pt x="180934" y="30273"/>
                </a:lnTo>
                <a:lnTo>
                  <a:pt x="148177" y="8131"/>
                </a:lnTo>
                <a:lnTo>
                  <a:pt x="108180" y="0"/>
                </a:lnTo>
                <a:close/>
              </a:path>
              <a:path w="211455" h="433069">
                <a:moveTo>
                  <a:pt x="181374" y="30926"/>
                </a:moveTo>
                <a:lnTo>
                  <a:pt x="108180" y="30926"/>
                </a:lnTo>
                <a:lnTo>
                  <a:pt x="134657" y="36400"/>
                </a:lnTo>
                <a:lnTo>
                  <a:pt x="157755" y="51535"/>
                </a:lnTo>
                <a:lnTo>
                  <a:pt x="174092" y="74403"/>
                </a:lnTo>
                <a:lnTo>
                  <a:pt x="180289" y="103075"/>
                </a:lnTo>
                <a:lnTo>
                  <a:pt x="180289" y="329833"/>
                </a:lnTo>
                <a:lnTo>
                  <a:pt x="174092" y="358500"/>
                </a:lnTo>
                <a:lnTo>
                  <a:pt x="157755" y="381369"/>
                </a:lnTo>
                <a:lnTo>
                  <a:pt x="134657" y="396508"/>
                </a:lnTo>
                <a:lnTo>
                  <a:pt x="108180" y="401984"/>
                </a:lnTo>
                <a:lnTo>
                  <a:pt x="181369" y="401984"/>
                </a:lnTo>
                <a:lnTo>
                  <a:pt x="203068" y="369854"/>
                </a:lnTo>
                <a:lnTo>
                  <a:pt x="211197" y="329833"/>
                </a:lnTo>
                <a:lnTo>
                  <a:pt x="211197" y="103075"/>
                </a:lnTo>
                <a:lnTo>
                  <a:pt x="203068" y="63048"/>
                </a:lnTo>
                <a:lnTo>
                  <a:pt x="181374" y="30926"/>
                </a:lnTo>
                <a:close/>
              </a:path>
            </a:pathLst>
          </a:custGeom>
          <a:solidFill>
            <a:srgbClr val="0000D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cs-CZ"/>
          </a:p>
        </p:txBody>
      </p:sp>
      <p:sp>
        <p:nvSpPr>
          <p:cNvPr id="5129" name="object 9"/>
          <p:cNvSpPr txBox="1">
            <a:spLocks noChangeArrowheads="1"/>
          </p:cNvSpPr>
          <p:nvPr/>
        </p:nvSpPr>
        <p:spPr bwMode="auto">
          <a:xfrm>
            <a:off x="5100667" y="6462464"/>
            <a:ext cx="5218112"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100"/>
              </a:spcBef>
            </a:pPr>
            <a:r>
              <a:rPr lang="cs-CZ" altLang="cs-CZ" b="1" dirty="0" smtClean="0">
                <a:solidFill>
                  <a:schemeClr val="bg1"/>
                </a:solidFill>
                <a:latin typeface="Arial" panose="020B0604020202020204" pitchFamily="34" charset="0"/>
                <a:cs typeface="Arial" panose="020B0604020202020204" pitchFamily="34" charset="0"/>
              </a:rPr>
              <a:t>Jolana Lipková</a:t>
            </a:r>
            <a:endParaRPr lang="cs-CZ" altLang="cs-CZ" b="1" dirty="0">
              <a:solidFill>
                <a:schemeClr val="bg1"/>
              </a:solidFill>
              <a:latin typeface="Arial" panose="020B0604020202020204" pitchFamily="34" charset="0"/>
              <a:cs typeface="Arial" panose="020B0604020202020204" pitchFamily="34" charset="0"/>
            </a:endParaRPr>
          </a:p>
        </p:txBody>
      </p:sp>
      <p:sp>
        <p:nvSpPr>
          <p:cNvPr id="10" name="object 10"/>
          <p:cNvSpPr txBox="1">
            <a:spLocks noGrp="1"/>
          </p:cNvSpPr>
          <p:nvPr>
            <p:ph type="title"/>
          </p:nvPr>
        </p:nvSpPr>
        <p:spPr>
          <a:xfrm>
            <a:off x="414338" y="3141096"/>
            <a:ext cx="11298286" cy="642483"/>
          </a:xfrm>
        </p:spPr>
        <p:txBody>
          <a:bodyPr wrap="square" lIns="0" tIns="64769" rIns="0" bIns="0">
            <a:spAutoFit/>
          </a:bodyPr>
          <a:lstStyle/>
          <a:p>
            <a:pPr marL="12700">
              <a:lnSpc>
                <a:spcPts val="4475"/>
              </a:lnSpc>
              <a:spcBef>
                <a:spcPts val="513"/>
              </a:spcBef>
            </a:pPr>
            <a:r>
              <a:rPr lang="cs-CZ" altLang="cs-CZ" sz="4000" b="1" dirty="0">
                <a:solidFill>
                  <a:srgbClr val="0000FF"/>
                </a:solidFill>
              </a:rPr>
              <a:t>Genetika v zubním lékařství – cvičení 1</a:t>
            </a:r>
            <a:endParaRPr lang="cs-CZ" altLang="cs-CZ"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389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Organelles in a 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708" y="817607"/>
            <a:ext cx="5339396" cy="300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3046" y="3501009"/>
            <a:ext cx="4417219" cy="295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ovéPole 3"/>
          <p:cNvSpPr txBox="1">
            <a:spLocks noChangeArrowheads="1"/>
          </p:cNvSpPr>
          <p:nvPr/>
        </p:nvSpPr>
        <p:spPr bwMode="auto">
          <a:xfrm>
            <a:off x="6220647" y="6417049"/>
            <a:ext cx="1870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altLang="cs-CZ" sz="1600" b="1" dirty="0" err="1">
                <a:latin typeface="+mj-lt"/>
              </a:rPr>
              <a:t>Liquid</a:t>
            </a:r>
            <a:r>
              <a:rPr lang="cs-CZ" altLang="cs-CZ" sz="1600" b="1" dirty="0">
                <a:latin typeface="+mj-lt"/>
              </a:rPr>
              <a:t> </a:t>
            </a:r>
            <a:r>
              <a:rPr lang="cs-CZ" altLang="cs-CZ" sz="1600" b="1" dirty="0" err="1">
                <a:latin typeface="+mj-lt"/>
              </a:rPr>
              <a:t>biopsy</a:t>
            </a:r>
            <a:endParaRPr lang="cs-CZ" altLang="cs-CZ" sz="1600" b="1" dirty="0">
              <a:latin typeface="+mj-lt"/>
            </a:endParaRPr>
          </a:p>
        </p:txBody>
      </p:sp>
      <p:sp>
        <p:nvSpPr>
          <p:cNvPr id="15367" name="TextovéPole 4"/>
          <p:cNvSpPr txBox="1">
            <a:spLocks noChangeArrowheads="1"/>
          </p:cNvSpPr>
          <p:nvPr/>
        </p:nvSpPr>
        <p:spPr bwMode="auto">
          <a:xfrm>
            <a:off x="7093919" y="817607"/>
            <a:ext cx="3514530" cy="1246495"/>
          </a:xfrm>
          <a:prstGeom prst="rect">
            <a:avLst/>
          </a:prstGeom>
          <a:solidFill>
            <a:schemeClr val="accent2">
              <a:lumMod val="20000"/>
              <a:lumOff val="80000"/>
            </a:schemeClr>
          </a:solidFill>
          <a:ln>
            <a:noFill/>
          </a:ln>
          <a:extLst/>
        </p:spPr>
        <p:txBody>
          <a:bodyPr wrap="square">
            <a:spAutoFit/>
          </a:bodyPr>
          <a:lstStyle>
            <a:lvl1pPr>
              <a:spcBef>
                <a:spcPct val="20000"/>
              </a:spcBef>
              <a:buSzPct val="120000"/>
              <a:buFont typeface="Arial" panose="020B0604020202020204" pitchFamily="34" charset="0"/>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SzPct val="120000"/>
              <a:buFont typeface="Arial" panose="020B0604020202020204" pitchFamily="34" charset="0"/>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SzPct val="12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9pPr>
          </a:lstStyle>
          <a:p>
            <a:pPr>
              <a:spcBef>
                <a:spcPct val="0"/>
              </a:spcBef>
              <a:buSzTx/>
              <a:buFontTx/>
              <a:buNone/>
              <a:defRPr/>
            </a:pPr>
            <a:r>
              <a:rPr lang="cs-CZ" altLang="cs-CZ" sz="1500" b="1" dirty="0">
                <a:solidFill>
                  <a:srgbClr val="CC00CC"/>
                </a:solidFill>
                <a:latin typeface="Arial" panose="020B0604020202020204" pitchFamily="34" charset="0"/>
              </a:rPr>
              <a:t>EXTRACELULÁRNÍ</a:t>
            </a:r>
          </a:p>
          <a:p>
            <a:pPr marL="214313" indent="-214313">
              <a:spcBef>
                <a:spcPct val="0"/>
              </a:spcBef>
              <a:buSzTx/>
              <a:defRPr/>
            </a:pPr>
            <a:r>
              <a:rPr lang="cs-CZ" altLang="cs-CZ" sz="1200" dirty="0">
                <a:latin typeface="Arial" panose="020B0604020202020204" pitchFamily="34" charset="0"/>
              </a:rPr>
              <a:t>cirkulující cell-free DNA</a:t>
            </a:r>
          </a:p>
          <a:p>
            <a:pPr marL="214313" indent="-214313">
              <a:spcBef>
                <a:spcPct val="0"/>
              </a:spcBef>
              <a:buSzTx/>
              <a:defRPr/>
            </a:pPr>
            <a:r>
              <a:rPr lang="cs-CZ" altLang="cs-CZ" sz="1200" dirty="0" err="1">
                <a:latin typeface="Arial" panose="020B0604020202020204" pitchFamily="34" charset="0"/>
              </a:rPr>
              <a:t>ncRNA</a:t>
            </a:r>
            <a:endParaRPr lang="cs-CZ" altLang="cs-CZ" sz="1200" dirty="0">
              <a:latin typeface="Arial" panose="020B0604020202020204" pitchFamily="34" charset="0"/>
            </a:endParaRPr>
          </a:p>
          <a:p>
            <a:pPr marL="214313" indent="-214313">
              <a:spcBef>
                <a:spcPct val="0"/>
              </a:spcBef>
              <a:buSzTx/>
              <a:defRPr/>
            </a:pPr>
            <a:r>
              <a:rPr lang="cs-CZ" altLang="cs-CZ" sz="1200" dirty="0">
                <a:latin typeface="Arial" panose="020B0604020202020204" pitchFamily="34" charset="0"/>
              </a:rPr>
              <a:t>extracelulární vezikuly </a:t>
            </a:r>
          </a:p>
          <a:p>
            <a:pPr>
              <a:spcBef>
                <a:spcPct val="0"/>
              </a:spcBef>
              <a:buSzTx/>
              <a:buFont typeface="Arial" panose="020B0604020202020204" pitchFamily="34" charset="0"/>
              <a:buNone/>
              <a:defRPr/>
            </a:pPr>
            <a:r>
              <a:rPr lang="cs-CZ" altLang="cs-CZ" sz="1200" dirty="0">
                <a:latin typeface="Arial" panose="020B0604020202020204" pitchFamily="34" charset="0"/>
              </a:rPr>
              <a:t>     – </a:t>
            </a:r>
            <a:r>
              <a:rPr lang="cs-CZ" altLang="cs-CZ" sz="1200" dirty="0" err="1">
                <a:latin typeface="Arial" panose="020B0604020202020204" pitchFamily="34" charset="0"/>
              </a:rPr>
              <a:t>exozomy</a:t>
            </a:r>
            <a:r>
              <a:rPr lang="cs-CZ" altLang="cs-CZ" sz="1200" dirty="0">
                <a:latin typeface="Arial" panose="020B0604020202020204" pitchFamily="34" charset="0"/>
              </a:rPr>
              <a:t>, </a:t>
            </a:r>
            <a:r>
              <a:rPr lang="cs-CZ" altLang="cs-CZ" sz="1200" dirty="0" err="1">
                <a:latin typeface="Arial" panose="020B0604020202020204" pitchFamily="34" charset="0"/>
              </a:rPr>
              <a:t>mikrovezikuly</a:t>
            </a:r>
            <a:r>
              <a:rPr lang="cs-CZ" altLang="cs-CZ" sz="1200" dirty="0">
                <a:latin typeface="Arial" panose="020B0604020202020204" pitchFamily="34" charset="0"/>
              </a:rPr>
              <a:t>, </a:t>
            </a:r>
            <a:r>
              <a:rPr lang="cs-CZ" altLang="cs-CZ" sz="1200" dirty="0" err="1">
                <a:latin typeface="Arial" panose="020B0604020202020204" pitchFamily="34" charset="0"/>
              </a:rPr>
              <a:t>apoptická</a:t>
            </a:r>
            <a:r>
              <a:rPr lang="cs-CZ" altLang="cs-CZ" sz="1200" dirty="0">
                <a:latin typeface="Arial" panose="020B0604020202020204" pitchFamily="34" charset="0"/>
              </a:rPr>
              <a:t> tělíska </a:t>
            </a:r>
          </a:p>
          <a:p>
            <a:pPr>
              <a:spcBef>
                <a:spcPct val="0"/>
              </a:spcBef>
              <a:buSzTx/>
              <a:buFont typeface="Arial" panose="020B0604020202020204" pitchFamily="34" charset="0"/>
              <a:buNone/>
              <a:defRPr/>
            </a:pPr>
            <a:r>
              <a:rPr lang="cs-CZ" altLang="cs-CZ" sz="1200" dirty="0">
                <a:latin typeface="Arial" panose="020B0604020202020204" pitchFamily="34" charset="0"/>
              </a:rPr>
              <a:t>     – nesou </a:t>
            </a:r>
            <a:r>
              <a:rPr lang="cs-CZ" altLang="cs-CZ" sz="1200" dirty="0" err="1">
                <a:latin typeface="Arial" panose="020B0604020202020204" pitchFamily="34" charset="0"/>
              </a:rPr>
              <a:t>gDNA</a:t>
            </a:r>
            <a:r>
              <a:rPr lang="cs-CZ" altLang="cs-CZ" sz="1200" dirty="0">
                <a:latin typeface="Arial" panose="020B0604020202020204" pitchFamily="34" charset="0"/>
              </a:rPr>
              <a:t>, </a:t>
            </a:r>
            <a:r>
              <a:rPr lang="cs-CZ" altLang="cs-CZ" sz="1200" dirty="0" err="1">
                <a:latin typeface="Arial" panose="020B0604020202020204" pitchFamily="34" charset="0"/>
              </a:rPr>
              <a:t>mtDNA</a:t>
            </a:r>
            <a:r>
              <a:rPr lang="cs-CZ" altLang="cs-CZ" sz="1200" dirty="0">
                <a:latin typeface="Arial" panose="020B0604020202020204" pitchFamily="34" charset="0"/>
              </a:rPr>
              <a:t>, RNA, proteiny, lipidy</a:t>
            </a:r>
          </a:p>
        </p:txBody>
      </p:sp>
      <p:sp>
        <p:nvSpPr>
          <p:cNvPr id="8" name="Nadpis 1"/>
          <p:cNvSpPr txBox="1">
            <a:spLocks/>
          </p:cNvSpPr>
          <p:nvPr/>
        </p:nvSpPr>
        <p:spPr>
          <a:xfrm>
            <a:off x="121297" y="188640"/>
            <a:ext cx="11877869" cy="421556"/>
          </a:xfrm>
          <a:prstGeom prst="rect">
            <a:avLst/>
          </a:prstGeom>
          <a:solidFill>
            <a:srgbClr val="0000FF"/>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000" b="1" dirty="0">
                <a:solidFill>
                  <a:schemeClr val="bg1"/>
                </a:solidFill>
              </a:rPr>
              <a:t>Nukleové kyseliny</a:t>
            </a:r>
            <a:endParaRPr lang="en-US" sz="3000" b="1" dirty="0">
              <a:solidFill>
                <a:schemeClr val="bg1"/>
              </a:solidFill>
            </a:endParaRPr>
          </a:p>
        </p:txBody>
      </p:sp>
      <p:sp>
        <p:nvSpPr>
          <p:cNvPr id="3" name="TextovéPole 2"/>
          <p:cNvSpPr txBox="1"/>
          <p:nvPr/>
        </p:nvSpPr>
        <p:spPr>
          <a:xfrm>
            <a:off x="2300582" y="3939348"/>
            <a:ext cx="3867426" cy="353748"/>
          </a:xfrm>
          <a:prstGeom prst="rect">
            <a:avLst/>
          </a:prstGeom>
          <a:solidFill>
            <a:srgbClr val="92D050"/>
          </a:solidFill>
        </p:spPr>
        <p:txBody>
          <a:bodyPr vert="horz" wrap="none" lIns="68580" tIns="34290" rIns="68580" bIns="34290" rtlCol="0" anchor="ctr">
            <a:noAutofit/>
          </a:bodyPr>
          <a:lstStyle/>
          <a:p>
            <a:r>
              <a:rPr lang="cs-CZ" sz="1600" dirty="0"/>
              <a:t>Hostitelské NK/Infekční částice/</a:t>
            </a:r>
            <a:r>
              <a:rPr lang="cs-CZ" sz="1600" dirty="0" err="1"/>
              <a:t>Mikrobiom</a:t>
            </a:r>
            <a:endParaRPr lang="en-US" sz="1600" dirty="0"/>
          </a:p>
        </p:txBody>
      </p:sp>
      <p:pic>
        <p:nvPicPr>
          <p:cNvPr id="4" name="Obrázek 3"/>
          <p:cNvPicPr>
            <a:picLocks noChangeAspect="1"/>
          </p:cNvPicPr>
          <p:nvPr/>
        </p:nvPicPr>
        <p:blipFill>
          <a:blip r:embed="rId5"/>
          <a:stretch>
            <a:fillRect/>
          </a:stretch>
        </p:blipFill>
        <p:spPr>
          <a:xfrm>
            <a:off x="2514759" y="4790821"/>
            <a:ext cx="2452203" cy="1988759"/>
          </a:xfrm>
          <a:prstGeom prst="rect">
            <a:avLst/>
          </a:prstGeom>
        </p:spPr>
      </p:pic>
    </p:spTree>
    <p:extLst>
      <p:ext uri="{BB962C8B-B14F-4D97-AF65-F5344CB8AC3E}">
        <p14:creationId xmlns:p14="http://schemas.microsoft.com/office/powerpoint/2010/main" val="1293272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a:xfrm>
            <a:off x="628650" y="0"/>
            <a:ext cx="10972800" cy="1143000"/>
          </a:xfrm>
          <a:noFill/>
        </p:spPr>
        <p:txBody>
          <a:bodyPr/>
          <a:lstStyle/>
          <a:p>
            <a:pPr algn="ctr">
              <a:defRPr/>
            </a:pPr>
            <a:r>
              <a:rPr lang="cs-CZ" altLang="cs-CZ" cap="all" dirty="0" smtClean="0">
                <a:solidFill>
                  <a:schemeClr val="tx1"/>
                </a:solidFill>
              </a:rPr>
              <a:t>Molekulárně biologické dogma</a:t>
            </a:r>
          </a:p>
        </p:txBody>
      </p:sp>
      <p:sp>
        <p:nvSpPr>
          <p:cNvPr id="15363" name="Zástupný symbol pro obsah 1"/>
          <p:cNvSpPr>
            <a:spLocks noGrp="1"/>
          </p:cNvSpPr>
          <p:nvPr>
            <p:ph sz="half" idx="1"/>
          </p:nvPr>
        </p:nvSpPr>
        <p:spPr>
          <a:xfrm>
            <a:off x="239713" y="1268413"/>
            <a:ext cx="5754687" cy="5329237"/>
          </a:xfrm>
        </p:spPr>
        <p:txBody>
          <a:bodyPr/>
          <a:lstStyle/>
          <a:p>
            <a:endParaRPr lang="cs-CZ" altLang="cs-CZ" smtClean="0"/>
          </a:p>
        </p:txBody>
      </p:sp>
      <p:sp>
        <p:nvSpPr>
          <p:cNvPr id="15364" name="Zástupný symbol pro obsah 3"/>
          <p:cNvSpPr>
            <a:spLocks noGrp="1"/>
          </p:cNvSpPr>
          <p:nvPr>
            <p:ph sz="half" idx="2"/>
          </p:nvPr>
        </p:nvSpPr>
        <p:spPr>
          <a:xfrm>
            <a:off x="6197600" y="1268413"/>
            <a:ext cx="5754688" cy="5329237"/>
          </a:xfrm>
        </p:spPr>
        <p:txBody>
          <a:bodyPr/>
          <a:lstStyle/>
          <a:p>
            <a:endParaRPr lang="cs-CZ" altLang="cs-CZ" dirty="0" smtClean="0"/>
          </a:p>
        </p:txBody>
      </p:sp>
      <p:pic>
        <p:nvPicPr>
          <p:cNvPr id="15365"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065212"/>
            <a:ext cx="5443537"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Skupina 1"/>
          <p:cNvGrpSpPr>
            <a:grpSpLocks/>
          </p:cNvGrpSpPr>
          <p:nvPr/>
        </p:nvGrpSpPr>
        <p:grpSpPr bwMode="auto">
          <a:xfrm>
            <a:off x="1081087" y="1497011"/>
            <a:ext cx="10474325" cy="4872037"/>
            <a:chOff x="1176260" y="1412777"/>
            <a:chExt cx="10316469" cy="4718008"/>
          </a:xfrm>
        </p:grpSpPr>
        <p:graphicFrame>
          <p:nvGraphicFramePr>
            <p:cNvPr id="15368" name="Objekt 1"/>
            <p:cNvGraphicFramePr>
              <a:graphicFrameLocks noChangeAspect="1"/>
            </p:cNvGraphicFramePr>
            <p:nvPr/>
          </p:nvGraphicFramePr>
          <p:xfrm>
            <a:off x="1176260" y="3295831"/>
            <a:ext cx="1202576" cy="1163985"/>
          </p:xfrm>
          <a:graphic>
            <a:graphicData uri="http://schemas.openxmlformats.org/presentationml/2006/ole">
              <mc:AlternateContent xmlns:mc="http://schemas.openxmlformats.org/markup-compatibility/2006">
                <mc:Choice xmlns:v="urn:schemas-microsoft-com:vml" Requires="v">
                  <p:oleObj spid="_x0000_s2068" name="Image" r:id="rId4" imgW="5904762" imgH="5714286" progId="Photoshop.Image.9">
                    <p:embed/>
                  </p:oleObj>
                </mc:Choice>
                <mc:Fallback>
                  <p:oleObj name="Image" r:id="rId4" imgW="5904762" imgH="5714286" progId="Photoshop.Image.9">
                    <p:embed/>
                    <p:pic>
                      <p:nvPicPr>
                        <p:cNvPr id="15368"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260" y="3295831"/>
                          <a:ext cx="1202576" cy="116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69" name="Picture 7" descr="Reverzní transkripce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9072" y="1412777"/>
              <a:ext cx="4713657" cy="471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ovéPole 2"/>
          <p:cNvSpPr txBox="1"/>
          <p:nvPr/>
        </p:nvSpPr>
        <p:spPr>
          <a:xfrm>
            <a:off x="958688" y="4643527"/>
            <a:ext cx="1415516" cy="307777"/>
          </a:xfrm>
          <a:prstGeom prst="rect">
            <a:avLst/>
          </a:prstGeom>
          <a:noFill/>
        </p:spPr>
        <p:txBody>
          <a:bodyPr wrap="none">
            <a:spAutoFit/>
          </a:bodyPr>
          <a:lstStyle/>
          <a:p>
            <a:pPr>
              <a:defRPr/>
            </a:pPr>
            <a:r>
              <a:rPr lang="cs-CZ" sz="1400" dirty="0" err="1">
                <a:solidFill>
                  <a:srgbClr val="7030A0"/>
                </a:solidFill>
                <a:latin typeface="+mn-lt"/>
              </a:rPr>
              <a:t>Telomeráza</a:t>
            </a:r>
            <a:r>
              <a:rPr lang="cs-CZ" sz="1400" dirty="0">
                <a:solidFill>
                  <a:srgbClr val="7030A0"/>
                </a:solidFill>
                <a:latin typeface="+mn-lt"/>
              </a:rPr>
              <a:t> TERT</a:t>
            </a:r>
          </a:p>
        </p:txBody>
      </p:sp>
    </p:spTree>
    <p:extLst>
      <p:ext uri="{BB962C8B-B14F-4D97-AF65-F5344CB8AC3E}">
        <p14:creationId xmlns:p14="http://schemas.microsoft.com/office/powerpoint/2010/main" val="1167369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Zástupný symbol pro obsah 2"/>
          <p:cNvSpPr>
            <a:spLocks noGrp="1"/>
          </p:cNvSpPr>
          <p:nvPr>
            <p:ph idx="1"/>
          </p:nvPr>
        </p:nvSpPr>
        <p:spPr>
          <a:xfrm>
            <a:off x="385665" y="898798"/>
            <a:ext cx="10972800" cy="4525963"/>
          </a:xfrm>
        </p:spPr>
        <p:txBody>
          <a:bodyPr/>
          <a:lstStyle/>
          <a:p>
            <a:pPr eaLnBrk="1" hangingPunct="1">
              <a:buNone/>
            </a:pPr>
            <a:r>
              <a:rPr lang="cs-CZ" altLang="cs-CZ" sz="1800" dirty="0"/>
              <a:t>= </a:t>
            </a:r>
            <a:r>
              <a:rPr lang="cs-CZ" altLang="cs-CZ" sz="1800" b="1" dirty="0"/>
              <a:t>tvorba kopií </a:t>
            </a:r>
            <a:r>
              <a:rPr lang="cs-CZ" altLang="cs-CZ" sz="1800" dirty="0"/>
              <a:t>molekul DNA zajišťující přenos genetické informace </a:t>
            </a:r>
            <a:endParaRPr lang="cs-CZ" altLang="cs-CZ" sz="1800" dirty="0" smtClean="0"/>
          </a:p>
          <a:p>
            <a:pPr eaLnBrk="1" hangingPunct="1">
              <a:buNone/>
            </a:pPr>
            <a:r>
              <a:rPr lang="cs-CZ" altLang="cs-CZ" sz="1800" dirty="0"/>
              <a:t> </a:t>
            </a:r>
            <a:r>
              <a:rPr lang="cs-CZ" altLang="cs-CZ" sz="1800" dirty="0" smtClean="0"/>
              <a:t>z </a:t>
            </a:r>
            <a:r>
              <a:rPr lang="cs-CZ" altLang="cs-CZ" sz="1800" dirty="0"/>
              <a:t>mateřské do dceřiné buňky</a:t>
            </a:r>
          </a:p>
          <a:p>
            <a:pPr eaLnBrk="1" hangingPunct="1"/>
            <a:endParaRPr lang="cs-CZ" altLang="cs-CZ" sz="800" dirty="0"/>
          </a:p>
          <a:p>
            <a:pPr eaLnBrk="1" hangingPunct="1"/>
            <a:r>
              <a:rPr lang="cs-CZ" altLang="cs-CZ" sz="1800" dirty="0" smtClean="0"/>
              <a:t>S - fáze </a:t>
            </a:r>
            <a:r>
              <a:rPr lang="cs-CZ" altLang="cs-CZ" sz="1800" dirty="0"/>
              <a:t>buněčného cyklu</a:t>
            </a:r>
          </a:p>
          <a:p>
            <a:pPr eaLnBrk="1" hangingPunct="1"/>
            <a:r>
              <a:rPr lang="cs-CZ" altLang="cs-CZ" sz="1800" dirty="0" err="1"/>
              <a:t>semikonzervativní</a:t>
            </a:r>
            <a:r>
              <a:rPr lang="cs-CZ" altLang="cs-CZ" sz="1800" dirty="0"/>
              <a:t> proces – 1 nové + 1 staré vlákno</a:t>
            </a:r>
          </a:p>
          <a:p>
            <a:pPr eaLnBrk="1" hangingPunct="1"/>
            <a:endParaRPr lang="cs-CZ" altLang="cs-CZ" sz="800" dirty="0"/>
          </a:p>
          <a:p>
            <a:pPr eaLnBrk="1" hangingPunct="1"/>
            <a:r>
              <a:rPr lang="cs-CZ" altLang="cs-CZ" sz="1800" dirty="0"/>
              <a:t>Složky potřebné pro replikaci</a:t>
            </a:r>
          </a:p>
          <a:p>
            <a:pPr lvl="1" eaLnBrk="1" hangingPunct="1">
              <a:buFont typeface="Arial" panose="020B0604020202020204" pitchFamily="34" charset="0"/>
              <a:buChar char="•"/>
            </a:pPr>
            <a:r>
              <a:rPr lang="cs-CZ" altLang="cs-CZ" sz="1800" dirty="0" err="1"/>
              <a:t>templát</a:t>
            </a:r>
            <a:r>
              <a:rPr lang="cs-CZ" altLang="cs-CZ" sz="1800" dirty="0"/>
              <a:t> – mateřské vlákno</a:t>
            </a:r>
          </a:p>
          <a:p>
            <a:pPr lvl="1" eaLnBrk="1" hangingPunct="1">
              <a:buFont typeface="Arial" panose="020B0604020202020204" pitchFamily="34" charset="0"/>
              <a:buChar char="•"/>
            </a:pPr>
            <a:r>
              <a:rPr lang="cs-CZ" altLang="cs-CZ" sz="1800" dirty="0" err="1"/>
              <a:t>primer</a:t>
            </a:r>
            <a:r>
              <a:rPr lang="cs-CZ" altLang="cs-CZ" sz="1800" dirty="0"/>
              <a:t> – krátký </a:t>
            </a:r>
            <a:r>
              <a:rPr lang="cs-CZ" altLang="cs-CZ" sz="1800" dirty="0" err="1"/>
              <a:t>oligonukleotid</a:t>
            </a:r>
            <a:r>
              <a:rPr lang="cs-CZ" altLang="cs-CZ" sz="1800" dirty="0"/>
              <a:t> s volným 3´OH koncem</a:t>
            </a:r>
          </a:p>
          <a:p>
            <a:pPr lvl="1" eaLnBrk="1" hangingPunct="1">
              <a:buFont typeface="Arial" panose="020B0604020202020204" pitchFamily="34" charset="0"/>
              <a:buChar char="•"/>
            </a:pPr>
            <a:r>
              <a:rPr lang="cs-CZ" altLang="cs-CZ" sz="1800" dirty="0"/>
              <a:t>enzymy </a:t>
            </a:r>
          </a:p>
          <a:p>
            <a:pPr lvl="1" eaLnBrk="1" hangingPunct="1">
              <a:buFont typeface="Arial" panose="020B0604020202020204" pitchFamily="34" charset="0"/>
              <a:buChar char="•"/>
            </a:pPr>
            <a:r>
              <a:rPr lang="cs-CZ" altLang="cs-CZ" sz="1800" dirty="0"/>
              <a:t>nukleotidy</a:t>
            </a:r>
          </a:p>
          <a:p>
            <a:pPr eaLnBrk="1" hangingPunct="1"/>
            <a:endParaRPr lang="cs-CZ" altLang="cs-CZ" dirty="0"/>
          </a:p>
          <a:p>
            <a:pPr eaLnBrk="1" hangingPunct="1"/>
            <a:endParaRPr lang="cs-CZ" altLang="cs-CZ" dirty="0"/>
          </a:p>
        </p:txBody>
      </p:sp>
      <p:pic>
        <p:nvPicPr>
          <p:cNvPr id="28676"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76" y="4448957"/>
            <a:ext cx="1646784" cy="219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Replikace DNA</a:t>
            </a:r>
          </a:p>
        </p:txBody>
      </p:sp>
      <p:pic>
        <p:nvPicPr>
          <p:cNvPr id="6" name="Obrázek 5"/>
          <p:cNvPicPr>
            <a:picLocks noChangeAspect="1"/>
          </p:cNvPicPr>
          <p:nvPr/>
        </p:nvPicPr>
        <p:blipFill>
          <a:blip r:embed="rId4" cstate="print"/>
          <a:stretch>
            <a:fillRect/>
          </a:stretch>
        </p:blipFill>
        <p:spPr>
          <a:xfrm>
            <a:off x="2553869" y="3728888"/>
            <a:ext cx="4201494" cy="2915190"/>
          </a:xfrm>
          <a:prstGeom prst="rect">
            <a:avLst/>
          </a:prstGeom>
          <a:ln>
            <a:solidFill>
              <a:schemeClr val="tx1"/>
            </a:solidFill>
          </a:ln>
        </p:spPr>
      </p:pic>
      <p:pic>
        <p:nvPicPr>
          <p:cNvPr id="2" name="Obrázek 1"/>
          <p:cNvPicPr>
            <a:picLocks noChangeAspect="1"/>
          </p:cNvPicPr>
          <p:nvPr/>
        </p:nvPicPr>
        <p:blipFill>
          <a:blip r:embed="rId5"/>
          <a:stretch>
            <a:fillRect/>
          </a:stretch>
        </p:blipFill>
        <p:spPr>
          <a:xfrm>
            <a:off x="9001512" y="469677"/>
            <a:ext cx="1952625" cy="2343150"/>
          </a:xfrm>
          <a:prstGeom prst="rect">
            <a:avLst/>
          </a:prstGeom>
        </p:spPr>
      </p:pic>
      <p:pic>
        <p:nvPicPr>
          <p:cNvPr id="4" name="Obrázek 3"/>
          <p:cNvPicPr>
            <a:picLocks noChangeAspect="1"/>
          </p:cNvPicPr>
          <p:nvPr/>
        </p:nvPicPr>
        <p:blipFill>
          <a:blip r:embed="rId6"/>
          <a:stretch>
            <a:fillRect/>
          </a:stretch>
        </p:blipFill>
        <p:spPr>
          <a:xfrm>
            <a:off x="7315201" y="3285057"/>
            <a:ext cx="4478694" cy="3359021"/>
          </a:xfrm>
          <a:prstGeom prst="rect">
            <a:avLst/>
          </a:prstGeom>
        </p:spPr>
      </p:pic>
    </p:spTree>
    <p:custDataLst>
      <p:tags r:id="rId1"/>
    </p:custDataLst>
    <p:extLst>
      <p:ext uri="{BB962C8B-B14F-4D97-AF65-F5344CB8AC3E}">
        <p14:creationId xmlns:p14="http://schemas.microsoft.com/office/powerpoint/2010/main" val="1308317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82068" y="959402"/>
            <a:ext cx="8374158" cy="5776296"/>
          </a:xfrm>
        </p:spPr>
        <p:txBody>
          <a:bodyPr rtlCol="0">
            <a:normAutofit/>
          </a:bodyPr>
          <a:lstStyle/>
          <a:p>
            <a:pPr>
              <a:defRPr/>
            </a:pPr>
            <a:r>
              <a:rPr lang="cs-CZ" sz="1600" dirty="0"/>
              <a:t>Replikace je zahájena ve specifických místech – </a:t>
            </a:r>
            <a:r>
              <a:rPr lang="cs-CZ" sz="1600" b="1" dirty="0"/>
              <a:t>počátcích replikace</a:t>
            </a:r>
            <a:r>
              <a:rPr lang="cs-CZ" sz="1600" dirty="0"/>
              <a:t> („</a:t>
            </a:r>
            <a:r>
              <a:rPr lang="cs-CZ" sz="1600" dirty="0" err="1"/>
              <a:t>origins</a:t>
            </a:r>
            <a:r>
              <a:rPr lang="cs-CZ" sz="1600" dirty="0" smtClean="0"/>
              <a:t>“)</a:t>
            </a:r>
          </a:p>
          <a:p>
            <a:pPr>
              <a:defRPr/>
            </a:pPr>
            <a:endParaRPr lang="cs-CZ" sz="1600" dirty="0"/>
          </a:p>
          <a:p>
            <a:pPr eaLnBrk="1" fontAlgn="auto" hangingPunct="1">
              <a:spcAft>
                <a:spcPts val="0"/>
              </a:spcAft>
              <a:defRPr/>
            </a:pPr>
            <a:r>
              <a:rPr lang="cs-CZ" sz="1600" b="1" dirty="0" smtClean="0"/>
              <a:t>Vznik </a:t>
            </a:r>
            <a:r>
              <a:rPr lang="cs-CZ" sz="1600" b="1" dirty="0"/>
              <a:t>replikační vidlice </a:t>
            </a:r>
          </a:p>
          <a:p>
            <a:pPr lvl="1" eaLnBrk="1" fontAlgn="auto" hangingPunct="1">
              <a:spcAft>
                <a:spcPts val="0"/>
              </a:spcAft>
              <a:buFont typeface="Arial" panose="020B0604020202020204" pitchFamily="34" charset="0"/>
              <a:buChar char="•"/>
              <a:defRPr/>
            </a:pPr>
            <a:r>
              <a:rPr lang="cs-CZ" sz="1600" b="1" dirty="0" err="1"/>
              <a:t>helikáza</a:t>
            </a:r>
            <a:r>
              <a:rPr lang="cs-CZ" sz="1600" b="1" dirty="0"/>
              <a:t> </a:t>
            </a:r>
            <a:r>
              <a:rPr lang="cs-CZ" sz="1600" dirty="0"/>
              <a:t>– umožňuje oddálit obě molekuly </a:t>
            </a:r>
            <a:r>
              <a:rPr lang="cs-CZ" sz="1600" dirty="0" err="1"/>
              <a:t>dvojšroubovice</a:t>
            </a:r>
            <a:r>
              <a:rPr lang="cs-CZ" sz="1600" dirty="0"/>
              <a:t> </a:t>
            </a:r>
          </a:p>
          <a:p>
            <a:pPr lvl="1" eaLnBrk="1" fontAlgn="auto" hangingPunct="1">
              <a:spcAft>
                <a:spcPts val="0"/>
              </a:spcAft>
              <a:buFont typeface="Arial" panose="020B0604020202020204" pitchFamily="34" charset="0"/>
              <a:buChar char="•"/>
              <a:defRPr/>
            </a:pPr>
            <a:r>
              <a:rPr lang="cs-CZ" sz="1600" b="1" dirty="0"/>
              <a:t>SSB proteiny </a:t>
            </a:r>
            <a:r>
              <a:rPr lang="cs-CZ" sz="1600" dirty="0"/>
              <a:t>– napomáhají udržet vlákna </a:t>
            </a:r>
            <a:r>
              <a:rPr lang="cs-CZ" sz="1600" dirty="0" smtClean="0"/>
              <a:t>rozdělená</a:t>
            </a:r>
          </a:p>
          <a:p>
            <a:pPr lvl="1" eaLnBrk="1" fontAlgn="auto" hangingPunct="1">
              <a:spcAft>
                <a:spcPts val="0"/>
              </a:spcAft>
              <a:buFont typeface="Arial" panose="020B0604020202020204" pitchFamily="34" charset="0"/>
              <a:buChar char="•"/>
              <a:defRPr/>
            </a:pPr>
            <a:endParaRPr lang="cs-CZ" sz="800" dirty="0"/>
          </a:p>
          <a:p>
            <a:pPr eaLnBrk="1" fontAlgn="auto" hangingPunct="1">
              <a:spcAft>
                <a:spcPts val="0"/>
              </a:spcAft>
              <a:defRPr/>
            </a:pPr>
            <a:r>
              <a:rPr lang="cs-CZ" sz="1600" b="1" dirty="0"/>
              <a:t>DNA </a:t>
            </a:r>
            <a:r>
              <a:rPr lang="cs-CZ" sz="1600" b="1" dirty="0" err="1"/>
              <a:t>primáza</a:t>
            </a:r>
            <a:r>
              <a:rPr lang="cs-CZ" sz="1600" b="1" dirty="0"/>
              <a:t> </a:t>
            </a:r>
            <a:r>
              <a:rPr lang="cs-CZ" sz="1600" dirty="0"/>
              <a:t>– tvorba RNA </a:t>
            </a:r>
            <a:r>
              <a:rPr lang="cs-CZ" sz="1600" dirty="0" err="1" smtClean="0"/>
              <a:t>primerů</a:t>
            </a:r>
            <a:endParaRPr lang="cs-CZ" sz="1600" dirty="0" smtClean="0"/>
          </a:p>
          <a:p>
            <a:pPr eaLnBrk="1" fontAlgn="auto" hangingPunct="1">
              <a:spcAft>
                <a:spcPts val="0"/>
              </a:spcAft>
              <a:defRPr/>
            </a:pPr>
            <a:endParaRPr lang="cs-CZ" sz="1600" dirty="0"/>
          </a:p>
          <a:p>
            <a:pPr eaLnBrk="1" fontAlgn="auto" hangingPunct="1">
              <a:spcAft>
                <a:spcPts val="0"/>
              </a:spcAft>
              <a:defRPr/>
            </a:pPr>
            <a:endParaRPr lang="cs-CZ" sz="1600" dirty="0" smtClean="0"/>
          </a:p>
          <a:p>
            <a:pPr eaLnBrk="1" fontAlgn="auto" hangingPunct="1">
              <a:spcAft>
                <a:spcPts val="0"/>
              </a:spcAft>
              <a:defRPr/>
            </a:pPr>
            <a:endParaRPr lang="cs-CZ" sz="1600" dirty="0" smtClean="0"/>
          </a:p>
          <a:p>
            <a:pPr eaLnBrk="1" fontAlgn="auto" hangingPunct="1">
              <a:spcAft>
                <a:spcPts val="0"/>
              </a:spcAft>
              <a:defRPr/>
            </a:pPr>
            <a:endParaRPr lang="cs-CZ" sz="1600" dirty="0" smtClean="0"/>
          </a:p>
          <a:p>
            <a:pPr eaLnBrk="1" fontAlgn="auto" hangingPunct="1">
              <a:spcAft>
                <a:spcPts val="0"/>
              </a:spcAft>
              <a:defRPr/>
            </a:pPr>
            <a:endParaRPr lang="cs-CZ" sz="1600" dirty="0"/>
          </a:p>
          <a:p>
            <a:pPr eaLnBrk="1" fontAlgn="auto" hangingPunct="1">
              <a:spcAft>
                <a:spcPts val="0"/>
              </a:spcAft>
              <a:defRPr/>
            </a:pPr>
            <a:endParaRPr lang="cs-CZ" sz="1600" dirty="0"/>
          </a:p>
          <a:p>
            <a:pPr eaLnBrk="1" fontAlgn="auto" hangingPunct="1">
              <a:spcAft>
                <a:spcPts val="0"/>
              </a:spcAft>
              <a:defRPr/>
            </a:pPr>
            <a:endParaRPr lang="cs-CZ" sz="1600" dirty="0" smtClean="0"/>
          </a:p>
          <a:p>
            <a:pPr eaLnBrk="1" fontAlgn="auto" hangingPunct="1">
              <a:spcAft>
                <a:spcPts val="0"/>
              </a:spcAft>
              <a:defRPr/>
            </a:pPr>
            <a:endParaRPr lang="cs-CZ" sz="1600" dirty="0" smtClean="0"/>
          </a:p>
          <a:p>
            <a:pPr eaLnBrk="1" fontAlgn="auto" hangingPunct="1">
              <a:spcAft>
                <a:spcPts val="0"/>
              </a:spcAft>
              <a:defRPr/>
            </a:pPr>
            <a:endParaRPr lang="cs-CZ" sz="1600" dirty="0"/>
          </a:p>
          <a:p>
            <a:pPr eaLnBrk="1" fontAlgn="auto" hangingPunct="1">
              <a:spcAft>
                <a:spcPts val="0"/>
              </a:spcAft>
              <a:defRPr/>
            </a:pPr>
            <a:r>
              <a:rPr lang="cs-CZ" sz="1600" b="1" dirty="0"/>
              <a:t>DNA polymeráza – </a:t>
            </a:r>
            <a:r>
              <a:rPr lang="cs-CZ" sz="1600" dirty="0"/>
              <a:t>katalyzuje prodlužování řetězce</a:t>
            </a:r>
          </a:p>
          <a:p>
            <a:pPr lvl="1">
              <a:buFont typeface="Arial" panose="020B0604020202020204" pitchFamily="34" charset="0"/>
              <a:buChar char="•"/>
              <a:defRPr/>
            </a:pPr>
            <a:r>
              <a:rPr lang="cs-CZ" sz="1600" dirty="0"/>
              <a:t>sekvence nového vlákna </a:t>
            </a:r>
            <a:r>
              <a:rPr lang="cs-CZ" sz="1600" dirty="0" smtClean="0"/>
              <a:t>-</a:t>
            </a:r>
            <a:r>
              <a:rPr lang="cs-CZ" sz="1600" dirty="0" err="1" smtClean="0"/>
              <a:t>komplemetarita</a:t>
            </a:r>
            <a:r>
              <a:rPr lang="cs-CZ" sz="1600" dirty="0" smtClean="0"/>
              <a:t> </a:t>
            </a:r>
            <a:r>
              <a:rPr lang="cs-CZ" sz="1600" dirty="0"/>
              <a:t>bází - </a:t>
            </a:r>
            <a:r>
              <a:rPr lang="cs-CZ" sz="1600" b="1" dirty="0"/>
              <a:t>adenin + </a:t>
            </a:r>
            <a:r>
              <a:rPr lang="cs-CZ" sz="1600" b="1" dirty="0" err="1"/>
              <a:t>thymin</a:t>
            </a:r>
            <a:r>
              <a:rPr lang="cs-CZ" sz="1600" dirty="0"/>
              <a:t> </a:t>
            </a:r>
            <a:endParaRPr lang="cs-CZ" sz="1600" dirty="0" smtClean="0"/>
          </a:p>
          <a:p>
            <a:pPr marL="457200" lvl="1" indent="0">
              <a:buNone/>
              <a:defRPr/>
            </a:pPr>
            <a:r>
              <a:rPr lang="cs-CZ" sz="1600" dirty="0"/>
              <a:t> </a:t>
            </a:r>
            <a:r>
              <a:rPr lang="cs-CZ" sz="1600" dirty="0" smtClean="0"/>
              <a:t>     (</a:t>
            </a:r>
            <a:r>
              <a:rPr lang="cs-CZ" sz="1600" dirty="0"/>
              <a:t>2 vodíkové můstky) a </a:t>
            </a:r>
            <a:r>
              <a:rPr lang="cs-CZ" sz="1600" b="1" dirty="0"/>
              <a:t>cytosin + guanin</a:t>
            </a:r>
            <a:r>
              <a:rPr lang="cs-CZ" sz="1600" dirty="0"/>
              <a:t> (3 vodíkové můstky)</a:t>
            </a:r>
          </a:p>
          <a:p>
            <a:pPr lvl="1" eaLnBrk="1" fontAlgn="auto" hangingPunct="1">
              <a:spcAft>
                <a:spcPts val="0"/>
              </a:spcAft>
              <a:buFont typeface="Arial" panose="020B0604020202020204" pitchFamily="34" charset="0"/>
              <a:buChar char="•"/>
              <a:defRPr/>
            </a:pPr>
            <a:r>
              <a:rPr lang="cs-CZ" sz="1600" dirty="0"/>
              <a:t>syntéza od 5´ konce ke 3´ konci</a:t>
            </a:r>
          </a:p>
          <a:p>
            <a:pPr eaLnBrk="1" fontAlgn="auto" hangingPunct="1">
              <a:spcAft>
                <a:spcPts val="0"/>
              </a:spcAft>
              <a:defRPr/>
            </a:pPr>
            <a:endParaRPr lang="cs-CZ" sz="1600" dirty="0"/>
          </a:p>
        </p:txBody>
      </p:sp>
      <p:pic>
        <p:nvPicPr>
          <p:cNvPr id="29700"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2961" y="3628681"/>
            <a:ext cx="4910629" cy="317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Replikace DNA</a:t>
            </a:r>
          </a:p>
        </p:txBody>
      </p:sp>
      <p:pic>
        <p:nvPicPr>
          <p:cNvPr id="6" name="Obrázek 5"/>
          <p:cNvPicPr>
            <a:picLocks noChangeAspect="1"/>
          </p:cNvPicPr>
          <p:nvPr/>
        </p:nvPicPr>
        <p:blipFill>
          <a:blip r:embed="rId4"/>
          <a:stretch>
            <a:fillRect/>
          </a:stretch>
        </p:blipFill>
        <p:spPr>
          <a:xfrm>
            <a:off x="493988" y="3116423"/>
            <a:ext cx="3438117" cy="1931437"/>
          </a:xfrm>
          <a:prstGeom prst="rect">
            <a:avLst/>
          </a:prstGeom>
        </p:spPr>
      </p:pic>
      <p:pic>
        <p:nvPicPr>
          <p:cNvPr id="4" name="Obrázek 3"/>
          <p:cNvPicPr>
            <a:picLocks noChangeAspect="1"/>
          </p:cNvPicPr>
          <p:nvPr/>
        </p:nvPicPr>
        <p:blipFill>
          <a:blip r:embed="rId5"/>
          <a:stretch>
            <a:fillRect/>
          </a:stretch>
        </p:blipFill>
        <p:spPr>
          <a:xfrm>
            <a:off x="8020821" y="798577"/>
            <a:ext cx="3979835" cy="2830104"/>
          </a:xfrm>
          <a:prstGeom prst="rect">
            <a:avLst/>
          </a:prstGeom>
        </p:spPr>
      </p:pic>
      <p:pic>
        <p:nvPicPr>
          <p:cNvPr id="8" name="Obrázek 7"/>
          <p:cNvPicPr>
            <a:picLocks noChangeAspect="1"/>
          </p:cNvPicPr>
          <p:nvPr/>
        </p:nvPicPr>
        <p:blipFill>
          <a:blip r:embed="rId6"/>
          <a:stretch>
            <a:fillRect/>
          </a:stretch>
        </p:blipFill>
        <p:spPr>
          <a:xfrm>
            <a:off x="4170784" y="2582298"/>
            <a:ext cx="2696547" cy="3020509"/>
          </a:xfrm>
          <a:prstGeom prst="rect">
            <a:avLst/>
          </a:prstGeom>
        </p:spPr>
      </p:pic>
    </p:spTree>
    <p:custDataLst>
      <p:tags r:id="rId1"/>
    </p:custDataLst>
    <p:extLst>
      <p:ext uri="{BB962C8B-B14F-4D97-AF65-F5344CB8AC3E}">
        <p14:creationId xmlns:p14="http://schemas.microsoft.com/office/powerpoint/2010/main" val="821702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Zástupný symbol pro obsah 2"/>
          <p:cNvSpPr>
            <a:spLocks noGrp="1"/>
          </p:cNvSpPr>
          <p:nvPr>
            <p:ph idx="1"/>
          </p:nvPr>
        </p:nvSpPr>
        <p:spPr>
          <a:xfrm>
            <a:off x="191344" y="879511"/>
            <a:ext cx="10972800" cy="4525963"/>
          </a:xfrm>
        </p:spPr>
        <p:txBody>
          <a:bodyPr>
            <a:normAutofit/>
          </a:bodyPr>
          <a:lstStyle/>
          <a:p>
            <a:pPr eaLnBrk="1" hangingPunct="1"/>
            <a:r>
              <a:rPr lang="cs-CZ" altLang="cs-CZ" sz="1600" dirty="0"/>
              <a:t>Templátová vlákna </a:t>
            </a:r>
            <a:r>
              <a:rPr lang="cs-CZ" altLang="cs-CZ" sz="1600" b="1" dirty="0"/>
              <a:t>antiparalelní</a:t>
            </a:r>
            <a:r>
              <a:rPr lang="cs-CZ" altLang="cs-CZ" sz="1600" dirty="0"/>
              <a:t> – jeden řetězec opožděn</a:t>
            </a:r>
          </a:p>
          <a:p>
            <a:pPr lvl="1" eaLnBrk="1" hangingPunct="1">
              <a:lnSpc>
                <a:spcPct val="150000"/>
              </a:lnSpc>
              <a:buFont typeface="Arial" panose="020B0604020202020204" pitchFamily="34" charset="0"/>
              <a:buChar char="•"/>
            </a:pPr>
            <a:r>
              <a:rPr lang="cs-CZ" altLang="cs-CZ" sz="1600" dirty="0"/>
              <a:t>Vedoucí řetězec – jeden RNA </a:t>
            </a:r>
            <a:r>
              <a:rPr lang="cs-CZ" altLang="cs-CZ" sz="1600" dirty="0" err="1"/>
              <a:t>primer</a:t>
            </a:r>
            <a:r>
              <a:rPr lang="cs-CZ" altLang="cs-CZ" sz="1600" dirty="0"/>
              <a:t> na začátku, replikace probíhá bez přerušení </a:t>
            </a:r>
          </a:p>
          <a:p>
            <a:pPr lvl="1" eaLnBrk="1" hangingPunct="1">
              <a:lnSpc>
                <a:spcPct val="150000"/>
              </a:lnSpc>
              <a:buFont typeface="Arial" panose="020B0604020202020204" pitchFamily="34" charset="0"/>
              <a:buChar char="•"/>
            </a:pPr>
            <a:r>
              <a:rPr lang="cs-CZ" altLang="cs-CZ" sz="1600" dirty="0"/>
              <a:t>Opožďující se řetězec – ve směru 5´- 3´ se diskontinuitně tvoří krátké </a:t>
            </a:r>
            <a:r>
              <a:rPr lang="cs-CZ" altLang="cs-CZ" sz="1600" b="1" dirty="0" err="1"/>
              <a:t>Okazakiho</a:t>
            </a:r>
            <a:r>
              <a:rPr lang="cs-CZ" altLang="cs-CZ" sz="1600" b="1" dirty="0"/>
              <a:t> fragmenty </a:t>
            </a:r>
            <a:endParaRPr lang="cs-CZ" altLang="cs-CZ" sz="1600" b="1" dirty="0" smtClean="0"/>
          </a:p>
          <a:p>
            <a:pPr marL="457200" lvl="1" indent="0" eaLnBrk="1" hangingPunct="1">
              <a:lnSpc>
                <a:spcPct val="150000"/>
              </a:lnSpc>
              <a:buNone/>
            </a:pPr>
            <a:r>
              <a:rPr lang="cs-CZ" altLang="cs-CZ" sz="1600" b="1" dirty="0"/>
              <a:t> </a:t>
            </a:r>
            <a:r>
              <a:rPr lang="cs-CZ" altLang="cs-CZ" sz="1600" b="1" dirty="0" smtClean="0"/>
              <a:t>     </a:t>
            </a:r>
            <a:r>
              <a:rPr lang="cs-CZ" altLang="cs-CZ" sz="1600" dirty="0" smtClean="0"/>
              <a:t>(</a:t>
            </a:r>
            <a:r>
              <a:rPr lang="cs-CZ" altLang="cs-CZ" sz="1600" dirty="0"/>
              <a:t>každý z nového RNA </a:t>
            </a:r>
            <a:r>
              <a:rPr lang="cs-CZ" altLang="cs-CZ" sz="1600" dirty="0" err="1"/>
              <a:t>primeru</a:t>
            </a:r>
            <a:r>
              <a:rPr lang="cs-CZ" altLang="cs-CZ" sz="1600" dirty="0"/>
              <a:t>), které se následně spojí </a:t>
            </a:r>
            <a:r>
              <a:rPr lang="cs-CZ" altLang="cs-CZ" sz="1600" b="1" dirty="0"/>
              <a:t>DNA ligáza</a:t>
            </a:r>
          </a:p>
          <a:p>
            <a:pPr lvl="1" eaLnBrk="1" hangingPunct="1">
              <a:lnSpc>
                <a:spcPct val="150000"/>
              </a:lnSpc>
              <a:buFont typeface="Arial" panose="020B0604020202020204" pitchFamily="34" charset="0"/>
              <a:buChar char="•"/>
            </a:pPr>
            <a:r>
              <a:rPr lang="cs-CZ" altLang="cs-CZ" sz="1600" dirty="0"/>
              <a:t>RNA </a:t>
            </a:r>
            <a:r>
              <a:rPr lang="cs-CZ" altLang="cs-CZ" sz="1600" dirty="0" err="1"/>
              <a:t>primery</a:t>
            </a:r>
            <a:r>
              <a:rPr lang="cs-CZ" altLang="cs-CZ" sz="1600" dirty="0"/>
              <a:t> jsou odstraněny 5´-3´exonukleázovou a nahrazeny 3´-5´polymerázovou aktivitou</a:t>
            </a:r>
          </a:p>
        </p:txBody>
      </p:sp>
      <p:sp>
        <p:nvSpPr>
          <p:cNvPr id="5"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Replikace DNA</a:t>
            </a:r>
          </a:p>
        </p:txBody>
      </p:sp>
      <p:pic>
        <p:nvPicPr>
          <p:cNvPr id="3" name="Obrázek 2"/>
          <p:cNvPicPr>
            <a:picLocks noChangeAspect="1"/>
          </p:cNvPicPr>
          <p:nvPr/>
        </p:nvPicPr>
        <p:blipFill>
          <a:blip r:embed="rId3"/>
          <a:stretch>
            <a:fillRect/>
          </a:stretch>
        </p:blipFill>
        <p:spPr>
          <a:xfrm>
            <a:off x="8897171" y="1203649"/>
            <a:ext cx="2892863" cy="1780223"/>
          </a:xfrm>
          <a:prstGeom prst="rect">
            <a:avLst/>
          </a:prstGeom>
        </p:spPr>
      </p:pic>
      <p:pic>
        <p:nvPicPr>
          <p:cNvPr id="4" name="Obrázek 3"/>
          <p:cNvPicPr>
            <a:picLocks noChangeAspect="1"/>
          </p:cNvPicPr>
          <p:nvPr/>
        </p:nvPicPr>
        <p:blipFill>
          <a:blip r:embed="rId4"/>
          <a:stretch>
            <a:fillRect/>
          </a:stretch>
        </p:blipFill>
        <p:spPr>
          <a:xfrm>
            <a:off x="5579706" y="3567363"/>
            <a:ext cx="5768068" cy="2958680"/>
          </a:xfrm>
          <a:prstGeom prst="rect">
            <a:avLst/>
          </a:prstGeom>
        </p:spPr>
      </p:pic>
      <p:pic>
        <p:nvPicPr>
          <p:cNvPr id="6" name="Obrázek 5"/>
          <p:cNvPicPr>
            <a:picLocks noChangeAspect="1"/>
          </p:cNvPicPr>
          <p:nvPr/>
        </p:nvPicPr>
        <p:blipFill>
          <a:blip r:embed="rId5"/>
          <a:stretch>
            <a:fillRect/>
          </a:stretch>
        </p:blipFill>
        <p:spPr>
          <a:xfrm>
            <a:off x="460068" y="3384979"/>
            <a:ext cx="4518994" cy="2364590"/>
          </a:xfrm>
          <a:prstGeom prst="rect">
            <a:avLst/>
          </a:prstGeom>
        </p:spPr>
      </p:pic>
    </p:spTree>
    <p:custDataLst>
      <p:tags r:id="rId1"/>
    </p:custDataLst>
    <p:extLst>
      <p:ext uri="{BB962C8B-B14F-4D97-AF65-F5344CB8AC3E}">
        <p14:creationId xmlns:p14="http://schemas.microsoft.com/office/powerpoint/2010/main" val="3217332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3431" y="2467418"/>
            <a:ext cx="5216907" cy="4297275"/>
          </a:xfrm>
        </p:spPr>
        <p:txBody>
          <a:bodyPr>
            <a:normAutofit/>
          </a:bodyPr>
          <a:lstStyle/>
          <a:p>
            <a:pPr marL="0" indent="0">
              <a:buNone/>
              <a:defRPr/>
            </a:pPr>
            <a:r>
              <a:rPr lang="cs-CZ" sz="1600" dirty="0"/>
              <a:t>REPLIKAČNÍ STRES (prof. Jiří </a:t>
            </a:r>
            <a:r>
              <a:rPr lang="cs-CZ" sz="1600" dirty="0" smtClean="0"/>
              <a:t>Bártek</a:t>
            </a:r>
            <a:r>
              <a:rPr lang="cs-CZ" sz="1600" dirty="0"/>
              <a:t>)</a:t>
            </a:r>
          </a:p>
          <a:p>
            <a:pPr>
              <a:defRPr/>
            </a:pPr>
            <a:r>
              <a:rPr lang="cs-CZ" sz="1600" dirty="0" smtClean="0"/>
              <a:t>Nádorová </a:t>
            </a:r>
            <a:r>
              <a:rPr lang="cs-CZ" sz="1600" dirty="0"/>
              <a:t>transformace - </a:t>
            </a:r>
            <a:r>
              <a:rPr lang="cs-CZ" sz="1600" dirty="0" err="1"/>
              <a:t>mnohokroková</a:t>
            </a:r>
            <a:r>
              <a:rPr lang="cs-CZ" sz="1600" dirty="0"/>
              <a:t> záležitost: První změna – zpravidla aktivace onkogenu způsobená (toxických látek v prostředí, kouřením, ozářením či metabolickou změnou) – vyvolá chaos v procesu replikace genomové DNA, </a:t>
            </a:r>
            <a:r>
              <a:rPr lang="cs-CZ" sz="1600" b="1" u="sng" dirty="0"/>
              <a:t>replikační stres</a:t>
            </a:r>
            <a:r>
              <a:rPr lang="cs-CZ" sz="1600" dirty="0"/>
              <a:t>, který buňka detekuje a reaguje na tento stav „nebezpečí nádorové přeměny“ </a:t>
            </a:r>
            <a:r>
              <a:rPr lang="cs-CZ" sz="1600" dirty="0" err="1"/>
              <a:t>apoptózou</a:t>
            </a:r>
            <a:r>
              <a:rPr lang="cs-CZ" sz="1600" dirty="0"/>
              <a:t>.  </a:t>
            </a:r>
          </a:p>
          <a:p>
            <a:pPr>
              <a:defRPr/>
            </a:pPr>
            <a:r>
              <a:rPr lang="cs-CZ" sz="1600" dirty="0"/>
              <a:t>Selhání kontrolních mechanismů </a:t>
            </a:r>
            <a:r>
              <a:rPr lang="cs-CZ" sz="1600" dirty="0" err="1"/>
              <a:t>apoptózy</a:t>
            </a:r>
            <a:r>
              <a:rPr lang="cs-CZ" sz="1600" dirty="0"/>
              <a:t> -nekontrolovatelné dělení poškozené </a:t>
            </a:r>
            <a:r>
              <a:rPr lang="cs-CZ" sz="1600" dirty="0" smtClean="0"/>
              <a:t>buňky </a:t>
            </a:r>
            <a:r>
              <a:rPr lang="cs-CZ" sz="1600" dirty="0"/>
              <a:t>– další replikační </a:t>
            </a:r>
            <a:r>
              <a:rPr lang="cs-CZ" sz="1600" dirty="0" smtClean="0"/>
              <a:t>stres </a:t>
            </a:r>
            <a:r>
              <a:rPr lang="cs-CZ" sz="1600" dirty="0"/>
              <a:t>- chromozomální zlomy a mutace DNA. Replikační stres pak působí opačně, místo sebevraždy vyvolává další a další </a:t>
            </a:r>
            <a:r>
              <a:rPr lang="cs-CZ" sz="1600" dirty="0" smtClean="0"/>
              <a:t>mutace.</a:t>
            </a:r>
          </a:p>
          <a:p>
            <a:pPr>
              <a:defRPr/>
            </a:pPr>
            <a:r>
              <a:rPr lang="cs-CZ" sz="1600" dirty="0" smtClean="0"/>
              <a:t>Replikační </a:t>
            </a:r>
            <a:r>
              <a:rPr lang="cs-CZ" sz="1600" dirty="0"/>
              <a:t>stres se dá </a:t>
            </a:r>
            <a:r>
              <a:rPr lang="cs-CZ" sz="1600" dirty="0" smtClean="0"/>
              <a:t>měřit (u </a:t>
            </a:r>
            <a:r>
              <a:rPr lang="cs-CZ" sz="1600" dirty="0" err="1" smtClean="0"/>
              <a:t>přednádorových</a:t>
            </a:r>
            <a:r>
              <a:rPr lang="cs-CZ" sz="1600" dirty="0" smtClean="0"/>
              <a:t> buněk)</a:t>
            </a:r>
            <a:endParaRPr lang="cs-CZ" sz="1600" dirty="0"/>
          </a:p>
          <a:p>
            <a:endParaRPr lang="en-US" sz="1600" dirty="0"/>
          </a:p>
        </p:txBody>
      </p:sp>
      <p:sp>
        <p:nvSpPr>
          <p:cNvPr id="4" name="TextovéPole 3"/>
          <p:cNvSpPr txBox="1">
            <a:spLocks noChangeArrowheads="1"/>
          </p:cNvSpPr>
          <p:nvPr/>
        </p:nvSpPr>
        <p:spPr bwMode="auto">
          <a:xfrm>
            <a:off x="6004606" y="611007"/>
            <a:ext cx="90083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20000"/>
              <a:buFont typeface="Arial" panose="020B0604020202020204" pitchFamily="34" charset="0"/>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SzPct val="120000"/>
              <a:buFont typeface="Arial" panose="020B0604020202020204" pitchFamily="34" charset="0"/>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SzPct val="12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SzTx/>
              <a:buFontTx/>
              <a:buNone/>
            </a:pPr>
            <a:r>
              <a:rPr lang="cs-CZ" altLang="cs-CZ" sz="1600" dirty="0" smtClean="0">
                <a:latin typeface="+mn-lt"/>
              </a:rPr>
              <a:t>Replikační aparát musí čelit exogenním a </a:t>
            </a:r>
            <a:r>
              <a:rPr lang="cs-CZ" altLang="cs-CZ" sz="1600" dirty="0" smtClean="0">
                <a:latin typeface="+mn-lt"/>
              </a:rPr>
              <a:t>endogenním </a:t>
            </a:r>
            <a:r>
              <a:rPr lang="cs-CZ" altLang="cs-CZ" sz="1600" dirty="0" smtClean="0">
                <a:latin typeface="+mn-lt"/>
              </a:rPr>
              <a:t>vlivům,</a:t>
            </a:r>
          </a:p>
          <a:p>
            <a:pPr>
              <a:spcBef>
                <a:spcPct val="0"/>
              </a:spcBef>
              <a:buSzTx/>
              <a:buNone/>
            </a:pPr>
            <a:r>
              <a:rPr lang="cs-CZ" altLang="cs-CZ" sz="1600" dirty="0" smtClean="0">
                <a:latin typeface="+mn-lt"/>
              </a:rPr>
              <a:t>které </a:t>
            </a:r>
            <a:r>
              <a:rPr lang="cs-CZ" altLang="cs-CZ" sz="1600" dirty="0">
                <a:latin typeface="+mn-lt"/>
              </a:rPr>
              <a:t>mohou ovlivnit jeho postup zástavou </a:t>
            </a:r>
            <a:r>
              <a:rPr lang="cs-CZ" altLang="cs-CZ" sz="1600" dirty="0" smtClean="0">
                <a:latin typeface="+mn-lt"/>
              </a:rPr>
              <a:t>replikačních </a:t>
            </a:r>
            <a:r>
              <a:rPr lang="cs-CZ" altLang="cs-CZ" sz="1600" dirty="0">
                <a:latin typeface="+mn-lt"/>
              </a:rPr>
              <a:t>vidlic. </a:t>
            </a:r>
            <a:endParaRPr lang="cs-CZ" altLang="cs-CZ" sz="1600" dirty="0" smtClean="0">
              <a:latin typeface="+mn-lt"/>
            </a:endParaRPr>
          </a:p>
          <a:p>
            <a:pPr>
              <a:spcBef>
                <a:spcPct val="0"/>
              </a:spcBef>
              <a:buSzTx/>
              <a:buNone/>
            </a:pPr>
            <a:r>
              <a:rPr lang="cs-CZ" altLang="cs-CZ" sz="1600" dirty="0" smtClean="0">
                <a:latin typeface="+mn-lt"/>
              </a:rPr>
              <a:t>Hromadění </a:t>
            </a:r>
            <a:r>
              <a:rPr lang="cs-CZ" altLang="cs-CZ" sz="1600" dirty="0">
                <a:latin typeface="+mn-lt"/>
              </a:rPr>
              <a:t>zastavených replikačních vidlic a jejich případný kolaps </a:t>
            </a:r>
            <a:endParaRPr lang="cs-CZ" altLang="cs-CZ" sz="1600" dirty="0" smtClean="0">
              <a:latin typeface="+mn-lt"/>
            </a:endParaRPr>
          </a:p>
          <a:p>
            <a:pPr>
              <a:spcBef>
                <a:spcPct val="0"/>
              </a:spcBef>
              <a:buSzTx/>
              <a:buNone/>
            </a:pPr>
            <a:r>
              <a:rPr lang="cs-CZ" altLang="cs-CZ" sz="1600" dirty="0" smtClean="0">
                <a:latin typeface="+mn-lt"/>
              </a:rPr>
              <a:t>vedoucí </a:t>
            </a:r>
            <a:r>
              <a:rPr lang="cs-CZ" altLang="cs-CZ" sz="1600" dirty="0">
                <a:latin typeface="+mn-lt"/>
              </a:rPr>
              <a:t>k formaci zlomů na DNA, které představují zásadní hrozbu pro </a:t>
            </a:r>
            <a:endParaRPr lang="cs-CZ" altLang="cs-CZ" sz="1600" dirty="0" smtClean="0">
              <a:latin typeface="+mn-lt"/>
            </a:endParaRPr>
          </a:p>
          <a:p>
            <a:pPr>
              <a:spcBef>
                <a:spcPct val="0"/>
              </a:spcBef>
              <a:buSzTx/>
              <a:buNone/>
            </a:pPr>
            <a:r>
              <a:rPr lang="cs-CZ" altLang="cs-CZ" sz="1600" dirty="0" smtClean="0">
                <a:latin typeface="+mn-lt"/>
              </a:rPr>
              <a:t>integritu </a:t>
            </a:r>
            <a:r>
              <a:rPr lang="cs-CZ" altLang="cs-CZ" sz="1600" dirty="0">
                <a:latin typeface="+mn-lt"/>
              </a:rPr>
              <a:t>genomu, se nazývá replikační stres.</a:t>
            </a:r>
            <a:endParaRPr lang="cs-CZ" altLang="cs-CZ" sz="1600" dirty="0" smtClean="0">
              <a:latin typeface="+mn-lt"/>
            </a:endParaRPr>
          </a:p>
          <a:p>
            <a:pPr eaLnBrk="1" hangingPunct="1">
              <a:spcBef>
                <a:spcPct val="0"/>
              </a:spcBef>
              <a:buSzTx/>
              <a:buFontTx/>
              <a:buNone/>
            </a:pPr>
            <a:endParaRPr lang="cs-CZ" altLang="cs-CZ" sz="1600" dirty="0" smtClean="0">
              <a:latin typeface="+mn-lt"/>
            </a:endParaRPr>
          </a:p>
        </p:txBody>
      </p:sp>
      <p:pic>
        <p:nvPicPr>
          <p:cNvPr id="5" name="Obrázek 4"/>
          <p:cNvPicPr>
            <a:picLocks noChangeAspect="1"/>
          </p:cNvPicPr>
          <p:nvPr/>
        </p:nvPicPr>
        <p:blipFill>
          <a:blip r:embed="rId3"/>
          <a:stretch>
            <a:fillRect/>
          </a:stretch>
        </p:blipFill>
        <p:spPr>
          <a:xfrm>
            <a:off x="259819" y="948866"/>
            <a:ext cx="4170543" cy="2892607"/>
          </a:xfrm>
          <a:prstGeom prst="rect">
            <a:avLst/>
          </a:prstGeom>
        </p:spPr>
      </p:pic>
      <p:pic>
        <p:nvPicPr>
          <p:cNvPr id="6" name="Obrázek 5"/>
          <p:cNvPicPr>
            <a:picLocks noChangeAspect="1"/>
          </p:cNvPicPr>
          <p:nvPr/>
        </p:nvPicPr>
        <p:blipFill>
          <a:blip r:embed="rId4"/>
          <a:stretch>
            <a:fillRect/>
          </a:stretch>
        </p:blipFill>
        <p:spPr>
          <a:xfrm>
            <a:off x="259819" y="3724464"/>
            <a:ext cx="4385731" cy="3287101"/>
          </a:xfrm>
          <a:prstGeom prst="rect">
            <a:avLst/>
          </a:prstGeom>
        </p:spPr>
      </p:pic>
      <p:sp>
        <p:nvSpPr>
          <p:cNvPr id="7" name="Obdélník 6"/>
          <p:cNvSpPr/>
          <p:nvPr/>
        </p:nvSpPr>
        <p:spPr>
          <a:xfrm>
            <a:off x="259819" y="47263"/>
            <a:ext cx="6096000" cy="1077218"/>
          </a:xfrm>
          <a:prstGeom prst="rect">
            <a:avLst/>
          </a:prstGeom>
        </p:spPr>
        <p:txBody>
          <a:bodyPr>
            <a:spAutoFit/>
          </a:bodyPr>
          <a:lstStyle/>
          <a:p>
            <a:r>
              <a:rPr lang="en-US" sz="1600" b="1" dirty="0" err="1"/>
              <a:t>Hayflickův</a:t>
            </a:r>
            <a:r>
              <a:rPr lang="en-US" sz="1600" b="1" dirty="0"/>
              <a:t> limit </a:t>
            </a:r>
            <a:r>
              <a:rPr lang="en-US" sz="1600" dirty="0"/>
              <a:t>pro </a:t>
            </a:r>
            <a:r>
              <a:rPr lang="en-US" sz="1600" dirty="0" err="1"/>
              <a:t>každou</a:t>
            </a:r>
            <a:r>
              <a:rPr lang="en-US" sz="1600" dirty="0"/>
              <a:t> </a:t>
            </a:r>
            <a:r>
              <a:rPr lang="en-US" sz="1600" dirty="0" err="1"/>
              <a:t>buňku</a:t>
            </a:r>
            <a:r>
              <a:rPr lang="en-US" sz="1600" dirty="0"/>
              <a:t> (</a:t>
            </a:r>
            <a:r>
              <a:rPr lang="en-US" sz="1600" dirty="0" err="1"/>
              <a:t>replikativní</a:t>
            </a:r>
            <a:r>
              <a:rPr lang="en-US" sz="1600" dirty="0"/>
              <a:t> senescence)</a:t>
            </a:r>
          </a:p>
          <a:p>
            <a:r>
              <a:rPr lang="en-US" sz="1600" dirty="0"/>
              <a:t>    - </a:t>
            </a:r>
            <a:r>
              <a:rPr lang="en-US" sz="1600" dirty="0" err="1"/>
              <a:t>během</a:t>
            </a:r>
            <a:r>
              <a:rPr lang="en-US" sz="1600" dirty="0"/>
              <a:t> </a:t>
            </a:r>
            <a:r>
              <a:rPr lang="en-US" sz="1600" dirty="0" err="1"/>
              <a:t>každého</a:t>
            </a:r>
            <a:r>
              <a:rPr lang="en-US" sz="1600" dirty="0"/>
              <a:t> </a:t>
            </a:r>
            <a:r>
              <a:rPr lang="en-US" sz="1600" dirty="0" err="1"/>
              <a:t>cyklu</a:t>
            </a:r>
            <a:r>
              <a:rPr lang="en-US" sz="1600" dirty="0"/>
              <a:t> se 5 </a:t>
            </a:r>
            <a:r>
              <a:rPr lang="en-US" sz="1600" dirty="0" err="1"/>
              <a:t>konec</a:t>
            </a:r>
            <a:r>
              <a:rPr lang="en-US" sz="1600" dirty="0"/>
              <a:t> </a:t>
            </a:r>
            <a:r>
              <a:rPr lang="en-US" sz="1600" dirty="0" err="1"/>
              <a:t>zkracuje</a:t>
            </a:r>
            <a:r>
              <a:rPr lang="en-US" sz="1600" dirty="0"/>
              <a:t> </a:t>
            </a:r>
          </a:p>
          <a:p>
            <a:r>
              <a:rPr lang="en-US" sz="1600" dirty="0"/>
              <a:t>     (</a:t>
            </a:r>
            <a:r>
              <a:rPr lang="en-US" sz="1600" dirty="0" err="1"/>
              <a:t>odstranění</a:t>
            </a:r>
            <a:r>
              <a:rPr lang="en-US" sz="1600" dirty="0"/>
              <a:t> </a:t>
            </a:r>
            <a:r>
              <a:rPr lang="en-US" sz="1600" dirty="0" err="1"/>
              <a:t>primery</a:t>
            </a:r>
            <a:r>
              <a:rPr lang="en-US" sz="1600" dirty="0"/>
              <a:t> z </a:t>
            </a:r>
            <a:r>
              <a:rPr lang="en-US" sz="1600" dirty="0" err="1"/>
              <a:t>okazakiho</a:t>
            </a:r>
            <a:r>
              <a:rPr lang="en-US" sz="1600" dirty="0"/>
              <a:t> </a:t>
            </a:r>
            <a:r>
              <a:rPr lang="en-US" sz="1600" dirty="0" err="1"/>
              <a:t>fragmentu</a:t>
            </a:r>
            <a:r>
              <a:rPr lang="en-US" sz="1600" dirty="0"/>
              <a:t>) -         </a:t>
            </a:r>
          </a:p>
          <a:p>
            <a:r>
              <a:rPr lang="en-US" sz="1600" dirty="0"/>
              <a:t>      </a:t>
            </a:r>
            <a:r>
              <a:rPr lang="en-US" sz="1600" dirty="0" err="1"/>
              <a:t>ztráta</a:t>
            </a:r>
            <a:r>
              <a:rPr lang="en-US" sz="1600" dirty="0"/>
              <a:t> 5-200 </a:t>
            </a:r>
            <a:r>
              <a:rPr lang="en-US" sz="1600" dirty="0" err="1" smtClean="0"/>
              <a:t>bp</a:t>
            </a:r>
            <a:r>
              <a:rPr lang="cs-CZ" sz="1600" dirty="0" smtClean="0"/>
              <a:t> </a:t>
            </a:r>
            <a:r>
              <a:rPr lang="en-US" sz="1600" dirty="0" smtClean="0"/>
              <a:t> </a:t>
            </a:r>
            <a:r>
              <a:rPr lang="en-US" sz="1600" dirty="0"/>
              <a:t>- </a:t>
            </a:r>
            <a:r>
              <a:rPr lang="en-US" sz="1600" dirty="0" err="1"/>
              <a:t>průměrná</a:t>
            </a:r>
            <a:r>
              <a:rPr lang="en-US" sz="1600" dirty="0"/>
              <a:t> </a:t>
            </a:r>
            <a:r>
              <a:rPr lang="en-US" sz="1600" dirty="0" err="1"/>
              <a:t>doba</a:t>
            </a:r>
            <a:r>
              <a:rPr lang="en-US" sz="1600" dirty="0"/>
              <a:t> - 40 -60 </a:t>
            </a:r>
            <a:r>
              <a:rPr lang="en-US" sz="1600" dirty="0" err="1"/>
              <a:t>dělení</a:t>
            </a:r>
            <a:endParaRPr lang="en-US" sz="1600" dirty="0"/>
          </a:p>
        </p:txBody>
      </p:sp>
    </p:spTree>
    <p:extLst>
      <p:ext uri="{BB962C8B-B14F-4D97-AF65-F5344CB8AC3E}">
        <p14:creationId xmlns:p14="http://schemas.microsoft.com/office/powerpoint/2010/main" val="327891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Zástupný symbol pro obsah 2"/>
          <p:cNvSpPr>
            <a:spLocks noGrp="1"/>
          </p:cNvSpPr>
          <p:nvPr>
            <p:ph idx="1"/>
          </p:nvPr>
        </p:nvSpPr>
        <p:spPr>
          <a:xfrm>
            <a:off x="191344" y="823528"/>
            <a:ext cx="5500329" cy="4852988"/>
          </a:xfrm>
        </p:spPr>
        <p:txBody>
          <a:bodyPr>
            <a:normAutofit/>
          </a:bodyPr>
          <a:lstStyle/>
          <a:p>
            <a:pPr eaLnBrk="1" hangingPunct="1"/>
            <a:r>
              <a:rPr lang="cs-CZ" altLang="cs-CZ" sz="1700" b="1" dirty="0"/>
              <a:t>přepis</a:t>
            </a:r>
            <a:r>
              <a:rPr lang="cs-CZ" altLang="cs-CZ" sz="1700" dirty="0"/>
              <a:t> informace </a:t>
            </a:r>
            <a:r>
              <a:rPr lang="cs-CZ" altLang="cs-CZ" sz="1700" dirty="0" smtClean="0"/>
              <a:t>ze sekvence </a:t>
            </a:r>
            <a:r>
              <a:rPr lang="cs-CZ" altLang="cs-CZ" sz="1700" dirty="0"/>
              <a:t>DNA do sekvence RNA</a:t>
            </a:r>
          </a:p>
          <a:p>
            <a:pPr eaLnBrk="1" hangingPunct="1"/>
            <a:r>
              <a:rPr lang="cs-CZ" altLang="cs-CZ" sz="1700" dirty="0"/>
              <a:t>jádro buňky</a:t>
            </a:r>
          </a:p>
          <a:p>
            <a:pPr eaLnBrk="1" hangingPunct="1"/>
            <a:r>
              <a:rPr lang="cs-CZ" altLang="cs-CZ" sz="1700" b="1" dirty="0" err="1"/>
              <a:t>templát</a:t>
            </a:r>
            <a:r>
              <a:rPr lang="cs-CZ" altLang="cs-CZ" sz="1700" b="1" dirty="0"/>
              <a:t> </a:t>
            </a:r>
            <a:r>
              <a:rPr lang="cs-CZ" altLang="cs-CZ" sz="1700" dirty="0"/>
              <a:t>-  vlákno DNA</a:t>
            </a:r>
          </a:p>
          <a:p>
            <a:pPr eaLnBrk="1" hangingPunct="1"/>
            <a:r>
              <a:rPr lang="cs-CZ" altLang="cs-CZ" sz="1700" dirty="0" err="1"/>
              <a:t>t</a:t>
            </a:r>
            <a:r>
              <a:rPr lang="cs-CZ" altLang="cs-CZ" sz="1700" dirty="0" err="1" smtClean="0"/>
              <a:t>ranskripty</a:t>
            </a:r>
            <a:r>
              <a:rPr lang="cs-CZ" altLang="cs-CZ" sz="1700" dirty="0" smtClean="0"/>
              <a:t> </a:t>
            </a:r>
            <a:r>
              <a:rPr lang="cs-CZ" altLang="cs-CZ" sz="1700" dirty="0"/>
              <a:t>se z </a:t>
            </a:r>
            <a:r>
              <a:rPr lang="cs-CZ" altLang="cs-CZ" sz="1700" dirty="0" err="1"/>
              <a:t>templátu</a:t>
            </a:r>
            <a:r>
              <a:rPr lang="cs-CZ" altLang="cs-CZ" sz="1700" dirty="0"/>
              <a:t> uvolňují jako </a:t>
            </a:r>
            <a:r>
              <a:rPr lang="cs-CZ" altLang="cs-CZ" sz="1700" dirty="0" err="1"/>
              <a:t>jednořetězce</a:t>
            </a:r>
            <a:endParaRPr lang="cs-CZ" altLang="cs-CZ" sz="1700" dirty="0"/>
          </a:p>
          <a:p>
            <a:pPr eaLnBrk="1" hangingPunct="1"/>
            <a:r>
              <a:rPr lang="cs-CZ" altLang="cs-CZ" sz="1700" b="1" dirty="0"/>
              <a:t>DNA-dependentní RNA polymeráza</a:t>
            </a:r>
          </a:p>
          <a:p>
            <a:pPr lvl="1" eaLnBrk="1" hangingPunct="1">
              <a:buFont typeface="Arial" panose="020B0604020202020204" pitchFamily="34" charset="0"/>
              <a:buChar char="•"/>
            </a:pPr>
            <a:r>
              <a:rPr lang="cs-CZ" altLang="cs-CZ" sz="1400" dirty="0"/>
              <a:t>3 typy (strukturně podobné, přepisují různé typy genů)</a:t>
            </a:r>
          </a:p>
          <a:p>
            <a:pPr lvl="2" eaLnBrk="1" hangingPunct="1"/>
            <a:r>
              <a:rPr lang="cs-CZ" altLang="cs-CZ" sz="1400" dirty="0"/>
              <a:t>RNA pol. I (geny kódující </a:t>
            </a:r>
            <a:r>
              <a:rPr lang="cs-CZ" altLang="cs-CZ" sz="1400" dirty="0" err="1"/>
              <a:t>rRNA</a:t>
            </a:r>
            <a:r>
              <a:rPr lang="cs-CZ" altLang="cs-CZ" sz="1400" dirty="0"/>
              <a:t>)</a:t>
            </a:r>
          </a:p>
          <a:p>
            <a:pPr lvl="2" eaLnBrk="1" hangingPunct="1"/>
            <a:r>
              <a:rPr lang="cs-CZ" altLang="cs-CZ" sz="1400" dirty="0"/>
              <a:t>RNA pol. II (geny kódující </a:t>
            </a:r>
            <a:r>
              <a:rPr lang="cs-CZ" altLang="cs-CZ" sz="1400" dirty="0" err="1"/>
              <a:t>hnRNA</a:t>
            </a:r>
            <a:r>
              <a:rPr lang="cs-CZ" altLang="cs-CZ" sz="1400" dirty="0"/>
              <a:t>)</a:t>
            </a:r>
          </a:p>
          <a:p>
            <a:pPr lvl="2" eaLnBrk="1" hangingPunct="1"/>
            <a:r>
              <a:rPr lang="cs-CZ" altLang="cs-CZ" sz="1400" dirty="0"/>
              <a:t>RNA pol. III (geny kódující </a:t>
            </a:r>
            <a:r>
              <a:rPr lang="cs-CZ" altLang="cs-CZ" sz="1400" dirty="0" err="1"/>
              <a:t>tRNA</a:t>
            </a:r>
            <a:r>
              <a:rPr lang="cs-CZ" altLang="cs-CZ" sz="1400" dirty="0"/>
              <a:t>)</a:t>
            </a:r>
          </a:p>
          <a:p>
            <a:pPr lvl="1" eaLnBrk="1" hangingPunct="1">
              <a:buFont typeface="Arial" panose="020B0604020202020204" pitchFamily="34" charset="0"/>
              <a:buChar char="•"/>
            </a:pPr>
            <a:r>
              <a:rPr lang="cs-CZ" altLang="cs-CZ" sz="1700" dirty="0"/>
              <a:t>vyžaduje přítomnost transkripčních faktorů (rozvolnění řetězců DNA, umístění RNA </a:t>
            </a:r>
            <a:r>
              <a:rPr lang="cs-CZ" altLang="cs-CZ" sz="1700" dirty="0" smtClean="0"/>
              <a:t>polymerázy </a:t>
            </a:r>
            <a:r>
              <a:rPr lang="cs-CZ" altLang="cs-CZ" sz="1700" dirty="0"/>
              <a:t>na promotor a uvolnění z promotoru)</a:t>
            </a:r>
          </a:p>
          <a:p>
            <a:pPr lvl="1" eaLnBrk="1" hangingPunct="1">
              <a:buFont typeface="Arial" panose="020B0604020202020204" pitchFamily="34" charset="0"/>
              <a:buChar char="•"/>
            </a:pPr>
            <a:r>
              <a:rPr lang="cs-CZ" altLang="cs-CZ" sz="1700" b="1" dirty="0"/>
              <a:t>Promotor</a:t>
            </a:r>
            <a:r>
              <a:rPr lang="cs-CZ" altLang="cs-CZ" sz="1700" dirty="0"/>
              <a:t> = startovací místo na DNA – TATA box, CAT box</a:t>
            </a:r>
          </a:p>
          <a:p>
            <a:pPr lvl="1" eaLnBrk="1" hangingPunct="1">
              <a:buFont typeface="Arial" panose="020B0604020202020204" pitchFamily="34" charset="0"/>
              <a:buChar char="•"/>
            </a:pPr>
            <a:r>
              <a:rPr lang="cs-CZ" altLang="cs-CZ" sz="1700" b="1" dirty="0"/>
              <a:t>Terminátor</a:t>
            </a:r>
            <a:r>
              <a:rPr lang="cs-CZ" altLang="cs-CZ" sz="1700" dirty="0"/>
              <a:t> = koncové místo - AAAA</a:t>
            </a:r>
          </a:p>
          <a:p>
            <a:pPr lvl="1" eaLnBrk="1" hangingPunct="1">
              <a:buFont typeface="Arial" panose="020B0604020202020204" pitchFamily="34" charset="0"/>
              <a:buChar char="•"/>
            </a:pPr>
            <a:endParaRPr lang="cs-CZ" altLang="cs-CZ" sz="2000" dirty="0"/>
          </a:p>
          <a:p>
            <a:pPr eaLnBrk="1" hangingPunct="1"/>
            <a:endParaRPr lang="cs-CZ" altLang="cs-CZ" dirty="0"/>
          </a:p>
        </p:txBody>
      </p:sp>
      <p:pic>
        <p:nvPicPr>
          <p:cNvPr id="31748" name="Obrázek 4"/>
          <p:cNvPicPr>
            <a:picLocks noChangeAspect="1"/>
          </p:cNvPicPr>
          <p:nvPr/>
        </p:nvPicPr>
        <p:blipFill>
          <a:blip r:embed="rId3" cstate="print">
            <a:extLst>
              <a:ext uri="{28A0092B-C50C-407E-A947-70E740481C1C}">
                <a14:useLocalDpi xmlns:a14="http://schemas.microsoft.com/office/drawing/2010/main" val="0"/>
              </a:ext>
            </a:extLst>
          </a:blip>
          <a:srcRect l="6885" t="33350" r="71854" b="30020"/>
          <a:stretch>
            <a:fillRect/>
          </a:stretch>
        </p:blipFill>
        <p:spPr bwMode="auto">
          <a:xfrm>
            <a:off x="4441370" y="4506686"/>
            <a:ext cx="3609484" cy="220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4000" b="1" dirty="0">
                <a:solidFill>
                  <a:schemeClr val="bg1"/>
                </a:solidFill>
              </a:rPr>
              <a:t>Transkripce</a:t>
            </a:r>
          </a:p>
        </p:txBody>
      </p:sp>
      <p:pic>
        <p:nvPicPr>
          <p:cNvPr id="2" name="Obrázek 1"/>
          <p:cNvPicPr>
            <a:picLocks noChangeAspect="1"/>
          </p:cNvPicPr>
          <p:nvPr/>
        </p:nvPicPr>
        <p:blipFill>
          <a:blip r:embed="rId4"/>
          <a:stretch>
            <a:fillRect/>
          </a:stretch>
        </p:blipFill>
        <p:spPr>
          <a:xfrm>
            <a:off x="6326522" y="0"/>
            <a:ext cx="5761079" cy="4636966"/>
          </a:xfrm>
          <a:prstGeom prst="rect">
            <a:avLst/>
          </a:prstGeom>
        </p:spPr>
      </p:pic>
    </p:spTree>
    <p:custDataLst>
      <p:tags r:id="rId1"/>
    </p:custDataLst>
    <p:extLst>
      <p:ext uri="{BB962C8B-B14F-4D97-AF65-F5344CB8AC3E}">
        <p14:creationId xmlns:p14="http://schemas.microsoft.com/office/powerpoint/2010/main" val="204359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Zástupný symbol pro obsah 2"/>
          <p:cNvSpPr>
            <a:spLocks noGrp="1"/>
          </p:cNvSpPr>
          <p:nvPr>
            <p:ph idx="1"/>
          </p:nvPr>
        </p:nvSpPr>
        <p:spPr>
          <a:xfrm>
            <a:off x="421357" y="983113"/>
            <a:ext cx="5419606" cy="5734928"/>
          </a:xfrm>
        </p:spPr>
        <p:txBody>
          <a:bodyPr>
            <a:normAutofit fontScale="92500" lnSpcReduction="10000"/>
          </a:bodyPr>
          <a:lstStyle/>
          <a:p>
            <a:pPr marL="0" indent="0" eaLnBrk="1" hangingPunct="1">
              <a:lnSpc>
                <a:spcPct val="150000"/>
              </a:lnSpc>
              <a:buNone/>
            </a:pPr>
            <a:r>
              <a:rPr lang="cs-CZ" altLang="cs-CZ" sz="2000" dirty="0"/>
              <a:t>Modifikace primárních </a:t>
            </a:r>
            <a:r>
              <a:rPr lang="cs-CZ" altLang="cs-CZ" sz="2000" dirty="0" err="1" smtClean="0"/>
              <a:t>transkriptů</a:t>
            </a:r>
            <a:r>
              <a:rPr lang="cs-CZ" altLang="cs-CZ" sz="2000" dirty="0" smtClean="0"/>
              <a:t>:</a:t>
            </a:r>
          </a:p>
          <a:p>
            <a:pPr eaLnBrk="1" hangingPunct="1">
              <a:lnSpc>
                <a:spcPct val="150000"/>
              </a:lnSpc>
            </a:pPr>
            <a:r>
              <a:rPr lang="cs-CZ" altLang="cs-CZ" sz="2000" dirty="0" smtClean="0"/>
              <a:t>Připojení </a:t>
            </a:r>
            <a:r>
              <a:rPr lang="cs-CZ" altLang="cs-CZ" sz="2000" b="1" dirty="0"/>
              <a:t>čepičky</a:t>
            </a:r>
            <a:r>
              <a:rPr lang="cs-CZ" altLang="cs-CZ" sz="2000" dirty="0"/>
              <a:t> na 5´konec (podílí se na řízení translace </a:t>
            </a:r>
            <a:r>
              <a:rPr lang="cs-CZ" altLang="cs-CZ" sz="2000" dirty="0" err="1" smtClean="0"/>
              <a:t>mRNA</a:t>
            </a:r>
            <a:r>
              <a:rPr lang="cs-CZ" altLang="cs-CZ" sz="2000" dirty="0" smtClean="0"/>
              <a:t>)</a:t>
            </a:r>
          </a:p>
          <a:p>
            <a:pPr eaLnBrk="1" hangingPunct="1">
              <a:lnSpc>
                <a:spcPct val="150000"/>
              </a:lnSpc>
            </a:pPr>
            <a:endParaRPr lang="cs-CZ" altLang="cs-CZ" sz="2000" dirty="0"/>
          </a:p>
          <a:p>
            <a:pPr eaLnBrk="1" hangingPunct="1">
              <a:lnSpc>
                <a:spcPct val="150000"/>
              </a:lnSpc>
            </a:pPr>
            <a:endParaRPr lang="cs-CZ" altLang="cs-CZ" sz="2000" dirty="0" smtClean="0"/>
          </a:p>
          <a:p>
            <a:pPr eaLnBrk="1" hangingPunct="1">
              <a:lnSpc>
                <a:spcPct val="150000"/>
              </a:lnSpc>
            </a:pPr>
            <a:endParaRPr lang="cs-CZ" altLang="cs-CZ" sz="2000" dirty="0"/>
          </a:p>
          <a:p>
            <a:pPr eaLnBrk="1" hangingPunct="1">
              <a:lnSpc>
                <a:spcPct val="150000"/>
              </a:lnSpc>
            </a:pPr>
            <a:endParaRPr lang="cs-CZ" altLang="cs-CZ" sz="2000" dirty="0" smtClean="0"/>
          </a:p>
          <a:p>
            <a:pPr eaLnBrk="1" hangingPunct="1">
              <a:lnSpc>
                <a:spcPct val="150000"/>
              </a:lnSpc>
            </a:pPr>
            <a:endParaRPr lang="cs-CZ" altLang="cs-CZ" sz="2000" dirty="0"/>
          </a:p>
          <a:p>
            <a:pPr eaLnBrk="1" hangingPunct="1">
              <a:lnSpc>
                <a:spcPct val="150000"/>
              </a:lnSpc>
            </a:pPr>
            <a:endParaRPr lang="cs-CZ" altLang="cs-CZ" sz="2000" dirty="0" smtClean="0"/>
          </a:p>
          <a:p>
            <a:pPr eaLnBrk="1" hangingPunct="1">
              <a:lnSpc>
                <a:spcPct val="150000"/>
              </a:lnSpc>
            </a:pPr>
            <a:r>
              <a:rPr lang="cs-CZ" altLang="cs-CZ" sz="2000" dirty="0" smtClean="0"/>
              <a:t>Připojení </a:t>
            </a:r>
            <a:r>
              <a:rPr lang="cs-CZ" altLang="cs-CZ" sz="2000" b="1" dirty="0" err="1"/>
              <a:t>polyadenylačního</a:t>
            </a:r>
            <a:r>
              <a:rPr lang="cs-CZ" altLang="cs-CZ" sz="2000" b="1" dirty="0"/>
              <a:t> řetězce </a:t>
            </a:r>
            <a:r>
              <a:rPr lang="cs-CZ" altLang="cs-CZ" sz="2000" dirty="0"/>
              <a:t>na 3´konec</a:t>
            </a:r>
          </a:p>
          <a:p>
            <a:pPr eaLnBrk="1" hangingPunct="1">
              <a:lnSpc>
                <a:spcPct val="150000"/>
              </a:lnSpc>
            </a:pPr>
            <a:r>
              <a:rPr lang="cs-CZ" altLang="cs-CZ" sz="2000" b="1" dirty="0"/>
              <a:t>Sestřih </a:t>
            </a:r>
            <a:r>
              <a:rPr lang="cs-CZ" altLang="cs-CZ" sz="2000" dirty="0"/>
              <a:t>(</a:t>
            </a:r>
            <a:r>
              <a:rPr lang="cs-CZ" altLang="cs-CZ" sz="2000" dirty="0" err="1"/>
              <a:t>splicing</a:t>
            </a:r>
            <a:r>
              <a:rPr lang="cs-CZ" altLang="cs-CZ" sz="2000" dirty="0"/>
              <a:t>) RNA – vystřižení intronů za vzniku zralé </a:t>
            </a:r>
            <a:r>
              <a:rPr lang="cs-CZ" altLang="cs-CZ" sz="2000" dirty="0" err="1"/>
              <a:t>mRNA</a:t>
            </a:r>
            <a:endParaRPr lang="cs-CZ" altLang="cs-CZ" sz="2000" dirty="0"/>
          </a:p>
        </p:txBody>
      </p:sp>
      <p:pic>
        <p:nvPicPr>
          <p:cNvPr id="32773" name="Obrázek 1"/>
          <p:cNvPicPr>
            <a:picLocks noChangeAspect="1"/>
          </p:cNvPicPr>
          <p:nvPr/>
        </p:nvPicPr>
        <p:blipFill>
          <a:blip r:embed="rId3" cstate="print">
            <a:extLst>
              <a:ext uri="{28A0092B-C50C-407E-A947-70E740481C1C}">
                <a14:useLocalDpi xmlns:a14="http://schemas.microsoft.com/office/drawing/2010/main" val="0"/>
              </a:ext>
            </a:extLst>
          </a:blip>
          <a:srcRect l="5704" t="30019" r="74216" b="36682"/>
          <a:stretch>
            <a:fillRect/>
          </a:stretch>
        </p:blipFill>
        <p:spPr bwMode="auto">
          <a:xfrm>
            <a:off x="1973560" y="2777901"/>
            <a:ext cx="33623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err="1">
                <a:solidFill>
                  <a:schemeClr val="bg1"/>
                </a:solidFill>
              </a:rPr>
              <a:t>Posttranskripční</a:t>
            </a:r>
            <a:r>
              <a:rPr lang="cs-CZ" sz="4000" b="1" dirty="0">
                <a:solidFill>
                  <a:schemeClr val="bg1"/>
                </a:solidFill>
              </a:rPr>
              <a:t> modifikace</a:t>
            </a:r>
          </a:p>
        </p:txBody>
      </p:sp>
      <p:pic>
        <p:nvPicPr>
          <p:cNvPr id="2" name="Obrázek 1"/>
          <p:cNvPicPr>
            <a:picLocks noChangeAspect="1"/>
          </p:cNvPicPr>
          <p:nvPr/>
        </p:nvPicPr>
        <p:blipFill>
          <a:blip r:embed="rId4"/>
          <a:stretch>
            <a:fillRect/>
          </a:stretch>
        </p:blipFill>
        <p:spPr>
          <a:xfrm>
            <a:off x="421357" y="2402063"/>
            <a:ext cx="847965" cy="751676"/>
          </a:xfrm>
          <a:prstGeom prst="rect">
            <a:avLst/>
          </a:prstGeom>
        </p:spPr>
      </p:pic>
      <p:pic>
        <p:nvPicPr>
          <p:cNvPr id="7" name="Obráze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9253" y="3109496"/>
            <a:ext cx="1585686" cy="163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6"/>
          <a:stretch>
            <a:fillRect/>
          </a:stretch>
        </p:blipFill>
        <p:spPr>
          <a:xfrm>
            <a:off x="6285026" y="932572"/>
            <a:ext cx="5638234" cy="3690657"/>
          </a:xfrm>
          <a:prstGeom prst="rect">
            <a:avLst/>
          </a:prstGeom>
        </p:spPr>
      </p:pic>
      <p:pic>
        <p:nvPicPr>
          <p:cNvPr id="4" name="Obrázek 3"/>
          <p:cNvPicPr>
            <a:picLocks noChangeAspect="1"/>
          </p:cNvPicPr>
          <p:nvPr/>
        </p:nvPicPr>
        <p:blipFill>
          <a:blip r:embed="rId7"/>
          <a:stretch>
            <a:fillRect/>
          </a:stretch>
        </p:blipFill>
        <p:spPr>
          <a:xfrm>
            <a:off x="8882742" y="4528471"/>
            <a:ext cx="2661459" cy="2189569"/>
          </a:xfrm>
          <a:prstGeom prst="rect">
            <a:avLst/>
          </a:prstGeom>
        </p:spPr>
      </p:pic>
    </p:spTree>
    <p:custDataLst>
      <p:tags r:id="rId1"/>
    </p:custDataLst>
    <p:extLst>
      <p:ext uri="{BB962C8B-B14F-4D97-AF65-F5344CB8AC3E}">
        <p14:creationId xmlns:p14="http://schemas.microsoft.com/office/powerpoint/2010/main" val="1092134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Zástupný symbol pro obsah 2"/>
          <p:cNvSpPr>
            <a:spLocks noGrp="1"/>
          </p:cNvSpPr>
          <p:nvPr>
            <p:ph idx="1"/>
          </p:nvPr>
        </p:nvSpPr>
        <p:spPr>
          <a:xfrm>
            <a:off x="404326" y="839555"/>
            <a:ext cx="11596329" cy="532045"/>
          </a:xfrm>
        </p:spPr>
        <p:txBody>
          <a:bodyPr>
            <a:normAutofit/>
          </a:bodyPr>
          <a:lstStyle/>
          <a:p>
            <a:pPr marL="0" indent="0" eaLnBrk="1" hangingPunct="1">
              <a:buNone/>
            </a:pPr>
            <a:r>
              <a:rPr lang="cs-CZ" altLang="cs-CZ" sz="1600" dirty="0"/>
              <a:t>Překlad genetické informace z </a:t>
            </a:r>
            <a:r>
              <a:rPr lang="cs-CZ" altLang="cs-CZ" sz="1600" dirty="0" err="1"/>
              <a:t>mRNA</a:t>
            </a:r>
            <a:r>
              <a:rPr lang="cs-CZ" altLang="cs-CZ" sz="1600" dirty="0"/>
              <a:t> do sekvence AMK v polypeptidu (pomocí genetického kódu)</a:t>
            </a:r>
          </a:p>
          <a:p>
            <a:pPr lvl="1" eaLnBrk="1" hangingPunct="1"/>
            <a:endParaRPr lang="cs-CZ" altLang="cs-CZ" sz="1800" dirty="0"/>
          </a:p>
        </p:txBody>
      </p:sp>
      <p:sp>
        <p:nvSpPr>
          <p:cNvPr id="6" name="TextovéPole 5"/>
          <p:cNvSpPr txBox="1"/>
          <p:nvPr/>
        </p:nvSpPr>
        <p:spPr>
          <a:xfrm>
            <a:off x="191344" y="1105577"/>
            <a:ext cx="7291807" cy="6032421"/>
          </a:xfrm>
          <a:prstGeom prst="rect">
            <a:avLst/>
          </a:prstGeom>
          <a:noFill/>
        </p:spPr>
        <p:txBody>
          <a:bodyPr wrap="square">
            <a:spAutoFit/>
          </a:bodyPr>
          <a:lstStyle/>
          <a:p>
            <a:pPr marL="285750" indent="-285750" eaLnBrk="1" fontAlgn="auto" hangingPunct="1">
              <a:lnSpc>
                <a:spcPct val="150000"/>
              </a:lnSpc>
              <a:spcBef>
                <a:spcPts val="0"/>
              </a:spcBef>
              <a:spcAft>
                <a:spcPts val="0"/>
              </a:spcAft>
              <a:buFont typeface="Arial" panose="020B0604020202020204" pitchFamily="34" charset="0"/>
              <a:buChar char="•"/>
              <a:defRPr/>
            </a:pPr>
            <a:r>
              <a:rPr lang="cs-CZ" sz="1400" dirty="0"/>
              <a:t>Fáze – iniciace, elongace, terminace</a:t>
            </a:r>
          </a:p>
          <a:p>
            <a:pPr marL="285750" indent="-285750" eaLnBrk="1" fontAlgn="auto" hangingPunct="1">
              <a:lnSpc>
                <a:spcPct val="150000"/>
              </a:lnSpc>
              <a:spcBef>
                <a:spcPts val="0"/>
              </a:spcBef>
              <a:spcAft>
                <a:spcPts val="0"/>
              </a:spcAft>
              <a:buFont typeface="Arial" panose="020B0604020202020204" pitchFamily="34" charset="0"/>
              <a:buChar char="•"/>
              <a:defRPr/>
            </a:pPr>
            <a:r>
              <a:rPr lang="cs-CZ" sz="1400" dirty="0"/>
              <a:t>Enzym - </a:t>
            </a:r>
            <a:r>
              <a:rPr lang="cs-CZ" sz="1400" dirty="0" err="1"/>
              <a:t>Aminoacyl-tRNA</a:t>
            </a:r>
            <a:r>
              <a:rPr lang="cs-CZ" sz="1400" dirty="0"/>
              <a:t> </a:t>
            </a:r>
            <a:r>
              <a:rPr lang="cs-CZ" sz="1400" dirty="0" err="1" smtClean="0"/>
              <a:t>syntetáza</a:t>
            </a:r>
            <a:r>
              <a:rPr lang="cs-CZ" sz="1400" dirty="0" smtClean="0"/>
              <a:t>  (20 druhů)</a:t>
            </a:r>
          </a:p>
          <a:p>
            <a:pPr>
              <a:lnSpc>
                <a:spcPct val="150000"/>
              </a:lnSpc>
              <a:defRPr/>
            </a:pPr>
            <a:r>
              <a:rPr lang="cs-CZ" sz="1400" dirty="0"/>
              <a:t> </a:t>
            </a:r>
            <a:r>
              <a:rPr lang="cs-CZ" sz="1400" dirty="0" smtClean="0"/>
              <a:t>       ligáza - navázání AMK na </a:t>
            </a:r>
            <a:r>
              <a:rPr lang="cs-CZ" sz="1400" dirty="0" err="1" smtClean="0"/>
              <a:t>tRNA</a:t>
            </a:r>
            <a:r>
              <a:rPr lang="cs-CZ" sz="1400" dirty="0" smtClean="0"/>
              <a:t>;  katalyzuje:</a:t>
            </a:r>
          </a:p>
          <a:p>
            <a:pPr>
              <a:lnSpc>
                <a:spcPct val="150000"/>
              </a:lnSpc>
              <a:defRPr/>
            </a:pPr>
            <a:r>
              <a:rPr lang="cs-CZ" sz="1200" dirty="0"/>
              <a:t> </a:t>
            </a:r>
            <a:r>
              <a:rPr lang="cs-CZ" sz="1200" dirty="0" smtClean="0"/>
              <a:t>      1. navázání AMK k ATP - aktivace  a  vznik </a:t>
            </a:r>
            <a:r>
              <a:rPr lang="cs-CZ" sz="1200" dirty="0" err="1" smtClean="0"/>
              <a:t>aminoacyl-adenylát</a:t>
            </a:r>
            <a:r>
              <a:rPr lang="cs-CZ" sz="1200" dirty="0" smtClean="0"/>
              <a:t> (přechodný produkt -</a:t>
            </a:r>
            <a:r>
              <a:rPr lang="cs-CZ" sz="1200" dirty="0" err="1" smtClean="0"/>
              <a:t>tRNA</a:t>
            </a:r>
            <a:r>
              <a:rPr lang="cs-CZ" sz="1200" dirty="0"/>
              <a:t>, na </a:t>
            </a:r>
            <a:r>
              <a:rPr lang="cs-CZ" sz="1200" dirty="0" smtClean="0"/>
              <a:t>3</a:t>
            </a:r>
            <a:r>
              <a:rPr lang="cs-CZ" sz="1200" dirty="0"/>
              <a:t>' </a:t>
            </a:r>
            <a:r>
              <a:rPr lang="cs-CZ" sz="1200" dirty="0" smtClean="0"/>
              <a:t>– adenosin) </a:t>
            </a:r>
          </a:p>
          <a:p>
            <a:pPr>
              <a:lnSpc>
                <a:spcPct val="150000"/>
              </a:lnSpc>
              <a:defRPr/>
            </a:pPr>
            <a:r>
              <a:rPr lang="cs-CZ" sz="1200" dirty="0"/>
              <a:t> </a:t>
            </a:r>
            <a:r>
              <a:rPr lang="cs-CZ" sz="1200" dirty="0" smtClean="0"/>
              <a:t>      2. připojen </a:t>
            </a:r>
            <a:r>
              <a:rPr lang="cs-CZ" sz="1200" dirty="0"/>
              <a:t>přes karboxylovou skupinu aminokyseliny k 2' nebo 3' hydroxylové skupině koncového </a:t>
            </a:r>
            <a:endParaRPr lang="cs-CZ" sz="1200" dirty="0" smtClean="0"/>
          </a:p>
          <a:p>
            <a:pPr>
              <a:lnSpc>
                <a:spcPct val="150000"/>
              </a:lnSpc>
              <a:defRPr/>
            </a:pPr>
            <a:r>
              <a:rPr lang="cs-CZ" sz="1200" dirty="0" smtClean="0"/>
              <a:t>          adenosinu </a:t>
            </a:r>
            <a:r>
              <a:rPr lang="cs-CZ" sz="1200" dirty="0" err="1"/>
              <a:t>tRNA</a:t>
            </a:r>
            <a:r>
              <a:rPr lang="cs-CZ" sz="1200" dirty="0"/>
              <a:t> molekuly, čímž vzniká tzv. </a:t>
            </a:r>
            <a:r>
              <a:rPr lang="cs-CZ" sz="1200" dirty="0" err="1" smtClean="0"/>
              <a:t>aminoacyl-tRNA</a:t>
            </a:r>
            <a:r>
              <a:rPr lang="cs-CZ" sz="1200" dirty="0"/>
              <a:t> </a:t>
            </a:r>
            <a:r>
              <a:rPr lang="cs-CZ" sz="1200" dirty="0" smtClean="0"/>
              <a:t>- </a:t>
            </a:r>
            <a:r>
              <a:rPr lang="cs-CZ" sz="1200" dirty="0"/>
              <a:t>putuje na A-místo </a:t>
            </a:r>
            <a:r>
              <a:rPr lang="cs-CZ" sz="1200" dirty="0" smtClean="0"/>
              <a:t>ribozomu - </a:t>
            </a:r>
            <a:r>
              <a:rPr lang="cs-CZ" sz="1200" dirty="0"/>
              <a:t>místo </a:t>
            </a:r>
            <a:r>
              <a:rPr lang="cs-CZ" sz="1200" dirty="0" smtClean="0"/>
              <a:t>translace</a:t>
            </a:r>
          </a:p>
          <a:p>
            <a:pPr>
              <a:lnSpc>
                <a:spcPct val="150000"/>
              </a:lnSpc>
              <a:defRPr/>
            </a:pPr>
            <a:r>
              <a:rPr lang="cs-CZ" sz="1200" dirty="0" smtClean="0"/>
              <a:t>      3. </a:t>
            </a:r>
            <a:r>
              <a:rPr lang="cs-CZ" sz="1200" dirty="0" err="1" smtClean="0"/>
              <a:t>proofreeding</a:t>
            </a:r>
            <a:r>
              <a:rPr lang="cs-CZ" sz="1200" dirty="0" smtClean="0"/>
              <a:t> – hydrolýza AMK a </a:t>
            </a:r>
            <a:r>
              <a:rPr lang="cs-CZ" sz="1200" dirty="0" err="1" smtClean="0"/>
              <a:t>tRNA</a:t>
            </a:r>
            <a:r>
              <a:rPr lang="cs-CZ" sz="1200" dirty="0" smtClean="0"/>
              <a:t>                </a:t>
            </a:r>
          </a:p>
          <a:p>
            <a:pPr>
              <a:lnSpc>
                <a:spcPct val="150000"/>
              </a:lnSpc>
              <a:defRPr/>
            </a:pPr>
            <a:r>
              <a:rPr lang="cs-CZ" sz="1400" dirty="0"/>
              <a:t> </a:t>
            </a:r>
            <a:r>
              <a:rPr lang="cs-CZ" sz="1400" dirty="0" smtClean="0"/>
              <a:t>     Iniciační </a:t>
            </a:r>
            <a:r>
              <a:rPr lang="cs-CZ" sz="1400" dirty="0"/>
              <a:t>komplex se tvoří na 5´konci </a:t>
            </a:r>
            <a:r>
              <a:rPr lang="cs-CZ" sz="1400" dirty="0" err="1"/>
              <a:t>mRNA</a:t>
            </a:r>
            <a:r>
              <a:rPr lang="cs-CZ" sz="1400" dirty="0"/>
              <a:t> (čepička</a:t>
            </a:r>
            <a:r>
              <a:rPr lang="cs-CZ" sz="1400" dirty="0" smtClean="0"/>
              <a:t>), zkoumá </a:t>
            </a:r>
            <a:r>
              <a:rPr lang="cs-CZ" sz="1400" dirty="0" err="1"/>
              <a:t>mRNA</a:t>
            </a:r>
            <a:r>
              <a:rPr lang="cs-CZ" sz="1400" dirty="0"/>
              <a:t> od 5´konce a </a:t>
            </a:r>
            <a:r>
              <a:rPr lang="cs-CZ" sz="1400" dirty="0" smtClean="0"/>
              <a:t>        </a:t>
            </a:r>
          </a:p>
          <a:p>
            <a:pPr>
              <a:lnSpc>
                <a:spcPct val="150000"/>
              </a:lnSpc>
              <a:defRPr/>
            </a:pPr>
            <a:r>
              <a:rPr lang="cs-CZ" sz="1400" dirty="0"/>
              <a:t> </a:t>
            </a:r>
            <a:r>
              <a:rPr lang="cs-CZ" sz="1400" dirty="0" smtClean="0"/>
              <a:t>     hledá </a:t>
            </a:r>
            <a:r>
              <a:rPr lang="cs-CZ" sz="1400" b="1" dirty="0"/>
              <a:t>iniciační kodon AUG</a:t>
            </a:r>
          </a:p>
          <a:p>
            <a:pPr marL="285750" indent="-285750" eaLnBrk="1" fontAlgn="auto" hangingPunct="1">
              <a:lnSpc>
                <a:spcPct val="150000"/>
              </a:lnSpc>
              <a:spcBef>
                <a:spcPts val="0"/>
              </a:spcBef>
              <a:spcAft>
                <a:spcPts val="0"/>
              </a:spcAft>
              <a:buFont typeface="Arial" panose="020B0604020202020204" pitchFamily="34" charset="0"/>
              <a:buChar char="•"/>
              <a:defRPr/>
            </a:pPr>
            <a:r>
              <a:rPr lang="cs-CZ" sz="1400" dirty="0"/>
              <a:t>Terminace translace: </a:t>
            </a:r>
            <a:r>
              <a:rPr lang="cs-CZ" sz="1400" b="1" dirty="0"/>
              <a:t>UAA, UAG, </a:t>
            </a:r>
            <a:r>
              <a:rPr lang="cs-CZ" sz="1400" b="1" dirty="0" smtClean="0"/>
              <a:t>UGA</a:t>
            </a:r>
          </a:p>
          <a:p>
            <a:pPr marL="285750" indent="-285750" eaLnBrk="1" fontAlgn="auto" hangingPunct="1">
              <a:lnSpc>
                <a:spcPct val="150000"/>
              </a:lnSpc>
              <a:spcBef>
                <a:spcPts val="0"/>
              </a:spcBef>
              <a:spcAft>
                <a:spcPts val="0"/>
              </a:spcAft>
              <a:buFont typeface="Arial" panose="020B0604020202020204" pitchFamily="34" charset="0"/>
              <a:buChar char="•"/>
              <a:defRPr/>
            </a:pPr>
            <a:endParaRPr lang="cs-CZ" sz="1600" b="1" dirty="0"/>
          </a:p>
          <a:p>
            <a:pPr marL="285750" indent="-285750" eaLnBrk="1" fontAlgn="auto" hangingPunct="1">
              <a:lnSpc>
                <a:spcPct val="150000"/>
              </a:lnSpc>
              <a:spcBef>
                <a:spcPts val="0"/>
              </a:spcBef>
              <a:spcAft>
                <a:spcPts val="0"/>
              </a:spcAft>
              <a:buFont typeface="Arial" panose="020B0604020202020204" pitchFamily="34" charset="0"/>
              <a:buChar char="•"/>
              <a:defRPr/>
            </a:pPr>
            <a:endParaRPr lang="cs-CZ" sz="1600" b="1" dirty="0" smtClean="0"/>
          </a:p>
          <a:p>
            <a:pPr marL="285750" indent="-285750" eaLnBrk="1" fontAlgn="auto" hangingPunct="1">
              <a:lnSpc>
                <a:spcPct val="150000"/>
              </a:lnSpc>
              <a:spcBef>
                <a:spcPts val="0"/>
              </a:spcBef>
              <a:spcAft>
                <a:spcPts val="0"/>
              </a:spcAft>
              <a:buFont typeface="Arial" panose="020B0604020202020204" pitchFamily="34" charset="0"/>
              <a:buChar char="•"/>
              <a:defRPr/>
            </a:pPr>
            <a:endParaRPr lang="cs-CZ" sz="1600" b="1" dirty="0"/>
          </a:p>
          <a:p>
            <a:pPr marL="285750" indent="-285750">
              <a:buFont typeface="Arial" panose="020B0604020202020204" pitchFamily="34" charset="0"/>
              <a:buChar char="•"/>
              <a:defRPr/>
            </a:pPr>
            <a:r>
              <a:rPr lang="cs-CZ" sz="1400" b="1" dirty="0" smtClean="0"/>
              <a:t>1 </a:t>
            </a:r>
            <a:r>
              <a:rPr lang="cs-CZ" sz="1400" b="1" dirty="0"/>
              <a:t>gen - 1 protein</a:t>
            </a:r>
          </a:p>
          <a:p>
            <a:pPr>
              <a:defRPr/>
            </a:pPr>
            <a:r>
              <a:rPr lang="cs-CZ" sz="1400" b="1" dirty="0" smtClean="0"/>
              <a:t>       geny </a:t>
            </a:r>
            <a:r>
              <a:rPr lang="cs-CZ" sz="1400" b="1" dirty="0"/>
              <a:t>kódující více proteinů:</a:t>
            </a:r>
          </a:p>
          <a:p>
            <a:pPr>
              <a:defRPr/>
            </a:pPr>
            <a:r>
              <a:rPr lang="cs-CZ" sz="1600" dirty="0"/>
              <a:t>         </a:t>
            </a:r>
            <a:r>
              <a:rPr lang="cs-CZ" sz="1200" dirty="0" smtClean="0"/>
              <a:t>Alternativní </a:t>
            </a:r>
            <a:r>
              <a:rPr lang="cs-CZ" sz="1200" dirty="0"/>
              <a:t>sestřih</a:t>
            </a:r>
          </a:p>
          <a:p>
            <a:pPr>
              <a:defRPr/>
            </a:pPr>
            <a:r>
              <a:rPr lang="cs-CZ" sz="1200" dirty="0"/>
              <a:t>           Různé čtecí rámce</a:t>
            </a:r>
          </a:p>
          <a:p>
            <a:pPr>
              <a:defRPr/>
            </a:pPr>
            <a:r>
              <a:rPr lang="cs-CZ" sz="1200" dirty="0"/>
              <a:t>           Různá místa iniciace a terminace</a:t>
            </a:r>
          </a:p>
          <a:p>
            <a:pPr>
              <a:defRPr/>
            </a:pPr>
            <a:r>
              <a:rPr lang="cs-CZ" sz="1200" dirty="0"/>
              <a:t>           Přeskok v čtecím rámci</a:t>
            </a:r>
          </a:p>
          <a:p>
            <a:pPr>
              <a:defRPr/>
            </a:pPr>
            <a:r>
              <a:rPr lang="cs-CZ" sz="1200" dirty="0"/>
              <a:t>           </a:t>
            </a:r>
            <a:r>
              <a:rPr lang="cs-CZ" sz="1200" dirty="0" err="1"/>
              <a:t>Epigenetika</a:t>
            </a:r>
            <a:endParaRPr lang="cs-CZ" sz="1200" dirty="0"/>
          </a:p>
          <a:p>
            <a:pPr marL="285750" indent="-285750" eaLnBrk="1" fontAlgn="auto" hangingPunct="1">
              <a:lnSpc>
                <a:spcPct val="150000"/>
              </a:lnSpc>
              <a:spcBef>
                <a:spcPts val="0"/>
              </a:spcBef>
              <a:spcAft>
                <a:spcPts val="0"/>
              </a:spcAft>
              <a:buFont typeface="Arial" panose="020B0604020202020204" pitchFamily="34" charset="0"/>
              <a:buChar char="•"/>
              <a:defRPr/>
            </a:pPr>
            <a:endParaRPr lang="cs-CZ" sz="1600" b="1" dirty="0" smtClean="0"/>
          </a:p>
        </p:txBody>
      </p:sp>
      <p:sp>
        <p:nvSpPr>
          <p:cNvPr id="7"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Translace</a:t>
            </a:r>
          </a:p>
        </p:txBody>
      </p:sp>
      <p:pic>
        <p:nvPicPr>
          <p:cNvPr id="8" name="Picture 2" descr="Translation | Description, Process, &amp; Location | Britan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519" y="1212980"/>
            <a:ext cx="5034481" cy="5034481"/>
          </a:xfrm>
          <a:prstGeom prst="rect">
            <a:avLst/>
          </a:prstGeom>
          <a:noFill/>
          <a:extLst>
            <a:ext uri="{909E8E84-426E-40DD-AFC4-6F175D3DCCD1}">
              <a14:hiddenFill xmlns:a14="http://schemas.microsoft.com/office/drawing/2010/main">
                <a:solidFill>
                  <a:srgbClr val="FFFFFF"/>
                </a:solidFill>
              </a14:hiddenFill>
            </a:ext>
          </a:extLst>
        </p:spPr>
      </p:pic>
      <p:pic>
        <p:nvPicPr>
          <p:cNvPr id="9" name="Zástupný symbol pro obsah 7"/>
          <p:cNvPicPr>
            <a:picLocks noChangeAspect="1"/>
          </p:cNvPicPr>
          <p:nvPr/>
        </p:nvPicPr>
        <p:blipFill>
          <a:blip r:embed="rId5"/>
          <a:stretch>
            <a:fillRect/>
          </a:stretch>
        </p:blipFill>
        <p:spPr>
          <a:xfrm>
            <a:off x="3891397" y="3569079"/>
            <a:ext cx="3299183" cy="2372579"/>
          </a:xfrm>
          <a:prstGeom prst="rect">
            <a:avLst/>
          </a:prstGeom>
        </p:spPr>
      </p:pic>
      <p:pic>
        <p:nvPicPr>
          <p:cNvPr id="4" name="Obrázek 3"/>
          <p:cNvPicPr>
            <a:picLocks noChangeAspect="1"/>
          </p:cNvPicPr>
          <p:nvPr/>
        </p:nvPicPr>
        <p:blipFill>
          <a:blip r:embed="rId6"/>
          <a:stretch>
            <a:fillRect/>
          </a:stretch>
        </p:blipFill>
        <p:spPr>
          <a:xfrm>
            <a:off x="531406" y="4195290"/>
            <a:ext cx="930615" cy="918262"/>
          </a:xfrm>
          <a:prstGeom prst="rect">
            <a:avLst/>
          </a:prstGeom>
        </p:spPr>
      </p:pic>
      <p:sp>
        <p:nvSpPr>
          <p:cNvPr id="2" name="TextovéPole 1"/>
          <p:cNvSpPr txBox="1"/>
          <p:nvPr/>
        </p:nvSpPr>
        <p:spPr>
          <a:xfrm>
            <a:off x="3924458" y="6172791"/>
            <a:ext cx="3714222" cy="800219"/>
          </a:xfrm>
          <a:prstGeom prst="rect">
            <a:avLst/>
          </a:prstGeom>
          <a:noFill/>
        </p:spPr>
        <p:txBody>
          <a:bodyPr wrap="none" rtlCol="0">
            <a:spAutoFit/>
          </a:bodyPr>
          <a:lstStyle/>
          <a:p>
            <a:pPr marL="285750" indent="-285750">
              <a:buFont typeface="Arial" panose="020B0604020202020204" pitchFamily="34" charset="0"/>
              <a:buChar char="•"/>
              <a:defRPr/>
            </a:pPr>
            <a:r>
              <a:rPr lang="cs-CZ" sz="1400" dirty="0"/>
              <a:t>1 protein - potřebný pro více biolog. procesů</a:t>
            </a:r>
          </a:p>
          <a:p>
            <a:pPr marL="285750" indent="-285750">
              <a:buFont typeface="Arial" panose="020B0604020202020204" pitchFamily="34" charset="0"/>
              <a:buChar char="•"/>
              <a:defRPr/>
            </a:pPr>
            <a:r>
              <a:rPr lang="cs-CZ" sz="1400" dirty="0"/>
              <a:t>1 biologický proces - více proteinů</a:t>
            </a:r>
          </a:p>
          <a:p>
            <a:endParaRPr lang="en-US" dirty="0"/>
          </a:p>
        </p:txBody>
      </p:sp>
      <p:pic>
        <p:nvPicPr>
          <p:cNvPr id="3" name="Obrázek 2"/>
          <p:cNvPicPr>
            <a:picLocks noChangeAspect="1"/>
          </p:cNvPicPr>
          <p:nvPr/>
        </p:nvPicPr>
        <p:blipFill>
          <a:blip r:embed="rId7"/>
          <a:stretch>
            <a:fillRect/>
          </a:stretch>
        </p:blipFill>
        <p:spPr>
          <a:xfrm>
            <a:off x="1802083" y="4207258"/>
            <a:ext cx="1532552" cy="1191211"/>
          </a:xfrm>
          <a:prstGeom prst="rect">
            <a:avLst/>
          </a:prstGeom>
        </p:spPr>
      </p:pic>
    </p:spTree>
    <p:custDataLst>
      <p:tags r:id="rId1"/>
    </p:custDataLst>
    <p:extLst>
      <p:ext uri="{BB962C8B-B14F-4D97-AF65-F5344CB8AC3E}">
        <p14:creationId xmlns:p14="http://schemas.microsoft.com/office/powerpoint/2010/main" val="3242990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2"/>
          <a:stretch>
            <a:fillRect/>
          </a:stretch>
        </p:blipFill>
        <p:spPr>
          <a:xfrm>
            <a:off x="2789936" y="4413092"/>
            <a:ext cx="3594034" cy="2257899"/>
          </a:xfrm>
          <a:prstGeom prst="rect">
            <a:avLst/>
          </a:prstGeom>
        </p:spPr>
      </p:pic>
      <p:sp>
        <p:nvSpPr>
          <p:cNvPr id="2" name="Nadpis 1"/>
          <p:cNvSpPr>
            <a:spLocks noGrp="1"/>
          </p:cNvSpPr>
          <p:nvPr>
            <p:ph type="title"/>
          </p:nvPr>
        </p:nvSpPr>
        <p:spPr/>
        <p:txBody>
          <a:bodyPr/>
          <a:lstStyle/>
          <a:p>
            <a:endParaRPr lang="en-US"/>
          </a:p>
        </p:txBody>
      </p:sp>
      <p:sp>
        <p:nvSpPr>
          <p:cNvPr id="5" name="Zástupný symbol pro obsah 6"/>
          <p:cNvSpPr txBox="1">
            <a:spLocks/>
          </p:cNvSpPr>
          <p:nvPr/>
        </p:nvSpPr>
        <p:spPr>
          <a:xfrm>
            <a:off x="191344" y="943860"/>
            <a:ext cx="6433391" cy="4598182"/>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defRPr/>
            </a:pPr>
            <a:r>
              <a:rPr lang="cs-CZ" sz="1600" b="1" dirty="0"/>
              <a:t>1. translace na ribozomech v cytosolu</a:t>
            </a:r>
          </a:p>
          <a:p>
            <a:pPr>
              <a:spcBef>
                <a:spcPts val="0"/>
              </a:spcBef>
              <a:defRPr/>
            </a:pPr>
            <a:r>
              <a:rPr lang="cs-CZ" sz="1600" b="1" dirty="0"/>
              <a:t>2. translace na ribozomech vázající se na RER</a:t>
            </a:r>
          </a:p>
          <a:p>
            <a:pPr marL="0" indent="0">
              <a:buNone/>
              <a:defRPr/>
            </a:pPr>
            <a:r>
              <a:rPr lang="cs-CZ" sz="1600" dirty="0" smtClean="0"/>
              <a:t>        </a:t>
            </a:r>
            <a:r>
              <a:rPr lang="en-US" sz="1600" dirty="0" smtClean="0"/>
              <a:t>mRNA </a:t>
            </a:r>
            <a:r>
              <a:rPr lang="cs-CZ" sz="1600" dirty="0"/>
              <a:t>pro</a:t>
            </a:r>
            <a:r>
              <a:rPr lang="en-US" sz="1600" dirty="0"/>
              <a:t> </a:t>
            </a:r>
            <a:r>
              <a:rPr lang="en-US" sz="1600" dirty="0" err="1"/>
              <a:t>polypeptid</a:t>
            </a:r>
            <a:r>
              <a:rPr lang="en-US" sz="1600" dirty="0"/>
              <a:t> (protein</a:t>
            </a:r>
            <a:r>
              <a:rPr lang="cs-CZ" sz="1600" dirty="0"/>
              <a:t>/</a:t>
            </a:r>
            <a:r>
              <a:rPr lang="en-US" sz="1600" dirty="0"/>
              <a:t> pre</a:t>
            </a:r>
            <a:r>
              <a:rPr lang="cs-CZ" sz="1600" dirty="0"/>
              <a:t>k</a:t>
            </a:r>
            <a:r>
              <a:rPr lang="en-US" sz="1600" dirty="0" err="1"/>
              <a:t>ur</a:t>
            </a:r>
            <a:r>
              <a:rPr lang="cs-CZ" sz="1600" dirty="0"/>
              <a:t>z</a:t>
            </a:r>
            <a:r>
              <a:rPr lang="en-US" sz="1600" dirty="0"/>
              <a:t>or</a:t>
            </a:r>
            <a:r>
              <a:rPr lang="cs-CZ" sz="1600" dirty="0"/>
              <a:t> hormonu</a:t>
            </a:r>
            <a:r>
              <a:rPr lang="en-US" sz="1600" dirty="0"/>
              <a:t>) </a:t>
            </a:r>
            <a:r>
              <a:rPr lang="cs-CZ" sz="1600" dirty="0" err="1"/>
              <a:t>sekretovaný</a:t>
            </a:r>
            <a:r>
              <a:rPr lang="cs-CZ" sz="1600" dirty="0"/>
              <a:t> </a:t>
            </a:r>
            <a:r>
              <a:rPr lang="cs-CZ" sz="1600" dirty="0" smtClean="0"/>
              <a:t>       </a:t>
            </a:r>
          </a:p>
          <a:p>
            <a:pPr marL="0" indent="0">
              <a:buNone/>
              <a:defRPr/>
            </a:pPr>
            <a:r>
              <a:rPr lang="cs-CZ" sz="1600" dirty="0"/>
              <a:t> </a:t>
            </a:r>
            <a:r>
              <a:rPr lang="cs-CZ" sz="1600" dirty="0" smtClean="0"/>
              <a:t>       z buňky ven</a:t>
            </a:r>
            <a:r>
              <a:rPr lang="cs-CZ" sz="1600" dirty="0"/>
              <a:t>/ součást membrány</a:t>
            </a:r>
          </a:p>
          <a:p>
            <a:pPr marL="171450" indent="-171450">
              <a:defRPr/>
            </a:pPr>
            <a:r>
              <a:rPr lang="en-US" sz="1200" i="1" dirty="0"/>
              <a:t>The attachment is always </a:t>
            </a:r>
            <a:r>
              <a:rPr lang="en-US" sz="1200" b="1" i="1" dirty="0"/>
              <a:t>temporary </a:t>
            </a:r>
            <a:r>
              <a:rPr lang="en-US" sz="1200" i="1" dirty="0"/>
              <a:t>(depends on the cell’s need to secrete</a:t>
            </a:r>
            <a:r>
              <a:rPr lang="cs-CZ" sz="1200" i="1" dirty="0"/>
              <a:t>)</a:t>
            </a:r>
          </a:p>
          <a:p>
            <a:pPr marL="171450" indent="-171450">
              <a:defRPr/>
            </a:pPr>
            <a:r>
              <a:rPr lang="cs-CZ" sz="1200" i="1" dirty="0"/>
              <a:t>A</a:t>
            </a:r>
            <a:r>
              <a:rPr lang="en-US" sz="1200" i="1" dirty="0"/>
              <a:t>n individual ribosome might be membrane-bound when it is making one protein, </a:t>
            </a:r>
            <a:r>
              <a:rPr lang="en-US" sz="1200" i="1" dirty="0" smtClean="0"/>
              <a:t>but </a:t>
            </a:r>
            <a:r>
              <a:rPr lang="en-US" sz="1200" i="1" dirty="0"/>
              <a:t>free in the cytosol when it makes another protein</a:t>
            </a:r>
            <a:endParaRPr lang="cs-CZ" sz="1200" i="1" dirty="0"/>
          </a:p>
          <a:p>
            <a:pPr marL="171450" indent="-171450">
              <a:defRPr/>
            </a:pPr>
            <a:r>
              <a:rPr lang="en-US" sz="1200" i="1" dirty="0"/>
              <a:t>Proteins bound for a variety of locations (ER, Golgi, lysosomes, plasma membrane, secretion...) are translated by ribosomes in the cytoplasm but need to get into the ER. </a:t>
            </a:r>
            <a:endParaRPr lang="cs-CZ" sz="1200" i="1" dirty="0"/>
          </a:p>
          <a:p>
            <a:pPr marL="171450" indent="-171450">
              <a:defRPr/>
            </a:pPr>
            <a:r>
              <a:rPr lang="en-US" sz="1200" i="1" dirty="0"/>
              <a:t>The signal required for their transport into the ER is </a:t>
            </a:r>
            <a:r>
              <a:rPr lang="en-US" sz="1200" b="1" i="1" dirty="0"/>
              <a:t>a short signal sequence at the beginning </a:t>
            </a:r>
            <a:r>
              <a:rPr lang="en-US" sz="1200" i="1" dirty="0"/>
              <a:t>of the protein. When this begins to emerge from the ribosome's exit tunnel -- before translation of the rest of the protein -- it binds to a signal recognition peptide (SRP) that guides the ribosome to bind the ER. Then the protein can be channeled directly into the ER as translation continues. When translation finishes, the ribosome dissociates from the ER again.</a:t>
            </a:r>
            <a:endParaRPr lang="cs-CZ" sz="1200" i="1" dirty="0"/>
          </a:p>
          <a:p>
            <a:pPr>
              <a:spcBef>
                <a:spcPts val="0"/>
              </a:spcBef>
              <a:defRPr/>
            </a:pPr>
            <a:endParaRPr lang="cs-CZ" sz="1200" dirty="0"/>
          </a:p>
          <a:p>
            <a:pPr marL="0" indent="0">
              <a:buFont typeface="Arial" pitchFamily="34" charset="0"/>
              <a:buNone/>
              <a:defRPr/>
            </a:pPr>
            <a:r>
              <a:rPr lang="cs-CZ" sz="1600" b="1" dirty="0" err="1" smtClean="0"/>
              <a:t>Posttranslační</a:t>
            </a:r>
            <a:r>
              <a:rPr lang="cs-CZ" sz="1600" b="1" dirty="0" smtClean="0"/>
              <a:t> úpravy</a:t>
            </a:r>
          </a:p>
          <a:p>
            <a:pPr marL="0" indent="0">
              <a:buNone/>
              <a:defRPr/>
            </a:pPr>
            <a:r>
              <a:rPr lang="cs-CZ" sz="1600" b="1" dirty="0" smtClean="0"/>
              <a:t>organelové cílení</a:t>
            </a:r>
          </a:p>
          <a:p>
            <a:pPr marL="0" indent="0">
              <a:buNone/>
              <a:defRPr/>
            </a:pPr>
            <a:r>
              <a:rPr lang="cs-CZ" sz="1600" b="1" dirty="0" smtClean="0"/>
              <a:t>složení do aktivního stavu</a:t>
            </a:r>
          </a:p>
          <a:p>
            <a:pPr marL="0" indent="0">
              <a:buNone/>
              <a:defRPr/>
            </a:pPr>
            <a:r>
              <a:rPr lang="cs-CZ" sz="1600" b="1" dirty="0" smtClean="0"/>
              <a:t>terciální a kvartérní struktura</a:t>
            </a:r>
            <a:endParaRPr lang="cs-CZ" sz="1600" b="1" dirty="0"/>
          </a:p>
        </p:txBody>
      </p:sp>
      <p:sp>
        <p:nvSpPr>
          <p:cNvPr id="6"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Translace</a:t>
            </a:r>
          </a:p>
        </p:txBody>
      </p:sp>
      <p:pic>
        <p:nvPicPr>
          <p:cNvPr id="7" name="Obrázek 6"/>
          <p:cNvPicPr>
            <a:picLocks noChangeAspect="1"/>
          </p:cNvPicPr>
          <p:nvPr/>
        </p:nvPicPr>
        <p:blipFill>
          <a:blip r:embed="rId3"/>
          <a:stretch>
            <a:fillRect/>
          </a:stretch>
        </p:blipFill>
        <p:spPr>
          <a:xfrm>
            <a:off x="6457950" y="4295773"/>
            <a:ext cx="5734050" cy="2562225"/>
          </a:xfrm>
          <a:prstGeom prst="rect">
            <a:avLst/>
          </a:prstGeom>
        </p:spPr>
      </p:pic>
      <p:pic>
        <p:nvPicPr>
          <p:cNvPr id="10" name="Obrázek 9"/>
          <p:cNvPicPr>
            <a:picLocks noChangeAspect="1"/>
          </p:cNvPicPr>
          <p:nvPr/>
        </p:nvPicPr>
        <p:blipFill>
          <a:blip r:embed="rId4"/>
          <a:stretch>
            <a:fillRect/>
          </a:stretch>
        </p:blipFill>
        <p:spPr>
          <a:xfrm>
            <a:off x="6698715" y="943860"/>
            <a:ext cx="5493285" cy="3089165"/>
          </a:xfrm>
          <a:prstGeom prst="rect">
            <a:avLst/>
          </a:prstGeom>
        </p:spPr>
      </p:pic>
    </p:spTree>
    <p:extLst>
      <p:ext uri="{BB962C8B-B14F-4D97-AF65-F5344CB8AC3E}">
        <p14:creationId xmlns:p14="http://schemas.microsoft.com/office/powerpoint/2010/main" val="2716724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344" y="188640"/>
            <a:ext cx="11809312" cy="562074"/>
          </a:xfrm>
          <a:solidFill>
            <a:srgbClr val="0000FF"/>
          </a:solidFill>
        </p:spPr>
        <p:txBody>
          <a:bodyPr>
            <a:noAutofit/>
          </a:bodyPr>
          <a:lstStyle/>
          <a:p>
            <a:r>
              <a:rPr lang="cs-CZ" sz="4000" b="1" dirty="0">
                <a:solidFill>
                  <a:schemeClr val="bg1"/>
                </a:solidFill>
              </a:rPr>
              <a:t>Základní pojmy</a:t>
            </a:r>
            <a:endParaRPr lang="en-GB" sz="4000" b="1" dirty="0">
              <a:solidFill>
                <a:schemeClr val="bg1"/>
              </a:solidFill>
            </a:endParaRPr>
          </a:p>
        </p:txBody>
      </p:sp>
      <p:sp>
        <p:nvSpPr>
          <p:cNvPr id="3" name="Zástupný symbol pro obsah 2"/>
          <p:cNvSpPr>
            <a:spLocks noGrp="1"/>
          </p:cNvSpPr>
          <p:nvPr>
            <p:ph idx="1"/>
          </p:nvPr>
        </p:nvSpPr>
        <p:spPr>
          <a:xfrm>
            <a:off x="479376" y="1124744"/>
            <a:ext cx="5576191" cy="3755166"/>
          </a:xfrm>
        </p:spPr>
        <p:txBody>
          <a:bodyPr>
            <a:normAutofit fontScale="70000" lnSpcReduction="20000"/>
          </a:bodyPr>
          <a:lstStyle/>
          <a:p>
            <a:pPr marL="0" indent="0">
              <a:buNone/>
            </a:pPr>
            <a:r>
              <a:rPr lang="cs-CZ" sz="2400" b="1" dirty="0"/>
              <a:t>Genetika</a:t>
            </a:r>
            <a:r>
              <a:rPr lang="cs-CZ" sz="2400" dirty="0"/>
              <a:t> </a:t>
            </a:r>
          </a:p>
          <a:p>
            <a:pPr lvl="1">
              <a:buFont typeface="Arial" panose="020B0604020202020204" pitchFamily="34" charset="0"/>
              <a:buChar char="•"/>
            </a:pPr>
            <a:r>
              <a:rPr lang="cs-CZ" sz="2000" dirty="0"/>
              <a:t>obor zabývající dědičností a variabilitou kvantitativních a kvalitativních znaků všech živých organismů </a:t>
            </a:r>
            <a:endParaRPr lang="cs-CZ" sz="2000" dirty="0" smtClean="0"/>
          </a:p>
          <a:p>
            <a:pPr lvl="1">
              <a:buFont typeface="Arial" panose="020B0604020202020204" pitchFamily="34" charset="0"/>
              <a:buChar char="•"/>
            </a:pPr>
            <a:endParaRPr lang="cs-CZ" sz="2000" dirty="0" smtClean="0"/>
          </a:p>
          <a:p>
            <a:pPr marL="0" indent="0">
              <a:buNone/>
            </a:pPr>
            <a:r>
              <a:rPr lang="cs-CZ" sz="2400" b="1" dirty="0"/>
              <a:t>Genomika</a:t>
            </a:r>
          </a:p>
          <a:p>
            <a:pPr lvl="1">
              <a:buFont typeface="Arial" panose="020B0604020202020204" pitchFamily="34" charset="0"/>
              <a:buChar char="•"/>
            </a:pPr>
            <a:r>
              <a:rPr lang="cs-CZ" sz="2000" dirty="0"/>
              <a:t>obor genetiky, který se snaží stanovit úplnou genetickou informaci organismu a interpretovat ji v termínech životních pochodů </a:t>
            </a:r>
          </a:p>
          <a:p>
            <a:pPr lvl="1">
              <a:buFont typeface="Arial" panose="020B0604020202020204" pitchFamily="34" charset="0"/>
              <a:buChar char="•"/>
            </a:pPr>
            <a:endParaRPr lang="cs-CZ" sz="1800" dirty="0"/>
          </a:p>
          <a:p>
            <a:pPr marL="0" indent="0">
              <a:buNone/>
            </a:pPr>
            <a:r>
              <a:rPr lang="cs-CZ" sz="2400" b="1" dirty="0"/>
              <a:t>Gen</a:t>
            </a:r>
            <a:r>
              <a:rPr lang="cs-CZ" sz="2400" dirty="0"/>
              <a:t> </a:t>
            </a:r>
          </a:p>
          <a:p>
            <a:pPr lvl="1">
              <a:buFont typeface="Arial" panose="020B0604020202020204" pitchFamily="34" charset="0"/>
              <a:buChar char="•"/>
            </a:pPr>
            <a:r>
              <a:rPr lang="cs-CZ" sz="2000" dirty="0"/>
              <a:t>základní jednotka dědičnosti (genetické informace)</a:t>
            </a:r>
          </a:p>
          <a:p>
            <a:pPr lvl="1">
              <a:buFont typeface="Arial" panose="020B0604020202020204" pitchFamily="34" charset="0"/>
              <a:buChar char="•"/>
            </a:pPr>
            <a:r>
              <a:rPr lang="cs-CZ" sz="2000" dirty="0"/>
              <a:t>konkrétní úsek molekuly DNA, který nese informaci pro tvorbu bílkoviny nebo nukleové </a:t>
            </a:r>
            <a:r>
              <a:rPr lang="cs-CZ" sz="2000" dirty="0" smtClean="0"/>
              <a:t>kyseliny (RNA)</a:t>
            </a:r>
            <a:endParaRPr lang="cs-CZ" sz="2000" dirty="0"/>
          </a:p>
          <a:p>
            <a:pPr lvl="1">
              <a:buFont typeface="Arial" panose="020B0604020202020204" pitchFamily="34" charset="0"/>
              <a:buChar char="•"/>
            </a:pPr>
            <a:r>
              <a:rPr lang="cs-CZ" sz="2000" dirty="0"/>
              <a:t>skládá se z exonů a intronů</a:t>
            </a:r>
          </a:p>
          <a:p>
            <a:pPr marL="457200" lvl="1" indent="0">
              <a:buNone/>
            </a:pPr>
            <a:r>
              <a:rPr lang="cs-CZ" sz="2000" dirty="0"/>
              <a:t>	 strukturní </a:t>
            </a:r>
          </a:p>
          <a:p>
            <a:pPr marL="457200" lvl="1" indent="0">
              <a:buNone/>
            </a:pPr>
            <a:r>
              <a:rPr lang="cs-CZ" sz="2000" dirty="0"/>
              <a:t>	 funkční</a:t>
            </a:r>
          </a:p>
          <a:p>
            <a:pPr marL="0" indent="0">
              <a:buNone/>
            </a:pPr>
            <a:endParaRPr lang="cs-CZ" sz="2000" b="1" dirty="0"/>
          </a:p>
          <a:p>
            <a:endParaRPr lang="cs-CZ" sz="2000" b="1" dirty="0"/>
          </a:p>
          <a:p>
            <a:endParaRPr lang="cs-CZ" sz="2000" b="1" dirty="0"/>
          </a:p>
          <a:p>
            <a:endParaRPr lang="cs-CZ" sz="2000" b="1" dirty="0"/>
          </a:p>
        </p:txBody>
      </p:sp>
      <p:pic>
        <p:nvPicPr>
          <p:cNvPr id="8" name="Obrázek 7"/>
          <p:cNvPicPr>
            <a:picLocks noChangeAspect="1"/>
          </p:cNvPicPr>
          <p:nvPr/>
        </p:nvPicPr>
        <p:blipFill>
          <a:blip r:embed="rId3"/>
          <a:stretch>
            <a:fillRect/>
          </a:stretch>
        </p:blipFill>
        <p:spPr>
          <a:xfrm>
            <a:off x="830578" y="4634107"/>
            <a:ext cx="2223893" cy="2223893"/>
          </a:xfrm>
          <a:prstGeom prst="rect">
            <a:avLst/>
          </a:prstGeom>
        </p:spPr>
      </p:pic>
      <p:pic>
        <p:nvPicPr>
          <p:cNvPr id="9" name="Obrázek 8"/>
          <p:cNvPicPr>
            <a:picLocks noChangeAspect="1"/>
          </p:cNvPicPr>
          <p:nvPr/>
        </p:nvPicPr>
        <p:blipFill>
          <a:blip r:embed="rId4"/>
          <a:stretch>
            <a:fillRect/>
          </a:stretch>
        </p:blipFill>
        <p:spPr>
          <a:xfrm>
            <a:off x="53759" y="4346847"/>
            <a:ext cx="1259177" cy="1259177"/>
          </a:xfrm>
          <a:prstGeom prst="rect">
            <a:avLst/>
          </a:prstGeom>
        </p:spPr>
      </p:pic>
      <p:pic>
        <p:nvPicPr>
          <p:cNvPr id="5" name="Obrázek 4"/>
          <p:cNvPicPr>
            <a:picLocks noChangeAspect="1"/>
          </p:cNvPicPr>
          <p:nvPr/>
        </p:nvPicPr>
        <p:blipFill>
          <a:blip r:embed="rId5"/>
          <a:stretch>
            <a:fillRect/>
          </a:stretch>
        </p:blipFill>
        <p:spPr>
          <a:xfrm>
            <a:off x="2608023" y="4276749"/>
            <a:ext cx="4704117" cy="2481621"/>
          </a:xfrm>
          <a:prstGeom prst="rect">
            <a:avLst/>
          </a:prstGeom>
        </p:spPr>
      </p:pic>
      <p:pic>
        <p:nvPicPr>
          <p:cNvPr id="4" name="Obrázek 3"/>
          <p:cNvPicPr>
            <a:picLocks noChangeAspect="1"/>
          </p:cNvPicPr>
          <p:nvPr/>
        </p:nvPicPr>
        <p:blipFill>
          <a:blip r:embed="rId6" cstate="print"/>
          <a:stretch>
            <a:fillRect/>
          </a:stretch>
        </p:blipFill>
        <p:spPr>
          <a:xfrm>
            <a:off x="6629467" y="4439985"/>
            <a:ext cx="5562533" cy="1613134"/>
          </a:xfrm>
          <a:prstGeom prst="rect">
            <a:avLst/>
          </a:prstGeom>
        </p:spPr>
      </p:pic>
      <p:pic>
        <p:nvPicPr>
          <p:cNvPr id="11" name="Obrázek 10"/>
          <p:cNvPicPr>
            <a:picLocks noChangeAspect="1"/>
          </p:cNvPicPr>
          <p:nvPr/>
        </p:nvPicPr>
        <p:blipFill>
          <a:blip r:embed="rId7"/>
          <a:stretch>
            <a:fillRect/>
          </a:stretch>
        </p:blipFill>
        <p:spPr>
          <a:xfrm>
            <a:off x="7384206" y="913950"/>
            <a:ext cx="3835351" cy="3170035"/>
          </a:xfrm>
          <a:prstGeom prst="rect">
            <a:avLst/>
          </a:prstGeom>
        </p:spPr>
      </p:pic>
    </p:spTree>
    <p:extLst>
      <p:ext uri="{BB962C8B-B14F-4D97-AF65-F5344CB8AC3E}">
        <p14:creationId xmlns:p14="http://schemas.microsoft.com/office/powerpoint/2010/main" val="3321359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dirty="0"/>
          </a:p>
        </p:txBody>
      </p:sp>
      <p:pic>
        <p:nvPicPr>
          <p:cNvPr id="4" name="Obrázek 3"/>
          <p:cNvPicPr>
            <a:picLocks noChangeAspect="1"/>
          </p:cNvPicPr>
          <p:nvPr/>
        </p:nvPicPr>
        <p:blipFill>
          <a:blip r:embed="rId2"/>
          <a:stretch>
            <a:fillRect/>
          </a:stretch>
        </p:blipFill>
        <p:spPr>
          <a:xfrm>
            <a:off x="261254" y="0"/>
            <a:ext cx="8320087" cy="6018226"/>
          </a:xfrm>
          <a:prstGeom prst="rect">
            <a:avLst/>
          </a:prstGeom>
        </p:spPr>
      </p:pic>
      <p:pic>
        <p:nvPicPr>
          <p:cNvPr id="5" name="Obrázek 4"/>
          <p:cNvPicPr>
            <a:picLocks noChangeAspect="1"/>
          </p:cNvPicPr>
          <p:nvPr/>
        </p:nvPicPr>
        <p:blipFill>
          <a:blip r:embed="rId3"/>
          <a:stretch>
            <a:fillRect/>
          </a:stretch>
        </p:blipFill>
        <p:spPr>
          <a:xfrm>
            <a:off x="353004" y="5804823"/>
            <a:ext cx="8136585" cy="943199"/>
          </a:xfrm>
          <a:prstGeom prst="rect">
            <a:avLst/>
          </a:prstGeom>
        </p:spPr>
      </p:pic>
      <p:sp>
        <p:nvSpPr>
          <p:cNvPr id="6" name="TextovéPole 5"/>
          <p:cNvSpPr txBox="1"/>
          <p:nvPr/>
        </p:nvSpPr>
        <p:spPr>
          <a:xfrm>
            <a:off x="1667228" y="6642556"/>
            <a:ext cx="8382423" cy="215444"/>
          </a:xfrm>
          <a:prstGeom prst="rect">
            <a:avLst/>
          </a:prstGeom>
          <a:noFill/>
        </p:spPr>
        <p:txBody>
          <a:bodyPr wrap="none" rtlCol="0">
            <a:spAutoFit/>
          </a:bodyPr>
          <a:lstStyle/>
          <a:p>
            <a:r>
              <a:rPr lang="en-US" sz="800" dirty="0"/>
              <a:t>https://www.researchgate.net/publication/350032586_RNA_Localization_and_Local_Translation_in_Glia_in_Neurological_and_Neurodegenerative_Diseases_Lessons_from_Neurons/figures?lo=1</a:t>
            </a:r>
          </a:p>
        </p:txBody>
      </p:sp>
      <p:sp>
        <p:nvSpPr>
          <p:cNvPr id="7" name="TextovéPole 6"/>
          <p:cNvSpPr txBox="1"/>
          <p:nvPr/>
        </p:nvSpPr>
        <p:spPr>
          <a:xfrm>
            <a:off x="7884658" y="379507"/>
            <a:ext cx="4307342" cy="4524315"/>
          </a:xfrm>
          <a:prstGeom prst="rect">
            <a:avLst/>
          </a:prstGeom>
          <a:noFill/>
        </p:spPr>
        <p:txBody>
          <a:bodyPr wrap="square" rtlCol="0">
            <a:spAutoFit/>
          </a:bodyPr>
          <a:lstStyle/>
          <a:p>
            <a:r>
              <a:rPr lang="cs-CZ" sz="1200" dirty="0" smtClean="0"/>
              <a:t>- </a:t>
            </a:r>
            <a:r>
              <a:rPr lang="en-US" sz="1200" dirty="0" smtClean="0"/>
              <a:t>cells </a:t>
            </a:r>
            <a:r>
              <a:rPr lang="en-US" sz="1200" dirty="0"/>
              <a:t>consume </a:t>
            </a:r>
            <a:r>
              <a:rPr lang="en-US" sz="1200" b="1" dirty="0"/>
              <a:t>a large amount of their available energy </a:t>
            </a:r>
            <a:r>
              <a:rPr lang="en-US" sz="1200" dirty="0"/>
              <a:t>for the process of </a:t>
            </a:r>
            <a:r>
              <a:rPr lang="en-US" sz="1200" b="1" dirty="0"/>
              <a:t>translation and for protein folding, </a:t>
            </a:r>
            <a:r>
              <a:rPr lang="en-US" sz="1200" dirty="0"/>
              <a:t>it is not surprising that most stresses cause an inhibition in global protein synthesis</a:t>
            </a:r>
            <a:r>
              <a:rPr lang="cs-CZ" sz="1200" dirty="0" smtClean="0"/>
              <a:t>cell </a:t>
            </a:r>
          </a:p>
          <a:p>
            <a:r>
              <a:rPr lang="cs-CZ" sz="1200" dirty="0" smtClean="0"/>
              <a:t>-</a:t>
            </a:r>
            <a:r>
              <a:rPr lang="en-US" sz="1200" b="1" dirty="0" smtClean="0"/>
              <a:t>stress</a:t>
            </a:r>
            <a:r>
              <a:rPr lang="cs-CZ" sz="1200" dirty="0" smtClean="0"/>
              <a:t> (</a:t>
            </a:r>
            <a:r>
              <a:rPr lang="cs-CZ" sz="1200" dirty="0" err="1" smtClean="0"/>
              <a:t>cancerogeneisis</a:t>
            </a:r>
            <a:r>
              <a:rPr lang="cs-CZ" sz="1200" dirty="0" smtClean="0"/>
              <a:t>-</a:t>
            </a:r>
            <a:r>
              <a:rPr lang="en-US" sz="1200" dirty="0"/>
              <a:t>hypoxia, acidosis and nutrient starvation</a:t>
            </a:r>
            <a:r>
              <a:rPr lang="cs-CZ" sz="1200" dirty="0" smtClean="0"/>
              <a:t>) -</a:t>
            </a:r>
            <a:r>
              <a:rPr lang="en-US" sz="1200" dirty="0" smtClean="0"/>
              <a:t> cause </a:t>
            </a:r>
            <a:r>
              <a:rPr lang="en-US" sz="1200" dirty="0"/>
              <a:t>the </a:t>
            </a:r>
            <a:r>
              <a:rPr lang="en-US" sz="1200" b="1" dirty="0"/>
              <a:t>accumulation of </a:t>
            </a:r>
            <a:r>
              <a:rPr lang="en-US" sz="1200" b="1" dirty="0" smtClean="0"/>
              <a:t>unfolded</a:t>
            </a:r>
            <a:r>
              <a:rPr lang="cs-CZ" sz="1200" b="1" dirty="0" smtClean="0"/>
              <a:t> </a:t>
            </a:r>
            <a:r>
              <a:rPr lang="en-US" sz="1200" b="1" dirty="0" smtClean="0"/>
              <a:t>proteins </a:t>
            </a:r>
            <a:r>
              <a:rPr lang="en-US" sz="1200" b="1" dirty="0"/>
              <a:t>in the </a:t>
            </a:r>
            <a:r>
              <a:rPr lang="cs-CZ" sz="1200" b="1" dirty="0" smtClean="0"/>
              <a:t>ER </a:t>
            </a:r>
            <a:r>
              <a:rPr lang="cs-CZ" sz="1200" dirty="0" smtClean="0"/>
              <a:t>- </a:t>
            </a:r>
            <a:r>
              <a:rPr lang="en-US" sz="1200" dirty="0" smtClean="0"/>
              <a:t>a </a:t>
            </a:r>
            <a:r>
              <a:rPr lang="en-US" sz="1200" dirty="0"/>
              <a:t>major organelle that is </a:t>
            </a:r>
            <a:r>
              <a:rPr lang="en-US" sz="1200" dirty="0" smtClean="0"/>
              <a:t>involved </a:t>
            </a:r>
            <a:r>
              <a:rPr lang="en-US" sz="1200" dirty="0"/>
              <a:t>in protein synthesis, preservation of cellular homeostasis, </a:t>
            </a:r>
            <a:r>
              <a:rPr lang="en-US" sz="1200" dirty="0" smtClean="0"/>
              <a:t>and </a:t>
            </a:r>
            <a:r>
              <a:rPr lang="en-US" sz="1200" dirty="0"/>
              <a:t>adaptation to </a:t>
            </a:r>
            <a:r>
              <a:rPr lang="en-US" sz="1200" dirty="0" err="1"/>
              <a:t>unfavourable</a:t>
            </a:r>
            <a:r>
              <a:rPr lang="en-US" sz="1200" dirty="0"/>
              <a:t> </a:t>
            </a:r>
            <a:r>
              <a:rPr lang="en-US" sz="1200" dirty="0" err="1" smtClean="0"/>
              <a:t>environmen</a:t>
            </a:r>
            <a:r>
              <a:rPr lang="cs-CZ" sz="1200" dirty="0" smtClean="0"/>
              <a:t>;</a:t>
            </a:r>
          </a:p>
          <a:p>
            <a:r>
              <a:rPr lang="en-US" sz="1200" dirty="0"/>
              <a:t> </a:t>
            </a:r>
            <a:r>
              <a:rPr lang="en-US" sz="1200" b="1" dirty="0"/>
              <a:t>folding capacity of the ER is limited. </a:t>
            </a:r>
            <a:endParaRPr lang="cs-CZ" sz="1200" b="1" dirty="0" smtClean="0"/>
          </a:p>
          <a:p>
            <a:r>
              <a:rPr lang="cs-CZ" sz="1200" dirty="0" smtClean="0"/>
              <a:t>- t</a:t>
            </a:r>
            <a:r>
              <a:rPr lang="en-US" sz="1200" dirty="0" smtClean="0"/>
              <a:t>he </a:t>
            </a:r>
            <a:r>
              <a:rPr lang="en-US" sz="1200" dirty="0"/>
              <a:t>accumulation of unfolded proteins in the </a:t>
            </a:r>
            <a:r>
              <a:rPr lang="cs-CZ" sz="1200" dirty="0" smtClean="0"/>
              <a:t>ER </a:t>
            </a:r>
            <a:r>
              <a:rPr lang="en-US" sz="1200" dirty="0" smtClean="0"/>
              <a:t>causes </a:t>
            </a:r>
            <a:r>
              <a:rPr lang="en-US" sz="1200" b="1" dirty="0"/>
              <a:t>stress triggering </a:t>
            </a:r>
            <a:r>
              <a:rPr lang="en-US" sz="1200" dirty="0"/>
              <a:t>an unfolded protein response in order to </a:t>
            </a:r>
            <a:r>
              <a:rPr lang="en-US" sz="1200" dirty="0" smtClean="0"/>
              <a:t>promote </a:t>
            </a:r>
            <a:r>
              <a:rPr lang="en-US" sz="1200" dirty="0"/>
              <a:t>cell survival or to induce apoptosis in case of chronic stress</a:t>
            </a:r>
            <a:r>
              <a:rPr lang="en-US" sz="1200" dirty="0" smtClean="0"/>
              <a:t>.</a:t>
            </a:r>
            <a:endParaRPr lang="cs-CZ" sz="1200" dirty="0" smtClean="0"/>
          </a:p>
          <a:p>
            <a:r>
              <a:rPr lang="cs-CZ" sz="1200" dirty="0" smtClean="0"/>
              <a:t>- </a:t>
            </a:r>
            <a:r>
              <a:rPr lang="en-US" sz="1200" b="1" dirty="0" smtClean="0"/>
              <a:t>synthesis </a:t>
            </a:r>
            <a:r>
              <a:rPr lang="en-US" sz="1200" b="1" dirty="0"/>
              <a:t>of “housekeeping” proteins is paused </a:t>
            </a:r>
            <a:r>
              <a:rPr lang="en-US" sz="1200" dirty="0"/>
              <a:t>in stressed cells, whereas the translation of a pool of proteins necessary for the adaptive stress response is maintained, via </a:t>
            </a:r>
            <a:r>
              <a:rPr lang="en-US" sz="1200" b="1" dirty="0"/>
              <a:t>alternative mechanisms of translational </a:t>
            </a:r>
            <a:r>
              <a:rPr lang="en-US" sz="1200" b="1" dirty="0" smtClean="0"/>
              <a:t>initiation</a:t>
            </a:r>
            <a:endParaRPr lang="cs-CZ" sz="1200" b="1" dirty="0" smtClean="0"/>
          </a:p>
          <a:p>
            <a:r>
              <a:rPr lang="cs-CZ" sz="1200" b="1" dirty="0" smtClean="0"/>
              <a:t>- </a:t>
            </a:r>
            <a:r>
              <a:rPr lang="en-US" sz="1200" b="1" dirty="0" smtClean="0"/>
              <a:t>ER </a:t>
            </a:r>
            <a:r>
              <a:rPr lang="en-US" sz="1200" b="1" dirty="0"/>
              <a:t>stress triggers activation of the unfolded protein response (UPR</a:t>
            </a:r>
            <a:r>
              <a:rPr lang="en-US" sz="1200" b="1" dirty="0" smtClean="0"/>
              <a:t>)</a:t>
            </a:r>
            <a:r>
              <a:rPr lang="cs-CZ" sz="1200" b="1" dirty="0" smtClean="0"/>
              <a:t> </a:t>
            </a:r>
            <a:r>
              <a:rPr lang="cs-CZ" sz="1200" dirty="0" smtClean="0"/>
              <a:t>- </a:t>
            </a:r>
            <a:r>
              <a:rPr lang="en-US" sz="1200" dirty="0" smtClean="0"/>
              <a:t>alters </a:t>
            </a:r>
            <a:r>
              <a:rPr lang="en-US" sz="1200" b="1" dirty="0"/>
              <a:t>both transcriptional and translational programs </a:t>
            </a:r>
            <a:r>
              <a:rPr lang="en-US" sz="1200" dirty="0"/>
              <a:t>to coordinate adaptive and/or apoptotic </a:t>
            </a:r>
            <a:r>
              <a:rPr lang="en-US" sz="1200" dirty="0" smtClean="0"/>
              <a:t>responses</a:t>
            </a:r>
            <a:endParaRPr lang="cs-CZ" sz="1200" dirty="0" smtClean="0"/>
          </a:p>
          <a:p>
            <a:r>
              <a:rPr lang="cs-CZ" sz="1200" b="1" dirty="0" smtClean="0"/>
              <a:t>-</a:t>
            </a:r>
            <a:r>
              <a:rPr lang="en-US" sz="1200" b="1" dirty="0" smtClean="0"/>
              <a:t>UPR </a:t>
            </a:r>
            <a:r>
              <a:rPr lang="en-US" sz="1200" b="1" dirty="0"/>
              <a:t>aims to restore cellular homeostasis </a:t>
            </a:r>
            <a:r>
              <a:rPr lang="en-US" sz="1200" dirty="0"/>
              <a:t>and to promote cell survival by inhibiting protein synthesis, improving protein folding ability, increasing the degradation of unfolded proteins. However, when damages are irreversible after intense and prolonged activation, </a:t>
            </a:r>
            <a:r>
              <a:rPr lang="en-US" sz="1200" b="1" dirty="0"/>
              <a:t>UPR induces cell death. </a:t>
            </a:r>
            <a:endParaRPr lang="cs-CZ" sz="1200" b="1" dirty="0" smtClean="0"/>
          </a:p>
        </p:txBody>
      </p:sp>
    </p:spTree>
    <p:extLst>
      <p:ext uri="{BB962C8B-B14F-4D97-AF65-F5344CB8AC3E}">
        <p14:creationId xmlns:p14="http://schemas.microsoft.com/office/powerpoint/2010/main" val="4048598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Zástupný symbol pro obsah 2"/>
          <p:cNvSpPr>
            <a:spLocks noGrp="1"/>
          </p:cNvSpPr>
          <p:nvPr>
            <p:ph idx="1"/>
          </p:nvPr>
        </p:nvSpPr>
        <p:spPr>
          <a:xfrm>
            <a:off x="3159771" y="921465"/>
            <a:ext cx="7103656" cy="4229608"/>
          </a:xfrm>
        </p:spPr>
        <p:txBody>
          <a:bodyPr>
            <a:normAutofit fontScale="70000" lnSpcReduction="20000"/>
          </a:bodyPr>
          <a:lstStyle/>
          <a:p>
            <a:pPr marL="0" indent="0" algn="ctr" eaLnBrk="1" hangingPunct="1">
              <a:buFont typeface="Arial" panose="020B0604020202020204" pitchFamily="34" charset="0"/>
              <a:buNone/>
            </a:pPr>
            <a:r>
              <a:rPr lang="cs-CZ" altLang="cs-CZ" sz="2400" dirty="0" smtClean="0"/>
              <a:t>= </a:t>
            </a:r>
            <a:r>
              <a:rPr lang="cs-CZ" altLang="cs-CZ" sz="2600" dirty="0"/>
              <a:t>uspořádaný sled procesů, při kterých buňka zdvojí svůj obsah a následně se rozdělí na dvě buňky dceřiné (každá z nich ponese stejné chromozomy)</a:t>
            </a:r>
          </a:p>
          <a:p>
            <a:pPr marL="0" indent="0" eaLnBrk="1" hangingPunct="1">
              <a:buFont typeface="Arial" panose="020B0604020202020204" pitchFamily="34" charset="0"/>
              <a:buNone/>
            </a:pPr>
            <a:endParaRPr lang="cs-CZ" altLang="cs-CZ" sz="1400" dirty="0"/>
          </a:p>
          <a:p>
            <a:pPr marL="0" indent="0" algn="ctr" eaLnBrk="1" hangingPunct="1">
              <a:buFont typeface="Arial" panose="020B0604020202020204" pitchFamily="34" charset="0"/>
              <a:buNone/>
            </a:pPr>
            <a:r>
              <a:rPr lang="cs-CZ" altLang="cs-CZ" sz="2800" b="1" dirty="0" smtClean="0"/>
              <a:t>Cíl</a:t>
            </a:r>
            <a:r>
              <a:rPr lang="cs-CZ" altLang="cs-CZ" sz="2800" b="1" dirty="0"/>
              <a:t>: reprodukce genetického materiálu pro příští generaci </a:t>
            </a:r>
            <a:r>
              <a:rPr lang="cs-CZ" altLang="cs-CZ" sz="2800" b="1" dirty="0" smtClean="0"/>
              <a:t>buněk</a:t>
            </a:r>
          </a:p>
          <a:p>
            <a:pPr marL="0" indent="0" algn="ctr" eaLnBrk="1" hangingPunct="1">
              <a:buFont typeface="Arial" panose="020B0604020202020204" pitchFamily="34" charset="0"/>
              <a:buNone/>
            </a:pPr>
            <a:endParaRPr lang="cs-CZ" altLang="cs-CZ" sz="1100" b="1" dirty="0" smtClean="0"/>
          </a:p>
          <a:p>
            <a:r>
              <a:rPr lang="cs-CZ" altLang="cs-CZ" sz="2400" b="1" dirty="0"/>
              <a:t>Jednobuněčné organismy</a:t>
            </a:r>
          </a:p>
          <a:p>
            <a:pPr lvl="1">
              <a:buFont typeface="Arial" panose="020B0604020202020204" pitchFamily="34" charset="0"/>
              <a:buChar char="•"/>
            </a:pPr>
            <a:r>
              <a:rPr lang="cs-CZ" altLang="cs-CZ" sz="2000" dirty="0"/>
              <a:t>sladěno s růstem – mateřská b. musí dorůst do určité velikosti, aby se rozdělila</a:t>
            </a:r>
          </a:p>
          <a:p>
            <a:endParaRPr lang="cs-CZ" altLang="cs-CZ" sz="1100" dirty="0"/>
          </a:p>
          <a:p>
            <a:r>
              <a:rPr lang="cs-CZ" altLang="cs-CZ" sz="2400" b="1" dirty="0"/>
              <a:t>Mnohobuněčné organismy</a:t>
            </a:r>
          </a:p>
          <a:p>
            <a:pPr lvl="1">
              <a:buFont typeface="Arial" panose="020B0604020202020204" pitchFamily="34" charset="0"/>
              <a:buChar char="•"/>
            </a:pPr>
            <a:r>
              <a:rPr lang="cs-CZ" altLang="cs-CZ" sz="2000" dirty="0"/>
              <a:t>sladění replikace DNA s vývojovým programem buňky</a:t>
            </a:r>
          </a:p>
          <a:p>
            <a:pPr lvl="1">
              <a:buFont typeface="Arial" panose="020B0604020202020204" pitchFamily="34" charset="0"/>
              <a:buChar char="•"/>
            </a:pPr>
            <a:r>
              <a:rPr lang="cs-CZ" altLang="cs-CZ" sz="2000" dirty="0"/>
              <a:t>sladění replikace a dělení každé buňky s vývojem příslušné tkáně nebo orgánu</a:t>
            </a:r>
          </a:p>
          <a:p>
            <a:pPr lvl="1">
              <a:buFont typeface="Arial" panose="020B0604020202020204" pitchFamily="34" charset="0"/>
              <a:buChar char="•"/>
            </a:pPr>
            <a:r>
              <a:rPr lang="cs-CZ" altLang="cs-CZ" sz="2000" b="1" dirty="0"/>
              <a:t>dospělost -</a:t>
            </a:r>
            <a:r>
              <a:rPr lang="cs-CZ" altLang="cs-CZ" sz="2000" dirty="0"/>
              <a:t> buňky se dělí, když je potřeba (nahrazení odumírajících buněk, obnova poraněné tkáně)</a:t>
            </a:r>
          </a:p>
          <a:p>
            <a:pPr lvl="1">
              <a:buFont typeface="Arial" panose="020B0604020202020204" pitchFamily="34" charset="0"/>
              <a:buChar char="•"/>
            </a:pPr>
            <a:r>
              <a:rPr lang="cs-CZ" altLang="cs-CZ" sz="2000" dirty="0"/>
              <a:t>ztráta kontroly nad buněčným cyklem -&gt; </a:t>
            </a:r>
            <a:r>
              <a:rPr lang="cs-CZ" altLang="cs-CZ" sz="2000" b="1" dirty="0"/>
              <a:t>rakovina</a:t>
            </a:r>
          </a:p>
          <a:p>
            <a:pPr marL="0" indent="0" algn="ctr" eaLnBrk="1" hangingPunct="1">
              <a:buFont typeface="Arial" panose="020B0604020202020204" pitchFamily="34" charset="0"/>
              <a:buNone/>
            </a:pPr>
            <a:endParaRPr lang="cs-CZ" altLang="cs-CZ" sz="2800" b="1" dirty="0"/>
          </a:p>
        </p:txBody>
      </p:sp>
      <p:pic>
        <p:nvPicPr>
          <p:cNvPr id="18436" name="Picture 2" descr="E:\PREDNASK\obr6.jpg"/>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91344" y="786440"/>
            <a:ext cx="3003074" cy="383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Buněčný cyklus</a:t>
            </a:r>
            <a:endParaRPr lang="en-GB" sz="4000" b="1" dirty="0">
              <a:solidFill>
                <a:schemeClr val="bg1"/>
              </a:solidFill>
            </a:endParaRPr>
          </a:p>
        </p:txBody>
      </p:sp>
      <p:pic>
        <p:nvPicPr>
          <p:cNvPr id="2" name="Obrázek 1"/>
          <p:cNvPicPr>
            <a:picLocks noChangeAspect="1"/>
          </p:cNvPicPr>
          <p:nvPr/>
        </p:nvPicPr>
        <p:blipFill>
          <a:blip r:embed="rId5"/>
          <a:stretch>
            <a:fillRect/>
          </a:stretch>
        </p:blipFill>
        <p:spPr>
          <a:xfrm>
            <a:off x="361908" y="4555403"/>
            <a:ext cx="2832510" cy="2213299"/>
          </a:xfrm>
          <a:prstGeom prst="rect">
            <a:avLst/>
          </a:prstGeom>
        </p:spPr>
      </p:pic>
      <p:pic>
        <p:nvPicPr>
          <p:cNvPr id="6" name="Obrázek 5"/>
          <p:cNvPicPr>
            <a:picLocks noChangeAspect="1"/>
          </p:cNvPicPr>
          <p:nvPr/>
        </p:nvPicPr>
        <p:blipFill>
          <a:blip r:embed="rId6"/>
          <a:stretch>
            <a:fillRect/>
          </a:stretch>
        </p:blipFill>
        <p:spPr>
          <a:xfrm>
            <a:off x="9259289" y="3569315"/>
            <a:ext cx="2932711" cy="3302233"/>
          </a:xfrm>
          <a:prstGeom prst="rect">
            <a:avLst/>
          </a:prstGeom>
        </p:spPr>
      </p:pic>
      <p:pic>
        <p:nvPicPr>
          <p:cNvPr id="7" name="Obrázek 6"/>
          <p:cNvPicPr>
            <a:picLocks noChangeAspect="1"/>
          </p:cNvPicPr>
          <p:nvPr/>
        </p:nvPicPr>
        <p:blipFill>
          <a:blip r:embed="rId7"/>
          <a:stretch>
            <a:fillRect/>
          </a:stretch>
        </p:blipFill>
        <p:spPr>
          <a:xfrm>
            <a:off x="3641614" y="3968751"/>
            <a:ext cx="3003490" cy="2709148"/>
          </a:xfrm>
          <a:prstGeom prst="rect">
            <a:avLst/>
          </a:prstGeom>
        </p:spPr>
      </p:pic>
      <p:pic>
        <p:nvPicPr>
          <p:cNvPr id="8" name="Obrázek 7"/>
          <p:cNvPicPr>
            <a:picLocks noChangeAspect="1"/>
          </p:cNvPicPr>
          <p:nvPr/>
        </p:nvPicPr>
        <p:blipFill>
          <a:blip r:embed="rId8"/>
          <a:stretch>
            <a:fillRect/>
          </a:stretch>
        </p:blipFill>
        <p:spPr>
          <a:xfrm>
            <a:off x="6877918" y="4070158"/>
            <a:ext cx="2565049" cy="2008067"/>
          </a:xfrm>
          <a:prstGeom prst="rect">
            <a:avLst/>
          </a:prstGeom>
        </p:spPr>
      </p:pic>
    </p:spTree>
    <p:custDataLst>
      <p:tags r:id="rId1"/>
    </p:custDataLst>
    <p:extLst>
      <p:ext uri="{BB962C8B-B14F-4D97-AF65-F5344CB8AC3E}">
        <p14:creationId xmlns:p14="http://schemas.microsoft.com/office/powerpoint/2010/main" val="3224543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1343" y="908721"/>
            <a:ext cx="11257317" cy="1187248"/>
          </a:xfrm>
        </p:spPr>
        <p:txBody>
          <a:bodyPr rtlCol="0">
            <a:normAutofit fontScale="92500" lnSpcReduction="10000"/>
          </a:bodyPr>
          <a:lstStyle/>
          <a:p>
            <a:pPr marL="457200" lvl="1" indent="0" eaLnBrk="1" fontAlgn="auto" hangingPunct="1">
              <a:spcAft>
                <a:spcPts val="0"/>
              </a:spcAft>
              <a:buFont typeface="Arial" panose="020B0604020202020204" pitchFamily="34" charset="0"/>
              <a:buNone/>
              <a:defRPr/>
            </a:pPr>
            <a:r>
              <a:rPr lang="cs-CZ" sz="1900" b="1" dirty="0">
                <a:solidFill>
                  <a:srgbClr val="0000FF"/>
                </a:solidFill>
              </a:rPr>
              <a:t>Interfáze – G1, G2, </a:t>
            </a:r>
            <a:r>
              <a:rPr lang="cs-CZ" sz="1900" b="1" dirty="0" smtClean="0">
                <a:solidFill>
                  <a:srgbClr val="0000FF"/>
                </a:solidFill>
              </a:rPr>
              <a:t>S (90%)</a:t>
            </a:r>
            <a:endParaRPr lang="cs-CZ" sz="1900" b="1" dirty="0">
              <a:solidFill>
                <a:srgbClr val="0000FF"/>
              </a:solidFill>
            </a:endParaRPr>
          </a:p>
          <a:p>
            <a:pPr lvl="1" eaLnBrk="1" fontAlgn="auto" hangingPunct="1">
              <a:spcAft>
                <a:spcPts val="0"/>
              </a:spcAft>
              <a:buFont typeface="Arial" panose="020B0604020202020204" pitchFamily="34" charset="0"/>
              <a:buChar char="•"/>
              <a:defRPr/>
            </a:pPr>
            <a:r>
              <a:rPr lang="cs-CZ" sz="1700" b="1" dirty="0"/>
              <a:t>příprava</a:t>
            </a:r>
            <a:r>
              <a:rPr lang="cs-CZ" sz="1700" dirty="0"/>
              <a:t> na buněčné dělení, vnější jaderná membrána je spojená s ER</a:t>
            </a:r>
          </a:p>
          <a:p>
            <a:pPr lvl="1" eaLnBrk="1" fontAlgn="auto" hangingPunct="1">
              <a:spcAft>
                <a:spcPts val="0"/>
              </a:spcAft>
              <a:buFont typeface="Arial" panose="020B0604020202020204" pitchFamily="34" charset="0"/>
              <a:buChar char="•"/>
              <a:defRPr/>
            </a:pPr>
            <a:r>
              <a:rPr lang="cs-CZ" sz="1700" b="1" dirty="0"/>
              <a:t>nepříznivé podmínky </a:t>
            </a:r>
          </a:p>
          <a:p>
            <a:pPr lvl="2" eaLnBrk="1" fontAlgn="auto" hangingPunct="1">
              <a:spcAft>
                <a:spcPts val="0"/>
              </a:spcAft>
              <a:defRPr/>
            </a:pPr>
            <a:r>
              <a:rPr lang="cs-CZ" sz="1700" dirty="0"/>
              <a:t>setrvání v G1/vstup do G0; buňky nerostou, mohou tak setrvat i několik měsíců/let</a:t>
            </a:r>
          </a:p>
        </p:txBody>
      </p:sp>
      <p:pic>
        <p:nvPicPr>
          <p:cNvPr id="22532" name="Picture 4" descr="fig11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2591" y="2299321"/>
            <a:ext cx="2294820" cy="191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Buněčný </a:t>
            </a:r>
            <a:r>
              <a:rPr lang="cs-CZ" sz="4000" b="1" dirty="0" smtClean="0">
                <a:solidFill>
                  <a:schemeClr val="bg1"/>
                </a:solidFill>
              </a:rPr>
              <a:t>cyklus</a:t>
            </a:r>
            <a:endParaRPr lang="en-GB" sz="4000" b="1" dirty="0">
              <a:solidFill>
                <a:schemeClr val="bg1"/>
              </a:solidFill>
            </a:endParaRPr>
          </a:p>
        </p:txBody>
      </p:sp>
      <p:sp>
        <p:nvSpPr>
          <p:cNvPr id="7" name="Zástupný symbol pro obsah 2"/>
          <p:cNvSpPr txBox="1">
            <a:spLocks/>
          </p:cNvSpPr>
          <p:nvPr/>
        </p:nvSpPr>
        <p:spPr>
          <a:xfrm>
            <a:off x="6957443" y="2062065"/>
            <a:ext cx="4622304" cy="4005063"/>
          </a:xfrm>
          <a:prstGeom prst="rect">
            <a:avLst/>
          </a:prstGeom>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cs-CZ" sz="1400" b="1" dirty="0"/>
              <a:t>G0-fáze</a:t>
            </a:r>
          </a:p>
          <a:p>
            <a:pPr lvl="1">
              <a:buFont typeface="Arial" pitchFamily="34" charset="0"/>
              <a:buChar char="•"/>
              <a:defRPr/>
            </a:pPr>
            <a:r>
              <a:rPr lang="cs-CZ" sz="1400" u="sng" dirty="0"/>
              <a:t>většina buněk </a:t>
            </a:r>
            <a:r>
              <a:rPr lang="cs-CZ" sz="1400" dirty="0"/>
              <a:t>mnohobuněčných organismů (jsou diferencované a specializované k výkonu určité funkce, nedělí se)</a:t>
            </a:r>
          </a:p>
          <a:p>
            <a:pPr lvl="1">
              <a:buFont typeface="Arial" pitchFamily="34" charset="0"/>
              <a:buChar char="•"/>
              <a:defRPr/>
            </a:pPr>
            <a:r>
              <a:rPr lang="cs-CZ" sz="1400" dirty="0"/>
              <a:t>po přijetí prorůstového faktoru mohou vstoupit zpět do buněčného cyklu</a:t>
            </a:r>
          </a:p>
          <a:p>
            <a:pPr marL="0" indent="0">
              <a:buFont typeface="Arial" pitchFamily="34" charset="0"/>
              <a:buNone/>
              <a:defRPr/>
            </a:pPr>
            <a:endParaRPr lang="cs-CZ" sz="1400" b="1" dirty="0"/>
          </a:p>
          <a:p>
            <a:pPr>
              <a:defRPr/>
            </a:pPr>
            <a:r>
              <a:rPr lang="cs-CZ" sz="1400" b="1" dirty="0"/>
              <a:t>G1-fáze</a:t>
            </a:r>
          </a:p>
          <a:p>
            <a:pPr lvl="1">
              <a:buFont typeface="Arial" pitchFamily="34" charset="0"/>
              <a:buChar char="•"/>
              <a:defRPr/>
            </a:pPr>
            <a:r>
              <a:rPr lang="cs-CZ" sz="1400" u="sng" dirty="0"/>
              <a:t>nejdelší a nejvariabilnější</a:t>
            </a:r>
          </a:p>
          <a:p>
            <a:pPr lvl="1">
              <a:buFont typeface="Arial" pitchFamily="34" charset="0"/>
              <a:buChar char="•"/>
              <a:defRPr/>
            </a:pPr>
            <a:r>
              <a:rPr lang="cs-CZ" sz="1400" dirty="0"/>
              <a:t>buňka se </a:t>
            </a:r>
            <a:r>
              <a:rPr lang="cs-CZ" sz="1400" b="1" dirty="0"/>
              <a:t>zvětšuje a zdvojuje organely</a:t>
            </a:r>
          </a:p>
          <a:p>
            <a:pPr lvl="1">
              <a:buFont typeface="Arial" pitchFamily="34" charset="0"/>
              <a:buChar char="•"/>
              <a:defRPr/>
            </a:pPr>
            <a:r>
              <a:rPr lang="cs-CZ" sz="1400" dirty="0"/>
              <a:t>na konci této fáze se nachází kontrolní bod: </a:t>
            </a:r>
            <a:r>
              <a:rPr lang="cs-CZ" sz="1400" b="1" dirty="0"/>
              <a:t>bod restrikce</a:t>
            </a:r>
          </a:p>
          <a:p>
            <a:pPr lvl="2">
              <a:defRPr/>
            </a:pPr>
            <a:r>
              <a:rPr lang="cs-CZ" sz="1400" dirty="0"/>
              <a:t>buňka má dostatek živin a růstových faktorů, vykazuje vysokou metabolickou aktivitu -&gt; přejde bod restrikce a pokračuje do další fáze</a:t>
            </a:r>
          </a:p>
          <a:p>
            <a:pPr lvl="2">
              <a:defRPr/>
            </a:pPr>
            <a:r>
              <a:rPr lang="cs-CZ" sz="1400" dirty="0"/>
              <a:t>nedostatek živin, obdržení </a:t>
            </a:r>
            <a:r>
              <a:rPr lang="cs-CZ" sz="1400" dirty="0" err="1"/>
              <a:t>antiproliferačního</a:t>
            </a:r>
            <a:r>
              <a:rPr lang="cs-CZ" sz="1400" dirty="0"/>
              <a:t> signálu -&gt; zpomalení postupu fází/opuštění cyklu (přechod do G0)</a:t>
            </a:r>
          </a:p>
          <a:p>
            <a:pPr lvl="1">
              <a:defRPr/>
            </a:pPr>
            <a:endParaRPr lang="cs-CZ" dirty="0"/>
          </a:p>
        </p:txBody>
      </p:sp>
      <p:sp>
        <p:nvSpPr>
          <p:cNvPr id="8" name="Zástupný symbol pro obsah 2"/>
          <p:cNvSpPr txBox="1">
            <a:spLocks/>
          </p:cNvSpPr>
          <p:nvPr/>
        </p:nvSpPr>
        <p:spPr>
          <a:xfrm>
            <a:off x="672677" y="2110544"/>
            <a:ext cx="3698266" cy="1147193"/>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cs-CZ" sz="1400" b="1" dirty="0"/>
              <a:t>G2-fáze</a:t>
            </a:r>
          </a:p>
          <a:p>
            <a:pPr lvl="1">
              <a:buFont typeface="Arial" pitchFamily="34" charset="0"/>
              <a:buChar char="•"/>
              <a:defRPr/>
            </a:pPr>
            <a:r>
              <a:rPr lang="cs-CZ" sz="1400" dirty="0"/>
              <a:t>dvojnásobné množství DNA (než v G1)</a:t>
            </a:r>
          </a:p>
          <a:p>
            <a:pPr lvl="1">
              <a:buFont typeface="Arial" pitchFamily="34" charset="0"/>
              <a:buChar char="•"/>
              <a:defRPr/>
            </a:pPr>
            <a:r>
              <a:rPr lang="cs-CZ" sz="1400" dirty="0"/>
              <a:t>syntéza proteinů potřebných na vstup do mitózy</a:t>
            </a:r>
          </a:p>
        </p:txBody>
      </p:sp>
      <p:sp>
        <p:nvSpPr>
          <p:cNvPr id="6" name="TextovéPole 5"/>
          <p:cNvSpPr txBox="1"/>
          <p:nvPr/>
        </p:nvSpPr>
        <p:spPr>
          <a:xfrm>
            <a:off x="670048" y="3333770"/>
            <a:ext cx="3700895" cy="1015663"/>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defRPr/>
            </a:pPr>
            <a:r>
              <a:rPr lang="cs-CZ" sz="1400" b="1" dirty="0"/>
              <a:t>S-fáze</a:t>
            </a:r>
          </a:p>
          <a:p>
            <a:pPr marL="742950" lvl="1" indent="-285750">
              <a:buFont typeface="Arial" panose="020B0604020202020204" pitchFamily="34" charset="0"/>
              <a:buChar char="•"/>
              <a:defRPr/>
            </a:pPr>
            <a:r>
              <a:rPr lang="cs-CZ" sz="1400" dirty="0"/>
              <a:t>replikace DNA </a:t>
            </a:r>
          </a:p>
          <a:p>
            <a:pPr marL="742950" lvl="1" indent="-285750">
              <a:buFont typeface="Arial" panose="020B0604020202020204" pitchFamily="34" charset="0"/>
              <a:buChar char="•"/>
              <a:defRPr/>
            </a:pPr>
            <a:r>
              <a:rPr lang="cs-CZ" sz="1400" dirty="0"/>
              <a:t>syntéza proteinů asociovaných s DNA</a:t>
            </a:r>
          </a:p>
          <a:p>
            <a:endParaRPr lang="cs-CZ" dirty="0"/>
          </a:p>
        </p:txBody>
      </p:sp>
      <p:sp>
        <p:nvSpPr>
          <p:cNvPr id="2" name="Obdélník 1"/>
          <p:cNvSpPr/>
          <p:nvPr/>
        </p:nvSpPr>
        <p:spPr>
          <a:xfrm>
            <a:off x="530272" y="4419505"/>
            <a:ext cx="6096000" cy="1908215"/>
          </a:xfrm>
          <a:prstGeom prst="rect">
            <a:avLst/>
          </a:prstGeom>
        </p:spPr>
        <p:txBody>
          <a:bodyPr>
            <a:spAutoFit/>
          </a:bodyPr>
          <a:lstStyle/>
          <a:p>
            <a:r>
              <a:rPr lang="cs-CZ" b="1" dirty="0">
                <a:solidFill>
                  <a:srgbClr val="CC0066"/>
                </a:solidFill>
              </a:rPr>
              <a:t>M fáze (mitotická)</a:t>
            </a:r>
          </a:p>
          <a:p>
            <a:pPr marL="285750" indent="-285750">
              <a:buFont typeface="Arial" panose="020B0604020202020204" pitchFamily="34" charset="0"/>
              <a:buChar char="•"/>
            </a:pPr>
            <a:r>
              <a:rPr lang="cs-CZ" sz="1600" dirty="0"/>
              <a:t>m</a:t>
            </a:r>
            <a:r>
              <a:rPr lang="cs-CZ" sz="1600" dirty="0" smtClean="0"/>
              <a:t>itóza x meióza</a:t>
            </a:r>
          </a:p>
          <a:p>
            <a:pPr marL="285750" indent="-285750">
              <a:buFont typeface="Arial" panose="020B0604020202020204" pitchFamily="34" charset="0"/>
              <a:buChar char="•"/>
            </a:pPr>
            <a:r>
              <a:rPr lang="cs-CZ" sz="1600" dirty="0" smtClean="0"/>
              <a:t>jaderné </a:t>
            </a:r>
            <a:r>
              <a:rPr lang="cs-CZ" sz="1600" dirty="0"/>
              <a:t>dělení, kondenzace chromozomů – až 10 000×</a:t>
            </a:r>
          </a:p>
          <a:p>
            <a:pPr marL="285750" indent="-285750">
              <a:buFont typeface="Arial" panose="020B0604020202020204" pitchFamily="34" charset="0"/>
              <a:buChar char="•"/>
            </a:pPr>
            <a:r>
              <a:rPr lang="cs-CZ" sz="1600" dirty="0" smtClean="0"/>
              <a:t>karyokineze </a:t>
            </a:r>
            <a:r>
              <a:rPr lang="cs-CZ" sz="1600" dirty="0"/>
              <a:t>a </a:t>
            </a:r>
            <a:r>
              <a:rPr lang="cs-CZ" sz="1600" dirty="0" smtClean="0"/>
              <a:t>cytokineze</a:t>
            </a:r>
          </a:p>
          <a:p>
            <a:pPr marL="285750" indent="-285750">
              <a:buFont typeface="Arial" panose="020B0604020202020204" pitchFamily="34" charset="0"/>
              <a:buChar char="•"/>
            </a:pPr>
            <a:r>
              <a:rPr lang="cs-CZ" altLang="cs-CZ" sz="1600" dirty="0"/>
              <a:t>klesá syntéza RNA a proteinů</a:t>
            </a:r>
          </a:p>
          <a:p>
            <a:pPr marL="285750" indent="-285750">
              <a:buFont typeface="Arial" panose="020B0604020202020204" pitchFamily="34" charset="0"/>
              <a:buChar char="•"/>
            </a:pPr>
            <a:endParaRPr lang="cs-CZ" dirty="0" smtClean="0"/>
          </a:p>
          <a:p>
            <a:pPr marL="285750" indent="-285750">
              <a:buFont typeface="Arial" panose="020B0604020202020204" pitchFamily="34" charset="0"/>
              <a:buChar char="•"/>
            </a:pPr>
            <a:endParaRPr lang="cs-CZ" dirty="0"/>
          </a:p>
        </p:txBody>
      </p:sp>
      <p:sp>
        <p:nvSpPr>
          <p:cNvPr id="9" name="TextovéPole 8"/>
          <p:cNvSpPr txBox="1"/>
          <p:nvPr/>
        </p:nvSpPr>
        <p:spPr>
          <a:xfrm>
            <a:off x="119489" y="5727555"/>
            <a:ext cx="11391057" cy="1015663"/>
          </a:xfrm>
          <a:prstGeom prst="rect">
            <a:avLst/>
          </a:prstGeom>
          <a:noFill/>
        </p:spPr>
        <p:txBody>
          <a:bodyPr wrap="square" rtlCol="0">
            <a:spAutoFit/>
          </a:bodyPr>
          <a:lstStyle/>
          <a:p>
            <a:r>
              <a:rPr lang="en-US" sz="1200" i="1" dirty="0" smtClean="0"/>
              <a:t>genes become “silent” during cell division, not being transcribed into proteins or regulatory molecules</a:t>
            </a:r>
            <a:r>
              <a:rPr lang="cs-CZ" sz="1200" i="1" dirty="0" smtClean="0"/>
              <a:t>?</a:t>
            </a:r>
          </a:p>
          <a:p>
            <a:r>
              <a:rPr lang="cs-CZ" sz="1200" i="1" dirty="0" smtClean="0"/>
              <a:t>h</a:t>
            </a:r>
            <a:r>
              <a:rPr lang="en-US" sz="1200" i="1" dirty="0" smtClean="0"/>
              <a:t>ow genes get properly re-activated after cell division</a:t>
            </a:r>
            <a:r>
              <a:rPr lang="cs-CZ" sz="1200" i="1" dirty="0" smtClean="0"/>
              <a:t>?</a:t>
            </a:r>
          </a:p>
          <a:p>
            <a:r>
              <a:rPr lang="en-US" sz="1200" i="1" dirty="0" smtClean="0"/>
              <a:t>Although chromosomes are extremely compact during cell </a:t>
            </a:r>
            <a:r>
              <a:rPr lang="en-US" sz="1200" i="1" dirty="0" smtClean="0"/>
              <a:t>division</a:t>
            </a:r>
            <a:r>
              <a:rPr lang="cs-CZ" sz="1200" i="1" dirty="0" smtClean="0"/>
              <a:t> </a:t>
            </a:r>
            <a:r>
              <a:rPr lang="en-US" sz="1200" i="1" dirty="0" smtClean="0"/>
              <a:t>gene </a:t>
            </a:r>
            <a:r>
              <a:rPr lang="en-US" sz="1200" i="1" dirty="0" smtClean="0"/>
              <a:t>expression was still on – albeit at a low level – during replication</a:t>
            </a:r>
            <a:endParaRPr lang="cs-CZ" sz="1200" i="1" dirty="0" smtClean="0"/>
          </a:p>
          <a:p>
            <a:r>
              <a:rPr lang="cs-CZ" sz="1200" i="1" dirty="0" smtClean="0"/>
              <a:t>¨</a:t>
            </a:r>
            <a:r>
              <a:rPr lang="en-US" sz="1200" i="1" dirty="0" smtClean="0"/>
              <a:t>What ultimately drives cell differentiation are sequences of enhancer molecules located away from the gene they act on.</a:t>
            </a:r>
            <a:endParaRPr lang="cs-CZ" sz="1200" i="1" dirty="0" smtClean="0"/>
          </a:p>
          <a:p>
            <a:r>
              <a:rPr lang="en-US" sz="1200" i="1" dirty="0"/>
              <a:t>far-away modifiers “nap” during division, since it only lasts about 30 minutes – relatively quickly in biological terms – and come back online after a cell division cycle is complete.</a:t>
            </a:r>
          </a:p>
        </p:txBody>
      </p:sp>
    </p:spTree>
    <p:custDataLst>
      <p:tags r:id="rId1"/>
    </p:custDataLst>
    <p:extLst>
      <p:ext uri="{BB962C8B-B14F-4D97-AF65-F5344CB8AC3E}">
        <p14:creationId xmlns:p14="http://schemas.microsoft.com/office/powerpoint/2010/main" val="1712771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1343" y="875469"/>
            <a:ext cx="5895079" cy="4997450"/>
          </a:xfrm>
        </p:spPr>
        <p:txBody>
          <a:bodyPr rtlCol="0">
            <a:normAutofit/>
          </a:bodyPr>
          <a:lstStyle/>
          <a:p>
            <a:pPr eaLnBrk="1" fontAlgn="auto" hangingPunct="1">
              <a:spcAft>
                <a:spcPts val="0"/>
              </a:spcAft>
              <a:defRPr/>
            </a:pPr>
            <a:r>
              <a:rPr lang="cs-CZ" sz="1900" dirty="0"/>
              <a:t>kladeny </a:t>
            </a:r>
            <a:r>
              <a:rPr lang="cs-CZ" sz="1900" b="1" dirty="0"/>
              <a:t>vysoké nároky na přesnost</a:t>
            </a:r>
          </a:p>
          <a:p>
            <a:pPr lvl="1" eaLnBrk="1" fontAlgn="auto" hangingPunct="1">
              <a:spcAft>
                <a:spcPts val="0"/>
              </a:spcAft>
              <a:buFont typeface="Arial" panose="020B0604020202020204" pitchFamily="34" charset="0"/>
              <a:buChar char="•"/>
              <a:defRPr/>
            </a:pPr>
            <a:r>
              <a:rPr lang="cs-CZ" sz="1700" dirty="0"/>
              <a:t>bezchybná replikace</a:t>
            </a:r>
          </a:p>
          <a:p>
            <a:pPr lvl="1" eaLnBrk="1" fontAlgn="auto" hangingPunct="1">
              <a:spcAft>
                <a:spcPts val="0"/>
              </a:spcAft>
              <a:buFont typeface="Arial" panose="020B0604020202020204" pitchFamily="34" charset="0"/>
              <a:buChar char="•"/>
              <a:defRPr/>
            </a:pPr>
            <a:r>
              <a:rPr lang="cs-CZ" sz="1700" dirty="0"/>
              <a:t>správné řazení fází </a:t>
            </a:r>
          </a:p>
          <a:p>
            <a:pPr lvl="2" eaLnBrk="1" fontAlgn="auto" hangingPunct="1">
              <a:spcAft>
                <a:spcPts val="0"/>
              </a:spcAft>
              <a:defRPr/>
            </a:pPr>
            <a:r>
              <a:rPr lang="cs-CZ" sz="1400" dirty="0"/>
              <a:t>mitóza před dokončením replikace -&gt; ztráta genetické informace min. u jedné buňky</a:t>
            </a:r>
          </a:p>
          <a:p>
            <a:pPr lvl="2" eaLnBrk="1" fontAlgn="auto" hangingPunct="1">
              <a:spcAft>
                <a:spcPts val="0"/>
              </a:spcAft>
              <a:defRPr/>
            </a:pPr>
            <a:r>
              <a:rPr lang="cs-CZ" sz="1400" dirty="0"/>
              <a:t>dvojnásobná replikace před mitózou -&gt; zvýšený počet kopií genů na příslušné části chromozomu -&gt; nerovnováha v genové expresi, nízká </a:t>
            </a:r>
            <a:r>
              <a:rPr lang="cs-CZ" sz="1400" dirty="0" err="1"/>
              <a:t>viabilita</a:t>
            </a:r>
            <a:endParaRPr lang="cs-CZ" sz="1400" dirty="0"/>
          </a:p>
          <a:p>
            <a:pPr lvl="1" eaLnBrk="1" fontAlgn="auto" hangingPunct="1">
              <a:spcAft>
                <a:spcPts val="0"/>
              </a:spcAft>
              <a:buFont typeface="Arial" panose="020B0604020202020204" pitchFamily="34" charset="0"/>
              <a:buChar char="•"/>
              <a:defRPr/>
            </a:pPr>
            <a:r>
              <a:rPr lang="cs-CZ" sz="1700" dirty="0"/>
              <a:t>přesná segregace chromozomů</a:t>
            </a:r>
          </a:p>
          <a:p>
            <a:pPr lvl="1" eaLnBrk="1" fontAlgn="auto" hangingPunct="1">
              <a:spcAft>
                <a:spcPts val="0"/>
              </a:spcAft>
              <a:buFont typeface="Arial" panose="020B0604020202020204" pitchFamily="34" charset="0"/>
              <a:buChar char="•"/>
              <a:defRPr/>
            </a:pPr>
            <a:r>
              <a:rPr lang="cs-CZ" sz="1700" dirty="0"/>
              <a:t>koordinace s vývojovými programy</a:t>
            </a:r>
          </a:p>
          <a:p>
            <a:pPr marL="457200" lvl="1" indent="0" eaLnBrk="1" fontAlgn="auto" hangingPunct="1">
              <a:spcAft>
                <a:spcPts val="0"/>
              </a:spcAft>
              <a:buFont typeface="Arial" panose="020B0604020202020204" pitchFamily="34" charset="0"/>
              <a:buNone/>
              <a:defRPr/>
            </a:pPr>
            <a:r>
              <a:rPr lang="cs-CZ" sz="2400" b="1" dirty="0"/>
              <a:t>	</a:t>
            </a:r>
            <a:r>
              <a:rPr lang="cs-CZ" sz="2400" b="1" dirty="0" smtClean="0"/>
              <a:t>		</a:t>
            </a:r>
            <a:endParaRPr lang="cs-CZ" sz="2400" b="1" dirty="0"/>
          </a:p>
        </p:txBody>
      </p:sp>
      <p:sp>
        <p:nvSpPr>
          <p:cNvPr id="6"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Buněčný cyklus</a:t>
            </a:r>
            <a:endParaRPr lang="en-GB" sz="4000" b="1" dirty="0">
              <a:solidFill>
                <a:schemeClr val="bg1"/>
              </a:solidFill>
            </a:endParaRPr>
          </a:p>
        </p:txBody>
      </p:sp>
      <p:pic>
        <p:nvPicPr>
          <p:cNvPr id="2" name="Obrázek 1"/>
          <p:cNvPicPr>
            <a:picLocks noChangeAspect="1"/>
          </p:cNvPicPr>
          <p:nvPr/>
        </p:nvPicPr>
        <p:blipFill>
          <a:blip r:embed="rId3"/>
          <a:stretch>
            <a:fillRect/>
          </a:stretch>
        </p:blipFill>
        <p:spPr>
          <a:xfrm>
            <a:off x="8862210" y="794854"/>
            <a:ext cx="2614180" cy="2614180"/>
          </a:xfrm>
          <a:prstGeom prst="rect">
            <a:avLst/>
          </a:prstGeom>
        </p:spPr>
      </p:pic>
      <p:pic>
        <p:nvPicPr>
          <p:cNvPr id="5" name="Obrázek 4"/>
          <p:cNvPicPr>
            <a:picLocks noChangeAspect="1"/>
          </p:cNvPicPr>
          <p:nvPr/>
        </p:nvPicPr>
        <p:blipFill>
          <a:blip r:embed="rId4"/>
          <a:stretch>
            <a:fillRect/>
          </a:stretch>
        </p:blipFill>
        <p:spPr>
          <a:xfrm>
            <a:off x="6192526" y="875469"/>
            <a:ext cx="2563580" cy="2563580"/>
          </a:xfrm>
          <a:prstGeom prst="rect">
            <a:avLst/>
          </a:prstGeom>
        </p:spPr>
      </p:pic>
      <p:pic>
        <p:nvPicPr>
          <p:cNvPr id="7" name="Obrázek 6"/>
          <p:cNvPicPr>
            <a:picLocks noChangeAspect="1"/>
          </p:cNvPicPr>
          <p:nvPr/>
        </p:nvPicPr>
        <p:blipFill>
          <a:blip r:embed="rId5"/>
          <a:stretch>
            <a:fillRect/>
          </a:stretch>
        </p:blipFill>
        <p:spPr>
          <a:xfrm>
            <a:off x="8567171" y="3640603"/>
            <a:ext cx="3356898" cy="1855127"/>
          </a:xfrm>
          <a:prstGeom prst="rect">
            <a:avLst/>
          </a:prstGeom>
        </p:spPr>
      </p:pic>
      <p:sp>
        <p:nvSpPr>
          <p:cNvPr id="8" name="Zástupný symbol pro obsah 2"/>
          <p:cNvSpPr txBox="1">
            <a:spLocks/>
          </p:cNvSpPr>
          <p:nvPr/>
        </p:nvSpPr>
        <p:spPr>
          <a:xfrm>
            <a:off x="85239" y="3670619"/>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cs-CZ" sz="1800" dirty="0" smtClean="0"/>
              <a:t>řídící elementy</a:t>
            </a:r>
            <a:r>
              <a:rPr lang="cs-CZ" sz="1800" b="1" dirty="0" smtClean="0"/>
              <a:t> – </a:t>
            </a:r>
            <a:r>
              <a:rPr lang="cs-CZ" sz="1800" b="1" dirty="0" err="1" smtClean="0"/>
              <a:t>cyklin</a:t>
            </a:r>
            <a:r>
              <a:rPr lang="cs-CZ" sz="1800" b="1" dirty="0" smtClean="0"/>
              <a:t> dependentní kinázy</a:t>
            </a:r>
          </a:p>
          <a:p>
            <a:pPr lvl="1">
              <a:buFont typeface="Arial" pitchFamily="34" charset="0"/>
              <a:buChar char="•"/>
              <a:defRPr/>
            </a:pPr>
            <a:r>
              <a:rPr lang="cs-CZ" sz="1400" b="1" dirty="0" smtClean="0"/>
              <a:t>řídí aktivitu </a:t>
            </a:r>
            <a:r>
              <a:rPr lang="cs-CZ" sz="1400" dirty="0" smtClean="0"/>
              <a:t>mnoha proteinů </a:t>
            </a:r>
            <a:r>
              <a:rPr lang="cs-CZ" sz="1400" dirty="0"/>
              <a:t>zapojených do replikace DNA </a:t>
            </a:r>
            <a:r>
              <a:rPr lang="cs-CZ" sz="1400" dirty="0" smtClean="0"/>
              <a:t> a </a:t>
            </a:r>
            <a:r>
              <a:rPr lang="cs-CZ" sz="1400" dirty="0"/>
              <a:t>mitózy tím, že je ve specifických místech </a:t>
            </a:r>
            <a:endParaRPr lang="cs-CZ" sz="1400" dirty="0" smtClean="0"/>
          </a:p>
          <a:p>
            <a:pPr marL="457200" lvl="1" indent="0">
              <a:buNone/>
              <a:defRPr/>
            </a:pPr>
            <a:r>
              <a:rPr lang="cs-CZ" sz="1400" b="1" dirty="0"/>
              <a:t> </a:t>
            </a:r>
            <a:r>
              <a:rPr lang="cs-CZ" sz="1400" b="1" dirty="0" smtClean="0"/>
              <a:t>     </a:t>
            </a:r>
            <a:r>
              <a:rPr lang="cs-CZ" sz="1400" b="1" dirty="0" err="1" smtClean="0"/>
              <a:t>fosforylují</a:t>
            </a:r>
            <a:r>
              <a:rPr lang="cs-CZ" sz="1400" dirty="0" smtClean="0"/>
              <a:t> </a:t>
            </a:r>
            <a:r>
              <a:rPr lang="cs-CZ" sz="1400" dirty="0"/>
              <a:t>(aktivace/inaktivace)</a:t>
            </a:r>
          </a:p>
          <a:p>
            <a:pPr lvl="1">
              <a:buFont typeface="Arial" pitchFamily="34" charset="0"/>
              <a:buChar char="•"/>
              <a:defRPr/>
            </a:pPr>
            <a:r>
              <a:rPr lang="cs-CZ" sz="1400" dirty="0" err="1" smtClean="0"/>
              <a:t>Cyklin</a:t>
            </a:r>
            <a:r>
              <a:rPr lang="cs-CZ" sz="1400" dirty="0" smtClean="0"/>
              <a:t> + CDK -&gt; komplex se připojí na protein </a:t>
            </a:r>
          </a:p>
          <a:p>
            <a:pPr marL="457200" lvl="1" indent="0">
              <a:buNone/>
              <a:defRPr/>
            </a:pPr>
            <a:r>
              <a:rPr lang="cs-CZ" sz="1400" dirty="0"/>
              <a:t> </a:t>
            </a:r>
            <a:r>
              <a:rPr lang="cs-CZ" sz="1400" dirty="0" smtClean="0"/>
              <a:t>     -&gt; fosforylace proteinu -&gt; po fosforylaci se komplex  </a:t>
            </a:r>
          </a:p>
          <a:p>
            <a:pPr marL="457200" lvl="1" indent="0">
              <a:buNone/>
              <a:defRPr/>
            </a:pPr>
            <a:r>
              <a:rPr lang="cs-CZ" sz="1400" dirty="0"/>
              <a:t> </a:t>
            </a:r>
            <a:r>
              <a:rPr lang="cs-CZ" sz="1400" dirty="0" smtClean="0"/>
              <a:t>      rozpadne a dojde ke změně aktivity proteinu</a:t>
            </a:r>
            <a:endParaRPr lang="cs-CZ" sz="1400" dirty="0"/>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0986" y="4674637"/>
            <a:ext cx="3911308" cy="169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7760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r>
              <a:rPr lang="cs-CZ" dirty="0">
                <a:solidFill>
                  <a:srgbClr val="0000FF"/>
                </a:solidFill>
              </a:rPr>
              <a:t>DNA </a:t>
            </a:r>
            <a:endParaRPr lang="cs-CZ" dirty="0" smtClean="0">
              <a:solidFill>
                <a:srgbClr val="0000FF"/>
              </a:solidFill>
            </a:endParaRPr>
          </a:p>
          <a:p>
            <a:r>
              <a:rPr lang="cs-CZ" dirty="0" smtClean="0"/>
              <a:t>RNA</a:t>
            </a:r>
          </a:p>
          <a:p>
            <a:r>
              <a:rPr lang="cs-CZ" dirty="0" smtClean="0"/>
              <a:t>PROTEIN</a:t>
            </a:r>
            <a:endParaRPr lang="cs-CZ" dirty="0"/>
          </a:p>
        </p:txBody>
      </p:sp>
      <p:sp>
        <p:nvSpPr>
          <p:cNvPr id="4" name="Nadpis 1"/>
          <p:cNvSpPr txBox="1">
            <a:spLocks/>
          </p:cNvSpPr>
          <p:nvPr/>
        </p:nvSpPr>
        <p:spPr>
          <a:xfrm>
            <a:off x="1667508" y="226137"/>
            <a:ext cx="8856984" cy="421556"/>
          </a:xfrm>
          <a:prstGeom prst="rect">
            <a:avLst/>
          </a:prstGeom>
          <a:solidFill>
            <a:srgbClr val="00B05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000" b="1" dirty="0">
                <a:solidFill>
                  <a:schemeClr val="bg1"/>
                </a:solidFill>
              </a:rPr>
              <a:t>Biologický materiál</a:t>
            </a:r>
            <a:endParaRPr lang="en-GB" sz="3000" b="1" dirty="0">
              <a:solidFill>
                <a:schemeClr val="bg1"/>
              </a:solidFill>
            </a:endParaRPr>
          </a:p>
        </p:txBody>
      </p:sp>
      <p:sp>
        <p:nvSpPr>
          <p:cNvPr id="5" name="Nadpis 1"/>
          <p:cNvSpPr txBox="1">
            <a:spLocks/>
          </p:cNvSpPr>
          <p:nvPr/>
        </p:nvSpPr>
        <p:spPr>
          <a:xfrm>
            <a:off x="191344" y="188640"/>
            <a:ext cx="11809312" cy="562074"/>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solidFill>
                  <a:schemeClr val="bg1"/>
                </a:solidFill>
              </a:rPr>
              <a:t>Metody molekulární biologie</a:t>
            </a:r>
            <a:endParaRPr lang="en-GB" sz="4000" b="1" dirty="0">
              <a:solidFill>
                <a:schemeClr val="bg1"/>
              </a:solidFill>
            </a:endParaRPr>
          </a:p>
        </p:txBody>
      </p:sp>
      <p:pic>
        <p:nvPicPr>
          <p:cNvPr id="6" name="Picture 7" descr="Reverzní transkripce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5028" y="1095964"/>
            <a:ext cx="4568890" cy="486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www.kangaservices.gr/images/kanga/arthra/bio-uliko.jpg"/>
          <p:cNvPicPr>
            <a:picLocks noChangeAspect="1" noChangeArrowheads="1"/>
          </p:cNvPicPr>
          <p:nvPr/>
        </p:nvPicPr>
        <p:blipFill>
          <a:blip r:embed="rId3" cstate="print"/>
          <a:srcRect/>
          <a:stretch>
            <a:fillRect/>
          </a:stretch>
        </p:blipFill>
        <p:spPr bwMode="auto">
          <a:xfrm>
            <a:off x="298647" y="4573181"/>
            <a:ext cx="5551647" cy="1897999"/>
          </a:xfrm>
          <a:prstGeom prst="rect">
            <a:avLst/>
          </a:prstGeom>
          <a:noFill/>
        </p:spPr>
      </p:pic>
    </p:spTree>
    <p:extLst>
      <p:ext uri="{BB962C8B-B14F-4D97-AF65-F5344CB8AC3E}">
        <p14:creationId xmlns:p14="http://schemas.microsoft.com/office/powerpoint/2010/main" val="2253018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délník 3"/>
          <p:cNvSpPr>
            <a:spLocks noChangeArrowheads="1"/>
          </p:cNvSpPr>
          <p:nvPr/>
        </p:nvSpPr>
        <p:spPr bwMode="auto">
          <a:xfrm>
            <a:off x="5428692" y="509013"/>
            <a:ext cx="4680520" cy="261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90000"/>
              </a:lnSpc>
            </a:pPr>
            <a:r>
              <a:rPr lang="cs-CZ" sz="1600" dirty="0"/>
              <a:t>Práce s biologickým materiálem </a:t>
            </a:r>
          </a:p>
          <a:p>
            <a:pPr algn="ctr">
              <a:lnSpc>
                <a:spcPct val="90000"/>
              </a:lnSpc>
            </a:pPr>
            <a:r>
              <a:rPr lang="cs-CZ" sz="1200" dirty="0"/>
              <a:t>     PLNÁ KREV - PLAZMA, SÉRUM ,SLINY, BUŇKY, TKÁNĚ, TĚLNÍ TEKUTINY</a:t>
            </a:r>
          </a:p>
          <a:p>
            <a:pPr algn="ctr">
              <a:lnSpc>
                <a:spcPct val="90000"/>
              </a:lnSpc>
              <a:buFont typeface="Arial" charset="0"/>
              <a:buChar char="•"/>
            </a:pPr>
            <a:endParaRPr lang="cs-CZ" dirty="0"/>
          </a:p>
          <a:p>
            <a:pPr algn="ctr">
              <a:lnSpc>
                <a:spcPct val="90000"/>
              </a:lnSpc>
              <a:buFont typeface="Arial" charset="0"/>
              <a:buChar char="•"/>
            </a:pPr>
            <a:endParaRPr lang="cs-CZ" dirty="0"/>
          </a:p>
          <a:p>
            <a:pPr algn="ctr">
              <a:lnSpc>
                <a:spcPct val="90000"/>
              </a:lnSpc>
            </a:pPr>
            <a:r>
              <a:rPr lang="cs-CZ" sz="1600" dirty="0"/>
              <a:t>Izolace DNA, RNA, PROTEINY</a:t>
            </a:r>
          </a:p>
          <a:p>
            <a:pPr algn="ctr">
              <a:lnSpc>
                <a:spcPct val="90000"/>
              </a:lnSpc>
            </a:pPr>
            <a:endParaRPr lang="cs-CZ" sz="1600" dirty="0"/>
          </a:p>
          <a:p>
            <a:pPr algn="ctr">
              <a:lnSpc>
                <a:spcPct val="90000"/>
              </a:lnSpc>
            </a:pPr>
            <a:endParaRPr lang="cs-CZ" sz="1600" dirty="0"/>
          </a:p>
          <a:p>
            <a:pPr algn="ctr">
              <a:lnSpc>
                <a:spcPct val="90000"/>
              </a:lnSpc>
            </a:pPr>
            <a:r>
              <a:rPr lang="cs-CZ" sz="1600" dirty="0"/>
              <a:t>Detekce a Kvantifikace</a:t>
            </a:r>
          </a:p>
          <a:p>
            <a:pPr algn="ctr">
              <a:lnSpc>
                <a:spcPct val="90000"/>
              </a:lnSpc>
            </a:pPr>
            <a:r>
              <a:rPr lang="cs-CZ" sz="1600" dirty="0"/>
              <a:t>	               </a:t>
            </a:r>
          </a:p>
          <a:p>
            <a:pPr>
              <a:lnSpc>
                <a:spcPct val="90000"/>
              </a:lnSpc>
            </a:pPr>
            <a:r>
              <a:rPr lang="cs-CZ" dirty="0"/>
              <a:t>		</a:t>
            </a:r>
          </a:p>
          <a:p>
            <a:pPr>
              <a:lnSpc>
                <a:spcPct val="90000"/>
              </a:lnSpc>
              <a:buFont typeface="Arial" charset="0"/>
              <a:buChar char="•"/>
            </a:pPr>
            <a:endParaRPr lang="cs-CZ" dirty="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446530"/>
            <a:ext cx="2054514" cy="252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660824" y="3161230"/>
            <a:ext cx="4176464" cy="3139321"/>
          </a:xfrm>
          <a:prstGeom prst="rect">
            <a:avLst/>
          </a:prstGeom>
          <a:noFill/>
        </p:spPr>
        <p:txBody>
          <a:bodyPr wrap="square" rtlCol="0">
            <a:spAutoFit/>
          </a:bodyPr>
          <a:lstStyle/>
          <a:p>
            <a:r>
              <a:rPr lang="cs-CZ" b="1" dirty="0">
                <a:cs typeface="Arial" pitchFamily="34" charset="0"/>
              </a:rPr>
              <a:t>DNA</a:t>
            </a:r>
          </a:p>
          <a:p>
            <a:r>
              <a:rPr lang="cs-CZ" sz="1200" b="1" dirty="0">
                <a:solidFill>
                  <a:srgbClr val="00B050"/>
                </a:solidFill>
                <a:cs typeface="Arial" pitchFamily="34" charset="0"/>
              </a:rPr>
              <a:t>Detekce polymorfismu a mutace</a:t>
            </a:r>
          </a:p>
          <a:p>
            <a:r>
              <a:rPr lang="cs-CZ" sz="1200" dirty="0">
                <a:cs typeface="Arial" pitchFamily="34" charset="0"/>
              </a:rPr>
              <a:t>1. PCR (amplifikace konkrétního fragmentu)- RFLP </a:t>
            </a:r>
          </a:p>
          <a:p>
            <a:r>
              <a:rPr lang="cs-CZ" sz="1200" dirty="0">
                <a:cs typeface="Arial" pitchFamily="34" charset="0"/>
              </a:rPr>
              <a:t>(</a:t>
            </a:r>
            <a:r>
              <a:rPr lang="cs-CZ" sz="1200" dirty="0" err="1">
                <a:cs typeface="Arial" pitchFamily="34" charset="0"/>
              </a:rPr>
              <a:t>naštěpení</a:t>
            </a:r>
            <a:r>
              <a:rPr lang="cs-CZ" sz="1200" dirty="0">
                <a:cs typeface="Arial" pitchFamily="34" charset="0"/>
              </a:rPr>
              <a:t> </a:t>
            </a:r>
            <a:r>
              <a:rPr lang="cs-CZ" sz="1200" dirty="0" err="1">
                <a:cs typeface="Arial" pitchFamily="34" charset="0"/>
              </a:rPr>
              <a:t>spec</a:t>
            </a:r>
            <a:r>
              <a:rPr lang="cs-CZ" sz="1200" dirty="0">
                <a:cs typeface="Arial" pitchFamily="34" charset="0"/>
              </a:rPr>
              <a:t>. restrikčními enzymy) – detekce na ELFO</a:t>
            </a:r>
          </a:p>
          <a:p>
            <a:r>
              <a:rPr lang="cs-CZ" sz="1200" dirty="0">
                <a:cs typeface="Arial" pitchFamily="34" charset="0"/>
              </a:rPr>
              <a:t>2. Real-</a:t>
            </a:r>
            <a:r>
              <a:rPr lang="cs-CZ" sz="1200" dirty="0" err="1">
                <a:cs typeface="Arial" pitchFamily="34" charset="0"/>
              </a:rPr>
              <a:t>Time</a:t>
            </a:r>
            <a:r>
              <a:rPr lang="cs-CZ" sz="1200" dirty="0">
                <a:cs typeface="Arial" pitchFamily="34" charset="0"/>
              </a:rPr>
              <a:t> PCR </a:t>
            </a:r>
          </a:p>
          <a:p>
            <a:r>
              <a:rPr lang="cs-CZ" sz="1200" dirty="0" smtClean="0">
                <a:cs typeface="Arial" pitchFamily="34" charset="0"/>
              </a:rPr>
              <a:t>3. </a:t>
            </a:r>
            <a:r>
              <a:rPr lang="cs-CZ" sz="1200" dirty="0" err="1" smtClean="0">
                <a:cs typeface="Arial" pitchFamily="34" charset="0"/>
              </a:rPr>
              <a:t>Sekvenace</a:t>
            </a:r>
            <a:endParaRPr lang="cs-CZ" sz="1200" dirty="0" smtClean="0">
              <a:cs typeface="Arial" pitchFamily="34" charset="0"/>
            </a:endParaRPr>
          </a:p>
          <a:p>
            <a:r>
              <a:rPr lang="cs-CZ" sz="1200" dirty="0" smtClean="0">
                <a:cs typeface="Arial" pitchFamily="34" charset="0"/>
              </a:rPr>
              <a:t>4. </a:t>
            </a:r>
            <a:r>
              <a:rPr lang="cs-CZ" sz="1200" dirty="0" err="1" smtClean="0">
                <a:cs typeface="Arial" pitchFamily="34" charset="0"/>
              </a:rPr>
              <a:t>Micro-arraya</a:t>
            </a:r>
            <a:endParaRPr lang="cs-CZ" sz="1200" dirty="0">
              <a:cs typeface="Arial" pitchFamily="34" charset="0"/>
            </a:endParaRPr>
          </a:p>
          <a:p>
            <a:r>
              <a:rPr lang="cs-CZ" sz="1200" b="1" dirty="0" err="1" smtClean="0">
                <a:solidFill>
                  <a:srgbClr val="00B050"/>
                </a:solidFill>
                <a:cs typeface="Arial" pitchFamily="34" charset="0"/>
              </a:rPr>
              <a:t>Sekvenace</a:t>
            </a:r>
            <a:endParaRPr lang="cs-CZ" sz="1200" b="1" dirty="0" smtClean="0">
              <a:solidFill>
                <a:srgbClr val="00B050"/>
              </a:solidFill>
              <a:cs typeface="Arial" pitchFamily="34" charset="0"/>
            </a:endParaRPr>
          </a:p>
          <a:p>
            <a:r>
              <a:rPr lang="cs-CZ" sz="1200" b="1" dirty="0" smtClean="0">
                <a:solidFill>
                  <a:srgbClr val="00B050"/>
                </a:solidFill>
                <a:cs typeface="Arial" pitchFamily="34" charset="0"/>
              </a:rPr>
              <a:t>Klonování v </a:t>
            </a:r>
            <a:r>
              <a:rPr lang="cs-CZ" sz="1200" b="1" dirty="0" err="1" smtClean="0">
                <a:solidFill>
                  <a:srgbClr val="00B050"/>
                </a:solidFill>
                <a:cs typeface="Arial" pitchFamily="34" charset="0"/>
              </a:rPr>
              <a:t>plasmidech</a:t>
            </a:r>
            <a:r>
              <a:rPr lang="cs-CZ" sz="1200" b="1" dirty="0" smtClean="0">
                <a:solidFill>
                  <a:srgbClr val="00B050"/>
                </a:solidFill>
                <a:cs typeface="Arial" pitchFamily="34" charset="0"/>
              </a:rPr>
              <a:t>, Zásah </a:t>
            </a:r>
            <a:r>
              <a:rPr lang="cs-CZ" sz="1200" b="1" dirty="0">
                <a:solidFill>
                  <a:srgbClr val="00B050"/>
                </a:solidFill>
                <a:cs typeface="Arial" pitchFamily="34" charset="0"/>
              </a:rPr>
              <a:t>do genové </a:t>
            </a:r>
            <a:r>
              <a:rPr lang="cs-CZ" sz="1200" b="1" dirty="0" smtClean="0">
                <a:solidFill>
                  <a:srgbClr val="00B050"/>
                </a:solidFill>
                <a:cs typeface="Arial" pitchFamily="34" charset="0"/>
              </a:rPr>
              <a:t>exprese, CRISPR</a:t>
            </a:r>
            <a:endParaRPr lang="cs-CZ" sz="1200" b="1" dirty="0">
              <a:solidFill>
                <a:srgbClr val="00B050"/>
              </a:solidFill>
              <a:cs typeface="Arial" pitchFamily="34" charset="0"/>
            </a:endParaRPr>
          </a:p>
          <a:p>
            <a:endParaRPr lang="cs-CZ" sz="1200" b="1" dirty="0">
              <a:solidFill>
                <a:srgbClr val="00B050"/>
              </a:solidFill>
              <a:cs typeface="Arial" pitchFamily="34" charset="0"/>
            </a:endParaRPr>
          </a:p>
          <a:p>
            <a:r>
              <a:rPr lang="cs-CZ" b="1" dirty="0" err="1">
                <a:cs typeface="Arial" pitchFamily="34" charset="0"/>
              </a:rPr>
              <a:t>Epigenenom</a:t>
            </a:r>
            <a:endParaRPr lang="cs-CZ" b="1" dirty="0">
              <a:cs typeface="Arial" pitchFamily="34" charset="0"/>
            </a:endParaRPr>
          </a:p>
          <a:p>
            <a:r>
              <a:rPr lang="cs-CZ" sz="1200" b="1" dirty="0">
                <a:solidFill>
                  <a:srgbClr val="00B050"/>
                </a:solidFill>
                <a:cs typeface="Arial" pitchFamily="34" charset="0"/>
              </a:rPr>
              <a:t>metylace DNA </a:t>
            </a:r>
          </a:p>
          <a:p>
            <a:r>
              <a:rPr lang="cs-CZ" sz="1200" b="1" dirty="0">
                <a:solidFill>
                  <a:srgbClr val="00B050"/>
                </a:solidFill>
                <a:cs typeface="Arial" pitchFamily="34" charset="0"/>
              </a:rPr>
              <a:t>histonové modifikace </a:t>
            </a:r>
          </a:p>
          <a:p>
            <a:pPr marL="228600" indent="-228600">
              <a:buAutoNum type="arabicPeriod"/>
            </a:pPr>
            <a:endParaRPr lang="en-US" sz="1200" b="1" dirty="0">
              <a:solidFill>
                <a:srgbClr val="00B050"/>
              </a:solidFill>
              <a:latin typeface="Arial" pitchFamily="34" charset="0"/>
              <a:cs typeface="Arial" pitchFamily="34" charset="0"/>
            </a:endParaRPr>
          </a:p>
          <a:p>
            <a:endParaRPr lang="en-US" b="1" dirty="0">
              <a:solidFill>
                <a:srgbClr val="00B050"/>
              </a:solidFill>
            </a:endParaRPr>
          </a:p>
        </p:txBody>
      </p:sp>
      <p:sp>
        <p:nvSpPr>
          <p:cNvPr id="4" name="Obdélník 3"/>
          <p:cNvSpPr/>
          <p:nvPr/>
        </p:nvSpPr>
        <p:spPr>
          <a:xfrm>
            <a:off x="4942399" y="3188819"/>
            <a:ext cx="2617440" cy="1938992"/>
          </a:xfrm>
          <a:prstGeom prst="rect">
            <a:avLst/>
          </a:prstGeom>
        </p:spPr>
        <p:txBody>
          <a:bodyPr wrap="square">
            <a:spAutoFit/>
          </a:bodyPr>
          <a:lstStyle/>
          <a:p>
            <a:r>
              <a:rPr lang="cs-CZ" b="1" dirty="0"/>
              <a:t>RNA - </a:t>
            </a:r>
            <a:r>
              <a:rPr lang="cs-CZ" b="1" dirty="0" err="1"/>
              <a:t>mRNA</a:t>
            </a:r>
            <a:endParaRPr lang="cs-CZ" b="1" dirty="0"/>
          </a:p>
          <a:p>
            <a:r>
              <a:rPr lang="cs-CZ" sz="1200" b="1" dirty="0">
                <a:solidFill>
                  <a:srgbClr val="00B050"/>
                </a:solidFill>
                <a:cs typeface="Arial" panose="020B0604020202020204" pitchFamily="34" charset="0"/>
              </a:rPr>
              <a:t>Analýza genové exprese </a:t>
            </a:r>
          </a:p>
          <a:p>
            <a:r>
              <a:rPr lang="cs-CZ" sz="1200" dirty="0" err="1">
                <a:cs typeface="Arial" panose="020B0604020202020204" pitchFamily="34" charset="0"/>
              </a:rPr>
              <a:t>Nothern</a:t>
            </a:r>
            <a:r>
              <a:rPr lang="cs-CZ" sz="1200" dirty="0">
                <a:cs typeface="Arial" panose="020B0604020202020204" pitchFamily="34" charset="0"/>
              </a:rPr>
              <a:t> </a:t>
            </a:r>
            <a:r>
              <a:rPr lang="cs-CZ" sz="1200" dirty="0" err="1">
                <a:cs typeface="Arial" panose="020B0604020202020204" pitchFamily="34" charset="0"/>
              </a:rPr>
              <a:t>Blott</a:t>
            </a:r>
            <a:endParaRPr lang="cs-CZ" sz="1200" dirty="0">
              <a:cs typeface="Arial" panose="020B0604020202020204" pitchFamily="34" charset="0"/>
            </a:endParaRPr>
          </a:p>
          <a:p>
            <a:r>
              <a:rPr lang="cs-CZ" sz="1200" dirty="0">
                <a:cs typeface="Arial" panose="020B0604020202020204" pitchFamily="34" charset="0"/>
              </a:rPr>
              <a:t>Real-</a:t>
            </a:r>
            <a:r>
              <a:rPr lang="cs-CZ" sz="1200" dirty="0" err="1">
                <a:cs typeface="Arial" panose="020B0604020202020204" pitchFamily="34" charset="0"/>
              </a:rPr>
              <a:t>Time</a:t>
            </a:r>
            <a:r>
              <a:rPr lang="cs-CZ" sz="1200" dirty="0">
                <a:cs typeface="Arial" panose="020B0604020202020204" pitchFamily="34" charset="0"/>
              </a:rPr>
              <a:t> PCR</a:t>
            </a:r>
          </a:p>
          <a:p>
            <a:r>
              <a:rPr lang="cs-CZ" sz="1200" b="1" dirty="0">
                <a:solidFill>
                  <a:srgbClr val="00B050"/>
                </a:solidFill>
                <a:cs typeface="Arial" panose="020B0604020202020204" pitchFamily="34" charset="0"/>
              </a:rPr>
              <a:t>Analýza </a:t>
            </a:r>
            <a:r>
              <a:rPr lang="cs-CZ" sz="1200" b="1" dirty="0" err="1">
                <a:solidFill>
                  <a:srgbClr val="00B050"/>
                </a:solidFill>
                <a:cs typeface="Arial" panose="020B0604020202020204" pitchFamily="34" charset="0"/>
              </a:rPr>
              <a:t>transkriptomu</a:t>
            </a:r>
            <a:endParaRPr lang="cs-CZ" sz="1200" b="1" dirty="0">
              <a:solidFill>
                <a:srgbClr val="00B050"/>
              </a:solidFill>
              <a:cs typeface="Arial" panose="020B0604020202020204" pitchFamily="34" charset="0"/>
            </a:endParaRPr>
          </a:p>
          <a:p>
            <a:endParaRPr lang="cs-CZ" sz="1200" dirty="0">
              <a:cs typeface="Arial" panose="020B0604020202020204" pitchFamily="34" charset="0"/>
            </a:endParaRPr>
          </a:p>
          <a:p>
            <a:r>
              <a:rPr lang="cs-CZ" b="1" dirty="0" err="1" smtClean="0">
                <a:cs typeface="Arial" panose="020B0604020202020204" pitchFamily="34" charset="0"/>
              </a:rPr>
              <a:t>MicroRNA</a:t>
            </a:r>
            <a:endParaRPr lang="cs-CZ" b="1" dirty="0" smtClean="0">
              <a:cs typeface="Arial" panose="020B0604020202020204" pitchFamily="34" charset="0"/>
            </a:endParaRPr>
          </a:p>
          <a:p>
            <a:r>
              <a:rPr lang="cs-CZ" sz="1200" b="1" dirty="0" smtClean="0">
                <a:solidFill>
                  <a:srgbClr val="00B050"/>
                </a:solidFill>
                <a:cs typeface="Arial" panose="020B0604020202020204" pitchFamily="34" charset="0"/>
              </a:rPr>
              <a:t>Analýza exprese</a:t>
            </a:r>
          </a:p>
          <a:p>
            <a:r>
              <a:rPr lang="cs-CZ" sz="1200" b="1" dirty="0" smtClean="0">
                <a:solidFill>
                  <a:srgbClr val="00B050"/>
                </a:solidFill>
                <a:cs typeface="Arial" panose="020B0604020202020204" pitchFamily="34" charset="0"/>
              </a:rPr>
              <a:t>Interference</a:t>
            </a:r>
            <a:r>
              <a:rPr lang="cs-CZ" sz="1200" b="1" dirty="0">
                <a:solidFill>
                  <a:srgbClr val="00B050"/>
                </a:solidFill>
                <a:cs typeface="Arial" panose="020B0604020202020204" pitchFamily="34" charset="0"/>
              </a:rPr>
              <a:t>	</a:t>
            </a:r>
            <a:r>
              <a:rPr lang="cs-CZ" sz="1200" dirty="0">
                <a:latin typeface="Arial" panose="020B0604020202020204" pitchFamily="34" charset="0"/>
                <a:cs typeface="Arial" panose="020B0604020202020204" pitchFamily="34" charset="0"/>
              </a:rPr>
              <a:t>	</a:t>
            </a:r>
          </a:p>
        </p:txBody>
      </p:sp>
      <p:sp>
        <p:nvSpPr>
          <p:cNvPr id="5" name="Obdélník 4"/>
          <p:cNvSpPr/>
          <p:nvPr/>
        </p:nvSpPr>
        <p:spPr>
          <a:xfrm>
            <a:off x="8354536" y="3149493"/>
            <a:ext cx="2286000" cy="2215991"/>
          </a:xfrm>
          <a:prstGeom prst="rect">
            <a:avLst/>
          </a:prstGeom>
        </p:spPr>
        <p:txBody>
          <a:bodyPr wrap="square">
            <a:spAutoFit/>
          </a:bodyPr>
          <a:lstStyle/>
          <a:p>
            <a:r>
              <a:rPr lang="cs-CZ" b="1" dirty="0"/>
              <a:t>PROTEIN</a:t>
            </a:r>
          </a:p>
          <a:p>
            <a:r>
              <a:rPr lang="cs-CZ" sz="1200" b="1" dirty="0">
                <a:solidFill>
                  <a:srgbClr val="00B050"/>
                </a:solidFill>
                <a:cs typeface="Arial" panose="020B0604020202020204" pitchFamily="34" charset="0"/>
              </a:rPr>
              <a:t>Analýza proteinů</a:t>
            </a:r>
          </a:p>
          <a:p>
            <a:r>
              <a:rPr lang="cs-CZ" sz="1200" dirty="0" err="1">
                <a:cs typeface="Arial" panose="020B0604020202020204" pitchFamily="34" charset="0"/>
              </a:rPr>
              <a:t>Imunohistochemické</a:t>
            </a:r>
            <a:r>
              <a:rPr lang="cs-CZ" sz="1200" dirty="0">
                <a:cs typeface="Arial" panose="020B0604020202020204" pitchFamily="34" charset="0"/>
              </a:rPr>
              <a:t> metody</a:t>
            </a:r>
          </a:p>
          <a:p>
            <a:r>
              <a:rPr lang="cs-CZ" sz="1200" dirty="0">
                <a:cs typeface="Arial" panose="020B0604020202020204" pitchFamily="34" charset="0"/>
              </a:rPr>
              <a:t>1. Western </a:t>
            </a:r>
            <a:r>
              <a:rPr lang="cs-CZ" sz="1200" dirty="0" err="1">
                <a:cs typeface="Arial" panose="020B0604020202020204" pitchFamily="34" charset="0"/>
              </a:rPr>
              <a:t>Blott</a:t>
            </a:r>
            <a:endParaRPr lang="cs-CZ" sz="1200" dirty="0">
              <a:cs typeface="Arial" panose="020B0604020202020204" pitchFamily="34" charset="0"/>
            </a:endParaRPr>
          </a:p>
          <a:p>
            <a:r>
              <a:rPr lang="cs-CZ" sz="1200" dirty="0">
                <a:cs typeface="Arial" panose="020B0604020202020204" pitchFamily="34" charset="0"/>
              </a:rPr>
              <a:t>2. ELISA</a:t>
            </a:r>
          </a:p>
          <a:p>
            <a:r>
              <a:rPr lang="cs-CZ" sz="1200" b="1" dirty="0">
                <a:solidFill>
                  <a:srgbClr val="00B050"/>
                </a:solidFill>
                <a:cs typeface="Arial" panose="020B0604020202020204" pitchFamily="34" charset="0"/>
              </a:rPr>
              <a:t>Analýza </a:t>
            </a:r>
            <a:r>
              <a:rPr lang="cs-CZ" sz="1200" b="1" dirty="0" err="1">
                <a:solidFill>
                  <a:srgbClr val="00B050"/>
                </a:solidFill>
                <a:cs typeface="Arial" panose="020B0604020202020204" pitchFamily="34" charset="0"/>
              </a:rPr>
              <a:t>proteomu</a:t>
            </a:r>
            <a:endParaRPr lang="cs-CZ" sz="1200" b="1" dirty="0">
              <a:solidFill>
                <a:srgbClr val="00B050"/>
              </a:solidFill>
              <a:cs typeface="Arial" panose="020B0604020202020204" pitchFamily="34" charset="0"/>
            </a:endParaRPr>
          </a:p>
          <a:p>
            <a:r>
              <a:rPr lang="cs-CZ" sz="1200" dirty="0">
                <a:cs typeface="Arial" panose="020B0604020202020204" pitchFamily="34" charset="0"/>
              </a:rPr>
              <a:t>MS </a:t>
            </a:r>
          </a:p>
          <a:p>
            <a:r>
              <a:rPr lang="cs-CZ" b="1" dirty="0">
                <a:cs typeface="Arial" panose="020B0604020202020204" pitchFamily="34" charset="0"/>
              </a:rPr>
              <a:t>Analýza buněk</a:t>
            </a:r>
          </a:p>
          <a:p>
            <a:r>
              <a:rPr lang="cs-CZ" sz="1200" dirty="0">
                <a:cs typeface="Arial" panose="020B0604020202020204" pitchFamily="34" charset="0"/>
              </a:rPr>
              <a:t>Průtoková </a:t>
            </a:r>
            <a:r>
              <a:rPr lang="cs-CZ" sz="1200" dirty="0" err="1">
                <a:cs typeface="Arial" panose="020B0604020202020204" pitchFamily="34" charset="0"/>
              </a:rPr>
              <a:t>flow-cytometrie</a:t>
            </a:r>
            <a:endParaRPr lang="cs-CZ" sz="1200" dirty="0">
              <a:cs typeface="Arial" panose="020B0604020202020204" pitchFamily="34" charset="0"/>
            </a:endParaRPr>
          </a:p>
          <a:p>
            <a:endParaRPr lang="cs-CZ" sz="1600" b="1" dirty="0"/>
          </a:p>
        </p:txBody>
      </p:sp>
      <p:sp>
        <p:nvSpPr>
          <p:cNvPr id="9" name="Šipka dolů 8"/>
          <p:cNvSpPr/>
          <p:nvPr/>
        </p:nvSpPr>
        <p:spPr>
          <a:xfrm>
            <a:off x="7723976" y="1025408"/>
            <a:ext cx="100216" cy="28946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00B050"/>
              </a:solidFill>
            </a:endParaRPr>
          </a:p>
        </p:txBody>
      </p:sp>
      <p:pic>
        <p:nvPicPr>
          <p:cNvPr id="3" name="Obrázek 2"/>
          <p:cNvPicPr>
            <a:picLocks noChangeAspect="1"/>
          </p:cNvPicPr>
          <p:nvPr/>
        </p:nvPicPr>
        <p:blipFill>
          <a:blip r:embed="rId3"/>
          <a:stretch>
            <a:fillRect/>
          </a:stretch>
        </p:blipFill>
        <p:spPr>
          <a:xfrm>
            <a:off x="2827175" y="5066423"/>
            <a:ext cx="6187847" cy="1582800"/>
          </a:xfrm>
          <a:prstGeom prst="rect">
            <a:avLst/>
          </a:prstGeom>
        </p:spPr>
      </p:pic>
      <p:sp>
        <p:nvSpPr>
          <p:cNvPr id="14" name="Šipka dolů 13"/>
          <p:cNvSpPr/>
          <p:nvPr/>
        </p:nvSpPr>
        <p:spPr>
          <a:xfrm>
            <a:off x="7711384" y="1707015"/>
            <a:ext cx="100216" cy="28946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00B050"/>
              </a:solidFill>
            </a:endParaRPr>
          </a:p>
        </p:txBody>
      </p:sp>
      <p:sp>
        <p:nvSpPr>
          <p:cNvPr id="15" name="Šipka dolů 14"/>
          <p:cNvSpPr/>
          <p:nvPr/>
        </p:nvSpPr>
        <p:spPr>
          <a:xfrm>
            <a:off x="7718844" y="2457852"/>
            <a:ext cx="100216" cy="28946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00B050"/>
              </a:solidFill>
            </a:endParaRPr>
          </a:p>
        </p:txBody>
      </p:sp>
    </p:spTree>
    <p:extLst>
      <p:ext uri="{BB962C8B-B14F-4D97-AF65-F5344CB8AC3E}">
        <p14:creationId xmlns:p14="http://schemas.microsoft.com/office/powerpoint/2010/main" val="3800230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4" name="Zástupný symbol pro obsah 3"/>
          <p:cNvPicPr>
            <a:picLocks noGrp="1" noChangeAspect="1"/>
          </p:cNvPicPr>
          <p:nvPr>
            <p:ph idx="1"/>
          </p:nvPr>
        </p:nvPicPr>
        <p:blipFill>
          <a:blip r:embed="rId2"/>
          <a:stretch>
            <a:fillRect/>
          </a:stretch>
        </p:blipFill>
        <p:spPr>
          <a:xfrm>
            <a:off x="5534402" y="1052737"/>
            <a:ext cx="5108446" cy="4741987"/>
          </a:xfrm>
          <a:prstGeom prst="rect">
            <a:avLst/>
          </a:prstGeom>
        </p:spPr>
      </p:pic>
      <p:pic>
        <p:nvPicPr>
          <p:cNvPr id="5" name="Obrázek 4"/>
          <p:cNvPicPr>
            <a:picLocks noChangeAspect="1"/>
          </p:cNvPicPr>
          <p:nvPr/>
        </p:nvPicPr>
        <p:blipFill>
          <a:blip r:embed="rId3"/>
          <a:stretch>
            <a:fillRect/>
          </a:stretch>
        </p:blipFill>
        <p:spPr>
          <a:xfrm>
            <a:off x="1703512" y="1124745"/>
            <a:ext cx="3909850" cy="1742883"/>
          </a:xfrm>
          <a:prstGeom prst="rect">
            <a:avLst/>
          </a:prstGeom>
        </p:spPr>
      </p:pic>
    </p:spTree>
    <p:extLst>
      <p:ext uri="{BB962C8B-B14F-4D97-AF65-F5344CB8AC3E}">
        <p14:creationId xmlns:p14="http://schemas.microsoft.com/office/powerpoint/2010/main" val="1770165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Zástupný symbol pro obsah 2"/>
          <p:cNvSpPr>
            <a:spLocks noGrp="1"/>
          </p:cNvSpPr>
          <p:nvPr>
            <p:ph idx="1"/>
          </p:nvPr>
        </p:nvSpPr>
        <p:spPr>
          <a:xfrm>
            <a:off x="407368" y="1104726"/>
            <a:ext cx="6264696" cy="5348610"/>
          </a:xfrm>
        </p:spPr>
        <p:txBody>
          <a:bodyPr>
            <a:noAutofit/>
          </a:bodyPr>
          <a:lstStyle/>
          <a:p>
            <a:pPr eaLnBrk="1" hangingPunct="1"/>
            <a:r>
              <a:rPr lang="cs-CZ" altLang="cs-CZ" sz="1800" b="1" dirty="0"/>
              <a:t>Detekce přítomnosti nukleové kyseliny specifické sekvence</a:t>
            </a:r>
          </a:p>
          <a:p>
            <a:pPr lvl="1" eaLnBrk="1" hangingPunct="1">
              <a:buFont typeface="Arial" panose="020B0604020202020204" pitchFamily="34" charset="0"/>
              <a:buChar char="•"/>
            </a:pPr>
            <a:r>
              <a:rPr lang="cs-CZ" altLang="cs-CZ" sz="1800" dirty="0"/>
              <a:t>Identifikace živočišného druhu</a:t>
            </a:r>
          </a:p>
          <a:p>
            <a:pPr lvl="1" eaLnBrk="1" hangingPunct="1">
              <a:buFont typeface="Arial" panose="020B0604020202020204" pitchFamily="34" charset="0"/>
              <a:buChar char="•"/>
            </a:pPr>
            <a:r>
              <a:rPr lang="cs-CZ" altLang="cs-CZ" sz="1800" dirty="0"/>
              <a:t>Paternita</a:t>
            </a:r>
          </a:p>
          <a:p>
            <a:pPr lvl="1" eaLnBrk="1" hangingPunct="1">
              <a:buFont typeface="Arial" panose="020B0604020202020204" pitchFamily="34" charset="0"/>
              <a:buChar char="•"/>
            </a:pPr>
            <a:r>
              <a:rPr lang="cs-CZ" altLang="cs-CZ" sz="1800" dirty="0"/>
              <a:t>Identifikace jedince - forenzní účely</a:t>
            </a:r>
          </a:p>
          <a:p>
            <a:pPr lvl="1" eaLnBrk="1" hangingPunct="1">
              <a:buFont typeface="Arial" panose="020B0604020202020204" pitchFamily="34" charset="0"/>
              <a:buChar char="•"/>
            </a:pPr>
            <a:r>
              <a:rPr lang="cs-CZ" altLang="cs-CZ" sz="1800" dirty="0">
                <a:solidFill>
                  <a:srgbClr val="00B050"/>
                </a:solidFill>
              </a:rPr>
              <a:t>Profil DNA – </a:t>
            </a:r>
            <a:r>
              <a:rPr lang="cs-CZ" altLang="cs-CZ" sz="1800" dirty="0" err="1">
                <a:solidFill>
                  <a:srgbClr val="00B050"/>
                </a:solidFill>
              </a:rPr>
              <a:t>SNPs</a:t>
            </a:r>
            <a:r>
              <a:rPr lang="cs-CZ" altLang="cs-CZ" sz="1800" dirty="0">
                <a:solidFill>
                  <a:srgbClr val="00B050"/>
                </a:solidFill>
              </a:rPr>
              <a:t> </a:t>
            </a:r>
          </a:p>
          <a:p>
            <a:pPr eaLnBrk="1" hangingPunct="1"/>
            <a:r>
              <a:rPr lang="cs-CZ" altLang="cs-CZ" sz="1800" b="1" dirty="0"/>
              <a:t>Analýza struktury (sekvence) nukleové kyseliny</a:t>
            </a:r>
          </a:p>
          <a:p>
            <a:pPr eaLnBrk="1" hangingPunct="1"/>
            <a:r>
              <a:rPr lang="cs-CZ" altLang="cs-CZ" sz="1800" b="1" dirty="0"/>
              <a:t>Stanovení genotypu</a:t>
            </a:r>
          </a:p>
          <a:p>
            <a:pPr lvl="1" eaLnBrk="1" hangingPunct="1">
              <a:buFont typeface="Arial" panose="020B0604020202020204" pitchFamily="34" charset="0"/>
              <a:buChar char="•"/>
            </a:pPr>
            <a:r>
              <a:rPr lang="cs-CZ" altLang="cs-CZ" sz="1800" dirty="0"/>
              <a:t>Detekce klinicky významných mutací a polymorfismů</a:t>
            </a:r>
          </a:p>
          <a:p>
            <a:pPr lvl="1" eaLnBrk="1" hangingPunct="1">
              <a:buFont typeface="Arial" panose="020B0604020202020204" pitchFamily="34" charset="0"/>
              <a:buChar char="•"/>
            </a:pPr>
            <a:r>
              <a:rPr lang="cs-CZ" altLang="cs-CZ" sz="1800" dirty="0"/>
              <a:t>Dědičné choroby </a:t>
            </a:r>
          </a:p>
          <a:p>
            <a:pPr lvl="1" eaLnBrk="1" hangingPunct="1">
              <a:buFont typeface="Arial" panose="020B0604020202020204" pitchFamily="34" charset="0"/>
              <a:buChar char="•"/>
            </a:pPr>
            <a:r>
              <a:rPr lang="cs-CZ" altLang="cs-CZ" sz="1800" dirty="0"/>
              <a:t>Detekce v onkogenech a supresorových genech v nádorech</a:t>
            </a:r>
          </a:p>
          <a:p>
            <a:pPr eaLnBrk="1" hangingPunct="1"/>
            <a:r>
              <a:rPr lang="cs-CZ" altLang="cs-CZ" sz="1800" b="1" dirty="0"/>
              <a:t>Prenatální, </a:t>
            </a:r>
            <a:r>
              <a:rPr lang="cs-CZ" altLang="cs-CZ" sz="1800" b="1" dirty="0" err="1"/>
              <a:t>preimplantační</a:t>
            </a:r>
            <a:r>
              <a:rPr lang="cs-CZ" altLang="cs-CZ" sz="1800" b="1" dirty="0"/>
              <a:t> diagnostika</a:t>
            </a:r>
          </a:p>
          <a:p>
            <a:pPr eaLnBrk="1" hangingPunct="1"/>
            <a:r>
              <a:rPr lang="cs-CZ" altLang="cs-CZ" sz="1800" b="1" dirty="0"/>
              <a:t>Kvantifikace nukleové kyseliny se specifickou sekvencí</a:t>
            </a:r>
          </a:p>
          <a:p>
            <a:pPr lvl="1" eaLnBrk="1" hangingPunct="1">
              <a:buFont typeface="Arial" panose="020B0604020202020204" pitchFamily="34" charset="0"/>
              <a:buChar char="•"/>
            </a:pPr>
            <a:r>
              <a:rPr lang="cs-CZ" altLang="cs-CZ" sz="1800" dirty="0"/>
              <a:t>Hodnocení intenzity a změny exprese genů – tumory</a:t>
            </a:r>
          </a:p>
          <a:p>
            <a:pPr eaLnBrk="1" hangingPunct="1"/>
            <a:r>
              <a:rPr lang="cs-CZ" altLang="cs-CZ" sz="1800" b="1" dirty="0"/>
              <a:t>Kvantifikace proteinů a typů jejich </a:t>
            </a:r>
            <a:r>
              <a:rPr lang="cs-CZ" altLang="cs-CZ" sz="1800" b="1" dirty="0" err="1"/>
              <a:t>posttranslační</a:t>
            </a:r>
            <a:r>
              <a:rPr lang="cs-CZ" altLang="cs-CZ" sz="1800" b="1" dirty="0"/>
              <a:t> modifikace</a:t>
            </a:r>
          </a:p>
        </p:txBody>
      </p:sp>
      <p:pic>
        <p:nvPicPr>
          <p:cNvPr id="430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104" y="1503183"/>
            <a:ext cx="225266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Obrázek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3275" y="3895444"/>
            <a:ext cx="17018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5316" y="3895444"/>
            <a:ext cx="19494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Obrázek 9"/>
          <p:cNvPicPr>
            <a:picLocks noChangeAspect="1"/>
          </p:cNvPicPr>
          <p:nvPr/>
        </p:nvPicPr>
        <p:blipFill>
          <a:blip r:embed="rId6" cstate="print">
            <a:extLst>
              <a:ext uri="{28A0092B-C50C-407E-A947-70E740481C1C}">
                <a14:useLocalDpi xmlns:a14="http://schemas.microsoft.com/office/drawing/2010/main" val="0"/>
              </a:ext>
            </a:extLst>
          </a:blip>
          <a:srcRect l="15149" r="16159"/>
          <a:stretch>
            <a:fillRect/>
          </a:stretch>
        </p:blipFill>
        <p:spPr bwMode="auto">
          <a:xfrm>
            <a:off x="9644063" y="1377770"/>
            <a:ext cx="180022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Nadpis 1"/>
          <p:cNvSpPr txBox="1">
            <a:spLocks/>
          </p:cNvSpPr>
          <p:nvPr/>
        </p:nvSpPr>
        <p:spPr>
          <a:xfrm>
            <a:off x="191344" y="188640"/>
            <a:ext cx="11809312" cy="562074"/>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smtClean="0">
                <a:solidFill>
                  <a:schemeClr val="bg1"/>
                </a:solidFill>
              </a:rPr>
              <a:t>DNA diagnostika</a:t>
            </a:r>
            <a:endParaRPr lang="en-GB" sz="4000" b="1" dirty="0">
              <a:solidFill>
                <a:schemeClr val="bg1"/>
              </a:solidFill>
            </a:endParaRPr>
          </a:p>
        </p:txBody>
      </p:sp>
    </p:spTree>
    <p:custDataLst>
      <p:tags r:id="rId1"/>
    </p:custDataLst>
    <p:extLst>
      <p:ext uri="{BB962C8B-B14F-4D97-AF65-F5344CB8AC3E}">
        <p14:creationId xmlns:p14="http://schemas.microsoft.com/office/powerpoint/2010/main" val="1014441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a:xfrm>
            <a:off x="1110343" y="1073021"/>
            <a:ext cx="6425817" cy="5038530"/>
          </a:xfrm>
        </p:spPr>
        <p:txBody>
          <a:bodyPr>
            <a:normAutofit/>
          </a:bodyPr>
          <a:lstStyle/>
          <a:p>
            <a:r>
              <a:rPr lang="cs-CZ" sz="2400" dirty="0"/>
              <a:t>Biologický materiál je vše, co bylo či je součástí nebo produktem živého organismu</a:t>
            </a:r>
          </a:p>
          <a:p>
            <a:pPr lvl="1"/>
            <a:r>
              <a:rPr lang="cs-CZ" sz="2000" dirty="0"/>
              <a:t>sušená bylinná čajová směs</a:t>
            </a:r>
          </a:p>
          <a:p>
            <a:pPr lvl="1"/>
            <a:r>
              <a:rPr lang="cs-CZ" sz="2000" dirty="0"/>
              <a:t>ohryzek od jablka</a:t>
            </a:r>
          </a:p>
          <a:p>
            <a:pPr lvl="1"/>
            <a:r>
              <a:rPr lang="cs-CZ" sz="2000" dirty="0"/>
              <a:t>dubové prkno</a:t>
            </a:r>
          </a:p>
          <a:p>
            <a:pPr lvl="1"/>
            <a:r>
              <a:rPr lang="cs-CZ" sz="2000" dirty="0"/>
              <a:t>kočičí trus/srst</a:t>
            </a:r>
          </a:p>
          <a:p>
            <a:pPr lvl="1"/>
            <a:r>
              <a:rPr lang="cs-CZ" sz="2000" dirty="0"/>
              <a:t>zkumavka s virem SARS-</a:t>
            </a:r>
            <a:r>
              <a:rPr lang="cs-CZ" sz="2000" dirty="0" err="1"/>
              <a:t>CoV</a:t>
            </a:r>
            <a:r>
              <a:rPr lang="cs-CZ" sz="2000" dirty="0"/>
              <a:t>-2</a:t>
            </a:r>
          </a:p>
          <a:p>
            <a:pPr lvl="1"/>
            <a:r>
              <a:rPr lang="cs-CZ" sz="2000" dirty="0"/>
              <a:t>tělní tekutiny – moč, krev, plazma, sérum, sliny, ejakulát, hlen </a:t>
            </a:r>
          </a:p>
          <a:p>
            <a:pPr lvl="1"/>
            <a:r>
              <a:rPr lang="cs-CZ" sz="2000" dirty="0"/>
              <a:t>tkáně, buňky</a:t>
            </a:r>
          </a:p>
        </p:txBody>
      </p:sp>
      <p:pic>
        <p:nvPicPr>
          <p:cNvPr id="2" name="Obrázek 1"/>
          <p:cNvPicPr>
            <a:picLocks noChangeAspect="1"/>
          </p:cNvPicPr>
          <p:nvPr/>
        </p:nvPicPr>
        <p:blipFill rotWithShape="1">
          <a:blip r:embed="rId2" cstate="print"/>
          <a:srcRect l="6434" t="7474" r="6708" b="8179"/>
          <a:stretch/>
        </p:blipFill>
        <p:spPr>
          <a:xfrm>
            <a:off x="3208064" y="4703433"/>
            <a:ext cx="2016224" cy="2016223"/>
          </a:xfrm>
          <a:prstGeom prst="rect">
            <a:avLst/>
          </a:prstGeom>
        </p:spPr>
      </p:pic>
      <p:sp>
        <p:nvSpPr>
          <p:cNvPr id="5" name="Nadpis 1"/>
          <p:cNvSpPr txBox="1">
            <a:spLocks/>
          </p:cNvSpPr>
          <p:nvPr/>
        </p:nvSpPr>
        <p:spPr>
          <a:xfrm>
            <a:off x="177282" y="226137"/>
            <a:ext cx="11803224" cy="421556"/>
          </a:xfrm>
          <a:prstGeom prst="rect">
            <a:avLst/>
          </a:prstGeom>
          <a:solidFill>
            <a:srgbClr val="00B05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000" b="1" dirty="0">
                <a:solidFill>
                  <a:schemeClr val="bg1"/>
                </a:solidFill>
              </a:rPr>
              <a:t>Biologický materiál</a:t>
            </a:r>
            <a:endParaRPr lang="en-GB" sz="3000" b="1" dirty="0">
              <a:solidFill>
                <a:schemeClr val="bg1"/>
              </a:solidFill>
            </a:endParaRPr>
          </a:p>
        </p:txBody>
      </p:sp>
      <p:pic>
        <p:nvPicPr>
          <p:cNvPr id="8" name="Obrázek 7"/>
          <p:cNvPicPr>
            <a:picLocks noChangeAspect="1"/>
          </p:cNvPicPr>
          <p:nvPr/>
        </p:nvPicPr>
        <p:blipFill>
          <a:blip r:embed="rId3"/>
          <a:stretch>
            <a:fillRect/>
          </a:stretch>
        </p:blipFill>
        <p:spPr>
          <a:xfrm>
            <a:off x="8148022" y="756391"/>
            <a:ext cx="2402719" cy="2947902"/>
          </a:xfrm>
          <a:prstGeom prst="rect">
            <a:avLst/>
          </a:prstGeom>
        </p:spPr>
      </p:pic>
      <p:pic>
        <p:nvPicPr>
          <p:cNvPr id="6" name="Obrázek 5"/>
          <p:cNvPicPr>
            <a:picLocks noChangeAspect="1"/>
          </p:cNvPicPr>
          <p:nvPr/>
        </p:nvPicPr>
        <p:blipFill>
          <a:blip r:embed="rId4"/>
          <a:stretch>
            <a:fillRect/>
          </a:stretch>
        </p:blipFill>
        <p:spPr>
          <a:xfrm>
            <a:off x="5563416" y="4129621"/>
            <a:ext cx="2584606" cy="2590035"/>
          </a:xfrm>
          <a:prstGeom prst="rect">
            <a:avLst/>
          </a:prstGeom>
        </p:spPr>
      </p:pic>
      <p:pic>
        <p:nvPicPr>
          <p:cNvPr id="7" name="Obrázek 6"/>
          <p:cNvPicPr>
            <a:picLocks noChangeAspect="1"/>
          </p:cNvPicPr>
          <p:nvPr/>
        </p:nvPicPr>
        <p:blipFill>
          <a:blip r:embed="rId5"/>
          <a:stretch>
            <a:fillRect/>
          </a:stretch>
        </p:blipFill>
        <p:spPr>
          <a:xfrm>
            <a:off x="8350087" y="3782440"/>
            <a:ext cx="2871128" cy="2937216"/>
          </a:xfrm>
          <a:prstGeom prst="rect">
            <a:avLst/>
          </a:prstGeom>
        </p:spPr>
      </p:pic>
    </p:spTree>
    <p:extLst>
      <p:ext uri="{BB962C8B-B14F-4D97-AF65-F5344CB8AC3E}">
        <p14:creationId xmlns:p14="http://schemas.microsoft.com/office/powerpoint/2010/main" val="1589602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a:xfrm>
            <a:off x="1577527" y="876510"/>
            <a:ext cx="8751908" cy="3639851"/>
          </a:xfrm>
        </p:spPr>
        <p:txBody>
          <a:bodyPr>
            <a:normAutofit/>
          </a:bodyPr>
          <a:lstStyle/>
          <a:p>
            <a:r>
              <a:rPr lang="cs-CZ" sz="1500" dirty="0"/>
              <a:t>V nativním stavu z přirozeného materiálu – v </a:t>
            </a:r>
            <a:r>
              <a:rPr lang="cs-CZ" sz="1500" b="1" dirty="0"/>
              <a:t>dostatečném množství a požadované čistotě. </a:t>
            </a:r>
          </a:p>
          <a:p>
            <a:r>
              <a:rPr lang="cs-CZ" sz="1500" dirty="0"/>
              <a:t>NK je potřeba zbavit všech všech látek,které se po lyzi buněk stávají součástí hrubého lyzátu a jejichž přítomnost by bránila účinnému specifickému působení enzymů používaných k dalším analýzám</a:t>
            </a:r>
          </a:p>
          <a:p>
            <a:endParaRPr lang="cs-CZ" sz="1200" dirty="0"/>
          </a:p>
          <a:p>
            <a:r>
              <a:rPr lang="cs-CZ" sz="1500" dirty="0"/>
              <a:t>Izolace genomové DNA</a:t>
            </a:r>
          </a:p>
          <a:p>
            <a:r>
              <a:rPr lang="cs-CZ" sz="1500" dirty="0"/>
              <a:t>Izolace RNA – důraz na ochranu před degradací</a:t>
            </a:r>
          </a:p>
          <a:p>
            <a:endParaRPr lang="cs-CZ" sz="1500" dirty="0"/>
          </a:p>
          <a:p>
            <a:r>
              <a:rPr lang="cs-CZ" sz="1400" b="1" dirty="0">
                <a:solidFill>
                  <a:srgbClr val="0000CC"/>
                </a:solidFill>
                <a:latin typeface="Arial" panose="020B0604020202020204" pitchFamily="34" charset="0"/>
                <a:cs typeface="Arial" panose="020B0604020202020204" pitchFamily="34" charset="0"/>
              </a:rPr>
              <a:t>Stanovení koncentrace a čistoty DNA/RNA</a:t>
            </a:r>
          </a:p>
          <a:p>
            <a:pPr marL="0" indent="0">
              <a:buNone/>
            </a:pPr>
            <a:r>
              <a:rPr lang="cs-CZ" sz="1400" b="1" dirty="0">
                <a:solidFill>
                  <a:srgbClr val="0000CC"/>
                </a:solidFill>
                <a:latin typeface="Arial" panose="020B0604020202020204" pitchFamily="34" charset="0"/>
                <a:cs typeface="Arial" panose="020B0604020202020204" pitchFamily="34" charset="0"/>
              </a:rPr>
              <a:t>       </a:t>
            </a:r>
            <a:r>
              <a:rPr lang="cs-CZ" sz="1600" b="1" dirty="0"/>
              <a:t>– Spektrofotometrie</a:t>
            </a:r>
          </a:p>
          <a:p>
            <a:r>
              <a:rPr lang="cs-CZ" sz="1600" b="1" dirty="0">
                <a:solidFill>
                  <a:srgbClr val="0000CC"/>
                </a:solidFill>
              </a:rPr>
              <a:t>Kontrola kvality a integrity </a:t>
            </a:r>
            <a:r>
              <a:rPr lang="cs-CZ" sz="1600" b="1" dirty="0"/>
              <a:t>- ELFO</a:t>
            </a:r>
          </a:p>
        </p:txBody>
      </p:sp>
      <p:sp>
        <p:nvSpPr>
          <p:cNvPr id="5" name="Nadpis 1"/>
          <p:cNvSpPr txBox="1">
            <a:spLocks/>
          </p:cNvSpPr>
          <p:nvPr/>
        </p:nvSpPr>
        <p:spPr>
          <a:xfrm>
            <a:off x="205272" y="246335"/>
            <a:ext cx="11747241" cy="421556"/>
          </a:xfrm>
          <a:prstGeom prst="rect">
            <a:avLst/>
          </a:prstGeom>
          <a:solidFill>
            <a:srgbClr val="00B05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000" b="1" dirty="0">
                <a:solidFill>
                  <a:schemeClr val="bg1"/>
                </a:solidFill>
              </a:rPr>
              <a:t>Izolace nukleových kyselin</a:t>
            </a:r>
            <a:endParaRPr lang="en-GB" sz="3000" b="1" dirty="0">
              <a:solidFill>
                <a:schemeClr val="bg1"/>
              </a:solidFill>
            </a:endParaRPr>
          </a:p>
        </p:txBody>
      </p:sp>
      <p:pic>
        <p:nvPicPr>
          <p:cNvPr id="1026" name="Picture 2" descr="Extract Reagent (Genomic DNA Isolation Reagent) | GeneDireX, Inc."/>
          <p:cNvPicPr>
            <a:picLocks noChangeAspect="1" noChangeArrowheads="1"/>
          </p:cNvPicPr>
          <p:nvPr/>
        </p:nvPicPr>
        <p:blipFill>
          <a:blip r:embed="rId2" cstate="print"/>
          <a:srcRect/>
          <a:stretch>
            <a:fillRect/>
          </a:stretch>
        </p:blipFill>
        <p:spPr bwMode="auto">
          <a:xfrm>
            <a:off x="7240894" y="3503861"/>
            <a:ext cx="3427106" cy="1110383"/>
          </a:xfrm>
          <a:prstGeom prst="rect">
            <a:avLst/>
          </a:prstGeom>
          <a:noFill/>
        </p:spPr>
      </p:pic>
      <p:pic>
        <p:nvPicPr>
          <p:cNvPr id="1028" name="Picture 4" descr="Addgene: Kit Free RNA Extraction"/>
          <p:cNvPicPr>
            <a:picLocks noChangeAspect="1" noChangeArrowheads="1"/>
          </p:cNvPicPr>
          <p:nvPr/>
        </p:nvPicPr>
        <p:blipFill>
          <a:blip r:embed="rId3" cstate="print"/>
          <a:srcRect/>
          <a:stretch>
            <a:fillRect/>
          </a:stretch>
        </p:blipFill>
        <p:spPr bwMode="auto">
          <a:xfrm>
            <a:off x="6051218" y="1967354"/>
            <a:ext cx="4149239" cy="1458162"/>
          </a:xfrm>
          <a:prstGeom prst="rect">
            <a:avLst/>
          </a:prstGeom>
          <a:noFill/>
        </p:spPr>
      </p:pic>
      <p:pic>
        <p:nvPicPr>
          <p:cNvPr id="2" name="Obrázek 1"/>
          <p:cNvPicPr>
            <a:picLocks noChangeAspect="1"/>
          </p:cNvPicPr>
          <p:nvPr/>
        </p:nvPicPr>
        <p:blipFill>
          <a:blip r:embed="rId4"/>
          <a:stretch>
            <a:fillRect/>
          </a:stretch>
        </p:blipFill>
        <p:spPr>
          <a:xfrm>
            <a:off x="1634738" y="3908454"/>
            <a:ext cx="5337142" cy="2906920"/>
          </a:xfrm>
          <a:prstGeom prst="rect">
            <a:avLst/>
          </a:prstGeom>
        </p:spPr>
      </p:pic>
    </p:spTree>
    <p:extLst>
      <p:ext uri="{BB962C8B-B14F-4D97-AF65-F5344CB8AC3E}">
        <p14:creationId xmlns:p14="http://schemas.microsoft.com/office/powerpoint/2010/main" val="3787284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66957" y="933872"/>
            <a:ext cx="6060166" cy="5802830"/>
          </a:xfrm>
        </p:spPr>
        <p:txBody>
          <a:bodyPr>
            <a:normAutofit fontScale="70000" lnSpcReduction="20000"/>
          </a:bodyPr>
          <a:lstStyle/>
          <a:p>
            <a:pPr marL="0" indent="0">
              <a:buNone/>
            </a:pPr>
            <a:r>
              <a:rPr lang="cs-CZ" sz="2400" b="1" dirty="0"/>
              <a:t>Chromozom</a:t>
            </a:r>
            <a:r>
              <a:rPr lang="cs-CZ" sz="2400" dirty="0"/>
              <a:t> </a:t>
            </a:r>
          </a:p>
          <a:p>
            <a:pPr lvl="1">
              <a:buFont typeface="Arial" panose="020B0604020202020204" pitchFamily="34" charset="0"/>
              <a:buChar char="•"/>
            </a:pPr>
            <a:r>
              <a:rPr lang="cs-CZ" sz="2000" dirty="0"/>
              <a:t>funkční celek dědičného záznamu genetické informace v buňce</a:t>
            </a:r>
          </a:p>
          <a:p>
            <a:pPr lvl="1">
              <a:buFont typeface="Arial" panose="020B0604020202020204" pitchFamily="34" charset="0"/>
              <a:buChar char="•"/>
            </a:pPr>
            <a:r>
              <a:rPr lang="cs-CZ" sz="2000" dirty="0"/>
              <a:t>jádro buňky </a:t>
            </a:r>
            <a:r>
              <a:rPr lang="cs-CZ" sz="2000" dirty="0" smtClean="0"/>
              <a:t>, 22 </a:t>
            </a:r>
            <a:r>
              <a:rPr lang="cs-CZ" sz="2000" dirty="0"/>
              <a:t>párů autozomů + 1 pár </a:t>
            </a:r>
            <a:r>
              <a:rPr lang="cs-CZ" sz="2000" dirty="0" err="1"/>
              <a:t>gonozomů</a:t>
            </a:r>
            <a:endParaRPr lang="cs-CZ" sz="2000" dirty="0"/>
          </a:p>
          <a:p>
            <a:pPr marL="457200" lvl="1" indent="0">
              <a:buNone/>
            </a:pPr>
            <a:endParaRPr lang="cs-CZ" sz="700" dirty="0"/>
          </a:p>
          <a:p>
            <a:pPr marL="0" indent="0">
              <a:buNone/>
            </a:pPr>
            <a:r>
              <a:rPr lang="cs-CZ" sz="2400" b="1" dirty="0" err="1"/>
              <a:t>Lokus</a:t>
            </a:r>
            <a:endParaRPr lang="cs-CZ" sz="2400" b="1" dirty="0"/>
          </a:p>
          <a:p>
            <a:pPr lvl="1">
              <a:buFont typeface="Arial" panose="020B0604020202020204" pitchFamily="34" charset="0"/>
              <a:buChar char="•"/>
            </a:pPr>
            <a:r>
              <a:rPr lang="cs-CZ" sz="2000" dirty="0"/>
              <a:t>umístění genu na určitém místě na konkrétním </a:t>
            </a:r>
            <a:r>
              <a:rPr lang="cs-CZ" sz="2000" dirty="0" smtClean="0"/>
              <a:t>chromozomu</a:t>
            </a:r>
          </a:p>
          <a:p>
            <a:pPr lvl="1">
              <a:buFont typeface="Arial" panose="020B0604020202020204" pitchFamily="34" charset="0"/>
              <a:buChar char="•"/>
            </a:pPr>
            <a:endParaRPr lang="cs-CZ" sz="700" dirty="0"/>
          </a:p>
          <a:p>
            <a:pPr marL="0" indent="0">
              <a:buNone/>
            </a:pPr>
            <a:r>
              <a:rPr lang="cs-CZ" sz="2400" b="1" dirty="0" smtClean="0"/>
              <a:t>Alela</a:t>
            </a:r>
            <a:r>
              <a:rPr lang="cs-CZ" sz="2400" dirty="0" smtClean="0"/>
              <a:t> </a:t>
            </a:r>
            <a:endParaRPr lang="cs-CZ" sz="2400" dirty="0"/>
          </a:p>
          <a:p>
            <a:pPr lvl="1">
              <a:buFont typeface="Arial" panose="020B0604020202020204" pitchFamily="34" charset="0"/>
              <a:buChar char="•"/>
            </a:pPr>
            <a:r>
              <a:rPr lang="cs-CZ" sz="2000" dirty="0"/>
              <a:t>konkrétní forma </a:t>
            </a:r>
            <a:r>
              <a:rPr lang="cs-CZ" sz="2000" dirty="0" smtClean="0"/>
              <a:t>genu</a:t>
            </a:r>
          </a:p>
          <a:p>
            <a:pPr lvl="1">
              <a:buFont typeface="Arial" panose="020B0604020202020204" pitchFamily="34" charset="0"/>
              <a:buChar char="•"/>
            </a:pPr>
            <a:endParaRPr lang="cs-CZ" sz="700" dirty="0" smtClean="0"/>
          </a:p>
          <a:p>
            <a:pPr marL="0" indent="0">
              <a:buNone/>
            </a:pPr>
            <a:r>
              <a:rPr lang="cs-CZ" sz="2400" b="1" dirty="0"/>
              <a:t>Heterozygot</a:t>
            </a:r>
            <a:r>
              <a:rPr lang="en-GB" sz="2400" b="1" dirty="0"/>
              <a:t> </a:t>
            </a:r>
            <a:endParaRPr lang="cs-CZ" sz="2400" b="1" dirty="0"/>
          </a:p>
          <a:p>
            <a:pPr lvl="1">
              <a:buFont typeface="Arial" panose="020B0604020202020204" pitchFamily="34" charset="0"/>
              <a:buChar char="•"/>
            </a:pPr>
            <a:r>
              <a:rPr lang="cs-CZ" sz="2000" dirty="0"/>
              <a:t>dvě různé varianty (alely) daného genu nebo jeho </a:t>
            </a:r>
            <a:r>
              <a:rPr lang="cs-CZ" sz="2000" dirty="0" smtClean="0"/>
              <a:t>části</a:t>
            </a:r>
          </a:p>
          <a:p>
            <a:pPr lvl="1">
              <a:buFont typeface="Arial" panose="020B0604020202020204" pitchFamily="34" charset="0"/>
              <a:buChar char="•"/>
            </a:pPr>
            <a:endParaRPr lang="cs-CZ" sz="700" dirty="0"/>
          </a:p>
          <a:p>
            <a:pPr marL="0" indent="0">
              <a:buNone/>
            </a:pPr>
            <a:r>
              <a:rPr lang="cs-CZ" sz="2400" b="1" dirty="0" smtClean="0"/>
              <a:t>Homozygot</a:t>
            </a:r>
            <a:endParaRPr lang="cs-CZ" sz="2400" b="1" dirty="0"/>
          </a:p>
          <a:p>
            <a:pPr lvl="1">
              <a:buFont typeface="Arial" panose="020B0604020202020204" pitchFamily="34" charset="0"/>
              <a:buChar char="•"/>
            </a:pPr>
            <a:r>
              <a:rPr lang="cs-CZ" sz="2000" dirty="0"/>
              <a:t>dvě stejné varianty (alely) daného genu nebo jeho </a:t>
            </a:r>
            <a:r>
              <a:rPr lang="cs-CZ" sz="2000" dirty="0" smtClean="0"/>
              <a:t>části</a:t>
            </a:r>
            <a:endParaRPr lang="cs-CZ" sz="2000" dirty="0"/>
          </a:p>
          <a:p>
            <a:pPr lvl="1">
              <a:buFont typeface="Arial" panose="020B0604020202020204" pitchFamily="34" charset="0"/>
              <a:buChar char="•"/>
            </a:pPr>
            <a:endParaRPr lang="cs-CZ" sz="700" dirty="0"/>
          </a:p>
          <a:p>
            <a:pPr marL="0" indent="0">
              <a:buNone/>
            </a:pPr>
            <a:r>
              <a:rPr lang="cs-CZ" sz="2400" b="1" dirty="0" smtClean="0"/>
              <a:t>Genotyp</a:t>
            </a:r>
          </a:p>
          <a:p>
            <a:pPr lvl="1">
              <a:buFont typeface="Arial" panose="020B0604020202020204" pitchFamily="34" charset="0"/>
              <a:buChar char="•"/>
            </a:pPr>
            <a:r>
              <a:rPr lang="cs-CZ" sz="2000" dirty="0" smtClean="0"/>
              <a:t>kompletní </a:t>
            </a:r>
            <a:r>
              <a:rPr lang="cs-CZ" sz="2000" dirty="0"/>
              <a:t>či genetická informace konkrétního jedince nebo označení alel přítomných v daném </a:t>
            </a:r>
            <a:r>
              <a:rPr lang="cs-CZ" sz="2000" dirty="0" smtClean="0"/>
              <a:t>genu</a:t>
            </a:r>
          </a:p>
          <a:p>
            <a:pPr lvl="1">
              <a:buFont typeface="Arial" panose="020B0604020202020204" pitchFamily="34" charset="0"/>
              <a:buChar char="•"/>
            </a:pPr>
            <a:r>
              <a:rPr lang="cs-CZ" sz="2000" dirty="0"/>
              <a:t>kombinace alel v určitém </a:t>
            </a:r>
            <a:r>
              <a:rPr lang="cs-CZ" sz="2000" dirty="0" err="1"/>
              <a:t>lokusu</a:t>
            </a:r>
            <a:r>
              <a:rPr lang="cs-CZ" sz="2000" dirty="0"/>
              <a:t> na </a:t>
            </a:r>
            <a:r>
              <a:rPr lang="cs-CZ" sz="2000" dirty="0" err="1"/>
              <a:t>paternálním</a:t>
            </a:r>
            <a:r>
              <a:rPr lang="cs-CZ" sz="2000" dirty="0"/>
              <a:t> a </a:t>
            </a:r>
            <a:r>
              <a:rPr lang="cs-CZ" sz="2000" dirty="0" err="1"/>
              <a:t>maternálním</a:t>
            </a:r>
            <a:r>
              <a:rPr lang="cs-CZ" sz="2000" dirty="0"/>
              <a:t> chromozomu diploidního genomu</a:t>
            </a:r>
          </a:p>
          <a:p>
            <a:pPr lvl="1">
              <a:buFont typeface="Arial" panose="020B0604020202020204" pitchFamily="34" charset="0"/>
              <a:buChar char="•"/>
            </a:pPr>
            <a:endParaRPr lang="cs-CZ" sz="1000" dirty="0" smtClean="0"/>
          </a:p>
          <a:p>
            <a:pPr marL="0" indent="0">
              <a:buNone/>
            </a:pPr>
            <a:r>
              <a:rPr lang="cs-CZ" sz="2400" b="1" dirty="0" err="1" smtClean="0"/>
              <a:t>Haplotyp</a:t>
            </a:r>
            <a:endParaRPr lang="cs-CZ" sz="2400" b="1" dirty="0"/>
          </a:p>
          <a:p>
            <a:pPr lvl="1">
              <a:buFont typeface="Arial" panose="020B0604020202020204" pitchFamily="34" charset="0"/>
              <a:buChar char="•"/>
            </a:pPr>
            <a:r>
              <a:rPr lang="cs-CZ" sz="2000" dirty="0"/>
              <a:t>skupina genů (</a:t>
            </a:r>
            <a:r>
              <a:rPr lang="cs-CZ" sz="2000" dirty="0" err="1"/>
              <a:t>lokusů</a:t>
            </a:r>
            <a:r>
              <a:rPr lang="cs-CZ" sz="2000" dirty="0"/>
              <a:t>), které jsou ve vazbě a jsou tudíž preferenčně předávány rodiči potomkům </a:t>
            </a:r>
            <a:r>
              <a:rPr lang="cs-CZ" sz="2000" dirty="0" smtClean="0"/>
              <a:t>pohromadě</a:t>
            </a:r>
            <a:endParaRPr lang="cs-CZ" sz="2000" dirty="0"/>
          </a:p>
          <a:p>
            <a:pPr lvl="1">
              <a:buFont typeface="Arial" panose="020B0604020202020204" pitchFamily="34" charset="0"/>
              <a:buChar char="•"/>
            </a:pPr>
            <a:r>
              <a:rPr lang="cs-CZ" sz="2000" dirty="0"/>
              <a:t>lineární kombinace genů/alel na jenom z </a:t>
            </a:r>
            <a:r>
              <a:rPr lang="cs-CZ" sz="2000" dirty="0" smtClean="0"/>
              <a:t>homologních chromozomů (</a:t>
            </a:r>
            <a:r>
              <a:rPr lang="cs-CZ" sz="2000" dirty="0"/>
              <a:t>výjimečně dochází k rekombinaci)</a:t>
            </a:r>
          </a:p>
          <a:p>
            <a:pPr lvl="1">
              <a:buFont typeface="Arial" panose="020B0604020202020204" pitchFamily="34" charset="0"/>
              <a:buChar char="•"/>
            </a:pPr>
            <a:endParaRPr lang="cs-CZ" sz="2000" dirty="0" smtClean="0"/>
          </a:p>
          <a:p>
            <a:pPr marL="0" indent="0">
              <a:buNone/>
            </a:pPr>
            <a:endParaRPr lang="cs-CZ" sz="2400" b="1" dirty="0" smtClean="0"/>
          </a:p>
          <a:p>
            <a:endParaRPr lang="cs-CZ" sz="2000" dirty="0"/>
          </a:p>
          <a:p>
            <a:endParaRPr lang="en-GB" dirty="0"/>
          </a:p>
        </p:txBody>
      </p:sp>
      <p:sp>
        <p:nvSpPr>
          <p:cNvPr id="7"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Základní pojmy</a:t>
            </a:r>
            <a:endParaRPr lang="en-GB" sz="4000" b="1" dirty="0">
              <a:solidFill>
                <a:schemeClr val="bg1"/>
              </a:solidFill>
            </a:endParaRPr>
          </a:p>
        </p:txBody>
      </p:sp>
      <p:pic>
        <p:nvPicPr>
          <p:cNvPr id="2" name="Obrázek 1"/>
          <p:cNvPicPr>
            <a:picLocks noChangeAspect="1"/>
          </p:cNvPicPr>
          <p:nvPr/>
        </p:nvPicPr>
        <p:blipFill>
          <a:blip r:embed="rId3"/>
          <a:stretch>
            <a:fillRect/>
          </a:stretch>
        </p:blipFill>
        <p:spPr>
          <a:xfrm>
            <a:off x="6774896" y="933872"/>
            <a:ext cx="4886814" cy="3393621"/>
          </a:xfrm>
          <a:prstGeom prst="rect">
            <a:avLst/>
          </a:prstGeom>
        </p:spPr>
      </p:pic>
      <p:pic>
        <p:nvPicPr>
          <p:cNvPr id="5" name="Obrázek 4"/>
          <p:cNvPicPr>
            <a:picLocks noChangeAspect="1"/>
          </p:cNvPicPr>
          <p:nvPr/>
        </p:nvPicPr>
        <p:blipFill>
          <a:blip r:embed="rId4"/>
          <a:stretch>
            <a:fillRect/>
          </a:stretch>
        </p:blipFill>
        <p:spPr>
          <a:xfrm>
            <a:off x="7274670" y="4905274"/>
            <a:ext cx="2905125" cy="1571625"/>
          </a:xfrm>
          <a:prstGeom prst="rect">
            <a:avLst/>
          </a:prstGeom>
        </p:spPr>
      </p:pic>
      <p:pic>
        <p:nvPicPr>
          <p:cNvPr id="9" name="Obrázek 8"/>
          <p:cNvPicPr>
            <a:picLocks noChangeAspect="1"/>
          </p:cNvPicPr>
          <p:nvPr/>
        </p:nvPicPr>
        <p:blipFill>
          <a:blip r:embed="rId5"/>
          <a:stretch>
            <a:fillRect/>
          </a:stretch>
        </p:blipFill>
        <p:spPr>
          <a:xfrm>
            <a:off x="10263673" y="4905274"/>
            <a:ext cx="1496554" cy="1377947"/>
          </a:xfrm>
          <a:prstGeom prst="rect">
            <a:avLst/>
          </a:prstGeom>
        </p:spPr>
      </p:pic>
    </p:spTree>
    <p:extLst>
      <p:ext uri="{BB962C8B-B14F-4D97-AF65-F5344CB8AC3E}">
        <p14:creationId xmlns:p14="http://schemas.microsoft.com/office/powerpoint/2010/main" val="3921670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2550" y="1078091"/>
            <a:ext cx="9099359" cy="5574636"/>
          </a:xfrm>
        </p:spPr>
        <p:txBody>
          <a:bodyPr>
            <a:normAutofit/>
          </a:bodyPr>
          <a:lstStyle/>
          <a:p>
            <a:r>
              <a:rPr lang="cs-CZ" sz="1800" dirty="0"/>
              <a:t>Amplifikace vybraného úseku </a:t>
            </a:r>
            <a:r>
              <a:rPr lang="cs-CZ" sz="1800" b="1" dirty="0"/>
              <a:t>DNA</a:t>
            </a:r>
          </a:p>
          <a:p>
            <a:r>
              <a:rPr lang="cs-CZ" sz="1800" dirty="0"/>
              <a:t>Mnohonásobná in vitro replikace ve </a:t>
            </a:r>
            <a:r>
              <a:rPr lang="cs-CZ" sz="1800" dirty="0" smtClean="0"/>
              <a:t>zkumavce - </a:t>
            </a:r>
            <a:r>
              <a:rPr lang="cs-CZ" sz="1800" dirty="0"/>
              <a:t>řetězová reakce </a:t>
            </a:r>
            <a:endParaRPr lang="cs-CZ" sz="1800" dirty="0" smtClean="0"/>
          </a:p>
          <a:p>
            <a:pPr marL="0" indent="0">
              <a:buNone/>
            </a:pPr>
            <a:r>
              <a:rPr lang="cs-CZ" sz="1800" dirty="0"/>
              <a:t> </a:t>
            </a:r>
            <a:r>
              <a:rPr lang="cs-CZ" sz="1800" dirty="0" smtClean="0"/>
              <a:t>      vychází </a:t>
            </a:r>
            <a:r>
              <a:rPr lang="cs-CZ" sz="1800" dirty="0"/>
              <a:t>z DNA replikace </a:t>
            </a:r>
          </a:p>
          <a:p>
            <a:endParaRPr lang="cs-CZ" sz="1800" dirty="0"/>
          </a:p>
          <a:p>
            <a:r>
              <a:rPr lang="cs-CZ" sz="1800" dirty="0"/>
              <a:t>Kary </a:t>
            </a:r>
            <a:r>
              <a:rPr lang="cs-CZ" sz="1800" dirty="0" err="1"/>
              <a:t>Mullis</a:t>
            </a:r>
            <a:r>
              <a:rPr lang="cs-CZ" sz="1800" dirty="0"/>
              <a:t>, 1983</a:t>
            </a:r>
          </a:p>
          <a:p>
            <a:r>
              <a:rPr lang="cs-CZ" sz="1800" b="1" dirty="0">
                <a:solidFill>
                  <a:srgbClr val="00B050"/>
                </a:solidFill>
              </a:rPr>
              <a:t>DNA řetězce duplexu může být </a:t>
            </a:r>
            <a:r>
              <a:rPr lang="cs-CZ" sz="1800" b="1" dirty="0" smtClean="0">
                <a:solidFill>
                  <a:srgbClr val="00B050"/>
                </a:solidFill>
              </a:rPr>
              <a:t>denaturována </a:t>
            </a:r>
            <a:r>
              <a:rPr lang="cs-CZ" sz="1800" b="1" dirty="0">
                <a:solidFill>
                  <a:srgbClr val="00B050"/>
                </a:solidFill>
              </a:rPr>
              <a:t>a znovu spojena </a:t>
            </a:r>
          </a:p>
          <a:p>
            <a:pPr marL="0" indent="0">
              <a:buNone/>
            </a:pPr>
            <a:r>
              <a:rPr lang="cs-CZ" sz="1800" dirty="0"/>
              <a:t>      </a:t>
            </a:r>
            <a:endParaRPr lang="cs-CZ" sz="1200" dirty="0"/>
          </a:p>
          <a:p>
            <a:r>
              <a:rPr lang="cs-CZ" sz="1800" dirty="0"/>
              <a:t>DNA replikace </a:t>
            </a:r>
            <a:r>
              <a:rPr lang="cs-CZ" sz="1800" b="1" dirty="0">
                <a:solidFill>
                  <a:srgbClr val="FF00FF"/>
                </a:solidFill>
              </a:rPr>
              <a:t>in </a:t>
            </a:r>
            <a:r>
              <a:rPr lang="cs-CZ" sz="1800" b="1" dirty="0" err="1">
                <a:solidFill>
                  <a:srgbClr val="FF00FF"/>
                </a:solidFill>
              </a:rPr>
              <a:t>vivo</a:t>
            </a:r>
            <a:r>
              <a:rPr lang="cs-CZ" sz="1800" b="1" dirty="0">
                <a:solidFill>
                  <a:srgbClr val="FF00FF"/>
                </a:solidFill>
              </a:rPr>
              <a:t> </a:t>
            </a:r>
            <a:r>
              <a:rPr lang="cs-CZ" sz="1800" b="1" dirty="0"/>
              <a:t>vyžaduje </a:t>
            </a:r>
            <a:r>
              <a:rPr lang="cs-CZ" sz="1800" b="1" dirty="0" smtClean="0"/>
              <a:t>několik </a:t>
            </a:r>
            <a:r>
              <a:rPr lang="cs-CZ" sz="1800" b="1" dirty="0"/>
              <a:t>enzymů </a:t>
            </a:r>
          </a:p>
          <a:p>
            <a:pPr marL="0" indent="0">
              <a:buNone/>
            </a:pPr>
            <a:r>
              <a:rPr lang="cs-CZ" sz="1800" dirty="0"/>
              <a:t>     </a:t>
            </a:r>
            <a:r>
              <a:rPr lang="cs-CZ" sz="1500" dirty="0" smtClean="0"/>
              <a:t>- </a:t>
            </a:r>
            <a:r>
              <a:rPr lang="cs-CZ" sz="1500" dirty="0"/>
              <a:t>separace řetězců </a:t>
            </a:r>
          </a:p>
          <a:p>
            <a:pPr marL="0" indent="0">
              <a:buNone/>
            </a:pPr>
            <a:r>
              <a:rPr lang="cs-CZ" sz="1500" dirty="0"/>
              <a:t>      - syntéza krátkých RNA </a:t>
            </a:r>
            <a:r>
              <a:rPr lang="cs-CZ" sz="1500" dirty="0" err="1"/>
              <a:t>primerů</a:t>
            </a:r>
            <a:endParaRPr lang="cs-CZ" sz="1500" dirty="0"/>
          </a:p>
          <a:p>
            <a:pPr marL="0" indent="0">
              <a:buNone/>
            </a:pPr>
            <a:r>
              <a:rPr lang="cs-CZ" sz="1500" dirty="0"/>
              <a:t>      - syntéza dvou nových DNA helixů</a:t>
            </a:r>
          </a:p>
          <a:p>
            <a:r>
              <a:rPr lang="cs-CZ" sz="1800" dirty="0"/>
              <a:t>DNA replikace </a:t>
            </a:r>
            <a:r>
              <a:rPr lang="cs-CZ" sz="1800" b="1" dirty="0">
                <a:solidFill>
                  <a:srgbClr val="FF00FF"/>
                </a:solidFill>
              </a:rPr>
              <a:t>in vitro </a:t>
            </a:r>
            <a:r>
              <a:rPr lang="cs-CZ" sz="1800" b="1" dirty="0"/>
              <a:t>vyžaduje pouze </a:t>
            </a:r>
            <a:r>
              <a:rPr lang="cs-CZ" sz="1800" b="1" dirty="0" smtClean="0"/>
              <a:t>jeden </a:t>
            </a:r>
            <a:r>
              <a:rPr lang="cs-CZ" sz="1800" b="1" dirty="0"/>
              <a:t>enzym</a:t>
            </a:r>
            <a:r>
              <a:rPr lang="cs-CZ" sz="1800" dirty="0">
                <a:solidFill>
                  <a:srgbClr val="00B050"/>
                </a:solidFill>
              </a:rPr>
              <a:t>  </a:t>
            </a:r>
            <a:endParaRPr lang="cs-CZ" sz="1800" dirty="0" smtClean="0">
              <a:solidFill>
                <a:srgbClr val="00B050"/>
              </a:solidFill>
            </a:endParaRPr>
          </a:p>
          <a:p>
            <a:pPr marL="0" indent="0">
              <a:buNone/>
            </a:pPr>
            <a:r>
              <a:rPr lang="cs-CZ" sz="1800" dirty="0">
                <a:solidFill>
                  <a:srgbClr val="00B050"/>
                </a:solidFill>
              </a:rPr>
              <a:t> </a:t>
            </a:r>
            <a:r>
              <a:rPr lang="cs-CZ" sz="1800" dirty="0" smtClean="0">
                <a:solidFill>
                  <a:srgbClr val="00B050"/>
                </a:solidFill>
              </a:rPr>
              <a:t>     </a:t>
            </a:r>
            <a:r>
              <a:rPr lang="cs-CZ" sz="1800" dirty="0" smtClean="0"/>
              <a:t>(</a:t>
            </a:r>
            <a:r>
              <a:rPr lang="cs-CZ" sz="1800" dirty="0"/>
              <a:t>1957 Arthur </a:t>
            </a:r>
            <a:r>
              <a:rPr lang="cs-CZ" sz="1800" dirty="0" err="1"/>
              <a:t>Kornberg</a:t>
            </a:r>
            <a:r>
              <a:rPr lang="cs-CZ" sz="1800" dirty="0"/>
              <a:t> </a:t>
            </a:r>
            <a:r>
              <a:rPr lang="cs-CZ" sz="1800" dirty="0" smtClean="0"/>
              <a:t>  </a:t>
            </a:r>
            <a:r>
              <a:rPr lang="cs-CZ" sz="1800" dirty="0"/>
              <a:t>dokázal existenci DNA Polymerázy</a:t>
            </a:r>
            <a:r>
              <a:rPr lang="cs-CZ" sz="1800" dirty="0" smtClean="0"/>
              <a:t>)</a:t>
            </a:r>
          </a:p>
          <a:p>
            <a:pPr marL="0" indent="0">
              <a:buNone/>
            </a:pPr>
            <a:endParaRPr lang="cs-CZ" sz="1800" dirty="0" smtClean="0"/>
          </a:p>
          <a:p>
            <a:pPr marL="0" indent="0">
              <a:buNone/>
            </a:pPr>
            <a:r>
              <a:rPr lang="cs-CZ" sz="1800" b="1" cap="all" dirty="0">
                <a:solidFill>
                  <a:srgbClr val="00B050"/>
                </a:solidFill>
              </a:rPr>
              <a:t>až s objevem a použitím TERMOSTABILNÍ POLYMERÁZY </a:t>
            </a:r>
          </a:p>
          <a:p>
            <a:pPr marL="0" indent="0">
              <a:buNone/>
            </a:pPr>
            <a:r>
              <a:rPr lang="cs-CZ" sz="1800" b="1" cap="all" dirty="0">
                <a:solidFill>
                  <a:srgbClr val="00B050"/>
                </a:solidFill>
              </a:rPr>
              <a:t>(termofilní bakterie) získala PCR na </a:t>
            </a:r>
            <a:r>
              <a:rPr lang="cs-CZ" sz="1800" b="1" cap="all" dirty="0" smtClean="0">
                <a:solidFill>
                  <a:srgbClr val="00B050"/>
                </a:solidFill>
              </a:rPr>
              <a:t>významu</a:t>
            </a:r>
            <a:r>
              <a:rPr lang="cs-CZ" sz="1800" dirty="0" smtClean="0"/>
              <a:t> </a:t>
            </a:r>
            <a:endParaRPr lang="cs-CZ" sz="1800" dirty="0"/>
          </a:p>
          <a:p>
            <a:pPr marL="0" indent="0">
              <a:buNone/>
            </a:pPr>
            <a:r>
              <a:rPr lang="cs-CZ" sz="1800" b="1" dirty="0" smtClean="0">
                <a:solidFill>
                  <a:srgbClr val="FF00FF"/>
                </a:solidFill>
              </a:rPr>
              <a:t>FUNKCE </a:t>
            </a:r>
            <a:r>
              <a:rPr lang="cs-CZ" sz="1800" b="1" dirty="0">
                <a:solidFill>
                  <a:srgbClr val="FF00FF"/>
                </a:solidFill>
              </a:rPr>
              <a:t>OSTATNÍCH PROTEINŮ JE in vitro NAHRAZENA ZMĚNOU TEPLOT </a:t>
            </a:r>
            <a:r>
              <a:rPr lang="cs-CZ" sz="1800" b="1" dirty="0" smtClean="0">
                <a:solidFill>
                  <a:srgbClr val="FF00FF"/>
                </a:solidFill>
              </a:rPr>
              <a:t>!</a:t>
            </a:r>
          </a:p>
          <a:p>
            <a:pPr marL="0" indent="0">
              <a:buNone/>
            </a:pPr>
            <a:endParaRPr lang="cs-CZ" sz="1800" b="1" dirty="0" smtClean="0">
              <a:solidFill>
                <a:srgbClr val="FF00FF"/>
              </a:solidFill>
            </a:endParaRPr>
          </a:p>
          <a:p>
            <a:pPr marL="0" indent="0">
              <a:buNone/>
            </a:pPr>
            <a:endParaRPr lang="cs-CZ" sz="1800" b="1" dirty="0">
              <a:solidFill>
                <a:srgbClr val="FF00FF"/>
              </a:solidFill>
            </a:endParaRPr>
          </a:p>
          <a:p>
            <a:endParaRPr lang="cs-CZ" sz="1800"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278" y="1078091"/>
            <a:ext cx="4194466" cy="4032448"/>
          </a:xfrm>
          <a:prstGeom prst="rect">
            <a:avLst/>
          </a:prstGeom>
        </p:spPr>
      </p:pic>
      <p:sp>
        <p:nvSpPr>
          <p:cNvPr id="6" name="Nadpis 1"/>
          <p:cNvSpPr txBox="1">
            <a:spLocks/>
          </p:cNvSpPr>
          <p:nvPr/>
        </p:nvSpPr>
        <p:spPr>
          <a:xfrm>
            <a:off x="214604" y="188640"/>
            <a:ext cx="11765902" cy="504056"/>
          </a:xfrm>
          <a:prstGeom prst="rect">
            <a:avLst/>
          </a:prstGeom>
          <a:solidFill>
            <a:srgbClr val="00B05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000" b="1" dirty="0">
                <a:solidFill>
                  <a:schemeClr val="bg1"/>
                </a:solidFill>
              </a:rPr>
              <a:t>PCR – </a:t>
            </a:r>
            <a:r>
              <a:rPr lang="cs-CZ" sz="3000" b="1" dirty="0" err="1">
                <a:solidFill>
                  <a:schemeClr val="bg1"/>
                </a:solidFill>
              </a:rPr>
              <a:t>Polymerase</a:t>
            </a:r>
            <a:r>
              <a:rPr lang="cs-CZ" sz="3000" b="1" dirty="0">
                <a:solidFill>
                  <a:schemeClr val="bg1"/>
                </a:solidFill>
              </a:rPr>
              <a:t> </a:t>
            </a:r>
            <a:r>
              <a:rPr lang="cs-CZ" sz="3000" b="1" dirty="0" err="1">
                <a:solidFill>
                  <a:schemeClr val="bg1"/>
                </a:solidFill>
              </a:rPr>
              <a:t>chain</a:t>
            </a:r>
            <a:r>
              <a:rPr lang="cs-CZ" sz="3000" b="1" dirty="0">
                <a:solidFill>
                  <a:schemeClr val="bg1"/>
                </a:solidFill>
              </a:rPr>
              <a:t> </a:t>
            </a:r>
            <a:r>
              <a:rPr lang="cs-CZ" sz="3000" b="1" dirty="0" err="1">
                <a:solidFill>
                  <a:schemeClr val="bg1"/>
                </a:solidFill>
              </a:rPr>
              <a:t>reaction</a:t>
            </a:r>
            <a:endParaRPr lang="en-GB" sz="3000" b="1" dirty="0">
              <a:solidFill>
                <a:schemeClr val="bg1"/>
              </a:solidFill>
            </a:endParaRPr>
          </a:p>
        </p:txBody>
      </p:sp>
    </p:spTree>
    <p:extLst>
      <p:ext uri="{BB962C8B-B14F-4D97-AF65-F5344CB8AC3E}">
        <p14:creationId xmlns:p14="http://schemas.microsoft.com/office/powerpoint/2010/main" val="1286983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2805" y="241039"/>
            <a:ext cx="5456167" cy="6375921"/>
          </a:xfrm>
          <a:prstGeom prst="rect">
            <a:avLst/>
          </a:prstGeom>
        </p:spPr>
      </p:pic>
      <p:sp>
        <p:nvSpPr>
          <p:cNvPr id="3" name="Zástupný symbol pro obsah 2"/>
          <p:cNvSpPr>
            <a:spLocks noGrp="1"/>
          </p:cNvSpPr>
          <p:nvPr>
            <p:ph idx="1"/>
          </p:nvPr>
        </p:nvSpPr>
        <p:spPr>
          <a:xfrm>
            <a:off x="415888" y="382412"/>
            <a:ext cx="8507288" cy="6093176"/>
          </a:xfrm>
        </p:spPr>
        <p:txBody>
          <a:bodyPr>
            <a:noAutofit/>
          </a:bodyPr>
          <a:lstStyle/>
          <a:p>
            <a:pPr marL="0" indent="0">
              <a:buNone/>
            </a:pPr>
            <a:r>
              <a:rPr lang="cs-CZ" sz="1600" b="1" dirty="0"/>
              <a:t>Cíl</a:t>
            </a:r>
            <a:r>
              <a:rPr lang="cs-CZ" sz="1600" dirty="0"/>
              <a:t> – získání požadované a specifické sekvence genomové DNA </a:t>
            </a:r>
            <a:endParaRPr lang="cs-CZ" sz="1600" dirty="0" smtClean="0"/>
          </a:p>
          <a:p>
            <a:pPr marL="0" indent="0">
              <a:buNone/>
            </a:pPr>
            <a:r>
              <a:rPr lang="cs-CZ" sz="1600" b="1" dirty="0" smtClean="0"/>
              <a:t>Princip</a:t>
            </a:r>
            <a:r>
              <a:rPr lang="cs-CZ" sz="1600" dirty="0" smtClean="0"/>
              <a:t> </a:t>
            </a:r>
            <a:r>
              <a:rPr lang="cs-CZ" sz="1600" dirty="0"/>
              <a:t>– mnohonásobná replikace</a:t>
            </a:r>
          </a:p>
          <a:p>
            <a:pPr lvl="1">
              <a:buFont typeface="Arial" panose="020B0604020202020204" pitchFamily="34" charset="0"/>
              <a:buChar char="•"/>
            </a:pPr>
            <a:r>
              <a:rPr lang="cs-CZ" sz="1400" dirty="0"/>
              <a:t>cca 30 cyklů</a:t>
            </a:r>
          </a:p>
          <a:p>
            <a:pPr lvl="1">
              <a:buFont typeface="Arial" panose="020B0604020202020204" pitchFamily="34" charset="0"/>
              <a:buChar char="•"/>
            </a:pPr>
            <a:r>
              <a:rPr lang="cs-CZ" sz="1400" dirty="0"/>
              <a:t>závislost na teplotě reakční směsi</a:t>
            </a:r>
          </a:p>
          <a:p>
            <a:pPr lvl="1">
              <a:buFont typeface="Arial" panose="020B0604020202020204" pitchFamily="34" charset="0"/>
              <a:buChar char="•"/>
            </a:pPr>
            <a:r>
              <a:rPr lang="cs-CZ" sz="1400" dirty="0"/>
              <a:t>množství namnožené DNA roste exponenciální řadou (2</a:t>
            </a:r>
            <a:r>
              <a:rPr lang="cs-CZ" sz="1400" baseline="30000" dirty="0"/>
              <a:t>n</a:t>
            </a:r>
            <a:r>
              <a:rPr lang="cs-CZ" sz="1400" dirty="0" smtClean="0"/>
              <a:t>)</a:t>
            </a:r>
          </a:p>
          <a:p>
            <a:pPr lvl="1">
              <a:buFont typeface="Arial" panose="020B0604020202020204" pitchFamily="34" charset="0"/>
              <a:buChar char="•"/>
            </a:pPr>
            <a:endParaRPr lang="cs-CZ" sz="1400" dirty="0"/>
          </a:p>
          <a:p>
            <a:pPr marL="0" indent="0">
              <a:buNone/>
            </a:pPr>
            <a:r>
              <a:rPr lang="cs-CZ" sz="1600" b="1" u="sng" dirty="0" smtClean="0">
                <a:solidFill>
                  <a:srgbClr val="00B050"/>
                </a:solidFill>
              </a:rPr>
              <a:t>komponenty </a:t>
            </a:r>
            <a:r>
              <a:rPr lang="cs-CZ" sz="1600" b="1" u="sng" dirty="0">
                <a:solidFill>
                  <a:srgbClr val="00B050"/>
                </a:solidFill>
              </a:rPr>
              <a:t>PCR:</a:t>
            </a:r>
          </a:p>
          <a:p>
            <a:pPr marL="0" indent="0">
              <a:buNone/>
            </a:pPr>
            <a:r>
              <a:rPr lang="cs-CZ" sz="1400" b="1" dirty="0" smtClean="0"/>
              <a:t>- templátová </a:t>
            </a:r>
            <a:r>
              <a:rPr lang="cs-CZ" sz="1400" b="1" dirty="0"/>
              <a:t>DNA</a:t>
            </a:r>
          </a:p>
          <a:p>
            <a:pPr marL="0" indent="0">
              <a:buNone/>
            </a:pPr>
            <a:r>
              <a:rPr lang="cs-CZ" sz="1400" b="1" dirty="0" smtClean="0"/>
              <a:t>- </a:t>
            </a:r>
            <a:r>
              <a:rPr lang="cs-CZ" sz="1400" b="1" dirty="0" err="1" smtClean="0"/>
              <a:t>dNTP</a:t>
            </a:r>
            <a:r>
              <a:rPr lang="cs-CZ" sz="1400" dirty="0" smtClean="0"/>
              <a:t> </a:t>
            </a:r>
            <a:endParaRPr lang="cs-CZ" sz="1400" dirty="0"/>
          </a:p>
          <a:p>
            <a:pPr marL="0" indent="0">
              <a:buNone/>
            </a:pPr>
            <a:r>
              <a:rPr lang="cs-CZ" sz="1400" b="1" dirty="0" smtClean="0"/>
              <a:t>- pufr</a:t>
            </a:r>
            <a:r>
              <a:rPr lang="cs-CZ" sz="1400" dirty="0" smtClean="0"/>
              <a:t> </a:t>
            </a:r>
            <a:r>
              <a:rPr lang="cs-CZ" sz="1200" dirty="0"/>
              <a:t>(pH=8)</a:t>
            </a:r>
          </a:p>
          <a:p>
            <a:pPr marL="0" indent="0">
              <a:buNone/>
            </a:pPr>
            <a:r>
              <a:rPr lang="cs-CZ" sz="1400" b="1" dirty="0" smtClean="0"/>
              <a:t>- Mg</a:t>
            </a:r>
            <a:r>
              <a:rPr lang="cs-CZ" sz="1400" b="1" baseline="30000" dirty="0" smtClean="0"/>
              <a:t>2</a:t>
            </a:r>
            <a:r>
              <a:rPr lang="cs-CZ" sz="1400" b="1" baseline="30000" dirty="0"/>
              <a:t>+ </a:t>
            </a:r>
            <a:r>
              <a:rPr lang="cs-CZ" sz="1400" b="1" dirty="0"/>
              <a:t>ionty </a:t>
            </a:r>
            <a:r>
              <a:rPr lang="cs-CZ" sz="1200" dirty="0"/>
              <a:t>(aktivita a přesnost polymerázy)</a:t>
            </a:r>
          </a:p>
          <a:p>
            <a:pPr marL="0" indent="0">
              <a:buNone/>
            </a:pPr>
            <a:r>
              <a:rPr lang="cs-CZ" sz="1400" b="1" dirty="0" smtClean="0"/>
              <a:t>- </a:t>
            </a:r>
            <a:r>
              <a:rPr lang="cs-CZ" sz="1400" b="1" dirty="0" err="1" smtClean="0"/>
              <a:t>Primer</a:t>
            </a:r>
            <a:r>
              <a:rPr lang="cs-CZ" sz="1400" b="1" dirty="0" smtClean="0"/>
              <a:t> </a:t>
            </a:r>
            <a:r>
              <a:rPr lang="cs-CZ" sz="1400" b="1" dirty="0"/>
              <a:t>- </a:t>
            </a:r>
            <a:r>
              <a:rPr lang="cs-CZ" sz="1200" dirty="0"/>
              <a:t>krátké specifické úseky DNA, </a:t>
            </a:r>
          </a:p>
          <a:p>
            <a:pPr marL="0" indent="0">
              <a:buNone/>
            </a:pPr>
            <a:r>
              <a:rPr lang="cs-CZ" sz="1200" dirty="0" err="1"/>
              <a:t>oligonukleotid</a:t>
            </a:r>
            <a:r>
              <a:rPr lang="cs-CZ" sz="1200" dirty="0"/>
              <a:t> 20–25 </a:t>
            </a:r>
            <a:r>
              <a:rPr lang="cs-CZ" sz="1200" dirty="0" err="1"/>
              <a:t>pb</a:t>
            </a:r>
            <a:r>
              <a:rPr lang="cs-CZ" sz="1200" dirty="0"/>
              <a:t>, ohraničení oblasti amplifikace DNA</a:t>
            </a:r>
          </a:p>
          <a:p>
            <a:pPr marL="0" indent="0">
              <a:buNone/>
            </a:pPr>
            <a:r>
              <a:rPr lang="cs-CZ" sz="1400" b="1" dirty="0" smtClean="0"/>
              <a:t>- DNA </a:t>
            </a:r>
            <a:r>
              <a:rPr lang="cs-CZ" sz="1400" b="1" dirty="0"/>
              <a:t>polymeráza</a:t>
            </a:r>
          </a:p>
          <a:p>
            <a:pPr marL="0" indent="0">
              <a:buNone/>
            </a:pPr>
            <a:r>
              <a:rPr lang="cs-CZ" sz="1200" dirty="0"/>
              <a:t>termostabilní (odolává teplotám až 98 °C)</a:t>
            </a:r>
          </a:p>
          <a:p>
            <a:pPr marL="0" indent="0">
              <a:buNone/>
            </a:pPr>
            <a:r>
              <a:rPr lang="cs-CZ" sz="1200" dirty="0" err="1"/>
              <a:t>Taq</a:t>
            </a:r>
            <a:r>
              <a:rPr lang="cs-CZ" sz="1200" dirty="0"/>
              <a:t> (</a:t>
            </a:r>
            <a:r>
              <a:rPr lang="cs-CZ" sz="1200" i="1" dirty="0" err="1"/>
              <a:t>Thermus</a:t>
            </a:r>
            <a:r>
              <a:rPr lang="cs-CZ" sz="1200" i="1" dirty="0"/>
              <a:t> </a:t>
            </a:r>
            <a:r>
              <a:rPr lang="cs-CZ" sz="1200" i="1" dirty="0" err="1"/>
              <a:t>aquaticus</a:t>
            </a:r>
            <a:r>
              <a:rPr lang="cs-CZ" sz="1200" dirty="0"/>
              <a:t>), </a:t>
            </a:r>
            <a:r>
              <a:rPr lang="cs-CZ" sz="1200" dirty="0" err="1"/>
              <a:t>Tth</a:t>
            </a:r>
            <a:r>
              <a:rPr lang="cs-CZ" sz="1200" dirty="0"/>
              <a:t> (</a:t>
            </a:r>
            <a:r>
              <a:rPr lang="cs-CZ" sz="1200" i="1" dirty="0" err="1"/>
              <a:t>Thermus</a:t>
            </a:r>
            <a:r>
              <a:rPr lang="cs-CZ" sz="1200" i="1" dirty="0"/>
              <a:t> </a:t>
            </a:r>
            <a:r>
              <a:rPr lang="cs-CZ" sz="1200" i="1" dirty="0" err="1"/>
              <a:t>thermophilus</a:t>
            </a:r>
            <a:r>
              <a:rPr lang="cs-CZ" sz="1200" dirty="0"/>
              <a:t>)</a:t>
            </a:r>
          </a:p>
          <a:p>
            <a:pPr marL="0" indent="0">
              <a:buNone/>
            </a:pPr>
            <a:r>
              <a:rPr lang="cs-CZ" sz="1400" b="1" dirty="0" smtClean="0"/>
              <a:t>- teplota</a:t>
            </a:r>
            <a:endParaRPr lang="cs-CZ" sz="1600" dirty="0"/>
          </a:p>
          <a:p>
            <a:pPr marL="0" indent="0">
              <a:buNone/>
            </a:pPr>
            <a:r>
              <a:rPr lang="cs-CZ" sz="1600" b="1" u="sng" dirty="0">
                <a:solidFill>
                  <a:srgbClr val="00B050"/>
                </a:solidFill>
              </a:rPr>
              <a:t>opakování cyklů:</a:t>
            </a:r>
          </a:p>
          <a:p>
            <a:pPr marL="0" indent="0">
              <a:buNone/>
            </a:pPr>
            <a:r>
              <a:rPr lang="cs-CZ" sz="1400" dirty="0"/>
              <a:t>     - denaturace (separace </a:t>
            </a:r>
            <a:r>
              <a:rPr lang="cs-CZ" sz="1400" dirty="0" err="1"/>
              <a:t>dsDNA</a:t>
            </a:r>
            <a:r>
              <a:rPr lang="cs-CZ" sz="1400" dirty="0"/>
              <a:t>)</a:t>
            </a:r>
          </a:p>
          <a:p>
            <a:pPr marL="0" indent="0">
              <a:buNone/>
            </a:pPr>
            <a:r>
              <a:rPr lang="cs-CZ" sz="1400" dirty="0"/>
              <a:t>     - navázání </a:t>
            </a:r>
            <a:r>
              <a:rPr lang="cs-CZ" sz="1400" dirty="0" err="1"/>
              <a:t>primerů</a:t>
            </a:r>
            <a:r>
              <a:rPr lang="cs-CZ" sz="1400" dirty="0"/>
              <a:t> </a:t>
            </a:r>
          </a:p>
          <a:p>
            <a:pPr marL="0" indent="0">
              <a:buNone/>
            </a:pPr>
            <a:r>
              <a:rPr lang="cs-CZ" sz="1400" dirty="0"/>
              <a:t>     - elongace </a:t>
            </a:r>
            <a:r>
              <a:rPr lang="cs-CZ" sz="1400" dirty="0" err="1"/>
              <a:t>primerů</a:t>
            </a:r>
            <a:r>
              <a:rPr lang="cs-CZ" sz="1400" dirty="0"/>
              <a:t> </a:t>
            </a:r>
          </a:p>
          <a:p>
            <a:pPr marL="0" indent="0">
              <a:buNone/>
            </a:pPr>
            <a:r>
              <a:rPr lang="cs-CZ" sz="1400" dirty="0"/>
              <a:t>     - syntéza nového vlákna DNA </a:t>
            </a:r>
          </a:p>
          <a:p>
            <a:pPr marL="0" indent="0">
              <a:buNone/>
            </a:pPr>
            <a:r>
              <a:rPr lang="cs-CZ" sz="1600" b="1" dirty="0">
                <a:solidFill>
                  <a:srgbClr val="0000CC"/>
                </a:solidFill>
              </a:rPr>
              <a:t> </a:t>
            </a:r>
            <a:r>
              <a:rPr lang="cs-CZ" sz="1600" b="1" dirty="0" smtClean="0">
                <a:solidFill>
                  <a:srgbClr val="0000CC"/>
                </a:solidFill>
              </a:rPr>
              <a:t>       pomocí </a:t>
            </a:r>
            <a:r>
              <a:rPr lang="cs-CZ" sz="1600" b="1" dirty="0">
                <a:solidFill>
                  <a:srgbClr val="0000CC"/>
                </a:solidFill>
              </a:rPr>
              <a:t>změn teploty</a:t>
            </a:r>
            <a:r>
              <a:rPr lang="cs-CZ" sz="1600" b="1" dirty="0" smtClean="0">
                <a:solidFill>
                  <a:srgbClr val="0000CC"/>
                </a:solidFill>
              </a:rPr>
              <a:t>!</a:t>
            </a:r>
            <a:endParaRPr lang="cs-CZ" sz="1600" dirty="0"/>
          </a:p>
        </p:txBody>
      </p:sp>
      <p:pic>
        <p:nvPicPr>
          <p:cNvPr id="7" name="Obrázek 6"/>
          <p:cNvPicPr>
            <a:picLocks noChangeAspect="1"/>
          </p:cNvPicPr>
          <p:nvPr/>
        </p:nvPicPr>
        <p:blipFill rotWithShape="1">
          <a:blip r:embed="rId3" cstate="print"/>
          <a:srcRect l="6910" t="14301" r="5423" b="47899"/>
          <a:stretch/>
        </p:blipFill>
        <p:spPr>
          <a:xfrm>
            <a:off x="3638938" y="1998934"/>
            <a:ext cx="2346717" cy="1174154"/>
          </a:xfrm>
          <a:prstGeom prst="rect">
            <a:avLst/>
          </a:prstGeom>
        </p:spPr>
      </p:pic>
    </p:spTree>
    <p:extLst>
      <p:ext uri="{BB962C8B-B14F-4D97-AF65-F5344CB8AC3E}">
        <p14:creationId xmlns:p14="http://schemas.microsoft.com/office/powerpoint/2010/main" val="413041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200674" y="276470"/>
            <a:ext cx="11809312" cy="562074"/>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Praktická část cvičení</a:t>
            </a:r>
            <a:endParaRPr lang="en-GB" sz="4000" b="1" dirty="0">
              <a:solidFill>
                <a:schemeClr val="bg1"/>
              </a:solidFill>
            </a:endParaRPr>
          </a:p>
        </p:txBody>
      </p:sp>
      <p:pic>
        <p:nvPicPr>
          <p:cNvPr id="4" name="Picture 2" descr="Life of a molecular biologist | Biology humor, Science jokes, Science memes"/>
          <p:cNvPicPr>
            <a:picLocks noChangeAspect="1" noChangeArrowheads="1"/>
          </p:cNvPicPr>
          <p:nvPr/>
        </p:nvPicPr>
        <p:blipFill>
          <a:blip r:embed="rId2" cstate="print"/>
          <a:srcRect/>
          <a:stretch>
            <a:fillRect/>
          </a:stretch>
        </p:blipFill>
        <p:spPr bwMode="auto">
          <a:xfrm>
            <a:off x="2649893" y="1091195"/>
            <a:ext cx="6699380" cy="5513031"/>
          </a:xfrm>
          <a:prstGeom prst="rect">
            <a:avLst/>
          </a:prstGeom>
          <a:noFill/>
        </p:spPr>
      </p:pic>
    </p:spTree>
    <p:extLst>
      <p:ext uri="{BB962C8B-B14F-4D97-AF65-F5344CB8AC3E}">
        <p14:creationId xmlns:p14="http://schemas.microsoft.com/office/powerpoint/2010/main" val="1667525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703512" y="188640"/>
            <a:ext cx="8856984" cy="2232248"/>
          </a:xfrm>
          <a:prstGeom prst="rect">
            <a:avLst/>
          </a:prstGeom>
          <a:solidFill>
            <a:srgbClr val="FFFFCC"/>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082229" y="620688"/>
            <a:ext cx="7355160" cy="1872208"/>
          </a:xfrm>
        </p:spPr>
        <p:txBody>
          <a:bodyPr>
            <a:normAutofit fontScale="90000"/>
          </a:bodyPr>
          <a:lstStyle/>
          <a:p>
            <a:r>
              <a:rPr lang="cs-CZ" sz="3100" b="1" dirty="0">
                <a:solidFill>
                  <a:srgbClr val="00B050"/>
                </a:solidFill>
                <a:latin typeface="Arial" pitchFamily="34" charset="0"/>
                <a:cs typeface="Arial" pitchFamily="34" charset="0"/>
              </a:rPr>
              <a:t>Stanovení </a:t>
            </a:r>
            <a:r>
              <a:rPr lang="cs-CZ" sz="3100" b="1" dirty="0" smtClean="0">
                <a:solidFill>
                  <a:srgbClr val="00B050"/>
                </a:solidFill>
                <a:latin typeface="Arial" pitchFamily="34" charset="0"/>
                <a:cs typeface="Arial" pitchFamily="34" charset="0"/>
              </a:rPr>
              <a:t>SNP </a:t>
            </a:r>
            <a:r>
              <a:rPr lang="cs-CZ" sz="3100" b="1" dirty="0">
                <a:solidFill>
                  <a:srgbClr val="00B050"/>
                </a:solidFill>
                <a:latin typeface="Arial" pitchFamily="34" charset="0"/>
                <a:cs typeface="Arial" pitchFamily="34" charset="0"/>
              </a:rPr>
              <a:t>+3953C/T (rs1143634) </a:t>
            </a:r>
            <a:r>
              <a:rPr lang="cs-CZ" sz="3100" b="1" dirty="0" smtClean="0">
                <a:solidFill>
                  <a:srgbClr val="00B050"/>
                </a:solidFill>
                <a:latin typeface="Arial" pitchFamily="34" charset="0"/>
                <a:cs typeface="Arial" pitchFamily="34" charset="0"/>
              </a:rPr>
              <a:t>v genu pro </a:t>
            </a:r>
            <a:r>
              <a:rPr lang="cs-CZ" sz="3100" b="1" dirty="0" err="1" smtClean="0">
                <a:solidFill>
                  <a:srgbClr val="00B050"/>
                </a:solidFill>
                <a:latin typeface="Arial" pitchFamily="34" charset="0"/>
                <a:cs typeface="Arial" pitchFamily="34" charset="0"/>
              </a:rPr>
              <a:t>interleukin</a:t>
            </a:r>
            <a:r>
              <a:rPr lang="cs-CZ" sz="3100" b="1" dirty="0" smtClean="0">
                <a:solidFill>
                  <a:srgbClr val="00B050"/>
                </a:solidFill>
                <a:latin typeface="Arial" pitchFamily="34" charset="0"/>
                <a:cs typeface="Arial" pitchFamily="34" charset="0"/>
              </a:rPr>
              <a:t> </a:t>
            </a:r>
            <a:r>
              <a:rPr lang="cs-CZ" sz="3100" b="1" dirty="0">
                <a:solidFill>
                  <a:srgbClr val="00B050"/>
                </a:solidFill>
                <a:latin typeface="Arial" pitchFamily="34" charset="0"/>
                <a:cs typeface="Arial" pitchFamily="34" charset="0"/>
              </a:rPr>
              <a:t>IL-1beta </a:t>
            </a:r>
            <a:r>
              <a:rPr lang="cs-CZ" sz="3100" b="1" dirty="0" smtClean="0">
                <a:solidFill>
                  <a:srgbClr val="00B050"/>
                </a:solidFill>
                <a:latin typeface="Arial" pitchFamily="34" charset="0"/>
                <a:cs typeface="Arial" pitchFamily="34" charset="0"/>
              </a:rPr>
              <a:t>u </a:t>
            </a:r>
            <a:r>
              <a:rPr lang="cs-CZ" sz="3100" b="1" dirty="0">
                <a:solidFill>
                  <a:srgbClr val="00B050"/>
                </a:solidFill>
                <a:latin typeface="Arial" pitchFamily="34" charset="0"/>
                <a:cs typeface="Arial" pitchFamily="34" charset="0"/>
              </a:rPr>
              <a:t>pacientů s chronickou </a:t>
            </a:r>
            <a:r>
              <a:rPr lang="cs-CZ" sz="3100" b="1" dirty="0" err="1">
                <a:solidFill>
                  <a:srgbClr val="00B050"/>
                </a:solidFill>
                <a:latin typeface="Arial" pitchFamily="34" charset="0"/>
                <a:cs typeface="Arial" pitchFamily="34" charset="0"/>
              </a:rPr>
              <a:t>peridontitidou</a:t>
            </a:r>
            <a:r>
              <a:rPr lang="cs-CZ" b="1" dirty="0" smtClean="0">
                <a:solidFill>
                  <a:srgbClr val="00B050"/>
                </a:solidFill>
                <a:latin typeface="Arial" pitchFamily="34" charset="0"/>
                <a:cs typeface="Arial" pitchFamily="34" charset="0"/>
              </a:rPr>
              <a:t/>
            </a:r>
            <a:br>
              <a:rPr lang="cs-CZ" b="1" dirty="0" smtClean="0">
                <a:solidFill>
                  <a:srgbClr val="00B050"/>
                </a:solidFill>
                <a:latin typeface="Arial" pitchFamily="34" charset="0"/>
                <a:cs typeface="Arial" pitchFamily="34" charset="0"/>
              </a:rPr>
            </a:br>
            <a:endParaRPr lang="cs-CZ" b="1" dirty="0">
              <a:solidFill>
                <a:srgbClr val="00B050"/>
              </a:solidFill>
            </a:endParaRPr>
          </a:p>
        </p:txBody>
      </p:sp>
      <p:sp>
        <p:nvSpPr>
          <p:cNvPr id="3" name="Zástupný symbol pro obsah 2"/>
          <p:cNvSpPr>
            <a:spLocks noGrp="1"/>
          </p:cNvSpPr>
          <p:nvPr>
            <p:ph idx="1"/>
          </p:nvPr>
        </p:nvSpPr>
        <p:spPr>
          <a:xfrm>
            <a:off x="1981200" y="2708921"/>
            <a:ext cx="8229600" cy="3417243"/>
          </a:xfrm>
        </p:spPr>
        <p:txBody>
          <a:bodyPr>
            <a:normAutofit/>
          </a:bodyPr>
          <a:lstStyle/>
          <a:p>
            <a:pPr marL="0" indent="0">
              <a:buNone/>
            </a:pPr>
            <a:endParaRPr lang="cs-CZ" dirty="0"/>
          </a:p>
          <a:p>
            <a:pPr marL="0" indent="0">
              <a:buNone/>
            </a:pPr>
            <a:endParaRPr lang="cs-CZ"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903" y="2564904"/>
            <a:ext cx="863917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1798214" y="476672"/>
            <a:ext cx="1345458" cy="707886"/>
          </a:xfrm>
          <a:prstGeom prst="rect">
            <a:avLst/>
          </a:prstGeom>
          <a:noFill/>
        </p:spPr>
        <p:txBody>
          <a:bodyPr wrap="square" rtlCol="0">
            <a:spAutoFit/>
          </a:bodyPr>
          <a:lstStyle/>
          <a:p>
            <a:r>
              <a:rPr lang="cs-CZ" sz="4000" b="1" dirty="0">
                <a:solidFill>
                  <a:srgbClr val="FF0000"/>
                </a:solidFill>
                <a:latin typeface="Arial" pitchFamily="34" charset="0"/>
                <a:cs typeface="Arial" pitchFamily="34" charset="0"/>
              </a:rPr>
              <a:t>CO?</a:t>
            </a:r>
          </a:p>
        </p:txBody>
      </p:sp>
      <p:sp>
        <p:nvSpPr>
          <p:cNvPr id="6" name="Obdélník 5"/>
          <p:cNvSpPr/>
          <p:nvPr/>
        </p:nvSpPr>
        <p:spPr>
          <a:xfrm>
            <a:off x="5087888" y="4307930"/>
            <a:ext cx="5112568" cy="129183"/>
          </a:xfrm>
          <a:prstGeom prst="rect">
            <a:avLst/>
          </a:prstGeom>
          <a:solidFill>
            <a:srgbClr val="F9FC70">
              <a:alpha val="18000"/>
            </a:srgb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1919536" y="4509120"/>
            <a:ext cx="2592288" cy="144016"/>
          </a:xfrm>
          <a:prstGeom prst="rect">
            <a:avLst/>
          </a:prstGeom>
          <a:solidFill>
            <a:srgbClr val="FFFFCC">
              <a:alpha val="53000"/>
            </a:srgbClr>
          </a:solidFill>
          <a:ln>
            <a:solidFill>
              <a:srgbClr val="FFFFCC">
                <a:alpha val="1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603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0668" y="1449144"/>
            <a:ext cx="3840088" cy="3047110"/>
          </a:xfrm>
          <a:prstGeom prst="rect">
            <a:avLst/>
          </a:prstGeom>
        </p:spPr>
      </p:pic>
      <p:sp>
        <p:nvSpPr>
          <p:cNvPr id="8" name="Obdélník 7"/>
          <p:cNvSpPr/>
          <p:nvPr/>
        </p:nvSpPr>
        <p:spPr>
          <a:xfrm>
            <a:off x="1703512" y="260648"/>
            <a:ext cx="8856984" cy="1082722"/>
          </a:xfrm>
          <a:prstGeom prst="rect">
            <a:avLst/>
          </a:prstGeom>
          <a:solidFill>
            <a:srgbClr val="FFFFCC"/>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cs-CZ"/>
          </a:p>
        </p:txBody>
      </p:sp>
      <p:sp>
        <p:nvSpPr>
          <p:cNvPr id="3" name="Zástupný symbol pro obsah 2"/>
          <p:cNvSpPr>
            <a:spLocks noGrp="1"/>
          </p:cNvSpPr>
          <p:nvPr>
            <p:ph idx="1"/>
          </p:nvPr>
        </p:nvSpPr>
        <p:spPr>
          <a:xfrm>
            <a:off x="4007768" y="620688"/>
            <a:ext cx="6336704" cy="864096"/>
          </a:xfrm>
        </p:spPr>
        <p:txBody>
          <a:bodyPr>
            <a:normAutofit/>
          </a:bodyPr>
          <a:lstStyle/>
          <a:p>
            <a:pPr marL="0" indent="0">
              <a:buNone/>
            </a:pPr>
            <a:r>
              <a:rPr lang="cs-CZ" sz="2800" b="1" dirty="0" err="1">
                <a:solidFill>
                  <a:srgbClr val="00B050"/>
                </a:solidFill>
                <a:latin typeface="Arial" pitchFamily="34" charset="0"/>
                <a:cs typeface="Arial" pitchFamily="34" charset="0"/>
              </a:rPr>
              <a:t>cytokiny</a:t>
            </a:r>
            <a:r>
              <a:rPr lang="cs-CZ" sz="2800" b="1" dirty="0">
                <a:solidFill>
                  <a:srgbClr val="00B050"/>
                </a:solidFill>
                <a:latin typeface="Arial" pitchFamily="34" charset="0"/>
                <a:cs typeface="Arial" pitchFamily="34" charset="0"/>
              </a:rPr>
              <a:t> X onemocnění </a:t>
            </a:r>
            <a:r>
              <a:rPr lang="cs-CZ" sz="2800" b="1" dirty="0" err="1">
                <a:solidFill>
                  <a:srgbClr val="00B050"/>
                </a:solidFill>
                <a:latin typeface="Arial" pitchFamily="34" charset="0"/>
                <a:cs typeface="Arial" pitchFamily="34" charset="0"/>
              </a:rPr>
              <a:t>parodontu</a:t>
            </a:r>
            <a:endParaRPr lang="cs-CZ" sz="2800" b="1" dirty="0">
              <a:solidFill>
                <a:srgbClr val="00B050"/>
              </a:solidFill>
              <a:latin typeface="Arial" pitchFamily="34" charset="0"/>
              <a:cs typeface="Arial" pitchFamily="34" charset="0"/>
            </a:endParaRPr>
          </a:p>
        </p:txBody>
      </p:sp>
      <p:sp>
        <p:nvSpPr>
          <p:cNvPr id="4" name="Nadpis 3"/>
          <p:cNvSpPr txBox="1">
            <a:spLocks noGrp="1"/>
          </p:cNvSpPr>
          <p:nvPr>
            <p:ph type="title"/>
          </p:nvPr>
        </p:nvSpPr>
        <p:spPr>
          <a:xfrm>
            <a:off x="1919537" y="620688"/>
            <a:ext cx="1978427" cy="707886"/>
          </a:xfrm>
          <a:prstGeom prst="rect">
            <a:avLst/>
          </a:prstGeom>
          <a:noFill/>
        </p:spPr>
        <p:txBody>
          <a:bodyPr wrap="none" rtlCol="0">
            <a:spAutoFit/>
          </a:bodyPr>
          <a:lstStyle/>
          <a:p>
            <a:r>
              <a:rPr lang="cs-CZ" sz="4000" b="1" dirty="0">
                <a:solidFill>
                  <a:srgbClr val="FF0000"/>
                </a:solidFill>
                <a:latin typeface="Arial" pitchFamily="34" charset="0"/>
                <a:cs typeface="Arial" pitchFamily="34" charset="0"/>
              </a:rPr>
              <a:t>PROČ?</a:t>
            </a:r>
          </a:p>
        </p:txBody>
      </p:sp>
      <p:sp>
        <p:nvSpPr>
          <p:cNvPr id="5" name="TextovéPole 4"/>
          <p:cNvSpPr txBox="1"/>
          <p:nvPr/>
        </p:nvSpPr>
        <p:spPr>
          <a:xfrm>
            <a:off x="1833364" y="1418488"/>
            <a:ext cx="8064896" cy="3077766"/>
          </a:xfrm>
          <a:prstGeom prst="rect">
            <a:avLst/>
          </a:prstGeom>
          <a:noFill/>
        </p:spPr>
        <p:txBody>
          <a:bodyPr wrap="square" rtlCol="0">
            <a:spAutoFit/>
          </a:bodyPr>
          <a:lstStyle/>
          <a:p>
            <a:r>
              <a:rPr lang="cs-CZ" b="1" dirty="0">
                <a:solidFill>
                  <a:srgbClr val="0070C0"/>
                </a:solidFill>
              </a:rPr>
              <a:t>Zánětlivé </a:t>
            </a:r>
            <a:r>
              <a:rPr lang="cs-CZ" b="1" dirty="0" err="1">
                <a:solidFill>
                  <a:srgbClr val="0070C0"/>
                </a:solidFill>
              </a:rPr>
              <a:t>onemocněnění</a:t>
            </a:r>
            <a:r>
              <a:rPr lang="cs-CZ" b="1" dirty="0">
                <a:solidFill>
                  <a:srgbClr val="0070C0"/>
                </a:solidFill>
              </a:rPr>
              <a:t> </a:t>
            </a:r>
            <a:r>
              <a:rPr lang="cs-CZ" b="1" dirty="0" err="1">
                <a:solidFill>
                  <a:srgbClr val="0070C0"/>
                </a:solidFill>
              </a:rPr>
              <a:t>parodontu</a:t>
            </a:r>
            <a:endParaRPr lang="cs-CZ" b="1" dirty="0">
              <a:solidFill>
                <a:srgbClr val="0070C0"/>
              </a:solidFill>
            </a:endParaRPr>
          </a:p>
          <a:p>
            <a:r>
              <a:rPr lang="cs-CZ" sz="1700" dirty="0">
                <a:solidFill>
                  <a:srgbClr val="FF0000"/>
                </a:solidFill>
              </a:rPr>
              <a:t>- komplexní onemocnění (endogenní a exogenní faktory)</a:t>
            </a:r>
          </a:p>
          <a:p>
            <a:pPr marL="342900" indent="-342900">
              <a:buAutoNum type="arabicPeriod"/>
            </a:pPr>
            <a:r>
              <a:rPr lang="cs-CZ" sz="1700" dirty="0"/>
              <a:t>Příčina zánětu-mikrobiální plak (anaerobní bakterie) </a:t>
            </a:r>
          </a:p>
          <a:p>
            <a:r>
              <a:rPr lang="cs-CZ" sz="1700" dirty="0"/>
              <a:t>        – začátek imunitní odpovědi</a:t>
            </a:r>
          </a:p>
          <a:p>
            <a:r>
              <a:rPr lang="cs-CZ" sz="1700" dirty="0"/>
              <a:t>2.    Individuální predispozice</a:t>
            </a:r>
          </a:p>
          <a:p>
            <a:pPr marL="342900" indent="-342900">
              <a:buAutoNum type="arabicPeriod"/>
            </a:pPr>
            <a:endParaRPr lang="cs-CZ" dirty="0"/>
          </a:p>
          <a:p>
            <a:r>
              <a:rPr lang="cs-CZ" b="1" dirty="0">
                <a:solidFill>
                  <a:srgbClr val="92D050"/>
                </a:solidFill>
              </a:rPr>
              <a:t>RIZIKOVÉ A PROTEKTIVNÍ ALELY</a:t>
            </a:r>
          </a:p>
          <a:p>
            <a:r>
              <a:rPr lang="cs-CZ" dirty="0"/>
              <a:t>IL-1beta – prozánětlivý </a:t>
            </a:r>
            <a:r>
              <a:rPr lang="cs-CZ" dirty="0" err="1"/>
              <a:t>cytokin</a:t>
            </a:r>
            <a:r>
              <a:rPr lang="cs-CZ" dirty="0"/>
              <a:t> – rizikové alely</a:t>
            </a:r>
          </a:p>
          <a:p>
            <a:r>
              <a:rPr lang="cs-CZ" dirty="0"/>
              <a:t>(</a:t>
            </a:r>
            <a:r>
              <a:rPr lang="cs-CZ" dirty="0" err="1"/>
              <a:t>Kornman</a:t>
            </a:r>
            <a:r>
              <a:rPr lang="cs-CZ" dirty="0"/>
              <a:t>, 1997)</a:t>
            </a:r>
          </a:p>
          <a:p>
            <a:endParaRPr lang="cs-CZ" dirty="0"/>
          </a:p>
          <a:p>
            <a:endParaRPr lang="cs-CZ"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3972591"/>
            <a:ext cx="8180584" cy="279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265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0832" y="1649455"/>
            <a:ext cx="6048672" cy="1837426"/>
          </a:xfrm>
          <a:prstGeom prst="rect">
            <a:avLst/>
          </a:prstGeom>
        </p:spPr>
        <p:txBody>
          <a:bodyPr wrap="square">
            <a:spAutoFit/>
          </a:bodyPr>
          <a:lstStyle/>
          <a:p>
            <a:pPr>
              <a:lnSpc>
                <a:spcPct val="90000"/>
              </a:lnSpc>
              <a:defRPr/>
            </a:pPr>
            <a:r>
              <a:rPr lang="cs-CZ" dirty="0"/>
              <a:t>Práce z biologickým materiálem (PLNÁ KREV, PLAZMA, SÉRUM)</a:t>
            </a:r>
          </a:p>
          <a:p>
            <a:pPr>
              <a:lnSpc>
                <a:spcPct val="90000"/>
              </a:lnSpc>
              <a:buFont typeface="Arial" pitchFamily="34" charset="0"/>
              <a:buChar char="•"/>
              <a:defRPr/>
            </a:pPr>
            <a:endParaRPr lang="cs-CZ" dirty="0"/>
          </a:p>
          <a:p>
            <a:pPr>
              <a:lnSpc>
                <a:spcPct val="90000"/>
              </a:lnSpc>
              <a:buFont typeface="Arial" pitchFamily="34" charset="0"/>
              <a:buChar char="•"/>
              <a:defRPr/>
            </a:pPr>
            <a:endParaRPr lang="cs-CZ" dirty="0"/>
          </a:p>
          <a:p>
            <a:pPr>
              <a:lnSpc>
                <a:spcPct val="90000"/>
              </a:lnSpc>
              <a:buFont typeface="Arial" pitchFamily="34" charset="0"/>
              <a:buChar char="•"/>
              <a:defRPr/>
            </a:pPr>
            <a:endParaRPr lang="cs-CZ" dirty="0"/>
          </a:p>
          <a:p>
            <a:pPr>
              <a:lnSpc>
                <a:spcPct val="90000"/>
              </a:lnSpc>
              <a:defRPr/>
            </a:pPr>
            <a:endParaRPr lang="cs-CZ" dirty="0"/>
          </a:p>
          <a:p>
            <a:pPr>
              <a:lnSpc>
                <a:spcPct val="90000"/>
              </a:lnSpc>
              <a:defRPr/>
            </a:pPr>
            <a:r>
              <a:rPr lang="cs-CZ" dirty="0"/>
              <a:t>	</a:t>
            </a:r>
            <a:r>
              <a:rPr lang="cs-CZ" dirty="0" smtClean="0"/>
              <a:t>	Izolace </a:t>
            </a:r>
            <a:r>
              <a:rPr lang="cs-CZ" b="1" dirty="0" smtClean="0">
                <a:solidFill>
                  <a:srgbClr val="FF0000"/>
                </a:solidFill>
              </a:rPr>
              <a:t>DNA</a:t>
            </a:r>
            <a:endParaRPr lang="cs-CZ" dirty="0"/>
          </a:p>
          <a:p>
            <a:pPr>
              <a:lnSpc>
                <a:spcPct val="90000"/>
              </a:lnSpc>
              <a:buFont typeface="Arial" pitchFamily="34" charset="0"/>
              <a:buChar char="•"/>
              <a:defRPr/>
            </a:pPr>
            <a:endParaRPr lang="cs-CZ" dirty="0"/>
          </a:p>
        </p:txBody>
      </p:sp>
      <p:sp>
        <p:nvSpPr>
          <p:cNvPr id="7" name="Nadpis 6"/>
          <p:cNvSpPr>
            <a:spLocks noGrp="1"/>
          </p:cNvSpPr>
          <p:nvPr>
            <p:ph type="title"/>
          </p:nvPr>
        </p:nvSpPr>
        <p:spPr>
          <a:xfrm>
            <a:off x="1919536" y="404664"/>
            <a:ext cx="8291264" cy="1012974"/>
          </a:xfrm>
          <a:prstGeom prst="rect">
            <a:avLst/>
          </a:prstGeom>
          <a:solidFill>
            <a:srgbClr val="FFFFCC"/>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noAutofit/>
          </a:bodyPr>
          <a:lstStyle/>
          <a:p>
            <a:r>
              <a:rPr lang="cs-CZ" sz="3200" dirty="0">
                <a:solidFill>
                  <a:srgbClr val="00B050"/>
                </a:solidFill>
              </a:rPr>
              <a:t/>
            </a:r>
            <a:br>
              <a:rPr lang="cs-CZ" sz="3200" dirty="0">
                <a:solidFill>
                  <a:srgbClr val="00B050"/>
                </a:solidFill>
              </a:rPr>
            </a:br>
            <a:r>
              <a:rPr lang="cs-CZ" sz="3200" dirty="0">
                <a:solidFill>
                  <a:srgbClr val="00B050"/>
                </a:solidFill>
              </a:rPr>
              <a:t>          METODY MOLEKULÁRNÍ BIOLOGIE</a:t>
            </a:r>
            <a:r>
              <a:rPr lang="en-US" sz="3200" dirty="0">
                <a:solidFill>
                  <a:srgbClr val="00B050"/>
                </a:solidFill>
              </a:rPr>
              <a:t/>
            </a:r>
            <a:br>
              <a:rPr lang="en-US" sz="3200" dirty="0">
                <a:solidFill>
                  <a:srgbClr val="00B050"/>
                </a:solidFill>
              </a:rPr>
            </a:br>
            <a:endParaRPr lang="en-US" sz="3200" dirty="0">
              <a:solidFill>
                <a:srgbClr val="00B050"/>
              </a:solidFill>
            </a:endParaRPr>
          </a:p>
        </p:txBody>
      </p:sp>
      <p:sp>
        <p:nvSpPr>
          <p:cNvPr id="5" name="Obdélník 4"/>
          <p:cNvSpPr/>
          <p:nvPr/>
        </p:nvSpPr>
        <p:spPr>
          <a:xfrm>
            <a:off x="1991544" y="548680"/>
            <a:ext cx="1584176" cy="707886"/>
          </a:xfrm>
          <a:prstGeom prst="rect">
            <a:avLst/>
          </a:prstGeom>
        </p:spPr>
        <p:txBody>
          <a:bodyPr wrap="square">
            <a:spAutoFit/>
          </a:bodyPr>
          <a:lstStyle/>
          <a:p>
            <a:r>
              <a:rPr lang="cs-CZ" sz="4000" b="1" dirty="0">
                <a:solidFill>
                  <a:srgbClr val="FF0000"/>
                </a:solidFill>
                <a:latin typeface="Arial" pitchFamily="34" charset="0"/>
                <a:cs typeface="Arial" pitchFamily="34" charset="0"/>
              </a:rPr>
              <a:t>JAK?</a:t>
            </a:r>
            <a:endParaRPr 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2375713"/>
            <a:ext cx="2135552" cy="262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Šipka dolů 7"/>
          <p:cNvSpPr/>
          <p:nvPr/>
        </p:nvSpPr>
        <p:spPr>
          <a:xfrm>
            <a:off x="5506147" y="2018973"/>
            <a:ext cx="360040" cy="64807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Šipka dolů 10"/>
          <p:cNvSpPr/>
          <p:nvPr/>
        </p:nvSpPr>
        <p:spPr>
          <a:xfrm>
            <a:off x="5520174" y="3420714"/>
            <a:ext cx="394473" cy="6309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ovéPole 9"/>
          <p:cNvSpPr txBox="1"/>
          <p:nvPr/>
        </p:nvSpPr>
        <p:spPr>
          <a:xfrm>
            <a:off x="4295800" y="4381053"/>
            <a:ext cx="3409844" cy="1200329"/>
          </a:xfrm>
          <a:prstGeom prst="rect">
            <a:avLst/>
          </a:prstGeom>
          <a:noFill/>
        </p:spPr>
        <p:txBody>
          <a:bodyPr wrap="none" rtlCol="0">
            <a:spAutoFit/>
          </a:bodyPr>
          <a:lstStyle/>
          <a:p>
            <a:pPr marL="342900" indent="-342900">
              <a:buAutoNum type="arabicPeriod"/>
            </a:pPr>
            <a:r>
              <a:rPr lang="cs-CZ" dirty="0"/>
              <a:t>Amplifikace DNA úseku - PCR</a:t>
            </a:r>
          </a:p>
          <a:p>
            <a:pPr marL="342900" indent="-342900">
              <a:buAutoNum type="arabicPeriod"/>
            </a:pPr>
            <a:r>
              <a:rPr lang="cs-CZ" dirty="0"/>
              <a:t>Detekce polymorfního místa  - </a:t>
            </a:r>
          </a:p>
          <a:p>
            <a:r>
              <a:rPr lang="cs-CZ" dirty="0"/>
              <a:t>       Restrikční analýza</a:t>
            </a:r>
          </a:p>
          <a:p>
            <a:r>
              <a:rPr lang="cs-CZ" dirty="0"/>
              <a:t>3. </a:t>
            </a:r>
            <a:r>
              <a:rPr lang="cs-CZ" dirty="0" smtClean="0"/>
              <a:t>   Vizualizace </a:t>
            </a:r>
            <a:r>
              <a:rPr lang="cs-CZ" dirty="0"/>
              <a:t>- Elektroforéza</a:t>
            </a:r>
            <a:endParaRPr lang="en-US" dirty="0"/>
          </a:p>
        </p:txBody>
      </p:sp>
    </p:spTree>
    <p:extLst>
      <p:ext uri="{BB962C8B-B14F-4D97-AF65-F5344CB8AC3E}">
        <p14:creationId xmlns:p14="http://schemas.microsoft.com/office/powerpoint/2010/main" val="39936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délník 24"/>
          <p:cNvSpPr/>
          <p:nvPr/>
        </p:nvSpPr>
        <p:spPr>
          <a:xfrm>
            <a:off x="1694384" y="332656"/>
            <a:ext cx="8856984" cy="1152128"/>
          </a:xfrm>
          <a:prstGeom prst="rect">
            <a:avLst/>
          </a:prstGeom>
          <a:solidFill>
            <a:srgbClr val="FFFFCC"/>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cs-CZ"/>
          </a:p>
        </p:txBody>
      </p:sp>
      <p:sp>
        <p:nvSpPr>
          <p:cNvPr id="3" name="Zástupný symbol pro obsah 2"/>
          <p:cNvSpPr>
            <a:spLocks noGrp="1"/>
          </p:cNvSpPr>
          <p:nvPr>
            <p:ph idx="1"/>
          </p:nvPr>
        </p:nvSpPr>
        <p:spPr>
          <a:xfrm>
            <a:off x="1981200" y="1556793"/>
            <a:ext cx="8229600" cy="4569371"/>
          </a:xfrm>
        </p:spPr>
        <p:txBody>
          <a:bodyPr>
            <a:normAutofit/>
          </a:bodyPr>
          <a:lstStyle/>
          <a:p>
            <a:pPr marL="514350" indent="-514350">
              <a:buAutoNum type="arabicPeriod"/>
            </a:pPr>
            <a:r>
              <a:rPr lang="cs-CZ" b="1" dirty="0" smtClean="0">
                <a:solidFill>
                  <a:schemeClr val="accent3"/>
                </a:solidFill>
              </a:rPr>
              <a:t>PCR</a:t>
            </a:r>
            <a:r>
              <a:rPr lang="cs-CZ" dirty="0" smtClean="0"/>
              <a:t>  </a:t>
            </a:r>
            <a:r>
              <a:rPr lang="cs-CZ" dirty="0" smtClean="0">
                <a:latin typeface="Arial" pitchFamily="34" charset="0"/>
                <a:cs typeface="Arial" pitchFamily="34" charset="0"/>
              </a:rPr>
              <a:t>IL-1B +3953C/T (rs1143634) u subjektů s chronickou </a:t>
            </a:r>
            <a:r>
              <a:rPr lang="cs-CZ" dirty="0" err="1" smtClean="0">
                <a:latin typeface="Arial" pitchFamily="34" charset="0"/>
                <a:cs typeface="Arial" pitchFamily="34" charset="0"/>
              </a:rPr>
              <a:t>peridontitidou</a:t>
            </a:r>
            <a:endParaRPr lang="cs-CZ" dirty="0" smtClean="0">
              <a:latin typeface="Arial" pitchFamily="34" charset="0"/>
              <a:cs typeface="Arial" pitchFamily="34" charset="0"/>
            </a:endParaRPr>
          </a:p>
          <a:p>
            <a:pPr marL="0" indent="0">
              <a:buNone/>
            </a:pPr>
            <a:endParaRPr lang="cs-CZ" dirty="0" smtClean="0">
              <a:latin typeface="Arial" pitchFamily="34" charset="0"/>
              <a:cs typeface="Arial" pitchFamily="34" charset="0"/>
            </a:endParaRPr>
          </a:p>
          <a:p>
            <a:pPr marL="0" indent="0">
              <a:buNone/>
            </a:pPr>
            <a:r>
              <a:rPr lang="cs-CZ" sz="1200" dirty="0"/>
              <a:t>CCTTCTGATT TTATACCTAA ACAACATGTG CTCCACATTTCAGAACCTAT CTTCTT</a:t>
            </a:r>
            <a:r>
              <a:rPr lang="cs-CZ" sz="1200" b="1" dirty="0">
                <a:hlinkClick r:id="rId2"/>
              </a:rPr>
              <a:t>C</a:t>
            </a:r>
            <a:r>
              <a:rPr lang="cs-CZ" sz="1200" dirty="0"/>
              <a:t>GAC ACATGGGATA ACGAGGCTTA TGTGCACGAT</a:t>
            </a:r>
            <a:endParaRPr lang="cs-CZ" sz="1200" dirty="0">
              <a:latin typeface="Arial" pitchFamily="34" charset="0"/>
              <a:cs typeface="Arial" pitchFamily="34" charset="0"/>
            </a:endParaRPr>
          </a:p>
          <a:p>
            <a:pPr marL="0" indent="0">
              <a:buNone/>
            </a:pPr>
            <a:endParaRPr lang="cs-CZ" dirty="0" smtClean="0">
              <a:latin typeface="Arial" pitchFamily="34" charset="0"/>
              <a:cs typeface="Arial" pitchFamily="34" charset="0"/>
            </a:endParaRPr>
          </a:p>
          <a:p>
            <a:pPr marL="0" indent="0">
              <a:buNone/>
            </a:pPr>
            <a:endParaRPr lang="cs-CZ" dirty="0" smtClean="0">
              <a:latin typeface="Arial" pitchFamily="34" charset="0"/>
              <a:cs typeface="Arial" pitchFamily="34" charset="0"/>
            </a:endParaRPr>
          </a:p>
          <a:p>
            <a:pPr marL="0" indent="0">
              <a:buNone/>
            </a:pPr>
            <a:r>
              <a:rPr lang="cs-CZ" dirty="0" smtClean="0">
                <a:latin typeface="Arial" pitchFamily="34" charset="0"/>
                <a:cs typeface="Arial" pitchFamily="34" charset="0"/>
              </a:rPr>
              <a:t/>
            </a:r>
            <a:br>
              <a:rPr lang="cs-CZ" dirty="0" smtClean="0">
                <a:latin typeface="Arial" pitchFamily="34" charset="0"/>
                <a:cs typeface="Arial" pitchFamily="34" charset="0"/>
              </a:rPr>
            </a:br>
            <a:r>
              <a:rPr lang="cs-CZ" dirty="0" smtClean="0"/>
              <a:t> </a:t>
            </a:r>
            <a:endParaRPr lang="cs-CZ" dirty="0"/>
          </a:p>
        </p:txBody>
      </p:sp>
      <p:sp>
        <p:nvSpPr>
          <p:cNvPr id="4" name="Nadpis 3"/>
          <p:cNvSpPr txBox="1">
            <a:spLocks noGrp="1"/>
          </p:cNvSpPr>
          <p:nvPr>
            <p:ph type="title"/>
          </p:nvPr>
        </p:nvSpPr>
        <p:spPr>
          <a:xfrm>
            <a:off x="1919536" y="548680"/>
            <a:ext cx="1523174" cy="707886"/>
          </a:xfrm>
          <a:prstGeom prst="rect">
            <a:avLst/>
          </a:prstGeom>
          <a:noFill/>
        </p:spPr>
        <p:txBody>
          <a:bodyPr wrap="none" rtlCol="0">
            <a:spAutoFit/>
          </a:bodyPr>
          <a:lstStyle/>
          <a:p>
            <a:r>
              <a:rPr lang="cs-CZ" sz="4000" b="1" dirty="0">
                <a:solidFill>
                  <a:srgbClr val="FF0000"/>
                </a:solidFill>
                <a:latin typeface="Arial" pitchFamily="34" charset="0"/>
                <a:cs typeface="Arial" pitchFamily="34" charset="0"/>
              </a:rPr>
              <a:t>JAK?</a:t>
            </a:r>
          </a:p>
        </p:txBody>
      </p:sp>
      <p:cxnSp>
        <p:nvCxnSpPr>
          <p:cNvPr id="6" name="Přímá spojnice 5"/>
          <p:cNvCxnSpPr/>
          <p:nvPr/>
        </p:nvCxnSpPr>
        <p:spPr>
          <a:xfrm>
            <a:off x="2135560" y="3140968"/>
            <a:ext cx="7344816" cy="0"/>
          </a:xfrm>
          <a:prstGeom prst="line">
            <a:avLst/>
          </a:prstGeom>
          <a:ln/>
        </p:spPr>
        <p:style>
          <a:lnRef idx="3">
            <a:schemeClr val="accent2"/>
          </a:lnRef>
          <a:fillRef idx="0">
            <a:schemeClr val="accent2"/>
          </a:fillRef>
          <a:effectRef idx="2">
            <a:schemeClr val="accent2"/>
          </a:effectRef>
          <a:fontRef idx="minor">
            <a:schemeClr val="tx1"/>
          </a:fontRef>
        </p:style>
      </p:cxnSp>
      <p:sp>
        <p:nvSpPr>
          <p:cNvPr id="7" name="TextovéPole 6"/>
          <p:cNvSpPr txBox="1"/>
          <p:nvPr/>
        </p:nvSpPr>
        <p:spPr>
          <a:xfrm>
            <a:off x="5231905" y="2771636"/>
            <a:ext cx="779381" cy="369332"/>
          </a:xfrm>
          <a:prstGeom prst="rect">
            <a:avLst/>
          </a:prstGeom>
          <a:noFill/>
        </p:spPr>
        <p:txBody>
          <a:bodyPr wrap="none" rtlCol="0">
            <a:spAutoFit/>
          </a:bodyPr>
          <a:lstStyle/>
          <a:p>
            <a:r>
              <a:rPr lang="cs-CZ" dirty="0">
                <a:solidFill>
                  <a:srgbClr val="FF0000"/>
                </a:solidFill>
              </a:rPr>
              <a:t>249bp</a:t>
            </a:r>
          </a:p>
        </p:txBody>
      </p:sp>
      <p:sp>
        <p:nvSpPr>
          <p:cNvPr id="11" name="TextovéPole 10"/>
          <p:cNvSpPr txBox="1"/>
          <p:nvPr/>
        </p:nvSpPr>
        <p:spPr>
          <a:xfrm>
            <a:off x="2135561" y="2648526"/>
            <a:ext cx="802977" cy="307777"/>
          </a:xfrm>
          <a:prstGeom prst="rect">
            <a:avLst/>
          </a:prstGeom>
          <a:noFill/>
        </p:spPr>
        <p:txBody>
          <a:bodyPr wrap="none" rtlCol="0">
            <a:spAutoFit/>
          </a:bodyPr>
          <a:lstStyle/>
          <a:p>
            <a:r>
              <a:rPr lang="cs-CZ" sz="1400" b="1" dirty="0">
                <a:solidFill>
                  <a:srgbClr val="00B0F0"/>
                </a:solidFill>
              </a:rPr>
              <a:t>Forward</a:t>
            </a:r>
          </a:p>
        </p:txBody>
      </p:sp>
      <p:sp>
        <p:nvSpPr>
          <p:cNvPr id="12" name="TextovéPole 11"/>
          <p:cNvSpPr txBox="1"/>
          <p:nvPr/>
        </p:nvSpPr>
        <p:spPr>
          <a:xfrm>
            <a:off x="8605391" y="2663768"/>
            <a:ext cx="768800" cy="307777"/>
          </a:xfrm>
          <a:prstGeom prst="rect">
            <a:avLst/>
          </a:prstGeom>
          <a:noFill/>
        </p:spPr>
        <p:txBody>
          <a:bodyPr wrap="none" rtlCol="0">
            <a:spAutoFit/>
          </a:bodyPr>
          <a:lstStyle/>
          <a:p>
            <a:r>
              <a:rPr lang="cs-CZ" sz="1400" b="1" dirty="0">
                <a:solidFill>
                  <a:srgbClr val="00B0F0"/>
                </a:solidFill>
              </a:rPr>
              <a:t>Reverse</a:t>
            </a:r>
          </a:p>
        </p:txBody>
      </p:sp>
      <p:cxnSp>
        <p:nvCxnSpPr>
          <p:cNvPr id="16" name="Přímá spojnice se šipkou 15"/>
          <p:cNvCxnSpPr/>
          <p:nvPr/>
        </p:nvCxnSpPr>
        <p:spPr>
          <a:xfrm>
            <a:off x="2135560" y="2956302"/>
            <a:ext cx="8640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Přímá spojnice se šipkou 16"/>
          <p:cNvCxnSpPr/>
          <p:nvPr/>
        </p:nvCxnSpPr>
        <p:spPr>
          <a:xfrm flipH="1">
            <a:off x="8538828" y="2971544"/>
            <a:ext cx="901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Přímá spojnice se šipkou 19"/>
          <p:cNvCxnSpPr/>
          <p:nvPr/>
        </p:nvCxnSpPr>
        <p:spPr>
          <a:xfrm flipV="1">
            <a:off x="6000379" y="3789040"/>
            <a:ext cx="1050470" cy="93610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23" name="Obrázek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625" y="4077072"/>
            <a:ext cx="3191321" cy="2295846"/>
          </a:xfrm>
          <a:prstGeom prst="rect">
            <a:avLst/>
          </a:prstGeom>
        </p:spPr>
      </p:pic>
      <p:sp>
        <p:nvSpPr>
          <p:cNvPr id="26" name="TextovéPole 25"/>
          <p:cNvSpPr txBox="1"/>
          <p:nvPr/>
        </p:nvSpPr>
        <p:spPr>
          <a:xfrm>
            <a:off x="6816081" y="4728266"/>
            <a:ext cx="2971263" cy="646331"/>
          </a:xfrm>
          <a:prstGeom prst="rect">
            <a:avLst/>
          </a:prstGeom>
          <a:noFill/>
        </p:spPr>
        <p:txBody>
          <a:bodyPr wrap="none" rtlCol="0">
            <a:spAutoFit/>
          </a:bodyPr>
          <a:lstStyle/>
          <a:p>
            <a:r>
              <a:rPr lang="cs-CZ" b="1" dirty="0">
                <a:solidFill>
                  <a:srgbClr val="FF00FF"/>
                </a:solidFill>
              </a:rPr>
              <a:t>amplifikace vybraného úseku</a:t>
            </a:r>
          </a:p>
          <a:p>
            <a:r>
              <a:rPr lang="cs-CZ" b="1" dirty="0">
                <a:solidFill>
                  <a:srgbClr val="FF00FF"/>
                </a:solidFill>
              </a:rPr>
              <a:t>z celkové DNA</a:t>
            </a:r>
          </a:p>
        </p:txBody>
      </p:sp>
    </p:spTree>
    <p:extLst>
      <p:ext uri="{BB962C8B-B14F-4D97-AF65-F5344CB8AC3E}">
        <p14:creationId xmlns:p14="http://schemas.microsoft.com/office/powerpoint/2010/main" val="1365527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délník 23"/>
          <p:cNvSpPr/>
          <p:nvPr/>
        </p:nvSpPr>
        <p:spPr>
          <a:xfrm>
            <a:off x="1703512" y="218347"/>
            <a:ext cx="8856984" cy="1080120"/>
          </a:xfrm>
          <a:prstGeom prst="rect">
            <a:avLst/>
          </a:prstGeom>
          <a:solidFill>
            <a:srgbClr val="FFFFCC"/>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cs-CZ"/>
          </a:p>
        </p:txBody>
      </p:sp>
      <p:sp>
        <p:nvSpPr>
          <p:cNvPr id="3" name="Zástupný symbol pro obsah 2"/>
          <p:cNvSpPr>
            <a:spLocks noGrp="1"/>
          </p:cNvSpPr>
          <p:nvPr>
            <p:ph idx="1"/>
          </p:nvPr>
        </p:nvSpPr>
        <p:spPr>
          <a:xfrm>
            <a:off x="1981200" y="1268761"/>
            <a:ext cx="8229600" cy="4857403"/>
          </a:xfrm>
        </p:spPr>
        <p:txBody>
          <a:bodyPr>
            <a:normAutofit/>
          </a:bodyPr>
          <a:lstStyle/>
          <a:p>
            <a:pPr marL="514350" indent="-514350">
              <a:buAutoNum type="arabicPeriod"/>
            </a:pPr>
            <a:r>
              <a:rPr lang="cs-CZ" b="1" dirty="0" smtClean="0">
                <a:solidFill>
                  <a:schemeClr val="accent3"/>
                </a:solidFill>
              </a:rPr>
              <a:t>RFLP</a:t>
            </a:r>
            <a:r>
              <a:rPr lang="cs-CZ" dirty="0" smtClean="0"/>
              <a:t>  </a:t>
            </a:r>
            <a:r>
              <a:rPr lang="cs-CZ" dirty="0" smtClean="0">
                <a:latin typeface="Arial" pitchFamily="34" charset="0"/>
                <a:cs typeface="Arial" pitchFamily="34" charset="0"/>
              </a:rPr>
              <a:t>IL-1B +3953C/T (rs1143634) pomocí restrikční endonukleázy </a:t>
            </a:r>
            <a:r>
              <a:rPr lang="cs-CZ" dirty="0" err="1" smtClean="0">
                <a:latin typeface="Arial" pitchFamily="34" charset="0"/>
                <a:cs typeface="Arial" pitchFamily="34" charset="0"/>
              </a:rPr>
              <a:t>TaqI</a:t>
            </a:r>
            <a:endParaRPr lang="cs-CZ" dirty="0" smtClean="0">
              <a:latin typeface="Arial" pitchFamily="34" charset="0"/>
              <a:cs typeface="Arial" pitchFamily="34" charset="0"/>
            </a:endParaRPr>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marL="0" indent="0">
              <a:buNone/>
            </a:pPr>
            <a:r>
              <a:rPr lang="cs-CZ" sz="1200" dirty="0"/>
              <a:t>CCTTCTGATT TTATACCTAA ACAACATGTG CTCCACATTTCAGAACCTAT CTTCTT</a:t>
            </a:r>
            <a:r>
              <a:rPr lang="cs-CZ" sz="1200" b="1" dirty="0">
                <a:hlinkClick r:id="rId2"/>
              </a:rPr>
              <a:t>C</a:t>
            </a:r>
            <a:r>
              <a:rPr lang="cs-CZ" sz="1200" dirty="0"/>
              <a:t>GAC ACATGGGATA ACGAGGCTTA TGTGCACGAT</a:t>
            </a:r>
            <a:endParaRPr lang="cs-CZ" sz="1200" dirty="0">
              <a:latin typeface="Arial" pitchFamily="34" charset="0"/>
              <a:cs typeface="Arial" pitchFamily="34" charset="0"/>
            </a:endParaRPr>
          </a:p>
          <a:p>
            <a:pPr marL="0" indent="0">
              <a:buNone/>
            </a:pPr>
            <a:endParaRPr lang="cs-CZ" dirty="0" smtClean="0">
              <a:latin typeface="Arial" pitchFamily="34" charset="0"/>
              <a:cs typeface="Arial" pitchFamily="34" charset="0"/>
            </a:endParaRPr>
          </a:p>
          <a:p>
            <a:pPr marL="0" indent="0">
              <a:buNone/>
            </a:pPr>
            <a:endParaRPr lang="cs-CZ" dirty="0" smtClean="0">
              <a:latin typeface="Arial" pitchFamily="34" charset="0"/>
              <a:cs typeface="Arial" pitchFamily="34" charset="0"/>
            </a:endParaRPr>
          </a:p>
          <a:p>
            <a:pPr marL="0" indent="0">
              <a:buNone/>
            </a:pPr>
            <a:r>
              <a:rPr lang="cs-CZ" dirty="0" smtClean="0">
                <a:latin typeface="Arial" pitchFamily="34" charset="0"/>
                <a:cs typeface="Arial" pitchFamily="34" charset="0"/>
              </a:rPr>
              <a:t/>
            </a:r>
            <a:br>
              <a:rPr lang="cs-CZ" dirty="0" smtClean="0">
                <a:latin typeface="Arial" pitchFamily="34" charset="0"/>
                <a:cs typeface="Arial" pitchFamily="34" charset="0"/>
              </a:rPr>
            </a:br>
            <a:r>
              <a:rPr lang="cs-CZ" dirty="0" smtClean="0"/>
              <a:t> </a:t>
            </a:r>
            <a:endParaRPr lang="cs-CZ" dirty="0"/>
          </a:p>
        </p:txBody>
      </p:sp>
      <p:sp>
        <p:nvSpPr>
          <p:cNvPr id="4" name="Nadpis 3"/>
          <p:cNvSpPr txBox="1">
            <a:spLocks noGrp="1"/>
          </p:cNvSpPr>
          <p:nvPr>
            <p:ph type="title"/>
          </p:nvPr>
        </p:nvSpPr>
        <p:spPr>
          <a:xfrm>
            <a:off x="1919536" y="404464"/>
            <a:ext cx="1523174" cy="707886"/>
          </a:xfrm>
          <a:prstGeom prst="rect">
            <a:avLst/>
          </a:prstGeom>
          <a:noFill/>
        </p:spPr>
        <p:txBody>
          <a:bodyPr wrap="none" rtlCol="0">
            <a:spAutoFit/>
          </a:bodyPr>
          <a:lstStyle/>
          <a:p>
            <a:r>
              <a:rPr lang="cs-CZ" sz="4000" b="1" dirty="0">
                <a:solidFill>
                  <a:srgbClr val="FF0000"/>
                </a:solidFill>
                <a:latin typeface="Arial" pitchFamily="34" charset="0"/>
                <a:cs typeface="Arial" pitchFamily="34" charset="0"/>
              </a:rPr>
              <a:t>JAK?</a:t>
            </a:r>
          </a:p>
        </p:txBody>
      </p:sp>
      <p:cxnSp>
        <p:nvCxnSpPr>
          <p:cNvPr id="6" name="Přímá spojnice 5"/>
          <p:cNvCxnSpPr/>
          <p:nvPr/>
        </p:nvCxnSpPr>
        <p:spPr>
          <a:xfrm>
            <a:off x="2135560" y="3140968"/>
            <a:ext cx="7344816" cy="0"/>
          </a:xfrm>
          <a:prstGeom prst="line">
            <a:avLst/>
          </a:prstGeom>
          <a:ln/>
        </p:spPr>
        <p:style>
          <a:lnRef idx="3">
            <a:schemeClr val="accent2"/>
          </a:lnRef>
          <a:fillRef idx="0">
            <a:schemeClr val="accent2"/>
          </a:fillRef>
          <a:effectRef idx="2">
            <a:schemeClr val="accent2"/>
          </a:effectRef>
          <a:fontRef idx="minor">
            <a:schemeClr val="tx1"/>
          </a:fontRef>
        </p:style>
      </p:cxnSp>
      <p:sp>
        <p:nvSpPr>
          <p:cNvPr id="7" name="TextovéPole 6"/>
          <p:cNvSpPr txBox="1"/>
          <p:nvPr/>
        </p:nvSpPr>
        <p:spPr>
          <a:xfrm>
            <a:off x="5231905" y="2771636"/>
            <a:ext cx="779381" cy="369332"/>
          </a:xfrm>
          <a:prstGeom prst="rect">
            <a:avLst/>
          </a:prstGeom>
          <a:noFill/>
        </p:spPr>
        <p:txBody>
          <a:bodyPr wrap="none" rtlCol="0">
            <a:spAutoFit/>
          </a:bodyPr>
          <a:lstStyle/>
          <a:p>
            <a:r>
              <a:rPr lang="cs-CZ" dirty="0">
                <a:solidFill>
                  <a:srgbClr val="FF0000"/>
                </a:solidFill>
              </a:rPr>
              <a:t>249bp</a:t>
            </a:r>
          </a:p>
        </p:txBody>
      </p:sp>
      <p:sp>
        <p:nvSpPr>
          <p:cNvPr id="11" name="TextovéPole 10"/>
          <p:cNvSpPr txBox="1"/>
          <p:nvPr/>
        </p:nvSpPr>
        <p:spPr>
          <a:xfrm>
            <a:off x="2135561" y="2648526"/>
            <a:ext cx="802977" cy="307777"/>
          </a:xfrm>
          <a:prstGeom prst="rect">
            <a:avLst/>
          </a:prstGeom>
          <a:noFill/>
        </p:spPr>
        <p:txBody>
          <a:bodyPr wrap="none" rtlCol="0">
            <a:spAutoFit/>
          </a:bodyPr>
          <a:lstStyle/>
          <a:p>
            <a:r>
              <a:rPr lang="cs-CZ" sz="1400" b="1" dirty="0">
                <a:solidFill>
                  <a:srgbClr val="00B0F0"/>
                </a:solidFill>
              </a:rPr>
              <a:t>Forward</a:t>
            </a:r>
          </a:p>
        </p:txBody>
      </p:sp>
      <p:sp>
        <p:nvSpPr>
          <p:cNvPr id="12" name="TextovéPole 11"/>
          <p:cNvSpPr txBox="1"/>
          <p:nvPr/>
        </p:nvSpPr>
        <p:spPr>
          <a:xfrm>
            <a:off x="8605391" y="2663768"/>
            <a:ext cx="768800" cy="307777"/>
          </a:xfrm>
          <a:prstGeom prst="rect">
            <a:avLst/>
          </a:prstGeom>
          <a:noFill/>
        </p:spPr>
        <p:txBody>
          <a:bodyPr wrap="none" rtlCol="0">
            <a:spAutoFit/>
          </a:bodyPr>
          <a:lstStyle/>
          <a:p>
            <a:r>
              <a:rPr lang="cs-CZ" sz="1400" b="1" dirty="0">
                <a:solidFill>
                  <a:srgbClr val="00B0F0"/>
                </a:solidFill>
              </a:rPr>
              <a:t>Reverse</a:t>
            </a:r>
          </a:p>
        </p:txBody>
      </p:sp>
      <p:cxnSp>
        <p:nvCxnSpPr>
          <p:cNvPr id="16" name="Přímá spojnice se šipkou 15"/>
          <p:cNvCxnSpPr/>
          <p:nvPr/>
        </p:nvCxnSpPr>
        <p:spPr>
          <a:xfrm>
            <a:off x="2135560" y="2956302"/>
            <a:ext cx="8640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Přímá spojnice se šipkou 16"/>
          <p:cNvCxnSpPr/>
          <p:nvPr/>
        </p:nvCxnSpPr>
        <p:spPr>
          <a:xfrm flipH="1">
            <a:off x="8538828" y="2971544"/>
            <a:ext cx="901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5" y="3789039"/>
            <a:ext cx="23526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287" y="3942263"/>
            <a:ext cx="11239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Přímá spojnice se šipkou 19"/>
          <p:cNvCxnSpPr/>
          <p:nvPr/>
        </p:nvCxnSpPr>
        <p:spPr>
          <a:xfrm flipV="1">
            <a:off x="6672064" y="3429000"/>
            <a:ext cx="0" cy="43204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8" name="Šipka dolů 7"/>
          <p:cNvSpPr/>
          <p:nvPr/>
        </p:nvSpPr>
        <p:spPr>
          <a:xfrm>
            <a:off x="6240017" y="4779640"/>
            <a:ext cx="168225" cy="3775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nice 9"/>
          <p:cNvCxnSpPr/>
          <p:nvPr/>
        </p:nvCxnSpPr>
        <p:spPr>
          <a:xfrm>
            <a:off x="2135560" y="5798813"/>
            <a:ext cx="410445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Přímá spojnice 13"/>
          <p:cNvCxnSpPr/>
          <p:nvPr/>
        </p:nvCxnSpPr>
        <p:spPr>
          <a:xfrm>
            <a:off x="6408242" y="5798813"/>
            <a:ext cx="3576191" cy="0"/>
          </a:xfrm>
          <a:prstGeom prst="line">
            <a:avLst/>
          </a:prstGeom>
        </p:spPr>
        <p:style>
          <a:lnRef idx="2">
            <a:schemeClr val="accent2"/>
          </a:lnRef>
          <a:fillRef idx="0">
            <a:schemeClr val="accent2"/>
          </a:fillRef>
          <a:effectRef idx="1">
            <a:schemeClr val="accent2"/>
          </a:effectRef>
          <a:fontRef idx="minor">
            <a:schemeClr val="tx1"/>
          </a:fontRef>
        </p:style>
      </p:cxnSp>
      <p:sp>
        <p:nvSpPr>
          <p:cNvPr id="21" name="TextovéPole 20"/>
          <p:cNvSpPr txBox="1"/>
          <p:nvPr/>
        </p:nvSpPr>
        <p:spPr>
          <a:xfrm>
            <a:off x="7968209" y="5402848"/>
            <a:ext cx="779381" cy="369332"/>
          </a:xfrm>
          <a:prstGeom prst="rect">
            <a:avLst/>
          </a:prstGeom>
          <a:noFill/>
        </p:spPr>
        <p:txBody>
          <a:bodyPr wrap="none" rtlCol="0">
            <a:spAutoFit/>
          </a:bodyPr>
          <a:lstStyle/>
          <a:p>
            <a:r>
              <a:rPr lang="cs-CZ" dirty="0">
                <a:solidFill>
                  <a:srgbClr val="FF0000"/>
                </a:solidFill>
              </a:rPr>
              <a:t>114bp</a:t>
            </a:r>
          </a:p>
        </p:txBody>
      </p:sp>
      <p:sp>
        <p:nvSpPr>
          <p:cNvPr id="22" name="TextovéPole 21"/>
          <p:cNvSpPr txBox="1"/>
          <p:nvPr/>
        </p:nvSpPr>
        <p:spPr>
          <a:xfrm>
            <a:off x="3798098" y="5416914"/>
            <a:ext cx="779381" cy="369332"/>
          </a:xfrm>
          <a:prstGeom prst="rect">
            <a:avLst/>
          </a:prstGeom>
          <a:noFill/>
        </p:spPr>
        <p:txBody>
          <a:bodyPr wrap="none" rtlCol="0">
            <a:spAutoFit/>
          </a:bodyPr>
          <a:lstStyle/>
          <a:p>
            <a:r>
              <a:rPr lang="cs-CZ" dirty="0">
                <a:solidFill>
                  <a:srgbClr val="FF0000"/>
                </a:solidFill>
              </a:rPr>
              <a:t>135bp</a:t>
            </a:r>
          </a:p>
        </p:txBody>
      </p:sp>
      <p:sp>
        <p:nvSpPr>
          <p:cNvPr id="18" name="TextovéPole 17"/>
          <p:cNvSpPr txBox="1"/>
          <p:nvPr/>
        </p:nvSpPr>
        <p:spPr>
          <a:xfrm>
            <a:off x="6163667" y="5216859"/>
            <a:ext cx="320922" cy="400110"/>
          </a:xfrm>
          <a:prstGeom prst="rect">
            <a:avLst/>
          </a:prstGeom>
          <a:noFill/>
        </p:spPr>
        <p:txBody>
          <a:bodyPr wrap="none" rtlCol="0">
            <a:spAutoFit/>
          </a:bodyPr>
          <a:lstStyle/>
          <a:p>
            <a:r>
              <a:rPr lang="cs-CZ" sz="2000" b="1" dirty="0">
                <a:solidFill>
                  <a:srgbClr val="00B050"/>
                </a:solidFill>
              </a:rPr>
              <a:t>C</a:t>
            </a:r>
          </a:p>
        </p:txBody>
      </p:sp>
      <p:sp>
        <p:nvSpPr>
          <p:cNvPr id="25" name="TextovéPole 24"/>
          <p:cNvSpPr txBox="1"/>
          <p:nvPr/>
        </p:nvSpPr>
        <p:spPr>
          <a:xfrm>
            <a:off x="7392144" y="4077179"/>
            <a:ext cx="2654060" cy="646331"/>
          </a:xfrm>
          <a:prstGeom prst="rect">
            <a:avLst/>
          </a:prstGeom>
          <a:noFill/>
        </p:spPr>
        <p:txBody>
          <a:bodyPr wrap="none" rtlCol="0">
            <a:spAutoFit/>
          </a:bodyPr>
          <a:lstStyle/>
          <a:p>
            <a:r>
              <a:rPr lang="cs-CZ" b="1" dirty="0">
                <a:solidFill>
                  <a:srgbClr val="FF00FF"/>
                </a:solidFill>
              </a:rPr>
              <a:t>detekce úseku</a:t>
            </a:r>
          </a:p>
          <a:p>
            <a:r>
              <a:rPr lang="cs-CZ" b="1" dirty="0">
                <a:solidFill>
                  <a:srgbClr val="FF00FF"/>
                </a:solidFill>
              </a:rPr>
              <a:t>s konkrétní variantou C/T </a:t>
            </a:r>
          </a:p>
        </p:txBody>
      </p:sp>
    </p:spTree>
    <p:extLst>
      <p:ext uri="{BB962C8B-B14F-4D97-AF65-F5344CB8AC3E}">
        <p14:creationId xmlns:p14="http://schemas.microsoft.com/office/powerpoint/2010/main" val="4115382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délník 23"/>
          <p:cNvSpPr/>
          <p:nvPr/>
        </p:nvSpPr>
        <p:spPr>
          <a:xfrm>
            <a:off x="1703512" y="188640"/>
            <a:ext cx="8856984" cy="1008112"/>
          </a:xfrm>
          <a:prstGeom prst="rect">
            <a:avLst/>
          </a:prstGeom>
          <a:solidFill>
            <a:srgbClr val="FFFFCC"/>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cs-CZ"/>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882" y="3500168"/>
            <a:ext cx="5077323" cy="309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obsah 2"/>
          <p:cNvSpPr>
            <a:spLocks noGrp="1"/>
          </p:cNvSpPr>
          <p:nvPr>
            <p:ph idx="1"/>
          </p:nvPr>
        </p:nvSpPr>
        <p:spPr>
          <a:xfrm>
            <a:off x="1847528" y="1268761"/>
            <a:ext cx="8363272" cy="4857403"/>
          </a:xfrm>
        </p:spPr>
        <p:txBody>
          <a:bodyPr>
            <a:normAutofit/>
          </a:bodyPr>
          <a:lstStyle/>
          <a:p>
            <a:pPr marL="514350" indent="-514350">
              <a:buAutoNum type="arabicPeriod"/>
            </a:pPr>
            <a:r>
              <a:rPr lang="cs-CZ" sz="2800" b="1" dirty="0">
                <a:solidFill>
                  <a:schemeClr val="accent3"/>
                </a:solidFill>
              </a:rPr>
              <a:t>ELFO</a:t>
            </a:r>
            <a:r>
              <a:rPr lang="cs-CZ" sz="2800" dirty="0"/>
              <a:t> </a:t>
            </a:r>
            <a:r>
              <a:rPr lang="cs-CZ" sz="2800" dirty="0">
                <a:latin typeface="Arial" pitchFamily="34" charset="0"/>
                <a:cs typeface="Arial" pitchFamily="34" charset="0"/>
              </a:rPr>
              <a:t>restrikčních fragmentů po štěpení </a:t>
            </a:r>
            <a:r>
              <a:rPr lang="cs-CZ" sz="2800" dirty="0" err="1">
                <a:latin typeface="Arial" pitchFamily="34" charset="0"/>
                <a:cs typeface="Arial" pitchFamily="34" charset="0"/>
              </a:rPr>
              <a:t>TaqI</a:t>
            </a:r>
            <a:r>
              <a:rPr lang="cs-CZ" sz="2800" dirty="0">
                <a:latin typeface="Arial" pitchFamily="34" charset="0"/>
                <a:cs typeface="Arial" pitchFamily="34" charset="0"/>
              </a:rPr>
              <a:t> (</a:t>
            </a:r>
            <a:r>
              <a:rPr lang="cs-CZ" sz="2800" dirty="0" err="1">
                <a:latin typeface="Arial" pitchFamily="34" charset="0"/>
                <a:cs typeface="Arial" pitchFamily="34" charset="0"/>
              </a:rPr>
              <a:t>Agarózový</a:t>
            </a:r>
            <a:r>
              <a:rPr lang="cs-CZ" sz="2800" dirty="0">
                <a:latin typeface="Arial" pitchFamily="34" charset="0"/>
                <a:cs typeface="Arial" pitchFamily="34" charset="0"/>
              </a:rPr>
              <a:t> gel)</a:t>
            </a:r>
          </a:p>
          <a:p>
            <a:pPr marL="0" indent="0">
              <a:buNone/>
            </a:pPr>
            <a:endParaRPr lang="cs-CZ" sz="1200" dirty="0"/>
          </a:p>
          <a:p>
            <a:pPr marL="0" indent="0">
              <a:buNone/>
            </a:pPr>
            <a:r>
              <a:rPr lang="cs-CZ" sz="1700" dirty="0"/>
              <a:t>1. Neštěpená TT</a:t>
            </a:r>
          </a:p>
          <a:p>
            <a:pPr marL="0" indent="0">
              <a:buNone/>
            </a:pPr>
            <a:endParaRPr lang="cs-CZ" sz="1200" dirty="0"/>
          </a:p>
          <a:p>
            <a:pPr marL="0" indent="0">
              <a:buNone/>
            </a:pPr>
            <a:r>
              <a:rPr lang="cs-CZ" sz="1800" dirty="0"/>
              <a:t>2. Štěpená CC</a:t>
            </a:r>
          </a:p>
          <a:p>
            <a:pPr marL="0" indent="0">
              <a:buNone/>
            </a:pPr>
            <a:endParaRPr lang="cs-CZ" sz="1200" dirty="0"/>
          </a:p>
          <a:p>
            <a:pPr marL="0" indent="0">
              <a:buNone/>
            </a:pPr>
            <a:endParaRPr lang="cs-CZ" sz="1800" dirty="0">
              <a:cs typeface="Arial" pitchFamily="34" charset="0"/>
            </a:endParaRPr>
          </a:p>
          <a:p>
            <a:pPr marL="0" indent="0">
              <a:buNone/>
            </a:pPr>
            <a:r>
              <a:rPr lang="cs-CZ" sz="1800" dirty="0">
                <a:cs typeface="Arial" pitchFamily="34" charset="0"/>
              </a:rPr>
              <a:t>3. Heterozygot CT – 3 pruhy</a:t>
            </a:r>
          </a:p>
          <a:p>
            <a:pPr marL="0" indent="0">
              <a:buNone/>
            </a:pPr>
            <a:r>
              <a:rPr lang="cs-CZ" dirty="0" smtClean="0">
                <a:latin typeface="Arial" pitchFamily="34" charset="0"/>
                <a:cs typeface="Arial" pitchFamily="34" charset="0"/>
              </a:rPr>
              <a:t/>
            </a:r>
            <a:br>
              <a:rPr lang="cs-CZ" dirty="0" smtClean="0">
                <a:latin typeface="Arial" pitchFamily="34" charset="0"/>
                <a:cs typeface="Arial" pitchFamily="34" charset="0"/>
              </a:rPr>
            </a:br>
            <a:r>
              <a:rPr lang="cs-CZ" dirty="0" smtClean="0"/>
              <a:t> </a:t>
            </a:r>
            <a:endParaRPr lang="cs-CZ" dirty="0"/>
          </a:p>
        </p:txBody>
      </p:sp>
      <p:sp>
        <p:nvSpPr>
          <p:cNvPr id="4" name="Nadpis 3"/>
          <p:cNvSpPr txBox="1">
            <a:spLocks noGrp="1"/>
          </p:cNvSpPr>
          <p:nvPr>
            <p:ph type="title"/>
          </p:nvPr>
        </p:nvSpPr>
        <p:spPr>
          <a:xfrm>
            <a:off x="1919536" y="338753"/>
            <a:ext cx="1523174" cy="707886"/>
          </a:xfrm>
          <a:prstGeom prst="rect">
            <a:avLst/>
          </a:prstGeom>
          <a:noFill/>
        </p:spPr>
        <p:txBody>
          <a:bodyPr wrap="none" rtlCol="0">
            <a:spAutoFit/>
          </a:bodyPr>
          <a:lstStyle/>
          <a:p>
            <a:r>
              <a:rPr lang="cs-CZ" sz="4000" b="1" dirty="0">
                <a:solidFill>
                  <a:srgbClr val="FF0000"/>
                </a:solidFill>
                <a:latin typeface="Arial" pitchFamily="34" charset="0"/>
                <a:cs typeface="Arial" pitchFamily="34" charset="0"/>
              </a:rPr>
              <a:t>JAK?</a:t>
            </a:r>
          </a:p>
        </p:txBody>
      </p:sp>
      <p:cxnSp>
        <p:nvCxnSpPr>
          <p:cNvPr id="6" name="Přímá spojnice 5"/>
          <p:cNvCxnSpPr/>
          <p:nvPr/>
        </p:nvCxnSpPr>
        <p:spPr>
          <a:xfrm>
            <a:off x="4565374" y="2605554"/>
            <a:ext cx="5419058" cy="0"/>
          </a:xfrm>
          <a:prstGeom prst="line">
            <a:avLst/>
          </a:prstGeom>
          <a:ln/>
        </p:spPr>
        <p:style>
          <a:lnRef idx="3">
            <a:schemeClr val="accent2"/>
          </a:lnRef>
          <a:fillRef idx="0">
            <a:schemeClr val="accent2"/>
          </a:fillRef>
          <a:effectRef idx="2">
            <a:schemeClr val="accent2"/>
          </a:effectRef>
          <a:fontRef idx="minor">
            <a:schemeClr val="tx1"/>
          </a:fontRef>
        </p:style>
      </p:cxnSp>
      <p:sp>
        <p:nvSpPr>
          <p:cNvPr id="7" name="TextovéPole 6"/>
          <p:cNvSpPr txBox="1"/>
          <p:nvPr/>
        </p:nvSpPr>
        <p:spPr>
          <a:xfrm>
            <a:off x="4585798" y="2299856"/>
            <a:ext cx="647934" cy="307777"/>
          </a:xfrm>
          <a:prstGeom prst="rect">
            <a:avLst/>
          </a:prstGeom>
          <a:noFill/>
        </p:spPr>
        <p:txBody>
          <a:bodyPr wrap="none" rtlCol="0">
            <a:spAutoFit/>
          </a:bodyPr>
          <a:lstStyle/>
          <a:p>
            <a:r>
              <a:rPr lang="cs-CZ" sz="1400" dirty="0">
                <a:solidFill>
                  <a:srgbClr val="FF0000"/>
                </a:solidFill>
              </a:rPr>
              <a:t>249bp</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967" y="2636912"/>
            <a:ext cx="1757842" cy="74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Přímá spojnice se šipkou 19"/>
          <p:cNvCxnSpPr/>
          <p:nvPr/>
        </p:nvCxnSpPr>
        <p:spPr>
          <a:xfrm flipV="1">
            <a:off x="7099281" y="2636912"/>
            <a:ext cx="0" cy="43204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0" name="Přímá spojnice 9"/>
          <p:cNvCxnSpPr/>
          <p:nvPr/>
        </p:nvCxnSpPr>
        <p:spPr>
          <a:xfrm>
            <a:off x="3312952" y="3140968"/>
            <a:ext cx="227899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Přímá spojnice 13"/>
          <p:cNvCxnSpPr/>
          <p:nvPr/>
        </p:nvCxnSpPr>
        <p:spPr>
          <a:xfrm>
            <a:off x="3339949" y="3429000"/>
            <a:ext cx="2107979" cy="0"/>
          </a:xfrm>
          <a:prstGeom prst="line">
            <a:avLst/>
          </a:prstGeom>
        </p:spPr>
        <p:style>
          <a:lnRef idx="2">
            <a:schemeClr val="accent2"/>
          </a:lnRef>
          <a:fillRef idx="0">
            <a:schemeClr val="accent2"/>
          </a:fillRef>
          <a:effectRef idx="1">
            <a:schemeClr val="accent2"/>
          </a:effectRef>
          <a:fontRef idx="minor">
            <a:schemeClr val="tx1"/>
          </a:fontRef>
        </p:style>
      </p:cxnSp>
      <p:sp>
        <p:nvSpPr>
          <p:cNvPr id="21" name="TextovéPole 20"/>
          <p:cNvSpPr txBox="1"/>
          <p:nvPr/>
        </p:nvSpPr>
        <p:spPr>
          <a:xfrm>
            <a:off x="3339947" y="3192391"/>
            <a:ext cx="647934" cy="307777"/>
          </a:xfrm>
          <a:prstGeom prst="rect">
            <a:avLst/>
          </a:prstGeom>
          <a:noFill/>
        </p:spPr>
        <p:txBody>
          <a:bodyPr wrap="none" rtlCol="0">
            <a:spAutoFit/>
          </a:bodyPr>
          <a:lstStyle/>
          <a:p>
            <a:r>
              <a:rPr lang="cs-CZ" sz="1400" dirty="0">
                <a:solidFill>
                  <a:srgbClr val="FF0000"/>
                </a:solidFill>
              </a:rPr>
              <a:t>114bp</a:t>
            </a:r>
          </a:p>
        </p:txBody>
      </p:sp>
      <p:sp>
        <p:nvSpPr>
          <p:cNvPr id="22" name="TextovéPole 21"/>
          <p:cNvSpPr txBox="1"/>
          <p:nvPr/>
        </p:nvSpPr>
        <p:spPr>
          <a:xfrm>
            <a:off x="3339948" y="2852937"/>
            <a:ext cx="739829" cy="307777"/>
          </a:xfrm>
          <a:prstGeom prst="rect">
            <a:avLst/>
          </a:prstGeom>
          <a:noFill/>
        </p:spPr>
        <p:txBody>
          <a:bodyPr wrap="square" rtlCol="0">
            <a:spAutoFit/>
          </a:bodyPr>
          <a:lstStyle/>
          <a:p>
            <a:r>
              <a:rPr lang="cs-CZ" sz="1400" dirty="0">
                <a:solidFill>
                  <a:srgbClr val="FF0000"/>
                </a:solidFill>
              </a:rPr>
              <a:t>135bp</a:t>
            </a:r>
          </a:p>
        </p:txBody>
      </p:sp>
      <p:sp>
        <p:nvSpPr>
          <p:cNvPr id="18" name="TextovéPole 17"/>
          <p:cNvSpPr txBox="1"/>
          <p:nvPr/>
        </p:nvSpPr>
        <p:spPr>
          <a:xfrm>
            <a:off x="6916140" y="2164486"/>
            <a:ext cx="320922" cy="400110"/>
          </a:xfrm>
          <a:prstGeom prst="rect">
            <a:avLst/>
          </a:prstGeom>
          <a:noFill/>
        </p:spPr>
        <p:txBody>
          <a:bodyPr wrap="none" rtlCol="0">
            <a:spAutoFit/>
          </a:bodyPr>
          <a:lstStyle/>
          <a:p>
            <a:r>
              <a:rPr lang="cs-CZ" sz="2000" b="1" dirty="0">
                <a:solidFill>
                  <a:srgbClr val="00B050"/>
                </a:solidFill>
              </a:rPr>
              <a:t>C</a:t>
            </a:r>
          </a:p>
        </p:txBody>
      </p:sp>
      <p:sp>
        <p:nvSpPr>
          <p:cNvPr id="25" name="TextovéPole 24"/>
          <p:cNvSpPr txBox="1"/>
          <p:nvPr/>
        </p:nvSpPr>
        <p:spPr>
          <a:xfrm>
            <a:off x="1748581" y="5548591"/>
            <a:ext cx="2747804" cy="646331"/>
          </a:xfrm>
          <a:prstGeom prst="rect">
            <a:avLst/>
          </a:prstGeom>
          <a:noFill/>
        </p:spPr>
        <p:txBody>
          <a:bodyPr wrap="none" rtlCol="0">
            <a:spAutoFit/>
          </a:bodyPr>
          <a:lstStyle/>
          <a:p>
            <a:r>
              <a:rPr lang="cs-CZ" b="1" dirty="0">
                <a:solidFill>
                  <a:srgbClr val="FF00FF"/>
                </a:solidFill>
              </a:rPr>
              <a:t>vizualizace DNA fragmentů</a:t>
            </a:r>
          </a:p>
          <a:p>
            <a:r>
              <a:rPr lang="cs-CZ" b="1" dirty="0">
                <a:solidFill>
                  <a:srgbClr val="FF00FF"/>
                </a:solidFill>
              </a:rPr>
              <a:t>po restrikční analýze</a:t>
            </a:r>
          </a:p>
        </p:txBody>
      </p:sp>
      <p:pic>
        <p:nvPicPr>
          <p:cNvPr id="2" name="Obrázek 1"/>
          <p:cNvPicPr>
            <a:picLocks noChangeAspect="1"/>
          </p:cNvPicPr>
          <p:nvPr/>
        </p:nvPicPr>
        <p:blipFill>
          <a:blip r:embed="rId4"/>
          <a:stretch>
            <a:fillRect/>
          </a:stretch>
        </p:blipFill>
        <p:spPr>
          <a:xfrm>
            <a:off x="8585910" y="3662649"/>
            <a:ext cx="2797044" cy="2769213"/>
          </a:xfrm>
          <a:prstGeom prst="rect">
            <a:avLst/>
          </a:prstGeom>
        </p:spPr>
      </p:pic>
    </p:spTree>
    <p:extLst>
      <p:ext uri="{BB962C8B-B14F-4D97-AF65-F5344CB8AC3E}">
        <p14:creationId xmlns:p14="http://schemas.microsoft.com/office/powerpoint/2010/main" val="742254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07368" y="1052736"/>
            <a:ext cx="11593288" cy="5328592"/>
          </a:xfrm>
        </p:spPr>
        <p:txBody>
          <a:bodyPr>
            <a:normAutofit/>
          </a:bodyPr>
          <a:lstStyle/>
          <a:p>
            <a:pPr marL="514350" indent="-514350">
              <a:buAutoNum type="arabicPeriod"/>
            </a:pPr>
            <a:r>
              <a:rPr lang="cs-CZ" sz="2400" b="1" dirty="0">
                <a:solidFill>
                  <a:srgbClr val="FF0000"/>
                </a:solidFill>
              </a:rPr>
              <a:t>Praktické provedení PCR</a:t>
            </a:r>
            <a:endParaRPr lang="cs-CZ" sz="2400" dirty="0"/>
          </a:p>
        </p:txBody>
      </p:sp>
      <p:sp>
        <p:nvSpPr>
          <p:cNvPr id="14" name="Nadpis 1"/>
          <p:cNvSpPr txBox="1">
            <a:spLocks/>
          </p:cNvSpPr>
          <p:nvPr/>
        </p:nvSpPr>
        <p:spPr>
          <a:xfrm>
            <a:off x="191344" y="188640"/>
            <a:ext cx="11809312" cy="562074"/>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PCR</a:t>
            </a:r>
            <a:endParaRPr lang="en-GB" sz="4000" b="1" dirty="0">
              <a:solidFill>
                <a:schemeClr val="bg1"/>
              </a:solidFill>
            </a:endParaRPr>
          </a:p>
        </p:txBody>
      </p:sp>
      <p:sp>
        <p:nvSpPr>
          <p:cNvPr id="13" name="Zástupný symbol pro obsah 2"/>
          <p:cNvSpPr txBox="1">
            <a:spLocks/>
          </p:cNvSpPr>
          <p:nvPr/>
        </p:nvSpPr>
        <p:spPr>
          <a:xfrm>
            <a:off x="911424" y="1628800"/>
            <a:ext cx="6427813" cy="4641379"/>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cs-CZ" sz="2000" dirty="0"/>
              <a:t>O</a:t>
            </a:r>
            <a:r>
              <a:rPr kumimoji="0" lang="lt-LT" sz="2000" b="0" i="0" u="none" strike="noStrike" kern="1200" cap="none" spc="0" normalizeH="0" baseline="0" noProof="0" dirty="0">
                <a:ln>
                  <a:noFill/>
                </a:ln>
                <a:solidFill>
                  <a:schemeClr val="tx1"/>
                </a:solidFill>
                <a:effectLst/>
                <a:uLnTx/>
                <a:uFillTx/>
                <a:latin typeface="+mn-lt"/>
                <a:ea typeface="+mn-ea"/>
                <a:cs typeface="+mn-cs"/>
              </a:rPr>
              <a:t>bjem v mikrozkumavce: </a:t>
            </a:r>
            <a:r>
              <a:rPr kumimoji="0" lang="lt-LT" sz="2000" b="0" i="0" u="none" strike="noStrike" kern="1200" cap="none" spc="0" normalizeH="0" baseline="0" noProof="0" dirty="0">
                <a:ln>
                  <a:noFill/>
                </a:ln>
                <a:solidFill>
                  <a:srgbClr val="FF0000"/>
                </a:solidFill>
                <a:effectLst/>
                <a:uLnTx/>
                <a:uFillTx/>
                <a:latin typeface="+mn-lt"/>
                <a:ea typeface="+mn-ea"/>
                <a:cs typeface="+mn-cs"/>
              </a:rPr>
              <a:t>25ųL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cs-CZ"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lt-LT" sz="2000" b="0" i="0" u="none" strike="noStrike" kern="1200" cap="none" spc="0" normalizeH="0" baseline="0" noProof="0" dirty="0">
                <a:ln>
                  <a:noFill/>
                </a:ln>
                <a:solidFill>
                  <a:schemeClr val="tx1"/>
                </a:solidFill>
                <a:effectLst/>
                <a:uLnTx/>
                <a:uFillTx/>
                <a:latin typeface="+mn-lt"/>
                <a:ea typeface="+mn-ea"/>
                <a:cs typeface="+mn-cs"/>
              </a:rPr>
              <a:t>Složení</a:t>
            </a:r>
            <a:r>
              <a:rPr kumimoji="0" lang="cs-CZ" sz="2000" b="0" i="0" u="none" strike="noStrike" kern="1200" cap="none" spc="0" normalizeH="0" baseline="0" noProof="0" dirty="0">
                <a:ln>
                  <a:noFill/>
                </a:ln>
                <a:solidFill>
                  <a:schemeClr val="tx1"/>
                </a:solidFill>
                <a:effectLst/>
                <a:uLnTx/>
                <a:uFillTx/>
                <a:latin typeface="+mn-lt"/>
                <a:ea typeface="+mn-ea"/>
                <a:cs typeface="+mn-cs"/>
              </a:rPr>
              <a:t> (1 vzorek)</a:t>
            </a:r>
            <a:r>
              <a:rPr kumimoji="0" lang="lt-LT" sz="2000" b="0" i="0" u="none" strike="noStrike" kern="1200" cap="none" spc="0" normalizeH="0" baseline="0" noProof="0" dirty="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2000" dirty="0"/>
              <a:t>t</a:t>
            </a:r>
            <a:r>
              <a:rPr kumimoji="0" lang="lt-LT" sz="2000" b="0" i="0" u="none" strike="noStrike" kern="1200" cap="none" spc="0" normalizeH="0" baseline="0" noProof="0" dirty="0">
                <a:ln>
                  <a:noFill/>
                </a:ln>
                <a:solidFill>
                  <a:schemeClr val="tx1"/>
                </a:solidFill>
                <a:effectLst/>
                <a:uLnTx/>
                <a:uFillTx/>
                <a:latin typeface="+mn-lt"/>
                <a:ea typeface="+mn-ea"/>
                <a:cs typeface="+mn-cs"/>
              </a:rPr>
              <a:t>emplátová DNA</a:t>
            </a:r>
            <a:r>
              <a:rPr kumimoji="0" lang="cs-CZ" sz="2000" b="0" i="0" u="none" strike="noStrike" kern="1200" cap="none" spc="0" normalizeH="0" baseline="0" noProof="0" dirty="0">
                <a:ln>
                  <a:noFill/>
                </a:ln>
                <a:solidFill>
                  <a:schemeClr val="tx1"/>
                </a:solidFill>
                <a:effectLst/>
                <a:uLnTx/>
                <a:uFillTx/>
                <a:latin typeface="+mn-lt"/>
                <a:ea typeface="+mn-ea"/>
                <a:cs typeface="+mn-cs"/>
              </a:rPr>
              <a:t> </a:t>
            </a:r>
            <a:r>
              <a:rPr kumimoji="0" lang="cs-CZ" sz="2000" b="0" i="0" u="none" strike="noStrike" kern="1200" cap="none" spc="0" normalizeH="0" baseline="0" noProof="0" dirty="0">
                <a:ln>
                  <a:noFill/>
                </a:ln>
                <a:solidFill>
                  <a:srgbClr val="FF0000"/>
                </a:solidFill>
                <a:effectLst/>
                <a:uLnTx/>
                <a:uFillTx/>
                <a:latin typeface="+mn-lt"/>
                <a:ea typeface="+mn-ea"/>
                <a:cs typeface="+mn-cs"/>
              </a:rPr>
              <a:t>(2</a:t>
            </a:r>
            <a:r>
              <a:rPr kumimoji="0" lang="lt-LT" sz="2000" b="0" i="0" u="none" strike="noStrike" kern="1200" cap="none" spc="0" normalizeH="0" baseline="0" noProof="0" dirty="0">
                <a:ln>
                  <a:noFill/>
                </a:ln>
                <a:solidFill>
                  <a:srgbClr val="FF0000"/>
                </a:solidFill>
                <a:effectLst/>
                <a:uLnTx/>
                <a:uFillTx/>
                <a:latin typeface="+mn-lt"/>
                <a:ea typeface="+mn-ea"/>
                <a:cs typeface="+mn-cs"/>
              </a:rPr>
              <a:t>ųL</a:t>
            </a:r>
            <a:r>
              <a:rPr kumimoji="0" lang="cs-CZ" sz="2000" b="0" i="0" u="none" strike="noStrike" kern="1200" cap="none" spc="0" normalizeH="0" baseline="0" noProof="0" dirty="0">
                <a:ln>
                  <a:noFill/>
                </a:ln>
                <a:solidFill>
                  <a:srgbClr val="FF0000"/>
                </a:solidFill>
                <a:effectLst/>
                <a:uLnTx/>
                <a:uFillTx/>
                <a:latin typeface="+mn-lt"/>
                <a:ea typeface="+mn-ea"/>
                <a:cs typeface="+mn-cs"/>
              </a:rPr>
              <a:t>)</a:t>
            </a:r>
            <a:endParaRPr kumimoji="0" lang="lt-LT" sz="2000" b="0" i="0" u="none" strike="noStrike" kern="120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effectLst/>
                <a:uLnTx/>
                <a:uFillTx/>
                <a:latin typeface="+mn-lt"/>
                <a:ea typeface="+mn-ea"/>
                <a:cs typeface="+mn-cs"/>
              </a:rPr>
              <a:t>2 </a:t>
            </a:r>
            <a:r>
              <a:rPr lang="cs-CZ" sz="2000" dirty="0"/>
              <a:t>p</a:t>
            </a:r>
            <a:r>
              <a:rPr kumimoji="0" lang="lt-LT" sz="2000" b="0" i="0" u="none" strike="noStrike" kern="1200" cap="none" spc="0" normalizeH="0" baseline="0" noProof="0" dirty="0">
                <a:ln>
                  <a:noFill/>
                </a:ln>
                <a:solidFill>
                  <a:schemeClr val="tx1"/>
                </a:solidFill>
                <a:effectLst/>
                <a:uLnTx/>
                <a:uFillTx/>
                <a:latin typeface="+mn-lt"/>
                <a:ea typeface="+mn-ea"/>
                <a:cs typeface="+mn-cs"/>
              </a:rPr>
              <a:t>rimery </a:t>
            </a:r>
            <a:r>
              <a:rPr kumimoji="0" lang="cs-CZ" sz="2000" b="0" i="0" u="none" strike="noStrike" kern="1200" cap="none" spc="0" normalizeH="0" baseline="0" noProof="0" dirty="0">
                <a:ln>
                  <a:noFill/>
                </a:ln>
                <a:solidFill>
                  <a:srgbClr val="FF0000"/>
                </a:solidFill>
                <a:effectLst/>
                <a:uLnTx/>
                <a:uFillTx/>
                <a:latin typeface="+mn-lt"/>
                <a:ea typeface="+mn-ea"/>
                <a:cs typeface="+mn-cs"/>
              </a:rPr>
              <a:t>(1.25 </a:t>
            </a:r>
            <a:r>
              <a:rPr kumimoji="0" lang="lt-LT" sz="2000" b="0" i="0" u="none" strike="noStrike" kern="1200" cap="none" spc="0" normalizeH="0" baseline="0" noProof="0" dirty="0">
                <a:ln>
                  <a:noFill/>
                </a:ln>
                <a:solidFill>
                  <a:srgbClr val="FF0000"/>
                </a:solidFill>
                <a:effectLst/>
                <a:uLnTx/>
                <a:uFillTx/>
                <a:latin typeface="+mn-lt"/>
                <a:ea typeface="+mn-ea"/>
                <a:cs typeface="+mn-cs"/>
              </a:rPr>
              <a:t>ųL</a:t>
            </a:r>
            <a:r>
              <a:rPr kumimoji="0" lang="cs-CZ" sz="2000" b="0" i="0" u="none" strike="noStrike" kern="1200" cap="none" spc="0" normalizeH="0" baseline="0" noProof="0" dirty="0">
                <a:ln>
                  <a:noFill/>
                </a:ln>
                <a:solidFill>
                  <a:srgbClr val="FF0000"/>
                </a:solidFill>
                <a:effectLst/>
                <a:uLnTx/>
                <a:uFillTx/>
                <a:latin typeface="+mn-lt"/>
                <a:ea typeface="+mn-ea"/>
                <a:cs typeface="+mn-cs"/>
              </a:rPr>
              <a:t>)</a:t>
            </a:r>
            <a:endParaRPr kumimoji="0" lang="lt-LT" sz="2000" b="0" i="0" u="none" strike="noStrike" kern="120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lt-LT" sz="2000" b="0" i="0" u="none" strike="noStrike" kern="1200" cap="none" spc="0" normalizeH="0" baseline="0" noProof="0" dirty="0">
                <a:ln>
                  <a:noFill/>
                </a:ln>
                <a:solidFill>
                  <a:schemeClr val="tx1"/>
                </a:solidFill>
                <a:effectLst/>
                <a:uLnTx/>
                <a:uFillTx/>
                <a:latin typeface="+mn-lt"/>
                <a:ea typeface="+mn-ea"/>
                <a:cs typeface="+mn-cs"/>
              </a:rPr>
              <a:t>MgCl</a:t>
            </a:r>
            <a:r>
              <a:rPr kumimoji="0" lang="lt-LT" sz="2000" b="0" i="0" u="none" strike="noStrike" kern="1200" cap="none" spc="0" normalizeH="0" baseline="-25000" noProof="0" dirty="0">
                <a:ln>
                  <a:noFill/>
                </a:ln>
                <a:solidFill>
                  <a:schemeClr val="tx1"/>
                </a:solidFill>
                <a:effectLst/>
                <a:uLnTx/>
                <a:uFillTx/>
                <a:latin typeface="+mn-lt"/>
                <a:ea typeface="+mn-ea"/>
                <a:cs typeface="+mn-cs"/>
              </a:rPr>
              <a:t>2</a:t>
            </a:r>
            <a:r>
              <a:rPr kumimoji="0" lang="lt-LT" sz="2000" b="0" i="0" u="none" strike="noStrike" kern="1200" cap="none" spc="0" normalizeH="0" baseline="0" noProof="0" dirty="0">
                <a:ln>
                  <a:noFill/>
                </a:ln>
                <a:solidFill>
                  <a:schemeClr val="tx1"/>
                </a:solidFill>
                <a:effectLst/>
                <a:uLnTx/>
                <a:uFillTx/>
                <a:latin typeface="+mn-lt"/>
                <a:ea typeface="+mn-ea"/>
                <a:cs typeface="+mn-cs"/>
              </a:rPr>
              <a:t> </a:t>
            </a:r>
            <a:r>
              <a:rPr kumimoji="0" lang="cs-CZ" sz="2000" b="0" i="0" u="none" strike="noStrike" kern="1200" cap="none" spc="0" normalizeH="0" baseline="0" noProof="0" dirty="0">
                <a:ln>
                  <a:noFill/>
                </a:ln>
                <a:solidFill>
                  <a:schemeClr val="tx1"/>
                </a:solidFill>
                <a:effectLst/>
                <a:uLnTx/>
                <a:uFillTx/>
                <a:latin typeface="+mn-lt"/>
                <a:ea typeface="+mn-ea"/>
                <a:cs typeface="+mn-cs"/>
              </a:rPr>
              <a:t>25mM </a:t>
            </a:r>
            <a:r>
              <a:rPr kumimoji="0" lang="cs-CZ" sz="2000" b="0" i="0" u="none" strike="noStrike" kern="1200" cap="none" spc="0" normalizeH="0" baseline="0" noProof="0" dirty="0">
                <a:ln>
                  <a:noFill/>
                </a:ln>
                <a:solidFill>
                  <a:srgbClr val="FF0000"/>
                </a:solidFill>
                <a:effectLst/>
                <a:uLnTx/>
                <a:uFillTx/>
                <a:latin typeface="+mn-lt"/>
                <a:ea typeface="+mn-ea"/>
                <a:cs typeface="+mn-cs"/>
              </a:rPr>
              <a:t>(4 </a:t>
            </a:r>
            <a:r>
              <a:rPr kumimoji="0" lang="lt-LT" sz="2000" b="0" i="0" u="none" strike="noStrike" kern="1200" cap="none" spc="0" normalizeH="0" baseline="0" noProof="0" dirty="0">
                <a:ln>
                  <a:noFill/>
                </a:ln>
                <a:solidFill>
                  <a:srgbClr val="FF0000"/>
                </a:solidFill>
                <a:effectLst/>
                <a:uLnTx/>
                <a:uFillTx/>
                <a:latin typeface="+mn-lt"/>
                <a:ea typeface="+mn-ea"/>
                <a:cs typeface="+mn-cs"/>
              </a:rPr>
              <a:t>ųL</a:t>
            </a:r>
            <a:r>
              <a:rPr kumimoji="0" lang="cs-CZ" sz="2000" b="0" i="0" u="none" strike="noStrike" kern="1200" cap="none" spc="0" normalizeH="0" baseline="0" noProof="0" dirty="0">
                <a:ln>
                  <a:noFill/>
                </a:ln>
                <a:solidFill>
                  <a:srgbClr val="FF0000"/>
                </a:solidFill>
                <a:effectLst/>
                <a:uLnTx/>
                <a:uFillTx/>
                <a:latin typeface="+mn-lt"/>
                <a:ea typeface="+mn-ea"/>
                <a:cs typeface="+mn-cs"/>
              </a:rPr>
              <a:t>)</a:t>
            </a:r>
            <a:endParaRPr kumimoji="0" lang="lt-LT" sz="2000" b="0" i="0" u="none" strike="noStrike" kern="120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lt-LT" sz="2000" b="0" i="0" u="none" strike="noStrike" kern="1200" cap="none" spc="0" normalizeH="0" baseline="0" noProof="0" dirty="0">
                <a:ln>
                  <a:noFill/>
                </a:ln>
                <a:solidFill>
                  <a:schemeClr val="tx1"/>
                </a:solidFill>
                <a:effectLst/>
                <a:uLnTx/>
                <a:uFillTx/>
                <a:latin typeface="+mn-lt"/>
                <a:ea typeface="+mn-ea"/>
                <a:cs typeface="+mn-cs"/>
              </a:rPr>
              <a:t>d</a:t>
            </a:r>
            <a:r>
              <a:rPr kumimoji="0" lang="cs-CZ" sz="2000" b="0" i="0" u="none" strike="noStrike" kern="1200" cap="none" spc="0" normalizeH="0" baseline="0" noProof="0" dirty="0">
                <a:ln>
                  <a:noFill/>
                </a:ln>
                <a:solidFill>
                  <a:schemeClr val="tx1"/>
                </a:solidFill>
                <a:effectLst/>
                <a:uLnTx/>
                <a:uFillTx/>
                <a:latin typeface="+mn-lt"/>
                <a:ea typeface="+mn-ea"/>
                <a:cs typeface="+mn-cs"/>
              </a:rPr>
              <a:t>N</a:t>
            </a:r>
            <a:r>
              <a:rPr kumimoji="0" lang="lt-LT" sz="2000" b="0" i="0" u="none" strike="noStrike" kern="1200" cap="none" spc="0" normalizeH="0" baseline="0" noProof="0" dirty="0">
                <a:ln>
                  <a:noFill/>
                </a:ln>
                <a:solidFill>
                  <a:schemeClr val="tx1"/>
                </a:solidFill>
                <a:effectLst/>
                <a:uLnTx/>
                <a:uFillTx/>
                <a:latin typeface="+mn-lt"/>
                <a:ea typeface="+mn-ea"/>
                <a:cs typeface="+mn-cs"/>
              </a:rPr>
              <a:t>TP</a:t>
            </a:r>
            <a:r>
              <a:rPr kumimoji="0" lang="cs-CZ" sz="2000" b="0" i="0" u="none" strike="noStrike" kern="1200" cap="none" spc="0" normalizeH="0" baseline="0" noProof="0" dirty="0">
                <a:ln>
                  <a:noFill/>
                </a:ln>
                <a:solidFill>
                  <a:schemeClr val="tx1"/>
                </a:solidFill>
                <a:effectLst/>
                <a:uLnTx/>
                <a:uFillTx/>
                <a:latin typeface="+mn-lt"/>
                <a:ea typeface="+mn-ea"/>
                <a:cs typeface="+mn-cs"/>
              </a:rPr>
              <a:t> mix  </a:t>
            </a:r>
            <a:r>
              <a:rPr kumimoji="0" lang="cs-CZ" sz="2000" b="0" i="0" u="none" strike="noStrike" kern="1200" cap="none" spc="0" normalizeH="0" baseline="0" noProof="0" dirty="0">
                <a:ln>
                  <a:noFill/>
                </a:ln>
                <a:solidFill>
                  <a:srgbClr val="FF0000"/>
                </a:solidFill>
                <a:effectLst/>
                <a:uLnTx/>
                <a:uFillTx/>
                <a:latin typeface="+mn-lt"/>
                <a:ea typeface="+mn-ea"/>
                <a:cs typeface="+mn-cs"/>
              </a:rPr>
              <a:t>(0.5 </a:t>
            </a:r>
            <a:r>
              <a:rPr kumimoji="0" lang="lt-LT" sz="2000" b="0" i="0" u="none" strike="noStrike" kern="1200" cap="none" spc="0" normalizeH="0" baseline="0" noProof="0" dirty="0">
                <a:ln>
                  <a:noFill/>
                </a:ln>
                <a:solidFill>
                  <a:srgbClr val="FF0000"/>
                </a:solidFill>
                <a:effectLst/>
                <a:uLnTx/>
                <a:uFillTx/>
                <a:latin typeface="+mn-lt"/>
                <a:ea typeface="+mn-ea"/>
                <a:cs typeface="+mn-cs"/>
              </a:rPr>
              <a:t>ųL</a:t>
            </a:r>
            <a:r>
              <a:rPr kumimoji="0" lang="cs-CZ" sz="2000" b="0" i="0" u="none" strike="noStrike" kern="1200" cap="none" spc="0" normalizeH="0" baseline="0" noProof="0" dirty="0">
                <a:ln>
                  <a:noFill/>
                </a:ln>
                <a:solidFill>
                  <a:srgbClr val="FF0000"/>
                </a:solidFill>
                <a:effectLst/>
                <a:uLnTx/>
                <a:uFillTx/>
                <a:latin typeface="+mn-lt"/>
                <a:ea typeface="+mn-ea"/>
                <a:cs typeface="+mn-cs"/>
              </a:rPr>
              <a:t>)</a:t>
            </a:r>
            <a:endParaRPr kumimoji="0" lang="lt-LT" sz="2000" b="0" i="0" u="none" strike="noStrike" kern="120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lt-LT" sz="2000" b="0" i="0" u="none" strike="noStrike" kern="1200" cap="none" spc="0" normalizeH="0" baseline="0" noProof="0" dirty="0">
                <a:ln>
                  <a:noFill/>
                </a:ln>
                <a:solidFill>
                  <a:schemeClr val="tx1"/>
                </a:solidFill>
                <a:effectLst/>
                <a:uLnTx/>
                <a:uFillTx/>
                <a:latin typeface="+mn-lt"/>
                <a:ea typeface="+mn-ea"/>
                <a:cs typeface="+mn-cs"/>
              </a:rPr>
              <a:t>Taq polymer</a:t>
            </a:r>
            <a:r>
              <a:rPr kumimoji="0" lang="cs-CZ" sz="2000" b="0" i="0" u="none" strike="noStrike" kern="1200" cap="none" spc="0" normalizeH="0" baseline="0" noProof="0" dirty="0" err="1">
                <a:ln>
                  <a:noFill/>
                </a:ln>
                <a:solidFill>
                  <a:schemeClr val="tx1"/>
                </a:solidFill>
                <a:effectLst/>
                <a:uLnTx/>
                <a:uFillTx/>
                <a:latin typeface="+mn-lt"/>
                <a:ea typeface="+mn-ea"/>
                <a:cs typeface="+mn-cs"/>
              </a:rPr>
              <a:t>áza</a:t>
            </a:r>
            <a:r>
              <a:rPr kumimoji="0" lang="cs-CZ" sz="2000" b="0" i="0" u="none" strike="noStrike" kern="1200" cap="none" spc="0" normalizeH="0" baseline="0" noProof="0" dirty="0">
                <a:ln>
                  <a:noFill/>
                </a:ln>
                <a:solidFill>
                  <a:schemeClr val="tx1"/>
                </a:solidFill>
                <a:effectLst/>
                <a:uLnTx/>
                <a:uFillTx/>
                <a:latin typeface="+mn-lt"/>
                <a:ea typeface="+mn-ea"/>
                <a:cs typeface="+mn-cs"/>
              </a:rPr>
              <a:t> 1U </a:t>
            </a:r>
            <a:r>
              <a:rPr kumimoji="0" lang="cs-CZ" sz="2000" b="0" i="0" u="none" strike="noStrike" kern="1200" cap="none" spc="0" normalizeH="0" baseline="0" noProof="0" dirty="0">
                <a:ln>
                  <a:noFill/>
                </a:ln>
                <a:solidFill>
                  <a:srgbClr val="FF0000"/>
                </a:solidFill>
                <a:effectLst/>
                <a:uLnTx/>
                <a:uFillTx/>
                <a:latin typeface="+mn-lt"/>
                <a:ea typeface="+mn-ea"/>
                <a:cs typeface="+mn-cs"/>
              </a:rPr>
              <a:t>(1</a:t>
            </a:r>
            <a:r>
              <a:rPr kumimoji="0" lang="lt-LT" sz="2000" b="0" i="0" u="none" strike="noStrike" kern="1200" cap="none" spc="0" normalizeH="0" baseline="0" noProof="0" dirty="0">
                <a:ln>
                  <a:noFill/>
                </a:ln>
                <a:solidFill>
                  <a:srgbClr val="FF0000"/>
                </a:solidFill>
                <a:effectLst/>
                <a:uLnTx/>
                <a:uFillTx/>
                <a:latin typeface="+mn-lt"/>
                <a:ea typeface="+mn-ea"/>
                <a:cs typeface="+mn-cs"/>
              </a:rPr>
              <a:t> ųL</a:t>
            </a:r>
            <a:r>
              <a:rPr kumimoji="0" lang="cs-CZ" sz="2000" b="0" i="0" u="none" strike="noStrike" kern="1200" cap="none" spc="0" normalizeH="0" baseline="0" noProof="0" dirty="0">
                <a:ln>
                  <a:noFill/>
                </a:ln>
                <a:solidFill>
                  <a:srgbClr val="FF0000"/>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2000" noProof="0" dirty="0"/>
              <a:t>p</a:t>
            </a:r>
            <a:r>
              <a:rPr kumimoji="0" lang="cs-CZ" sz="2000" b="0" i="0" u="none" strike="noStrike" kern="1200" cap="none" spc="0" normalizeH="0" baseline="0" noProof="0" dirty="0">
                <a:ln>
                  <a:noFill/>
                </a:ln>
                <a:solidFill>
                  <a:schemeClr val="tx1"/>
                </a:solidFill>
                <a:effectLst/>
                <a:uLnTx/>
                <a:uFillTx/>
                <a:latin typeface="+mn-lt"/>
                <a:ea typeface="+mn-ea"/>
                <a:cs typeface="+mn-cs"/>
              </a:rPr>
              <a:t>ufr </a:t>
            </a:r>
            <a:r>
              <a:rPr kumimoji="0" lang="cs-CZ" sz="2000" b="0" i="0" u="none" strike="noStrike" kern="1200" cap="none" spc="0" normalizeH="0" baseline="0" noProof="0" dirty="0">
                <a:ln>
                  <a:noFill/>
                </a:ln>
                <a:solidFill>
                  <a:srgbClr val="FF0000"/>
                </a:solidFill>
                <a:effectLst/>
                <a:uLnTx/>
                <a:uFillTx/>
                <a:latin typeface="+mn-lt"/>
                <a:ea typeface="+mn-ea"/>
                <a:cs typeface="+mn-cs"/>
              </a:rPr>
              <a:t>(2.5 </a:t>
            </a:r>
            <a:r>
              <a:rPr kumimoji="0" lang="lt-LT" sz="2000" b="0" i="0" u="none" strike="noStrike" kern="1200" cap="none" spc="0" normalizeH="0" baseline="0" noProof="0" dirty="0">
                <a:ln>
                  <a:noFill/>
                </a:ln>
                <a:solidFill>
                  <a:srgbClr val="FF0000"/>
                </a:solidFill>
                <a:effectLst/>
                <a:uLnTx/>
                <a:uFillTx/>
                <a:latin typeface="+mn-lt"/>
                <a:ea typeface="+mn-ea"/>
                <a:cs typeface="+mn-cs"/>
              </a:rPr>
              <a:t>ųL</a:t>
            </a:r>
            <a:r>
              <a:rPr kumimoji="0" lang="cs-CZ" sz="2000" b="0" i="0" u="none" strike="noStrike" kern="1200" cap="none" spc="0" normalizeH="0" baseline="0" noProof="0" dirty="0">
                <a:ln>
                  <a:noFill/>
                </a:ln>
                <a:solidFill>
                  <a:srgbClr val="FF0000"/>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effectLst/>
                <a:uLnTx/>
                <a:uFillTx/>
                <a:latin typeface="+mn-lt"/>
                <a:ea typeface="+mn-ea"/>
                <a:cs typeface="+mn-cs"/>
              </a:rPr>
              <a:t>PCR H</a:t>
            </a:r>
            <a:r>
              <a:rPr kumimoji="0" lang="cs-CZ" sz="2000" b="0" i="0" u="none" strike="noStrike" kern="1200" cap="none" spc="0" normalizeH="0" baseline="-25000" noProof="0" dirty="0">
                <a:ln>
                  <a:noFill/>
                </a:ln>
                <a:solidFill>
                  <a:schemeClr val="tx1"/>
                </a:solidFill>
                <a:effectLst/>
                <a:uLnTx/>
                <a:uFillTx/>
                <a:latin typeface="+mn-lt"/>
                <a:ea typeface="+mn-ea"/>
                <a:cs typeface="+mn-cs"/>
              </a:rPr>
              <a:t>2</a:t>
            </a:r>
            <a:r>
              <a:rPr kumimoji="0" lang="cs-CZ" sz="2000" b="0" i="0" u="none" strike="noStrike" kern="1200" cap="none" spc="0" normalizeH="0" baseline="0" noProof="0" dirty="0">
                <a:ln>
                  <a:noFill/>
                </a:ln>
                <a:solidFill>
                  <a:schemeClr val="tx1"/>
                </a:solidFill>
                <a:effectLst/>
                <a:uLnTx/>
                <a:uFillTx/>
                <a:latin typeface="+mn-lt"/>
                <a:ea typeface="+mn-ea"/>
                <a:cs typeface="+mn-cs"/>
              </a:rPr>
              <a:t>O </a:t>
            </a:r>
            <a:r>
              <a:rPr kumimoji="0" lang="cs-CZ" sz="2000" b="0" i="0" u="none" strike="noStrike" kern="1200" cap="none" spc="0" normalizeH="0" baseline="0" noProof="0" dirty="0">
                <a:ln>
                  <a:noFill/>
                </a:ln>
                <a:solidFill>
                  <a:srgbClr val="FF0000"/>
                </a:solidFill>
                <a:effectLst/>
                <a:uLnTx/>
                <a:uFillTx/>
                <a:latin typeface="+mn-lt"/>
                <a:ea typeface="+mn-ea"/>
                <a:cs typeface="+mn-cs"/>
              </a:rPr>
              <a:t>(12.5 </a:t>
            </a:r>
            <a:r>
              <a:rPr kumimoji="0" lang="lt-LT" sz="2000" b="0" i="0" u="none" strike="noStrike" kern="1200" cap="none" spc="0" normalizeH="0" baseline="0" noProof="0" dirty="0">
                <a:ln>
                  <a:noFill/>
                </a:ln>
                <a:solidFill>
                  <a:srgbClr val="FF0000"/>
                </a:solidFill>
                <a:effectLst/>
                <a:uLnTx/>
                <a:uFillTx/>
                <a:latin typeface="+mn-lt"/>
                <a:ea typeface="+mn-ea"/>
                <a:cs typeface="+mn-cs"/>
              </a:rPr>
              <a:t>ųL</a:t>
            </a:r>
            <a:r>
              <a:rPr kumimoji="0" lang="cs-CZ" sz="2000" b="0" i="0" u="none" strike="noStrike" kern="1200" cap="none" spc="0" normalizeH="0" baseline="0" noProof="0" dirty="0">
                <a:ln>
                  <a:noFill/>
                </a:ln>
                <a:solidFill>
                  <a:srgbClr val="FF0000"/>
                </a:solidFill>
                <a:effectLst/>
                <a:uLnTx/>
                <a:uFillTx/>
                <a:latin typeface="+mn-lt"/>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cs-CZ" sz="2400" b="0" i="0" u="none" strike="noStrike" kern="1200" cap="none" spc="0" normalizeH="0" baseline="0" noProof="0" dirty="0">
                <a:ln>
                  <a:noFill/>
                </a:ln>
                <a:solidFill>
                  <a:srgbClr val="FF0000"/>
                </a:solidFill>
                <a:effectLst/>
                <a:uLnTx/>
                <a:uFillTx/>
                <a:latin typeface="+mn-lt"/>
                <a:ea typeface="+mn-ea"/>
                <a:cs typeface="+mn-cs"/>
              </a:rPr>
              <a:t>	</a:t>
            </a:r>
            <a:r>
              <a:rPr kumimoji="0" lang="cs-CZ" sz="2400" b="1" i="0" u="none" strike="noStrike" kern="1200" cap="none" spc="0" normalizeH="0" baseline="0" noProof="0" dirty="0">
                <a:ln>
                  <a:noFill/>
                </a:ln>
                <a:solidFill>
                  <a:srgbClr val="FF0000"/>
                </a:solidFill>
                <a:effectLst/>
                <a:uLnTx/>
                <a:uFillTx/>
                <a:latin typeface="+mn-lt"/>
                <a:ea typeface="+mn-ea"/>
                <a:cs typeface="+mn-cs"/>
              </a:rPr>
              <a:t>		</a:t>
            </a:r>
            <a:r>
              <a:rPr kumimoji="0" lang="cs-CZ" sz="2400" b="1" i="0" u="none" strike="noStrike" kern="1200" cap="none" spc="0" normalizeH="0" noProof="0" dirty="0">
                <a:ln>
                  <a:noFill/>
                </a:ln>
                <a:solidFill>
                  <a:srgbClr val="FF0000"/>
                </a:solidFill>
                <a:effectLst/>
                <a:uLnTx/>
                <a:uFillTx/>
                <a:latin typeface="+mn-lt"/>
                <a:ea typeface="+mn-ea"/>
                <a:cs typeface="+mn-cs"/>
              </a:rPr>
              <a:t>            </a:t>
            </a:r>
            <a:r>
              <a:rPr kumimoji="0" lang="cs-CZ" sz="1600" b="1" i="0" u="none" strike="noStrike" kern="1200" cap="none" spc="0" normalizeH="0" baseline="0" noProof="0" dirty="0">
                <a:ln>
                  <a:noFill/>
                </a:ln>
                <a:solidFill>
                  <a:srgbClr val="92D050"/>
                </a:solidFill>
                <a:effectLst/>
                <a:uLnTx/>
                <a:uFillTx/>
                <a:latin typeface="+mn-lt"/>
                <a:ea typeface="+mn-ea"/>
                <a:cs typeface="+mn-cs"/>
              </a:rPr>
              <a:t>1 kapka minerálního oleje</a:t>
            </a:r>
          </a:p>
        </p:txBody>
      </p:sp>
      <p:cxnSp>
        <p:nvCxnSpPr>
          <p:cNvPr id="15" name="Přímá spojnice 10"/>
          <p:cNvCxnSpPr/>
          <p:nvPr/>
        </p:nvCxnSpPr>
        <p:spPr>
          <a:xfrm>
            <a:off x="839416" y="3212976"/>
            <a:ext cx="0" cy="2016224"/>
          </a:xfrm>
          <a:prstGeom prst="line">
            <a:avLst/>
          </a:prstGeom>
        </p:spPr>
        <p:style>
          <a:lnRef idx="2">
            <a:schemeClr val="dk1"/>
          </a:lnRef>
          <a:fillRef idx="0">
            <a:schemeClr val="dk1"/>
          </a:fillRef>
          <a:effectRef idx="1">
            <a:schemeClr val="dk1"/>
          </a:effectRef>
          <a:fontRef idx="minor">
            <a:schemeClr val="tx1"/>
          </a:fontRef>
        </p:style>
      </p:cxnSp>
      <p:sp>
        <p:nvSpPr>
          <p:cNvPr id="19" name="TextovéPole 18"/>
          <p:cNvSpPr txBox="1"/>
          <p:nvPr/>
        </p:nvSpPr>
        <p:spPr>
          <a:xfrm rot="16200000">
            <a:off x="-3352" y="4055745"/>
            <a:ext cx="1129220" cy="307777"/>
          </a:xfrm>
          <a:prstGeom prst="rect">
            <a:avLst/>
          </a:prstGeom>
          <a:noFill/>
        </p:spPr>
        <p:txBody>
          <a:bodyPr wrap="none" rtlCol="0">
            <a:spAutoFit/>
          </a:bodyPr>
          <a:lstStyle/>
          <a:p>
            <a:r>
              <a:rPr lang="cs-CZ" sz="1400" dirty="0"/>
              <a:t>MASTER MIX</a:t>
            </a:r>
          </a:p>
        </p:txBody>
      </p:sp>
      <p:pic>
        <p:nvPicPr>
          <p:cNvPr id="21" name="Obrázek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9973" y="1036394"/>
            <a:ext cx="2911125" cy="2993936"/>
          </a:xfrm>
          <a:prstGeom prst="rect">
            <a:avLst/>
          </a:prstGeom>
        </p:spPr>
      </p:pic>
      <p:sp>
        <p:nvSpPr>
          <p:cNvPr id="22" name="TextovéPole 21"/>
          <p:cNvSpPr txBox="1"/>
          <p:nvPr/>
        </p:nvSpPr>
        <p:spPr>
          <a:xfrm>
            <a:off x="7680176" y="4437112"/>
            <a:ext cx="3096344" cy="1754326"/>
          </a:xfrm>
          <a:prstGeom prst="rect">
            <a:avLst/>
          </a:prstGeom>
          <a:noFill/>
        </p:spPr>
        <p:txBody>
          <a:bodyPr wrap="square" rtlCol="0">
            <a:spAutoFit/>
          </a:bodyPr>
          <a:lstStyle/>
          <a:p>
            <a:pPr marL="342900" indent="-342900">
              <a:buAutoNum type="arabicPeriod"/>
            </a:pPr>
            <a:r>
              <a:rPr lang="cs-CZ" dirty="0"/>
              <a:t>95°C…..5minut</a:t>
            </a:r>
          </a:p>
          <a:p>
            <a:pPr marL="342900" indent="-342900">
              <a:buFontTx/>
              <a:buAutoNum type="arabicPeriod"/>
            </a:pPr>
            <a:r>
              <a:rPr lang="cs-CZ" u="sng" dirty="0"/>
              <a:t>95°C…..1 minuta</a:t>
            </a:r>
          </a:p>
          <a:p>
            <a:pPr marL="342900" indent="-342900">
              <a:buFontTx/>
              <a:buAutoNum type="arabicPeriod"/>
            </a:pPr>
            <a:r>
              <a:rPr lang="cs-CZ" dirty="0"/>
              <a:t>60°C…..1minuta</a:t>
            </a:r>
          </a:p>
          <a:p>
            <a:pPr marL="342900" indent="-342900">
              <a:buFontTx/>
              <a:buAutoNum type="arabicPeriod"/>
            </a:pPr>
            <a:r>
              <a:rPr lang="cs-CZ" u="sng" dirty="0"/>
              <a:t>72°C…..1minuta</a:t>
            </a:r>
          </a:p>
          <a:p>
            <a:pPr marL="342900" indent="-342900">
              <a:buFontTx/>
              <a:buAutoNum type="arabicPeriod"/>
            </a:pPr>
            <a:r>
              <a:rPr lang="cs-CZ" dirty="0"/>
              <a:t>72°C…..7minut</a:t>
            </a:r>
          </a:p>
          <a:p>
            <a:pPr marL="342900" indent="-342900">
              <a:buFontTx/>
              <a:buAutoNum type="arabicPeriod"/>
            </a:pPr>
            <a:r>
              <a:rPr lang="cs-CZ" dirty="0"/>
              <a:t>10°C…..10minut</a:t>
            </a:r>
          </a:p>
        </p:txBody>
      </p:sp>
      <p:sp>
        <p:nvSpPr>
          <p:cNvPr id="24" name="Pravá složená závorka 23"/>
          <p:cNvSpPr/>
          <p:nvPr/>
        </p:nvSpPr>
        <p:spPr>
          <a:xfrm>
            <a:off x="9768408" y="4941168"/>
            <a:ext cx="216024" cy="576064"/>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cs-CZ"/>
          </a:p>
        </p:txBody>
      </p:sp>
      <p:sp>
        <p:nvSpPr>
          <p:cNvPr id="25" name="TextovéPole 24"/>
          <p:cNvSpPr txBox="1"/>
          <p:nvPr/>
        </p:nvSpPr>
        <p:spPr>
          <a:xfrm>
            <a:off x="9984432" y="5013176"/>
            <a:ext cx="524503" cy="369332"/>
          </a:xfrm>
          <a:prstGeom prst="rect">
            <a:avLst/>
          </a:prstGeom>
          <a:noFill/>
        </p:spPr>
        <p:txBody>
          <a:bodyPr wrap="none" rtlCol="0">
            <a:spAutoFit/>
          </a:bodyPr>
          <a:lstStyle/>
          <a:p>
            <a:r>
              <a:rPr lang="cs-CZ" b="1" dirty="0">
                <a:solidFill>
                  <a:srgbClr val="00B050"/>
                </a:solidFill>
              </a:rPr>
              <a:t>35x</a:t>
            </a:r>
          </a:p>
        </p:txBody>
      </p:sp>
      <p:sp>
        <p:nvSpPr>
          <p:cNvPr id="27" name="Šipka doprava 26"/>
          <p:cNvSpPr/>
          <p:nvPr/>
        </p:nvSpPr>
        <p:spPr>
          <a:xfrm>
            <a:off x="4511824" y="4869160"/>
            <a:ext cx="2448272" cy="43204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cs-CZ"/>
          </a:p>
        </p:txBody>
      </p:sp>
      <p:pic>
        <p:nvPicPr>
          <p:cNvPr id="12" name="Obráze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641" y="1326778"/>
            <a:ext cx="2830066" cy="2830066"/>
          </a:xfrm>
          <a:prstGeom prst="rect">
            <a:avLst/>
          </a:prstGeom>
        </p:spPr>
      </p:pic>
    </p:spTree>
    <p:extLst>
      <p:ext uri="{BB962C8B-B14F-4D97-AF65-F5344CB8AC3E}">
        <p14:creationId xmlns:p14="http://schemas.microsoft.com/office/powerpoint/2010/main" val="218137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79376" y="1124744"/>
            <a:ext cx="5846779" cy="3754874"/>
          </a:xfrm>
          <a:prstGeom prst="rect">
            <a:avLst/>
          </a:prstGeom>
        </p:spPr>
        <p:txBody>
          <a:bodyPr wrap="square">
            <a:spAutoFit/>
          </a:bodyPr>
          <a:lstStyle/>
          <a:p>
            <a:pPr marL="342900" indent="-342900">
              <a:buFont typeface="Arial" panose="020B0604020202020204" pitchFamily="34" charset="0"/>
              <a:buChar char="•"/>
            </a:pPr>
            <a:r>
              <a:rPr lang="cs-CZ" sz="2400" b="1" dirty="0"/>
              <a:t>Polymorfismus</a:t>
            </a:r>
          </a:p>
          <a:p>
            <a:pPr lvl="1">
              <a:buFont typeface="Arial" panose="020B0604020202020204" pitchFamily="34" charset="0"/>
              <a:buChar char="•"/>
            </a:pPr>
            <a:r>
              <a:rPr lang="cs-CZ" sz="2400" dirty="0"/>
              <a:t> </a:t>
            </a:r>
            <a:r>
              <a:rPr lang="cs-CZ" sz="2000" dirty="0"/>
              <a:t>existence několika (přinejmenším dvou) alel pro daný gen, z nichž nejméně častá má populační frekvenci alespoň </a:t>
            </a:r>
            <a:r>
              <a:rPr lang="cs-CZ" sz="2000" b="1" dirty="0"/>
              <a:t>≥ 1%</a:t>
            </a:r>
          </a:p>
          <a:p>
            <a:pPr lvl="1">
              <a:buFont typeface="Arial" panose="020B0604020202020204" pitchFamily="34" charset="0"/>
              <a:buChar char="•"/>
            </a:pPr>
            <a:endParaRPr lang="cs-CZ" sz="2400" dirty="0"/>
          </a:p>
          <a:p>
            <a:pPr marL="342900" indent="-342900">
              <a:buFont typeface="Arial" panose="020B0604020202020204" pitchFamily="34" charset="0"/>
              <a:buChar char="•"/>
            </a:pPr>
            <a:r>
              <a:rPr lang="cs-CZ" sz="2400" b="1" dirty="0"/>
              <a:t>Mutace</a:t>
            </a:r>
            <a:r>
              <a:rPr lang="cs-CZ" sz="2400" dirty="0"/>
              <a:t> </a:t>
            </a:r>
          </a:p>
          <a:p>
            <a:pPr lvl="1">
              <a:buFont typeface="Arial" panose="020B0604020202020204" pitchFamily="34" charset="0"/>
              <a:buChar char="•"/>
            </a:pPr>
            <a:r>
              <a:rPr lang="cs-CZ" sz="2400" dirty="0"/>
              <a:t> </a:t>
            </a:r>
            <a:r>
              <a:rPr lang="cs-CZ" sz="2000" dirty="0"/>
              <a:t>procesy, při kterých dochází ke změnám v genotypu v důsledku působení různých faktorů prostředí</a:t>
            </a:r>
          </a:p>
          <a:p>
            <a:pPr lvl="1">
              <a:buFont typeface="Arial" panose="020B0604020202020204" pitchFamily="34" charset="0"/>
              <a:buChar char="•"/>
            </a:pPr>
            <a:r>
              <a:rPr lang="cs-CZ" sz="2000" dirty="0"/>
              <a:t> méně častá alela má populační frekvencí </a:t>
            </a:r>
            <a:r>
              <a:rPr lang="cs-CZ" sz="2000" b="1" dirty="0"/>
              <a:t>&lt; 1% </a:t>
            </a:r>
            <a:endParaRPr lang="cs-CZ" sz="2400" b="1" dirty="0"/>
          </a:p>
          <a:p>
            <a:endParaRPr lang="en-GB" dirty="0"/>
          </a:p>
        </p:txBody>
      </p:sp>
      <p:pic>
        <p:nvPicPr>
          <p:cNvPr id="5" name="Obrázek 4"/>
          <p:cNvPicPr>
            <a:picLocks noChangeAspect="1"/>
          </p:cNvPicPr>
          <p:nvPr/>
        </p:nvPicPr>
        <p:blipFill>
          <a:blip r:embed="rId2" cstate="print"/>
          <a:stretch>
            <a:fillRect/>
          </a:stretch>
        </p:blipFill>
        <p:spPr>
          <a:xfrm>
            <a:off x="8994710" y="750714"/>
            <a:ext cx="2814668" cy="2165975"/>
          </a:xfrm>
          <a:prstGeom prst="rect">
            <a:avLst/>
          </a:prstGeom>
        </p:spPr>
      </p:pic>
      <p:sp>
        <p:nvSpPr>
          <p:cNvPr id="6"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Základní pojmy</a:t>
            </a:r>
            <a:endParaRPr lang="en-GB" sz="4000" b="1" dirty="0">
              <a:solidFill>
                <a:schemeClr val="bg1"/>
              </a:solidFill>
            </a:endParaRPr>
          </a:p>
        </p:txBody>
      </p:sp>
      <p:pic>
        <p:nvPicPr>
          <p:cNvPr id="2" name="Obrázek 1"/>
          <p:cNvPicPr>
            <a:picLocks noChangeAspect="1"/>
          </p:cNvPicPr>
          <p:nvPr/>
        </p:nvPicPr>
        <p:blipFill>
          <a:blip r:embed="rId3"/>
          <a:stretch>
            <a:fillRect/>
          </a:stretch>
        </p:blipFill>
        <p:spPr>
          <a:xfrm>
            <a:off x="6326155" y="2816581"/>
            <a:ext cx="2781300" cy="3781425"/>
          </a:xfrm>
          <a:prstGeom prst="rect">
            <a:avLst/>
          </a:prstGeom>
        </p:spPr>
      </p:pic>
    </p:spTree>
    <p:extLst>
      <p:ext uri="{BB962C8B-B14F-4D97-AF65-F5344CB8AC3E}">
        <p14:creationId xmlns:p14="http://schemas.microsoft.com/office/powerpoint/2010/main" val="25480895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91344" y="188640"/>
            <a:ext cx="11809312" cy="562074"/>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Práce s mikropipetou</a:t>
            </a:r>
            <a:endParaRPr lang="en-GB" sz="4000" b="1" dirty="0">
              <a:solidFill>
                <a:schemeClr val="bg1"/>
              </a:solidFill>
            </a:endParaRPr>
          </a:p>
        </p:txBody>
      </p:sp>
      <p:sp>
        <p:nvSpPr>
          <p:cNvPr id="10" name="TextovéPole 9"/>
          <p:cNvSpPr txBox="1"/>
          <p:nvPr/>
        </p:nvSpPr>
        <p:spPr>
          <a:xfrm>
            <a:off x="4871864" y="980728"/>
            <a:ext cx="6696744" cy="6186309"/>
          </a:xfrm>
          <a:prstGeom prst="rect">
            <a:avLst/>
          </a:prstGeom>
          <a:noFill/>
        </p:spPr>
        <p:txBody>
          <a:bodyPr wrap="square" rtlCol="0">
            <a:spAutoFit/>
          </a:bodyPr>
          <a:lstStyle/>
          <a:p>
            <a:pPr marL="171450" indent="-171450">
              <a:buFont typeface="Arial" pitchFamily="34" charset="0"/>
              <a:buChar char="•"/>
            </a:pPr>
            <a:r>
              <a:rPr lang="cs-CZ" sz="2000" dirty="0"/>
              <a:t>Pipetu držím vždy </a:t>
            </a:r>
            <a:r>
              <a:rPr lang="cs-CZ" sz="2000" b="1" dirty="0">
                <a:solidFill>
                  <a:srgbClr val="FF0000"/>
                </a:solidFill>
              </a:rPr>
              <a:t>vertikálně</a:t>
            </a:r>
            <a:r>
              <a:rPr lang="cs-CZ" sz="2000" b="1" dirty="0">
                <a:solidFill>
                  <a:srgbClr val="FF00FF"/>
                </a:solidFill>
              </a:rPr>
              <a:t> </a:t>
            </a:r>
            <a:r>
              <a:rPr lang="cs-CZ" sz="2000" dirty="0"/>
              <a:t>(špičkou dolů).</a:t>
            </a:r>
          </a:p>
          <a:p>
            <a:pPr marL="171450" indent="-171450">
              <a:buFont typeface="Arial" pitchFamily="34" charset="0"/>
              <a:buChar char="•"/>
            </a:pPr>
            <a:endParaRPr lang="cs-CZ" sz="2000" dirty="0"/>
          </a:p>
          <a:p>
            <a:pPr marL="171450" indent="-171450">
              <a:buFont typeface="Arial" pitchFamily="34" charset="0"/>
              <a:buChar char="•"/>
            </a:pPr>
            <a:r>
              <a:rPr lang="cs-CZ" sz="2000" dirty="0"/>
              <a:t>Pipetu držím v dlani zavěšenou za ukazováček a ovládám ji palcem.</a:t>
            </a:r>
          </a:p>
          <a:p>
            <a:pPr marL="171450" indent="-171450">
              <a:buFont typeface="Arial" pitchFamily="34" charset="0"/>
              <a:buChar char="•"/>
            </a:pPr>
            <a:endParaRPr lang="cs-CZ" sz="2000" dirty="0"/>
          </a:p>
          <a:p>
            <a:pPr marL="171450" indent="-171450">
              <a:buFont typeface="Arial" pitchFamily="34" charset="0"/>
              <a:buChar char="•"/>
            </a:pPr>
            <a:r>
              <a:rPr lang="cs-CZ" sz="2000" dirty="0">
                <a:solidFill>
                  <a:srgbClr val="FF0000"/>
                </a:solidFill>
              </a:rPr>
              <a:t>Vyberu optimální rozsah objemu!!! Nikdy nepřekračuju rozsah pipety nahoru ani dolů!!!</a:t>
            </a:r>
          </a:p>
          <a:p>
            <a:pPr marL="171450" indent="-171450"/>
            <a:endParaRPr lang="cs-CZ" sz="2000" dirty="0"/>
          </a:p>
          <a:p>
            <a:pPr marL="171450" indent="-171450">
              <a:buFont typeface="Arial" pitchFamily="34" charset="0"/>
              <a:buChar char="•"/>
            </a:pPr>
            <a:r>
              <a:rPr lang="cs-CZ" sz="2000" dirty="0"/>
              <a:t>Před pipetováním musíme na pipetu nasadit příslušnou </a:t>
            </a:r>
            <a:r>
              <a:rPr lang="cs-CZ" sz="2000" b="1" dirty="0">
                <a:solidFill>
                  <a:srgbClr val="FF0000"/>
                </a:solidFill>
              </a:rPr>
              <a:t>špičku</a:t>
            </a:r>
            <a:r>
              <a:rPr lang="cs-CZ" sz="2000" dirty="0"/>
              <a:t> (dle objemového rozsahu pipety).</a:t>
            </a:r>
          </a:p>
          <a:p>
            <a:pPr marL="171450" indent="-171450">
              <a:buFont typeface="Arial" pitchFamily="34" charset="0"/>
              <a:buChar char="•"/>
            </a:pPr>
            <a:endParaRPr lang="cs-CZ" sz="2000" dirty="0"/>
          </a:p>
          <a:p>
            <a:pPr marL="171450" indent="-171450">
              <a:buFont typeface="Arial" pitchFamily="34" charset="0"/>
              <a:buChar char="•"/>
            </a:pPr>
            <a:r>
              <a:rPr lang="cs-CZ" sz="2000" dirty="0"/>
              <a:t>Vždy používám novou </a:t>
            </a:r>
            <a:r>
              <a:rPr lang="cs-CZ" sz="2000" dirty="0">
                <a:solidFill>
                  <a:srgbClr val="FF0000"/>
                </a:solidFill>
              </a:rPr>
              <a:t>sterilní špičku.</a:t>
            </a:r>
          </a:p>
          <a:p>
            <a:pPr marL="171450" indent="-171450">
              <a:buFont typeface="Arial" pitchFamily="34" charset="0"/>
              <a:buChar char="•"/>
            </a:pPr>
            <a:endParaRPr lang="cs-CZ" sz="2000" dirty="0">
              <a:solidFill>
                <a:srgbClr val="FF0000"/>
              </a:solidFill>
            </a:endParaRPr>
          </a:p>
          <a:p>
            <a:pPr marL="171450" indent="-171450">
              <a:buFont typeface="Arial" pitchFamily="34" charset="0"/>
              <a:buChar char="•"/>
            </a:pPr>
            <a:r>
              <a:rPr lang="cs-CZ" sz="2000" dirty="0"/>
              <a:t>Pokud opakovaně pipetuju tentýž roztok, ponechám na pipetě po celou dobu práce tutéž špičku. </a:t>
            </a:r>
          </a:p>
          <a:p>
            <a:pPr marL="171450" indent="-171450">
              <a:buFont typeface="Arial" pitchFamily="34" charset="0"/>
              <a:buChar char="•"/>
            </a:pPr>
            <a:endParaRPr lang="cs-CZ" sz="2000" dirty="0"/>
          </a:p>
          <a:p>
            <a:pPr marL="171450" indent="-171450">
              <a:buFont typeface="Arial" pitchFamily="34" charset="0"/>
              <a:buChar char="•"/>
            </a:pPr>
            <a:r>
              <a:rPr lang="cs-CZ" sz="2000" dirty="0"/>
              <a:t>K odhazování špiček slouží tlačítko na boční straně pipety.</a:t>
            </a:r>
          </a:p>
          <a:p>
            <a:pPr marL="171450" indent="-171450">
              <a:buFont typeface="Arial" pitchFamily="34" charset="0"/>
              <a:buChar char="•"/>
            </a:pPr>
            <a:endParaRPr lang="cs-CZ" sz="2000" dirty="0"/>
          </a:p>
          <a:p>
            <a:pPr marL="171450" indent="-171450">
              <a:buFont typeface="Arial" pitchFamily="34" charset="0"/>
              <a:buChar char="•"/>
            </a:pPr>
            <a:endParaRPr lang="cs-CZ" sz="1200" dirty="0"/>
          </a:p>
          <a:p>
            <a:pPr marL="171450" indent="-171450">
              <a:buFont typeface="Arial" pitchFamily="34" charset="0"/>
              <a:buChar char="•"/>
            </a:pPr>
            <a:endParaRPr lang="cs-CZ" sz="1200" dirty="0"/>
          </a:p>
          <a:p>
            <a:endParaRPr lang="cs-CZ" sz="1200" dirty="0"/>
          </a:p>
        </p:txBody>
      </p:sp>
      <p:pic>
        <p:nvPicPr>
          <p:cNvPr id="11" name="Obrázek 10">
            <a:extLst>
              <a:ext uri="{FF2B5EF4-FFF2-40B4-BE49-F238E27FC236}">
                <a16:creationId xmlns:a16="http://schemas.microsoft.com/office/drawing/2014/main" id="{16F820FA-01FC-4FB4-B361-76CF34534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440" y="1124744"/>
            <a:ext cx="2927784" cy="4869160"/>
          </a:xfrm>
          <a:prstGeom prst="rect">
            <a:avLst/>
          </a:prstGeom>
        </p:spPr>
      </p:pic>
    </p:spTree>
    <p:custDataLst>
      <p:tags r:id="rId1"/>
    </p:custDataLst>
    <p:extLst>
      <p:ext uri="{BB962C8B-B14F-4D97-AF65-F5344CB8AC3E}">
        <p14:creationId xmlns:p14="http://schemas.microsoft.com/office/powerpoint/2010/main" val="2940562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91344" y="188640"/>
            <a:ext cx="11809312" cy="562074"/>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Práce s mikropipetou</a:t>
            </a:r>
            <a:endParaRPr lang="en-GB" sz="4000" b="1" dirty="0">
              <a:solidFill>
                <a:schemeClr val="bg1"/>
              </a:solidFill>
            </a:endParaRPr>
          </a:p>
        </p:txBody>
      </p:sp>
      <p:sp>
        <p:nvSpPr>
          <p:cNvPr id="7" name="Obdélník 6"/>
          <p:cNvSpPr/>
          <p:nvPr/>
        </p:nvSpPr>
        <p:spPr>
          <a:xfrm>
            <a:off x="479376" y="980728"/>
            <a:ext cx="6872200" cy="5632311"/>
          </a:xfrm>
          <a:prstGeom prst="rect">
            <a:avLst/>
          </a:prstGeom>
        </p:spPr>
        <p:txBody>
          <a:bodyPr wrap="square">
            <a:spAutoFit/>
          </a:bodyPr>
          <a:lstStyle/>
          <a:p>
            <a:r>
              <a:rPr lang="cs-CZ" sz="2000" b="1" dirty="0"/>
              <a:t>Postup:</a:t>
            </a:r>
          </a:p>
          <a:p>
            <a:pPr marL="179388" indent="-179388">
              <a:buFont typeface="Arial" pitchFamily="34" charset="0"/>
              <a:buChar char="•"/>
            </a:pPr>
            <a:r>
              <a:rPr lang="cs-CZ" sz="2000" dirty="0"/>
              <a:t>Na pipetě nastavím požadovaný objem. Vodorovná čára na displeji značí desetinnou čárku. </a:t>
            </a:r>
          </a:p>
          <a:p>
            <a:pPr marL="179388" indent="-179388"/>
            <a:endParaRPr lang="cs-CZ" sz="2000" b="1" dirty="0"/>
          </a:p>
          <a:p>
            <a:pPr marL="171450" indent="-171450">
              <a:buFont typeface="Arial" pitchFamily="34" charset="0"/>
              <a:buChar char="•"/>
            </a:pPr>
            <a:r>
              <a:rPr lang="cs-CZ" sz="2000" dirty="0"/>
              <a:t>Nasadím špičku na pipetu (důkladně utěsním) – </a:t>
            </a:r>
            <a:r>
              <a:rPr lang="cs-CZ" sz="2000" dirty="0">
                <a:solidFill>
                  <a:srgbClr val="FF0000"/>
                </a:solidFill>
              </a:rPr>
              <a:t>ne rukama!</a:t>
            </a:r>
          </a:p>
          <a:p>
            <a:pPr marL="171450" indent="-171450">
              <a:buFont typeface="Arial" pitchFamily="34" charset="0"/>
              <a:buChar char="•"/>
            </a:pPr>
            <a:endParaRPr lang="cs-CZ" sz="2000" dirty="0">
              <a:solidFill>
                <a:srgbClr val="FF0000"/>
              </a:solidFill>
            </a:endParaRPr>
          </a:p>
          <a:p>
            <a:pPr marL="171450" indent="-171450">
              <a:buFont typeface="Arial" pitchFamily="34" charset="0"/>
              <a:buChar char="•"/>
            </a:pPr>
            <a:r>
              <a:rPr lang="cs-CZ" sz="2000" dirty="0"/>
              <a:t>Pipetu uchopím tak, abych si o ukazováček podepřel/a držák a palcem tak mohl/a pracovat s dvoupolohovým ovladačem.</a:t>
            </a:r>
          </a:p>
          <a:p>
            <a:pPr marL="171450" indent="-171450">
              <a:buFont typeface="Arial" pitchFamily="34" charset="0"/>
              <a:buChar char="•"/>
            </a:pPr>
            <a:endParaRPr lang="cs-CZ" sz="2000" dirty="0"/>
          </a:p>
          <a:p>
            <a:pPr marL="171450" indent="-171450">
              <a:buFont typeface="Arial" pitchFamily="34" charset="0"/>
              <a:buChar char="•"/>
            </a:pPr>
            <a:r>
              <a:rPr lang="cs-CZ" sz="2000" dirty="0">
                <a:solidFill>
                  <a:srgbClr val="00B050"/>
                </a:solidFill>
              </a:rPr>
              <a:t>Nasátí:</a:t>
            </a:r>
            <a:r>
              <a:rPr lang="cs-CZ" sz="2000" dirty="0"/>
              <a:t> ovladač stlačím do polohy </a:t>
            </a:r>
            <a:r>
              <a:rPr lang="cs-CZ" sz="2000" dirty="0">
                <a:solidFill>
                  <a:srgbClr val="FF0000"/>
                </a:solidFill>
              </a:rPr>
              <a:t>„1“ </a:t>
            </a:r>
            <a:r>
              <a:rPr lang="cs-CZ" sz="2000" dirty="0"/>
              <a:t>(špička je ve vzduchu),  ponořím do roztoku a </a:t>
            </a:r>
            <a:r>
              <a:rPr lang="cs-CZ" sz="2000" dirty="0">
                <a:solidFill>
                  <a:srgbClr val="FF0000"/>
                </a:solidFill>
              </a:rPr>
              <a:t>pomalu</a:t>
            </a:r>
            <a:r>
              <a:rPr lang="cs-CZ" sz="2000" dirty="0"/>
              <a:t> pustím. </a:t>
            </a:r>
          </a:p>
          <a:p>
            <a:pPr marL="171450" indent="-171450">
              <a:buFont typeface="Arial" pitchFamily="34" charset="0"/>
              <a:buChar char="•"/>
            </a:pPr>
            <a:endParaRPr lang="cs-CZ" sz="2000" dirty="0"/>
          </a:p>
          <a:p>
            <a:pPr marL="171450" indent="-171450">
              <a:buFont typeface="Arial" pitchFamily="34" charset="0"/>
              <a:buChar char="•"/>
            </a:pPr>
            <a:r>
              <a:rPr lang="cs-CZ" sz="2000" dirty="0">
                <a:solidFill>
                  <a:srgbClr val="00B050"/>
                </a:solidFill>
              </a:rPr>
              <a:t>Vypuštění:</a:t>
            </a:r>
            <a:r>
              <a:rPr lang="cs-CZ" sz="2000" dirty="0"/>
              <a:t> pipetu ponořím do roztoku, kam chci pipetovanou látku přidat. Vypustím roztok stlačením ovladače do polohy „1“, dokončím stlačením do polohy </a:t>
            </a:r>
            <a:r>
              <a:rPr lang="cs-CZ" sz="2000" dirty="0">
                <a:solidFill>
                  <a:srgbClr val="FF0000"/>
                </a:solidFill>
              </a:rPr>
              <a:t>„2“</a:t>
            </a:r>
            <a:r>
              <a:rPr lang="cs-CZ" sz="2000" dirty="0"/>
              <a:t> a vyjmutím špičky z roztoku (stále v poloze „2“).</a:t>
            </a:r>
          </a:p>
          <a:p>
            <a:pPr marL="171450" indent="-171450">
              <a:buFont typeface="Arial" pitchFamily="34" charset="0"/>
              <a:buChar char="•"/>
            </a:pPr>
            <a:endParaRPr lang="cs-CZ" sz="2000" dirty="0"/>
          </a:p>
          <a:p>
            <a:pPr marL="171450" indent="-171450">
              <a:buFont typeface="Arial" pitchFamily="34" charset="0"/>
              <a:buChar char="•"/>
            </a:pPr>
            <a:r>
              <a:rPr lang="cs-CZ" sz="2000" dirty="0"/>
              <a:t>Ovladač pustím, špičku vyhodím.</a:t>
            </a:r>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776"/>
          <a:stretch/>
        </p:blipFill>
        <p:spPr bwMode="auto">
          <a:xfrm>
            <a:off x="8481527" y="833076"/>
            <a:ext cx="2239512" cy="173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descr="Obsah obrázku držení, interiér, osoba, zeď&#10;&#10;Popis byl vytvořen automaticky">
            <a:extLst>
              <a:ext uri="{FF2B5EF4-FFF2-40B4-BE49-F238E27FC236}">
                <a16:creationId xmlns:a16="http://schemas.microsoft.com/office/drawing/2014/main" id="{03D16992-4664-4752-AE9D-DDF24C0EB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416" y="2649921"/>
            <a:ext cx="3545692" cy="1860565"/>
          </a:xfrm>
          <a:prstGeom prst="rect">
            <a:avLst/>
          </a:prstGeom>
        </p:spPr>
      </p:pic>
    </p:spTree>
    <p:custDataLst>
      <p:tags r:id="rId1"/>
    </p:custDataLst>
    <p:extLst>
      <p:ext uri="{BB962C8B-B14F-4D97-AF65-F5344CB8AC3E}">
        <p14:creationId xmlns:p14="http://schemas.microsoft.com/office/powerpoint/2010/main" val="3829179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268" y="4149201"/>
            <a:ext cx="2974082" cy="2220015"/>
          </a:xfrm>
          <a:prstGeom prst="rect">
            <a:avLst/>
          </a:prstGeom>
        </p:spPr>
      </p:pic>
      <p:sp>
        <p:nvSpPr>
          <p:cNvPr id="2" name="Nadpis 1"/>
          <p:cNvSpPr>
            <a:spLocks noGrp="1"/>
          </p:cNvSpPr>
          <p:nvPr>
            <p:ph type="title"/>
          </p:nvPr>
        </p:nvSpPr>
        <p:spPr/>
        <p:txBody>
          <a:bodyPr/>
          <a:lstStyle/>
          <a:p>
            <a:endParaRPr lang="cs-CZ"/>
          </a:p>
        </p:txBody>
      </p:sp>
      <p:pic>
        <p:nvPicPr>
          <p:cNvPr id="8" name="Zástupný symbol pro obsah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1954" y="4106235"/>
            <a:ext cx="3031642" cy="2262981"/>
          </a:xfrm>
        </p:spPr>
      </p:pic>
      <p:pic>
        <p:nvPicPr>
          <p:cNvPr id="5" name="Obrázek 4"/>
          <p:cNvPicPr>
            <a:picLocks noChangeAspect="1"/>
          </p:cNvPicPr>
          <p:nvPr/>
        </p:nvPicPr>
        <p:blipFill>
          <a:blip r:embed="rId4"/>
          <a:stretch>
            <a:fillRect/>
          </a:stretch>
        </p:blipFill>
        <p:spPr>
          <a:xfrm>
            <a:off x="1630266" y="255690"/>
            <a:ext cx="5362340" cy="3647915"/>
          </a:xfrm>
          <a:prstGeom prst="rect">
            <a:avLst/>
          </a:prstGeom>
        </p:spPr>
      </p:pic>
      <p:pic>
        <p:nvPicPr>
          <p:cNvPr id="7" name="Zástupný symbol pro obsah 3"/>
          <p:cNvPicPr>
            <a:picLocks noChangeAspect="1"/>
          </p:cNvPicPr>
          <p:nvPr/>
        </p:nvPicPr>
        <p:blipFill>
          <a:blip r:embed="rId5"/>
          <a:stretch>
            <a:fillRect/>
          </a:stretch>
        </p:blipFill>
        <p:spPr>
          <a:xfrm>
            <a:off x="7800105" y="691126"/>
            <a:ext cx="3601385" cy="4546599"/>
          </a:xfrm>
          <a:prstGeom prst="rect">
            <a:avLst/>
          </a:prstGeom>
        </p:spPr>
      </p:pic>
    </p:spTree>
    <p:extLst>
      <p:ext uri="{BB962C8B-B14F-4D97-AF65-F5344CB8AC3E}">
        <p14:creationId xmlns:p14="http://schemas.microsoft.com/office/powerpoint/2010/main" val="269030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Zástupný symbol pro obsah 2">
            <a:extLst>
              <a:ext uri="{FF2B5EF4-FFF2-40B4-BE49-F238E27FC236}">
                <a16:creationId xmlns:a16="http://schemas.microsoft.com/office/drawing/2014/main" id="{C07A8E0D-9A5B-4898-AA57-F13F6FBD9DBD}"/>
              </a:ext>
            </a:extLst>
          </p:cNvPr>
          <p:cNvSpPr txBox="1">
            <a:spLocks/>
          </p:cNvSpPr>
          <p:nvPr/>
        </p:nvSpPr>
        <p:spPr bwMode="auto">
          <a:xfrm>
            <a:off x="482013" y="455576"/>
            <a:ext cx="9371114"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SzPct val="120000"/>
              <a:buFont typeface="Arial" panose="020B0604020202020204" pitchFamily="34" charset="0"/>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SzPct val="120000"/>
              <a:buFont typeface="Arial" panose="020B0604020202020204" pitchFamily="34" charset="0"/>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SzPct val="12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9pPr>
          </a:lstStyle>
          <a:p>
            <a:pPr algn="just" eaLnBrk="1" hangingPunct="1">
              <a:buSzPct val="100000"/>
            </a:pPr>
            <a:r>
              <a:rPr lang="en-US" altLang="cs-CZ" sz="1800" dirty="0">
                <a:latin typeface="+mn-lt"/>
              </a:rPr>
              <a:t>DNA was discovered in 1869 by Swiss researcher Friedrich Miescher, who was originally trying to study the composition of lymphoid cells (white blood cells). Instead, he isolated a new molecule he called </a:t>
            </a:r>
            <a:r>
              <a:rPr lang="en-US" altLang="cs-CZ" sz="1800" dirty="0" err="1">
                <a:latin typeface="+mn-lt"/>
              </a:rPr>
              <a:t>nuclein</a:t>
            </a:r>
            <a:r>
              <a:rPr lang="en-US" altLang="cs-CZ" sz="1800" dirty="0">
                <a:latin typeface="+mn-lt"/>
              </a:rPr>
              <a:t> (DNA with associated proteins) from a cell nucleus</a:t>
            </a:r>
            <a:endParaRPr lang="cs-CZ" altLang="cs-CZ" sz="1800" dirty="0">
              <a:latin typeface="+mn-lt"/>
            </a:endParaRPr>
          </a:p>
          <a:p>
            <a:pPr algn="just" eaLnBrk="1" hangingPunct="1">
              <a:buSzPct val="100000"/>
            </a:pPr>
            <a:endParaRPr lang="cs-CZ" altLang="cs-CZ" sz="1800" dirty="0">
              <a:latin typeface="+mn-lt"/>
            </a:endParaRPr>
          </a:p>
          <a:p>
            <a:pPr algn="just" eaLnBrk="1" hangingPunct="1">
              <a:buSzPct val="100000"/>
            </a:pPr>
            <a:endParaRPr lang="cs-CZ" altLang="cs-CZ" sz="1800" dirty="0">
              <a:latin typeface="+mn-lt"/>
            </a:endParaRPr>
          </a:p>
          <a:p>
            <a:pPr algn="just" eaLnBrk="1" hangingPunct="1">
              <a:buSzPct val="100000"/>
            </a:pPr>
            <a:endParaRPr lang="cs-CZ" altLang="cs-CZ" sz="1800" dirty="0">
              <a:latin typeface="+mn-lt"/>
            </a:endParaRPr>
          </a:p>
          <a:p>
            <a:pPr algn="just" eaLnBrk="1" hangingPunct="1">
              <a:buSzPct val="100000"/>
            </a:pPr>
            <a:endParaRPr lang="cs-CZ" altLang="cs-CZ" sz="1800" dirty="0">
              <a:latin typeface="+mn-lt"/>
            </a:endParaRPr>
          </a:p>
          <a:p>
            <a:pPr algn="just" eaLnBrk="1" hangingPunct="1">
              <a:buSzPct val="100000"/>
            </a:pPr>
            <a:endParaRPr lang="cs-CZ" altLang="cs-CZ" sz="1800" dirty="0">
              <a:latin typeface="+mn-lt"/>
            </a:endParaRPr>
          </a:p>
          <a:p>
            <a:pPr algn="just" eaLnBrk="1" hangingPunct="1">
              <a:buSzPct val="100000"/>
            </a:pPr>
            <a:endParaRPr lang="cs-CZ" altLang="cs-CZ" sz="1800" dirty="0">
              <a:latin typeface="+mn-lt"/>
            </a:endParaRPr>
          </a:p>
          <a:p>
            <a:pPr algn="just" eaLnBrk="1" hangingPunct="1">
              <a:buSzPct val="100000"/>
            </a:pPr>
            <a:endParaRPr lang="cs-CZ" altLang="cs-CZ" sz="1800" dirty="0">
              <a:latin typeface="+mn-lt"/>
            </a:endParaRPr>
          </a:p>
          <a:p>
            <a:pPr algn="just" eaLnBrk="1" hangingPunct="1">
              <a:buSzPct val="100000"/>
            </a:pPr>
            <a:endParaRPr lang="en-GB" altLang="cs-CZ" sz="1800" dirty="0">
              <a:latin typeface="+mn-lt"/>
            </a:endParaRPr>
          </a:p>
          <a:p>
            <a:pPr algn="just" eaLnBrk="1" hangingPunct="1">
              <a:buSzPct val="100000"/>
            </a:pPr>
            <a:endParaRPr lang="cs-CZ" altLang="cs-CZ" sz="1800" dirty="0" smtClean="0">
              <a:latin typeface="+mn-lt"/>
            </a:endParaRPr>
          </a:p>
          <a:p>
            <a:pPr algn="just" eaLnBrk="1" hangingPunct="1">
              <a:buSzPct val="100000"/>
            </a:pPr>
            <a:r>
              <a:rPr lang="cs-CZ" altLang="cs-CZ" sz="1800" dirty="0" smtClean="0">
                <a:latin typeface="+mn-lt"/>
              </a:rPr>
              <a:t>1950 - Rosalind Franklin and Maurice </a:t>
            </a:r>
            <a:r>
              <a:rPr lang="cs-CZ" altLang="cs-CZ" sz="1800" dirty="0">
                <a:latin typeface="+mn-lt"/>
              </a:rPr>
              <a:t>W</a:t>
            </a:r>
            <a:r>
              <a:rPr lang="cs-CZ" altLang="cs-CZ" sz="1800" dirty="0" smtClean="0">
                <a:latin typeface="+mn-lt"/>
              </a:rPr>
              <a:t>ilkins – X-</a:t>
            </a:r>
            <a:r>
              <a:rPr lang="cs-CZ" altLang="cs-CZ" sz="1800" dirty="0" err="1" smtClean="0">
                <a:latin typeface="+mn-lt"/>
              </a:rPr>
              <a:t>ray</a:t>
            </a:r>
            <a:r>
              <a:rPr lang="cs-CZ" altLang="cs-CZ" sz="1800" dirty="0" smtClean="0">
                <a:latin typeface="+mn-lt"/>
              </a:rPr>
              <a:t> </a:t>
            </a:r>
            <a:r>
              <a:rPr lang="cs-CZ" altLang="cs-CZ" sz="1800" dirty="0" err="1" smtClean="0">
                <a:latin typeface="+mn-lt"/>
              </a:rPr>
              <a:t>photoghraph</a:t>
            </a:r>
            <a:r>
              <a:rPr lang="cs-CZ" altLang="cs-CZ" sz="1800" dirty="0" smtClean="0">
                <a:latin typeface="+mn-lt"/>
              </a:rPr>
              <a:t> </a:t>
            </a:r>
            <a:r>
              <a:rPr lang="cs-CZ" altLang="cs-CZ" sz="1800" dirty="0" err="1" smtClean="0">
                <a:latin typeface="+mn-lt"/>
              </a:rPr>
              <a:t>of</a:t>
            </a:r>
            <a:r>
              <a:rPr lang="cs-CZ" altLang="cs-CZ" sz="1800" dirty="0" smtClean="0">
                <a:latin typeface="+mn-lt"/>
              </a:rPr>
              <a:t> DNA</a:t>
            </a:r>
          </a:p>
          <a:p>
            <a:pPr algn="just">
              <a:buSzPct val="100000"/>
            </a:pPr>
            <a:r>
              <a:rPr lang="en-US" altLang="cs-CZ" sz="1800" dirty="0" smtClean="0">
                <a:latin typeface="+mn-lt"/>
              </a:rPr>
              <a:t>1953 </a:t>
            </a:r>
            <a:r>
              <a:rPr lang="cs-CZ" altLang="cs-CZ" sz="1800" dirty="0" smtClean="0">
                <a:latin typeface="+mn-lt"/>
              </a:rPr>
              <a:t>-</a:t>
            </a:r>
            <a:r>
              <a:rPr lang="en-US" altLang="cs-CZ" sz="1800" dirty="0" smtClean="0">
                <a:latin typeface="+mn-lt"/>
              </a:rPr>
              <a:t> </a:t>
            </a:r>
            <a:r>
              <a:rPr lang="en-US" altLang="cs-CZ" sz="1800" dirty="0">
                <a:latin typeface="+mn-lt"/>
              </a:rPr>
              <a:t>James Watson and Francis Crick </a:t>
            </a:r>
            <a:r>
              <a:rPr lang="cs-CZ" altLang="cs-CZ" sz="1800" dirty="0" smtClean="0">
                <a:latin typeface="+mn-lt"/>
              </a:rPr>
              <a:t>- </a:t>
            </a:r>
            <a:r>
              <a:rPr lang="en-US" altLang="cs-CZ" sz="1800" dirty="0" smtClean="0">
                <a:latin typeface="+mn-lt"/>
              </a:rPr>
              <a:t>deduced </a:t>
            </a:r>
            <a:r>
              <a:rPr lang="en-US" altLang="cs-CZ" sz="1800" dirty="0">
                <a:latin typeface="+mn-lt"/>
              </a:rPr>
              <a:t>how nucleotides are organized within </a:t>
            </a:r>
            <a:r>
              <a:rPr lang="en-US" altLang="cs-CZ" sz="1800" dirty="0" smtClean="0">
                <a:latin typeface="+mn-lt"/>
              </a:rPr>
              <a:t>DNA</a:t>
            </a:r>
            <a:r>
              <a:rPr lang="cs-CZ" altLang="cs-CZ" sz="1800" dirty="0" smtClean="0">
                <a:latin typeface="+mn-lt"/>
              </a:rPr>
              <a:t>, </a:t>
            </a:r>
            <a:r>
              <a:rPr lang="cs-CZ" altLang="cs-CZ" sz="1800" dirty="0" err="1" smtClean="0">
                <a:latin typeface="+mn-lt"/>
              </a:rPr>
              <a:t>create</a:t>
            </a:r>
            <a:r>
              <a:rPr lang="cs-CZ" altLang="cs-CZ" sz="1800" dirty="0" smtClean="0">
                <a:latin typeface="+mn-lt"/>
              </a:rPr>
              <a:t> a model </a:t>
            </a:r>
            <a:r>
              <a:rPr lang="cs-CZ" altLang="cs-CZ" sz="1800" dirty="0" err="1" smtClean="0">
                <a:latin typeface="+mn-lt"/>
              </a:rPr>
              <a:t>of</a:t>
            </a:r>
            <a:r>
              <a:rPr lang="cs-CZ" altLang="cs-CZ" sz="1800" dirty="0" smtClean="0">
                <a:latin typeface="+mn-lt"/>
              </a:rPr>
              <a:t> DNA- double helix</a:t>
            </a:r>
          </a:p>
          <a:p>
            <a:pPr algn="just" eaLnBrk="1" hangingPunct="1">
              <a:buSzPct val="100000"/>
            </a:pPr>
            <a:r>
              <a:rPr lang="cs-CZ" altLang="cs-CZ" sz="1800" dirty="0" smtClean="0">
                <a:latin typeface="+mn-lt"/>
              </a:rPr>
              <a:t>1962 </a:t>
            </a:r>
            <a:r>
              <a:rPr lang="en-US" altLang="cs-CZ" sz="1800" dirty="0">
                <a:latin typeface="+mn-lt"/>
              </a:rPr>
              <a:t>The Nobel Prize in Physiology</a:t>
            </a:r>
            <a:r>
              <a:rPr lang="cs-CZ" altLang="cs-CZ" sz="1800" dirty="0">
                <a:latin typeface="+mn-lt"/>
              </a:rPr>
              <a:t> </a:t>
            </a:r>
            <a:r>
              <a:rPr lang="cs-CZ" altLang="cs-CZ" sz="1800" dirty="0" err="1">
                <a:latin typeface="+mn-lt"/>
              </a:rPr>
              <a:t>or</a:t>
            </a:r>
            <a:r>
              <a:rPr lang="cs-CZ" altLang="cs-CZ" sz="1800" dirty="0">
                <a:latin typeface="+mn-lt"/>
              </a:rPr>
              <a:t> </a:t>
            </a:r>
            <a:r>
              <a:rPr lang="cs-CZ" altLang="cs-CZ" sz="1800" dirty="0" err="1" smtClean="0">
                <a:latin typeface="+mn-lt"/>
              </a:rPr>
              <a:t>Medicine</a:t>
            </a:r>
            <a:r>
              <a:rPr lang="cs-CZ" altLang="cs-CZ" sz="1800" dirty="0" smtClean="0">
                <a:latin typeface="+mn-lt"/>
              </a:rPr>
              <a:t> (Watson and Crick)</a:t>
            </a:r>
            <a:endParaRPr lang="en-GB" altLang="cs-CZ" sz="1800" dirty="0">
              <a:latin typeface="+mn-lt"/>
            </a:endParaRPr>
          </a:p>
        </p:txBody>
      </p:sp>
      <p:pic>
        <p:nvPicPr>
          <p:cNvPr id="13318" name="Picture 27" descr="fm-6">
            <a:extLst>
              <a:ext uri="{FF2B5EF4-FFF2-40B4-BE49-F238E27FC236}">
                <a16:creationId xmlns:a16="http://schemas.microsoft.com/office/drawing/2014/main" id="{466C1EE5-8931-4AF6-9517-D41077B8F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508" y="1394521"/>
            <a:ext cx="19145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descr="Obsah obrázku text, černá, bílá, velká činka&#10;&#10;Popis byl vytvořen automaticky">
            <a:extLst>
              <a:ext uri="{FF2B5EF4-FFF2-40B4-BE49-F238E27FC236}">
                <a16:creationId xmlns:a16="http://schemas.microsoft.com/office/drawing/2014/main" id="{83653CC7-94A4-452F-89E0-F1E042DD3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313" y="1155752"/>
            <a:ext cx="2759075" cy="2802594"/>
          </a:xfrm>
          <a:prstGeom prst="rect">
            <a:avLst/>
          </a:prstGeom>
        </p:spPr>
      </p:pic>
      <p:pic>
        <p:nvPicPr>
          <p:cNvPr id="5" name="Obrázek 4" descr="Obsah obrázku osoba&#10;&#10;Popis byl vytvořen automaticky">
            <a:extLst>
              <a:ext uri="{FF2B5EF4-FFF2-40B4-BE49-F238E27FC236}">
                <a16:creationId xmlns:a16="http://schemas.microsoft.com/office/drawing/2014/main" id="{79A2C3A4-D698-42C0-BBBC-2827D428E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5121" y="1364612"/>
            <a:ext cx="2043485" cy="2619376"/>
          </a:xfrm>
          <a:prstGeom prst="rect">
            <a:avLst/>
          </a:prstGeom>
        </p:spPr>
      </p:pic>
      <p:pic>
        <p:nvPicPr>
          <p:cNvPr id="13316" name="Picture 7">
            <a:extLst>
              <a:ext uri="{FF2B5EF4-FFF2-40B4-BE49-F238E27FC236}">
                <a16:creationId xmlns:a16="http://schemas.microsoft.com/office/drawing/2014/main" id="{650C6BBA-295E-4ED5-AD41-DDD55AFBC139}"/>
              </a:ext>
            </a:extLst>
          </p:cNvPr>
          <p:cNvPicPr>
            <a:picLocks noGrp="1" noChangeAspect="1" noChangeArrowheads="1"/>
          </p:cNvPicPr>
          <p:nvPr>
            <p:ph idx="4294967295"/>
          </p:nvPr>
        </p:nvPicPr>
        <p:blipFill>
          <a:blip r:embed="rId7">
            <a:extLst>
              <a:ext uri="{28A0092B-C50C-407E-A947-70E740481C1C}">
                <a14:useLocalDpi xmlns:a14="http://schemas.microsoft.com/office/drawing/2010/main" val="0"/>
              </a:ext>
            </a:extLst>
          </a:blip>
          <a:srcRect/>
          <a:stretch>
            <a:fillRect/>
          </a:stretch>
        </p:blipFill>
        <p:spPr>
          <a:xfrm>
            <a:off x="5594694" y="1394521"/>
            <a:ext cx="2446654" cy="2729610"/>
          </a:xfrm>
        </p:spPr>
      </p:pic>
    </p:spTree>
    <p:custDataLst>
      <p:tags r:id="rId1"/>
    </p:custDataLst>
    <p:extLst>
      <p:ext uri="{BB962C8B-B14F-4D97-AF65-F5344CB8AC3E}">
        <p14:creationId xmlns:p14="http://schemas.microsoft.com/office/powerpoint/2010/main" val="3586208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1344" y="1067887"/>
            <a:ext cx="4904387" cy="4708525"/>
          </a:xfrm>
        </p:spPr>
        <p:txBody>
          <a:bodyPr>
            <a:normAutofit fontScale="85000" lnSpcReduction="20000"/>
          </a:bodyPr>
          <a:lstStyle/>
          <a:p>
            <a:r>
              <a:rPr lang="cs-CZ" sz="2400" dirty="0"/>
              <a:t>molekula DNA = </a:t>
            </a:r>
            <a:r>
              <a:rPr lang="cs-CZ" sz="2400" b="1" dirty="0"/>
              <a:t>kyselina deoxyribonukleová</a:t>
            </a:r>
          </a:p>
          <a:p>
            <a:pPr lvl="1"/>
            <a:r>
              <a:rPr lang="cs-CZ" sz="2000" dirty="0"/>
              <a:t>Dvoušroubovice – 2 řetězce </a:t>
            </a:r>
            <a:endParaRPr lang="cs-CZ" sz="2000" dirty="0" smtClean="0"/>
          </a:p>
          <a:p>
            <a:pPr marL="457200" lvl="1" indent="0">
              <a:buNone/>
            </a:pPr>
            <a:r>
              <a:rPr lang="cs-CZ" sz="2000" dirty="0"/>
              <a:t> </a:t>
            </a:r>
            <a:r>
              <a:rPr lang="cs-CZ" sz="2000" dirty="0" smtClean="0"/>
              <a:t>     v </a:t>
            </a:r>
            <a:r>
              <a:rPr lang="cs-CZ" sz="2000" dirty="0"/>
              <a:t>opačném směru</a:t>
            </a:r>
          </a:p>
          <a:p>
            <a:pPr lvl="1"/>
            <a:r>
              <a:rPr lang="cs-CZ" sz="2000" dirty="0"/>
              <a:t>Polynukleotidový řetězec </a:t>
            </a:r>
          </a:p>
          <a:p>
            <a:pPr lvl="2"/>
            <a:r>
              <a:rPr lang="cs-CZ" sz="1600" dirty="0"/>
              <a:t>Dusíkatá báze ( T, A, C, G) spojená </a:t>
            </a:r>
            <a:endParaRPr lang="cs-CZ" sz="1600" dirty="0" smtClean="0"/>
          </a:p>
          <a:p>
            <a:pPr marL="914400" lvl="2" indent="0">
              <a:buNone/>
            </a:pPr>
            <a:r>
              <a:rPr lang="cs-CZ" sz="1600" dirty="0"/>
              <a:t> </a:t>
            </a:r>
            <a:r>
              <a:rPr lang="cs-CZ" sz="1600" dirty="0" smtClean="0"/>
              <a:t>     vodíkovými </a:t>
            </a:r>
            <a:r>
              <a:rPr lang="cs-CZ" sz="1600" dirty="0"/>
              <a:t>můstky</a:t>
            </a:r>
          </a:p>
          <a:p>
            <a:pPr lvl="2"/>
            <a:r>
              <a:rPr lang="cs-CZ" sz="1600" dirty="0"/>
              <a:t>Zbytek kyseliny fosforečné</a:t>
            </a:r>
          </a:p>
          <a:p>
            <a:pPr lvl="2"/>
            <a:r>
              <a:rPr lang="cs-CZ" sz="1600" dirty="0"/>
              <a:t>Cukerná složka – deoxyribóza</a:t>
            </a:r>
            <a:endParaRPr lang="cs-CZ" sz="1800" dirty="0"/>
          </a:p>
          <a:p>
            <a:endParaRPr lang="cs-CZ" sz="2000" dirty="0"/>
          </a:p>
          <a:p>
            <a:r>
              <a:rPr lang="cs-CZ" sz="2400" dirty="0"/>
              <a:t>molekula RNA = </a:t>
            </a:r>
            <a:r>
              <a:rPr lang="cs-CZ" sz="2400" b="1" dirty="0"/>
              <a:t>kyselina ribonukleová</a:t>
            </a:r>
          </a:p>
          <a:p>
            <a:pPr lvl="1"/>
            <a:r>
              <a:rPr lang="cs-CZ" sz="2000" dirty="0" err="1"/>
              <a:t>jednovláknová</a:t>
            </a:r>
            <a:endParaRPr lang="cs-CZ" sz="2000" dirty="0"/>
          </a:p>
          <a:p>
            <a:pPr lvl="1"/>
            <a:r>
              <a:rPr lang="cs-CZ" sz="2000" dirty="0"/>
              <a:t>Polynukleotidový řetězec </a:t>
            </a:r>
          </a:p>
          <a:p>
            <a:pPr lvl="2"/>
            <a:r>
              <a:rPr lang="cs-CZ" sz="1600" dirty="0"/>
              <a:t>Dusíkatá báze ( U, A, C, G) spojená vodíkovými můstky</a:t>
            </a:r>
          </a:p>
          <a:p>
            <a:pPr lvl="2"/>
            <a:r>
              <a:rPr lang="cs-CZ" sz="1600" dirty="0"/>
              <a:t>Zbytek kyseliny fosforečné</a:t>
            </a:r>
          </a:p>
          <a:p>
            <a:pPr lvl="2"/>
            <a:r>
              <a:rPr lang="cs-CZ" sz="1600" dirty="0"/>
              <a:t>Cukerná složka –ribóza</a:t>
            </a:r>
          </a:p>
          <a:p>
            <a:pPr lvl="1"/>
            <a:r>
              <a:rPr lang="cs-CZ" sz="2000" dirty="0"/>
              <a:t>Typy – </a:t>
            </a:r>
            <a:r>
              <a:rPr lang="cs-CZ" sz="2000" dirty="0" err="1"/>
              <a:t>mRNA</a:t>
            </a:r>
            <a:r>
              <a:rPr lang="cs-CZ" sz="2000" dirty="0"/>
              <a:t>, </a:t>
            </a:r>
            <a:r>
              <a:rPr lang="cs-CZ" sz="2000" dirty="0" err="1"/>
              <a:t>tRNA</a:t>
            </a:r>
            <a:r>
              <a:rPr lang="cs-CZ" sz="2000" dirty="0"/>
              <a:t>, </a:t>
            </a:r>
            <a:r>
              <a:rPr lang="cs-CZ" sz="2000" dirty="0" err="1"/>
              <a:t>rRNA</a:t>
            </a:r>
            <a:endParaRPr lang="cs-CZ" sz="2000" dirty="0"/>
          </a:p>
          <a:p>
            <a:pPr lvl="2"/>
            <a:endParaRPr lang="cs-CZ" sz="1600" dirty="0"/>
          </a:p>
        </p:txBody>
      </p:sp>
      <p:pic>
        <p:nvPicPr>
          <p:cNvPr id="7" name="Obrázek 6"/>
          <p:cNvPicPr>
            <a:picLocks noChangeAspect="1"/>
          </p:cNvPicPr>
          <p:nvPr/>
        </p:nvPicPr>
        <p:blipFill rotWithShape="1">
          <a:blip r:embed="rId2" cstate="print">
            <a:extLst>
              <a:ext uri="{28A0092B-C50C-407E-A947-70E740481C1C}">
                <a14:useLocalDpi xmlns:a14="http://schemas.microsoft.com/office/drawing/2010/main" val="0"/>
              </a:ext>
            </a:extLst>
          </a:blip>
          <a:srcRect r="35036"/>
          <a:stretch/>
        </p:blipFill>
        <p:spPr>
          <a:xfrm>
            <a:off x="8268166" y="1130294"/>
            <a:ext cx="3813153" cy="2085615"/>
          </a:xfrm>
          <a:prstGeom prst="rect">
            <a:avLst/>
          </a:prstGeom>
        </p:spPr>
      </p:pic>
      <p:sp>
        <p:nvSpPr>
          <p:cNvPr id="6" name="Nadpis 1"/>
          <p:cNvSpPr txBox="1">
            <a:spLocks/>
          </p:cNvSpPr>
          <p:nvPr/>
        </p:nvSpPr>
        <p:spPr>
          <a:xfrm>
            <a:off x="191344" y="188640"/>
            <a:ext cx="11809312" cy="562074"/>
          </a:xfrm>
          <a:prstGeom prst="rect">
            <a:avLst/>
          </a:prstGeom>
          <a:solidFill>
            <a:srgbClr val="0000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b="1" dirty="0">
                <a:solidFill>
                  <a:schemeClr val="bg1"/>
                </a:solidFill>
              </a:rPr>
              <a:t>DNA vs. RNA</a:t>
            </a:r>
            <a:endParaRPr lang="en-GB" sz="4000" b="1" dirty="0">
              <a:solidFill>
                <a:schemeClr val="bg1"/>
              </a:solidFill>
            </a:endParaRPr>
          </a:p>
        </p:txBody>
      </p:sp>
      <p:pic>
        <p:nvPicPr>
          <p:cNvPr id="2" name="Obrázek 1"/>
          <p:cNvPicPr>
            <a:picLocks noChangeAspect="1"/>
          </p:cNvPicPr>
          <p:nvPr/>
        </p:nvPicPr>
        <p:blipFill>
          <a:blip r:embed="rId3"/>
          <a:stretch>
            <a:fillRect/>
          </a:stretch>
        </p:blipFill>
        <p:spPr>
          <a:xfrm>
            <a:off x="4677873" y="1130294"/>
            <a:ext cx="3133263" cy="3133263"/>
          </a:xfrm>
          <a:prstGeom prst="rect">
            <a:avLst/>
          </a:prstGeom>
        </p:spPr>
      </p:pic>
      <p:pic>
        <p:nvPicPr>
          <p:cNvPr id="4" name="Obrázek 3"/>
          <p:cNvPicPr>
            <a:picLocks noChangeAspect="1"/>
          </p:cNvPicPr>
          <p:nvPr/>
        </p:nvPicPr>
        <p:blipFill>
          <a:blip r:embed="rId4"/>
          <a:stretch>
            <a:fillRect/>
          </a:stretch>
        </p:blipFill>
        <p:spPr>
          <a:xfrm>
            <a:off x="7584621" y="3595489"/>
            <a:ext cx="4607379" cy="3220977"/>
          </a:xfrm>
          <a:prstGeom prst="rect">
            <a:avLst/>
          </a:prstGeom>
        </p:spPr>
      </p:pic>
      <p:pic>
        <p:nvPicPr>
          <p:cNvPr id="10" name="Obrázek 9"/>
          <p:cNvPicPr>
            <a:picLocks noChangeAspect="1"/>
          </p:cNvPicPr>
          <p:nvPr/>
        </p:nvPicPr>
        <p:blipFill>
          <a:blip r:embed="rId5"/>
          <a:stretch>
            <a:fillRect/>
          </a:stretch>
        </p:blipFill>
        <p:spPr>
          <a:xfrm>
            <a:off x="4108482" y="5124444"/>
            <a:ext cx="3209925" cy="1428750"/>
          </a:xfrm>
          <a:prstGeom prst="rect">
            <a:avLst/>
          </a:prstGeom>
        </p:spPr>
      </p:pic>
    </p:spTree>
    <p:extLst>
      <p:ext uri="{BB962C8B-B14F-4D97-AF65-F5344CB8AC3E}">
        <p14:creationId xmlns:p14="http://schemas.microsoft.com/office/powerpoint/2010/main" val="1371643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ject 4"/>
          <p:cNvSpPr txBox="1">
            <a:spLocks noChangeArrowheads="1"/>
          </p:cNvSpPr>
          <p:nvPr/>
        </p:nvSpPr>
        <p:spPr bwMode="auto">
          <a:xfrm>
            <a:off x="272653" y="830923"/>
            <a:ext cx="7288212" cy="632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1113">
              <a:spcBef>
                <a:spcPct val="20000"/>
              </a:spcBef>
              <a:buSzPct val="120000"/>
              <a:buFont typeface="Arial" panose="020B0604020202020204" pitchFamily="34" charset="0"/>
              <a:buChar char="•"/>
              <a:tabLst>
                <a:tab pos="307975" algn="l"/>
                <a:tab pos="309563" algn="l"/>
              </a:tabLst>
              <a:defRPr sz="3200">
                <a:solidFill>
                  <a:schemeClr val="tx1"/>
                </a:solidFill>
                <a:latin typeface="Verdana" panose="020B0604030504040204" pitchFamily="34" charset="0"/>
                <a:cs typeface="Arial" panose="020B0604020202020204" pitchFamily="34" charset="0"/>
              </a:defRPr>
            </a:lvl1pPr>
            <a:lvl2pPr marL="811213" indent="-342900">
              <a:spcBef>
                <a:spcPct val="20000"/>
              </a:spcBef>
              <a:buFont typeface="Arial" panose="020B0604020202020204" pitchFamily="34" charset="0"/>
              <a:buChar char="•"/>
              <a:tabLst>
                <a:tab pos="307975" algn="l"/>
                <a:tab pos="309563"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SzPct val="120000"/>
              <a:buFont typeface="Arial" panose="020B0604020202020204" pitchFamily="34" charset="0"/>
              <a:buChar char="•"/>
              <a:tabLst>
                <a:tab pos="307975" algn="l"/>
                <a:tab pos="309563"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SzPct val="120000"/>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9pPr>
          </a:lstStyle>
          <a:p>
            <a:pPr>
              <a:spcBef>
                <a:spcPts val="100"/>
              </a:spcBef>
              <a:buSzTx/>
              <a:buFontTx/>
              <a:buNone/>
            </a:pPr>
            <a:r>
              <a:rPr lang="cs-CZ" altLang="cs-CZ" sz="1600" b="1" dirty="0">
                <a:solidFill>
                  <a:srgbClr val="CC00CC"/>
                </a:solidFill>
                <a:latin typeface="+mn-lt"/>
              </a:rPr>
              <a:t>Nukleotidy = základní stavební kameny NA</a:t>
            </a:r>
          </a:p>
          <a:p>
            <a:pPr>
              <a:spcBef>
                <a:spcPts val="100"/>
              </a:spcBef>
              <a:buSzTx/>
              <a:buFontTx/>
              <a:buNone/>
            </a:pPr>
            <a:endParaRPr lang="cs-CZ" altLang="cs-CZ" sz="800" b="1" dirty="0">
              <a:latin typeface="+mn-lt"/>
            </a:endParaRPr>
          </a:p>
          <a:p>
            <a:pPr>
              <a:spcBef>
                <a:spcPts val="100"/>
              </a:spcBef>
              <a:buSzTx/>
              <a:buFontTx/>
              <a:buNone/>
            </a:pPr>
            <a:r>
              <a:rPr lang="cs-CZ" altLang="cs-CZ" sz="1600" b="1" dirty="0">
                <a:latin typeface="+mn-lt"/>
              </a:rPr>
              <a:t>A) </a:t>
            </a:r>
            <a:r>
              <a:rPr lang="cs-CZ" altLang="cs-CZ" sz="1600" b="1" u="sng" dirty="0">
                <a:latin typeface="+mn-lt"/>
              </a:rPr>
              <a:t>Nukleová báze</a:t>
            </a:r>
          </a:p>
          <a:p>
            <a:pPr lvl="1">
              <a:spcBef>
                <a:spcPts val="100"/>
              </a:spcBef>
              <a:buFont typeface="Wingdings" panose="05000000000000000000" pitchFamily="2" charset="2"/>
              <a:buChar char="§"/>
            </a:pPr>
            <a:r>
              <a:rPr lang="cs-CZ" altLang="cs-CZ" sz="1600" dirty="0">
                <a:latin typeface="+mn-lt"/>
              </a:rPr>
              <a:t>Puriny – adenin (A); guanin (G)</a:t>
            </a:r>
          </a:p>
          <a:p>
            <a:pPr lvl="1">
              <a:spcBef>
                <a:spcPts val="100"/>
              </a:spcBef>
              <a:buFont typeface="Wingdings" panose="05000000000000000000" pitchFamily="2" charset="2"/>
              <a:buChar char="§"/>
            </a:pPr>
            <a:r>
              <a:rPr lang="cs-CZ" altLang="cs-CZ" sz="1600" dirty="0" err="1">
                <a:latin typeface="+mn-lt"/>
              </a:rPr>
              <a:t>Pyrimidiny</a:t>
            </a:r>
            <a:r>
              <a:rPr lang="cs-CZ" altLang="cs-CZ" sz="1600" dirty="0">
                <a:latin typeface="+mn-lt"/>
              </a:rPr>
              <a:t> – cytosin (C); </a:t>
            </a:r>
            <a:r>
              <a:rPr lang="cs-CZ" altLang="cs-CZ" sz="1600" dirty="0" err="1">
                <a:latin typeface="+mn-lt"/>
              </a:rPr>
              <a:t>thymin</a:t>
            </a:r>
            <a:r>
              <a:rPr lang="cs-CZ" altLang="cs-CZ" sz="1600" dirty="0">
                <a:latin typeface="+mn-lt"/>
              </a:rPr>
              <a:t> (T - </a:t>
            </a:r>
            <a:r>
              <a:rPr lang="cs-CZ" altLang="cs-CZ" sz="1600" dirty="0" smtClean="0">
                <a:latin typeface="+mn-lt"/>
              </a:rPr>
              <a:t>DNA);uracil </a:t>
            </a:r>
            <a:r>
              <a:rPr lang="cs-CZ" altLang="cs-CZ" sz="1600" dirty="0">
                <a:latin typeface="+mn-lt"/>
              </a:rPr>
              <a:t>(U – RNA)</a:t>
            </a:r>
            <a:endParaRPr lang="cs-CZ" altLang="cs-CZ" sz="1600" b="1" dirty="0">
              <a:latin typeface="+mn-lt"/>
            </a:endParaRPr>
          </a:p>
          <a:p>
            <a:pPr>
              <a:spcBef>
                <a:spcPts val="100"/>
              </a:spcBef>
              <a:buSzTx/>
              <a:buFontTx/>
              <a:buNone/>
            </a:pPr>
            <a:r>
              <a:rPr lang="cs-CZ" altLang="cs-CZ" sz="1600" b="1" dirty="0">
                <a:latin typeface="+mn-lt"/>
              </a:rPr>
              <a:t>B) </a:t>
            </a:r>
            <a:r>
              <a:rPr lang="cs-CZ" altLang="cs-CZ" sz="1600" b="1" u="sng" dirty="0" err="1">
                <a:latin typeface="+mn-lt"/>
              </a:rPr>
              <a:t>Nukelosid</a:t>
            </a:r>
            <a:endParaRPr lang="cs-CZ" altLang="cs-CZ" sz="1600" b="1" u="sng" dirty="0">
              <a:latin typeface="+mn-lt"/>
            </a:endParaRPr>
          </a:p>
          <a:p>
            <a:pPr lvl="1">
              <a:spcBef>
                <a:spcPts val="100"/>
              </a:spcBef>
              <a:buFont typeface="Wingdings" panose="05000000000000000000" pitchFamily="2" charset="2"/>
              <a:buChar char="§"/>
            </a:pPr>
            <a:r>
              <a:rPr lang="cs-CZ" altLang="cs-CZ" sz="1600" dirty="0">
                <a:latin typeface="+mn-lt"/>
              </a:rPr>
              <a:t>Nukleová báze + pentóza (ribóza; deoxyribóza)</a:t>
            </a:r>
          </a:p>
          <a:p>
            <a:pPr lvl="1">
              <a:spcBef>
                <a:spcPts val="100"/>
              </a:spcBef>
              <a:buFont typeface="Wingdings" panose="05000000000000000000" pitchFamily="2" charset="2"/>
              <a:buChar char="§"/>
            </a:pPr>
            <a:r>
              <a:rPr lang="cs-CZ" altLang="cs-CZ" sz="1600" dirty="0">
                <a:latin typeface="+mn-lt"/>
              </a:rPr>
              <a:t>N-glykosidická vazba</a:t>
            </a:r>
            <a:endParaRPr lang="cs-CZ" altLang="cs-CZ" sz="1600" b="1" dirty="0">
              <a:latin typeface="+mn-lt"/>
            </a:endParaRPr>
          </a:p>
          <a:p>
            <a:pPr>
              <a:spcBef>
                <a:spcPts val="100"/>
              </a:spcBef>
              <a:buSzTx/>
              <a:buFontTx/>
              <a:buNone/>
            </a:pPr>
            <a:r>
              <a:rPr lang="cs-CZ" altLang="cs-CZ" sz="1600" b="1" dirty="0">
                <a:latin typeface="+mn-lt"/>
              </a:rPr>
              <a:t>C) </a:t>
            </a:r>
            <a:r>
              <a:rPr lang="cs-CZ" altLang="cs-CZ" sz="1600" b="1" u="sng" dirty="0">
                <a:latin typeface="+mn-lt"/>
              </a:rPr>
              <a:t>Nukleotid</a:t>
            </a:r>
          </a:p>
          <a:p>
            <a:pPr lvl="1">
              <a:spcBef>
                <a:spcPts val="100"/>
              </a:spcBef>
              <a:buFont typeface="Wingdings" panose="05000000000000000000" pitchFamily="2" charset="2"/>
              <a:buChar char="§"/>
            </a:pPr>
            <a:r>
              <a:rPr lang="cs-CZ" altLang="cs-CZ" sz="1600" dirty="0" err="1">
                <a:latin typeface="+mn-lt"/>
              </a:rPr>
              <a:t>Fosforylovaný</a:t>
            </a:r>
            <a:r>
              <a:rPr lang="cs-CZ" altLang="cs-CZ" sz="1600" dirty="0">
                <a:latin typeface="+mn-lt"/>
              </a:rPr>
              <a:t> nukleosid</a:t>
            </a:r>
          </a:p>
          <a:p>
            <a:pPr lvl="1">
              <a:spcBef>
                <a:spcPts val="100"/>
              </a:spcBef>
              <a:buFont typeface="Wingdings" panose="05000000000000000000" pitchFamily="2" charset="2"/>
              <a:buChar char="§"/>
            </a:pPr>
            <a:endParaRPr lang="cs-CZ" altLang="cs-CZ" sz="1600" dirty="0">
              <a:latin typeface="+mn-lt"/>
            </a:endParaRPr>
          </a:p>
          <a:p>
            <a:pPr lvl="1">
              <a:spcBef>
                <a:spcPts val="100"/>
              </a:spcBef>
              <a:buFontTx/>
              <a:buNone/>
            </a:pPr>
            <a:r>
              <a:rPr lang="cs-CZ" altLang="cs-CZ" sz="1600" b="1" dirty="0">
                <a:solidFill>
                  <a:srgbClr val="CC00CC"/>
                </a:solidFill>
                <a:latin typeface="+mn-lt"/>
              </a:rPr>
              <a:t>Další funkce</a:t>
            </a:r>
          </a:p>
          <a:p>
            <a:pPr lvl="1">
              <a:spcBef>
                <a:spcPts val="100"/>
              </a:spcBef>
              <a:buFontTx/>
              <a:buNone/>
            </a:pPr>
            <a:endParaRPr lang="cs-CZ" altLang="cs-CZ" sz="800" b="1" dirty="0">
              <a:solidFill>
                <a:srgbClr val="CC00CC"/>
              </a:solidFill>
              <a:latin typeface="+mn-lt"/>
            </a:endParaRPr>
          </a:p>
          <a:p>
            <a:pPr>
              <a:spcBef>
                <a:spcPts val="150"/>
              </a:spcBef>
              <a:buSzTx/>
              <a:buFontTx/>
              <a:buNone/>
            </a:pPr>
            <a:r>
              <a:rPr lang="cs-CZ" altLang="cs-CZ" sz="1600" b="1" u="sng" dirty="0">
                <a:latin typeface="+mn-lt"/>
              </a:rPr>
              <a:t>Skladování a přenos energie</a:t>
            </a:r>
          </a:p>
          <a:p>
            <a:pPr lvl="1">
              <a:spcBef>
                <a:spcPts val="150"/>
              </a:spcBef>
              <a:buFont typeface="Wingdings" panose="05000000000000000000" pitchFamily="2" charset="2"/>
              <a:buChar char="§"/>
            </a:pPr>
            <a:r>
              <a:rPr lang="cs-CZ" altLang="cs-CZ" sz="1600" dirty="0">
                <a:latin typeface="+mn-lt"/>
              </a:rPr>
              <a:t>Hydrolýza </a:t>
            </a:r>
            <a:r>
              <a:rPr lang="cs-CZ" altLang="cs-CZ" sz="1600" dirty="0" err="1">
                <a:latin typeface="+mn-lt"/>
              </a:rPr>
              <a:t>fosfoanhydridové</a:t>
            </a:r>
            <a:r>
              <a:rPr lang="cs-CZ" altLang="cs-CZ" sz="1600" dirty="0">
                <a:latin typeface="+mn-lt"/>
              </a:rPr>
              <a:t> vazby</a:t>
            </a:r>
          </a:p>
          <a:p>
            <a:pPr lvl="1">
              <a:spcBef>
                <a:spcPts val="150"/>
              </a:spcBef>
              <a:buFont typeface="Wingdings" panose="05000000000000000000" pitchFamily="2" charset="2"/>
              <a:buChar char="§"/>
            </a:pPr>
            <a:r>
              <a:rPr lang="cs-CZ" altLang="cs-CZ" sz="1600" dirty="0">
                <a:latin typeface="+mn-lt"/>
              </a:rPr>
              <a:t>Většina ATP je intracelulární</a:t>
            </a:r>
          </a:p>
          <a:p>
            <a:pPr>
              <a:spcBef>
                <a:spcPts val="150"/>
              </a:spcBef>
              <a:buSzTx/>
              <a:buFontTx/>
              <a:buNone/>
            </a:pPr>
            <a:endParaRPr lang="cs-CZ" altLang="cs-CZ" sz="800" b="1" u="sng" dirty="0">
              <a:latin typeface="+mn-lt"/>
            </a:endParaRPr>
          </a:p>
          <a:p>
            <a:pPr>
              <a:spcBef>
                <a:spcPts val="150"/>
              </a:spcBef>
              <a:buSzTx/>
              <a:buFontTx/>
              <a:buNone/>
            </a:pPr>
            <a:r>
              <a:rPr lang="cs-CZ" altLang="cs-CZ" sz="1600" b="1" u="sng" dirty="0" err="1">
                <a:latin typeface="+mn-lt"/>
              </a:rPr>
              <a:t>Signalní</a:t>
            </a:r>
            <a:r>
              <a:rPr lang="cs-CZ" altLang="cs-CZ" sz="1600" b="1" u="sng" dirty="0">
                <a:latin typeface="+mn-lt"/>
              </a:rPr>
              <a:t> molekuly</a:t>
            </a:r>
          </a:p>
          <a:p>
            <a:pPr lvl="1">
              <a:spcBef>
                <a:spcPts val="150"/>
              </a:spcBef>
              <a:buFont typeface="Wingdings" panose="05000000000000000000" pitchFamily="2" charset="2"/>
              <a:buChar char="§"/>
            </a:pPr>
            <a:r>
              <a:rPr lang="cs-CZ" altLang="cs-CZ" sz="1600" dirty="0">
                <a:latin typeface="+mn-lt"/>
              </a:rPr>
              <a:t>Intracelulární signalizace</a:t>
            </a:r>
          </a:p>
          <a:p>
            <a:pPr lvl="1">
              <a:spcBef>
                <a:spcPts val="150"/>
              </a:spcBef>
              <a:buFont typeface="Wingdings" panose="05000000000000000000" pitchFamily="2" charset="2"/>
              <a:buChar char="§"/>
            </a:pPr>
            <a:r>
              <a:rPr lang="cs-CZ" altLang="cs-CZ" sz="1600" dirty="0">
                <a:latin typeface="+mn-lt"/>
              </a:rPr>
              <a:t>Např. </a:t>
            </a:r>
            <a:r>
              <a:rPr lang="cs-CZ" altLang="cs-CZ" sz="1600" dirty="0" err="1">
                <a:latin typeface="+mn-lt"/>
              </a:rPr>
              <a:t>cAMP</a:t>
            </a:r>
            <a:r>
              <a:rPr lang="cs-CZ" altLang="cs-CZ" sz="1600" dirty="0">
                <a:latin typeface="+mn-lt"/>
              </a:rPr>
              <a:t> a </a:t>
            </a:r>
            <a:r>
              <a:rPr lang="cs-CZ" altLang="cs-CZ" sz="1600" dirty="0" err="1">
                <a:latin typeface="+mn-lt"/>
              </a:rPr>
              <a:t>cGMP</a:t>
            </a:r>
            <a:r>
              <a:rPr lang="cs-CZ" altLang="cs-CZ" sz="1600" dirty="0">
                <a:latin typeface="+mn-lt"/>
              </a:rPr>
              <a:t> </a:t>
            </a:r>
            <a:endParaRPr lang="cs-CZ" altLang="cs-CZ" sz="1600" dirty="0" smtClean="0">
              <a:latin typeface="+mn-lt"/>
            </a:endParaRPr>
          </a:p>
          <a:p>
            <a:pPr marL="468313" lvl="1" indent="0">
              <a:spcBef>
                <a:spcPts val="150"/>
              </a:spcBef>
              <a:buNone/>
            </a:pPr>
            <a:r>
              <a:rPr lang="cs-CZ" altLang="cs-CZ" sz="1600" dirty="0">
                <a:latin typeface="+mn-lt"/>
              </a:rPr>
              <a:t> </a:t>
            </a:r>
            <a:r>
              <a:rPr lang="cs-CZ" altLang="cs-CZ" sz="1600" dirty="0" smtClean="0">
                <a:latin typeface="+mn-lt"/>
              </a:rPr>
              <a:t>      (</a:t>
            </a:r>
            <a:r>
              <a:rPr lang="cs-CZ" altLang="cs-CZ" sz="1600" dirty="0">
                <a:latin typeface="+mn-lt"/>
              </a:rPr>
              <a:t>second messenger)</a:t>
            </a:r>
            <a:endParaRPr lang="cs-CZ" altLang="cs-CZ" sz="1600" b="1" dirty="0">
              <a:latin typeface="+mn-lt"/>
            </a:endParaRPr>
          </a:p>
          <a:p>
            <a:pPr>
              <a:spcBef>
                <a:spcPts val="150"/>
              </a:spcBef>
              <a:buSzTx/>
              <a:buFont typeface="Arial MT"/>
              <a:buChar char="•"/>
            </a:pPr>
            <a:endParaRPr lang="cs-CZ" altLang="cs-CZ" sz="800" b="1" dirty="0">
              <a:latin typeface="+mn-lt"/>
            </a:endParaRPr>
          </a:p>
          <a:p>
            <a:pPr>
              <a:spcBef>
                <a:spcPts val="150"/>
              </a:spcBef>
              <a:buSzTx/>
              <a:buFontTx/>
              <a:buNone/>
            </a:pPr>
            <a:r>
              <a:rPr lang="cs-CZ" altLang="cs-CZ" sz="1600" b="1" u="sng" dirty="0">
                <a:latin typeface="+mn-lt"/>
              </a:rPr>
              <a:t>Koenzymy</a:t>
            </a:r>
          </a:p>
          <a:p>
            <a:pPr lvl="1">
              <a:spcBef>
                <a:spcPts val="150"/>
              </a:spcBef>
              <a:buFont typeface="Wingdings" panose="05000000000000000000" pitchFamily="2" charset="2"/>
              <a:buChar char="§"/>
            </a:pPr>
            <a:r>
              <a:rPr lang="cs-CZ" altLang="cs-CZ" sz="1600" dirty="0">
                <a:latin typeface="+mn-lt"/>
              </a:rPr>
              <a:t>Např. Koenzym A</a:t>
            </a:r>
          </a:p>
          <a:p>
            <a:pPr lvl="1">
              <a:spcBef>
                <a:spcPts val="100"/>
              </a:spcBef>
              <a:buFont typeface="Wingdings" panose="05000000000000000000" pitchFamily="2" charset="2"/>
              <a:buChar char="§"/>
            </a:pPr>
            <a:endParaRPr lang="cs-CZ" altLang="cs-CZ" sz="1400" dirty="0">
              <a:latin typeface="+mn-lt"/>
            </a:endParaRPr>
          </a:p>
          <a:p>
            <a:pPr lvl="1">
              <a:spcBef>
                <a:spcPts val="100"/>
              </a:spcBef>
              <a:buFont typeface="Wingdings" panose="05000000000000000000" pitchFamily="2" charset="2"/>
              <a:buChar char="§"/>
            </a:pPr>
            <a:endParaRPr lang="cs-CZ" altLang="cs-CZ" sz="1400" b="1" dirty="0">
              <a:latin typeface="+mn-lt"/>
            </a:endParaRPr>
          </a:p>
        </p:txBody>
      </p:sp>
      <p:sp>
        <p:nvSpPr>
          <p:cNvPr id="18435" name="object 19"/>
          <p:cNvSpPr>
            <a:spLocks/>
          </p:cNvSpPr>
          <p:nvPr/>
        </p:nvSpPr>
        <p:spPr bwMode="auto">
          <a:xfrm>
            <a:off x="8616950" y="908050"/>
            <a:ext cx="719138" cy="215900"/>
          </a:xfrm>
          <a:custGeom>
            <a:avLst/>
            <a:gdLst>
              <a:gd name="T0" fmla="*/ 709677 w 720090"/>
              <a:gd name="T1" fmla="*/ 215443 h 215900"/>
              <a:gd name="T2" fmla="*/ 0 w 720090"/>
              <a:gd name="T3" fmla="*/ 215443 h 215900"/>
              <a:gd name="T4" fmla="*/ 0 w 720090"/>
              <a:gd name="T5" fmla="*/ 0 h 215900"/>
              <a:gd name="T6" fmla="*/ 709677 w 720090"/>
              <a:gd name="T7" fmla="*/ 0 h 215900"/>
              <a:gd name="T8" fmla="*/ 709677 w 720090"/>
              <a:gd name="T9" fmla="*/ 215443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0090" h="215900">
                <a:moveTo>
                  <a:pt x="720079" y="215443"/>
                </a:moveTo>
                <a:lnTo>
                  <a:pt x="0" y="215443"/>
                </a:lnTo>
                <a:lnTo>
                  <a:pt x="0" y="0"/>
                </a:lnTo>
                <a:lnTo>
                  <a:pt x="720079" y="0"/>
                </a:lnTo>
                <a:lnTo>
                  <a:pt x="720079" y="215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6" name="object 21"/>
          <p:cNvSpPr>
            <a:spLocks/>
          </p:cNvSpPr>
          <p:nvPr/>
        </p:nvSpPr>
        <p:spPr bwMode="auto">
          <a:xfrm>
            <a:off x="9583738" y="908050"/>
            <a:ext cx="1049337" cy="215900"/>
          </a:xfrm>
          <a:custGeom>
            <a:avLst/>
            <a:gdLst>
              <a:gd name="T0" fmla="*/ 1046153 w 1049654"/>
              <a:gd name="T1" fmla="*/ 215443 h 215900"/>
              <a:gd name="T2" fmla="*/ 0 w 1049654"/>
              <a:gd name="T3" fmla="*/ 215443 h 215900"/>
              <a:gd name="T4" fmla="*/ 0 w 1049654"/>
              <a:gd name="T5" fmla="*/ 0 h 215900"/>
              <a:gd name="T6" fmla="*/ 1046153 w 1049654"/>
              <a:gd name="T7" fmla="*/ 0 h 215900"/>
              <a:gd name="T8" fmla="*/ 1046153 w 1049654"/>
              <a:gd name="T9" fmla="*/ 215443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9654" h="215900">
                <a:moveTo>
                  <a:pt x="1049635" y="215443"/>
                </a:moveTo>
                <a:lnTo>
                  <a:pt x="0" y="215443"/>
                </a:lnTo>
                <a:lnTo>
                  <a:pt x="0" y="0"/>
                </a:lnTo>
                <a:lnTo>
                  <a:pt x="1049635" y="0"/>
                </a:lnTo>
                <a:lnTo>
                  <a:pt x="1049635" y="215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7" name="object 25"/>
          <p:cNvSpPr>
            <a:spLocks/>
          </p:cNvSpPr>
          <p:nvPr/>
        </p:nvSpPr>
        <p:spPr bwMode="auto">
          <a:xfrm>
            <a:off x="9502775" y="2043113"/>
            <a:ext cx="1165225" cy="215900"/>
          </a:xfrm>
          <a:custGeom>
            <a:avLst/>
            <a:gdLst>
              <a:gd name="T0" fmla="*/ 0 w 1165225"/>
              <a:gd name="T1" fmla="*/ 0 h 215900"/>
              <a:gd name="T2" fmla="*/ 1164884 w 1165225"/>
              <a:gd name="T3" fmla="*/ 0 h 215900"/>
              <a:gd name="T4" fmla="*/ 1164884 w 1165225"/>
              <a:gd name="T5" fmla="*/ 215443 h 215900"/>
              <a:gd name="T6" fmla="*/ 0 w 1165225"/>
              <a:gd name="T7" fmla="*/ 215443 h 215900"/>
              <a:gd name="T8" fmla="*/ 0 w 1165225"/>
              <a:gd name="T9" fmla="*/ 0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5225" h="215900">
                <a:moveTo>
                  <a:pt x="0" y="0"/>
                </a:moveTo>
                <a:lnTo>
                  <a:pt x="1164884" y="0"/>
                </a:lnTo>
                <a:lnTo>
                  <a:pt x="1164884" y="215443"/>
                </a:lnTo>
                <a:lnTo>
                  <a:pt x="0" y="21544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8" name="object 33"/>
          <p:cNvSpPr>
            <a:spLocks/>
          </p:cNvSpPr>
          <p:nvPr/>
        </p:nvSpPr>
        <p:spPr bwMode="auto">
          <a:xfrm>
            <a:off x="9529763" y="4179888"/>
            <a:ext cx="1138237" cy="215900"/>
          </a:xfrm>
          <a:custGeom>
            <a:avLst/>
            <a:gdLst>
              <a:gd name="T0" fmla="*/ 0 w 1139190"/>
              <a:gd name="T1" fmla="*/ 0 h 215900"/>
              <a:gd name="T2" fmla="*/ 1128394 w 1139190"/>
              <a:gd name="T3" fmla="*/ 0 h 215900"/>
              <a:gd name="T4" fmla="*/ 1128394 w 1139190"/>
              <a:gd name="T5" fmla="*/ 215444 h 215900"/>
              <a:gd name="T6" fmla="*/ 0 w 1139190"/>
              <a:gd name="T7" fmla="*/ 215444 h 215900"/>
              <a:gd name="T8" fmla="*/ 0 w 1139190"/>
              <a:gd name="T9" fmla="*/ 0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9190" h="215900">
                <a:moveTo>
                  <a:pt x="0" y="0"/>
                </a:moveTo>
                <a:lnTo>
                  <a:pt x="1138831" y="0"/>
                </a:lnTo>
                <a:lnTo>
                  <a:pt x="1138831" y="215444"/>
                </a:lnTo>
                <a:lnTo>
                  <a:pt x="0" y="2154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9" name="object 36"/>
          <p:cNvSpPr>
            <a:spLocks/>
          </p:cNvSpPr>
          <p:nvPr/>
        </p:nvSpPr>
        <p:spPr bwMode="auto">
          <a:xfrm>
            <a:off x="9507538" y="5203825"/>
            <a:ext cx="1052512" cy="215900"/>
          </a:xfrm>
          <a:custGeom>
            <a:avLst/>
            <a:gdLst>
              <a:gd name="T0" fmla="*/ 1049119 w 1052829"/>
              <a:gd name="T1" fmla="*/ 215444 h 215900"/>
              <a:gd name="T2" fmla="*/ 0 w 1052829"/>
              <a:gd name="T3" fmla="*/ 215444 h 215900"/>
              <a:gd name="T4" fmla="*/ 0 w 1052829"/>
              <a:gd name="T5" fmla="*/ 0 h 215900"/>
              <a:gd name="T6" fmla="*/ 1049119 w 1052829"/>
              <a:gd name="T7" fmla="*/ 0 h 215900"/>
              <a:gd name="T8" fmla="*/ 1049119 w 1052829"/>
              <a:gd name="T9" fmla="*/ 215444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829" h="215900">
                <a:moveTo>
                  <a:pt x="1052600" y="215444"/>
                </a:moveTo>
                <a:lnTo>
                  <a:pt x="0" y="215444"/>
                </a:lnTo>
                <a:lnTo>
                  <a:pt x="0" y="0"/>
                </a:lnTo>
                <a:lnTo>
                  <a:pt x="1052600" y="0"/>
                </a:lnTo>
                <a:lnTo>
                  <a:pt x="1052600" y="2154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40" name="object 41"/>
          <p:cNvSpPr>
            <a:spLocks/>
          </p:cNvSpPr>
          <p:nvPr/>
        </p:nvSpPr>
        <p:spPr bwMode="auto">
          <a:xfrm>
            <a:off x="9537700" y="6253163"/>
            <a:ext cx="1130300" cy="215900"/>
          </a:xfrm>
          <a:custGeom>
            <a:avLst/>
            <a:gdLst>
              <a:gd name="T0" fmla="*/ 0 w 1130934"/>
              <a:gd name="T1" fmla="*/ 0 h 215900"/>
              <a:gd name="T2" fmla="*/ 1123440 w 1130934"/>
              <a:gd name="T3" fmla="*/ 0 h 215900"/>
              <a:gd name="T4" fmla="*/ 1123440 w 1130934"/>
              <a:gd name="T5" fmla="*/ 215444 h 215900"/>
              <a:gd name="T6" fmla="*/ 0 w 1130934"/>
              <a:gd name="T7" fmla="*/ 215444 h 215900"/>
              <a:gd name="T8" fmla="*/ 0 w 1130934"/>
              <a:gd name="T9" fmla="*/ 0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0934" h="215900">
                <a:moveTo>
                  <a:pt x="0" y="0"/>
                </a:moveTo>
                <a:lnTo>
                  <a:pt x="1130392" y="0"/>
                </a:lnTo>
                <a:lnTo>
                  <a:pt x="1130392" y="215444"/>
                </a:lnTo>
                <a:lnTo>
                  <a:pt x="0" y="2154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8441" name="Picture 2"/>
          <p:cNvPicPr>
            <a:picLocks noChangeAspect="1" noChangeArrowheads="1"/>
          </p:cNvPicPr>
          <p:nvPr/>
        </p:nvPicPr>
        <p:blipFill>
          <a:blip r:embed="rId3">
            <a:extLst>
              <a:ext uri="{28A0092B-C50C-407E-A947-70E740481C1C}">
                <a14:useLocalDpi xmlns:a14="http://schemas.microsoft.com/office/drawing/2010/main" val="0"/>
              </a:ext>
            </a:extLst>
          </a:blip>
          <a:srcRect l="21040" t="13957" r="21059"/>
          <a:stretch>
            <a:fillRect/>
          </a:stretch>
        </p:blipFill>
        <p:spPr bwMode="auto">
          <a:xfrm>
            <a:off x="3907559" y="3391285"/>
            <a:ext cx="3436257" cy="286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216" y="971356"/>
            <a:ext cx="3330694" cy="215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0195" y="1032394"/>
            <a:ext cx="2662238"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8" name="Rectangle 2"/>
          <p:cNvSpPr>
            <a:spLocks noGrp="1" noChangeArrowheads="1"/>
          </p:cNvSpPr>
          <p:nvPr>
            <p:ph type="title"/>
          </p:nvPr>
        </p:nvSpPr>
        <p:spPr>
          <a:xfrm>
            <a:off x="144463" y="115888"/>
            <a:ext cx="11903075" cy="646112"/>
          </a:xfrm>
          <a:solidFill>
            <a:schemeClr val="bg1"/>
          </a:solidFill>
        </p:spPr>
        <p:txBody>
          <a:bodyPr>
            <a:spAutoFit/>
          </a:bodyPr>
          <a:lstStyle/>
          <a:p>
            <a:pPr algn="ctr" eaLnBrk="1" hangingPunct="1">
              <a:defRPr/>
            </a:pPr>
            <a:r>
              <a:rPr lang="cs-CZ" altLang="cs-CZ" sz="3600" cap="all" dirty="0" smtClean="0">
                <a:solidFill>
                  <a:schemeClr val="tx1"/>
                </a:solidFill>
              </a:rPr>
              <a:t>Nukleosid </a:t>
            </a:r>
            <a:r>
              <a:rPr lang="cs-CZ" altLang="cs-CZ" sz="3600" cap="all" dirty="0" smtClean="0">
                <a:solidFill>
                  <a:schemeClr val="tx1"/>
                </a:solidFill>
                <a:sym typeface="Symbol" panose="05050102010706020507" pitchFamily="18" charset="2"/>
              </a:rPr>
              <a:t></a:t>
            </a:r>
            <a:r>
              <a:rPr lang="cs-CZ" altLang="cs-CZ" sz="3600" cap="all" dirty="0" smtClean="0">
                <a:solidFill>
                  <a:schemeClr val="tx1"/>
                </a:solidFill>
              </a:rPr>
              <a:t> nukleotid </a:t>
            </a:r>
            <a:r>
              <a:rPr lang="cs-CZ" altLang="cs-CZ" sz="3600" cap="all" dirty="0" smtClean="0">
                <a:solidFill>
                  <a:schemeClr val="tx1"/>
                </a:solidFill>
                <a:sym typeface="Symbol" panose="05050102010706020507" pitchFamily="18" charset="2"/>
              </a:rPr>
              <a:t></a:t>
            </a:r>
            <a:r>
              <a:rPr lang="cs-CZ" altLang="cs-CZ" sz="3600" cap="all" dirty="0" smtClean="0">
                <a:solidFill>
                  <a:schemeClr val="tx1"/>
                </a:solidFill>
              </a:rPr>
              <a:t> báze </a:t>
            </a:r>
            <a:r>
              <a:rPr lang="cs-CZ" altLang="cs-CZ" sz="3600" cap="all" dirty="0" smtClean="0">
                <a:solidFill>
                  <a:schemeClr val="tx1"/>
                </a:solidFill>
                <a:sym typeface="Symbol" panose="05050102010706020507" pitchFamily="18" charset="2"/>
              </a:rPr>
              <a:t></a:t>
            </a:r>
            <a:r>
              <a:rPr lang="cs-CZ" altLang="cs-CZ" sz="3600" cap="all" dirty="0" smtClean="0">
                <a:solidFill>
                  <a:schemeClr val="tx1"/>
                </a:solidFill>
              </a:rPr>
              <a:t> DNA</a:t>
            </a:r>
          </a:p>
        </p:txBody>
      </p:sp>
      <p:sp>
        <p:nvSpPr>
          <p:cNvPr id="2" name="TextovéPole 1"/>
          <p:cNvSpPr txBox="1"/>
          <p:nvPr/>
        </p:nvSpPr>
        <p:spPr>
          <a:xfrm>
            <a:off x="7343815" y="3248245"/>
            <a:ext cx="4858617" cy="3662541"/>
          </a:xfrm>
          <a:prstGeom prst="rect">
            <a:avLst/>
          </a:prstGeom>
          <a:noFill/>
        </p:spPr>
        <p:txBody>
          <a:bodyPr wrap="square" rtlCol="0">
            <a:spAutoFit/>
          </a:bodyPr>
          <a:lstStyle/>
          <a:p>
            <a:r>
              <a:rPr lang="cs-CZ" sz="1400" b="1" dirty="0" smtClean="0"/>
              <a:t>Adenosin</a:t>
            </a:r>
          </a:p>
          <a:p>
            <a:pPr marL="171450" indent="-171450">
              <a:buFont typeface="Arial" panose="020B0604020202020204" pitchFamily="34" charset="0"/>
              <a:buChar char="•"/>
            </a:pPr>
            <a:r>
              <a:rPr lang="cs-CZ" sz="1100" dirty="0" smtClean="0"/>
              <a:t>stavba NK </a:t>
            </a:r>
          </a:p>
          <a:p>
            <a:pPr marL="171450" indent="-171450">
              <a:buFont typeface="Arial" panose="020B0604020202020204" pitchFamily="34" charset="0"/>
              <a:buChar char="•"/>
            </a:pPr>
            <a:r>
              <a:rPr lang="cs-CZ" sz="1100" b="1" dirty="0" smtClean="0"/>
              <a:t>energeticky</a:t>
            </a:r>
            <a:r>
              <a:rPr lang="cs-CZ" sz="1100" dirty="0" smtClean="0"/>
              <a:t> bohaté sloučeniny ATP, ADP</a:t>
            </a:r>
            <a:r>
              <a:rPr lang="cs-CZ" sz="1100" dirty="0"/>
              <a:t>, </a:t>
            </a:r>
            <a:r>
              <a:rPr lang="cs-CZ" sz="1100" dirty="0" smtClean="0"/>
              <a:t>AMP</a:t>
            </a:r>
          </a:p>
          <a:p>
            <a:pPr marL="171450" indent="-171450">
              <a:buFont typeface="Arial" panose="020B0604020202020204" pitchFamily="34" charset="0"/>
              <a:buChar char="•"/>
            </a:pPr>
            <a:r>
              <a:rPr lang="cs-CZ" sz="1100" dirty="0" err="1" smtClean="0"/>
              <a:t>kofaktory</a:t>
            </a:r>
            <a:r>
              <a:rPr lang="cs-CZ" sz="1100" dirty="0" smtClean="0"/>
              <a:t> (koenzym </a:t>
            </a:r>
            <a:r>
              <a:rPr lang="cs-CZ" sz="1100" dirty="0"/>
              <a:t>A, NADPH, </a:t>
            </a:r>
            <a:r>
              <a:rPr lang="cs-CZ" sz="1100" dirty="0" smtClean="0"/>
              <a:t>NADH) - </a:t>
            </a:r>
          </a:p>
          <a:p>
            <a:pPr marL="171450" indent="-171450">
              <a:buFont typeface="Arial" panose="020B0604020202020204" pitchFamily="34" charset="0"/>
              <a:buChar char="•"/>
            </a:pPr>
            <a:r>
              <a:rPr lang="en-US" sz="1100" dirty="0" err="1" smtClean="0"/>
              <a:t>radikál</a:t>
            </a:r>
            <a:r>
              <a:rPr lang="en-US" sz="1100" dirty="0" smtClean="0"/>
              <a:t> </a:t>
            </a:r>
            <a:r>
              <a:rPr lang="en-US" sz="1100" dirty="0"/>
              <a:t>v </a:t>
            </a:r>
            <a:r>
              <a:rPr lang="en-US" sz="1100" dirty="0" err="1"/>
              <a:t>kofaktoru</a:t>
            </a:r>
            <a:r>
              <a:rPr lang="en-US" sz="1100" dirty="0"/>
              <a:t> </a:t>
            </a:r>
            <a:r>
              <a:rPr lang="en-US" sz="1100" dirty="0" err="1"/>
              <a:t>transferázy</a:t>
            </a:r>
            <a:r>
              <a:rPr lang="en-US" sz="1100" dirty="0"/>
              <a:t> S-</a:t>
            </a:r>
            <a:r>
              <a:rPr lang="en-US" sz="1100" dirty="0" err="1"/>
              <a:t>adenosylmethioninu</a:t>
            </a:r>
            <a:r>
              <a:rPr lang="en-US" sz="1100" dirty="0"/>
              <a:t> (SAM</a:t>
            </a:r>
            <a:r>
              <a:rPr lang="en-US" sz="1100" dirty="0" smtClean="0"/>
              <a:t>)</a:t>
            </a:r>
            <a:endParaRPr lang="cs-CZ" sz="1100" dirty="0" smtClean="0"/>
          </a:p>
          <a:p>
            <a:pPr marL="171450" indent="-171450">
              <a:buFont typeface="Arial" panose="020B0604020202020204" pitchFamily="34" charset="0"/>
              <a:buChar char="•"/>
            </a:pPr>
            <a:r>
              <a:rPr lang="cs-CZ" sz="1100" dirty="0" err="1"/>
              <a:t>c</a:t>
            </a:r>
            <a:r>
              <a:rPr lang="en-US" sz="1100" dirty="0" err="1" smtClean="0"/>
              <a:t>yklický</a:t>
            </a:r>
            <a:r>
              <a:rPr lang="en-US" sz="1100" dirty="0" smtClean="0"/>
              <a:t> </a:t>
            </a:r>
            <a:r>
              <a:rPr lang="en-US" sz="1100" dirty="0" err="1"/>
              <a:t>adenosinmonofosfát</a:t>
            </a:r>
            <a:r>
              <a:rPr lang="en-US" sz="1100" dirty="0"/>
              <a:t> (</a:t>
            </a:r>
            <a:r>
              <a:rPr lang="en-US" sz="1100" dirty="0" err="1"/>
              <a:t>cAMP</a:t>
            </a:r>
            <a:r>
              <a:rPr lang="en-US" sz="1100" dirty="0"/>
              <a:t>) </a:t>
            </a:r>
            <a:r>
              <a:rPr lang="cs-CZ" sz="1100" dirty="0" smtClean="0"/>
              <a:t>- </a:t>
            </a:r>
            <a:r>
              <a:rPr lang="en-US" sz="1100" b="1" dirty="0" err="1" smtClean="0"/>
              <a:t>buněčn</a:t>
            </a:r>
            <a:r>
              <a:rPr lang="cs-CZ" sz="1100" b="1" dirty="0" smtClean="0"/>
              <a:t>á</a:t>
            </a:r>
            <a:r>
              <a:rPr lang="en-US" sz="1100" b="1" dirty="0" smtClean="0"/>
              <a:t> </a:t>
            </a:r>
            <a:r>
              <a:rPr lang="en-US" sz="1100" b="1" dirty="0" err="1" smtClean="0"/>
              <a:t>signalizac</a:t>
            </a:r>
            <a:r>
              <a:rPr lang="cs-CZ" sz="1100" b="1" dirty="0" smtClean="0"/>
              <a:t>e</a:t>
            </a:r>
          </a:p>
          <a:p>
            <a:pPr marL="171450" indent="-171450">
              <a:buFont typeface="Arial" panose="020B0604020202020204" pitchFamily="34" charset="0"/>
              <a:buChar char="•"/>
            </a:pPr>
            <a:r>
              <a:rPr lang="cs-CZ" sz="1100" dirty="0"/>
              <a:t>vit. </a:t>
            </a:r>
            <a:r>
              <a:rPr lang="cs-CZ" sz="1100" dirty="0" smtClean="0"/>
              <a:t>B12</a:t>
            </a:r>
          </a:p>
          <a:p>
            <a:pPr marL="171450" indent="-171450">
              <a:buFont typeface="Arial" panose="020B0604020202020204" pitchFamily="34" charset="0"/>
              <a:buChar char="•"/>
            </a:pPr>
            <a:r>
              <a:rPr lang="en-US" sz="1100" dirty="0" err="1" smtClean="0"/>
              <a:t>lé</a:t>
            </a:r>
            <a:r>
              <a:rPr lang="cs-CZ" sz="1100" dirty="0" smtClean="0"/>
              <a:t>čivo –</a:t>
            </a:r>
            <a:r>
              <a:rPr lang="cs-CZ" sz="1100" dirty="0" err="1" smtClean="0"/>
              <a:t>antiarytmikum</a:t>
            </a:r>
            <a:endParaRPr lang="cs-CZ" sz="1100" dirty="0" smtClean="0"/>
          </a:p>
          <a:p>
            <a:pPr marL="171450" indent="-171450">
              <a:buFont typeface="Arial" panose="020B0604020202020204" pitchFamily="34" charset="0"/>
              <a:buChar char="•"/>
            </a:pPr>
            <a:endParaRPr lang="cs-CZ" sz="1100" dirty="0"/>
          </a:p>
          <a:p>
            <a:pPr marL="171450" indent="-171450">
              <a:buFont typeface="Arial" panose="020B0604020202020204" pitchFamily="34" charset="0"/>
              <a:buChar char="•"/>
            </a:pPr>
            <a:r>
              <a:rPr lang="cs-CZ" sz="1000" dirty="0"/>
              <a:t>funkce </a:t>
            </a:r>
            <a:r>
              <a:rPr lang="en-US" sz="1000" dirty="0" err="1"/>
              <a:t>neuromodulátor</a:t>
            </a:r>
            <a:r>
              <a:rPr lang="cs-CZ" sz="1000" dirty="0"/>
              <a:t>u</a:t>
            </a:r>
            <a:r>
              <a:rPr lang="en-US" sz="1000" dirty="0"/>
              <a:t> a </a:t>
            </a:r>
            <a:r>
              <a:rPr lang="en-US" sz="1000" dirty="0" err="1"/>
              <a:t>homeostatick</a:t>
            </a:r>
            <a:r>
              <a:rPr lang="cs-CZ" sz="1000" dirty="0" err="1"/>
              <a:t>ého</a:t>
            </a:r>
            <a:r>
              <a:rPr lang="en-US" sz="1000" dirty="0"/>
              <a:t> </a:t>
            </a:r>
            <a:r>
              <a:rPr lang="en-US" sz="1000" dirty="0" err="1"/>
              <a:t>regulátor</a:t>
            </a:r>
            <a:r>
              <a:rPr lang="cs-CZ" sz="1000" dirty="0"/>
              <a:t>u </a:t>
            </a:r>
            <a:r>
              <a:rPr lang="en-US" sz="1000" dirty="0"/>
              <a:t>(</a:t>
            </a:r>
            <a:r>
              <a:rPr lang="en-US" sz="1000" dirty="0" smtClean="0"/>
              <a:t>re</a:t>
            </a:r>
            <a:r>
              <a:rPr lang="cs-CZ" sz="1000" dirty="0" smtClean="0"/>
              <a:t>g.</a:t>
            </a:r>
            <a:r>
              <a:rPr lang="en-US" sz="1000" dirty="0" smtClean="0"/>
              <a:t> </a:t>
            </a:r>
            <a:r>
              <a:rPr lang="en-US" sz="1000" dirty="0"/>
              <a:t>stability </a:t>
            </a:r>
            <a:r>
              <a:rPr lang="en-US" sz="1000" dirty="0" err="1" smtClean="0"/>
              <a:t>vnitř</a:t>
            </a:r>
            <a:r>
              <a:rPr lang="cs-CZ" sz="1000" dirty="0" smtClean="0"/>
              <a:t>.</a:t>
            </a:r>
            <a:r>
              <a:rPr lang="en-US" sz="1000" dirty="0" smtClean="0"/>
              <a:t> </a:t>
            </a:r>
            <a:r>
              <a:rPr lang="en-US" sz="1000" dirty="0" err="1"/>
              <a:t>prostředí</a:t>
            </a:r>
            <a:r>
              <a:rPr lang="en-US" sz="1000" dirty="0"/>
              <a:t>).</a:t>
            </a:r>
          </a:p>
          <a:p>
            <a:pPr marL="171450" indent="-171450">
              <a:buFont typeface="Arial" panose="020B0604020202020204" pitchFamily="34" charset="0"/>
              <a:buChar char="•"/>
            </a:pPr>
            <a:r>
              <a:rPr lang="cs-CZ" sz="1000" dirty="0"/>
              <a:t>b</a:t>
            </a:r>
            <a:r>
              <a:rPr lang="en-US" sz="1000" dirty="0" err="1"/>
              <a:t>lok</a:t>
            </a:r>
            <a:r>
              <a:rPr lang="cs-CZ" sz="1000" dirty="0" err="1"/>
              <a:t>ace</a:t>
            </a:r>
            <a:r>
              <a:rPr lang="en-US" sz="1000" dirty="0"/>
              <a:t> </a:t>
            </a:r>
            <a:r>
              <a:rPr lang="en-US" sz="1000" dirty="0" err="1"/>
              <a:t>uvolňování</a:t>
            </a:r>
            <a:r>
              <a:rPr lang="en-US" sz="1000" dirty="0"/>
              <a:t> </a:t>
            </a:r>
            <a:r>
              <a:rPr lang="en-US" sz="1000" dirty="0" err="1"/>
              <a:t>všech</a:t>
            </a:r>
            <a:r>
              <a:rPr lang="en-US" sz="1000" dirty="0"/>
              <a:t> </a:t>
            </a:r>
            <a:r>
              <a:rPr lang="en-US" sz="1000" dirty="0" err="1"/>
              <a:t>aktivujících</a:t>
            </a:r>
            <a:r>
              <a:rPr lang="en-US" sz="1000" dirty="0"/>
              <a:t> </a:t>
            </a:r>
            <a:r>
              <a:rPr lang="en-US" sz="1000" dirty="0" err="1"/>
              <a:t>neurotransmiterů</a:t>
            </a:r>
            <a:r>
              <a:rPr lang="cs-CZ" sz="1000" dirty="0"/>
              <a:t> -</a:t>
            </a:r>
            <a:r>
              <a:rPr lang="en-US" sz="1000" dirty="0" err="1"/>
              <a:t>rozšíření</a:t>
            </a:r>
            <a:r>
              <a:rPr lang="en-US" sz="1000" dirty="0"/>
              <a:t> </a:t>
            </a:r>
            <a:r>
              <a:rPr lang="en-US" sz="1000" dirty="0" err="1"/>
              <a:t>krevních</a:t>
            </a:r>
            <a:r>
              <a:rPr lang="en-US" sz="1000" dirty="0"/>
              <a:t> </a:t>
            </a:r>
            <a:r>
              <a:rPr lang="en-US" sz="1000" dirty="0" err="1"/>
              <a:t>cév</a:t>
            </a:r>
            <a:r>
              <a:rPr lang="en-US" sz="1000" dirty="0"/>
              <a:t> a </a:t>
            </a:r>
            <a:r>
              <a:rPr lang="en-US" sz="1000" dirty="0" err="1"/>
              <a:t>pokles</a:t>
            </a:r>
            <a:r>
              <a:rPr lang="en-US" sz="1000" dirty="0"/>
              <a:t> </a:t>
            </a:r>
            <a:r>
              <a:rPr lang="en-US" sz="1000" dirty="0" err="1"/>
              <a:t>krevního</a:t>
            </a:r>
            <a:r>
              <a:rPr lang="en-US" sz="1000" dirty="0"/>
              <a:t> </a:t>
            </a:r>
            <a:r>
              <a:rPr lang="en-US" sz="1000" dirty="0" err="1"/>
              <a:t>tlaku</a:t>
            </a:r>
            <a:r>
              <a:rPr lang="cs-CZ" sz="1000" dirty="0"/>
              <a:t>, a</a:t>
            </a:r>
            <a:r>
              <a:rPr lang="en-US" sz="1000" dirty="0" err="1"/>
              <a:t>denosin</a:t>
            </a:r>
            <a:r>
              <a:rPr lang="en-US" sz="1000" dirty="0"/>
              <a:t> </a:t>
            </a:r>
            <a:r>
              <a:rPr lang="en-US" sz="1000" dirty="0" err="1"/>
              <a:t>snižuje</a:t>
            </a:r>
            <a:r>
              <a:rPr lang="en-US" sz="1000" dirty="0"/>
              <a:t> </a:t>
            </a:r>
            <a:r>
              <a:rPr lang="en-US" sz="1000" dirty="0" err="1"/>
              <a:t>srdeční</a:t>
            </a:r>
            <a:r>
              <a:rPr lang="en-US" sz="1000" dirty="0"/>
              <a:t> </a:t>
            </a:r>
            <a:r>
              <a:rPr lang="en-US" sz="1000" dirty="0" err="1"/>
              <a:t>frekvenci</a:t>
            </a:r>
            <a:r>
              <a:rPr lang="cs-CZ" sz="1000" dirty="0"/>
              <a:t> (léčba </a:t>
            </a:r>
            <a:r>
              <a:rPr lang="cs-CZ" sz="1000" dirty="0" err="1"/>
              <a:t>taychykardií</a:t>
            </a:r>
            <a:r>
              <a:rPr lang="cs-CZ" sz="1000" dirty="0"/>
              <a:t>)</a:t>
            </a:r>
            <a:endParaRPr lang="en-US" sz="1000" dirty="0"/>
          </a:p>
          <a:p>
            <a:pPr marL="171450" indent="-171450">
              <a:buFont typeface="Arial" panose="020B0604020202020204" pitchFamily="34" charset="0"/>
              <a:buChar char="•"/>
            </a:pPr>
            <a:r>
              <a:rPr lang="en-US" sz="1000" dirty="0" err="1"/>
              <a:t>inhib</a:t>
            </a:r>
            <a:r>
              <a:rPr lang="cs-CZ" sz="1000" dirty="0" err="1"/>
              <a:t>ice</a:t>
            </a:r>
            <a:r>
              <a:rPr lang="en-US" sz="1000" dirty="0"/>
              <a:t> </a:t>
            </a:r>
            <a:r>
              <a:rPr lang="en-US" sz="1000" dirty="0" err="1"/>
              <a:t>agregac</a:t>
            </a:r>
            <a:r>
              <a:rPr lang="cs-CZ" sz="1000" dirty="0"/>
              <a:t>e</a:t>
            </a:r>
            <a:r>
              <a:rPr lang="en-US" sz="1000" dirty="0"/>
              <a:t> </a:t>
            </a:r>
            <a:r>
              <a:rPr lang="en-US" sz="1000" dirty="0" err="1"/>
              <a:t>krevních</a:t>
            </a:r>
            <a:r>
              <a:rPr lang="en-US" sz="1000" dirty="0"/>
              <a:t> </a:t>
            </a:r>
            <a:r>
              <a:rPr lang="en-US" sz="1000" dirty="0" err="1"/>
              <a:t>destiček</a:t>
            </a:r>
            <a:r>
              <a:rPr lang="en-US" sz="1000" dirty="0"/>
              <a:t> </a:t>
            </a:r>
            <a:endParaRPr lang="cs-CZ" sz="1000" dirty="0"/>
          </a:p>
          <a:p>
            <a:pPr marL="171450" indent="-171450">
              <a:buFont typeface="Arial" panose="020B0604020202020204" pitchFamily="34" charset="0"/>
              <a:buChar char="•"/>
            </a:pPr>
            <a:r>
              <a:rPr lang="cs-CZ" sz="1000" dirty="0"/>
              <a:t>z</a:t>
            </a:r>
            <a:r>
              <a:rPr lang="en-US" sz="1000" dirty="0" err="1"/>
              <a:t>výšené</a:t>
            </a:r>
            <a:r>
              <a:rPr lang="en-US" sz="1000" dirty="0"/>
              <a:t> </a:t>
            </a:r>
            <a:r>
              <a:rPr lang="en-US" sz="1000" dirty="0" err="1"/>
              <a:t>hladiny</a:t>
            </a:r>
            <a:r>
              <a:rPr lang="en-US" sz="1000" dirty="0"/>
              <a:t> </a:t>
            </a:r>
            <a:r>
              <a:rPr lang="en-US" sz="1000" dirty="0" err="1"/>
              <a:t>adenosinu</a:t>
            </a:r>
            <a:r>
              <a:rPr lang="en-US" sz="1000" dirty="0"/>
              <a:t> </a:t>
            </a:r>
            <a:r>
              <a:rPr lang="cs-CZ" sz="1000" dirty="0"/>
              <a:t>-</a:t>
            </a:r>
            <a:r>
              <a:rPr lang="en-US" sz="1000" dirty="0" err="1"/>
              <a:t>sniž</a:t>
            </a:r>
            <a:r>
              <a:rPr lang="cs-CZ" sz="1000" dirty="0" err="1"/>
              <a:t>ení</a:t>
            </a:r>
            <a:r>
              <a:rPr lang="en-US" sz="1000" dirty="0"/>
              <a:t> </a:t>
            </a:r>
            <a:r>
              <a:rPr lang="en-US" sz="1000" dirty="0" err="1"/>
              <a:t>zánět</a:t>
            </a:r>
            <a:r>
              <a:rPr lang="cs-CZ" sz="1000" dirty="0"/>
              <a:t>u- </a:t>
            </a:r>
            <a:r>
              <a:rPr lang="en-US" sz="1000" dirty="0" err="1"/>
              <a:t>aktiv</a:t>
            </a:r>
            <a:r>
              <a:rPr lang="cs-CZ" sz="1000" dirty="0" err="1"/>
              <a:t>ace</a:t>
            </a:r>
            <a:r>
              <a:rPr lang="en-US" sz="1000" dirty="0"/>
              <a:t> </a:t>
            </a:r>
            <a:r>
              <a:rPr lang="cs-CZ" sz="1000" dirty="0"/>
              <a:t>/inhibice -</a:t>
            </a:r>
            <a:r>
              <a:rPr lang="en-US" sz="1000" dirty="0" err="1"/>
              <a:t>neutrofilní</a:t>
            </a:r>
            <a:r>
              <a:rPr lang="en-US" sz="1000" dirty="0"/>
              <a:t> </a:t>
            </a:r>
            <a:r>
              <a:rPr lang="en-US" sz="1000" dirty="0" err="1"/>
              <a:t>granulocyty</a:t>
            </a:r>
            <a:r>
              <a:rPr lang="en-US" sz="1000" dirty="0"/>
              <a:t> a </a:t>
            </a:r>
            <a:r>
              <a:rPr lang="en-US" sz="1000" dirty="0" err="1"/>
              <a:t>fagocytózu</a:t>
            </a:r>
            <a:endParaRPr lang="en-US" sz="1000" dirty="0"/>
          </a:p>
          <a:p>
            <a:pPr marL="171450" indent="-171450">
              <a:buFont typeface="Arial" panose="020B0604020202020204" pitchFamily="34" charset="0"/>
              <a:buChar char="•"/>
            </a:pPr>
            <a:r>
              <a:rPr lang="en-US" sz="1000" dirty="0" err="1" smtClean="0"/>
              <a:t>bdění</a:t>
            </a:r>
            <a:r>
              <a:rPr lang="en-US" sz="1000" dirty="0" smtClean="0"/>
              <a:t> </a:t>
            </a:r>
            <a:r>
              <a:rPr lang="en-US" sz="1000" dirty="0"/>
              <a:t>a </a:t>
            </a:r>
            <a:r>
              <a:rPr lang="en-US" sz="1000" dirty="0" err="1" smtClean="0"/>
              <a:t>spánek</a:t>
            </a:r>
            <a:r>
              <a:rPr lang="cs-CZ" sz="1000" dirty="0" smtClean="0"/>
              <a:t> –i</a:t>
            </a:r>
            <a:r>
              <a:rPr lang="en-US" sz="1000" dirty="0" err="1" smtClean="0"/>
              <a:t>nhib</a:t>
            </a:r>
            <a:r>
              <a:rPr lang="cs-CZ" sz="1000" dirty="0" err="1" smtClean="0"/>
              <a:t>ice</a:t>
            </a:r>
            <a:r>
              <a:rPr lang="cs-CZ" sz="1000" dirty="0" smtClean="0"/>
              <a:t> </a:t>
            </a:r>
            <a:r>
              <a:rPr lang="en-US" sz="1000" dirty="0" err="1" smtClean="0"/>
              <a:t>centra</a:t>
            </a:r>
            <a:r>
              <a:rPr lang="en-US" sz="1000" dirty="0" smtClean="0"/>
              <a:t> </a:t>
            </a:r>
            <a:r>
              <a:rPr lang="en-US" sz="1000" dirty="0" err="1"/>
              <a:t>probuzení</a:t>
            </a:r>
            <a:r>
              <a:rPr lang="en-US" sz="1000" dirty="0"/>
              <a:t> a </a:t>
            </a:r>
            <a:r>
              <a:rPr lang="en-US" sz="1000" dirty="0" err="1"/>
              <a:t>bdění</a:t>
            </a:r>
            <a:r>
              <a:rPr lang="en-US" sz="1000" dirty="0"/>
              <a:t> </a:t>
            </a:r>
            <a:r>
              <a:rPr lang="en-US" sz="1000" dirty="0" err="1" smtClean="0"/>
              <a:t>neurotransmiterem</a:t>
            </a:r>
            <a:r>
              <a:rPr lang="en-US" sz="1000" dirty="0" smtClean="0"/>
              <a:t> GABA</a:t>
            </a:r>
            <a:r>
              <a:rPr lang="cs-CZ" sz="1000" dirty="0" smtClean="0"/>
              <a:t>  -</a:t>
            </a:r>
            <a:r>
              <a:rPr lang="en-US" sz="1000" dirty="0" smtClean="0"/>
              <a:t> </a:t>
            </a:r>
            <a:r>
              <a:rPr lang="cs-CZ" sz="1000" dirty="0" smtClean="0"/>
              <a:t>a</a:t>
            </a:r>
            <a:r>
              <a:rPr lang="en-US" sz="1000" dirty="0" err="1" smtClean="0"/>
              <a:t>denosin</a:t>
            </a:r>
            <a:r>
              <a:rPr lang="en-US" sz="1000" dirty="0" smtClean="0"/>
              <a:t> </a:t>
            </a:r>
            <a:r>
              <a:rPr lang="cs-CZ" sz="1000" dirty="0" smtClean="0"/>
              <a:t>- </a:t>
            </a:r>
            <a:r>
              <a:rPr lang="en-US" sz="1000" dirty="0" err="1" smtClean="0"/>
              <a:t>produkt</a:t>
            </a:r>
            <a:r>
              <a:rPr lang="en-US" sz="1000" dirty="0" smtClean="0"/>
              <a:t> </a:t>
            </a:r>
            <a:r>
              <a:rPr lang="en-US" sz="1000" dirty="0" err="1"/>
              <a:t>degradace</a:t>
            </a:r>
            <a:r>
              <a:rPr lang="en-US" sz="1000" dirty="0"/>
              <a:t> </a:t>
            </a:r>
            <a:r>
              <a:rPr lang="cs-CZ" sz="1000" dirty="0" smtClean="0"/>
              <a:t>ATP – větší spotřeba ATP buňkou –vyšší </a:t>
            </a:r>
            <a:r>
              <a:rPr lang="cs-CZ" sz="1000" dirty="0" err="1" smtClean="0"/>
              <a:t>konc</a:t>
            </a:r>
            <a:r>
              <a:rPr lang="cs-CZ" sz="1000" dirty="0" smtClean="0"/>
              <a:t>. – větší tlak na spánek - b</a:t>
            </a:r>
            <a:r>
              <a:rPr lang="en-US" sz="1000" dirty="0" err="1" smtClean="0"/>
              <a:t>ěhem</a:t>
            </a:r>
            <a:r>
              <a:rPr lang="en-US" sz="1000" dirty="0" smtClean="0"/>
              <a:t> </a:t>
            </a:r>
            <a:r>
              <a:rPr lang="en-US" sz="1000" dirty="0" err="1"/>
              <a:t>spánku</a:t>
            </a:r>
            <a:r>
              <a:rPr lang="en-US" sz="1000" dirty="0"/>
              <a:t> </a:t>
            </a:r>
            <a:r>
              <a:rPr lang="cs-CZ" sz="1000" dirty="0" smtClean="0"/>
              <a:t>–rozklad  adenosinu, tvorba ATP -</a:t>
            </a:r>
            <a:r>
              <a:rPr lang="cs-CZ" sz="1000" dirty="0" err="1" smtClean="0"/>
              <a:t>tla</a:t>
            </a:r>
            <a:r>
              <a:rPr lang="en-US" sz="1000" dirty="0" smtClean="0"/>
              <a:t>k </a:t>
            </a:r>
            <a:r>
              <a:rPr lang="en-US" sz="1000" dirty="0" err="1"/>
              <a:t>na</a:t>
            </a:r>
            <a:r>
              <a:rPr lang="en-US" sz="1000" dirty="0"/>
              <a:t> </a:t>
            </a:r>
            <a:r>
              <a:rPr lang="en-US" sz="1000" dirty="0" err="1" smtClean="0"/>
              <a:t>spáne</a:t>
            </a:r>
            <a:r>
              <a:rPr lang="cs-CZ" sz="1000" dirty="0" smtClean="0"/>
              <a:t>k </a:t>
            </a:r>
            <a:r>
              <a:rPr lang="en-US" sz="1000" dirty="0" err="1" smtClean="0"/>
              <a:t>klesá</a:t>
            </a:r>
            <a:r>
              <a:rPr lang="en-US" sz="1000" dirty="0"/>
              <a:t>. </a:t>
            </a:r>
            <a:endParaRPr lang="cs-CZ" sz="1000" dirty="0" smtClean="0"/>
          </a:p>
          <a:p>
            <a:pPr marL="171450" indent="-171450">
              <a:buFont typeface="Arial" panose="020B0604020202020204" pitchFamily="34" charset="0"/>
              <a:buChar char="•"/>
            </a:pPr>
            <a:r>
              <a:rPr lang="cs-CZ" sz="1000" dirty="0"/>
              <a:t>zvýšená koncentrace  v mozku -met</a:t>
            </a:r>
            <a:r>
              <a:rPr lang="en-US" sz="1000" dirty="0" err="1"/>
              <a:t>abolick</a:t>
            </a:r>
            <a:r>
              <a:rPr lang="cs-CZ" sz="1000" dirty="0"/>
              <a:t>ý</a:t>
            </a:r>
            <a:r>
              <a:rPr lang="en-US" sz="1000" dirty="0"/>
              <a:t> </a:t>
            </a:r>
            <a:r>
              <a:rPr lang="en-US" sz="1000" dirty="0" err="1"/>
              <a:t>stres</a:t>
            </a:r>
            <a:r>
              <a:rPr lang="en-US" sz="1000" dirty="0"/>
              <a:t> (</a:t>
            </a:r>
            <a:r>
              <a:rPr lang="en-US" sz="1000" dirty="0" err="1"/>
              <a:t>anoxie</a:t>
            </a:r>
            <a:r>
              <a:rPr lang="en-US" sz="1000" dirty="0"/>
              <a:t> </a:t>
            </a:r>
            <a:r>
              <a:rPr lang="cs-CZ" sz="1000" dirty="0"/>
              <a:t>,</a:t>
            </a:r>
            <a:r>
              <a:rPr lang="en-US" sz="1000" dirty="0"/>
              <a:t> </a:t>
            </a:r>
            <a:r>
              <a:rPr lang="en-US" sz="1000" dirty="0" err="1"/>
              <a:t>ischémie</a:t>
            </a:r>
            <a:r>
              <a:rPr lang="en-US" sz="1000" dirty="0"/>
              <a:t> </a:t>
            </a:r>
            <a:r>
              <a:rPr lang="cs-CZ" sz="1000" dirty="0"/>
              <a:t>, </a:t>
            </a:r>
            <a:r>
              <a:rPr lang="en-US" sz="1000" dirty="0" err="1"/>
              <a:t>prodloužené</a:t>
            </a:r>
            <a:r>
              <a:rPr lang="en-US" sz="1000" dirty="0"/>
              <a:t> </a:t>
            </a:r>
            <a:r>
              <a:rPr lang="en-US" sz="1000" dirty="0" err="1"/>
              <a:t>období</a:t>
            </a:r>
            <a:r>
              <a:rPr lang="en-US" sz="1000" dirty="0"/>
              <a:t> </a:t>
            </a:r>
            <a:r>
              <a:rPr lang="en-US" sz="1000" dirty="0" err="1"/>
              <a:t>bdělosti</a:t>
            </a:r>
            <a:r>
              <a:rPr lang="en-US" sz="1000" dirty="0"/>
              <a:t>) </a:t>
            </a:r>
            <a:r>
              <a:rPr lang="cs-CZ" sz="1000" dirty="0"/>
              <a:t>– ochrana </a:t>
            </a:r>
            <a:r>
              <a:rPr lang="en-US" sz="1000" dirty="0" err="1"/>
              <a:t>moz</a:t>
            </a:r>
            <a:r>
              <a:rPr lang="cs-CZ" sz="1000" dirty="0"/>
              <a:t>ku</a:t>
            </a:r>
            <a:r>
              <a:rPr lang="en-US" sz="1000" dirty="0"/>
              <a:t> </a:t>
            </a:r>
            <a:r>
              <a:rPr lang="en-US" sz="1000" dirty="0" err="1"/>
              <a:t>potlačením</a:t>
            </a:r>
            <a:r>
              <a:rPr lang="en-US" sz="1000" dirty="0"/>
              <a:t> </a:t>
            </a:r>
            <a:r>
              <a:rPr lang="en-US" sz="1000" dirty="0" err="1"/>
              <a:t>jeho</a:t>
            </a:r>
            <a:r>
              <a:rPr lang="en-US" sz="1000" dirty="0"/>
              <a:t> </a:t>
            </a:r>
            <a:r>
              <a:rPr lang="en-US" sz="1000" dirty="0" err="1"/>
              <a:t>aktivity</a:t>
            </a:r>
            <a:r>
              <a:rPr lang="en-US" sz="1000" dirty="0"/>
              <a:t> a </a:t>
            </a:r>
            <a:r>
              <a:rPr lang="en-US" sz="1000" dirty="0" err="1"/>
              <a:t>zvýšením</a:t>
            </a:r>
            <a:r>
              <a:rPr lang="en-US" sz="1000" dirty="0"/>
              <a:t> </a:t>
            </a:r>
            <a:r>
              <a:rPr lang="en-US" sz="1000" dirty="0" err="1"/>
              <a:t>průtoku</a:t>
            </a:r>
            <a:r>
              <a:rPr lang="en-US" sz="1000" dirty="0"/>
              <a:t> </a:t>
            </a:r>
            <a:r>
              <a:rPr lang="en-US" sz="1000" dirty="0" err="1"/>
              <a:t>krve</a:t>
            </a:r>
            <a:r>
              <a:rPr lang="en-US" sz="1000" dirty="0" smtClean="0"/>
              <a:t>.</a:t>
            </a:r>
            <a:endParaRPr lang="cs-CZ" sz="1000" dirty="0" smtClean="0"/>
          </a:p>
          <a:p>
            <a:pPr marL="171450" indent="-171450">
              <a:buFont typeface="Arial" panose="020B0604020202020204" pitchFamily="34" charset="0"/>
              <a:buChar char="•"/>
            </a:pPr>
            <a:r>
              <a:rPr lang="cs-CZ" sz="1000" b="1" dirty="0" smtClean="0"/>
              <a:t>kofein se váže na stejné receptory  1.hromadění adenosinu (bez pocitu </a:t>
            </a:r>
            <a:r>
              <a:rPr lang="cs-CZ" sz="1000" b="1" dirty="0" err="1" smtClean="0"/>
              <a:t>unavy</a:t>
            </a:r>
            <a:r>
              <a:rPr lang="cs-CZ" sz="1000" b="1" dirty="0" smtClean="0"/>
              <a:t>)</a:t>
            </a:r>
          </a:p>
          <a:p>
            <a:r>
              <a:rPr lang="cs-CZ" sz="1000" b="1" dirty="0" smtClean="0"/>
              <a:t>     2. aktivace kortizolu a adrenalinu </a:t>
            </a:r>
            <a:endParaRPr lang="en-US" sz="1000" b="1" dirty="0"/>
          </a:p>
        </p:txBody>
      </p:sp>
    </p:spTree>
    <p:extLst>
      <p:ext uri="{BB962C8B-B14F-4D97-AF65-F5344CB8AC3E}">
        <p14:creationId xmlns:p14="http://schemas.microsoft.com/office/powerpoint/2010/main" val="198342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ject 4"/>
          <p:cNvSpPr txBox="1">
            <a:spLocks noChangeArrowheads="1"/>
          </p:cNvSpPr>
          <p:nvPr/>
        </p:nvSpPr>
        <p:spPr bwMode="auto">
          <a:xfrm>
            <a:off x="272653" y="830923"/>
            <a:ext cx="7288212" cy="632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1113">
              <a:spcBef>
                <a:spcPct val="20000"/>
              </a:spcBef>
              <a:buSzPct val="120000"/>
              <a:buFont typeface="Arial" panose="020B0604020202020204" pitchFamily="34" charset="0"/>
              <a:buChar char="•"/>
              <a:tabLst>
                <a:tab pos="307975" algn="l"/>
                <a:tab pos="309563" algn="l"/>
              </a:tabLst>
              <a:defRPr sz="3200">
                <a:solidFill>
                  <a:schemeClr val="tx1"/>
                </a:solidFill>
                <a:latin typeface="Verdana" panose="020B0604030504040204" pitchFamily="34" charset="0"/>
                <a:cs typeface="Arial" panose="020B0604020202020204" pitchFamily="34" charset="0"/>
              </a:defRPr>
            </a:lvl1pPr>
            <a:lvl2pPr marL="811213" indent="-342900">
              <a:spcBef>
                <a:spcPct val="20000"/>
              </a:spcBef>
              <a:buFont typeface="Arial" panose="020B0604020202020204" pitchFamily="34" charset="0"/>
              <a:buChar char="•"/>
              <a:tabLst>
                <a:tab pos="307975" algn="l"/>
                <a:tab pos="309563"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SzPct val="120000"/>
              <a:buFont typeface="Arial" panose="020B0604020202020204" pitchFamily="34" charset="0"/>
              <a:buChar char="•"/>
              <a:tabLst>
                <a:tab pos="307975" algn="l"/>
                <a:tab pos="309563"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SzPct val="120000"/>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7975" algn="l"/>
                <a:tab pos="309563" algn="l"/>
              </a:tabLst>
              <a:defRPr sz="2000">
                <a:solidFill>
                  <a:schemeClr val="tx1"/>
                </a:solidFill>
                <a:latin typeface="Verdana" panose="020B0604030504040204" pitchFamily="34" charset="0"/>
                <a:cs typeface="Arial" panose="020B0604020202020204" pitchFamily="34" charset="0"/>
              </a:defRPr>
            </a:lvl9pPr>
          </a:lstStyle>
          <a:p>
            <a:pPr>
              <a:spcBef>
                <a:spcPts val="100"/>
              </a:spcBef>
              <a:buSzTx/>
              <a:buFontTx/>
              <a:buNone/>
            </a:pPr>
            <a:r>
              <a:rPr lang="cs-CZ" altLang="cs-CZ" sz="1600" b="1" dirty="0">
                <a:solidFill>
                  <a:srgbClr val="CC00CC"/>
                </a:solidFill>
                <a:latin typeface="+mn-lt"/>
              </a:rPr>
              <a:t>Nukleotidy = základní stavební kameny NA</a:t>
            </a:r>
          </a:p>
          <a:p>
            <a:pPr>
              <a:spcBef>
                <a:spcPts val="100"/>
              </a:spcBef>
              <a:buSzTx/>
              <a:buFontTx/>
              <a:buNone/>
            </a:pPr>
            <a:endParaRPr lang="cs-CZ" altLang="cs-CZ" sz="800" b="1" dirty="0">
              <a:latin typeface="+mn-lt"/>
            </a:endParaRPr>
          </a:p>
          <a:p>
            <a:pPr>
              <a:spcBef>
                <a:spcPts val="100"/>
              </a:spcBef>
              <a:buSzTx/>
              <a:buFontTx/>
              <a:buNone/>
            </a:pPr>
            <a:r>
              <a:rPr lang="cs-CZ" altLang="cs-CZ" sz="1600" b="1" dirty="0">
                <a:latin typeface="+mn-lt"/>
              </a:rPr>
              <a:t>A) </a:t>
            </a:r>
            <a:r>
              <a:rPr lang="cs-CZ" altLang="cs-CZ" sz="1600" b="1" u="sng" dirty="0">
                <a:latin typeface="+mn-lt"/>
              </a:rPr>
              <a:t>Nukleová báze</a:t>
            </a:r>
          </a:p>
          <a:p>
            <a:pPr lvl="1">
              <a:spcBef>
                <a:spcPts val="100"/>
              </a:spcBef>
              <a:buFont typeface="Wingdings" panose="05000000000000000000" pitchFamily="2" charset="2"/>
              <a:buChar char="§"/>
            </a:pPr>
            <a:r>
              <a:rPr lang="cs-CZ" altLang="cs-CZ" sz="1600" dirty="0">
                <a:latin typeface="+mn-lt"/>
              </a:rPr>
              <a:t>Puriny – adenin (A); guanin (G)</a:t>
            </a:r>
          </a:p>
          <a:p>
            <a:pPr lvl="1">
              <a:spcBef>
                <a:spcPts val="100"/>
              </a:spcBef>
              <a:buFont typeface="Wingdings" panose="05000000000000000000" pitchFamily="2" charset="2"/>
              <a:buChar char="§"/>
            </a:pPr>
            <a:r>
              <a:rPr lang="cs-CZ" altLang="cs-CZ" sz="1600" dirty="0" err="1">
                <a:latin typeface="+mn-lt"/>
              </a:rPr>
              <a:t>Pyrimidiny</a:t>
            </a:r>
            <a:r>
              <a:rPr lang="cs-CZ" altLang="cs-CZ" sz="1600" dirty="0">
                <a:latin typeface="+mn-lt"/>
              </a:rPr>
              <a:t> – cytosin (C); </a:t>
            </a:r>
            <a:r>
              <a:rPr lang="cs-CZ" altLang="cs-CZ" sz="1600" dirty="0" err="1">
                <a:latin typeface="+mn-lt"/>
              </a:rPr>
              <a:t>thymin</a:t>
            </a:r>
            <a:r>
              <a:rPr lang="cs-CZ" altLang="cs-CZ" sz="1600" dirty="0">
                <a:latin typeface="+mn-lt"/>
              </a:rPr>
              <a:t> (T - </a:t>
            </a:r>
            <a:r>
              <a:rPr lang="cs-CZ" altLang="cs-CZ" sz="1600" dirty="0" smtClean="0">
                <a:latin typeface="+mn-lt"/>
              </a:rPr>
              <a:t>DNA);uracil </a:t>
            </a:r>
            <a:r>
              <a:rPr lang="cs-CZ" altLang="cs-CZ" sz="1600" dirty="0">
                <a:latin typeface="+mn-lt"/>
              </a:rPr>
              <a:t>(U – RNA)</a:t>
            </a:r>
            <a:endParaRPr lang="cs-CZ" altLang="cs-CZ" sz="1600" b="1" dirty="0">
              <a:latin typeface="+mn-lt"/>
            </a:endParaRPr>
          </a:p>
          <a:p>
            <a:pPr>
              <a:spcBef>
                <a:spcPts val="100"/>
              </a:spcBef>
              <a:buSzTx/>
              <a:buFontTx/>
              <a:buNone/>
            </a:pPr>
            <a:r>
              <a:rPr lang="cs-CZ" altLang="cs-CZ" sz="1600" b="1" dirty="0">
                <a:latin typeface="+mn-lt"/>
              </a:rPr>
              <a:t>B) </a:t>
            </a:r>
            <a:r>
              <a:rPr lang="cs-CZ" altLang="cs-CZ" sz="1600" b="1" u="sng" dirty="0" err="1">
                <a:latin typeface="+mn-lt"/>
              </a:rPr>
              <a:t>Nukelosid</a:t>
            </a:r>
            <a:endParaRPr lang="cs-CZ" altLang="cs-CZ" sz="1600" b="1" u="sng" dirty="0">
              <a:latin typeface="+mn-lt"/>
            </a:endParaRPr>
          </a:p>
          <a:p>
            <a:pPr lvl="1">
              <a:spcBef>
                <a:spcPts val="100"/>
              </a:spcBef>
              <a:buFont typeface="Wingdings" panose="05000000000000000000" pitchFamily="2" charset="2"/>
              <a:buChar char="§"/>
            </a:pPr>
            <a:r>
              <a:rPr lang="cs-CZ" altLang="cs-CZ" sz="1600" dirty="0">
                <a:latin typeface="+mn-lt"/>
              </a:rPr>
              <a:t>Nukleová báze + pentóza (ribóza; deoxyribóza)</a:t>
            </a:r>
          </a:p>
          <a:p>
            <a:pPr lvl="1">
              <a:spcBef>
                <a:spcPts val="100"/>
              </a:spcBef>
              <a:buFont typeface="Wingdings" panose="05000000000000000000" pitchFamily="2" charset="2"/>
              <a:buChar char="§"/>
            </a:pPr>
            <a:r>
              <a:rPr lang="cs-CZ" altLang="cs-CZ" sz="1600" dirty="0">
                <a:latin typeface="+mn-lt"/>
              </a:rPr>
              <a:t>N-glykosidická vazba</a:t>
            </a:r>
            <a:endParaRPr lang="cs-CZ" altLang="cs-CZ" sz="1600" b="1" dirty="0">
              <a:latin typeface="+mn-lt"/>
            </a:endParaRPr>
          </a:p>
          <a:p>
            <a:pPr>
              <a:spcBef>
                <a:spcPts val="100"/>
              </a:spcBef>
              <a:buSzTx/>
              <a:buFontTx/>
              <a:buNone/>
            </a:pPr>
            <a:r>
              <a:rPr lang="cs-CZ" altLang="cs-CZ" sz="1600" b="1" dirty="0">
                <a:latin typeface="+mn-lt"/>
              </a:rPr>
              <a:t>C) </a:t>
            </a:r>
            <a:r>
              <a:rPr lang="cs-CZ" altLang="cs-CZ" sz="1600" b="1" u="sng" dirty="0">
                <a:latin typeface="+mn-lt"/>
              </a:rPr>
              <a:t>Nukleotid</a:t>
            </a:r>
          </a:p>
          <a:p>
            <a:pPr lvl="1">
              <a:spcBef>
                <a:spcPts val="100"/>
              </a:spcBef>
              <a:buFont typeface="Wingdings" panose="05000000000000000000" pitchFamily="2" charset="2"/>
              <a:buChar char="§"/>
            </a:pPr>
            <a:r>
              <a:rPr lang="cs-CZ" altLang="cs-CZ" sz="1600" dirty="0" err="1">
                <a:latin typeface="+mn-lt"/>
              </a:rPr>
              <a:t>Fosforylovaný</a:t>
            </a:r>
            <a:r>
              <a:rPr lang="cs-CZ" altLang="cs-CZ" sz="1600" dirty="0">
                <a:latin typeface="+mn-lt"/>
              </a:rPr>
              <a:t> nukleosid</a:t>
            </a:r>
          </a:p>
          <a:p>
            <a:pPr lvl="1">
              <a:spcBef>
                <a:spcPts val="100"/>
              </a:spcBef>
              <a:buFont typeface="Wingdings" panose="05000000000000000000" pitchFamily="2" charset="2"/>
              <a:buChar char="§"/>
            </a:pPr>
            <a:endParaRPr lang="cs-CZ" altLang="cs-CZ" sz="1600" dirty="0">
              <a:latin typeface="+mn-lt"/>
            </a:endParaRPr>
          </a:p>
          <a:p>
            <a:pPr lvl="1">
              <a:spcBef>
                <a:spcPts val="100"/>
              </a:spcBef>
              <a:buFontTx/>
              <a:buNone/>
            </a:pPr>
            <a:r>
              <a:rPr lang="cs-CZ" altLang="cs-CZ" sz="1600" b="1" dirty="0">
                <a:solidFill>
                  <a:srgbClr val="CC00CC"/>
                </a:solidFill>
                <a:latin typeface="+mn-lt"/>
              </a:rPr>
              <a:t>Další funkce</a:t>
            </a:r>
          </a:p>
          <a:p>
            <a:pPr lvl="1">
              <a:spcBef>
                <a:spcPts val="100"/>
              </a:spcBef>
              <a:buFontTx/>
              <a:buNone/>
            </a:pPr>
            <a:endParaRPr lang="cs-CZ" altLang="cs-CZ" sz="800" b="1" dirty="0">
              <a:solidFill>
                <a:srgbClr val="CC00CC"/>
              </a:solidFill>
              <a:latin typeface="+mn-lt"/>
            </a:endParaRPr>
          </a:p>
          <a:p>
            <a:pPr>
              <a:spcBef>
                <a:spcPts val="150"/>
              </a:spcBef>
              <a:buSzTx/>
              <a:buFontTx/>
              <a:buNone/>
            </a:pPr>
            <a:r>
              <a:rPr lang="cs-CZ" altLang="cs-CZ" sz="1600" b="1" u="sng" dirty="0">
                <a:latin typeface="+mn-lt"/>
              </a:rPr>
              <a:t>Skladování a přenos energie</a:t>
            </a:r>
          </a:p>
          <a:p>
            <a:pPr lvl="1">
              <a:spcBef>
                <a:spcPts val="150"/>
              </a:spcBef>
              <a:buFont typeface="Wingdings" panose="05000000000000000000" pitchFamily="2" charset="2"/>
              <a:buChar char="§"/>
            </a:pPr>
            <a:r>
              <a:rPr lang="cs-CZ" altLang="cs-CZ" sz="1600" dirty="0">
                <a:latin typeface="+mn-lt"/>
              </a:rPr>
              <a:t>Hydrolýza </a:t>
            </a:r>
            <a:r>
              <a:rPr lang="cs-CZ" altLang="cs-CZ" sz="1600" dirty="0" err="1">
                <a:latin typeface="+mn-lt"/>
              </a:rPr>
              <a:t>fosfoanhydridové</a:t>
            </a:r>
            <a:r>
              <a:rPr lang="cs-CZ" altLang="cs-CZ" sz="1600" dirty="0">
                <a:latin typeface="+mn-lt"/>
              </a:rPr>
              <a:t> vazby</a:t>
            </a:r>
          </a:p>
          <a:p>
            <a:pPr lvl="1">
              <a:spcBef>
                <a:spcPts val="150"/>
              </a:spcBef>
              <a:buFont typeface="Wingdings" panose="05000000000000000000" pitchFamily="2" charset="2"/>
              <a:buChar char="§"/>
            </a:pPr>
            <a:r>
              <a:rPr lang="cs-CZ" altLang="cs-CZ" sz="1600" dirty="0">
                <a:latin typeface="+mn-lt"/>
              </a:rPr>
              <a:t>Většina ATP je intracelulární</a:t>
            </a:r>
          </a:p>
          <a:p>
            <a:pPr>
              <a:spcBef>
                <a:spcPts val="150"/>
              </a:spcBef>
              <a:buSzTx/>
              <a:buFontTx/>
              <a:buNone/>
            </a:pPr>
            <a:endParaRPr lang="cs-CZ" altLang="cs-CZ" sz="800" b="1" u="sng" dirty="0">
              <a:latin typeface="+mn-lt"/>
            </a:endParaRPr>
          </a:p>
          <a:p>
            <a:pPr>
              <a:spcBef>
                <a:spcPts val="150"/>
              </a:spcBef>
              <a:buSzTx/>
              <a:buFontTx/>
              <a:buNone/>
            </a:pPr>
            <a:r>
              <a:rPr lang="cs-CZ" altLang="cs-CZ" sz="1600" b="1" u="sng" dirty="0" err="1">
                <a:latin typeface="+mn-lt"/>
              </a:rPr>
              <a:t>Signalní</a:t>
            </a:r>
            <a:r>
              <a:rPr lang="cs-CZ" altLang="cs-CZ" sz="1600" b="1" u="sng" dirty="0">
                <a:latin typeface="+mn-lt"/>
              </a:rPr>
              <a:t> molekuly</a:t>
            </a:r>
          </a:p>
          <a:p>
            <a:pPr lvl="1">
              <a:spcBef>
                <a:spcPts val="150"/>
              </a:spcBef>
              <a:buFont typeface="Wingdings" panose="05000000000000000000" pitchFamily="2" charset="2"/>
              <a:buChar char="§"/>
            </a:pPr>
            <a:r>
              <a:rPr lang="cs-CZ" altLang="cs-CZ" sz="1600" dirty="0">
                <a:latin typeface="+mn-lt"/>
              </a:rPr>
              <a:t>Intracelulární signalizace</a:t>
            </a:r>
          </a:p>
          <a:p>
            <a:pPr lvl="1">
              <a:spcBef>
                <a:spcPts val="150"/>
              </a:spcBef>
              <a:buFont typeface="Wingdings" panose="05000000000000000000" pitchFamily="2" charset="2"/>
              <a:buChar char="§"/>
            </a:pPr>
            <a:r>
              <a:rPr lang="cs-CZ" altLang="cs-CZ" sz="1600" dirty="0">
                <a:latin typeface="+mn-lt"/>
              </a:rPr>
              <a:t>Např. </a:t>
            </a:r>
            <a:r>
              <a:rPr lang="cs-CZ" altLang="cs-CZ" sz="1600" dirty="0" err="1">
                <a:latin typeface="+mn-lt"/>
              </a:rPr>
              <a:t>cAMP</a:t>
            </a:r>
            <a:r>
              <a:rPr lang="cs-CZ" altLang="cs-CZ" sz="1600" dirty="0">
                <a:latin typeface="+mn-lt"/>
              </a:rPr>
              <a:t> a </a:t>
            </a:r>
            <a:r>
              <a:rPr lang="cs-CZ" altLang="cs-CZ" sz="1600" dirty="0" err="1">
                <a:latin typeface="+mn-lt"/>
              </a:rPr>
              <a:t>cGMP</a:t>
            </a:r>
            <a:r>
              <a:rPr lang="cs-CZ" altLang="cs-CZ" sz="1600" dirty="0">
                <a:latin typeface="+mn-lt"/>
              </a:rPr>
              <a:t> </a:t>
            </a:r>
            <a:endParaRPr lang="cs-CZ" altLang="cs-CZ" sz="1600" dirty="0" smtClean="0">
              <a:latin typeface="+mn-lt"/>
            </a:endParaRPr>
          </a:p>
          <a:p>
            <a:pPr marL="468313" lvl="1" indent="0">
              <a:spcBef>
                <a:spcPts val="150"/>
              </a:spcBef>
              <a:buNone/>
            </a:pPr>
            <a:r>
              <a:rPr lang="cs-CZ" altLang="cs-CZ" sz="1600" dirty="0">
                <a:latin typeface="+mn-lt"/>
              </a:rPr>
              <a:t> </a:t>
            </a:r>
            <a:r>
              <a:rPr lang="cs-CZ" altLang="cs-CZ" sz="1600" dirty="0" smtClean="0">
                <a:latin typeface="+mn-lt"/>
              </a:rPr>
              <a:t>      (</a:t>
            </a:r>
            <a:r>
              <a:rPr lang="cs-CZ" altLang="cs-CZ" sz="1600" dirty="0">
                <a:latin typeface="+mn-lt"/>
              </a:rPr>
              <a:t>second messenger)</a:t>
            </a:r>
            <a:endParaRPr lang="cs-CZ" altLang="cs-CZ" sz="1600" b="1" dirty="0">
              <a:latin typeface="+mn-lt"/>
            </a:endParaRPr>
          </a:p>
          <a:p>
            <a:pPr>
              <a:spcBef>
                <a:spcPts val="150"/>
              </a:spcBef>
              <a:buSzTx/>
              <a:buFont typeface="Arial MT"/>
              <a:buChar char="•"/>
            </a:pPr>
            <a:endParaRPr lang="cs-CZ" altLang="cs-CZ" sz="800" b="1" dirty="0">
              <a:latin typeface="+mn-lt"/>
            </a:endParaRPr>
          </a:p>
          <a:p>
            <a:pPr>
              <a:spcBef>
                <a:spcPts val="150"/>
              </a:spcBef>
              <a:buSzTx/>
              <a:buFontTx/>
              <a:buNone/>
            </a:pPr>
            <a:r>
              <a:rPr lang="cs-CZ" altLang="cs-CZ" sz="1600" b="1" u="sng" dirty="0">
                <a:latin typeface="+mn-lt"/>
              </a:rPr>
              <a:t>Koenzymy</a:t>
            </a:r>
          </a:p>
          <a:p>
            <a:pPr lvl="1">
              <a:spcBef>
                <a:spcPts val="150"/>
              </a:spcBef>
              <a:buFont typeface="Wingdings" panose="05000000000000000000" pitchFamily="2" charset="2"/>
              <a:buChar char="§"/>
            </a:pPr>
            <a:r>
              <a:rPr lang="cs-CZ" altLang="cs-CZ" sz="1600" dirty="0">
                <a:latin typeface="+mn-lt"/>
              </a:rPr>
              <a:t>Např. Koenzym A</a:t>
            </a:r>
          </a:p>
          <a:p>
            <a:pPr lvl="1">
              <a:spcBef>
                <a:spcPts val="100"/>
              </a:spcBef>
              <a:buFont typeface="Wingdings" panose="05000000000000000000" pitchFamily="2" charset="2"/>
              <a:buChar char="§"/>
            </a:pPr>
            <a:endParaRPr lang="cs-CZ" altLang="cs-CZ" sz="1400" dirty="0">
              <a:latin typeface="+mn-lt"/>
            </a:endParaRPr>
          </a:p>
          <a:p>
            <a:pPr lvl="1">
              <a:spcBef>
                <a:spcPts val="100"/>
              </a:spcBef>
              <a:buFont typeface="Wingdings" panose="05000000000000000000" pitchFamily="2" charset="2"/>
              <a:buChar char="§"/>
            </a:pPr>
            <a:endParaRPr lang="cs-CZ" altLang="cs-CZ" sz="1400" b="1" dirty="0">
              <a:latin typeface="+mn-lt"/>
            </a:endParaRPr>
          </a:p>
        </p:txBody>
      </p:sp>
      <p:sp>
        <p:nvSpPr>
          <p:cNvPr id="18435" name="object 19"/>
          <p:cNvSpPr>
            <a:spLocks/>
          </p:cNvSpPr>
          <p:nvPr/>
        </p:nvSpPr>
        <p:spPr bwMode="auto">
          <a:xfrm>
            <a:off x="8616950" y="908050"/>
            <a:ext cx="719138" cy="215900"/>
          </a:xfrm>
          <a:custGeom>
            <a:avLst/>
            <a:gdLst>
              <a:gd name="T0" fmla="*/ 709677 w 720090"/>
              <a:gd name="T1" fmla="*/ 215443 h 215900"/>
              <a:gd name="T2" fmla="*/ 0 w 720090"/>
              <a:gd name="T3" fmla="*/ 215443 h 215900"/>
              <a:gd name="T4" fmla="*/ 0 w 720090"/>
              <a:gd name="T5" fmla="*/ 0 h 215900"/>
              <a:gd name="T6" fmla="*/ 709677 w 720090"/>
              <a:gd name="T7" fmla="*/ 0 h 215900"/>
              <a:gd name="T8" fmla="*/ 709677 w 720090"/>
              <a:gd name="T9" fmla="*/ 215443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0090" h="215900">
                <a:moveTo>
                  <a:pt x="720079" y="215443"/>
                </a:moveTo>
                <a:lnTo>
                  <a:pt x="0" y="215443"/>
                </a:lnTo>
                <a:lnTo>
                  <a:pt x="0" y="0"/>
                </a:lnTo>
                <a:lnTo>
                  <a:pt x="720079" y="0"/>
                </a:lnTo>
                <a:lnTo>
                  <a:pt x="720079" y="215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6" name="object 21"/>
          <p:cNvSpPr>
            <a:spLocks/>
          </p:cNvSpPr>
          <p:nvPr/>
        </p:nvSpPr>
        <p:spPr bwMode="auto">
          <a:xfrm>
            <a:off x="9583738" y="908050"/>
            <a:ext cx="1049337" cy="215900"/>
          </a:xfrm>
          <a:custGeom>
            <a:avLst/>
            <a:gdLst>
              <a:gd name="T0" fmla="*/ 1046153 w 1049654"/>
              <a:gd name="T1" fmla="*/ 215443 h 215900"/>
              <a:gd name="T2" fmla="*/ 0 w 1049654"/>
              <a:gd name="T3" fmla="*/ 215443 h 215900"/>
              <a:gd name="T4" fmla="*/ 0 w 1049654"/>
              <a:gd name="T5" fmla="*/ 0 h 215900"/>
              <a:gd name="T6" fmla="*/ 1046153 w 1049654"/>
              <a:gd name="T7" fmla="*/ 0 h 215900"/>
              <a:gd name="T8" fmla="*/ 1046153 w 1049654"/>
              <a:gd name="T9" fmla="*/ 215443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9654" h="215900">
                <a:moveTo>
                  <a:pt x="1049635" y="215443"/>
                </a:moveTo>
                <a:lnTo>
                  <a:pt x="0" y="215443"/>
                </a:lnTo>
                <a:lnTo>
                  <a:pt x="0" y="0"/>
                </a:lnTo>
                <a:lnTo>
                  <a:pt x="1049635" y="0"/>
                </a:lnTo>
                <a:lnTo>
                  <a:pt x="1049635" y="215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7" name="object 25"/>
          <p:cNvSpPr>
            <a:spLocks/>
          </p:cNvSpPr>
          <p:nvPr/>
        </p:nvSpPr>
        <p:spPr bwMode="auto">
          <a:xfrm>
            <a:off x="9502775" y="2043113"/>
            <a:ext cx="1165225" cy="215900"/>
          </a:xfrm>
          <a:custGeom>
            <a:avLst/>
            <a:gdLst>
              <a:gd name="T0" fmla="*/ 0 w 1165225"/>
              <a:gd name="T1" fmla="*/ 0 h 215900"/>
              <a:gd name="T2" fmla="*/ 1164884 w 1165225"/>
              <a:gd name="T3" fmla="*/ 0 h 215900"/>
              <a:gd name="T4" fmla="*/ 1164884 w 1165225"/>
              <a:gd name="T5" fmla="*/ 215443 h 215900"/>
              <a:gd name="T6" fmla="*/ 0 w 1165225"/>
              <a:gd name="T7" fmla="*/ 215443 h 215900"/>
              <a:gd name="T8" fmla="*/ 0 w 1165225"/>
              <a:gd name="T9" fmla="*/ 0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5225" h="215900">
                <a:moveTo>
                  <a:pt x="0" y="0"/>
                </a:moveTo>
                <a:lnTo>
                  <a:pt x="1164884" y="0"/>
                </a:lnTo>
                <a:lnTo>
                  <a:pt x="1164884" y="215443"/>
                </a:lnTo>
                <a:lnTo>
                  <a:pt x="0" y="21544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8" name="object 33"/>
          <p:cNvSpPr>
            <a:spLocks/>
          </p:cNvSpPr>
          <p:nvPr/>
        </p:nvSpPr>
        <p:spPr bwMode="auto">
          <a:xfrm>
            <a:off x="9529763" y="4179888"/>
            <a:ext cx="1138237" cy="215900"/>
          </a:xfrm>
          <a:custGeom>
            <a:avLst/>
            <a:gdLst>
              <a:gd name="T0" fmla="*/ 0 w 1139190"/>
              <a:gd name="T1" fmla="*/ 0 h 215900"/>
              <a:gd name="T2" fmla="*/ 1128394 w 1139190"/>
              <a:gd name="T3" fmla="*/ 0 h 215900"/>
              <a:gd name="T4" fmla="*/ 1128394 w 1139190"/>
              <a:gd name="T5" fmla="*/ 215444 h 215900"/>
              <a:gd name="T6" fmla="*/ 0 w 1139190"/>
              <a:gd name="T7" fmla="*/ 215444 h 215900"/>
              <a:gd name="T8" fmla="*/ 0 w 1139190"/>
              <a:gd name="T9" fmla="*/ 0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9190" h="215900">
                <a:moveTo>
                  <a:pt x="0" y="0"/>
                </a:moveTo>
                <a:lnTo>
                  <a:pt x="1138831" y="0"/>
                </a:lnTo>
                <a:lnTo>
                  <a:pt x="1138831" y="215444"/>
                </a:lnTo>
                <a:lnTo>
                  <a:pt x="0" y="2154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39" name="object 36"/>
          <p:cNvSpPr>
            <a:spLocks/>
          </p:cNvSpPr>
          <p:nvPr/>
        </p:nvSpPr>
        <p:spPr bwMode="auto">
          <a:xfrm>
            <a:off x="9507538" y="5203825"/>
            <a:ext cx="1052512" cy="215900"/>
          </a:xfrm>
          <a:custGeom>
            <a:avLst/>
            <a:gdLst>
              <a:gd name="T0" fmla="*/ 1049119 w 1052829"/>
              <a:gd name="T1" fmla="*/ 215444 h 215900"/>
              <a:gd name="T2" fmla="*/ 0 w 1052829"/>
              <a:gd name="T3" fmla="*/ 215444 h 215900"/>
              <a:gd name="T4" fmla="*/ 0 w 1052829"/>
              <a:gd name="T5" fmla="*/ 0 h 215900"/>
              <a:gd name="T6" fmla="*/ 1049119 w 1052829"/>
              <a:gd name="T7" fmla="*/ 0 h 215900"/>
              <a:gd name="T8" fmla="*/ 1049119 w 1052829"/>
              <a:gd name="T9" fmla="*/ 215444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829" h="215900">
                <a:moveTo>
                  <a:pt x="1052600" y="215444"/>
                </a:moveTo>
                <a:lnTo>
                  <a:pt x="0" y="215444"/>
                </a:lnTo>
                <a:lnTo>
                  <a:pt x="0" y="0"/>
                </a:lnTo>
                <a:lnTo>
                  <a:pt x="1052600" y="0"/>
                </a:lnTo>
                <a:lnTo>
                  <a:pt x="1052600" y="2154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440" name="object 41"/>
          <p:cNvSpPr>
            <a:spLocks/>
          </p:cNvSpPr>
          <p:nvPr/>
        </p:nvSpPr>
        <p:spPr bwMode="auto">
          <a:xfrm>
            <a:off x="9537700" y="6253163"/>
            <a:ext cx="1130300" cy="215900"/>
          </a:xfrm>
          <a:custGeom>
            <a:avLst/>
            <a:gdLst>
              <a:gd name="T0" fmla="*/ 0 w 1130934"/>
              <a:gd name="T1" fmla="*/ 0 h 215900"/>
              <a:gd name="T2" fmla="*/ 1123440 w 1130934"/>
              <a:gd name="T3" fmla="*/ 0 h 215900"/>
              <a:gd name="T4" fmla="*/ 1123440 w 1130934"/>
              <a:gd name="T5" fmla="*/ 215444 h 215900"/>
              <a:gd name="T6" fmla="*/ 0 w 1130934"/>
              <a:gd name="T7" fmla="*/ 215444 h 215900"/>
              <a:gd name="T8" fmla="*/ 0 w 1130934"/>
              <a:gd name="T9" fmla="*/ 0 h 215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0934" h="215900">
                <a:moveTo>
                  <a:pt x="0" y="0"/>
                </a:moveTo>
                <a:lnTo>
                  <a:pt x="1130392" y="0"/>
                </a:lnTo>
                <a:lnTo>
                  <a:pt x="1130392" y="215444"/>
                </a:lnTo>
                <a:lnTo>
                  <a:pt x="0" y="2154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8441" name="Picture 2"/>
          <p:cNvPicPr>
            <a:picLocks noChangeAspect="1" noChangeArrowheads="1"/>
          </p:cNvPicPr>
          <p:nvPr/>
        </p:nvPicPr>
        <p:blipFill>
          <a:blip r:embed="rId4">
            <a:extLst>
              <a:ext uri="{28A0092B-C50C-407E-A947-70E740481C1C}">
                <a14:useLocalDpi xmlns:a14="http://schemas.microsoft.com/office/drawing/2010/main" val="0"/>
              </a:ext>
            </a:extLst>
          </a:blip>
          <a:srcRect l="21040" t="13957" r="21059"/>
          <a:stretch>
            <a:fillRect/>
          </a:stretch>
        </p:blipFill>
        <p:spPr bwMode="auto">
          <a:xfrm>
            <a:off x="3907559" y="3391285"/>
            <a:ext cx="3436257" cy="286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216" y="971356"/>
            <a:ext cx="3330694" cy="215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0195" y="1032394"/>
            <a:ext cx="2662238"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8" name="Rectangle 2"/>
          <p:cNvSpPr>
            <a:spLocks noGrp="1" noChangeArrowheads="1"/>
          </p:cNvSpPr>
          <p:nvPr>
            <p:ph type="title"/>
          </p:nvPr>
        </p:nvSpPr>
        <p:spPr>
          <a:xfrm>
            <a:off x="144463" y="115888"/>
            <a:ext cx="11903075" cy="646112"/>
          </a:xfrm>
          <a:solidFill>
            <a:schemeClr val="bg1"/>
          </a:solidFill>
        </p:spPr>
        <p:txBody>
          <a:bodyPr>
            <a:spAutoFit/>
          </a:bodyPr>
          <a:lstStyle/>
          <a:p>
            <a:pPr algn="ctr" eaLnBrk="1" hangingPunct="1">
              <a:defRPr/>
            </a:pPr>
            <a:r>
              <a:rPr lang="cs-CZ" altLang="cs-CZ" sz="3600" cap="all" dirty="0" smtClean="0">
                <a:solidFill>
                  <a:schemeClr val="tx1"/>
                </a:solidFill>
              </a:rPr>
              <a:t>Nukleosid </a:t>
            </a:r>
            <a:r>
              <a:rPr lang="cs-CZ" altLang="cs-CZ" sz="3600" cap="all" dirty="0" smtClean="0">
                <a:solidFill>
                  <a:schemeClr val="tx1"/>
                </a:solidFill>
                <a:sym typeface="Symbol" panose="05050102010706020507" pitchFamily="18" charset="2"/>
              </a:rPr>
              <a:t></a:t>
            </a:r>
            <a:r>
              <a:rPr lang="cs-CZ" altLang="cs-CZ" sz="3600" cap="all" dirty="0" smtClean="0">
                <a:solidFill>
                  <a:schemeClr val="tx1"/>
                </a:solidFill>
              </a:rPr>
              <a:t> nukleotid </a:t>
            </a:r>
            <a:r>
              <a:rPr lang="cs-CZ" altLang="cs-CZ" sz="3600" cap="all" dirty="0" smtClean="0">
                <a:solidFill>
                  <a:schemeClr val="tx1"/>
                </a:solidFill>
                <a:sym typeface="Symbol" panose="05050102010706020507" pitchFamily="18" charset="2"/>
              </a:rPr>
              <a:t></a:t>
            </a:r>
            <a:r>
              <a:rPr lang="cs-CZ" altLang="cs-CZ" sz="3600" cap="all" dirty="0" smtClean="0">
                <a:solidFill>
                  <a:schemeClr val="tx1"/>
                </a:solidFill>
              </a:rPr>
              <a:t> báze </a:t>
            </a:r>
            <a:r>
              <a:rPr lang="cs-CZ" altLang="cs-CZ" sz="3600" cap="all" dirty="0" smtClean="0">
                <a:solidFill>
                  <a:schemeClr val="tx1"/>
                </a:solidFill>
                <a:sym typeface="Symbol" panose="05050102010706020507" pitchFamily="18" charset="2"/>
              </a:rPr>
              <a:t></a:t>
            </a:r>
            <a:r>
              <a:rPr lang="cs-CZ" altLang="cs-CZ" sz="3600" cap="all" dirty="0" smtClean="0">
                <a:solidFill>
                  <a:schemeClr val="tx1"/>
                </a:solidFill>
              </a:rPr>
              <a:t> DNA</a:t>
            </a:r>
          </a:p>
        </p:txBody>
      </p:sp>
      <p:sp>
        <p:nvSpPr>
          <p:cNvPr id="2" name="TextovéPole 1"/>
          <p:cNvSpPr txBox="1"/>
          <p:nvPr/>
        </p:nvSpPr>
        <p:spPr>
          <a:xfrm>
            <a:off x="7343815" y="3248245"/>
            <a:ext cx="4858617" cy="3508653"/>
          </a:xfrm>
          <a:prstGeom prst="rect">
            <a:avLst/>
          </a:prstGeom>
          <a:noFill/>
        </p:spPr>
        <p:txBody>
          <a:bodyPr wrap="square" rtlCol="0">
            <a:spAutoFit/>
          </a:bodyPr>
          <a:lstStyle/>
          <a:p>
            <a:r>
              <a:rPr lang="cs-CZ" sz="1400" b="1" dirty="0" smtClean="0"/>
              <a:t>Adenosin</a:t>
            </a:r>
          </a:p>
          <a:p>
            <a:pPr marL="171450" indent="-171450">
              <a:buFont typeface="Arial" panose="020B0604020202020204" pitchFamily="34" charset="0"/>
              <a:buChar char="•"/>
            </a:pPr>
            <a:r>
              <a:rPr lang="cs-CZ" sz="1100" dirty="0" smtClean="0"/>
              <a:t>stavba NK </a:t>
            </a:r>
          </a:p>
          <a:p>
            <a:pPr marL="171450" indent="-171450">
              <a:buFont typeface="Arial" panose="020B0604020202020204" pitchFamily="34" charset="0"/>
              <a:buChar char="•"/>
            </a:pPr>
            <a:r>
              <a:rPr lang="cs-CZ" sz="1100" b="1" dirty="0" smtClean="0"/>
              <a:t>energeticky</a:t>
            </a:r>
            <a:r>
              <a:rPr lang="cs-CZ" sz="1100" dirty="0" smtClean="0"/>
              <a:t> bohaté sloučeniny ATP, ADP</a:t>
            </a:r>
            <a:r>
              <a:rPr lang="cs-CZ" sz="1100" dirty="0"/>
              <a:t>, </a:t>
            </a:r>
            <a:r>
              <a:rPr lang="cs-CZ" sz="1100" dirty="0" smtClean="0"/>
              <a:t>AMP</a:t>
            </a:r>
          </a:p>
          <a:p>
            <a:pPr marL="171450" indent="-171450">
              <a:buFont typeface="Arial" panose="020B0604020202020204" pitchFamily="34" charset="0"/>
              <a:buChar char="•"/>
            </a:pPr>
            <a:r>
              <a:rPr lang="cs-CZ" sz="1100" dirty="0" err="1" smtClean="0"/>
              <a:t>kofaktory</a:t>
            </a:r>
            <a:r>
              <a:rPr lang="cs-CZ" sz="1100" dirty="0" smtClean="0"/>
              <a:t> (koenzym </a:t>
            </a:r>
            <a:r>
              <a:rPr lang="cs-CZ" sz="1100" dirty="0"/>
              <a:t>A, NADPH, </a:t>
            </a:r>
            <a:r>
              <a:rPr lang="cs-CZ" sz="1100" dirty="0" smtClean="0"/>
              <a:t>NADH) - </a:t>
            </a:r>
          </a:p>
          <a:p>
            <a:pPr marL="171450" indent="-171450">
              <a:buFont typeface="Arial" panose="020B0604020202020204" pitchFamily="34" charset="0"/>
              <a:buChar char="•"/>
            </a:pPr>
            <a:r>
              <a:rPr lang="en-US" sz="1100" dirty="0" err="1" smtClean="0"/>
              <a:t>radikál</a:t>
            </a:r>
            <a:r>
              <a:rPr lang="en-US" sz="1100" dirty="0" smtClean="0"/>
              <a:t> </a:t>
            </a:r>
            <a:r>
              <a:rPr lang="en-US" sz="1100" dirty="0"/>
              <a:t>v </a:t>
            </a:r>
            <a:r>
              <a:rPr lang="en-US" sz="1100" dirty="0" err="1"/>
              <a:t>kofaktoru</a:t>
            </a:r>
            <a:r>
              <a:rPr lang="en-US" sz="1100" dirty="0"/>
              <a:t> </a:t>
            </a:r>
            <a:r>
              <a:rPr lang="en-US" sz="1100" dirty="0" err="1"/>
              <a:t>transferázy</a:t>
            </a:r>
            <a:r>
              <a:rPr lang="en-US" sz="1100" dirty="0"/>
              <a:t> S-</a:t>
            </a:r>
            <a:r>
              <a:rPr lang="en-US" sz="1100" dirty="0" err="1"/>
              <a:t>adenosylmethioninu</a:t>
            </a:r>
            <a:r>
              <a:rPr lang="en-US" sz="1100" dirty="0"/>
              <a:t> (SAM</a:t>
            </a:r>
            <a:r>
              <a:rPr lang="en-US" sz="1100" dirty="0" smtClean="0"/>
              <a:t>)</a:t>
            </a:r>
            <a:endParaRPr lang="cs-CZ" sz="1100" dirty="0" smtClean="0"/>
          </a:p>
          <a:p>
            <a:pPr marL="171450" indent="-171450">
              <a:buFont typeface="Arial" panose="020B0604020202020204" pitchFamily="34" charset="0"/>
              <a:buChar char="•"/>
            </a:pPr>
            <a:r>
              <a:rPr lang="cs-CZ" sz="1100" dirty="0" err="1"/>
              <a:t>c</a:t>
            </a:r>
            <a:r>
              <a:rPr lang="en-US" sz="1100" dirty="0" err="1" smtClean="0"/>
              <a:t>yklický</a:t>
            </a:r>
            <a:r>
              <a:rPr lang="en-US" sz="1100" dirty="0" smtClean="0"/>
              <a:t> </a:t>
            </a:r>
            <a:r>
              <a:rPr lang="en-US" sz="1100" dirty="0" err="1"/>
              <a:t>adenosinmonofosfát</a:t>
            </a:r>
            <a:r>
              <a:rPr lang="en-US" sz="1100" dirty="0"/>
              <a:t> (</a:t>
            </a:r>
            <a:r>
              <a:rPr lang="en-US" sz="1100" dirty="0" err="1"/>
              <a:t>cAMP</a:t>
            </a:r>
            <a:r>
              <a:rPr lang="en-US" sz="1100" dirty="0"/>
              <a:t>) </a:t>
            </a:r>
            <a:r>
              <a:rPr lang="cs-CZ" sz="1100" dirty="0" smtClean="0"/>
              <a:t>- </a:t>
            </a:r>
            <a:r>
              <a:rPr lang="en-US" sz="1100" b="1" dirty="0" err="1" smtClean="0"/>
              <a:t>buněčn</a:t>
            </a:r>
            <a:r>
              <a:rPr lang="cs-CZ" sz="1100" b="1" dirty="0" smtClean="0"/>
              <a:t>á</a:t>
            </a:r>
            <a:r>
              <a:rPr lang="en-US" sz="1100" b="1" dirty="0" smtClean="0"/>
              <a:t> </a:t>
            </a:r>
            <a:r>
              <a:rPr lang="en-US" sz="1100" b="1" dirty="0" err="1" smtClean="0"/>
              <a:t>signalizac</a:t>
            </a:r>
            <a:r>
              <a:rPr lang="cs-CZ" sz="1100" b="1" dirty="0" smtClean="0"/>
              <a:t>e</a:t>
            </a:r>
          </a:p>
          <a:p>
            <a:pPr marL="171450" indent="-171450">
              <a:buFont typeface="Arial" panose="020B0604020202020204" pitchFamily="34" charset="0"/>
              <a:buChar char="•"/>
            </a:pPr>
            <a:r>
              <a:rPr lang="cs-CZ" sz="1100" dirty="0"/>
              <a:t>vit. </a:t>
            </a:r>
            <a:r>
              <a:rPr lang="cs-CZ" sz="1100" dirty="0" smtClean="0"/>
              <a:t>B12</a:t>
            </a:r>
          </a:p>
          <a:p>
            <a:pPr marL="171450" indent="-171450">
              <a:buFont typeface="Arial" panose="020B0604020202020204" pitchFamily="34" charset="0"/>
              <a:buChar char="•"/>
            </a:pPr>
            <a:r>
              <a:rPr lang="en-US" sz="1100" dirty="0" err="1" smtClean="0"/>
              <a:t>lé</a:t>
            </a:r>
            <a:r>
              <a:rPr lang="cs-CZ" sz="1100" dirty="0" smtClean="0"/>
              <a:t>čivo –</a:t>
            </a:r>
            <a:r>
              <a:rPr lang="cs-CZ" sz="1100" dirty="0" err="1" smtClean="0"/>
              <a:t>antiarytmikum</a:t>
            </a:r>
            <a:endParaRPr lang="cs-CZ" sz="1100" dirty="0" smtClean="0"/>
          </a:p>
          <a:p>
            <a:pPr marL="171450" indent="-171450">
              <a:buFont typeface="Arial" panose="020B0604020202020204" pitchFamily="34" charset="0"/>
              <a:buChar char="•"/>
            </a:pPr>
            <a:endParaRPr lang="cs-CZ" sz="1100" dirty="0"/>
          </a:p>
          <a:p>
            <a:pPr marL="171450" indent="-171450">
              <a:buFont typeface="Arial" panose="020B0604020202020204" pitchFamily="34" charset="0"/>
              <a:buChar char="•"/>
            </a:pPr>
            <a:r>
              <a:rPr lang="cs-CZ" sz="1000" dirty="0"/>
              <a:t>funkce </a:t>
            </a:r>
            <a:r>
              <a:rPr lang="en-US" sz="1000" dirty="0" err="1"/>
              <a:t>neuromodulátor</a:t>
            </a:r>
            <a:r>
              <a:rPr lang="cs-CZ" sz="1000" dirty="0"/>
              <a:t>u</a:t>
            </a:r>
            <a:r>
              <a:rPr lang="en-US" sz="1000" dirty="0"/>
              <a:t> a </a:t>
            </a:r>
            <a:r>
              <a:rPr lang="en-US" sz="1000" dirty="0" err="1"/>
              <a:t>homeostatick</a:t>
            </a:r>
            <a:r>
              <a:rPr lang="cs-CZ" sz="1000" dirty="0" err="1"/>
              <a:t>ého</a:t>
            </a:r>
            <a:r>
              <a:rPr lang="en-US" sz="1000" dirty="0"/>
              <a:t> </a:t>
            </a:r>
            <a:r>
              <a:rPr lang="en-US" sz="1000" dirty="0" err="1"/>
              <a:t>regulátor</a:t>
            </a:r>
            <a:r>
              <a:rPr lang="cs-CZ" sz="1000" dirty="0"/>
              <a:t>u </a:t>
            </a:r>
            <a:r>
              <a:rPr lang="en-US" sz="1000" dirty="0"/>
              <a:t>(</a:t>
            </a:r>
            <a:r>
              <a:rPr lang="en-US" sz="1000" dirty="0" smtClean="0"/>
              <a:t>re</a:t>
            </a:r>
            <a:r>
              <a:rPr lang="cs-CZ" sz="1000" dirty="0" smtClean="0"/>
              <a:t>g.</a:t>
            </a:r>
            <a:r>
              <a:rPr lang="en-US" sz="1000" dirty="0" smtClean="0"/>
              <a:t> </a:t>
            </a:r>
            <a:r>
              <a:rPr lang="en-US" sz="1000" dirty="0"/>
              <a:t>stability </a:t>
            </a:r>
            <a:r>
              <a:rPr lang="en-US" sz="1000" dirty="0" err="1" smtClean="0"/>
              <a:t>vnitř</a:t>
            </a:r>
            <a:r>
              <a:rPr lang="cs-CZ" sz="1000" dirty="0" smtClean="0"/>
              <a:t>.</a:t>
            </a:r>
            <a:r>
              <a:rPr lang="en-US" sz="1000" dirty="0" smtClean="0"/>
              <a:t> </a:t>
            </a:r>
            <a:r>
              <a:rPr lang="en-US" sz="1000" dirty="0" err="1"/>
              <a:t>prostředí</a:t>
            </a:r>
            <a:r>
              <a:rPr lang="en-US" sz="1000" dirty="0"/>
              <a:t>).</a:t>
            </a:r>
          </a:p>
          <a:p>
            <a:pPr marL="171450" indent="-171450">
              <a:buFont typeface="Arial" panose="020B0604020202020204" pitchFamily="34" charset="0"/>
              <a:buChar char="•"/>
            </a:pPr>
            <a:r>
              <a:rPr lang="cs-CZ" sz="1000" dirty="0"/>
              <a:t>b</a:t>
            </a:r>
            <a:r>
              <a:rPr lang="en-US" sz="1000" dirty="0" err="1"/>
              <a:t>lok</a:t>
            </a:r>
            <a:r>
              <a:rPr lang="cs-CZ" sz="1000" dirty="0" err="1"/>
              <a:t>ace</a:t>
            </a:r>
            <a:r>
              <a:rPr lang="en-US" sz="1000" dirty="0"/>
              <a:t> </a:t>
            </a:r>
            <a:r>
              <a:rPr lang="en-US" sz="1000" dirty="0" err="1"/>
              <a:t>uvolňování</a:t>
            </a:r>
            <a:r>
              <a:rPr lang="en-US" sz="1000" dirty="0"/>
              <a:t> </a:t>
            </a:r>
            <a:r>
              <a:rPr lang="en-US" sz="1000" dirty="0" err="1"/>
              <a:t>všech</a:t>
            </a:r>
            <a:r>
              <a:rPr lang="en-US" sz="1000" dirty="0"/>
              <a:t> </a:t>
            </a:r>
            <a:r>
              <a:rPr lang="en-US" sz="1000" dirty="0" err="1"/>
              <a:t>aktivujících</a:t>
            </a:r>
            <a:r>
              <a:rPr lang="en-US" sz="1000" dirty="0"/>
              <a:t> </a:t>
            </a:r>
            <a:r>
              <a:rPr lang="en-US" sz="1000" dirty="0" err="1"/>
              <a:t>neurotransmiterů</a:t>
            </a:r>
            <a:r>
              <a:rPr lang="cs-CZ" sz="1000" dirty="0"/>
              <a:t> -</a:t>
            </a:r>
            <a:r>
              <a:rPr lang="en-US" sz="1000" dirty="0" err="1"/>
              <a:t>rozšíření</a:t>
            </a:r>
            <a:r>
              <a:rPr lang="en-US" sz="1000" dirty="0"/>
              <a:t> </a:t>
            </a:r>
            <a:r>
              <a:rPr lang="en-US" sz="1000" dirty="0" err="1"/>
              <a:t>krevních</a:t>
            </a:r>
            <a:r>
              <a:rPr lang="en-US" sz="1000" dirty="0"/>
              <a:t> </a:t>
            </a:r>
            <a:r>
              <a:rPr lang="en-US" sz="1000" dirty="0" err="1"/>
              <a:t>cév</a:t>
            </a:r>
            <a:r>
              <a:rPr lang="en-US" sz="1000" dirty="0"/>
              <a:t> a </a:t>
            </a:r>
            <a:r>
              <a:rPr lang="en-US" sz="1000" dirty="0" err="1"/>
              <a:t>pokles</a:t>
            </a:r>
            <a:r>
              <a:rPr lang="en-US" sz="1000" dirty="0"/>
              <a:t> </a:t>
            </a:r>
            <a:r>
              <a:rPr lang="en-US" sz="1000" dirty="0" err="1"/>
              <a:t>krevního</a:t>
            </a:r>
            <a:r>
              <a:rPr lang="en-US" sz="1000" dirty="0"/>
              <a:t> </a:t>
            </a:r>
            <a:r>
              <a:rPr lang="en-US" sz="1000" dirty="0" err="1"/>
              <a:t>tlaku</a:t>
            </a:r>
            <a:r>
              <a:rPr lang="cs-CZ" sz="1000" dirty="0"/>
              <a:t>, a</a:t>
            </a:r>
            <a:r>
              <a:rPr lang="en-US" sz="1000" dirty="0" err="1"/>
              <a:t>denosin</a:t>
            </a:r>
            <a:r>
              <a:rPr lang="en-US" sz="1000" dirty="0"/>
              <a:t> </a:t>
            </a:r>
            <a:r>
              <a:rPr lang="en-US" sz="1000" dirty="0" err="1"/>
              <a:t>snižuje</a:t>
            </a:r>
            <a:r>
              <a:rPr lang="en-US" sz="1000" dirty="0"/>
              <a:t> </a:t>
            </a:r>
            <a:r>
              <a:rPr lang="en-US" sz="1000" dirty="0" err="1"/>
              <a:t>srdeční</a:t>
            </a:r>
            <a:r>
              <a:rPr lang="en-US" sz="1000" dirty="0"/>
              <a:t> </a:t>
            </a:r>
            <a:r>
              <a:rPr lang="en-US" sz="1000" dirty="0" err="1"/>
              <a:t>frekvenci</a:t>
            </a:r>
            <a:r>
              <a:rPr lang="cs-CZ" sz="1000" dirty="0"/>
              <a:t> (léčba </a:t>
            </a:r>
            <a:r>
              <a:rPr lang="cs-CZ" sz="1000" dirty="0" err="1"/>
              <a:t>taychykardií</a:t>
            </a:r>
            <a:r>
              <a:rPr lang="cs-CZ" sz="1000" dirty="0"/>
              <a:t>)</a:t>
            </a:r>
            <a:endParaRPr lang="en-US" sz="1000" dirty="0"/>
          </a:p>
          <a:p>
            <a:pPr marL="171450" indent="-171450">
              <a:buFont typeface="Arial" panose="020B0604020202020204" pitchFamily="34" charset="0"/>
              <a:buChar char="•"/>
            </a:pPr>
            <a:r>
              <a:rPr lang="en-US" sz="1000" dirty="0" err="1"/>
              <a:t>inhib</a:t>
            </a:r>
            <a:r>
              <a:rPr lang="cs-CZ" sz="1000" dirty="0" err="1"/>
              <a:t>ice</a:t>
            </a:r>
            <a:r>
              <a:rPr lang="en-US" sz="1000" dirty="0"/>
              <a:t> </a:t>
            </a:r>
            <a:r>
              <a:rPr lang="en-US" sz="1000" dirty="0" err="1"/>
              <a:t>agregac</a:t>
            </a:r>
            <a:r>
              <a:rPr lang="cs-CZ" sz="1000" dirty="0"/>
              <a:t>e</a:t>
            </a:r>
            <a:r>
              <a:rPr lang="en-US" sz="1000" dirty="0"/>
              <a:t> </a:t>
            </a:r>
            <a:r>
              <a:rPr lang="en-US" sz="1000" dirty="0" err="1"/>
              <a:t>krevních</a:t>
            </a:r>
            <a:r>
              <a:rPr lang="en-US" sz="1000" dirty="0"/>
              <a:t> </a:t>
            </a:r>
            <a:r>
              <a:rPr lang="en-US" sz="1000" dirty="0" err="1"/>
              <a:t>destiček</a:t>
            </a:r>
            <a:r>
              <a:rPr lang="en-US" sz="1000" dirty="0"/>
              <a:t> </a:t>
            </a:r>
            <a:endParaRPr lang="cs-CZ" sz="1000" dirty="0"/>
          </a:p>
          <a:p>
            <a:pPr marL="171450" indent="-171450">
              <a:buFont typeface="Arial" panose="020B0604020202020204" pitchFamily="34" charset="0"/>
              <a:buChar char="•"/>
            </a:pPr>
            <a:r>
              <a:rPr lang="cs-CZ" sz="1000" dirty="0"/>
              <a:t>z</a:t>
            </a:r>
            <a:r>
              <a:rPr lang="en-US" sz="1000" dirty="0" err="1"/>
              <a:t>výšené</a:t>
            </a:r>
            <a:r>
              <a:rPr lang="en-US" sz="1000" dirty="0"/>
              <a:t> </a:t>
            </a:r>
            <a:r>
              <a:rPr lang="en-US" sz="1000" dirty="0" err="1"/>
              <a:t>hladiny</a:t>
            </a:r>
            <a:r>
              <a:rPr lang="en-US" sz="1000" dirty="0"/>
              <a:t> </a:t>
            </a:r>
            <a:r>
              <a:rPr lang="en-US" sz="1000" dirty="0" err="1"/>
              <a:t>adenosinu</a:t>
            </a:r>
            <a:r>
              <a:rPr lang="en-US" sz="1000" dirty="0"/>
              <a:t> </a:t>
            </a:r>
            <a:r>
              <a:rPr lang="cs-CZ" sz="1000" dirty="0"/>
              <a:t>-</a:t>
            </a:r>
            <a:r>
              <a:rPr lang="en-US" sz="1000" dirty="0" err="1"/>
              <a:t>sniž</a:t>
            </a:r>
            <a:r>
              <a:rPr lang="cs-CZ" sz="1000" dirty="0" err="1"/>
              <a:t>ení</a:t>
            </a:r>
            <a:r>
              <a:rPr lang="en-US" sz="1000" dirty="0"/>
              <a:t> </a:t>
            </a:r>
            <a:r>
              <a:rPr lang="en-US" sz="1000" dirty="0" err="1"/>
              <a:t>zánět</a:t>
            </a:r>
            <a:r>
              <a:rPr lang="cs-CZ" sz="1000" dirty="0"/>
              <a:t>u- </a:t>
            </a:r>
            <a:r>
              <a:rPr lang="en-US" sz="1000" dirty="0" err="1"/>
              <a:t>aktiv</a:t>
            </a:r>
            <a:r>
              <a:rPr lang="cs-CZ" sz="1000" dirty="0" err="1"/>
              <a:t>ace</a:t>
            </a:r>
            <a:r>
              <a:rPr lang="en-US" sz="1000" dirty="0"/>
              <a:t> </a:t>
            </a:r>
            <a:r>
              <a:rPr lang="cs-CZ" sz="1000" dirty="0"/>
              <a:t>/inhibice -</a:t>
            </a:r>
            <a:r>
              <a:rPr lang="en-US" sz="1000" dirty="0" err="1"/>
              <a:t>neutrofilní</a:t>
            </a:r>
            <a:r>
              <a:rPr lang="en-US" sz="1000" dirty="0"/>
              <a:t> </a:t>
            </a:r>
            <a:r>
              <a:rPr lang="en-US" sz="1000" dirty="0" err="1"/>
              <a:t>granulocyty</a:t>
            </a:r>
            <a:r>
              <a:rPr lang="en-US" sz="1000" dirty="0"/>
              <a:t> a </a:t>
            </a:r>
            <a:r>
              <a:rPr lang="en-US" sz="1000" dirty="0" err="1"/>
              <a:t>fagocytózu</a:t>
            </a:r>
            <a:endParaRPr lang="en-US" sz="1000" dirty="0"/>
          </a:p>
          <a:p>
            <a:pPr marL="171450" indent="-171450">
              <a:buFont typeface="Arial" panose="020B0604020202020204" pitchFamily="34" charset="0"/>
              <a:buChar char="•"/>
            </a:pPr>
            <a:r>
              <a:rPr lang="en-US" sz="1000" dirty="0" err="1" smtClean="0"/>
              <a:t>bdění</a:t>
            </a:r>
            <a:r>
              <a:rPr lang="en-US" sz="1000" dirty="0" smtClean="0"/>
              <a:t> </a:t>
            </a:r>
            <a:r>
              <a:rPr lang="en-US" sz="1000" dirty="0"/>
              <a:t>a </a:t>
            </a:r>
            <a:r>
              <a:rPr lang="en-US" sz="1000" dirty="0" err="1" smtClean="0"/>
              <a:t>spánek</a:t>
            </a:r>
            <a:r>
              <a:rPr lang="cs-CZ" sz="1000" dirty="0" smtClean="0"/>
              <a:t> –i</a:t>
            </a:r>
            <a:r>
              <a:rPr lang="en-US" sz="1000" dirty="0" err="1" smtClean="0"/>
              <a:t>nhib</a:t>
            </a:r>
            <a:r>
              <a:rPr lang="cs-CZ" sz="1000" dirty="0" err="1" smtClean="0"/>
              <a:t>ice</a:t>
            </a:r>
            <a:r>
              <a:rPr lang="cs-CZ" sz="1000" dirty="0" smtClean="0"/>
              <a:t> </a:t>
            </a:r>
            <a:r>
              <a:rPr lang="en-US" sz="1000" dirty="0" err="1" smtClean="0"/>
              <a:t>centra</a:t>
            </a:r>
            <a:r>
              <a:rPr lang="en-US" sz="1000" dirty="0" smtClean="0"/>
              <a:t> </a:t>
            </a:r>
            <a:r>
              <a:rPr lang="en-US" sz="1000" dirty="0" err="1"/>
              <a:t>probuzení</a:t>
            </a:r>
            <a:r>
              <a:rPr lang="en-US" sz="1000" dirty="0"/>
              <a:t> a </a:t>
            </a:r>
            <a:r>
              <a:rPr lang="en-US" sz="1000" dirty="0" err="1"/>
              <a:t>bdění</a:t>
            </a:r>
            <a:r>
              <a:rPr lang="en-US" sz="1000" dirty="0"/>
              <a:t> </a:t>
            </a:r>
            <a:r>
              <a:rPr lang="en-US" sz="1000" dirty="0" err="1" smtClean="0"/>
              <a:t>neurotransmiterem</a:t>
            </a:r>
            <a:r>
              <a:rPr lang="en-US" sz="1000" dirty="0" smtClean="0"/>
              <a:t> GABA</a:t>
            </a:r>
            <a:r>
              <a:rPr lang="cs-CZ" sz="1000" dirty="0" smtClean="0"/>
              <a:t>  -</a:t>
            </a:r>
            <a:r>
              <a:rPr lang="en-US" sz="1000" dirty="0" smtClean="0"/>
              <a:t> </a:t>
            </a:r>
            <a:r>
              <a:rPr lang="cs-CZ" sz="1000" dirty="0" smtClean="0"/>
              <a:t>a</a:t>
            </a:r>
            <a:r>
              <a:rPr lang="en-US" sz="1000" dirty="0" err="1" smtClean="0"/>
              <a:t>denosin</a:t>
            </a:r>
            <a:r>
              <a:rPr lang="en-US" sz="1000" dirty="0" smtClean="0"/>
              <a:t> </a:t>
            </a:r>
            <a:r>
              <a:rPr lang="cs-CZ" sz="1000" dirty="0" smtClean="0"/>
              <a:t>- </a:t>
            </a:r>
            <a:r>
              <a:rPr lang="en-US" sz="1000" dirty="0" err="1" smtClean="0"/>
              <a:t>produkt</a:t>
            </a:r>
            <a:r>
              <a:rPr lang="en-US" sz="1000" dirty="0" smtClean="0"/>
              <a:t> </a:t>
            </a:r>
            <a:r>
              <a:rPr lang="en-US" sz="1000" dirty="0" err="1"/>
              <a:t>degradace</a:t>
            </a:r>
            <a:r>
              <a:rPr lang="en-US" sz="1000" dirty="0"/>
              <a:t> </a:t>
            </a:r>
            <a:r>
              <a:rPr lang="cs-CZ" sz="1000" dirty="0" smtClean="0"/>
              <a:t>ATP – větší spotřeba ATP buňkou –vyšší </a:t>
            </a:r>
            <a:r>
              <a:rPr lang="cs-CZ" sz="1000" dirty="0" err="1" smtClean="0"/>
              <a:t>konc</a:t>
            </a:r>
            <a:r>
              <a:rPr lang="cs-CZ" sz="1000" dirty="0" smtClean="0"/>
              <a:t>. – větší tlak na spánek - b</a:t>
            </a:r>
            <a:r>
              <a:rPr lang="en-US" sz="1000" dirty="0" err="1" smtClean="0"/>
              <a:t>ěhem</a:t>
            </a:r>
            <a:r>
              <a:rPr lang="en-US" sz="1000" dirty="0" smtClean="0"/>
              <a:t> </a:t>
            </a:r>
            <a:r>
              <a:rPr lang="en-US" sz="1000" dirty="0" err="1"/>
              <a:t>spánku</a:t>
            </a:r>
            <a:r>
              <a:rPr lang="en-US" sz="1000" dirty="0"/>
              <a:t> </a:t>
            </a:r>
            <a:r>
              <a:rPr lang="cs-CZ" sz="1000" dirty="0" smtClean="0"/>
              <a:t>–rozklad  adenosinu, tvorba ATP -</a:t>
            </a:r>
            <a:r>
              <a:rPr lang="cs-CZ" sz="1000" dirty="0" err="1" smtClean="0"/>
              <a:t>tla</a:t>
            </a:r>
            <a:r>
              <a:rPr lang="en-US" sz="1000" dirty="0" smtClean="0"/>
              <a:t>k </a:t>
            </a:r>
            <a:r>
              <a:rPr lang="en-US" sz="1000" dirty="0" err="1"/>
              <a:t>na</a:t>
            </a:r>
            <a:r>
              <a:rPr lang="en-US" sz="1000" dirty="0"/>
              <a:t> </a:t>
            </a:r>
            <a:r>
              <a:rPr lang="en-US" sz="1000" dirty="0" err="1" smtClean="0"/>
              <a:t>spáne</a:t>
            </a:r>
            <a:r>
              <a:rPr lang="cs-CZ" sz="1000" dirty="0" smtClean="0"/>
              <a:t>k </a:t>
            </a:r>
            <a:r>
              <a:rPr lang="en-US" sz="1000" dirty="0" err="1" smtClean="0"/>
              <a:t>klesá</a:t>
            </a:r>
            <a:r>
              <a:rPr lang="en-US" sz="1000" dirty="0"/>
              <a:t>. </a:t>
            </a:r>
            <a:endParaRPr lang="cs-CZ" sz="1000" dirty="0" smtClean="0"/>
          </a:p>
          <a:p>
            <a:pPr marL="171450" indent="-171450">
              <a:buFont typeface="Arial" panose="020B0604020202020204" pitchFamily="34" charset="0"/>
              <a:buChar char="•"/>
            </a:pPr>
            <a:r>
              <a:rPr lang="cs-CZ" sz="1000" dirty="0"/>
              <a:t>zvýšená koncentrace  v mozku -met</a:t>
            </a:r>
            <a:r>
              <a:rPr lang="en-US" sz="1000" dirty="0" err="1"/>
              <a:t>abolick</a:t>
            </a:r>
            <a:r>
              <a:rPr lang="cs-CZ" sz="1000" dirty="0"/>
              <a:t>ý</a:t>
            </a:r>
            <a:r>
              <a:rPr lang="en-US" sz="1000" dirty="0"/>
              <a:t> </a:t>
            </a:r>
            <a:r>
              <a:rPr lang="en-US" sz="1000" dirty="0" err="1"/>
              <a:t>stres</a:t>
            </a:r>
            <a:r>
              <a:rPr lang="en-US" sz="1000" dirty="0"/>
              <a:t> (</a:t>
            </a:r>
            <a:r>
              <a:rPr lang="en-US" sz="1000" dirty="0" err="1"/>
              <a:t>anoxie</a:t>
            </a:r>
            <a:r>
              <a:rPr lang="en-US" sz="1000" dirty="0"/>
              <a:t> </a:t>
            </a:r>
            <a:r>
              <a:rPr lang="cs-CZ" sz="1000" dirty="0"/>
              <a:t>,</a:t>
            </a:r>
            <a:r>
              <a:rPr lang="en-US" sz="1000" dirty="0"/>
              <a:t> </a:t>
            </a:r>
            <a:r>
              <a:rPr lang="en-US" sz="1000" dirty="0" err="1"/>
              <a:t>ischémie</a:t>
            </a:r>
            <a:r>
              <a:rPr lang="en-US" sz="1000" dirty="0"/>
              <a:t> </a:t>
            </a:r>
            <a:r>
              <a:rPr lang="cs-CZ" sz="1000" dirty="0"/>
              <a:t>, </a:t>
            </a:r>
            <a:r>
              <a:rPr lang="en-US" sz="1000" dirty="0" err="1"/>
              <a:t>prodloužené</a:t>
            </a:r>
            <a:r>
              <a:rPr lang="en-US" sz="1000" dirty="0"/>
              <a:t> </a:t>
            </a:r>
            <a:r>
              <a:rPr lang="en-US" sz="1000" dirty="0" err="1"/>
              <a:t>období</a:t>
            </a:r>
            <a:r>
              <a:rPr lang="en-US" sz="1000" dirty="0"/>
              <a:t> </a:t>
            </a:r>
            <a:r>
              <a:rPr lang="en-US" sz="1000" dirty="0" err="1"/>
              <a:t>bdělosti</a:t>
            </a:r>
            <a:r>
              <a:rPr lang="en-US" sz="1000" dirty="0"/>
              <a:t>) </a:t>
            </a:r>
            <a:r>
              <a:rPr lang="cs-CZ" sz="1000" dirty="0"/>
              <a:t>– ochrana </a:t>
            </a:r>
            <a:r>
              <a:rPr lang="en-US" sz="1000" dirty="0" err="1"/>
              <a:t>moz</a:t>
            </a:r>
            <a:r>
              <a:rPr lang="cs-CZ" sz="1000" dirty="0"/>
              <a:t>ku</a:t>
            </a:r>
            <a:r>
              <a:rPr lang="en-US" sz="1000" dirty="0"/>
              <a:t> </a:t>
            </a:r>
            <a:r>
              <a:rPr lang="en-US" sz="1000" dirty="0" err="1"/>
              <a:t>potlačením</a:t>
            </a:r>
            <a:r>
              <a:rPr lang="en-US" sz="1000" dirty="0"/>
              <a:t> </a:t>
            </a:r>
            <a:r>
              <a:rPr lang="en-US" sz="1000" dirty="0" err="1"/>
              <a:t>jeho</a:t>
            </a:r>
            <a:r>
              <a:rPr lang="en-US" sz="1000" dirty="0"/>
              <a:t> </a:t>
            </a:r>
            <a:r>
              <a:rPr lang="en-US" sz="1000" dirty="0" err="1"/>
              <a:t>aktivity</a:t>
            </a:r>
            <a:r>
              <a:rPr lang="en-US" sz="1000" dirty="0"/>
              <a:t> a </a:t>
            </a:r>
            <a:r>
              <a:rPr lang="en-US" sz="1000" dirty="0" err="1"/>
              <a:t>zvýšením</a:t>
            </a:r>
            <a:r>
              <a:rPr lang="en-US" sz="1000" dirty="0"/>
              <a:t> </a:t>
            </a:r>
            <a:r>
              <a:rPr lang="en-US" sz="1000" dirty="0" err="1"/>
              <a:t>průtoku</a:t>
            </a:r>
            <a:r>
              <a:rPr lang="en-US" sz="1000" dirty="0"/>
              <a:t> </a:t>
            </a:r>
            <a:r>
              <a:rPr lang="en-US" sz="1000" dirty="0" err="1"/>
              <a:t>krve</a:t>
            </a:r>
            <a:r>
              <a:rPr lang="en-US" sz="1000" dirty="0" smtClean="0"/>
              <a:t>.</a:t>
            </a:r>
            <a:endParaRPr lang="cs-CZ" sz="1000" dirty="0" smtClean="0"/>
          </a:p>
          <a:p>
            <a:pPr marL="171450" indent="-171450">
              <a:buFont typeface="Arial" panose="020B0604020202020204" pitchFamily="34" charset="0"/>
              <a:buChar char="•"/>
            </a:pPr>
            <a:r>
              <a:rPr lang="cs-CZ" sz="1000" b="1" dirty="0" smtClean="0"/>
              <a:t>kofein se váže na stejné receptory –hromadění adenosinu (bez pocitu </a:t>
            </a:r>
            <a:r>
              <a:rPr lang="cs-CZ" sz="1000" b="1" dirty="0" err="1" smtClean="0"/>
              <a:t>unavy</a:t>
            </a:r>
            <a:r>
              <a:rPr lang="cs-CZ" sz="1000" b="1" dirty="0" smtClean="0"/>
              <a:t>)</a:t>
            </a:r>
            <a:endParaRPr lang="en-US" sz="1000" b="1" dirty="0"/>
          </a:p>
        </p:txBody>
      </p:sp>
      <p:graphicFrame>
        <p:nvGraphicFramePr>
          <p:cNvPr id="3" name="Objekt 2"/>
          <p:cNvGraphicFramePr>
            <a:graphicFrameLocks noChangeAspect="1"/>
          </p:cNvGraphicFramePr>
          <p:nvPr>
            <p:extLst>
              <p:ext uri="{D42A27DB-BD31-4B8C-83A1-F6EECF244321}">
                <p14:modId xmlns:p14="http://schemas.microsoft.com/office/powerpoint/2010/main" val="1681057929"/>
              </p:ext>
            </p:extLst>
          </p:nvPr>
        </p:nvGraphicFramePr>
        <p:xfrm>
          <a:off x="4896834" y="183924"/>
          <a:ext cx="7250084" cy="5997719"/>
        </p:xfrm>
        <a:graphic>
          <a:graphicData uri="http://schemas.openxmlformats.org/presentationml/2006/ole">
            <mc:AlternateContent xmlns:mc="http://schemas.openxmlformats.org/markup-compatibility/2006">
              <mc:Choice xmlns:v="urn:schemas-microsoft-com:vml" Requires="v">
                <p:oleObj spid="_x0000_s3079" name="Rastrový obrázek" r:id="rId7" imgW="8105760" imgH="6705720" progId="Paint.Picture">
                  <p:embed/>
                </p:oleObj>
              </mc:Choice>
              <mc:Fallback>
                <p:oleObj name="Rastrový obrázek" r:id="rId7" imgW="8105760" imgH="6705720" progId="Paint.Picture">
                  <p:embed/>
                  <p:pic>
                    <p:nvPicPr>
                      <p:cNvPr id="3" name="Objekt 2"/>
                      <p:cNvPicPr/>
                      <p:nvPr/>
                    </p:nvPicPr>
                    <p:blipFill>
                      <a:blip r:embed="rId8"/>
                      <a:stretch>
                        <a:fillRect/>
                      </a:stretch>
                    </p:blipFill>
                    <p:spPr>
                      <a:xfrm>
                        <a:off x="4896834" y="183924"/>
                        <a:ext cx="7250084" cy="5997719"/>
                      </a:xfrm>
                      <a:prstGeom prst="rect">
                        <a:avLst/>
                      </a:prstGeom>
                    </p:spPr>
                  </p:pic>
                </p:oleObj>
              </mc:Fallback>
            </mc:AlternateContent>
          </a:graphicData>
        </a:graphic>
      </p:graphicFrame>
      <p:pic>
        <p:nvPicPr>
          <p:cNvPr id="15" name="Obrázek 14"/>
          <p:cNvPicPr>
            <a:picLocks noChangeAspect="1"/>
          </p:cNvPicPr>
          <p:nvPr/>
        </p:nvPicPr>
        <p:blipFill>
          <a:blip r:embed="rId9"/>
          <a:stretch>
            <a:fillRect/>
          </a:stretch>
        </p:blipFill>
        <p:spPr>
          <a:xfrm>
            <a:off x="550597" y="115888"/>
            <a:ext cx="3454483" cy="2341055"/>
          </a:xfrm>
          <a:prstGeom prst="rect">
            <a:avLst/>
          </a:prstGeom>
        </p:spPr>
      </p:pic>
      <p:pic>
        <p:nvPicPr>
          <p:cNvPr id="4" name="Obrázek 3"/>
          <p:cNvPicPr>
            <a:picLocks noChangeAspect="1"/>
          </p:cNvPicPr>
          <p:nvPr/>
        </p:nvPicPr>
        <p:blipFill>
          <a:blip r:embed="rId10"/>
          <a:stretch>
            <a:fillRect/>
          </a:stretch>
        </p:blipFill>
        <p:spPr>
          <a:xfrm>
            <a:off x="143992" y="2259013"/>
            <a:ext cx="5085477" cy="4381697"/>
          </a:xfrm>
          <a:prstGeom prst="rect">
            <a:avLst/>
          </a:prstGeom>
        </p:spPr>
      </p:pic>
    </p:spTree>
    <p:extLst>
      <p:ext uri="{BB962C8B-B14F-4D97-AF65-F5344CB8AC3E}">
        <p14:creationId xmlns:p14="http://schemas.microsoft.com/office/powerpoint/2010/main" val="126030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4" name="Nadpis 1"/>
          <p:cNvSpPr txBox="1">
            <a:spLocks/>
          </p:cNvSpPr>
          <p:nvPr/>
        </p:nvSpPr>
        <p:spPr>
          <a:xfrm>
            <a:off x="186612" y="188640"/>
            <a:ext cx="11849878" cy="421556"/>
          </a:xfrm>
          <a:prstGeom prst="rect">
            <a:avLst/>
          </a:prstGeom>
          <a:solidFill>
            <a:srgbClr val="0000FF"/>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000" b="1" dirty="0">
                <a:solidFill>
                  <a:schemeClr val="bg1"/>
                </a:solidFill>
              </a:rPr>
              <a:t>Nukleové kyseliny</a:t>
            </a:r>
            <a:endParaRPr lang="en-US" sz="3000" b="1" dirty="0">
              <a:solidFill>
                <a:schemeClr val="bg1"/>
              </a:solidFill>
            </a:endParaRPr>
          </a:p>
        </p:txBody>
      </p:sp>
      <p:pic>
        <p:nvPicPr>
          <p:cNvPr id="5" name="Picture 2" descr="Organelles in a 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508" y="817390"/>
            <a:ext cx="556141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2"/>
          <p:cNvSpPr txBox="1">
            <a:spLocks noChangeArrowheads="1"/>
          </p:cNvSpPr>
          <p:nvPr/>
        </p:nvSpPr>
        <p:spPr bwMode="auto">
          <a:xfrm>
            <a:off x="7288086" y="846139"/>
            <a:ext cx="3079561" cy="692497"/>
          </a:xfrm>
          <a:prstGeom prst="rect">
            <a:avLst/>
          </a:prstGeom>
          <a:solidFill>
            <a:srgbClr val="FFCCCC"/>
          </a:solidFill>
          <a:ln>
            <a:noFill/>
          </a:ln>
          <a:extLst/>
        </p:spPr>
        <p:txBody>
          <a:bodyPr wrap="none">
            <a:spAutoFit/>
          </a:bodyPr>
          <a:lstStyle>
            <a:lvl1pPr>
              <a:spcBef>
                <a:spcPct val="20000"/>
              </a:spcBef>
              <a:buSzPct val="120000"/>
              <a:buFont typeface="Arial" panose="020B0604020202020204" pitchFamily="34" charset="0"/>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SzPct val="120000"/>
              <a:buFont typeface="Arial" panose="020B0604020202020204" pitchFamily="34" charset="0"/>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SzPct val="120000"/>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cs typeface="Arial" panose="020B0604020202020204" pitchFamily="34" charset="0"/>
              </a:defRPr>
            </a:lvl9pPr>
          </a:lstStyle>
          <a:p>
            <a:pPr>
              <a:spcBef>
                <a:spcPct val="0"/>
              </a:spcBef>
              <a:buSzTx/>
              <a:buFontTx/>
              <a:buNone/>
              <a:defRPr/>
            </a:pPr>
            <a:r>
              <a:rPr lang="cs-CZ" altLang="cs-CZ" sz="1500" b="1" dirty="0">
                <a:solidFill>
                  <a:srgbClr val="CC00CC"/>
                </a:solidFill>
                <a:latin typeface="Arial" panose="020B0604020202020204" pitchFamily="34" charset="0"/>
              </a:rPr>
              <a:t>INTRACELULÁRNÍ</a:t>
            </a:r>
          </a:p>
          <a:p>
            <a:pPr marL="214313" indent="-214313">
              <a:spcBef>
                <a:spcPct val="0"/>
              </a:spcBef>
              <a:buSzTx/>
              <a:defRPr/>
            </a:pPr>
            <a:r>
              <a:rPr lang="cs-CZ" altLang="cs-CZ" sz="1200" dirty="0">
                <a:latin typeface="Arial" panose="020B0604020202020204" pitchFamily="34" charset="0"/>
              </a:rPr>
              <a:t>DNA - jádro, mitochondrie, „</a:t>
            </a:r>
            <a:r>
              <a:rPr lang="cs-CZ" altLang="cs-CZ" sz="1200" i="1" dirty="0" err="1">
                <a:latin typeface="Arial" panose="020B0604020202020204" pitchFamily="34" charset="0"/>
              </a:rPr>
              <a:t>exclusome</a:t>
            </a:r>
            <a:r>
              <a:rPr lang="cs-CZ" altLang="cs-CZ" sz="1200" i="1" dirty="0">
                <a:latin typeface="Arial" panose="020B0604020202020204" pitchFamily="34" charset="0"/>
              </a:rPr>
              <a:t>“</a:t>
            </a:r>
          </a:p>
          <a:p>
            <a:pPr marL="214313" indent="-214313">
              <a:spcBef>
                <a:spcPct val="0"/>
              </a:spcBef>
              <a:buSzTx/>
              <a:defRPr/>
            </a:pPr>
            <a:r>
              <a:rPr lang="cs-CZ" altLang="cs-CZ" sz="1200" dirty="0" err="1">
                <a:latin typeface="Arial" panose="020B0604020202020204" pitchFamily="34" charset="0"/>
              </a:rPr>
              <a:t>mRNA</a:t>
            </a:r>
            <a:r>
              <a:rPr lang="cs-CZ" altLang="cs-CZ" sz="1200" dirty="0">
                <a:latin typeface="Arial" panose="020B0604020202020204" pitchFamily="34" charset="0"/>
              </a:rPr>
              <a:t>  a  </a:t>
            </a:r>
            <a:r>
              <a:rPr lang="cs-CZ" altLang="cs-CZ" sz="1200" dirty="0" err="1">
                <a:latin typeface="Arial" panose="020B0604020202020204" pitchFamily="34" charset="0"/>
              </a:rPr>
              <a:t>ncRNA</a:t>
            </a:r>
            <a:r>
              <a:rPr lang="cs-CZ" altLang="cs-CZ" sz="1200" dirty="0">
                <a:latin typeface="Arial" panose="020B0604020202020204" pitchFamily="34" charset="0"/>
              </a:rPr>
              <a:t> (</a:t>
            </a:r>
            <a:r>
              <a:rPr lang="cs-CZ" altLang="cs-CZ" sz="1200" dirty="0" err="1">
                <a:latin typeface="Arial" panose="020B0604020202020204" pitchFamily="34" charset="0"/>
              </a:rPr>
              <a:t>miRNA</a:t>
            </a:r>
            <a:r>
              <a:rPr lang="cs-CZ" altLang="cs-CZ" sz="1200" dirty="0">
                <a:latin typeface="Arial" panose="020B0604020202020204" pitchFamily="34" charset="0"/>
              </a:rPr>
              <a:t>, </a:t>
            </a:r>
            <a:r>
              <a:rPr lang="cs-CZ" altLang="cs-CZ" sz="1200" dirty="0" err="1">
                <a:latin typeface="Arial" panose="020B0604020202020204" pitchFamily="34" charset="0"/>
              </a:rPr>
              <a:t>siRNA</a:t>
            </a:r>
            <a:r>
              <a:rPr lang="cs-CZ" altLang="cs-CZ" sz="1200" dirty="0">
                <a:latin typeface="Arial" panose="020B0604020202020204" pitchFamily="34" charset="0"/>
              </a:rPr>
              <a:t>)</a:t>
            </a:r>
          </a:p>
        </p:txBody>
      </p:sp>
      <p:pic>
        <p:nvPicPr>
          <p:cNvPr id="7"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7967" y="1836464"/>
            <a:ext cx="18573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Zástupný symbol pro obsah 9"/>
          <p:cNvPicPr>
            <a:picLocks noGrp="1" noChangeAspect="1"/>
          </p:cNvPicPr>
          <p:nvPr>
            <p:ph idx="1"/>
          </p:nvPr>
        </p:nvPicPr>
        <p:blipFill>
          <a:blip r:embed="rId4"/>
          <a:stretch>
            <a:fillRect/>
          </a:stretch>
        </p:blipFill>
        <p:spPr>
          <a:xfrm>
            <a:off x="7373256" y="3401488"/>
            <a:ext cx="3086799" cy="3247958"/>
          </a:xfrm>
          <a:prstGeom prst="rect">
            <a:avLst/>
          </a:prstGeom>
        </p:spPr>
      </p:pic>
      <p:pic>
        <p:nvPicPr>
          <p:cNvPr id="12" name="Obrázek 11"/>
          <p:cNvPicPr>
            <a:picLocks noChangeAspect="1"/>
          </p:cNvPicPr>
          <p:nvPr/>
        </p:nvPicPr>
        <p:blipFill>
          <a:blip r:embed="rId5"/>
          <a:stretch>
            <a:fillRect/>
          </a:stretch>
        </p:blipFill>
        <p:spPr>
          <a:xfrm>
            <a:off x="2063552" y="4090142"/>
            <a:ext cx="4858494" cy="1870650"/>
          </a:xfrm>
          <a:prstGeom prst="rect">
            <a:avLst/>
          </a:prstGeom>
        </p:spPr>
      </p:pic>
      <p:sp>
        <p:nvSpPr>
          <p:cNvPr id="9" name="TextovéPole 8"/>
          <p:cNvSpPr txBox="1"/>
          <p:nvPr/>
        </p:nvSpPr>
        <p:spPr>
          <a:xfrm>
            <a:off x="1981200" y="6248372"/>
            <a:ext cx="3754760" cy="413519"/>
          </a:xfrm>
          <a:prstGeom prst="rect">
            <a:avLst/>
          </a:prstGeom>
          <a:solidFill>
            <a:srgbClr val="92D050"/>
          </a:solidFill>
        </p:spPr>
        <p:txBody>
          <a:bodyPr vert="horz" wrap="none" lIns="68580" tIns="34290" rIns="68580" bIns="34290" rtlCol="0" anchor="ctr">
            <a:noAutofit/>
          </a:bodyPr>
          <a:lstStyle/>
          <a:p>
            <a:r>
              <a:rPr lang="cs-CZ" dirty="0"/>
              <a:t>Hostitelské NK/Infekční částice</a:t>
            </a:r>
          </a:p>
        </p:txBody>
      </p:sp>
    </p:spTree>
    <p:extLst>
      <p:ext uri="{BB962C8B-B14F-4D97-AF65-F5344CB8AC3E}">
        <p14:creationId xmlns:p14="http://schemas.microsoft.com/office/powerpoint/2010/main" val="161563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TotalTime>
  <Words>3775</Words>
  <Application>Microsoft Office PowerPoint</Application>
  <PresentationFormat>Širokoúhlá obrazovka</PresentationFormat>
  <Paragraphs>620</Paragraphs>
  <Slides>42</Slides>
  <Notes>8</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2</vt:i4>
      </vt:variant>
      <vt:variant>
        <vt:lpstr>Nadpisy snímků</vt:lpstr>
      </vt:variant>
      <vt:variant>
        <vt:i4>42</vt:i4>
      </vt:variant>
    </vt:vector>
  </HeadingPairs>
  <TitlesOfParts>
    <vt:vector size="50" baseType="lpstr">
      <vt:lpstr>Arial</vt:lpstr>
      <vt:lpstr>Arial MT</vt:lpstr>
      <vt:lpstr>Calibri</vt:lpstr>
      <vt:lpstr>Symbol</vt:lpstr>
      <vt:lpstr>Wingdings</vt:lpstr>
      <vt:lpstr>Motiv systému Office</vt:lpstr>
      <vt:lpstr>Rastrový obrázek</vt:lpstr>
      <vt:lpstr>Image</vt:lpstr>
      <vt:lpstr>Genetika v zubním lékařství – cvičení 1</vt:lpstr>
      <vt:lpstr>Základní pojmy</vt:lpstr>
      <vt:lpstr>Prezentace aplikace PowerPoint</vt:lpstr>
      <vt:lpstr>Prezentace aplikace PowerPoint</vt:lpstr>
      <vt:lpstr>Prezentace aplikace PowerPoint</vt:lpstr>
      <vt:lpstr>Prezentace aplikace PowerPoint</vt:lpstr>
      <vt:lpstr>Nukleosid  nukleotid  báze  DNA</vt:lpstr>
      <vt:lpstr>Nukleosid  nukleotid  báze  DNA</vt:lpstr>
      <vt:lpstr>Prezentace aplikace PowerPoint</vt:lpstr>
      <vt:lpstr>Prezentace aplikace PowerPoint</vt:lpstr>
      <vt:lpstr>Molekulárně biologické dogma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Stanovení SNP +3953C/T (rs1143634) v genu pro interleukin IL-1beta u pacientů s chronickou peridontitidou </vt:lpstr>
      <vt:lpstr>PROČ?</vt:lpstr>
      <vt:lpstr>           METODY MOLEKULÁRNÍ BIOLOGIE </vt:lpstr>
      <vt:lpstr>JAK?</vt:lpstr>
      <vt:lpstr>JAK?</vt:lpstr>
      <vt:lpstr>JAK?</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v zubním lékařství – cvičení 1</dc:title>
  <dc:creator>Hana Polanská</dc:creator>
  <cp:lastModifiedBy>Filip</cp:lastModifiedBy>
  <cp:revision>83</cp:revision>
  <dcterms:modified xsi:type="dcterms:W3CDTF">2024-04-23T10:30:34Z</dcterms:modified>
</cp:coreProperties>
</file>