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65" r:id="rId5"/>
    <p:sldId id="264" r:id="rId6"/>
    <p:sldId id="266" r:id="rId7"/>
    <p:sldId id="267" r:id="rId8"/>
    <p:sldId id="260" r:id="rId9"/>
    <p:sldId id="263" r:id="rId10"/>
    <p:sldId id="261" r:id="rId11"/>
    <p:sldId id="259" r:id="rId12"/>
    <p:sldId id="268" r:id="rId13"/>
    <p:sldId id="262" r:id="rId14"/>
    <p:sldId id="270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2" r:id="rId23"/>
    <p:sldId id="281" r:id="rId24"/>
    <p:sldId id="283" r:id="rId25"/>
    <p:sldId id="284" r:id="rId26"/>
    <p:sldId id="286" r:id="rId27"/>
    <p:sldId id="285" r:id="rId28"/>
    <p:sldId id="287" r:id="rId29"/>
    <p:sldId id="288" r:id="rId30"/>
    <p:sldId id="269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Galuška" initials="DG" lastIdx="1" clrIdx="0">
    <p:extLst>
      <p:ext uri="{19B8F6BF-5375-455C-9EA6-DF929625EA0E}">
        <p15:presenceInfo xmlns:p15="http://schemas.microsoft.com/office/powerpoint/2012/main" userId="David Galuš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754" autoAdjust="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12" name="Nadpis 6">
            <a:extLst>
              <a:ext uri="{FF2B5EF4-FFF2-40B4-BE49-F238E27FC236}">
                <a16:creationId xmlns:a16="http://schemas.microsoft.com/office/drawing/2014/main" id="{F31C6098-45F4-4855-8153-FB7904CE4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4BB26B4-1DB3-416F-8DA4-AFF4E665D6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623C95A-60BE-40EB-9BC7-25260893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obsah 12">
            <a:extLst>
              <a:ext uri="{FF2B5EF4-FFF2-40B4-BE49-F238E27FC236}">
                <a16:creationId xmlns:a16="http://schemas.microsoft.com/office/drawing/2014/main" id="{9547EBDF-D870-4615-B89A-66FC8E0A0F0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symbol pro text 5">
            <a:extLst>
              <a:ext uri="{FF2B5EF4-FFF2-40B4-BE49-F238E27FC236}">
                <a16:creationId xmlns:a16="http://schemas.microsoft.com/office/drawing/2014/main" id="{FE825788-55A0-4392-9284-0099917A1B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13">
            <a:extLst>
              <a:ext uri="{FF2B5EF4-FFF2-40B4-BE49-F238E27FC236}">
                <a16:creationId xmlns:a16="http://schemas.microsoft.com/office/drawing/2014/main" id="{BB6DC7A3-6070-4788-8925-ECEF5D270E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7B2FBDD4-6F42-4D3A-ABC8-DAF530179BD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13">
            <a:extLst>
              <a:ext uri="{FF2B5EF4-FFF2-40B4-BE49-F238E27FC236}">
                <a16:creationId xmlns:a16="http://schemas.microsoft.com/office/drawing/2014/main" id="{6559EC12-76DD-40DE-8DB8-8B359A47CC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obsah 12">
            <a:extLst>
              <a:ext uri="{FF2B5EF4-FFF2-40B4-BE49-F238E27FC236}">
                <a16:creationId xmlns:a16="http://schemas.microsoft.com/office/drawing/2014/main" id="{137F4524-A39B-43FB-9E07-67C4519927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6838A12A-82A1-4709-9D33-F39AFA8AFA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DE0BEEF4-6DAC-4D6C-AD80-575053D422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D54EEC6B-F6F3-491F-AF84-5FBBB3FC67C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693E3813-A8A0-4605-A751-A0C706248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77EDFCFB-BDDB-45EE-9574-EB8FA8F8867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560DCD67-AE12-4FF8-B224-2C33488C5A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7">
            <a:extLst>
              <a:ext uri="{FF2B5EF4-FFF2-40B4-BE49-F238E27FC236}">
                <a16:creationId xmlns:a16="http://schemas.microsoft.com/office/drawing/2014/main" id="{F4024E46-62E6-44CE-9E2C-14E827C7CC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83CAA91-E696-4AD2-90D7-33C9838102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D1C4BF70-4C1E-4AF7-81E0-104F006A02E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E5CFC32-FE61-424D-B52A-0545883D65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16480462-23C7-4E09-BE59-6229F8EBE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  <a:endParaRPr lang="cs-CZ" dirty="0"/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2">
            <a:extLst>
              <a:ext uri="{FF2B5EF4-FFF2-40B4-BE49-F238E27FC236}">
                <a16:creationId xmlns:a16="http://schemas.microsoft.com/office/drawing/2014/main" id="{FB42411C-CED0-4ED2-B4E8-5D353B0A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21D70DC-2864-41C2-B8C6-05CA897F7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2FD3E81E-40FE-4E13-9B11-5767EF4D1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3B718662-BCEF-4F53-80CB-8B7864BBF9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817F25E5-B573-488B-992B-821062693CA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Zástupný symbol pro obsah 12">
            <a:extLst>
              <a:ext uri="{FF2B5EF4-FFF2-40B4-BE49-F238E27FC236}">
                <a16:creationId xmlns:a16="http://schemas.microsoft.com/office/drawing/2014/main" id="{3CE5E861-D1D4-4121-A3EE-54C338DE09B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Nadpis 3">
            <a:extLst>
              <a:ext uri="{FF2B5EF4-FFF2-40B4-BE49-F238E27FC236}">
                <a16:creationId xmlns:a16="http://schemas.microsoft.com/office/drawing/2014/main" id="{F7E125D3-8983-4C68-BE8E-3E28EE043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>
            <a:extLst>
              <a:ext uri="{FF2B5EF4-FFF2-40B4-BE49-F238E27FC236}">
                <a16:creationId xmlns:a16="http://schemas.microsoft.com/office/drawing/2014/main" id="{437D9636-8187-40FB-9014-91A485647AB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338E8CF6-8E6E-495F-9305-499E00CAA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F1218642-4B36-47A8-993D-095CD9ED7856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32" name="Rectangle 17">
            <a:extLst>
              <a:ext uri="{FF2B5EF4-FFF2-40B4-BE49-F238E27FC236}">
                <a16:creationId xmlns:a16="http://schemas.microsoft.com/office/drawing/2014/main" id="{B6B70499-49FF-4F72-990E-E50DCAF497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306C7E2E-0F6D-4FCC-BEBB-E477C0EDE1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8CE0E250-5D3F-4EB8-8C80-318156771048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symbol pro text 5">
            <a:extLst>
              <a:ext uri="{FF2B5EF4-FFF2-40B4-BE49-F238E27FC236}">
                <a16:creationId xmlns:a16="http://schemas.microsoft.com/office/drawing/2014/main" id="{0F223511-4560-47CD-B05A-BADF3B3D14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symbol pro text 5">
            <a:extLst>
              <a:ext uri="{FF2B5EF4-FFF2-40B4-BE49-F238E27FC236}">
                <a16:creationId xmlns:a16="http://schemas.microsoft.com/office/drawing/2014/main" id="{3AFBD400-6ACB-4E94-8A8F-EF5BE839526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Zástupný symbol pro text 5">
            <a:extLst>
              <a:ext uri="{FF2B5EF4-FFF2-40B4-BE49-F238E27FC236}">
                <a16:creationId xmlns:a16="http://schemas.microsoft.com/office/drawing/2014/main" id="{F6BCDF9B-5557-4C01-BFEA-AC54389E04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Zástupný symbol pro text 13">
            <a:extLst>
              <a:ext uri="{FF2B5EF4-FFF2-40B4-BE49-F238E27FC236}">
                <a16:creationId xmlns:a16="http://schemas.microsoft.com/office/drawing/2014/main" id="{978AEBEE-D3B8-4F1E-84B5-BAC5E748B0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7" name="Zástupný symbol pro text 13">
            <a:extLst>
              <a:ext uri="{FF2B5EF4-FFF2-40B4-BE49-F238E27FC236}">
                <a16:creationId xmlns:a16="http://schemas.microsoft.com/office/drawing/2014/main" id="{8BEF53DA-BDCC-402C-8853-0C952D6B00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8" name="Zástupný symbol pro text 13">
            <a:extLst>
              <a:ext uri="{FF2B5EF4-FFF2-40B4-BE49-F238E27FC236}">
                <a16:creationId xmlns:a16="http://schemas.microsoft.com/office/drawing/2014/main" id="{1B869AE0-B815-43F3-9C57-774B126513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Zástupný symbol pro obsah 12">
            <a:extLst>
              <a:ext uri="{FF2B5EF4-FFF2-40B4-BE49-F238E27FC236}">
                <a16:creationId xmlns:a16="http://schemas.microsoft.com/office/drawing/2014/main" id="{7EE296DF-188D-46CD-A248-5E32B38204A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Zástupný symbol pro obsah 12">
            <a:extLst>
              <a:ext uri="{FF2B5EF4-FFF2-40B4-BE49-F238E27FC236}">
                <a16:creationId xmlns:a16="http://schemas.microsoft.com/office/drawing/2014/main" id="{86567007-60CB-42DC-93EA-A0AFB168C81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Zástupný symbol pro text 7">
            <a:extLst>
              <a:ext uri="{FF2B5EF4-FFF2-40B4-BE49-F238E27FC236}">
                <a16:creationId xmlns:a16="http://schemas.microsoft.com/office/drawing/2014/main" id="{F1BE8CEB-F37E-4115-BEAE-2A66158C12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2" name="Nadpis 12">
            <a:extLst>
              <a:ext uri="{FF2B5EF4-FFF2-40B4-BE49-F238E27FC236}">
                <a16:creationId xmlns:a16="http://schemas.microsoft.com/office/drawing/2014/main" id="{9063DEBF-5704-4C60-927D-4EE182D4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C1E17AD7-C41E-4941-82E2-9E0085CDE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2019F1A4-69A0-4FF8-8995-9B76480FDF9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35" name="Rectangle 18">
            <a:extLst>
              <a:ext uri="{FF2B5EF4-FFF2-40B4-BE49-F238E27FC236}">
                <a16:creationId xmlns:a16="http://schemas.microsoft.com/office/drawing/2014/main" id="{70B6F527-4F6F-407F-ACB8-3642D3D05B9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6D2A4ADF-EE22-48A9-9D57-09381DE8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327AD19-2866-498E-B141-60DB67C20A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F362095D-69A9-4E7E-B0AD-45833F6F0960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816C4316-2D20-4A0F-97F8-1B81D6F3D27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479503A6-16CC-4F01-AF35-CF704ACE78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0C31BCEF-D9FF-4796-A774-A41223BD56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A9C999D-0177-4D2E-B8A6-1E94C72C4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66C581-4BC7-43C0-A297-97463012A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Rectangle 17">
            <a:extLst>
              <a:ext uri="{FF2B5EF4-FFF2-40B4-BE49-F238E27FC236}">
                <a16:creationId xmlns:a16="http://schemas.microsoft.com/office/drawing/2014/main" id="{804A2AC6-8CD7-45FD-9072-6BC53E42A3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CB7837D4-109B-4305-835D-58924C78A80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nadpis 1">
            <a:extLst>
              <a:ext uri="{FF2B5EF4-FFF2-40B4-BE49-F238E27FC236}">
                <a16:creationId xmlns:a16="http://schemas.microsoft.com/office/drawing/2014/main" id="{357E978C-D332-46B0-BCEB-191876BAE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7" name="Zástupný symbol pro text 4">
            <a:extLst>
              <a:ext uri="{FF2B5EF4-FFF2-40B4-BE49-F238E27FC236}">
                <a16:creationId xmlns:a16="http://schemas.microsoft.com/office/drawing/2014/main" id="{BF356BAA-D86E-48F6-AB0E-D85145D01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4A51A6C-23BF-41AD-B682-A75C089948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 dirty="0"/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F8DFAB6E-B377-4196-8D95-E94BE6B31EB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5780BE3-F43E-4293-8A4C-082BEAC3ED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C11649-8CF7-4CD9-8F7C-9413D7BDC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Novinky v analýze genomu – GWAS, funkční genomika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998F5F5-F34F-4F4F-ACC8-CF032B8E47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24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4059A1-7278-4020-9651-BF401027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dirty="0" err="1"/>
              <a:t>HapMap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B885AE-6773-4165-8967-5F215340B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DNA mezi jednotlivci se liší jen asi v 0,1% nukleotidů – nejčastěji SNP, kterých je známo cca 10 miliónů. To představuje 90% veškeré variability v genomu (zbytek jsou mutace, delece, inzerce)</a:t>
            </a:r>
          </a:p>
          <a:p>
            <a:r>
              <a:rPr lang="cs-CZ" sz="2400" dirty="0"/>
              <a:t>Cca 45 nepříbuzných vzorků by mělo být schopno najít 99% všech </a:t>
            </a:r>
            <a:r>
              <a:rPr lang="cs-CZ" sz="2400" dirty="0" err="1"/>
              <a:t>haplotypů</a:t>
            </a:r>
            <a:r>
              <a:rPr lang="cs-CZ" sz="2400" dirty="0"/>
              <a:t> s frekvencí větší než 5%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BB3C696-AC8B-455A-AE59-6E297CC19C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98806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946B28-7186-4E21-AC99-7FE9E9C8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</a:t>
            </a:r>
            <a:r>
              <a:rPr lang="cs-CZ" dirty="0" err="1"/>
              <a:t>HapMap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A4E3A0-1EE7-49D2-A2FC-0486FB89A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Zahájen 2002 – dvě fáze – nejprve tvorba jakési hrubé mapy a poté zaplnění prázdných míst</a:t>
            </a:r>
          </a:p>
          <a:p>
            <a:r>
              <a:rPr lang="cs-CZ" sz="2400" dirty="0"/>
              <a:t>V první fázi cca 1 milión SNP – výsledky 2005</a:t>
            </a:r>
          </a:p>
          <a:p>
            <a:r>
              <a:rPr lang="cs-CZ" sz="2400" dirty="0"/>
              <a:t>Druhá fáze cca další 2 milióny SNP - výsledky 2007</a:t>
            </a:r>
          </a:p>
          <a:p>
            <a:r>
              <a:rPr lang="cs-CZ" sz="2400" b="1" dirty="0"/>
              <a:t>Objev asi 1 miliónu LD bloků</a:t>
            </a:r>
          </a:p>
          <a:p>
            <a:r>
              <a:rPr lang="cs-CZ" sz="2400" dirty="0"/>
              <a:t>Účast vědců z celého světa</a:t>
            </a:r>
          </a:p>
          <a:p>
            <a:r>
              <a:rPr lang="cs-CZ" sz="2400" dirty="0"/>
              <a:t>Vzorky z USA, Číny, Japonska, Keni, UK, Kanady</a:t>
            </a:r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F77AE0-7DD9-4D1B-BA8F-C5D2BD58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2870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522E8B-5A87-458E-A70A-940AFFEA2B2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7921010" cy="324081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 err="1"/>
              <a:t>Celogenomové</a:t>
            </a:r>
            <a:r>
              <a:rPr lang="cs-CZ" sz="2200" dirty="0"/>
              <a:t> asociační studie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Kombinace epidemiologické studie a nových možností </a:t>
            </a:r>
            <a:r>
              <a:rPr lang="cs-CZ" sz="2200" dirty="0" err="1"/>
              <a:t>genotypizace</a:t>
            </a:r>
            <a:endParaRPr lang="cs-CZ" sz="22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Stanovují se desetitisíce až stovky tisíc SNP (imputace a LD)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Potřeba velikého souboru pacientů, tisíce, spíše desetitisíce pacientů (kontrolní skupina a pacienty s daným fenotypem)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2200" dirty="0"/>
              <a:t>Potřeba mít dobře popsaný fenotyp pacientů i kontrol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200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BFBFACD-9C12-4DD0-82F5-E7DD32AA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400" dirty="0"/>
              <a:t>Genome-</a:t>
            </a:r>
            <a:r>
              <a:rPr lang="cs-CZ" sz="2400" dirty="0" err="1"/>
              <a:t>wide</a:t>
            </a:r>
            <a:r>
              <a:rPr lang="cs-CZ" sz="2400" dirty="0"/>
              <a:t> </a:t>
            </a:r>
            <a:r>
              <a:rPr lang="cs-CZ" sz="2400" dirty="0" err="1"/>
              <a:t>association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 (GWAS)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E6D2F60-A187-49CD-A719-D9F2472A5D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393B9C3-F701-44AA-9D34-D84B18682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050" y="1171576"/>
            <a:ext cx="2452950" cy="4140000"/>
          </a:xfrm>
          <a:prstGeom prst="rect">
            <a:avLst/>
          </a:prstGeom>
          <a:noFill/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A03259-1F33-49D7-8B40-044D6189C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0DE708CC-0C3F-4567-9698-B54C0F35BD31}" type="slidenum">
              <a:rPr lang="cs-CZ" altLang="cs-CZ" smtClean="0"/>
              <a:pPr>
                <a:spcAft>
                  <a:spcPts val="600"/>
                </a:spcAft>
              </a:pPr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6930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EA4372-286E-4B45-A470-66881B40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FF4704D-0974-449E-A97B-802EBA9C2A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52" y="1425219"/>
            <a:ext cx="4712781" cy="414020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389F46E-127F-4B8B-93BF-291198D60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B709741-127A-4A02-AF7B-FD4EDDBABE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425219"/>
            <a:ext cx="4712781" cy="471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4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CD1C7A-A19F-4409-8535-245C3C40B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BA0D0B-0F75-4E5B-9245-254BE4BE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 hodnocení je potřeba velká výpočetní síla a skladovací kapacita (několik set GB na jednoho pacienta, cca 15 TB na 10 000 pacientů)</a:t>
            </a:r>
          </a:p>
          <a:p>
            <a:r>
              <a:rPr lang="cs-CZ" sz="2400" dirty="0"/>
              <a:t>Jako statisticky významné</a:t>
            </a:r>
          </a:p>
          <a:p>
            <a:pPr marL="72000" indent="0">
              <a:buNone/>
            </a:pPr>
            <a:r>
              <a:rPr lang="cs-CZ" sz="2400" dirty="0"/>
              <a:t>  se považuje P &lt;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5*10</a:t>
            </a:r>
            <a:r>
              <a:rPr lang="cs-CZ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-8  </a:t>
            </a:r>
            <a:r>
              <a:rPr lang="cs-CZ" sz="2400" dirty="0"/>
              <a:t> </a:t>
            </a:r>
          </a:p>
          <a:p>
            <a:r>
              <a:rPr lang="cs-CZ" sz="2400" dirty="0"/>
              <a:t>P hodnoty pro SNP mezi </a:t>
            </a:r>
          </a:p>
          <a:p>
            <a:pPr marL="72000" indent="0">
              <a:buNone/>
            </a:pPr>
            <a:r>
              <a:rPr lang="cs-CZ" sz="2400" dirty="0"/>
              <a:t> 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1*10</a:t>
            </a:r>
            <a:r>
              <a:rPr lang="cs-CZ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5*10</a:t>
            </a:r>
            <a:r>
              <a:rPr lang="cs-CZ" sz="24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-8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se replikují </a:t>
            </a:r>
          </a:p>
          <a:p>
            <a:pPr marL="72000" indent="0">
              <a:buNone/>
            </a:pPr>
            <a:r>
              <a:rPr lang="cs-CZ" sz="2400" dirty="0">
                <a:cs typeface="Times New Roman" panose="02020603050405020304" pitchFamily="18" charset="0"/>
              </a:rPr>
              <a:t>  pro možnou asociaci</a:t>
            </a: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50FCFA8-8299-4C21-B32C-2F1B8A110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pic>
        <p:nvPicPr>
          <p:cNvPr id="7" name="Obrázek 6" descr="Obsah obrázku text, psací potřeby, papírnictví&#10;&#10;Popis byl vytvořen automaticky">
            <a:extLst>
              <a:ext uri="{FF2B5EF4-FFF2-40B4-BE49-F238E27FC236}">
                <a16:creationId xmlns:a16="http://schemas.microsoft.com/office/drawing/2014/main" id="{B039F87E-06B0-4FC9-B489-6F70E70FD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276" y="2737315"/>
            <a:ext cx="7678723" cy="32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26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7E8464D-B054-4472-82A2-A00381A561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cs-CZ" sz="2400" dirty="0"/>
              <a:t>+</a:t>
            </a:r>
            <a:endParaRPr lang="cs-CZ" sz="3600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25B94AE-D155-408E-ACA5-3B84EFEC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 – výhody a nevýhody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225EDE-B9B6-4177-BD97-F96934BD01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cs-CZ" sz="3600" dirty="0"/>
              <a:t>-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0E51DDE-73D3-41B5-9367-E6DFCCBB3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Velmi úspěšná metoda pro nalezení nových variant asociovaných s daným znakem</a:t>
            </a:r>
          </a:p>
          <a:p>
            <a:pPr lvl="1"/>
            <a:r>
              <a:rPr lang="cs-CZ" sz="1000" dirty="0"/>
              <a:t>Cca 40 000 SNP asociovaných s různými rysy (rakoviny, T2DM, anorexie, deprese, schizofrenie, BMI, nespavost,…)</a:t>
            </a:r>
          </a:p>
          <a:p>
            <a:r>
              <a:rPr lang="cs-CZ" sz="1800" dirty="0"/>
              <a:t>Mohou vést k objevu nových biologických mechanismů</a:t>
            </a:r>
          </a:p>
          <a:p>
            <a:pPr lvl="1"/>
            <a:r>
              <a:rPr lang="cs-CZ" sz="1000" dirty="0" err="1"/>
              <a:t>Rsp</a:t>
            </a:r>
            <a:r>
              <a:rPr lang="cs-CZ" sz="1000" dirty="0"/>
              <a:t>. studium nalezených SNP a jejich funkcí</a:t>
            </a:r>
          </a:p>
          <a:p>
            <a:r>
              <a:rPr lang="cs-CZ" sz="1800" dirty="0"/>
              <a:t>Široké klinické aplikace</a:t>
            </a:r>
          </a:p>
          <a:p>
            <a:pPr lvl="1"/>
            <a:r>
              <a:rPr lang="cs-CZ" sz="1000" dirty="0"/>
              <a:t>Identifikace rizikových skupin/pacientů</a:t>
            </a:r>
          </a:p>
          <a:p>
            <a:pPr lvl="1"/>
            <a:r>
              <a:rPr lang="cs-CZ" sz="1000" dirty="0"/>
              <a:t>Genetické rizikové skóre</a:t>
            </a:r>
          </a:p>
          <a:p>
            <a:r>
              <a:rPr lang="cs-CZ" sz="1800" dirty="0"/>
              <a:t>GWAS mohou poskytnou vysvětlení pro rozdílnost mezi různými etniky u komplexních znaků</a:t>
            </a:r>
          </a:p>
          <a:p>
            <a:pPr lvl="1"/>
            <a:r>
              <a:rPr lang="cs-CZ" sz="1000" dirty="0"/>
              <a:t>Např. T2DM</a:t>
            </a:r>
          </a:p>
          <a:p>
            <a:endParaRPr lang="cs-CZ" sz="1800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E1E783-AA68-41BC-9D17-E46002138449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79" y="1690271"/>
            <a:ext cx="5610753" cy="4140000"/>
          </a:xfrm>
        </p:spPr>
        <p:txBody>
          <a:bodyPr/>
          <a:lstStyle/>
          <a:p>
            <a:r>
              <a:rPr lang="cs-CZ" sz="1800" dirty="0"/>
              <a:t>Každá varianta má sama o sobě malou vypovídající hodnotu</a:t>
            </a:r>
          </a:p>
          <a:p>
            <a:r>
              <a:rPr lang="cs-CZ" sz="1800" dirty="0"/>
              <a:t>Je třeba velikého souboru pacientů</a:t>
            </a:r>
          </a:p>
          <a:p>
            <a:pPr lvl="1"/>
            <a:r>
              <a:rPr lang="cs-CZ" sz="1000" dirty="0"/>
              <a:t>Kvůli vysokému nároku na statistický rozdíl</a:t>
            </a:r>
          </a:p>
          <a:p>
            <a:r>
              <a:rPr lang="cs-CZ" sz="1800" dirty="0"/>
              <a:t>Varianty asociované v GWAS představují jen zlomek celkové „dědičnosti“ komplexních chorob</a:t>
            </a:r>
          </a:p>
          <a:p>
            <a:pPr lvl="1"/>
            <a:r>
              <a:rPr lang="cs-CZ" sz="1000" dirty="0"/>
              <a:t>Odhady, že SNP odhalí cca 1/3 – 2/3 celkové dědičnosti </a:t>
            </a:r>
            <a:r>
              <a:rPr lang="cs-CZ" sz="1000" dirty="0" err="1"/>
              <a:t>kompl</a:t>
            </a:r>
            <a:r>
              <a:rPr lang="cs-CZ" sz="1000" dirty="0"/>
              <a:t>. chorob </a:t>
            </a:r>
          </a:p>
          <a:p>
            <a:r>
              <a:rPr lang="cs-CZ" sz="1800" dirty="0"/>
              <a:t>GWAS označují pouze </a:t>
            </a:r>
            <a:r>
              <a:rPr lang="cs-CZ" sz="1800" dirty="0" err="1"/>
              <a:t>lokus</a:t>
            </a:r>
            <a:r>
              <a:rPr lang="cs-CZ" sz="1800" dirty="0"/>
              <a:t> asociovaný se znakem</a:t>
            </a:r>
          </a:p>
          <a:p>
            <a:pPr lvl="1"/>
            <a:r>
              <a:rPr lang="cs-CZ" sz="1000" dirty="0"/>
              <a:t>Pro identifikaci kauzálních variant je třeba provést další kroky</a:t>
            </a:r>
          </a:p>
          <a:p>
            <a:r>
              <a:rPr lang="cs-CZ" sz="1800" dirty="0"/>
              <a:t>Nemohou nalézt všechny varianty asociované s daným znakem</a:t>
            </a:r>
          </a:p>
          <a:p>
            <a:pPr lvl="1"/>
            <a:r>
              <a:rPr lang="cs-CZ" sz="1000" dirty="0"/>
              <a:t>Problém s nalezením běžných variant s malým účinkem nebo velmi vzácných variant s velkým účinkem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A730B500-F27C-408A-BDCD-6689F62F7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5741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556132-4D80-4ABE-8C6F-9AB28701A5A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algn="ctr"/>
            <a:r>
              <a:rPr lang="cs-CZ" sz="2000" dirty="0"/>
              <a:t>+</a:t>
            </a:r>
            <a:endParaRPr lang="cs-CZ" sz="3200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9AB7D83-BFA6-40DB-8ACF-16E4F7F52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GWAS – výhody a nevýhody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F2EEE5E-2991-4BF9-A08F-663D16651F1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ctr"/>
            <a:r>
              <a:rPr lang="cs-CZ" sz="2000" dirty="0"/>
              <a:t>-</a:t>
            </a:r>
          </a:p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66C3449-9C96-42F7-94CE-3FF9B865F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dirty="0"/>
              <a:t>Jsou schopny nalézt varianty s nízkou frekvencí výskytu</a:t>
            </a:r>
          </a:p>
          <a:p>
            <a:pPr lvl="1"/>
            <a:r>
              <a:rPr lang="cs-CZ" sz="1000" dirty="0"/>
              <a:t>Čím větší soubor, tím vzácnější varianty lze nalézt a asociovat</a:t>
            </a:r>
          </a:p>
          <a:p>
            <a:r>
              <a:rPr lang="cs-CZ" sz="1800" dirty="0"/>
              <a:t>Data se dají využít i jinak než identifikaci genů</a:t>
            </a:r>
          </a:p>
          <a:p>
            <a:pPr lvl="1"/>
            <a:r>
              <a:rPr lang="cs-CZ" sz="1000" dirty="0"/>
              <a:t>Určení předků, odhadnutí místa narození, forenzní analýza, určení otcovství,…</a:t>
            </a:r>
          </a:p>
          <a:p>
            <a:r>
              <a:rPr lang="cs-CZ" sz="1800" dirty="0"/>
              <a:t>Data se snadno sdílí přes veřejné databáze</a:t>
            </a:r>
          </a:p>
          <a:p>
            <a:r>
              <a:rPr lang="cs-CZ" sz="1800" dirty="0"/>
              <a:t>Data doposud prezentovaná představují jen špičku ledovce</a:t>
            </a:r>
          </a:p>
          <a:p>
            <a:pPr lvl="1"/>
            <a:r>
              <a:rPr lang="cs-CZ" sz="1000" dirty="0"/>
              <a:t>Čím více dat o pacientech a větší soubory, tím přesnější informace budeme schopni zjistit</a:t>
            </a:r>
          </a:p>
          <a:p>
            <a:r>
              <a:rPr lang="cs-CZ" sz="1800" dirty="0"/>
              <a:t>Jedná se o spolehlivou genotypizační technologii</a:t>
            </a:r>
          </a:p>
          <a:p>
            <a:r>
              <a:rPr lang="cs-CZ" sz="1800" dirty="0"/>
              <a:t>Relativně levná metoda (poměr cena/výkon)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9780201-31E1-4736-8CBF-073F8C8505D1}"/>
              </a:ext>
            </a:extLst>
          </p:cNvPr>
          <p:cNvSpPr>
            <a:spLocks noGrp="1"/>
          </p:cNvSpPr>
          <p:nvPr>
            <p:ph idx="28"/>
          </p:nvPr>
        </p:nvSpPr>
        <p:spPr/>
        <p:txBody>
          <a:bodyPr/>
          <a:lstStyle/>
          <a:p>
            <a:r>
              <a:rPr lang="cs-CZ" sz="1800" dirty="0" err="1"/>
              <a:t>Population</a:t>
            </a:r>
            <a:r>
              <a:rPr lang="cs-CZ" sz="1800" dirty="0"/>
              <a:t> </a:t>
            </a:r>
            <a:r>
              <a:rPr lang="cs-CZ" sz="1800" dirty="0" err="1"/>
              <a:t>stratification</a:t>
            </a:r>
            <a:endParaRPr lang="cs-CZ" sz="1800" dirty="0"/>
          </a:p>
          <a:p>
            <a:pPr lvl="1"/>
            <a:r>
              <a:rPr lang="cs-CZ" sz="1000" dirty="0"/>
              <a:t>Rozdíl ve frekvenci jednotlivých alel mezi pacienty a kontrolami může být způsoben rozdílnými předky spíše než asociací genu s chorobou</a:t>
            </a:r>
          </a:p>
          <a:p>
            <a:r>
              <a:rPr lang="cs-CZ" sz="1800" dirty="0"/>
              <a:t>Omezená klinicky prediktivní schopnost</a:t>
            </a:r>
          </a:p>
          <a:p>
            <a:pPr lvl="1"/>
            <a:r>
              <a:rPr lang="cs-CZ" sz="1000" dirty="0"/>
              <a:t>Málo kdy lze díky konkrétní variantě spolehlivě předpovídat nemoc</a:t>
            </a:r>
          </a:p>
          <a:p>
            <a:pPr lvl="1"/>
            <a:r>
              <a:rPr lang="cs-CZ" sz="1000" dirty="0"/>
              <a:t>Viz GRS</a:t>
            </a:r>
          </a:p>
          <a:p>
            <a:r>
              <a:rPr lang="cs-CZ" sz="1800" dirty="0"/>
              <a:t>Potřeba znát genetický základ zkoumané populace</a:t>
            </a:r>
          </a:p>
          <a:p>
            <a:pPr lvl="1"/>
            <a:r>
              <a:rPr lang="cs-CZ" sz="1000" dirty="0"/>
              <a:t>LD se může lišit mezi jednotlivými etniky – potřebuji znát genom dané populace</a:t>
            </a:r>
          </a:p>
          <a:p>
            <a:pPr lvl="1"/>
            <a:r>
              <a:rPr lang="cs-CZ" sz="1000" dirty="0"/>
              <a:t>Problém např. u Indiánů, ostrovních národů v Pacifiku, Pygmejů</a:t>
            </a:r>
          </a:p>
          <a:p>
            <a:r>
              <a:rPr lang="cs-CZ" sz="1800" dirty="0"/>
              <a:t>Neberou v potaz interakci gen-prostředí</a:t>
            </a:r>
          </a:p>
          <a:p>
            <a:r>
              <a:rPr lang="cs-CZ" sz="1800" dirty="0"/>
              <a:t>Potřeba pracovat s velkým týmem, s různou specializací</a:t>
            </a:r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8629ADC8-9BD1-4BE1-8903-149C0EC121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6307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394A8-57A2-4B82-900F-BB4B203C2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říkají konkrétní studie?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06355E-BCD7-4D4E-A145-6583CF071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První GWAS zkoumající kazivost zubů u dětí</a:t>
            </a:r>
          </a:p>
          <a:p>
            <a:r>
              <a:rPr lang="cs-CZ" sz="2400" dirty="0"/>
              <a:t>1305 dětí ve věku 3-12 let</a:t>
            </a:r>
          </a:p>
          <a:p>
            <a:r>
              <a:rPr lang="cs-CZ" sz="2400" dirty="0"/>
              <a:t>Genotypizováno 580 000 SNPs, pomocí imputace dohromady 1,4 M SNPs</a:t>
            </a:r>
          </a:p>
          <a:p>
            <a:r>
              <a:rPr lang="cs-CZ" sz="2400" dirty="0"/>
              <a:t>Žádné signifikantní SNP nenalezeny</a:t>
            </a:r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0A43638-20D2-4EC1-83C1-5D7A71414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D2DFB16-14FD-4279-B768-16F401F70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170" y="3575382"/>
            <a:ext cx="5562299" cy="2256618"/>
          </a:xfrm>
          <a:prstGeom prst="rect">
            <a:avLst/>
          </a:prstGeom>
        </p:spPr>
      </p:pic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435815F8-2656-4501-B097-FE989EA116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95" y="3915186"/>
            <a:ext cx="3777905" cy="22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080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5F840-45A8-4596-BB6A-BDEA280F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Shaffer</a:t>
            </a:r>
            <a:r>
              <a:rPr lang="cs-CZ" dirty="0"/>
              <a:t>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AD3021-F9DD-4559-925A-CCC2D0435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Žádné signifikantní SNP nenalezeny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DE2885B-EA08-40B0-B2A1-DB30BBF24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039C12-A48B-4819-BFFB-2163171EA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70" y="1248541"/>
            <a:ext cx="5997985" cy="44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5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B9AA4-A75B-4679-8FA1-012F45C64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Shaffer</a:t>
            </a:r>
            <a:r>
              <a:rPr lang="cs-CZ" dirty="0"/>
              <a:t>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EA3504-360A-44A5-B2BD-75CD1FC4D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920 participantů ve věku 18-75 let</a:t>
            </a:r>
          </a:p>
          <a:p>
            <a:r>
              <a:rPr lang="cs-CZ" sz="2400" dirty="0"/>
              <a:t>520 000 SNPs</a:t>
            </a:r>
          </a:p>
          <a:p>
            <a:r>
              <a:rPr lang="cs-CZ" sz="2400" dirty="0"/>
              <a:t>Pacienti rozděleni podle DMFS (</a:t>
            </a:r>
            <a:r>
              <a:rPr lang="cs-CZ" sz="2400" dirty="0" err="1"/>
              <a:t>decay-missing-filled</a:t>
            </a:r>
            <a:r>
              <a:rPr lang="cs-CZ" sz="2400" dirty="0"/>
              <a:t> </a:t>
            </a:r>
            <a:r>
              <a:rPr lang="cs-CZ" sz="2400" dirty="0" err="1"/>
              <a:t>surface</a:t>
            </a:r>
            <a:r>
              <a:rPr lang="cs-CZ" sz="2400" dirty="0"/>
              <a:t> index)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061CC5-4C97-4189-AD2B-5321011813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403AD1D-D7CE-4FE7-A111-4BA918114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625" y="3412650"/>
            <a:ext cx="68103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7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72DB01-8FEC-4CD7-8893-EA2F5A9C4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484ECB-F09A-48F2-BF65-439332CA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Vymezení pojmů</a:t>
            </a:r>
          </a:p>
          <a:p>
            <a:r>
              <a:rPr lang="cs-CZ" sz="2400" dirty="0"/>
              <a:t>Projekt lidského genomu</a:t>
            </a:r>
          </a:p>
          <a:p>
            <a:r>
              <a:rPr lang="cs-CZ" sz="2400" dirty="0" err="1"/>
              <a:t>HapMap</a:t>
            </a:r>
            <a:endParaRPr lang="cs-CZ" sz="2400" dirty="0"/>
          </a:p>
          <a:p>
            <a:r>
              <a:rPr lang="cs-CZ" sz="2400" dirty="0"/>
              <a:t>GWAS</a:t>
            </a:r>
          </a:p>
          <a:p>
            <a:r>
              <a:rPr lang="cs-CZ" sz="2400" dirty="0"/>
              <a:t>GWAS a nemoci dutiny ústní</a:t>
            </a:r>
          </a:p>
          <a:p>
            <a:r>
              <a:rPr lang="cs-CZ" sz="2400" dirty="0"/>
              <a:t>GRS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48EC5A9-71AD-4EEC-9873-FFADF30928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458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A889AF-A87A-4EA3-A242-1A371FA4B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ACBB3C-72A2-42AD-A9F5-3C1DBDC0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Celkem 2 signifikantní </a:t>
            </a:r>
            <a:r>
              <a:rPr lang="cs-CZ" sz="2000" dirty="0" err="1"/>
              <a:t>lokusy</a:t>
            </a:r>
            <a:endParaRPr lang="cs-CZ" sz="2000" dirty="0"/>
          </a:p>
          <a:p>
            <a:pPr lvl="1"/>
            <a:r>
              <a:rPr lang="cs-CZ" sz="1400" dirty="0"/>
              <a:t>AJAP1 – podílí se na vývoji zubů společně s MMP</a:t>
            </a:r>
          </a:p>
          <a:p>
            <a:pPr lvl="1"/>
            <a:r>
              <a:rPr lang="cs-CZ" sz="1400" dirty="0"/>
              <a:t>LYZL2 – lysozyme-</a:t>
            </a:r>
            <a:r>
              <a:rPr lang="cs-CZ" sz="1400" dirty="0" err="1"/>
              <a:t>like</a:t>
            </a:r>
            <a:r>
              <a:rPr lang="cs-CZ" sz="1400" dirty="0"/>
              <a:t> gene, bakteriolytický faktor</a:t>
            </a:r>
          </a:p>
          <a:p>
            <a:r>
              <a:rPr lang="cs-CZ" sz="2000" dirty="0"/>
              <a:t>Dalších 31 „podezřelých“ </a:t>
            </a:r>
            <a:r>
              <a:rPr lang="cs-CZ" sz="2000" dirty="0" err="1"/>
              <a:t>lokusů</a:t>
            </a: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6C47113-F115-4844-A1F0-DC7D5981E2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EB87825-2A9C-46C3-9DFB-04E20803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431" y="0"/>
            <a:ext cx="5015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292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436E4E-EBC3-4678-B9B7-A01C47EB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Zeng</a:t>
            </a:r>
            <a:r>
              <a:rPr lang="cs-CZ" dirty="0"/>
              <a:t> et al.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D421E9-F471-40C5-B8E2-971DBF1A3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Dva soubory 1006 dětí ve věku 3-12 (SM) a 979 dětí ve věku 4-14 (PF)</a:t>
            </a:r>
          </a:p>
          <a:p>
            <a:pPr lvl="1"/>
            <a:r>
              <a:rPr lang="cs-CZ" sz="1200" dirty="0"/>
              <a:t>Autoři rozdělili DMFS na dva fenotypy – s hladkým povrchem zubů a zuby s </a:t>
            </a:r>
            <a:r>
              <a:rPr lang="cs-CZ" sz="1200" dirty="0" err="1"/>
              <a:t>fisuramy</a:t>
            </a:r>
            <a:endParaRPr lang="cs-CZ" sz="1200" dirty="0"/>
          </a:p>
          <a:p>
            <a:r>
              <a:rPr lang="cs-CZ" sz="2000" dirty="0"/>
              <a:t>Genotypizováno 530 000 SNPs, s imputací 1 200 000 SNPs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02A675-36B4-4AFC-8AB4-E75C3340A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00DC107-3B50-4CAA-9BFD-ADC1699E8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6825" y="3499476"/>
            <a:ext cx="711517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39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45C583-4F64-43A8-856C-FB64CD7CA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C90FE3-1A40-4061-A868-06C11E1FE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U PF skupiny byl asociován</a:t>
            </a:r>
          </a:p>
          <a:p>
            <a:pPr marL="72000" indent="0">
              <a:buNone/>
            </a:pPr>
            <a:r>
              <a:rPr lang="cs-CZ" sz="2000" dirty="0"/>
              <a:t>  gen KPNA4</a:t>
            </a:r>
          </a:p>
          <a:p>
            <a:r>
              <a:rPr lang="cs-CZ" sz="2000" dirty="0"/>
              <a:t>U SM skupiny nebyla nalezena</a:t>
            </a:r>
          </a:p>
          <a:p>
            <a:pPr marL="72000" indent="0">
              <a:buNone/>
            </a:pPr>
            <a:r>
              <a:rPr lang="cs-CZ" sz="2000" dirty="0"/>
              <a:t>   žádná asociace </a:t>
            </a:r>
          </a:p>
          <a:p>
            <a:r>
              <a:rPr lang="cs-CZ" sz="2000" dirty="0"/>
              <a:t>Dalších 5 podezřelých </a:t>
            </a:r>
            <a:r>
              <a:rPr lang="cs-CZ" sz="2000" dirty="0" err="1"/>
              <a:t>lokusů</a:t>
            </a:r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1D41787-B621-495D-BD2D-E3FF06360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371D6A5-4B14-4612-868D-6A8A447EE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396" y="1593908"/>
            <a:ext cx="6367964" cy="526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0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99D923-5E84-4A8C-A1B5-72DE03C9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Shungin</a:t>
            </a:r>
            <a:r>
              <a:rPr lang="cs-CZ" dirty="0"/>
              <a:t>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1EA767-59F1-4569-8F60-FB88D6DCD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Využití dvou </a:t>
            </a:r>
            <a:r>
              <a:rPr lang="cs-CZ" sz="2000" dirty="0" err="1"/>
              <a:t>biobank</a:t>
            </a:r>
            <a:r>
              <a:rPr lang="cs-CZ" sz="2000" dirty="0"/>
              <a:t> – UKB a GLIDE (Gene-lifestyle </a:t>
            </a:r>
            <a:r>
              <a:rPr lang="cs-CZ" sz="2000" dirty="0" err="1"/>
              <a:t>interactions</a:t>
            </a:r>
            <a:r>
              <a:rPr lang="cs-CZ" sz="2000" dirty="0"/>
              <a:t> in </a:t>
            </a:r>
            <a:r>
              <a:rPr lang="cs-CZ" sz="2000" dirty="0" err="1"/>
              <a:t>dental</a:t>
            </a:r>
            <a:r>
              <a:rPr lang="cs-CZ" sz="2000" dirty="0"/>
              <a:t> </a:t>
            </a:r>
            <a:r>
              <a:rPr lang="cs-CZ" sz="2000" dirty="0" err="1"/>
              <a:t>endpoints</a:t>
            </a:r>
            <a:r>
              <a:rPr lang="cs-CZ" sz="2000" dirty="0"/>
              <a:t>)</a:t>
            </a:r>
          </a:p>
          <a:p>
            <a:pPr lvl="1"/>
            <a:r>
              <a:rPr lang="cs-CZ" sz="1200" dirty="0"/>
              <a:t>Dohromady přes 500 000 pacientů</a:t>
            </a:r>
          </a:p>
          <a:p>
            <a:r>
              <a:rPr lang="cs-CZ" sz="2000" dirty="0" err="1"/>
              <a:t>Genotypyzováno</a:t>
            </a:r>
            <a:r>
              <a:rPr lang="cs-CZ" sz="2000" dirty="0"/>
              <a:t> cca 500 000 SNP + imputace (dohromady cca 8,9M SNPs)</a:t>
            </a:r>
          </a:p>
          <a:p>
            <a:r>
              <a:rPr lang="cs-CZ" sz="2000" dirty="0"/>
              <a:t>Celkem asociováno 47 nových variant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E5271A4-E6EE-4D2B-B8CA-2572967B7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08F4E0-8DCD-4570-B73A-EE239509D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962" y="3677653"/>
            <a:ext cx="6405038" cy="215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67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FC1DC-D906-4264-BA7E-E26DC334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Genetické/polygenní rizikové skóre (GRS/PRS)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AC2A24-15B2-4FAA-8B13-F49044545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Číslo, které vyjadřuje riziko sledovaného fenotypu</a:t>
            </a:r>
          </a:p>
          <a:p>
            <a:r>
              <a:rPr lang="cs-CZ" dirty="0"/>
              <a:t>Vážené a nevážené GRS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EC31524-C7A2-4AE1-81CC-22FEF4052F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2C9233-CA0E-4BE1-B5C0-CE19538ED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72801"/>
            <a:ext cx="7485714" cy="2380952"/>
          </a:xfrm>
          <a:prstGeom prst="rect">
            <a:avLst/>
          </a:prstGeom>
        </p:spPr>
      </p:pic>
      <p:pic>
        <p:nvPicPr>
          <p:cNvPr id="11" name="Zástupný obsah 6">
            <a:extLst>
              <a:ext uri="{FF2B5EF4-FFF2-40B4-BE49-F238E27FC236}">
                <a16:creationId xmlns:a16="http://schemas.microsoft.com/office/drawing/2014/main" id="{8D60B259-A30D-477D-BCD8-BD0508F80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598" y="2293999"/>
            <a:ext cx="5087402" cy="22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64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B940C9-1668-4A1B-87E8-01A09E66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Genetické/polygenní rizikové skóre (GRS/PRS)</a:t>
            </a:r>
            <a:endParaRPr lang="cs-CZ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9BC131E-8CCE-429F-8ABE-57C9F5CF0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89" y="1774077"/>
            <a:ext cx="8225987" cy="4638646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BC69073-6954-48A6-A221-4D76D3D13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967189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4D0268E-9894-4F00-ABE9-9CD6DA4B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Vzali 40 nejsilněji asociovaných SNP z </a:t>
            </a:r>
            <a:r>
              <a:rPr lang="cs-CZ" sz="2000" dirty="0" err="1"/>
              <a:t>GWASu</a:t>
            </a:r>
            <a:r>
              <a:rPr lang="cs-CZ" sz="2000" dirty="0"/>
              <a:t> a sestavili nevážené GRS</a:t>
            </a:r>
          </a:p>
          <a:p>
            <a:pPr lvl="1"/>
            <a:r>
              <a:rPr lang="cs-CZ" sz="1200" dirty="0"/>
              <a:t>Teoretické hodnoty 0-80, průměr byl 37,1 ± 3,9; rozmezí 24 – 52</a:t>
            </a:r>
          </a:p>
          <a:p>
            <a:pPr lvl="1"/>
            <a:r>
              <a:rPr lang="cs-CZ" sz="1200" dirty="0"/>
              <a:t>Evropsko-americká populace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2199C3F-5F91-42D2-A6E7-3F9E0DD9C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F4AB1D-691F-40C3-9B9A-A8C8863D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Morelli et al.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BA1B45-DA8C-4A99-A5EC-F9480A0BCE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4079DF3-74EC-454D-9F7E-C0D0F3DC2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47" y="3292456"/>
            <a:ext cx="72009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10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034C1-F9A1-4B2F-A2A9-AE6C4724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27B1B32-5164-445C-8F88-AF6198243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9" name="Zástupný obsah 8">
            <a:extLst>
              <a:ext uri="{FF2B5EF4-FFF2-40B4-BE49-F238E27FC236}">
                <a16:creationId xmlns:a16="http://schemas.microsoft.com/office/drawing/2014/main" id="{0D373AB9-FB5F-4C26-8603-493DBD5A8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D452528-6718-49AD-BBEE-94E532926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63" y="0"/>
            <a:ext cx="6027854" cy="6858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CA1F51AD-A614-4FE1-862A-DEF1A27E1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533" y="838462"/>
            <a:ext cx="5952467" cy="43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6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F75B5B-5DA9-4583-AB4A-338CFB703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Morelli et al.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77D0B06-A8DA-4EC0-B0DD-2E0EB47A6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Sami autoři uvádějí tři důvody, proč toto skóre je třeba i dále upravit </a:t>
            </a:r>
          </a:p>
          <a:p>
            <a:pPr lvl="1"/>
            <a:r>
              <a:rPr lang="cs-CZ" sz="1600" dirty="0"/>
              <a:t>SNP použité v této studii byli asociované pouze na jedné kohortě pacientů – nemusí tedy platit pro všechna etnika, na jiné kohortě. Pro zavedení do praxe je potřeba nejprve zvalidovat a zreplikovat výsledky.</a:t>
            </a:r>
          </a:p>
          <a:p>
            <a:pPr lvl="1"/>
            <a:r>
              <a:rPr lang="cs-CZ" sz="1600" dirty="0"/>
              <a:t>Participanti jen v středním věku, s Evropsko-Americkými předky</a:t>
            </a:r>
          </a:p>
          <a:p>
            <a:pPr lvl="1"/>
            <a:r>
              <a:rPr lang="cs-CZ" sz="1600" dirty="0"/>
              <a:t>Další faktory, jiné než genetické, se účastní na rozvoji nemoci v dutině ústní (návyky, socioekonomický status, přístup k zubní péči,…)</a:t>
            </a:r>
          </a:p>
          <a:p>
            <a:pPr lvl="1"/>
            <a:endParaRPr lang="cs-CZ" sz="1600" dirty="0"/>
          </a:p>
          <a:p>
            <a:r>
              <a:rPr lang="cs-CZ" sz="2400" dirty="0"/>
              <a:t>Snaha vytvořit univerzální GRS, které by bylo schopno určit jedince s větší predispozicí pro danou nemoc. Tito jedinci by byli pod častější kontrolou svého lékaře, mohou upravit návyky,…</a:t>
            </a:r>
          </a:p>
          <a:p>
            <a:pPr lvl="1"/>
            <a:endParaRPr lang="cs-CZ" sz="1600" dirty="0"/>
          </a:p>
          <a:p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C770496-EDAD-49F1-857A-1F552399F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7073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7A6AD3-AF8C-4986-A2CD-890CC5580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4754AF-0178-4D2D-A198-F071E30A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Shrnutí před </a:t>
            </a:r>
            <a:r>
              <a:rPr lang="cs-CZ" dirty="0" err="1"/>
              <a:t>GWASové</a:t>
            </a:r>
            <a:r>
              <a:rPr lang="cs-CZ" dirty="0"/>
              <a:t> éry</a:t>
            </a:r>
          </a:p>
          <a:p>
            <a:r>
              <a:rPr lang="cs-CZ" dirty="0"/>
              <a:t>Co to jsou GWAS, jaké jsou jejich výhody a nevýhody</a:t>
            </a:r>
          </a:p>
          <a:p>
            <a:r>
              <a:rPr lang="cs-CZ" dirty="0"/>
              <a:t>Shrnutí recentních GWAS studií</a:t>
            </a:r>
          </a:p>
          <a:p>
            <a:r>
              <a:rPr lang="cs-CZ" dirty="0"/>
              <a:t>Využití informací z GWAS pro tvorbu GRS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4C50B01-2288-4CFD-8AE7-AA8B05ADB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944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057364-2504-480D-A935-CF1D08C19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Vymezení pojmů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1474F1-3065-4A16-A9CB-5621CEDF3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/>
              <a:t>Alela</a:t>
            </a:r>
          </a:p>
          <a:p>
            <a:r>
              <a:rPr lang="cs-CZ" sz="2000" dirty="0" err="1"/>
              <a:t>Lokus</a:t>
            </a:r>
            <a:endParaRPr lang="cs-CZ" sz="2000" dirty="0"/>
          </a:p>
          <a:p>
            <a:r>
              <a:rPr lang="cs-CZ" sz="2000" dirty="0"/>
              <a:t>Single </a:t>
            </a:r>
            <a:r>
              <a:rPr lang="cs-CZ" sz="2000" dirty="0" err="1"/>
              <a:t>nucleotide</a:t>
            </a:r>
            <a:r>
              <a:rPr lang="cs-CZ" sz="2000" dirty="0"/>
              <a:t> </a:t>
            </a:r>
            <a:r>
              <a:rPr lang="cs-CZ" sz="2000" dirty="0" err="1"/>
              <a:t>polymorphism</a:t>
            </a:r>
            <a:r>
              <a:rPr lang="cs-CZ" sz="2000" dirty="0"/>
              <a:t> (SNP) </a:t>
            </a:r>
          </a:p>
          <a:p>
            <a:r>
              <a:rPr lang="cs-CZ" sz="2000" dirty="0" err="1"/>
              <a:t>Haplotyp</a:t>
            </a:r>
            <a:endParaRPr lang="cs-CZ" sz="2000" dirty="0"/>
          </a:p>
          <a:p>
            <a:r>
              <a:rPr lang="cs-CZ" sz="2000" dirty="0" err="1"/>
              <a:t>Linkage</a:t>
            </a:r>
            <a:r>
              <a:rPr lang="cs-CZ" sz="2000" dirty="0"/>
              <a:t> </a:t>
            </a:r>
            <a:r>
              <a:rPr lang="cs-CZ" sz="2000" dirty="0" err="1"/>
              <a:t>disequilibrium</a:t>
            </a:r>
            <a:r>
              <a:rPr lang="cs-CZ" sz="2000" dirty="0"/>
              <a:t> (LD)</a:t>
            </a:r>
          </a:p>
          <a:p>
            <a:r>
              <a:rPr lang="cs-CZ" sz="2000" dirty="0"/>
              <a:t>Imputace</a:t>
            </a:r>
          </a:p>
          <a:p>
            <a:r>
              <a:rPr lang="cs-CZ" sz="2000" dirty="0"/>
              <a:t>Genome </a:t>
            </a:r>
            <a:r>
              <a:rPr lang="cs-CZ" sz="2000" dirty="0" err="1"/>
              <a:t>wide</a:t>
            </a:r>
            <a:r>
              <a:rPr lang="cs-CZ" sz="2000" dirty="0"/>
              <a:t> </a:t>
            </a:r>
            <a:r>
              <a:rPr lang="cs-CZ" sz="2000" dirty="0" err="1"/>
              <a:t>association</a:t>
            </a:r>
            <a:r>
              <a:rPr lang="cs-CZ" sz="2000" dirty="0"/>
              <a:t> </a:t>
            </a:r>
            <a:r>
              <a:rPr lang="cs-CZ" sz="2000" dirty="0" err="1"/>
              <a:t>studies</a:t>
            </a:r>
            <a:r>
              <a:rPr lang="cs-CZ" sz="2000" dirty="0"/>
              <a:t> (GWAS)</a:t>
            </a:r>
          </a:p>
          <a:p>
            <a:r>
              <a:rPr lang="cs-CZ" sz="2000" dirty="0" err="1"/>
              <a:t>Genetic</a:t>
            </a:r>
            <a:r>
              <a:rPr lang="cs-CZ" sz="2000" dirty="0"/>
              <a:t> risk </a:t>
            </a:r>
            <a:r>
              <a:rPr lang="cs-CZ" sz="2000" dirty="0" err="1"/>
              <a:t>score</a:t>
            </a:r>
            <a:r>
              <a:rPr lang="cs-CZ" sz="2000" dirty="0"/>
              <a:t> (GRS)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5DB955B-E8FE-4A5A-9835-8D6CA2C91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326649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B317B-79B2-474A-A4D9-F8F6521AF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Doporučená literatura	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A60F22E-B3AD-4241-8E2D-E3E0D1AE4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000" y="1358900"/>
            <a:ext cx="2853381" cy="4140200"/>
          </a:xfr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6A3437-30DD-4480-B541-B0A7451EC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7705DD9-9BC2-444A-81A2-5D0B52132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431" y="1358900"/>
            <a:ext cx="3028950" cy="4000500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C26BF6F4-8ED0-4589-86A6-4F630B5AC8CE}"/>
              </a:ext>
            </a:extLst>
          </p:cNvPr>
          <p:cNvSpPr txBox="1"/>
          <p:nvPr/>
        </p:nvSpPr>
        <p:spPr>
          <a:xfrm>
            <a:off x="7064943" y="1251284"/>
            <a:ext cx="48126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Příběhy vědy: rakovina</a:t>
            </a:r>
          </a:p>
          <a:p>
            <a:pPr algn="l"/>
            <a:r>
              <a:rPr lang="cs-CZ" sz="2800" dirty="0">
                <a:latin typeface="+mn-lt"/>
              </a:rPr>
              <a:t>Bi0001</a:t>
            </a:r>
          </a:p>
          <a:p>
            <a:pPr algn="l"/>
            <a:r>
              <a:rPr lang="cs-CZ" sz="2800" dirty="0">
                <a:latin typeface="+mn-lt"/>
              </a:rPr>
              <a:t>Příběhy vědy: gen</a:t>
            </a:r>
          </a:p>
          <a:p>
            <a:pPr algn="l"/>
            <a:r>
              <a:rPr lang="cs-CZ" sz="2800" dirty="0">
                <a:latin typeface="+mn-lt"/>
              </a:rPr>
              <a:t>Bi0002</a:t>
            </a:r>
          </a:p>
          <a:p>
            <a:pPr algn="l"/>
            <a:r>
              <a:rPr lang="cs-CZ" sz="2800" dirty="0">
                <a:latin typeface="+mn-lt"/>
              </a:rPr>
              <a:t>https://www.ceskatelevize.cz/porady/10441294653-hyde-park-civilizace/220411058090919/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9169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B633BC-D8ED-46DD-AA6C-5314EAB3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Alela a </a:t>
            </a:r>
            <a:r>
              <a:rPr lang="cs-CZ" dirty="0" err="1"/>
              <a:t>lokus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6E2F2-DAB8-4E55-9E75-4FACBA9A8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Alela je konkrétní varianta genu</a:t>
            </a:r>
          </a:p>
          <a:p>
            <a:r>
              <a:rPr lang="cs-CZ" dirty="0" err="1"/>
              <a:t>Lokus</a:t>
            </a:r>
            <a:r>
              <a:rPr lang="cs-CZ" dirty="0"/>
              <a:t> je konkrétní pozice na chromozomu</a:t>
            </a:r>
          </a:p>
          <a:p>
            <a:pPr marL="7200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67D71F4-4AEC-41F3-B1C1-92DD84D932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A9ACCBC-FA6C-4333-A53B-988C3DBF1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91" y="1026000"/>
            <a:ext cx="3471609" cy="473401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3A9CAFE-352A-4102-A620-CBDF3AC4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000" y="3307587"/>
            <a:ext cx="741904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19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7DA81B-2496-46AF-BE70-E3BBED2C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Single </a:t>
            </a:r>
            <a:r>
              <a:rPr lang="cs-CZ" dirty="0" err="1"/>
              <a:t>nucleotide</a:t>
            </a:r>
            <a:r>
              <a:rPr lang="cs-CZ" dirty="0"/>
              <a:t> </a:t>
            </a:r>
            <a:r>
              <a:rPr lang="cs-CZ" dirty="0" err="1"/>
              <a:t>polymorphism</a:t>
            </a:r>
            <a:r>
              <a:rPr lang="cs-CZ" dirty="0"/>
              <a:t> (SNP)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B6F4403-040C-488A-80B2-9804C13EF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014D8E2-571D-4C58-B9FF-38F5703BB888}"/>
              </a:ext>
            </a:extLst>
          </p:cNvPr>
          <p:cNvSpPr txBox="1"/>
          <p:nvPr/>
        </p:nvSpPr>
        <p:spPr>
          <a:xfrm>
            <a:off x="720000" y="4749282"/>
            <a:ext cx="109246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Jedná se o jednobodovou záměnu nukleotidu s frekvencí v populaci větší než 1%. Tato záměna může a nemusí mít vliv na funkci genu/proteinu.</a:t>
            </a:r>
          </a:p>
        </p:txBody>
      </p:sp>
      <p:pic>
        <p:nvPicPr>
          <p:cNvPr id="14" name="Zástupný obsah 13" descr="Obsah obrázku text, savci&#10;&#10;Popis byl vytvořen automaticky">
            <a:extLst>
              <a:ext uri="{FF2B5EF4-FFF2-40B4-BE49-F238E27FC236}">
                <a16:creationId xmlns:a16="http://schemas.microsoft.com/office/drawing/2014/main" id="{1C29F9EA-47DE-421E-829B-804C027EC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524" y="1312161"/>
            <a:ext cx="3808092" cy="3390260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F61ABDE-E865-40C4-B5A9-969B56C93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476" y="2284130"/>
            <a:ext cx="7419048" cy="2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FAFEA-56BF-4B81-B0D2-3C4335833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Haplotyp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59465A-2EDC-4348-BF3F-402C5045A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78294"/>
            <a:ext cx="10753200" cy="4553706"/>
          </a:xfrm>
        </p:spPr>
        <p:txBody>
          <a:bodyPr/>
          <a:lstStyle/>
          <a:p>
            <a:r>
              <a:rPr lang="cs-CZ" sz="2400" dirty="0"/>
              <a:t>Jedná se o kombinaci alel na různých místech </a:t>
            </a:r>
          </a:p>
          <a:p>
            <a:pPr marL="72000" indent="0">
              <a:buNone/>
            </a:pPr>
            <a:r>
              <a:rPr lang="cs-CZ" sz="2400" dirty="0"/>
              <a:t>  DNA (jednom chromozomu nebo jeho oblasti), </a:t>
            </a:r>
          </a:p>
          <a:p>
            <a:pPr marL="72000" indent="0">
              <a:buNone/>
            </a:pPr>
            <a:r>
              <a:rPr lang="cs-CZ" sz="2400" dirty="0"/>
              <a:t>  které se dědí společně</a:t>
            </a:r>
          </a:p>
          <a:p>
            <a:r>
              <a:rPr lang="cs-CZ" sz="2400" dirty="0"/>
              <a:t>Kombinace SNP, které se společně dědí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F16AEA-1714-4CB8-8AD9-1BF52F845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499A36D-4FB8-4F93-A0A1-0F296A215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01" y="2927359"/>
            <a:ext cx="8459413" cy="390300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E003E24-2F70-4DB8-829F-A708395AE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061" y="4042608"/>
            <a:ext cx="4729939" cy="189611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93E3761-B490-47AB-B4A7-B572764ADA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1204" y="84379"/>
            <a:ext cx="4693151" cy="313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8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0D5FFB-7BE6-432C-964F-60CDA3F6C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Linkage</a:t>
            </a:r>
            <a:r>
              <a:rPr lang="cs-CZ" dirty="0"/>
              <a:t> </a:t>
            </a:r>
            <a:r>
              <a:rPr lang="cs-CZ" sz="4000" dirty="0" err="1"/>
              <a:t>disequilibrium</a:t>
            </a:r>
            <a:r>
              <a:rPr lang="cs-CZ" dirty="0"/>
              <a:t> (LD) a imputace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4E74C3-7FC0-4C3E-B349-2DC17869C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Česky - vazbová nerovnováha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08B3230-A8BF-48AE-9B9D-F3684228B7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53C9567-3167-47DA-A76C-C6C0F3C97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82" y="2362547"/>
            <a:ext cx="8378025" cy="38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7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B631D4-6C34-430D-8F67-CB72EDBC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lidského genomu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AEC99C-5E74-4620-B667-66EFDC91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Projekt zahájen v 80. letech, publikování výsledků 2001</a:t>
            </a:r>
          </a:p>
          <a:p>
            <a:r>
              <a:rPr lang="cs-CZ" sz="2400" dirty="0"/>
              <a:t>Odhadované náklady cca $3 mld a 50 tisíc „</a:t>
            </a:r>
            <a:r>
              <a:rPr lang="cs-CZ" sz="2400" dirty="0" err="1"/>
              <a:t>člověkolet</a:t>
            </a:r>
            <a:r>
              <a:rPr lang="cs-CZ" sz="2400" dirty="0"/>
              <a:t>“ </a:t>
            </a:r>
          </a:p>
          <a:p>
            <a:pPr lvl="1"/>
            <a:r>
              <a:rPr lang="cs-CZ" sz="1600" dirty="0"/>
              <a:t>Cca 1/3 úsilí a nákladů pro přistání na měsíci</a:t>
            </a:r>
          </a:p>
          <a:p>
            <a:r>
              <a:rPr lang="cs-CZ" sz="2400" dirty="0"/>
              <a:t>Nejprve pod patronátem ministerstva energetiky USA (do projektu byli zapojené laboratoře a vědci z celého </a:t>
            </a:r>
          </a:p>
          <a:p>
            <a:pPr marL="72000" indent="0">
              <a:buNone/>
            </a:pPr>
            <a:r>
              <a:rPr lang="cs-CZ" sz="2400" dirty="0"/>
              <a:t> světa), později vznikla konkurence v </a:t>
            </a:r>
          </a:p>
          <a:p>
            <a:pPr marL="72000" indent="0">
              <a:buNone/>
            </a:pPr>
            <a:r>
              <a:rPr lang="cs-CZ" sz="2400" dirty="0"/>
              <a:t>  podobě soukromé společnosti</a:t>
            </a:r>
          </a:p>
          <a:p>
            <a:pPr marL="72000" indent="0">
              <a:buNone/>
            </a:pPr>
            <a:r>
              <a:rPr lang="cs-CZ" sz="2400" dirty="0"/>
              <a:t> (</a:t>
            </a:r>
            <a:r>
              <a:rPr lang="cs-CZ" sz="2400" dirty="0" err="1"/>
              <a:t>Celera</a:t>
            </a:r>
            <a:r>
              <a:rPr lang="cs-CZ" sz="2400" dirty="0"/>
              <a:t> </a:t>
            </a:r>
            <a:r>
              <a:rPr lang="cs-CZ" sz="2400" dirty="0" err="1"/>
              <a:t>Genomics</a:t>
            </a:r>
            <a:r>
              <a:rPr lang="cs-CZ" sz="2400" dirty="0"/>
              <a:t>). </a:t>
            </a:r>
          </a:p>
          <a:p>
            <a:r>
              <a:rPr lang="cs-CZ" sz="2400" dirty="0"/>
              <a:t>Probíhal tak závod v </a:t>
            </a:r>
            <a:r>
              <a:rPr lang="cs-CZ" sz="2400" dirty="0" err="1"/>
              <a:t>sekvenování</a:t>
            </a:r>
            <a:endParaRPr lang="cs-CZ" sz="24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8E82AB9-B501-4DED-8F33-FAD819302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B0D6F99-4FF9-42C1-875D-FA441A3C7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354" y="3532539"/>
            <a:ext cx="5908646" cy="332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44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E4F4EE-EA17-4AC6-9385-07A3CE90F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Projekt lidského genomu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675E8-65A9-4451-97A1-18F7C367C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dirty="0" err="1"/>
              <a:t>Celera</a:t>
            </a:r>
            <a:r>
              <a:rPr lang="cs-CZ" sz="2000" dirty="0"/>
              <a:t> si chtěla nechat výsledky pro sebe</a:t>
            </a:r>
          </a:p>
          <a:p>
            <a:pPr marL="72000" indent="0">
              <a:buNone/>
            </a:pPr>
            <a:r>
              <a:rPr lang="cs-CZ" sz="2000" dirty="0"/>
              <a:t>  a zároveň je prodávat „předplatitelům“ – </a:t>
            </a:r>
          </a:p>
          <a:p>
            <a:pPr marL="72000" indent="0">
              <a:buNone/>
            </a:pPr>
            <a:r>
              <a:rPr lang="cs-CZ" sz="2000" dirty="0"/>
              <a:t>  velká rozepře s vládním projektem. </a:t>
            </a:r>
          </a:p>
          <a:p>
            <a:r>
              <a:rPr lang="cs-CZ" sz="2000" dirty="0"/>
              <a:t>Výsledky nakonec publikovány 15.2.2001 </a:t>
            </a:r>
          </a:p>
          <a:p>
            <a:pPr marL="72000" indent="0">
              <a:buNone/>
            </a:pPr>
            <a:r>
              <a:rPr lang="cs-CZ" sz="2000" dirty="0"/>
              <a:t>  v </a:t>
            </a:r>
            <a:r>
              <a:rPr lang="cs-CZ" sz="2000" dirty="0" err="1"/>
              <a:t>Nature</a:t>
            </a:r>
            <a:r>
              <a:rPr lang="cs-CZ" sz="2000" dirty="0"/>
              <a:t> (vládní projekt) a 16.2.2001 v </a:t>
            </a:r>
          </a:p>
          <a:p>
            <a:pPr marL="72000" indent="0">
              <a:buNone/>
            </a:pPr>
            <a:r>
              <a:rPr lang="cs-CZ" sz="2000" dirty="0"/>
              <a:t>  časopise Science (</a:t>
            </a:r>
            <a:r>
              <a:rPr lang="cs-CZ" sz="2000" dirty="0" err="1"/>
              <a:t>Celera</a:t>
            </a:r>
            <a:r>
              <a:rPr lang="cs-CZ" sz="2000" dirty="0"/>
              <a:t>)</a:t>
            </a:r>
          </a:p>
          <a:p>
            <a:r>
              <a:rPr lang="cs-CZ" sz="2000" dirty="0"/>
              <a:t>Podařilo se získat jakousi mapu lidského</a:t>
            </a:r>
          </a:p>
          <a:p>
            <a:pPr marL="72000" indent="0">
              <a:buNone/>
            </a:pPr>
            <a:r>
              <a:rPr lang="cs-CZ" sz="2000" dirty="0"/>
              <a:t>  genomu, ovšem bez variability mezi</a:t>
            </a:r>
          </a:p>
          <a:p>
            <a:pPr marL="72000" indent="0">
              <a:buNone/>
            </a:pPr>
            <a:r>
              <a:rPr lang="cs-CZ" sz="2000" dirty="0"/>
              <a:t>  jednotlivci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125A583-F815-41B7-880C-BD704BA2EC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9ED02F-7A6D-4CDD-9123-46D18255A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49" y="1206752"/>
            <a:ext cx="6279502" cy="46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5060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prezentace-munimed_sablona</Template>
  <TotalTime>19302</TotalTime>
  <Words>1315</Words>
  <Application>Microsoft Office PowerPoint</Application>
  <PresentationFormat>Širokoúhlá obrazovka</PresentationFormat>
  <Paragraphs>206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4" baseType="lpstr">
      <vt:lpstr>Arial</vt:lpstr>
      <vt:lpstr>Tahoma</vt:lpstr>
      <vt:lpstr>Wingdings</vt:lpstr>
      <vt:lpstr>Prezentace_MU_CZ</vt:lpstr>
      <vt:lpstr>Novinky v analýze genomu – GWAS, funkční genomika</vt:lpstr>
      <vt:lpstr>Osnova   </vt:lpstr>
      <vt:lpstr>Vymezení pojmů </vt:lpstr>
      <vt:lpstr>Alela a lokus</vt:lpstr>
      <vt:lpstr>Single nucleotide polymorphism (SNP)</vt:lpstr>
      <vt:lpstr>Haplotyp</vt:lpstr>
      <vt:lpstr>Linkage disequilibrium (LD) a imputace</vt:lpstr>
      <vt:lpstr>Projekt lidského genomu</vt:lpstr>
      <vt:lpstr>Projekt lidského genomu</vt:lpstr>
      <vt:lpstr>Projekt HapMap</vt:lpstr>
      <vt:lpstr>Projekt HapMap</vt:lpstr>
      <vt:lpstr>Genome-wide association studies (GWAS)</vt:lpstr>
      <vt:lpstr>GWAS</vt:lpstr>
      <vt:lpstr>GWAS</vt:lpstr>
      <vt:lpstr>GWAS – výhody a nevýhody</vt:lpstr>
      <vt:lpstr>GWAS – výhody a nevýhody</vt:lpstr>
      <vt:lpstr>Co říkají konkrétní studie?</vt:lpstr>
      <vt:lpstr>Shaffer et al.</vt:lpstr>
      <vt:lpstr>Shaffer et al.</vt:lpstr>
      <vt:lpstr>Prezentace aplikace PowerPoint</vt:lpstr>
      <vt:lpstr>Zeng et al. </vt:lpstr>
      <vt:lpstr>Prezentace aplikace PowerPoint</vt:lpstr>
      <vt:lpstr>Shungin et al.</vt:lpstr>
      <vt:lpstr>Genetické/polygenní rizikové skóre (GRS/PRS)</vt:lpstr>
      <vt:lpstr>Genetické/polygenní rizikové skóre (GRS/PRS)</vt:lpstr>
      <vt:lpstr>Morelli et al.</vt:lpstr>
      <vt:lpstr>Prezentace aplikace PowerPoint</vt:lpstr>
      <vt:lpstr>Morelli et al.</vt:lpstr>
      <vt:lpstr>Závěr</vt:lpstr>
      <vt:lpstr>Doporučená literatura </vt:lpstr>
    </vt:vector>
  </TitlesOfParts>
  <Company>IBA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GWAS a GRS</dc:title>
  <dc:creator>David Galuška</dc:creator>
  <cp:lastModifiedBy>David Galuška</cp:lastModifiedBy>
  <cp:revision>74</cp:revision>
  <cp:lastPrinted>1601-01-01T00:00:00Z</cp:lastPrinted>
  <dcterms:created xsi:type="dcterms:W3CDTF">2021-02-17T09:11:13Z</dcterms:created>
  <dcterms:modified xsi:type="dcterms:W3CDTF">2022-02-20T09:57:40Z</dcterms:modified>
</cp:coreProperties>
</file>