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media/image7.jpg" ContentType="image/jpg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5" r:id="rId3"/>
    <p:sldId id="341" r:id="rId4"/>
    <p:sldId id="286" r:id="rId5"/>
    <p:sldId id="339" r:id="rId6"/>
    <p:sldId id="333" r:id="rId7"/>
    <p:sldId id="334" r:id="rId8"/>
    <p:sldId id="342" r:id="rId9"/>
    <p:sldId id="306" r:id="rId10"/>
    <p:sldId id="316" r:id="rId11"/>
    <p:sldId id="326" r:id="rId12"/>
    <p:sldId id="296" r:id="rId13"/>
    <p:sldId id="297" r:id="rId14"/>
    <p:sldId id="335" r:id="rId15"/>
    <p:sldId id="311" r:id="rId16"/>
    <p:sldId id="310" r:id="rId17"/>
    <p:sldId id="312" r:id="rId18"/>
    <p:sldId id="336" r:id="rId19"/>
    <p:sldId id="337" r:id="rId20"/>
    <p:sldId id="319" r:id="rId21"/>
    <p:sldId id="320" r:id="rId22"/>
    <p:sldId id="321" r:id="rId23"/>
    <p:sldId id="322" r:id="rId24"/>
    <p:sldId id="323" r:id="rId25"/>
    <p:sldId id="329" r:id="rId26"/>
    <p:sldId id="330" r:id="rId27"/>
    <p:sldId id="331" r:id="rId28"/>
    <p:sldId id="338" r:id="rId29"/>
  </p:sldIdLst>
  <p:sldSz cx="9144000" cy="6858000" type="screen4x3"/>
  <p:notesSz cx="6858000" cy="9144000"/>
  <p:custDataLst>
    <p:tags r:id="rId31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00FF00"/>
    <a:srgbClr val="FFFFCC"/>
    <a:srgbClr val="F9FC7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2" autoAdjust="0"/>
    <p:restoredTop sz="94660"/>
  </p:normalViewPr>
  <p:slideViewPr>
    <p:cSldViewPr>
      <p:cViewPr varScale="1">
        <p:scale>
          <a:sx n="105" d="100"/>
          <a:sy n="105" d="100"/>
        </p:scale>
        <p:origin x="15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E2A5-5AAA-44F9-A66B-9B610E314990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C4B89-3891-4019-AE28-A4C2441BB6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08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CTC-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cirkulatin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tumor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Dna - 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fragments of nucleic acids present in many fluids of the human body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releas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in plasma, CSF, urine,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pleural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fluid- most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hematopoietic system in healthy individuals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exosome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plasmid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NETosis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is a process that induces the neutrophil’s death after its contact with exogenous </a:t>
            </a:r>
            <a:r>
              <a:rPr lang="en-US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cytomegalovirus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7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769D89-67C6-4C48-BE18-A5A29A53E4AA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976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B7B17-C9E5-455B-B9EC-F4910974DB77}" type="slidenum">
              <a:rPr lang="en-US"/>
              <a:pPr/>
              <a:t>14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41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08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79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914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268415"/>
            <a:ext cx="4316412" cy="53292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68415"/>
            <a:ext cx="4316413" cy="53292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024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54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27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7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09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12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28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5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0B20F-8F51-4EBA-8CF6-A0BF8AB63A15}" type="datetimeFigureOut">
              <a:rPr lang="cs-CZ" smtClean="0"/>
              <a:t>18.04.2024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40937-C8B9-469B-BE9A-D77B2ED72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29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www.bst.ntu.edu.tw/index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hyperlink" Target="https://www.youtube.com/watch?v=_B5Dj8PL4E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S3j0Tgbj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hyperlink" Target="https://en.wikipedia.org/wiki/Personalized_medicine" TargetMode="External"/><Relationship Id="rId5" Type="http://schemas.openxmlformats.org/officeDocument/2006/relationships/hyperlink" Target="https://www.youtube.com/watch?v=shoje_9IYWc" TargetMode="Externa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tfyz.med.muni.cz/veda-a-vyzkum/babakova-myelomova-skupina" TargetMode="External"/><Relationship Id="rId2" Type="http://schemas.openxmlformats.org/officeDocument/2006/relationships/hyperlink" Target="https://patfyz.med.muni.cz/veda-a-vyzkum/vyzkumna-skupina-martina-piskacka-transkripce-v-malignich-bunkach-a-v-imuni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tfyz.med.muni.cz/veda-a-vyzkum/vyzkumna-skupina-kateriny-kankove-molekularni-patofyziologie-diabetickych-komplikac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tfyz.med.muni.cz/veda-a-vyzkum/vyzkumna-skupina-kamila-durise-subarachnoidalni-krvaceni" TargetMode="External"/><Relationship Id="rId2" Type="http://schemas.openxmlformats.org/officeDocument/2006/relationships/hyperlink" Target="https://patfyz.med.muni.cz/veda-a-vyzkum/vyzkumna-skupina-moniky-pavkove-goldbergove-kovy-v-medicin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hyperlink" Target="https://patfyz.med.muni.cz/veda-a-vyzkum/vyzkumna-skupina-michala-masarika-cancer-research-lab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5" y="4199"/>
            <a:ext cx="9148782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Základní metody </a:t>
            </a:r>
            <a:r>
              <a:rPr lang="cs-CZ" b="1" dirty="0">
                <a:solidFill>
                  <a:srgbClr val="FFFF00"/>
                </a:solidFill>
              </a:rPr>
              <a:t>molekulární biologie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6525344"/>
            <a:ext cx="4534272" cy="22961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sz="1400" b="1" dirty="0" smtClean="0">
                <a:solidFill>
                  <a:schemeClr val="bg1"/>
                </a:solidFill>
              </a:rPr>
              <a:t>Jolana Lipková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730542"/>
            <a:ext cx="3788976" cy="1992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9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160602" y="908720"/>
            <a:ext cx="5632763" cy="610068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1600" b="1" dirty="0"/>
              <a:t>Separační metoda využívaná při izolaci a analýze NK (a proteinů = polyakrylamidová </a:t>
            </a:r>
            <a:r>
              <a:rPr lang="cs-CZ" altLang="cs-CZ" sz="1600" b="1" dirty="0" err="1"/>
              <a:t>elfo</a:t>
            </a:r>
            <a:r>
              <a:rPr lang="cs-CZ" altLang="cs-CZ" sz="1600" b="1" dirty="0"/>
              <a:t>) </a:t>
            </a:r>
          </a:p>
          <a:p>
            <a:pPr>
              <a:lnSpc>
                <a:spcPct val="120000"/>
              </a:lnSpc>
            </a:pPr>
            <a:r>
              <a:rPr lang="cs-CZ" altLang="cs-CZ" sz="1600" b="1" dirty="0">
                <a:solidFill>
                  <a:srgbClr val="0000CC"/>
                </a:solidFill>
              </a:rPr>
              <a:t>Izolující molekuly o rozdílné hmotnosti, popř. odlišném elektrickém náboji, využívající jejich odlišnou pohyblivost v elektrickém poli</a:t>
            </a:r>
          </a:p>
          <a:p>
            <a:pPr>
              <a:lnSpc>
                <a:spcPct val="120000"/>
              </a:lnSpc>
            </a:pPr>
            <a:r>
              <a:rPr lang="cs-CZ" sz="1400" b="1" dirty="0" err="1"/>
              <a:t>agarózová</a:t>
            </a:r>
            <a:r>
              <a:rPr lang="cs-CZ" sz="1400" b="1" dirty="0"/>
              <a:t> </a:t>
            </a:r>
            <a:r>
              <a:rPr lang="cs-CZ" sz="1400" dirty="0"/>
              <a:t>(produkt mořských řas – agar)/</a:t>
            </a:r>
            <a:r>
              <a:rPr lang="cs-CZ" sz="1400" dirty="0" err="1"/>
              <a:t>polyakrylamidová</a:t>
            </a:r>
            <a:endParaRPr lang="cs-CZ" sz="1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        Gely tvoří hustou síť, kterou větší molekuly procházejí pomaleji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        než menší molekuly –technika </a:t>
            </a:r>
            <a:r>
              <a:rPr lang="cs-CZ" sz="1400" b="1" dirty="0"/>
              <a:t>molekulového síta</a:t>
            </a:r>
            <a:endParaRPr lang="cs-CZ" altLang="cs-CZ" sz="1400" dirty="0"/>
          </a:p>
          <a:p>
            <a:pPr algn="just" eaLnBrk="1" hangingPunct="1">
              <a:lnSpc>
                <a:spcPct val="120000"/>
              </a:lnSpc>
            </a:pPr>
            <a:r>
              <a:rPr lang="cs-CZ" altLang="cs-CZ" sz="1400" dirty="0">
                <a:solidFill>
                  <a:srgbClr val="0000CC"/>
                </a:solidFill>
              </a:rPr>
              <a:t>Rychlost pohybu je závislá na velikosti celkového povrchového náboje, velikosti a tvaru molekuly a její koncentraci v roztoku</a:t>
            </a:r>
          </a:p>
          <a:p>
            <a:pPr algn="just" eaLnBrk="1" hangingPunct="1">
              <a:lnSpc>
                <a:spcPct val="120000"/>
              </a:lnSpc>
            </a:pPr>
            <a:r>
              <a:rPr lang="cs-CZ" altLang="cs-CZ" sz="1400" b="1" dirty="0">
                <a:solidFill>
                  <a:srgbClr val="00B050"/>
                </a:solidFill>
              </a:rPr>
              <a:t>DNA má uniformní negativní náboj </a:t>
            </a:r>
            <a:r>
              <a:rPr lang="cs-CZ" altLang="cs-CZ" sz="1400" dirty="0"/>
              <a:t>v elektrickém poli se pohybuje </a:t>
            </a:r>
            <a:r>
              <a:rPr lang="cs-CZ" altLang="cs-CZ" sz="1400" b="1" dirty="0"/>
              <a:t>od katody k anodě</a:t>
            </a:r>
            <a:endParaRPr lang="cs-CZ" sz="1400" dirty="0"/>
          </a:p>
          <a:p>
            <a:pPr marL="214313" indent="-214313">
              <a:lnSpc>
                <a:spcPct val="120000"/>
              </a:lnSpc>
              <a:spcBef>
                <a:spcPts val="0"/>
              </a:spcBef>
              <a:defRPr/>
            </a:pPr>
            <a:endParaRPr lang="cs-CZ" sz="800" dirty="0"/>
          </a:p>
          <a:p>
            <a:pPr marL="214313" indent="-214313"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1400" dirty="0" err="1"/>
              <a:t>EtBr</a:t>
            </a:r>
            <a:r>
              <a:rPr lang="cs-CZ" sz="1400" dirty="0"/>
              <a:t> – vmezeří se mezi báze, zviditelní DNA pod UV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400" dirty="0"/>
              <a:t>    (po vazbě na DNA pod UV emituje oranžové světlo)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800" dirty="0"/>
          </a:p>
          <a:p>
            <a:pPr marL="214313" indent="-214313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1200" dirty="0"/>
              <a:t>Velikost fragmentu DNA lze stanovit dle hmotnostních standardů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200" dirty="0"/>
              <a:t>      (= restrikční fragmenty </a:t>
            </a:r>
            <a:r>
              <a:rPr lang="cs-CZ" sz="1200" dirty="0" err="1"/>
              <a:t>plazmidových</a:t>
            </a:r>
            <a:r>
              <a:rPr lang="cs-CZ" sz="1200" dirty="0"/>
              <a:t> molekul nebo genomu bakteriofágů,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200" dirty="0"/>
              <a:t>      jejichž velikost byla stanovena </a:t>
            </a:r>
            <a:r>
              <a:rPr lang="cs-CZ" sz="1200" dirty="0" err="1"/>
              <a:t>sekvenováním</a:t>
            </a:r>
            <a:r>
              <a:rPr lang="cs-CZ" sz="1200" dirty="0"/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1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200" dirty="0"/>
              <a:t>Části </a:t>
            </a:r>
            <a:r>
              <a:rPr lang="cs-CZ" sz="1200" b="1" dirty="0"/>
              <a:t>aparatury</a:t>
            </a:r>
            <a:r>
              <a:rPr lang="cs-CZ" sz="1200" dirty="0"/>
              <a:t>:  elektroforetická vana,  separační gel, pufr,  zdroj stejnosměrného elektrického proudu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1200" dirty="0"/>
          </a:p>
          <a:p>
            <a:pPr marL="214313" indent="-214313">
              <a:lnSpc>
                <a:spcPct val="120000"/>
              </a:lnSpc>
              <a:spcBef>
                <a:spcPts val="0"/>
              </a:spcBef>
              <a:defRPr/>
            </a:pPr>
            <a:endParaRPr lang="cs-CZ" sz="14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GB" sz="1400" dirty="0"/>
          </a:p>
          <a:p>
            <a:pPr algn="just" eaLnBrk="1" hangingPunct="1">
              <a:lnSpc>
                <a:spcPct val="120000"/>
              </a:lnSpc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endParaRPr lang="cs-CZ" altLang="cs-CZ" sz="14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43508" y="166883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Gelová elektroforéza - agarózová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ars.els-cdn.com/content/image/3-s2.0-B9780444636881000070-f07-01-9780444636881.jpg?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91" y="711450"/>
            <a:ext cx="3187709" cy="343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56" y="4444766"/>
            <a:ext cx="3217647" cy="2413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76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88" y="175035"/>
            <a:ext cx="4536044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0" y="175035"/>
            <a:ext cx="1588423" cy="27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452127" y="404664"/>
            <a:ext cx="8565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1400" dirty="0"/>
              <a:t>(B) </a:t>
            </a:r>
            <a:r>
              <a:rPr lang="cs-CZ" sz="1400" b="1" u="sng" dirty="0"/>
              <a:t>Ideální vzorek DNA </a:t>
            </a:r>
            <a:br>
              <a:rPr lang="cs-CZ" sz="1400" b="1" u="sng" dirty="0"/>
            </a:br>
            <a:r>
              <a:rPr lang="cs-CZ" sz="1400" dirty="0"/>
              <a:t>(C) Částečně degradovaná DNA</a:t>
            </a:r>
            <a:br>
              <a:rPr lang="cs-CZ" sz="1400" dirty="0"/>
            </a:br>
            <a:r>
              <a:rPr lang="cs-CZ" sz="1400" dirty="0"/>
              <a:t>(D) Degradovaná DNA</a:t>
            </a:r>
            <a:br>
              <a:rPr lang="cs-CZ" sz="1400" dirty="0"/>
            </a:br>
            <a:r>
              <a:rPr lang="cs-CZ" sz="1400" dirty="0"/>
              <a:t> (E) DNA kontaminovaná RNA</a:t>
            </a:r>
            <a:br>
              <a:rPr lang="cs-CZ" sz="1400" dirty="0"/>
            </a:br>
            <a:r>
              <a:rPr lang="cs-CZ" sz="1400" dirty="0"/>
              <a:t> (degradovaná)</a:t>
            </a:r>
            <a:br>
              <a:rPr lang="cs-CZ" sz="1400" dirty="0"/>
            </a:br>
            <a:r>
              <a:rPr lang="cs-CZ" sz="1400" dirty="0"/>
              <a:t>(F) DNA kontaminovaná proteinem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8" y="3284984"/>
            <a:ext cx="479741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076056" y="3705630"/>
            <a:ext cx="4067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(A) Trans2K™ Plus DNA Marker (0,1 </a:t>
            </a:r>
            <a:r>
              <a:rPr lang="cs-CZ" sz="1400" dirty="0" err="1"/>
              <a:t>kb</a:t>
            </a:r>
            <a:r>
              <a:rPr lang="cs-CZ" sz="1400" dirty="0"/>
              <a:t>- 5 </a:t>
            </a:r>
            <a:r>
              <a:rPr lang="cs-CZ" sz="1400" dirty="0" err="1"/>
              <a:t>kb</a:t>
            </a:r>
            <a:r>
              <a:rPr lang="cs-CZ" sz="1400" dirty="0"/>
              <a:t>) </a:t>
            </a:r>
          </a:p>
          <a:p>
            <a:r>
              <a:rPr lang="cs-CZ" sz="1400" dirty="0"/>
              <a:t>(B) </a:t>
            </a:r>
            <a:r>
              <a:rPr lang="cs-CZ" sz="1400" b="1" u="sng" dirty="0"/>
              <a:t>Ideální vzorek RNA </a:t>
            </a:r>
          </a:p>
          <a:p>
            <a:r>
              <a:rPr lang="cs-CZ" sz="1400" dirty="0"/>
              <a:t>(C) RNA kontaminovaná DNA a proteinem </a:t>
            </a:r>
          </a:p>
          <a:p>
            <a:r>
              <a:rPr lang="cs-CZ" sz="1400" dirty="0"/>
              <a:t>(D) Degradovaná RNA </a:t>
            </a:r>
          </a:p>
          <a:p>
            <a:r>
              <a:rPr lang="cs-CZ" sz="1400" dirty="0"/>
              <a:t>(E) RNA kontaminovaná </a:t>
            </a:r>
            <a:r>
              <a:rPr lang="cs-CZ" sz="1400" dirty="0" err="1"/>
              <a:t>gDNA</a:t>
            </a:r>
            <a:r>
              <a:rPr lang="cs-CZ" sz="1400" dirty="0"/>
              <a:t> </a:t>
            </a: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4788024" y="5079006"/>
            <a:ext cx="3600400" cy="1778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cs-CZ" sz="1600" b="1" dirty="0"/>
              <a:t>*</a:t>
            </a:r>
            <a:r>
              <a:rPr lang="cs-CZ" sz="1200" dirty="0"/>
              <a:t>Ribosomální RNA migruje v </a:t>
            </a:r>
            <a:r>
              <a:rPr lang="cs-CZ" sz="1200" dirty="0" err="1"/>
              <a:t>agarózovém</a:t>
            </a:r>
            <a:r>
              <a:rPr lang="cs-CZ" sz="1200" dirty="0"/>
              <a:t> gelu rychleji než stejně velký  fragment DNA, a proto při použití DNA žebříčku nelze určit skutečnou velikost 28/18/5S </a:t>
            </a:r>
            <a:r>
              <a:rPr lang="cs-CZ" sz="1200" dirty="0" err="1"/>
              <a:t>rRNA</a:t>
            </a:r>
            <a:endParaRPr lang="cs-CZ" sz="1200" dirty="0"/>
          </a:p>
          <a:p>
            <a:pPr marL="457200" lvl="1" indent="0">
              <a:buFont typeface="Arial" pitchFamily="34" charset="0"/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79587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506" y="980728"/>
            <a:ext cx="8579296" cy="5733256"/>
          </a:xfrm>
        </p:spPr>
        <p:txBody>
          <a:bodyPr>
            <a:normAutofit fontScale="85000" lnSpcReduction="10000"/>
          </a:bodyPr>
          <a:lstStyle/>
          <a:p>
            <a:r>
              <a:rPr lang="cs-CZ" sz="1800" dirty="0"/>
              <a:t>Amplifikace vybraného úseku </a:t>
            </a:r>
            <a:r>
              <a:rPr lang="cs-CZ" sz="1800" b="1" dirty="0" smtClean="0"/>
              <a:t>DNA</a:t>
            </a:r>
          </a:p>
          <a:p>
            <a:pPr marL="0" indent="0">
              <a:buNone/>
            </a:pPr>
            <a:r>
              <a:rPr lang="cs-CZ" sz="1800" dirty="0" smtClean="0"/>
              <a:t>      (exponenciální amplifikace DNA fragmentu)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Mnohonásobná in vitro replikace ve zkumavce</a:t>
            </a:r>
          </a:p>
          <a:p>
            <a:pPr marL="0" indent="0">
              <a:buNone/>
            </a:pPr>
            <a:r>
              <a:rPr lang="cs-CZ" sz="1800" dirty="0"/>
              <a:t>        - řetězová reakce vychází z DNA replikace </a:t>
            </a:r>
          </a:p>
          <a:p>
            <a:endParaRPr lang="cs-CZ" sz="1800" dirty="0"/>
          </a:p>
          <a:p>
            <a:r>
              <a:rPr lang="cs-CZ" sz="1800" dirty="0"/>
              <a:t>Kary </a:t>
            </a:r>
            <a:r>
              <a:rPr lang="cs-CZ" sz="1800" dirty="0" err="1"/>
              <a:t>Mullis</a:t>
            </a:r>
            <a:r>
              <a:rPr lang="cs-CZ" sz="1800" dirty="0"/>
              <a:t>, 1983</a:t>
            </a:r>
          </a:p>
          <a:p>
            <a:r>
              <a:rPr lang="cs-CZ" sz="1800" b="1" dirty="0">
                <a:solidFill>
                  <a:srgbClr val="00B050"/>
                </a:solidFill>
              </a:rPr>
              <a:t>DNA řetězce duplexu může být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B050"/>
                </a:solidFill>
              </a:rPr>
              <a:t>      </a:t>
            </a:r>
            <a:r>
              <a:rPr lang="cs-CZ" sz="1800" b="1" dirty="0" smtClean="0">
                <a:solidFill>
                  <a:srgbClr val="00B050"/>
                </a:solidFill>
              </a:rPr>
              <a:t> denaturována </a:t>
            </a:r>
            <a:r>
              <a:rPr lang="cs-CZ" sz="1800" b="1" dirty="0">
                <a:solidFill>
                  <a:srgbClr val="00B050"/>
                </a:solidFill>
              </a:rPr>
              <a:t>a znovu spojena </a:t>
            </a:r>
          </a:p>
          <a:p>
            <a:pPr marL="0" indent="0">
              <a:buNone/>
            </a:pPr>
            <a:r>
              <a:rPr lang="cs-CZ" sz="1800" dirty="0"/>
              <a:t>      </a:t>
            </a:r>
            <a:endParaRPr lang="cs-CZ" sz="1200" dirty="0"/>
          </a:p>
          <a:p>
            <a:r>
              <a:rPr lang="cs-CZ" sz="1800" dirty="0"/>
              <a:t>DNA replikace </a:t>
            </a:r>
            <a:r>
              <a:rPr lang="cs-CZ" sz="1800" b="1" dirty="0">
                <a:solidFill>
                  <a:srgbClr val="FF00FF"/>
                </a:solidFill>
              </a:rPr>
              <a:t>in </a:t>
            </a:r>
            <a:r>
              <a:rPr lang="cs-CZ" sz="1800" b="1" dirty="0" err="1">
                <a:solidFill>
                  <a:srgbClr val="FF00FF"/>
                </a:solidFill>
              </a:rPr>
              <a:t>vivo</a:t>
            </a:r>
            <a:r>
              <a:rPr lang="cs-CZ" sz="1800" b="1" dirty="0">
                <a:solidFill>
                  <a:srgbClr val="FF00FF"/>
                </a:solidFill>
              </a:rPr>
              <a:t> </a:t>
            </a:r>
            <a:r>
              <a:rPr lang="cs-CZ" sz="1800" b="1" dirty="0"/>
              <a:t>vyžaduje </a:t>
            </a:r>
            <a:r>
              <a:rPr lang="cs-CZ" sz="1800" b="1" dirty="0" smtClean="0"/>
              <a:t>několik </a:t>
            </a:r>
            <a:r>
              <a:rPr lang="cs-CZ" sz="1800" b="1" dirty="0"/>
              <a:t>enzymů </a:t>
            </a:r>
            <a:endParaRPr lang="cs-CZ" sz="1800" b="1" dirty="0" smtClean="0"/>
          </a:p>
          <a:p>
            <a:endParaRPr lang="cs-CZ" sz="1800" b="1" dirty="0" smtClean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 smtClean="0"/>
          </a:p>
          <a:p>
            <a:pPr marL="0" indent="0">
              <a:buNone/>
            </a:pPr>
            <a:endParaRPr lang="cs-CZ" sz="1800" b="1" dirty="0"/>
          </a:p>
          <a:p>
            <a:endParaRPr lang="cs-CZ" sz="1800" dirty="0" smtClean="0"/>
          </a:p>
          <a:p>
            <a:endParaRPr lang="cs-CZ" sz="1800" dirty="0"/>
          </a:p>
          <a:p>
            <a:r>
              <a:rPr lang="cs-CZ" sz="1800" dirty="0" smtClean="0"/>
              <a:t>DNA </a:t>
            </a:r>
            <a:r>
              <a:rPr lang="cs-CZ" sz="1800" dirty="0"/>
              <a:t>replikace </a:t>
            </a:r>
            <a:r>
              <a:rPr lang="cs-CZ" sz="1800" b="1" dirty="0">
                <a:solidFill>
                  <a:srgbClr val="FF00FF"/>
                </a:solidFill>
              </a:rPr>
              <a:t>in vitro </a:t>
            </a:r>
            <a:r>
              <a:rPr lang="cs-CZ" sz="1800" b="1" dirty="0"/>
              <a:t>vyžaduje pouze </a:t>
            </a:r>
          </a:p>
          <a:p>
            <a:pPr marL="0" indent="0">
              <a:buNone/>
            </a:pPr>
            <a:r>
              <a:rPr lang="cs-CZ" sz="1800" b="1" dirty="0"/>
              <a:t>       jeden enzym</a:t>
            </a:r>
            <a:r>
              <a:rPr lang="cs-CZ" sz="1800" dirty="0">
                <a:solidFill>
                  <a:srgbClr val="00B050"/>
                </a:solidFill>
              </a:rPr>
              <a:t>  </a:t>
            </a:r>
            <a:r>
              <a:rPr lang="cs-CZ" sz="1800" dirty="0"/>
              <a:t>(1957 Arthur </a:t>
            </a:r>
            <a:r>
              <a:rPr lang="cs-CZ" sz="1800" dirty="0" err="1"/>
              <a:t>Kornberg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dokázal existenci DNA Polymerázy)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FF0000"/>
                </a:solidFill>
              </a:rPr>
              <a:t>	</a:t>
            </a:r>
            <a:r>
              <a:rPr lang="cs-CZ" sz="1800" b="1" dirty="0">
                <a:solidFill>
                  <a:srgbClr val="FF00FF"/>
                </a:solidFill>
              </a:rPr>
              <a:t>FUNKCE OSTATNÍCH PROTEINŮ JE in vitro NAHRAZENA ZMĚNOU TEPLOT !</a:t>
            </a:r>
          </a:p>
          <a:p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74" y="1412776"/>
            <a:ext cx="4194466" cy="4032448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25506" y="188640"/>
            <a:ext cx="8892988" cy="5040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PCR – </a:t>
            </a:r>
            <a:r>
              <a:rPr lang="cs-CZ" sz="3000" b="1" dirty="0" err="1">
                <a:solidFill>
                  <a:schemeClr val="bg1"/>
                </a:solidFill>
              </a:rPr>
              <a:t>Polymerase</a:t>
            </a:r>
            <a:r>
              <a:rPr lang="cs-CZ" sz="3000" b="1" dirty="0">
                <a:solidFill>
                  <a:schemeClr val="bg1"/>
                </a:solidFill>
              </a:rPr>
              <a:t> </a:t>
            </a:r>
            <a:r>
              <a:rPr lang="cs-CZ" sz="3000" b="1" dirty="0" err="1">
                <a:solidFill>
                  <a:schemeClr val="bg1"/>
                </a:solidFill>
              </a:rPr>
              <a:t>chain</a:t>
            </a:r>
            <a:r>
              <a:rPr lang="cs-CZ" sz="3000" b="1" dirty="0">
                <a:solidFill>
                  <a:schemeClr val="bg1"/>
                </a:solidFill>
              </a:rPr>
              <a:t> </a:t>
            </a:r>
            <a:r>
              <a:rPr lang="cs-CZ" sz="3000" b="1" dirty="0" err="1">
                <a:solidFill>
                  <a:schemeClr val="bg1"/>
                </a:solidFill>
              </a:rPr>
              <a:t>reaction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65128"/>
            <a:ext cx="2171801" cy="12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4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33" y="98554"/>
            <a:ext cx="5456167" cy="637592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7311"/>
            <a:ext cx="8507288" cy="6093176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00B050"/>
                </a:solidFill>
              </a:rPr>
              <a:t>komponenty PCR:</a:t>
            </a:r>
          </a:p>
          <a:p>
            <a:pPr marL="0" indent="0">
              <a:buNone/>
            </a:pPr>
            <a:r>
              <a:rPr lang="cs-CZ" sz="1400" b="1" dirty="0"/>
              <a:t>templátová DNA</a:t>
            </a:r>
          </a:p>
          <a:p>
            <a:pPr marL="0" indent="0">
              <a:buNone/>
            </a:pPr>
            <a:r>
              <a:rPr lang="cs-CZ" sz="1400" b="1" dirty="0" err="1"/>
              <a:t>dNTP</a:t>
            </a:r>
            <a:r>
              <a:rPr lang="cs-CZ" sz="1400" dirty="0"/>
              <a:t> </a:t>
            </a:r>
          </a:p>
          <a:p>
            <a:pPr marL="0" indent="0">
              <a:buNone/>
            </a:pPr>
            <a:r>
              <a:rPr lang="cs-CZ" sz="1400" b="1" dirty="0"/>
              <a:t>pufr</a:t>
            </a:r>
            <a:r>
              <a:rPr lang="cs-CZ" sz="1400" dirty="0"/>
              <a:t> </a:t>
            </a:r>
            <a:r>
              <a:rPr lang="cs-CZ" sz="1200" dirty="0"/>
              <a:t>(pH=8)</a:t>
            </a:r>
          </a:p>
          <a:p>
            <a:pPr marL="0" indent="0">
              <a:buNone/>
            </a:pPr>
            <a:r>
              <a:rPr lang="cs-CZ" sz="1400" b="1" dirty="0"/>
              <a:t>Mg</a:t>
            </a:r>
            <a:r>
              <a:rPr lang="cs-CZ" sz="1400" b="1" baseline="30000" dirty="0"/>
              <a:t>2+ </a:t>
            </a:r>
            <a:r>
              <a:rPr lang="cs-CZ" sz="1400" b="1" dirty="0"/>
              <a:t>ionty </a:t>
            </a:r>
            <a:r>
              <a:rPr lang="cs-CZ" sz="1200" dirty="0"/>
              <a:t>(aktivita a přesnost polymerázy)</a:t>
            </a:r>
          </a:p>
          <a:p>
            <a:pPr marL="0" indent="0">
              <a:buNone/>
            </a:pPr>
            <a:r>
              <a:rPr lang="cs-CZ" sz="1400" b="1" dirty="0" err="1"/>
              <a:t>Primer</a:t>
            </a:r>
            <a:r>
              <a:rPr lang="cs-CZ" sz="1400" b="1" dirty="0"/>
              <a:t> - </a:t>
            </a:r>
            <a:r>
              <a:rPr lang="cs-CZ" sz="1200" dirty="0"/>
              <a:t>krátké specifické úseky DNA, </a:t>
            </a:r>
          </a:p>
          <a:p>
            <a:pPr marL="0" indent="0">
              <a:buNone/>
            </a:pPr>
            <a:r>
              <a:rPr lang="cs-CZ" sz="1200" dirty="0" err="1"/>
              <a:t>oligonukleotid</a:t>
            </a:r>
            <a:r>
              <a:rPr lang="cs-CZ" sz="1200" dirty="0"/>
              <a:t> 20–25 </a:t>
            </a:r>
            <a:r>
              <a:rPr lang="cs-CZ" sz="1200" dirty="0" err="1"/>
              <a:t>pb</a:t>
            </a:r>
            <a:r>
              <a:rPr lang="cs-CZ" sz="1200" dirty="0"/>
              <a:t>, ohraničení oblasti amplifikace DNA</a:t>
            </a:r>
          </a:p>
          <a:p>
            <a:pPr marL="0" indent="0">
              <a:buNone/>
            </a:pPr>
            <a:r>
              <a:rPr lang="cs-CZ" sz="1400" b="1" dirty="0"/>
              <a:t>DNA polymeráza</a:t>
            </a:r>
          </a:p>
          <a:p>
            <a:pPr marL="0" indent="0">
              <a:buNone/>
            </a:pPr>
            <a:r>
              <a:rPr lang="cs-CZ" sz="1200" dirty="0"/>
              <a:t>termostabilní (odolává teplotám až 98 °C)</a:t>
            </a:r>
          </a:p>
          <a:p>
            <a:pPr marL="0" indent="0">
              <a:buNone/>
            </a:pPr>
            <a:r>
              <a:rPr lang="cs-CZ" sz="1200" dirty="0" err="1"/>
              <a:t>Taq</a:t>
            </a:r>
            <a:r>
              <a:rPr lang="cs-CZ" sz="1200" dirty="0"/>
              <a:t> (</a:t>
            </a:r>
            <a:r>
              <a:rPr lang="cs-CZ" sz="1200" i="1" dirty="0" err="1"/>
              <a:t>Thermus</a:t>
            </a:r>
            <a:r>
              <a:rPr lang="cs-CZ" sz="1200" i="1" dirty="0"/>
              <a:t> </a:t>
            </a:r>
            <a:r>
              <a:rPr lang="cs-CZ" sz="1200" i="1" dirty="0" err="1"/>
              <a:t>aquaticus</a:t>
            </a:r>
            <a:r>
              <a:rPr lang="cs-CZ" sz="1200" dirty="0"/>
              <a:t>), </a:t>
            </a:r>
            <a:r>
              <a:rPr lang="cs-CZ" sz="1200" dirty="0" err="1"/>
              <a:t>Tth</a:t>
            </a:r>
            <a:r>
              <a:rPr lang="cs-CZ" sz="1200" dirty="0"/>
              <a:t> (</a:t>
            </a:r>
            <a:r>
              <a:rPr lang="cs-CZ" sz="1200" i="1" dirty="0" err="1"/>
              <a:t>Thermus</a:t>
            </a:r>
            <a:r>
              <a:rPr lang="cs-CZ" sz="1200" i="1" dirty="0"/>
              <a:t> </a:t>
            </a:r>
            <a:r>
              <a:rPr lang="cs-CZ" sz="1200" i="1" dirty="0" err="1"/>
              <a:t>thermophilus</a:t>
            </a:r>
            <a:r>
              <a:rPr lang="cs-CZ" sz="1200" dirty="0"/>
              <a:t>)</a:t>
            </a:r>
          </a:p>
          <a:p>
            <a:pPr marL="0" indent="0">
              <a:buNone/>
            </a:pPr>
            <a:r>
              <a:rPr lang="cs-CZ" sz="1400" b="1" dirty="0"/>
              <a:t>teplota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b="1" dirty="0">
                <a:solidFill>
                  <a:srgbClr val="00B050"/>
                </a:solidFill>
              </a:rPr>
              <a:t>opakování cyklů:</a:t>
            </a:r>
          </a:p>
          <a:p>
            <a:pPr marL="0" indent="0">
              <a:buNone/>
            </a:pPr>
            <a:r>
              <a:rPr lang="cs-CZ" sz="1600" dirty="0"/>
              <a:t>     - denaturace (separace </a:t>
            </a:r>
            <a:r>
              <a:rPr lang="cs-CZ" sz="1600" dirty="0" err="1"/>
              <a:t>dsDNA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r>
              <a:rPr lang="cs-CZ" sz="1600" dirty="0"/>
              <a:t>     - navázání </a:t>
            </a:r>
            <a:r>
              <a:rPr lang="cs-CZ" sz="1600" dirty="0" err="1"/>
              <a:t>primerů</a:t>
            </a: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/>
              <a:t>     - elongace </a:t>
            </a:r>
            <a:r>
              <a:rPr lang="cs-CZ" sz="1600" dirty="0" err="1"/>
              <a:t>primerů</a:t>
            </a: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/>
              <a:t>     - syntéza nového vlákna DNA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>
                <a:solidFill>
                  <a:srgbClr val="FF0000"/>
                </a:solidFill>
              </a:rPr>
              <a:t>	</a:t>
            </a:r>
            <a:r>
              <a:rPr lang="cs-CZ" sz="1600" b="1" dirty="0">
                <a:solidFill>
                  <a:srgbClr val="0000CC"/>
                </a:solidFill>
              </a:rPr>
              <a:t>pomocí změn teploty!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až s objevem a použitím </a:t>
            </a:r>
            <a:r>
              <a:rPr lang="cs-CZ" sz="1600" b="1" dirty="0">
                <a:solidFill>
                  <a:srgbClr val="00B050"/>
                </a:solidFill>
              </a:rPr>
              <a:t>TERMOSTABILNÍ POLYMERÁZY </a:t>
            </a:r>
          </a:p>
          <a:p>
            <a:pPr marL="0" indent="0">
              <a:buNone/>
            </a:pPr>
            <a:r>
              <a:rPr lang="cs-CZ" sz="1600" dirty="0"/>
              <a:t>(termofilní bakterie) získala PCR na významu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/>
          <a:srcRect l="6910" t="14301" r="5423" b="47899"/>
          <a:stretch/>
        </p:blipFill>
        <p:spPr>
          <a:xfrm>
            <a:off x="1403648" y="2798503"/>
            <a:ext cx="2520280" cy="12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6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CR Protocol : r/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70" y="3569300"/>
            <a:ext cx="4265207" cy="30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251520" y="116632"/>
            <a:ext cx="5112568" cy="4387323"/>
            <a:chOff x="0" y="-63"/>
            <a:chExt cx="5674" cy="4560"/>
          </a:xfrm>
        </p:grpSpPr>
        <p:pic>
          <p:nvPicPr>
            <p:cNvPr id="10244" name="Picture 4" descr="double%20helix%20c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979"/>
              <a:ext cx="1091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240" y="-63"/>
              <a:ext cx="5184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/>
              <a:endParaRPr lang="cs-CZ" sz="3200" b="1" dirty="0" smtClean="0">
                <a:solidFill>
                  <a:srgbClr val="92D050"/>
                </a:solidFill>
              </a:endParaRPr>
            </a:p>
          </p:txBody>
        </p:sp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543" y="792"/>
              <a:ext cx="4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1 copy</a:t>
              </a:r>
            </a:p>
          </p:txBody>
        </p:sp>
        <p:pic>
          <p:nvPicPr>
            <p:cNvPr id="10247" name="Picture 7" descr="mycycl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92"/>
              <a:ext cx="1872" cy="1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8" name="AutoShape 8"/>
            <p:cNvSpPr>
              <a:spLocks noChangeArrowheads="1"/>
            </p:cNvSpPr>
            <p:nvPr/>
          </p:nvSpPr>
          <p:spPr bwMode="auto">
            <a:xfrm>
              <a:off x="713" y="1591"/>
              <a:ext cx="144" cy="24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 flipV="1">
              <a:off x="1680" y="1440"/>
              <a:ext cx="1296" cy="2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 rot="-3542174">
              <a:off x="2050" y="2177"/>
              <a:ext cx="5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Cycle 1</a:t>
              </a:r>
            </a:p>
          </p:txBody>
        </p:sp>
        <p:sp>
          <p:nvSpPr>
            <p:cNvPr id="10251" name="Text Box 11"/>
            <p:cNvSpPr txBox="1">
              <a:spLocks noChangeArrowheads="1"/>
            </p:cNvSpPr>
            <p:nvPr/>
          </p:nvSpPr>
          <p:spPr bwMode="auto">
            <a:xfrm rot="-3530904">
              <a:off x="1241" y="1049"/>
              <a:ext cx="1081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/>
                <a:t>PLUS dNTPs, buffer, </a:t>
              </a:r>
            </a:p>
            <a:p>
              <a:pPr eaLnBrk="1" hangingPunct="1"/>
              <a:r>
                <a:rPr lang="en-US" sz="1200"/>
                <a:t>salts,</a:t>
              </a:r>
              <a:r>
                <a:rPr lang="en-US" sz="1200" i="1"/>
                <a:t>Taq </a:t>
              </a:r>
              <a:r>
                <a:rPr lang="en-US" sz="1200"/>
                <a:t>pol,</a:t>
              </a:r>
            </a:p>
            <a:p>
              <a:pPr eaLnBrk="1" hangingPunct="1"/>
              <a:r>
                <a:rPr lang="en-US" sz="1200"/>
                <a:t>primers</a:t>
              </a:r>
              <a:endParaRPr lang="en-US" sz="1200">
                <a:solidFill>
                  <a:srgbClr val="003399"/>
                </a:solidFill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4086" y="3676"/>
              <a:ext cx="0" cy="2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4086" y="3676"/>
              <a:ext cx="5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Cycle 35</a:t>
              </a:r>
            </a:p>
          </p:txBody>
        </p:sp>
        <p:sp>
          <p:nvSpPr>
            <p:cNvPr id="10254" name="Line 14"/>
            <p:cNvSpPr>
              <a:spLocks noChangeShapeType="1"/>
            </p:cNvSpPr>
            <p:nvPr/>
          </p:nvSpPr>
          <p:spPr bwMode="auto">
            <a:xfrm>
              <a:off x="4086" y="3409"/>
              <a:ext cx="0" cy="26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2629" y="3953"/>
              <a:ext cx="2593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dirty="0"/>
                <a:t>n</a:t>
              </a:r>
              <a:r>
                <a:rPr lang="en-US" sz="1400" baseline="30000" dirty="0"/>
                <a:t>36</a:t>
              </a:r>
              <a:r>
                <a:rPr lang="en-US" sz="1400" dirty="0"/>
                <a:t> =   68,719,476,736 copies </a:t>
              </a:r>
              <a:endParaRPr lang="cs-CZ" sz="1400" dirty="0" smtClean="0"/>
            </a:p>
            <a:p>
              <a:pPr eaLnBrk="1" hangingPunct="1"/>
              <a:r>
                <a:rPr lang="en-US" sz="1400" dirty="0" smtClean="0"/>
                <a:t>in </a:t>
              </a:r>
              <a:r>
                <a:rPr lang="en-US" sz="1400" dirty="0"/>
                <a:t>~ 2 </a:t>
              </a:r>
              <a:r>
                <a:rPr lang="en-US" sz="1400" dirty="0" err="1"/>
                <a:t>hrs</a:t>
              </a:r>
              <a:endParaRPr lang="en-US" sz="1400" dirty="0"/>
            </a:p>
          </p:txBody>
        </p:sp>
        <p:grpSp>
          <p:nvGrpSpPr>
            <p:cNvPr id="10256" name="Group 16"/>
            <p:cNvGrpSpPr>
              <a:grpSpLocks/>
            </p:cNvGrpSpPr>
            <p:nvPr/>
          </p:nvGrpSpPr>
          <p:grpSpPr bwMode="auto">
            <a:xfrm>
              <a:off x="3125" y="1085"/>
              <a:ext cx="2549" cy="192"/>
              <a:chOff x="3125" y="1085"/>
              <a:chExt cx="2549" cy="192"/>
            </a:xfrm>
          </p:grpSpPr>
          <p:grpSp>
            <p:nvGrpSpPr>
              <p:cNvPr id="10257" name="Group 17"/>
              <p:cNvGrpSpPr>
                <a:grpSpLocks/>
              </p:cNvGrpSpPr>
              <p:nvPr/>
            </p:nvGrpSpPr>
            <p:grpSpPr bwMode="auto">
              <a:xfrm>
                <a:off x="3125" y="1115"/>
                <a:ext cx="918" cy="134"/>
                <a:chOff x="426" y="3600"/>
                <a:chExt cx="918" cy="134"/>
              </a:xfrm>
            </p:grpSpPr>
            <p:sp>
              <p:nvSpPr>
                <p:cNvPr id="10258" name="Line 18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9" name="Line 19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0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1" name="Line 21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2" name="Group 22"/>
              <p:cNvGrpSpPr>
                <a:grpSpLocks/>
              </p:cNvGrpSpPr>
              <p:nvPr/>
            </p:nvGrpSpPr>
            <p:grpSpPr bwMode="auto">
              <a:xfrm>
                <a:off x="4176" y="1115"/>
                <a:ext cx="918" cy="134"/>
                <a:chOff x="426" y="3600"/>
                <a:chExt cx="918" cy="134"/>
              </a:xfrm>
            </p:grpSpPr>
            <p:sp>
              <p:nvSpPr>
                <p:cNvPr id="10263" name="Line 23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4" name="Line 24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6" name="Line 26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67" name="Rectangle 27"/>
              <p:cNvSpPr>
                <a:spLocks noChangeArrowheads="1"/>
              </p:cNvSpPr>
              <p:nvPr/>
            </p:nvSpPr>
            <p:spPr bwMode="auto">
              <a:xfrm>
                <a:off x="5110" y="1085"/>
                <a:ext cx="56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/>
                  <a:t>2 copies</a:t>
                </a:r>
              </a:p>
            </p:txBody>
          </p:sp>
        </p:grpSp>
        <p:sp>
          <p:nvSpPr>
            <p:cNvPr id="10268" name="Line 28"/>
            <p:cNvSpPr>
              <a:spLocks noChangeShapeType="1"/>
            </p:cNvSpPr>
            <p:nvPr/>
          </p:nvSpPr>
          <p:spPr bwMode="auto">
            <a:xfrm>
              <a:off x="4080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Text Box 29"/>
            <p:cNvSpPr txBox="1">
              <a:spLocks noChangeArrowheads="1"/>
            </p:cNvSpPr>
            <p:nvPr/>
          </p:nvSpPr>
          <p:spPr bwMode="auto">
            <a:xfrm>
              <a:off x="4080" y="1440"/>
              <a:ext cx="5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Cycle 2</a:t>
              </a:r>
            </a:p>
          </p:txBody>
        </p:sp>
        <p:grpSp>
          <p:nvGrpSpPr>
            <p:cNvPr id="10270" name="Group 30"/>
            <p:cNvGrpSpPr>
              <a:grpSpLocks/>
            </p:cNvGrpSpPr>
            <p:nvPr/>
          </p:nvGrpSpPr>
          <p:grpSpPr bwMode="auto">
            <a:xfrm>
              <a:off x="3109" y="1739"/>
              <a:ext cx="918" cy="134"/>
              <a:chOff x="426" y="3600"/>
              <a:chExt cx="918" cy="134"/>
            </a:xfrm>
          </p:grpSpPr>
          <p:sp>
            <p:nvSpPr>
              <p:cNvPr id="10271" name="Line 3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Line 32"/>
              <p:cNvSpPr>
                <a:spLocks noChangeShapeType="1"/>
              </p:cNvSpPr>
              <p:nvPr/>
            </p:nvSpPr>
            <p:spPr bwMode="auto">
              <a:xfrm>
                <a:off x="426" y="3734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Line 33"/>
              <p:cNvSpPr>
                <a:spLocks noChangeShapeType="1"/>
              </p:cNvSpPr>
              <p:nvPr/>
            </p:nvSpPr>
            <p:spPr bwMode="auto">
              <a:xfrm flipH="1">
                <a:off x="1146" y="3686"/>
                <a:ext cx="192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Line 34"/>
              <p:cNvSpPr>
                <a:spLocks noChangeShapeType="1"/>
              </p:cNvSpPr>
              <p:nvPr/>
            </p:nvSpPr>
            <p:spPr bwMode="auto">
              <a:xfrm>
                <a:off x="432" y="3648"/>
                <a:ext cx="19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5" name="Group 35"/>
            <p:cNvGrpSpPr>
              <a:grpSpLocks/>
            </p:cNvGrpSpPr>
            <p:nvPr/>
          </p:nvGrpSpPr>
          <p:grpSpPr bwMode="auto">
            <a:xfrm>
              <a:off x="4160" y="1739"/>
              <a:ext cx="918" cy="134"/>
              <a:chOff x="426" y="3600"/>
              <a:chExt cx="918" cy="134"/>
            </a:xfrm>
          </p:grpSpPr>
          <p:sp>
            <p:nvSpPr>
              <p:cNvPr id="10276" name="Line 36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Line 37"/>
              <p:cNvSpPr>
                <a:spLocks noChangeShapeType="1"/>
              </p:cNvSpPr>
              <p:nvPr/>
            </p:nvSpPr>
            <p:spPr bwMode="auto">
              <a:xfrm>
                <a:off x="426" y="3734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Line 38"/>
              <p:cNvSpPr>
                <a:spLocks noChangeShapeType="1"/>
              </p:cNvSpPr>
              <p:nvPr/>
            </p:nvSpPr>
            <p:spPr bwMode="auto">
              <a:xfrm flipH="1">
                <a:off x="1146" y="3686"/>
                <a:ext cx="192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Line 39"/>
              <p:cNvSpPr>
                <a:spLocks noChangeShapeType="1"/>
              </p:cNvSpPr>
              <p:nvPr/>
            </p:nvSpPr>
            <p:spPr bwMode="auto">
              <a:xfrm>
                <a:off x="432" y="3648"/>
                <a:ext cx="19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80" name="Rectangle 40"/>
            <p:cNvSpPr>
              <a:spLocks noChangeArrowheads="1"/>
            </p:cNvSpPr>
            <p:nvPr/>
          </p:nvSpPr>
          <p:spPr bwMode="auto">
            <a:xfrm>
              <a:off x="5094" y="1848"/>
              <a:ext cx="5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4 copies</a:t>
              </a:r>
            </a:p>
          </p:txBody>
        </p:sp>
        <p:grpSp>
          <p:nvGrpSpPr>
            <p:cNvPr id="10281" name="Group 41"/>
            <p:cNvGrpSpPr>
              <a:grpSpLocks/>
            </p:cNvGrpSpPr>
            <p:nvPr/>
          </p:nvGrpSpPr>
          <p:grpSpPr bwMode="auto">
            <a:xfrm>
              <a:off x="3109" y="2031"/>
              <a:ext cx="1969" cy="134"/>
              <a:chOff x="3109" y="1957"/>
              <a:chExt cx="1969" cy="134"/>
            </a:xfrm>
          </p:grpSpPr>
          <p:grpSp>
            <p:nvGrpSpPr>
              <p:cNvPr id="10282" name="Group 42"/>
              <p:cNvGrpSpPr>
                <a:grpSpLocks/>
              </p:cNvGrpSpPr>
              <p:nvPr/>
            </p:nvGrpSpPr>
            <p:grpSpPr bwMode="auto">
              <a:xfrm>
                <a:off x="3109" y="1957"/>
                <a:ext cx="918" cy="134"/>
                <a:chOff x="426" y="3600"/>
                <a:chExt cx="918" cy="134"/>
              </a:xfrm>
            </p:grpSpPr>
            <p:sp>
              <p:nvSpPr>
                <p:cNvPr id="10283" name="Line 43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4" name="Line 44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6" name="Line 46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87" name="Group 47"/>
              <p:cNvGrpSpPr>
                <a:grpSpLocks/>
              </p:cNvGrpSpPr>
              <p:nvPr/>
            </p:nvGrpSpPr>
            <p:grpSpPr bwMode="auto">
              <a:xfrm>
                <a:off x="4160" y="1957"/>
                <a:ext cx="918" cy="134"/>
                <a:chOff x="426" y="3600"/>
                <a:chExt cx="918" cy="134"/>
              </a:xfrm>
            </p:grpSpPr>
            <p:sp>
              <p:nvSpPr>
                <p:cNvPr id="10288" name="Line 48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9" name="Line 49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1" name="Line 51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292" name="Line 52"/>
            <p:cNvSpPr>
              <a:spLocks noChangeShapeType="1"/>
            </p:cNvSpPr>
            <p:nvPr/>
          </p:nvSpPr>
          <p:spPr bwMode="auto">
            <a:xfrm>
              <a:off x="4080" y="220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Text Box 53"/>
            <p:cNvSpPr txBox="1">
              <a:spLocks noChangeArrowheads="1"/>
            </p:cNvSpPr>
            <p:nvPr/>
          </p:nvSpPr>
          <p:spPr bwMode="auto">
            <a:xfrm>
              <a:off x="4080" y="2250"/>
              <a:ext cx="5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Cycle 3</a:t>
              </a:r>
            </a:p>
          </p:txBody>
        </p:sp>
        <p:grpSp>
          <p:nvGrpSpPr>
            <p:cNvPr id="10294" name="Group 54"/>
            <p:cNvGrpSpPr>
              <a:grpSpLocks/>
            </p:cNvGrpSpPr>
            <p:nvPr/>
          </p:nvGrpSpPr>
          <p:grpSpPr bwMode="auto">
            <a:xfrm>
              <a:off x="3109" y="2549"/>
              <a:ext cx="918" cy="134"/>
              <a:chOff x="426" y="3600"/>
              <a:chExt cx="918" cy="134"/>
            </a:xfrm>
          </p:grpSpPr>
          <p:sp>
            <p:nvSpPr>
              <p:cNvPr id="10295" name="Line 55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Line 56"/>
              <p:cNvSpPr>
                <a:spLocks noChangeShapeType="1"/>
              </p:cNvSpPr>
              <p:nvPr/>
            </p:nvSpPr>
            <p:spPr bwMode="auto">
              <a:xfrm>
                <a:off x="426" y="3734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Line 57"/>
              <p:cNvSpPr>
                <a:spLocks noChangeShapeType="1"/>
              </p:cNvSpPr>
              <p:nvPr/>
            </p:nvSpPr>
            <p:spPr bwMode="auto">
              <a:xfrm flipH="1">
                <a:off x="1146" y="3686"/>
                <a:ext cx="192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Line 58"/>
              <p:cNvSpPr>
                <a:spLocks noChangeShapeType="1"/>
              </p:cNvSpPr>
              <p:nvPr/>
            </p:nvSpPr>
            <p:spPr bwMode="auto">
              <a:xfrm>
                <a:off x="432" y="3648"/>
                <a:ext cx="19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99" name="Group 59"/>
            <p:cNvGrpSpPr>
              <a:grpSpLocks/>
            </p:cNvGrpSpPr>
            <p:nvPr/>
          </p:nvGrpSpPr>
          <p:grpSpPr bwMode="auto">
            <a:xfrm>
              <a:off x="4160" y="2549"/>
              <a:ext cx="918" cy="134"/>
              <a:chOff x="426" y="3600"/>
              <a:chExt cx="918" cy="134"/>
            </a:xfrm>
          </p:grpSpPr>
          <p:sp>
            <p:nvSpPr>
              <p:cNvPr id="10300" name="Line 6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Line 61"/>
              <p:cNvSpPr>
                <a:spLocks noChangeShapeType="1"/>
              </p:cNvSpPr>
              <p:nvPr/>
            </p:nvSpPr>
            <p:spPr bwMode="auto">
              <a:xfrm>
                <a:off x="426" y="3734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Line 62"/>
              <p:cNvSpPr>
                <a:spLocks noChangeShapeType="1"/>
              </p:cNvSpPr>
              <p:nvPr/>
            </p:nvSpPr>
            <p:spPr bwMode="auto">
              <a:xfrm flipH="1">
                <a:off x="1146" y="3686"/>
                <a:ext cx="192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Line 63"/>
              <p:cNvSpPr>
                <a:spLocks noChangeShapeType="1"/>
              </p:cNvSpPr>
              <p:nvPr/>
            </p:nvSpPr>
            <p:spPr bwMode="auto">
              <a:xfrm>
                <a:off x="432" y="3648"/>
                <a:ext cx="19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04" name="Rectangle 64"/>
            <p:cNvSpPr>
              <a:spLocks noChangeArrowheads="1"/>
            </p:cNvSpPr>
            <p:nvPr/>
          </p:nvSpPr>
          <p:spPr bwMode="auto">
            <a:xfrm>
              <a:off x="5094" y="2658"/>
              <a:ext cx="5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/>
                <a:t>8 copies</a:t>
              </a:r>
            </a:p>
          </p:txBody>
        </p:sp>
        <p:grpSp>
          <p:nvGrpSpPr>
            <p:cNvPr id="10305" name="Group 65"/>
            <p:cNvGrpSpPr>
              <a:grpSpLocks/>
            </p:cNvGrpSpPr>
            <p:nvPr/>
          </p:nvGrpSpPr>
          <p:grpSpPr bwMode="auto">
            <a:xfrm>
              <a:off x="3109" y="2766"/>
              <a:ext cx="1969" cy="134"/>
              <a:chOff x="3109" y="1957"/>
              <a:chExt cx="1969" cy="134"/>
            </a:xfrm>
          </p:grpSpPr>
          <p:grpSp>
            <p:nvGrpSpPr>
              <p:cNvPr id="10306" name="Group 66"/>
              <p:cNvGrpSpPr>
                <a:grpSpLocks/>
              </p:cNvGrpSpPr>
              <p:nvPr/>
            </p:nvGrpSpPr>
            <p:grpSpPr bwMode="auto">
              <a:xfrm>
                <a:off x="3109" y="1957"/>
                <a:ext cx="918" cy="134"/>
                <a:chOff x="426" y="3600"/>
                <a:chExt cx="918" cy="134"/>
              </a:xfrm>
            </p:grpSpPr>
            <p:sp>
              <p:nvSpPr>
                <p:cNvPr id="10307" name="Line 67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8" name="Line 68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9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0" name="Line 70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311" name="Group 71"/>
              <p:cNvGrpSpPr>
                <a:grpSpLocks/>
              </p:cNvGrpSpPr>
              <p:nvPr/>
            </p:nvGrpSpPr>
            <p:grpSpPr bwMode="auto">
              <a:xfrm>
                <a:off x="4160" y="1957"/>
                <a:ext cx="918" cy="134"/>
                <a:chOff x="426" y="3600"/>
                <a:chExt cx="918" cy="134"/>
              </a:xfrm>
            </p:grpSpPr>
            <p:sp>
              <p:nvSpPr>
                <p:cNvPr id="10312" name="Line 72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3" name="Line 73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5" name="Line 75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316" name="Group 76"/>
            <p:cNvGrpSpPr>
              <a:grpSpLocks/>
            </p:cNvGrpSpPr>
            <p:nvPr/>
          </p:nvGrpSpPr>
          <p:grpSpPr bwMode="auto">
            <a:xfrm>
              <a:off x="3103" y="2969"/>
              <a:ext cx="1969" cy="134"/>
              <a:chOff x="3109" y="1957"/>
              <a:chExt cx="1969" cy="134"/>
            </a:xfrm>
          </p:grpSpPr>
          <p:grpSp>
            <p:nvGrpSpPr>
              <p:cNvPr id="10317" name="Group 77"/>
              <p:cNvGrpSpPr>
                <a:grpSpLocks/>
              </p:cNvGrpSpPr>
              <p:nvPr/>
            </p:nvGrpSpPr>
            <p:grpSpPr bwMode="auto">
              <a:xfrm>
                <a:off x="3109" y="1957"/>
                <a:ext cx="918" cy="134"/>
                <a:chOff x="426" y="3600"/>
                <a:chExt cx="918" cy="134"/>
              </a:xfrm>
            </p:grpSpPr>
            <p:sp>
              <p:nvSpPr>
                <p:cNvPr id="10318" name="Line 78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9" name="Line 79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1" name="Line 81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322" name="Group 82"/>
              <p:cNvGrpSpPr>
                <a:grpSpLocks/>
              </p:cNvGrpSpPr>
              <p:nvPr/>
            </p:nvGrpSpPr>
            <p:grpSpPr bwMode="auto">
              <a:xfrm>
                <a:off x="4160" y="1957"/>
                <a:ext cx="918" cy="134"/>
                <a:chOff x="426" y="3600"/>
                <a:chExt cx="918" cy="134"/>
              </a:xfrm>
            </p:grpSpPr>
            <p:sp>
              <p:nvSpPr>
                <p:cNvPr id="10323" name="Line 83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4" name="Line 84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5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6" name="Line 86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327" name="Group 87"/>
            <p:cNvGrpSpPr>
              <a:grpSpLocks/>
            </p:cNvGrpSpPr>
            <p:nvPr/>
          </p:nvGrpSpPr>
          <p:grpSpPr bwMode="auto">
            <a:xfrm>
              <a:off x="3092" y="3166"/>
              <a:ext cx="1969" cy="134"/>
              <a:chOff x="3109" y="1957"/>
              <a:chExt cx="1969" cy="134"/>
            </a:xfrm>
          </p:grpSpPr>
          <p:grpSp>
            <p:nvGrpSpPr>
              <p:cNvPr id="10328" name="Group 88"/>
              <p:cNvGrpSpPr>
                <a:grpSpLocks/>
              </p:cNvGrpSpPr>
              <p:nvPr/>
            </p:nvGrpSpPr>
            <p:grpSpPr bwMode="auto">
              <a:xfrm>
                <a:off x="3109" y="1957"/>
                <a:ext cx="918" cy="134"/>
                <a:chOff x="426" y="3600"/>
                <a:chExt cx="918" cy="134"/>
              </a:xfrm>
            </p:grpSpPr>
            <p:sp>
              <p:nvSpPr>
                <p:cNvPr id="10329" name="Line 89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0" name="Line 90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1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2" name="Line 92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333" name="Group 93"/>
              <p:cNvGrpSpPr>
                <a:grpSpLocks/>
              </p:cNvGrpSpPr>
              <p:nvPr/>
            </p:nvGrpSpPr>
            <p:grpSpPr bwMode="auto">
              <a:xfrm>
                <a:off x="4160" y="1957"/>
                <a:ext cx="918" cy="134"/>
                <a:chOff x="426" y="3600"/>
                <a:chExt cx="918" cy="134"/>
              </a:xfrm>
            </p:grpSpPr>
            <p:sp>
              <p:nvSpPr>
                <p:cNvPr id="10334" name="Line 94"/>
                <p:cNvSpPr>
                  <a:spLocks noChangeShapeType="1"/>
                </p:cNvSpPr>
                <p:nvPr/>
              </p:nvSpPr>
              <p:spPr bwMode="auto">
                <a:xfrm>
                  <a:off x="432" y="3600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5" name="Line 95"/>
                <p:cNvSpPr>
                  <a:spLocks noChangeShapeType="1"/>
                </p:cNvSpPr>
                <p:nvPr/>
              </p:nvSpPr>
              <p:spPr bwMode="auto">
                <a:xfrm>
                  <a:off x="426" y="3734"/>
                  <a:ext cx="912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1146" y="3686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7" name="Line 97"/>
                <p:cNvSpPr>
                  <a:spLocks noChangeShapeType="1"/>
                </p:cNvSpPr>
                <p:nvPr/>
              </p:nvSpPr>
              <p:spPr bwMode="auto">
                <a:xfrm>
                  <a:off x="432" y="3648"/>
                  <a:ext cx="192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38" name="AutoShape 98"/>
            <p:cNvSpPr>
              <a:spLocks noChangeArrowheads="1"/>
            </p:cNvSpPr>
            <p:nvPr/>
          </p:nvSpPr>
          <p:spPr bwMode="auto">
            <a:xfrm>
              <a:off x="1001" y="3123"/>
              <a:ext cx="144" cy="24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39" name="Group 99"/>
            <p:cNvGrpSpPr>
              <a:grpSpLocks/>
            </p:cNvGrpSpPr>
            <p:nvPr/>
          </p:nvGrpSpPr>
          <p:grpSpPr bwMode="auto">
            <a:xfrm>
              <a:off x="603" y="3469"/>
              <a:ext cx="918" cy="134"/>
              <a:chOff x="426" y="3600"/>
              <a:chExt cx="918" cy="134"/>
            </a:xfrm>
          </p:grpSpPr>
          <p:sp>
            <p:nvSpPr>
              <p:cNvPr id="10340" name="Line 10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Line 101"/>
              <p:cNvSpPr>
                <a:spLocks noChangeShapeType="1"/>
              </p:cNvSpPr>
              <p:nvPr/>
            </p:nvSpPr>
            <p:spPr bwMode="auto">
              <a:xfrm>
                <a:off x="426" y="3734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Line 102"/>
              <p:cNvSpPr>
                <a:spLocks noChangeShapeType="1"/>
              </p:cNvSpPr>
              <p:nvPr/>
            </p:nvSpPr>
            <p:spPr bwMode="auto">
              <a:xfrm flipH="1">
                <a:off x="1146" y="3686"/>
                <a:ext cx="192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Line 103"/>
              <p:cNvSpPr>
                <a:spLocks noChangeShapeType="1"/>
              </p:cNvSpPr>
              <p:nvPr/>
            </p:nvSpPr>
            <p:spPr bwMode="auto">
              <a:xfrm>
                <a:off x="432" y="3648"/>
                <a:ext cx="192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5" name="Nadpis 1"/>
          <p:cNvSpPr txBox="1">
            <a:spLocks/>
          </p:cNvSpPr>
          <p:nvPr/>
        </p:nvSpPr>
        <p:spPr>
          <a:xfrm>
            <a:off x="146339" y="246335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err="1" smtClean="0">
                <a:solidFill>
                  <a:schemeClr val="bg1"/>
                </a:solidFill>
              </a:rPr>
              <a:t>Xeroxing</a:t>
            </a:r>
            <a:r>
              <a:rPr lang="cs-CZ" sz="3000" b="1" dirty="0" smtClean="0">
                <a:solidFill>
                  <a:schemeClr val="bg1"/>
                </a:solidFill>
              </a:rPr>
              <a:t> DNA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07" name="Obrázek 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65" y="4797152"/>
            <a:ext cx="3774684" cy="17199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846" y="875371"/>
            <a:ext cx="2447586" cy="24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0" y="1093197"/>
            <a:ext cx="3500792" cy="554461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400" b="1" dirty="0">
                <a:solidFill>
                  <a:srgbClr val="00B050"/>
                </a:solidFill>
              </a:rPr>
              <a:t>Restrikční </a:t>
            </a:r>
            <a:r>
              <a:rPr lang="cs-CZ" altLang="cs-CZ" sz="1400" b="1" dirty="0" smtClean="0">
                <a:solidFill>
                  <a:srgbClr val="00B050"/>
                </a:solidFill>
              </a:rPr>
              <a:t>endonukleáza</a:t>
            </a:r>
          </a:p>
          <a:p>
            <a:pPr marL="0" indent="0">
              <a:buNone/>
            </a:pPr>
            <a:r>
              <a:rPr lang="cs-CZ" altLang="cs-CZ" sz="1200" b="1" i="1" dirty="0"/>
              <a:t> </a:t>
            </a:r>
            <a:r>
              <a:rPr lang="cs-CZ" altLang="cs-CZ" sz="1200" b="1" i="1" dirty="0" smtClean="0"/>
              <a:t>        </a:t>
            </a:r>
            <a:r>
              <a:rPr lang="en-US" altLang="cs-CZ" sz="1200" b="1" i="1" dirty="0" smtClean="0"/>
              <a:t>(</a:t>
            </a:r>
            <a:r>
              <a:rPr lang="en-US" altLang="cs-CZ" sz="1200" b="1" i="1" dirty="0"/>
              <a:t>Meselson and Yuan 1968, Smith</a:t>
            </a:r>
          </a:p>
          <a:p>
            <a:pPr marL="0" indent="0">
              <a:buNone/>
            </a:pPr>
            <a:r>
              <a:rPr lang="cs-CZ" altLang="cs-CZ" sz="1200" b="1" i="1" dirty="0" smtClean="0"/>
              <a:t>          </a:t>
            </a:r>
            <a:r>
              <a:rPr lang="en-US" altLang="cs-CZ" sz="1200" b="1" i="1" dirty="0" smtClean="0"/>
              <a:t>and </a:t>
            </a:r>
            <a:r>
              <a:rPr lang="en-US" altLang="cs-CZ" sz="1200" b="1" i="1" dirty="0"/>
              <a:t>Wilcox 1970)</a:t>
            </a:r>
            <a:endParaRPr lang="cs-CZ" altLang="cs-CZ" sz="1200" b="1" i="1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400" dirty="0"/>
              <a:t>sekvenčně specifické endonukleázy (původ z bakterií)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400" dirty="0"/>
              <a:t>EcoRI (</a:t>
            </a:r>
            <a:r>
              <a:rPr lang="cs-CZ" altLang="cs-CZ" sz="1400" i="1" dirty="0"/>
              <a:t>Escherichia coli</a:t>
            </a:r>
            <a:r>
              <a:rPr lang="cs-CZ" altLang="cs-CZ" sz="1400" dirty="0"/>
              <a:t>), HindIII (</a:t>
            </a:r>
            <a:r>
              <a:rPr lang="cs-CZ" altLang="cs-CZ" sz="1400" i="1" dirty="0"/>
              <a:t>Haemophilus influenzae</a:t>
            </a:r>
            <a:r>
              <a:rPr lang="cs-CZ" altLang="cs-CZ" sz="1400" dirty="0"/>
              <a:t>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400" dirty="0"/>
              <a:t>tupé/lepivé konce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400" dirty="0"/>
              <a:t>funkce: </a:t>
            </a:r>
          </a:p>
          <a:p>
            <a:pPr lvl="2" eaLnBrk="1" hangingPunct="1"/>
            <a:r>
              <a:rPr lang="cs-CZ" altLang="cs-CZ" sz="1400" dirty="0"/>
              <a:t>rozpoznání specifické sekvence dsDNA a následná restrikce (hydrolýza fosfodiesterových vazeb)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400" dirty="0"/>
              <a:t>rozpoznávací místo </a:t>
            </a:r>
          </a:p>
          <a:p>
            <a:pPr lvl="2" eaLnBrk="1" hangingPunct="1"/>
            <a:r>
              <a:rPr lang="cs-CZ" altLang="cs-CZ" sz="1400" dirty="0"/>
              <a:t>4–8 bp dlouhé</a:t>
            </a:r>
          </a:p>
          <a:p>
            <a:pPr lvl="2" eaLnBrk="1" hangingPunct="1"/>
            <a:r>
              <a:rPr lang="cs-CZ" altLang="cs-CZ" sz="1400" dirty="0"/>
              <a:t>charakter palindromu = stejné pořadí bází v obou směrech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GB" altLang="cs-CZ" sz="135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79229" y="260648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Restrikční enzymy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793" y="1124744"/>
            <a:ext cx="4527591" cy="304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230396"/>
            <a:ext cx="2249619" cy="26276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41405"/>
            <a:ext cx="3905092" cy="170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99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/>
          <p:cNvSpPr>
            <a:spLocks noGrp="1"/>
          </p:cNvSpPr>
          <p:nvPr>
            <p:ph idx="1"/>
          </p:nvPr>
        </p:nvSpPr>
        <p:spPr>
          <a:xfrm>
            <a:off x="-40943" y="908720"/>
            <a:ext cx="4972983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600" dirty="0"/>
              <a:t>Enzymatické štěpení DNA ve specifickém restrikčním místě</a:t>
            </a:r>
          </a:p>
          <a:p>
            <a:pPr eaLnBrk="1" hangingPunct="1"/>
            <a:r>
              <a:rPr lang="cs-CZ" altLang="cs-CZ" sz="1600" b="1" dirty="0">
                <a:solidFill>
                  <a:srgbClr val="00B050"/>
                </a:solidFill>
              </a:rPr>
              <a:t>Restrikční endonukleázy</a:t>
            </a:r>
            <a:endParaRPr lang="cs-CZ" altLang="cs-CZ" sz="16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600" dirty="0"/>
              <a:t>Produktem jsou fragmenty o různé délce</a:t>
            </a:r>
          </a:p>
          <a:p>
            <a:pPr eaLnBrk="1" hangingPunct="1"/>
            <a:r>
              <a:rPr lang="cs-CZ" altLang="cs-CZ" sz="1600" dirty="0"/>
              <a:t>Vzniklé fragmenty jsou separovány pomocí gelové elektroforézy</a:t>
            </a:r>
          </a:p>
          <a:p>
            <a:pPr marL="0" indent="0">
              <a:buNone/>
            </a:pPr>
            <a:endParaRPr lang="cs-CZ" altLang="cs-CZ" sz="1500" dirty="0"/>
          </a:p>
          <a:p>
            <a:pPr algn="just" eaLnBrk="1" hangingPunct="1"/>
            <a:r>
              <a:rPr lang="cs-CZ" altLang="cs-CZ" sz="1500" b="1" dirty="0"/>
              <a:t>Využití</a:t>
            </a:r>
            <a:r>
              <a:rPr lang="cs-CZ" altLang="cs-CZ" sz="1500" dirty="0"/>
              <a:t>:  </a:t>
            </a:r>
          </a:p>
          <a:p>
            <a:pPr lvl="1" algn="just"/>
            <a:r>
              <a:rPr lang="cs-CZ" altLang="cs-CZ" sz="1600" dirty="0"/>
              <a:t>mapování DNA, analýza modifikací DNA, příprava mutantů</a:t>
            </a:r>
          </a:p>
          <a:p>
            <a:pPr lvl="1" algn="just"/>
            <a:r>
              <a:rPr lang="cs-CZ" altLang="cs-CZ" sz="1600" dirty="0"/>
              <a:t>na základě velikosti a počtu fragmentů lze sledovat rozdíly ve studovaných sekvencích, </a:t>
            </a:r>
            <a:r>
              <a:rPr lang="cs-CZ" altLang="cs-CZ" sz="1600" b="1" dirty="0"/>
              <a:t>tzv. polymorfizmy</a:t>
            </a:r>
            <a:r>
              <a:rPr lang="cs-CZ" altLang="cs-CZ" sz="1600" dirty="0"/>
              <a:t> (polymorfizmy vznikají přestavbou v řetězci, např. inzercí, delecí, substitucí bází) </a:t>
            </a:r>
          </a:p>
          <a:p>
            <a:pPr lvl="1" algn="just"/>
            <a:r>
              <a:rPr lang="cs-CZ" altLang="cs-CZ" sz="1600" dirty="0"/>
              <a:t>příbuznost jedinců, určení paternity, identifikace osob</a:t>
            </a:r>
          </a:p>
          <a:p>
            <a:pPr lvl="1" algn="just"/>
            <a:endParaRPr lang="cs-CZ" altLang="cs-CZ" sz="1600" dirty="0"/>
          </a:p>
          <a:p>
            <a:pPr lvl="1" algn="just"/>
            <a:r>
              <a:rPr lang="cs-CZ" altLang="cs-CZ" sz="1200" dirty="0"/>
              <a:t>Neštěpená TT</a:t>
            </a:r>
          </a:p>
          <a:p>
            <a:pPr lvl="1" algn="just"/>
            <a:r>
              <a:rPr lang="cs-CZ" altLang="cs-CZ" sz="1200" dirty="0"/>
              <a:t>Štěpená CC</a:t>
            </a:r>
          </a:p>
          <a:p>
            <a:pPr lvl="1" algn="just"/>
            <a:r>
              <a:rPr lang="cs-CZ" altLang="cs-CZ" sz="1200" dirty="0"/>
              <a:t>Heterozygot CT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43508" y="260648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RFLP – Restriction Fragment Length Polymorphism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52" y="4370344"/>
            <a:ext cx="3956348" cy="240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066" y="908720"/>
            <a:ext cx="3563888" cy="162390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770212"/>
            <a:ext cx="3962376" cy="16308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48" y="4979565"/>
            <a:ext cx="1800555" cy="1800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077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4" y="5158949"/>
            <a:ext cx="2640256" cy="1484143"/>
          </a:xfrm>
          <a:prstGeom prst="rect">
            <a:avLst/>
          </a:prstGeom>
        </p:spPr>
      </p:pic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4576720" cy="4176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0000CC"/>
                </a:solidFill>
              </a:rPr>
              <a:t>tvorba rekombinantních </a:t>
            </a:r>
            <a:r>
              <a:rPr lang="cs-CZ" altLang="cs-CZ" sz="1600" b="1" dirty="0" smtClean="0">
                <a:solidFill>
                  <a:srgbClr val="0000CC"/>
                </a:solidFill>
              </a:rPr>
              <a:t>DNA</a:t>
            </a:r>
          </a:p>
          <a:p>
            <a:pPr marL="0" indent="0">
              <a:buNone/>
            </a:pPr>
            <a:r>
              <a:rPr lang="cs-CZ" altLang="cs-CZ" sz="1400" dirty="0" smtClean="0"/>
              <a:t>přečnívající kompatibilní konce usnadňují spojení různých fragmentů DNA</a:t>
            </a:r>
          </a:p>
          <a:p>
            <a:r>
              <a:rPr lang="en-GB" altLang="cs-CZ" sz="1200" dirty="0" err="1" smtClean="0"/>
              <a:t>hormon</a:t>
            </a:r>
            <a:r>
              <a:rPr lang="en-GB" altLang="cs-CZ" sz="1200" dirty="0" smtClean="0"/>
              <a:t> </a:t>
            </a:r>
            <a:r>
              <a:rPr lang="en-GB" altLang="cs-CZ" sz="1200" dirty="0" err="1"/>
              <a:t>Protropin</a:t>
            </a:r>
            <a:r>
              <a:rPr lang="en-GB" altLang="cs-CZ" sz="1200" dirty="0" smtClean="0"/>
              <a:t>®</a:t>
            </a:r>
            <a:r>
              <a:rPr lang="cs-CZ" altLang="cs-CZ" sz="1200" dirty="0" smtClean="0"/>
              <a:t> </a:t>
            </a:r>
            <a:r>
              <a:rPr lang="en-GB" altLang="cs-CZ" sz="1200" dirty="0" smtClean="0"/>
              <a:t>(</a:t>
            </a:r>
            <a:r>
              <a:rPr lang="en-GB" altLang="cs-CZ" sz="1200" dirty="0"/>
              <a:t>Genentech, </a:t>
            </a:r>
            <a:r>
              <a:rPr lang="en-GB" altLang="cs-CZ" sz="1200" dirty="0" smtClean="0"/>
              <a:t>1985)</a:t>
            </a:r>
            <a:endParaRPr lang="cs-CZ" altLang="cs-CZ" sz="1200" dirty="0" smtClean="0"/>
          </a:p>
          <a:p>
            <a:r>
              <a:rPr lang="en-GB" altLang="cs-CZ" sz="1200" dirty="0" smtClean="0"/>
              <a:t>interferon </a:t>
            </a:r>
            <a:r>
              <a:rPr lang="el-GR" altLang="cs-CZ" sz="1200" dirty="0"/>
              <a:t>α </a:t>
            </a:r>
            <a:r>
              <a:rPr lang="en-GB" altLang="cs-CZ" sz="1200" dirty="0" err="1"/>
              <a:t>Roferon</a:t>
            </a:r>
            <a:r>
              <a:rPr lang="en-GB" altLang="cs-CZ" sz="1200" dirty="0"/>
              <a:t> A® (</a:t>
            </a:r>
            <a:r>
              <a:rPr lang="en-GB" altLang="cs-CZ" sz="1200" dirty="0" smtClean="0"/>
              <a:t>Hoffmann-La</a:t>
            </a:r>
            <a:r>
              <a:rPr lang="cs-CZ" altLang="cs-CZ" sz="1200" dirty="0" smtClean="0"/>
              <a:t> </a:t>
            </a:r>
            <a:r>
              <a:rPr lang="en-GB" altLang="cs-CZ" sz="1200" dirty="0" smtClean="0"/>
              <a:t>Roche</a:t>
            </a:r>
            <a:r>
              <a:rPr lang="en-GB" altLang="cs-CZ" sz="1200" dirty="0"/>
              <a:t>, </a:t>
            </a:r>
            <a:r>
              <a:rPr lang="en-GB" altLang="cs-CZ" sz="1200" dirty="0" smtClean="0"/>
              <a:t>1986)</a:t>
            </a:r>
            <a:endParaRPr lang="cs-CZ" altLang="cs-CZ" sz="1200" dirty="0" smtClean="0"/>
          </a:p>
          <a:p>
            <a:r>
              <a:rPr lang="en-GB" altLang="cs-CZ" sz="1200" dirty="0" err="1" smtClean="0"/>
              <a:t>první</a:t>
            </a:r>
            <a:r>
              <a:rPr lang="en-GB" altLang="cs-CZ" sz="1200" dirty="0" smtClean="0"/>
              <a:t> </a:t>
            </a:r>
            <a:r>
              <a:rPr lang="en-GB" altLang="cs-CZ" sz="1200" dirty="0" err="1"/>
              <a:t>rekombinantní</a:t>
            </a:r>
            <a:r>
              <a:rPr lang="en-GB" altLang="cs-CZ" sz="1200" dirty="0"/>
              <a:t> </a:t>
            </a:r>
            <a:r>
              <a:rPr lang="en-GB" altLang="cs-CZ" sz="1200" dirty="0" err="1"/>
              <a:t>vakcína</a:t>
            </a:r>
            <a:r>
              <a:rPr lang="en-GB" altLang="cs-CZ" sz="1200" dirty="0"/>
              <a:t> </a:t>
            </a:r>
            <a:r>
              <a:rPr lang="en-GB" altLang="cs-CZ" sz="1200" dirty="0" err="1"/>
              <a:t>proti</a:t>
            </a:r>
            <a:r>
              <a:rPr lang="en-GB" altLang="cs-CZ" sz="1200" dirty="0"/>
              <a:t> </a:t>
            </a:r>
            <a:r>
              <a:rPr lang="en-GB" altLang="cs-CZ" sz="1200" dirty="0" err="1"/>
              <a:t>hepatitidě</a:t>
            </a:r>
            <a:r>
              <a:rPr lang="en-GB" altLang="cs-CZ" sz="1200" dirty="0"/>
              <a:t> B </a:t>
            </a:r>
            <a:r>
              <a:rPr lang="en-GB" altLang="cs-CZ" sz="1200" dirty="0" err="1" smtClean="0"/>
              <a:t>Recombivax</a:t>
            </a:r>
            <a:r>
              <a:rPr lang="en-GB" altLang="cs-CZ" sz="1200" dirty="0" smtClean="0"/>
              <a:t>®</a:t>
            </a:r>
            <a:r>
              <a:rPr lang="cs-CZ" altLang="cs-CZ" sz="1200" dirty="0" smtClean="0"/>
              <a:t> </a:t>
            </a:r>
            <a:r>
              <a:rPr lang="en-GB" altLang="cs-CZ" sz="1200" dirty="0" err="1" smtClean="0"/>
              <a:t>exprimovaná</a:t>
            </a:r>
            <a:r>
              <a:rPr lang="en-GB" altLang="cs-CZ" sz="1200" dirty="0" smtClean="0"/>
              <a:t> </a:t>
            </a:r>
            <a:r>
              <a:rPr lang="en-GB" altLang="cs-CZ" sz="1200" dirty="0"/>
              <a:t>v </a:t>
            </a:r>
            <a:r>
              <a:rPr lang="en-GB" altLang="cs-CZ" sz="1200" dirty="0" err="1"/>
              <a:t>kvasince</a:t>
            </a:r>
            <a:r>
              <a:rPr lang="en-GB" altLang="cs-CZ" sz="1200" dirty="0"/>
              <a:t> Saccharomyces cerevisiae (Merck, 1986) </a:t>
            </a:r>
            <a:endParaRPr lang="cs-CZ" altLang="cs-CZ" sz="1200" dirty="0" smtClean="0"/>
          </a:p>
          <a:p>
            <a:r>
              <a:rPr lang="cs-CZ" altLang="cs-CZ" sz="1200" dirty="0" err="1" smtClean="0"/>
              <a:t>prv</a:t>
            </a:r>
            <a:r>
              <a:rPr lang="en-GB" altLang="cs-CZ" sz="1200" dirty="0" err="1" smtClean="0"/>
              <a:t>ní</a:t>
            </a:r>
            <a:r>
              <a:rPr lang="en-GB" altLang="cs-CZ" sz="1200" dirty="0" smtClean="0"/>
              <a:t> </a:t>
            </a:r>
            <a:r>
              <a:rPr lang="en-GB" altLang="cs-CZ" sz="1200" dirty="0" err="1" smtClean="0"/>
              <a:t>přípavek</a:t>
            </a:r>
            <a:r>
              <a:rPr lang="cs-CZ" altLang="cs-CZ" sz="1200" dirty="0" smtClean="0"/>
              <a:t> </a:t>
            </a:r>
            <a:r>
              <a:rPr lang="en-GB" altLang="cs-CZ" sz="1200" dirty="0" err="1" smtClean="0"/>
              <a:t>založený</a:t>
            </a:r>
            <a:r>
              <a:rPr lang="en-GB" altLang="cs-CZ" sz="1200" dirty="0" smtClean="0"/>
              <a:t> </a:t>
            </a:r>
            <a:r>
              <a:rPr lang="en-GB" altLang="cs-CZ" sz="1200" dirty="0" err="1"/>
              <a:t>na</a:t>
            </a:r>
            <a:r>
              <a:rPr lang="en-GB" altLang="cs-CZ" sz="1200" dirty="0"/>
              <a:t> </a:t>
            </a:r>
            <a:r>
              <a:rPr lang="en-GB" altLang="cs-CZ" sz="1200" dirty="0" err="1"/>
              <a:t>monoklonální</a:t>
            </a:r>
            <a:r>
              <a:rPr lang="en-GB" altLang="cs-CZ" sz="1200" dirty="0"/>
              <a:t> </a:t>
            </a:r>
            <a:r>
              <a:rPr lang="en-GB" altLang="cs-CZ" sz="1200" dirty="0" err="1"/>
              <a:t>protilátce</a:t>
            </a:r>
            <a:r>
              <a:rPr lang="en-GB" altLang="cs-CZ" sz="1200" dirty="0"/>
              <a:t> </a:t>
            </a:r>
            <a:r>
              <a:rPr lang="en-GB" altLang="cs-CZ" sz="1200" dirty="0" err="1"/>
              <a:t>Orthoclone</a:t>
            </a:r>
            <a:r>
              <a:rPr lang="en-GB" altLang="cs-CZ" sz="1200" dirty="0"/>
              <a:t> OKT 3 (Janssen-Ortho, 1986)(</a:t>
            </a:r>
            <a:r>
              <a:rPr lang="en-GB" altLang="cs-CZ" sz="1200" dirty="0" err="1"/>
              <a:t>Cvak</a:t>
            </a:r>
            <a:r>
              <a:rPr lang="en-GB" altLang="cs-CZ" sz="1200" dirty="0"/>
              <a:t> </a:t>
            </a:r>
            <a:r>
              <a:rPr lang="en-GB" altLang="cs-CZ" sz="1200" dirty="0" smtClean="0"/>
              <a:t>a</a:t>
            </a:r>
            <a:r>
              <a:rPr lang="cs-CZ" altLang="cs-CZ" sz="1200" dirty="0" smtClean="0"/>
              <a:t> </a:t>
            </a:r>
            <a:r>
              <a:rPr lang="en-GB" altLang="cs-CZ" sz="1200" dirty="0" err="1" smtClean="0"/>
              <a:t>Fusek</a:t>
            </a:r>
            <a:r>
              <a:rPr lang="en-GB" altLang="cs-CZ" sz="1200" dirty="0"/>
              <a:t>, 2004</a:t>
            </a:r>
            <a:r>
              <a:rPr lang="en-GB" altLang="cs-CZ" sz="1200" dirty="0" smtClean="0"/>
              <a:t>).</a:t>
            </a:r>
            <a:endParaRPr lang="cs-CZ" altLang="cs-CZ" sz="1200" dirty="0" smtClean="0"/>
          </a:p>
          <a:p>
            <a:r>
              <a:rPr lang="en-GB" altLang="cs-CZ" sz="1200" dirty="0" smtClean="0"/>
              <a:t>2006 </a:t>
            </a:r>
            <a:r>
              <a:rPr lang="cs-CZ" altLang="cs-CZ" sz="1200" dirty="0" smtClean="0"/>
              <a:t>- </a:t>
            </a:r>
            <a:r>
              <a:rPr lang="en-GB" altLang="cs-CZ" sz="1200" dirty="0" err="1" smtClean="0"/>
              <a:t>registrováno</a:t>
            </a:r>
            <a:r>
              <a:rPr lang="en-GB" altLang="cs-CZ" sz="1200" dirty="0" smtClean="0"/>
              <a:t> </a:t>
            </a:r>
            <a:r>
              <a:rPr lang="en-GB" altLang="cs-CZ" sz="1200" dirty="0"/>
              <a:t>1452 </a:t>
            </a:r>
            <a:r>
              <a:rPr lang="en-GB" altLang="cs-CZ" sz="1200" dirty="0" err="1"/>
              <a:t>biotechnologických</a:t>
            </a:r>
            <a:r>
              <a:rPr lang="en-GB" altLang="cs-CZ" sz="1200" dirty="0"/>
              <a:t> </a:t>
            </a:r>
            <a:r>
              <a:rPr lang="en-GB" altLang="cs-CZ" sz="1200" dirty="0" err="1" smtClean="0"/>
              <a:t>firem</a:t>
            </a:r>
            <a:r>
              <a:rPr lang="cs-CZ" altLang="cs-CZ" sz="1200" dirty="0" smtClean="0"/>
              <a:t> v USA</a:t>
            </a:r>
          </a:p>
          <a:p>
            <a:r>
              <a:rPr lang="cs-CZ" sz="1200" dirty="0" err="1" smtClean="0"/>
              <a:t>tetravalentní</a:t>
            </a:r>
            <a:r>
              <a:rPr lang="cs-CZ" sz="1200" dirty="0" smtClean="0"/>
              <a:t> </a:t>
            </a:r>
            <a:r>
              <a:rPr lang="cs-CZ" sz="1200" dirty="0"/>
              <a:t>vakcína proti lidskému </a:t>
            </a:r>
            <a:r>
              <a:rPr lang="cs-CZ" sz="1200" dirty="0" err="1"/>
              <a:t>papilomaviru</a:t>
            </a:r>
            <a:r>
              <a:rPr lang="cs-CZ" sz="1200" dirty="0"/>
              <a:t> (HPV) s názvem </a:t>
            </a:r>
            <a:r>
              <a:rPr lang="cs-CZ" sz="1200" dirty="0" err="1"/>
              <a:t>Gargasil</a:t>
            </a:r>
            <a:r>
              <a:rPr lang="cs-CZ" sz="1200" dirty="0"/>
              <a:t>, </a:t>
            </a:r>
            <a:r>
              <a:rPr lang="cs-CZ" sz="1200" dirty="0" err="1" smtClean="0"/>
              <a:t>Silgard</a:t>
            </a:r>
            <a:r>
              <a:rPr lang="cs-CZ" sz="1200" dirty="0" smtClean="0"/>
              <a:t> , 2006</a:t>
            </a:r>
          </a:p>
          <a:p>
            <a:endParaRPr lang="cs-CZ" sz="1200" dirty="0" smtClean="0"/>
          </a:p>
          <a:p>
            <a:pPr marL="0" indent="0">
              <a:buNone/>
            </a:pPr>
            <a:r>
              <a:rPr lang="cs-CZ" altLang="cs-CZ" sz="1600" b="1" dirty="0">
                <a:solidFill>
                  <a:srgbClr val="0000CC"/>
                </a:solidFill>
              </a:rPr>
              <a:t>tvorba </a:t>
            </a:r>
            <a:r>
              <a:rPr lang="cs-CZ" altLang="cs-CZ" sz="1600" b="1" dirty="0" smtClean="0">
                <a:solidFill>
                  <a:srgbClr val="0000CC"/>
                </a:solidFill>
              </a:rPr>
              <a:t>GMO</a:t>
            </a:r>
            <a:endParaRPr lang="cs-CZ" sz="1200" dirty="0" smtClean="0"/>
          </a:p>
          <a:p>
            <a:r>
              <a:rPr lang="cs-CZ" sz="1200" dirty="0"/>
              <a:t>bakterie </a:t>
            </a:r>
            <a:r>
              <a:rPr lang="cs-CZ" sz="1200" dirty="0" smtClean="0"/>
              <a:t>mění </a:t>
            </a:r>
            <a:r>
              <a:rPr lang="cs-CZ" sz="1200" dirty="0"/>
              <a:t>DNA </a:t>
            </a:r>
            <a:r>
              <a:rPr lang="cs-CZ" sz="1200" dirty="0" smtClean="0"/>
              <a:t>(</a:t>
            </a:r>
            <a:r>
              <a:rPr lang="cs-CZ" sz="1200" dirty="0" err="1" smtClean="0"/>
              <a:t>Agrobakterie</a:t>
            </a:r>
            <a:r>
              <a:rPr lang="cs-CZ" sz="1200" dirty="0" smtClean="0"/>
              <a:t>) rostliny</a:t>
            </a:r>
            <a:r>
              <a:rPr lang="cs-CZ" sz="1200" dirty="0"/>
              <a:t>, aby ta dělala, co ony </a:t>
            </a:r>
            <a:r>
              <a:rPr lang="cs-CZ" sz="1200" dirty="0" smtClean="0"/>
              <a:t>potřebují</a:t>
            </a:r>
            <a:endParaRPr lang="cs-CZ" sz="1200" dirty="0"/>
          </a:p>
          <a:p>
            <a:r>
              <a:rPr lang="en-GB" altLang="cs-CZ" sz="1200" dirty="0" smtClean="0"/>
              <a:t>1986</a:t>
            </a:r>
            <a:r>
              <a:rPr lang="cs-CZ" altLang="cs-CZ" sz="1200" dirty="0" smtClean="0"/>
              <a:t>, s</a:t>
            </a:r>
            <a:r>
              <a:rPr lang="en-GB" altLang="cs-CZ" sz="1200" dirty="0" err="1"/>
              <a:t>chvál</a:t>
            </a:r>
            <a:r>
              <a:rPr lang="cs-CZ" altLang="cs-CZ" sz="1200" dirty="0" err="1"/>
              <a:t>ena</a:t>
            </a:r>
            <a:r>
              <a:rPr lang="cs-CZ" altLang="cs-CZ" sz="1200" dirty="0"/>
              <a:t>  první </a:t>
            </a:r>
            <a:r>
              <a:rPr lang="en-GB" altLang="cs-CZ" sz="1200" dirty="0"/>
              <a:t> </a:t>
            </a:r>
            <a:r>
              <a:rPr lang="en-GB" altLang="cs-CZ" sz="1200" dirty="0" err="1"/>
              <a:t>první</a:t>
            </a:r>
            <a:r>
              <a:rPr lang="en-GB" altLang="cs-CZ" sz="1200" dirty="0"/>
              <a:t> </a:t>
            </a:r>
            <a:r>
              <a:rPr lang="en-GB" altLang="cs-CZ" sz="1200" dirty="0" err="1"/>
              <a:t>transgenní</a:t>
            </a:r>
            <a:r>
              <a:rPr lang="en-GB" altLang="cs-CZ" sz="1200" dirty="0"/>
              <a:t> </a:t>
            </a:r>
            <a:r>
              <a:rPr lang="en-GB" altLang="cs-CZ" sz="1200" dirty="0" err="1"/>
              <a:t>rostliny</a:t>
            </a:r>
            <a:r>
              <a:rPr lang="en-GB" altLang="cs-CZ" sz="1200" dirty="0"/>
              <a:t> – </a:t>
            </a:r>
            <a:r>
              <a:rPr lang="en-GB" altLang="cs-CZ" sz="1200" dirty="0" err="1"/>
              <a:t>tabáku</a:t>
            </a:r>
            <a:r>
              <a:rPr lang="en-GB" altLang="cs-CZ" sz="1200" dirty="0"/>
              <a:t> </a:t>
            </a:r>
            <a:r>
              <a:rPr lang="en-GB" altLang="cs-CZ" sz="1200" dirty="0" err="1"/>
              <a:t>nesoucího</a:t>
            </a:r>
            <a:r>
              <a:rPr lang="en-GB" altLang="cs-CZ" sz="1200" dirty="0"/>
              <a:t> </a:t>
            </a:r>
            <a:r>
              <a:rPr lang="en-GB" altLang="cs-CZ" sz="1200" dirty="0" err="1"/>
              <a:t>vložený</a:t>
            </a:r>
            <a:r>
              <a:rPr lang="en-GB" altLang="cs-CZ" sz="1200" dirty="0"/>
              <a:t> gen pro </a:t>
            </a:r>
            <a:r>
              <a:rPr lang="en-GB" altLang="cs-CZ" sz="1200" dirty="0" err="1"/>
              <a:t>rezistenci</a:t>
            </a:r>
            <a:r>
              <a:rPr lang="en-GB" altLang="cs-CZ" sz="1200" dirty="0"/>
              <a:t> k</a:t>
            </a:r>
            <a:r>
              <a:rPr lang="cs-CZ" altLang="cs-CZ" sz="1200" dirty="0"/>
              <a:t> </a:t>
            </a:r>
            <a:r>
              <a:rPr lang="en-GB" altLang="cs-CZ" sz="1200" dirty="0" err="1"/>
              <a:t>herbicidu</a:t>
            </a:r>
            <a:r>
              <a:rPr lang="en-GB" altLang="cs-CZ" sz="1200" dirty="0"/>
              <a:t>. Environmental Protection Agency</a:t>
            </a:r>
            <a:r>
              <a:rPr lang="cs-CZ" altLang="cs-CZ" sz="1200" dirty="0"/>
              <a:t>,c </a:t>
            </a:r>
            <a:r>
              <a:rPr lang="en-GB" altLang="cs-CZ" sz="1200" dirty="0"/>
              <a:t>USA </a:t>
            </a:r>
            <a:endParaRPr lang="cs-CZ" altLang="cs-CZ" sz="1200" dirty="0" smtClean="0"/>
          </a:p>
          <a:p>
            <a:r>
              <a:rPr lang="cs-CZ" sz="1200" dirty="0"/>
              <a:t>70 </a:t>
            </a:r>
            <a:r>
              <a:rPr lang="cs-CZ" sz="1200" dirty="0" smtClean="0"/>
              <a:t>% dnes </a:t>
            </a:r>
            <a:r>
              <a:rPr lang="cs-CZ" sz="1200" dirty="0"/>
              <a:t>pěstované bavlny je geneticky modifikovaných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31" y="700211"/>
            <a:ext cx="3563857" cy="2385763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07504" y="224089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Restrikční endonukleázy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240" y="3104262"/>
            <a:ext cx="4303184" cy="37254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5157192"/>
            <a:ext cx="2381250" cy="148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2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>
          <a:xfrm>
            <a:off x="143509" y="980728"/>
            <a:ext cx="3996444" cy="5544616"/>
          </a:xfrm>
        </p:spPr>
        <p:txBody>
          <a:bodyPr>
            <a:normAutofit/>
          </a:bodyPr>
          <a:lstStyle/>
          <a:p>
            <a:pPr marL="201216" indent="-267891">
              <a:lnSpc>
                <a:spcPct val="150000"/>
              </a:lnSpc>
            </a:pPr>
            <a:r>
              <a:rPr lang="cs-CZ" altLang="cs-CZ" sz="1600" b="1" dirty="0" smtClean="0"/>
              <a:t>PCR sledovaná v </a:t>
            </a:r>
            <a:r>
              <a:rPr lang="cs-CZ" altLang="cs-CZ" sz="1600" b="1" dirty="0"/>
              <a:t>reálném čase</a:t>
            </a:r>
          </a:p>
          <a:p>
            <a:pPr marL="267891" indent="-267891">
              <a:lnSpc>
                <a:spcPct val="150000"/>
              </a:lnSpc>
            </a:pPr>
            <a:r>
              <a:rPr lang="cs-CZ" altLang="cs-CZ" sz="1600" b="1" dirty="0">
                <a:solidFill>
                  <a:srgbClr val="00B050"/>
                </a:solidFill>
              </a:rPr>
              <a:t>Kvantifikace DNA </a:t>
            </a:r>
            <a:r>
              <a:rPr lang="cs-CZ" altLang="cs-CZ" sz="1500" b="1" dirty="0"/>
              <a:t>–</a:t>
            </a:r>
            <a:r>
              <a:rPr lang="cs-CZ" altLang="cs-CZ" sz="1500" dirty="0"/>
              <a:t> množství DNA je zaznamenáváno v průběhu každého </a:t>
            </a:r>
            <a:r>
              <a:rPr lang="cs-CZ" altLang="cs-CZ" sz="1500" dirty="0" smtClean="0"/>
              <a:t>cyklu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1500" dirty="0" smtClean="0"/>
              <a:t>      (fluorescence)</a:t>
            </a:r>
            <a:endParaRPr lang="cs-CZ" altLang="cs-CZ" sz="1500" dirty="0"/>
          </a:p>
          <a:p>
            <a:pPr marL="269081" indent="-267891" algn="just">
              <a:lnSpc>
                <a:spcPct val="150000"/>
              </a:lnSpc>
              <a:tabLst>
                <a:tab pos="134541" algn="l"/>
              </a:tabLst>
            </a:pPr>
            <a:r>
              <a:rPr lang="cs-CZ" altLang="cs-CZ" sz="1500" dirty="0"/>
              <a:t>Detekce množství DNA je umožněna přítomností </a:t>
            </a:r>
            <a:r>
              <a:rPr lang="cs-CZ" altLang="cs-CZ" sz="1500" b="1" dirty="0">
                <a:solidFill>
                  <a:srgbClr val="00B050"/>
                </a:solidFill>
              </a:rPr>
              <a:t>fluorescenčního substrátu</a:t>
            </a:r>
          </a:p>
          <a:p>
            <a:pPr marL="201216" indent="-267891"/>
            <a:r>
              <a:rPr lang="cs-CZ" altLang="cs-CZ" sz="1500" dirty="0"/>
              <a:t>Provádí se ve speciálním cycleru, který </a:t>
            </a:r>
            <a:r>
              <a:rPr lang="cs-CZ" altLang="cs-CZ" sz="1500" dirty="0" smtClean="0"/>
              <a:t>     </a:t>
            </a:r>
          </a:p>
          <a:p>
            <a:pPr marL="0" indent="0">
              <a:buNone/>
            </a:pPr>
            <a:r>
              <a:rPr lang="cs-CZ" altLang="cs-CZ" sz="1500" dirty="0" smtClean="0"/>
              <a:t>      umožňuje</a:t>
            </a:r>
            <a:r>
              <a:rPr lang="cs-CZ" altLang="cs-CZ" sz="1500" dirty="0"/>
              <a:t>:</a:t>
            </a:r>
          </a:p>
          <a:p>
            <a:pPr lvl="1" indent="-324000"/>
            <a:r>
              <a:rPr lang="cs-CZ" altLang="cs-CZ" sz="1350" dirty="0"/>
              <a:t>Cyklické střídání teplot</a:t>
            </a:r>
          </a:p>
          <a:p>
            <a:pPr lvl="1" indent="-324000"/>
            <a:r>
              <a:rPr lang="cs-CZ" altLang="cs-CZ" sz="1350" dirty="0"/>
              <a:t>Detekci fluorescence</a:t>
            </a:r>
          </a:p>
          <a:p>
            <a:pPr lvl="1" indent="-324000"/>
            <a:r>
              <a:rPr lang="cs-CZ" altLang="cs-CZ" sz="1350" dirty="0"/>
              <a:t>Monitorování postupu PCR v reálném čase bez nutnosti detekovat PCR produkty elektroforeticky</a:t>
            </a:r>
          </a:p>
          <a:p>
            <a:pPr marL="214313" indent="-214313">
              <a:spcBef>
                <a:spcPts val="0"/>
              </a:spcBef>
              <a:defRPr/>
            </a:pPr>
            <a:endParaRPr lang="cs-CZ" sz="1500" dirty="0"/>
          </a:p>
          <a:p>
            <a:pPr marL="270272" indent="-270272">
              <a:spcBef>
                <a:spcPts val="0"/>
              </a:spcBef>
              <a:defRPr/>
            </a:pPr>
            <a:r>
              <a:rPr lang="cs-CZ" sz="1400" dirty="0"/>
              <a:t>qPCR se obvykle provádí v 96 jamkových destičkách, úroveň fluorescence je zaznamenávaná v jednotlivých jamkách</a:t>
            </a:r>
          </a:p>
          <a:p>
            <a:pPr marL="270272" indent="-270272">
              <a:lnSpc>
                <a:spcPct val="150000"/>
              </a:lnSpc>
              <a:spcBef>
                <a:spcPts val="0"/>
              </a:spcBef>
              <a:defRPr/>
            </a:pPr>
            <a:r>
              <a:rPr lang="cs-CZ" sz="1400" dirty="0"/>
              <a:t>Vysoce citlivá a vysoce specifická </a:t>
            </a:r>
            <a:r>
              <a:rPr lang="cs-CZ" sz="1400" dirty="0" smtClean="0"/>
              <a:t>metoda</a:t>
            </a:r>
          </a:p>
          <a:p>
            <a:pPr marL="270272" indent="-270272">
              <a:lnSpc>
                <a:spcPct val="150000"/>
              </a:lnSpc>
              <a:spcBef>
                <a:spcPts val="0"/>
              </a:spcBef>
              <a:defRPr/>
            </a:pPr>
            <a:r>
              <a:rPr lang="cs-CZ" sz="1400" dirty="0" smtClean="0"/>
              <a:t>DNA (</a:t>
            </a:r>
            <a:r>
              <a:rPr lang="cs-CZ" sz="1400" dirty="0" err="1" smtClean="0"/>
              <a:t>genotypizace</a:t>
            </a:r>
            <a:r>
              <a:rPr lang="cs-CZ" sz="1400" dirty="0" smtClean="0"/>
              <a:t>), RNA (expresní analýza)</a:t>
            </a:r>
            <a:endParaRPr lang="cs-CZ" sz="1400" dirty="0"/>
          </a:p>
          <a:p>
            <a:pPr indent="-324000">
              <a:lnSpc>
                <a:spcPct val="150000"/>
              </a:lnSpc>
            </a:pPr>
            <a:endParaRPr lang="cs-CZ" altLang="cs-CZ" sz="1500" dirty="0"/>
          </a:p>
          <a:p>
            <a:pPr indent="-324000">
              <a:lnSpc>
                <a:spcPct val="150000"/>
              </a:lnSpc>
            </a:pPr>
            <a:endParaRPr lang="cs-CZ" altLang="cs-CZ" sz="1500" dirty="0"/>
          </a:p>
          <a:p>
            <a:pPr eaLnBrk="1" hangingPunct="1"/>
            <a:endParaRPr lang="cs-CZ" altLang="cs-CZ" dirty="0"/>
          </a:p>
        </p:txBody>
      </p:sp>
      <p:pic>
        <p:nvPicPr>
          <p:cNvPr id="48132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02746"/>
            <a:ext cx="3444007" cy="306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43508" y="260648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qPCR – Kvantitativní Real-</a:t>
            </a:r>
            <a:r>
              <a:rPr lang="cs-CZ" sz="3000" b="1" dirty="0" err="1">
                <a:solidFill>
                  <a:schemeClr val="bg1"/>
                </a:solidFill>
              </a:rPr>
              <a:t>time</a:t>
            </a:r>
            <a:r>
              <a:rPr lang="cs-CZ" sz="3000" b="1" dirty="0">
                <a:solidFill>
                  <a:schemeClr val="bg1"/>
                </a:solidFill>
              </a:rPr>
              <a:t> PCR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Real-Time PCR: Principle, Process, Markers, U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43" y="682204"/>
            <a:ext cx="4211344" cy="22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5345074"/>
            <a:ext cx="1236150" cy="662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844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34" y="518010"/>
            <a:ext cx="2831746" cy="4774806"/>
          </a:xfrm>
          <a:prstGeom prst="rect">
            <a:avLst/>
          </a:prstGeom>
        </p:spPr>
      </p:pic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198866" y="764704"/>
            <a:ext cx="6245342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buFontTx/>
              <a:buAutoNum type="arabicPeriod"/>
              <a:defRPr/>
            </a:pPr>
            <a:r>
              <a:rPr lang="en-US" b="1" dirty="0" smtClean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Detection and Quantitation</a:t>
            </a:r>
            <a:endParaRPr lang="cs-CZ" b="1" dirty="0" smtClean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latin typeface="+mn-lt"/>
                <a:cs typeface="Arial" panose="020B0604020202020204" pitchFamily="34" charset="0"/>
              </a:rPr>
              <a:t>Gene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expression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analysis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–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mRNA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microRNA</a:t>
            </a:r>
            <a:endParaRPr lang="cs-CZ" sz="1400" dirty="0" smtClean="0"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Human Immunodeficiency Virus 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(</a:t>
            </a:r>
            <a:r>
              <a:rPr lang="en-US" sz="1400" dirty="0" smtClean="0">
                <a:latin typeface="+mn-lt"/>
                <a:cs typeface="Arial" panose="020B0604020202020204" pitchFamily="34" charset="0"/>
              </a:rPr>
              <a:t>HIV)</a:t>
            </a:r>
            <a:endParaRPr lang="cs-CZ" sz="1400" dirty="0" smtClean="0"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Circulating 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DNA, RNA of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viruses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bacteria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, protozoa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Effect of antimicrobial peptides on host cells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(host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mRNA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Noninvasive Prenatal Diagnosis by Analysis of Fetal DNA in Maternal Plasma</a:t>
            </a:r>
          </a:p>
          <a:p>
            <a:pPr marL="342900" indent="-342900" eaLnBrk="1" hangingPunct="1">
              <a:buFontTx/>
              <a:buAutoNum type="arabicPeriod"/>
              <a:defRPr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cs-CZ" sz="16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sz="16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cs-CZ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SNP    </a:t>
            </a:r>
          </a:p>
          <a:p>
            <a:pPr eaLnBrk="1" hangingPunct="1">
              <a:defRPr/>
            </a:pPr>
            <a:r>
              <a:rPr lang="cs-CZ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6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genotypization</a:t>
            </a:r>
            <a:endParaRPr lang="cs-CZ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Detection of Thalassemia, hemophilia,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+mn-lt"/>
                <a:cs typeface="Arial" panose="020B0604020202020204" pitchFamily="34" charset="0"/>
              </a:rPr>
              <a:t>Sickle cell anemia &amp; </a:t>
            </a:r>
            <a:r>
              <a:rPr lang="en-US" sz="1400" dirty="0" err="1" smtClean="0">
                <a:latin typeface="+mn-lt"/>
                <a:cs typeface="Arial" panose="020B0604020202020204" pitchFamily="34" charset="0"/>
              </a:rPr>
              <a:t>favism</a:t>
            </a:r>
            <a:r>
              <a:rPr lang="en-US" sz="1400" dirty="0" smtClean="0">
                <a:latin typeface="+mn-lt"/>
                <a:cs typeface="Arial" panose="020B0604020202020204" pitchFamily="34" charset="0"/>
              </a:rPr>
              <a:t> </a:t>
            </a:r>
            <a:endParaRPr lang="cs-CZ" sz="1400" dirty="0" smtClean="0"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Cystic fibrosis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+mn-lt"/>
                <a:cs typeface="Arial" panose="020B0604020202020204" pitchFamily="34" charset="0"/>
              </a:rPr>
              <a:t>Phenyl </a:t>
            </a:r>
            <a:r>
              <a:rPr lang="en-US" sz="1400" dirty="0" err="1" smtClean="0">
                <a:latin typeface="+mn-lt"/>
                <a:cs typeface="Arial" panose="020B0604020202020204" pitchFamily="34" charset="0"/>
              </a:rPr>
              <a:t>ketonuria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…..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Use in forensic medicine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(DNA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match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+mn-lt"/>
                <a:cs typeface="Arial" panose="020B0604020202020204" pitchFamily="34" charset="0"/>
              </a:rPr>
              <a:t>based</a:t>
            </a:r>
            <a:r>
              <a:rPr lang="cs-CZ" sz="1400" dirty="0" smtClean="0">
                <a:latin typeface="+mn-lt"/>
                <a:cs typeface="Arial" panose="020B0604020202020204" pitchFamily="34" charset="0"/>
              </a:rPr>
              <a:t> on SNP, paternity test…)</a:t>
            </a:r>
          </a:p>
          <a:p>
            <a:pPr eaLnBrk="1" hangingPunct="1">
              <a:defRPr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3024"/>
            <a:ext cx="4196181" cy="284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"/>
          <p:cNvSpPr/>
          <p:nvPr/>
        </p:nvSpPr>
        <p:spPr>
          <a:xfrm>
            <a:off x="4614968" y="5235875"/>
            <a:ext cx="452903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latin typeface="+mn-lt"/>
                <a:cs typeface="Arial" panose="020B0604020202020204" pitchFamily="34" charset="0"/>
              </a:rPr>
              <a:t>Figure 1. </a:t>
            </a:r>
            <a:r>
              <a:rPr lang="en-US" sz="1100" b="1" dirty="0">
                <a:latin typeface="+mn-lt"/>
                <a:cs typeface="Arial" panose="020B0604020202020204" pitchFamily="34" charset="0"/>
              </a:rPr>
              <a:t>Examples of specific molecular beacon fluorescence increase during real-time PCR in samples containing single </a:t>
            </a:r>
            <a:r>
              <a:rPr lang="en-US" sz="1100" b="1" dirty="0" err="1">
                <a:latin typeface="+mn-lt"/>
                <a:cs typeface="Arial" panose="020B0604020202020204" pitchFamily="34" charset="0"/>
              </a:rPr>
              <a:t>lymphoblasts</a:t>
            </a:r>
            <a:r>
              <a:rPr lang="en-US" sz="1100" b="1" dirty="0">
                <a:latin typeface="+mn-lt"/>
                <a:cs typeface="Arial" panose="020B0604020202020204" pitchFamily="34" charset="0"/>
              </a:rPr>
              <a:t> homozygous normal for CF </a:t>
            </a:r>
            <a:r>
              <a:rPr lang="en-US" sz="1100" b="1" dirty="0">
                <a:solidFill>
                  <a:srgbClr val="00FF00"/>
                </a:solidFill>
                <a:latin typeface="+mn-lt"/>
                <a:cs typeface="Arial" panose="020B0604020202020204" pitchFamily="34" charset="0"/>
              </a:rPr>
              <a:t>(green)</a:t>
            </a:r>
            <a:r>
              <a:rPr lang="en-US" sz="1100" b="1" dirty="0">
                <a:solidFill>
                  <a:srgbClr val="00002A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100" b="1" dirty="0">
                <a:latin typeface="+mn-lt"/>
                <a:cs typeface="Arial" panose="020B0604020202020204" pitchFamily="34" charset="0"/>
              </a:rPr>
              <a:t>heterozygous DF508 </a:t>
            </a:r>
            <a:r>
              <a:rPr lang="en-US" sz="11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(blue)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100" b="1" dirty="0">
                <a:latin typeface="+mn-lt"/>
                <a:cs typeface="Arial" panose="020B0604020202020204" pitchFamily="34" charset="0"/>
              </a:rPr>
              <a:t>or homozygous DF508 </a:t>
            </a:r>
            <a:r>
              <a:rPr lang="en-US" sz="1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(red)</a:t>
            </a:r>
            <a:r>
              <a:rPr lang="en-US" sz="1100" b="1" dirty="0">
                <a:latin typeface="+mn-lt"/>
                <a:cs typeface="Arial" panose="020B0604020202020204" pitchFamily="34" charset="0"/>
              </a:rPr>
              <a:t>. (A) Fluorescent signal from the molecular beacon detecting the normal allele. (B) Fluorescent signal from the molecular beacon detecting the DF508 allele. Dashed lines indicate the threshold of 200 units (~10 SD above baseline readings) used for determining CT values.</a:t>
            </a:r>
          </a:p>
        </p:txBody>
      </p:sp>
      <p:sp>
        <p:nvSpPr>
          <p:cNvPr id="38918" name="TextovéPole 6"/>
          <p:cNvSpPr txBox="1">
            <a:spLocks noChangeArrowheads="1"/>
          </p:cNvSpPr>
          <p:nvPr/>
        </p:nvSpPr>
        <p:spPr bwMode="auto">
          <a:xfrm>
            <a:off x="1507206" y="3844984"/>
            <a:ext cx="32708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59AAF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ct val="20000"/>
              </a:spcBef>
              <a:buClr>
                <a:srgbClr val="59AAF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200" dirty="0">
                <a:solidFill>
                  <a:schemeClr val="tx1"/>
                </a:solidFill>
                <a:latin typeface="+mn-lt"/>
              </a:rPr>
              <a:t>Cystic </a:t>
            </a:r>
            <a:r>
              <a:rPr lang="en-US" altLang="cs-CZ" sz="1200" dirty="0" smtClean="0">
                <a:solidFill>
                  <a:schemeClr val="tx1"/>
                </a:solidFill>
                <a:latin typeface="+mn-lt"/>
              </a:rPr>
              <a:t>fibrosis</a:t>
            </a:r>
            <a:r>
              <a:rPr lang="cs-CZ" altLang="cs-CZ" sz="12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1200" dirty="0" err="1" smtClean="0">
                <a:solidFill>
                  <a:schemeClr val="tx1"/>
                </a:solidFill>
                <a:latin typeface="+mn-lt"/>
              </a:rPr>
              <a:t>genotypization</a:t>
            </a:r>
            <a:r>
              <a:rPr lang="en-US" altLang="cs-CZ" sz="12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altLang="cs-CZ" sz="1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98866" y="153395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</a:rPr>
              <a:t>Real Time PCR </a:t>
            </a:r>
            <a:r>
              <a:rPr lang="cs-CZ" sz="3000" b="1" dirty="0" smtClean="0">
                <a:solidFill>
                  <a:schemeClr val="bg1"/>
                </a:solidFill>
              </a:rPr>
              <a:t>(</a:t>
            </a:r>
            <a:r>
              <a:rPr lang="cs-CZ" sz="3000" b="1" dirty="0" err="1" smtClean="0">
                <a:solidFill>
                  <a:schemeClr val="bg1"/>
                </a:solidFill>
              </a:rPr>
              <a:t>qPCR</a:t>
            </a:r>
            <a:r>
              <a:rPr lang="cs-CZ" sz="3000" b="1" dirty="0" smtClean="0">
                <a:solidFill>
                  <a:schemeClr val="bg1"/>
                </a:solidFill>
              </a:rPr>
              <a:t>) -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Diagnos</a:t>
            </a:r>
            <a:r>
              <a:rPr lang="cs-CZ" sz="3000" b="1" dirty="0" smtClean="0">
                <a:solidFill>
                  <a:schemeClr val="bg1"/>
                </a:solidFill>
              </a:rPr>
              <a:t>t</a:t>
            </a:r>
            <a:r>
              <a:rPr lang="en-US" sz="3000" b="1" dirty="0" err="1" smtClean="0">
                <a:solidFill>
                  <a:schemeClr val="bg1"/>
                </a:solidFill>
              </a:rPr>
              <a:t>i</a:t>
            </a:r>
            <a:r>
              <a:rPr lang="cs-CZ" sz="3000" b="1" dirty="0" err="1" smtClean="0">
                <a:solidFill>
                  <a:schemeClr val="bg1"/>
                </a:solidFill>
              </a:rPr>
              <a:t>ka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49856" y="836712"/>
            <a:ext cx="5554960" cy="3639851"/>
          </a:xfrm>
        </p:spPr>
        <p:txBody>
          <a:bodyPr>
            <a:normAutofit/>
          </a:bodyPr>
          <a:lstStyle/>
          <a:p>
            <a:r>
              <a:rPr lang="cs-CZ" sz="1800" dirty="0"/>
              <a:t>Biologický materiál je vše, co bylo či je součástí nebo produktem živého </a:t>
            </a:r>
            <a:r>
              <a:rPr lang="cs-CZ" sz="1800" dirty="0" smtClean="0"/>
              <a:t>organismu</a:t>
            </a:r>
          </a:p>
          <a:p>
            <a:endParaRPr lang="cs-CZ" sz="200" dirty="0"/>
          </a:p>
          <a:p>
            <a:pPr lvl="1"/>
            <a:r>
              <a:rPr lang="cs-CZ" sz="1500" dirty="0"/>
              <a:t>sušená bylinná čajová směs</a:t>
            </a:r>
          </a:p>
          <a:p>
            <a:pPr lvl="1"/>
            <a:r>
              <a:rPr lang="cs-CZ" sz="1500" dirty="0"/>
              <a:t>ohryzek od jablka</a:t>
            </a:r>
          </a:p>
          <a:p>
            <a:pPr lvl="1"/>
            <a:r>
              <a:rPr lang="cs-CZ" sz="1500" dirty="0"/>
              <a:t>dubové prkno</a:t>
            </a:r>
          </a:p>
          <a:p>
            <a:pPr lvl="1"/>
            <a:r>
              <a:rPr lang="cs-CZ" sz="1500" dirty="0"/>
              <a:t>kočičí trus/srst</a:t>
            </a:r>
          </a:p>
          <a:p>
            <a:pPr lvl="1"/>
            <a:r>
              <a:rPr lang="cs-CZ" sz="1500" dirty="0"/>
              <a:t>zkumavka s virem SARS-</a:t>
            </a:r>
            <a:r>
              <a:rPr lang="cs-CZ" sz="1500" dirty="0" err="1"/>
              <a:t>CoV</a:t>
            </a:r>
            <a:r>
              <a:rPr lang="cs-CZ" sz="1500" dirty="0"/>
              <a:t>-2</a:t>
            </a:r>
          </a:p>
          <a:p>
            <a:pPr lvl="1"/>
            <a:r>
              <a:rPr lang="cs-CZ" sz="1500" dirty="0"/>
              <a:t>tělní tekutiny – moč, krev, plazma, sérum, </a:t>
            </a:r>
            <a:endParaRPr lang="cs-CZ" sz="1500" dirty="0" smtClean="0"/>
          </a:p>
          <a:p>
            <a:pPr marL="457200" lvl="1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 sliny</a:t>
            </a:r>
            <a:r>
              <a:rPr lang="cs-CZ" sz="1500" dirty="0"/>
              <a:t>, ejakulát, </a:t>
            </a:r>
            <a:r>
              <a:rPr lang="cs-CZ" sz="1500" dirty="0" smtClean="0"/>
              <a:t>hlen, MMM </a:t>
            </a:r>
            <a:endParaRPr lang="cs-CZ" sz="1500" dirty="0"/>
          </a:p>
          <a:p>
            <a:pPr lvl="1"/>
            <a:r>
              <a:rPr lang="cs-CZ" sz="1500" dirty="0"/>
              <a:t>tkáně, </a:t>
            </a:r>
            <a:r>
              <a:rPr lang="cs-CZ" sz="1500" dirty="0" smtClean="0"/>
              <a:t>buňky</a:t>
            </a:r>
          </a:p>
          <a:p>
            <a:pPr lvl="1"/>
            <a:r>
              <a:rPr lang="cs-CZ" sz="1500" dirty="0" smtClean="0"/>
              <a:t>experimentální organismy</a:t>
            </a:r>
            <a:endParaRPr lang="cs-CZ" sz="15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6434" t="7474" r="6708" b="8179"/>
          <a:stretch/>
        </p:blipFill>
        <p:spPr>
          <a:xfrm>
            <a:off x="4583393" y="1550421"/>
            <a:ext cx="2016224" cy="201622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3508" y="226137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Biologický materiál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044952"/>
            <a:ext cx="1867725" cy="22915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3721664"/>
            <a:ext cx="2871128" cy="2937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4148993"/>
            <a:ext cx="2584606" cy="25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433657" y="908720"/>
            <a:ext cx="8165306" cy="3394472"/>
          </a:xfrm>
        </p:spPr>
        <p:txBody>
          <a:bodyPr/>
          <a:lstStyle/>
          <a:p>
            <a:pPr eaLnBrk="1" hangingPunct="1"/>
            <a:r>
              <a:rPr lang="cs-CZ" altLang="cs-CZ" sz="1500" dirty="0"/>
              <a:t>Stanovení </a:t>
            </a:r>
            <a:r>
              <a:rPr lang="cs-CZ" altLang="cs-CZ" sz="1500" b="1" dirty="0"/>
              <a:t>primární struktury DNA </a:t>
            </a:r>
            <a:r>
              <a:rPr lang="cs-CZ" altLang="cs-CZ" sz="1500" dirty="0"/>
              <a:t>(pořadí nukleotidů)</a:t>
            </a:r>
          </a:p>
          <a:p>
            <a:pPr eaLnBrk="1" hangingPunct="1"/>
            <a:endParaRPr lang="cs-CZ" altLang="cs-CZ" sz="1500" dirty="0"/>
          </a:p>
          <a:p>
            <a:pPr eaLnBrk="1" hangingPunct="1">
              <a:buNone/>
            </a:pPr>
            <a:r>
              <a:rPr lang="cs-CZ" altLang="cs-CZ" sz="1500" b="1" dirty="0"/>
              <a:t>a) chemická metoda – </a:t>
            </a:r>
            <a:r>
              <a:rPr lang="cs-CZ" altLang="cs-CZ" sz="1500" dirty="0"/>
              <a:t>dříve; degradace řetězců nukleových kyselin pomocí chemických činidel (dimethylsulfát, NaOH, hydrazin,..) – Maxam-Gilbertova metoda</a:t>
            </a:r>
          </a:p>
          <a:p>
            <a:pPr eaLnBrk="1" hangingPunct="1">
              <a:buNone/>
            </a:pPr>
            <a:r>
              <a:rPr lang="cs-CZ" altLang="cs-CZ" sz="1500" b="1" dirty="0"/>
              <a:t>b) enzymatická metoda – </a:t>
            </a:r>
            <a:r>
              <a:rPr lang="cs-CZ" altLang="cs-CZ" sz="1500" dirty="0"/>
              <a:t>specifická inhibice enzymové syntézy DNA (ddNTP) – Sangerova metoda</a:t>
            </a:r>
          </a:p>
          <a:p>
            <a:pPr eaLnBrk="1" hangingPunct="1">
              <a:buNone/>
            </a:pPr>
            <a:r>
              <a:rPr lang="cs-CZ" altLang="cs-CZ" sz="1500" b="1" dirty="0"/>
              <a:t>c)</a:t>
            </a:r>
            <a:r>
              <a:rPr lang="cs-CZ" altLang="cs-CZ" sz="1500" dirty="0"/>
              <a:t> moderní velkoformátové aplikace založené např. na pyrosekvenování (</a:t>
            </a:r>
            <a:r>
              <a:rPr lang="cs-CZ" altLang="cs-CZ" sz="1500" b="1" dirty="0"/>
              <a:t>sekvenování nové generace</a:t>
            </a:r>
            <a:r>
              <a:rPr lang="cs-CZ" altLang="cs-CZ" sz="1500" dirty="0"/>
              <a:t>)</a:t>
            </a:r>
          </a:p>
          <a:p>
            <a:pPr eaLnBrk="1" hangingPunct="1"/>
            <a:endParaRPr lang="cs-CZ" altLang="cs-CZ" sz="1500" dirty="0"/>
          </a:p>
          <a:p>
            <a:pPr eaLnBrk="1" hangingPunct="1"/>
            <a:r>
              <a:rPr lang="cs-CZ" altLang="cs-CZ" sz="1500" b="1" dirty="0"/>
              <a:t>Produkt</a:t>
            </a:r>
            <a:r>
              <a:rPr lang="cs-CZ" altLang="cs-CZ" sz="1500" dirty="0"/>
              <a:t> – řetězce ssDNA, jejichž vzájemná velikost se </a:t>
            </a:r>
            <a:r>
              <a:rPr lang="cs-CZ" altLang="cs-CZ" sz="1500" dirty="0">
                <a:solidFill>
                  <a:srgbClr val="FF00FF"/>
                </a:solidFill>
              </a:rPr>
              <a:t>liší o jednu bázi (elfo rozdělení)</a:t>
            </a:r>
          </a:p>
          <a:p>
            <a:pPr eaLnBrk="1" hangingPunct="1"/>
            <a:endParaRPr lang="cs-CZ" altLang="cs-CZ" sz="1500" dirty="0"/>
          </a:p>
          <a:p>
            <a:pPr eaLnBrk="1" hangingPunct="1"/>
            <a:r>
              <a:rPr lang="cs-CZ" altLang="cs-CZ" sz="1500" b="1" dirty="0"/>
              <a:t>Vstupní materiál </a:t>
            </a:r>
            <a:r>
              <a:rPr lang="cs-CZ" altLang="cs-CZ" sz="1500" dirty="0"/>
              <a:t>– fragment DNA s přesně definovanými konci</a:t>
            </a:r>
          </a:p>
          <a:p>
            <a:pPr eaLnBrk="1" hangingPunct="1"/>
            <a:endParaRPr lang="cs-CZ" altLang="cs-CZ" sz="1500" dirty="0"/>
          </a:p>
        </p:txBody>
      </p:sp>
      <p:pic>
        <p:nvPicPr>
          <p:cNvPr id="4403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7" y="3969060"/>
            <a:ext cx="259199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3508" y="145126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Sekvenace DNA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653136"/>
            <a:ext cx="4592832" cy="1899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765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395536" y="980728"/>
            <a:ext cx="4392488" cy="532859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cs-CZ" altLang="cs-CZ" sz="1500" dirty="0"/>
              <a:t>Sekvence je odvozena z molekuly DNA, která se </a:t>
            </a:r>
            <a:r>
              <a:rPr lang="cs-CZ" altLang="cs-CZ" sz="1500" dirty="0">
                <a:solidFill>
                  <a:srgbClr val="FF00FF"/>
                </a:solidFill>
              </a:rPr>
              <a:t>chemicky degraduje na fragmenty v místech</a:t>
            </a:r>
            <a:r>
              <a:rPr lang="cs-CZ" altLang="cs-CZ" sz="1500" dirty="0"/>
              <a:t>, kde se vyskytuje báze určitého typu. Ty se následně separují pomocí elfo.</a:t>
            </a:r>
          </a:p>
          <a:p>
            <a:pPr algn="just" eaLnBrk="1" hangingPunct="1"/>
            <a:r>
              <a:rPr lang="cs-CZ" altLang="cs-CZ" sz="1500" b="1" dirty="0"/>
              <a:t>Chemická činidla</a:t>
            </a:r>
            <a:r>
              <a:rPr lang="cs-CZ" altLang="cs-CZ" sz="1500" dirty="0"/>
              <a:t> – příklad: </a:t>
            </a:r>
          </a:p>
          <a:p>
            <a:pPr lvl="1" algn="just"/>
            <a:r>
              <a:rPr lang="cs-CZ" altLang="cs-CZ" sz="1350" dirty="0"/>
              <a:t>piperidin narušuje glykosidovou vazbu A </a:t>
            </a:r>
            <a:r>
              <a:rPr lang="cs-CZ" altLang="cs-CZ" sz="1350" dirty="0" err="1"/>
              <a:t>a</a:t>
            </a:r>
            <a:r>
              <a:rPr lang="cs-CZ" altLang="cs-CZ" sz="1350" dirty="0"/>
              <a:t> G (A + G)</a:t>
            </a:r>
          </a:p>
          <a:p>
            <a:pPr lvl="1" algn="just"/>
            <a:r>
              <a:rPr lang="cs-CZ" altLang="cs-CZ" sz="1350" dirty="0"/>
              <a:t>hydrazin za přítomnosti NaCl reaguje pouze s C</a:t>
            </a:r>
          </a:p>
          <a:p>
            <a:pPr lvl="1" algn="just"/>
            <a:r>
              <a:rPr lang="cs-CZ" altLang="cs-CZ" sz="1350" dirty="0"/>
              <a:t>NaOH při 90 °C způsobuje silné štěpení u A </a:t>
            </a:r>
            <a:r>
              <a:rPr lang="cs-CZ" altLang="cs-CZ" sz="1350" dirty="0" err="1"/>
              <a:t>a</a:t>
            </a:r>
            <a:r>
              <a:rPr lang="cs-CZ" altLang="cs-CZ" sz="1350" dirty="0"/>
              <a:t> slabé štěpení u C (A &gt; C)</a:t>
            </a:r>
          </a:p>
          <a:p>
            <a:pPr algn="just" eaLnBrk="1" hangingPunct="1"/>
            <a:r>
              <a:rPr lang="cs-CZ" altLang="cs-CZ" sz="1500" dirty="0"/>
              <a:t>Vyžaduje radioaktivní značení na jednom konci ssDNA.</a:t>
            </a:r>
          </a:p>
          <a:p>
            <a:pPr algn="just" eaLnBrk="1" hangingPunct="1"/>
            <a:r>
              <a:rPr lang="cs-CZ" altLang="cs-CZ" sz="1500" dirty="0"/>
              <a:t>Reakce je prováděna ve 4 zkumavkách – v každé zkumavce jsou štěpeny pouze určité typy bazí.</a:t>
            </a:r>
          </a:p>
          <a:p>
            <a:pPr algn="just"/>
            <a:r>
              <a:rPr lang="cs-CZ" altLang="cs-CZ" sz="1500" dirty="0"/>
              <a:t>Vzniká směs různě dlouhých fragmentů končících v místě určité báze –&gt; vyhodnocení pomocí elfo, stanovena sekvence daného úseku.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98512" y="188640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Maxam-Gilbertovo sekvenování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47106" name="Picture 2" descr="Schematic illustration of sequencing with the Maxam Gilbert method. |  Download Scientific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36442"/>
            <a:ext cx="3294366" cy="4085015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AB48241-CE2D-47E8-BF3C-DF8EA1F4C358}"/>
              </a:ext>
            </a:extLst>
          </p:cNvPr>
          <p:cNvSpPr txBox="1"/>
          <p:nvPr/>
        </p:nvSpPr>
        <p:spPr>
          <a:xfrm>
            <a:off x="5490102" y="5711822"/>
            <a:ext cx="3510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Video pro názornost: </a:t>
            </a:r>
            <a:r>
              <a:rPr lang="en-US" sz="900" dirty="0">
                <a:hlinkClick r:id="rId4"/>
              </a:rPr>
              <a:t>https://www.youtube.com/watch?v=_B5Dj8PL4E0</a:t>
            </a:r>
            <a:endParaRPr lang="cs-CZ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49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03423" y="260648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Sangerovo sekvenování</a:t>
            </a:r>
            <a:endParaRPr lang="en-GB" sz="3000" b="1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51521" y="1191247"/>
            <a:ext cx="5022558" cy="446196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cs-CZ" altLang="cs-CZ" sz="1500" dirty="0"/>
              <a:t>Enzymová </a:t>
            </a:r>
            <a:r>
              <a:rPr lang="cs-CZ" altLang="cs-CZ" sz="1500" dirty="0" smtClean="0"/>
              <a:t>metoda – </a:t>
            </a:r>
            <a:r>
              <a:rPr lang="cs-CZ" altLang="cs-CZ" sz="1500" dirty="0" err="1" smtClean="0"/>
              <a:t>Dye-terminator-sequencing</a:t>
            </a:r>
            <a:endParaRPr lang="cs-CZ" altLang="cs-CZ" sz="1500" dirty="0" smtClean="0"/>
          </a:p>
          <a:p>
            <a:pPr eaLnBrk="1" hangingPunct="1">
              <a:lnSpc>
                <a:spcPct val="110000"/>
              </a:lnSpc>
            </a:pPr>
            <a:r>
              <a:rPr lang="cs-CZ" altLang="cs-CZ" sz="1500" dirty="0" smtClean="0"/>
              <a:t>Plně automatizováno – v jedné reakci</a:t>
            </a:r>
          </a:p>
          <a:p>
            <a:pPr>
              <a:lnSpc>
                <a:spcPct val="110000"/>
              </a:lnSpc>
            </a:pPr>
            <a:r>
              <a:rPr lang="cs-CZ" altLang="cs-CZ" sz="1500" dirty="0" smtClean="0"/>
              <a:t>Metoda koncových terminátorů - </a:t>
            </a:r>
            <a:r>
              <a:rPr lang="cs-CZ" altLang="cs-CZ" sz="1500" b="1" dirty="0" err="1" smtClean="0"/>
              <a:t>ddNTP</a:t>
            </a:r>
            <a:r>
              <a:rPr lang="cs-CZ" altLang="cs-CZ" sz="1500" dirty="0" smtClean="0"/>
              <a:t> </a:t>
            </a:r>
            <a:r>
              <a:rPr lang="cs-CZ" altLang="cs-CZ" sz="1500" dirty="0"/>
              <a:t>= analog </a:t>
            </a:r>
            <a:r>
              <a:rPr lang="cs-CZ" altLang="cs-CZ" sz="1500" dirty="0" err="1"/>
              <a:t>dNTP</a:t>
            </a:r>
            <a:r>
              <a:rPr lang="cs-CZ" altLang="cs-CZ" sz="1500" dirty="0"/>
              <a:t>, ale postrádá hydroxylovou skupinu na 3´ pozici </a:t>
            </a:r>
            <a:r>
              <a:rPr lang="cs-CZ" altLang="cs-CZ" sz="1500" dirty="0" smtClean="0"/>
              <a:t>uhlíku</a:t>
            </a:r>
            <a:endParaRPr lang="cs-CZ" altLang="cs-CZ" sz="1500" dirty="0"/>
          </a:p>
          <a:p>
            <a:pPr eaLnBrk="1" hangingPunct="1">
              <a:lnSpc>
                <a:spcPct val="110000"/>
              </a:lnSpc>
            </a:pPr>
            <a:r>
              <a:rPr lang="cs-CZ" altLang="cs-CZ" sz="1500" dirty="0"/>
              <a:t>Založeno na </a:t>
            </a:r>
            <a:r>
              <a:rPr lang="cs-CZ" altLang="cs-CZ" sz="1500" dirty="0" smtClean="0"/>
              <a:t> </a:t>
            </a:r>
            <a:r>
              <a:rPr lang="cs-CZ" altLang="cs-CZ" sz="1500" b="1" dirty="0" smtClean="0"/>
              <a:t>principu </a:t>
            </a:r>
            <a:r>
              <a:rPr lang="cs-CZ" altLang="cs-CZ" sz="1500" b="1" dirty="0"/>
              <a:t>replikace</a:t>
            </a:r>
            <a:r>
              <a:rPr lang="cs-CZ" altLang="cs-CZ" sz="1500" dirty="0"/>
              <a:t> – ukončení syntézy DNA v okamžiku, kdy se ddNTP zařadí na místo dNTP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500" b="1" dirty="0" smtClean="0"/>
              <a:t>Reakční </a:t>
            </a:r>
            <a:r>
              <a:rPr lang="cs-CZ" altLang="cs-CZ" sz="1500" b="1" dirty="0"/>
              <a:t>směs (4x)</a:t>
            </a:r>
          </a:p>
          <a:p>
            <a:pPr lvl="1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1350" dirty="0"/>
              <a:t>DNA templát</a:t>
            </a:r>
          </a:p>
          <a:p>
            <a:pPr lvl="1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1350" dirty="0"/>
              <a:t>primer</a:t>
            </a:r>
          </a:p>
          <a:p>
            <a:pPr lvl="1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1350" dirty="0"/>
              <a:t>ddNTP – v nízké  koncentraci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1350" dirty="0"/>
              <a:t>dNTP – v nadbytku (aby bylo možné získat fragmenty všech možných délek)</a:t>
            </a:r>
          </a:p>
          <a:p>
            <a:pPr lvl="1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1350" dirty="0"/>
              <a:t>Taq DNA polymeráza - syntéze DNA od 5´ ke 3´ konci</a:t>
            </a:r>
          </a:p>
          <a:p>
            <a:pPr lvl="1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1350" dirty="0"/>
              <a:t>pufr</a:t>
            </a:r>
            <a:endParaRPr lang="cs-CZ" altLang="cs-CZ" sz="1350" b="1" dirty="0"/>
          </a:p>
          <a:p>
            <a:pPr eaLnBrk="1" hangingPunct="1">
              <a:lnSpc>
                <a:spcPct val="110000"/>
              </a:lnSpc>
            </a:pPr>
            <a:r>
              <a:rPr lang="cs-CZ" altLang="cs-CZ" sz="1500" b="1" dirty="0"/>
              <a:t>Vyhodnocení</a:t>
            </a:r>
            <a:r>
              <a:rPr lang="cs-CZ" altLang="cs-CZ" sz="1500" dirty="0"/>
              <a:t> – </a:t>
            </a:r>
            <a:r>
              <a:rPr lang="cs-CZ" altLang="cs-CZ" sz="1500" dirty="0" smtClean="0"/>
              <a:t>elektroforéza</a:t>
            </a:r>
            <a:endParaRPr lang="cs-CZ" altLang="cs-CZ" sz="15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68B8A6-40AA-40FE-96C5-AC4D6C100379}"/>
              </a:ext>
            </a:extLst>
          </p:cNvPr>
          <p:cNvSpPr txBox="1"/>
          <p:nvPr/>
        </p:nvSpPr>
        <p:spPr>
          <a:xfrm>
            <a:off x="5544108" y="5603276"/>
            <a:ext cx="3516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Video pro názornost: </a:t>
            </a:r>
            <a:r>
              <a:rPr lang="cs-CZ" sz="900" dirty="0">
                <a:hlinkClick r:id="rId3"/>
              </a:rPr>
              <a:t>https://www.youtube.com/watch?v=wdS3j0TgbjM</a:t>
            </a:r>
            <a:endParaRPr lang="cs-CZ" sz="900" dirty="0"/>
          </a:p>
        </p:txBody>
      </p:sp>
      <p:pic>
        <p:nvPicPr>
          <p:cNvPr id="9" name="Picture 2" descr="http://www.esciencecentral.org/ebooks/applications-of-molecular-genetics/images/AMGPM_DNA-Seq-g0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79" y="1191247"/>
            <a:ext cx="3720367" cy="24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979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43507" y="188640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Sangerovo sekvenování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9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9528"/>
            <a:ext cx="5904656" cy="371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51520" y="610196"/>
            <a:ext cx="494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sz="1500" dirty="0"/>
              <a:t>Kapilární sekvenace DNA s fluorescenčně značenými ddNTP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788" y="3501008"/>
            <a:ext cx="2673212" cy="2962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309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43508" y="220889"/>
            <a:ext cx="8856984" cy="421556"/>
          </a:xfrm>
          <a:prstGeom prst="rect">
            <a:avLst/>
          </a:prstGeom>
          <a:solidFill>
            <a:srgbClr val="0000FF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NGS – Next Generation Sequencing</a:t>
            </a:r>
            <a:endParaRPr lang="en-GB" sz="3000" b="1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57547" y="908765"/>
            <a:ext cx="4896544" cy="5552159"/>
          </a:xfrm>
        </p:spPr>
        <p:txBody>
          <a:bodyPr>
            <a:normAutofit/>
          </a:bodyPr>
          <a:lstStyle/>
          <a:p>
            <a:pPr algn="just"/>
            <a:r>
              <a:rPr lang="en-US" altLang="cs-CZ" sz="1400" dirty="0"/>
              <a:t>High-throughput sequencing (HTS) methods </a:t>
            </a:r>
          </a:p>
          <a:p>
            <a:pPr marL="0" indent="0" algn="just">
              <a:buNone/>
            </a:pPr>
            <a:r>
              <a:rPr lang="cs-CZ" altLang="cs-CZ" sz="1400" dirty="0" smtClean="0"/>
              <a:t>         </a:t>
            </a:r>
            <a:r>
              <a:rPr lang="en-US" altLang="cs-CZ" sz="1400" dirty="0" smtClean="0"/>
              <a:t>"</a:t>
            </a:r>
            <a:r>
              <a:rPr lang="en-US" altLang="cs-CZ" sz="1400" dirty="0"/>
              <a:t>massively parallel" sequencing</a:t>
            </a:r>
          </a:p>
          <a:p>
            <a:pPr algn="just" eaLnBrk="1" hangingPunct="1"/>
            <a:r>
              <a:rPr lang="cs-CZ" altLang="cs-CZ" sz="1400" dirty="0" err="1" smtClean="0"/>
              <a:t>Sekvenování</a:t>
            </a:r>
            <a:r>
              <a:rPr lang="cs-CZ" altLang="cs-CZ" sz="1400" dirty="0" smtClean="0"/>
              <a:t> </a:t>
            </a:r>
            <a:r>
              <a:rPr lang="cs-CZ" altLang="cs-CZ" sz="1400" dirty="0"/>
              <a:t>tisíců až milionů sekvencí současně</a:t>
            </a:r>
          </a:p>
          <a:p>
            <a:pPr algn="just" eaLnBrk="1" hangingPunct="1"/>
            <a:r>
              <a:rPr lang="cs-CZ" altLang="cs-CZ" sz="1400" dirty="0"/>
              <a:t>Templátová DNA je fragmentována na úseky několik set bp dlouhé</a:t>
            </a:r>
          </a:p>
          <a:p>
            <a:pPr algn="just" eaLnBrk="1" hangingPunct="1"/>
            <a:r>
              <a:rPr lang="cs-CZ" altLang="cs-CZ" sz="1400" dirty="0"/>
              <a:t>Konce fragmentů jsou enzymaticky zatupeny a napojeny k oligont určité sekvence (= adaptéry)</a:t>
            </a:r>
          </a:p>
          <a:p>
            <a:pPr algn="just" eaLnBrk="1" hangingPunct="1"/>
            <a:r>
              <a:rPr lang="cs-CZ" altLang="cs-CZ" sz="1400" dirty="0"/>
              <a:t>Jednotlivé fragmenty jsou odděleně amplifikovány PCR a v dalším kroku paralelně sekvenovány</a:t>
            </a:r>
          </a:p>
          <a:p>
            <a:pPr algn="just" eaLnBrk="1" hangingPunct="1"/>
            <a:endParaRPr lang="cs-CZ" altLang="cs-CZ" sz="1400" dirty="0"/>
          </a:p>
          <a:p>
            <a:pPr algn="just" eaLnBrk="1" hangingPunct="1"/>
            <a:r>
              <a:rPr lang="cs-CZ" altLang="cs-CZ" sz="1400" dirty="0"/>
              <a:t>Využití:</a:t>
            </a:r>
          </a:p>
          <a:p>
            <a:pPr lvl="1" algn="just"/>
            <a:r>
              <a:rPr lang="cs-CZ" altLang="cs-CZ" sz="1400" dirty="0" err="1"/>
              <a:t>celogenomové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sekvenování</a:t>
            </a:r>
            <a:r>
              <a:rPr lang="cs-CZ" altLang="cs-CZ" sz="1400" dirty="0"/>
              <a:t> (evoluční </a:t>
            </a:r>
            <a:r>
              <a:rPr lang="cs-CZ" altLang="cs-CZ" sz="1400" dirty="0" err="1"/>
              <a:t>biol</a:t>
            </a:r>
            <a:r>
              <a:rPr lang="cs-CZ" altLang="cs-CZ" sz="1400" dirty="0"/>
              <a:t>.)</a:t>
            </a:r>
          </a:p>
          <a:p>
            <a:pPr lvl="1" algn="just"/>
            <a:r>
              <a:rPr lang="cs-CZ" altLang="cs-CZ" sz="1400" dirty="0"/>
              <a:t>sekvenování chromozomů, plazmidů, mt</a:t>
            </a:r>
          </a:p>
          <a:p>
            <a:pPr lvl="1" algn="just"/>
            <a:r>
              <a:rPr lang="cs-CZ" altLang="cs-CZ" sz="1400" dirty="0"/>
              <a:t>studium genetické variability, mutační analýza</a:t>
            </a:r>
          </a:p>
          <a:p>
            <a:pPr lvl="1" algn="just"/>
            <a:r>
              <a:rPr lang="cs-CZ" altLang="cs-CZ" sz="1400" dirty="0" err="1"/>
              <a:t>transkriptomová</a:t>
            </a:r>
            <a:r>
              <a:rPr lang="cs-CZ" altLang="cs-CZ" sz="1400" dirty="0"/>
              <a:t> analýza</a:t>
            </a:r>
          </a:p>
          <a:p>
            <a:pPr lvl="1" algn="just"/>
            <a:r>
              <a:rPr lang="cs-CZ" altLang="cs-CZ" sz="1400" dirty="0"/>
              <a:t>antropologie: srovnávání DNA k zjišťování migrací lidských ras (zejména podle mitochondriální DNA a Y-chromozomální DNA)</a:t>
            </a:r>
            <a:endParaRPr lang="cs-CZ" altLang="cs-CZ" sz="1350" dirty="0"/>
          </a:p>
        </p:txBody>
      </p:sp>
      <p:pic>
        <p:nvPicPr>
          <p:cNvPr id="51202" name="Picture 2" descr="What is Next Generation Sequencing NGS? - Enzo Life Scien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906097"/>
            <a:ext cx="3475312" cy="3501056"/>
          </a:xfrm>
          <a:prstGeom prst="rect">
            <a:avLst/>
          </a:prstGeom>
          <a:noFill/>
        </p:spPr>
      </p:pic>
      <p:pic>
        <p:nvPicPr>
          <p:cNvPr id="51204" name="Picture 4" descr="Next-Generation Sequencing Challeng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566" y="5517232"/>
            <a:ext cx="1708157" cy="1195709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A68443-8D24-490C-A12B-529662BB3582}"/>
              </a:ext>
            </a:extLst>
          </p:cNvPr>
          <p:cNvSpPr txBox="1"/>
          <p:nvPr/>
        </p:nvSpPr>
        <p:spPr>
          <a:xfrm>
            <a:off x="6923845" y="6332782"/>
            <a:ext cx="222015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Video pro názornost: </a:t>
            </a:r>
            <a:r>
              <a:rPr lang="cs-CZ" sz="900" dirty="0">
                <a:hlinkClick r:id="rId5"/>
              </a:rPr>
              <a:t>https://www.youtube.com/watch?v=shoje_9IYWc</a:t>
            </a:r>
            <a:endParaRPr lang="cs-CZ" sz="900" dirty="0"/>
          </a:p>
        </p:txBody>
      </p:sp>
      <p:sp>
        <p:nvSpPr>
          <p:cNvPr id="8" name="Obdélník 7"/>
          <p:cNvSpPr/>
          <p:nvPr/>
        </p:nvSpPr>
        <p:spPr>
          <a:xfrm>
            <a:off x="2029960" y="5652417"/>
            <a:ext cx="3194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rgbClr val="00B050"/>
                </a:solidFill>
              </a:rPr>
              <a:t>"</a:t>
            </a:r>
            <a:r>
              <a:rPr lang="en-US" sz="2000" dirty="0">
                <a:solidFill>
                  <a:srgbClr val="00B050"/>
                </a:solidFill>
                <a:hlinkClick r:id="rId6" tooltip="Personalized medicine"/>
              </a:rPr>
              <a:t>Personalized Medicine</a:t>
            </a:r>
            <a:r>
              <a:rPr lang="en-US" sz="2000" dirty="0">
                <a:solidFill>
                  <a:srgbClr val="00B050"/>
                </a:solidFill>
              </a:rPr>
              <a:t>"</a:t>
            </a:r>
            <a:endParaRPr lang="cs-CZ" altLang="cs-CZ" sz="2000" dirty="0">
              <a:solidFill>
                <a:srgbClr val="00B050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5340250" y="5538640"/>
            <a:ext cx="889804" cy="554656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247" y="3956334"/>
            <a:ext cx="2352217" cy="279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25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760" y="761564"/>
            <a:ext cx="9018240" cy="6274991"/>
          </a:xfrm>
        </p:spPr>
        <p:txBody>
          <a:bodyPr>
            <a:noAutofit/>
          </a:bodyPr>
          <a:lstStyle/>
          <a:p>
            <a:endParaRPr lang="cs-CZ" sz="800" dirty="0"/>
          </a:p>
          <a:p>
            <a:pPr marL="0" indent="0">
              <a:buNone/>
            </a:pPr>
            <a:r>
              <a:rPr lang="cs-CZ" sz="1400" b="1" dirty="0">
                <a:hlinkClick r:id="rId2"/>
              </a:rPr>
              <a:t>Výzkumná skupina Martina Piskáčka: Transkripce v maligních buňkách a v </a:t>
            </a:r>
            <a:r>
              <a:rPr lang="cs-CZ" sz="1400" b="1" dirty="0" smtClean="0">
                <a:hlinkClick r:id="rId2"/>
              </a:rPr>
              <a:t>imunitě</a:t>
            </a:r>
            <a:endParaRPr lang="cs-CZ" sz="1400" b="1" dirty="0" smtClean="0"/>
          </a:p>
          <a:p>
            <a:r>
              <a:rPr lang="en-US" sz="1400" dirty="0" smtClean="0"/>
              <a:t>mole</a:t>
            </a:r>
            <a:r>
              <a:rPr lang="cs-CZ" sz="1400" dirty="0" err="1" smtClean="0"/>
              <a:t>kulární</a:t>
            </a:r>
            <a:r>
              <a:rPr lang="cs-CZ" sz="1400" dirty="0" smtClean="0"/>
              <a:t> mechanismy genové aktivace,  </a:t>
            </a:r>
            <a:r>
              <a:rPr lang="cs-CZ" sz="1400" dirty="0" err="1" smtClean="0"/>
              <a:t>maligni</a:t>
            </a:r>
            <a:r>
              <a:rPr lang="cs-CZ" sz="1400" dirty="0" smtClean="0"/>
              <a:t> transformace a </a:t>
            </a:r>
            <a:r>
              <a:rPr lang="cs-CZ" sz="1400" dirty="0" err="1" smtClean="0"/>
              <a:t>nespec</a:t>
            </a:r>
            <a:r>
              <a:rPr lang="cs-CZ" sz="1400" dirty="0" smtClean="0"/>
              <a:t>. imunity – </a:t>
            </a:r>
            <a:r>
              <a:rPr lang="cs-CZ" sz="1400" dirty="0" err="1" smtClean="0"/>
              <a:t>gamma</a:t>
            </a:r>
            <a:r>
              <a:rPr lang="cs-CZ" sz="1400" dirty="0" smtClean="0"/>
              <a:t>-delta T buněk</a:t>
            </a:r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r>
              <a:rPr lang="cs-CZ" sz="1400" b="1" dirty="0">
                <a:hlinkClick r:id="rId3"/>
              </a:rPr>
              <a:t>Babákova myelomová skupina</a:t>
            </a:r>
            <a:r>
              <a:rPr lang="cs-CZ" sz="1400" b="1" dirty="0"/>
              <a:t> </a:t>
            </a:r>
            <a:r>
              <a:rPr lang="cs-CZ" sz="1400" b="1" dirty="0">
                <a:solidFill>
                  <a:srgbClr val="0000CC"/>
                </a:solidFill>
              </a:rPr>
              <a:t>(Vedoucí skupiny, doc. RNDr. Sabina Ševčíková, Ph.D.)</a:t>
            </a:r>
          </a:p>
          <a:p>
            <a:r>
              <a:rPr lang="cs-CZ" sz="1400" dirty="0"/>
              <a:t>problematika monoklonálních </a:t>
            </a:r>
            <a:r>
              <a:rPr lang="cs-CZ" sz="1400" dirty="0" err="1"/>
              <a:t>gamapatií</a:t>
            </a:r>
            <a:r>
              <a:rPr lang="cs-CZ" sz="1400" dirty="0"/>
              <a:t>, zejména mnohočetného myelomu, </a:t>
            </a:r>
            <a:r>
              <a:rPr lang="cs-CZ" sz="1400" dirty="0" err="1"/>
              <a:t>extramedulárního</a:t>
            </a:r>
            <a:r>
              <a:rPr lang="cs-CZ" sz="1400" dirty="0"/>
              <a:t> onemocnění mnohočetného myelomu a </a:t>
            </a:r>
            <a:r>
              <a:rPr lang="cs-CZ" sz="1400" dirty="0" err="1"/>
              <a:t>plazmocelulární</a:t>
            </a:r>
            <a:r>
              <a:rPr lang="cs-CZ" sz="1400" dirty="0"/>
              <a:t> leukémií</a:t>
            </a:r>
          </a:p>
          <a:p>
            <a:r>
              <a:rPr lang="cs-CZ" sz="1400" dirty="0"/>
              <a:t>Standardní je odběr kostní dřeně.</a:t>
            </a:r>
          </a:p>
          <a:p>
            <a:r>
              <a:rPr lang="cs-CZ" sz="1400" dirty="0"/>
              <a:t>BMS se dlouhodobě věnuje problematice tzv. </a:t>
            </a:r>
            <a:r>
              <a:rPr lang="cs-CZ" sz="1400" dirty="0">
                <a:solidFill>
                  <a:srgbClr val="FF00FF"/>
                </a:solidFill>
              </a:rPr>
              <a:t>tekutých biopsií (biopsie z tělních tekutin),</a:t>
            </a:r>
            <a:r>
              <a:rPr lang="cs-CZ" sz="1400" dirty="0"/>
              <a:t> které jsou šetrnější pro pacienty a v budoucnu by mohly zastoupit dosavadní invazivní metody vzhledem k tomu, že mohou zahrnout celou heterogenitu nádoru. BMS se zaměřuje především na analýzu </a:t>
            </a:r>
            <a:r>
              <a:rPr lang="cs-CZ" sz="1400" dirty="0">
                <a:solidFill>
                  <a:srgbClr val="FF00FF"/>
                </a:solidFill>
              </a:rPr>
              <a:t>nekódujících molekul RNA.</a:t>
            </a:r>
          </a:p>
          <a:p>
            <a:pPr marL="0" indent="0">
              <a:buNone/>
            </a:pPr>
            <a:endParaRPr lang="cs-CZ" sz="800" dirty="0"/>
          </a:p>
          <a:p>
            <a:endParaRPr lang="cs-CZ" sz="800" b="1" dirty="0"/>
          </a:p>
          <a:p>
            <a:pPr marL="0" indent="0">
              <a:buNone/>
            </a:pPr>
            <a:r>
              <a:rPr lang="cs-CZ" sz="1400" b="1" dirty="0">
                <a:hlinkClick r:id="rId4"/>
              </a:rPr>
              <a:t>Výzkumná skupina Kateřiny Kaňkové: Molekulární patofyziologie diabetických komplikací</a:t>
            </a:r>
            <a:endParaRPr lang="cs-CZ" sz="1400" b="1" dirty="0"/>
          </a:p>
          <a:p>
            <a:r>
              <a:rPr lang="cs-CZ" sz="1400" dirty="0"/>
              <a:t>(A) studium procesů, kterými </a:t>
            </a:r>
            <a:r>
              <a:rPr lang="cs-CZ" sz="1400" b="1" dirty="0">
                <a:solidFill>
                  <a:srgbClr val="FF00FF"/>
                </a:solidFill>
              </a:rPr>
              <a:t>chronická porucha glukózového metabolismu </a:t>
            </a:r>
            <a:r>
              <a:rPr lang="cs-CZ" sz="1400" dirty="0"/>
              <a:t>(ale nejen toho) vede k rozvoji jeho pozdních komplikací, a to zejména </a:t>
            </a:r>
            <a:r>
              <a:rPr lang="cs-CZ" sz="1400" b="1" dirty="0">
                <a:solidFill>
                  <a:srgbClr val="FF00FF"/>
                </a:solidFill>
              </a:rPr>
              <a:t>diabetické nemoci ledvin</a:t>
            </a:r>
            <a:r>
              <a:rPr lang="cs-CZ" sz="1400" dirty="0">
                <a:solidFill>
                  <a:srgbClr val="FF00FF"/>
                </a:solidFill>
              </a:rPr>
              <a:t> </a:t>
            </a:r>
            <a:r>
              <a:rPr lang="cs-CZ" sz="1400" dirty="0"/>
              <a:t>(angl. </a:t>
            </a:r>
            <a:r>
              <a:rPr lang="cs-CZ" sz="1400" dirty="0" err="1"/>
              <a:t>diabetic</a:t>
            </a:r>
            <a:r>
              <a:rPr lang="cs-CZ" sz="1400" dirty="0"/>
              <a:t> </a:t>
            </a:r>
            <a:r>
              <a:rPr lang="cs-CZ" sz="1400" dirty="0" err="1"/>
              <a:t>kidney</a:t>
            </a:r>
            <a:r>
              <a:rPr lang="cs-CZ" sz="1400" dirty="0"/>
              <a:t> </a:t>
            </a:r>
            <a:r>
              <a:rPr lang="cs-CZ" sz="1400" dirty="0" err="1"/>
              <a:t>disease</a:t>
            </a:r>
            <a:r>
              <a:rPr lang="cs-CZ" sz="1400" dirty="0"/>
              <a:t>, DKD). DKD představuje velmi závažnou komplikaci cukrovky zvyšující kardiovaskulární riziko a významně zhoršující kvalitu života diabetiků. Věnujeme se problematice </a:t>
            </a:r>
            <a:r>
              <a:rPr lang="cs-CZ" sz="1400" dirty="0" err="1"/>
              <a:t>gluko</a:t>
            </a:r>
            <a:r>
              <a:rPr lang="cs-CZ" sz="1400" dirty="0"/>
              <a:t>- a </a:t>
            </a:r>
            <a:r>
              <a:rPr lang="cs-CZ" sz="1400" dirty="0" err="1"/>
              <a:t>lipotoxicity</a:t>
            </a:r>
            <a:r>
              <a:rPr lang="cs-CZ" sz="1400" dirty="0"/>
              <a:t>, reaktivních metabolitů, thiaminovému metabolismu a pentózovému cyklu, genetické determinace aktivity těchto procesů apod. </a:t>
            </a:r>
          </a:p>
          <a:p>
            <a:r>
              <a:rPr lang="cs-CZ" sz="1400" dirty="0"/>
              <a:t>(B) problematika patofyziologie </a:t>
            </a:r>
            <a:r>
              <a:rPr lang="cs-CZ" sz="1400" b="1" dirty="0"/>
              <a:t>gestačního diabetu (GDM</a:t>
            </a:r>
            <a:r>
              <a:rPr lang="cs-CZ" sz="1400" dirty="0"/>
              <a:t>), konkrétně možnosti </a:t>
            </a:r>
            <a:r>
              <a:rPr lang="cs-CZ" sz="1400" dirty="0">
                <a:solidFill>
                  <a:srgbClr val="FF00FF"/>
                </a:solidFill>
              </a:rPr>
              <a:t>predikovat míru poruchy glukózové tolerance po porodu a otázka dopadu GDM na vývoj potomka GDM matky</a:t>
            </a:r>
            <a:endParaRPr lang="cs-CZ" sz="1400" dirty="0"/>
          </a:p>
          <a:p>
            <a:r>
              <a:rPr lang="cs-CZ" sz="1400" dirty="0"/>
              <a:t>(C) vlivu </a:t>
            </a:r>
            <a:r>
              <a:rPr lang="cs-CZ" sz="1400" b="1" dirty="0"/>
              <a:t>diabetického mikroprostředí na vznik a rozvoj nádorů </a:t>
            </a:r>
            <a:r>
              <a:rPr lang="cs-CZ" sz="1400" dirty="0"/>
              <a:t>(zejm. kolorektálního karcinomu). </a:t>
            </a:r>
            <a:endParaRPr lang="cs-CZ" sz="1400" b="1" dirty="0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25760" y="214021"/>
            <a:ext cx="8694712" cy="476250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Výzkum - Ústav patologické fyziologie</a:t>
            </a:r>
            <a:endParaRPr lang="en-GB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2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4500" b="1" dirty="0">
                <a:hlinkClick r:id="rId2"/>
              </a:rPr>
              <a:t>Výzkumná skupina Moniky Pávkové Goldbergové: Kovy v medicíně</a:t>
            </a:r>
            <a:endParaRPr lang="cs-CZ" sz="4500" b="1" dirty="0"/>
          </a:p>
          <a:p>
            <a:r>
              <a:rPr lang="cs-CZ" sz="4000" dirty="0"/>
              <a:t>zaměřena na problematiku základního a aplikovaného výzkumu v oblasti kovů využívaných v </a:t>
            </a:r>
            <a:r>
              <a:rPr lang="cs-CZ" sz="4000" dirty="0" err="1"/>
              <a:t>implantologii</a:t>
            </a:r>
            <a:r>
              <a:rPr lang="cs-CZ" sz="4000" dirty="0"/>
              <a:t> a </a:t>
            </a:r>
            <a:r>
              <a:rPr lang="cs-CZ" sz="4000" dirty="0" err="1"/>
              <a:t>nanostruktur</a:t>
            </a:r>
            <a:r>
              <a:rPr lang="cs-CZ" sz="4000" dirty="0"/>
              <a:t> (</a:t>
            </a:r>
            <a:r>
              <a:rPr lang="cs-CZ" sz="4000" b="1" dirty="0">
                <a:solidFill>
                  <a:srgbClr val="FF00FF"/>
                </a:solidFill>
              </a:rPr>
              <a:t>nanočástic a </a:t>
            </a:r>
            <a:r>
              <a:rPr lang="cs-CZ" sz="4000" b="1" dirty="0" err="1">
                <a:solidFill>
                  <a:srgbClr val="FF00FF"/>
                </a:solidFill>
              </a:rPr>
              <a:t>nanostrukturovaných</a:t>
            </a:r>
            <a:r>
              <a:rPr lang="cs-CZ" sz="4000" b="1" dirty="0">
                <a:solidFill>
                  <a:srgbClr val="FF00FF"/>
                </a:solidFill>
              </a:rPr>
              <a:t> povrchů) </a:t>
            </a:r>
            <a:r>
              <a:rPr lang="cs-CZ" sz="4000" dirty="0"/>
              <a:t>a jejich vlivu na organismus, a to zejména na úrovni buněčné a tkáňové. </a:t>
            </a:r>
          </a:p>
          <a:p>
            <a:r>
              <a:rPr lang="cs-CZ" sz="4000" dirty="0"/>
              <a:t> </a:t>
            </a:r>
          </a:p>
          <a:p>
            <a:pPr marL="0" indent="0">
              <a:buNone/>
            </a:pPr>
            <a:r>
              <a:rPr lang="cs-CZ" sz="4500" b="1" dirty="0">
                <a:hlinkClick r:id="rId3"/>
              </a:rPr>
              <a:t>Výzkumná skupina Kamila Ďuriše: Subarachnoidální krvácení</a:t>
            </a:r>
            <a:endParaRPr lang="cs-CZ" sz="4500" b="1" dirty="0"/>
          </a:p>
          <a:p>
            <a:r>
              <a:rPr lang="cs-CZ" sz="4000" dirty="0"/>
              <a:t>patofyziologie subarachnoidálního krvácení (experimentální i klinický charakter ve spolupráci s Neurochirurgickou klinikou FN Brno)</a:t>
            </a:r>
          </a:p>
          <a:p>
            <a:r>
              <a:rPr lang="cs-CZ" sz="4000" dirty="0"/>
              <a:t>studium </a:t>
            </a:r>
            <a:r>
              <a:rPr lang="cs-CZ" sz="4000" b="1" dirty="0">
                <a:solidFill>
                  <a:srgbClr val="FF00FF"/>
                </a:solidFill>
              </a:rPr>
              <a:t>rozvoje časné zánětlivé odpovědi v mozku </a:t>
            </a:r>
            <a:r>
              <a:rPr lang="cs-CZ" sz="4000" dirty="0"/>
              <a:t>i v celém organizmu v důsledku subarachnoidálního krvácení</a:t>
            </a:r>
          </a:p>
          <a:p>
            <a:r>
              <a:rPr lang="cs-CZ" sz="4000" dirty="0"/>
              <a:t>dynamika zánětlivé odpovědi po subarachnoidálním krvácení, závislost na tíži krvácení apod., </a:t>
            </a:r>
          </a:p>
          <a:p>
            <a:r>
              <a:rPr lang="cs-CZ" sz="4000" dirty="0"/>
              <a:t>(regulace/deregulace zánětlivé odpovědi, evoluční koncept imunitní reakce apod.)</a:t>
            </a:r>
          </a:p>
          <a:p>
            <a:r>
              <a:rPr lang="cs-CZ" sz="4000" dirty="0"/>
              <a:t>studium možností potlačení neadekvátní imunitní reakce - možnostmi </a:t>
            </a:r>
            <a:r>
              <a:rPr lang="cs-CZ" sz="4000" b="1" dirty="0" err="1">
                <a:solidFill>
                  <a:srgbClr val="FF00FF"/>
                </a:solidFill>
              </a:rPr>
              <a:t>imunomodulace</a:t>
            </a:r>
            <a:r>
              <a:rPr lang="cs-CZ" sz="4000" b="1" dirty="0">
                <a:solidFill>
                  <a:srgbClr val="FF00FF"/>
                </a:solidFill>
              </a:rPr>
              <a:t> </a:t>
            </a:r>
            <a:r>
              <a:rPr lang="cs-CZ" sz="4000" dirty="0"/>
              <a:t>pomocí stimulace </a:t>
            </a:r>
            <a:r>
              <a:rPr lang="cs-CZ" sz="4000" dirty="0" err="1"/>
              <a:t>nervus</a:t>
            </a:r>
            <a:r>
              <a:rPr lang="cs-CZ" sz="4000" dirty="0"/>
              <a:t> vagus. Efekt </a:t>
            </a:r>
            <a:r>
              <a:rPr lang="cs-CZ" sz="4000" b="1" dirty="0" err="1">
                <a:solidFill>
                  <a:srgbClr val="FF00FF"/>
                </a:solidFill>
              </a:rPr>
              <a:t>vágové</a:t>
            </a:r>
            <a:r>
              <a:rPr lang="cs-CZ" sz="4000" b="1" dirty="0">
                <a:solidFill>
                  <a:srgbClr val="FF00FF"/>
                </a:solidFill>
              </a:rPr>
              <a:t> stimulace </a:t>
            </a:r>
            <a:r>
              <a:rPr lang="cs-CZ" sz="4000" dirty="0"/>
              <a:t>na potlačení zánětu je studován jak u zánětu obecně (sepse), tak i specificky u zánětu po subarachnoidálním krvácení. Vedle přímé stimulace se skupina věnuje i studiu efektu stimulace nepřímé, která je neinvazivní, a z toho důvodu má velký klinický potenciál</a:t>
            </a:r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432" y="5013176"/>
            <a:ext cx="2814712" cy="1407356"/>
          </a:xfrm>
          <a:prstGeom prst="rect">
            <a:avLst/>
          </a:prstGeom>
        </p:spPr>
      </p:pic>
      <p:sp>
        <p:nvSpPr>
          <p:cNvPr id="6" name="Nadpis 1"/>
          <p:cNvSpPr txBox="1">
            <a:spLocks noGrp="1"/>
          </p:cNvSpPr>
          <p:nvPr>
            <p:ph type="title"/>
          </p:nvPr>
        </p:nvSpPr>
        <p:spPr>
          <a:xfrm>
            <a:off x="125760" y="214021"/>
            <a:ext cx="8694712" cy="476250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Výzkum - Ústav patologické fyziologie</a:t>
            </a:r>
            <a:endParaRPr lang="en-GB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99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056" y="1168015"/>
            <a:ext cx="5328592" cy="572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hlinkClick r:id="rId2"/>
              </a:rPr>
              <a:t>Výzkumná skupina Michala Masaříka: </a:t>
            </a:r>
            <a:r>
              <a:rPr lang="cs-CZ" sz="1800" b="1" dirty="0" err="1">
                <a:hlinkClick r:id="rId2"/>
              </a:rPr>
              <a:t>Cancer</a:t>
            </a:r>
            <a:r>
              <a:rPr lang="cs-CZ" sz="1800" b="1" dirty="0">
                <a:hlinkClick r:id="rId2"/>
              </a:rPr>
              <a:t> </a:t>
            </a:r>
            <a:r>
              <a:rPr lang="cs-CZ" sz="1800" b="1" dirty="0" err="1">
                <a:hlinkClick r:id="rId2"/>
              </a:rPr>
              <a:t>Research</a:t>
            </a:r>
            <a:r>
              <a:rPr lang="cs-CZ" sz="1800" b="1" dirty="0">
                <a:hlinkClick r:id="rId2"/>
              </a:rPr>
              <a:t> </a:t>
            </a:r>
            <a:r>
              <a:rPr lang="cs-CZ" sz="1800" b="1" dirty="0" err="1">
                <a:hlinkClick r:id="rId2"/>
              </a:rPr>
              <a:t>Lab</a:t>
            </a:r>
            <a:endParaRPr lang="cs-CZ" sz="1800" b="1" dirty="0"/>
          </a:p>
          <a:p>
            <a:r>
              <a:rPr lang="cs-CZ" sz="1800" dirty="0"/>
              <a:t>primární výzkumu v oblasti biomarkerů karcinomu prostaty, prsu či </a:t>
            </a:r>
            <a:r>
              <a:rPr lang="cs-CZ" sz="1800" dirty="0" err="1"/>
              <a:t>spinocelulární</a:t>
            </a:r>
            <a:r>
              <a:rPr lang="cs-CZ" sz="1800" dirty="0"/>
              <a:t> karcinomy v oblasti hlavy a krku</a:t>
            </a:r>
          </a:p>
          <a:p>
            <a:r>
              <a:rPr lang="cs-CZ" sz="1800" dirty="0"/>
              <a:t>analýza </a:t>
            </a:r>
            <a:r>
              <a:rPr lang="cs-CZ" sz="1800" dirty="0">
                <a:solidFill>
                  <a:srgbClr val="FF00FF"/>
                </a:solidFill>
              </a:rPr>
              <a:t>rezistence nádorových buněk </a:t>
            </a:r>
            <a:r>
              <a:rPr lang="cs-CZ" sz="1800" dirty="0"/>
              <a:t>vůči terapii </a:t>
            </a:r>
          </a:p>
          <a:p>
            <a:r>
              <a:rPr lang="cs-CZ" sz="1800" dirty="0"/>
              <a:t>analýza </a:t>
            </a:r>
            <a:r>
              <a:rPr lang="cs-CZ" sz="1800" dirty="0">
                <a:solidFill>
                  <a:srgbClr val="FF00FF"/>
                </a:solidFill>
              </a:rPr>
              <a:t>buněčné smrti </a:t>
            </a:r>
            <a:r>
              <a:rPr lang="cs-CZ" sz="1800" dirty="0"/>
              <a:t>a genové exprese</a:t>
            </a:r>
          </a:p>
          <a:p>
            <a:r>
              <a:rPr lang="cs-CZ" sz="1800" dirty="0"/>
              <a:t>nové biofyzikální techniky pro detekci </a:t>
            </a:r>
            <a:r>
              <a:rPr lang="cs-CZ" sz="1800" dirty="0" err="1"/>
              <a:t>biomakromolekul</a:t>
            </a:r>
            <a:endParaRPr lang="cs-CZ" sz="1800" dirty="0"/>
          </a:p>
          <a:p>
            <a:r>
              <a:rPr lang="cs-CZ" sz="1800" dirty="0"/>
              <a:t>testování nových protinádorových léčiv a jejich nosičů - </a:t>
            </a:r>
            <a:r>
              <a:rPr lang="cs-CZ" sz="1800" dirty="0" err="1">
                <a:solidFill>
                  <a:srgbClr val="FF00FF"/>
                </a:solidFill>
              </a:rPr>
              <a:t>migrastatika</a:t>
            </a:r>
            <a:endParaRPr lang="cs-CZ" sz="1800" dirty="0">
              <a:solidFill>
                <a:srgbClr val="FF00FF"/>
              </a:solidFill>
            </a:endParaRPr>
          </a:p>
          <a:p>
            <a:endParaRPr lang="cs-CZ" sz="1800" dirty="0"/>
          </a:p>
          <a:p>
            <a:r>
              <a:rPr lang="cs-CZ" sz="1800" b="1" dirty="0">
                <a:hlinkClick r:id="rId2"/>
              </a:rPr>
              <a:t>Divize „live-cell“ biomarkerů nádorových stavů </a:t>
            </a:r>
          </a:p>
          <a:p>
            <a:r>
              <a:rPr lang="cs-CZ" sz="1800" b="1" dirty="0">
                <a:hlinkClick r:id="rId2"/>
              </a:rPr>
              <a:t>Divize buněčná mechanika </a:t>
            </a:r>
          </a:p>
          <a:p>
            <a:r>
              <a:rPr lang="cs-CZ" sz="1800" b="1" dirty="0">
                <a:hlinkClick r:id="rId2"/>
              </a:rPr>
              <a:t>Divize analýzy buněčných smrtí </a:t>
            </a:r>
          </a:p>
          <a:p>
            <a:r>
              <a:rPr lang="cs-CZ" sz="1800" b="1" dirty="0">
                <a:hlinkClick r:id="rId2"/>
              </a:rPr>
              <a:t>Divize biostatistiky, strojového učení a analýzy obrazu </a:t>
            </a:r>
          </a:p>
          <a:p>
            <a:r>
              <a:rPr lang="cs-CZ" sz="1800" b="1" dirty="0">
                <a:hlinkClick r:id="rId2"/>
              </a:rPr>
              <a:t>Divize analýzy a testování nových léčiv a jejich </a:t>
            </a:r>
            <a:r>
              <a:rPr lang="cs-CZ" sz="1800" b="1" dirty="0" err="1">
                <a:hlinkClick r:id="rId2"/>
              </a:rPr>
              <a:t>nanonosičů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648" y="2924944"/>
            <a:ext cx="3407116" cy="3419106"/>
          </a:xfrm>
          <a:prstGeom prst="rect">
            <a:avLst/>
          </a:prstGeom>
        </p:spPr>
      </p:pic>
      <p:sp>
        <p:nvSpPr>
          <p:cNvPr id="5" name="Nadpis 1"/>
          <p:cNvSpPr txBox="1">
            <a:spLocks noGrp="1"/>
          </p:cNvSpPr>
          <p:nvPr>
            <p:ph type="title"/>
          </p:nvPr>
        </p:nvSpPr>
        <p:spPr>
          <a:xfrm>
            <a:off x="125760" y="214021"/>
            <a:ext cx="8694712" cy="476250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Výzkum - Ústav patologické fyziologie</a:t>
            </a:r>
            <a:endParaRPr lang="en-GB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55" y="4509120"/>
            <a:ext cx="2974082" cy="22200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62" y="4187147"/>
            <a:ext cx="3031642" cy="22629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66" y="255689"/>
            <a:ext cx="5362340" cy="3647915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349" y="72007"/>
            <a:ext cx="3601385" cy="45465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03605"/>
            <a:ext cx="2830066" cy="28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5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19" y="112762"/>
            <a:ext cx="8496944" cy="1392048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9525">
              <a:spcBef>
                <a:spcPts val="255"/>
              </a:spcBef>
              <a:tabLst>
                <a:tab pos="144304" algn="l"/>
              </a:tabLst>
            </a:pPr>
            <a:r>
              <a:rPr sz="2100" dirty="0" err="1" smtClean="0">
                <a:latin typeface="Arial"/>
                <a:cs typeface="Arial"/>
              </a:rPr>
              <a:t>Slina</a:t>
            </a:r>
            <a:r>
              <a:rPr sz="2100" spc="-71" dirty="0" smtClean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jako</a:t>
            </a:r>
            <a:r>
              <a:rPr sz="2100" spc="-68" dirty="0">
                <a:latin typeface="Arial"/>
                <a:cs typeface="Arial"/>
              </a:rPr>
              <a:t> </a:t>
            </a:r>
            <a:r>
              <a:rPr sz="2100" dirty="0" err="1">
                <a:latin typeface="Arial"/>
                <a:cs typeface="Arial"/>
              </a:rPr>
              <a:t>diagnostické</a:t>
            </a:r>
            <a:r>
              <a:rPr sz="2100" spc="-68" dirty="0">
                <a:latin typeface="Arial"/>
                <a:cs typeface="Arial"/>
              </a:rPr>
              <a:t> </a:t>
            </a:r>
            <a:r>
              <a:rPr sz="2100" spc="-8" dirty="0" smtClean="0">
                <a:latin typeface="Arial"/>
                <a:cs typeface="Arial"/>
              </a:rPr>
              <a:t>medium</a:t>
            </a:r>
            <a:r>
              <a:rPr lang="cs-CZ" sz="2100" spc="-8" dirty="0" smtClean="0">
                <a:latin typeface="Arial"/>
                <a:cs typeface="Arial"/>
              </a:rPr>
              <a:t> </a:t>
            </a:r>
            <a:r>
              <a:rPr sz="2100" dirty="0" smtClean="0">
                <a:latin typeface="Arial"/>
                <a:cs typeface="Arial"/>
              </a:rPr>
              <a:t>–</a:t>
            </a:r>
            <a:r>
              <a:rPr lang="cs-CZ" sz="2100" dirty="0" smtClean="0">
                <a:latin typeface="Arial"/>
                <a:cs typeface="Arial"/>
              </a:rPr>
              <a:t> </a:t>
            </a:r>
            <a:r>
              <a:rPr sz="2100" spc="-8" dirty="0" smtClean="0">
                <a:latin typeface="Arial"/>
                <a:cs typeface="Arial"/>
              </a:rPr>
              <a:t>biomarker</a:t>
            </a:r>
            <a:r>
              <a:rPr lang="cs-CZ" sz="2100" spc="-8" dirty="0">
                <a:latin typeface="Arial"/>
                <a:cs typeface="Arial"/>
              </a:rPr>
              <a:t>y onemocnění</a:t>
            </a:r>
            <a:endParaRPr sz="2100" dirty="0">
              <a:latin typeface="Arial"/>
              <a:cs typeface="Arial"/>
            </a:endParaRPr>
          </a:p>
          <a:p>
            <a:pPr marL="199073">
              <a:spcBef>
                <a:spcPts val="934"/>
              </a:spcBef>
              <a:tabLst>
                <a:tab pos="332899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dirty="0">
                <a:latin typeface="Arial"/>
                <a:cs typeface="Arial"/>
              </a:rPr>
              <a:t>autoimunitní</a:t>
            </a:r>
            <a:r>
              <a:rPr sz="1500" spc="-49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onemocnění</a:t>
            </a:r>
            <a:endParaRPr sz="1500" dirty="0">
              <a:latin typeface="Arial"/>
              <a:cs typeface="Arial"/>
            </a:endParaRPr>
          </a:p>
          <a:p>
            <a:pPr marL="641508" marR="343376">
              <a:spcBef>
                <a:spcPts val="11"/>
              </a:spcBef>
            </a:pPr>
            <a:r>
              <a:rPr sz="1200" dirty="0">
                <a:latin typeface="Arial"/>
                <a:cs typeface="Arial"/>
              </a:rPr>
              <a:t>Sjögrenův</a:t>
            </a:r>
            <a:r>
              <a:rPr sz="1200" spc="-5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syndrom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α-</a:t>
            </a:r>
            <a:r>
              <a:rPr sz="1200" dirty="0">
                <a:latin typeface="Arial"/>
                <a:cs typeface="Arial"/>
              </a:rPr>
              <a:t>amyláza,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karbonická</a:t>
            </a:r>
            <a:r>
              <a:rPr sz="1200" spc="-5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anhydráza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VI, </a:t>
            </a:r>
            <a:r>
              <a:rPr sz="1200" dirty="0">
                <a:latin typeface="Arial"/>
                <a:cs typeface="Arial"/>
              </a:rPr>
              <a:t>laktoferin,</a:t>
            </a:r>
            <a:r>
              <a:rPr sz="1200" spc="-64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β2-mikroglobulin</a:t>
            </a:r>
            <a:endParaRPr sz="1200" dirty="0">
              <a:latin typeface="Arial"/>
              <a:cs typeface="Arial"/>
            </a:endParaRPr>
          </a:p>
          <a:p>
            <a:pPr marL="199073">
              <a:spcBef>
                <a:spcPts val="708"/>
              </a:spcBef>
              <a:tabLst>
                <a:tab pos="332899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dirty="0">
                <a:latin typeface="Arial"/>
                <a:cs typeface="Arial"/>
              </a:rPr>
              <a:t>neurodegenerativní</a:t>
            </a:r>
            <a:r>
              <a:rPr sz="1500" spc="-79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onemocnění</a:t>
            </a:r>
            <a:endParaRPr sz="1500" dirty="0">
              <a:latin typeface="Arial"/>
              <a:cs typeface="Arial"/>
            </a:endParaRPr>
          </a:p>
          <a:p>
            <a:pPr marL="641508">
              <a:spcBef>
                <a:spcPts val="11"/>
              </a:spcBef>
            </a:pPr>
            <a:r>
              <a:rPr sz="1200" dirty="0">
                <a:latin typeface="Arial"/>
                <a:cs typeface="Arial"/>
              </a:rPr>
              <a:t>Alzheimerova</a:t>
            </a:r>
            <a:r>
              <a:rPr sz="1200" spc="-5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choroba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4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celkový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tau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protein,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 err="1">
                <a:latin typeface="Arial"/>
                <a:cs typeface="Arial"/>
              </a:rPr>
              <a:t>fosforylovaný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19" dirty="0" smtClean="0">
                <a:latin typeface="Arial"/>
                <a:cs typeface="Arial"/>
              </a:rPr>
              <a:t>tau</a:t>
            </a:r>
            <a:r>
              <a:rPr lang="cs-CZ" sz="1200" spc="-19" dirty="0" smtClean="0">
                <a:latin typeface="Arial"/>
                <a:cs typeface="Arial"/>
              </a:rPr>
              <a:t> </a:t>
            </a:r>
            <a:r>
              <a:rPr sz="1200" dirty="0" smtClean="0">
                <a:latin typeface="Arial"/>
                <a:cs typeface="Arial"/>
              </a:rPr>
              <a:t>protein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8" dirty="0">
                <a:latin typeface="Arial"/>
                <a:cs typeface="Arial"/>
              </a:rPr>
              <a:t>amyloid-</a:t>
            </a:r>
            <a:r>
              <a:rPr sz="1200" dirty="0">
                <a:latin typeface="Arial"/>
                <a:cs typeface="Arial"/>
              </a:rPr>
              <a:t>β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alfa-synuklein</a:t>
            </a:r>
            <a:endParaRPr sz="1200" dirty="0">
              <a:latin typeface="Arial"/>
              <a:cs typeface="Arial"/>
            </a:endParaRPr>
          </a:p>
        </p:txBody>
      </p:sp>
      <p:sp useBgFill="1">
        <p:nvSpPr>
          <p:cNvPr id="4" name="object 4"/>
          <p:cNvSpPr txBox="1"/>
          <p:nvPr/>
        </p:nvSpPr>
        <p:spPr>
          <a:xfrm>
            <a:off x="395536" y="1504810"/>
            <a:ext cx="8484394" cy="2397771"/>
          </a:xfrm>
          <a:prstGeom prst="rect">
            <a:avLst/>
          </a:prstGeom>
        </p:spPr>
        <p:txBody>
          <a:bodyPr vert="horz" wrap="square" lIns="0" tIns="21907" rIns="0" bIns="0" rtlCol="0">
            <a:spAutoFit/>
          </a:bodyPr>
          <a:lstStyle/>
          <a:p>
            <a:pPr marL="28575">
              <a:spcBef>
                <a:spcPts val="172"/>
              </a:spcBef>
              <a:tabLst>
                <a:tab pos="161925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dirty="0">
                <a:latin typeface="Arial"/>
                <a:cs typeface="Arial"/>
              </a:rPr>
              <a:t>genetické</a:t>
            </a:r>
            <a:r>
              <a:rPr sz="1500" spc="-49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onemocnění</a:t>
            </a:r>
            <a:endParaRPr sz="1500" dirty="0">
              <a:latin typeface="Arial"/>
              <a:cs typeface="Arial"/>
            </a:endParaRPr>
          </a:p>
          <a:p>
            <a:pPr marL="2238375">
              <a:lnSpc>
                <a:spcPts val="446"/>
              </a:lnSpc>
              <a:spcBef>
                <a:spcPts val="64"/>
              </a:spcBef>
            </a:pPr>
            <a:r>
              <a:rPr sz="788" spc="-19" dirty="0">
                <a:latin typeface="Arial"/>
                <a:cs typeface="Arial"/>
              </a:rPr>
              <a:t>2-</a:t>
            </a:r>
            <a:endParaRPr sz="788" dirty="0">
              <a:latin typeface="Arial"/>
              <a:cs typeface="Arial"/>
            </a:endParaRPr>
          </a:p>
          <a:p>
            <a:pPr marL="471011">
              <a:lnSpc>
                <a:spcPts val="941"/>
              </a:lnSpc>
            </a:pPr>
            <a:r>
              <a:rPr sz="1200" dirty="0">
                <a:latin typeface="Arial"/>
                <a:cs typeface="Arial"/>
              </a:rPr>
              <a:t>cystická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fibróza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</a:t>
            </a:r>
            <a:r>
              <a:rPr sz="1181" baseline="-21164" dirty="0">
                <a:latin typeface="Arial"/>
                <a:cs typeface="Arial"/>
              </a:rPr>
              <a:t>4</a:t>
            </a:r>
            <a:r>
              <a:rPr sz="1181" spc="157" baseline="-21164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Cl,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↓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objem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slin,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močovina,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kyselina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močová,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prostaglandin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E</a:t>
            </a:r>
            <a:r>
              <a:rPr sz="1181" spc="-28" baseline="-21164" dirty="0">
                <a:latin typeface="Arial"/>
                <a:cs typeface="Arial"/>
              </a:rPr>
              <a:t>2</a:t>
            </a:r>
            <a:endParaRPr sz="1181" baseline="-21164" dirty="0">
              <a:latin typeface="Arial"/>
              <a:cs typeface="Arial"/>
            </a:endParaRPr>
          </a:p>
          <a:p>
            <a:pPr marL="28575">
              <a:spcBef>
                <a:spcPts val="708"/>
              </a:spcBef>
              <a:tabLst>
                <a:tab pos="161925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spc="-8" dirty="0">
                <a:latin typeface="Arial"/>
                <a:cs typeface="Arial"/>
              </a:rPr>
              <a:t>rakovina</a:t>
            </a:r>
            <a:endParaRPr sz="1500" dirty="0">
              <a:latin typeface="Arial"/>
              <a:cs typeface="Arial"/>
            </a:endParaRPr>
          </a:p>
          <a:p>
            <a:pPr marL="471011" marR="22860">
              <a:spcBef>
                <a:spcPts val="15"/>
              </a:spcBef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spinocelulární</a:t>
            </a:r>
            <a:r>
              <a:rPr sz="12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karcinom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IL-</a:t>
            </a:r>
            <a:r>
              <a:rPr sz="1200" dirty="0">
                <a:latin typeface="Arial"/>
                <a:cs typeface="Arial"/>
              </a:rPr>
              <a:t>8,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IL-</a:t>
            </a:r>
            <a:r>
              <a:rPr sz="1200" dirty="0">
                <a:latin typeface="Arial"/>
                <a:cs typeface="Arial"/>
              </a:rPr>
              <a:t>6,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IL-</a:t>
            </a:r>
            <a:r>
              <a:rPr sz="1200" dirty="0">
                <a:latin typeface="Arial"/>
                <a:cs typeface="Arial"/>
              </a:rPr>
              <a:t>1</a:t>
            </a:r>
            <a:r>
              <a:rPr sz="1200" i="1" dirty="0">
                <a:latin typeface="Arial"/>
                <a:cs typeface="Arial"/>
              </a:rPr>
              <a:t>β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8" dirty="0">
                <a:latin typeface="Arial"/>
                <a:cs typeface="Arial"/>
              </a:rPr>
              <a:t> IL-</a:t>
            </a:r>
            <a:r>
              <a:rPr sz="1200" dirty="0">
                <a:latin typeface="Arial"/>
                <a:cs typeface="Arial"/>
              </a:rPr>
              <a:t>4,</a:t>
            </a:r>
            <a:r>
              <a:rPr sz="1200" spc="-8" dirty="0">
                <a:latin typeface="Arial"/>
                <a:cs typeface="Arial"/>
              </a:rPr>
              <a:t> IL-</a:t>
            </a:r>
            <a:r>
              <a:rPr sz="1200" dirty="0">
                <a:latin typeface="Arial"/>
                <a:cs typeface="Arial"/>
              </a:rPr>
              <a:t>1,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VEGF,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HER2,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tissue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polypeptide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antigen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(TPA)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EGFR,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LDH, N-α-</a:t>
            </a:r>
            <a:r>
              <a:rPr sz="1200" dirty="0">
                <a:latin typeface="Arial"/>
                <a:cs typeface="Arial"/>
              </a:rPr>
              <a:t>acetyltransferase</a:t>
            </a:r>
            <a:r>
              <a:rPr sz="1200" spc="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10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protein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(Naa10p),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carcinoembryonic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antigen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(CEA)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protein,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serum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basic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fibroblast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growth </a:t>
            </a:r>
            <a:r>
              <a:rPr sz="1200" dirty="0">
                <a:latin typeface="Arial"/>
                <a:cs typeface="Arial"/>
              </a:rPr>
              <a:t>factor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(bFGF),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transferin,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cyklin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Maspin,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 err="1">
                <a:latin typeface="Arial"/>
                <a:cs typeface="Arial"/>
              </a:rPr>
              <a:t>specifické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 err="1">
                <a:latin typeface="Arial"/>
                <a:cs typeface="Arial"/>
              </a:rPr>
              <a:t>mR</a:t>
            </a:r>
            <a:r>
              <a:rPr lang="cs-CZ" sz="1200" dirty="0">
                <a:latin typeface="Arial"/>
                <a:cs typeface="Arial"/>
              </a:rPr>
              <a:t>NA</a:t>
            </a:r>
            <a:endParaRPr sz="1200" dirty="0">
              <a:latin typeface="Arial"/>
              <a:cs typeface="Arial"/>
            </a:endParaRPr>
          </a:p>
          <a:p>
            <a:pPr marL="471011"/>
            <a:r>
              <a:rPr sz="12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r.</a:t>
            </a:r>
            <a:r>
              <a:rPr sz="1200" u="sng" spc="-8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prsu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-</a:t>
            </a:r>
            <a:r>
              <a:rPr sz="1200" spc="3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HER2/neu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(C-</a:t>
            </a:r>
            <a:r>
              <a:rPr sz="1200" spc="-8" dirty="0">
                <a:latin typeface="Arial"/>
                <a:cs typeface="Arial"/>
              </a:rPr>
              <a:t>erbB-</a:t>
            </a:r>
            <a:r>
              <a:rPr sz="1200" dirty="0">
                <a:latin typeface="Arial"/>
                <a:cs typeface="Arial"/>
              </a:rPr>
              <a:t>2),</a:t>
            </a:r>
            <a:r>
              <a:rPr sz="1200" spc="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VEGF,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EGF, specifické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mRNA,</a:t>
            </a:r>
            <a:r>
              <a:rPr sz="1200" spc="-8" dirty="0">
                <a:latin typeface="Arial"/>
                <a:cs typeface="Arial"/>
              </a:rPr>
              <a:t> autoprotilátky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proti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HER2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MUC-</a:t>
            </a:r>
            <a:r>
              <a:rPr sz="1200" spc="-38" dirty="0"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  <a:p>
            <a:pPr marL="471011" marR="122873"/>
            <a:r>
              <a:rPr sz="12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r.</a:t>
            </a:r>
            <a:r>
              <a:rPr sz="1200" u="sng" spc="-1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slinivky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transkriptomické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markery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mRNA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</a:t>
            </a:r>
            <a:r>
              <a:rPr sz="1200" i="1" dirty="0">
                <a:latin typeface="Arial"/>
                <a:cs typeface="Arial"/>
              </a:rPr>
              <a:t>KRAS,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MBD3L2,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ACRV1</a:t>
            </a:r>
            <a:r>
              <a:rPr sz="1200" i="1" spc="-3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DPM1</a:t>
            </a:r>
            <a:r>
              <a:rPr sz="1200" dirty="0">
                <a:latin typeface="Arial"/>
                <a:cs typeface="Arial"/>
              </a:rPr>
              <a:t>),</a:t>
            </a:r>
            <a:r>
              <a:rPr sz="1200" spc="-15" dirty="0">
                <a:latin typeface="Arial"/>
                <a:cs typeface="Arial"/>
              </a:rPr>
              <a:t> </a:t>
            </a:r>
            <a:endParaRPr lang="cs-CZ" sz="1200" spc="-15" dirty="0" smtClean="0">
              <a:latin typeface="Arial"/>
              <a:cs typeface="Arial"/>
            </a:endParaRPr>
          </a:p>
          <a:p>
            <a:pPr marL="471011" marR="122873"/>
            <a:r>
              <a:rPr sz="1200" dirty="0" err="1" smtClean="0">
                <a:latin typeface="Arial"/>
                <a:cs typeface="Arial"/>
              </a:rPr>
              <a:t>specifické</a:t>
            </a:r>
            <a:r>
              <a:rPr sz="1200" spc="-41" dirty="0" smtClean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miRNA,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laktoperoxidáza, </a:t>
            </a:r>
            <a:r>
              <a:rPr sz="1200" dirty="0">
                <a:latin typeface="Arial"/>
                <a:cs typeface="Arial"/>
              </a:rPr>
              <a:t>Cyklofilin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B,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Cytokeratiny (14,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16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17)</a:t>
            </a:r>
            <a:endParaRPr sz="1200" dirty="0">
              <a:latin typeface="Arial"/>
              <a:cs typeface="Arial"/>
            </a:endParaRPr>
          </a:p>
          <a:p>
            <a:pPr marL="28575">
              <a:lnSpc>
                <a:spcPts val="1789"/>
              </a:lnSpc>
              <a:tabLst>
                <a:tab pos="161925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spc="-8" dirty="0">
                <a:latin typeface="Arial"/>
                <a:cs typeface="Arial"/>
              </a:rPr>
              <a:t>alergie</a:t>
            </a:r>
            <a:endParaRPr sz="1500" dirty="0">
              <a:latin typeface="Arial"/>
              <a:cs typeface="Arial"/>
            </a:endParaRPr>
          </a:p>
          <a:p>
            <a:pPr marL="471011">
              <a:spcBef>
                <a:spcPts val="11"/>
              </a:spcBef>
            </a:pPr>
            <a:r>
              <a:rPr sz="1200" dirty="0">
                <a:latin typeface="Arial"/>
                <a:cs typeface="Arial"/>
              </a:rPr>
              <a:t>potravinová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alergie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-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IgE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spc="-15" dirty="0" smtClean="0">
                <a:latin typeface="Arial"/>
                <a:cs typeface="Arial"/>
              </a:rPr>
              <a:t>IgG</a:t>
            </a:r>
            <a:r>
              <a:rPr sz="1181" spc="-23" baseline="-21164" dirty="0" smtClean="0">
                <a:latin typeface="Arial"/>
                <a:cs typeface="Arial"/>
              </a:rPr>
              <a:t>1</a:t>
            </a:r>
            <a:endParaRPr lang="cs-CZ" sz="1181" spc="-23" baseline="-21164" dirty="0" smtClean="0">
              <a:latin typeface="Arial"/>
              <a:cs typeface="Arial"/>
            </a:endParaRPr>
          </a:p>
          <a:p>
            <a:pPr marL="471011">
              <a:spcBef>
                <a:spcPts val="11"/>
              </a:spcBef>
            </a:pPr>
            <a:endParaRPr sz="1181" baseline="-21164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4168" y="3212976"/>
            <a:ext cx="2730028" cy="2592288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202141" y="3779749"/>
            <a:ext cx="8546322" cy="304891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9073">
              <a:spcBef>
                <a:spcPts val="214"/>
              </a:spcBef>
              <a:tabLst>
                <a:tab pos="332899" algn="l"/>
              </a:tabLst>
            </a:pPr>
            <a:r>
              <a:rPr sz="1500" dirty="0" smtClean="0">
                <a:solidFill>
                  <a:srgbClr val="0000DC"/>
                </a:solidFill>
                <a:latin typeface="Arial"/>
                <a:cs typeface="Arial"/>
              </a:rPr>
              <a:t>̶</a:t>
            </a: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	</a:t>
            </a:r>
            <a:r>
              <a:rPr sz="1500" dirty="0">
                <a:latin typeface="Arial"/>
                <a:cs typeface="Arial"/>
              </a:rPr>
              <a:t>kardiovaskulární</a:t>
            </a:r>
            <a:r>
              <a:rPr sz="1500" spc="-56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onemocnění</a:t>
            </a:r>
            <a:endParaRPr sz="1500" dirty="0">
              <a:latin typeface="Arial"/>
              <a:cs typeface="Arial"/>
            </a:endParaRPr>
          </a:p>
          <a:p>
            <a:pPr marL="641508" marR="2837497">
              <a:spcBef>
                <a:spcPts val="11"/>
              </a:spcBef>
            </a:pPr>
            <a:r>
              <a:rPr sz="1200" spc="-8" dirty="0">
                <a:latin typeface="Arial"/>
                <a:cs typeface="Arial"/>
              </a:rPr>
              <a:t>CK-</a:t>
            </a:r>
            <a:r>
              <a:rPr sz="1200" dirty="0">
                <a:latin typeface="Arial"/>
                <a:cs typeface="Arial"/>
              </a:rPr>
              <a:t>MB,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myoglobin,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troponin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I,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myeloperoxidáza, </a:t>
            </a:r>
            <a:r>
              <a:rPr sz="1200" dirty="0">
                <a:latin typeface="Arial"/>
                <a:cs typeface="Arial"/>
              </a:rPr>
              <a:t>markery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zánětu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</a:t>
            </a:r>
            <a:r>
              <a:rPr sz="1200" dirty="0" smtClean="0">
                <a:latin typeface="Arial"/>
                <a:cs typeface="Arial"/>
              </a:rPr>
              <a:t>CRP,</a:t>
            </a:r>
            <a:r>
              <a:rPr lang="cs-CZ" sz="1200" dirty="0" smtClean="0">
                <a:latin typeface="Arial"/>
                <a:cs typeface="Arial"/>
              </a:rPr>
              <a:t> </a:t>
            </a:r>
            <a:r>
              <a:rPr sz="1200" spc="-8" dirty="0" smtClean="0">
                <a:latin typeface="Arial"/>
                <a:cs typeface="Arial"/>
              </a:rPr>
              <a:t>TNF-</a:t>
            </a:r>
            <a:r>
              <a:rPr sz="1200" dirty="0" smtClean="0">
                <a:latin typeface="Arial"/>
                <a:cs typeface="Arial"/>
              </a:rPr>
              <a:t>α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MMP-</a:t>
            </a:r>
            <a:r>
              <a:rPr sz="1200" spc="-19" dirty="0">
                <a:latin typeface="Arial"/>
                <a:cs typeface="Arial"/>
              </a:rPr>
              <a:t>9</a:t>
            </a:r>
            <a:r>
              <a:rPr sz="1200" spc="-19" dirty="0" smtClean="0">
                <a:latin typeface="Arial"/>
                <a:cs typeface="Arial"/>
              </a:rPr>
              <a:t>),</a:t>
            </a:r>
            <a:r>
              <a:rPr lang="cs-CZ" sz="1200" spc="-19" dirty="0" smtClean="0">
                <a:latin typeface="Arial"/>
                <a:cs typeface="Arial"/>
              </a:rPr>
              <a:t> m</a:t>
            </a:r>
            <a:r>
              <a:rPr sz="1200" dirty="0" err="1" smtClean="0">
                <a:latin typeface="Arial"/>
                <a:cs typeface="Arial"/>
              </a:rPr>
              <a:t>arkery</a:t>
            </a:r>
            <a:r>
              <a:rPr sz="1200" spc="-15" dirty="0" smtClean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adheze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(rozpustný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CD40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ICAM-</a:t>
            </a:r>
            <a:r>
              <a:rPr sz="1200" spc="-19" dirty="0">
                <a:latin typeface="Arial"/>
                <a:cs typeface="Arial"/>
              </a:rPr>
              <a:t>1)</a:t>
            </a:r>
            <a:endParaRPr sz="1200" dirty="0">
              <a:latin typeface="Arial"/>
              <a:cs typeface="Arial"/>
            </a:endParaRPr>
          </a:p>
          <a:p>
            <a:pPr marL="199073">
              <a:spcBef>
                <a:spcPts val="708"/>
              </a:spcBef>
              <a:tabLst>
                <a:tab pos="332899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spc="-8" dirty="0">
                <a:latin typeface="Arial"/>
                <a:cs typeface="Arial"/>
              </a:rPr>
              <a:t>metabolismus</a:t>
            </a:r>
            <a:endParaRPr sz="1500" dirty="0">
              <a:latin typeface="Arial"/>
              <a:cs typeface="Arial"/>
            </a:endParaRPr>
          </a:p>
          <a:p>
            <a:pPr marL="641508" marR="2599849">
              <a:spcBef>
                <a:spcPts val="15"/>
              </a:spcBef>
            </a:pPr>
            <a:r>
              <a:rPr sz="1200" dirty="0">
                <a:latin typeface="Arial"/>
                <a:cs typeface="Arial"/>
              </a:rPr>
              <a:t>diabetes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melitus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2.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typu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1,5-anhydroglucitol,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CRP, </a:t>
            </a:r>
            <a:r>
              <a:rPr sz="1200" dirty="0">
                <a:latin typeface="Arial"/>
                <a:cs typeface="Arial"/>
              </a:rPr>
              <a:t>leptin,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IL-</a:t>
            </a:r>
            <a:r>
              <a:rPr sz="1200" dirty="0">
                <a:latin typeface="Arial"/>
                <a:cs typeface="Arial"/>
              </a:rPr>
              <a:t>6, </a:t>
            </a:r>
            <a:r>
              <a:rPr sz="1200" spc="-8" dirty="0">
                <a:latin typeface="Arial"/>
                <a:cs typeface="Arial"/>
              </a:rPr>
              <a:t>TNF-</a:t>
            </a:r>
            <a:r>
              <a:rPr sz="1200" spc="-45" dirty="0">
                <a:latin typeface="Arial"/>
                <a:cs typeface="Arial"/>
              </a:rPr>
              <a:t>α</a:t>
            </a:r>
            <a:endParaRPr sz="1200" dirty="0">
              <a:latin typeface="Arial"/>
              <a:cs typeface="Arial"/>
            </a:endParaRPr>
          </a:p>
          <a:p>
            <a:pPr marL="199073">
              <a:spcBef>
                <a:spcPts val="705"/>
              </a:spcBef>
              <a:tabLst>
                <a:tab pos="332899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dirty="0">
                <a:latin typeface="Arial"/>
                <a:cs typeface="Arial"/>
              </a:rPr>
              <a:t>infekční</a:t>
            </a:r>
            <a:r>
              <a:rPr sz="1500" spc="-23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onemocnění</a:t>
            </a:r>
            <a:endParaRPr sz="1500" dirty="0">
              <a:latin typeface="Arial"/>
              <a:cs typeface="Arial"/>
            </a:endParaRPr>
          </a:p>
          <a:p>
            <a:pPr marL="641508">
              <a:spcBef>
                <a:spcPts val="15"/>
              </a:spcBef>
            </a:pPr>
            <a:r>
              <a:rPr sz="1200" dirty="0">
                <a:latin typeface="Arial"/>
                <a:cs typeface="Arial"/>
              </a:rPr>
              <a:t>HIV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protilátky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proti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HIV</a:t>
            </a:r>
            <a:endParaRPr sz="1200" dirty="0">
              <a:latin typeface="Arial"/>
              <a:cs typeface="Arial"/>
            </a:endParaRPr>
          </a:p>
          <a:p>
            <a:pPr marL="641508"/>
            <a:r>
              <a:rPr sz="1200" dirty="0">
                <a:latin typeface="Arial"/>
                <a:cs typeface="Arial"/>
              </a:rPr>
              <a:t>viry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přítomnost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protilátek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IgM/IgA,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virová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RNA</a:t>
            </a:r>
            <a:endParaRPr sz="1200" dirty="0">
              <a:latin typeface="Arial"/>
              <a:cs typeface="Arial"/>
            </a:endParaRPr>
          </a:p>
          <a:p>
            <a:pPr marL="641508" marR="569119"/>
            <a:r>
              <a:rPr sz="1200" dirty="0">
                <a:latin typeface="Arial"/>
                <a:cs typeface="Arial"/>
              </a:rPr>
              <a:t>Kandidóza,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amébiáza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přítomnost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Candida</a:t>
            </a:r>
            <a:r>
              <a:rPr sz="1200" i="1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sp.,</a:t>
            </a:r>
            <a:r>
              <a:rPr sz="1200" spc="-23" dirty="0">
                <a:latin typeface="Arial"/>
                <a:cs typeface="Arial"/>
              </a:rPr>
              <a:t> </a:t>
            </a:r>
            <a:endParaRPr lang="cs-CZ" sz="1200" spc="-23" dirty="0" smtClean="0">
              <a:latin typeface="Arial"/>
              <a:cs typeface="Arial"/>
            </a:endParaRPr>
          </a:p>
          <a:p>
            <a:pPr marL="641508" marR="569119"/>
            <a:r>
              <a:rPr sz="1200" i="1" dirty="0" err="1" smtClean="0">
                <a:latin typeface="Arial"/>
                <a:cs typeface="Arial"/>
              </a:rPr>
              <a:t>Entamoeba</a:t>
            </a:r>
            <a:r>
              <a:rPr sz="1200" i="1" spc="-15" dirty="0" smtClean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histolytica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(protilátky) </a:t>
            </a:r>
            <a:r>
              <a:rPr sz="1200" dirty="0">
                <a:latin typeface="Arial"/>
                <a:cs typeface="Arial"/>
              </a:rPr>
              <a:t>Hepatitida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přítomnost DNA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viru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spc="-19" dirty="0">
                <a:latin typeface="Arial"/>
                <a:cs typeface="Arial"/>
              </a:rPr>
              <a:t>HBV</a:t>
            </a:r>
            <a:endParaRPr sz="1200" dirty="0">
              <a:latin typeface="Arial"/>
              <a:cs typeface="Arial"/>
            </a:endParaRPr>
          </a:p>
          <a:p>
            <a:pPr marL="641508"/>
            <a:r>
              <a:rPr sz="1200" dirty="0">
                <a:latin typeface="Arial"/>
                <a:cs typeface="Arial"/>
              </a:rPr>
              <a:t>Peptidické</a:t>
            </a:r>
            <a:r>
              <a:rPr sz="1200" spc="-5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vředy,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gastritida,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přítomnost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Helicobacter</a:t>
            </a:r>
            <a:r>
              <a:rPr sz="1200" i="1" spc="-4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pylori</a:t>
            </a:r>
            <a:r>
              <a:rPr sz="1200" i="1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(IgG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protilátky,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DNA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H.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8" dirty="0">
                <a:latin typeface="Arial"/>
                <a:cs typeface="Arial"/>
              </a:rPr>
              <a:t>pylori</a:t>
            </a:r>
            <a:r>
              <a:rPr sz="1200" spc="-8" dirty="0"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 marL="199073">
              <a:spcBef>
                <a:spcPts val="708"/>
              </a:spcBef>
              <a:tabLst>
                <a:tab pos="332899" algn="l"/>
              </a:tabLst>
            </a:pPr>
            <a:r>
              <a:rPr sz="1500" dirty="0">
                <a:solidFill>
                  <a:srgbClr val="0000DC"/>
                </a:solidFill>
                <a:latin typeface="Arial"/>
                <a:cs typeface="Arial"/>
              </a:rPr>
              <a:t>̶	</a:t>
            </a:r>
            <a:r>
              <a:rPr sz="1500" dirty="0">
                <a:latin typeface="Arial"/>
                <a:cs typeface="Arial"/>
              </a:rPr>
              <a:t>hormonální</a:t>
            </a:r>
            <a:r>
              <a:rPr sz="1500" spc="-49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nemoci</a:t>
            </a:r>
            <a:endParaRPr sz="1500" dirty="0">
              <a:latin typeface="Arial"/>
              <a:cs typeface="Arial"/>
            </a:endParaRPr>
          </a:p>
          <a:p>
            <a:pPr marL="641508">
              <a:spcBef>
                <a:spcPts val="15"/>
              </a:spcBef>
            </a:pPr>
            <a:r>
              <a:rPr sz="1200" dirty="0">
                <a:latin typeface="Arial"/>
                <a:cs typeface="Arial"/>
              </a:rPr>
              <a:t>Cushingův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syndrom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Addisonova</a:t>
            </a:r>
            <a:r>
              <a:rPr sz="1200" spc="-4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choroba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spc="-8" dirty="0" err="1" smtClean="0">
                <a:latin typeface="Arial"/>
                <a:cs typeface="Arial"/>
              </a:rPr>
              <a:t>kortizol</a:t>
            </a:r>
            <a:r>
              <a:rPr lang="cs-CZ" sz="1200" spc="-8" dirty="0" smtClean="0">
                <a:latin typeface="Arial"/>
                <a:cs typeface="Arial"/>
              </a:rPr>
              <a:t>; </a:t>
            </a:r>
            <a:r>
              <a:rPr sz="1200" dirty="0" err="1" smtClean="0">
                <a:latin typeface="Arial"/>
                <a:cs typeface="Arial"/>
              </a:rPr>
              <a:t>pohlavní</a:t>
            </a:r>
            <a:r>
              <a:rPr sz="1200" spc="-41" dirty="0" smtClean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hormony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syndrom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polycystyckých</a:t>
            </a:r>
            <a:r>
              <a:rPr sz="1200" spc="-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ovarií,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menopauza/andropauza,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anovulace, </a:t>
            </a:r>
            <a:r>
              <a:rPr sz="1200" dirty="0">
                <a:latin typeface="Arial"/>
                <a:cs typeface="Arial"/>
              </a:rPr>
              <a:t>hypogonadismus,</a:t>
            </a:r>
            <a:r>
              <a:rPr sz="1200" spc="-7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hyperestrogenismus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3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3"/>
          <p:cNvSpPr>
            <a:spLocks noChangeArrowheads="1"/>
          </p:cNvSpPr>
          <p:nvPr/>
        </p:nvSpPr>
        <p:spPr bwMode="auto">
          <a:xfrm>
            <a:off x="46074" y="1137826"/>
            <a:ext cx="4680520" cy="261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600" dirty="0"/>
              <a:t>Práce </a:t>
            </a:r>
            <a:r>
              <a:rPr lang="cs-CZ" sz="1600" dirty="0" smtClean="0"/>
              <a:t>s </a:t>
            </a:r>
            <a:r>
              <a:rPr lang="cs-CZ" sz="1600" dirty="0"/>
              <a:t>biologickým materiálem </a:t>
            </a:r>
          </a:p>
          <a:p>
            <a:pPr algn="ctr">
              <a:lnSpc>
                <a:spcPct val="90000"/>
              </a:lnSpc>
            </a:pPr>
            <a:r>
              <a:rPr lang="cs-CZ" sz="1200" dirty="0"/>
              <a:t>     </a:t>
            </a:r>
          </a:p>
          <a:p>
            <a:pPr algn="ctr">
              <a:lnSpc>
                <a:spcPct val="90000"/>
              </a:lnSpc>
              <a:buFont typeface="Arial" charset="0"/>
              <a:buChar char="•"/>
            </a:pPr>
            <a:endParaRPr lang="cs-CZ" dirty="0"/>
          </a:p>
          <a:p>
            <a:pPr algn="ctr">
              <a:lnSpc>
                <a:spcPct val="90000"/>
              </a:lnSpc>
              <a:buFont typeface="Arial" charset="0"/>
              <a:buChar char="•"/>
            </a:pPr>
            <a:endParaRPr lang="cs-CZ" dirty="0"/>
          </a:p>
          <a:p>
            <a:pPr algn="ctr">
              <a:lnSpc>
                <a:spcPct val="90000"/>
              </a:lnSpc>
            </a:pPr>
            <a:r>
              <a:rPr lang="cs-CZ" sz="1600" dirty="0"/>
              <a:t>Izolace DNA, RNA, PROTEINY</a:t>
            </a:r>
          </a:p>
          <a:p>
            <a:pPr algn="ctr">
              <a:lnSpc>
                <a:spcPct val="90000"/>
              </a:lnSpc>
            </a:pPr>
            <a:endParaRPr lang="cs-CZ" sz="1600" dirty="0"/>
          </a:p>
          <a:p>
            <a:pPr algn="ctr">
              <a:lnSpc>
                <a:spcPct val="90000"/>
              </a:lnSpc>
            </a:pPr>
            <a:endParaRPr lang="cs-CZ" sz="1600" dirty="0"/>
          </a:p>
          <a:p>
            <a:pPr algn="ctr">
              <a:lnSpc>
                <a:spcPct val="90000"/>
              </a:lnSpc>
            </a:pPr>
            <a:r>
              <a:rPr lang="cs-CZ" sz="1600" dirty="0"/>
              <a:t>Detekce a Kvantifikace</a:t>
            </a:r>
          </a:p>
          <a:p>
            <a:pPr algn="ctr">
              <a:lnSpc>
                <a:spcPct val="90000"/>
              </a:lnSpc>
            </a:pPr>
            <a:r>
              <a:rPr lang="cs-CZ" sz="1600" dirty="0"/>
              <a:t>	               </a:t>
            </a:r>
          </a:p>
          <a:p>
            <a:pPr>
              <a:lnSpc>
                <a:spcPct val="90000"/>
              </a:lnSpc>
            </a:pPr>
            <a:r>
              <a:rPr lang="cs-CZ" dirty="0"/>
              <a:t>		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cs-CZ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4498"/>
            <a:ext cx="791356" cy="97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4996" y="3956801"/>
            <a:ext cx="41764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cs typeface="Arial" pitchFamily="34" charset="0"/>
              </a:rPr>
              <a:t>DNA</a:t>
            </a:r>
          </a:p>
          <a:p>
            <a:r>
              <a:rPr lang="cs-CZ" sz="1200" b="1" dirty="0" err="1" smtClean="0">
                <a:solidFill>
                  <a:srgbClr val="00B050"/>
                </a:solidFill>
                <a:cs typeface="Arial" pitchFamily="34" charset="0"/>
              </a:rPr>
              <a:t>genotypizace</a:t>
            </a:r>
            <a:r>
              <a:rPr lang="cs-CZ" sz="1200" b="1" dirty="0" smtClean="0">
                <a:solidFill>
                  <a:srgbClr val="00B050"/>
                </a:solidFill>
                <a:cs typeface="Arial" pitchFamily="34" charset="0"/>
              </a:rPr>
              <a:t>/detekce </a:t>
            </a:r>
            <a:r>
              <a:rPr lang="cs-CZ" sz="1200" b="1" dirty="0">
                <a:solidFill>
                  <a:srgbClr val="00B050"/>
                </a:solidFill>
                <a:cs typeface="Arial" pitchFamily="34" charset="0"/>
              </a:rPr>
              <a:t>polymorfismu a mutace</a:t>
            </a:r>
          </a:p>
          <a:p>
            <a:r>
              <a:rPr lang="cs-CZ" sz="1200" dirty="0">
                <a:cs typeface="Arial" pitchFamily="34" charset="0"/>
              </a:rPr>
              <a:t>1. PCR (amplifikace konkrétního fragmentu)- RFLP </a:t>
            </a:r>
          </a:p>
          <a:p>
            <a:r>
              <a:rPr lang="cs-CZ" sz="1200" dirty="0" smtClean="0">
                <a:cs typeface="Arial" pitchFamily="34" charset="0"/>
              </a:rPr>
              <a:t>(</a:t>
            </a:r>
            <a:r>
              <a:rPr lang="cs-CZ" sz="1200" dirty="0" err="1" smtClean="0">
                <a:cs typeface="Arial" pitchFamily="34" charset="0"/>
              </a:rPr>
              <a:t>naštěpení</a:t>
            </a:r>
            <a:r>
              <a:rPr lang="cs-CZ" sz="1200" dirty="0" smtClean="0">
                <a:cs typeface="Arial" pitchFamily="34" charset="0"/>
              </a:rPr>
              <a:t> </a:t>
            </a:r>
            <a:r>
              <a:rPr lang="cs-CZ" sz="1200" dirty="0" err="1">
                <a:cs typeface="Arial" pitchFamily="34" charset="0"/>
              </a:rPr>
              <a:t>spec</a:t>
            </a:r>
            <a:r>
              <a:rPr lang="cs-CZ" sz="1200" dirty="0" smtClean="0">
                <a:cs typeface="Arial" pitchFamily="34" charset="0"/>
              </a:rPr>
              <a:t>. restrikčními </a:t>
            </a:r>
            <a:r>
              <a:rPr lang="cs-CZ" sz="1200" dirty="0">
                <a:cs typeface="Arial" pitchFamily="34" charset="0"/>
              </a:rPr>
              <a:t>enzymy) – detekce na ELFO</a:t>
            </a:r>
          </a:p>
          <a:p>
            <a:r>
              <a:rPr lang="cs-CZ" sz="1200" dirty="0">
                <a:cs typeface="Arial" pitchFamily="34" charset="0"/>
              </a:rPr>
              <a:t>2. </a:t>
            </a:r>
            <a:r>
              <a:rPr lang="cs-CZ" sz="1200" dirty="0" smtClean="0">
                <a:cs typeface="Arial" pitchFamily="34" charset="0"/>
              </a:rPr>
              <a:t>Real-</a:t>
            </a:r>
            <a:r>
              <a:rPr lang="cs-CZ" sz="1200" dirty="0" err="1" smtClean="0">
                <a:cs typeface="Arial" pitchFamily="34" charset="0"/>
              </a:rPr>
              <a:t>Time</a:t>
            </a:r>
            <a:r>
              <a:rPr lang="cs-CZ" sz="1200" dirty="0" smtClean="0">
                <a:cs typeface="Arial" pitchFamily="34" charset="0"/>
              </a:rPr>
              <a:t> </a:t>
            </a:r>
            <a:r>
              <a:rPr lang="cs-CZ" sz="1200" dirty="0">
                <a:cs typeface="Arial" pitchFamily="34" charset="0"/>
              </a:rPr>
              <a:t>PCR </a:t>
            </a:r>
            <a:r>
              <a:rPr lang="cs-CZ" sz="1200" dirty="0" smtClean="0">
                <a:cs typeface="Arial" pitchFamily="34" charset="0"/>
              </a:rPr>
              <a:t>(</a:t>
            </a:r>
            <a:r>
              <a:rPr lang="cs-CZ" sz="1200" dirty="0" err="1" smtClean="0">
                <a:cs typeface="Arial" pitchFamily="34" charset="0"/>
              </a:rPr>
              <a:t>qPCR</a:t>
            </a:r>
            <a:r>
              <a:rPr lang="cs-CZ" sz="1200" dirty="0" smtClean="0">
                <a:cs typeface="Arial" pitchFamily="34" charset="0"/>
              </a:rPr>
              <a:t>)</a:t>
            </a:r>
          </a:p>
          <a:p>
            <a:r>
              <a:rPr lang="cs-CZ" sz="1200" dirty="0" smtClean="0">
                <a:cs typeface="Arial" pitchFamily="34" charset="0"/>
              </a:rPr>
              <a:t>3.Sekvenace</a:t>
            </a:r>
          </a:p>
          <a:p>
            <a:r>
              <a:rPr lang="cs-CZ" sz="1200" dirty="0" smtClean="0">
                <a:cs typeface="Arial" pitchFamily="34" charset="0"/>
              </a:rPr>
              <a:t>4. </a:t>
            </a:r>
            <a:r>
              <a:rPr lang="cs-CZ" sz="1200" dirty="0" err="1" smtClean="0">
                <a:cs typeface="Arial" pitchFamily="34" charset="0"/>
              </a:rPr>
              <a:t>micro-arrays</a:t>
            </a:r>
            <a:endParaRPr lang="cs-CZ" sz="1200" dirty="0">
              <a:cs typeface="Arial" pitchFamily="34" charset="0"/>
            </a:endParaRPr>
          </a:p>
          <a:p>
            <a:r>
              <a:rPr lang="cs-CZ" sz="1200" b="1" dirty="0">
                <a:solidFill>
                  <a:srgbClr val="00B050"/>
                </a:solidFill>
                <a:cs typeface="Arial" pitchFamily="34" charset="0"/>
              </a:rPr>
              <a:t>a</a:t>
            </a:r>
            <a:r>
              <a:rPr lang="cs-CZ" sz="1200" b="1" dirty="0" smtClean="0">
                <a:solidFill>
                  <a:srgbClr val="00B050"/>
                </a:solidFill>
                <a:cs typeface="Arial" pitchFamily="34" charset="0"/>
              </a:rPr>
              <a:t>nalýza sekvence DNA</a:t>
            </a:r>
            <a:endParaRPr lang="cs-CZ" sz="1200" b="1" dirty="0">
              <a:solidFill>
                <a:srgbClr val="00B050"/>
              </a:solidFill>
              <a:cs typeface="Arial" pitchFamily="34" charset="0"/>
            </a:endParaRPr>
          </a:p>
          <a:p>
            <a:r>
              <a:rPr lang="cs-CZ" sz="1200" b="1" dirty="0" smtClean="0">
                <a:solidFill>
                  <a:srgbClr val="00B050"/>
                </a:solidFill>
                <a:cs typeface="Arial" pitchFamily="34" charset="0"/>
              </a:rPr>
              <a:t>klonování, zásah </a:t>
            </a:r>
            <a:r>
              <a:rPr lang="cs-CZ" sz="1200" b="1" dirty="0">
                <a:solidFill>
                  <a:srgbClr val="00B050"/>
                </a:solidFill>
                <a:cs typeface="Arial" pitchFamily="34" charset="0"/>
              </a:rPr>
              <a:t>do genové </a:t>
            </a:r>
            <a:r>
              <a:rPr lang="cs-CZ" sz="1200" b="1" dirty="0" smtClean="0">
                <a:solidFill>
                  <a:srgbClr val="00B050"/>
                </a:solidFill>
                <a:cs typeface="Arial" pitchFamily="34" charset="0"/>
              </a:rPr>
              <a:t>exprese, CRISPR</a:t>
            </a:r>
            <a:endParaRPr lang="cs-CZ" sz="1200" b="1" dirty="0">
              <a:solidFill>
                <a:srgbClr val="00B050"/>
              </a:solidFill>
              <a:cs typeface="Arial" pitchFamily="34" charset="0"/>
            </a:endParaRPr>
          </a:p>
          <a:p>
            <a:endParaRPr lang="cs-CZ" sz="1200" b="1" dirty="0">
              <a:solidFill>
                <a:srgbClr val="00B050"/>
              </a:solidFill>
              <a:cs typeface="Arial" pitchFamily="34" charset="0"/>
            </a:endParaRPr>
          </a:p>
          <a:p>
            <a:r>
              <a:rPr lang="cs-CZ" sz="1200" b="1" dirty="0" err="1">
                <a:cs typeface="Arial" pitchFamily="34" charset="0"/>
              </a:rPr>
              <a:t>Epigenenom</a:t>
            </a:r>
            <a:endParaRPr lang="cs-CZ" sz="1200" b="1" dirty="0">
              <a:cs typeface="Arial" pitchFamily="34" charset="0"/>
            </a:endParaRPr>
          </a:p>
          <a:p>
            <a:r>
              <a:rPr lang="cs-CZ" sz="1200" b="1" dirty="0">
                <a:solidFill>
                  <a:srgbClr val="00B050"/>
                </a:solidFill>
                <a:cs typeface="Arial" pitchFamily="34" charset="0"/>
              </a:rPr>
              <a:t>metylace DNA </a:t>
            </a:r>
          </a:p>
          <a:p>
            <a:r>
              <a:rPr lang="cs-CZ" sz="1200" b="1" dirty="0">
                <a:solidFill>
                  <a:srgbClr val="00B050"/>
                </a:solidFill>
                <a:cs typeface="Arial" pitchFamily="34" charset="0"/>
              </a:rPr>
              <a:t>histonové modifikace </a:t>
            </a:r>
          </a:p>
          <a:p>
            <a:pPr marL="228600" indent="-228600">
              <a:buAutoNum type="arabicPeriod"/>
            </a:pPr>
            <a:endParaRPr lang="en-U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026291" y="4006387"/>
            <a:ext cx="261744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RNA - </a:t>
            </a:r>
            <a:r>
              <a:rPr lang="cs-CZ" sz="1400" b="1" dirty="0" err="1"/>
              <a:t>mRNA</a:t>
            </a:r>
            <a:endParaRPr lang="cs-CZ" sz="1400" b="1" dirty="0"/>
          </a:p>
          <a:p>
            <a:r>
              <a:rPr lang="cs-CZ" sz="1200" b="1" dirty="0">
                <a:solidFill>
                  <a:srgbClr val="00B050"/>
                </a:solidFill>
                <a:cs typeface="Arial" panose="020B0604020202020204" pitchFamily="34" charset="0"/>
              </a:rPr>
              <a:t>Analýza genové exprese </a:t>
            </a:r>
          </a:p>
          <a:p>
            <a:r>
              <a:rPr lang="cs-CZ" sz="1200" dirty="0" err="1">
                <a:cs typeface="Arial" panose="020B0604020202020204" pitchFamily="34" charset="0"/>
              </a:rPr>
              <a:t>Nothern</a:t>
            </a:r>
            <a:r>
              <a:rPr lang="cs-CZ" sz="1200" dirty="0">
                <a:cs typeface="Arial" panose="020B0604020202020204" pitchFamily="34" charset="0"/>
              </a:rPr>
              <a:t> </a:t>
            </a:r>
            <a:r>
              <a:rPr lang="cs-CZ" sz="1200" dirty="0" err="1">
                <a:cs typeface="Arial" panose="020B0604020202020204" pitchFamily="34" charset="0"/>
              </a:rPr>
              <a:t>Blott</a:t>
            </a:r>
            <a:endParaRPr lang="cs-CZ" sz="1200" dirty="0">
              <a:cs typeface="Arial" panose="020B0604020202020204" pitchFamily="34" charset="0"/>
            </a:endParaRPr>
          </a:p>
          <a:p>
            <a:r>
              <a:rPr lang="cs-CZ" sz="1200" dirty="0">
                <a:cs typeface="Arial" panose="020B0604020202020204" pitchFamily="34" charset="0"/>
              </a:rPr>
              <a:t>Real-</a:t>
            </a:r>
            <a:r>
              <a:rPr lang="cs-CZ" sz="1200" dirty="0" err="1">
                <a:cs typeface="Arial" panose="020B0604020202020204" pitchFamily="34" charset="0"/>
              </a:rPr>
              <a:t>Time</a:t>
            </a:r>
            <a:r>
              <a:rPr lang="cs-CZ" sz="1200" dirty="0">
                <a:cs typeface="Arial" panose="020B0604020202020204" pitchFamily="34" charset="0"/>
              </a:rPr>
              <a:t> </a:t>
            </a:r>
            <a:r>
              <a:rPr lang="cs-CZ" sz="1200" dirty="0" smtClean="0">
                <a:cs typeface="Arial" panose="020B0604020202020204" pitchFamily="34" charset="0"/>
              </a:rPr>
              <a:t>PCR (</a:t>
            </a:r>
            <a:r>
              <a:rPr lang="cs-CZ" sz="1200" dirty="0" err="1" smtClean="0">
                <a:cs typeface="Arial" panose="020B0604020202020204" pitchFamily="34" charset="0"/>
              </a:rPr>
              <a:t>qPCR</a:t>
            </a:r>
            <a:r>
              <a:rPr lang="cs-CZ" sz="1200" dirty="0" smtClean="0">
                <a:cs typeface="Arial" panose="020B0604020202020204" pitchFamily="34" charset="0"/>
              </a:rPr>
              <a:t>)</a:t>
            </a:r>
            <a:endParaRPr lang="cs-CZ" sz="1200" dirty="0">
              <a:cs typeface="Arial" panose="020B0604020202020204" pitchFamily="34" charset="0"/>
            </a:endParaRPr>
          </a:p>
          <a:p>
            <a:r>
              <a:rPr lang="cs-CZ" sz="1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Analýza </a:t>
            </a:r>
            <a:r>
              <a:rPr lang="cs-CZ" sz="1200" b="1" dirty="0" err="1">
                <a:solidFill>
                  <a:srgbClr val="00B050"/>
                </a:solidFill>
                <a:cs typeface="Arial" panose="020B0604020202020204" pitchFamily="34" charset="0"/>
              </a:rPr>
              <a:t>transkriptomu</a:t>
            </a:r>
            <a:endParaRPr lang="cs-CZ" sz="12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cs-CZ" sz="1200" dirty="0">
              <a:cs typeface="Arial" panose="020B0604020202020204" pitchFamily="34" charset="0"/>
            </a:endParaRPr>
          </a:p>
          <a:p>
            <a:endParaRPr lang="cs-CZ" sz="1400" b="1" dirty="0" smtClean="0">
              <a:cs typeface="Arial" panose="020B0604020202020204" pitchFamily="34" charset="0"/>
            </a:endParaRPr>
          </a:p>
          <a:p>
            <a:endParaRPr lang="cs-CZ" sz="1400" b="1" dirty="0">
              <a:cs typeface="Arial" panose="020B0604020202020204" pitchFamily="34" charset="0"/>
            </a:endParaRPr>
          </a:p>
          <a:p>
            <a:endParaRPr lang="cs-CZ" sz="1400" b="1" dirty="0" smtClean="0">
              <a:cs typeface="Arial" panose="020B0604020202020204" pitchFamily="34" charset="0"/>
            </a:endParaRPr>
          </a:p>
          <a:p>
            <a:r>
              <a:rPr lang="cs-CZ" sz="1400" b="1" dirty="0" smtClean="0">
                <a:cs typeface="Arial" panose="020B0604020202020204" pitchFamily="34" charset="0"/>
              </a:rPr>
              <a:t>nekódující RNA (</a:t>
            </a:r>
            <a:r>
              <a:rPr lang="cs-CZ" sz="1400" b="1" dirty="0" err="1" smtClean="0">
                <a:cs typeface="Arial" panose="020B0604020202020204" pitchFamily="34" charset="0"/>
              </a:rPr>
              <a:t>miRNA</a:t>
            </a:r>
            <a:r>
              <a:rPr lang="cs-CZ" sz="1400" b="1" dirty="0" smtClean="0">
                <a:cs typeface="Arial" panose="020B0604020202020204" pitchFamily="34" charset="0"/>
              </a:rPr>
              <a:t>, </a:t>
            </a:r>
            <a:r>
              <a:rPr lang="cs-CZ" sz="1400" b="1" dirty="0" err="1" smtClean="0">
                <a:cs typeface="Arial" panose="020B0604020202020204" pitchFamily="34" charset="0"/>
              </a:rPr>
              <a:t>siRNA</a:t>
            </a:r>
            <a:r>
              <a:rPr lang="cs-CZ" sz="1400" b="1" dirty="0" smtClean="0">
                <a:cs typeface="Arial" panose="020B0604020202020204" pitchFamily="34" charset="0"/>
              </a:rPr>
              <a:t>)</a:t>
            </a:r>
          </a:p>
          <a:p>
            <a:r>
              <a:rPr lang="cs-CZ" sz="1200" b="1" dirty="0">
                <a:solidFill>
                  <a:srgbClr val="00B050"/>
                </a:solidFill>
                <a:cs typeface="Arial" panose="020B0604020202020204" pitchFamily="34" charset="0"/>
              </a:rPr>
              <a:t>Analýza genové exprese </a:t>
            </a:r>
            <a:endParaRPr lang="cs-CZ" sz="12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cs-CZ" sz="12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Interference</a:t>
            </a:r>
            <a:endParaRPr lang="cs-CZ" sz="12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endParaRPr lang="cs-CZ" sz="1400" b="1" dirty="0" smtClean="0">
              <a:cs typeface="Arial" panose="020B0604020202020204" pitchFamily="34" charset="0"/>
            </a:endParaRPr>
          </a:p>
          <a:p>
            <a:endParaRPr lang="cs-CZ" sz="1400" b="1" dirty="0" smtClean="0">
              <a:cs typeface="Arial" panose="020B0604020202020204" pitchFamily="34" charset="0"/>
            </a:endParaRPr>
          </a:p>
          <a:p>
            <a:r>
              <a:rPr lang="cs-CZ" sz="1200" b="1" dirty="0">
                <a:cs typeface="Arial" panose="020B0604020202020204" pitchFamily="34" charset="0"/>
              </a:rPr>
              <a:t>	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Obdélník 4"/>
          <p:cNvSpPr/>
          <p:nvPr/>
        </p:nvSpPr>
        <p:spPr>
          <a:xfrm>
            <a:off x="6748473" y="4046310"/>
            <a:ext cx="228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PROTEIN</a:t>
            </a:r>
          </a:p>
          <a:p>
            <a:r>
              <a:rPr lang="cs-CZ" sz="1200" b="1" dirty="0">
                <a:solidFill>
                  <a:srgbClr val="00B050"/>
                </a:solidFill>
                <a:cs typeface="Arial" panose="020B0604020202020204" pitchFamily="34" charset="0"/>
              </a:rPr>
              <a:t>Analýza proteinů</a:t>
            </a:r>
          </a:p>
          <a:p>
            <a:r>
              <a:rPr lang="cs-CZ" sz="1200" dirty="0" err="1">
                <a:cs typeface="Arial" panose="020B0604020202020204" pitchFamily="34" charset="0"/>
              </a:rPr>
              <a:t>Imunohistochemické</a:t>
            </a:r>
            <a:r>
              <a:rPr lang="cs-CZ" sz="1200" dirty="0">
                <a:cs typeface="Arial" panose="020B0604020202020204" pitchFamily="34" charset="0"/>
              </a:rPr>
              <a:t> metody</a:t>
            </a:r>
          </a:p>
          <a:p>
            <a:r>
              <a:rPr lang="cs-CZ" sz="1200" dirty="0">
                <a:cs typeface="Arial" panose="020B0604020202020204" pitchFamily="34" charset="0"/>
              </a:rPr>
              <a:t>1. Western </a:t>
            </a:r>
            <a:r>
              <a:rPr lang="cs-CZ" sz="1200" dirty="0" err="1">
                <a:cs typeface="Arial" panose="020B0604020202020204" pitchFamily="34" charset="0"/>
              </a:rPr>
              <a:t>Blott</a:t>
            </a:r>
            <a:endParaRPr lang="cs-CZ" sz="1200" dirty="0">
              <a:cs typeface="Arial" panose="020B0604020202020204" pitchFamily="34" charset="0"/>
            </a:endParaRPr>
          </a:p>
          <a:p>
            <a:r>
              <a:rPr lang="cs-CZ" sz="1200" dirty="0">
                <a:cs typeface="Arial" panose="020B0604020202020204" pitchFamily="34" charset="0"/>
              </a:rPr>
              <a:t>2. ELISA</a:t>
            </a:r>
          </a:p>
          <a:p>
            <a:r>
              <a:rPr lang="cs-CZ" sz="1200" b="1" dirty="0">
                <a:solidFill>
                  <a:srgbClr val="00B050"/>
                </a:solidFill>
                <a:cs typeface="Arial" panose="020B0604020202020204" pitchFamily="34" charset="0"/>
              </a:rPr>
              <a:t>Analýza </a:t>
            </a:r>
            <a:r>
              <a:rPr lang="cs-CZ" sz="1200" b="1" dirty="0" err="1">
                <a:solidFill>
                  <a:srgbClr val="00B050"/>
                </a:solidFill>
                <a:cs typeface="Arial" panose="020B0604020202020204" pitchFamily="34" charset="0"/>
              </a:rPr>
              <a:t>proteomu</a:t>
            </a:r>
            <a:endParaRPr lang="cs-CZ" sz="12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cs-CZ" sz="1200" dirty="0">
                <a:cs typeface="Arial" panose="020B0604020202020204" pitchFamily="34" charset="0"/>
              </a:rPr>
              <a:t>MS </a:t>
            </a:r>
          </a:p>
          <a:p>
            <a:r>
              <a:rPr lang="cs-CZ" sz="1200" b="1" dirty="0">
                <a:solidFill>
                  <a:srgbClr val="00B050"/>
                </a:solidFill>
                <a:cs typeface="Arial" panose="020B0604020202020204" pitchFamily="34" charset="0"/>
              </a:rPr>
              <a:t>Analýza buněk</a:t>
            </a:r>
          </a:p>
          <a:p>
            <a:r>
              <a:rPr lang="cs-CZ" sz="1200" dirty="0">
                <a:cs typeface="Arial" panose="020B0604020202020204" pitchFamily="34" charset="0"/>
              </a:rPr>
              <a:t>Průtoková </a:t>
            </a:r>
            <a:r>
              <a:rPr lang="cs-CZ" sz="1200" dirty="0" err="1">
                <a:cs typeface="Arial" panose="020B0604020202020204" pitchFamily="34" charset="0"/>
              </a:rPr>
              <a:t>flow-cytometrie</a:t>
            </a:r>
            <a:endParaRPr lang="cs-CZ" sz="1200" dirty="0">
              <a:cs typeface="Arial" panose="020B0604020202020204" pitchFamily="34" charset="0"/>
            </a:endParaRPr>
          </a:p>
          <a:p>
            <a:endParaRPr lang="cs-CZ" sz="1600" b="1" dirty="0"/>
          </a:p>
        </p:txBody>
      </p:sp>
      <p:sp>
        <p:nvSpPr>
          <p:cNvPr id="9" name="Šipka dolů 8"/>
          <p:cNvSpPr/>
          <p:nvPr/>
        </p:nvSpPr>
        <p:spPr>
          <a:xfrm>
            <a:off x="2169868" y="1495718"/>
            <a:ext cx="100216" cy="2894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Šipka dolů 13"/>
          <p:cNvSpPr/>
          <p:nvPr/>
        </p:nvSpPr>
        <p:spPr>
          <a:xfrm>
            <a:off x="2171152" y="2348304"/>
            <a:ext cx="100216" cy="2894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Šipka dolů 14"/>
          <p:cNvSpPr/>
          <p:nvPr/>
        </p:nvSpPr>
        <p:spPr>
          <a:xfrm>
            <a:off x="2197410" y="3104215"/>
            <a:ext cx="100216" cy="2894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433" y="671410"/>
            <a:ext cx="4932040" cy="3353787"/>
          </a:xfrm>
          <a:prstGeom prst="rect">
            <a:avLst/>
          </a:prstGeom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181852" y="105089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Metody molekulární biologie</a:t>
            </a:r>
            <a:endParaRPr lang="en-GB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8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402" y="1052736"/>
            <a:ext cx="5108446" cy="47419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3909850" cy="17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0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43508" y="188640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Nukleové kyseliny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Organelles in a cel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17389"/>
            <a:ext cx="556141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5764085" y="846138"/>
            <a:ext cx="3079561" cy="692497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cs-CZ" altLang="cs-CZ" sz="1500" b="1" dirty="0" smtClean="0">
                <a:solidFill>
                  <a:srgbClr val="CC00CC"/>
                </a:solidFill>
                <a:latin typeface="Arial" panose="020B0604020202020204" pitchFamily="34" charset="0"/>
              </a:rPr>
              <a:t>INTRACELULÁRNÍ</a:t>
            </a:r>
            <a:endParaRPr lang="cs-CZ" altLang="cs-CZ" sz="1500" b="1" dirty="0">
              <a:solidFill>
                <a:srgbClr val="CC00CC"/>
              </a:solidFill>
              <a:latin typeface="Arial" panose="020B0604020202020204" pitchFamily="34" charset="0"/>
            </a:endParaRPr>
          </a:p>
          <a:p>
            <a:pPr marL="214313" indent="-214313">
              <a:spcBef>
                <a:spcPct val="0"/>
              </a:spcBef>
              <a:buSzTx/>
              <a:defRPr/>
            </a:pPr>
            <a:r>
              <a:rPr lang="cs-CZ" altLang="cs-CZ" sz="1200" dirty="0">
                <a:latin typeface="Arial" panose="020B0604020202020204" pitchFamily="34" charset="0"/>
              </a:rPr>
              <a:t>DNA - jádro, mitochondrie, „</a:t>
            </a:r>
            <a:r>
              <a:rPr lang="cs-CZ" altLang="cs-CZ" sz="1200" i="1" dirty="0" err="1">
                <a:latin typeface="Arial" panose="020B0604020202020204" pitchFamily="34" charset="0"/>
              </a:rPr>
              <a:t>exclusome</a:t>
            </a:r>
            <a:r>
              <a:rPr lang="cs-CZ" altLang="cs-CZ" sz="1200" i="1" dirty="0">
                <a:latin typeface="Arial" panose="020B0604020202020204" pitchFamily="34" charset="0"/>
              </a:rPr>
              <a:t>“</a:t>
            </a:r>
          </a:p>
          <a:p>
            <a:pPr marL="214313" indent="-214313">
              <a:spcBef>
                <a:spcPct val="0"/>
              </a:spcBef>
              <a:buSzTx/>
              <a:defRPr/>
            </a:pPr>
            <a:r>
              <a:rPr lang="cs-CZ" altLang="cs-CZ" sz="1200" dirty="0" err="1" smtClean="0">
                <a:latin typeface="Arial" panose="020B0604020202020204" pitchFamily="34" charset="0"/>
              </a:rPr>
              <a:t>mRNA</a:t>
            </a:r>
            <a:r>
              <a:rPr lang="cs-CZ" altLang="cs-CZ" sz="1200" dirty="0" smtClean="0">
                <a:latin typeface="Arial" panose="020B0604020202020204" pitchFamily="34" charset="0"/>
              </a:rPr>
              <a:t>  </a:t>
            </a:r>
            <a:r>
              <a:rPr lang="cs-CZ" altLang="cs-CZ" sz="1200" dirty="0">
                <a:latin typeface="Arial" panose="020B0604020202020204" pitchFamily="34" charset="0"/>
              </a:rPr>
              <a:t>a  </a:t>
            </a:r>
            <a:r>
              <a:rPr lang="cs-CZ" altLang="cs-CZ" sz="1200" dirty="0" err="1">
                <a:latin typeface="Arial" panose="020B0604020202020204" pitchFamily="34" charset="0"/>
              </a:rPr>
              <a:t>ncRNA</a:t>
            </a:r>
            <a:r>
              <a:rPr lang="cs-CZ" altLang="cs-CZ" sz="1200" dirty="0">
                <a:latin typeface="Arial" panose="020B0604020202020204" pitchFamily="34" charset="0"/>
              </a:rPr>
              <a:t> (</a:t>
            </a:r>
            <a:r>
              <a:rPr lang="cs-CZ" altLang="cs-CZ" sz="1200" dirty="0" err="1">
                <a:latin typeface="Arial" panose="020B0604020202020204" pitchFamily="34" charset="0"/>
              </a:rPr>
              <a:t>miRNA</a:t>
            </a:r>
            <a:r>
              <a:rPr lang="cs-CZ" altLang="cs-CZ" sz="1200" dirty="0">
                <a:latin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</a:rPr>
              <a:t>siRNA</a:t>
            </a:r>
            <a:r>
              <a:rPr lang="cs-CZ" altLang="cs-CZ" sz="1200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66" y="1836464"/>
            <a:ext cx="18573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49255" y="3401488"/>
            <a:ext cx="3086799" cy="324795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090142"/>
            <a:ext cx="4858494" cy="18706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7200" y="6248371"/>
            <a:ext cx="3754760" cy="413519"/>
          </a:xfrm>
          <a:prstGeom prst="rect">
            <a:avLst/>
          </a:prstGeom>
          <a:solidFill>
            <a:srgbClr val="92D050"/>
          </a:solidFill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cs-CZ" dirty="0" smtClean="0"/>
              <a:t>Hostitelské NK/Infekční částice</a:t>
            </a:r>
          </a:p>
        </p:txBody>
      </p:sp>
    </p:spTree>
    <p:extLst>
      <p:ext uri="{BB962C8B-B14F-4D97-AF65-F5344CB8AC3E}">
        <p14:creationId xmlns:p14="http://schemas.microsoft.com/office/powerpoint/2010/main" val="233679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rganelles in a cel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8" y="817606"/>
            <a:ext cx="5339396" cy="300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5" y="3501008"/>
            <a:ext cx="4417219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3"/>
          <p:cNvSpPr txBox="1">
            <a:spLocks noChangeArrowheads="1"/>
          </p:cNvSpPr>
          <p:nvPr/>
        </p:nvSpPr>
        <p:spPr bwMode="auto">
          <a:xfrm>
            <a:off x="4696646" y="6417049"/>
            <a:ext cx="1870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sz="1600" b="1" dirty="0" err="1">
                <a:latin typeface="+mj-lt"/>
              </a:rPr>
              <a:t>Liquid</a:t>
            </a:r>
            <a:r>
              <a:rPr lang="cs-CZ" altLang="cs-CZ" sz="1600" b="1" dirty="0">
                <a:latin typeface="+mj-lt"/>
              </a:rPr>
              <a:t> </a:t>
            </a:r>
            <a:r>
              <a:rPr lang="cs-CZ" altLang="cs-CZ" sz="1600" b="1" dirty="0" err="1">
                <a:latin typeface="+mj-lt"/>
              </a:rPr>
              <a:t>biopsy</a:t>
            </a:r>
            <a:endParaRPr lang="cs-CZ" altLang="cs-CZ" sz="1600" b="1" dirty="0">
              <a:latin typeface="+mj-lt"/>
            </a:endParaRPr>
          </a:p>
        </p:txBody>
      </p:sp>
      <p:sp>
        <p:nvSpPr>
          <p:cNvPr id="15367" name="TextovéPole 4"/>
          <p:cNvSpPr txBox="1">
            <a:spLocks noChangeArrowheads="1"/>
          </p:cNvSpPr>
          <p:nvPr/>
        </p:nvSpPr>
        <p:spPr bwMode="auto">
          <a:xfrm>
            <a:off x="5569919" y="817606"/>
            <a:ext cx="3514530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cs-CZ" altLang="cs-CZ" sz="1500" b="1" dirty="0">
                <a:solidFill>
                  <a:srgbClr val="CC00CC"/>
                </a:solidFill>
                <a:latin typeface="Arial" panose="020B0604020202020204" pitchFamily="34" charset="0"/>
              </a:rPr>
              <a:t>EXTRACELULÁRNÍ</a:t>
            </a:r>
          </a:p>
          <a:p>
            <a:pPr marL="214313" indent="-214313">
              <a:spcBef>
                <a:spcPct val="0"/>
              </a:spcBef>
              <a:buSzTx/>
              <a:defRPr/>
            </a:pPr>
            <a:r>
              <a:rPr lang="cs-CZ" altLang="cs-CZ" sz="1200" dirty="0">
                <a:latin typeface="Arial" panose="020B0604020202020204" pitchFamily="34" charset="0"/>
              </a:rPr>
              <a:t>cirkulující cell-free DNA</a:t>
            </a:r>
          </a:p>
          <a:p>
            <a:pPr marL="214313" indent="-214313">
              <a:spcBef>
                <a:spcPct val="0"/>
              </a:spcBef>
              <a:buSzTx/>
              <a:defRPr/>
            </a:pPr>
            <a:r>
              <a:rPr lang="cs-CZ" altLang="cs-CZ" sz="1200" dirty="0" err="1">
                <a:latin typeface="Arial" panose="020B0604020202020204" pitchFamily="34" charset="0"/>
              </a:rPr>
              <a:t>ncRNA</a:t>
            </a:r>
            <a:endParaRPr lang="cs-CZ" altLang="cs-CZ" sz="1200" dirty="0">
              <a:latin typeface="Arial" panose="020B0604020202020204" pitchFamily="34" charset="0"/>
            </a:endParaRPr>
          </a:p>
          <a:p>
            <a:pPr marL="214313" indent="-214313">
              <a:spcBef>
                <a:spcPct val="0"/>
              </a:spcBef>
              <a:buSzTx/>
              <a:defRPr/>
            </a:pPr>
            <a:r>
              <a:rPr lang="cs-CZ" altLang="cs-CZ" sz="1200" dirty="0">
                <a:latin typeface="Arial" panose="020B0604020202020204" pitchFamily="34" charset="0"/>
              </a:rPr>
              <a:t>extracelulární vezikuly </a:t>
            </a: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None/>
              <a:defRPr/>
            </a:pPr>
            <a:r>
              <a:rPr lang="cs-CZ" altLang="cs-CZ" sz="1200" dirty="0">
                <a:latin typeface="Arial" panose="020B0604020202020204" pitchFamily="34" charset="0"/>
              </a:rPr>
              <a:t>     – </a:t>
            </a:r>
            <a:r>
              <a:rPr lang="cs-CZ" altLang="cs-CZ" sz="1200" dirty="0" err="1">
                <a:latin typeface="Arial" panose="020B0604020202020204" pitchFamily="34" charset="0"/>
              </a:rPr>
              <a:t>exozomy</a:t>
            </a:r>
            <a:r>
              <a:rPr lang="cs-CZ" altLang="cs-CZ" sz="1200" dirty="0">
                <a:latin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</a:rPr>
              <a:t>mikrovezikuly</a:t>
            </a:r>
            <a:r>
              <a:rPr lang="cs-CZ" altLang="cs-CZ" sz="1200" dirty="0">
                <a:latin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</a:rPr>
              <a:t>apoptická</a:t>
            </a:r>
            <a:r>
              <a:rPr lang="cs-CZ" altLang="cs-CZ" sz="1200" dirty="0">
                <a:latin typeface="Arial" panose="020B0604020202020204" pitchFamily="34" charset="0"/>
              </a:rPr>
              <a:t> tělíska </a:t>
            </a: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None/>
              <a:defRPr/>
            </a:pPr>
            <a:r>
              <a:rPr lang="cs-CZ" altLang="cs-CZ" sz="1200" dirty="0">
                <a:latin typeface="Arial" panose="020B0604020202020204" pitchFamily="34" charset="0"/>
              </a:rPr>
              <a:t>     – nesou </a:t>
            </a:r>
            <a:r>
              <a:rPr lang="cs-CZ" altLang="cs-CZ" sz="1200" dirty="0" err="1">
                <a:latin typeface="Arial" panose="020B0604020202020204" pitchFamily="34" charset="0"/>
              </a:rPr>
              <a:t>gDNA</a:t>
            </a:r>
            <a:r>
              <a:rPr lang="cs-CZ" altLang="cs-CZ" sz="1200" dirty="0">
                <a:latin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</a:rPr>
              <a:t>mtDNA</a:t>
            </a:r>
            <a:r>
              <a:rPr lang="cs-CZ" altLang="cs-CZ" sz="1200" dirty="0">
                <a:latin typeface="Arial" panose="020B0604020202020204" pitchFamily="34" charset="0"/>
              </a:rPr>
              <a:t>, RNA, </a:t>
            </a:r>
            <a:r>
              <a:rPr lang="cs-CZ" altLang="cs-CZ" sz="1200" dirty="0" smtClean="0">
                <a:latin typeface="Arial" panose="020B0604020202020204" pitchFamily="34" charset="0"/>
              </a:rPr>
              <a:t>proteiny, lipidy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43508" y="188640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solidFill>
                  <a:schemeClr val="bg1"/>
                </a:solidFill>
              </a:rPr>
              <a:t>Nukleové kyseliny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76582" y="3939348"/>
            <a:ext cx="3867426" cy="353748"/>
          </a:xfrm>
          <a:prstGeom prst="rect">
            <a:avLst/>
          </a:prstGeom>
          <a:solidFill>
            <a:srgbClr val="92D050"/>
          </a:solidFill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cs-CZ" sz="1600" dirty="0" smtClean="0"/>
              <a:t>Hostitelské NK/Infekční částice/</a:t>
            </a:r>
            <a:r>
              <a:rPr lang="cs-CZ" sz="1600" dirty="0" err="1" smtClean="0"/>
              <a:t>Mikrobiom</a:t>
            </a:r>
            <a:endParaRPr lang="en-US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58" y="4790820"/>
            <a:ext cx="2452203" cy="19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75560" y="4772969"/>
            <a:ext cx="8248779" cy="5329237"/>
          </a:xfrm>
        </p:spPr>
        <p:txBody>
          <a:bodyPr>
            <a:normAutofit/>
          </a:bodyPr>
          <a:lstStyle/>
          <a:p>
            <a:r>
              <a:rPr lang="cs-CZ" sz="1200" dirty="0" smtClean="0"/>
              <a:t>1997- </a:t>
            </a:r>
            <a:r>
              <a:rPr lang="en-US" sz="1200" dirty="0"/>
              <a:t>“commensal viruses</a:t>
            </a:r>
            <a:r>
              <a:rPr lang="en-US" sz="1200" dirty="0" smtClean="0"/>
              <a:t>”</a:t>
            </a:r>
            <a:r>
              <a:rPr lang="cs-CZ" sz="1200" dirty="0" smtClean="0"/>
              <a:t>; </a:t>
            </a:r>
            <a:r>
              <a:rPr lang="en-US" sz="1200" dirty="0"/>
              <a:t>extremely high </a:t>
            </a:r>
            <a:r>
              <a:rPr lang="en-US" sz="1200" dirty="0" smtClean="0"/>
              <a:t>prevalence</a:t>
            </a:r>
            <a:endParaRPr lang="cs-CZ" sz="1200" dirty="0" smtClean="0"/>
          </a:p>
          <a:p>
            <a:r>
              <a:rPr lang="cs-CZ" sz="1200" dirty="0" smtClean="0"/>
              <a:t>involve in </a:t>
            </a:r>
            <a:r>
              <a:rPr lang="en-US" sz="1200" dirty="0"/>
              <a:t>immune dysfunction and immune activation, including congenital and iatrogenic immunodeficiency, chronic viral infections and </a:t>
            </a:r>
            <a:r>
              <a:rPr lang="en-US" sz="1200" dirty="0" smtClean="0"/>
              <a:t>aging</a:t>
            </a:r>
            <a:endParaRPr lang="cs-CZ" sz="1200" dirty="0" smtClean="0"/>
          </a:p>
          <a:p>
            <a:r>
              <a:rPr lang="en-US" sz="1200" dirty="0"/>
              <a:t>The replication of TTV, similar to all the viruses constituting the </a:t>
            </a:r>
            <a:r>
              <a:rPr lang="en-US" sz="1200" dirty="0" err="1"/>
              <a:t>virome</a:t>
            </a:r>
            <a:r>
              <a:rPr lang="en-US" sz="1200" dirty="0"/>
              <a:t>, is controlled by a functioning immune system. And quantifying the virus load in blood is thought to be a potential read-out of this functionality</a:t>
            </a:r>
            <a:r>
              <a:rPr lang="en-US" sz="1200" dirty="0" smtClean="0"/>
              <a:t>.</a:t>
            </a:r>
            <a:endParaRPr lang="cs-CZ" sz="1200" dirty="0" smtClean="0"/>
          </a:p>
          <a:p>
            <a:r>
              <a:rPr lang="en-US" sz="1200" dirty="0"/>
              <a:t>correlation between unfavorable outcome or disease progression, and increasing or higher TTV </a:t>
            </a:r>
            <a:r>
              <a:rPr lang="en-US" sz="1200" dirty="0" smtClean="0"/>
              <a:t>loads</a:t>
            </a:r>
            <a:endParaRPr lang="cs-CZ" sz="1200" dirty="0" smtClean="0"/>
          </a:p>
          <a:p>
            <a:r>
              <a:rPr lang="en-US" sz="1200" dirty="0"/>
              <a:t>high TTV loads are associated with an increased risk of infection, and low TTV loads are associated with an increased risk of </a:t>
            </a:r>
            <a:r>
              <a:rPr lang="en-US" sz="1200" dirty="0" smtClean="0"/>
              <a:t>rejection</a:t>
            </a:r>
            <a:endParaRPr lang="cs-CZ" sz="1200" dirty="0" smtClean="0"/>
          </a:p>
          <a:p>
            <a:r>
              <a:rPr lang="cs-CZ" sz="1200" dirty="0" err="1" smtClean="0"/>
              <a:t>pantropic</a:t>
            </a:r>
            <a:r>
              <a:rPr lang="cs-CZ" sz="1200" dirty="0" smtClean="0"/>
              <a:t> (</a:t>
            </a:r>
            <a:r>
              <a:rPr lang="en-US" sz="1200" dirty="0"/>
              <a:t>many tissues and fluids </a:t>
            </a:r>
            <a:r>
              <a:rPr lang="cs-CZ" sz="1200" dirty="0" smtClean="0"/>
              <a:t>)- </a:t>
            </a:r>
            <a:r>
              <a:rPr lang="en-US" sz="1200" dirty="0" smtClean="0"/>
              <a:t> blood</a:t>
            </a:r>
            <a:r>
              <a:rPr lang="cs-CZ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/>
              <a:t>fairly high viral loads in breastmilk, respiratory secretions, and saliva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0" y="188640"/>
            <a:ext cx="7151363" cy="45843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744" y="2414339"/>
            <a:ext cx="2466975" cy="185737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508104" y="188640"/>
            <a:ext cx="2232248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5426744" y="739552"/>
            <a:ext cx="914400" cy="9144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en-US" sz="1200" b="1" dirty="0" err="1"/>
              <a:t>Torquetenovirus</a:t>
            </a:r>
            <a:r>
              <a:rPr lang="en-US" sz="1200" b="1" dirty="0"/>
              <a:t> (TTV) is the most abundant component </a:t>
            </a:r>
            <a:endParaRPr lang="cs-CZ" sz="1200" b="1" dirty="0" smtClean="0"/>
          </a:p>
          <a:p>
            <a:r>
              <a:rPr lang="en-US" sz="1200" b="1" dirty="0" smtClean="0"/>
              <a:t>of </a:t>
            </a:r>
            <a:r>
              <a:rPr lang="en-US" sz="1200" b="1" dirty="0"/>
              <a:t>human </a:t>
            </a:r>
            <a:r>
              <a:rPr lang="en-US" sz="1200" b="1" dirty="0" err="1" smtClean="0"/>
              <a:t>virome</a:t>
            </a:r>
            <a:endParaRPr lang="cs-CZ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endemic worldwide </a:t>
            </a:r>
            <a:endParaRPr lang="cs-CZ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insensitive </a:t>
            </a:r>
            <a:r>
              <a:rPr lang="en-US" sz="1200" b="1" dirty="0"/>
              <a:t>to current antiviral </a:t>
            </a:r>
            <a:r>
              <a:rPr lang="en-US" sz="1200" b="1" dirty="0" smtClean="0"/>
              <a:t>drugs </a:t>
            </a:r>
            <a:endParaRPr lang="cs-CZ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 smtClean="0"/>
              <a:t>marker </a:t>
            </a:r>
            <a:r>
              <a:rPr lang="cs-CZ" sz="1200" b="1" dirty="0" err="1" smtClean="0"/>
              <a:t>of</a:t>
            </a:r>
            <a:r>
              <a:rPr lang="cs-CZ" sz="1200" b="1" dirty="0" smtClean="0"/>
              <a:t> </a:t>
            </a:r>
            <a:r>
              <a:rPr lang="cs-CZ" sz="1200" b="1" dirty="0" err="1" smtClean="0"/>
              <a:t>immunosupression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6536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3527" y="876509"/>
            <a:ext cx="8751908" cy="3639851"/>
          </a:xfrm>
        </p:spPr>
        <p:txBody>
          <a:bodyPr>
            <a:normAutofit/>
          </a:bodyPr>
          <a:lstStyle/>
          <a:p>
            <a:r>
              <a:rPr lang="cs-CZ" sz="1500" dirty="0"/>
              <a:t>V nativním stavu z přirozeného materiálu – v </a:t>
            </a:r>
            <a:r>
              <a:rPr lang="cs-CZ" sz="1500" b="1" dirty="0"/>
              <a:t>dostatečném množství a požadované čistotě. </a:t>
            </a:r>
          </a:p>
          <a:p>
            <a:r>
              <a:rPr lang="cs-CZ" sz="1500" dirty="0"/>
              <a:t>NK je potřeba zbavit všech všech látek,které se po lyzi buněk stávají součástí hrubého lyzátu a jejichž přítomnost by bránila účinnému specifickému působení enzymů používaných k dalším analýzám</a:t>
            </a:r>
          </a:p>
          <a:p>
            <a:endParaRPr lang="cs-CZ" sz="1200" dirty="0"/>
          </a:p>
          <a:p>
            <a:r>
              <a:rPr lang="cs-CZ" sz="1500" dirty="0"/>
              <a:t>Izolace genomové DNA</a:t>
            </a:r>
          </a:p>
          <a:p>
            <a:r>
              <a:rPr lang="cs-CZ" sz="1500" dirty="0"/>
              <a:t>Izolace RNA – </a:t>
            </a:r>
            <a:r>
              <a:rPr lang="cs-CZ" sz="1500" dirty="0" smtClean="0"/>
              <a:t>DEGRADACE!</a:t>
            </a:r>
            <a:endParaRPr lang="cs-CZ" sz="1500" dirty="0"/>
          </a:p>
          <a:p>
            <a:endParaRPr lang="cs-CZ" sz="1500" dirty="0" smtClean="0"/>
          </a:p>
          <a:p>
            <a:endParaRPr lang="cs-CZ" sz="1500" dirty="0"/>
          </a:p>
          <a:p>
            <a:endParaRPr lang="cs-CZ" sz="1500" dirty="0"/>
          </a:p>
          <a:p>
            <a:r>
              <a:rPr lang="cs-CZ" sz="1400" b="1" dirty="0">
                <a:solidFill>
                  <a:srgbClr val="0000CC"/>
                </a:solidFill>
                <a:cs typeface="Arial" panose="020B0604020202020204" pitchFamily="34" charset="0"/>
              </a:rPr>
              <a:t>Stanovení koncentrace a čistoty DNA/RNA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00CC"/>
                </a:solidFill>
                <a:cs typeface="Arial" panose="020B0604020202020204" pitchFamily="34" charset="0"/>
              </a:rPr>
              <a:t>       </a:t>
            </a:r>
            <a:r>
              <a:rPr lang="cs-CZ" sz="1400" b="1" dirty="0"/>
              <a:t>– Spektrofotometrie</a:t>
            </a:r>
          </a:p>
          <a:p>
            <a:r>
              <a:rPr lang="cs-CZ" sz="1400" b="1" dirty="0">
                <a:solidFill>
                  <a:srgbClr val="0000CC"/>
                </a:solidFill>
              </a:rPr>
              <a:t>Kontrola kvality a integrity </a:t>
            </a:r>
            <a:r>
              <a:rPr lang="cs-CZ" sz="1400" b="1" dirty="0"/>
              <a:t>- ELFO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6339" y="246335"/>
            <a:ext cx="8856984" cy="421556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>
                <a:solidFill>
                  <a:schemeClr val="bg1"/>
                </a:solidFill>
              </a:rPr>
              <a:t>Izolace nukleových kyselin</a:t>
            </a:r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xtract Reagent (Genomic DNA Isolation Reagent) | GeneDireX, Inc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894" y="3503860"/>
            <a:ext cx="3427106" cy="1110383"/>
          </a:xfrm>
          <a:prstGeom prst="rect">
            <a:avLst/>
          </a:prstGeom>
          <a:noFill/>
        </p:spPr>
      </p:pic>
      <p:pic>
        <p:nvPicPr>
          <p:cNvPr id="1028" name="Picture 4" descr="Addgene: Kit Free RNA Extra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859" y="2160627"/>
            <a:ext cx="3228576" cy="1134615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230523"/>
            <a:ext cx="4605278" cy="25083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894" y="5085184"/>
            <a:ext cx="1681913" cy="14268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4614243"/>
            <a:ext cx="993075" cy="21321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1772816"/>
            <a:ext cx="1310698" cy="13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39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etodymolekularnibiologie2023_jola[202302140825059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0000FF"/>
        </a:solidFill>
      </a:spPr>
      <a:bodyPr vert="horz" lIns="68580" tIns="34290" rIns="68580" bIns="34290" rtlCol="0" anchor="ctr">
        <a:noAutofit/>
      </a:bodyPr>
      <a:lstStyle>
        <a:defPPr>
          <a:defRPr sz="3000" b="1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2032</Words>
  <Application>Microsoft Office PowerPoint</Application>
  <PresentationFormat>Předvádění na obrazovce (4:3)</PresentationFormat>
  <Paragraphs>390</Paragraphs>
  <Slides>28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Motiv systému Office</vt:lpstr>
      <vt:lpstr>Základní metody molekulární biologie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(B) Ideální vzorek DNA  (C) Částečně degradovaná DNA (D) Degradovaná DNA  (E) DNA kontaminovaná RNA  (degradovaná) (F) DNA kontaminovaná proteinem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Výzkum - Ústav patologické fyziologie</vt:lpstr>
      <vt:lpstr>Výzkum - Ústav patologické fyziologie</vt:lpstr>
      <vt:lpstr>Výzkum - Ústav patologické fyziologie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Genetika v zubním lékařství</dc:title>
  <dc:creator>Asistent</dc:creator>
  <cp:lastModifiedBy>Filip</cp:lastModifiedBy>
  <cp:revision>138</cp:revision>
  <dcterms:created xsi:type="dcterms:W3CDTF">2014-03-06T10:34:04Z</dcterms:created>
  <dcterms:modified xsi:type="dcterms:W3CDTF">2024-04-18T09:40:12Z</dcterms:modified>
</cp:coreProperties>
</file>